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avi" ContentType="video/x-msvide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79"/>
  </p:notesMasterIdLst>
  <p:sldIdLst>
    <p:sldId id="540" r:id="rId2"/>
    <p:sldId id="541" r:id="rId3"/>
    <p:sldId id="397" r:id="rId4"/>
    <p:sldId id="563" r:id="rId5"/>
    <p:sldId id="459" r:id="rId6"/>
    <p:sldId id="463" r:id="rId7"/>
    <p:sldId id="565" r:id="rId8"/>
    <p:sldId id="529" r:id="rId9"/>
    <p:sldId id="527" r:id="rId10"/>
    <p:sldId id="528" r:id="rId11"/>
    <p:sldId id="542" r:id="rId12"/>
    <p:sldId id="566" r:id="rId13"/>
    <p:sldId id="545" r:id="rId14"/>
    <p:sldId id="562" r:id="rId15"/>
    <p:sldId id="383" r:id="rId16"/>
    <p:sldId id="502" r:id="rId17"/>
    <p:sldId id="316" r:id="rId18"/>
    <p:sldId id="470" r:id="rId19"/>
    <p:sldId id="429" r:id="rId20"/>
    <p:sldId id="439" r:id="rId21"/>
    <p:sldId id="547" r:id="rId22"/>
    <p:sldId id="371" r:id="rId23"/>
    <p:sldId id="478" r:id="rId24"/>
    <p:sldId id="511" r:id="rId25"/>
    <p:sldId id="489" r:id="rId26"/>
    <p:sldId id="472" r:id="rId27"/>
    <p:sldId id="561" r:id="rId28"/>
    <p:sldId id="553" r:id="rId29"/>
    <p:sldId id="569" r:id="rId30"/>
    <p:sldId id="515" r:id="rId31"/>
    <p:sldId id="530" r:id="rId32"/>
    <p:sldId id="516" r:id="rId33"/>
    <p:sldId id="558" r:id="rId34"/>
    <p:sldId id="559" r:id="rId35"/>
    <p:sldId id="560" r:id="rId36"/>
    <p:sldId id="567" r:id="rId37"/>
    <p:sldId id="571" r:id="rId38"/>
    <p:sldId id="506" r:id="rId39"/>
    <p:sldId id="570" r:id="rId40"/>
    <p:sldId id="450" r:id="rId41"/>
    <p:sldId id="419" r:id="rId42"/>
    <p:sldId id="418" r:id="rId43"/>
    <p:sldId id="451" r:id="rId44"/>
    <p:sldId id="420" r:id="rId45"/>
    <p:sldId id="452" r:id="rId46"/>
    <p:sldId id="564" r:id="rId47"/>
    <p:sldId id="449" r:id="rId48"/>
    <p:sldId id="455" r:id="rId49"/>
    <p:sldId id="462" r:id="rId50"/>
    <p:sldId id="500" r:id="rId51"/>
    <p:sldId id="497" r:id="rId52"/>
    <p:sldId id="573" r:id="rId53"/>
    <p:sldId id="577" r:id="rId54"/>
    <p:sldId id="578" r:id="rId55"/>
    <p:sldId id="579" r:id="rId56"/>
    <p:sldId id="580" r:id="rId57"/>
    <p:sldId id="576" r:id="rId58"/>
    <p:sldId id="377" r:id="rId59"/>
    <p:sldId id="507" r:id="rId60"/>
    <p:sldId id="581" r:id="rId61"/>
    <p:sldId id="572" r:id="rId62"/>
    <p:sldId id="549" r:id="rId63"/>
    <p:sldId id="550" r:id="rId64"/>
    <p:sldId id="543" r:id="rId65"/>
    <p:sldId id="533" r:id="rId66"/>
    <p:sldId id="531" r:id="rId67"/>
    <p:sldId id="535" r:id="rId68"/>
    <p:sldId id="536" r:id="rId69"/>
    <p:sldId id="477" r:id="rId70"/>
    <p:sldId id="460" r:id="rId71"/>
    <p:sldId id="457" r:id="rId72"/>
    <p:sldId id="413" r:id="rId73"/>
    <p:sldId id="453" r:id="rId74"/>
    <p:sldId id="554" r:id="rId75"/>
    <p:sldId id="555" r:id="rId76"/>
    <p:sldId id="556" r:id="rId77"/>
    <p:sldId id="557"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89643" autoAdjust="0"/>
  </p:normalViewPr>
  <p:slideViewPr>
    <p:cSldViewPr snapToGrid="0">
      <p:cViewPr varScale="1">
        <p:scale>
          <a:sx n="97" d="100"/>
          <a:sy n="97" d="100"/>
        </p:scale>
        <p:origin x="702" y="57"/>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098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Bruce\Dropbox\Organics%20Project\Carbon%20Monoxide\CO%20Data%20corrected.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76982708102176"/>
          <c:y val="4.7688147001264773E-2"/>
          <c:w val="0.55735311692347023"/>
          <c:h val="0.77844872500593731"/>
        </c:manualLayout>
      </c:layout>
      <c:scatterChart>
        <c:scatterStyle val="lineMarker"/>
        <c:varyColors val="0"/>
        <c:ser>
          <c:idx val="0"/>
          <c:order val="0"/>
          <c:tx>
            <c:v>Ar</c:v>
          </c:tx>
          <c:spPr>
            <a:ln w="19050" cap="rnd">
              <a:noFill/>
              <a:round/>
            </a:ln>
            <a:effectLst/>
          </c:spPr>
          <c:marker>
            <c:symbol val="triangle"/>
            <c:size val="10"/>
            <c:spPr>
              <a:solidFill>
                <a:schemeClr val="tx1"/>
              </a:solidFill>
              <a:ln w="19050">
                <a:solidFill>
                  <a:schemeClr val="tx1"/>
                </a:solidFill>
              </a:ln>
              <a:effectLst/>
            </c:spPr>
          </c:marker>
          <c:errBars>
            <c:errDir val="y"/>
            <c:errBarType val="both"/>
            <c:errValType val="cust"/>
            <c:noEndCap val="0"/>
            <c:plus>
              <c:numRef>
                <c:f>'Argon result'!$L$31:$L$34</c:f>
                <c:numCache>
                  <c:formatCode>General</c:formatCode>
                  <c:ptCount val="4"/>
                  <c:pt idx="0">
                    <c:v>9.2840497392830494E-4</c:v>
                  </c:pt>
                  <c:pt idx="1">
                    <c:v>1.444066666666668E-4</c:v>
                  </c:pt>
                  <c:pt idx="2">
                    <c:v>3.8206412765980102E-4</c:v>
                  </c:pt>
                  <c:pt idx="3">
                    <c:v>9.4693783916603854E-4</c:v>
                  </c:pt>
                </c:numCache>
              </c:numRef>
            </c:plus>
            <c:minus>
              <c:numRef>
                <c:f>'Argon result'!$L$31:$L$34</c:f>
                <c:numCache>
                  <c:formatCode>General</c:formatCode>
                  <c:ptCount val="4"/>
                  <c:pt idx="0">
                    <c:v>9.2840497392830494E-4</c:v>
                  </c:pt>
                  <c:pt idx="1">
                    <c:v>1.444066666666668E-4</c:v>
                  </c:pt>
                  <c:pt idx="2">
                    <c:v>3.8206412765980102E-4</c:v>
                  </c:pt>
                  <c:pt idx="3">
                    <c:v>9.4693783916603854E-4</c:v>
                  </c:pt>
                </c:numCache>
              </c:numRef>
            </c:minus>
            <c:spPr>
              <a:noFill/>
              <a:ln w="9525" cap="flat" cmpd="sng" algn="ctr">
                <a:solidFill>
                  <a:schemeClr val="tx1">
                    <a:lumMod val="65000"/>
                    <a:lumOff val="35000"/>
                  </a:schemeClr>
                </a:solidFill>
                <a:round/>
              </a:ln>
              <a:effectLst/>
            </c:spPr>
          </c:errBars>
          <c:xVal>
            <c:numRef>
              <c:f>'Argon result'!$I$26:$I$29</c:f>
              <c:numCache>
                <c:formatCode>0.00</c:formatCode>
                <c:ptCount val="4"/>
                <c:pt idx="0">
                  <c:v>0.29433333333333334</c:v>
                </c:pt>
                <c:pt idx="1">
                  <c:v>0.4957333333333333</c:v>
                </c:pt>
                <c:pt idx="2">
                  <c:v>0.65533333333333332</c:v>
                </c:pt>
                <c:pt idx="3">
                  <c:v>0.97953333333333326</c:v>
                </c:pt>
              </c:numCache>
            </c:numRef>
          </c:xVal>
          <c:yVal>
            <c:numRef>
              <c:f>'Argon result'!$E$26:$E$29</c:f>
              <c:numCache>
                <c:formatCode>0.00E+00</c:formatCode>
                <c:ptCount val="4"/>
                <c:pt idx="0">
                  <c:v>1.84135309625577E+16</c:v>
                </c:pt>
                <c:pt idx="1">
                  <c:v>1.9372274395202536E+16</c:v>
                </c:pt>
                <c:pt idx="2">
                  <c:v>1.9813412103619656E+16</c:v>
                </c:pt>
                <c:pt idx="3">
                  <c:v>2.0231407599703024E+16</c:v>
                </c:pt>
              </c:numCache>
            </c:numRef>
          </c:yVal>
          <c:smooth val="0"/>
          <c:extLst xmlns:c16r2="http://schemas.microsoft.com/office/drawing/2015/06/chart">
            <c:ext xmlns:c16="http://schemas.microsoft.com/office/drawing/2014/chart" uri="{C3380CC4-5D6E-409C-BE32-E72D297353CC}">
              <c16:uniqueId val="{00000000-5267-4FD2-88FE-B9CD2DF230C6}"/>
            </c:ext>
          </c:extLst>
        </c:ser>
        <c:dLbls>
          <c:showLegendKey val="0"/>
          <c:showVal val="0"/>
          <c:showCatName val="0"/>
          <c:showSerName val="0"/>
          <c:showPercent val="0"/>
          <c:showBubbleSize val="0"/>
        </c:dLbls>
        <c:axId val="444321936"/>
        <c:axId val="444323568"/>
      </c:scatterChart>
      <c:scatterChart>
        <c:scatterStyle val="lineMarker"/>
        <c:varyColors val="0"/>
        <c:ser>
          <c:idx val="2"/>
          <c:order val="1"/>
          <c:tx>
            <c:v>He</c:v>
          </c:tx>
          <c:spPr>
            <a:ln w="19050" cap="rnd">
              <a:noFill/>
              <a:round/>
            </a:ln>
            <a:effectLst/>
          </c:spPr>
          <c:marker>
            <c:symbol val="square"/>
            <c:size val="10"/>
            <c:spPr>
              <a:solidFill>
                <a:schemeClr val="tx1"/>
              </a:solidFill>
              <a:ln w="19050">
                <a:solidFill>
                  <a:schemeClr val="tx1"/>
                </a:solidFill>
              </a:ln>
              <a:effectLst/>
            </c:spPr>
          </c:marker>
          <c:errBars>
            <c:errDir val="y"/>
            <c:errBarType val="both"/>
            <c:errValType val="cust"/>
            <c:noEndCap val="0"/>
            <c:plus>
              <c:numRef>
                <c:f>'Argon result'!$M$31:$M$34</c:f>
                <c:numCache>
                  <c:formatCode>General</c:formatCode>
                  <c:ptCount val="4"/>
                  <c:pt idx="0">
                    <c:v>0.62052794660595134</c:v>
                  </c:pt>
                  <c:pt idx="1">
                    <c:v>0.99547363095880093</c:v>
                  </c:pt>
                  <c:pt idx="2">
                    <c:v>8.3581755177629363E-2</c:v>
                  </c:pt>
                  <c:pt idx="3">
                    <c:v>0.19386285985197999</c:v>
                  </c:pt>
                </c:numCache>
              </c:numRef>
            </c:plus>
            <c:minus>
              <c:numRef>
                <c:f>'Argon result'!$M$31:$M$34</c:f>
                <c:numCache>
                  <c:formatCode>General</c:formatCode>
                  <c:ptCount val="4"/>
                  <c:pt idx="0">
                    <c:v>0.62052794660595134</c:v>
                  </c:pt>
                  <c:pt idx="1">
                    <c:v>0.99547363095880093</c:v>
                  </c:pt>
                  <c:pt idx="2">
                    <c:v>8.3581755177629363E-2</c:v>
                  </c:pt>
                  <c:pt idx="3">
                    <c:v>0.19386285985197999</c:v>
                  </c:pt>
                </c:numCache>
              </c:numRef>
            </c:minus>
            <c:spPr>
              <a:noFill/>
              <a:ln w="9525" cap="flat" cmpd="sng" algn="ctr">
                <a:solidFill>
                  <a:schemeClr val="tx1">
                    <a:lumMod val="65000"/>
                    <a:lumOff val="35000"/>
                  </a:schemeClr>
                </a:solidFill>
                <a:round/>
              </a:ln>
              <a:effectLst/>
            </c:spPr>
          </c:errBars>
          <c:xVal>
            <c:numRef>
              <c:f>'Helium result'!$I$26:$I$29</c:f>
              <c:numCache>
                <c:formatCode>0.00</c:formatCode>
                <c:ptCount val="4"/>
                <c:pt idx="0">
                  <c:v>0.37253333333333333</c:v>
                </c:pt>
                <c:pt idx="1">
                  <c:v>0.74393333333333345</c:v>
                </c:pt>
                <c:pt idx="2">
                  <c:v>0.88706666666666656</c:v>
                </c:pt>
                <c:pt idx="3">
                  <c:v>0.91800000000000004</c:v>
                </c:pt>
              </c:numCache>
            </c:numRef>
          </c:xVal>
          <c:yVal>
            <c:numRef>
              <c:f>'Helium result'!$E$26:$E$29</c:f>
              <c:numCache>
                <c:formatCode>0.00E+00</c:formatCode>
                <c:ptCount val="4"/>
                <c:pt idx="0">
                  <c:v>1278920029948190</c:v>
                </c:pt>
                <c:pt idx="1">
                  <c:v>1886589053983726.2</c:v>
                </c:pt>
                <c:pt idx="2">
                  <c:v>2020482482225634</c:v>
                </c:pt>
                <c:pt idx="3">
                  <c:v>2273366994452750</c:v>
                </c:pt>
              </c:numCache>
            </c:numRef>
          </c:yVal>
          <c:smooth val="0"/>
          <c:extLst xmlns:c16r2="http://schemas.microsoft.com/office/drawing/2015/06/chart">
            <c:ext xmlns:c16="http://schemas.microsoft.com/office/drawing/2014/chart" uri="{C3380CC4-5D6E-409C-BE32-E72D297353CC}">
              <c16:uniqueId val="{00000001-5267-4FD2-88FE-B9CD2DF230C6}"/>
            </c:ext>
          </c:extLst>
        </c:ser>
        <c:dLbls>
          <c:showLegendKey val="0"/>
          <c:showVal val="0"/>
          <c:showCatName val="0"/>
          <c:showSerName val="0"/>
          <c:showPercent val="0"/>
          <c:showBubbleSize val="0"/>
        </c:dLbls>
        <c:axId val="444317040"/>
        <c:axId val="444312144"/>
      </c:scatterChart>
      <c:valAx>
        <c:axId val="444321936"/>
        <c:scaling>
          <c:orientation val="minMax"/>
          <c:min val="0.2"/>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solidFill>
                      <a:sysClr val="windowText" lastClr="000000"/>
                    </a:solidFill>
                  </a:rPr>
                  <a:t>Discharge power (Watts)</a:t>
                </a:r>
              </a:p>
            </c:rich>
          </c:tx>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44323568"/>
        <c:crosses val="autoZero"/>
        <c:crossBetween val="midCat"/>
        <c:majorUnit val="0.2"/>
      </c:valAx>
      <c:valAx>
        <c:axId val="444323568"/>
        <c:scaling>
          <c:orientation val="minMax"/>
          <c:min val="0"/>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solidFill>
                      <a:sysClr val="windowText" lastClr="000000"/>
                    </a:solidFill>
                  </a:rPr>
                  <a:t>Electron density of argon plasma (cm</a:t>
                </a:r>
                <a:r>
                  <a:rPr lang="en-US" baseline="30000">
                    <a:solidFill>
                      <a:sysClr val="windowText" lastClr="000000"/>
                    </a:solidFill>
                  </a:rPr>
                  <a:t>-3</a:t>
                </a:r>
                <a:r>
                  <a:rPr lang="en-US">
                    <a:solidFill>
                      <a:sysClr val="windowText" lastClr="000000"/>
                    </a:solidFill>
                  </a:rPr>
                  <a:t>)</a:t>
                </a:r>
              </a:p>
            </c:rich>
          </c:tx>
          <c:layout>
            <c:manualLayout>
              <c:xMode val="edge"/>
              <c:yMode val="edge"/>
              <c:x val="1.4630809339787301E-2"/>
              <c:y val="5.2820699864832961E-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E+0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44321936"/>
        <c:crosses val="autoZero"/>
        <c:crossBetween val="midCat"/>
      </c:valAx>
      <c:valAx>
        <c:axId val="444312144"/>
        <c:scaling>
          <c:orientation val="minMax"/>
        </c:scaling>
        <c:delete val="0"/>
        <c:axPos val="r"/>
        <c:title>
          <c:tx>
            <c:rich>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solidFill>
                      <a:sysClr val="windowText" lastClr="000000"/>
                    </a:solidFill>
                  </a:rPr>
                  <a:t>Electron density of helium plasma (cm</a:t>
                </a:r>
                <a:r>
                  <a:rPr lang="en-US" baseline="30000">
                    <a:solidFill>
                      <a:sysClr val="windowText" lastClr="000000"/>
                    </a:solidFill>
                  </a:rPr>
                  <a:t>-3</a:t>
                </a:r>
                <a:r>
                  <a:rPr lang="en-US">
                    <a:solidFill>
                      <a:sysClr val="windowText" lastClr="000000"/>
                    </a:solidFill>
                  </a:rPr>
                  <a:t>)</a:t>
                </a:r>
              </a:p>
            </c:rich>
          </c:tx>
          <c:layout>
            <c:manualLayout>
              <c:xMode val="edge"/>
              <c:yMode val="edge"/>
              <c:x val="0.95199866348364759"/>
              <c:y val="7.7145615653629124E-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E+0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44317040"/>
        <c:crosses val="max"/>
        <c:crossBetween val="midCat"/>
      </c:valAx>
      <c:valAx>
        <c:axId val="444317040"/>
        <c:scaling>
          <c:orientation val="minMax"/>
        </c:scaling>
        <c:delete val="1"/>
        <c:axPos val="b"/>
        <c:numFmt formatCode="0.00" sourceLinked="1"/>
        <c:majorTickMark val="out"/>
        <c:minorTickMark val="none"/>
        <c:tickLblPos val="nextTo"/>
        <c:crossAx val="444312144"/>
        <c:crosses val="autoZero"/>
        <c:crossBetween val="midCat"/>
      </c:valAx>
      <c:spPr>
        <a:noFill/>
        <a:ln w="25400">
          <a:noFill/>
        </a:ln>
        <a:effectLst/>
      </c:spPr>
    </c:plotArea>
    <c:legend>
      <c:legendPos val="r"/>
      <c:layout>
        <c:manualLayout>
          <c:xMode val="edge"/>
          <c:yMode val="edge"/>
          <c:x val="0.67278853571943298"/>
          <c:y val="0.58415211685495838"/>
          <c:w val="8.4178475855125182E-2"/>
          <c:h val="0.17097207757671376"/>
        </c:manualLayout>
      </c:layout>
      <c:overlay val="0"/>
      <c:spPr>
        <a:noFill/>
        <a:ln>
          <a:solidFill>
            <a:sysClr val="windowText" lastClr="000000"/>
          </a:solidFill>
        </a:ln>
        <a:effectLst/>
      </c:spPr>
      <c:txPr>
        <a:bodyPr rot="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1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23689626324062"/>
          <c:y val="2.7777746292730089E-2"/>
          <c:w val="0.78092221513886262"/>
          <c:h val="0.8007000377637119"/>
        </c:manualLayout>
      </c:layout>
      <c:scatterChart>
        <c:scatterStyle val="lineMarker"/>
        <c:varyColors val="0"/>
        <c:ser>
          <c:idx val="0"/>
          <c:order val="0"/>
          <c:tx>
            <c:v>Ar</c:v>
          </c:tx>
          <c:spPr>
            <a:ln w="19050" cap="rnd">
              <a:noFill/>
              <a:round/>
            </a:ln>
            <a:effectLst/>
          </c:spPr>
          <c:marker>
            <c:symbol val="triangle"/>
            <c:size val="10"/>
            <c:spPr>
              <a:solidFill>
                <a:schemeClr val="tx1"/>
              </a:solidFill>
              <a:ln w="15875">
                <a:solidFill>
                  <a:schemeClr val="tx1"/>
                </a:solidFill>
              </a:ln>
              <a:effectLst/>
            </c:spPr>
          </c:marker>
          <c:trendline>
            <c:spPr>
              <a:ln w="12700" cap="rnd">
                <a:solidFill>
                  <a:schemeClr val="tx1"/>
                </a:solidFill>
                <a:prstDash val="solid"/>
              </a:ln>
              <a:effectLst/>
            </c:spPr>
            <c:trendlineType val="log"/>
            <c:forward val="0.1"/>
            <c:backward val="7.0000000000000007E-2"/>
            <c:dispRSqr val="0"/>
            <c:dispEq val="0"/>
          </c:trendline>
          <c:errBars>
            <c:errDir val="y"/>
            <c:errBarType val="both"/>
            <c:errValType val="fixedVal"/>
            <c:noEndCap val="0"/>
            <c:val val="5E+16"/>
            <c:spPr>
              <a:noFill/>
              <a:ln w="9525" cap="flat" cmpd="sng" algn="ctr">
                <a:solidFill>
                  <a:schemeClr val="tx1">
                    <a:lumMod val="65000"/>
                    <a:lumOff val="35000"/>
                  </a:schemeClr>
                </a:solidFill>
                <a:round/>
              </a:ln>
              <a:effectLst/>
            </c:spPr>
          </c:errBars>
          <c:xVal>
            <c:numRef>
              <c:f>'Huihui He Ar'!$T$12:$T$15</c:f>
              <c:numCache>
                <c:formatCode>General</c:formatCode>
                <c:ptCount val="4"/>
                <c:pt idx="0">
                  <c:v>0.29433340000000002</c:v>
                </c:pt>
                <c:pt idx="1">
                  <c:v>0.49573339999999999</c:v>
                </c:pt>
                <c:pt idx="2">
                  <c:v>0.65533399999999997</c:v>
                </c:pt>
                <c:pt idx="3">
                  <c:v>0.9795334</c:v>
                </c:pt>
              </c:numCache>
            </c:numRef>
          </c:xVal>
          <c:yVal>
            <c:numRef>
              <c:f>'Huihui He Ar'!$U$12:$U$15</c:f>
              <c:numCache>
                <c:formatCode>0.00E+00</c:formatCode>
                <c:ptCount val="4"/>
                <c:pt idx="0">
                  <c:v>9.81E+18</c:v>
                </c:pt>
                <c:pt idx="1">
                  <c:v>1.19E+19</c:v>
                </c:pt>
                <c:pt idx="2">
                  <c:v>1.115E+19</c:v>
                </c:pt>
                <c:pt idx="3">
                  <c:v>1.205E+19</c:v>
                </c:pt>
              </c:numCache>
            </c:numRef>
          </c:yVal>
          <c:smooth val="0"/>
          <c:extLst xmlns:c16r2="http://schemas.microsoft.com/office/drawing/2015/06/chart">
            <c:ext xmlns:c16="http://schemas.microsoft.com/office/drawing/2014/chart" uri="{C3380CC4-5D6E-409C-BE32-E72D297353CC}">
              <c16:uniqueId val="{00000001-FB7B-4A15-ABF1-A474275BFB67}"/>
            </c:ext>
          </c:extLst>
        </c:ser>
        <c:ser>
          <c:idx val="1"/>
          <c:order val="1"/>
          <c:tx>
            <c:v>He</c:v>
          </c:tx>
          <c:spPr>
            <a:ln w="25400" cap="rnd">
              <a:noFill/>
              <a:round/>
            </a:ln>
            <a:effectLst/>
          </c:spPr>
          <c:marker>
            <c:symbol val="x"/>
            <c:size val="10"/>
            <c:spPr>
              <a:solidFill>
                <a:schemeClr val="tx1"/>
              </a:solidFill>
              <a:ln w="9525">
                <a:solidFill>
                  <a:schemeClr val="tx1"/>
                </a:solidFill>
              </a:ln>
              <a:effectLst/>
            </c:spPr>
          </c:marker>
          <c:trendline>
            <c:spPr>
              <a:ln w="12700" cap="rnd">
                <a:solidFill>
                  <a:schemeClr val="tx1"/>
                </a:solidFill>
                <a:prstDash val="dash"/>
              </a:ln>
              <a:effectLst/>
            </c:spPr>
            <c:trendlineType val="log"/>
            <c:forward val="0.1"/>
            <c:backward val="0.1"/>
            <c:dispRSqr val="0"/>
            <c:dispEq val="0"/>
          </c:trendline>
          <c:errBars>
            <c:errDir val="y"/>
            <c:errBarType val="both"/>
            <c:errValType val="stdErr"/>
            <c:noEndCap val="0"/>
            <c:spPr>
              <a:noFill/>
              <a:ln w="9525" cap="flat" cmpd="sng" algn="ctr">
                <a:solidFill>
                  <a:schemeClr val="tx1">
                    <a:lumMod val="65000"/>
                    <a:lumOff val="35000"/>
                  </a:schemeClr>
                </a:solidFill>
                <a:round/>
              </a:ln>
              <a:effectLst/>
            </c:spPr>
          </c:errBars>
          <c:xVal>
            <c:numRef>
              <c:f>'Huihui He Ar'!$T$19:$T$22</c:f>
              <c:numCache>
                <c:formatCode>General</c:formatCode>
                <c:ptCount val="4"/>
                <c:pt idx="0">
                  <c:v>0.37253339999999996</c:v>
                </c:pt>
                <c:pt idx="1">
                  <c:v>0.74393340000000008</c:v>
                </c:pt>
                <c:pt idx="2">
                  <c:v>0.88706600000000002</c:v>
                </c:pt>
                <c:pt idx="3">
                  <c:v>0.91799999999999993</c:v>
                </c:pt>
              </c:numCache>
            </c:numRef>
          </c:xVal>
          <c:yVal>
            <c:numRef>
              <c:f>'Huihui He Ar'!$U$19:$U$22</c:f>
              <c:numCache>
                <c:formatCode>0.00E+00</c:formatCode>
                <c:ptCount val="4"/>
                <c:pt idx="0">
                  <c:v>4.95E+18</c:v>
                </c:pt>
                <c:pt idx="1">
                  <c:v>5.45E+18</c:v>
                </c:pt>
                <c:pt idx="2">
                  <c:v>5.55E+18</c:v>
                </c:pt>
                <c:pt idx="3">
                  <c:v>5.99E+18</c:v>
                </c:pt>
              </c:numCache>
            </c:numRef>
          </c:yVal>
          <c:smooth val="0"/>
          <c:extLst xmlns:c16r2="http://schemas.microsoft.com/office/drawing/2015/06/chart">
            <c:ext xmlns:c16="http://schemas.microsoft.com/office/drawing/2014/chart" uri="{C3380CC4-5D6E-409C-BE32-E72D297353CC}">
              <c16:uniqueId val="{00000003-FB7B-4A15-ABF1-A474275BFB67}"/>
            </c:ext>
          </c:extLst>
        </c:ser>
        <c:dLbls>
          <c:showLegendKey val="0"/>
          <c:showVal val="0"/>
          <c:showCatName val="0"/>
          <c:showSerName val="0"/>
          <c:showPercent val="0"/>
          <c:showBubbleSize val="0"/>
        </c:dLbls>
        <c:axId val="444312688"/>
        <c:axId val="444315952"/>
      </c:scatterChart>
      <c:valAx>
        <c:axId val="444312688"/>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mn-cs"/>
                  </a:defRPr>
                </a:pPr>
                <a:r>
                  <a:rPr lang="en-US" baseline="0">
                    <a:solidFill>
                      <a:sysClr val="windowText" lastClr="000000"/>
                    </a:solidFill>
                  </a:rPr>
                  <a:t>Discharge power (Watts)</a:t>
                </a:r>
              </a:p>
            </c:rich>
          </c:tx>
          <c:layout>
            <c:manualLayout>
              <c:xMode val="edge"/>
              <c:yMode val="edge"/>
              <c:x val="0.42211444649110375"/>
              <c:y val="0.92163898267190458"/>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mn-cs"/>
                </a:defRPr>
              </a:pPr>
              <a:endParaRPr lang="en-US"/>
            </a:p>
          </c:txPr>
        </c:title>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mn-cs"/>
              </a:defRPr>
            </a:pPr>
            <a:endParaRPr lang="en-US"/>
          </a:p>
        </c:txPr>
        <c:crossAx val="444315952"/>
        <c:crosses val="autoZero"/>
        <c:crossBetween val="midCat"/>
      </c:valAx>
      <c:valAx>
        <c:axId val="444315952"/>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mn-cs"/>
                  </a:defRPr>
                </a:pPr>
                <a:r>
                  <a:rPr lang="en-US">
                    <a:solidFill>
                      <a:sysClr val="windowText" lastClr="000000"/>
                    </a:solidFill>
                  </a:rPr>
                  <a:t>C</a:t>
                </a:r>
                <a:r>
                  <a:rPr lang="en-US" baseline="30000">
                    <a:solidFill>
                      <a:sysClr val="windowText" lastClr="000000"/>
                    </a:solidFill>
                  </a:rPr>
                  <a:t>0</a:t>
                </a:r>
                <a:r>
                  <a:rPr lang="en-US" baseline="-25000">
                    <a:solidFill>
                      <a:sysClr val="windowText" lastClr="000000"/>
                    </a:solidFill>
                  </a:rPr>
                  <a:t>∙OH </a:t>
                </a:r>
                <a:r>
                  <a:rPr lang="en-US">
                    <a:solidFill>
                      <a:sysClr val="windowText" lastClr="000000"/>
                    </a:solidFill>
                  </a:rPr>
                  <a:t>(molecules/cm</a:t>
                </a:r>
                <a:r>
                  <a:rPr lang="en-US" baseline="30000">
                    <a:solidFill>
                      <a:sysClr val="windowText" lastClr="000000"/>
                    </a:solidFill>
                  </a:rPr>
                  <a:t>3</a:t>
                </a:r>
                <a:r>
                  <a:rPr lang="en-US">
                    <a:solidFill>
                      <a:sysClr val="windowText" lastClr="000000"/>
                    </a:solidFill>
                  </a:rPr>
                  <a:t>)</a:t>
                </a:r>
              </a:p>
            </c:rich>
          </c:tx>
          <c:layout>
            <c:manualLayout>
              <c:xMode val="edge"/>
              <c:yMode val="edge"/>
              <c:x val="1.068055770927978E-3"/>
              <c:y val="0.2177865204215256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mn-cs"/>
                </a:defRPr>
              </a:pPr>
              <a:endParaRPr lang="en-US"/>
            </a:p>
          </c:txPr>
        </c:title>
        <c:numFmt formatCode="0.0E+00"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Times New Roman" panose="02020603050405020304" pitchFamily="18" charset="0"/>
                <a:ea typeface="+mn-ea"/>
                <a:cs typeface="+mn-cs"/>
              </a:defRPr>
            </a:pPr>
            <a:endParaRPr lang="en-US"/>
          </a:p>
        </c:txPr>
        <c:crossAx val="444312688"/>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100" b="1" i="0" baseline="0">
          <a:latin typeface="Times New Roman" panose="02020603050405020304"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087936727604435"/>
          <c:y val="5.0925925925925923E-2"/>
          <c:w val="0.54925642283229414"/>
          <c:h val="0.74350320793234181"/>
        </c:manualLayout>
      </c:layout>
      <c:scatterChart>
        <c:scatterStyle val="lineMarker"/>
        <c:varyColors val="0"/>
        <c:ser>
          <c:idx val="1"/>
          <c:order val="1"/>
          <c:tx>
            <c:strRef>
              <c:f>Sheet1!$F$1</c:f>
              <c:strCache>
                <c:ptCount val="1"/>
                <c:pt idx="0">
                  <c:v>[OH]p*Frequency</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Sheet1!$A$2:$A$5</c:f>
              <c:numCache>
                <c:formatCode>General</c:formatCode>
                <c:ptCount val="4"/>
                <c:pt idx="0">
                  <c:v>60</c:v>
                </c:pt>
                <c:pt idx="1">
                  <c:v>30</c:v>
                </c:pt>
                <c:pt idx="2">
                  <c:v>10</c:v>
                </c:pt>
                <c:pt idx="3">
                  <c:v>1</c:v>
                </c:pt>
              </c:numCache>
            </c:numRef>
          </c:xVal>
          <c:yVal>
            <c:numRef>
              <c:f>Sheet1!$F$2:$F$5</c:f>
              <c:numCache>
                <c:formatCode>General</c:formatCode>
                <c:ptCount val="4"/>
                <c:pt idx="0">
                  <c:v>4.2000000000000003E+23</c:v>
                </c:pt>
                <c:pt idx="1">
                  <c:v>2.4E+23</c:v>
                </c:pt>
                <c:pt idx="2">
                  <c:v>1.1E+23</c:v>
                </c:pt>
                <c:pt idx="3">
                  <c:v>1.3500000000000001E+22</c:v>
                </c:pt>
              </c:numCache>
            </c:numRef>
          </c:yVal>
          <c:smooth val="1"/>
          <c:extLst xmlns:c16r2="http://schemas.microsoft.com/office/drawing/2015/06/chart">
            <c:ext xmlns:c16="http://schemas.microsoft.com/office/drawing/2014/chart" uri="{C3380CC4-5D6E-409C-BE32-E72D297353CC}">
              <c16:uniqueId val="{00000001-02DC-438C-9328-E9E6458ECF36}"/>
            </c:ext>
          </c:extLst>
        </c:ser>
        <c:dLbls>
          <c:showLegendKey val="0"/>
          <c:showVal val="0"/>
          <c:showCatName val="0"/>
          <c:showSerName val="0"/>
          <c:showPercent val="0"/>
          <c:showBubbleSize val="0"/>
        </c:dLbls>
        <c:axId val="444314864"/>
        <c:axId val="444325200"/>
      </c:scatterChart>
      <c:scatterChart>
        <c:scatterStyle val="lineMarker"/>
        <c:varyColors val="0"/>
        <c:ser>
          <c:idx val="0"/>
          <c:order val="0"/>
          <c:tx>
            <c:strRef>
              <c:f>Sheet1!$B$1</c:f>
              <c:strCache>
                <c:ptCount val="1"/>
                <c:pt idx="0">
                  <c:v>OH Peak Intensity</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Sheet1!$A$2:$A$5</c:f>
              <c:numCache>
                <c:formatCode>General</c:formatCode>
                <c:ptCount val="4"/>
                <c:pt idx="0">
                  <c:v>60</c:v>
                </c:pt>
                <c:pt idx="1">
                  <c:v>30</c:v>
                </c:pt>
                <c:pt idx="2">
                  <c:v>10</c:v>
                </c:pt>
                <c:pt idx="3">
                  <c:v>1</c:v>
                </c:pt>
              </c:numCache>
            </c:numRef>
          </c:xVal>
          <c:yVal>
            <c:numRef>
              <c:f>Sheet1!$B$2:$B$5</c:f>
              <c:numCache>
                <c:formatCode>General</c:formatCode>
                <c:ptCount val="4"/>
                <c:pt idx="0">
                  <c:v>60.77</c:v>
                </c:pt>
                <c:pt idx="1">
                  <c:v>35.78</c:v>
                </c:pt>
                <c:pt idx="2">
                  <c:v>12.69</c:v>
                </c:pt>
                <c:pt idx="3">
                  <c:v>1.2310000000000001</c:v>
                </c:pt>
              </c:numCache>
            </c:numRef>
          </c:yVal>
          <c:smooth val="0"/>
          <c:extLst xmlns:c16r2="http://schemas.microsoft.com/office/drawing/2015/06/chart">
            <c:ext xmlns:c16="http://schemas.microsoft.com/office/drawing/2014/chart" uri="{C3380CC4-5D6E-409C-BE32-E72D297353CC}">
              <c16:uniqueId val="{00000000-02DC-438C-9328-E9E6458ECF36}"/>
            </c:ext>
          </c:extLst>
        </c:ser>
        <c:dLbls>
          <c:showLegendKey val="0"/>
          <c:showVal val="0"/>
          <c:showCatName val="0"/>
          <c:showSerName val="0"/>
          <c:showPercent val="0"/>
          <c:showBubbleSize val="0"/>
        </c:dLbls>
        <c:axId val="444319760"/>
        <c:axId val="444313776"/>
      </c:scatterChart>
      <c:valAx>
        <c:axId val="44431486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dirty="0"/>
                  <a:t>Frequency (kHz)</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44325200"/>
        <c:crosses val="autoZero"/>
        <c:crossBetween val="midCat"/>
      </c:valAx>
      <c:valAx>
        <c:axId val="444325200"/>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[OH]p*Frequency</a:t>
                </a:r>
                <a:r>
                  <a:rPr lang="en-US" sz="1600" b="1" baseline="0" dirty="0"/>
                  <a:t> (</a:t>
                </a:r>
                <a:r>
                  <a:rPr lang="en-US" sz="1600" b="1" baseline="0" dirty="0" smtClean="0"/>
                  <a:t>molecules/cm</a:t>
                </a:r>
                <a:r>
                  <a:rPr lang="en-US" sz="1600" b="1" baseline="30000" dirty="0" smtClean="0"/>
                  <a:t>3</a:t>
                </a:r>
                <a:r>
                  <a:rPr lang="en-US" sz="1600" b="1" baseline="0" dirty="0" smtClean="0"/>
                  <a:t>-s)</a:t>
                </a:r>
                <a:endParaRPr lang="en-US" sz="1600" b="1" dirty="0"/>
              </a:p>
            </c:rich>
          </c:tx>
          <c:layout>
            <c:manualLayout>
              <c:xMode val="edge"/>
              <c:yMode val="edge"/>
              <c:x val="2.1517646582485807E-2"/>
              <c:y val="0.1874008873750135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44314864"/>
        <c:crosses val="autoZero"/>
        <c:crossBetween val="midCat"/>
      </c:valAx>
      <c:valAx>
        <c:axId val="444313776"/>
        <c:scaling>
          <c:orientation val="minMax"/>
        </c:scaling>
        <c:delete val="0"/>
        <c:axPos val="r"/>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OH</a:t>
                </a:r>
                <a:r>
                  <a:rPr lang="en-US" sz="1600" b="1" baseline="0" dirty="0"/>
                  <a:t> Peak intensity (a.u)</a:t>
                </a:r>
                <a:endParaRPr lang="en-US" sz="1600" b="1" dirty="0"/>
              </a:p>
            </c:rich>
          </c:tx>
          <c:layout>
            <c:manualLayout>
              <c:xMode val="edge"/>
              <c:yMode val="edge"/>
              <c:x val="0.93033899985334612"/>
              <c:y val="3.9067325167742889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44319760"/>
        <c:crosses val="max"/>
        <c:crossBetween val="midCat"/>
      </c:valAx>
      <c:valAx>
        <c:axId val="444319760"/>
        <c:scaling>
          <c:orientation val="minMax"/>
        </c:scaling>
        <c:delete val="1"/>
        <c:axPos val="b"/>
        <c:numFmt formatCode="General" sourceLinked="1"/>
        <c:majorTickMark val="out"/>
        <c:minorTickMark val="none"/>
        <c:tickLblPos val="nextTo"/>
        <c:crossAx val="444313776"/>
        <c:crosses val="autoZero"/>
        <c:crossBetween val="midCat"/>
      </c:valAx>
      <c:spPr>
        <a:solidFill>
          <a:sysClr val="window" lastClr="FFFFFF"/>
        </a:solidFill>
        <a:ln>
          <a:noFill/>
        </a:ln>
        <a:effectLst/>
      </c:spPr>
    </c:plotArea>
    <c:legend>
      <c:legendPos val="r"/>
      <c:layout>
        <c:manualLayout>
          <c:xMode val="edge"/>
          <c:yMode val="edge"/>
          <c:x val="0.43159688903342469"/>
          <c:y val="0.53711078594361417"/>
          <c:w val="0.41197297912726621"/>
          <c:h val="0.25465005508416111"/>
        </c:manualLayout>
      </c:layout>
      <c:overlay val="0"/>
      <c:spPr>
        <a:noFill/>
        <a:ln>
          <a:solidFill>
            <a:sysClr val="windowText" lastClr="000000"/>
          </a:solid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ysClr val="window" lastClr="FFFFFF"/>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'Dye Averaged'!$AE$1</c:f>
              <c:strCache>
                <c:ptCount val="1"/>
                <c:pt idx="0">
                  <c:v>OH• from H2O2 (mol/s)</c:v>
                </c:pt>
              </c:strCache>
            </c:strRef>
          </c:tx>
          <c:spPr>
            <a:solidFill>
              <a:schemeClr val="accent1"/>
            </a:solidFill>
            <a:ln>
              <a:noFill/>
            </a:ln>
            <a:effectLst/>
          </c:spPr>
          <c:invertIfNegative val="0"/>
          <c:errBars>
            <c:errBarType val="both"/>
            <c:errValType val="cust"/>
            <c:noEndCap val="0"/>
            <c:plus>
              <c:numRef>
                <c:f>('Dye Averaged'!$AE$7,'Dye Averaged'!$AE$12,'Dye Averaged'!$AE$17,'Dye Averaged'!$AE$22,'Dye Averaged'!$AE$27)</c:f>
                <c:numCache>
                  <c:formatCode>General</c:formatCode>
                  <c:ptCount val="5"/>
                  <c:pt idx="0">
                    <c:v>1.8766271162203052E-8</c:v>
                  </c:pt>
                  <c:pt idx="1">
                    <c:v>1.8208185379515844E-8</c:v>
                  </c:pt>
                  <c:pt idx="2">
                    <c:v>9.2000000000000294E-9</c:v>
                  </c:pt>
                  <c:pt idx="3">
                    <c:v>1.3626264399367904E-8</c:v>
                  </c:pt>
                  <c:pt idx="4">
                    <c:v>1.1429506162171213E-8</c:v>
                  </c:pt>
                </c:numCache>
              </c:numRef>
            </c:plus>
            <c:minus>
              <c:numRef>
                <c:f>('Dye Averaged'!$AE$7,'Dye Averaged'!$AE$12,'Dye Averaged'!$AE$17,'Dye Averaged'!$AE$22,'Dye Averaged'!$AE$27)</c:f>
                <c:numCache>
                  <c:formatCode>General</c:formatCode>
                  <c:ptCount val="5"/>
                  <c:pt idx="0">
                    <c:v>1.8766271162203052E-8</c:v>
                  </c:pt>
                  <c:pt idx="1">
                    <c:v>1.8208185379515844E-8</c:v>
                  </c:pt>
                  <c:pt idx="2">
                    <c:v>9.2000000000000294E-9</c:v>
                  </c:pt>
                  <c:pt idx="3">
                    <c:v>1.3626264399367904E-8</c:v>
                  </c:pt>
                  <c:pt idx="4">
                    <c:v>1.1429506162171213E-8</c:v>
                  </c:pt>
                </c:numCache>
              </c:numRef>
            </c:minus>
            <c:spPr>
              <a:noFill/>
              <a:ln w="9525" cap="flat" cmpd="sng" algn="ctr">
                <a:solidFill>
                  <a:schemeClr val="tx1">
                    <a:lumMod val="65000"/>
                    <a:lumOff val="35000"/>
                  </a:schemeClr>
                </a:solidFill>
                <a:round/>
              </a:ln>
              <a:effectLst/>
            </c:spPr>
          </c:errBars>
          <c:cat>
            <c:numRef>
              <c:f>Charts!$B$2:$B$6</c:f>
              <c:numCache>
                <c:formatCode>General</c:formatCode>
                <c:ptCount val="5"/>
                <c:pt idx="0">
                  <c:v>0.75</c:v>
                </c:pt>
                <c:pt idx="1">
                  <c:v>1</c:v>
                </c:pt>
                <c:pt idx="2">
                  <c:v>1.5</c:v>
                </c:pt>
                <c:pt idx="3">
                  <c:v>2</c:v>
                </c:pt>
                <c:pt idx="4">
                  <c:v>5</c:v>
                </c:pt>
              </c:numCache>
            </c:numRef>
          </c:cat>
          <c:val>
            <c:numRef>
              <c:f>('Dye Averaged'!$AE$6,'Dye Averaged'!$AE$11,'Dye Averaged'!$AE$16,'Dye Averaged'!$AE$21,'Dye Averaged'!$AE$26)</c:f>
              <c:numCache>
                <c:formatCode>General</c:formatCode>
                <c:ptCount val="5"/>
                <c:pt idx="0">
                  <c:v>2.4993333333333333E-7</c:v>
                </c:pt>
                <c:pt idx="1">
                  <c:v>2.3960888888888887E-7</c:v>
                </c:pt>
                <c:pt idx="2">
                  <c:v>2.7093999999999996E-7</c:v>
                </c:pt>
                <c:pt idx="3">
                  <c:v>2.6363111111111107E-7</c:v>
                </c:pt>
                <c:pt idx="4">
                  <c:v>2.606666666666667E-7</c:v>
                </c:pt>
              </c:numCache>
            </c:numRef>
          </c:val>
          <c:extLst xmlns:c16r2="http://schemas.microsoft.com/office/drawing/2015/06/chart">
            <c:ext xmlns:c16="http://schemas.microsoft.com/office/drawing/2014/chart" uri="{C3380CC4-5D6E-409C-BE32-E72D297353CC}">
              <c16:uniqueId val="{00000000-E785-4F6D-AFBB-9FEA667419BE}"/>
            </c:ext>
          </c:extLst>
        </c:ser>
        <c:ser>
          <c:idx val="1"/>
          <c:order val="1"/>
          <c:tx>
            <c:strRef>
              <c:f>'Dye Averaged'!$AF$1</c:f>
              <c:strCache>
                <c:ptCount val="1"/>
                <c:pt idx="0">
                  <c:v>OH• from Decoloration (mol/s)</c:v>
                </c:pt>
              </c:strCache>
            </c:strRef>
          </c:tx>
          <c:spPr>
            <a:solidFill>
              <a:schemeClr val="accent2"/>
            </a:solidFill>
            <a:ln>
              <a:noFill/>
            </a:ln>
            <a:effectLst/>
          </c:spPr>
          <c:invertIfNegative val="0"/>
          <c:errBars>
            <c:errBarType val="both"/>
            <c:errValType val="cust"/>
            <c:noEndCap val="0"/>
            <c:plus>
              <c:numRef>
                <c:f>('Dye Averaged'!$AF$7,'Dye Averaged'!$AF$12,'Dye Averaged'!$AF$17,'Dye Averaged'!$AF$22,'Dye Averaged'!$AF$27)</c:f>
                <c:numCache>
                  <c:formatCode>General</c:formatCode>
                  <c:ptCount val="5"/>
                  <c:pt idx="0">
                    <c:v>1.9911258502964523E-11</c:v>
                  </c:pt>
                  <c:pt idx="1">
                    <c:v>1.5478791149325624E-11</c:v>
                  </c:pt>
                  <c:pt idx="2">
                    <c:v>7.5226599827758866E-11</c:v>
                  </c:pt>
                  <c:pt idx="3">
                    <c:v>7.627329023782603E-11</c:v>
                  </c:pt>
                  <c:pt idx="4">
                    <c:v>3.0666509819043366E-10</c:v>
                  </c:pt>
                </c:numCache>
              </c:numRef>
            </c:plus>
            <c:minus>
              <c:numRef>
                <c:f>('Dye Averaged'!$AF$7,'Dye Averaged'!$AF$12,'Dye Averaged'!$AF$17,'Dye Averaged'!$AF$22,'Dye Averaged'!$AF$27)</c:f>
                <c:numCache>
                  <c:formatCode>General</c:formatCode>
                  <c:ptCount val="5"/>
                  <c:pt idx="0">
                    <c:v>1.9911258502964523E-11</c:v>
                  </c:pt>
                  <c:pt idx="1">
                    <c:v>1.5478791149325624E-11</c:v>
                  </c:pt>
                  <c:pt idx="2">
                    <c:v>7.5226599827758866E-11</c:v>
                  </c:pt>
                  <c:pt idx="3">
                    <c:v>7.627329023782603E-11</c:v>
                  </c:pt>
                  <c:pt idx="4">
                    <c:v>3.0666509819043366E-10</c:v>
                  </c:pt>
                </c:numCache>
              </c:numRef>
            </c:minus>
            <c:spPr>
              <a:noFill/>
              <a:ln w="9525" cap="flat" cmpd="sng" algn="ctr">
                <a:solidFill>
                  <a:schemeClr val="tx1">
                    <a:lumMod val="65000"/>
                    <a:lumOff val="35000"/>
                  </a:schemeClr>
                </a:solidFill>
                <a:round/>
              </a:ln>
              <a:effectLst/>
            </c:spPr>
          </c:errBars>
          <c:cat>
            <c:numRef>
              <c:f>Charts!$B$2:$B$6</c:f>
              <c:numCache>
                <c:formatCode>General</c:formatCode>
                <c:ptCount val="5"/>
                <c:pt idx="0">
                  <c:v>0.75</c:v>
                </c:pt>
                <c:pt idx="1">
                  <c:v>1</c:v>
                </c:pt>
                <c:pt idx="2">
                  <c:v>1.5</c:v>
                </c:pt>
                <c:pt idx="3">
                  <c:v>2</c:v>
                </c:pt>
                <c:pt idx="4">
                  <c:v>5</c:v>
                </c:pt>
              </c:numCache>
            </c:numRef>
          </c:cat>
          <c:val>
            <c:numRef>
              <c:f>('Dye Averaged'!$AF$6,'Dye Averaged'!$AF$11,'Dye Averaged'!$AF$17,'Dye Averaged'!$AF$21,'Dye Averaged'!$AF$26)</c:f>
              <c:numCache>
                <c:formatCode>General</c:formatCode>
                <c:ptCount val="5"/>
                <c:pt idx="0">
                  <c:v>1.085430375E-9</c:v>
                </c:pt>
                <c:pt idx="1">
                  <c:v>1.4232668333333333E-9</c:v>
                </c:pt>
                <c:pt idx="2">
                  <c:v>7.5226599827758866E-11</c:v>
                </c:pt>
                <c:pt idx="3">
                  <c:v>2.6223271111111117E-9</c:v>
                </c:pt>
                <c:pt idx="4">
                  <c:v>4.2941511111111123E-9</c:v>
                </c:pt>
              </c:numCache>
            </c:numRef>
          </c:val>
          <c:extLst xmlns:c16r2="http://schemas.microsoft.com/office/drawing/2015/06/chart">
            <c:ext xmlns:c16="http://schemas.microsoft.com/office/drawing/2014/chart" uri="{C3380CC4-5D6E-409C-BE32-E72D297353CC}">
              <c16:uniqueId val="{00000001-E785-4F6D-AFBB-9FEA667419BE}"/>
            </c:ext>
          </c:extLst>
        </c:ser>
        <c:ser>
          <c:idx val="2"/>
          <c:order val="2"/>
          <c:tx>
            <c:strRef>
              <c:f>'Dye Averaged'!$AG$1</c:f>
              <c:strCache>
                <c:ptCount val="1"/>
                <c:pt idx="0">
                  <c:v>OH• from TOC (mol/s)</c:v>
                </c:pt>
              </c:strCache>
            </c:strRef>
          </c:tx>
          <c:spPr>
            <a:solidFill>
              <a:schemeClr val="accent3"/>
            </a:solidFill>
            <a:ln>
              <a:noFill/>
            </a:ln>
            <a:effectLst/>
          </c:spPr>
          <c:invertIfNegative val="0"/>
          <c:errBars>
            <c:errBarType val="both"/>
            <c:errValType val="cust"/>
            <c:noEndCap val="0"/>
            <c:plus>
              <c:numRef>
                <c:f>('Dye Averaged'!$AG$7,'Dye Averaged'!$AG$12,'Dye Averaged'!$AG$17,'Dye Averaged'!$AG$22,'Dye Averaged'!$AG$27)</c:f>
                <c:numCache>
                  <c:formatCode>General</c:formatCode>
                  <c:ptCount val="5"/>
                  <c:pt idx="0">
                    <c:v>2.021122338252905E-9</c:v>
                  </c:pt>
                  <c:pt idx="1">
                    <c:v>2.1655306235719614E-8</c:v>
                  </c:pt>
                  <c:pt idx="2">
                    <c:v>2.5337624707736074E-8</c:v>
                  </c:pt>
                  <c:pt idx="3">
                    <c:v>1.2768661051967842E-8</c:v>
                  </c:pt>
                  <c:pt idx="4">
                    <c:v>4.5158593689179196E-9</c:v>
                  </c:pt>
                </c:numCache>
              </c:numRef>
            </c:plus>
            <c:minus>
              <c:numRef>
                <c:f>('Dye Averaged'!$AG$7,'Dye Averaged'!$AG$12,'Dye Averaged'!$AG$17,'Dye Averaged'!$AG$22,'Dye Averaged'!$AG$27)</c:f>
                <c:numCache>
                  <c:formatCode>General</c:formatCode>
                  <c:ptCount val="5"/>
                  <c:pt idx="0">
                    <c:v>2.021122338252905E-9</c:v>
                  </c:pt>
                  <c:pt idx="1">
                    <c:v>2.1655306235719614E-8</c:v>
                  </c:pt>
                  <c:pt idx="2">
                    <c:v>2.5337624707736074E-8</c:v>
                  </c:pt>
                  <c:pt idx="3">
                    <c:v>1.2768661051967842E-8</c:v>
                  </c:pt>
                  <c:pt idx="4">
                    <c:v>4.5158593689179196E-9</c:v>
                  </c:pt>
                </c:numCache>
              </c:numRef>
            </c:minus>
            <c:spPr>
              <a:noFill/>
              <a:ln w="9525" cap="flat" cmpd="sng" algn="ctr">
                <a:solidFill>
                  <a:schemeClr val="tx1">
                    <a:lumMod val="65000"/>
                    <a:lumOff val="35000"/>
                  </a:schemeClr>
                </a:solidFill>
                <a:round/>
              </a:ln>
              <a:effectLst/>
            </c:spPr>
          </c:errBars>
          <c:cat>
            <c:numRef>
              <c:f>Charts!$B$2:$B$6</c:f>
              <c:numCache>
                <c:formatCode>General</c:formatCode>
                <c:ptCount val="5"/>
                <c:pt idx="0">
                  <c:v>0.75</c:v>
                </c:pt>
                <c:pt idx="1">
                  <c:v>1</c:v>
                </c:pt>
                <c:pt idx="2">
                  <c:v>1.5</c:v>
                </c:pt>
                <c:pt idx="3">
                  <c:v>2</c:v>
                </c:pt>
                <c:pt idx="4">
                  <c:v>5</c:v>
                </c:pt>
              </c:numCache>
            </c:numRef>
          </c:cat>
          <c:val>
            <c:numRef>
              <c:f>('Dye Averaged'!$AG$6,'Dye Averaged'!$AG$11,'Dye Averaged'!$AG$17,'Dye Averaged'!$AG$21,'Dye Averaged'!$AG$26)</c:f>
              <c:numCache>
                <c:formatCode>General</c:formatCode>
                <c:ptCount val="5"/>
                <c:pt idx="0">
                  <c:v>8.5486979166666659E-9</c:v>
                </c:pt>
                <c:pt idx="1">
                  <c:v>1.9504253472222226E-8</c:v>
                </c:pt>
                <c:pt idx="2">
                  <c:v>2.5337624707736074E-8</c:v>
                </c:pt>
                <c:pt idx="3">
                  <c:v>1.1365798611111108E-8</c:v>
                </c:pt>
                <c:pt idx="4">
                  <c:v>7.490624999999987E-9</c:v>
                </c:pt>
              </c:numCache>
            </c:numRef>
          </c:val>
          <c:extLst xmlns:c16r2="http://schemas.microsoft.com/office/drawing/2015/06/chart">
            <c:ext xmlns:c16="http://schemas.microsoft.com/office/drawing/2014/chart" uri="{C3380CC4-5D6E-409C-BE32-E72D297353CC}">
              <c16:uniqueId val="{00000002-E785-4F6D-AFBB-9FEA667419BE}"/>
            </c:ext>
          </c:extLst>
        </c:ser>
        <c:dLbls>
          <c:showLegendKey val="0"/>
          <c:showVal val="0"/>
          <c:showCatName val="0"/>
          <c:showSerName val="0"/>
          <c:showPercent val="0"/>
          <c:showBubbleSize val="0"/>
        </c:dLbls>
        <c:gapWidth val="150"/>
        <c:overlap val="100"/>
        <c:axId val="444324112"/>
        <c:axId val="444324656"/>
      </c:barChart>
      <c:catAx>
        <c:axId val="444324112"/>
        <c:scaling>
          <c:orientation val="minMax"/>
        </c:scaling>
        <c:delete val="0"/>
        <c:axPos val="b"/>
        <c:title>
          <c:tx>
            <c:rich>
              <a:bodyPr rot="0" vert="horz"/>
              <a:lstStyle/>
              <a:p>
                <a:pPr>
                  <a:defRPr/>
                </a:pPr>
                <a:r>
                  <a:rPr lang="en-US"/>
                  <a:t>Flow Rate (ml/min)</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444324656"/>
        <c:crosses val="autoZero"/>
        <c:auto val="1"/>
        <c:lblAlgn val="ctr"/>
        <c:lblOffset val="100"/>
        <c:noMultiLvlLbl val="0"/>
      </c:catAx>
      <c:valAx>
        <c:axId val="444324656"/>
        <c:scaling>
          <c:orientation val="minMax"/>
        </c:scaling>
        <c:delete val="0"/>
        <c:axPos val="l"/>
        <c:title>
          <c:tx>
            <c:rich>
              <a:bodyPr rot="-5400000" vert="horz"/>
              <a:lstStyle/>
              <a:p>
                <a:pPr>
                  <a:defRPr/>
                </a:pPr>
                <a:r>
                  <a:rPr lang="en-US"/>
                  <a:t>OH• Production Rate (mol/s)</a:t>
                </a:r>
              </a:p>
            </c:rich>
          </c:tx>
          <c:layout>
            <c:manualLayout>
              <c:xMode val="edge"/>
              <c:yMode val="edge"/>
              <c:x val="8.658008658008658E-3"/>
              <c:y val="0.20676136071226392"/>
            </c:manualLayout>
          </c:layout>
          <c:overlay val="0"/>
          <c:spPr>
            <a:noFill/>
            <a:ln>
              <a:noFill/>
            </a:ln>
            <a:effectLst/>
          </c:spPr>
        </c:title>
        <c:numFmt formatCode="0.0E+00" sourceLinked="0"/>
        <c:majorTickMark val="out"/>
        <c:minorTickMark val="none"/>
        <c:tickLblPos val="nextTo"/>
        <c:spPr>
          <a:noFill/>
          <a:ln>
            <a:solidFill>
              <a:schemeClr val="tx1"/>
            </a:solidFill>
          </a:ln>
          <a:effectLst/>
        </c:spPr>
        <c:txPr>
          <a:bodyPr rot="-60000000" vert="horz"/>
          <a:lstStyle/>
          <a:p>
            <a:pPr>
              <a:defRPr/>
            </a:pPr>
            <a:endParaRPr lang="en-US"/>
          </a:p>
        </c:txPr>
        <c:crossAx val="444324112"/>
        <c:crosses val="autoZero"/>
        <c:crossBetween val="between"/>
      </c:valAx>
      <c:spPr>
        <a:noFill/>
        <a:ln>
          <a:noFill/>
        </a:ln>
        <a:effectLst/>
      </c:spPr>
    </c:plotArea>
    <c:legend>
      <c:legendPos val="t"/>
      <c:legendEntry>
        <c:idx val="0"/>
        <c:txPr>
          <a:bodyPr rot="0" vert="horz"/>
          <a:lstStyle/>
          <a:p>
            <a:pPr>
              <a:defRPr b="1"/>
            </a:pPr>
            <a:endParaRPr lang="en-US"/>
          </a:p>
        </c:txPr>
      </c:legendEntry>
      <c:legendEntry>
        <c:idx val="1"/>
        <c:txPr>
          <a:bodyPr rot="0" vert="horz"/>
          <a:lstStyle/>
          <a:p>
            <a:pPr>
              <a:defRPr b="1"/>
            </a:pPr>
            <a:endParaRPr lang="en-US"/>
          </a:p>
        </c:txPr>
      </c:legendEntry>
      <c:legendEntry>
        <c:idx val="2"/>
        <c:txPr>
          <a:bodyPr rot="0" vert="horz"/>
          <a:lstStyle/>
          <a:p>
            <a:pPr>
              <a:defRPr b="1"/>
            </a:pPr>
            <a:endParaRPr lang="en-US"/>
          </a:p>
        </c:txPr>
      </c:legendEntry>
      <c:layout>
        <c:manualLayout>
          <c:xMode val="edge"/>
          <c:yMode val="edge"/>
          <c:x val="5.0387735623956056E-2"/>
          <c:y val="1.3888888888888888E-2"/>
          <c:w val="0.94042216313869853"/>
          <c:h val="0.22338072324292793"/>
        </c:manualLayout>
      </c:layout>
      <c:overlay val="0"/>
      <c:spPr>
        <a:noFill/>
        <a:ln>
          <a:solidFill>
            <a:schemeClr val="tx1"/>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204073360497042"/>
          <c:y val="2.734175388336637E-2"/>
          <c:w val="0.76577850989049778"/>
          <c:h val="0.83427193695649426"/>
        </c:manualLayout>
      </c:layout>
      <c:barChart>
        <c:barDir val="col"/>
        <c:grouping val="stacked"/>
        <c:varyColors val="0"/>
        <c:ser>
          <c:idx val="0"/>
          <c:order val="0"/>
          <c:tx>
            <c:v>OH from H2O2 (mol/s)</c:v>
          </c:tx>
          <c:spPr>
            <a:solidFill>
              <a:schemeClr val="accent1"/>
            </a:solidFill>
            <a:ln w="25400">
              <a:noFill/>
            </a:ln>
            <a:effectLst/>
          </c:spPr>
          <c:invertIfNegative val="0"/>
          <c:errBars>
            <c:errBarType val="both"/>
            <c:errValType val="cust"/>
            <c:noEndCap val="0"/>
            <c:plus>
              <c:numRef>
                <c:f>CO!$T$18:$T$22</c:f>
                <c:numCache>
                  <c:formatCode>General</c:formatCode>
                  <c:ptCount val="5"/>
                  <c:pt idx="0">
                    <c:v>1.0210621920333757E-8</c:v>
                  </c:pt>
                  <c:pt idx="1">
                    <c:v>4.336921591277493E-9</c:v>
                  </c:pt>
                  <c:pt idx="2">
                    <c:v>0</c:v>
                  </c:pt>
                  <c:pt idx="3">
                    <c:v>0</c:v>
                  </c:pt>
                  <c:pt idx="4">
                    <c:v>0</c:v>
                  </c:pt>
                </c:numCache>
              </c:numRef>
            </c:plus>
            <c:minus>
              <c:numRef>
                <c:f>CO!$T$18:$T$22</c:f>
                <c:numCache>
                  <c:formatCode>General</c:formatCode>
                  <c:ptCount val="5"/>
                  <c:pt idx="0">
                    <c:v>1.0210621920333757E-8</c:v>
                  </c:pt>
                  <c:pt idx="1">
                    <c:v>4.336921591277493E-9</c:v>
                  </c:pt>
                  <c:pt idx="2">
                    <c:v>0</c:v>
                  </c:pt>
                  <c:pt idx="3">
                    <c:v>0</c:v>
                  </c:pt>
                  <c:pt idx="4">
                    <c:v>0</c:v>
                  </c:pt>
                </c:numCache>
              </c:numRef>
            </c:minus>
            <c:spPr>
              <a:noFill/>
              <a:ln w="9525" cap="flat" cmpd="sng" algn="ctr">
                <a:solidFill>
                  <a:schemeClr val="tx1">
                    <a:lumMod val="65000"/>
                    <a:lumOff val="35000"/>
                  </a:schemeClr>
                </a:solidFill>
                <a:round/>
              </a:ln>
              <a:effectLst/>
            </c:spPr>
          </c:errBars>
          <c:cat>
            <c:numRef>
              <c:f>CO!$J$13:$J$17</c:f>
              <c:numCache>
                <c:formatCode>0.00E+00</c:formatCode>
                <c:ptCount val="5"/>
                <c:pt idx="0">
                  <c:v>0</c:v>
                </c:pt>
                <c:pt idx="1">
                  <c:v>3.9396872815426025E-3</c:v>
                </c:pt>
                <c:pt idx="2">
                  <c:v>5.9480081590830699E-3</c:v>
                </c:pt>
                <c:pt idx="3">
                  <c:v>1.3185141327064958E-2</c:v>
                </c:pt>
                <c:pt idx="4">
                  <c:v>2.5471107736875307E-2</c:v>
                </c:pt>
              </c:numCache>
            </c:numRef>
          </c:cat>
          <c:val>
            <c:numRef>
              <c:f>CO!$T$13:$T$17</c:f>
              <c:numCache>
                <c:formatCode>0.00E+00</c:formatCode>
                <c:ptCount val="5"/>
                <c:pt idx="0">
                  <c:v>1.8194399999999998E-7</c:v>
                </c:pt>
                <c:pt idx="1">
                  <c:v>1.6007999999999999E-7</c:v>
                </c:pt>
                <c:pt idx="2" formatCode="0.00">
                  <c:v>1.5466222222222221E-7</c:v>
                </c:pt>
                <c:pt idx="3" formatCode="0.00">
                  <c:v>1.4597333333333332E-7</c:v>
                </c:pt>
                <c:pt idx="4" formatCode="0.00">
                  <c:v>1.3079333333333331E-7</c:v>
                </c:pt>
              </c:numCache>
            </c:numRef>
          </c:val>
        </c:ser>
        <c:ser>
          <c:idx val="1"/>
          <c:order val="1"/>
          <c:tx>
            <c:v>OH from CO2 (mol/s)</c:v>
          </c:tx>
          <c:spPr>
            <a:solidFill>
              <a:schemeClr val="accent2"/>
            </a:solidFill>
            <a:ln w="25400">
              <a:noFill/>
            </a:ln>
            <a:effectLst/>
          </c:spPr>
          <c:invertIfNegative val="0"/>
          <c:errBars>
            <c:errBarType val="both"/>
            <c:errValType val="cust"/>
            <c:noEndCap val="0"/>
            <c:plus>
              <c:numRef>
                <c:f>CO!$AA$18:$AA$22</c:f>
                <c:numCache>
                  <c:formatCode>General</c:formatCode>
                  <c:ptCount val="5"/>
                  <c:pt idx="0">
                    <c:v>0</c:v>
                  </c:pt>
                  <c:pt idx="1">
                    <c:v>2.0806862559601993E-9</c:v>
                  </c:pt>
                  <c:pt idx="2">
                    <c:v>2.0806862559601993E-9</c:v>
                  </c:pt>
                  <c:pt idx="3">
                    <c:v>1.8113469505359694E-8</c:v>
                  </c:pt>
                  <c:pt idx="4">
                    <c:v>1.0573233643421805E-8</c:v>
                  </c:pt>
                </c:numCache>
              </c:numRef>
            </c:plus>
            <c:minus>
              <c:numRef>
                <c:f>CO!$AA$18:$AA$22</c:f>
                <c:numCache>
                  <c:formatCode>General</c:formatCode>
                  <c:ptCount val="5"/>
                  <c:pt idx="0">
                    <c:v>0</c:v>
                  </c:pt>
                  <c:pt idx="1">
                    <c:v>2.0806862559601993E-9</c:v>
                  </c:pt>
                  <c:pt idx="2">
                    <c:v>2.0806862559601993E-9</c:v>
                  </c:pt>
                  <c:pt idx="3">
                    <c:v>1.8113469505359694E-8</c:v>
                  </c:pt>
                  <c:pt idx="4">
                    <c:v>1.0573233643421805E-8</c:v>
                  </c:pt>
                </c:numCache>
              </c:numRef>
            </c:minus>
            <c:spPr>
              <a:noFill/>
              <a:ln w="9525" cap="flat" cmpd="sng" algn="ctr">
                <a:solidFill>
                  <a:schemeClr val="tx1">
                    <a:lumMod val="65000"/>
                    <a:lumOff val="35000"/>
                  </a:schemeClr>
                </a:solidFill>
                <a:round/>
              </a:ln>
              <a:effectLst/>
            </c:spPr>
          </c:errBars>
          <c:cat>
            <c:numRef>
              <c:f>CO!$J$13:$J$17</c:f>
              <c:numCache>
                <c:formatCode>0.00E+00</c:formatCode>
                <c:ptCount val="5"/>
                <c:pt idx="0">
                  <c:v>0</c:v>
                </c:pt>
                <c:pt idx="1">
                  <c:v>3.9396872815426025E-3</c:v>
                </c:pt>
                <c:pt idx="2">
                  <c:v>5.9480081590830699E-3</c:v>
                </c:pt>
                <c:pt idx="3">
                  <c:v>1.3185141327064958E-2</c:v>
                </c:pt>
                <c:pt idx="4">
                  <c:v>2.5471107736875307E-2</c:v>
                </c:pt>
              </c:numCache>
            </c:numRef>
          </c:cat>
          <c:val>
            <c:numRef>
              <c:f>CO!$AA$13:$AA$17</c:f>
              <c:numCache>
                <c:formatCode>0.00E+00</c:formatCode>
                <c:ptCount val="5"/>
                <c:pt idx="1">
                  <c:v>8.2437179166666676E-8</c:v>
                </c:pt>
                <c:pt idx="2">
                  <c:v>1.1800793981481486E-7</c:v>
                </c:pt>
                <c:pt idx="3">
                  <c:v>2.3678616753472222E-7</c:v>
                </c:pt>
                <c:pt idx="4">
                  <c:v>3.7800002326388888E-7</c:v>
                </c:pt>
              </c:numCache>
            </c:numRef>
          </c:val>
        </c:ser>
        <c:dLbls>
          <c:showLegendKey val="0"/>
          <c:showVal val="0"/>
          <c:showCatName val="0"/>
          <c:showSerName val="0"/>
          <c:showPercent val="0"/>
          <c:showBubbleSize val="0"/>
        </c:dLbls>
        <c:gapWidth val="150"/>
        <c:overlap val="100"/>
        <c:axId val="444325744"/>
        <c:axId val="444321392"/>
        <c:extLst>
          <c:ext xmlns:c15="http://schemas.microsoft.com/office/drawing/2012/chart" uri="{02D57815-91ED-43cb-92C2-25804820EDAC}">
            <c15:filteredBarSeries>
              <c15:ser>
                <c:idx val="2"/>
                <c:order val="2"/>
                <c:tx>
                  <c:v>Total OH production rate (umol/s)</c:v>
                </c:tx>
                <c:spPr>
                  <a:solidFill>
                    <a:schemeClr val="accent3"/>
                  </a:solidFill>
                  <a:ln>
                    <a:noFill/>
                  </a:ln>
                  <a:effectLst/>
                </c:spPr>
                <c:invertIfNegative val="0"/>
                <c:cat>
                  <c:numRef>
                    <c:extLst>
                      <c:ext uri="{02D57815-91ED-43cb-92C2-25804820EDAC}">
                        <c15:formulaRef>
                          <c15:sqref>CO!$J$13:$J$17</c15:sqref>
                        </c15:formulaRef>
                      </c:ext>
                    </c:extLst>
                    <c:numCache>
                      <c:formatCode>0.00E+00</c:formatCode>
                      <c:ptCount val="5"/>
                      <c:pt idx="0">
                        <c:v>0</c:v>
                      </c:pt>
                      <c:pt idx="1">
                        <c:v>3.9396872815426025E-3</c:v>
                      </c:pt>
                      <c:pt idx="2">
                        <c:v>5.9480081590830699E-3</c:v>
                      </c:pt>
                      <c:pt idx="3">
                        <c:v>1.3185141327064958E-2</c:v>
                      </c:pt>
                      <c:pt idx="4">
                        <c:v>2.5471107736875307E-2</c:v>
                      </c:pt>
                    </c:numCache>
                  </c:numRef>
                </c:cat>
                <c:val>
                  <c:numRef>
                    <c:extLst>
                      <c:ext uri="{02D57815-91ED-43cb-92C2-25804820EDAC}">
                        <c15:formulaRef>
                          <c15:sqref>CO!$AC$15:$AC$17</c15:sqref>
                        </c15:formulaRef>
                      </c:ext>
                    </c:extLst>
                    <c:numCache>
                      <c:formatCode>0.00</c:formatCode>
                      <c:ptCount val="3"/>
                      <c:pt idx="0">
                        <c:v>2.7267016203703707E-7</c:v>
                      </c:pt>
                      <c:pt idx="1">
                        <c:v>3.8275950086805557E-7</c:v>
                      </c:pt>
                      <c:pt idx="2">
                        <c:v>5.0879335659722222E-7</c:v>
                      </c:pt>
                    </c:numCache>
                  </c:numRef>
                </c:val>
              </c15:ser>
            </c15:filteredBarSeries>
          </c:ext>
        </c:extLst>
      </c:barChart>
      <c:catAx>
        <c:axId val="444325744"/>
        <c:scaling>
          <c:orientation val="minMax"/>
        </c:scaling>
        <c:delete val="0"/>
        <c:axPos val="b"/>
        <c:title>
          <c:tx>
            <c:rich>
              <a:bodyPr rot="0" vert="horz"/>
              <a:lstStyle/>
              <a:p>
                <a:pPr>
                  <a:defRPr>
                    <a:latin typeface="Arial" panose="020B0604020202020204" pitchFamily="34" charset="0"/>
                    <a:cs typeface="Arial" panose="020B0604020202020204" pitchFamily="34" charset="0"/>
                  </a:defRPr>
                </a:pPr>
                <a:r>
                  <a:rPr lang="en-US">
                    <a:latin typeface="Arial" panose="020B0604020202020204" pitchFamily="34" charset="0"/>
                    <a:cs typeface="Arial" panose="020B0604020202020204" pitchFamily="34" charset="0"/>
                  </a:rPr>
                  <a:t>Mole fraction of CO in argon (%) </a:t>
                </a:r>
              </a:p>
            </c:rich>
          </c:tx>
          <c:layout>
            <c:manualLayout>
              <c:xMode val="edge"/>
              <c:yMode val="edge"/>
              <c:x val="0.31179724915433893"/>
              <c:y val="0.93769789824497385"/>
            </c:manualLayout>
          </c:layout>
          <c:overlay val="0"/>
          <c:spPr>
            <a:noFill/>
            <a:ln>
              <a:noFill/>
            </a:ln>
            <a:effectLst/>
          </c:spPr>
        </c:title>
        <c:numFmt formatCode="0.00%" sourceLinked="0"/>
        <c:majorTickMark val="out"/>
        <c:minorTickMark val="none"/>
        <c:tickLblPos val="nextTo"/>
        <c:spPr>
          <a:noFill/>
          <a:ln w="9525" cap="flat" cmpd="sng" algn="ctr">
            <a:solidFill>
              <a:srgbClr val="000000"/>
            </a:solidFill>
            <a:round/>
          </a:ln>
          <a:effectLst/>
        </c:spPr>
        <c:txPr>
          <a:bodyPr rot="-60000000" vert="horz"/>
          <a:lstStyle/>
          <a:p>
            <a:pPr>
              <a:defRPr b="0"/>
            </a:pPr>
            <a:endParaRPr lang="en-US"/>
          </a:p>
        </c:txPr>
        <c:crossAx val="444321392"/>
        <c:crosses val="autoZero"/>
        <c:auto val="1"/>
        <c:lblAlgn val="ctr"/>
        <c:lblOffset val="100"/>
        <c:noMultiLvlLbl val="0"/>
      </c:catAx>
      <c:valAx>
        <c:axId val="444321392"/>
        <c:scaling>
          <c:orientation val="minMax"/>
        </c:scaling>
        <c:delete val="0"/>
        <c:axPos val="l"/>
        <c:title>
          <c:tx>
            <c:rich>
              <a:bodyPr rot="-5400000" vert="horz"/>
              <a:lstStyle/>
              <a:p>
                <a:pPr>
                  <a:defRPr>
                    <a:latin typeface="Arial" panose="020B0604020202020204" pitchFamily="34" charset="0"/>
                    <a:cs typeface="Arial" panose="020B0604020202020204" pitchFamily="34" charset="0"/>
                  </a:defRPr>
                </a:pPr>
                <a:r>
                  <a:rPr lang="en-US">
                    <a:latin typeface="Arial" panose="020B0604020202020204" pitchFamily="34" charset="0"/>
                    <a:cs typeface="Arial" panose="020B0604020202020204" pitchFamily="34" charset="0"/>
                  </a:rPr>
                  <a:t>OH (mol/s)</a:t>
                </a:r>
              </a:p>
            </c:rich>
          </c:tx>
          <c:overlay val="0"/>
          <c:spPr>
            <a:noFill/>
            <a:ln>
              <a:noFill/>
            </a:ln>
            <a:effectLst/>
          </c:spPr>
        </c:title>
        <c:numFmt formatCode="0.0E+00" sourceLinked="0"/>
        <c:majorTickMark val="out"/>
        <c:minorTickMark val="none"/>
        <c:tickLblPos val="nextTo"/>
        <c:spPr>
          <a:noFill/>
          <a:ln w="9525" cap="flat" cmpd="sng" algn="ctr">
            <a:solidFill>
              <a:srgbClr val="000000"/>
            </a:solidFill>
            <a:round/>
          </a:ln>
          <a:effectLst/>
        </c:spPr>
        <c:txPr>
          <a:bodyPr rot="-60000000" vert="horz"/>
          <a:lstStyle/>
          <a:p>
            <a:pPr>
              <a:defRPr b="0">
                <a:latin typeface="Arial" panose="020B0604020202020204" pitchFamily="34" charset="0"/>
                <a:cs typeface="Arial" panose="020B0604020202020204" pitchFamily="34" charset="0"/>
              </a:defRPr>
            </a:pPr>
            <a:endParaRPr lang="en-US"/>
          </a:p>
        </c:txPr>
        <c:crossAx val="444325744"/>
        <c:crosses val="autoZero"/>
        <c:crossBetween val="between"/>
      </c:valAx>
      <c:spPr>
        <a:noFill/>
        <a:ln>
          <a:noFill/>
        </a:ln>
        <a:effectLst/>
      </c:spPr>
    </c:plotArea>
    <c:legend>
      <c:legendPos val="tr"/>
      <c:legendEntry>
        <c:idx val="0"/>
        <c:txPr>
          <a:bodyPr rot="0" vert="horz"/>
          <a:lstStyle/>
          <a:p>
            <a:pPr>
              <a:defRPr/>
            </a:pPr>
            <a:endParaRPr lang="en-US"/>
          </a:p>
        </c:txPr>
      </c:legendEntry>
      <c:legendEntry>
        <c:idx val="1"/>
        <c:txPr>
          <a:bodyPr rot="0" vert="horz"/>
          <a:lstStyle/>
          <a:p>
            <a:pPr>
              <a:defRPr/>
            </a:pPr>
            <a:endParaRPr lang="en-US"/>
          </a:p>
        </c:txPr>
      </c:legendEntry>
      <c:layout>
        <c:manualLayout>
          <c:xMode val="edge"/>
          <c:yMode val="edge"/>
          <c:x val="0.4664703858647411"/>
          <c:y val="5.2411838747618428E-2"/>
          <c:w val="0.3633779811968314"/>
          <c:h val="0.10445891881746394"/>
        </c:manualLayout>
      </c:layout>
      <c:overlay val="1"/>
      <c:spPr>
        <a:solidFill>
          <a:schemeClr val="bg1"/>
        </a:solidFill>
        <a:ln>
          <a:solidFill>
            <a:schemeClr val="tx1"/>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1"/>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35210256991301"/>
          <c:y val="2.6729027734702801E-2"/>
          <c:w val="0.83872108612322704"/>
          <c:h val="0.77717784554109659"/>
        </c:manualLayout>
      </c:layout>
      <c:scatterChart>
        <c:scatterStyle val="lineMarker"/>
        <c:varyColors val="0"/>
        <c:ser>
          <c:idx val="0"/>
          <c:order val="0"/>
          <c:tx>
            <c:v>0.5 mM RhB</c:v>
          </c:tx>
          <c:spPr>
            <a:ln w="31750">
              <a:noFill/>
            </a:ln>
          </c:spPr>
          <c:errBars>
            <c:errDir val="y"/>
            <c:errBarType val="both"/>
            <c:errValType val="cust"/>
            <c:noEndCap val="0"/>
            <c:plus>
              <c:numRef>
                <c:f>'TOC Data'!$G$3:$G$6</c:f>
                <c:numCache>
                  <c:formatCode>General</c:formatCode>
                  <c:ptCount val="4"/>
                  <c:pt idx="0">
                    <c:v>0.7</c:v>
                  </c:pt>
                  <c:pt idx="1">
                    <c:v>1.5</c:v>
                  </c:pt>
                  <c:pt idx="2">
                    <c:v>4.5999999999999996</c:v>
                  </c:pt>
                  <c:pt idx="3">
                    <c:v>2.7</c:v>
                  </c:pt>
                </c:numCache>
              </c:numRef>
            </c:plus>
            <c:minus>
              <c:numRef>
                <c:f>'TOC Data'!$G$3:$G$6</c:f>
                <c:numCache>
                  <c:formatCode>General</c:formatCode>
                  <c:ptCount val="4"/>
                  <c:pt idx="0">
                    <c:v>0.7</c:v>
                  </c:pt>
                  <c:pt idx="1">
                    <c:v>1.5</c:v>
                  </c:pt>
                  <c:pt idx="2">
                    <c:v>4.5999999999999996</c:v>
                  </c:pt>
                  <c:pt idx="3">
                    <c:v>2.7</c:v>
                  </c:pt>
                </c:numCache>
              </c:numRef>
            </c:minus>
          </c:errBars>
          <c:xVal>
            <c:numRef>
              <c:f>'TOC Data'!$B$3:$B$6</c:f>
              <c:numCache>
                <c:formatCode>General</c:formatCode>
                <c:ptCount val="4"/>
                <c:pt idx="0">
                  <c:v>0.5</c:v>
                </c:pt>
                <c:pt idx="1">
                  <c:v>1</c:v>
                </c:pt>
                <c:pt idx="2">
                  <c:v>1.5</c:v>
                </c:pt>
                <c:pt idx="3">
                  <c:v>2</c:v>
                </c:pt>
              </c:numCache>
            </c:numRef>
          </c:xVal>
          <c:yVal>
            <c:numRef>
              <c:f>'TOC Data'!$E$3:$E$6</c:f>
              <c:numCache>
                <c:formatCode>0.00</c:formatCode>
                <c:ptCount val="4"/>
                <c:pt idx="0">
                  <c:v>30.050825921219818</c:v>
                </c:pt>
                <c:pt idx="1">
                  <c:v>19.313850063532399</c:v>
                </c:pt>
                <c:pt idx="2">
                  <c:v>7.242693773824656</c:v>
                </c:pt>
                <c:pt idx="3">
                  <c:v>9.1486658195679826</c:v>
                </c:pt>
              </c:numCache>
            </c:numRef>
          </c:yVal>
          <c:smooth val="0"/>
        </c:ser>
        <c:ser>
          <c:idx val="1"/>
          <c:order val="1"/>
          <c:tx>
            <c:v>0.1 mM MB</c:v>
          </c:tx>
          <c:spPr>
            <a:ln w="31750">
              <a:noFill/>
            </a:ln>
          </c:spPr>
          <c:errBars>
            <c:errDir val="y"/>
            <c:errBarType val="both"/>
            <c:errValType val="cust"/>
            <c:noEndCap val="0"/>
            <c:plus>
              <c:numRef>
                <c:f>'TOC Data'!$K$47:$K$50</c:f>
                <c:numCache>
                  <c:formatCode>General</c:formatCode>
                  <c:ptCount val="4"/>
                  <c:pt idx="0">
                    <c:v>3</c:v>
                  </c:pt>
                  <c:pt idx="1">
                    <c:v>2.4</c:v>
                  </c:pt>
                  <c:pt idx="2">
                    <c:v>3.5</c:v>
                  </c:pt>
                  <c:pt idx="3">
                    <c:v>3</c:v>
                  </c:pt>
                </c:numCache>
              </c:numRef>
            </c:plus>
            <c:minus>
              <c:numRef>
                <c:f>'TOC Data'!$K$47:$K$50</c:f>
                <c:numCache>
                  <c:formatCode>General</c:formatCode>
                  <c:ptCount val="4"/>
                  <c:pt idx="0">
                    <c:v>3</c:v>
                  </c:pt>
                  <c:pt idx="1">
                    <c:v>2.4</c:v>
                  </c:pt>
                  <c:pt idx="2">
                    <c:v>3.5</c:v>
                  </c:pt>
                  <c:pt idx="3">
                    <c:v>3</c:v>
                  </c:pt>
                </c:numCache>
              </c:numRef>
            </c:minus>
          </c:errBars>
          <c:xVal>
            <c:numRef>
              <c:f>'TOC Data'!$I$47:$I$50</c:f>
              <c:numCache>
                <c:formatCode>General</c:formatCode>
                <c:ptCount val="4"/>
                <c:pt idx="0">
                  <c:v>0.75</c:v>
                </c:pt>
                <c:pt idx="1">
                  <c:v>1</c:v>
                </c:pt>
                <c:pt idx="2">
                  <c:v>1.5</c:v>
                </c:pt>
                <c:pt idx="3">
                  <c:v>2</c:v>
                </c:pt>
              </c:numCache>
            </c:numRef>
          </c:xVal>
          <c:yVal>
            <c:numRef>
              <c:f>'TOC Data'!$J$47:$J$50</c:f>
              <c:numCache>
                <c:formatCode>General</c:formatCode>
                <c:ptCount val="4"/>
                <c:pt idx="0">
                  <c:v>8.5</c:v>
                </c:pt>
                <c:pt idx="1">
                  <c:v>7.1499999999999986</c:v>
                </c:pt>
                <c:pt idx="2">
                  <c:v>4.4400000000000004</c:v>
                </c:pt>
                <c:pt idx="3">
                  <c:v>4.05</c:v>
                </c:pt>
              </c:numCache>
            </c:numRef>
          </c:yVal>
          <c:smooth val="0"/>
        </c:ser>
        <c:dLbls>
          <c:showLegendKey val="0"/>
          <c:showVal val="0"/>
          <c:showCatName val="0"/>
          <c:showSerName val="0"/>
          <c:showPercent val="0"/>
          <c:showBubbleSize val="0"/>
        </c:dLbls>
        <c:axId val="444317584"/>
        <c:axId val="444320304"/>
      </c:scatterChart>
      <c:valAx>
        <c:axId val="444317584"/>
        <c:scaling>
          <c:orientation val="minMax"/>
          <c:max val="2"/>
          <c:min val="0"/>
        </c:scaling>
        <c:delete val="0"/>
        <c:axPos val="b"/>
        <c:title>
          <c:tx>
            <c:rich>
              <a:bodyPr/>
              <a:lstStyle/>
              <a:p>
                <a:pPr>
                  <a:defRPr sz="1600"/>
                </a:pPr>
                <a:r>
                  <a:rPr lang="en-US" sz="1600" b="0" dirty="0"/>
                  <a:t>Liquid Flow Rate</a:t>
                </a:r>
                <a:r>
                  <a:rPr lang="en-US" sz="1600" b="0" baseline="0" dirty="0"/>
                  <a:t> (mL/min)</a:t>
                </a:r>
                <a:endParaRPr lang="en-US" sz="1600" b="0" dirty="0"/>
              </a:p>
            </c:rich>
          </c:tx>
          <c:overlay val="0"/>
        </c:title>
        <c:numFmt formatCode="General" sourceLinked="1"/>
        <c:majorTickMark val="out"/>
        <c:minorTickMark val="none"/>
        <c:tickLblPos val="nextTo"/>
        <c:txPr>
          <a:bodyPr/>
          <a:lstStyle/>
          <a:p>
            <a:pPr>
              <a:defRPr sz="1400"/>
            </a:pPr>
            <a:endParaRPr lang="en-US"/>
          </a:p>
        </c:txPr>
        <c:crossAx val="444320304"/>
        <c:crosses val="autoZero"/>
        <c:crossBetween val="midCat"/>
        <c:majorUnit val="0.5"/>
      </c:valAx>
      <c:valAx>
        <c:axId val="444320304"/>
        <c:scaling>
          <c:orientation val="minMax"/>
        </c:scaling>
        <c:delete val="0"/>
        <c:axPos val="l"/>
        <c:title>
          <c:tx>
            <c:rich>
              <a:bodyPr rot="-5400000" vert="horz"/>
              <a:lstStyle/>
              <a:p>
                <a:pPr>
                  <a:defRPr sz="1600"/>
                </a:pPr>
                <a:r>
                  <a:rPr lang="en-US" sz="1600" b="0" dirty="0"/>
                  <a:t>TOC Removal %</a:t>
                </a:r>
              </a:p>
            </c:rich>
          </c:tx>
          <c:overlay val="0"/>
        </c:title>
        <c:numFmt formatCode="0" sourceLinked="0"/>
        <c:majorTickMark val="out"/>
        <c:minorTickMark val="none"/>
        <c:tickLblPos val="nextTo"/>
        <c:txPr>
          <a:bodyPr/>
          <a:lstStyle/>
          <a:p>
            <a:pPr>
              <a:defRPr sz="1400"/>
            </a:pPr>
            <a:endParaRPr lang="en-US"/>
          </a:p>
        </c:txPr>
        <c:crossAx val="444317584"/>
        <c:crosses val="autoZero"/>
        <c:crossBetween val="midCat"/>
      </c:valAx>
      <c:spPr>
        <a:solidFill>
          <a:srgbClr val="FFFFFF"/>
        </a:solidFill>
      </c:spPr>
    </c:plotArea>
    <c:legend>
      <c:legendPos val="r"/>
      <c:layout>
        <c:manualLayout>
          <c:xMode val="edge"/>
          <c:yMode val="edge"/>
          <c:x val="0.772594271039861"/>
          <c:y val="0.28315119374311898"/>
          <c:w val="0.225007647425367"/>
          <c:h val="0.14995641878534099"/>
        </c:manualLayout>
      </c:layout>
      <c:overlay val="0"/>
      <c:txPr>
        <a:bodyPr/>
        <a:lstStyle/>
        <a:p>
          <a:pPr>
            <a:defRPr sz="1200"/>
          </a:pPr>
          <a:endParaRPr lang="en-US"/>
        </a:p>
      </c:txPr>
    </c:legend>
    <c:plotVisOnly val="1"/>
    <c:dispBlanksAs val="gap"/>
    <c:showDLblsOverMax val="0"/>
  </c:chart>
  <c:spPr>
    <a:solidFill>
      <a:srgbClr val="FFFFFF"/>
    </a:solidFill>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B9E42-B36E-4403-8DA2-75BECFF066A4}" type="datetimeFigureOut">
              <a:rPr lang="en-US" smtClean="0"/>
              <a:t>10/16/2019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E04CE-F953-49B8-A868-793BB2EFDBBB}" type="slidenum">
              <a:rPr lang="en-US" smtClean="0"/>
              <a:t>‹#›</a:t>
            </a:fld>
            <a:endParaRPr lang="en-US"/>
          </a:p>
        </p:txBody>
      </p:sp>
    </p:spTree>
    <p:extLst>
      <p:ext uri="{BB962C8B-B14F-4D97-AF65-F5344CB8AC3E}">
        <p14:creationId xmlns:p14="http://schemas.microsoft.com/office/powerpoint/2010/main" val="61614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23C120-EBF5-4791-9D37-B85D8FF2106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5538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yield – concept from radiation chemistry, accessible with chemical probes to stop reactions</a:t>
            </a:r>
            <a:r>
              <a:rPr lang="en-US" baseline="0" dirty="0" smtClean="0"/>
              <a:t> to other products…</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12</a:t>
            </a:fld>
            <a:endParaRPr lang="en-US"/>
          </a:p>
        </p:txBody>
      </p:sp>
    </p:spTree>
    <p:extLst>
      <p:ext uri="{BB962C8B-B14F-4D97-AF65-F5344CB8AC3E}">
        <p14:creationId xmlns:p14="http://schemas.microsoft.com/office/powerpoint/2010/main" val="1048316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a:t>
            </a:r>
            <a:r>
              <a:rPr lang="en-US" baseline="0" dirty="0" smtClean="0"/>
              <a:t> measured OH and total reducing species.</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13</a:t>
            </a:fld>
            <a:endParaRPr lang="en-US"/>
          </a:p>
        </p:txBody>
      </p:sp>
    </p:spTree>
    <p:extLst>
      <p:ext uri="{BB962C8B-B14F-4D97-AF65-F5344CB8AC3E}">
        <p14:creationId xmlns:p14="http://schemas.microsoft.com/office/powerpoint/2010/main" val="168882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Here are a few of the many ways to generate plasma at the</a:t>
            </a:r>
            <a:r>
              <a:rPr lang="en-US" baseline="0" dirty="0" smtClean="0"/>
              <a:t> interface with liquid water.</a:t>
            </a:r>
            <a:r>
              <a:rPr lang="en-US" dirty="0" smtClean="0"/>
              <a:t> </a:t>
            </a:r>
          </a:p>
          <a:p>
            <a:endParaRPr lang="en-US" dirty="0" smtClean="0"/>
          </a:p>
          <a:p>
            <a:r>
              <a:rPr lang="en-US" dirty="0" smtClean="0"/>
              <a:t>focus on the continuous flow small reactor since we can control the gas and liquids (semi-independently)</a:t>
            </a:r>
            <a:r>
              <a:rPr lang="en-US" baseline="0" dirty="0" smtClean="0"/>
              <a:t> and can focus on a small section of the plasma at the gas-liquid interface.</a:t>
            </a:r>
          </a:p>
          <a:p>
            <a:endParaRPr lang="en-US" baseline="0" dirty="0" smtClean="0"/>
          </a:p>
          <a:p>
            <a:r>
              <a:rPr lang="en-US" baseline="0" dirty="0" smtClean="0"/>
              <a:t>Show where electrodes are placed.</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15</a:t>
            </a:fld>
            <a:endParaRPr lang="en-US"/>
          </a:p>
        </p:txBody>
      </p:sp>
    </p:spTree>
    <p:extLst>
      <p:ext uri="{BB962C8B-B14F-4D97-AF65-F5344CB8AC3E}">
        <p14:creationId xmlns:p14="http://schemas.microsoft.com/office/powerpoint/2010/main" val="375397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reactor – control input conditions, measure output products, in situ plasma diagnostics.  </a:t>
            </a:r>
            <a:r>
              <a:rPr lang="en-US" dirty="0" err="1" smtClean="0"/>
              <a:t>Nanopulser</a:t>
            </a:r>
            <a:r>
              <a:rPr lang="en-US" dirty="0" smtClean="0"/>
              <a:t> power supply Eagle Harbor</a:t>
            </a:r>
          </a:p>
          <a:p>
            <a:endParaRPr lang="en-US" dirty="0" smtClean="0"/>
          </a:p>
          <a:p>
            <a:r>
              <a:rPr lang="en-US" dirty="0" smtClean="0"/>
              <a:t>Shows one of two different power supplies used.</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16</a:t>
            </a:fld>
            <a:endParaRPr lang="en-US"/>
          </a:p>
        </p:txBody>
      </p:sp>
    </p:spTree>
    <p:extLst>
      <p:ext uri="{BB962C8B-B14F-4D97-AF65-F5344CB8AC3E}">
        <p14:creationId xmlns:p14="http://schemas.microsoft.com/office/powerpoint/2010/main" val="1716451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Images</a:t>
            </a:r>
            <a:r>
              <a:rPr lang="en-US" baseline="0" dirty="0" smtClean="0"/>
              <a:t> show liquid flow characteristics and plasma channel propagation.</a:t>
            </a:r>
          </a:p>
          <a:p>
            <a:endParaRPr lang="en-US" baseline="0" dirty="0" smtClean="0"/>
          </a:p>
          <a:p>
            <a:r>
              <a:rPr lang="en-US" baseline="0" dirty="0" smtClean="0"/>
              <a:t>Plasma propagates along the interface between the gas and liquid.  Plasma covers surface with multiple pulses – single channel per pulse.  These are with the ignition coil power supply (next).</a:t>
            </a:r>
            <a:endParaRPr lang="en-US" dirty="0"/>
          </a:p>
        </p:txBody>
      </p:sp>
      <p:sp>
        <p:nvSpPr>
          <p:cNvPr id="4" name="Slide Number Placeholder 3"/>
          <p:cNvSpPr>
            <a:spLocks noGrp="1"/>
          </p:cNvSpPr>
          <p:nvPr>
            <p:ph type="sldNum" sz="quarter" idx="10"/>
          </p:nvPr>
        </p:nvSpPr>
        <p:spPr/>
        <p:txBody>
          <a:bodyPr/>
          <a:lstStyle/>
          <a:p>
            <a:fld id="{FC23C120-EBF5-4791-9D37-B85D8FF2106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570982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18</a:t>
            </a:fld>
            <a:endParaRPr lang="en-US"/>
          </a:p>
        </p:txBody>
      </p:sp>
    </p:spTree>
    <p:extLst>
      <p:ext uri="{BB962C8B-B14F-4D97-AF65-F5344CB8AC3E}">
        <p14:creationId xmlns:p14="http://schemas.microsoft.com/office/powerpoint/2010/main" val="1433160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Geometrical properties affect</a:t>
            </a:r>
            <a:r>
              <a:rPr lang="en-US" baseline="0" dirty="0" smtClean="0"/>
              <a:t> flow and transport.</a:t>
            </a:r>
          </a:p>
          <a:p>
            <a:endParaRPr lang="en-US" baseline="0" dirty="0" smtClean="0"/>
          </a:p>
          <a:p>
            <a:r>
              <a:rPr lang="en-US" baseline="0" dirty="0" smtClean="0"/>
              <a:t>Residence time has strong affect on chemical reactions.  Today only discuss some aspects of mass transfer at the interface, which make this reactor advantageous.</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19</a:t>
            </a:fld>
            <a:endParaRPr lang="en-US"/>
          </a:p>
        </p:txBody>
      </p:sp>
    </p:spTree>
    <p:extLst>
      <p:ext uri="{BB962C8B-B14F-4D97-AF65-F5344CB8AC3E}">
        <p14:creationId xmlns:p14="http://schemas.microsoft.com/office/powerpoint/2010/main" val="3929606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21</a:t>
            </a:fld>
            <a:endParaRPr lang="en-US" dirty="0"/>
          </a:p>
        </p:txBody>
      </p:sp>
    </p:spTree>
    <p:extLst>
      <p:ext uri="{BB962C8B-B14F-4D97-AF65-F5344CB8AC3E}">
        <p14:creationId xmlns:p14="http://schemas.microsoft.com/office/powerpoint/2010/main" val="3068550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 – other power supplies under investigation including the power supply in Prague and a custom made </a:t>
            </a:r>
            <a:r>
              <a:rPr lang="en-US" dirty="0" err="1" smtClean="0"/>
              <a:t>nanopulser</a:t>
            </a:r>
            <a:r>
              <a:rPr lang="en-US" dirty="0" smtClean="0"/>
              <a:t> from California (</a:t>
            </a:r>
            <a:r>
              <a:rPr lang="en-US" dirty="0" err="1" smtClean="0"/>
              <a:t>Airity</a:t>
            </a:r>
            <a:r>
              <a:rPr lang="en-US" dirty="0" smtClean="0"/>
              <a:t>)</a:t>
            </a:r>
            <a:endParaRPr lang="en-US" baseline="0" dirty="0" smtClean="0"/>
          </a:p>
          <a:p>
            <a:endParaRPr lang="en-US" baseline="0" dirty="0" smtClean="0"/>
          </a:p>
          <a:p>
            <a:r>
              <a:rPr lang="en-US" baseline="0" dirty="0" smtClean="0"/>
              <a:t>Nano-</a:t>
            </a:r>
            <a:r>
              <a:rPr lang="en-US" baseline="0" dirty="0" err="1" smtClean="0"/>
              <a:t>pulser</a:t>
            </a:r>
            <a:r>
              <a:rPr lang="en-US" baseline="0" dirty="0" smtClean="0"/>
              <a:t> – for lab can be expensive</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22</a:t>
            </a:fld>
            <a:endParaRPr lang="en-US"/>
          </a:p>
        </p:txBody>
      </p:sp>
    </p:spTree>
    <p:extLst>
      <p:ext uri="{BB962C8B-B14F-4D97-AF65-F5344CB8AC3E}">
        <p14:creationId xmlns:p14="http://schemas.microsoft.com/office/powerpoint/2010/main" val="2857766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methods – N2 and OH</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23</a:t>
            </a:fld>
            <a:endParaRPr lang="en-US"/>
          </a:p>
        </p:txBody>
      </p:sp>
    </p:spTree>
    <p:extLst>
      <p:ext uri="{BB962C8B-B14F-4D97-AF65-F5344CB8AC3E}">
        <p14:creationId xmlns:p14="http://schemas.microsoft.com/office/powerpoint/2010/main" val="3952399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from our work – not meant to be exhaustive – there are other methods as well, diaphragm</a:t>
            </a:r>
            <a:r>
              <a:rPr lang="en-US" baseline="0" dirty="0" smtClean="0"/>
              <a:t> discharge etc.</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a:t>
            </a:fld>
            <a:endParaRPr lang="en-US"/>
          </a:p>
        </p:txBody>
      </p:sp>
    </p:spTree>
    <p:extLst>
      <p:ext uri="{BB962C8B-B14F-4D97-AF65-F5344CB8AC3E}">
        <p14:creationId xmlns:p14="http://schemas.microsoft.com/office/powerpoint/2010/main" val="1277039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21E04CE-F953-49B8-A868-793BB2EFDBBB}" type="slidenum">
              <a:rPr lang="en-US" smtClean="0"/>
              <a:t>24</a:t>
            </a:fld>
            <a:endParaRPr lang="en-US"/>
          </a:p>
        </p:txBody>
      </p:sp>
    </p:spTree>
    <p:extLst>
      <p:ext uri="{BB962C8B-B14F-4D97-AF65-F5344CB8AC3E}">
        <p14:creationId xmlns:p14="http://schemas.microsoft.com/office/powerpoint/2010/main" val="2012097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21E04CE-F953-49B8-A868-793BB2EFDBBB}" type="slidenum">
              <a:rPr lang="en-US" smtClean="0"/>
              <a:t>26</a:t>
            </a:fld>
            <a:endParaRPr lang="en-US"/>
          </a:p>
        </p:txBody>
      </p:sp>
    </p:spTree>
    <p:extLst>
      <p:ext uri="{BB962C8B-B14F-4D97-AF65-F5344CB8AC3E}">
        <p14:creationId xmlns:p14="http://schemas.microsoft.com/office/powerpoint/2010/main" val="1435611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29</a:t>
            </a:fld>
            <a:endParaRPr lang="en-US" dirty="0"/>
          </a:p>
        </p:txBody>
      </p:sp>
    </p:spTree>
    <p:extLst>
      <p:ext uri="{BB962C8B-B14F-4D97-AF65-F5344CB8AC3E}">
        <p14:creationId xmlns:p14="http://schemas.microsoft.com/office/powerpoint/2010/main" val="635831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OH formed in core – all H2O2 formed in film, total H2O2 is that remaining at end of pulse.  OH in core only fitting parameter.</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30</a:t>
            </a:fld>
            <a:endParaRPr lang="en-US"/>
          </a:p>
        </p:txBody>
      </p:sp>
    </p:spTree>
    <p:extLst>
      <p:ext uri="{BB962C8B-B14F-4D97-AF65-F5344CB8AC3E}">
        <p14:creationId xmlns:p14="http://schemas.microsoft.com/office/powerpoint/2010/main" val="284166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details and figure showing time quenching…  spatial quenching</a:t>
            </a:r>
            <a:r>
              <a:rPr lang="en-US" baseline="0" dirty="0" smtClean="0"/>
              <a:t> could be added later.</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31</a:t>
            </a:fld>
            <a:endParaRPr lang="en-US"/>
          </a:p>
        </p:txBody>
      </p:sp>
    </p:spTree>
    <p:extLst>
      <p:ext uri="{BB962C8B-B14F-4D97-AF65-F5344CB8AC3E}">
        <p14:creationId xmlns:p14="http://schemas.microsoft.com/office/powerpoint/2010/main" val="1860185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OH in core is the only fitting parameter.</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32</a:t>
            </a:fld>
            <a:endParaRPr lang="en-US"/>
          </a:p>
        </p:txBody>
      </p:sp>
    </p:spTree>
    <p:extLst>
      <p:ext uri="{BB962C8B-B14F-4D97-AF65-F5344CB8AC3E}">
        <p14:creationId xmlns:p14="http://schemas.microsoft.com/office/powerpoint/2010/main" val="2461146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MB – liquid phase probe – concentration</a:t>
            </a:r>
            <a:r>
              <a:rPr lang="en-US" baseline="0" dirty="0" smtClean="0"/>
              <a:t> too low to affect H2O2 production, but OH radicals from plasma can degrade and fully oxidize MB</a:t>
            </a:r>
          </a:p>
          <a:p>
            <a:endParaRPr lang="en-US" baseline="0" dirty="0" smtClean="0"/>
          </a:p>
          <a:p>
            <a:r>
              <a:rPr lang="en-US" baseline="0" dirty="0" smtClean="0"/>
              <a:t>Problem with increasing MB concentration since it affects the conductivity of the solution which affects the discharge (at least with the ignition coil)</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38</a:t>
            </a:fld>
            <a:endParaRPr lang="en-US"/>
          </a:p>
        </p:txBody>
      </p:sp>
    </p:spTree>
    <p:extLst>
      <p:ext uri="{BB962C8B-B14F-4D97-AF65-F5344CB8AC3E}">
        <p14:creationId xmlns:p14="http://schemas.microsoft.com/office/powerpoint/2010/main" val="2505116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enough MB to conclude – need to look at other probes</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40</a:t>
            </a:fld>
            <a:endParaRPr lang="en-US"/>
          </a:p>
        </p:txBody>
      </p:sp>
    </p:spTree>
    <p:extLst>
      <p:ext uri="{BB962C8B-B14F-4D97-AF65-F5344CB8AC3E}">
        <p14:creationId xmlns:p14="http://schemas.microsoft.com/office/powerpoint/2010/main" val="4242114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Ethanol introduced in the liquid phase – without plasma about 5% of ethanol</a:t>
            </a:r>
            <a:r>
              <a:rPr lang="en-US" baseline="0" dirty="0" smtClean="0"/>
              <a:t> ends up in the gas phase.</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41</a:t>
            </a:fld>
            <a:endParaRPr lang="en-US"/>
          </a:p>
        </p:txBody>
      </p:sp>
    </p:spTree>
    <p:extLst>
      <p:ext uri="{BB962C8B-B14F-4D97-AF65-F5344CB8AC3E}">
        <p14:creationId xmlns:p14="http://schemas.microsoft.com/office/powerpoint/2010/main" val="408667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Mass</a:t>
            </a:r>
            <a:r>
              <a:rPr lang="en-US" baseline="0" dirty="0" smtClean="0"/>
              <a:t> transfer results shown earlier indicate that most of the ethanol goes to the plasma from the liquid, but some 7% of the ethanol can transfer directly into the gas.</a:t>
            </a:r>
          </a:p>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42</a:t>
            </a:fld>
            <a:endParaRPr lang="en-US"/>
          </a:p>
        </p:txBody>
      </p:sp>
    </p:spTree>
    <p:extLst>
      <p:ext uri="{BB962C8B-B14F-4D97-AF65-F5344CB8AC3E}">
        <p14:creationId xmlns:p14="http://schemas.microsoft.com/office/powerpoint/2010/main" val="402443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review of the fundamental aspects of this topic will be published</a:t>
            </a:r>
            <a:r>
              <a:rPr lang="en-US" baseline="0" dirty="0" smtClean="0"/>
              <a:t> based upon the Lorentz Workshop held in Leiden Netherlands summer of 2014.</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5</a:t>
            </a:fld>
            <a:endParaRPr lang="en-US"/>
          </a:p>
        </p:txBody>
      </p:sp>
    </p:spTree>
    <p:extLst>
      <p:ext uri="{BB962C8B-B14F-4D97-AF65-F5344CB8AC3E}">
        <p14:creationId xmlns:p14="http://schemas.microsoft.com/office/powerpoint/2010/main" val="2509994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43</a:t>
            </a:fld>
            <a:endParaRPr lang="en-US"/>
          </a:p>
        </p:txBody>
      </p:sp>
    </p:spTree>
    <p:extLst>
      <p:ext uri="{BB962C8B-B14F-4D97-AF65-F5344CB8AC3E}">
        <p14:creationId xmlns:p14="http://schemas.microsoft.com/office/powerpoint/2010/main" val="3620892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reactions that form OH may be dependent upon the plasma properties</a:t>
            </a:r>
          </a:p>
          <a:p>
            <a:endParaRPr lang="en-US" baseline="0" dirty="0" smtClean="0"/>
          </a:p>
          <a:p>
            <a:r>
              <a:rPr lang="en-US" baseline="0" dirty="0" smtClean="0"/>
              <a:t>And the reactions that form H2O2 for example may be more dependent upon the quenching processes.</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45</a:t>
            </a:fld>
            <a:endParaRPr lang="en-US"/>
          </a:p>
        </p:txBody>
      </p:sp>
    </p:spTree>
    <p:extLst>
      <p:ext uri="{BB962C8B-B14F-4D97-AF65-F5344CB8AC3E}">
        <p14:creationId xmlns:p14="http://schemas.microsoft.com/office/powerpoint/2010/main" val="2964142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hydroxyl</a:t>
            </a:r>
            <a:r>
              <a:rPr lang="en-US" baseline="0" dirty="0" smtClean="0"/>
              <a:t> radical – electrically neutral, unpaired electron, when discovered etc. (throughout consider differences between gas and liquid phase reactions)</a:t>
            </a:r>
          </a:p>
          <a:p>
            <a:r>
              <a:rPr lang="en-US" baseline="0" dirty="0" smtClean="0"/>
              <a:t>Why is the hydroxyl radical important – reaction rate constant – diffusion limits in gases and liquids – kinetics  - fast rates lead to mass transfer limits</a:t>
            </a:r>
          </a:p>
          <a:p>
            <a:r>
              <a:rPr lang="en-US" baseline="0" dirty="0" smtClean="0"/>
              <a:t>Where is the hydroxyl radical important – atmospheric chemistry, cellular biology, combustion, extraterrestrial space</a:t>
            </a:r>
          </a:p>
          <a:p>
            <a:r>
              <a:rPr lang="en-US" baseline="0" dirty="0" smtClean="0"/>
              <a:t>How do you make hydroxyl radicals – thermal, photo, electrical, radiative – homogeneous vs </a:t>
            </a:r>
            <a:r>
              <a:rPr lang="en-US" baseline="0" dirty="0" err="1" smtClean="0"/>
              <a:t>heterogenous</a:t>
            </a:r>
            <a:r>
              <a:rPr lang="en-US" baseline="0" dirty="0" smtClean="0"/>
              <a:t> sources</a:t>
            </a:r>
          </a:p>
          <a:p>
            <a:r>
              <a:rPr lang="en-US" baseline="0" dirty="0" smtClean="0"/>
              <a:t>   What are the limitations on energy yields for hydroxyl radicals and therefore their reactions with targets?</a:t>
            </a:r>
          </a:p>
          <a:p>
            <a:r>
              <a:rPr lang="en-US" baseline="0" dirty="0" smtClean="0"/>
              <a:t>How do you efficiency utilize hydroxyl radicals – since rate so fast can lose quickly, competing reactions</a:t>
            </a:r>
          </a:p>
          <a:p>
            <a:r>
              <a:rPr lang="en-US" baseline="0" dirty="0" smtClean="0"/>
              <a:t>How to measure hydroxyl radicals – chemical, physical-optical-laser etc.</a:t>
            </a:r>
          </a:p>
          <a:p>
            <a:r>
              <a:rPr lang="en-US" baseline="0" dirty="0" smtClean="0"/>
              <a:t>Role of hydroxyl radicals in plasma contacting liquid water</a:t>
            </a:r>
          </a:p>
          <a:p>
            <a:r>
              <a:rPr lang="en-US" dirty="0" smtClean="0"/>
              <a:t>    - other competing reactions and processes - complications</a:t>
            </a:r>
          </a:p>
          <a:p>
            <a:r>
              <a:rPr lang="en-US" dirty="0" smtClean="0"/>
              <a:t>   - comparison</a:t>
            </a:r>
            <a:r>
              <a:rPr lang="en-US" baseline="0" dirty="0" smtClean="0"/>
              <a:t> to radiation processes</a:t>
            </a:r>
          </a:p>
          <a:p>
            <a:r>
              <a:rPr lang="en-US" baseline="0" dirty="0" smtClean="0"/>
              <a:t>   - oxidation/reduction processes – oxidation vs reduction – should they balance in plasma?</a:t>
            </a:r>
          </a:p>
          <a:p>
            <a:r>
              <a:rPr lang="en-US" baseline="0" dirty="0" smtClean="0"/>
              <a:t>   - OH reactions in the liquid phase</a:t>
            </a:r>
          </a:p>
          <a:p>
            <a:r>
              <a:rPr lang="en-US" baseline="0" dirty="0" smtClean="0"/>
              <a:t>   - OH reactions in the gas phase</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46</a:t>
            </a:fld>
            <a:endParaRPr lang="en-US"/>
          </a:p>
        </p:txBody>
      </p:sp>
    </p:spTree>
    <p:extLst>
      <p:ext uri="{BB962C8B-B14F-4D97-AF65-F5344CB8AC3E}">
        <p14:creationId xmlns:p14="http://schemas.microsoft.com/office/powerpoint/2010/main" val="2826316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 set of products observed from</a:t>
            </a:r>
            <a:r>
              <a:rPr lang="en-US" baseline="0" dirty="0" smtClean="0"/>
              <a:t> hexane, hexane remains in the gas primarily, but concentration used is relatively small.</a:t>
            </a:r>
          </a:p>
          <a:p>
            <a:endParaRPr lang="en-US" baseline="0" dirty="0" smtClean="0"/>
          </a:p>
          <a:p>
            <a:r>
              <a:rPr lang="en-US" baseline="0" dirty="0" smtClean="0"/>
              <a:t>Use low hexane to water ratio to prevent over oxidation and polymer formation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47</a:t>
            </a:fld>
            <a:endParaRPr lang="en-US"/>
          </a:p>
        </p:txBody>
      </p:sp>
    </p:spTree>
    <p:extLst>
      <p:ext uri="{BB962C8B-B14F-4D97-AF65-F5344CB8AC3E}">
        <p14:creationId xmlns:p14="http://schemas.microsoft.com/office/powerpoint/2010/main" val="2252203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Formation of hexyl radicals by ∙H abstraction through ∙OH or ∙H. All reactions are exothermic and exergonic and will proceed at room temperature. Red enumeration: Carbon-hydrogen bond that is broken in the subsequent reaction. Calculations at B3LYP 6-311++G(</a:t>
            </a:r>
            <a:r>
              <a:rPr lang="en-US" sz="1200" b="0" kern="1200" dirty="0" err="1" smtClean="0">
                <a:solidFill>
                  <a:schemeClr val="tx1"/>
                </a:solidFill>
                <a:effectLst/>
                <a:latin typeface="+mn-lt"/>
                <a:ea typeface="+mn-ea"/>
                <a:cs typeface="+mn-cs"/>
              </a:rPr>
              <a:t>d,p</a:t>
            </a:r>
            <a:r>
              <a:rPr lang="en-US" sz="1200" b="0" kern="1200" dirty="0" smtClean="0">
                <a:solidFill>
                  <a:schemeClr val="tx1"/>
                </a:solidFill>
                <a:effectLst/>
                <a:latin typeface="+mn-lt"/>
                <a:ea typeface="+mn-ea"/>
                <a:cs typeface="+mn-cs"/>
              </a:rPr>
              <a:t>) level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Liquid</a:t>
            </a:r>
            <a:r>
              <a:rPr lang="en-US" sz="1200" b="0" kern="1200" baseline="0" dirty="0" smtClean="0">
                <a:solidFill>
                  <a:schemeClr val="tx1"/>
                </a:solidFill>
                <a:effectLst/>
                <a:latin typeface="+mn-lt"/>
                <a:ea typeface="+mn-ea"/>
                <a:cs typeface="+mn-cs"/>
              </a:rPr>
              <a:t> water provides the source of OH radicals, but also provides the sink for collection of many of the reaction products.  The high ratio of water to organic prevents over oxidation of organic, but still leads to wide range of products with low selectivity.</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48</a:t>
            </a:fld>
            <a:endParaRPr lang="en-US"/>
          </a:p>
        </p:txBody>
      </p:sp>
    </p:spTree>
    <p:extLst>
      <p:ext uri="{BB962C8B-B14F-4D97-AF65-F5344CB8AC3E}">
        <p14:creationId xmlns:p14="http://schemas.microsoft.com/office/powerpoint/2010/main" val="2212838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reactions proceed through formation of hexyl radicals</a:t>
            </a:r>
          </a:p>
          <a:p>
            <a:endParaRPr lang="en-US" dirty="0" smtClean="0"/>
          </a:p>
          <a:p>
            <a:r>
              <a:rPr lang="en-US" dirty="0" smtClean="0"/>
              <a:t>All pathways due to OH radicals.</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49</a:t>
            </a:fld>
            <a:endParaRPr lang="en-US"/>
          </a:p>
        </p:txBody>
      </p:sp>
    </p:spTree>
    <p:extLst>
      <p:ext uri="{BB962C8B-B14F-4D97-AF65-F5344CB8AC3E}">
        <p14:creationId xmlns:p14="http://schemas.microsoft.com/office/powerpoint/2010/main" val="2853525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Starts from case 6 </a:t>
            </a:r>
            <a:r>
              <a:rPr lang="en-US" dirty="0" err="1" smtClean="0"/>
              <a:t>dioxane</a:t>
            </a:r>
            <a:r>
              <a:rPr lang="en-US" dirty="0" smtClean="0"/>
              <a:t>-TOC-</a:t>
            </a:r>
            <a:r>
              <a:rPr lang="en-US" dirty="0" err="1" smtClean="0"/>
              <a:t>comparision</a:t>
            </a:r>
            <a:r>
              <a:rPr lang="en-US" dirty="0" smtClean="0"/>
              <a:t> between these two</a:t>
            </a:r>
            <a:endParaRPr lang="en-US" dirty="0"/>
          </a:p>
        </p:txBody>
      </p:sp>
      <p:sp>
        <p:nvSpPr>
          <p:cNvPr id="4" name="Slide Number Placeholder 3"/>
          <p:cNvSpPr>
            <a:spLocks noGrp="1"/>
          </p:cNvSpPr>
          <p:nvPr>
            <p:ph type="sldNum" sz="quarter" idx="10"/>
          </p:nvPr>
        </p:nvSpPr>
        <p:spPr/>
        <p:txBody>
          <a:bodyPr/>
          <a:lstStyle/>
          <a:p>
            <a:fld id="{47AC8C59-46E4-4441-861A-9E0522E8A754}" type="slidenum">
              <a:rPr lang="en-US" smtClean="0"/>
              <a:t>51</a:t>
            </a:fld>
            <a:endParaRPr lang="en-US"/>
          </a:p>
        </p:txBody>
      </p:sp>
    </p:spTree>
    <p:extLst>
      <p:ext uri="{BB962C8B-B14F-4D97-AF65-F5344CB8AC3E}">
        <p14:creationId xmlns:p14="http://schemas.microsoft.com/office/powerpoint/2010/main" val="198147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53</a:t>
            </a:fld>
            <a:endParaRPr lang="en-US" dirty="0"/>
          </a:p>
        </p:txBody>
      </p:sp>
    </p:spTree>
    <p:extLst>
      <p:ext uri="{BB962C8B-B14F-4D97-AF65-F5344CB8AC3E}">
        <p14:creationId xmlns:p14="http://schemas.microsoft.com/office/powerpoint/2010/main" val="2997562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54</a:t>
            </a:fld>
            <a:endParaRPr lang="en-US" dirty="0"/>
          </a:p>
        </p:txBody>
      </p:sp>
    </p:spTree>
    <p:extLst>
      <p:ext uri="{BB962C8B-B14F-4D97-AF65-F5344CB8AC3E}">
        <p14:creationId xmlns:p14="http://schemas.microsoft.com/office/powerpoint/2010/main" val="4018076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55</a:t>
            </a:fld>
            <a:endParaRPr lang="en-US" dirty="0"/>
          </a:p>
        </p:txBody>
      </p:sp>
    </p:spTree>
    <p:extLst>
      <p:ext uri="{BB962C8B-B14F-4D97-AF65-F5344CB8AC3E}">
        <p14:creationId xmlns:p14="http://schemas.microsoft.com/office/powerpoint/2010/main" val="3096160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Gas –liquid plasma and the interactions of plasma at the surface of a liquid can be quite complex</a:t>
            </a:r>
          </a:p>
          <a:p>
            <a:endParaRPr lang="en-US" dirty="0" smtClean="0"/>
          </a:p>
          <a:p>
            <a:r>
              <a:rPr lang="en-US" dirty="0" smtClean="0"/>
              <a:t>Here we are not dealing with underwater discharges per se – have published extensively on that subject in previous work.</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6</a:t>
            </a:fld>
            <a:endParaRPr lang="en-US"/>
          </a:p>
        </p:txBody>
      </p:sp>
    </p:spTree>
    <p:extLst>
      <p:ext uri="{BB962C8B-B14F-4D97-AF65-F5344CB8AC3E}">
        <p14:creationId xmlns:p14="http://schemas.microsoft.com/office/powerpoint/2010/main" val="3851306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08884-9DBF-4463-BA58-694F2DD43C3A}" type="slidenum">
              <a:rPr lang="en-US" smtClean="0"/>
              <a:t>56</a:t>
            </a:fld>
            <a:endParaRPr lang="en-US"/>
          </a:p>
        </p:txBody>
      </p:sp>
    </p:spTree>
    <p:extLst>
      <p:ext uri="{BB962C8B-B14F-4D97-AF65-F5344CB8AC3E}">
        <p14:creationId xmlns:p14="http://schemas.microsoft.com/office/powerpoint/2010/main" val="3543363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73628C-965F-41B0-8847-E7A107EBBD5F}" type="slidenum">
              <a:rPr lang="en-US" smtClean="0"/>
              <a:t>57</a:t>
            </a:fld>
            <a:endParaRPr lang="en-US"/>
          </a:p>
        </p:txBody>
      </p:sp>
    </p:spTree>
    <p:extLst>
      <p:ext uri="{BB962C8B-B14F-4D97-AF65-F5344CB8AC3E}">
        <p14:creationId xmlns:p14="http://schemas.microsoft.com/office/powerpoint/2010/main" val="4191725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Nano</a:t>
            </a:r>
            <a:r>
              <a:rPr lang="en-US" baseline="0" dirty="0" smtClean="0"/>
              <a:t> pulse power supply provides a good system to study these factors.</a:t>
            </a:r>
          </a:p>
          <a:p>
            <a:endParaRPr lang="en-US" baseline="0" dirty="0" smtClean="0"/>
          </a:p>
          <a:p>
            <a:r>
              <a:rPr lang="en-US" baseline="0" dirty="0" smtClean="0"/>
              <a:t>Still do not know how plasma properties fully affect the measured chemical reactions.</a:t>
            </a:r>
          </a:p>
          <a:p>
            <a:endParaRPr lang="en-US" baseline="0" dirty="0" smtClean="0"/>
          </a:p>
          <a:p>
            <a:r>
              <a:rPr lang="en-US" baseline="0" dirty="0" smtClean="0"/>
              <a:t>Trade off between production rate and efficiency has the same (opposite) trends as the other systems discussed in this conference including results for CO2.</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58</a:t>
            </a:fld>
            <a:endParaRPr lang="en-US"/>
          </a:p>
        </p:txBody>
      </p:sp>
    </p:spTree>
    <p:extLst>
      <p:ext uri="{BB962C8B-B14F-4D97-AF65-F5344CB8AC3E}">
        <p14:creationId xmlns:p14="http://schemas.microsoft.com/office/powerpoint/2010/main" val="291805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59</a:t>
            </a:fld>
            <a:endParaRPr lang="en-US"/>
          </a:p>
        </p:txBody>
      </p:sp>
    </p:spTree>
    <p:extLst>
      <p:ext uri="{BB962C8B-B14F-4D97-AF65-F5344CB8AC3E}">
        <p14:creationId xmlns:p14="http://schemas.microsoft.com/office/powerpoint/2010/main" val="2674652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61</a:t>
            </a:fld>
            <a:endParaRPr lang="en-US" dirty="0"/>
          </a:p>
        </p:txBody>
      </p:sp>
    </p:spTree>
    <p:extLst>
      <p:ext uri="{BB962C8B-B14F-4D97-AF65-F5344CB8AC3E}">
        <p14:creationId xmlns:p14="http://schemas.microsoft.com/office/powerpoint/2010/main" val="3096160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63</a:t>
            </a:fld>
            <a:endParaRPr lang="en-US"/>
          </a:p>
        </p:txBody>
      </p:sp>
    </p:spTree>
    <p:extLst>
      <p:ext uri="{BB962C8B-B14F-4D97-AF65-F5344CB8AC3E}">
        <p14:creationId xmlns:p14="http://schemas.microsoft.com/office/powerpoint/2010/main" val="1317718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Water pollution problem – emerging areas – endocrine disrupters, pharmaceuticals, personal care products, surface active species, etc….</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E2DEEE4-02ED-49E1-8E66-E793EB51B0CF}" type="slidenum">
              <a:rPr lang="en-US" altLang="en-US" sz="1200"/>
              <a:pPr/>
              <a:t>66</a:t>
            </a:fld>
            <a:endParaRPr lang="en-US" altLang="en-US" sz="1200"/>
          </a:p>
        </p:txBody>
      </p:sp>
    </p:spTree>
    <p:extLst>
      <p:ext uri="{BB962C8B-B14F-4D97-AF65-F5344CB8AC3E}">
        <p14:creationId xmlns:p14="http://schemas.microsoft.com/office/powerpoint/2010/main" val="1052315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Ozone chemistry in liquids…. Hoigne, Bader, etc.</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C22379B2-AA46-4401-9BC3-62AB6299FF61}" type="slidenum">
              <a:rPr lang="en-US" altLang="en-US" sz="1200"/>
              <a:pPr/>
              <a:t>67</a:t>
            </a:fld>
            <a:endParaRPr lang="en-US" altLang="en-US" sz="1200"/>
          </a:p>
        </p:txBody>
      </p:sp>
    </p:spTree>
    <p:extLst>
      <p:ext uri="{BB962C8B-B14F-4D97-AF65-F5344CB8AC3E}">
        <p14:creationId xmlns:p14="http://schemas.microsoft.com/office/powerpoint/2010/main" val="20963524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 on MB data not shown</a:t>
            </a:r>
            <a:r>
              <a:rPr lang="en-US" baseline="0" dirty="0" smtClean="0"/>
              <a:t> here.</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70</a:t>
            </a:fld>
            <a:endParaRPr lang="en-US"/>
          </a:p>
        </p:txBody>
      </p:sp>
    </p:spTree>
    <p:extLst>
      <p:ext uri="{BB962C8B-B14F-4D97-AF65-F5344CB8AC3E}">
        <p14:creationId xmlns:p14="http://schemas.microsoft.com/office/powerpoint/2010/main" val="652999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three in common with gas phase plasma systems -  well studied in gas phase, but can be different with</a:t>
            </a:r>
            <a:r>
              <a:rPr lang="en-US" baseline="0" dirty="0" smtClean="0"/>
              <a:t> liquid phase</a:t>
            </a:r>
            <a:endParaRPr lang="en-US" dirty="0" smtClean="0"/>
          </a:p>
          <a:p>
            <a:endParaRPr lang="en-US" dirty="0" smtClean="0"/>
          </a:p>
          <a:p>
            <a:r>
              <a:rPr lang="en-US" dirty="0" smtClean="0"/>
              <a:t>Last part with liquid water</a:t>
            </a:r>
            <a:r>
              <a:rPr lang="en-US" baseline="0" dirty="0" smtClean="0"/>
              <a:t> different – is there a difference when adding or contacting a liquid phase?</a:t>
            </a:r>
          </a:p>
          <a:p>
            <a:endParaRPr lang="en-US" baseline="0" dirty="0" smtClean="0"/>
          </a:p>
          <a:p>
            <a:r>
              <a:rPr lang="en-US" baseline="0" dirty="0" smtClean="0"/>
              <a:t>Known unknowns</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72</a:t>
            </a:fld>
            <a:endParaRPr lang="en-US"/>
          </a:p>
        </p:txBody>
      </p:sp>
    </p:spTree>
    <p:extLst>
      <p:ext uri="{BB962C8B-B14F-4D97-AF65-F5344CB8AC3E}">
        <p14:creationId xmlns:p14="http://schemas.microsoft.com/office/powerpoint/2010/main" val="241462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species – simplified</a:t>
            </a:r>
            <a:r>
              <a:rPr lang="en-US" baseline="0" dirty="0" smtClean="0"/>
              <a:t> with oxygen and hydrogen only – not air.</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7</a:t>
            </a:fld>
            <a:endParaRPr lang="en-US"/>
          </a:p>
        </p:txBody>
      </p:sp>
    </p:spTree>
    <p:extLst>
      <p:ext uri="{BB962C8B-B14F-4D97-AF65-F5344CB8AC3E}">
        <p14:creationId xmlns:p14="http://schemas.microsoft.com/office/powerpoint/2010/main" val="3934310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73</a:t>
            </a:fld>
            <a:endParaRPr lang="en-US"/>
          </a:p>
        </p:txBody>
      </p:sp>
    </p:spTree>
    <p:extLst>
      <p:ext uri="{BB962C8B-B14F-4D97-AF65-F5344CB8AC3E}">
        <p14:creationId xmlns:p14="http://schemas.microsoft.com/office/powerpoint/2010/main" val="294107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hydroxyl</a:t>
            </a:r>
            <a:r>
              <a:rPr lang="en-US" baseline="0" dirty="0" smtClean="0"/>
              <a:t> radical – electrically neutral, unpaired electron, when discovered etc. (throughout consider differences between gas and liquid phase reactions)</a:t>
            </a:r>
          </a:p>
          <a:p>
            <a:r>
              <a:rPr lang="en-US" baseline="0" dirty="0" smtClean="0"/>
              <a:t>Why is the hydroxyl radical important – reaction rate constant – diffusion limits in gases and liquids – kinetics  - fast rates lead to mass transfer limits</a:t>
            </a:r>
          </a:p>
          <a:p>
            <a:r>
              <a:rPr lang="en-US" baseline="0" dirty="0" smtClean="0"/>
              <a:t>Where is the hydroxyl radical important – atmospheric chemistry, cellular biology, combustion, extraterrestrial space</a:t>
            </a:r>
          </a:p>
          <a:p>
            <a:r>
              <a:rPr lang="en-US" baseline="0" dirty="0" smtClean="0"/>
              <a:t>How do you make hydroxyl radicals – thermal, photo, electrical, radiative – homogeneous vs </a:t>
            </a:r>
            <a:r>
              <a:rPr lang="en-US" baseline="0" dirty="0" err="1" smtClean="0"/>
              <a:t>heterogenous</a:t>
            </a:r>
            <a:r>
              <a:rPr lang="en-US" baseline="0" dirty="0" smtClean="0"/>
              <a:t> sources</a:t>
            </a:r>
          </a:p>
          <a:p>
            <a:r>
              <a:rPr lang="en-US" baseline="0" dirty="0" smtClean="0"/>
              <a:t>   What are the limitations on energy yields for hydroxyl radicals and therefore their reactions with targets?</a:t>
            </a:r>
          </a:p>
          <a:p>
            <a:r>
              <a:rPr lang="en-US" baseline="0" dirty="0" smtClean="0"/>
              <a:t>How do you efficiency utilize hydroxyl radicals – since rate so fast can lose quickly, competing reactions</a:t>
            </a:r>
          </a:p>
          <a:p>
            <a:r>
              <a:rPr lang="en-US" baseline="0" dirty="0" smtClean="0"/>
              <a:t>How to measure hydroxyl radicals – chemical, physical-optical-laser etc.</a:t>
            </a:r>
          </a:p>
          <a:p>
            <a:r>
              <a:rPr lang="en-US" baseline="0" dirty="0" smtClean="0"/>
              <a:t>Role of hydroxyl radicals in plasma contacting liquid water</a:t>
            </a:r>
          </a:p>
          <a:p>
            <a:r>
              <a:rPr lang="en-US" dirty="0" smtClean="0"/>
              <a:t>    - other competing reactions and processes - complications</a:t>
            </a:r>
          </a:p>
          <a:p>
            <a:r>
              <a:rPr lang="en-US" dirty="0" smtClean="0"/>
              <a:t>   - comparison</a:t>
            </a:r>
            <a:r>
              <a:rPr lang="en-US" baseline="0" dirty="0" smtClean="0"/>
              <a:t> to radiation processes</a:t>
            </a:r>
          </a:p>
          <a:p>
            <a:r>
              <a:rPr lang="en-US" baseline="0" dirty="0" smtClean="0"/>
              <a:t>   - oxidation/reduction processes – oxidation vs reduction – should they balance in plasma?</a:t>
            </a:r>
          </a:p>
          <a:p>
            <a:r>
              <a:rPr lang="en-US" baseline="0" dirty="0" smtClean="0"/>
              <a:t>   - OH reactions in the liquid phase</a:t>
            </a:r>
          </a:p>
          <a:p>
            <a:r>
              <a:rPr lang="en-US" baseline="0" dirty="0" smtClean="0"/>
              <a:t>   - OH reactions in the gas phase</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8</a:t>
            </a:fld>
            <a:endParaRPr lang="en-US"/>
          </a:p>
        </p:txBody>
      </p:sp>
    </p:spTree>
    <p:extLst>
      <p:ext uri="{BB962C8B-B14F-4D97-AF65-F5344CB8AC3E}">
        <p14:creationId xmlns:p14="http://schemas.microsoft.com/office/powerpoint/2010/main" val="34592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 OH first observed in interstellar space by </a:t>
            </a:r>
            <a:r>
              <a:rPr lang="en-US" dirty="0" err="1" smtClean="0"/>
              <a:t>Weinreb</a:t>
            </a:r>
            <a:r>
              <a:rPr lang="en-US" dirty="0" smtClean="0"/>
              <a:t> in 1966</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9</a:t>
            </a:fld>
            <a:endParaRPr lang="en-US"/>
          </a:p>
        </p:txBody>
      </p:sp>
    </p:spTree>
    <p:extLst>
      <p:ext uri="{BB962C8B-B14F-4D97-AF65-F5344CB8AC3E}">
        <p14:creationId xmlns:p14="http://schemas.microsoft.com/office/powerpoint/2010/main" val="339390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Difficult</a:t>
            </a:r>
            <a:r>
              <a:rPr lang="en-US" baseline="0" dirty="0" smtClean="0"/>
              <a:t> to measure OH in liquid</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10</a:t>
            </a:fld>
            <a:endParaRPr lang="en-US"/>
          </a:p>
        </p:txBody>
      </p:sp>
    </p:spTree>
    <p:extLst>
      <p:ext uri="{BB962C8B-B14F-4D97-AF65-F5344CB8AC3E}">
        <p14:creationId xmlns:p14="http://schemas.microsoft.com/office/powerpoint/2010/main" val="321588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 = k (OH)(organic) = 1 s-1 (organic)  (OH 10</a:t>
            </a:r>
            <a:r>
              <a:rPr lang="en-US" baseline="30000" dirty="0" smtClean="0"/>
              <a:t>-1</a:t>
            </a:r>
            <a:r>
              <a:rPr lang="en-US" dirty="0" smtClean="0"/>
              <a:t> M)</a:t>
            </a:r>
          </a:p>
          <a:p>
            <a:r>
              <a:rPr lang="en-US" dirty="0" smtClean="0"/>
              <a:t>Rate =</a:t>
            </a:r>
            <a:r>
              <a:rPr lang="en-US" baseline="0" dirty="0" smtClean="0"/>
              <a:t> k (O3)(organic) = 0.01 s-1 (organic) for ozone = 0.001 M k =10 – ozone solubility 1 to 100 mg/l</a:t>
            </a:r>
            <a:endParaRPr lang="en-US" dirty="0"/>
          </a:p>
        </p:txBody>
      </p:sp>
      <p:sp>
        <p:nvSpPr>
          <p:cNvPr id="4" name="Slide Number Placeholder 3"/>
          <p:cNvSpPr>
            <a:spLocks noGrp="1"/>
          </p:cNvSpPr>
          <p:nvPr>
            <p:ph type="sldNum" sz="quarter" idx="10"/>
          </p:nvPr>
        </p:nvSpPr>
        <p:spPr/>
        <p:txBody>
          <a:bodyPr/>
          <a:lstStyle/>
          <a:p>
            <a:fld id="{821E04CE-F953-49B8-A868-793BB2EFDBBB}" type="slidenum">
              <a:rPr lang="en-US" smtClean="0"/>
              <a:t>11</a:t>
            </a:fld>
            <a:endParaRPr lang="en-US"/>
          </a:p>
        </p:txBody>
      </p:sp>
    </p:spTree>
    <p:extLst>
      <p:ext uri="{BB962C8B-B14F-4D97-AF65-F5344CB8AC3E}">
        <p14:creationId xmlns:p14="http://schemas.microsoft.com/office/powerpoint/2010/main" val="353473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2221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9802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46736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4566713-4B81-411F-83D0-E5C179247F8A}" type="slidenum">
              <a:rPr lang="en-US" altLang="en-US"/>
              <a:pPr/>
              <a:t>‹#›</a:t>
            </a:fld>
            <a:endParaRPr lang="en-US" altLang="en-US"/>
          </a:p>
        </p:txBody>
      </p:sp>
    </p:spTree>
    <p:extLst>
      <p:ext uri="{BB962C8B-B14F-4D97-AF65-F5344CB8AC3E}">
        <p14:creationId xmlns:p14="http://schemas.microsoft.com/office/powerpoint/2010/main" val="109790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61970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2179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89020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021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8867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24844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5854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8909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452A6-EF8B-47DC-9C05-E75D9D09D191}" type="datetimeFigureOut">
              <a:rPr lang="en-US" smtClean="0">
                <a:solidFill>
                  <a:prstClr val="white">
                    <a:tint val="75000"/>
                  </a:prstClr>
                </a:solidFill>
              </a:rPr>
              <a:pPr/>
              <a:t>10/16/2019</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87ED2-DDEA-4741-BA62-15334E2FEFD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2022803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image" Target="../media/image43.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file:///C:\Users\Dr.%20Locke\Dropbox\Research\Presentations\Archive\2014\ISNTPT%202014\Presentation\1-20r%201-3000ss%20with%20light.avi" TargetMode="External"/><Relationship Id="rId1" Type="http://schemas.microsoft.com/office/2007/relationships/media" Target="file:///C:\Users\Dr.%20Locke\Dropbox\Research\Presentations\Archive\2014\ISNTPT%202014\Presentation\1-20r%201-3000ss%20with%20light.avi"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0.wmf"/><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10.png"/><Relationship Id="rId7" Type="http://schemas.openxmlformats.org/officeDocument/2006/relationships/image" Target="../media/image45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40.png"/><Relationship Id="rId5" Type="http://schemas.openxmlformats.org/officeDocument/2006/relationships/image" Target="../media/image430.png"/><Relationship Id="rId4" Type="http://schemas.openxmlformats.org/officeDocument/2006/relationships/image" Target="../media/image420.png"/></Relationships>
</file>

<file path=ppt/slides/_rels/slide3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notesSlide" Target="../notesSlides/notesSlide2.xml"/><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slideLayout" Target="../slideLayouts/slideLayout7.xml"/><Relationship Id="rId16" Type="http://schemas.openxmlformats.org/officeDocument/2006/relationships/image" Target="../media/image28.png"/><Relationship Id="rId1" Type="http://schemas.openxmlformats.org/officeDocument/2006/relationships/vmlDrawing" Target="../drawings/vmlDrawing2.vml"/><Relationship Id="rId6" Type="http://schemas.openxmlformats.org/officeDocument/2006/relationships/image" Target="../media/image20.png"/><Relationship Id="rId11" Type="http://schemas.openxmlformats.org/officeDocument/2006/relationships/image" Target="../media/image23.emf"/><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19.png"/><Relationship Id="rId4" Type="http://schemas.openxmlformats.org/officeDocument/2006/relationships/oleObject" Target="../embeddings/oleObject2.bin"/><Relationship Id="rId9" Type="http://schemas.openxmlformats.org/officeDocument/2006/relationships/oleObject" Target="../embeddings/oleObject3.bin"/><Relationship Id="rId14" Type="http://schemas.openxmlformats.org/officeDocument/2006/relationships/image" Target="../media/image2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oleObject" Target="../embeddings/oleObject5.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78.emf"/><Relationship Id="rId4" Type="http://schemas.openxmlformats.org/officeDocument/2006/relationships/oleObject" Target="../embeddings/oleObject6.bin"/></Relationships>
</file>

<file path=ppt/slides/_rels/slide4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920.png"/></Relationships>
</file>

<file path=ppt/slides/_rels/slide5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12"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2.xml"/><Relationship Id="rId11" Type="http://schemas.openxmlformats.org/officeDocument/2006/relationships/image" Target="../media/image101.png"/><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96.png"/><Relationship Id="rId9" Type="http://schemas.openxmlformats.org/officeDocument/2006/relationships/image" Target="../media/image9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103.png"/><Relationship Id="rId3" Type="http://schemas.openxmlformats.org/officeDocument/2006/relationships/image" Target="../media/image89.png"/><Relationship Id="rId7" Type="http://schemas.openxmlformats.org/officeDocument/2006/relationships/image" Target="../media/image93.jpeg"/><Relationship Id="rId12"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 Id="rId1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4.jpe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chart" Target="../charts/chart6.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360.png"/><Relationship Id="rId4" Type="http://schemas.openxmlformats.org/officeDocument/2006/relationships/image" Target="../media/image800.pn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8"/>
          <p:cNvSpPr txBox="1">
            <a:spLocks noChangeArrowheads="1"/>
          </p:cNvSpPr>
          <p:nvPr/>
        </p:nvSpPr>
        <p:spPr bwMode="auto">
          <a:xfrm>
            <a:off x="974036" y="1501468"/>
            <a:ext cx="561560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en-US" sz="1800" u="sng" dirty="0" smtClean="0">
                <a:latin typeface="Arial" pitchFamily="34" charset="0"/>
              </a:rPr>
              <a:t>Florida State University</a:t>
            </a:r>
            <a:r>
              <a:rPr lang="en-US" sz="1800" dirty="0" smtClean="0">
                <a:latin typeface="Arial" pitchFamily="34" charset="0"/>
              </a:rPr>
              <a:t>	</a:t>
            </a:r>
          </a:p>
          <a:p>
            <a:pPr marL="285750" indent="-285750" eaLnBrk="1" hangingPunct="1">
              <a:buFont typeface="Arial" pitchFamily="34" charset="0"/>
              <a:buChar char="•"/>
              <a:defRPr/>
            </a:pPr>
            <a:r>
              <a:rPr lang="en-US" sz="1600" dirty="0" smtClean="0">
                <a:latin typeface="Arial" pitchFamily="34" charset="0"/>
              </a:rPr>
              <a:t>Founded 1851, Enrollment 44,000</a:t>
            </a:r>
          </a:p>
          <a:p>
            <a:pPr marL="285750" indent="-285750" eaLnBrk="1" hangingPunct="1">
              <a:buFont typeface="Arial" pitchFamily="34" charset="0"/>
              <a:buChar char="•"/>
              <a:defRPr/>
            </a:pPr>
            <a:r>
              <a:rPr lang="en-US" sz="1600" dirty="0" smtClean="0">
                <a:latin typeface="Arial" pitchFamily="34" charset="0"/>
              </a:rPr>
              <a:t>Ranked 18 of US Public Research Universities (USNWR) </a:t>
            </a:r>
            <a:endParaRPr lang="en-US" sz="1600" dirty="0">
              <a:latin typeface="Arial" pitchFamily="34" charset="0"/>
            </a:endParaRPr>
          </a:p>
          <a:p>
            <a:pPr eaLnBrk="1" hangingPunct="1">
              <a:defRPr/>
            </a:pPr>
            <a:r>
              <a:rPr lang="en-US" sz="1800" u="sng" dirty="0" smtClean="0">
                <a:latin typeface="Arial" pitchFamily="34" charset="0"/>
              </a:rPr>
              <a:t>Florida A &amp; M University</a:t>
            </a:r>
          </a:p>
          <a:p>
            <a:pPr marL="285750" indent="-285750" eaLnBrk="1" hangingPunct="1">
              <a:buFont typeface="Arial" panose="020B0604020202020204" pitchFamily="34" charset="0"/>
              <a:buChar char="•"/>
              <a:defRPr/>
            </a:pPr>
            <a:r>
              <a:rPr lang="en-US" sz="1600" dirty="0" smtClean="0">
                <a:latin typeface="Arial" pitchFamily="34" charset="0"/>
              </a:rPr>
              <a:t>Founded 1887, Enrollment 10,000</a:t>
            </a:r>
          </a:p>
          <a:p>
            <a:pPr marL="285750" indent="-285750" eaLnBrk="1" hangingPunct="1">
              <a:buFont typeface="Arial" panose="020B0604020202020204" pitchFamily="34" charset="0"/>
              <a:buChar char="•"/>
              <a:defRPr/>
            </a:pPr>
            <a:r>
              <a:rPr lang="en-US" sz="1600" dirty="0" smtClean="0">
                <a:latin typeface="Arial" pitchFamily="34" charset="0"/>
              </a:rPr>
              <a:t>Public HBCU in Florida</a:t>
            </a:r>
          </a:p>
          <a:p>
            <a:pPr eaLnBrk="1" hangingPunct="1">
              <a:defRPr/>
            </a:pPr>
            <a:r>
              <a:rPr lang="en-US" sz="1800" u="sng" dirty="0" smtClean="0">
                <a:latin typeface="Arial" pitchFamily="34" charset="0"/>
              </a:rPr>
              <a:t>FAMU-FSU College of Engineering</a:t>
            </a:r>
          </a:p>
          <a:p>
            <a:pPr marL="285750" indent="-285750" eaLnBrk="1" hangingPunct="1">
              <a:buFont typeface="Arial" panose="020B0604020202020204" pitchFamily="34" charset="0"/>
              <a:buChar char="•"/>
              <a:defRPr/>
            </a:pPr>
            <a:r>
              <a:rPr lang="en-US" sz="1600" dirty="0" smtClean="0">
                <a:latin typeface="Arial" pitchFamily="34" charset="0"/>
              </a:rPr>
              <a:t>Founded 1982</a:t>
            </a:r>
          </a:p>
          <a:p>
            <a:pPr marL="285750" indent="-285750" eaLnBrk="1" hangingPunct="1">
              <a:buFont typeface="Arial" panose="020B0604020202020204" pitchFamily="34" charset="0"/>
              <a:buChar char="•"/>
              <a:defRPr/>
            </a:pPr>
            <a:r>
              <a:rPr lang="en-US" sz="1600" dirty="0" smtClean="0">
                <a:latin typeface="Arial" pitchFamily="34" charset="0"/>
              </a:rPr>
              <a:t>Shared by FSU and FAMU</a:t>
            </a:r>
          </a:p>
          <a:p>
            <a:pPr eaLnBrk="1" hangingPunct="1">
              <a:defRPr/>
            </a:pPr>
            <a:r>
              <a:rPr lang="en-US" sz="1800" u="sng" dirty="0" smtClean="0">
                <a:latin typeface="Arial" pitchFamily="34" charset="0"/>
              </a:rPr>
              <a:t>Chemical and Biomedical Engineering</a:t>
            </a:r>
            <a:endParaRPr lang="en-US" sz="1800" dirty="0" smtClean="0">
              <a:latin typeface="Arial" pitchFamily="34" charset="0"/>
            </a:endParaRPr>
          </a:p>
          <a:p>
            <a:pPr marL="285750" indent="-285750" eaLnBrk="1" hangingPunct="1">
              <a:buFont typeface="Arial" pitchFamily="34" charset="0"/>
              <a:buChar char="•"/>
              <a:defRPr/>
            </a:pPr>
            <a:r>
              <a:rPr lang="en-US" sz="1600" dirty="0" smtClean="0">
                <a:latin typeface="Arial" pitchFamily="34" charset="0"/>
              </a:rPr>
              <a:t>Enrollment: 500 undergraduates, 50 graduates</a:t>
            </a:r>
          </a:p>
          <a:p>
            <a:pPr marL="285750" indent="-285750" eaLnBrk="1" hangingPunct="1">
              <a:buFont typeface="Arial" pitchFamily="34" charset="0"/>
              <a:buChar char="•"/>
              <a:defRPr/>
            </a:pPr>
            <a:r>
              <a:rPr lang="en-US" sz="1600" dirty="0" smtClean="0">
                <a:latin typeface="Arial" pitchFamily="34" charset="0"/>
              </a:rPr>
              <a:t>18 tenure track faculty members</a:t>
            </a:r>
          </a:p>
        </p:txBody>
      </p:sp>
      <p:pic>
        <p:nvPicPr>
          <p:cNvPr id="2058" name="Picture 3" descr="DSC_02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0231" y="4922591"/>
            <a:ext cx="1937644" cy="128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3337205" y="345400"/>
            <a:ext cx="2182557" cy="713294"/>
          </a:xfrm>
          <a:prstGeom prst="rect">
            <a:avLst/>
          </a:prstGeom>
        </p:spPr>
      </p:pic>
      <p:pic>
        <p:nvPicPr>
          <p:cNvPr id="5" name="Picture 4"/>
          <p:cNvPicPr>
            <a:picLocks noChangeAspect="1"/>
          </p:cNvPicPr>
          <p:nvPr/>
        </p:nvPicPr>
        <p:blipFill>
          <a:blip r:embed="rId4"/>
          <a:stretch>
            <a:fillRect/>
          </a:stretch>
        </p:blipFill>
        <p:spPr>
          <a:xfrm>
            <a:off x="6721235" y="1629934"/>
            <a:ext cx="1828151" cy="1214062"/>
          </a:xfrm>
          <a:prstGeom prst="rect">
            <a:avLst/>
          </a:prstGeom>
        </p:spPr>
      </p:pic>
      <p:pic>
        <p:nvPicPr>
          <p:cNvPr id="2" name="Picture 1"/>
          <p:cNvPicPr>
            <a:picLocks noChangeAspect="1"/>
          </p:cNvPicPr>
          <p:nvPr/>
        </p:nvPicPr>
        <p:blipFill>
          <a:blip r:embed="rId5"/>
          <a:stretch>
            <a:fillRect/>
          </a:stretch>
        </p:blipFill>
        <p:spPr>
          <a:xfrm>
            <a:off x="6141285" y="4921636"/>
            <a:ext cx="1739179" cy="1308960"/>
          </a:xfrm>
          <a:prstGeom prst="rect">
            <a:avLst/>
          </a:prstGeom>
        </p:spPr>
      </p:pic>
      <p:pic>
        <p:nvPicPr>
          <p:cNvPr id="3" name="Picture 2"/>
          <p:cNvPicPr>
            <a:picLocks noChangeAspect="1"/>
          </p:cNvPicPr>
          <p:nvPr/>
        </p:nvPicPr>
        <p:blipFill>
          <a:blip r:embed="rId6"/>
          <a:stretch>
            <a:fillRect/>
          </a:stretch>
        </p:blipFill>
        <p:spPr>
          <a:xfrm>
            <a:off x="806906" y="197320"/>
            <a:ext cx="1343227" cy="1009455"/>
          </a:xfrm>
          <a:prstGeom prst="rect">
            <a:avLst/>
          </a:prstGeom>
        </p:spPr>
      </p:pic>
      <p:pic>
        <p:nvPicPr>
          <p:cNvPr id="6" name="Picture 5"/>
          <p:cNvPicPr>
            <a:picLocks noChangeAspect="1"/>
          </p:cNvPicPr>
          <p:nvPr/>
        </p:nvPicPr>
        <p:blipFill>
          <a:blip r:embed="rId7"/>
          <a:stretch>
            <a:fillRect/>
          </a:stretch>
        </p:blipFill>
        <p:spPr>
          <a:xfrm>
            <a:off x="6788987" y="197320"/>
            <a:ext cx="1569922" cy="1049786"/>
          </a:xfrm>
          <a:prstGeom prst="rect">
            <a:avLst/>
          </a:prstGeom>
        </p:spPr>
      </p:pic>
      <p:pic>
        <p:nvPicPr>
          <p:cNvPr id="7" name="Picture 6"/>
          <p:cNvPicPr>
            <a:picLocks noChangeAspect="1"/>
          </p:cNvPicPr>
          <p:nvPr/>
        </p:nvPicPr>
        <p:blipFill>
          <a:blip r:embed="rId8"/>
          <a:stretch>
            <a:fillRect/>
          </a:stretch>
        </p:blipFill>
        <p:spPr>
          <a:xfrm>
            <a:off x="1478519" y="4931199"/>
            <a:ext cx="2052758" cy="1289834"/>
          </a:xfrm>
          <a:prstGeom prst="rect">
            <a:avLst/>
          </a:prstGeom>
        </p:spPr>
      </p:pic>
      <p:pic>
        <p:nvPicPr>
          <p:cNvPr id="8" name="Picture 7"/>
          <p:cNvPicPr>
            <a:picLocks noChangeAspect="1"/>
          </p:cNvPicPr>
          <p:nvPr/>
        </p:nvPicPr>
        <p:blipFill>
          <a:blip r:embed="rId9"/>
          <a:stretch>
            <a:fillRect/>
          </a:stretch>
        </p:blipFill>
        <p:spPr>
          <a:xfrm>
            <a:off x="6788987" y="3094065"/>
            <a:ext cx="1643814" cy="1094323"/>
          </a:xfrm>
          <a:prstGeom prst="rect">
            <a:avLst/>
          </a:prstGeom>
        </p:spPr>
      </p:pic>
      <p:sp>
        <p:nvSpPr>
          <p:cNvPr id="9" name="TextBox 8"/>
          <p:cNvSpPr txBox="1"/>
          <p:nvPr/>
        </p:nvSpPr>
        <p:spPr>
          <a:xfrm>
            <a:off x="1056924" y="6277828"/>
            <a:ext cx="2922788" cy="338554"/>
          </a:xfrm>
          <a:prstGeom prst="rect">
            <a:avLst/>
          </a:prstGeom>
          <a:noFill/>
        </p:spPr>
        <p:txBody>
          <a:bodyPr wrap="none" rtlCol="0">
            <a:spAutoFit/>
          </a:bodyPr>
          <a:lstStyle/>
          <a:p>
            <a:r>
              <a:rPr lang="en-US" sz="1600" dirty="0" smtClean="0"/>
              <a:t>National High Magnetic Field Lab</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75" y="163577"/>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Note on Importance of Hydroxyl Radical</a:t>
            </a:r>
            <a:r>
              <a:rPr lang="en-US" sz="3200" b="1" u="sng" dirty="0" smtClean="0"/>
              <a:t/>
            </a:r>
            <a:br>
              <a:rPr lang="en-US" sz="3200" b="1" u="sng" dirty="0" smtClean="0"/>
            </a:br>
            <a:r>
              <a:rPr lang="en-US" sz="2000" dirty="0" smtClean="0">
                <a:latin typeface="Arial" panose="020B0604020202020204" pitchFamily="34" charset="0"/>
                <a:cs typeface="Arial" panose="020B0604020202020204" pitchFamily="34" charset="0"/>
              </a:rPr>
              <a:t>- </a:t>
            </a:r>
            <a:r>
              <a:rPr lang="en-US" sz="2000" u="sng" dirty="0" smtClean="0">
                <a:latin typeface="Arial" panose="020B0604020202020204" pitchFamily="34" charset="0"/>
                <a:cs typeface="Arial" panose="020B0604020202020204" pitchFamily="34" charset="0"/>
              </a:rPr>
              <a:t>Liquid </a:t>
            </a:r>
            <a:r>
              <a:rPr lang="en-US" sz="2000" u="sng" dirty="0">
                <a:latin typeface="Arial" panose="020B0604020202020204" pitchFamily="34" charset="0"/>
                <a:cs typeface="Arial" panose="020B0604020202020204" pitchFamily="34" charset="0"/>
              </a:rPr>
              <a:t>P</a:t>
            </a:r>
            <a:r>
              <a:rPr lang="en-US" sz="2000" u="sng" dirty="0" smtClean="0">
                <a:latin typeface="Arial" panose="020B0604020202020204" pitchFamily="34" charset="0"/>
                <a:cs typeface="Arial" panose="020B0604020202020204" pitchFamily="34" charset="0"/>
              </a:rPr>
              <a:t>hase </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79412" y="1526166"/>
            <a:ext cx="8229600" cy="4525963"/>
          </a:xfrm>
        </p:spPr>
        <p:txBody>
          <a:bodyPr>
            <a:normAutofit lnSpcReduction="10000"/>
          </a:bodyPr>
          <a:lstStyle/>
          <a:p>
            <a:r>
              <a:rPr lang="en-US" sz="2200" dirty="0" smtClean="0">
                <a:latin typeface="Arial" panose="020B0604020202020204" pitchFamily="34" charset="0"/>
                <a:cs typeface="Arial" panose="020B0604020202020204" pitchFamily="34" charset="0"/>
              </a:rPr>
              <a:t>Close coupling of ∙OH with H</a:t>
            </a:r>
            <a:r>
              <a:rPr lang="en-US" sz="2200" baseline="-25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O</a:t>
            </a:r>
            <a:r>
              <a:rPr lang="en-US" sz="2200" baseline="-25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in the liquid phase</a:t>
            </a:r>
          </a:p>
          <a:p>
            <a:r>
              <a:rPr lang="en-US" sz="2200" dirty="0" smtClean="0">
                <a:latin typeface="Arial" panose="020B0604020202020204" pitchFamily="34" charset="0"/>
                <a:cs typeface="Arial" panose="020B0604020202020204" pitchFamily="34" charset="0"/>
              </a:rPr>
              <a:t>Natural water</a:t>
            </a:r>
            <a:r>
              <a:rPr lang="en-US" sz="2200" dirty="0" smtClean="0"/>
              <a:t>: </a:t>
            </a:r>
          </a:p>
          <a:p>
            <a:pPr lvl="1"/>
            <a:r>
              <a:rPr lang="en-US" sz="1900" dirty="0" smtClean="0">
                <a:latin typeface="Arial" panose="020B0604020202020204" pitchFamily="34" charset="0"/>
                <a:cs typeface="Arial" panose="020B0604020202020204" pitchFamily="34" charset="0"/>
              </a:rPr>
              <a:t>UV photolysis of nitrate, dissolved organic matter</a:t>
            </a:r>
            <a:endParaRPr lang="en-US" sz="1900" baseline="30000" dirty="0" smtClean="0">
              <a:latin typeface="Arial" panose="020B0604020202020204" pitchFamily="34" charset="0"/>
              <a:cs typeface="Arial" panose="020B0604020202020204" pitchFamily="34" charset="0"/>
            </a:endParaRPr>
          </a:p>
          <a:p>
            <a:pPr lvl="2"/>
            <a:r>
              <a:rPr lang="en-US" sz="1900" dirty="0" smtClean="0">
                <a:latin typeface="Arial" panose="020B0604020202020204" pitchFamily="34" charset="0"/>
                <a:cs typeface="Arial" panose="020B0604020202020204" pitchFamily="34" charset="0"/>
              </a:rPr>
              <a:t>H</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O</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 </a:t>
            </a:r>
            <a:r>
              <a:rPr lang="en-US" sz="1900" u="sng" dirty="0" smtClean="0">
                <a:solidFill>
                  <a:srgbClr val="FF0000"/>
                </a:solidFill>
                <a:latin typeface="Arial" panose="020B0604020202020204" pitchFamily="34" charset="0"/>
                <a:cs typeface="Arial" panose="020B0604020202020204" pitchFamily="34" charset="0"/>
              </a:rPr>
              <a:t>50-1000 </a:t>
            </a:r>
            <a:r>
              <a:rPr lang="en-US" sz="1900" u="sng" dirty="0" err="1" smtClean="0">
                <a:solidFill>
                  <a:srgbClr val="FF0000"/>
                </a:solidFill>
                <a:latin typeface="Arial" panose="020B0604020202020204" pitchFamily="34" charset="0"/>
                <a:cs typeface="Arial" panose="020B0604020202020204" pitchFamily="34" charset="0"/>
              </a:rPr>
              <a:t>nM</a:t>
            </a:r>
            <a:endParaRPr lang="en-US" sz="1900" u="sng" dirty="0" smtClean="0">
              <a:solidFill>
                <a:srgbClr val="FF0000"/>
              </a:solidFill>
              <a:latin typeface="Arial" panose="020B0604020202020204" pitchFamily="34" charset="0"/>
              <a:cs typeface="Arial" panose="020B0604020202020204" pitchFamily="34" charset="0"/>
            </a:endParaRPr>
          </a:p>
          <a:p>
            <a:pPr lvl="1"/>
            <a:r>
              <a:rPr lang="en-US" sz="1900" dirty="0" smtClean="0">
                <a:latin typeface="Arial" panose="020B0604020202020204" pitchFamily="34" charset="0"/>
                <a:cs typeface="Arial" panose="020B0604020202020204" pitchFamily="34" charset="0"/>
              </a:rPr>
              <a:t>Natural seawater – ∙OH: </a:t>
            </a:r>
            <a:r>
              <a:rPr lang="en-US" sz="1900" u="sng" dirty="0" smtClean="0">
                <a:solidFill>
                  <a:srgbClr val="FF0000"/>
                </a:solidFill>
                <a:latin typeface="Arial" panose="020B0604020202020204" pitchFamily="34" charset="0"/>
                <a:cs typeface="Arial" panose="020B0604020202020204" pitchFamily="34" charset="0"/>
              </a:rPr>
              <a:t>10</a:t>
            </a:r>
            <a:r>
              <a:rPr lang="en-US" sz="1900" u="sng" baseline="30000" dirty="0" smtClean="0">
                <a:solidFill>
                  <a:srgbClr val="FF0000"/>
                </a:solidFill>
                <a:latin typeface="Arial" panose="020B0604020202020204" pitchFamily="34" charset="0"/>
                <a:cs typeface="Arial" panose="020B0604020202020204" pitchFamily="34" charset="0"/>
              </a:rPr>
              <a:t>-9</a:t>
            </a:r>
            <a:r>
              <a:rPr lang="en-US" sz="1900" u="sng" dirty="0" smtClean="0">
                <a:solidFill>
                  <a:srgbClr val="FF0000"/>
                </a:solidFill>
                <a:latin typeface="Arial" panose="020B0604020202020204" pitchFamily="34" charset="0"/>
                <a:cs typeface="Arial" panose="020B0604020202020204" pitchFamily="34" charset="0"/>
              </a:rPr>
              <a:t> to 10</a:t>
            </a:r>
            <a:r>
              <a:rPr lang="en-US" sz="1900" u="sng" baseline="30000" dirty="0" smtClean="0">
                <a:solidFill>
                  <a:srgbClr val="FF0000"/>
                </a:solidFill>
                <a:latin typeface="Arial" panose="020B0604020202020204" pitchFamily="34" charset="0"/>
                <a:cs typeface="Arial" panose="020B0604020202020204" pitchFamily="34" charset="0"/>
              </a:rPr>
              <a:t>-6</a:t>
            </a:r>
            <a:r>
              <a:rPr lang="en-US" sz="1900" u="sng" dirty="0" smtClean="0">
                <a:solidFill>
                  <a:srgbClr val="FF0000"/>
                </a:solidFill>
                <a:latin typeface="Arial" panose="020B0604020202020204" pitchFamily="34" charset="0"/>
                <a:cs typeface="Arial" panose="020B0604020202020204" pitchFamily="34" charset="0"/>
              </a:rPr>
              <a:t> </a:t>
            </a:r>
            <a:r>
              <a:rPr lang="en-US" sz="1900" u="sng" dirty="0" err="1" smtClean="0">
                <a:solidFill>
                  <a:srgbClr val="FF0000"/>
                </a:solidFill>
                <a:latin typeface="Arial" panose="020B0604020202020204" pitchFamily="34" charset="0"/>
                <a:cs typeface="Arial" panose="020B0604020202020204" pitchFamily="34" charset="0"/>
              </a:rPr>
              <a:t>nM</a:t>
            </a:r>
            <a:endParaRPr lang="en-US" sz="1900" u="sng" dirty="0">
              <a:solidFill>
                <a:srgbClr val="FF0000"/>
              </a:solidFill>
              <a:latin typeface="Arial" panose="020B0604020202020204" pitchFamily="34" charset="0"/>
              <a:cs typeface="Arial" panose="020B0604020202020204" pitchFamily="34" charset="0"/>
            </a:endParaRPr>
          </a:p>
          <a:p>
            <a:pPr lvl="1"/>
            <a:r>
              <a:rPr lang="en-US" sz="1900" dirty="0" smtClean="0">
                <a:latin typeface="Arial" panose="020B0604020202020204" pitchFamily="34" charset="0"/>
                <a:cs typeface="Arial" panose="020B0604020202020204" pitchFamily="34" charset="0"/>
              </a:rPr>
              <a:t>Acid mine water – ∙OH: </a:t>
            </a:r>
            <a:r>
              <a:rPr lang="en-US" sz="1900" u="sng" dirty="0" smtClean="0">
                <a:solidFill>
                  <a:srgbClr val="FF0000"/>
                </a:solidFill>
                <a:latin typeface="Arial" panose="020B0604020202020204" pitchFamily="34" charset="0"/>
                <a:cs typeface="Arial" panose="020B0604020202020204" pitchFamily="34" charset="0"/>
              </a:rPr>
              <a:t>10</a:t>
            </a:r>
            <a:r>
              <a:rPr lang="en-US" sz="1900" u="sng" baseline="30000" dirty="0" smtClean="0">
                <a:solidFill>
                  <a:srgbClr val="FF0000"/>
                </a:solidFill>
                <a:latin typeface="Arial" panose="020B0604020202020204" pitchFamily="34" charset="0"/>
                <a:cs typeface="Arial" panose="020B0604020202020204" pitchFamily="34" charset="0"/>
              </a:rPr>
              <a:t>-5</a:t>
            </a:r>
            <a:r>
              <a:rPr lang="en-US" sz="1900" u="sng" dirty="0" smtClean="0">
                <a:solidFill>
                  <a:srgbClr val="FF0000"/>
                </a:solidFill>
                <a:latin typeface="Arial" panose="020B0604020202020204" pitchFamily="34" charset="0"/>
                <a:cs typeface="Arial" panose="020B0604020202020204" pitchFamily="34" charset="0"/>
              </a:rPr>
              <a:t> to 10</a:t>
            </a:r>
            <a:r>
              <a:rPr lang="en-US" sz="1900" u="sng" baseline="30000" dirty="0" smtClean="0">
                <a:solidFill>
                  <a:srgbClr val="FF0000"/>
                </a:solidFill>
                <a:latin typeface="Arial" panose="020B0604020202020204" pitchFamily="34" charset="0"/>
                <a:cs typeface="Arial" panose="020B0604020202020204" pitchFamily="34" charset="0"/>
              </a:rPr>
              <a:t>-3 </a:t>
            </a:r>
            <a:r>
              <a:rPr lang="en-US" sz="1900" u="sng" dirty="0" err="1" smtClean="0">
                <a:solidFill>
                  <a:srgbClr val="FF0000"/>
                </a:solidFill>
                <a:latin typeface="Arial" panose="020B0604020202020204" pitchFamily="34" charset="0"/>
                <a:cs typeface="Arial" panose="020B0604020202020204" pitchFamily="34" charset="0"/>
              </a:rPr>
              <a:t>nM</a:t>
            </a:r>
            <a:endParaRPr lang="en-US" sz="1900" u="sng" dirty="0" smtClean="0">
              <a:solidFill>
                <a:srgbClr val="FF0000"/>
              </a:solidFill>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Found in biology</a:t>
            </a:r>
          </a:p>
          <a:p>
            <a:pPr lvl="1"/>
            <a:r>
              <a:rPr lang="en-US" sz="1900" dirty="0" smtClean="0">
                <a:latin typeface="Arial" panose="020B0604020202020204" pitchFamily="34" charset="0"/>
                <a:cs typeface="Arial" panose="020B0604020202020204" pitchFamily="34" charset="0"/>
              </a:rPr>
              <a:t>Cells: H</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O</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 </a:t>
            </a:r>
            <a:r>
              <a:rPr lang="en-US" sz="1900" u="sng" dirty="0" smtClean="0">
                <a:solidFill>
                  <a:srgbClr val="FF0000"/>
                </a:solidFill>
                <a:latin typeface="Arial" panose="020B0604020202020204" pitchFamily="34" charset="0"/>
                <a:cs typeface="Arial" panose="020B0604020202020204" pitchFamily="34" charset="0"/>
              </a:rPr>
              <a:t>1 to 10 </a:t>
            </a:r>
            <a:r>
              <a:rPr lang="en-US" sz="1900" u="sng" dirty="0" err="1" smtClean="0">
                <a:solidFill>
                  <a:srgbClr val="FF0000"/>
                </a:solidFill>
                <a:latin typeface="Arial" panose="020B0604020202020204" pitchFamily="34" charset="0"/>
                <a:cs typeface="Arial" panose="020B0604020202020204" pitchFamily="34" charset="0"/>
              </a:rPr>
              <a:t>nM</a:t>
            </a:r>
            <a:endParaRPr lang="en-US" sz="1900" u="sng" dirty="0" smtClean="0">
              <a:solidFill>
                <a:srgbClr val="FF0000"/>
              </a:solidFill>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Advanced oxidation technologies (</a:t>
            </a:r>
            <a:r>
              <a:rPr lang="en-US" sz="2200" dirty="0" smtClean="0">
                <a:latin typeface="Calibri" panose="020F0502020204030204" pitchFamily="34" charset="0"/>
                <a:cs typeface="Calibri" panose="020F0502020204030204" pitchFamily="34" charset="0"/>
              </a:rPr>
              <a:t>∙</a:t>
            </a:r>
            <a:r>
              <a:rPr lang="en-US" sz="2200" dirty="0" smtClean="0">
                <a:latin typeface="Arial" panose="020B0604020202020204" pitchFamily="34" charset="0"/>
                <a:cs typeface="Arial" panose="020B0604020202020204" pitchFamily="34" charset="0"/>
              </a:rPr>
              <a:t>OH based processes)</a:t>
            </a:r>
          </a:p>
          <a:p>
            <a:pPr lvl="1"/>
            <a:r>
              <a:rPr lang="en-US" sz="1900" dirty="0" smtClean="0">
                <a:latin typeface="Arial" panose="020B0604020202020204" pitchFamily="34" charset="0"/>
                <a:cs typeface="Arial" panose="020B0604020202020204" pitchFamily="34" charset="0"/>
              </a:rPr>
              <a:t>O</a:t>
            </a:r>
            <a:r>
              <a:rPr lang="en-US" sz="1900" baseline="-25000" dirty="0" smtClean="0">
                <a:latin typeface="Arial" panose="020B0604020202020204" pitchFamily="34" charset="0"/>
                <a:cs typeface="Arial" panose="020B0604020202020204" pitchFamily="34" charset="0"/>
              </a:rPr>
              <a:t>3</a:t>
            </a:r>
            <a:r>
              <a:rPr lang="en-US" sz="1900" dirty="0" smtClean="0">
                <a:latin typeface="Arial" panose="020B0604020202020204" pitchFamily="34" charset="0"/>
                <a:cs typeface="Arial" panose="020B0604020202020204" pitchFamily="34" charset="0"/>
              </a:rPr>
              <a:t>, O</a:t>
            </a:r>
            <a:r>
              <a:rPr lang="en-US" sz="1900" baseline="-25000" dirty="0" smtClean="0">
                <a:latin typeface="Arial" panose="020B0604020202020204" pitchFamily="34" charset="0"/>
                <a:cs typeface="Arial" panose="020B0604020202020204" pitchFamily="34" charset="0"/>
              </a:rPr>
              <a:t>3</a:t>
            </a:r>
            <a:r>
              <a:rPr lang="en-US" sz="1900" dirty="0" smtClean="0">
                <a:latin typeface="Arial" panose="020B0604020202020204" pitchFamily="34" charset="0"/>
                <a:cs typeface="Arial" panose="020B0604020202020204" pitchFamily="34" charset="0"/>
              </a:rPr>
              <a:t>/H</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O</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 O</a:t>
            </a:r>
            <a:r>
              <a:rPr lang="en-US" sz="1900" baseline="-25000" dirty="0" smtClean="0">
                <a:latin typeface="Arial" panose="020B0604020202020204" pitchFamily="34" charset="0"/>
                <a:cs typeface="Arial" panose="020B0604020202020204" pitchFamily="34" charset="0"/>
              </a:rPr>
              <a:t>3</a:t>
            </a:r>
            <a:r>
              <a:rPr lang="en-US" sz="1900" dirty="0" smtClean="0">
                <a:latin typeface="Arial" panose="020B0604020202020204" pitchFamily="34" charset="0"/>
                <a:cs typeface="Arial" panose="020B0604020202020204" pitchFamily="34" charset="0"/>
              </a:rPr>
              <a:t>/H</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O</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/UV, Fenton(H</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O</a:t>
            </a:r>
            <a:r>
              <a:rPr lang="en-US" sz="1900" baseline="-25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/Fe)</a:t>
            </a:r>
          </a:p>
          <a:p>
            <a:pPr lvl="1"/>
            <a:r>
              <a:rPr lang="en-US" sz="1900" dirty="0" smtClean="0">
                <a:latin typeface="Arial" panose="020B0604020202020204" pitchFamily="34" charset="0"/>
                <a:cs typeface="Arial" panose="020B0604020202020204" pitchFamily="34" charset="0"/>
              </a:rPr>
              <a:t>∙OH: </a:t>
            </a:r>
            <a:r>
              <a:rPr lang="en-US" sz="1900" u="sng" dirty="0" smtClean="0">
                <a:solidFill>
                  <a:srgbClr val="FF0000"/>
                </a:solidFill>
                <a:latin typeface="Arial" panose="020B0604020202020204" pitchFamily="34" charset="0"/>
                <a:cs typeface="Arial" panose="020B0604020202020204" pitchFamily="34" charset="0"/>
              </a:rPr>
              <a:t>10</a:t>
            </a:r>
            <a:r>
              <a:rPr lang="en-US" sz="1900" u="sng" baseline="30000" dirty="0" smtClean="0">
                <a:solidFill>
                  <a:srgbClr val="FF0000"/>
                </a:solidFill>
                <a:latin typeface="Arial" panose="020B0604020202020204" pitchFamily="34" charset="0"/>
                <a:cs typeface="Arial" panose="020B0604020202020204" pitchFamily="34" charset="0"/>
              </a:rPr>
              <a:t>-4</a:t>
            </a:r>
            <a:r>
              <a:rPr lang="en-US" sz="1900" u="sng" dirty="0" smtClean="0">
                <a:solidFill>
                  <a:srgbClr val="FF0000"/>
                </a:solidFill>
                <a:latin typeface="Arial" panose="020B0604020202020204" pitchFamily="34" charset="0"/>
                <a:cs typeface="Arial" panose="020B0604020202020204" pitchFamily="34" charset="0"/>
              </a:rPr>
              <a:t> to 10</a:t>
            </a:r>
            <a:r>
              <a:rPr lang="en-US" sz="1900" u="sng" baseline="30000" dirty="0" smtClean="0">
                <a:solidFill>
                  <a:srgbClr val="FF0000"/>
                </a:solidFill>
                <a:latin typeface="Arial" panose="020B0604020202020204" pitchFamily="34" charset="0"/>
                <a:cs typeface="Arial" panose="020B0604020202020204" pitchFamily="34" charset="0"/>
              </a:rPr>
              <a:t>-1</a:t>
            </a:r>
            <a:r>
              <a:rPr lang="en-US" sz="1900" u="sng" dirty="0" smtClean="0">
                <a:solidFill>
                  <a:srgbClr val="FF0000"/>
                </a:solidFill>
                <a:latin typeface="Arial" panose="020B0604020202020204" pitchFamily="34" charset="0"/>
                <a:cs typeface="Arial" panose="020B0604020202020204" pitchFamily="34" charset="0"/>
              </a:rPr>
              <a:t> </a:t>
            </a:r>
            <a:r>
              <a:rPr lang="en-US" sz="1900" u="sng" dirty="0" err="1" smtClean="0">
                <a:solidFill>
                  <a:srgbClr val="FF0000"/>
                </a:solidFill>
                <a:latin typeface="Arial" panose="020B0604020202020204" pitchFamily="34" charset="0"/>
                <a:cs typeface="Arial" panose="020B0604020202020204" pitchFamily="34" charset="0"/>
              </a:rPr>
              <a:t>nM</a:t>
            </a:r>
            <a:r>
              <a:rPr lang="en-US" sz="1900" u="sng" dirty="0" smtClean="0">
                <a:solidFill>
                  <a:srgbClr val="FF0000"/>
                </a:solidFill>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(quasi steady-state due to very high reactivity)</a:t>
            </a:r>
          </a:p>
          <a:p>
            <a:r>
              <a:rPr lang="en-US" sz="2200" dirty="0" smtClean="0">
                <a:latin typeface="Arial" panose="020B0604020202020204" pitchFamily="34" charset="0"/>
                <a:cs typeface="Arial" panose="020B0604020202020204" pitchFamily="34" charset="0"/>
              </a:rPr>
              <a:t>Plasma contacting liquid water</a:t>
            </a:r>
          </a:p>
          <a:p>
            <a:pPr lvl="1"/>
            <a:r>
              <a:rPr lang="en-US" sz="1800" dirty="0" smtClean="0">
                <a:latin typeface="Arial" panose="020B0604020202020204" pitchFamily="34" charset="0"/>
                <a:cs typeface="Arial" panose="020B0604020202020204" pitchFamily="34" charset="0"/>
              </a:rPr>
              <a:t>∙OH: </a:t>
            </a:r>
            <a:r>
              <a:rPr lang="en-US" sz="1800" u="sng" dirty="0">
                <a:solidFill>
                  <a:srgbClr val="FF0000"/>
                </a:solidFill>
                <a:latin typeface="Arial" panose="020B0604020202020204" pitchFamily="34" charset="0"/>
                <a:cs typeface="Arial" panose="020B0604020202020204" pitchFamily="34" charset="0"/>
              </a:rPr>
              <a:t>10</a:t>
            </a:r>
            <a:r>
              <a:rPr lang="en-US" sz="1800" u="sng" baseline="30000" dirty="0">
                <a:solidFill>
                  <a:srgbClr val="FF0000"/>
                </a:solidFill>
                <a:latin typeface="Arial" panose="020B0604020202020204" pitchFamily="34" charset="0"/>
                <a:cs typeface="Arial" panose="020B0604020202020204" pitchFamily="34" charset="0"/>
              </a:rPr>
              <a:t>-1</a:t>
            </a:r>
            <a:r>
              <a:rPr lang="en-US" sz="1800" u="sng" dirty="0" smtClean="0">
                <a:solidFill>
                  <a:srgbClr val="FF0000"/>
                </a:solidFill>
                <a:latin typeface="Arial" panose="020B0604020202020204" pitchFamily="34" charset="0"/>
                <a:cs typeface="Arial" panose="020B0604020202020204" pitchFamily="34" charset="0"/>
              </a:rPr>
              <a:t> </a:t>
            </a:r>
            <a:r>
              <a:rPr lang="en-US" sz="1800" u="sng" dirty="0" err="1">
                <a:solidFill>
                  <a:srgbClr val="FF0000"/>
                </a:solidFill>
                <a:latin typeface="Arial" panose="020B0604020202020204" pitchFamily="34" charset="0"/>
                <a:cs typeface="Arial" panose="020B0604020202020204" pitchFamily="34" charset="0"/>
              </a:rPr>
              <a:t>nM</a:t>
            </a:r>
            <a:r>
              <a:rPr lang="en-US" sz="1800" u="sng" dirty="0">
                <a:solidFill>
                  <a:srgbClr val="FF0000"/>
                </a:solidFill>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(quasi steady-state </a:t>
            </a:r>
            <a:r>
              <a:rPr lang="en-US" sz="1800" dirty="0">
                <a:latin typeface="Arial" panose="020B0604020202020204" pitchFamily="34" charset="0"/>
                <a:cs typeface="Arial" panose="020B0604020202020204" pitchFamily="34" charset="0"/>
              </a:rPr>
              <a:t>due to very high reactivity)</a:t>
            </a:r>
          </a:p>
        </p:txBody>
      </p:sp>
    </p:spTree>
    <p:extLst>
      <p:ext uri="{BB962C8B-B14F-4D97-AF65-F5344CB8AC3E}">
        <p14:creationId xmlns:p14="http://schemas.microsoft.com/office/powerpoint/2010/main" val="114524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11113"/>
            <a:ext cx="7772400" cy="1143000"/>
          </a:xfrm>
        </p:spPr>
        <p:txBody>
          <a:bodyPr/>
          <a:lstStyle/>
          <a:p>
            <a:pPr algn="ctr"/>
            <a:r>
              <a:rPr lang="en-US" altLang="en-US" sz="3200" b="1" dirty="0" smtClean="0">
                <a:latin typeface="Arial" panose="020B0604020202020204" pitchFamily="34" charset="0"/>
              </a:rPr>
              <a:t>Reaction Rate Constants</a:t>
            </a:r>
            <a:br>
              <a:rPr lang="en-US" altLang="en-US" sz="3200" b="1" dirty="0" smtClean="0">
                <a:latin typeface="Arial" panose="020B0604020202020204" pitchFamily="34" charset="0"/>
              </a:rPr>
            </a:br>
            <a:r>
              <a:rPr lang="en-US" altLang="en-US" sz="1600" dirty="0" smtClean="0">
                <a:latin typeface="Arial" panose="020B0604020202020204" pitchFamily="34" charset="0"/>
              </a:rPr>
              <a:t>(Second order M</a:t>
            </a:r>
            <a:r>
              <a:rPr lang="en-US" altLang="en-US" sz="1600" baseline="30000" dirty="0" smtClean="0">
                <a:latin typeface="Arial" panose="020B0604020202020204" pitchFamily="34" charset="0"/>
              </a:rPr>
              <a:t>-1</a:t>
            </a:r>
            <a:r>
              <a:rPr lang="en-US" altLang="en-US" sz="1600" dirty="0" smtClean="0">
                <a:latin typeface="Arial" panose="020B0604020202020204" pitchFamily="34" charset="0"/>
              </a:rPr>
              <a:t>s</a:t>
            </a:r>
            <a:r>
              <a:rPr lang="en-US" altLang="en-US" sz="1600" baseline="30000" dirty="0" smtClean="0">
                <a:latin typeface="Arial" panose="020B0604020202020204" pitchFamily="34" charset="0"/>
              </a:rPr>
              <a:t>-1</a:t>
            </a:r>
            <a:r>
              <a:rPr lang="en-US" altLang="en-US" sz="1600" dirty="0" smtClean="0">
                <a:latin typeface="Arial" panose="020B0604020202020204" pitchFamily="34" charset="0"/>
              </a:rPr>
              <a:t>, </a:t>
            </a:r>
            <a:r>
              <a:rPr lang="en-US" altLang="en-US" sz="1600" dirty="0" err="1" smtClean="0">
                <a:latin typeface="Arial" panose="020B0604020202020204" pitchFamily="34" charset="0"/>
              </a:rPr>
              <a:t>Tarr</a:t>
            </a:r>
            <a:r>
              <a:rPr lang="en-US" altLang="en-US" sz="1600" dirty="0" smtClean="0">
                <a:latin typeface="Arial" panose="020B0604020202020204" pitchFamily="34" charset="0"/>
              </a:rPr>
              <a:t> (2003))</a:t>
            </a:r>
          </a:p>
        </p:txBody>
      </p:sp>
      <p:graphicFrame>
        <p:nvGraphicFramePr>
          <p:cNvPr id="120835" name="Group 3"/>
          <p:cNvGraphicFramePr>
            <a:graphicFrameLocks noGrp="1"/>
          </p:cNvGraphicFramePr>
          <p:nvPr>
            <p:ph idx="1"/>
            <p:extLst>
              <p:ext uri="{D42A27DB-BD31-4B8C-83A1-F6EECF244321}">
                <p14:modId xmlns:p14="http://schemas.microsoft.com/office/powerpoint/2010/main" val="1118607174"/>
              </p:ext>
            </p:extLst>
          </p:nvPr>
        </p:nvGraphicFramePr>
        <p:xfrm>
          <a:off x="685800" y="1219200"/>
          <a:ext cx="7772400" cy="3891129"/>
        </p:xfrm>
        <a:graphic>
          <a:graphicData uri="http://schemas.openxmlformats.org/drawingml/2006/table">
            <a:tbl>
              <a:tblPr/>
              <a:tblGrid>
                <a:gridCol w="1295400"/>
                <a:gridCol w="1295400"/>
                <a:gridCol w="1295400"/>
                <a:gridCol w="1295400"/>
                <a:gridCol w="1295400"/>
                <a:gridCol w="1295400"/>
              </a:tblGrid>
              <a:tr h="51814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·OH</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O</a:t>
                      </a:r>
                      <a:r>
                        <a:rPr kumimoji="0" lang="en-US" sz="2000" b="0" i="0" u="none" strike="noStrike" cap="none" normalizeH="0" baseline="-25000" smtClean="0">
                          <a:ln>
                            <a:noFill/>
                          </a:ln>
                          <a:solidFill>
                            <a:schemeClr val="tx1"/>
                          </a:solidFill>
                          <a:effectLst/>
                          <a:latin typeface="Arial" pitchFamily="34" charset="0"/>
                        </a:rPr>
                        <a:t>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pH</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 e</a:t>
                      </a:r>
                      <a:r>
                        <a:rPr kumimoji="0" lang="en-US" sz="2000" b="0" i="0" u="none" strike="noStrike" cap="none" normalizeH="0" baseline="-25000" smtClean="0">
                          <a:ln>
                            <a:noFill/>
                          </a:ln>
                          <a:solidFill>
                            <a:schemeClr val="tx1"/>
                          </a:solidFill>
                          <a:effectLst/>
                          <a:latin typeface="Arial" pitchFamily="34" charset="0"/>
                        </a:rPr>
                        <a:t>aq</a:t>
                      </a:r>
                      <a:r>
                        <a:rPr kumimoji="0" lang="en-US" sz="2000" b="0" i="0" u="none" strike="noStrike" cap="none" normalizeH="0" baseline="30000" smtClean="0">
                          <a:ln>
                            <a:noFill/>
                          </a:ln>
                          <a:solidFill>
                            <a:schemeClr val="tx1"/>
                          </a:solidFill>
                          <a:effectLst/>
                          <a:latin typeface="Arial" pitchFamily="34" charset="0"/>
                        </a:rPr>
                        <a:t>-</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·H</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791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Benzene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7.8x10</a:t>
                      </a:r>
                      <a:r>
                        <a:rPr kumimoji="0" lang="en-US" sz="2000" b="0" i="0" u="none" strike="noStrike" cap="none" normalizeH="0" baseline="30000" smtClean="0">
                          <a:ln>
                            <a:noFill/>
                          </a:ln>
                          <a:solidFill>
                            <a:schemeClr val="tx1"/>
                          </a:solidFill>
                          <a:effectLst/>
                          <a:latin typeface="Arial" pitchFamily="34" charset="0"/>
                        </a:rPr>
                        <a:t>9</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2-3</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9.0x10</a:t>
                      </a:r>
                      <a:r>
                        <a:rPr kumimoji="0" lang="en-US" sz="2000" b="0" i="0" u="none" strike="noStrike" cap="none" normalizeH="0" baseline="30000" smtClean="0">
                          <a:ln>
                            <a:noFill/>
                          </a:ln>
                          <a:solidFill>
                            <a:schemeClr val="tx1"/>
                          </a:solidFill>
                          <a:effectLst/>
                          <a:latin typeface="Arial" pitchFamily="34" charset="0"/>
                        </a:rPr>
                        <a:t>6</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9.1x10</a:t>
                      </a:r>
                      <a:r>
                        <a:rPr kumimoji="0" lang="en-US" sz="2000" b="0" i="0" u="none" strike="noStrike" cap="none" normalizeH="0" baseline="30000" smtClean="0">
                          <a:ln>
                            <a:noFill/>
                          </a:ln>
                          <a:solidFill>
                            <a:schemeClr val="tx1"/>
                          </a:solidFill>
                          <a:effectLst/>
                          <a:latin typeface="Arial" pitchFamily="34" charset="0"/>
                        </a:rPr>
                        <a:t>8</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19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Phenol</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6.6x10</a:t>
                      </a:r>
                      <a:r>
                        <a:rPr kumimoji="0" lang="en-US" sz="2000" b="0" i="0" u="none" strike="noStrike" cap="none" normalizeH="0" baseline="30000" smtClean="0">
                          <a:ln>
                            <a:noFill/>
                          </a:ln>
                          <a:solidFill>
                            <a:schemeClr val="tx1"/>
                          </a:solidFill>
                          <a:effectLst/>
                          <a:latin typeface="Arial" pitchFamily="34" charset="0"/>
                        </a:rPr>
                        <a:t>9</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1300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2x10</a:t>
                      </a:r>
                      <a:r>
                        <a:rPr kumimoji="0" lang="en-US" sz="2000" b="0" i="0" u="none" strike="noStrike" cap="none" normalizeH="0" baseline="30000" smtClean="0">
                          <a:ln>
                            <a:noFill/>
                          </a:ln>
                          <a:solidFill>
                            <a:schemeClr val="tx1"/>
                          </a:solidFill>
                          <a:effectLst/>
                          <a:latin typeface="Arial" pitchFamily="34" charset="0"/>
                        </a:rPr>
                        <a:t>6</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2.0x10</a:t>
                      </a:r>
                      <a:r>
                        <a:rPr kumimoji="0" lang="en-US" sz="2000" b="0" i="0" u="none" strike="noStrike" cap="none" normalizeH="0" baseline="30000" smtClean="0">
                          <a:ln>
                            <a:noFill/>
                          </a:ln>
                          <a:solidFill>
                            <a:schemeClr val="tx1"/>
                          </a:solidFill>
                          <a:effectLst/>
                          <a:latin typeface="Arial" pitchFamily="34" charset="0"/>
                        </a:rPr>
                        <a:t>7</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1.7x10</a:t>
                      </a:r>
                      <a:r>
                        <a:rPr kumimoji="0" lang="en-US" sz="2000" b="0" i="0" u="none" strike="noStrike" cap="none" normalizeH="0" baseline="30000" smtClean="0">
                          <a:ln>
                            <a:noFill/>
                          </a:ln>
                          <a:solidFill>
                            <a:schemeClr val="tx1"/>
                          </a:solidFill>
                          <a:effectLst/>
                          <a:latin typeface="Arial" pitchFamily="34" charset="0"/>
                        </a:rPr>
                        <a:t>9</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34" charset="0"/>
                        </a:rPr>
                        <a:t>Chloro</a:t>
                      </a:r>
                      <a:r>
                        <a:rPr kumimoji="0" lang="en-US" sz="2000" b="0" i="0" u="none" strike="noStrike" cap="none" normalizeH="0" baseline="0" dirty="0" smtClean="0">
                          <a:ln>
                            <a:noFill/>
                          </a:ln>
                          <a:solidFill>
                            <a:schemeClr val="tx1"/>
                          </a:solidFill>
                          <a:effectLst/>
                          <a:latin typeface="Arial" pitchFamily="34" charset="0"/>
                        </a:rPr>
                        <a:t>-phenol</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12x10</a:t>
                      </a:r>
                      <a:r>
                        <a:rPr kumimoji="0" lang="en-US" sz="2000" b="0" i="0" u="none" strike="noStrike" cap="none" normalizeH="0" baseline="30000" smtClean="0">
                          <a:ln>
                            <a:noFill/>
                          </a:ln>
                          <a:solidFill>
                            <a:schemeClr val="tx1"/>
                          </a:solidFill>
                          <a:effectLst/>
                          <a:latin typeface="Arial" pitchFamily="34" charset="0"/>
                        </a:rPr>
                        <a:t>9</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1600</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Formic acid</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0.13x10</a:t>
                      </a:r>
                      <a:r>
                        <a:rPr kumimoji="0" lang="en-US" sz="2000" b="0" i="0" u="none" strike="noStrike" cap="none" normalizeH="0" baseline="30000" smtClean="0">
                          <a:ln>
                            <a:noFill/>
                          </a:ln>
                          <a:solidFill>
                            <a:schemeClr val="tx1"/>
                          </a:solidFill>
                          <a:effectLst/>
                          <a:latin typeface="Arial" pitchFamily="34" charset="0"/>
                        </a:rPr>
                        <a:t>9</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5</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2-4</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34" charset="0"/>
                        </a:rPr>
                        <a:t>Trichloro</a:t>
                      </a:r>
                      <a:r>
                        <a:rPr kumimoji="0" lang="en-US" sz="2000" b="0" i="0" u="none" strike="noStrike" cap="none" normalizeH="0" baseline="0" dirty="0" smtClean="0">
                          <a:ln>
                            <a:noFill/>
                          </a:ln>
                          <a:solidFill>
                            <a:schemeClr val="tx1"/>
                          </a:solidFill>
                          <a:effectLst/>
                          <a:latin typeface="Arial" pitchFamily="34" charset="0"/>
                        </a:rPr>
                        <a:t>-ethylene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4x10</a:t>
                      </a:r>
                      <a:r>
                        <a:rPr kumimoji="0" lang="en-US" sz="2000" b="0" i="0" u="none" strike="noStrike" cap="none" normalizeH="0" baseline="30000" smtClean="0">
                          <a:ln>
                            <a:noFill/>
                          </a:ln>
                          <a:solidFill>
                            <a:schemeClr val="tx1"/>
                          </a:solidFill>
                          <a:effectLst/>
                          <a:latin typeface="Arial" pitchFamily="34" charset="0"/>
                        </a:rPr>
                        <a:t>9</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17</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rPr>
                        <a:t>1.9x10</a:t>
                      </a:r>
                      <a:r>
                        <a:rPr kumimoji="0" lang="en-US" sz="2000" b="0" i="0" u="none" strike="noStrike" cap="none" normalizeH="0" baseline="30000" smtClean="0">
                          <a:ln>
                            <a:noFill/>
                          </a:ln>
                          <a:solidFill>
                            <a:schemeClr val="tx1"/>
                          </a:solidFill>
                          <a:effectLst/>
                          <a:latin typeface="Arial" pitchFamily="34" charset="0"/>
                        </a:rPr>
                        <a:t>9</a:t>
                      </a:r>
                      <a:endParaRPr kumimoji="0" lang="en-US" sz="2000" b="0" i="0" u="none" strike="noStrike" cap="none" normalizeH="0" baseline="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76" name="Line 68"/>
          <p:cNvSpPr>
            <a:spLocks noChangeShapeType="1"/>
          </p:cNvSpPr>
          <p:nvPr/>
        </p:nvSpPr>
        <p:spPr bwMode="auto">
          <a:xfrm>
            <a:off x="3276600" y="266700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a:spLocks noChangeArrowheads="1"/>
          </p:cNvSpPr>
          <p:nvPr/>
        </p:nvSpPr>
        <p:spPr bwMode="auto">
          <a:xfrm>
            <a:off x="762401" y="5334772"/>
            <a:ext cx="7984878" cy="120032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342900" indent="-342900"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buFont typeface="Arial" panose="020B0604020202020204" pitchFamily="34" charset="0"/>
              <a:buChar char="•"/>
            </a:pPr>
            <a:r>
              <a:rPr lang="en-US" altLang="en-US" sz="1800" dirty="0" smtClean="0">
                <a:latin typeface="Arial" panose="020B0604020202020204" pitchFamily="34" charset="0"/>
              </a:rPr>
              <a:t>·OH </a:t>
            </a:r>
            <a:r>
              <a:rPr lang="en-US" altLang="en-US" sz="1800" dirty="0">
                <a:latin typeface="Arial" panose="020B0604020202020204" pitchFamily="34" charset="0"/>
              </a:rPr>
              <a:t>reactions near </a:t>
            </a:r>
            <a:r>
              <a:rPr lang="en-US" altLang="en-US" sz="1800" dirty="0" smtClean="0">
                <a:latin typeface="Arial" panose="020B0604020202020204" pitchFamily="34" charset="0"/>
              </a:rPr>
              <a:t>diffusion limits </a:t>
            </a:r>
            <a:r>
              <a:rPr lang="en-US" altLang="en-US" sz="1800" dirty="0">
                <a:latin typeface="Arial" panose="020B0604020202020204" pitchFamily="34" charset="0"/>
              </a:rPr>
              <a:t>10</a:t>
            </a:r>
            <a:r>
              <a:rPr lang="en-US" altLang="en-US" sz="1800" baseline="30000" dirty="0">
                <a:latin typeface="Arial" panose="020B0604020202020204" pitchFamily="34" charset="0"/>
              </a:rPr>
              <a:t>10</a:t>
            </a:r>
            <a:r>
              <a:rPr lang="en-US" altLang="en-US" sz="1800" dirty="0">
                <a:latin typeface="Arial" panose="020B0604020202020204" pitchFamily="34" charset="0"/>
              </a:rPr>
              <a:t> </a:t>
            </a:r>
            <a:r>
              <a:rPr lang="en-US" altLang="en-US" sz="1800" dirty="0" smtClean="0">
                <a:latin typeface="Arial" panose="020B0604020202020204" pitchFamily="34" charset="0"/>
              </a:rPr>
              <a:t>M</a:t>
            </a:r>
            <a:r>
              <a:rPr lang="en-US" altLang="en-US" sz="1800" baseline="30000" dirty="0" smtClean="0">
                <a:latin typeface="Arial" panose="020B0604020202020204" pitchFamily="34" charset="0"/>
              </a:rPr>
              <a:t>-1</a:t>
            </a:r>
            <a:r>
              <a:rPr lang="en-US" altLang="en-US" sz="1800" dirty="0" smtClean="0">
                <a:latin typeface="Arial" panose="020B0604020202020204" pitchFamily="34" charset="0"/>
              </a:rPr>
              <a:t>s</a:t>
            </a:r>
            <a:r>
              <a:rPr lang="en-US" altLang="en-US" sz="1800" baseline="30000" dirty="0" smtClean="0">
                <a:latin typeface="Arial" panose="020B0604020202020204" pitchFamily="34" charset="0"/>
              </a:rPr>
              <a:t>-1</a:t>
            </a:r>
            <a:r>
              <a:rPr lang="en-US" altLang="en-US" sz="1800" dirty="0" smtClean="0">
                <a:latin typeface="Arial" panose="020B0604020202020204" pitchFamily="34" charset="0"/>
              </a:rPr>
              <a:t> in liquids</a:t>
            </a:r>
          </a:p>
          <a:p>
            <a:pPr eaLnBrk="1" hangingPunct="1">
              <a:buFont typeface="Arial" panose="020B0604020202020204" pitchFamily="34" charset="0"/>
              <a:buChar char="•"/>
            </a:pPr>
            <a:r>
              <a:rPr lang="en-US" altLang="en-US" sz="1800" dirty="0" smtClean="0">
                <a:latin typeface="Arial" panose="020B0604020202020204" pitchFamily="34" charset="0"/>
              </a:rPr>
              <a:t>Competing (reduction) reactions with ·H and </a:t>
            </a:r>
            <a:r>
              <a:rPr lang="en-US" altLang="en-US" sz="1800" dirty="0" err="1" smtClean="0">
                <a:latin typeface="Arial" panose="020B0604020202020204" pitchFamily="34" charset="0"/>
              </a:rPr>
              <a:t>e</a:t>
            </a:r>
            <a:r>
              <a:rPr lang="en-US" altLang="en-US" sz="1800" baseline="-25000" dirty="0" err="1" smtClean="0">
                <a:latin typeface="Arial" panose="020B0604020202020204" pitchFamily="34" charset="0"/>
              </a:rPr>
              <a:t>aq</a:t>
            </a:r>
            <a:r>
              <a:rPr lang="en-US" altLang="en-US" sz="1800" baseline="30000" dirty="0" smtClean="0">
                <a:latin typeface="Arial" panose="020B0604020202020204" pitchFamily="34" charset="0"/>
              </a:rPr>
              <a:t>-</a:t>
            </a:r>
            <a:r>
              <a:rPr lang="en-US" altLang="en-US" sz="1800" dirty="0" smtClean="0">
                <a:latin typeface="Arial" panose="020B0604020202020204" pitchFamily="34" charset="0"/>
              </a:rPr>
              <a:t> (depends upon species)</a:t>
            </a:r>
            <a:endParaRPr lang="en-US" altLang="en-US" sz="1800" baseline="30000" dirty="0" smtClean="0">
              <a:latin typeface="Arial" panose="020B0604020202020204" pitchFamily="34" charset="0"/>
            </a:endParaRPr>
          </a:p>
          <a:p>
            <a:pPr eaLnBrk="1" hangingPunct="1">
              <a:buFont typeface="Arial" panose="020B0604020202020204" pitchFamily="34" charset="0"/>
              <a:buChar char="•"/>
            </a:pPr>
            <a:r>
              <a:rPr lang="en-US" altLang="en-US" sz="1800" dirty="0" smtClean="0">
                <a:latin typeface="Arial" panose="020B0604020202020204" pitchFamily="34" charset="0"/>
              </a:rPr>
              <a:t>O</a:t>
            </a:r>
            <a:r>
              <a:rPr lang="en-US" altLang="en-US" sz="1800" baseline="-25000" dirty="0" smtClean="0">
                <a:latin typeface="Arial" panose="020B0604020202020204" pitchFamily="34" charset="0"/>
              </a:rPr>
              <a:t>3</a:t>
            </a:r>
            <a:r>
              <a:rPr lang="en-US" altLang="en-US" sz="1800" dirty="0" smtClean="0">
                <a:latin typeface="Arial" panose="020B0604020202020204" pitchFamily="34" charset="0"/>
              </a:rPr>
              <a:t> can be important if [O</a:t>
            </a:r>
            <a:r>
              <a:rPr lang="en-US" altLang="en-US" sz="1800" baseline="-25000" dirty="0" smtClean="0">
                <a:latin typeface="Arial" panose="020B0604020202020204" pitchFamily="34" charset="0"/>
              </a:rPr>
              <a:t>3</a:t>
            </a:r>
            <a:r>
              <a:rPr lang="en-US" altLang="en-US" sz="1800" dirty="0" smtClean="0">
                <a:latin typeface="Arial" panose="020B0604020202020204" pitchFamily="34" charset="0"/>
              </a:rPr>
              <a:t>]&gt;&gt;[·OH] (ozone solubility range 10</a:t>
            </a:r>
            <a:r>
              <a:rPr lang="en-US" altLang="en-US" sz="1800" baseline="30000" dirty="0" smtClean="0">
                <a:latin typeface="Arial" panose="020B0604020202020204" pitchFamily="34" charset="0"/>
              </a:rPr>
              <a:t>-5</a:t>
            </a:r>
            <a:r>
              <a:rPr lang="en-US" altLang="en-US" sz="1800" dirty="0" smtClean="0">
                <a:latin typeface="Arial" panose="020B0604020202020204" pitchFamily="34" charset="0"/>
              </a:rPr>
              <a:t> to 10</a:t>
            </a:r>
            <a:r>
              <a:rPr lang="en-US" altLang="en-US" sz="1800" baseline="30000" dirty="0" smtClean="0">
                <a:latin typeface="Arial" panose="020B0604020202020204" pitchFamily="34" charset="0"/>
              </a:rPr>
              <a:t>-3</a:t>
            </a:r>
            <a:r>
              <a:rPr lang="en-US" altLang="en-US" sz="1800" dirty="0" smtClean="0">
                <a:latin typeface="Arial" panose="020B0604020202020204" pitchFamily="34" charset="0"/>
              </a:rPr>
              <a:t> M)</a:t>
            </a:r>
          </a:p>
          <a:p>
            <a:pPr lvl="1" eaLnBrk="1" hangingPunct="1">
              <a:buFont typeface="Arial" panose="020B0604020202020204" pitchFamily="34" charset="0"/>
              <a:buChar char="•"/>
            </a:pPr>
            <a:r>
              <a:rPr lang="en-US" altLang="en-US" sz="1800" dirty="0" smtClean="0">
                <a:latin typeface="Arial" panose="020B0604020202020204" pitchFamily="34" charset="0"/>
              </a:rPr>
              <a:t>Rate(·OH)/Rate(O</a:t>
            </a:r>
            <a:r>
              <a:rPr lang="en-US" altLang="en-US" sz="1800" baseline="-25000" dirty="0" smtClean="0">
                <a:latin typeface="Arial" panose="020B0604020202020204" pitchFamily="34" charset="0"/>
              </a:rPr>
              <a:t>3</a:t>
            </a:r>
            <a:r>
              <a:rPr lang="en-US" altLang="en-US" sz="1800" dirty="0" smtClean="0">
                <a:latin typeface="Arial" panose="020B0604020202020204" pitchFamily="34" charset="0"/>
              </a:rPr>
              <a:t>) = 1 (</a:t>
            </a:r>
            <a:r>
              <a:rPr lang="en-US" altLang="en-US" sz="1800" dirty="0" err="1" smtClean="0">
                <a:latin typeface="Arial" panose="020B0604020202020204" pitchFamily="34" charset="0"/>
              </a:rPr>
              <a:t>chlorophenol</a:t>
            </a:r>
            <a:r>
              <a:rPr lang="en-US" altLang="en-US" sz="1800" dirty="0" smtClean="0">
                <a:latin typeface="Arial" panose="020B0604020202020204" pitchFamily="34" charset="0"/>
              </a:rPr>
              <a:t>); = 100 (others) (for max O</a:t>
            </a:r>
            <a:r>
              <a:rPr lang="en-US" altLang="en-US" sz="1800" baseline="-25000" dirty="0" smtClean="0">
                <a:latin typeface="Arial" panose="020B0604020202020204" pitchFamily="34" charset="0"/>
              </a:rPr>
              <a:t>3</a:t>
            </a:r>
            <a:r>
              <a:rPr lang="en-US" altLang="en-US" sz="1800" dirty="0" smtClean="0">
                <a:latin typeface="Arial" panose="020B0604020202020204" pitchFamily="34" charset="0"/>
              </a:rPr>
              <a:t>)</a:t>
            </a:r>
            <a:endParaRPr lang="en-US" altLang="en-US" sz="1800" dirty="0">
              <a:latin typeface="Arial" panose="020B0604020202020204" pitchFamily="34" charset="0"/>
            </a:endParaRPr>
          </a:p>
        </p:txBody>
      </p:sp>
      <p:sp>
        <p:nvSpPr>
          <p:cNvPr id="3" name="Rounded Rectangle 2"/>
          <p:cNvSpPr/>
          <p:nvPr/>
        </p:nvSpPr>
        <p:spPr>
          <a:xfrm>
            <a:off x="1883664" y="1609344"/>
            <a:ext cx="1307592" cy="359359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867400" y="1624584"/>
            <a:ext cx="2426208" cy="359359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61360" y="1624584"/>
            <a:ext cx="2124456" cy="359359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6" name="Rectangle 4"/>
          <p:cNvSpPr>
            <a:spLocks noGrp="1" noChangeArrowheads="1"/>
          </p:cNvSpPr>
          <p:nvPr>
            <p:ph type="title"/>
          </p:nvPr>
        </p:nvSpPr>
        <p:spPr>
          <a:xfrm>
            <a:off x="469246" y="453"/>
            <a:ext cx="8229600" cy="1143000"/>
          </a:xfrm>
        </p:spPr>
        <p:txBody>
          <a:bodyPr>
            <a:normAutofit/>
          </a:bodyPr>
          <a:lstStyle/>
          <a:p>
            <a:pPr algn="ctr"/>
            <a:r>
              <a:rPr lang="en-US" altLang="en-US" sz="3200" b="1" dirty="0" smtClean="0">
                <a:latin typeface="Arial" panose="020B0604020202020204" pitchFamily="34" charset="0"/>
              </a:rPr>
              <a:t>Idealized </a:t>
            </a:r>
            <a:r>
              <a:rPr lang="en-US" altLang="en-US" sz="3200" b="1" dirty="0">
                <a:latin typeface="Arial" panose="020B0604020202020204" pitchFamily="34" charset="0"/>
              </a:rPr>
              <a:t>Reaction </a:t>
            </a:r>
            <a:r>
              <a:rPr lang="en-US" altLang="en-US" sz="3200" b="1" dirty="0" smtClean="0">
                <a:latin typeface="Arial" panose="020B0604020202020204" pitchFamily="34" charset="0"/>
              </a:rPr>
              <a:t>Pathways</a:t>
            </a:r>
            <a:br>
              <a:rPr lang="en-US" altLang="en-US" sz="3200" b="1" dirty="0" smtClean="0">
                <a:latin typeface="Arial" panose="020B0604020202020204" pitchFamily="34" charset="0"/>
              </a:rPr>
            </a:br>
            <a:r>
              <a:rPr lang="en-US" altLang="en-US" sz="2000" b="1" dirty="0" smtClean="0">
                <a:latin typeface="Arial" panose="020B0604020202020204" pitchFamily="34" charset="0"/>
              </a:rPr>
              <a:t>(with H</a:t>
            </a:r>
            <a:r>
              <a:rPr lang="en-US" altLang="en-US" sz="2000" b="1" baseline="-25000" dirty="0" smtClean="0">
                <a:latin typeface="Arial" panose="020B0604020202020204" pitchFamily="34" charset="0"/>
              </a:rPr>
              <a:t>2</a:t>
            </a:r>
            <a:r>
              <a:rPr lang="en-US" altLang="en-US" sz="2000" b="1" dirty="0" smtClean="0">
                <a:latin typeface="Arial" panose="020B0604020202020204" pitchFamily="34" charset="0"/>
              </a:rPr>
              <a:t>O only)</a:t>
            </a:r>
            <a:endParaRPr lang="en-US" altLang="en-US" sz="2000" b="1" dirty="0">
              <a:latin typeface="Arial" panose="020B0604020202020204" pitchFamily="34" charset="0"/>
            </a:endParaRPr>
          </a:p>
        </p:txBody>
      </p:sp>
      <p:sp>
        <p:nvSpPr>
          <p:cNvPr id="402437" name="Text Box 5"/>
          <p:cNvSpPr txBox="1">
            <a:spLocks noChangeArrowheads="1"/>
          </p:cNvSpPr>
          <p:nvPr/>
        </p:nvSpPr>
        <p:spPr bwMode="auto">
          <a:xfrm>
            <a:off x="951529" y="1581260"/>
            <a:ext cx="22372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dirty="0"/>
              <a:t>H</a:t>
            </a:r>
            <a:r>
              <a:rPr lang="en-US" altLang="en-US" sz="2400" baseline="-25000" dirty="0"/>
              <a:t>2</a:t>
            </a:r>
            <a:r>
              <a:rPr lang="en-US" altLang="en-US" sz="2400" dirty="0"/>
              <a:t>O </a:t>
            </a:r>
            <a:r>
              <a:rPr lang="en-US" altLang="en-US" sz="2400" dirty="0">
                <a:sym typeface="Wingdings" panose="05000000000000000000" pitchFamily="2" charset="2"/>
              </a:rPr>
              <a:t> </a:t>
            </a:r>
            <a:r>
              <a:rPr lang="en-US" altLang="en-US" sz="2400" dirty="0" smtClean="0">
                <a:sym typeface="Wingdings" panose="05000000000000000000" pitchFamily="2" charset="2"/>
              </a:rPr>
              <a:t>H</a:t>
            </a:r>
            <a:r>
              <a:rPr lang="en-US" altLang="en-US" sz="2400" dirty="0" smtClean="0">
                <a:latin typeface="Calibri" panose="020F0502020204030204" pitchFamily="34" charset="0"/>
                <a:cs typeface="Calibri" panose="020F0502020204030204" pitchFamily="34" charset="0"/>
                <a:sym typeface="Wingdings" panose="05000000000000000000" pitchFamily="2" charset="2"/>
              </a:rPr>
              <a:t>∙</a:t>
            </a:r>
            <a:r>
              <a:rPr lang="en-US" altLang="en-US" sz="2400" dirty="0" smtClean="0">
                <a:sym typeface="Wingdings" panose="05000000000000000000" pitchFamily="2" charset="2"/>
              </a:rPr>
              <a:t> </a:t>
            </a:r>
            <a:r>
              <a:rPr lang="en-US" altLang="en-US" sz="2400" dirty="0">
                <a:sym typeface="Wingdings" panose="05000000000000000000" pitchFamily="2" charset="2"/>
              </a:rPr>
              <a:t>+ </a:t>
            </a:r>
            <a:r>
              <a:rPr lang="en-US" altLang="en-US" sz="2400" dirty="0" smtClean="0">
                <a:latin typeface="Calibri" panose="020F0502020204030204" pitchFamily="34" charset="0"/>
                <a:cs typeface="Calibri" panose="020F0502020204030204" pitchFamily="34" charset="0"/>
                <a:sym typeface="Wingdings" panose="05000000000000000000" pitchFamily="2" charset="2"/>
              </a:rPr>
              <a:t>∙</a:t>
            </a:r>
            <a:r>
              <a:rPr lang="en-US" altLang="en-US" sz="2400" dirty="0" smtClean="0">
                <a:sym typeface="Wingdings" panose="05000000000000000000" pitchFamily="2" charset="2"/>
              </a:rPr>
              <a:t>OH</a:t>
            </a:r>
          </a:p>
          <a:p>
            <a:pPr eaLnBrk="1" hangingPunct="1"/>
            <a:endParaRPr lang="en-US" altLang="en-US" sz="2400" baseline="30000" dirty="0" smtClean="0">
              <a:sym typeface="Wingdings" panose="05000000000000000000" pitchFamily="2" charset="2"/>
            </a:endParaRPr>
          </a:p>
          <a:p>
            <a:pPr algn="ctr" eaLnBrk="1" hangingPunct="1"/>
            <a:r>
              <a:rPr lang="en-US" altLang="en-US" sz="2400" baseline="30000" dirty="0" smtClean="0">
                <a:sym typeface="Wingdings" panose="05000000000000000000" pitchFamily="2" charset="2"/>
              </a:rPr>
              <a:t>(Primary yield -</a:t>
            </a:r>
          </a:p>
          <a:p>
            <a:pPr algn="ctr" eaLnBrk="1" hangingPunct="1"/>
            <a:r>
              <a:rPr lang="en-US" altLang="en-US" sz="2400" baseline="30000" dirty="0" smtClean="0">
                <a:sym typeface="Wingdings" panose="05000000000000000000" pitchFamily="2" charset="2"/>
              </a:rPr>
              <a:t>radiation chemistry)</a:t>
            </a:r>
            <a:endParaRPr lang="en-US" altLang="en-US" sz="2400" baseline="30000" dirty="0">
              <a:sym typeface="Wingdings" panose="05000000000000000000" pitchFamily="2" charset="2"/>
            </a:endParaRPr>
          </a:p>
        </p:txBody>
      </p:sp>
      <p:sp>
        <p:nvSpPr>
          <p:cNvPr id="402439" name="Text Box 7"/>
          <p:cNvSpPr txBox="1">
            <a:spLocks noChangeArrowheads="1"/>
          </p:cNvSpPr>
          <p:nvPr/>
        </p:nvSpPr>
        <p:spPr bwMode="auto">
          <a:xfrm>
            <a:off x="765134" y="4833028"/>
            <a:ext cx="2775119" cy="147732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dirty="0"/>
              <a:t>Molecular </a:t>
            </a:r>
            <a:r>
              <a:rPr lang="en-US" altLang="en-US" sz="2400" dirty="0" smtClean="0"/>
              <a:t>products</a:t>
            </a:r>
          </a:p>
          <a:p>
            <a:pPr eaLnBrk="1" hangingPunct="1"/>
            <a:r>
              <a:rPr lang="en-US" altLang="en-US" sz="2400" dirty="0" smtClean="0"/>
              <a:t>(stable)</a:t>
            </a:r>
            <a:endParaRPr lang="en-US" altLang="en-US" sz="2400" dirty="0"/>
          </a:p>
          <a:p>
            <a:pPr eaLnBrk="1" hangingPunct="1"/>
            <a:r>
              <a:rPr lang="en-US" altLang="en-US" sz="2400" dirty="0"/>
              <a:t>H</a:t>
            </a:r>
            <a:r>
              <a:rPr lang="en-US" altLang="en-US" sz="2400" baseline="-25000" dirty="0"/>
              <a:t>2</a:t>
            </a:r>
            <a:r>
              <a:rPr lang="en-US" altLang="en-US" sz="2400" dirty="0"/>
              <a:t>, O</a:t>
            </a:r>
            <a:r>
              <a:rPr lang="en-US" altLang="en-US" sz="2400" baseline="-25000" dirty="0"/>
              <a:t>2</a:t>
            </a:r>
            <a:r>
              <a:rPr lang="en-US" altLang="en-US" sz="2400" dirty="0"/>
              <a:t>, H</a:t>
            </a:r>
            <a:r>
              <a:rPr lang="en-US" altLang="en-US" sz="2400" baseline="-25000" dirty="0"/>
              <a:t>2</a:t>
            </a:r>
            <a:r>
              <a:rPr lang="en-US" altLang="en-US" sz="2400" dirty="0"/>
              <a:t>O</a:t>
            </a:r>
            <a:r>
              <a:rPr lang="en-US" altLang="en-US" sz="2400" baseline="-25000" dirty="0"/>
              <a:t>2</a:t>
            </a:r>
          </a:p>
          <a:p>
            <a:pPr eaLnBrk="1" hangingPunct="1"/>
            <a:r>
              <a:rPr lang="en-US" altLang="en-US" sz="1800" dirty="0"/>
              <a:t>(</a:t>
            </a:r>
            <a:r>
              <a:rPr lang="en-US" altLang="en-US" sz="1800" dirty="0" smtClean="0"/>
              <a:t>Ideal quenching - </a:t>
            </a:r>
            <a:r>
              <a:rPr lang="en-US" altLang="en-US" sz="1800" dirty="0" err="1" smtClean="0"/>
              <a:t>Fridman</a:t>
            </a:r>
            <a:r>
              <a:rPr lang="en-US" altLang="en-US" sz="1800" dirty="0" smtClean="0"/>
              <a:t>)</a:t>
            </a:r>
            <a:endParaRPr lang="en-US" altLang="en-US" sz="1800" dirty="0"/>
          </a:p>
        </p:txBody>
      </p:sp>
      <p:grpSp>
        <p:nvGrpSpPr>
          <p:cNvPr id="402453" name="Group 21"/>
          <p:cNvGrpSpPr>
            <a:grpSpLocks/>
          </p:cNvGrpSpPr>
          <p:nvPr/>
        </p:nvGrpSpPr>
        <p:grpSpPr bwMode="auto">
          <a:xfrm>
            <a:off x="4344766" y="1223331"/>
            <a:ext cx="4267200" cy="1423554"/>
            <a:chOff x="2688" y="1392"/>
            <a:chExt cx="2688" cy="720"/>
          </a:xfrm>
        </p:grpSpPr>
        <p:sp>
          <p:nvSpPr>
            <p:cNvPr id="402440" name="Text Box 8"/>
            <p:cNvSpPr txBox="1">
              <a:spLocks noChangeArrowheads="1"/>
            </p:cNvSpPr>
            <p:nvPr/>
          </p:nvSpPr>
          <p:spPr bwMode="auto">
            <a:xfrm>
              <a:off x="2928" y="1794"/>
              <a:ext cx="2145" cy="29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dirty="0" smtClean="0">
                  <a:latin typeface="Calibri" panose="020F0502020204030204" pitchFamily="34" charset="0"/>
                  <a:cs typeface="Calibri" panose="020F0502020204030204" pitchFamily="34" charset="0"/>
                </a:rPr>
                <a:t>∙</a:t>
              </a:r>
              <a:r>
                <a:rPr lang="en-US" altLang="en-US" sz="2400" dirty="0" smtClean="0"/>
                <a:t>OH </a:t>
              </a:r>
              <a:r>
                <a:rPr lang="en-US" altLang="en-US" sz="2400" dirty="0"/>
                <a:t>+ organic </a:t>
              </a:r>
              <a:r>
                <a:rPr lang="en-US" altLang="en-US" sz="2400" dirty="0">
                  <a:sym typeface="Wingdings" panose="05000000000000000000" pitchFamily="2" charset="2"/>
                </a:rPr>
                <a:t> products</a:t>
              </a:r>
              <a:endParaRPr lang="en-US" altLang="en-US" sz="2400" baseline="30000" dirty="0">
                <a:sym typeface="Wingdings" panose="05000000000000000000" pitchFamily="2" charset="2"/>
              </a:endParaRPr>
            </a:p>
          </p:txBody>
        </p:sp>
        <p:sp>
          <p:nvSpPr>
            <p:cNvPr id="402441" name="Text Box 9"/>
            <p:cNvSpPr txBox="1">
              <a:spLocks noChangeArrowheads="1"/>
            </p:cNvSpPr>
            <p:nvPr/>
          </p:nvSpPr>
          <p:spPr bwMode="auto">
            <a:xfrm>
              <a:off x="2857" y="1427"/>
              <a:ext cx="2288" cy="358"/>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Desired reactions </a:t>
              </a:r>
              <a:r>
                <a:rPr lang="en-US" altLang="en-US" sz="2000" u="sng" dirty="0" smtClean="0"/>
                <a:t>in/near</a:t>
              </a:r>
              <a:r>
                <a:rPr lang="en-US" altLang="en-US" sz="2000" dirty="0" smtClean="0"/>
                <a:t> plasma</a:t>
              </a:r>
            </a:p>
            <a:p>
              <a:r>
                <a:rPr lang="en-US" altLang="en-US" sz="2000" dirty="0" smtClean="0"/>
                <a:t>(very fast reactions)</a:t>
              </a:r>
              <a:endParaRPr lang="en-US" altLang="en-US" sz="2000" dirty="0"/>
            </a:p>
          </p:txBody>
        </p:sp>
        <p:sp>
          <p:nvSpPr>
            <p:cNvPr id="402443" name="Rectangle 11"/>
            <p:cNvSpPr>
              <a:spLocks noChangeArrowheads="1"/>
            </p:cNvSpPr>
            <p:nvPr/>
          </p:nvSpPr>
          <p:spPr bwMode="auto">
            <a:xfrm>
              <a:off x="2688" y="1392"/>
              <a:ext cx="2688" cy="72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402454" name="Group 22"/>
          <p:cNvGrpSpPr>
            <a:grpSpLocks/>
          </p:cNvGrpSpPr>
          <p:nvPr/>
        </p:nvGrpSpPr>
        <p:grpSpPr bwMode="auto">
          <a:xfrm>
            <a:off x="4344765" y="3219396"/>
            <a:ext cx="4700443" cy="2454035"/>
            <a:chOff x="2736" y="2496"/>
            <a:chExt cx="2736" cy="1066"/>
          </a:xfrm>
        </p:grpSpPr>
        <p:sp>
          <p:nvSpPr>
            <p:cNvPr id="402438" name="Text Box 6"/>
            <p:cNvSpPr txBox="1">
              <a:spLocks noChangeArrowheads="1"/>
            </p:cNvSpPr>
            <p:nvPr/>
          </p:nvSpPr>
          <p:spPr bwMode="auto">
            <a:xfrm>
              <a:off x="3313" y="2680"/>
              <a:ext cx="1832" cy="882"/>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dirty="0" smtClean="0">
                  <a:latin typeface="Calibri" panose="020F0502020204030204" pitchFamily="34" charset="0"/>
                  <a:cs typeface="Calibri" panose="020F0502020204030204" pitchFamily="34" charset="0"/>
                </a:rPr>
                <a:t>∙</a:t>
              </a:r>
              <a:r>
                <a:rPr lang="en-US" altLang="en-US" sz="2400" dirty="0" smtClean="0"/>
                <a:t>OH </a:t>
              </a:r>
              <a:r>
                <a:rPr lang="en-US" altLang="en-US" sz="2400" dirty="0"/>
                <a:t>quenching…</a:t>
              </a:r>
            </a:p>
            <a:p>
              <a:pPr eaLnBrk="1" hangingPunct="1"/>
              <a:r>
                <a:rPr lang="en-US" altLang="en-US" sz="2400" dirty="0" smtClean="0"/>
                <a:t>H</a:t>
              </a:r>
              <a:r>
                <a:rPr lang="en-US" altLang="en-US" sz="2400" dirty="0" smtClean="0">
                  <a:latin typeface="Calibri" panose="020F0502020204030204" pitchFamily="34" charset="0"/>
                  <a:cs typeface="Calibri" panose="020F0502020204030204" pitchFamily="34" charset="0"/>
                </a:rPr>
                <a:t>∙</a:t>
              </a:r>
              <a:r>
                <a:rPr lang="en-US" altLang="en-US" sz="2400" dirty="0" smtClean="0"/>
                <a:t> </a:t>
              </a:r>
              <a:r>
                <a:rPr lang="en-US" altLang="en-US" sz="2400" dirty="0"/>
                <a:t>+ </a:t>
              </a:r>
              <a:r>
                <a:rPr lang="en-US" altLang="en-US" sz="2400" dirty="0" smtClean="0">
                  <a:latin typeface="Calibri" panose="020F0502020204030204" pitchFamily="34" charset="0"/>
                  <a:cs typeface="Calibri" panose="020F0502020204030204" pitchFamily="34" charset="0"/>
                </a:rPr>
                <a:t>∙</a:t>
              </a:r>
              <a:r>
                <a:rPr lang="en-US" altLang="en-US" sz="2400" dirty="0" smtClean="0"/>
                <a:t>OH </a:t>
              </a:r>
              <a:r>
                <a:rPr lang="en-US" altLang="en-US" sz="2400" dirty="0">
                  <a:sym typeface="Wingdings" panose="05000000000000000000" pitchFamily="2" charset="2"/>
                </a:rPr>
                <a:t> H</a:t>
              </a:r>
              <a:r>
                <a:rPr lang="en-US" altLang="en-US" sz="2400" baseline="-25000" dirty="0">
                  <a:sym typeface="Wingdings" panose="05000000000000000000" pitchFamily="2" charset="2"/>
                </a:rPr>
                <a:t>2</a:t>
              </a:r>
              <a:r>
                <a:rPr lang="en-US" altLang="en-US" sz="2400" dirty="0">
                  <a:sym typeface="Wingdings" panose="05000000000000000000" pitchFamily="2" charset="2"/>
                </a:rPr>
                <a:t>O</a:t>
              </a:r>
            </a:p>
            <a:p>
              <a:pPr eaLnBrk="1" hangingPunct="1"/>
              <a:r>
                <a:rPr lang="en-US" altLang="en-US" sz="1800" dirty="0">
                  <a:sym typeface="Wingdings" panose="05000000000000000000" pitchFamily="2" charset="2"/>
                </a:rPr>
                <a:t>(Absolute </a:t>
              </a:r>
              <a:r>
                <a:rPr lang="en-US" altLang="en-US" sz="1800" dirty="0" smtClean="0">
                  <a:sym typeface="Wingdings" panose="05000000000000000000" pitchFamily="2" charset="2"/>
                </a:rPr>
                <a:t>quenching - </a:t>
              </a:r>
              <a:r>
                <a:rPr lang="en-US" altLang="en-US" sz="1800" dirty="0" err="1" smtClean="0">
                  <a:sym typeface="Wingdings" panose="05000000000000000000" pitchFamily="2" charset="2"/>
                </a:rPr>
                <a:t>Fridman</a:t>
              </a:r>
              <a:r>
                <a:rPr lang="en-US" altLang="en-US" sz="1800" dirty="0" smtClean="0">
                  <a:sym typeface="Wingdings" panose="05000000000000000000" pitchFamily="2" charset="2"/>
                </a:rPr>
                <a:t>)</a:t>
              </a:r>
            </a:p>
            <a:p>
              <a:pPr eaLnBrk="1" hangingPunct="1"/>
              <a:endParaRPr lang="en-US" altLang="en-US" baseline="30000" dirty="0">
                <a:sym typeface="Wingdings" panose="05000000000000000000" pitchFamily="2" charset="2"/>
              </a:endParaRPr>
            </a:p>
            <a:p>
              <a:r>
                <a:rPr lang="en-US" altLang="en-US" sz="2400" dirty="0" smtClean="0">
                  <a:solidFill>
                    <a:prstClr val="white"/>
                  </a:solidFill>
                  <a:latin typeface="Calibri" panose="020F0502020204030204" pitchFamily="34" charset="0"/>
                  <a:cs typeface="Calibri" panose="020F0502020204030204" pitchFamily="34" charset="0"/>
                </a:rPr>
                <a:t>∙</a:t>
              </a:r>
              <a:r>
                <a:rPr lang="en-US" altLang="en-US" sz="2400" dirty="0">
                  <a:solidFill>
                    <a:prstClr val="white"/>
                  </a:solidFill>
                </a:rPr>
                <a:t>OH </a:t>
              </a:r>
              <a:r>
                <a:rPr lang="en-US" altLang="en-US" sz="2400" dirty="0" smtClean="0">
                  <a:solidFill>
                    <a:prstClr val="white"/>
                  </a:solidFill>
                </a:rPr>
                <a:t>+ </a:t>
              </a:r>
              <a:r>
                <a:rPr lang="en-US" altLang="en-US" sz="2400" dirty="0" smtClean="0">
                  <a:solidFill>
                    <a:prstClr val="white"/>
                  </a:solidFill>
                  <a:sym typeface="Wingdings" panose="05000000000000000000" pitchFamily="2" charset="2"/>
                </a:rPr>
                <a:t>H</a:t>
              </a:r>
              <a:r>
                <a:rPr lang="en-US" altLang="en-US" sz="2400" baseline="-25000" dirty="0" smtClean="0">
                  <a:solidFill>
                    <a:prstClr val="white"/>
                  </a:solidFill>
                  <a:sym typeface="Wingdings" panose="05000000000000000000" pitchFamily="2" charset="2"/>
                </a:rPr>
                <a:t>2</a:t>
              </a:r>
              <a:r>
                <a:rPr lang="en-US" altLang="en-US" sz="2400" dirty="0" smtClean="0">
                  <a:solidFill>
                    <a:prstClr val="white"/>
                  </a:solidFill>
                  <a:sym typeface="Wingdings" panose="05000000000000000000" pitchFamily="2" charset="2"/>
                </a:rPr>
                <a:t>O</a:t>
              </a:r>
              <a:r>
                <a:rPr lang="en-US" altLang="en-US" sz="2400" baseline="-25000" dirty="0" smtClean="0">
                  <a:solidFill>
                    <a:prstClr val="white"/>
                  </a:solidFill>
                  <a:sym typeface="Wingdings" panose="05000000000000000000" pitchFamily="2" charset="2"/>
                </a:rPr>
                <a:t>2</a:t>
              </a:r>
              <a:r>
                <a:rPr lang="en-US" altLang="en-US" sz="2400" dirty="0" smtClean="0">
                  <a:solidFill>
                    <a:prstClr val="white"/>
                  </a:solidFill>
                  <a:sym typeface="Wingdings" panose="05000000000000000000" pitchFamily="2" charset="2"/>
                </a:rPr>
                <a:t>  prods</a:t>
              </a:r>
              <a:endParaRPr lang="en-US" altLang="en-US" sz="2400" dirty="0">
                <a:solidFill>
                  <a:prstClr val="white"/>
                </a:solidFill>
                <a:sym typeface="Wingdings" panose="05000000000000000000" pitchFamily="2" charset="2"/>
              </a:endParaRPr>
            </a:p>
            <a:p>
              <a:pPr lvl="0"/>
              <a:r>
                <a:rPr lang="en-US" altLang="en-US" sz="2400" dirty="0" smtClean="0">
                  <a:solidFill>
                    <a:prstClr val="white"/>
                  </a:solidFill>
                  <a:sym typeface="Wingdings" panose="05000000000000000000" pitchFamily="2" charset="2"/>
                </a:rPr>
                <a:t></a:t>
              </a:r>
              <a:endParaRPr lang="en-US" altLang="en-US" sz="1800" baseline="30000" dirty="0">
                <a:sym typeface="Wingdings" panose="05000000000000000000" pitchFamily="2" charset="2"/>
              </a:endParaRPr>
            </a:p>
          </p:txBody>
        </p:sp>
        <p:sp>
          <p:nvSpPr>
            <p:cNvPr id="402442" name="Text Box 10"/>
            <p:cNvSpPr txBox="1">
              <a:spLocks noChangeArrowheads="1"/>
            </p:cNvSpPr>
            <p:nvPr/>
          </p:nvSpPr>
          <p:spPr bwMode="auto">
            <a:xfrm>
              <a:off x="2892" y="2519"/>
              <a:ext cx="2463" cy="22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Undesired reactions </a:t>
              </a:r>
              <a:r>
                <a:rPr lang="en-US" altLang="en-US" sz="2000" dirty="0" smtClean="0"/>
                <a:t>in/near </a:t>
              </a:r>
              <a:r>
                <a:rPr lang="en-US" altLang="en-US" sz="2000" dirty="0"/>
                <a:t>plasma</a:t>
              </a:r>
            </a:p>
          </p:txBody>
        </p:sp>
        <p:sp>
          <p:nvSpPr>
            <p:cNvPr id="402445" name="Rectangle 13"/>
            <p:cNvSpPr>
              <a:spLocks noChangeArrowheads="1"/>
            </p:cNvSpPr>
            <p:nvPr/>
          </p:nvSpPr>
          <p:spPr bwMode="auto">
            <a:xfrm>
              <a:off x="2736" y="2496"/>
              <a:ext cx="2736" cy="96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402447" name="Line 15"/>
          <p:cNvSpPr>
            <a:spLocks noChangeShapeType="1"/>
          </p:cNvSpPr>
          <p:nvPr/>
        </p:nvSpPr>
        <p:spPr bwMode="auto">
          <a:xfrm flipV="1">
            <a:off x="3504114" y="2123598"/>
            <a:ext cx="685800" cy="228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2448" name="Line 16"/>
          <p:cNvSpPr>
            <a:spLocks noChangeShapeType="1"/>
          </p:cNvSpPr>
          <p:nvPr/>
        </p:nvSpPr>
        <p:spPr bwMode="auto">
          <a:xfrm>
            <a:off x="3293841" y="3332686"/>
            <a:ext cx="838200" cy="609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2449" name="Line 17"/>
          <p:cNvSpPr>
            <a:spLocks noChangeShapeType="1"/>
          </p:cNvSpPr>
          <p:nvPr/>
        </p:nvSpPr>
        <p:spPr bwMode="auto">
          <a:xfrm flipH="1">
            <a:off x="2109277" y="2976942"/>
            <a:ext cx="100" cy="64591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2450" name="AutoShape 18"/>
          <p:cNvSpPr>
            <a:spLocks noChangeArrowheads="1"/>
          </p:cNvSpPr>
          <p:nvPr/>
        </p:nvSpPr>
        <p:spPr bwMode="auto">
          <a:xfrm>
            <a:off x="242666" y="677677"/>
            <a:ext cx="3579380" cy="2975684"/>
          </a:xfrm>
          <a:prstGeom prst="irregularSeal1">
            <a:avLst/>
          </a:prstGeom>
          <a:noFill/>
          <a:ln w="28575">
            <a:solidFill>
              <a:srgbClr val="FF0000"/>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02451" name="Line 19"/>
          <p:cNvSpPr>
            <a:spLocks noChangeShapeType="1"/>
          </p:cNvSpPr>
          <p:nvPr/>
        </p:nvSpPr>
        <p:spPr bwMode="auto">
          <a:xfrm>
            <a:off x="3470199" y="5908830"/>
            <a:ext cx="737754"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2452" name="Text Box 20"/>
          <p:cNvSpPr txBox="1">
            <a:spLocks noChangeArrowheads="1"/>
          </p:cNvSpPr>
          <p:nvPr/>
        </p:nvSpPr>
        <p:spPr bwMode="auto">
          <a:xfrm>
            <a:off x="4352405" y="5571692"/>
            <a:ext cx="3106941" cy="1200329"/>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Used </a:t>
            </a:r>
            <a:r>
              <a:rPr lang="en-US" altLang="en-US" sz="2400" u="sng" dirty="0"/>
              <a:t>outside</a:t>
            </a:r>
            <a:r>
              <a:rPr lang="en-US" altLang="en-US" sz="2400" dirty="0"/>
              <a:t> of </a:t>
            </a:r>
            <a:r>
              <a:rPr lang="en-US" altLang="en-US" sz="2400" dirty="0" smtClean="0"/>
              <a:t>plasma</a:t>
            </a:r>
          </a:p>
          <a:p>
            <a:r>
              <a:rPr lang="en-US" altLang="en-US" sz="2400" dirty="0"/>
              <a:t> </a:t>
            </a:r>
            <a:r>
              <a:rPr lang="en-US" altLang="en-US" sz="2400" dirty="0" smtClean="0"/>
              <a:t> H</a:t>
            </a:r>
            <a:r>
              <a:rPr lang="en-US" altLang="en-US" sz="2400" baseline="-25000" dirty="0" smtClean="0"/>
              <a:t>2</a:t>
            </a:r>
            <a:r>
              <a:rPr lang="en-US" altLang="en-US" sz="2400" dirty="0" smtClean="0"/>
              <a:t>O</a:t>
            </a:r>
            <a:r>
              <a:rPr lang="en-US" altLang="en-US" sz="2400" baseline="-25000" dirty="0" smtClean="0"/>
              <a:t>2</a:t>
            </a:r>
            <a:r>
              <a:rPr lang="en-US" altLang="en-US" sz="2400" dirty="0" smtClean="0"/>
              <a:t> – in liquid</a:t>
            </a:r>
          </a:p>
          <a:p>
            <a:r>
              <a:rPr lang="en-US" altLang="en-US" sz="2400" dirty="0"/>
              <a:t> </a:t>
            </a:r>
            <a:r>
              <a:rPr lang="en-US" altLang="en-US" sz="2400" dirty="0" smtClean="0"/>
              <a:t> H</a:t>
            </a:r>
            <a:r>
              <a:rPr lang="en-US" altLang="en-US" sz="2400" baseline="-25000" dirty="0" smtClean="0"/>
              <a:t>2</a:t>
            </a:r>
            <a:r>
              <a:rPr lang="en-US" altLang="en-US" sz="2400" dirty="0" smtClean="0"/>
              <a:t> and O</a:t>
            </a:r>
            <a:r>
              <a:rPr lang="en-US" altLang="en-US" sz="2400" baseline="-25000" dirty="0" smtClean="0"/>
              <a:t>2</a:t>
            </a:r>
            <a:r>
              <a:rPr lang="en-US" altLang="en-US" sz="2400" dirty="0" smtClean="0"/>
              <a:t> – in gas</a:t>
            </a:r>
            <a:endParaRPr lang="en-US" altLang="en-US" sz="2400" dirty="0"/>
          </a:p>
        </p:txBody>
      </p:sp>
      <p:sp>
        <p:nvSpPr>
          <p:cNvPr id="402455" name="Line 23"/>
          <p:cNvSpPr>
            <a:spLocks noChangeShapeType="1"/>
          </p:cNvSpPr>
          <p:nvPr/>
        </p:nvSpPr>
        <p:spPr bwMode="auto">
          <a:xfrm flipV="1">
            <a:off x="5255991" y="2646885"/>
            <a:ext cx="30480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2456" name="Line 24"/>
          <p:cNvSpPr>
            <a:spLocks noChangeShapeType="1"/>
          </p:cNvSpPr>
          <p:nvPr/>
        </p:nvSpPr>
        <p:spPr bwMode="auto">
          <a:xfrm flipH="1">
            <a:off x="3630391" y="4647136"/>
            <a:ext cx="685800" cy="152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 name="Text Box 5"/>
          <p:cNvSpPr txBox="1">
            <a:spLocks noChangeArrowheads="1"/>
          </p:cNvSpPr>
          <p:nvPr/>
        </p:nvSpPr>
        <p:spPr bwMode="auto">
          <a:xfrm>
            <a:off x="1147054" y="3654422"/>
            <a:ext cx="27414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smtClean="0">
                <a:sym typeface="Wingdings" panose="05000000000000000000" pitchFamily="2" charset="2"/>
              </a:rPr>
              <a:t> </a:t>
            </a:r>
            <a:r>
              <a:rPr lang="en-US" altLang="en-US" dirty="0">
                <a:latin typeface="Calibri" panose="020F0502020204030204" pitchFamily="34" charset="0"/>
                <a:cs typeface="Calibri" panose="020F0502020204030204" pitchFamily="34" charset="0"/>
                <a:sym typeface="Wingdings" panose="05000000000000000000" pitchFamily="2" charset="2"/>
              </a:rPr>
              <a:t>∙</a:t>
            </a:r>
            <a:r>
              <a:rPr lang="en-US" altLang="en-US" dirty="0" smtClean="0">
                <a:sym typeface="Wingdings" panose="05000000000000000000" pitchFamily="2" charset="2"/>
              </a:rPr>
              <a:t>OH + </a:t>
            </a:r>
            <a:r>
              <a:rPr lang="en-US" altLang="en-US" dirty="0">
                <a:latin typeface="Calibri" panose="020F0502020204030204" pitchFamily="34" charset="0"/>
                <a:cs typeface="Calibri" panose="020F0502020204030204" pitchFamily="34" charset="0"/>
                <a:sym typeface="Wingdings" panose="05000000000000000000" pitchFamily="2" charset="2"/>
              </a:rPr>
              <a:t>∙</a:t>
            </a:r>
            <a:r>
              <a:rPr lang="en-US" altLang="en-US" dirty="0" smtClean="0">
                <a:sym typeface="Wingdings" panose="05000000000000000000" pitchFamily="2" charset="2"/>
              </a:rPr>
              <a:t>OH</a:t>
            </a:r>
            <a:r>
              <a:rPr lang="en-US" altLang="en-US" baseline="30000" dirty="0" smtClean="0">
                <a:sym typeface="Wingdings" panose="05000000000000000000" pitchFamily="2" charset="2"/>
              </a:rPr>
              <a:t> </a:t>
            </a:r>
            <a:r>
              <a:rPr lang="en-US" altLang="en-US" dirty="0" smtClean="0">
                <a:sym typeface="Wingdings" panose="05000000000000000000" pitchFamily="2" charset="2"/>
              </a:rPr>
              <a:t></a:t>
            </a:r>
            <a:r>
              <a:rPr lang="en-US" altLang="en-US" dirty="0" smtClean="0"/>
              <a:t>H</a:t>
            </a:r>
            <a:r>
              <a:rPr lang="en-US" altLang="en-US" baseline="-25000" dirty="0" smtClean="0"/>
              <a:t>2</a:t>
            </a:r>
            <a:r>
              <a:rPr lang="en-US" altLang="en-US" dirty="0" smtClean="0"/>
              <a:t>O</a:t>
            </a:r>
            <a:r>
              <a:rPr lang="en-US" altLang="en-US" baseline="-25000" dirty="0" smtClean="0"/>
              <a:t>2</a:t>
            </a:r>
            <a:endParaRPr lang="en-US" altLang="en-US" baseline="-25000" dirty="0">
              <a:sym typeface="Wingdings" panose="05000000000000000000" pitchFamily="2" charset="2"/>
            </a:endParaRPr>
          </a:p>
        </p:txBody>
      </p:sp>
      <p:sp>
        <p:nvSpPr>
          <p:cNvPr id="2" name="Rectangle 1"/>
          <p:cNvSpPr/>
          <p:nvPr/>
        </p:nvSpPr>
        <p:spPr>
          <a:xfrm>
            <a:off x="1498673" y="4011392"/>
            <a:ext cx="1293944" cy="369332"/>
          </a:xfrm>
          <a:prstGeom prst="rect">
            <a:avLst/>
          </a:prstGeom>
        </p:spPr>
        <p:txBody>
          <a:bodyPr wrap="none">
            <a:spAutoFit/>
          </a:bodyPr>
          <a:lstStyle/>
          <a:p>
            <a:r>
              <a:rPr lang="en-US" altLang="en-US" dirty="0" smtClean="0">
                <a:latin typeface="Calibri" panose="020F0502020204030204" pitchFamily="34" charset="0"/>
                <a:cs typeface="Calibri" panose="020F0502020204030204" pitchFamily="34" charset="0"/>
                <a:sym typeface="Wingdings" panose="05000000000000000000" pitchFamily="2" charset="2"/>
              </a:rPr>
              <a:t>∙</a:t>
            </a:r>
            <a:r>
              <a:rPr lang="en-US" altLang="en-US" dirty="0" smtClean="0">
                <a:sym typeface="Wingdings" panose="05000000000000000000" pitchFamily="2" charset="2"/>
              </a:rPr>
              <a:t>H </a:t>
            </a:r>
            <a:r>
              <a:rPr lang="en-US" altLang="en-US" dirty="0">
                <a:sym typeface="Wingdings" panose="05000000000000000000" pitchFamily="2" charset="2"/>
              </a:rPr>
              <a:t>+ </a:t>
            </a:r>
            <a:r>
              <a:rPr lang="en-US" altLang="en-US" dirty="0" smtClean="0">
                <a:latin typeface="Calibri" panose="020F0502020204030204" pitchFamily="34" charset="0"/>
                <a:cs typeface="Calibri" panose="020F0502020204030204" pitchFamily="34" charset="0"/>
                <a:sym typeface="Wingdings" panose="05000000000000000000" pitchFamily="2" charset="2"/>
              </a:rPr>
              <a:t>∙</a:t>
            </a:r>
            <a:r>
              <a:rPr lang="en-US" altLang="en-US" dirty="0" smtClean="0">
                <a:sym typeface="Wingdings" panose="05000000000000000000" pitchFamily="2" charset="2"/>
              </a:rPr>
              <a:t>H</a:t>
            </a:r>
            <a:r>
              <a:rPr lang="en-US" altLang="en-US" baseline="30000" dirty="0" smtClean="0">
                <a:sym typeface="Wingdings" panose="05000000000000000000" pitchFamily="2" charset="2"/>
              </a:rPr>
              <a:t> </a:t>
            </a:r>
            <a:r>
              <a:rPr lang="en-US" altLang="en-US" dirty="0">
                <a:sym typeface="Wingdings" panose="05000000000000000000" pitchFamily="2" charset="2"/>
              </a:rPr>
              <a:t></a:t>
            </a:r>
            <a:r>
              <a:rPr lang="en-US" altLang="en-US" dirty="0" smtClean="0"/>
              <a:t>H</a:t>
            </a:r>
            <a:r>
              <a:rPr lang="en-US" altLang="en-US" baseline="-25000" dirty="0" smtClean="0"/>
              <a:t>2</a:t>
            </a:r>
            <a:endParaRPr lang="en-US" altLang="en-US" baseline="-25000" dirty="0">
              <a:sym typeface="Wingdings" panose="05000000000000000000" pitchFamily="2" charset="2"/>
            </a:endParaRPr>
          </a:p>
        </p:txBody>
      </p:sp>
      <p:sp>
        <p:nvSpPr>
          <p:cNvPr id="3" name="TextBox 2"/>
          <p:cNvSpPr txBox="1"/>
          <p:nvPr/>
        </p:nvSpPr>
        <p:spPr>
          <a:xfrm>
            <a:off x="1668591" y="4408767"/>
            <a:ext cx="910827" cy="369332"/>
          </a:xfrm>
          <a:prstGeom prst="rect">
            <a:avLst/>
          </a:prstGeom>
          <a:noFill/>
        </p:spPr>
        <p:txBody>
          <a:bodyPr wrap="none" rtlCol="0">
            <a:spAutoFit/>
          </a:bodyPr>
          <a:lstStyle/>
          <a:p>
            <a:r>
              <a:rPr lang="en-US" dirty="0" smtClean="0"/>
              <a:t>….</a:t>
            </a:r>
            <a:r>
              <a:rPr lang="en-US" dirty="0" smtClean="0">
                <a:sym typeface="Wingdings" panose="05000000000000000000" pitchFamily="2" charset="2"/>
              </a:rPr>
              <a:t></a:t>
            </a:r>
            <a:r>
              <a:rPr lang="en-US" dirty="0" smtClean="0"/>
              <a:t> O</a:t>
            </a:r>
            <a:r>
              <a:rPr lang="en-US" baseline="-25000" dirty="0" smtClean="0"/>
              <a:t>2</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24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244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0245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244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24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24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24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24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24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24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2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p:bldP spid="402439" grpId="0" animBg="1"/>
      <p:bldP spid="402447" grpId="0" animBg="1"/>
      <p:bldP spid="402448" grpId="0" animBg="1"/>
      <p:bldP spid="402449" grpId="0" animBg="1"/>
      <p:bldP spid="402450" grpId="0" animBg="1"/>
      <p:bldP spid="402451" grpId="0" animBg="1"/>
      <p:bldP spid="402452" grpId="0" animBg="1"/>
      <p:bldP spid="402455" grpId="0" animBg="1"/>
      <p:bldP spid="402456" grpId="0" animBg="1"/>
      <p:bldP spid="21"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08210" y="165100"/>
            <a:ext cx="7772400" cy="1143000"/>
          </a:xfrm>
        </p:spPr>
        <p:txBody>
          <a:bodyPr/>
          <a:lstStyle/>
          <a:p>
            <a:pPr algn="ctr"/>
            <a:r>
              <a:rPr lang="en-US" altLang="en-US" sz="3200" b="1" dirty="0" smtClean="0">
                <a:latin typeface="Arial" panose="020B0604020202020204" pitchFamily="34" charset="0"/>
              </a:rPr>
              <a:t>Underwater Discharge</a:t>
            </a:r>
          </a:p>
        </p:txBody>
      </p:sp>
      <p:pic>
        <p:nvPicPr>
          <p:cNvPr id="39939" name="Picture 3" descr="singlest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202" y="2419865"/>
            <a:ext cx="1698211" cy="147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0" name="Rectangle 4"/>
          <p:cNvSpPr>
            <a:spLocks noChangeArrowheads="1"/>
          </p:cNvSpPr>
          <p:nvPr/>
        </p:nvSpPr>
        <p:spPr bwMode="auto">
          <a:xfrm>
            <a:off x="3163022" y="2989777"/>
            <a:ext cx="203200" cy="1651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57381" name="Line 5"/>
          <p:cNvSpPr>
            <a:spLocks noChangeShapeType="1"/>
          </p:cNvSpPr>
          <p:nvPr/>
        </p:nvSpPr>
        <p:spPr bwMode="auto">
          <a:xfrm flipV="1">
            <a:off x="3366223" y="2527299"/>
            <a:ext cx="1060190" cy="45930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7382" name="Line 6"/>
          <p:cNvSpPr>
            <a:spLocks noChangeShapeType="1"/>
          </p:cNvSpPr>
          <p:nvPr/>
        </p:nvSpPr>
        <p:spPr bwMode="auto">
          <a:xfrm>
            <a:off x="3338346" y="3203832"/>
            <a:ext cx="612465" cy="52095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57383" name="Group 7"/>
          <p:cNvGrpSpPr>
            <a:grpSpLocks/>
          </p:cNvGrpSpPr>
          <p:nvPr/>
        </p:nvGrpSpPr>
        <p:grpSpPr bwMode="auto">
          <a:xfrm>
            <a:off x="4167506" y="2083052"/>
            <a:ext cx="866775" cy="2316162"/>
            <a:chOff x="3490" y="2109"/>
            <a:chExt cx="546" cy="1459"/>
          </a:xfrm>
        </p:grpSpPr>
        <p:sp>
          <p:nvSpPr>
            <p:cNvPr id="39959" name="AutoShape 8"/>
            <p:cNvSpPr>
              <a:spLocks noChangeArrowheads="1"/>
            </p:cNvSpPr>
            <p:nvPr/>
          </p:nvSpPr>
          <p:spPr bwMode="auto">
            <a:xfrm rot="-4429700">
              <a:off x="3033" y="2566"/>
              <a:ext cx="1459" cy="546"/>
            </a:xfrm>
            <a:prstGeom prst="doubleWave">
              <a:avLst>
                <a:gd name="adj1" fmla="val 6500"/>
                <a:gd name="adj2" fmla="val 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9960" name="AutoShape 9"/>
            <p:cNvSpPr>
              <a:spLocks noChangeArrowheads="1"/>
            </p:cNvSpPr>
            <p:nvPr/>
          </p:nvSpPr>
          <p:spPr bwMode="auto">
            <a:xfrm rot="-4429700">
              <a:off x="3184" y="2696"/>
              <a:ext cx="1144" cy="256"/>
            </a:xfrm>
            <a:prstGeom prst="doubleWave">
              <a:avLst>
                <a:gd name="adj1" fmla="val 6500"/>
                <a:gd name="adj2" fmla="val 0"/>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grpSp>
      <p:grpSp>
        <p:nvGrpSpPr>
          <p:cNvPr id="357386" name="Group 10"/>
          <p:cNvGrpSpPr>
            <a:grpSpLocks/>
          </p:cNvGrpSpPr>
          <p:nvPr/>
        </p:nvGrpSpPr>
        <p:grpSpPr bwMode="auto">
          <a:xfrm>
            <a:off x="5397501" y="1549400"/>
            <a:ext cx="3775076" cy="2044700"/>
            <a:chOff x="3400" y="976"/>
            <a:chExt cx="2378" cy="1288"/>
          </a:xfrm>
        </p:grpSpPr>
        <p:sp>
          <p:nvSpPr>
            <p:cNvPr id="39956" name="Text Box 11"/>
            <p:cNvSpPr txBox="1">
              <a:spLocks noChangeArrowheads="1"/>
            </p:cNvSpPr>
            <p:nvPr/>
          </p:nvSpPr>
          <p:spPr bwMode="auto">
            <a:xfrm>
              <a:off x="3470" y="1019"/>
              <a:ext cx="20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a:solidFill>
                    <a:schemeClr val="accent2"/>
                  </a:solidFill>
                  <a:latin typeface="Arial" panose="020B0604020202020204" pitchFamily="34" charset="0"/>
                </a:rPr>
                <a:t>Discharge Reactions</a:t>
              </a:r>
              <a:endParaRPr lang="en-US" altLang="en-US" sz="1800" b="1">
                <a:solidFill>
                  <a:schemeClr val="accent2"/>
                </a:solidFill>
                <a:latin typeface="Arial" panose="020B0604020202020204" pitchFamily="34" charset="0"/>
              </a:endParaRPr>
            </a:p>
          </p:txBody>
        </p:sp>
        <p:sp>
          <p:nvSpPr>
            <p:cNvPr id="39957" name="Text Box 12"/>
            <p:cNvSpPr txBox="1">
              <a:spLocks noChangeArrowheads="1"/>
            </p:cNvSpPr>
            <p:nvPr/>
          </p:nvSpPr>
          <p:spPr bwMode="auto">
            <a:xfrm>
              <a:off x="3405" y="1411"/>
              <a:ext cx="2373"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dirty="0">
                  <a:latin typeface="Arial" panose="020B0604020202020204" pitchFamily="34" charset="0"/>
                </a:rPr>
                <a:t>H</a:t>
              </a:r>
              <a:r>
                <a:rPr lang="en-US" altLang="en-US" b="1" baseline="-25000" dirty="0">
                  <a:latin typeface="Arial" panose="020B0604020202020204" pitchFamily="34" charset="0"/>
                </a:rPr>
                <a:t>2</a:t>
              </a:r>
              <a:r>
                <a:rPr lang="en-US" altLang="en-US" b="1" dirty="0">
                  <a:latin typeface="Arial" panose="020B0604020202020204" pitchFamily="34" charset="0"/>
                </a:rPr>
                <a:t>O +e</a:t>
              </a:r>
              <a:r>
                <a:rPr lang="en-US" altLang="en-US" b="1" baseline="30000" dirty="0">
                  <a:latin typeface="Arial" panose="020B0604020202020204" pitchFamily="34" charset="0"/>
                </a:rPr>
                <a:t>-</a:t>
              </a:r>
              <a:r>
                <a:rPr lang="en-US" altLang="en-US" b="1" dirty="0">
                  <a:latin typeface="Arial" panose="020B0604020202020204" pitchFamily="34" charset="0"/>
                </a:rPr>
                <a:t> </a:t>
              </a:r>
              <a:r>
                <a:rPr lang="en-US" altLang="en-US" b="1" dirty="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·H </a:t>
              </a:r>
              <a:r>
                <a:rPr lang="en-US" altLang="en-US" b="1" dirty="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·OH </a:t>
              </a:r>
              <a:r>
                <a:rPr lang="en-US" altLang="en-US" b="1" dirty="0">
                  <a:latin typeface="Arial" panose="020B0604020202020204" pitchFamily="34" charset="0"/>
                  <a:sym typeface="Wingdings" panose="05000000000000000000" pitchFamily="2" charset="2"/>
                </a:rPr>
                <a:t>+ e</a:t>
              </a:r>
              <a:r>
                <a:rPr lang="en-US" altLang="en-US" b="1" baseline="30000" dirty="0">
                  <a:latin typeface="Arial" panose="020B0604020202020204" pitchFamily="34" charset="0"/>
                  <a:sym typeface="Wingdings" panose="05000000000000000000" pitchFamily="2" charset="2"/>
                </a:rPr>
                <a:t>-</a:t>
              </a:r>
            </a:p>
            <a:p>
              <a:pPr eaLnBrk="1" hangingPunct="1"/>
              <a:endParaRPr lang="en-US" altLang="en-US" b="1" baseline="30000" dirty="0">
                <a:latin typeface="Arial" panose="020B0604020202020204" pitchFamily="34" charset="0"/>
                <a:sym typeface="Wingdings" panose="05000000000000000000" pitchFamily="2" charset="2"/>
              </a:endParaRPr>
            </a:p>
            <a:p>
              <a:pPr eaLnBrk="1" hangingPunct="1"/>
              <a:r>
                <a:rPr lang="en-US" altLang="en-US" b="1" dirty="0">
                  <a:latin typeface="Arial" panose="020B0604020202020204" pitchFamily="34" charset="0"/>
                </a:rPr>
                <a:t>H</a:t>
              </a:r>
              <a:r>
                <a:rPr lang="en-US" altLang="en-US" b="1" baseline="-25000" dirty="0">
                  <a:latin typeface="Arial" panose="020B0604020202020204" pitchFamily="34" charset="0"/>
                </a:rPr>
                <a:t>2</a:t>
              </a:r>
              <a:r>
                <a:rPr lang="en-US" altLang="en-US" b="1" dirty="0">
                  <a:latin typeface="Arial" panose="020B0604020202020204" pitchFamily="34" charset="0"/>
                </a:rPr>
                <a:t>O + M </a:t>
              </a:r>
              <a:r>
                <a:rPr lang="en-US" altLang="en-US" b="1" dirty="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·H </a:t>
              </a:r>
              <a:r>
                <a:rPr lang="en-US" altLang="en-US" b="1" dirty="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·OH </a:t>
              </a:r>
              <a:r>
                <a:rPr lang="en-US" altLang="en-US" b="1" dirty="0">
                  <a:latin typeface="Arial" panose="020B0604020202020204" pitchFamily="34" charset="0"/>
                  <a:sym typeface="Wingdings" panose="05000000000000000000" pitchFamily="2" charset="2"/>
                </a:rPr>
                <a:t>+ M</a:t>
              </a:r>
              <a:endParaRPr lang="en-US" altLang="en-US" b="1" baseline="30000" dirty="0">
                <a:latin typeface="Arial" panose="020B0604020202020204" pitchFamily="34" charset="0"/>
                <a:sym typeface="Wingdings" panose="05000000000000000000" pitchFamily="2" charset="2"/>
              </a:endParaRPr>
            </a:p>
            <a:p>
              <a:pPr eaLnBrk="1" hangingPunct="1"/>
              <a:endParaRPr lang="en-US" altLang="en-US" b="1" baseline="30000" dirty="0">
                <a:latin typeface="Arial" panose="020B0604020202020204" pitchFamily="34" charset="0"/>
                <a:sym typeface="Wingdings" panose="05000000000000000000" pitchFamily="2" charset="2"/>
              </a:endParaRPr>
            </a:p>
          </p:txBody>
        </p:sp>
        <p:sp>
          <p:nvSpPr>
            <p:cNvPr id="39958" name="Rectangle 13"/>
            <p:cNvSpPr>
              <a:spLocks noChangeArrowheads="1"/>
            </p:cNvSpPr>
            <p:nvPr/>
          </p:nvSpPr>
          <p:spPr bwMode="auto">
            <a:xfrm>
              <a:off x="3400" y="976"/>
              <a:ext cx="2264" cy="1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grpSp>
      <p:sp>
        <p:nvSpPr>
          <p:cNvPr id="357390" name="Line 14"/>
          <p:cNvSpPr>
            <a:spLocks noChangeShapeType="1"/>
          </p:cNvSpPr>
          <p:nvPr/>
        </p:nvSpPr>
        <p:spPr bwMode="auto">
          <a:xfrm>
            <a:off x="4762500" y="2660072"/>
            <a:ext cx="800100" cy="83127"/>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7391" name="Text Box 15"/>
          <p:cNvSpPr txBox="1">
            <a:spLocks noChangeArrowheads="1"/>
          </p:cNvSpPr>
          <p:nvPr/>
        </p:nvSpPr>
        <p:spPr bwMode="auto">
          <a:xfrm>
            <a:off x="4962525" y="3776663"/>
            <a:ext cx="392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a:solidFill>
                  <a:schemeClr val="accent2"/>
                </a:solidFill>
                <a:latin typeface="Arial" panose="020B0604020202020204" pitchFamily="34" charset="0"/>
              </a:rPr>
              <a:t>Recombination Reactions</a:t>
            </a:r>
            <a:endParaRPr lang="en-US" altLang="en-US" sz="1800" b="1">
              <a:solidFill>
                <a:schemeClr val="accent2"/>
              </a:solidFill>
              <a:latin typeface="Arial" panose="020B0604020202020204" pitchFamily="34" charset="0"/>
            </a:endParaRPr>
          </a:p>
        </p:txBody>
      </p:sp>
      <p:sp>
        <p:nvSpPr>
          <p:cNvPr id="357392" name="Text Box 16"/>
          <p:cNvSpPr txBox="1">
            <a:spLocks noChangeArrowheads="1"/>
          </p:cNvSpPr>
          <p:nvPr/>
        </p:nvSpPr>
        <p:spPr bwMode="auto">
          <a:xfrm>
            <a:off x="5638800" y="4267200"/>
            <a:ext cx="2908168"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OH </a:t>
            </a:r>
            <a:r>
              <a:rPr lang="en-US" altLang="en-US" b="1" dirty="0">
                <a:latin typeface="Arial" panose="020B0604020202020204" pitchFamily="34" charset="0"/>
              </a:rPr>
              <a:t>+ </a:t>
            </a:r>
            <a:r>
              <a:rPr lang="en-US" altLang="en-US" b="1" dirty="0" smtClean="0">
                <a:latin typeface="Arial" panose="020B0604020202020204" pitchFamily="34" charset="0"/>
                <a:sym typeface="Wingdings" panose="05000000000000000000" pitchFamily="2" charset="2"/>
              </a:rPr>
              <a:t>·</a:t>
            </a:r>
            <a:r>
              <a:rPr lang="en-US" altLang="en-US" b="1" dirty="0" smtClean="0">
                <a:latin typeface="Arial" panose="020B0604020202020204" pitchFamily="34" charset="0"/>
              </a:rPr>
              <a:t>OH </a:t>
            </a:r>
            <a:r>
              <a:rPr lang="en-US" altLang="en-US" b="1" dirty="0">
                <a:latin typeface="Arial" panose="020B0604020202020204" pitchFamily="34" charset="0"/>
                <a:sym typeface="Wingdings" panose="05000000000000000000" pitchFamily="2" charset="2"/>
              </a:rPr>
              <a:t> H</a:t>
            </a:r>
            <a:r>
              <a:rPr lang="en-US" altLang="en-US" b="1" baseline="-25000" dirty="0">
                <a:latin typeface="Arial" panose="020B0604020202020204" pitchFamily="34" charset="0"/>
                <a:sym typeface="Wingdings" panose="05000000000000000000" pitchFamily="2" charset="2"/>
              </a:rPr>
              <a:t>2</a:t>
            </a:r>
            <a:r>
              <a:rPr lang="en-US" altLang="en-US" b="1" dirty="0">
                <a:latin typeface="Arial" panose="020B0604020202020204" pitchFamily="34" charset="0"/>
                <a:sym typeface="Wingdings" panose="05000000000000000000" pitchFamily="2" charset="2"/>
              </a:rPr>
              <a:t>O</a:t>
            </a:r>
            <a:r>
              <a:rPr lang="en-US" altLang="en-US" b="1" baseline="-25000" dirty="0">
                <a:latin typeface="Arial" panose="020B0604020202020204" pitchFamily="34" charset="0"/>
                <a:sym typeface="Wingdings" panose="05000000000000000000" pitchFamily="2" charset="2"/>
              </a:rPr>
              <a:t>2</a:t>
            </a:r>
          </a:p>
          <a:p>
            <a:pPr eaLnBrk="1" hangingPunct="1"/>
            <a:r>
              <a:rPr lang="en-US" altLang="en-US" b="1" dirty="0" smtClean="0">
                <a:latin typeface="Arial" panose="020B0604020202020204" pitchFamily="34" charset="0"/>
                <a:sym typeface="Wingdings" panose="05000000000000000000" pitchFamily="2" charset="2"/>
              </a:rPr>
              <a:t>·O </a:t>
            </a:r>
            <a:r>
              <a:rPr lang="en-US" altLang="en-US" b="1" dirty="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·O </a:t>
            </a:r>
            <a:r>
              <a:rPr lang="en-US" altLang="en-US" b="1" dirty="0">
                <a:latin typeface="Arial" panose="020B0604020202020204" pitchFamily="34" charset="0"/>
                <a:sym typeface="Wingdings" panose="05000000000000000000" pitchFamily="2" charset="2"/>
              </a:rPr>
              <a:t> O</a:t>
            </a:r>
            <a:r>
              <a:rPr lang="en-US" altLang="en-US" b="1" baseline="-25000" dirty="0">
                <a:latin typeface="Arial" panose="020B0604020202020204" pitchFamily="34" charset="0"/>
                <a:sym typeface="Wingdings" panose="05000000000000000000" pitchFamily="2" charset="2"/>
              </a:rPr>
              <a:t>2</a:t>
            </a:r>
          </a:p>
          <a:p>
            <a:pPr eaLnBrk="1" hangingPunct="1"/>
            <a:r>
              <a:rPr lang="en-US" altLang="en-US" b="1" dirty="0" smtClean="0">
                <a:latin typeface="Arial" panose="020B0604020202020204" pitchFamily="34" charset="0"/>
                <a:sym typeface="Wingdings" panose="05000000000000000000" pitchFamily="2" charset="2"/>
              </a:rPr>
              <a:t>·H </a:t>
            </a:r>
            <a:r>
              <a:rPr lang="en-US" altLang="en-US" b="1" dirty="0">
                <a:latin typeface="Arial" panose="020B0604020202020204" pitchFamily="34" charset="0"/>
                <a:sym typeface="Wingdings" panose="05000000000000000000" pitchFamily="2" charset="2"/>
              </a:rPr>
              <a:t>+ </a:t>
            </a:r>
            <a:r>
              <a:rPr lang="en-US" altLang="en-US" b="1" dirty="0" smtClean="0">
                <a:latin typeface="Arial" panose="020B0604020202020204" pitchFamily="34" charset="0"/>
                <a:sym typeface="Wingdings" panose="05000000000000000000" pitchFamily="2" charset="2"/>
              </a:rPr>
              <a:t>·H </a:t>
            </a:r>
            <a:r>
              <a:rPr lang="en-US" altLang="en-US" b="1" dirty="0">
                <a:latin typeface="Arial" panose="020B0604020202020204" pitchFamily="34" charset="0"/>
                <a:sym typeface="Wingdings" panose="05000000000000000000" pitchFamily="2" charset="2"/>
              </a:rPr>
              <a:t> H</a:t>
            </a:r>
            <a:r>
              <a:rPr lang="en-US" altLang="en-US" b="1" baseline="-25000" dirty="0">
                <a:latin typeface="Arial" panose="020B0604020202020204" pitchFamily="34" charset="0"/>
                <a:sym typeface="Wingdings" panose="05000000000000000000" pitchFamily="2" charset="2"/>
              </a:rPr>
              <a:t>2</a:t>
            </a:r>
          </a:p>
          <a:p>
            <a:pPr eaLnBrk="1" hangingPunct="1"/>
            <a:r>
              <a:rPr lang="en-US" altLang="en-US" b="1" dirty="0" smtClean="0">
                <a:latin typeface="Arial" panose="020B0604020202020204" pitchFamily="34" charset="0"/>
                <a:sym typeface="Wingdings" panose="05000000000000000000" pitchFamily="2" charset="2"/>
              </a:rPr>
              <a:t>·</a:t>
            </a:r>
            <a:r>
              <a:rPr lang="en-US" altLang="en-US" b="1" dirty="0" smtClean="0">
                <a:latin typeface="Arial Rounded MT Bold" pitchFamily="34" charset="0"/>
                <a:sym typeface="Wingdings" panose="05000000000000000000" pitchFamily="2" charset="2"/>
              </a:rPr>
              <a:t>H </a:t>
            </a:r>
            <a:r>
              <a:rPr lang="en-US" altLang="en-US" b="1" dirty="0">
                <a:latin typeface="Arial Rounded MT Bold" pitchFamily="34" charset="0"/>
                <a:sym typeface="Wingdings" panose="05000000000000000000" pitchFamily="2" charset="2"/>
              </a:rPr>
              <a:t>+ O</a:t>
            </a:r>
            <a:r>
              <a:rPr lang="en-US" altLang="en-US" b="1" baseline="-25000" dirty="0">
                <a:latin typeface="Arial Rounded MT Bold" pitchFamily="34" charset="0"/>
                <a:sym typeface="Wingdings" panose="05000000000000000000" pitchFamily="2" charset="2"/>
              </a:rPr>
              <a:t>2</a:t>
            </a:r>
            <a:r>
              <a:rPr lang="en-US" altLang="en-US" b="1" dirty="0">
                <a:latin typeface="Arial Rounded MT Bold" pitchFamily="34" charset="0"/>
                <a:sym typeface="Wingdings" panose="05000000000000000000" pitchFamily="2" charset="2"/>
              </a:rPr>
              <a:t>  HO</a:t>
            </a:r>
            <a:r>
              <a:rPr lang="en-US" altLang="en-US" b="1" baseline="-25000" dirty="0">
                <a:latin typeface="Arial Rounded MT Bold" pitchFamily="34" charset="0"/>
                <a:sym typeface="Wingdings" panose="05000000000000000000" pitchFamily="2" charset="2"/>
              </a:rPr>
              <a:t>2</a:t>
            </a:r>
            <a:r>
              <a:rPr lang="en-US" altLang="en-US" b="1" dirty="0">
                <a:latin typeface="Arial Rounded MT Bold" pitchFamily="34" charset="0"/>
                <a:sym typeface="Wingdings" panose="05000000000000000000" pitchFamily="2" charset="2"/>
              </a:rPr>
              <a:t>∙</a:t>
            </a:r>
          </a:p>
          <a:p>
            <a:pPr eaLnBrk="1" hangingPunct="1"/>
            <a:r>
              <a:rPr lang="en-US" altLang="en-US" b="1" dirty="0">
                <a:latin typeface="Arial Rounded MT Bold" pitchFamily="34" charset="0"/>
                <a:sym typeface="Wingdings" panose="05000000000000000000" pitchFamily="2" charset="2"/>
              </a:rPr>
              <a:t>HO</a:t>
            </a:r>
            <a:r>
              <a:rPr lang="en-US" altLang="en-US" b="1" baseline="-25000" dirty="0">
                <a:latin typeface="Arial Rounded MT Bold" pitchFamily="34" charset="0"/>
                <a:sym typeface="Wingdings" panose="05000000000000000000" pitchFamily="2" charset="2"/>
              </a:rPr>
              <a:t>2</a:t>
            </a:r>
            <a:r>
              <a:rPr lang="en-US" altLang="en-US" b="1" dirty="0">
                <a:latin typeface="Arial Rounded MT Bold" pitchFamily="34" charset="0"/>
                <a:sym typeface="Wingdings" panose="05000000000000000000" pitchFamily="2" charset="2"/>
              </a:rPr>
              <a:t>∙ O</a:t>
            </a:r>
            <a:r>
              <a:rPr lang="en-US" altLang="en-US" b="1" baseline="-25000" dirty="0">
                <a:latin typeface="Arial Rounded MT Bold" pitchFamily="34" charset="0"/>
                <a:sym typeface="Wingdings" panose="05000000000000000000" pitchFamily="2" charset="2"/>
              </a:rPr>
              <a:t>2</a:t>
            </a:r>
            <a:r>
              <a:rPr lang="en-US" altLang="en-US" b="1" dirty="0">
                <a:latin typeface="Arial Rounded MT Bold" pitchFamily="34" charset="0"/>
                <a:sym typeface="Wingdings" panose="05000000000000000000" pitchFamily="2" charset="2"/>
              </a:rPr>
              <a:t>∙</a:t>
            </a:r>
            <a:r>
              <a:rPr lang="en-US" altLang="en-US" b="1" baseline="30000" dirty="0">
                <a:latin typeface="Arial Rounded MT Bold" pitchFamily="34" charset="0"/>
                <a:sym typeface="Wingdings" panose="05000000000000000000" pitchFamily="2" charset="2"/>
              </a:rPr>
              <a:t>-</a:t>
            </a:r>
            <a:r>
              <a:rPr lang="en-US" altLang="en-US" b="1" dirty="0">
                <a:latin typeface="Arial Rounded MT Bold" pitchFamily="34" charset="0"/>
                <a:sym typeface="Wingdings" panose="05000000000000000000" pitchFamily="2" charset="2"/>
              </a:rPr>
              <a:t> + H</a:t>
            </a:r>
            <a:r>
              <a:rPr lang="en-US" altLang="en-US" b="1" baseline="30000" dirty="0">
                <a:latin typeface="Arial Rounded MT Bold" pitchFamily="34" charset="0"/>
                <a:sym typeface="Wingdings" panose="05000000000000000000" pitchFamily="2" charset="2"/>
              </a:rPr>
              <a:t>+</a:t>
            </a:r>
          </a:p>
          <a:p>
            <a:pPr eaLnBrk="1" hangingPunct="1"/>
            <a:endParaRPr lang="en-US" altLang="en-US" b="1" baseline="-25000" dirty="0">
              <a:latin typeface="Arial" panose="020B0604020202020204" pitchFamily="34" charset="0"/>
              <a:sym typeface="Wingdings" panose="05000000000000000000" pitchFamily="2" charset="2"/>
            </a:endParaRPr>
          </a:p>
        </p:txBody>
      </p:sp>
      <p:sp>
        <p:nvSpPr>
          <p:cNvPr id="357393" name="Rectangle 17"/>
          <p:cNvSpPr>
            <a:spLocks noChangeArrowheads="1"/>
          </p:cNvSpPr>
          <p:nvPr/>
        </p:nvSpPr>
        <p:spPr bwMode="auto">
          <a:xfrm>
            <a:off x="4787900" y="3708400"/>
            <a:ext cx="4152900" cy="269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357394" name="Line 18"/>
          <p:cNvSpPr>
            <a:spLocks noChangeShapeType="1"/>
          </p:cNvSpPr>
          <p:nvPr/>
        </p:nvSpPr>
        <p:spPr bwMode="auto">
          <a:xfrm>
            <a:off x="4600894" y="4038338"/>
            <a:ext cx="627857" cy="659876"/>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57395" name="Group 19"/>
          <p:cNvGrpSpPr>
            <a:grpSpLocks/>
          </p:cNvGrpSpPr>
          <p:nvPr/>
        </p:nvGrpSpPr>
        <p:grpSpPr bwMode="auto">
          <a:xfrm>
            <a:off x="223007" y="4780437"/>
            <a:ext cx="4241800" cy="1288720"/>
            <a:chOff x="1432" y="3656"/>
            <a:chExt cx="2672" cy="605"/>
          </a:xfrm>
        </p:grpSpPr>
        <p:sp>
          <p:nvSpPr>
            <p:cNvPr id="39953" name="Text Box 20"/>
            <p:cNvSpPr txBox="1">
              <a:spLocks noChangeArrowheads="1"/>
            </p:cNvSpPr>
            <p:nvPr/>
          </p:nvSpPr>
          <p:spPr bwMode="auto">
            <a:xfrm>
              <a:off x="1598" y="3659"/>
              <a:ext cx="2302"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dirty="0">
                  <a:solidFill>
                    <a:schemeClr val="accent2"/>
                  </a:solidFill>
                  <a:latin typeface="Arial" panose="020B0604020202020204" pitchFamily="34" charset="0"/>
                </a:rPr>
                <a:t>Overall (Bulk) </a:t>
              </a:r>
              <a:r>
                <a:rPr lang="en-US" altLang="en-US" b="1" dirty="0" smtClean="0">
                  <a:solidFill>
                    <a:schemeClr val="accent2"/>
                  </a:solidFill>
                  <a:latin typeface="Arial" panose="020B0604020202020204" pitchFamily="34" charset="0"/>
                </a:rPr>
                <a:t>Reaction </a:t>
              </a:r>
            </a:p>
            <a:p>
              <a:pPr eaLnBrk="1" hangingPunct="1"/>
              <a:r>
                <a:rPr lang="en-US" altLang="en-US" sz="1600" b="1" dirty="0" smtClean="0">
                  <a:solidFill>
                    <a:schemeClr val="accent2"/>
                  </a:solidFill>
                  <a:latin typeface="Arial" panose="020B0604020202020204" pitchFamily="34" charset="0"/>
                </a:rPr>
                <a:t>       (Experimental Observations)</a:t>
              </a:r>
              <a:endParaRPr lang="en-US" altLang="en-US" sz="1600" b="1" dirty="0">
                <a:solidFill>
                  <a:schemeClr val="accent2"/>
                </a:solidFill>
                <a:latin typeface="Arial" panose="020B0604020202020204" pitchFamily="34" charset="0"/>
              </a:endParaRPr>
            </a:p>
          </p:txBody>
        </p:sp>
        <p:sp>
          <p:nvSpPr>
            <p:cNvPr id="39954" name="Text Box 21"/>
            <p:cNvSpPr txBox="1">
              <a:spLocks noChangeArrowheads="1"/>
            </p:cNvSpPr>
            <p:nvPr/>
          </p:nvSpPr>
          <p:spPr bwMode="auto">
            <a:xfrm>
              <a:off x="1536" y="3973"/>
              <a:ext cx="23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b="1" dirty="0">
                  <a:latin typeface="Arial" panose="020B0604020202020204" pitchFamily="34" charset="0"/>
                </a:rPr>
                <a:t>6H</a:t>
              </a:r>
              <a:r>
                <a:rPr lang="en-US" altLang="en-US" b="1" baseline="-25000" dirty="0">
                  <a:latin typeface="Arial" panose="020B0604020202020204" pitchFamily="34" charset="0"/>
                </a:rPr>
                <a:t>2</a:t>
              </a:r>
              <a:r>
                <a:rPr lang="en-US" altLang="en-US" b="1" dirty="0">
                  <a:latin typeface="Arial" panose="020B0604020202020204" pitchFamily="34" charset="0"/>
                </a:rPr>
                <a:t>O </a:t>
              </a:r>
              <a:r>
                <a:rPr lang="en-US" altLang="en-US" b="1" dirty="0">
                  <a:latin typeface="Arial" panose="020B0604020202020204" pitchFamily="34" charset="0"/>
                  <a:sym typeface="Wingdings" panose="05000000000000000000" pitchFamily="2" charset="2"/>
                </a:rPr>
                <a:t> 4H</a:t>
              </a:r>
              <a:r>
                <a:rPr lang="en-US" altLang="en-US" b="1" baseline="-25000" dirty="0">
                  <a:latin typeface="Arial" panose="020B0604020202020204" pitchFamily="34" charset="0"/>
                  <a:sym typeface="Wingdings" panose="05000000000000000000" pitchFamily="2" charset="2"/>
                </a:rPr>
                <a:t>2</a:t>
              </a:r>
              <a:r>
                <a:rPr lang="en-US" altLang="en-US" b="1" dirty="0">
                  <a:latin typeface="Arial" panose="020B0604020202020204" pitchFamily="34" charset="0"/>
                  <a:sym typeface="Wingdings" panose="05000000000000000000" pitchFamily="2" charset="2"/>
                </a:rPr>
                <a:t> + 2H</a:t>
              </a:r>
              <a:r>
                <a:rPr lang="en-US" altLang="en-US" b="1" baseline="-25000" dirty="0">
                  <a:latin typeface="Arial" panose="020B0604020202020204" pitchFamily="34" charset="0"/>
                  <a:sym typeface="Wingdings" panose="05000000000000000000" pitchFamily="2" charset="2"/>
                </a:rPr>
                <a:t>2</a:t>
              </a:r>
              <a:r>
                <a:rPr lang="en-US" altLang="en-US" b="1" dirty="0">
                  <a:latin typeface="Arial" panose="020B0604020202020204" pitchFamily="34" charset="0"/>
                  <a:sym typeface="Wingdings" panose="05000000000000000000" pitchFamily="2" charset="2"/>
                </a:rPr>
                <a:t>O</a:t>
              </a:r>
              <a:r>
                <a:rPr lang="en-US" altLang="en-US" b="1" baseline="-25000" dirty="0">
                  <a:latin typeface="Arial" panose="020B0604020202020204" pitchFamily="34" charset="0"/>
                  <a:sym typeface="Wingdings" panose="05000000000000000000" pitchFamily="2" charset="2"/>
                </a:rPr>
                <a:t>2</a:t>
              </a:r>
              <a:r>
                <a:rPr lang="en-US" altLang="en-US" b="1" dirty="0">
                  <a:latin typeface="Arial" panose="020B0604020202020204" pitchFamily="34" charset="0"/>
                  <a:sym typeface="Wingdings" panose="05000000000000000000" pitchFamily="2" charset="2"/>
                </a:rPr>
                <a:t> + O</a:t>
              </a:r>
              <a:r>
                <a:rPr lang="en-US" altLang="en-US" b="1" baseline="-25000" dirty="0">
                  <a:latin typeface="Arial" panose="020B0604020202020204" pitchFamily="34" charset="0"/>
                  <a:sym typeface="Wingdings" panose="05000000000000000000" pitchFamily="2" charset="2"/>
                </a:rPr>
                <a:t>2</a:t>
              </a:r>
              <a:endParaRPr lang="en-US" altLang="en-US" b="1" baseline="-25000" dirty="0">
                <a:latin typeface="Arial" panose="020B0604020202020204" pitchFamily="34" charset="0"/>
              </a:endParaRPr>
            </a:p>
          </p:txBody>
        </p:sp>
        <p:sp>
          <p:nvSpPr>
            <p:cNvPr id="39955" name="Rectangle 22"/>
            <p:cNvSpPr>
              <a:spLocks noChangeArrowheads="1"/>
            </p:cNvSpPr>
            <p:nvPr/>
          </p:nvSpPr>
          <p:spPr bwMode="auto">
            <a:xfrm>
              <a:off x="1432" y="3656"/>
              <a:ext cx="2672" cy="5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grpSp>
      <p:sp>
        <p:nvSpPr>
          <p:cNvPr id="357399" name="Text Box 23"/>
          <p:cNvSpPr txBox="1">
            <a:spLocks noChangeArrowheads="1"/>
          </p:cNvSpPr>
          <p:nvPr/>
        </p:nvSpPr>
        <p:spPr bwMode="auto">
          <a:xfrm>
            <a:off x="5096879" y="6447153"/>
            <a:ext cx="35349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400" dirty="0">
                <a:latin typeface="Arial" panose="020B0604020202020204" pitchFamily="34" charset="0"/>
              </a:rPr>
              <a:t>(</a:t>
            </a:r>
            <a:r>
              <a:rPr lang="en-US" altLang="en-US" sz="1400" dirty="0" err="1">
                <a:latin typeface="Arial" panose="020B0604020202020204" pitchFamily="34" charset="0"/>
              </a:rPr>
              <a:t>Mededovic</a:t>
            </a:r>
            <a:r>
              <a:rPr lang="en-US" altLang="en-US" sz="1400" dirty="0">
                <a:latin typeface="Arial" panose="020B0604020202020204" pitchFamily="34" charset="0"/>
              </a:rPr>
              <a:t> and Locke, 2008, </a:t>
            </a:r>
            <a:r>
              <a:rPr lang="en-US" altLang="en-US" sz="1400" dirty="0" smtClean="0">
                <a:latin typeface="Arial" panose="020B0604020202020204" pitchFamily="34" charset="0"/>
              </a:rPr>
              <a:t>2009, 2012)</a:t>
            </a:r>
            <a:endParaRPr lang="en-US" altLang="en-US" sz="1400" dirty="0">
              <a:latin typeface="Arial" panose="020B0604020202020204" pitchFamily="34" charset="0"/>
            </a:endParaRPr>
          </a:p>
        </p:txBody>
      </p:sp>
      <p:sp>
        <p:nvSpPr>
          <p:cNvPr id="357400" name="Text Box 24"/>
          <p:cNvSpPr txBox="1">
            <a:spLocks noChangeArrowheads="1"/>
          </p:cNvSpPr>
          <p:nvPr/>
        </p:nvSpPr>
        <p:spPr bwMode="auto">
          <a:xfrm>
            <a:off x="168449" y="6035917"/>
            <a:ext cx="4469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400" dirty="0" smtClean="0">
                <a:latin typeface="Arial" panose="020B0604020202020204" pitchFamily="34" charset="0"/>
              </a:rPr>
              <a:t>(Joshi et al. 1995; </a:t>
            </a:r>
            <a:r>
              <a:rPr lang="en-US" altLang="en-US" sz="1400" dirty="0" err="1" smtClean="0">
                <a:latin typeface="Arial" panose="020B0604020202020204" pitchFamily="34" charset="0"/>
              </a:rPr>
              <a:t>Grymonpre</a:t>
            </a:r>
            <a:r>
              <a:rPr lang="en-US" altLang="en-US" sz="1400" dirty="0" smtClean="0">
                <a:latin typeface="Arial" panose="020B0604020202020204" pitchFamily="34" charset="0"/>
              </a:rPr>
              <a:t> et al. 1998, 1999, 2001;</a:t>
            </a:r>
          </a:p>
          <a:p>
            <a:r>
              <a:rPr lang="en-US" altLang="en-US" sz="1400" dirty="0" smtClean="0">
                <a:latin typeface="Arial" panose="020B0604020202020204" pitchFamily="34" charset="0"/>
              </a:rPr>
              <a:t>Kirkpatrick </a:t>
            </a:r>
            <a:r>
              <a:rPr lang="en-US" altLang="en-US" sz="1400" dirty="0">
                <a:latin typeface="Arial" panose="020B0604020202020204" pitchFamily="34" charset="0"/>
              </a:rPr>
              <a:t>and Locke, 2005)</a:t>
            </a:r>
          </a:p>
        </p:txBody>
      </p:sp>
      <p:pic>
        <p:nvPicPr>
          <p:cNvPr id="25" name="Picture 17" descr="Liquid Corona Sm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350" y="1532109"/>
            <a:ext cx="1723242" cy="126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7"/>
          <p:cNvGrpSpPr>
            <a:grpSpLocks/>
          </p:cNvGrpSpPr>
          <p:nvPr/>
        </p:nvGrpSpPr>
        <p:grpSpPr bwMode="auto">
          <a:xfrm>
            <a:off x="323363" y="3029425"/>
            <a:ext cx="1689100" cy="1479550"/>
            <a:chOff x="768" y="1773"/>
            <a:chExt cx="1412" cy="1398"/>
          </a:xfrm>
        </p:grpSpPr>
        <p:sp>
          <p:nvSpPr>
            <p:cNvPr id="27" name="Rectangle 28"/>
            <p:cNvSpPr>
              <a:spLocks noChangeArrowheads="1"/>
            </p:cNvSpPr>
            <p:nvPr/>
          </p:nvSpPr>
          <p:spPr bwMode="auto">
            <a:xfrm>
              <a:off x="915" y="2146"/>
              <a:ext cx="277" cy="2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8" name="Line 29"/>
            <p:cNvSpPr>
              <a:spLocks noChangeShapeType="1"/>
            </p:cNvSpPr>
            <p:nvPr/>
          </p:nvSpPr>
          <p:spPr bwMode="auto">
            <a:xfrm>
              <a:off x="1053" y="2306"/>
              <a:ext cx="1" cy="2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30"/>
            <p:cNvSpPr>
              <a:spLocks noChangeShapeType="1"/>
            </p:cNvSpPr>
            <p:nvPr/>
          </p:nvSpPr>
          <p:spPr bwMode="auto">
            <a:xfrm>
              <a:off x="776" y="1960"/>
              <a:ext cx="1" cy="6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31"/>
            <p:cNvSpPr>
              <a:spLocks noChangeShapeType="1"/>
            </p:cNvSpPr>
            <p:nvPr/>
          </p:nvSpPr>
          <p:spPr bwMode="auto">
            <a:xfrm>
              <a:off x="768" y="2573"/>
              <a:ext cx="53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32"/>
            <p:cNvSpPr>
              <a:spLocks noChangeShapeType="1"/>
            </p:cNvSpPr>
            <p:nvPr/>
          </p:nvSpPr>
          <p:spPr bwMode="auto">
            <a:xfrm>
              <a:off x="1307" y="1960"/>
              <a:ext cx="1" cy="6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33"/>
            <p:cNvSpPr>
              <a:spLocks noChangeShapeType="1"/>
            </p:cNvSpPr>
            <p:nvPr/>
          </p:nvSpPr>
          <p:spPr bwMode="auto">
            <a:xfrm>
              <a:off x="776" y="2039"/>
              <a:ext cx="531" cy="1"/>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34"/>
            <p:cNvSpPr>
              <a:spLocks noChangeShapeType="1"/>
            </p:cNvSpPr>
            <p:nvPr/>
          </p:nvSpPr>
          <p:spPr bwMode="auto">
            <a:xfrm>
              <a:off x="1053" y="2573"/>
              <a:ext cx="1" cy="1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Line 35"/>
            <p:cNvSpPr>
              <a:spLocks noChangeShapeType="1"/>
            </p:cNvSpPr>
            <p:nvPr/>
          </p:nvSpPr>
          <p:spPr bwMode="auto">
            <a:xfrm flipV="1">
              <a:off x="1053" y="1800"/>
              <a:ext cx="1" cy="3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36"/>
            <p:cNvSpPr>
              <a:spLocks noChangeShapeType="1"/>
            </p:cNvSpPr>
            <p:nvPr/>
          </p:nvSpPr>
          <p:spPr bwMode="auto">
            <a:xfrm>
              <a:off x="1053" y="1800"/>
              <a:ext cx="70"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37"/>
            <p:cNvSpPr>
              <a:spLocks noChangeShapeType="1"/>
            </p:cNvSpPr>
            <p:nvPr/>
          </p:nvSpPr>
          <p:spPr bwMode="auto">
            <a:xfrm>
              <a:off x="1123" y="1773"/>
              <a:ext cx="1"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38"/>
            <p:cNvSpPr>
              <a:spLocks noChangeShapeType="1"/>
            </p:cNvSpPr>
            <p:nvPr/>
          </p:nvSpPr>
          <p:spPr bwMode="auto">
            <a:xfrm>
              <a:off x="1151" y="1786"/>
              <a:ext cx="1" cy="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 Box 39"/>
            <p:cNvSpPr txBox="1">
              <a:spLocks noChangeArrowheads="1"/>
            </p:cNvSpPr>
            <p:nvPr/>
          </p:nvSpPr>
          <p:spPr bwMode="auto">
            <a:xfrm>
              <a:off x="1464" y="1785"/>
              <a:ext cx="716"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800" dirty="0">
                  <a:latin typeface="Arial" panose="020B0604020202020204" pitchFamily="34" charset="0"/>
                </a:rPr>
                <a:t>Water </a:t>
              </a:r>
            </a:p>
            <a:p>
              <a:pPr eaLnBrk="1" hangingPunct="1"/>
              <a:r>
                <a:rPr lang="en-US" altLang="en-US" sz="1800" dirty="0">
                  <a:latin typeface="Arial" panose="020B0604020202020204" pitchFamily="34" charset="0"/>
                </a:rPr>
                <a:t>level</a:t>
              </a:r>
              <a:endParaRPr lang="en-US" altLang="en-US" dirty="0"/>
            </a:p>
          </p:txBody>
        </p:sp>
        <p:sp>
          <p:nvSpPr>
            <p:cNvPr id="39" name="Line 40"/>
            <p:cNvSpPr>
              <a:spLocks noChangeShapeType="1"/>
            </p:cNvSpPr>
            <p:nvPr/>
          </p:nvSpPr>
          <p:spPr bwMode="auto">
            <a:xfrm flipV="1">
              <a:off x="1239" y="1960"/>
              <a:ext cx="230" cy="79"/>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Text Box 41"/>
            <p:cNvSpPr txBox="1">
              <a:spLocks noChangeArrowheads="1"/>
            </p:cNvSpPr>
            <p:nvPr/>
          </p:nvSpPr>
          <p:spPr bwMode="auto">
            <a:xfrm>
              <a:off x="886" y="2739"/>
              <a:ext cx="509"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latin typeface="Arial" panose="020B0604020202020204" pitchFamily="34" charset="0"/>
                </a:rPr>
                <a:t>HV</a:t>
              </a:r>
              <a:endParaRPr lang="en-US" altLang="en-US"/>
            </a:p>
          </p:txBody>
        </p:sp>
      </p:grpSp>
      <p:sp>
        <p:nvSpPr>
          <p:cNvPr id="2" name="TextBox 1"/>
          <p:cNvSpPr txBox="1"/>
          <p:nvPr/>
        </p:nvSpPr>
        <p:spPr>
          <a:xfrm>
            <a:off x="3049954" y="1837570"/>
            <a:ext cx="1240917" cy="369332"/>
          </a:xfrm>
          <a:prstGeom prst="rect">
            <a:avLst/>
          </a:prstGeom>
          <a:noFill/>
        </p:spPr>
        <p:txBody>
          <a:bodyPr wrap="none" rtlCol="0">
            <a:spAutoFit/>
          </a:bodyPr>
          <a:lstStyle/>
          <a:p>
            <a:r>
              <a:rPr lang="en-US" dirty="0" smtClean="0"/>
              <a:t>High T core</a:t>
            </a:r>
            <a:endParaRPr lang="en-US" dirty="0"/>
          </a:p>
        </p:txBody>
      </p:sp>
      <p:cxnSp>
        <p:nvCxnSpPr>
          <p:cNvPr id="4" name="Straight Arrow Connector 3"/>
          <p:cNvCxnSpPr/>
          <p:nvPr/>
        </p:nvCxnSpPr>
        <p:spPr>
          <a:xfrm>
            <a:off x="4175882" y="2162486"/>
            <a:ext cx="586618" cy="3648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34054" y="1289996"/>
            <a:ext cx="2724528" cy="369332"/>
          </a:xfrm>
          <a:prstGeom prst="rect">
            <a:avLst/>
          </a:prstGeom>
          <a:noFill/>
        </p:spPr>
        <p:txBody>
          <a:bodyPr wrap="none" rtlCol="0">
            <a:spAutoFit/>
          </a:bodyPr>
          <a:lstStyle/>
          <a:p>
            <a:r>
              <a:rPr lang="en-US" dirty="0" smtClean="0"/>
              <a:t>Cooler recombination zone</a:t>
            </a:r>
            <a:endParaRPr lang="en-US" dirty="0"/>
          </a:p>
        </p:txBody>
      </p:sp>
      <p:cxnSp>
        <p:nvCxnSpPr>
          <p:cNvPr id="46" name="Straight Arrow Connector 45"/>
          <p:cNvCxnSpPr/>
          <p:nvPr/>
        </p:nvCxnSpPr>
        <p:spPr>
          <a:xfrm>
            <a:off x="4304724" y="1713864"/>
            <a:ext cx="396157" cy="4876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73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74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73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73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73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73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739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73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73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739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739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73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7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0" grpId="0" animBg="1"/>
      <p:bldP spid="357381" grpId="0" animBg="1"/>
      <p:bldP spid="357382" grpId="0" animBg="1"/>
      <p:bldP spid="357390" grpId="0" animBg="1"/>
      <p:bldP spid="357391" grpId="0"/>
      <p:bldP spid="357392" grpId="0"/>
      <p:bldP spid="357393" grpId="0" animBg="1"/>
      <p:bldP spid="357394" grpId="0" animBg="1"/>
      <p:bldP spid="357399" grpId="0"/>
      <p:bldP spid="357400" grpId="0"/>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3" y="26385"/>
            <a:ext cx="8515350" cy="1325563"/>
          </a:xfrm>
        </p:spPr>
        <p:txBody>
          <a:bodyPr>
            <a:normAutofit/>
          </a:bodyPr>
          <a:lstStyle/>
          <a:p>
            <a:pPr algn="ctr"/>
            <a:r>
              <a:rPr lang="en-US" sz="3200" b="1" dirty="0" smtClean="0">
                <a:latin typeface="Arial" panose="020B0604020202020204" pitchFamily="34" charset="0"/>
                <a:cs typeface="Arial" panose="020B0604020202020204" pitchFamily="34" charset="0"/>
              </a:rPr>
              <a:t>Comments from Radiation Chemistry</a:t>
            </a:r>
            <a:br>
              <a:rPr lang="en-US" sz="3200" b="1"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(Buxton, 1987; Magee and Chatterjee, 1987)</a:t>
            </a:r>
            <a:endParaRPr lang="en-US" sz="1800" dirty="0">
              <a:latin typeface="Arial" panose="020B0604020202020204" pitchFamily="34" charset="0"/>
              <a:cs typeface="Arial" panose="020B0604020202020204" pitchFamily="34" charset="0"/>
            </a:endParaRPr>
          </a:p>
        </p:txBody>
      </p:sp>
      <p:sp>
        <p:nvSpPr>
          <p:cNvPr id="4" name="Rectangle 3"/>
          <p:cNvSpPr/>
          <p:nvPr/>
        </p:nvSpPr>
        <p:spPr>
          <a:xfrm>
            <a:off x="533023" y="4657343"/>
            <a:ext cx="8400666" cy="1754326"/>
          </a:xfrm>
          <a:prstGeom prst="rect">
            <a:avLst/>
          </a:prstGeom>
          <a:ln w="19050">
            <a:solidFill>
              <a:srgbClr val="FF0000"/>
            </a:solidFill>
          </a:ln>
        </p:spPr>
        <p:txBody>
          <a:bodyPr wrap="square">
            <a:spAutoFit/>
          </a:bodyPr>
          <a:lstStyle/>
          <a:p>
            <a:pPr marL="285750" indent="-285750">
              <a:buFont typeface="Arial" panose="020B0604020202020204" pitchFamily="34" charset="0"/>
              <a:buChar char="•"/>
            </a:pPr>
            <a:r>
              <a:rPr lang="en-US" altLang="en-US" dirty="0" smtClean="0">
                <a:latin typeface="Arial" panose="020B0604020202020204" pitchFamily="34" charset="0"/>
              </a:rPr>
              <a:t>Geometrical patterns of energy deposition from high energy electrons</a:t>
            </a:r>
          </a:p>
          <a:p>
            <a:pPr marL="285750" indent="-285750">
              <a:buFont typeface="Arial" panose="020B0604020202020204" pitchFamily="34" charset="0"/>
              <a:buChar char="•"/>
            </a:pPr>
            <a:r>
              <a:rPr lang="en-US" altLang="en-US" dirty="0" smtClean="0">
                <a:latin typeface="Arial" panose="020B0604020202020204" pitchFamily="34" charset="0"/>
              </a:rPr>
              <a:t>Chemical probes used to determine </a:t>
            </a:r>
            <a:r>
              <a:rPr lang="en-US" altLang="en-US" u="sng" dirty="0" smtClean="0">
                <a:latin typeface="Arial" panose="020B0604020202020204" pitchFamily="34" charset="0"/>
              </a:rPr>
              <a:t>primary yields </a:t>
            </a:r>
            <a:r>
              <a:rPr lang="en-US" altLang="en-US" dirty="0" smtClean="0">
                <a:latin typeface="Arial" panose="020B0604020202020204" pitchFamily="34" charset="0"/>
              </a:rPr>
              <a:t>– products formed in the chemical core</a:t>
            </a:r>
          </a:p>
          <a:p>
            <a:pPr marL="285750" indent="-285750">
              <a:buFont typeface="Arial" panose="020B0604020202020204" pitchFamily="34" charset="0"/>
              <a:buChar char="•"/>
            </a:pPr>
            <a:r>
              <a:rPr lang="en-US" altLang="en-US" dirty="0" smtClean="0">
                <a:latin typeface="Arial" panose="020B0604020202020204" pitchFamily="34" charset="0"/>
              </a:rPr>
              <a:t>Note: O and O</a:t>
            </a:r>
            <a:r>
              <a:rPr lang="en-US" altLang="en-US" baseline="-25000" dirty="0" smtClean="0">
                <a:latin typeface="Arial" panose="020B0604020202020204" pitchFamily="34" charset="0"/>
              </a:rPr>
              <a:t>2</a:t>
            </a:r>
            <a:r>
              <a:rPr lang="en-US" altLang="en-US" dirty="0" smtClean="0">
                <a:latin typeface="Arial" panose="020B0604020202020204" pitchFamily="34" charset="0"/>
              </a:rPr>
              <a:t> not typically found in underwater radiation reactions</a:t>
            </a:r>
          </a:p>
          <a:p>
            <a:pPr marL="285750" indent="-285750">
              <a:buFont typeface="Arial" panose="020B0604020202020204" pitchFamily="34" charset="0"/>
              <a:buChar char="•"/>
            </a:pPr>
            <a:r>
              <a:rPr lang="en-US" altLang="en-US" dirty="0" smtClean="0">
                <a:latin typeface="Arial" panose="020B0604020202020204" pitchFamily="34" charset="0"/>
              </a:rPr>
              <a:t>Non-homogeneous energy deposition, fast time scales</a:t>
            </a:r>
          </a:p>
          <a:p>
            <a:pPr marL="285750" indent="-285750">
              <a:buFont typeface="Arial" panose="020B0604020202020204" pitchFamily="34" charset="0"/>
              <a:buChar char="•"/>
            </a:pPr>
            <a:r>
              <a:rPr lang="en-US" altLang="en-US" dirty="0" smtClean="0">
                <a:latin typeface="Arial" panose="020B0604020202020204" pitchFamily="34" charset="0"/>
              </a:rPr>
              <a:t>Kinetics in spur leads to homogeneous kinetics at 10</a:t>
            </a:r>
            <a:r>
              <a:rPr lang="en-US" altLang="en-US" baseline="30000" dirty="0" smtClean="0">
                <a:latin typeface="Arial" panose="020B0604020202020204" pitchFamily="34" charset="0"/>
              </a:rPr>
              <a:t>-7</a:t>
            </a:r>
            <a:r>
              <a:rPr lang="en-US" altLang="en-US" dirty="0" smtClean="0">
                <a:latin typeface="Arial" panose="020B0604020202020204" pitchFamily="34" charset="0"/>
              </a:rPr>
              <a:t> s</a:t>
            </a:r>
            <a:endParaRPr lang="en-US" altLang="en-US" dirty="0"/>
          </a:p>
        </p:txBody>
      </p:sp>
      <p:pic>
        <p:nvPicPr>
          <p:cNvPr id="5" name="Picture 4"/>
          <p:cNvPicPr>
            <a:picLocks noChangeAspect="1"/>
          </p:cNvPicPr>
          <p:nvPr/>
        </p:nvPicPr>
        <p:blipFill>
          <a:blip r:embed="rId2"/>
          <a:stretch>
            <a:fillRect/>
          </a:stretch>
        </p:blipFill>
        <p:spPr>
          <a:xfrm>
            <a:off x="4435842" y="1737456"/>
            <a:ext cx="3965933" cy="1020491"/>
          </a:xfrm>
          <a:prstGeom prst="rect">
            <a:avLst/>
          </a:prstGeom>
          <a:ln w="19050">
            <a:solidFill>
              <a:srgbClr val="FF0000"/>
            </a:solidFill>
          </a:ln>
        </p:spPr>
      </p:pic>
      <p:grpSp>
        <p:nvGrpSpPr>
          <p:cNvPr id="9" name="Group 8"/>
          <p:cNvGrpSpPr/>
          <p:nvPr/>
        </p:nvGrpSpPr>
        <p:grpSpPr>
          <a:xfrm>
            <a:off x="4263371" y="2884826"/>
            <a:ext cx="4138404" cy="1403902"/>
            <a:chOff x="4571998" y="3109104"/>
            <a:chExt cx="3966341" cy="1244580"/>
          </a:xfrm>
        </p:grpSpPr>
        <p:pic>
          <p:nvPicPr>
            <p:cNvPr id="6" name="Picture 5"/>
            <p:cNvPicPr>
              <a:picLocks noChangeAspect="1"/>
            </p:cNvPicPr>
            <p:nvPr/>
          </p:nvPicPr>
          <p:blipFill>
            <a:blip r:embed="rId3"/>
            <a:stretch>
              <a:fillRect/>
            </a:stretch>
          </p:blipFill>
          <p:spPr>
            <a:xfrm>
              <a:off x="4571998" y="3658106"/>
              <a:ext cx="3966341" cy="695578"/>
            </a:xfrm>
            <a:prstGeom prst="rect">
              <a:avLst/>
            </a:prstGeom>
            <a:ln w="19050">
              <a:solidFill>
                <a:srgbClr val="FF0000"/>
              </a:solidFill>
            </a:ln>
          </p:spPr>
        </p:pic>
        <p:sp>
          <p:nvSpPr>
            <p:cNvPr id="7" name="TextBox 6"/>
            <p:cNvSpPr txBox="1"/>
            <p:nvPr/>
          </p:nvSpPr>
          <p:spPr>
            <a:xfrm>
              <a:off x="5657807" y="3109104"/>
              <a:ext cx="1794722" cy="369332"/>
            </a:xfrm>
            <a:prstGeom prst="rect">
              <a:avLst/>
            </a:prstGeom>
            <a:noFill/>
            <a:ln w="19050">
              <a:solidFill>
                <a:srgbClr val="FF0000"/>
              </a:solidFill>
            </a:ln>
          </p:spPr>
          <p:txBody>
            <a:bodyPr wrap="none" rtlCol="0">
              <a:spAutoFit/>
            </a:bodyPr>
            <a:lstStyle/>
            <a:p>
              <a:r>
                <a:rPr lang="en-US" dirty="0" smtClean="0"/>
                <a:t>Primary Products</a:t>
              </a:r>
              <a:endParaRPr lang="en-US" dirty="0"/>
            </a:p>
          </p:txBody>
        </p:sp>
      </p:grpSp>
      <p:grpSp>
        <p:nvGrpSpPr>
          <p:cNvPr id="10" name="Group 9"/>
          <p:cNvGrpSpPr/>
          <p:nvPr/>
        </p:nvGrpSpPr>
        <p:grpSpPr>
          <a:xfrm>
            <a:off x="625388" y="1442571"/>
            <a:ext cx="3208322" cy="2385942"/>
            <a:chOff x="588442" y="1446399"/>
            <a:chExt cx="3208322" cy="2385942"/>
          </a:xfrm>
        </p:grpSpPr>
        <p:pic>
          <p:nvPicPr>
            <p:cNvPr id="3" name="Picture 2"/>
            <p:cNvPicPr>
              <a:picLocks noChangeAspect="1"/>
            </p:cNvPicPr>
            <p:nvPr/>
          </p:nvPicPr>
          <p:blipFill>
            <a:blip r:embed="rId4"/>
            <a:stretch>
              <a:fillRect/>
            </a:stretch>
          </p:blipFill>
          <p:spPr>
            <a:xfrm>
              <a:off x="588442" y="1906354"/>
              <a:ext cx="3208322" cy="1925987"/>
            </a:xfrm>
            <a:prstGeom prst="rect">
              <a:avLst/>
            </a:prstGeom>
            <a:ln w="19050">
              <a:solidFill>
                <a:srgbClr val="FF0000"/>
              </a:solidFill>
            </a:ln>
          </p:spPr>
        </p:pic>
        <p:sp>
          <p:nvSpPr>
            <p:cNvPr id="8" name="TextBox 7"/>
            <p:cNvSpPr txBox="1"/>
            <p:nvPr/>
          </p:nvSpPr>
          <p:spPr>
            <a:xfrm>
              <a:off x="941106" y="1446399"/>
              <a:ext cx="2502993" cy="369332"/>
            </a:xfrm>
            <a:prstGeom prst="rect">
              <a:avLst/>
            </a:prstGeom>
            <a:noFill/>
            <a:ln w="19050">
              <a:solidFill>
                <a:srgbClr val="FF0000"/>
              </a:solidFill>
            </a:ln>
          </p:spPr>
          <p:txBody>
            <a:bodyPr wrap="none" rtlCol="0">
              <a:spAutoFit/>
            </a:bodyPr>
            <a:lstStyle/>
            <a:p>
              <a:r>
                <a:rPr lang="en-US" dirty="0" smtClean="0"/>
                <a:t>Radiation track structure</a:t>
              </a:r>
              <a:endParaRPr lang="en-US" dirty="0"/>
            </a:p>
          </p:txBody>
        </p:sp>
      </p:grpSp>
      <p:sp>
        <p:nvSpPr>
          <p:cNvPr id="11" name="Oval 10"/>
          <p:cNvSpPr/>
          <p:nvPr/>
        </p:nvSpPr>
        <p:spPr>
          <a:xfrm flipH="1" flipV="1">
            <a:off x="7473989" y="3427423"/>
            <a:ext cx="667119" cy="505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flipH="1" flipV="1">
            <a:off x="5535121" y="3404475"/>
            <a:ext cx="667119" cy="505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H="1" flipV="1">
            <a:off x="5600944" y="3859901"/>
            <a:ext cx="667119" cy="505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flipH="1" flipV="1">
            <a:off x="6332571" y="3872035"/>
            <a:ext cx="667119" cy="505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27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56" y="2286917"/>
            <a:ext cx="8621172" cy="3323987"/>
          </a:xfrm>
          <a:prstGeom prst="rect">
            <a:avLst/>
          </a:prstGeom>
          <a:noFill/>
        </p:spPr>
        <p:txBody>
          <a:bodyPr wrap="square" rtlCol="0">
            <a:spAutoFit/>
          </a:bodyPr>
          <a:lstStyle/>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p:txBody>
      </p:sp>
      <p:grpSp>
        <p:nvGrpSpPr>
          <p:cNvPr id="51" name="Group 50"/>
          <p:cNvGrpSpPr/>
          <p:nvPr/>
        </p:nvGrpSpPr>
        <p:grpSpPr>
          <a:xfrm>
            <a:off x="3101728" y="2361938"/>
            <a:ext cx="2553994" cy="2246654"/>
            <a:chOff x="4533778" y="2804475"/>
            <a:chExt cx="3405325" cy="2786063"/>
          </a:xfrm>
        </p:grpSpPr>
        <p:sp>
          <p:nvSpPr>
            <p:cNvPr id="52" name="Rectangle 6"/>
            <p:cNvSpPr>
              <a:spLocks noChangeArrowheads="1"/>
            </p:cNvSpPr>
            <p:nvPr/>
          </p:nvSpPr>
          <p:spPr bwMode="auto">
            <a:xfrm>
              <a:off x="5664216" y="3427209"/>
              <a:ext cx="2274887" cy="1920875"/>
            </a:xfrm>
            <a:prstGeom prst="rect">
              <a:avLst/>
            </a:prstGeom>
            <a:solidFill>
              <a:srgbClr val="0F6FC6"/>
            </a:solidFill>
            <a:ln w="9525">
              <a:solidFill>
                <a:sysClr val="windowText" lastClr="000000"/>
              </a:solidFill>
              <a:miter lim="800000"/>
              <a:headEnd/>
              <a:tailEnd/>
            </a:ln>
            <a:effectLs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endParaRPr lang="en-US" altLang="en-US" sz="1800" kern="0">
                <a:solidFill>
                  <a:prstClr val="black"/>
                </a:solidFill>
                <a:cs typeface="Arial" charset="0"/>
              </a:endParaRPr>
            </a:p>
          </p:txBody>
        </p:sp>
        <p:sp>
          <p:nvSpPr>
            <p:cNvPr id="53" name="Text Box 4"/>
            <p:cNvSpPr txBox="1">
              <a:spLocks noChangeArrowheads="1"/>
            </p:cNvSpPr>
            <p:nvPr/>
          </p:nvSpPr>
          <p:spPr bwMode="auto">
            <a:xfrm>
              <a:off x="5718195" y="2875164"/>
              <a:ext cx="1257183" cy="400755"/>
            </a:xfrm>
            <a:prstGeom prst="rect">
              <a:avLst/>
            </a:prstGeom>
            <a:noFill/>
            <a:ln w="28575">
              <a:solidFill>
                <a:srgbClr val="F491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500" b="1" kern="0" dirty="0">
                  <a:solidFill>
                    <a:prstClr val="black"/>
                  </a:solidFill>
                  <a:latin typeface="Arial" charset="0"/>
                  <a:cs typeface="Arial" charset="0"/>
                </a:rPr>
                <a:t>Bubbles</a:t>
              </a:r>
            </a:p>
          </p:txBody>
        </p:sp>
        <p:sp>
          <p:nvSpPr>
            <p:cNvPr id="54" name="Oval 7"/>
            <p:cNvSpPr>
              <a:spLocks noChangeArrowheads="1"/>
            </p:cNvSpPr>
            <p:nvPr/>
          </p:nvSpPr>
          <p:spPr bwMode="auto">
            <a:xfrm>
              <a:off x="6497542" y="3622472"/>
              <a:ext cx="1284287" cy="1417637"/>
            </a:xfrm>
            <a:prstGeom prst="ellipse">
              <a:avLst/>
            </a:prstGeom>
            <a:solidFill>
              <a:sysClr val="window" lastClr="FFFFFF"/>
            </a:solidFill>
            <a:ln w="38100">
              <a:solidFill>
                <a:srgbClr val="DBEFF9"/>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endParaRPr lang="en-US" altLang="en-US" sz="1800" kern="0">
                <a:solidFill>
                  <a:prstClr val="black"/>
                </a:solidFill>
                <a:cs typeface="Arial" charset="0"/>
              </a:endParaRPr>
            </a:p>
          </p:txBody>
        </p:sp>
        <p:sp>
          <p:nvSpPr>
            <p:cNvPr id="55" name="Text Box 8"/>
            <p:cNvSpPr txBox="1">
              <a:spLocks noChangeArrowheads="1"/>
            </p:cNvSpPr>
            <p:nvPr/>
          </p:nvSpPr>
          <p:spPr bwMode="auto">
            <a:xfrm>
              <a:off x="5664217" y="3501823"/>
              <a:ext cx="984989" cy="40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500" b="1" kern="0" dirty="0">
                  <a:solidFill>
                    <a:srgbClr val="DBEFF9"/>
                  </a:solidFill>
                  <a:latin typeface="Arial" charset="0"/>
                  <a:cs typeface="Arial" charset="0"/>
                </a:rPr>
                <a:t>H</a:t>
              </a:r>
              <a:r>
                <a:rPr lang="en-US" altLang="en-US" sz="1500" b="1" kern="0" baseline="-25000" dirty="0">
                  <a:solidFill>
                    <a:srgbClr val="DBEFF9"/>
                  </a:solidFill>
                  <a:latin typeface="Arial" charset="0"/>
                  <a:cs typeface="Arial" charset="0"/>
                </a:rPr>
                <a:t>2</a:t>
              </a:r>
              <a:r>
                <a:rPr lang="en-US" altLang="en-US" sz="1500" b="1" kern="0" dirty="0">
                  <a:solidFill>
                    <a:srgbClr val="DBEFF9"/>
                  </a:solidFill>
                  <a:latin typeface="Arial" charset="0"/>
                  <a:cs typeface="Arial" charset="0"/>
                </a:rPr>
                <a:t>O</a:t>
              </a:r>
              <a:r>
                <a:rPr lang="en-US" altLang="en-US" sz="1500" b="1" kern="0" baseline="-25000" dirty="0">
                  <a:solidFill>
                    <a:srgbClr val="DBEFF9"/>
                  </a:solidFill>
                  <a:latin typeface="Arial" charset="0"/>
                  <a:cs typeface="Arial" charset="0"/>
                </a:rPr>
                <a:t>liq</a:t>
              </a:r>
            </a:p>
          </p:txBody>
        </p:sp>
        <p:pic>
          <p:nvPicPr>
            <p:cNvPr id="56" name="Picture 25" descr="1-200 F4 ISO800 bubble with discharge 2 1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1905" y="3497438"/>
              <a:ext cx="108267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 Box 32"/>
            <p:cNvSpPr txBox="1">
              <a:spLocks noChangeArrowheads="1"/>
            </p:cNvSpPr>
            <p:nvPr/>
          </p:nvSpPr>
          <p:spPr bwMode="auto">
            <a:xfrm>
              <a:off x="6739720" y="3989467"/>
              <a:ext cx="881011" cy="51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050" b="1" kern="0" dirty="0">
                  <a:solidFill>
                    <a:prstClr val="black"/>
                  </a:solidFill>
                  <a:latin typeface="Arial" charset="0"/>
                  <a:cs typeface="Arial" charset="0"/>
                </a:rPr>
                <a:t>Vapor</a:t>
              </a:r>
            </a:p>
            <a:p>
              <a:pPr defTabSz="685783">
                <a:spcBef>
                  <a:spcPct val="0"/>
                </a:spcBef>
                <a:buNone/>
                <a:defRPr/>
              </a:pPr>
              <a:r>
                <a:rPr lang="en-US" altLang="en-US" sz="1050" b="1" kern="0" dirty="0">
                  <a:solidFill>
                    <a:prstClr val="black"/>
                  </a:solidFill>
                  <a:latin typeface="Arial" charset="0"/>
                  <a:cs typeface="Arial" charset="0"/>
                </a:rPr>
                <a:t> bubble</a:t>
              </a:r>
            </a:p>
          </p:txBody>
        </p:sp>
        <p:sp>
          <p:nvSpPr>
            <p:cNvPr id="58" name="Block Arc 57"/>
            <p:cNvSpPr/>
            <p:nvPr/>
          </p:nvSpPr>
          <p:spPr bwMode="auto">
            <a:xfrm rot="16200000">
              <a:off x="6144435" y="4199528"/>
              <a:ext cx="846137" cy="282575"/>
            </a:xfrm>
            <a:prstGeom prst="blockArc">
              <a:avLst/>
            </a:prstGeom>
            <a:solidFill>
              <a:srgbClr val="FF0000"/>
            </a:solidFill>
            <a:ln w="9525" cap="flat" cmpd="sng" algn="ctr">
              <a:solidFill>
                <a:srgbClr val="FF0000"/>
              </a:solidFill>
              <a:prstDash val="solid"/>
              <a:round/>
              <a:headEnd type="none" w="med" len="med"/>
              <a:tailEnd type="none" w="med" len="med"/>
            </a:ln>
            <a:effectLst/>
            <a:extLst/>
          </p:spPr>
          <p:txBody>
            <a:bodyPr/>
            <a:lstStyle/>
            <a:p>
              <a:pPr defTabSz="685783">
                <a:defRPr/>
              </a:pPr>
              <a:endParaRPr lang="en-US" sz="1350" kern="0" dirty="0">
                <a:solidFill>
                  <a:prstClr val="black"/>
                </a:solidFill>
              </a:endParaRPr>
            </a:p>
          </p:txBody>
        </p:sp>
        <p:cxnSp>
          <p:nvCxnSpPr>
            <p:cNvPr id="59" name="Straight Connector 14"/>
            <p:cNvCxnSpPr>
              <a:cxnSpLocks noChangeShapeType="1"/>
            </p:cNvCxnSpPr>
            <p:nvPr/>
          </p:nvCxnSpPr>
          <p:spPr bwMode="auto">
            <a:xfrm>
              <a:off x="6426216" y="4271758"/>
              <a:ext cx="0" cy="1167535"/>
            </a:xfrm>
            <a:prstGeom prst="line">
              <a:avLst/>
            </a:prstGeom>
            <a:noFill/>
            <a:ln w="76200" algn="ctr">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 Box 32"/>
            <p:cNvSpPr txBox="1">
              <a:spLocks noChangeArrowheads="1"/>
            </p:cNvSpPr>
            <p:nvPr/>
          </p:nvSpPr>
          <p:spPr bwMode="auto">
            <a:xfrm>
              <a:off x="6426216" y="5081384"/>
              <a:ext cx="1045585" cy="31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050" b="1" kern="0" dirty="0">
                  <a:solidFill>
                    <a:srgbClr val="DBEFF9"/>
                  </a:solidFill>
                  <a:latin typeface="Arial" charset="0"/>
                  <a:cs typeface="Arial" charset="0"/>
                </a:rPr>
                <a:t>electrode</a:t>
              </a:r>
            </a:p>
          </p:txBody>
        </p:sp>
        <p:sp>
          <p:nvSpPr>
            <p:cNvPr id="61" name="Rectangle 64"/>
            <p:cNvSpPr>
              <a:spLocks noChangeArrowheads="1"/>
            </p:cNvSpPr>
            <p:nvPr/>
          </p:nvSpPr>
          <p:spPr bwMode="auto">
            <a:xfrm>
              <a:off x="4533778" y="2804475"/>
              <a:ext cx="3404864" cy="2786063"/>
            </a:xfrm>
            <a:prstGeom prst="rect">
              <a:avLst/>
            </a:prstGeom>
            <a:noFill/>
            <a:ln w="9525" algn="ctr">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endParaRPr lang="en-US" altLang="en-US" sz="1800" kern="0">
                <a:solidFill>
                  <a:prstClr val="black"/>
                </a:solidFill>
              </a:endParaRPr>
            </a:p>
          </p:txBody>
        </p:sp>
        <p:cxnSp>
          <p:nvCxnSpPr>
            <p:cNvPr id="62" name="Straight Arrow Connector 47"/>
            <p:cNvCxnSpPr>
              <a:cxnSpLocks noChangeShapeType="1"/>
            </p:cNvCxnSpPr>
            <p:nvPr/>
          </p:nvCxnSpPr>
          <p:spPr bwMode="auto">
            <a:xfrm>
              <a:off x="4795918" y="5131727"/>
              <a:ext cx="654050" cy="0"/>
            </a:xfrm>
            <a:prstGeom prst="straightConnector1">
              <a:avLst/>
            </a:prstGeom>
            <a:noFill/>
            <a:ln w="19050" algn="ctr">
              <a:solidFill>
                <a:srgbClr val="FF0000"/>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Box 54"/>
            <p:cNvSpPr txBox="1">
              <a:spLocks noChangeArrowheads="1"/>
            </p:cNvSpPr>
            <p:nvPr/>
          </p:nvSpPr>
          <p:spPr bwMode="auto">
            <a:xfrm>
              <a:off x="4795917" y="5107119"/>
              <a:ext cx="779463" cy="34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685783">
                <a:defRPr/>
              </a:pPr>
              <a:r>
                <a:rPr lang="en-US" altLang="en-US" sz="1200" kern="0" dirty="0">
                  <a:solidFill>
                    <a:prstClr val="black"/>
                  </a:solidFill>
                  <a:latin typeface="Arial" charset="0"/>
                  <a:cs typeface="Arial" charset="0"/>
                </a:rPr>
                <a:t>1 cm</a:t>
              </a:r>
            </a:p>
          </p:txBody>
        </p:sp>
      </p:grpSp>
      <p:grpSp>
        <p:nvGrpSpPr>
          <p:cNvPr id="64" name="Group 63"/>
          <p:cNvGrpSpPr/>
          <p:nvPr/>
        </p:nvGrpSpPr>
        <p:grpSpPr>
          <a:xfrm>
            <a:off x="405150" y="2361939"/>
            <a:ext cx="2671148" cy="2259940"/>
            <a:chOff x="757297" y="2748138"/>
            <a:chExt cx="3561530" cy="2786063"/>
          </a:xfrm>
        </p:grpSpPr>
        <p:pic>
          <p:nvPicPr>
            <p:cNvPr id="65" name="Picture 30" descr="IMG_4827"/>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0950" y="3772489"/>
              <a:ext cx="1566530" cy="115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Box 4"/>
            <p:cNvSpPr txBox="1">
              <a:spLocks noChangeArrowheads="1"/>
            </p:cNvSpPr>
            <p:nvPr/>
          </p:nvSpPr>
          <p:spPr bwMode="auto">
            <a:xfrm>
              <a:off x="1908980" y="2879695"/>
              <a:ext cx="2043723" cy="398399"/>
            </a:xfrm>
            <a:prstGeom prst="rect">
              <a:avLst/>
            </a:prstGeom>
            <a:noFill/>
            <a:ln w="28575">
              <a:solidFill>
                <a:srgbClr val="F491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500" b="1" kern="0" dirty="0">
                  <a:solidFill>
                    <a:prstClr val="black"/>
                  </a:solidFill>
                  <a:latin typeface="Arial" charset="0"/>
                  <a:cs typeface="Arial" charset="0"/>
                </a:rPr>
                <a:t>Planar Surface</a:t>
              </a:r>
            </a:p>
          </p:txBody>
        </p:sp>
        <p:grpSp>
          <p:nvGrpSpPr>
            <p:cNvPr id="67" name="Group 2"/>
            <p:cNvGrpSpPr>
              <a:grpSpLocks/>
            </p:cNvGrpSpPr>
            <p:nvPr/>
          </p:nvGrpSpPr>
          <p:grpSpPr bwMode="auto">
            <a:xfrm>
              <a:off x="757297" y="3385866"/>
              <a:ext cx="2085218" cy="1766887"/>
              <a:chOff x="303677" y="1366043"/>
              <a:chExt cx="2709518" cy="1767681"/>
            </a:xfrm>
          </p:grpSpPr>
          <p:sp>
            <p:nvSpPr>
              <p:cNvPr id="71" name="Rectangle 1"/>
              <p:cNvSpPr>
                <a:spLocks noChangeArrowheads="1"/>
              </p:cNvSpPr>
              <p:nvPr/>
            </p:nvSpPr>
            <p:spPr bwMode="auto">
              <a:xfrm>
                <a:off x="349703" y="1497011"/>
                <a:ext cx="2493963" cy="754063"/>
              </a:xfrm>
              <a:prstGeom prst="rect">
                <a:avLst/>
              </a:prstGeom>
              <a:solidFill>
                <a:sysClr val="window" lastClr="FFFFFF"/>
              </a:solidFill>
              <a:ln w="9525" algn="ctr">
                <a:solidFill>
                  <a:sysClr val="windowText" lastClr="000000"/>
                </a:solidFill>
                <a:round/>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endParaRPr lang="en-US" altLang="en-US" sz="1800" kern="0">
                  <a:solidFill>
                    <a:prstClr val="black"/>
                  </a:solidFill>
                </a:endParaRPr>
              </a:p>
            </p:txBody>
          </p:sp>
          <p:sp>
            <p:nvSpPr>
              <p:cNvPr id="72" name="Rectangle 28"/>
              <p:cNvSpPr>
                <a:spLocks noChangeArrowheads="1"/>
              </p:cNvSpPr>
              <p:nvPr/>
            </p:nvSpPr>
            <p:spPr bwMode="auto">
              <a:xfrm>
                <a:off x="349703" y="2219324"/>
                <a:ext cx="2490902" cy="914400"/>
              </a:xfrm>
              <a:prstGeom prst="rect">
                <a:avLst/>
              </a:prstGeom>
              <a:solidFill>
                <a:srgbClr val="0F6FC6"/>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685783">
                  <a:spcBef>
                    <a:spcPct val="0"/>
                  </a:spcBef>
                  <a:buNone/>
                  <a:defRPr/>
                </a:pPr>
                <a:endParaRPr lang="en-US" altLang="en-US" sz="1050" b="1" kern="0">
                  <a:solidFill>
                    <a:prstClr val="black"/>
                  </a:solidFill>
                  <a:latin typeface="Arial" charset="0"/>
                  <a:cs typeface="Arial" charset="0"/>
                </a:endParaRPr>
              </a:p>
            </p:txBody>
          </p:sp>
          <p:sp>
            <p:nvSpPr>
              <p:cNvPr id="73" name="Text Box 29"/>
              <p:cNvSpPr txBox="1">
                <a:spLocks noChangeArrowheads="1"/>
              </p:cNvSpPr>
              <p:nvPr/>
            </p:nvSpPr>
            <p:spPr bwMode="auto">
              <a:xfrm>
                <a:off x="1502242" y="2459755"/>
                <a:ext cx="1310613" cy="39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500" b="1" kern="0" dirty="0">
                    <a:solidFill>
                      <a:srgbClr val="DBEFF9"/>
                    </a:solidFill>
                    <a:latin typeface="Arial" charset="0"/>
                    <a:cs typeface="Arial" charset="0"/>
                  </a:rPr>
                  <a:t>H</a:t>
                </a:r>
                <a:r>
                  <a:rPr lang="en-US" altLang="en-US" sz="1500" b="1" kern="0" baseline="-25000" dirty="0">
                    <a:solidFill>
                      <a:srgbClr val="DBEFF9"/>
                    </a:solidFill>
                    <a:latin typeface="Arial" charset="0"/>
                    <a:cs typeface="Arial" charset="0"/>
                  </a:rPr>
                  <a:t>2</a:t>
                </a:r>
                <a:r>
                  <a:rPr lang="en-US" altLang="en-US" sz="1500" b="1" kern="0" dirty="0">
                    <a:solidFill>
                      <a:srgbClr val="DBEFF9"/>
                    </a:solidFill>
                    <a:latin typeface="Arial" charset="0"/>
                    <a:cs typeface="Arial" charset="0"/>
                  </a:rPr>
                  <a:t>O</a:t>
                </a:r>
                <a:r>
                  <a:rPr lang="en-US" altLang="en-US" sz="1500" b="1" kern="0" baseline="-25000" dirty="0">
                    <a:solidFill>
                      <a:srgbClr val="DBEFF9"/>
                    </a:solidFill>
                    <a:latin typeface="Arial" charset="0"/>
                    <a:cs typeface="Arial" charset="0"/>
                  </a:rPr>
                  <a:t>liq</a:t>
                </a:r>
              </a:p>
            </p:txBody>
          </p:sp>
          <p:sp>
            <p:nvSpPr>
              <p:cNvPr id="74" name="Text Box 32"/>
              <p:cNvSpPr txBox="1">
                <a:spLocks noChangeArrowheads="1"/>
              </p:cNvSpPr>
              <p:nvPr/>
            </p:nvSpPr>
            <p:spPr bwMode="auto">
              <a:xfrm>
                <a:off x="1512928" y="1516231"/>
                <a:ext cx="1500267" cy="31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050" b="1" kern="0" dirty="0">
                    <a:solidFill>
                      <a:prstClr val="black"/>
                    </a:solidFill>
                    <a:latin typeface="Arial" charset="0"/>
                    <a:cs typeface="Arial" charset="0"/>
                  </a:rPr>
                  <a:t>Gas phase</a:t>
                </a:r>
              </a:p>
            </p:txBody>
          </p:sp>
          <p:cxnSp>
            <p:nvCxnSpPr>
              <p:cNvPr id="75" name="Straight Connector 59"/>
              <p:cNvCxnSpPr>
                <a:cxnSpLocks noChangeShapeType="1"/>
              </p:cNvCxnSpPr>
              <p:nvPr/>
            </p:nvCxnSpPr>
            <p:spPr bwMode="auto">
              <a:xfrm>
                <a:off x="1607117" y="1366043"/>
                <a:ext cx="0" cy="611187"/>
              </a:xfrm>
              <a:prstGeom prst="line">
                <a:avLst/>
              </a:prstGeom>
              <a:noFill/>
              <a:ln w="76200" algn="ctr">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Text Box 32"/>
              <p:cNvSpPr txBox="1">
                <a:spLocks noChangeArrowheads="1"/>
              </p:cNvSpPr>
              <p:nvPr/>
            </p:nvSpPr>
            <p:spPr bwMode="auto">
              <a:xfrm>
                <a:off x="303677" y="1758914"/>
                <a:ext cx="1358627" cy="31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050" b="1" kern="0" dirty="0">
                    <a:solidFill>
                      <a:prstClr val="black"/>
                    </a:solidFill>
                    <a:latin typeface="Arial" charset="0"/>
                    <a:cs typeface="Arial" charset="0"/>
                  </a:rPr>
                  <a:t>electrode</a:t>
                </a:r>
              </a:p>
            </p:txBody>
          </p:sp>
          <p:sp>
            <p:nvSpPr>
              <p:cNvPr id="77" name="Block Arc 76"/>
              <p:cNvSpPr/>
              <p:nvPr/>
            </p:nvSpPr>
            <p:spPr bwMode="auto">
              <a:xfrm rot="13631277">
                <a:off x="1509204" y="1803653"/>
                <a:ext cx="749637" cy="255587"/>
              </a:xfrm>
              <a:prstGeom prst="blockArc">
                <a:avLst/>
              </a:prstGeom>
              <a:solidFill>
                <a:srgbClr val="FF0000"/>
              </a:solidFill>
              <a:ln w="9525" cap="flat" cmpd="sng" algn="ctr">
                <a:solidFill>
                  <a:srgbClr val="FF0000"/>
                </a:solidFill>
                <a:prstDash val="solid"/>
                <a:round/>
                <a:headEnd type="none" w="med" len="med"/>
                <a:tailEnd type="none" w="med" len="med"/>
              </a:ln>
              <a:effectLst/>
              <a:extLst/>
            </p:spPr>
            <p:txBody>
              <a:bodyPr/>
              <a:lstStyle/>
              <a:p>
                <a:pPr defTabSz="685783">
                  <a:defRPr/>
                </a:pPr>
                <a:endParaRPr lang="en-US" sz="1350" kern="0" dirty="0">
                  <a:solidFill>
                    <a:prstClr val="black"/>
                  </a:solidFill>
                </a:endParaRPr>
              </a:p>
            </p:txBody>
          </p:sp>
          <p:cxnSp>
            <p:nvCxnSpPr>
              <p:cNvPr id="78" name="Straight Connector 3"/>
              <p:cNvCxnSpPr>
                <a:cxnSpLocks noChangeShapeType="1"/>
              </p:cNvCxnSpPr>
              <p:nvPr/>
            </p:nvCxnSpPr>
            <p:spPr bwMode="auto">
              <a:xfrm>
                <a:off x="2048328" y="2178049"/>
                <a:ext cx="609600" cy="0"/>
              </a:xfrm>
              <a:prstGeom prst="line">
                <a:avLst/>
              </a:prstGeom>
              <a:noFill/>
              <a:ln w="762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8" name="Rectangle 15"/>
            <p:cNvSpPr>
              <a:spLocks noChangeArrowheads="1"/>
            </p:cNvSpPr>
            <p:nvPr/>
          </p:nvSpPr>
          <p:spPr bwMode="auto">
            <a:xfrm>
              <a:off x="787395" y="2748138"/>
              <a:ext cx="3472700" cy="2786063"/>
            </a:xfrm>
            <a:prstGeom prst="rect">
              <a:avLst/>
            </a:prstGeom>
            <a:noFill/>
            <a:ln w="9525" algn="ctr">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endParaRPr lang="en-US" altLang="en-US" sz="1800" kern="0">
                <a:solidFill>
                  <a:prstClr val="black"/>
                </a:solidFill>
              </a:endParaRPr>
            </a:p>
          </p:txBody>
        </p:sp>
        <p:cxnSp>
          <p:nvCxnSpPr>
            <p:cNvPr id="69" name="Straight Arrow Connector 2"/>
            <p:cNvCxnSpPr>
              <a:cxnSpLocks noChangeShapeType="1"/>
            </p:cNvCxnSpPr>
            <p:nvPr/>
          </p:nvCxnSpPr>
          <p:spPr bwMode="auto">
            <a:xfrm>
              <a:off x="3401258" y="5062713"/>
              <a:ext cx="858837" cy="0"/>
            </a:xfrm>
            <a:prstGeom prst="straightConnector1">
              <a:avLst/>
            </a:prstGeom>
            <a:noFill/>
            <a:ln w="19050" algn="ctr">
              <a:solidFill>
                <a:srgbClr val="FF0000"/>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Box 54"/>
            <p:cNvSpPr txBox="1">
              <a:spLocks noChangeArrowheads="1"/>
            </p:cNvSpPr>
            <p:nvPr/>
          </p:nvSpPr>
          <p:spPr bwMode="auto">
            <a:xfrm>
              <a:off x="3539366" y="5089313"/>
              <a:ext cx="779461" cy="34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685783">
                <a:defRPr/>
              </a:pPr>
              <a:r>
                <a:rPr lang="en-US" altLang="en-US" sz="1200" kern="0" dirty="0">
                  <a:solidFill>
                    <a:prstClr val="black"/>
                  </a:solidFill>
                  <a:latin typeface="Arial" charset="0"/>
                  <a:cs typeface="Arial" charset="0"/>
                </a:rPr>
                <a:t>5 cm</a:t>
              </a:r>
            </a:p>
          </p:txBody>
        </p:sp>
      </p:grpSp>
      <p:grpSp>
        <p:nvGrpSpPr>
          <p:cNvPr id="79" name="Group 78"/>
          <p:cNvGrpSpPr/>
          <p:nvPr/>
        </p:nvGrpSpPr>
        <p:grpSpPr>
          <a:xfrm>
            <a:off x="5731354" y="2361938"/>
            <a:ext cx="2713729" cy="2246654"/>
            <a:chOff x="8434662" y="2738352"/>
            <a:chExt cx="3123196" cy="2786063"/>
          </a:xfrm>
        </p:grpSpPr>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47278" y="3483609"/>
              <a:ext cx="1247278" cy="1766887"/>
            </a:xfrm>
            <a:prstGeom prst="rect">
              <a:avLst/>
            </a:prstGeom>
          </p:spPr>
        </p:pic>
        <p:sp>
          <p:nvSpPr>
            <p:cNvPr id="81" name="Rectangle 80"/>
            <p:cNvSpPr/>
            <p:nvPr/>
          </p:nvSpPr>
          <p:spPr>
            <a:xfrm>
              <a:off x="9840038" y="3516775"/>
              <a:ext cx="1478193" cy="1480508"/>
            </a:xfrm>
            <a:prstGeom prst="rect">
              <a:avLst/>
            </a:prstGeom>
            <a:solidFill>
              <a:srgbClr val="0F6FC6"/>
            </a:solidFill>
            <a:ln w="12700" cap="flat" cmpd="sng" algn="ctr">
              <a:solidFill>
                <a:srgbClr val="0F6FC6"/>
              </a:solidFill>
              <a:prstDash val="solid"/>
              <a:miter lim="800000"/>
            </a:ln>
            <a:effectLst/>
          </p:spPr>
          <p:txBody>
            <a:bodyPr rtlCol="0" anchor="ctr"/>
            <a:lstStyle/>
            <a:p>
              <a:pPr algn="ctr" defTabSz="685783">
                <a:defRPr/>
              </a:pPr>
              <a:endParaRPr lang="en-US" sz="1350" kern="0">
                <a:solidFill>
                  <a:prstClr val="white"/>
                </a:solidFill>
                <a:latin typeface="Calibri" panose="020F0502020204030204"/>
              </a:endParaRPr>
            </a:p>
          </p:txBody>
        </p:sp>
        <p:sp>
          <p:nvSpPr>
            <p:cNvPr id="82" name="Oval 81"/>
            <p:cNvSpPr/>
            <p:nvPr/>
          </p:nvSpPr>
          <p:spPr>
            <a:xfrm>
              <a:off x="10117780" y="3516681"/>
              <a:ext cx="574928" cy="1480508"/>
            </a:xfrm>
            <a:prstGeom prst="ellipse">
              <a:avLst/>
            </a:prstGeom>
            <a:solidFill>
              <a:sysClr val="window" lastClr="FFFFFF"/>
            </a:solidFill>
            <a:ln w="12700" cap="flat" cmpd="sng" algn="ctr">
              <a:solidFill>
                <a:srgbClr val="DBEFF9"/>
              </a:solidFill>
              <a:prstDash val="solid"/>
              <a:miter lim="800000"/>
            </a:ln>
            <a:effectLst/>
          </p:spPr>
          <p:txBody>
            <a:bodyPr rtlCol="0" anchor="ctr"/>
            <a:lstStyle/>
            <a:p>
              <a:pPr algn="ctr" defTabSz="685783">
                <a:defRPr/>
              </a:pPr>
              <a:endParaRPr lang="en-US" sz="1350" kern="0">
                <a:solidFill>
                  <a:prstClr val="white"/>
                </a:solidFill>
                <a:latin typeface="Calibri" panose="020F0502020204030204"/>
              </a:endParaRPr>
            </a:p>
          </p:txBody>
        </p:sp>
        <p:sp>
          <p:nvSpPr>
            <p:cNvPr id="83" name="Rectangle 82"/>
            <p:cNvSpPr/>
            <p:nvPr/>
          </p:nvSpPr>
          <p:spPr>
            <a:xfrm>
              <a:off x="10342847" y="3288939"/>
              <a:ext cx="128047" cy="206580"/>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685783">
                <a:defRPr/>
              </a:pPr>
              <a:endParaRPr lang="en-US" sz="1350" kern="0">
                <a:solidFill>
                  <a:prstClr val="white"/>
                </a:solidFill>
                <a:latin typeface="Calibri" panose="020F0502020204030204"/>
              </a:endParaRPr>
            </a:p>
          </p:txBody>
        </p:sp>
        <p:cxnSp>
          <p:nvCxnSpPr>
            <p:cNvPr id="84" name="Straight Connector 83"/>
            <p:cNvCxnSpPr/>
            <p:nvPr/>
          </p:nvCxnSpPr>
          <p:spPr>
            <a:xfrm flipH="1" flipV="1">
              <a:off x="9970920" y="5142784"/>
              <a:ext cx="423172" cy="1"/>
            </a:xfrm>
            <a:prstGeom prst="line">
              <a:avLst/>
            </a:prstGeom>
            <a:noFill/>
            <a:ln w="12700" cap="flat" cmpd="sng" algn="ctr">
              <a:solidFill>
                <a:schemeClr val="bg1"/>
              </a:solidFill>
              <a:prstDash val="solid"/>
              <a:miter lim="800000"/>
            </a:ln>
            <a:effectLst/>
          </p:spPr>
        </p:cxnSp>
        <p:cxnSp>
          <p:nvCxnSpPr>
            <p:cNvPr id="85" name="Straight Connector 84"/>
            <p:cNvCxnSpPr/>
            <p:nvPr/>
          </p:nvCxnSpPr>
          <p:spPr>
            <a:xfrm>
              <a:off x="9970983" y="5141384"/>
              <a:ext cx="0" cy="192465"/>
            </a:xfrm>
            <a:prstGeom prst="line">
              <a:avLst/>
            </a:prstGeom>
            <a:noFill/>
            <a:ln w="12700" cap="flat" cmpd="sng" algn="ctr">
              <a:solidFill>
                <a:schemeClr val="bg1"/>
              </a:solidFill>
              <a:prstDash val="solid"/>
              <a:miter lim="800000"/>
            </a:ln>
            <a:effectLst/>
          </p:spPr>
        </p:cxnSp>
        <p:cxnSp>
          <p:nvCxnSpPr>
            <p:cNvPr id="86" name="Straight Connector 85"/>
            <p:cNvCxnSpPr/>
            <p:nvPr/>
          </p:nvCxnSpPr>
          <p:spPr>
            <a:xfrm flipH="1">
              <a:off x="9779598" y="5333849"/>
              <a:ext cx="371777" cy="0"/>
            </a:xfrm>
            <a:prstGeom prst="line">
              <a:avLst/>
            </a:prstGeom>
            <a:noFill/>
            <a:ln w="12700" cap="flat" cmpd="sng" algn="ctr">
              <a:solidFill>
                <a:schemeClr val="bg1"/>
              </a:solidFill>
              <a:prstDash val="solid"/>
              <a:miter lim="800000"/>
            </a:ln>
            <a:effectLst/>
          </p:spPr>
        </p:cxnSp>
        <p:cxnSp>
          <p:nvCxnSpPr>
            <p:cNvPr id="87" name="Straight Connector 86"/>
            <p:cNvCxnSpPr/>
            <p:nvPr/>
          </p:nvCxnSpPr>
          <p:spPr>
            <a:xfrm flipH="1">
              <a:off x="9834642" y="5395761"/>
              <a:ext cx="249755" cy="0"/>
            </a:xfrm>
            <a:prstGeom prst="line">
              <a:avLst/>
            </a:prstGeom>
            <a:noFill/>
            <a:ln w="12700" cap="flat" cmpd="sng" algn="ctr">
              <a:solidFill>
                <a:schemeClr val="bg1"/>
              </a:solidFill>
              <a:prstDash val="solid"/>
              <a:miter lim="800000"/>
            </a:ln>
            <a:effectLst/>
          </p:spPr>
        </p:cxnSp>
        <p:cxnSp>
          <p:nvCxnSpPr>
            <p:cNvPr id="88" name="Straight Connector 87"/>
            <p:cNvCxnSpPr/>
            <p:nvPr/>
          </p:nvCxnSpPr>
          <p:spPr>
            <a:xfrm flipH="1">
              <a:off x="9873905" y="5462435"/>
              <a:ext cx="180753" cy="0"/>
            </a:xfrm>
            <a:prstGeom prst="line">
              <a:avLst/>
            </a:prstGeom>
            <a:noFill/>
            <a:ln w="12700" cap="flat" cmpd="sng" algn="ctr">
              <a:solidFill>
                <a:schemeClr val="bg1"/>
              </a:solidFill>
              <a:prstDash val="solid"/>
              <a:miter lim="800000"/>
            </a:ln>
            <a:effectLst/>
          </p:spPr>
        </p:cxnSp>
        <p:sp>
          <p:nvSpPr>
            <p:cNvPr id="89" name="Block Arc 88"/>
            <p:cNvSpPr/>
            <p:nvPr/>
          </p:nvSpPr>
          <p:spPr bwMode="auto">
            <a:xfrm rot="5400000">
              <a:off x="9616854" y="3914562"/>
              <a:ext cx="1517410" cy="669162"/>
            </a:xfrm>
            <a:prstGeom prst="blockArc">
              <a:avLst>
                <a:gd name="adj1" fmla="val 10955075"/>
                <a:gd name="adj2" fmla="val 21572259"/>
                <a:gd name="adj3" fmla="val 9337"/>
              </a:avLst>
            </a:prstGeom>
            <a:solidFill>
              <a:srgbClr val="FF0000"/>
            </a:solidFill>
            <a:ln w="9525" cap="flat" cmpd="sng" algn="ctr">
              <a:solidFill>
                <a:srgbClr val="FF0000"/>
              </a:solidFill>
              <a:prstDash val="solid"/>
              <a:round/>
              <a:headEnd type="none" w="med" len="med"/>
              <a:tailEnd type="none" w="med" len="med"/>
            </a:ln>
            <a:effectLst/>
            <a:extLst/>
          </p:spPr>
          <p:txBody>
            <a:bodyPr/>
            <a:lstStyle/>
            <a:p>
              <a:pPr defTabSz="685783">
                <a:defRPr/>
              </a:pPr>
              <a:endParaRPr lang="en-US" sz="1350" kern="0" dirty="0">
                <a:solidFill>
                  <a:prstClr val="black"/>
                </a:solidFill>
              </a:endParaRPr>
            </a:p>
          </p:txBody>
        </p:sp>
        <p:sp>
          <p:nvSpPr>
            <p:cNvPr id="90" name="Text Box 32"/>
            <p:cNvSpPr txBox="1">
              <a:spLocks noChangeArrowheads="1"/>
            </p:cNvSpPr>
            <p:nvPr/>
          </p:nvSpPr>
          <p:spPr bwMode="auto">
            <a:xfrm>
              <a:off x="10405244" y="3231857"/>
              <a:ext cx="902513" cy="31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050" b="1" kern="0" dirty="0">
                  <a:solidFill>
                    <a:prstClr val="black"/>
                  </a:solidFill>
                  <a:latin typeface="Arial" charset="0"/>
                  <a:cs typeface="Arial" charset="0"/>
                </a:rPr>
                <a:t>electrode</a:t>
              </a:r>
            </a:p>
          </p:txBody>
        </p:sp>
        <p:sp>
          <p:nvSpPr>
            <p:cNvPr id="91" name="Text Box 8"/>
            <p:cNvSpPr txBox="1">
              <a:spLocks noChangeArrowheads="1"/>
            </p:cNvSpPr>
            <p:nvPr/>
          </p:nvSpPr>
          <p:spPr bwMode="auto">
            <a:xfrm>
              <a:off x="10643459" y="3518194"/>
              <a:ext cx="914399" cy="40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500" b="1" kern="0" dirty="0">
                  <a:solidFill>
                    <a:srgbClr val="DBEFF9"/>
                  </a:solidFill>
                  <a:latin typeface="Arial" charset="0"/>
                  <a:cs typeface="Arial" charset="0"/>
                </a:rPr>
                <a:t>H</a:t>
              </a:r>
              <a:r>
                <a:rPr lang="en-US" altLang="en-US" sz="1500" b="1" kern="0" baseline="-25000" dirty="0">
                  <a:solidFill>
                    <a:srgbClr val="DBEFF9"/>
                  </a:solidFill>
                  <a:latin typeface="Arial" charset="0"/>
                  <a:cs typeface="Arial" charset="0"/>
                </a:rPr>
                <a:t>2</a:t>
              </a:r>
              <a:r>
                <a:rPr lang="en-US" altLang="en-US" sz="1500" b="1" kern="0" dirty="0">
                  <a:solidFill>
                    <a:srgbClr val="DBEFF9"/>
                  </a:solidFill>
                  <a:latin typeface="Arial" charset="0"/>
                  <a:cs typeface="Arial" charset="0"/>
                </a:rPr>
                <a:t>O</a:t>
              </a:r>
              <a:r>
                <a:rPr lang="en-US" altLang="en-US" sz="1500" b="1" kern="0" baseline="-25000" dirty="0">
                  <a:solidFill>
                    <a:srgbClr val="DBEFF9"/>
                  </a:solidFill>
                  <a:latin typeface="Arial" charset="0"/>
                  <a:cs typeface="Arial" charset="0"/>
                </a:rPr>
                <a:t>liq</a:t>
              </a:r>
            </a:p>
          </p:txBody>
        </p:sp>
        <p:sp>
          <p:nvSpPr>
            <p:cNvPr id="92" name="Rectangle 64"/>
            <p:cNvSpPr>
              <a:spLocks noChangeArrowheads="1"/>
            </p:cNvSpPr>
            <p:nvPr/>
          </p:nvSpPr>
          <p:spPr bwMode="auto">
            <a:xfrm>
              <a:off x="8434662" y="2738352"/>
              <a:ext cx="2919138" cy="2786063"/>
            </a:xfrm>
            <a:prstGeom prst="rect">
              <a:avLst/>
            </a:prstGeom>
            <a:noFill/>
            <a:ln w="9525" algn="ctr">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endParaRPr lang="en-US" altLang="en-US" sz="1800" kern="0">
                <a:solidFill>
                  <a:prstClr val="black"/>
                </a:solidFill>
              </a:endParaRPr>
            </a:p>
          </p:txBody>
        </p:sp>
        <p:sp>
          <p:nvSpPr>
            <p:cNvPr id="93" name="Text Box 32"/>
            <p:cNvSpPr txBox="1">
              <a:spLocks noChangeArrowheads="1"/>
            </p:cNvSpPr>
            <p:nvPr/>
          </p:nvSpPr>
          <p:spPr bwMode="auto">
            <a:xfrm>
              <a:off x="10133114" y="3989445"/>
              <a:ext cx="544260" cy="51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050" b="1" kern="0" dirty="0">
                  <a:solidFill>
                    <a:prstClr val="black"/>
                  </a:solidFill>
                  <a:latin typeface="Arial" charset="0"/>
                  <a:cs typeface="Arial" charset="0"/>
                </a:rPr>
                <a:t>Gas flow</a:t>
              </a:r>
            </a:p>
          </p:txBody>
        </p:sp>
        <p:sp>
          <p:nvSpPr>
            <p:cNvPr id="94" name="Rectangle 93"/>
            <p:cNvSpPr/>
            <p:nvPr/>
          </p:nvSpPr>
          <p:spPr>
            <a:xfrm>
              <a:off x="10356643" y="5016311"/>
              <a:ext cx="114251" cy="255452"/>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algn="ctr" defTabSz="685783">
                <a:defRPr/>
              </a:pPr>
              <a:endParaRPr lang="en-US" sz="1350" kern="0">
                <a:solidFill>
                  <a:prstClr val="white"/>
                </a:solidFill>
                <a:latin typeface="Calibri" panose="020F0502020204030204"/>
              </a:endParaRPr>
            </a:p>
          </p:txBody>
        </p:sp>
        <p:sp>
          <p:nvSpPr>
            <p:cNvPr id="95" name="Text Box 4"/>
            <p:cNvSpPr txBox="1">
              <a:spLocks noChangeArrowheads="1"/>
            </p:cNvSpPr>
            <p:nvPr/>
          </p:nvSpPr>
          <p:spPr bwMode="auto">
            <a:xfrm>
              <a:off x="8719005" y="2853387"/>
              <a:ext cx="2157028" cy="400755"/>
            </a:xfrm>
            <a:prstGeom prst="rect">
              <a:avLst/>
            </a:prstGeom>
            <a:noFill/>
            <a:ln w="28575">
              <a:solidFill>
                <a:srgbClr val="F491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685783">
                <a:spcBef>
                  <a:spcPct val="0"/>
                </a:spcBef>
                <a:buNone/>
                <a:defRPr/>
              </a:pPr>
              <a:r>
                <a:rPr lang="en-US" altLang="en-US" sz="1500" b="1" kern="0" dirty="0">
                  <a:solidFill>
                    <a:prstClr val="black"/>
                  </a:solidFill>
                  <a:latin typeface="Arial" charset="0"/>
                  <a:cs typeface="Arial" charset="0"/>
                </a:rPr>
                <a:t> Water film reactor</a:t>
              </a:r>
            </a:p>
          </p:txBody>
        </p:sp>
      </p:grpSp>
      <p:sp>
        <p:nvSpPr>
          <p:cNvPr id="96" name="Oval 95"/>
          <p:cNvSpPr/>
          <p:nvPr/>
        </p:nvSpPr>
        <p:spPr>
          <a:xfrm>
            <a:off x="5697783" y="2036142"/>
            <a:ext cx="2539091" cy="2661315"/>
          </a:xfrm>
          <a:prstGeom prst="ellipse">
            <a:avLst/>
          </a:prstGeom>
          <a:noFill/>
          <a:ln w="38100" cap="flat" cmpd="sng" algn="ctr">
            <a:solidFill>
              <a:srgbClr val="FF0000"/>
            </a:solidFill>
            <a:prstDash val="solid"/>
            <a:miter lim="800000"/>
          </a:ln>
          <a:effectLst/>
        </p:spPr>
        <p:txBody>
          <a:bodyPr rtlCol="0" anchor="ctr"/>
          <a:lstStyle/>
          <a:p>
            <a:pPr algn="ctr" defTabSz="685783">
              <a:defRPr/>
            </a:pPr>
            <a:endParaRPr lang="en-US" sz="1350" kern="0">
              <a:solidFill>
                <a:prstClr val="white"/>
              </a:solidFill>
              <a:latin typeface="Calibri" panose="020F0502020204030204"/>
            </a:endParaRPr>
          </a:p>
        </p:txBody>
      </p:sp>
      <p:cxnSp>
        <p:nvCxnSpPr>
          <p:cNvPr id="97" name="Straight Arrow Connector 2"/>
          <p:cNvCxnSpPr>
            <a:cxnSpLocks noChangeShapeType="1"/>
          </p:cNvCxnSpPr>
          <p:nvPr/>
        </p:nvCxnSpPr>
        <p:spPr bwMode="auto">
          <a:xfrm flipV="1">
            <a:off x="8354843" y="2968413"/>
            <a:ext cx="12414" cy="1187619"/>
          </a:xfrm>
          <a:prstGeom prst="straightConnector1">
            <a:avLst/>
          </a:prstGeom>
          <a:noFill/>
          <a:ln w="19050" algn="ctr">
            <a:solidFill>
              <a:srgbClr val="FF0000"/>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TextBox 54"/>
          <p:cNvSpPr txBox="1">
            <a:spLocks noChangeArrowheads="1"/>
          </p:cNvSpPr>
          <p:nvPr/>
        </p:nvSpPr>
        <p:spPr bwMode="auto">
          <a:xfrm>
            <a:off x="8368798" y="3453267"/>
            <a:ext cx="5845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200" dirty="0">
                <a:latin typeface="Arial" charset="0"/>
                <a:cs typeface="Arial" charset="0"/>
              </a:rPr>
              <a:t>4 mm</a:t>
            </a:r>
          </a:p>
        </p:txBody>
      </p:sp>
      <p:sp>
        <p:nvSpPr>
          <p:cNvPr id="100" name="Title 1"/>
          <p:cNvSpPr txBox="1">
            <a:spLocks/>
          </p:cNvSpPr>
          <p:nvPr/>
        </p:nvSpPr>
        <p:spPr>
          <a:xfrm>
            <a:off x="649673" y="298136"/>
            <a:ext cx="7886700" cy="994172"/>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smtClean="0">
                <a:latin typeface="Arial" panose="020B0604020202020204" pitchFamily="34" charset="0"/>
                <a:cs typeface="Arial" panose="020B0604020202020204" pitchFamily="34" charset="0"/>
              </a:rPr>
              <a:t>Discharges at Gas-Liquid Interface</a:t>
            </a:r>
            <a:r>
              <a:rPr lang="en-US" sz="2025" b="1" dirty="0">
                <a:latin typeface="Arial" panose="020B0604020202020204" pitchFamily="34" charset="0"/>
                <a:cs typeface="Arial" panose="020B0604020202020204" pitchFamily="34" charset="0"/>
              </a:rPr>
              <a:t/>
            </a:r>
            <a:br>
              <a:rPr lang="en-US" sz="2025" b="1" dirty="0">
                <a:latin typeface="Arial" panose="020B0604020202020204" pitchFamily="34" charset="0"/>
                <a:cs typeface="Arial" panose="020B0604020202020204" pitchFamily="34" charset="0"/>
              </a:rPr>
            </a:br>
            <a:endParaRPr lang="en-US" sz="2025" b="1" dirty="0">
              <a:latin typeface="Arial" panose="020B0604020202020204" pitchFamily="34" charset="0"/>
              <a:cs typeface="Arial" panose="020B0604020202020204" pitchFamily="34" charset="0"/>
            </a:endParaRPr>
          </a:p>
        </p:txBody>
      </p:sp>
      <p:sp>
        <p:nvSpPr>
          <p:cNvPr id="101" name="Content Placeholder 2"/>
          <p:cNvSpPr txBox="1">
            <a:spLocks/>
          </p:cNvSpPr>
          <p:nvPr/>
        </p:nvSpPr>
        <p:spPr>
          <a:xfrm>
            <a:off x="846981" y="1038564"/>
            <a:ext cx="7455139" cy="47645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Plasma propagates </a:t>
            </a:r>
            <a:r>
              <a:rPr lang="en-US" sz="2000" dirty="0" smtClean="0"/>
              <a:t>in gas phase along </a:t>
            </a:r>
            <a:r>
              <a:rPr lang="en-US" sz="2000" dirty="0"/>
              <a:t>the gas/liquid </a:t>
            </a:r>
            <a:r>
              <a:rPr lang="en-US" sz="2000" dirty="0" smtClean="0"/>
              <a:t>interface</a:t>
            </a:r>
          </a:p>
          <a:p>
            <a:r>
              <a:rPr lang="en-US" sz="2000" dirty="0" smtClean="0"/>
              <a:t>Requires lower electric field to generate plasma than inside water</a:t>
            </a:r>
          </a:p>
          <a:p>
            <a:r>
              <a:rPr lang="en-US" sz="2000" dirty="0" smtClean="0"/>
              <a:t>More efficient generation of plasma</a:t>
            </a:r>
            <a:endParaRPr lang="en-US" sz="2000" dirty="0"/>
          </a:p>
        </p:txBody>
      </p:sp>
      <p:cxnSp>
        <p:nvCxnSpPr>
          <p:cNvPr id="102" name="Straight Connector 101"/>
          <p:cNvCxnSpPr/>
          <p:nvPr/>
        </p:nvCxnSpPr>
        <p:spPr>
          <a:xfrm>
            <a:off x="6054262" y="3014054"/>
            <a:ext cx="11614" cy="1326056"/>
          </a:xfrm>
          <a:prstGeom prst="line">
            <a:avLst/>
          </a:prstGeom>
          <a:ln w="57150">
            <a:solidFill>
              <a:srgbClr val="FFFF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rot="5400000">
            <a:off x="5598591" y="3445942"/>
            <a:ext cx="1188339" cy="300082"/>
          </a:xfrm>
          <a:prstGeom prst="rect">
            <a:avLst/>
          </a:prstGeom>
          <a:noFill/>
        </p:spPr>
        <p:txBody>
          <a:bodyPr wrap="none" rtlCol="0">
            <a:spAutoFit/>
          </a:bodyPr>
          <a:lstStyle/>
          <a:p>
            <a:r>
              <a:rPr lang="en-US" sz="1350" dirty="0">
                <a:solidFill>
                  <a:srgbClr val="FFFF00"/>
                </a:solidFill>
                <a:effectLst>
                  <a:outerShdw blurRad="38100" dist="38100" dir="2700000" algn="tl">
                    <a:srgbClr val="000000">
                      <a:alpha val="43137"/>
                    </a:srgbClr>
                  </a:outerShdw>
                </a:effectLst>
              </a:rPr>
              <a:t>Flow direction</a:t>
            </a:r>
          </a:p>
        </p:txBody>
      </p:sp>
      <p:cxnSp>
        <p:nvCxnSpPr>
          <p:cNvPr id="4" name="Straight Arrow Connector 3"/>
          <p:cNvCxnSpPr/>
          <p:nvPr/>
        </p:nvCxnSpPr>
        <p:spPr>
          <a:xfrm flipH="1" flipV="1">
            <a:off x="1853431" y="4958194"/>
            <a:ext cx="317681" cy="41184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3030288" y="4873630"/>
            <a:ext cx="390568" cy="49640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5" name="Content Placeholder 2"/>
          <p:cNvSpPr txBox="1">
            <a:spLocks/>
          </p:cNvSpPr>
          <p:nvPr/>
        </p:nvSpPr>
        <p:spPr>
          <a:xfrm>
            <a:off x="1371601" y="5247357"/>
            <a:ext cx="3618270" cy="47645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latin typeface="Arial" panose="020B0604020202020204" pitchFamily="34" charset="0"/>
                <a:cs typeface="Arial" panose="020B0604020202020204" pitchFamily="34" charset="0"/>
              </a:rPr>
              <a:t>Batch, semi-batch systems</a:t>
            </a:r>
            <a:endParaRPr lang="en-US" sz="2000" dirty="0">
              <a:latin typeface="Arial" panose="020B0604020202020204" pitchFamily="34" charset="0"/>
              <a:cs typeface="Arial" panose="020B0604020202020204" pitchFamily="34" charset="0"/>
            </a:endParaRPr>
          </a:p>
        </p:txBody>
      </p:sp>
      <p:cxnSp>
        <p:nvCxnSpPr>
          <p:cNvPr id="106" name="Straight Arrow Connector 105"/>
          <p:cNvCxnSpPr/>
          <p:nvPr/>
        </p:nvCxnSpPr>
        <p:spPr>
          <a:xfrm flipV="1">
            <a:off x="7064660" y="4958193"/>
            <a:ext cx="1595" cy="47965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7" name="Content Placeholder 2"/>
          <p:cNvSpPr txBox="1">
            <a:spLocks/>
          </p:cNvSpPr>
          <p:nvPr/>
        </p:nvSpPr>
        <p:spPr>
          <a:xfrm>
            <a:off x="5542447" y="5080259"/>
            <a:ext cx="3118649" cy="47645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latin typeface="Arial" panose="020B0604020202020204" pitchFamily="34" charset="0"/>
                <a:cs typeface="Arial" panose="020B0604020202020204" pitchFamily="34" charset="0"/>
              </a:rPr>
              <a:t>Continuous flow system</a:t>
            </a:r>
            <a:endParaRPr lang="en-US" sz="2000" dirty="0">
              <a:latin typeface="Arial" panose="020B0604020202020204" pitchFamily="34" charset="0"/>
              <a:cs typeface="Arial" panose="020B0604020202020204" pitchFamily="34" charset="0"/>
            </a:endParaRPr>
          </a:p>
        </p:txBody>
      </p:sp>
      <p:cxnSp>
        <p:nvCxnSpPr>
          <p:cNvPr id="108" name="Straight Connector 107"/>
          <p:cNvCxnSpPr/>
          <p:nvPr/>
        </p:nvCxnSpPr>
        <p:spPr>
          <a:xfrm>
            <a:off x="1099996" y="4227738"/>
            <a:ext cx="0" cy="155202"/>
          </a:xfrm>
          <a:prstGeom prst="line">
            <a:avLst/>
          </a:prstGeom>
          <a:noFill/>
          <a:ln w="12700" cap="flat" cmpd="sng" algn="ctr">
            <a:solidFill>
              <a:schemeClr val="bg1"/>
            </a:solidFill>
            <a:prstDash val="solid"/>
            <a:miter lim="800000"/>
          </a:ln>
          <a:effectLst/>
        </p:spPr>
      </p:cxnSp>
      <p:cxnSp>
        <p:nvCxnSpPr>
          <p:cNvPr id="109" name="Straight Connector 108"/>
          <p:cNvCxnSpPr/>
          <p:nvPr/>
        </p:nvCxnSpPr>
        <p:spPr>
          <a:xfrm flipH="1">
            <a:off x="933703" y="4382939"/>
            <a:ext cx="323035" cy="0"/>
          </a:xfrm>
          <a:prstGeom prst="line">
            <a:avLst/>
          </a:prstGeom>
          <a:noFill/>
          <a:ln w="12700" cap="flat" cmpd="sng" algn="ctr">
            <a:solidFill>
              <a:schemeClr val="bg1"/>
            </a:solidFill>
            <a:prstDash val="solid"/>
            <a:miter lim="800000"/>
          </a:ln>
          <a:effectLst/>
        </p:spPr>
      </p:cxnSp>
      <p:cxnSp>
        <p:nvCxnSpPr>
          <p:cNvPr id="110" name="Straight Connector 109"/>
          <p:cNvCxnSpPr/>
          <p:nvPr/>
        </p:nvCxnSpPr>
        <p:spPr>
          <a:xfrm flipH="1">
            <a:off x="981530" y="4432865"/>
            <a:ext cx="217011" cy="0"/>
          </a:xfrm>
          <a:prstGeom prst="line">
            <a:avLst/>
          </a:prstGeom>
          <a:noFill/>
          <a:ln w="12700" cap="flat" cmpd="sng" algn="ctr">
            <a:solidFill>
              <a:schemeClr val="bg1"/>
            </a:solidFill>
            <a:prstDash val="solid"/>
            <a:miter lim="800000"/>
          </a:ln>
          <a:effectLst/>
        </p:spPr>
      </p:cxnSp>
      <p:cxnSp>
        <p:nvCxnSpPr>
          <p:cNvPr id="111" name="Straight Connector 110"/>
          <p:cNvCxnSpPr/>
          <p:nvPr/>
        </p:nvCxnSpPr>
        <p:spPr>
          <a:xfrm flipH="1">
            <a:off x="1015646" y="4486630"/>
            <a:ext cx="157055" cy="0"/>
          </a:xfrm>
          <a:prstGeom prst="line">
            <a:avLst/>
          </a:prstGeom>
          <a:noFill/>
          <a:ln w="12700" cap="flat" cmpd="sng" algn="ctr">
            <a:solidFill>
              <a:schemeClr val="bg1"/>
            </a:solidFill>
            <a:prstDash val="solid"/>
            <a:miter lim="800000"/>
          </a:ln>
          <a:effectLst/>
        </p:spPr>
      </p:cxnSp>
      <p:grpSp>
        <p:nvGrpSpPr>
          <p:cNvPr id="3" name="Group 2"/>
          <p:cNvGrpSpPr/>
          <p:nvPr/>
        </p:nvGrpSpPr>
        <p:grpSpPr>
          <a:xfrm rot="10800000">
            <a:off x="5332687" y="2690687"/>
            <a:ext cx="323035" cy="258892"/>
            <a:chOff x="5335440" y="2837349"/>
            <a:chExt cx="323035" cy="258892"/>
          </a:xfrm>
        </p:grpSpPr>
        <p:cxnSp>
          <p:nvCxnSpPr>
            <p:cNvPr id="112" name="Straight Connector 111"/>
            <p:cNvCxnSpPr/>
            <p:nvPr/>
          </p:nvCxnSpPr>
          <p:spPr>
            <a:xfrm>
              <a:off x="5501733" y="2837349"/>
              <a:ext cx="0" cy="155202"/>
            </a:xfrm>
            <a:prstGeom prst="line">
              <a:avLst/>
            </a:prstGeom>
            <a:noFill/>
            <a:ln w="12700" cap="flat" cmpd="sng" algn="ctr">
              <a:solidFill>
                <a:schemeClr val="bg1"/>
              </a:solidFill>
              <a:prstDash val="solid"/>
              <a:miter lim="800000"/>
            </a:ln>
            <a:effectLst/>
          </p:spPr>
        </p:cxnSp>
        <p:cxnSp>
          <p:nvCxnSpPr>
            <p:cNvPr id="113" name="Straight Connector 112"/>
            <p:cNvCxnSpPr/>
            <p:nvPr/>
          </p:nvCxnSpPr>
          <p:spPr>
            <a:xfrm flipH="1">
              <a:off x="5335440" y="2992550"/>
              <a:ext cx="323035" cy="0"/>
            </a:xfrm>
            <a:prstGeom prst="line">
              <a:avLst/>
            </a:prstGeom>
            <a:noFill/>
            <a:ln w="12700" cap="flat" cmpd="sng" algn="ctr">
              <a:solidFill>
                <a:schemeClr val="bg1"/>
              </a:solidFill>
              <a:prstDash val="solid"/>
              <a:miter lim="800000"/>
            </a:ln>
            <a:effectLst/>
          </p:spPr>
        </p:cxnSp>
        <p:cxnSp>
          <p:nvCxnSpPr>
            <p:cNvPr id="114" name="Straight Connector 113"/>
            <p:cNvCxnSpPr/>
            <p:nvPr/>
          </p:nvCxnSpPr>
          <p:spPr>
            <a:xfrm flipH="1">
              <a:off x="5383267" y="3042476"/>
              <a:ext cx="217011" cy="0"/>
            </a:xfrm>
            <a:prstGeom prst="line">
              <a:avLst/>
            </a:prstGeom>
            <a:noFill/>
            <a:ln w="12700" cap="flat" cmpd="sng" algn="ctr">
              <a:solidFill>
                <a:schemeClr val="bg1"/>
              </a:solidFill>
              <a:prstDash val="solid"/>
              <a:miter lim="800000"/>
            </a:ln>
            <a:effectLst/>
          </p:spPr>
        </p:cxnSp>
        <p:cxnSp>
          <p:nvCxnSpPr>
            <p:cNvPr id="115" name="Straight Connector 114"/>
            <p:cNvCxnSpPr/>
            <p:nvPr/>
          </p:nvCxnSpPr>
          <p:spPr>
            <a:xfrm flipH="1">
              <a:off x="5417383" y="3096241"/>
              <a:ext cx="157055" cy="0"/>
            </a:xfrm>
            <a:prstGeom prst="line">
              <a:avLst/>
            </a:prstGeom>
            <a:noFill/>
            <a:ln w="12700" cap="flat" cmpd="sng" algn="ctr">
              <a:solidFill>
                <a:schemeClr val="bg1"/>
              </a:solidFill>
              <a:prstDash val="solid"/>
              <a:miter lim="800000"/>
            </a:ln>
            <a:effectLst/>
          </p:spPr>
        </p:cxnSp>
      </p:grpSp>
      <p:sp>
        <p:nvSpPr>
          <p:cNvPr id="6" name="TextBox 5"/>
          <p:cNvSpPr txBox="1"/>
          <p:nvPr/>
        </p:nvSpPr>
        <p:spPr>
          <a:xfrm>
            <a:off x="3621810" y="4635017"/>
            <a:ext cx="1823576" cy="307777"/>
          </a:xfrm>
          <a:prstGeom prst="rect">
            <a:avLst/>
          </a:prstGeom>
          <a:noFill/>
        </p:spPr>
        <p:txBody>
          <a:bodyPr wrap="none" rtlCol="0">
            <a:spAutoFit/>
          </a:bodyPr>
          <a:lstStyle/>
          <a:p>
            <a:r>
              <a:rPr lang="en-US" sz="1400" dirty="0" smtClean="0"/>
              <a:t>(Shih and Locke, 2009)</a:t>
            </a:r>
            <a:endParaRPr lang="en-US" sz="1400" dirty="0"/>
          </a:p>
        </p:txBody>
      </p:sp>
      <p:sp>
        <p:nvSpPr>
          <p:cNvPr id="116" name="TextBox 115"/>
          <p:cNvSpPr txBox="1"/>
          <p:nvPr/>
        </p:nvSpPr>
        <p:spPr>
          <a:xfrm>
            <a:off x="5883253" y="4650416"/>
            <a:ext cx="2113912" cy="307777"/>
          </a:xfrm>
          <a:prstGeom prst="rect">
            <a:avLst/>
          </a:prstGeom>
          <a:noFill/>
        </p:spPr>
        <p:txBody>
          <a:bodyPr wrap="none" rtlCol="0">
            <a:spAutoFit/>
          </a:bodyPr>
          <a:lstStyle/>
          <a:p>
            <a:r>
              <a:rPr lang="en-US" sz="1400" dirty="0" smtClean="0"/>
              <a:t>(Wandell and Locke, 2014)</a:t>
            </a:r>
            <a:endParaRPr lang="en-US" sz="1400" dirty="0"/>
          </a:p>
        </p:txBody>
      </p:sp>
      <p:sp>
        <p:nvSpPr>
          <p:cNvPr id="117" name="TextBox 116"/>
          <p:cNvSpPr txBox="1"/>
          <p:nvPr/>
        </p:nvSpPr>
        <p:spPr>
          <a:xfrm>
            <a:off x="845449" y="4662957"/>
            <a:ext cx="1982402" cy="307777"/>
          </a:xfrm>
          <a:prstGeom prst="rect">
            <a:avLst/>
          </a:prstGeom>
          <a:noFill/>
        </p:spPr>
        <p:txBody>
          <a:bodyPr wrap="none" rtlCol="0">
            <a:spAutoFit/>
          </a:bodyPr>
          <a:lstStyle/>
          <a:p>
            <a:r>
              <a:rPr lang="en-US" sz="1400" dirty="0" smtClean="0"/>
              <a:t>(Grymonpre et al., 2004)</a:t>
            </a:r>
            <a:endParaRPr lang="en-US" sz="1400" dirty="0"/>
          </a:p>
        </p:txBody>
      </p:sp>
      <p:sp>
        <p:nvSpPr>
          <p:cNvPr id="5" name="TextBox 4"/>
          <p:cNvSpPr txBox="1"/>
          <p:nvPr/>
        </p:nvSpPr>
        <p:spPr>
          <a:xfrm>
            <a:off x="673003" y="5754549"/>
            <a:ext cx="7651629" cy="646331"/>
          </a:xfrm>
          <a:prstGeom prst="rect">
            <a:avLst/>
          </a:prstGeom>
          <a:noFill/>
          <a:ln w="19050">
            <a:solidFill>
              <a:srgbClr val="FF0000"/>
            </a:solidFill>
          </a:ln>
        </p:spPr>
        <p:txBody>
          <a:bodyPr wrap="square" rtlCol="0">
            <a:spAutoFit/>
          </a:bodyPr>
          <a:lstStyle/>
          <a:p>
            <a:r>
              <a:rPr lang="en-US" dirty="0" smtClean="0">
                <a:latin typeface="Arial" panose="020B0604020202020204" pitchFamily="34" charset="0"/>
                <a:cs typeface="Arial" panose="020B0604020202020204" pitchFamily="34" charset="0"/>
              </a:rPr>
              <a:t>Flow system useful to control gas, liquid, and plasma contacting, fluid residence times, and to measure gas and liquid products and reactants.</a:t>
            </a:r>
            <a:endParaRPr lang="en-US" dirty="0">
              <a:latin typeface="Arial" panose="020B0604020202020204" pitchFamily="34" charset="0"/>
              <a:cs typeface="Arial" panose="020B0604020202020204" pitchFamily="34" charset="0"/>
            </a:endParaRPr>
          </a:p>
        </p:txBody>
      </p:sp>
      <p:sp>
        <p:nvSpPr>
          <p:cNvPr id="8" name="Left Brace 7"/>
          <p:cNvSpPr/>
          <p:nvPr/>
        </p:nvSpPr>
        <p:spPr>
          <a:xfrm rot="16200000">
            <a:off x="2840197" y="3651683"/>
            <a:ext cx="315854" cy="3045866"/>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93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nodePh="1">
                                  <p:stCondLst>
                                    <p:cond delay="0"/>
                                  </p:stCondLst>
                                  <p:endCondLst>
                                    <p:cond evt="begin" delay="0">
                                      <p:tn val="85"/>
                                    </p:cond>
                                  </p:endCondLst>
                                  <p:childTnLst>
                                    <p:set>
                                      <p:cBhvr>
                                        <p:cTn id="8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6" grpId="0" animBg="1"/>
      <p:bldP spid="98" grpId="0"/>
      <p:bldP spid="101" grpId="0" build="p"/>
      <p:bldP spid="103" grpId="0"/>
      <p:bldP spid="105" grpId="0"/>
      <p:bldP spid="107" grpId="0"/>
      <p:bldP spid="6" grpId="0"/>
      <p:bldP spid="116" grpId="0"/>
      <p:bldP spid="117" grpId="0"/>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65855" y="3333275"/>
            <a:ext cx="997969"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117888" y="324185"/>
            <a:ext cx="7576052" cy="9941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Flowing Film Plasma Reactor System</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117888" y="1318357"/>
            <a:ext cx="5734050" cy="4505325"/>
          </a:xfrm>
          <a:prstGeom prst="rect">
            <a:avLst/>
          </a:prstGeom>
          <a:noFill/>
        </p:spPr>
      </p:pic>
      <p:sp>
        <p:nvSpPr>
          <p:cNvPr id="2" name="TextBox 1"/>
          <p:cNvSpPr txBox="1"/>
          <p:nvPr/>
        </p:nvSpPr>
        <p:spPr>
          <a:xfrm>
            <a:off x="7083911" y="2924688"/>
            <a:ext cx="1392689" cy="646331"/>
          </a:xfrm>
          <a:prstGeom prst="rect">
            <a:avLst/>
          </a:prstGeom>
          <a:noFill/>
        </p:spPr>
        <p:txBody>
          <a:bodyPr wrap="none" rtlCol="0">
            <a:spAutoFit/>
          </a:bodyPr>
          <a:lstStyle/>
          <a:p>
            <a:r>
              <a:rPr lang="en-US" dirty="0" smtClean="0"/>
              <a:t>Eagle Harbor</a:t>
            </a:r>
          </a:p>
          <a:p>
            <a:r>
              <a:rPr lang="en-US" dirty="0" err="1" smtClean="0"/>
              <a:t>Nanopulser</a:t>
            </a:r>
            <a:endParaRPr lang="en-US" dirty="0"/>
          </a:p>
        </p:txBody>
      </p:sp>
      <p:sp>
        <p:nvSpPr>
          <p:cNvPr id="3" name="TextBox 2"/>
          <p:cNvSpPr txBox="1"/>
          <p:nvPr/>
        </p:nvSpPr>
        <p:spPr>
          <a:xfrm>
            <a:off x="5421744" y="1403926"/>
            <a:ext cx="822037" cy="276999"/>
          </a:xfrm>
          <a:prstGeom prst="rect">
            <a:avLst/>
          </a:prstGeom>
          <a:solidFill>
            <a:schemeClr val="bg1"/>
          </a:solidFill>
        </p:spPr>
        <p:txBody>
          <a:bodyPr wrap="square" rtlCol="0">
            <a:spAutoFit/>
          </a:bodyPr>
          <a:lstStyle/>
          <a:p>
            <a:r>
              <a:rPr lang="en-US" sz="1200" dirty="0" smtClean="0">
                <a:latin typeface="Arial" panose="020B0604020202020204" pitchFamily="34" charset="0"/>
                <a:cs typeface="Arial" panose="020B0604020202020204" pitchFamily="34" charset="0"/>
              </a:rPr>
              <a:t>Gases</a:t>
            </a:r>
            <a:endParaRPr lang="en-US" sz="1200" dirty="0">
              <a:latin typeface="Arial" panose="020B0604020202020204" pitchFamily="34" charset="0"/>
              <a:cs typeface="Arial" panose="020B0604020202020204" pitchFamily="34" charset="0"/>
            </a:endParaRPr>
          </a:p>
        </p:txBody>
      </p:sp>
      <p:sp>
        <p:nvSpPr>
          <p:cNvPr id="4" name="TextBox 3"/>
          <p:cNvSpPr txBox="1"/>
          <p:nvPr/>
        </p:nvSpPr>
        <p:spPr>
          <a:xfrm>
            <a:off x="6151265" y="4526280"/>
            <a:ext cx="1197764" cy="954107"/>
          </a:xfrm>
          <a:prstGeom prst="rect">
            <a:avLst/>
          </a:prstGeom>
          <a:noFill/>
          <a:ln w="19050">
            <a:solidFill>
              <a:srgbClr val="FF0000"/>
            </a:solidFill>
          </a:ln>
        </p:spPr>
        <p:txBody>
          <a:bodyPr wrap="none" rtlCol="0">
            <a:spAutoFit/>
          </a:bodyPr>
          <a:lstStyle/>
          <a:p>
            <a:r>
              <a:rPr lang="en-US" sz="1400" dirty="0" smtClean="0"/>
              <a:t>Gas samples:</a:t>
            </a:r>
          </a:p>
          <a:p>
            <a:r>
              <a:rPr lang="en-US" sz="1400" dirty="0"/>
              <a:t> </a:t>
            </a:r>
            <a:r>
              <a:rPr lang="en-US" sz="1400" dirty="0" smtClean="0"/>
              <a:t>FTIR (on-line)</a:t>
            </a:r>
          </a:p>
          <a:p>
            <a:r>
              <a:rPr lang="en-US" sz="1400" dirty="0"/>
              <a:t> </a:t>
            </a:r>
            <a:r>
              <a:rPr lang="en-US" sz="1400" dirty="0" smtClean="0"/>
              <a:t>GC, GC/MS,</a:t>
            </a:r>
          </a:p>
          <a:p>
            <a:r>
              <a:rPr lang="en-US" sz="1400" dirty="0"/>
              <a:t> </a:t>
            </a:r>
            <a:r>
              <a:rPr lang="en-US" sz="1400" dirty="0" smtClean="0"/>
              <a:t>NMR</a:t>
            </a:r>
            <a:endParaRPr lang="en-US" sz="1400" dirty="0"/>
          </a:p>
        </p:txBody>
      </p:sp>
      <p:sp>
        <p:nvSpPr>
          <p:cNvPr id="5" name="TextBox 4"/>
          <p:cNvSpPr txBox="1"/>
          <p:nvPr/>
        </p:nvSpPr>
        <p:spPr>
          <a:xfrm>
            <a:off x="2715768" y="5362017"/>
            <a:ext cx="1530419" cy="738664"/>
          </a:xfrm>
          <a:prstGeom prst="rect">
            <a:avLst/>
          </a:prstGeom>
          <a:noFill/>
          <a:ln w="19050">
            <a:solidFill>
              <a:srgbClr val="FF0000"/>
            </a:solidFill>
          </a:ln>
        </p:spPr>
        <p:txBody>
          <a:bodyPr wrap="none" rtlCol="0">
            <a:spAutoFit/>
          </a:bodyPr>
          <a:lstStyle/>
          <a:p>
            <a:r>
              <a:rPr lang="en-US" sz="1400" dirty="0" smtClean="0"/>
              <a:t>Liquid samples:</a:t>
            </a:r>
          </a:p>
          <a:p>
            <a:r>
              <a:rPr lang="en-US" sz="1400" dirty="0"/>
              <a:t> </a:t>
            </a:r>
            <a:r>
              <a:rPr lang="en-US" sz="1400" dirty="0" smtClean="0"/>
              <a:t>GC, GC/MS, NMR,</a:t>
            </a:r>
          </a:p>
          <a:p>
            <a:r>
              <a:rPr lang="en-US" sz="1400" dirty="0"/>
              <a:t> </a:t>
            </a:r>
            <a:r>
              <a:rPr lang="en-US" sz="1400" dirty="0" smtClean="0"/>
              <a:t> UV spectroscopy</a:t>
            </a:r>
            <a:endParaRPr lang="en-US" sz="1400" dirty="0"/>
          </a:p>
        </p:txBody>
      </p:sp>
      <p:sp>
        <p:nvSpPr>
          <p:cNvPr id="6" name="TextBox 5"/>
          <p:cNvSpPr txBox="1"/>
          <p:nvPr/>
        </p:nvSpPr>
        <p:spPr>
          <a:xfrm>
            <a:off x="685800" y="2971800"/>
            <a:ext cx="1458413" cy="738664"/>
          </a:xfrm>
          <a:prstGeom prst="rect">
            <a:avLst/>
          </a:prstGeom>
          <a:noFill/>
          <a:ln w="19050">
            <a:solidFill>
              <a:srgbClr val="FF0000"/>
            </a:solidFill>
          </a:ln>
        </p:spPr>
        <p:txBody>
          <a:bodyPr wrap="none" rtlCol="0">
            <a:spAutoFit/>
          </a:bodyPr>
          <a:lstStyle/>
          <a:p>
            <a:r>
              <a:rPr lang="en-US" sz="1400" dirty="0" smtClean="0"/>
              <a:t>Optical emissions</a:t>
            </a:r>
          </a:p>
          <a:p>
            <a:r>
              <a:rPr lang="en-US" sz="1400" dirty="0" smtClean="0"/>
              <a:t>Spectrometer</a:t>
            </a:r>
          </a:p>
          <a:p>
            <a:r>
              <a:rPr lang="en-US" sz="1400" dirty="0" smtClean="0"/>
              <a:t>(w/ optical fiber)</a:t>
            </a:r>
            <a:endParaRPr lang="en-US" sz="1400" dirty="0"/>
          </a:p>
        </p:txBody>
      </p:sp>
    </p:spTree>
    <p:extLst>
      <p:ext uri="{BB962C8B-B14F-4D97-AF65-F5344CB8AC3E}">
        <p14:creationId xmlns:p14="http://schemas.microsoft.com/office/powerpoint/2010/main" val="40421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p:cNvSpPr txBox="1">
            <a:spLocks/>
          </p:cNvSpPr>
          <p:nvPr/>
        </p:nvSpPr>
        <p:spPr>
          <a:xfrm>
            <a:off x="1538772" y="71340"/>
            <a:ext cx="6172200" cy="94309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cs typeface="Arial" panose="020B0604020202020204" pitchFamily="34" charset="0"/>
              </a:rPr>
              <a:t>High </a:t>
            </a:r>
            <a:r>
              <a:rPr lang="en-US" sz="3200" b="1" dirty="0" smtClean="0">
                <a:latin typeface="Arial" panose="020B0604020202020204" pitchFamily="34" charset="0"/>
                <a:cs typeface="Arial" panose="020B0604020202020204" pitchFamily="34" charset="0"/>
              </a:rPr>
              <a:t>Speed </a:t>
            </a:r>
            <a:r>
              <a:rPr lang="en-US" sz="3200" b="1" dirty="0">
                <a:latin typeface="Arial" panose="020B0604020202020204" pitchFamily="34" charset="0"/>
                <a:cs typeface="Arial" panose="020B0604020202020204" pitchFamily="34" charset="0"/>
              </a:rPr>
              <a:t>I</a:t>
            </a:r>
            <a:r>
              <a:rPr lang="en-US" sz="3200" b="1" dirty="0" smtClean="0">
                <a:latin typeface="Arial" panose="020B0604020202020204" pitchFamily="34" charset="0"/>
                <a:cs typeface="Arial" panose="020B0604020202020204" pitchFamily="34" charset="0"/>
              </a:rPr>
              <a:t>maging</a:t>
            </a:r>
            <a:endParaRPr lang="en-US" sz="3200" b="1" dirty="0">
              <a:latin typeface="Arial" panose="020B0604020202020204" pitchFamily="34" charset="0"/>
              <a:cs typeface="Arial" panose="020B0604020202020204" pitchFamily="34" charset="0"/>
            </a:endParaRPr>
          </a:p>
        </p:txBody>
      </p:sp>
      <p:grpSp>
        <p:nvGrpSpPr>
          <p:cNvPr id="2" name="Group 1"/>
          <p:cNvGrpSpPr/>
          <p:nvPr/>
        </p:nvGrpSpPr>
        <p:grpSpPr>
          <a:xfrm>
            <a:off x="3162658" y="684561"/>
            <a:ext cx="5545662" cy="3659249"/>
            <a:chOff x="2998220" y="1109501"/>
            <a:chExt cx="5545662" cy="3659249"/>
          </a:xfrm>
        </p:grpSpPr>
        <p:grpSp>
          <p:nvGrpSpPr>
            <p:cNvPr id="4109" name="Group 4108"/>
            <p:cNvGrpSpPr>
              <a:grpSpLocks noChangeAspect="1"/>
            </p:cNvGrpSpPr>
            <p:nvPr/>
          </p:nvGrpSpPr>
          <p:grpSpPr>
            <a:xfrm>
              <a:off x="2998220" y="1109501"/>
              <a:ext cx="5545662" cy="3659249"/>
              <a:chOff x="425337" y="617850"/>
              <a:chExt cx="7596014" cy="5012152"/>
            </a:xfrm>
          </p:grpSpPr>
          <p:sp>
            <p:nvSpPr>
              <p:cNvPr id="40" name="TextBox 87"/>
              <p:cNvSpPr txBox="1">
                <a:spLocks noChangeArrowheads="1"/>
              </p:cNvSpPr>
              <p:nvPr/>
            </p:nvSpPr>
            <p:spPr bwMode="auto">
              <a:xfrm>
                <a:off x="5131886" y="2698105"/>
                <a:ext cx="2321644" cy="46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dirty="0">
                    <a:effectLst>
                      <a:outerShdw blurRad="38100" dist="38100" dir="2700000" algn="tl">
                        <a:srgbClr val="000000">
                          <a:alpha val="43137"/>
                        </a:srgbClr>
                      </a:outerShdw>
                    </a:effectLst>
                    <a:latin typeface="Calibri" pitchFamily="34" charset="0"/>
                  </a:rPr>
                  <a:t>Gas flow region</a:t>
                </a:r>
              </a:p>
            </p:txBody>
          </p:sp>
          <p:grpSp>
            <p:nvGrpSpPr>
              <p:cNvPr id="4108" name="Group 4107"/>
              <p:cNvGrpSpPr/>
              <p:nvPr/>
            </p:nvGrpSpPr>
            <p:grpSpPr>
              <a:xfrm>
                <a:off x="425337" y="617850"/>
                <a:ext cx="7596014" cy="5012152"/>
                <a:chOff x="425337" y="617850"/>
                <a:chExt cx="7596014" cy="5012152"/>
              </a:xfrm>
            </p:grpSpPr>
            <p:pic>
              <p:nvPicPr>
                <p:cNvPr id="4" name="tracki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226" t="3300" r="11436" b="4567"/>
                <a:stretch/>
              </p:blipFill>
              <p:spPr>
                <a:xfrm rot="5400000">
                  <a:off x="1111854" y="1505991"/>
                  <a:ext cx="4072381" cy="3459637"/>
                </a:xfrm>
                <a:prstGeom prst="rect">
                  <a:avLst/>
                </a:prstGeom>
              </p:spPr>
            </p:pic>
            <p:grpSp>
              <p:nvGrpSpPr>
                <p:cNvPr id="20" name="Group 19"/>
                <p:cNvGrpSpPr/>
                <p:nvPr/>
              </p:nvGrpSpPr>
              <p:grpSpPr>
                <a:xfrm>
                  <a:off x="425337" y="1461241"/>
                  <a:ext cx="7536639" cy="2738830"/>
                  <a:chOff x="729074" y="576051"/>
                  <a:chExt cx="7536639" cy="2738830"/>
                </a:xfrm>
              </p:grpSpPr>
              <p:sp>
                <p:nvSpPr>
                  <p:cNvPr id="22" name="TextBox 83"/>
                  <p:cNvSpPr txBox="1">
                    <a:spLocks noChangeArrowheads="1"/>
                  </p:cNvSpPr>
                  <p:nvPr/>
                </p:nvSpPr>
                <p:spPr bwMode="auto">
                  <a:xfrm>
                    <a:off x="5434098" y="576051"/>
                    <a:ext cx="2831615" cy="46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dirty="0">
                        <a:effectLst>
                          <a:outerShdw blurRad="38100" dist="38100" dir="2700000" algn="tl">
                            <a:srgbClr val="000000">
                              <a:alpha val="43137"/>
                            </a:srgbClr>
                          </a:outerShdw>
                        </a:effectLst>
                        <a:latin typeface="Calibri" pitchFamily="34" charset="0"/>
                      </a:rPr>
                      <a:t>Liquid </a:t>
                    </a:r>
                    <a:r>
                      <a:rPr lang="en-US" sz="1600" dirty="0" smtClean="0">
                        <a:effectLst>
                          <a:outerShdw blurRad="38100" dist="38100" dir="2700000" algn="tl">
                            <a:srgbClr val="000000">
                              <a:alpha val="43137"/>
                            </a:srgbClr>
                          </a:outerShdw>
                        </a:effectLst>
                        <a:latin typeface="Calibri" pitchFamily="34" charset="0"/>
                      </a:rPr>
                      <a:t>film </a:t>
                    </a:r>
                    <a:r>
                      <a:rPr lang="en-US" sz="1600" dirty="0">
                        <a:effectLst>
                          <a:outerShdw blurRad="38100" dist="38100" dir="2700000" algn="tl">
                            <a:srgbClr val="000000">
                              <a:alpha val="43137"/>
                            </a:srgbClr>
                          </a:outerShdw>
                        </a:effectLst>
                        <a:latin typeface="Calibri" pitchFamily="34" charset="0"/>
                      </a:rPr>
                      <a:t>flow region</a:t>
                    </a:r>
                  </a:p>
                </p:txBody>
              </p:sp>
              <p:cxnSp>
                <p:nvCxnSpPr>
                  <p:cNvPr id="23" name="Straight Connector 22"/>
                  <p:cNvCxnSpPr/>
                  <p:nvPr/>
                </p:nvCxnSpPr>
                <p:spPr>
                  <a:xfrm flipH="1">
                    <a:off x="4553343" y="837673"/>
                    <a:ext cx="905061" cy="535844"/>
                  </a:xfrm>
                  <a:prstGeom prst="line">
                    <a:avLst/>
                  </a:prstGeom>
                  <a:ln w="28575">
                    <a:solidFill>
                      <a:srgbClr val="FF000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3630839" y="1824258"/>
                    <a:ext cx="1905948" cy="194759"/>
                  </a:xfrm>
                  <a:prstGeom prst="line">
                    <a:avLst/>
                  </a:prstGeom>
                  <a:ln w="28575">
                    <a:solidFill>
                      <a:srgbClr val="FF000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4497466" y="2357510"/>
                    <a:ext cx="960938" cy="431302"/>
                  </a:xfrm>
                  <a:prstGeom prst="line">
                    <a:avLst/>
                  </a:prstGeom>
                  <a:ln w="28575">
                    <a:solidFill>
                      <a:srgbClr val="FF0000"/>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18396" y="1057141"/>
                    <a:ext cx="0" cy="225774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29074" y="1831840"/>
                    <a:ext cx="907250" cy="463725"/>
                  </a:xfrm>
                  <a:prstGeom prst="rect">
                    <a:avLst/>
                  </a:prstGeom>
                  <a:noFill/>
                </p:spPr>
                <p:txBody>
                  <a:bodyPr wrap="none" rtlCol="0">
                    <a:spAutoFit/>
                  </a:bodyPr>
                  <a:lstStyle/>
                  <a:p>
                    <a:r>
                      <a:rPr lang="en-US" sz="1600" dirty="0">
                        <a:effectLst>
                          <a:outerShdw blurRad="38100" dist="38100" dir="2700000" algn="tl">
                            <a:srgbClr val="000000">
                              <a:alpha val="43137"/>
                            </a:srgbClr>
                          </a:outerShdw>
                        </a:effectLst>
                      </a:rPr>
                      <a:t>4 mm</a:t>
                    </a:r>
                  </a:p>
                </p:txBody>
              </p:sp>
            </p:grpSp>
            <p:cxnSp>
              <p:nvCxnSpPr>
                <p:cNvPr id="64" name="Straight Arrow Connector 63"/>
                <p:cNvCxnSpPr/>
                <p:nvPr/>
              </p:nvCxnSpPr>
              <p:spPr>
                <a:xfrm flipH="1">
                  <a:off x="1752600" y="1072781"/>
                  <a:ext cx="2702961" cy="12039"/>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650454" y="617850"/>
                  <a:ext cx="907250" cy="463725"/>
                </a:xfrm>
                <a:prstGeom prst="rect">
                  <a:avLst/>
                </a:prstGeom>
                <a:noFill/>
              </p:spPr>
              <p:txBody>
                <a:bodyPr wrap="none" rtlCol="0">
                  <a:spAutoFit/>
                </a:bodyPr>
                <a:lstStyle/>
                <a:p>
                  <a:r>
                    <a:rPr lang="en-US" sz="1600" dirty="0">
                      <a:effectLst>
                        <a:outerShdw blurRad="38100" dist="38100" dir="2700000" algn="tl">
                          <a:srgbClr val="000000">
                            <a:alpha val="43137"/>
                          </a:srgbClr>
                        </a:outerShdw>
                      </a:effectLst>
                    </a:rPr>
                    <a:t>3 mm</a:t>
                  </a:r>
                </a:p>
              </p:txBody>
            </p:sp>
            <p:sp>
              <p:nvSpPr>
                <p:cNvPr id="71" name="TextBox 83"/>
                <p:cNvSpPr txBox="1">
                  <a:spLocks noChangeArrowheads="1"/>
                </p:cNvSpPr>
                <p:nvPr/>
              </p:nvSpPr>
              <p:spPr bwMode="auto">
                <a:xfrm>
                  <a:off x="4937603" y="3452780"/>
                  <a:ext cx="3083748" cy="800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600" dirty="0">
                      <a:effectLst>
                        <a:outerShdw blurRad="38100" dist="38100" dir="2700000" algn="tl">
                          <a:srgbClr val="000000">
                            <a:alpha val="43137"/>
                          </a:srgbClr>
                        </a:outerShdw>
                      </a:effectLst>
                      <a:latin typeface="Calibri" pitchFamily="34" charset="0"/>
                    </a:rPr>
                    <a:t>Gas-liquid interface / Plasma discharge region</a:t>
                  </a:r>
                </a:p>
              </p:txBody>
            </p:sp>
            <p:sp>
              <p:nvSpPr>
                <p:cNvPr id="4107" name="TextBox 4106"/>
                <p:cNvSpPr txBox="1"/>
                <p:nvPr/>
              </p:nvSpPr>
              <p:spPr>
                <a:xfrm>
                  <a:off x="1463739" y="5218973"/>
                  <a:ext cx="1255220" cy="411029"/>
                </a:xfrm>
                <a:prstGeom prst="rect">
                  <a:avLst/>
                </a:prstGeom>
                <a:noFill/>
              </p:spPr>
              <p:txBody>
                <a:bodyPr wrap="none" rtlCol="0">
                  <a:spAutoFit/>
                </a:bodyPr>
                <a:lstStyle/>
                <a:p>
                  <a:r>
                    <a:rPr lang="en-US" sz="1350" dirty="0">
                      <a:effectLst>
                        <a:outerShdw blurRad="38100" dist="38100" dir="2700000" algn="tl">
                          <a:srgbClr val="000000">
                            <a:alpha val="43137"/>
                          </a:srgbClr>
                        </a:outerShdw>
                      </a:effectLst>
                    </a:rPr>
                    <a:t>*4,000 fps</a:t>
                  </a:r>
                </a:p>
              </p:txBody>
            </p:sp>
          </p:grpSp>
        </p:grpSp>
        <p:cxnSp>
          <p:nvCxnSpPr>
            <p:cNvPr id="41" name="Straight Connector 40"/>
            <p:cNvCxnSpPr/>
            <p:nvPr/>
          </p:nvCxnSpPr>
          <p:spPr>
            <a:xfrm>
              <a:off x="4414107" y="2247886"/>
              <a:ext cx="11614" cy="1326056"/>
            </a:xfrm>
            <a:prstGeom prst="line">
              <a:avLst/>
            </a:prstGeom>
            <a:ln w="5715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rot="5400000">
              <a:off x="3610679" y="2596641"/>
              <a:ext cx="1372171" cy="338554"/>
            </a:xfrm>
            <a:prstGeom prst="rect">
              <a:avLst/>
            </a:prstGeom>
            <a:noFill/>
          </p:spPr>
          <p:txBody>
            <a:bodyPr wrap="none" rtlCol="0">
              <a:spAutoFit/>
            </a:bodyPr>
            <a:lstStyle/>
            <a:p>
              <a:r>
                <a:rPr lang="en-US" sz="1600" dirty="0">
                  <a:solidFill>
                    <a:srgbClr val="FFFF00"/>
                  </a:solidFill>
                  <a:effectLst>
                    <a:outerShdw blurRad="38100" dist="38100" dir="2700000" algn="tl">
                      <a:srgbClr val="000000">
                        <a:alpha val="43137"/>
                      </a:srgbClr>
                    </a:outerShdw>
                  </a:effectLst>
                </a:rPr>
                <a:t>Flow direction</a:t>
              </a:r>
            </a:p>
          </p:txBody>
        </p:sp>
      </p:grpSp>
      <p:sp>
        <p:nvSpPr>
          <p:cNvPr id="83" name="TextBox 82"/>
          <p:cNvSpPr txBox="1"/>
          <p:nvPr/>
        </p:nvSpPr>
        <p:spPr>
          <a:xfrm>
            <a:off x="4632089" y="6303966"/>
            <a:ext cx="1438932"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rPr>
              <a:t>*1/12,000 sec. shutter speed</a:t>
            </a:r>
          </a:p>
        </p:txBody>
      </p:sp>
      <p:pic>
        <p:nvPicPr>
          <p:cNvPr id="4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0159" y="4473019"/>
            <a:ext cx="1522793" cy="183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l="21044" r="22022"/>
          <a:stretch/>
        </p:blipFill>
        <p:spPr>
          <a:xfrm>
            <a:off x="781653" y="1109296"/>
            <a:ext cx="2234832" cy="2973972"/>
          </a:xfrm>
          <a:prstGeom prst="rect">
            <a:avLst/>
          </a:prstGeom>
          <a:ln>
            <a:solidFill>
              <a:srgbClr val="FF0000"/>
            </a:solidFill>
          </a:ln>
        </p:spPr>
      </p:pic>
      <p:cxnSp>
        <p:nvCxnSpPr>
          <p:cNvPr id="42" name="Straight Arrow Connector 4"/>
          <p:cNvCxnSpPr>
            <a:cxnSpLocks noChangeShapeType="1"/>
          </p:cNvCxnSpPr>
          <p:nvPr/>
        </p:nvCxnSpPr>
        <p:spPr bwMode="auto">
          <a:xfrm flipV="1">
            <a:off x="1893739" y="1651534"/>
            <a:ext cx="1849328" cy="874250"/>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7"/>
          <p:cNvCxnSpPr>
            <a:cxnSpLocks noChangeShapeType="1"/>
          </p:cNvCxnSpPr>
          <p:nvPr/>
        </p:nvCxnSpPr>
        <p:spPr bwMode="auto">
          <a:xfrm>
            <a:off x="1893739" y="2754274"/>
            <a:ext cx="1809460" cy="545579"/>
          </a:xfrm>
          <a:prstGeom prst="straightConnector1">
            <a:avLst/>
          </a:prstGeom>
          <a:noFill/>
          <a:ln w="381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1" name="Group 50"/>
          <p:cNvGrpSpPr/>
          <p:nvPr/>
        </p:nvGrpSpPr>
        <p:grpSpPr>
          <a:xfrm>
            <a:off x="2144898" y="4455700"/>
            <a:ext cx="1986762" cy="2247015"/>
            <a:chOff x="6246438" y="953741"/>
            <a:chExt cx="2649015" cy="2996019"/>
          </a:xfrm>
        </p:grpSpPr>
        <p:pic>
          <p:nvPicPr>
            <p:cNvPr id="5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46" t="6181" r="6445"/>
            <a:stretch/>
          </p:blipFill>
          <p:spPr bwMode="auto">
            <a:xfrm>
              <a:off x="6692064" y="953741"/>
              <a:ext cx="1825273" cy="255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6246438" y="3539391"/>
              <a:ext cx="2649015" cy="410369"/>
            </a:xfrm>
            <a:prstGeom prst="rect">
              <a:avLst/>
            </a:prstGeom>
            <a:noFill/>
          </p:spPr>
          <p:txBody>
            <a:bodyPr wrap="none" rtlCol="0">
              <a:spAutoFit/>
            </a:bodyPr>
            <a:lstStyle/>
            <a:p>
              <a:r>
                <a:rPr lang="en-US" sz="1400" dirty="0">
                  <a:effectLst>
                    <a:outerShdw blurRad="38100" dist="38100" dir="2700000" algn="tl">
                      <a:srgbClr val="000000">
                        <a:alpha val="43137"/>
                      </a:srgbClr>
                    </a:outerShdw>
                  </a:effectLst>
                </a:rPr>
                <a:t>*1/60 sec. shutter speed</a:t>
              </a:r>
            </a:p>
          </p:txBody>
        </p:sp>
      </p:grpSp>
      <p:sp>
        <p:nvSpPr>
          <p:cNvPr id="3" name="TextBox 2"/>
          <p:cNvSpPr txBox="1"/>
          <p:nvPr/>
        </p:nvSpPr>
        <p:spPr>
          <a:xfrm>
            <a:off x="6330209" y="5065326"/>
            <a:ext cx="2102013" cy="646331"/>
          </a:xfrm>
          <a:prstGeom prst="rect">
            <a:avLst/>
          </a:prstGeom>
          <a:noFill/>
        </p:spPr>
        <p:txBody>
          <a:bodyPr wrap="square" rtlCol="0">
            <a:spAutoFit/>
          </a:bodyPr>
          <a:lstStyle/>
          <a:p>
            <a:r>
              <a:rPr lang="en-US" dirty="0" err="1" smtClean="0"/>
              <a:t>Deionzed</a:t>
            </a:r>
            <a:r>
              <a:rPr lang="en-US" dirty="0" smtClean="0"/>
              <a:t> water with argon carrier.</a:t>
            </a:r>
            <a:endParaRPr lang="en-US" dirty="0"/>
          </a:p>
        </p:txBody>
      </p:sp>
    </p:spTree>
    <p:extLst>
      <p:ext uri="{BB962C8B-B14F-4D97-AF65-F5344CB8AC3E}">
        <p14:creationId xmlns:p14="http://schemas.microsoft.com/office/powerpoint/2010/main" val="1425319331"/>
      </p:ext>
    </p:extLst>
  </p:cSld>
  <p:clrMapOvr>
    <a:masterClrMapping/>
  </p:clrMapOvr>
  <p:timing>
    <p:tnLst>
      <p:par>
        <p:cTn id="1" dur="indefinite" restart="never" nodeType="tmRoot">
          <p:childTnLst>
            <p:video>
              <p:cMediaNode vol="80000">
                <p:cTn id="2" repeatCount="indefinite"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6788" y="1140755"/>
            <a:ext cx="2495839" cy="1200329"/>
          </a:xfrm>
          <a:prstGeom prst="rect">
            <a:avLst/>
          </a:prstGeom>
          <a:noFill/>
          <a:ln>
            <a:solidFill>
              <a:schemeClr val="tx1"/>
            </a:solidFill>
          </a:ln>
        </p:spPr>
        <p:txBody>
          <a:bodyPr wrap="square" rtlCol="0">
            <a:spAutoFit/>
          </a:bodyPr>
          <a:lstStyle/>
          <a:p>
            <a:r>
              <a:rPr lang="en-US" sz="1600" b="1" dirty="0"/>
              <a:t>Input waveform </a:t>
            </a:r>
            <a:r>
              <a:rPr lang="en-US" sz="1600" b="1" dirty="0" smtClean="0"/>
              <a:t>properties</a:t>
            </a:r>
          </a:p>
          <a:p>
            <a:pPr marL="214308" indent="-214308">
              <a:buFontTx/>
              <a:buChar char="-"/>
            </a:pPr>
            <a:r>
              <a:rPr lang="en-US" sz="1400" dirty="0" smtClean="0"/>
              <a:t>Peak voltage</a:t>
            </a:r>
          </a:p>
          <a:p>
            <a:pPr marL="214308" indent="-214308">
              <a:buFontTx/>
              <a:buChar char="-"/>
            </a:pPr>
            <a:r>
              <a:rPr lang="en-US" sz="1400" dirty="0" smtClean="0"/>
              <a:t>Frequency</a:t>
            </a:r>
          </a:p>
          <a:p>
            <a:pPr marL="214308" indent="-214308">
              <a:buFontTx/>
              <a:buChar char="-"/>
            </a:pPr>
            <a:r>
              <a:rPr lang="en-US" sz="1400" dirty="0" smtClean="0"/>
              <a:t>Pulse width and shape</a:t>
            </a:r>
          </a:p>
          <a:p>
            <a:pPr marL="214308" indent="-214308">
              <a:buFontTx/>
              <a:buChar char="-"/>
            </a:pPr>
            <a:r>
              <a:rPr lang="en-US" sz="1400" dirty="0" smtClean="0"/>
              <a:t>Rise time</a:t>
            </a:r>
          </a:p>
        </p:txBody>
      </p:sp>
      <p:sp>
        <p:nvSpPr>
          <p:cNvPr id="5" name="TextBox 4"/>
          <p:cNvSpPr txBox="1"/>
          <p:nvPr/>
        </p:nvSpPr>
        <p:spPr>
          <a:xfrm>
            <a:off x="1054197" y="2873208"/>
            <a:ext cx="2895921" cy="1200329"/>
          </a:xfrm>
          <a:prstGeom prst="rect">
            <a:avLst/>
          </a:prstGeom>
          <a:noFill/>
          <a:ln>
            <a:solidFill>
              <a:schemeClr val="tx1"/>
            </a:solidFill>
          </a:ln>
        </p:spPr>
        <p:txBody>
          <a:bodyPr wrap="none" rtlCol="0">
            <a:spAutoFit/>
          </a:bodyPr>
          <a:lstStyle/>
          <a:p>
            <a:r>
              <a:rPr lang="en-US" sz="1600" b="1" dirty="0"/>
              <a:t>Discharge waveform properties </a:t>
            </a:r>
          </a:p>
          <a:p>
            <a:pPr marL="214308" indent="-214308">
              <a:buFontTx/>
              <a:buChar char="-"/>
            </a:pPr>
            <a:r>
              <a:rPr lang="en-US" sz="1400" dirty="0" smtClean="0"/>
              <a:t>Breakdown </a:t>
            </a:r>
            <a:r>
              <a:rPr lang="en-US" sz="1400" dirty="0"/>
              <a:t>voltage</a:t>
            </a:r>
          </a:p>
          <a:p>
            <a:pPr marL="214308" indent="-214308">
              <a:buFontTx/>
              <a:buChar char="-"/>
            </a:pPr>
            <a:r>
              <a:rPr lang="en-US" sz="1400" dirty="0"/>
              <a:t>Peak current</a:t>
            </a:r>
          </a:p>
          <a:p>
            <a:pPr marL="214308" indent="-214308">
              <a:buFontTx/>
              <a:buChar char="-"/>
            </a:pPr>
            <a:r>
              <a:rPr lang="en-US" sz="1400" dirty="0"/>
              <a:t>Total current</a:t>
            </a:r>
          </a:p>
          <a:p>
            <a:pPr marL="214308" indent="-214308">
              <a:buFontTx/>
              <a:buChar char="-"/>
            </a:pPr>
            <a:r>
              <a:rPr lang="en-US" sz="1400" dirty="0"/>
              <a:t>Energy per pulse</a:t>
            </a:r>
          </a:p>
        </p:txBody>
      </p:sp>
      <p:sp>
        <p:nvSpPr>
          <p:cNvPr id="6" name="TextBox 5"/>
          <p:cNvSpPr txBox="1"/>
          <p:nvPr/>
        </p:nvSpPr>
        <p:spPr>
          <a:xfrm>
            <a:off x="2528547" y="4448713"/>
            <a:ext cx="3441446" cy="1200329"/>
          </a:xfrm>
          <a:prstGeom prst="rect">
            <a:avLst/>
          </a:prstGeom>
          <a:noFill/>
          <a:ln>
            <a:solidFill>
              <a:schemeClr val="tx1"/>
            </a:solidFill>
          </a:ln>
        </p:spPr>
        <p:txBody>
          <a:bodyPr wrap="square" rtlCol="0">
            <a:spAutoFit/>
          </a:bodyPr>
          <a:lstStyle/>
          <a:p>
            <a:r>
              <a:rPr lang="en-US" sz="1600" b="1" dirty="0"/>
              <a:t>Plasma properties</a:t>
            </a:r>
          </a:p>
          <a:p>
            <a:pPr marL="214308" indent="-214308">
              <a:buFontTx/>
              <a:buChar char="-"/>
            </a:pPr>
            <a:r>
              <a:rPr lang="en-US" sz="1400" dirty="0" smtClean="0"/>
              <a:t>Plasma gas temperature</a:t>
            </a:r>
            <a:endParaRPr lang="en-US" sz="1400" dirty="0"/>
          </a:p>
          <a:p>
            <a:pPr marL="214308" indent="-214308">
              <a:buFontTx/>
              <a:buChar char="-"/>
            </a:pPr>
            <a:r>
              <a:rPr lang="en-US" sz="1400" dirty="0"/>
              <a:t>Electron density</a:t>
            </a:r>
          </a:p>
          <a:p>
            <a:pPr marL="214308" indent="-214308">
              <a:buFontTx/>
              <a:buChar char="-"/>
            </a:pPr>
            <a:r>
              <a:rPr lang="en-US" sz="1400" dirty="0"/>
              <a:t>Electron </a:t>
            </a:r>
            <a:r>
              <a:rPr lang="en-US" sz="1400" dirty="0" smtClean="0"/>
              <a:t>energy (distribution)</a:t>
            </a:r>
          </a:p>
          <a:p>
            <a:pPr marL="214308" indent="-214308">
              <a:buFontTx/>
              <a:buChar char="-"/>
            </a:pPr>
            <a:r>
              <a:rPr lang="en-US" sz="1400" dirty="0" smtClean="0"/>
              <a:t>Size (diameter, volume) plasma channel</a:t>
            </a:r>
            <a:endParaRPr lang="en-US" sz="1400" dirty="0"/>
          </a:p>
        </p:txBody>
      </p:sp>
      <p:sp>
        <p:nvSpPr>
          <p:cNvPr id="7" name="TextBox 6"/>
          <p:cNvSpPr txBox="1"/>
          <p:nvPr/>
        </p:nvSpPr>
        <p:spPr>
          <a:xfrm>
            <a:off x="2288947" y="5859557"/>
            <a:ext cx="3813929" cy="769441"/>
          </a:xfrm>
          <a:prstGeom prst="rect">
            <a:avLst/>
          </a:prstGeom>
          <a:noFill/>
          <a:ln>
            <a:solidFill>
              <a:schemeClr val="tx1"/>
            </a:solidFill>
          </a:ln>
        </p:spPr>
        <p:txBody>
          <a:bodyPr wrap="none" rtlCol="0">
            <a:spAutoFit/>
          </a:bodyPr>
          <a:lstStyle/>
          <a:p>
            <a:r>
              <a:rPr lang="en-US" sz="1600" b="1" dirty="0"/>
              <a:t>Chemical species formation</a:t>
            </a:r>
          </a:p>
          <a:p>
            <a:pPr marL="214308" indent="-214308">
              <a:buFontTx/>
              <a:buChar char="-"/>
            </a:pPr>
            <a:r>
              <a:rPr lang="en-US" sz="1400" dirty="0" smtClean="0">
                <a:cs typeface="Arial"/>
              </a:rPr>
              <a:t>∙OH, H</a:t>
            </a:r>
            <a:r>
              <a:rPr lang="en-US" sz="1400" baseline="-25000" dirty="0" smtClean="0">
                <a:cs typeface="Arial"/>
              </a:rPr>
              <a:t>2</a:t>
            </a:r>
            <a:r>
              <a:rPr lang="en-US" sz="1400" dirty="0" smtClean="0">
                <a:cs typeface="Arial"/>
              </a:rPr>
              <a:t>O</a:t>
            </a:r>
            <a:r>
              <a:rPr lang="en-US" sz="1400" baseline="-25000" dirty="0" smtClean="0">
                <a:cs typeface="Arial"/>
              </a:rPr>
              <a:t>2</a:t>
            </a:r>
            <a:r>
              <a:rPr lang="en-US" sz="1400" dirty="0" smtClean="0"/>
              <a:t>, etc. - reaction and production rates</a:t>
            </a:r>
            <a:endParaRPr lang="en-US" sz="1400" dirty="0"/>
          </a:p>
          <a:p>
            <a:pPr marL="214308" indent="-214308">
              <a:buFontTx/>
              <a:buChar char="-"/>
            </a:pPr>
            <a:r>
              <a:rPr lang="en-US" sz="1400" dirty="0" smtClean="0">
                <a:cs typeface="Arial"/>
              </a:rPr>
              <a:t>∙OH, H</a:t>
            </a:r>
            <a:r>
              <a:rPr lang="en-US" sz="1400" baseline="-25000" dirty="0" smtClean="0">
                <a:cs typeface="Arial"/>
              </a:rPr>
              <a:t>2</a:t>
            </a:r>
            <a:r>
              <a:rPr lang="en-US" sz="1400" dirty="0" smtClean="0">
                <a:cs typeface="Arial"/>
              </a:rPr>
              <a:t>O</a:t>
            </a:r>
            <a:r>
              <a:rPr lang="en-US" sz="1400" baseline="-25000" dirty="0" smtClean="0">
                <a:cs typeface="Arial"/>
              </a:rPr>
              <a:t>2</a:t>
            </a:r>
            <a:r>
              <a:rPr lang="en-US" sz="1400" dirty="0" smtClean="0"/>
              <a:t>, etc. - energy yield</a:t>
            </a:r>
            <a:endParaRPr lang="en-US" sz="1400" dirty="0"/>
          </a:p>
        </p:txBody>
      </p:sp>
      <p:sp>
        <p:nvSpPr>
          <p:cNvPr id="11" name="TextBox 10"/>
          <p:cNvSpPr txBox="1"/>
          <p:nvPr/>
        </p:nvSpPr>
        <p:spPr>
          <a:xfrm>
            <a:off x="3334865" y="1033034"/>
            <a:ext cx="2087754" cy="1415772"/>
          </a:xfrm>
          <a:prstGeom prst="rect">
            <a:avLst/>
          </a:prstGeom>
          <a:noFill/>
          <a:ln>
            <a:solidFill>
              <a:schemeClr val="tx1"/>
            </a:solidFill>
          </a:ln>
        </p:spPr>
        <p:txBody>
          <a:bodyPr wrap="square" rtlCol="0">
            <a:spAutoFit/>
          </a:bodyPr>
          <a:lstStyle/>
          <a:p>
            <a:r>
              <a:rPr lang="en-US" sz="1600" b="1" dirty="0" smtClean="0"/>
              <a:t>Reactor configuration </a:t>
            </a:r>
          </a:p>
          <a:p>
            <a:pPr marL="214308" indent="-214308">
              <a:buFontTx/>
              <a:buChar char="-"/>
            </a:pPr>
            <a:r>
              <a:rPr lang="en-US" sz="1400" dirty="0" smtClean="0"/>
              <a:t>Electrode gap distance</a:t>
            </a:r>
          </a:p>
          <a:p>
            <a:pPr marL="214308" indent="-214308">
              <a:buFontTx/>
              <a:buChar char="-"/>
            </a:pPr>
            <a:r>
              <a:rPr lang="en-US" sz="1400" dirty="0" smtClean="0"/>
              <a:t>Nozzle size</a:t>
            </a:r>
          </a:p>
          <a:p>
            <a:pPr marL="214308" indent="-214308">
              <a:buFontTx/>
              <a:buChar char="-"/>
            </a:pPr>
            <a:r>
              <a:rPr lang="en-US" sz="1400" dirty="0"/>
              <a:t>Reactor </a:t>
            </a:r>
            <a:r>
              <a:rPr lang="en-US" sz="1400" dirty="0" smtClean="0"/>
              <a:t>volume, shape</a:t>
            </a:r>
          </a:p>
          <a:p>
            <a:pPr marL="214308" indent="-214308">
              <a:buFontTx/>
              <a:buChar char="-"/>
            </a:pPr>
            <a:r>
              <a:rPr lang="en-US" sz="1400" dirty="0" smtClean="0"/>
              <a:t>Liquid flow rate </a:t>
            </a:r>
          </a:p>
          <a:p>
            <a:pPr marL="214308" indent="-214308">
              <a:buFontTx/>
              <a:buChar char="-"/>
            </a:pPr>
            <a:r>
              <a:rPr lang="en-US" sz="1400" dirty="0" smtClean="0"/>
              <a:t>Gas flow rate</a:t>
            </a:r>
            <a:endParaRPr lang="en-US" sz="1400" dirty="0"/>
          </a:p>
        </p:txBody>
      </p:sp>
      <p:sp>
        <p:nvSpPr>
          <p:cNvPr id="12" name="TextBox 11"/>
          <p:cNvSpPr txBox="1"/>
          <p:nvPr/>
        </p:nvSpPr>
        <p:spPr>
          <a:xfrm>
            <a:off x="4977957" y="2754509"/>
            <a:ext cx="3344467" cy="1415772"/>
          </a:xfrm>
          <a:prstGeom prst="rect">
            <a:avLst/>
          </a:prstGeom>
          <a:noFill/>
          <a:ln>
            <a:solidFill>
              <a:schemeClr val="tx1"/>
            </a:solidFill>
          </a:ln>
        </p:spPr>
        <p:txBody>
          <a:bodyPr wrap="square" rtlCol="0">
            <a:spAutoFit/>
          </a:bodyPr>
          <a:lstStyle/>
          <a:p>
            <a:r>
              <a:rPr lang="en-US" sz="1600" b="1" dirty="0" smtClean="0"/>
              <a:t>Transport Processes</a:t>
            </a:r>
          </a:p>
          <a:p>
            <a:pPr marL="214308" indent="-214308">
              <a:buFontTx/>
              <a:buChar char="-"/>
            </a:pPr>
            <a:r>
              <a:rPr lang="en-US" sz="1400" dirty="0" smtClean="0"/>
              <a:t>Hydrodynamics</a:t>
            </a:r>
          </a:p>
          <a:p>
            <a:pPr marL="671508" lvl="1" indent="-214308">
              <a:buFontTx/>
              <a:buChar char="-"/>
            </a:pPr>
            <a:r>
              <a:rPr lang="en-US" sz="1400" dirty="0" smtClean="0"/>
              <a:t>Gas </a:t>
            </a:r>
            <a:r>
              <a:rPr lang="en-US" sz="1400" dirty="0"/>
              <a:t>volume</a:t>
            </a:r>
          </a:p>
          <a:p>
            <a:pPr marL="671508" lvl="1" indent="-214308">
              <a:buFontTx/>
              <a:buChar char="-"/>
            </a:pPr>
            <a:r>
              <a:rPr lang="en-US" sz="1400" dirty="0" smtClean="0"/>
              <a:t>Liquid volume </a:t>
            </a:r>
          </a:p>
          <a:p>
            <a:pPr marL="671508" lvl="1" indent="-214308">
              <a:buFontTx/>
              <a:buChar char="-"/>
            </a:pPr>
            <a:r>
              <a:rPr lang="en-US" sz="1400" dirty="0" smtClean="0"/>
              <a:t>Residence times, mixing patterns</a:t>
            </a:r>
          </a:p>
          <a:p>
            <a:pPr marL="214308" indent="-214308">
              <a:buFontTx/>
              <a:buChar char="-"/>
            </a:pPr>
            <a:r>
              <a:rPr lang="en-US" sz="1400" dirty="0" smtClean="0"/>
              <a:t>Mass and energy transport processes </a:t>
            </a:r>
          </a:p>
        </p:txBody>
      </p:sp>
      <p:sp>
        <p:nvSpPr>
          <p:cNvPr id="13" name="Rectangle 12"/>
          <p:cNvSpPr/>
          <p:nvPr/>
        </p:nvSpPr>
        <p:spPr>
          <a:xfrm>
            <a:off x="326134" y="903806"/>
            <a:ext cx="8218169" cy="1674229"/>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516361" y="2754509"/>
            <a:ext cx="7837715" cy="1535378"/>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5644150" y="1248477"/>
            <a:ext cx="2495839" cy="984885"/>
          </a:xfrm>
          <a:prstGeom prst="rect">
            <a:avLst/>
          </a:prstGeom>
          <a:noFill/>
          <a:ln>
            <a:solidFill>
              <a:schemeClr val="tx1"/>
            </a:solidFill>
          </a:ln>
        </p:spPr>
        <p:txBody>
          <a:bodyPr wrap="square" rtlCol="0">
            <a:spAutoFit/>
          </a:bodyPr>
          <a:lstStyle/>
          <a:p>
            <a:r>
              <a:rPr lang="en-US" sz="1600" b="1" dirty="0" smtClean="0"/>
              <a:t>Feed species</a:t>
            </a:r>
          </a:p>
          <a:p>
            <a:pPr marL="214308" indent="-214308">
              <a:buFontTx/>
              <a:buChar char="-"/>
            </a:pPr>
            <a:r>
              <a:rPr lang="en-US" sz="1400" dirty="0" smtClean="0"/>
              <a:t>Gas composition</a:t>
            </a:r>
          </a:p>
          <a:p>
            <a:pPr marL="214308" indent="-214308">
              <a:buFontTx/>
              <a:buChar char="-"/>
            </a:pPr>
            <a:r>
              <a:rPr lang="en-US" sz="1400" dirty="0" smtClean="0"/>
              <a:t>Liquid composition</a:t>
            </a:r>
            <a:endParaRPr lang="en-US" sz="1400" dirty="0"/>
          </a:p>
          <a:p>
            <a:pPr marL="671508" lvl="1" indent="-214308">
              <a:buFontTx/>
              <a:buChar char="-"/>
            </a:pPr>
            <a:r>
              <a:rPr lang="en-US" sz="1400" dirty="0" smtClean="0"/>
              <a:t>pH, conductivity</a:t>
            </a:r>
            <a:endParaRPr lang="en-US" sz="1400" dirty="0"/>
          </a:p>
        </p:txBody>
      </p:sp>
      <p:sp>
        <p:nvSpPr>
          <p:cNvPr id="16" name="Right Arrow 15"/>
          <p:cNvSpPr/>
          <p:nvPr/>
        </p:nvSpPr>
        <p:spPr>
          <a:xfrm rot="5400000" flipV="1">
            <a:off x="5821177" y="4802353"/>
            <a:ext cx="1323769" cy="4125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Rectangle 17"/>
          <p:cNvSpPr/>
          <p:nvPr/>
        </p:nvSpPr>
        <p:spPr>
          <a:xfrm>
            <a:off x="1988931" y="5796395"/>
            <a:ext cx="4342348" cy="944643"/>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2276745" y="4403911"/>
            <a:ext cx="3826131" cy="129863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109120" y="113909"/>
            <a:ext cx="9155070" cy="584775"/>
          </a:xfrm>
          <a:prstGeom prst="rect">
            <a:avLst/>
          </a:prstGeom>
        </p:spPr>
        <p:txBody>
          <a:bodyPr wrap="none">
            <a:spAutoFit/>
          </a:bodyPr>
          <a:lstStyle/>
          <a:p>
            <a:r>
              <a:rPr lang="en-US" sz="3200" b="1" dirty="0">
                <a:latin typeface="Arial" panose="020B0604020202020204" pitchFamily="34" charset="0"/>
                <a:cs typeface="Arial" panose="020B0604020202020204" pitchFamily="34" charset="0"/>
              </a:rPr>
              <a:t>Connecting Physical and Chemical Processes</a:t>
            </a:r>
          </a:p>
        </p:txBody>
      </p:sp>
      <p:sp>
        <p:nvSpPr>
          <p:cNvPr id="8" name="Right Arrow 7"/>
          <p:cNvSpPr/>
          <p:nvPr/>
        </p:nvSpPr>
        <p:spPr>
          <a:xfrm rot="5400000">
            <a:off x="4152342" y="5672712"/>
            <a:ext cx="297383" cy="3396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Right Arrow 9"/>
          <p:cNvSpPr/>
          <p:nvPr/>
        </p:nvSpPr>
        <p:spPr>
          <a:xfrm rot="3192485" flipV="1">
            <a:off x="1440443" y="4202299"/>
            <a:ext cx="672418" cy="4125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Right Arrow 8"/>
          <p:cNvSpPr/>
          <p:nvPr/>
        </p:nvSpPr>
        <p:spPr>
          <a:xfrm rot="5400000">
            <a:off x="4306252" y="2586308"/>
            <a:ext cx="424403" cy="3364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cxnSp>
        <p:nvCxnSpPr>
          <p:cNvPr id="3" name="Straight Arrow Connector 2"/>
          <p:cNvCxnSpPr/>
          <p:nvPr/>
        </p:nvCxnSpPr>
        <p:spPr>
          <a:xfrm flipH="1">
            <a:off x="5115965" y="4170281"/>
            <a:ext cx="228600" cy="396473"/>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447038" y="5991227"/>
            <a:ext cx="1006951" cy="839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8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animBg="1"/>
      <p:bldP spid="13" grpId="0" animBg="1"/>
      <p:bldP spid="14" grpId="0" animBg="1"/>
      <p:bldP spid="15" grpId="0" animBg="1"/>
      <p:bldP spid="16" grpId="0" animBg="1"/>
      <p:bldP spid="18" grpId="0" animBg="1"/>
      <p:bldP spid="19" grpId="0" animBg="1"/>
      <p:bldP spid="8" grpId="0" animBg="1"/>
      <p:bldP spid="10" grpId="0" animBg="1"/>
      <p:bldP spid="9"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074" y="0"/>
            <a:ext cx="7886700" cy="1325563"/>
          </a:xfrm>
        </p:spPr>
        <p:txBody>
          <a:bodyPr>
            <a:normAutofit/>
          </a:bodyPr>
          <a:lstStyle/>
          <a:p>
            <a:pPr algn="ctr"/>
            <a:r>
              <a:rPr lang="en-US" sz="3200" b="1" dirty="0" smtClean="0">
                <a:latin typeface="Arial" panose="020B0604020202020204" pitchFamily="34" charset="0"/>
                <a:cs typeface="Arial" panose="020B0604020202020204" pitchFamily="34" charset="0"/>
              </a:rPr>
              <a:t>Reactor Characterization</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25684" y="1190187"/>
            <a:ext cx="6574095" cy="4925530"/>
          </a:xfrm>
        </p:spPr>
        <p:txBody>
          <a:bodyPr>
            <a:normAutofit fontScale="92500" lnSpcReduction="10000"/>
          </a:bodyPr>
          <a:lstStyle/>
          <a:p>
            <a:r>
              <a:rPr lang="en-US" sz="2600" dirty="0" smtClean="0">
                <a:latin typeface="Arial" panose="020B0604020202020204" pitchFamily="34" charset="0"/>
                <a:cs typeface="Arial" panose="020B0604020202020204" pitchFamily="34" charset="0"/>
              </a:rPr>
              <a:t>Geometrical Properties </a:t>
            </a:r>
            <a:r>
              <a:rPr lang="en-US" sz="2000" dirty="0" smtClean="0">
                <a:latin typeface="Arial" panose="020B0604020202020204" pitchFamily="34" charset="0"/>
                <a:cs typeface="Arial" panose="020B0604020202020204" pitchFamily="34" charset="0"/>
              </a:rPr>
              <a:t>(</a:t>
            </a:r>
            <a:r>
              <a:rPr lang="en-US" sz="2000" dirty="0" err="1" smtClean="0">
                <a:latin typeface="Arial" panose="020B0604020202020204" pitchFamily="34" charset="0"/>
                <a:cs typeface="Arial" panose="020B0604020202020204" pitchFamily="34" charset="0"/>
              </a:rPr>
              <a:t>Wandell</a:t>
            </a:r>
            <a:r>
              <a:rPr lang="en-US" sz="2000" dirty="0" smtClean="0">
                <a:latin typeface="Arial" panose="020B0604020202020204" pitchFamily="34" charset="0"/>
                <a:cs typeface="Arial" panose="020B0604020202020204" pitchFamily="34" charset="0"/>
              </a:rPr>
              <a:t> et al., 2018)</a:t>
            </a:r>
          </a:p>
          <a:p>
            <a:pPr lvl="1"/>
            <a:r>
              <a:rPr lang="en-US" sz="2000" dirty="0" smtClean="0">
                <a:latin typeface="Arial" panose="020B0604020202020204" pitchFamily="34" charset="0"/>
                <a:cs typeface="Arial" panose="020B0604020202020204" pitchFamily="34" charset="0"/>
              </a:rPr>
              <a:t>Volumes of liquids and gases</a:t>
            </a:r>
          </a:p>
          <a:p>
            <a:pPr lvl="1"/>
            <a:r>
              <a:rPr lang="en-US" sz="2000" dirty="0" smtClean="0">
                <a:latin typeface="Arial" panose="020B0604020202020204" pitchFamily="34" charset="0"/>
                <a:cs typeface="Arial" panose="020B0604020202020204" pitchFamily="34" charset="0"/>
              </a:rPr>
              <a:t>Interfacial area (gas-liquid and plasma-liquid)</a:t>
            </a:r>
          </a:p>
          <a:p>
            <a:pPr lvl="1"/>
            <a:r>
              <a:rPr lang="en-US" sz="2000" dirty="0" smtClean="0">
                <a:latin typeface="Arial" panose="020B0604020202020204" pitchFamily="34" charset="0"/>
                <a:cs typeface="Arial" panose="020B0604020202020204" pitchFamily="34" charset="0"/>
              </a:rPr>
              <a:t>Residence times of liquids and gases</a:t>
            </a:r>
          </a:p>
          <a:p>
            <a:pPr lvl="2"/>
            <a:r>
              <a:rPr lang="en-US" sz="1600" dirty="0" smtClean="0">
                <a:latin typeface="Arial" panose="020B0604020202020204" pitchFamily="34" charset="0"/>
                <a:cs typeface="Arial" panose="020B0604020202020204" pitchFamily="34" charset="0"/>
              </a:rPr>
              <a:t>100-250 </a:t>
            </a:r>
            <a:r>
              <a:rPr lang="en-US" sz="1600" dirty="0" err="1" smtClean="0">
                <a:latin typeface="Arial" panose="020B0604020202020204" pitchFamily="34" charset="0"/>
                <a:cs typeface="Arial" panose="020B0604020202020204" pitchFamily="34" charset="0"/>
              </a:rPr>
              <a:t>ms</a:t>
            </a:r>
            <a:r>
              <a:rPr lang="en-US" sz="1600" dirty="0" smtClean="0">
                <a:latin typeface="Arial" panose="020B0604020202020204" pitchFamily="34" charset="0"/>
                <a:cs typeface="Arial" panose="020B0604020202020204" pitchFamily="34" charset="0"/>
              </a:rPr>
              <a:t> (liquid), 2–5 </a:t>
            </a:r>
            <a:r>
              <a:rPr lang="en-US" sz="1600" dirty="0" err="1" smtClean="0">
                <a:latin typeface="Arial" panose="020B0604020202020204" pitchFamily="34" charset="0"/>
                <a:cs typeface="Arial" panose="020B0604020202020204" pitchFamily="34" charset="0"/>
              </a:rPr>
              <a:t>ms</a:t>
            </a:r>
            <a:r>
              <a:rPr lang="en-US" sz="1600" dirty="0" smtClean="0">
                <a:latin typeface="Arial" panose="020B0604020202020204" pitchFamily="34" charset="0"/>
                <a:cs typeface="Arial" panose="020B0604020202020204" pitchFamily="34" charset="0"/>
              </a:rPr>
              <a:t> (gas); nozzle size dependent</a:t>
            </a:r>
          </a:p>
          <a:p>
            <a:r>
              <a:rPr lang="en-US" sz="2600" dirty="0" smtClean="0">
                <a:latin typeface="Arial" panose="020B0604020202020204" pitchFamily="34" charset="0"/>
                <a:cs typeface="Arial" panose="020B0604020202020204" pitchFamily="34" charset="0"/>
              </a:rPr>
              <a:t>Hydrodynamics</a:t>
            </a:r>
            <a:r>
              <a:rPr lang="en-US"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(Wandell et al., 2018)</a:t>
            </a:r>
          </a:p>
          <a:p>
            <a:pPr lvl="1"/>
            <a:r>
              <a:rPr lang="en-US" sz="2000" dirty="0" smtClean="0">
                <a:latin typeface="Arial" panose="020B0604020202020204" pitchFamily="34" charset="0"/>
                <a:cs typeface="Arial" panose="020B0604020202020204" pitchFamily="34" charset="0"/>
              </a:rPr>
              <a:t>Roles of nozzle size, gas and liquid flows</a:t>
            </a:r>
          </a:p>
          <a:p>
            <a:pPr lvl="1"/>
            <a:r>
              <a:rPr lang="en-US" sz="2000" dirty="0" smtClean="0">
                <a:latin typeface="Arial" panose="020B0604020202020204" pitchFamily="34" charset="0"/>
                <a:cs typeface="Arial" panose="020B0604020202020204" pitchFamily="34" charset="0"/>
              </a:rPr>
              <a:t>Flow patterns and regimes (annular flow)</a:t>
            </a:r>
          </a:p>
          <a:p>
            <a:pPr lvl="1"/>
            <a:r>
              <a:rPr lang="en-US" sz="2000" dirty="0" smtClean="0">
                <a:latin typeface="Arial" panose="020B0604020202020204" pitchFamily="34" charset="0"/>
                <a:cs typeface="Arial" panose="020B0604020202020204" pitchFamily="34" charset="0"/>
              </a:rPr>
              <a:t>Pressure in reactor (choked flow) higher pressure forces liquid to form film on walls</a:t>
            </a:r>
          </a:p>
          <a:p>
            <a:pPr lvl="1"/>
            <a:r>
              <a:rPr lang="en-US" sz="2000" dirty="0">
                <a:solidFill>
                  <a:srgbClr val="FF0000"/>
                </a:solidFill>
                <a:latin typeface="Arial" panose="020B0604020202020204" pitchFamily="34" charset="0"/>
                <a:cs typeface="Arial" panose="020B0604020202020204" pitchFamily="34" charset="0"/>
              </a:rPr>
              <a:t>No evidence of plasma discharge affecting </a:t>
            </a:r>
            <a:r>
              <a:rPr lang="en-US" sz="2000" dirty="0" smtClean="0">
                <a:solidFill>
                  <a:srgbClr val="FF0000"/>
                </a:solidFill>
                <a:latin typeface="Arial" panose="020B0604020202020204" pitchFamily="34" charset="0"/>
                <a:cs typeface="Arial" panose="020B0604020202020204" pitchFamily="34" charset="0"/>
              </a:rPr>
              <a:t>hydrodynamics</a:t>
            </a:r>
          </a:p>
          <a:p>
            <a:r>
              <a:rPr lang="en-US" sz="2600" dirty="0" smtClean="0">
                <a:latin typeface="Arial" panose="020B0604020202020204" pitchFamily="34" charset="0"/>
                <a:cs typeface="Arial" panose="020B0604020202020204" pitchFamily="34" charset="0"/>
              </a:rPr>
              <a:t>Mass and energy transfer </a:t>
            </a:r>
            <a:r>
              <a:rPr lang="en-US" sz="2000" dirty="0" smtClean="0">
                <a:latin typeface="Arial" panose="020B0604020202020204" pitchFamily="34" charset="0"/>
                <a:cs typeface="Arial" panose="020B0604020202020204" pitchFamily="34" charset="0"/>
              </a:rPr>
              <a:t>(Hsieh et al., 2016)</a:t>
            </a:r>
          </a:p>
          <a:p>
            <a:pPr lvl="1"/>
            <a:r>
              <a:rPr lang="en-US" sz="2000" dirty="0" smtClean="0">
                <a:latin typeface="Arial" panose="020B0604020202020204" pitchFamily="34" charset="0"/>
                <a:cs typeface="Arial" panose="020B0604020202020204" pitchFamily="34" charset="0"/>
              </a:rPr>
              <a:t>Liquid and gas (film theory) </a:t>
            </a:r>
            <a:endParaRPr lang="en-US" sz="2000" dirty="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Liquid and plasma</a:t>
            </a:r>
            <a:endParaRPr lang="en-US" sz="2000" dirty="0">
              <a:latin typeface="Arial" panose="020B0604020202020204" pitchFamily="34" charset="0"/>
              <a:cs typeface="Arial" panose="020B0604020202020204" pitchFamily="34" charset="0"/>
            </a:endParaRPr>
          </a:p>
        </p:txBody>
      </p:sp>
      <p:pic>
        <p:nvPicPr>
          <p:cNvPr id="4" name="1-20r 1-3000ss with light.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932556" y="2043643"/>
            <a:ext cx="1920524" cy="144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stretch>
            <a:fillRect/>
          </a:stretch>
        </p:blipFill>
        <p:spPr>
          <a:xfrm rot="16200000">
            <a:off x="7609347" y="710900"/>
            <a:ext cx="501388" cy="1581300"/>
          </a:xfrm>
          <a:prstGeom prst="rect">
            <a:avLst/>
          </a:prstGeom>
        </p:spPr>
      </p:pic>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2558" y="5355686"/>
            <a:ext cx="2534965" cy="970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2558" y="3720863"/>
            <a:ext cx="2377440" cy="126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28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4"/>
                </p:tgtEl>
              </p:cMediaNode>
            </p:video>
          </p:childTnLst>
        </p:cTn>
      </p:par>
    </p:tnLst>
    <p:bldLst>
      <p:bldP spid="3" grpId="0" uiExpand="1"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52671" y="121782"/>
            <a:ext cx="8229600" cy="1143000"/>
          </a:xfrm>
        </p:spPr>
        <p:txBody>
          <a:bodyPr>
            <a:normAutofit/>
          </a:bodyPr>
          <a:lstStyle/>
          <a:p>
            <a:pPr algn="ctr"/>
            <a:r>
              <a:rPr lang="en-US" altLang="en-US" sz="3200" b="1" dirty="0" smtClean="0">
                <a:latin typeface="Arial" panose="020B0604020202020204" pitchFamily="34" charset="0"/>
                <a:cs typeface="Arial" panose="020B0604020202020204" pitchFamily="34" charset="0"/>
              </a:rPr>
              <a:t>General Department Research Areas</a:t>
            </a:r>
            <a:br>
              <a:rPr lang="en-US" altLang="en-US" sz="3200" b="1" dirty="0" smtClean="0">
                <a:latin typeface="Arial" panose="020B0604020202020204" pitchFamily="34" charset="0"/>
                <a:cs typeface="Arial" panose="020B0604020202020204" pitchFamily="34" charset="0"/>
              </a:rPr>
            </a:br>
            <a:r>
              <a:rPr lang="en-US" altLang="en-US" sz="2000" b="1" dirty="0" smtClean="0">
                <a:latin typeface="Arial" panose="020B0604020202020204" pitchFamily="34" charset="0"/>
                <a:cs typeface="Arial" panose="020B0604020202020204" pitchFamily="34" charset="0"/>
              </a:rPr>
              <a:t>- Department of Chemical and Biomedical Engineering -</a:t>
            </a:r>
          </a:p>
        </p:txBody>
      </p:sp>
      <p:pic>
        <p:nvPicPr>
          <p:cNvPr id="307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5882" t="5882"/>
          <a:stretch>
            <a:fillRect/>
          </a:stretch>
        </p:blipFill>
        <p:spPr bwMode="auto">
          <a:xfrm>
            <a:off x="7645746" y="1476273"/>
            <a:ext cx="1161263" cy="121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619" y="1446948"/>
            <a:ext cx="1271588"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79" name="Group 6"/>
          <p:cNvGrpSpPr>
            <a:grpSpLocks/>
          </p:cNvGrpSpPr>
          <p:nvPr/>
        </p:nvGrpSpPr>
        <p:grpSpPr bwMode="auto">
          <a:xfrm>
            <a:off x="6741413" y="3299177"/>
            <a:ext cx="1570037" cy="1209675"/>
            <a:chOff x="1515" y="2139"/>
            <a:chExt cx="5025" cy="2166"/>
          </a:xfrm>
        </p:grpSpPr>
        <p:pic>
          <p:nvPicPr>
            <p:cNvPr id="3091" name="Picture 7"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5" y="2139"/>
              <a:ext cx="2448" cy="2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 name="Picture 8"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 y="2145"/>
              <a:ext cx="2448" cy="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80" name="Picture 4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4502" y="5049232"/>
            <a:ext cx="1512507" cy="119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1" name="Object 1"/>
          <p:cNvGraphicFramePr>
            <a:graphicFrameLocks noChangeAspect="1"/>
          </p:cNvGraphicFramePr>
          <p:nvPr>
            <p:extLst>
              <p:ext uri="{D42A27DB-BD31-4B8C-83A1-F6EECF244321}">
                <p14:modId xmlns:p14="http://schemas.microsoft.com/office/powerpoint/2010/main" val="2736768033"/>
              </p:ext>
            </p:extLst>
          </p:nvPr>
        </p:nvGraphicFramePr>
        <p:xfrm>
          <a:off x="5665545" y="5049232"/>
          <a:ext cx="1158170" cy="1116076"/>
        </p:xfrm>
        <a:graphic>
          <a:graphicData uri="http://schemas.openxmlformats.org/presentationml/2006/ole">
            <mc:AlternateContent xmlns:mc="http://schemas.openxmlformats.org/markup-compatibility/2006">
              <mc:Choice xmlns:v="urn:schemas-microsoft-com:vml" Requires="v">
                <p:oleObj spid="_x0000_s7337" name="Photo Editor Photo" r:id="rId8" imgW="2819794" imgH="2723810" progId="MSPhotoEd.3">
                  <p:embed/>
                </p:oleObj>
              </mc:Choice>
              <mc:Fallback>
                <p:oleObj name="Photo Editor Photo" r:id="rId8" imgW="2819794" imgH="2723810" progId="MSPhotoEd.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5545" y="5049232"/>
                        <a:ext cx="1158170" cy="1116076"/>
                      </a:xfrm>
                      <a:prstGeom prst="rect">
                        <a:avLst/>
                      </a:prstGeom>
                      <a:noFill/>
                      <a:ln>
                        <a:noFill/>
                      </a:ln>
                    </p:spPr>
                  </p:pic>
                </p:oleObj>
              </mc:Fallback>
            </mc:AlternateContent>
          </a:graphicData>
        </a:graphic>
      </p:graphicFrame>
      <p:sp>
        <p:nvSpPr>
          <p:cNvPr id="22" name="Rectangle 3">
            <a:extLst>
              <a:ext uri="{FF2B5EF4-FFF2-40B4-BE49-F238E27FC236}">
                <a16:creationId xmlns:a16="http://schemas.microsoft.com/office/drawing/2014/main" xmlns="" id="{FF27F145-7A36-4AD6-8160-305532FCE4CD}"/>
              </a:ext>
            </a:extLst>
          </p:cNvPr>
          <p:cNvSpPr txBox="1">
            <a:spLocks noChangeArrowheads="1"/>
          </p:cNvSpPr>
          <p:nvPr/>
        </p:nvSpPr>
        <p:spPr>
          <a:xfrm>
            <a:off x="413833" y="1325504"/>
            <a:ext cx="6153222" cy="411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000" dirty="0" smtClean="0">
                <a:latin typeface="Arial" panose="020B0604020202020204" pitchFamily="34" charset="0"/>
                <a:cs typeface="Arial" panose="020B0604020202020204" pitchFamily="34" charset="0"/>
              </a:rPr>
              <a:t>Biomedical Engineering</a:t>
            </a:r>
          </a:p>
          <a:p>
            <a:pPr lvl="1">
              <a:lnSpc>
                <a:spcPct val="80000"/>
              </a:lnSpc>
            </a:pPr>
            <a:r>
              <a:rPr lang="en-US" altLang="en-US" sz="1600" dirty="0" smtClean="0">
                <a:latin typeface="Arial" panose="020B0604020202020204" pitchFamily="34" charset="0"/>
                <a:cs typeface="Arial" panose="020B0604020202020204" pitchFamily="34" charset="0"/>
              </a:rPr>
              <a:t>Imaging  (NMR,MRI) - Grant, Li, Holmes, </a:t>
            </a:r>
            <a:r>
              <a:rPr lang="en-US" altLang="en-US" sz="1600" dirty="0" err="1" smtClean="0">
                <a:latin typeface="Arial" panose="020B0604020202020204" pitchFamily="34" charset="0"/>
                <a:cs typeface="Arial" panose="020B0604020202020204" pitchFamily="34" charset="0"/>
              </a:rPr>
              <a:t>Mohammadigoushki</a:t>
            </a:r>
            <a:endParaRPr lang="en-US" altLang="en-US" sz="2000" dirty="0" smtClean="0">
              <a:latin typeface="Arial" panose="020B0604020202020204" pitchFamily="34" charset="0"/>
              <a:cs typeface="Arial" panose="020B0604020202020204" pitchFamily="34" charset="0"/>
            </a:endParaRPr>
          </a:p>
          <a:p>
            <a:pPr lvl="1">
              <a:lnSpc>
                <a:spcPct val="80000"/>
              </a:lnSpc>
            </a:pPr>
            <a:r>
              <a:rPr lang="en-US" altLang="en-US" sz="1600" dirty="0" smtClean="0">
                <a:latin typeface="Arial" panose="020B0604020202020204" pitchFamily="34" charset="0"/>
                <a:cs typeface="Arial" panose="020B0604020202020204" pitchFamily="34" charset="0"/>
              </a:rPr>
              <a:t>Cellular and Tissue Engineering – Grant, Li, Holmes</a:t>
            </a:r>
          </a:p>
          <a:p>
            <a:pPr lvl="1">
              <a:lnSpc>
                <a:spcPct val="80000"/>
              </a:lnSpc>
            </a:pPr>
            <a:r>
              <a:rPr lang="en-US" altLang="en-US" sz="1600" dirty="0" smtClean="0">
                <a:latin typeface="Arial" panose="020B0604020202020204" pitchFamily="34" charset="0"/>
                <a:cs typeface="Arial" panose="020B0604020202020204" pitchFamily="34" charset="0"/>
              </a:rPr>
              <a:t>Biomaterials  - Ali, Guan, Holmes, Ramakrishnan</a:t>
            </a:r>
          </a:p>
          <a:p>
            <a:pPr marL="457200" lvl="1" indent="0">
              <a:lnSpc>
                <a:spcPct val="80000"/>
              </a:lnSpc>
              <a:buFont typeface="Arial" panose="020B0604020202020204" pitchFamily="34" charset="0"/>
              <a:buNone/>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Materials </a:t>
            </a:r>
          </a:p>
          <a:p>
            <a:pPr lvl="1">
              <a:lnSpc>
                <a:spcPct val="80000"/>
              </a:lnSpc>
            </a:pPr>
            <a:r>
              <a:rPr lang="en-US" altLang="en-US" sz="1600" dirty="0" smtClean="0">
                <a:latin typeface="Arial" panose="020B0604020202020204" pitchFamily="34" charset="0"/>
                <a:cs typeface="Arial" panose="020B0604020202020204" pitchFamily="34" charset="0"/>
              </a:rPr>
              <a:t>Polymers - Alamo, Arnett, Chung, Hallinan, </a:t>
            </a:r>
            <a:r>
              <a:rPr lang="en-US" altLang="en-US" sz="1600" dirty="0" err="1" smtClean="0">
                <a:latin typeface="Arial" panose="020B0604020202020204" pitchFamily="34" charset="0"/>
                <a:cs typeface="Arial" panose="020B0604020202020204" pitchFamily="34" charset="0"/>
              </a:rPr>
              <a:t>Ricarte</a:t>
            </a:r>
            <a:endParaRPr lang="en-US" altLang="en-US" sz="1600" dirty="0" smtClean="0">
              <a:latin typeface="Arial" panose="020B0604020202020204" pitchFamily="34" charset="0"/>
              <a:cs typeface="Arial" panose="020B0604020202020204" pitchFamily="34" charset="0"/>
            </a:endParaRPr>
          </a:p>
          <a:p>
            <a:pPr lvl="1">
              <a:lnSpc>
                <a:spcPct val="80000"/>
              </a:lnSpc>
            </a:pPr>
            <a:r>
              <a:rPr lang="en-US" altLang="en-US" sz="1600" dirty="0" smtClean="0">
                <a:latin typeface="Arial" panose="020B0604020202020204" pitchFamily="34" charset="0"/>
                <a:cs typeface="Arial" panose="020B0604020202020204" pitchFamily="34" charset="0"/>
              </a:rPr>
              <a:t>Complex Fluids - </a:t>
            </a:r>
            <a:r>
              <a:rPr lang="en-US" altLang="en-US" sz="1600" dirty="0" err="1" smtClean="0">
                <a:latin typeface="Arial" panose="020B0604020202020204" pitchFamily="34" charset="0"/>
                <a:cs typeface="Arial" panose="020B0604020202020204" pitchFamily="34" charset="0"/>
              </a:rPr>
              <a:t>Mohammadigoushki</a:t>
            </a:r>
            <a:r>
              <a:rPr lang="en-US" altLang="en-US" sz="1600" dirty="0" smtClean="0">
                <a:latin typeface="Arial" panose="020B0604020202020204" pitchFamily="34" charset="0"/>
                <a:cs typeface="Arial" panose="020B0604020202020204" pitchFamily="34" charset="0"/>
              </a:rPr>
              <a:t>, Ramakrishnan</a:t>
            </a:r>
          </a:p>
          <a:p>
            <a:pPr lvl="1">
              <a:lnSpc>
                <a:spcPct val="80000"/>
              </a:lnSpc>
            </a:pPr>
            <a:r>
              <a:rPr lang="en-US" altLang="en-US" sz="1600" dirty="0" smtClean="0">
                <a:latin typeface="Arial" panose="020B0604020202020204" pitchFamily="34" charset="0"/>
                <a:cs typeface="Arial" panose="020B0604020202020204" pitchFamily="34" charset="0"/>
              </a:rPr>
              <a:t>Electronic Materials - Siegrist</a:t>
            </a:r>
          </a:p>
          <a:p>
            <a:pPr lvl="1">
              <a:lnSpc>
                <a:spcPct val="80000"/>
              </a:lnSpc>
            </a:pPr>
            <a:r>
              <a:rPr lang="en-US" altLang="en-US" sz="1600" dirty="0" smtClean="0">
                <a:latin typeface="Arial" panose="020B0604020202020204" pitchFamily="34" charset="0"/>
                <a:cs typeface="Arial" panose="020B0604020202020204" pitchFamily="34" charset="0"/>
              </a:rPr>
              <a:t>Nano - Materials – Ali, Grant, Guan, Hallinan, Kalu, Ramakrishnan, Siegrist</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Chemical Engineering</a:t>
            </a:r>
          </a:p>
          <a:p>
            <a:pPr lvl="1">
              <a:lnSpc>
                <a:spcPct val="80000"/>
              </a:lnSpc>
            </a:pPr>
            <a:r>
              <a:rPr lang="en-US" altLang="en-US" sz="1600" dirty="0" smtClean="0">
                <a:latin typeface="Arial" panose="020B0604020202020204" pitchFamily="34" charset="0"/>
                <a:cs typeface="Arial" panose="020B0604020202020204" pitchFamily="34" charset="0"/>
              </a:rPr>
              <a:t>Catalysis – Chung</a:t>
            </a:r>
          </a:p>
          <a:p>
            <a:pPr lvl="1">
              <a:lnSpc>
                <a:spcPct val="80000"/>
              </a:lnSpc>
            </a:pPr>
            <a:r>
              <a:rPr lang="en-US" altLang="en-US" sz="1600" dirty="0" smtClean="0">
                <a:latin typeface="Arial" panose="020B0604020202020204" pitchFamily="34" charset="0"/>
                <a:cs typeface="Arial" panose="020B0604020202020204" pitchFamily="34" charset="0"/>
              </a:rPr>
              <a:t>Chemical Reaction Engineering – Locke</a:t>
            </a:r>
          </a:p>
          <a:p>
            <a:pPr lvl="1">
              <a:lnSpc>
                <a:spcPct val="80000"/>
              </a:lnSpc>
            </a:pPr>
            <a:r>
              <a:rPr lang="en-US" altLang="en-US" sz="1600" dirty="0" smtClean="0">
                <a:latin typeface="Arial" panose="020B0604020202020204" pitchFamily="34" charset="0"/>
                <a:cs typeface="Arial" panose="020B0604020202020204" pitchFamily="34" charset="0"/>
              </a:rPr>
              <a:t>Energy storage – batteries – Hallinan, Kalu</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63" y="156173"/>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Electrical and Plasma Properties</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16592" y="1250051"/>
            <a:ext cx="7362390" cy="4953014"/>
          </a:xfrm>
        </p:spPr>
        <p:txBody>
          <a:bodyPr>
            <a:normAutofit lnSpcReduction="10000"/>
          </a:bodyPr>
          <a:lstStyle/>
          <a:p>
            <a:r>
              <a:rPr lang="en-US" sz="2600" dirty="0" smtClean="0">
                <a:latin typeface="Arial" panose="020B0604020202020204" pitchFamily="34" charset="0"/>
                <a:cs typeface="Arial" panose="020B0604020202020204" pitchFamily="34" charset="0"/>
              </a:rPr>
              <a:t>Waveforms</a:t>
            </a:r>
          </a:p>
          <a:p>
            <a:pPr lvl="1"/>
            <a:r>
              <a:rPr lang="en-US" sz="2200" dirty="0" smtClean="0">
                <a:latin typeface="Arial" panose="020B0604020202020204" pitchFamily="34" charset="0"/>
                <a:cs typeface="Arial" panose="020B0604020202020204" pitchFamily="34" charset="0"/>
              </a:rPr>
              <a:t>Ignition coil (microsecond </a:t>
            </a:r>
            <a:r>
              <a:rPr lang="en-US" sz="2200" dirty="0" err="1" smtClean="0">
                <a:latin typeface="Arial" panose="020B0604020202020204" pitchFamily="34" charset="0"/>
                <a:cs typeface="Arial" panose="020B0604020202020204" pitchFamily="34" charset="0"/>
              </a:rPr>
              <a:t>pulser</a:t>
            </a:r>
            <a:r>
              <a:rPr lang="en-US" sz="2200" dirty="0" smtClean="0">
                <a:latin typeface="Arial" panose="020B0604020202020204" pitchFamily="34" charset="0"/>
                <a:cs typeface="Arial" panose="020B0604020202020204" pitchFamily="34" charset="0"/>
              </a:rPr>
              <a:t>)</a:t>
            </a:r>
          </a:p>
          <a:p>
            <a:pPr lvl="1"/>
            <a:r>
              <a:rPr lang="en-US" sz="2200" dirty="0" err="1" smtClean="0">
                <a:latin typeface="Arial" panose="020B0604020202020204" pitchFamily="34" charset="0"/>
                <a:cs typeface="Arial" panose="020B0604020202020204" pitchFamily="34" charset="0"/>
              </a:rPr>
              <a:t>Nanopulsers</a:t>
            </a:r>
            <a:endParaRPr lang="en-US" sz="2200" dirty="0" smtClean="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Plasma properties</a:t>
            </a:r>
          </a:p>
          <a:p>
            <a:pPr lvl="1"/>
            <a:r>
              <a:rPr lang="en-US" sz="2200" dirty="0" smtClean="0">
                <a:latin typeface="Arial" panose="020B0604020202020204" pitchFamily="34" charset="0"/>
                <a:cs typeface="Arial" panose="020B0604020202020204" pitchFamily="34" charset="0"/>
              </a:rPr>
              <a:t>Plasma gas temperature</a:t>
            </a:r>
          </a:p>
          <a:p>
            <a:pPr lvl="1"/>
            <a:r>
              <a:rPr lang="en-US" sz="2200" dirty="0">
                <a:latin typeface="Arial" panose="020B0604020202020204" pitchFamily="34" charset="0"/>
                <a:cs typeface="Arial" panose="020B0604020202020204" pitchFamily="34" charset="0"/>
              </a:rPr>
              <a:t>Electron density</a:t>
            </a:r>
          </a:p>
          <a:p>
            <a:pPr lvl="1"/>
            <a:r>
              <a:rPr lang="en-US" sz="2200" dirty="0" smtClean="0">
                <a:latin typeface="Arial" panose="020B0604020202020204" pitchFamily="34" charset="0"/>
                <a:cs typeface="Arial" panose="020B0604020202020204" pitchFamily="34" charset="0"/>
              </a:rPr>
              <a:t>Electron energy</a:t>
            </a:r>
          </a:p>
          <a:p>
            <a:pPr lvl="1"/>
            <a:r>
              <a:rPr lang="en-US" sz="2200" dirty="0" smtClean="0">
                <a:latin typeface="Arial" panose="020B0604020202020204" pitchFamily="34" charset="0"/>
                <a:cs typeface="Arial" panose="020B0604020202020204" pitchFamily="34" charset="0"/>
              </a:rPr>
              <a:t>Plasma volume</a:t>
            </a:r>
            <a:endParaRPr lang="en-US" sz="22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Effects of reactor conditions</a:t>
            </a:r>
            <a:r>
              <a:rPr lang="en-US" dirty="0" smtClean="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(Wang et al. 2018, 2019)</a:t>
            </a:r>
          </a:p>
          <a:p>
            <a:pPr lvl="1"/>
            <a:r>
              <a:rPr lang="en-US" sz="2200" dirty="0" smtClean="0">
                <a:latin typeface="Arial" panose="020B0604020202020204" pitchFamily="34" charset="0"/>
                <a:cs typeface="Arial" panose="020B0604020202020204" pitchFamily="34" charset="0"/>
              </a:rPr>
              <a:t>Effects of carrier gas composition</a:t>
            </a:r>
          </a:p>
          <a:p>
            <a:pPr lvl="1"/>
            <a:r>
              <a:rPr lang="en-US" sz="2200" dirty="0" smtClean="0">
                <a:latin typeface="Arial" panose="020B0604020202020204" pitchFamily="34" charset="0"/>
                <a:cs typeface="Arial" panose="020B0604020202020204" pitchFamily="34" charset="0"/>
              </a:rPr>
              <a:t>Effects of gas and liquid flows</a:t>
            </a:r>
          </a:p>
          <a:p>
            <a:pPr lvl="1"/>
            <a:r>
              <a:rPr lang="en-US" sz="2200" dirty="0" smtClean="0">
                <a:latin typeface="Arial" panose="020B0604020202020204" pitchFamily="34" charset="0"/>
                <a:cs typeface="Arial" panose="020B0604020202020204" pitchFamily="34" charset="0"/>
              </a:rPr>
              <a:t>Effect of pulse properties</a:t>
            </a:r>
          </a:p>
          <a:p>
            <a:pPr lvl="1"/>
            <a:r>
              <a:rPr lang="en-US" sz="2200" dirty="0" smtClean="0">
                <a:latin typeface="Arial" panose="020B0604020202020204" pitchFamily="34" charset="0"/>
                <a:cs typeface="Arial" panose="020B0604020202020204" pitchFamily="34" charset="0"/>
              </a:rPr>
              <a:t>Effects of solution conductivity</a:t>
            </a:r>
          </a:p>
          <a:p>
            <a:pPr marL="0" indent="0">
              <a:buNone/>
            </a:pPr>
            <a:endParaRPr lang="en-US" dirty="0"/>
          </a:p>
        </p:txBody>
      </p:sp>
    </p:spTree>
    <p:extLst>
      <p:ext uri="{BB962C8B-B14F-4D97-AF65-F5344CB8AC3E}">
        <p14:creationId xmlns:p14="http://schemas.microsoft.com/office/powerpoint/2010/main" val="102238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62" y="114634"/>
            <a:ext cx="8229600" cy="987203"/>
          </a:xfrm>
        </p:spPr>
        <p:txBody>
          <a:bodyPr>
            <a:normAutofit/>
          </a:bodyPr>
          <a:lstStyle/>
          <a:p>
            <a:pPr algn="ctr"/>
            <a:r>
              <a:rPr lang="en-US" sz="3200" b="1" dirty="0" smtClean="0">
                <a:latin typeface="Arial" panose="020B0604020202020204" pitchFamily="34" charset="0"/>
                <a:cs typeface="Arial" panose="020B0604020202020204" pitchFamily="34" charset="0"/>
              </a:rPr>
              <a:t>Power Supplies - Nanopulsers</a:t>
            </a:r>
            <a:endParaRPr lang="en-US" sz="3200" b="1" dirty="0">
              <a:latin typeface="Arial" panose="020B0604020202020204" pitchFamily="34" charset="0"/>
              <a:cs typeface="Arial" panose="020B0604020202020204" pitchFamily="34" charset="0"/>
            </a:endParaRPr>
          </a:p>
        </p:txBody>
      </p:sp>
      <p:grpSp>
        <p:nvGrpSpPr>
          <p:cNvPr id="8" name="Group 7"/>
          <p:cNvGrpSpPr/>
          <p:nvPr/>
        </p:nvGrpSpPr>
        <p:grpSpPr>
          <a:xfrm>
            <a:off x="4236911" y="1175525"/>
            <a:ext cx="4784900" cy="5592851"/>
            <a:chOff x="4236911" y="1175525"/>
            <a:chExt cx="4784900" cy="5592851"/>
          </a:xfrm>
        </p:grpSpPr>
        <p:sp>
          <p:nvSpPr>
            <p:cNvPr id="14" name="TextBox 13"/>
            <p:cNvSpPr txBox="1"/>
            <p:nvPr/>
          </p:nvSpPr>
          <p:spPr>
            <a:xfrm>
              <a:off x="4325734" y="1225613"/>
              <a:ext cx="4628960" cy="400110"/>
            </a:xfrm>
            <a:prstGeom prst="rect">
              <a:avLst/>
            </a:prstGeom>
            <a:noFill/>
          </p:spPr>
          <p:txBody>
            <a:bodyPr wrap="none" rtlCol="0">
              <a:spAutoFit/>
            </a:bodyPr>
            <a:lstStyle/>
            <a:p>
              <a:r>
                <a:rPr lang="en-US" sz="2000" u="sng" dirty="0" smtClean="0"/>
                <a:t>2) Eagle Harbor Technologies (commercial)</a:t>
              </a:r>
              <a:endParaRPr lang="en-US" sz="2000" u="sng" dirty="0"/>
            </a:p>
          </p:txBody>
        </p:sp>
        <p:sp>
          <p:nvSpPr>
            <p:cNvPr id="21" name="Rectangle 20"/>
            <p:cNvSpPr/>
            <p:nvPr/>
          </p:nvSpPr>
          <p:spPr>
            <a:xfrm>
              <a:off x="4236911" y="1175525"/>
              <a:ext cx="4784900" cy="55928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a:blip r:embed="rId3"/>
            <a:stretch>
              <a:fillRect/>
            </a:stretch>
          </p:blipFill>
          <p:spPr>
            <a:xfrm>
              <a:off x="4983246" y="4212574"/>
              <a:ext cx="3298960" cy="1656730"/>
            </a:xfrm>
            <a:prstGeom prst="rect">
              <a:avLst/>
            </a:prstGeom>
          </p:spPr>
        </p:pic>
        <p:pic>
          <p:nvPicPr>
            <p:cNvPr id="23" name="Picture 22"/>
            <p:cNvPicPr>
              <a:picLocks noChangeAspect="1"/>
            </p:cNvPicPr>
            <p:nvPr/>
          </p:nvPicPr>
          <p:blipFill>
            <a:blip r:embed="rId4"/>
            <a:stretch>
              <a:fillRect/>
            </a:stretch>
          </p:blipFill>
          <p:spPr>
            <a:xfrm>
              <a:off x="4733157" y="2207405"/>
              <a:ext cx="3814111" cy="1989644"/>
            </a:xfrm>
            <a:prstGeom prst="rect">
              <a:avLst/>
            </a:prstGeom>
            <a:noFill/>
            <a:ln>
              <a:noFill/>
            </a:ln>
          </p:spPr>
        </p:pic>
        <p:sp>
          <p:nvSpPr>
            <p:cNvPr id="24" name="TextBox 23"/>
            <p:cNvSpPr txBox="1"/>
            <p:nvPr/>
          </p:nvSpPr>
          <p:spPr>
            <a:xfrm>
              <a:off x="4634248" y="1598121"/>
              <a:ext cx="4069640" cy="646331"/>
            </a:xfrm>
            <a:prstGeom prst="rect">
              <a:avLst/>
            </a:prstGeom>
            <a:noFill/>
          </p:spPr>
          <p:txBody>
            <a:bodyPr wrap="none" rtlCol="0">
              <a:spAutoFit/>
            </a:bodyPr>
            <a:lstStyle/>
            <a:p>
              <a:r>
                <a:rPr lang="en-US" dirty="0" smtClean="0"/>
                <a:t>2 kHz, 5.5 kV peak, 20 ns (rise), 0.3 kV/ns,</a:t>
              </a:r>
            </a:p>
            <a:p>
              <a:r>
                <a:rPr lang="en-US" dirty="0" smtClean="0"/>
                <a:t>150 </a:t>
              </a:r>
              <a:r>
                <a:rPr lang="en-US" dirty="0" smtClean="0">
                  <a:latin typeface="Symbol" panose="05050102010706020507" pitchFamily="18" charset="2"/>
                </a:rPr>
                <a:t>m</a:t>
              </a:r>
              <a:r>
                <a:rPr lang="en-US" dirty="0" smtClean="0"/>
                <a:t>J/pulse, 0.30 W, argon</a:t>
              </a:r>
              <a:endParaRPr lang="en-US" dirty="0"/>
            </a:p>
          </p:txBody>
        </p:sp>
        <p:sp>
          <p:nvSpPr>
            <p:cNvPr id="25" name="TextBox 24"/>
            <p:cNvSpPr txBox="1"/>
            <p:nvPr/>
          </p:nvSpPr>
          <p:spPr>
            <a:xfrm>
              <a:off x="5044211" y="2423767"/>
              <a:ext cx="868699" cy="369332"/>
            </a:xfrm>
            <a:prstGeom prst="rect">
              <a:avLst/>
            </a:prstGeom>
            <a:noFill/>
          </p:spPr>
          <p:txBody>
            <a:bodyPr wrap="none" rtlCol="0">
              <a:spAutoFit/>
            </a:bodyPr>
            <a:lstStyle/>
            <a:p>
              <a:r>
                <a:rPr lang="en-US" dirty="0" smtClean="0"/>
                <a:t>voltage</a:t>
              </a:r>
              <a:endParaRPr lang="en-US" dirty="0"/>
            </a:p>
          </p:txBody>
        </p:sp>
        <p:sp>
          <p:nvSpPr>
            <p:cNvPr id="26" name="TextBox 25"/>
            <p:cNvSpPr txBox="1"/>
            <p:nvPr/>
          </p:nvSpPr>
          <p:spPr>
            <a:xfrm>
              <a:off x="6484838" y="2583426"/>
              <a:ext cx="873637" cy="369332"/>
            </a:xfrm>
            <a:prstGeom prst="rect">
              <a:avLst/>
            </a:prstGeom>
            <a:noFill/>
          </p:spPr>
          <p:txBody>
            <a:bodyPr wrap="none" rtlCol="0">
              <a:spAutoFit/>
            </a:bodyPr>
            <a:lstStyle/>
            <a:p>
              <a:r>
                <a:rPr lang="en-US" dirty="0" smtClean="0"/>
                <a:t>current</a:t>
              </a:r>
              <a:endParaRPr lang="en-US" dirty="0"/>
            </a:p>
          </p:txBody>
        </p:sp>
        <p:cxnSp>
          <p:nvCxnSpPr>
            <p:cNvPr id="13" name="Straight Arrow Connector 12"/>
            <p:cNvCxnSpPr>
              <a:stCxn id="25" idx="2"/>
            </p:cNvCxnSpPr>
            <p:nvPr/>
          </p:nvCxnSpPr>
          <p:spPr>
            <a:xfrm>
              <a:off x="5478561" y="2793099"/>
              <a:ext cx="328875" cy="276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435107" y="2947174"/>
              <a:ext cx="283027" cy="199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39579" y="4533133"/>
              <a:ext cx="786049" cy="369332"/>
            </a:xfrm>
            <a:prstGeom prst="rect">
              <a:avLst/>
            </a:prstGeom>
            <a:noFill/>
          </p:spPr>
          <p:txBody>
            <a:bodyPr wrap="none" rtlCol="0">
              <a:spAutoFit/>
            </a:bodyPr>
            <a:lstStyle/>
            <a:p>
              <a:r>
                <a:rPr lang="en-US" dirty="0" smtClean="0"/>
                <a:t>power</a:t>
              </a:r>
              <a:endParaRPr lang="en-US" dirty="0"/>
            </a:p>
          </p:txBody>
        </p:sp>
        <p:sp>
          <p:nvSpPr>
            <p:cNvPr id="29" name="TextBox 28"/>
            <p:cNvSpPr txBox="1"/>
            <p:nvPr/>
          </p:nvSpPr>
          <p:spPr>
            <a:xfrm>
              <a:off x="5077574" y="5951602"/>
              <a:ext cx="3125279" cy="646331"/>
            </a:xfrm>
            <a:prstGeom prst="rect">
              <a:avLst/>
            </a:prstGeom>
            <a:noFill/>
          </p:spPr>
          <p:txBody>
            <a:bodyPr wrap="none" rtlCol="0">
              <a:spAutoFit/>
            </a:bodyPr>
            <a:lstStyle/>
            <a:p>
              <a:r>
                <a:rPr lang="en-US" dirty="0" smtClean="0"/>
                <a:t>Frequency range:   to 10 kHz</a:t>
              </a:r>
            </a:p>
            <a:p>
              <a:r>
                <a:rPr lang="en-US" u="sng" dirty="0" smtClean="0"/>
                <a:t>Pulse width range: 20 to 260 ns</a:t>
              </a:r>
              <a:endParaRPr lang="en-US" u="sng" dirty="0"/>
            </a:p>
          </p:txBody>
        </p:sp>
      </p:grpSp>
      <p:grpSp>
        <p:nvGrpSpPr>
          <p:cNvPr id="7" name="Group 6"/>
          <p:cNvGrpSpPr/>
          <p:nvPr/>
        </p:nvGrpSpPr>
        <p:grpSpPr>
          <a:xfrm>
            <a:off x="210229" y="1234758"/>
            <a:ext cx="3781418" cy="5533618"/>
            <a:chOff x="210229" y="1234758"/>
            <a:chExt cx="3781418" cy="5533618"/>
          </a:xfrm>
        </p:grpSpPr>
        <p:sp>
          <p:nvSpPr>
            <p:cNvPr id="15" name="TextBox 14"/>
            <p:cNvSpPr txBox="1"/>
            <p:nvPr/>
          </p:nvSpPr>
          <p:spPr>
            <a:xfrm>
              <a:off x="378350" y="1274439"/>
              <a:ext cx="3394584" cy="400110"/>
            </a:xfrm>
            <a:prstGeom prst="rect">
              <a:avLst/>
            </a:prstGeom>
            <a:noFill/>
          </p:spPr>
          <p:txBody>
            <a:bodyPr wrap="none" rtlCol="0">
              <a:spAutoFit/>
            </a:bodyPr>
            <a:lstStyle/>
            <a:p>
              <a:r>
                <a:rPr lang="en-US" sz="2000" u="sng" dirty="0" smtClean="0"/>
                <a:t>1) Airity Technologies (custom)</a:t>
              </a:r>
              <a:endParaRPr lang="en-US" sz="2000" u="sng" dirty="0"/>
            </a:p>
          </p:txBody>
        </p:sp>
        <p:sp>
          <p:nvSpPr>
            <p:cNvPr id="20" name="Rectangle 19"/>
            <p:cNvSpPr/>
            <p:nvPr/>
          </p:nvSpPr>
          <p:spPr>
            <a:xfrm>
              <a:off x="210229" y="1234758"/>
              <a:ext cx="3781418" cy="55336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p:cNvSpPr txBox="1"/>
            <p:nvPr/>
          </p:nvSpPr>
          <p:spPr>
            <a:xfrm>
              <a:off x="539404" y="1655651"/>
              <a:ext cx="3148619" cy="646331"/>
            </a:xfrm>
            <a:prstGeom prst="rect">
              <a:avLst/>
            </a:prstGeom>
            <a:noFill/>
          </p:spPr>
          <p:txBody>
            <a:bodyPr wrap="none" rtlCol="0">
              <a:spAutoFit/>
            </a:bodyPr>
            <a:lstStyle/>
            <a:p>
              <a:r>
                <a:rPr lang="en-US" dirty="0" smtClean="0"/>
                <a:t>1 kHz, 3.8 kV peak, 140 ns (rise)</a:t>
              </a:r>
            </a:p>
            <a:p>
              <a:r>
                <a:rPr lang="en-US" dirty="0" smtClean="0"/>
                <a:t>130 </a:t>
              </a:r>
              <a:r>
                <a:rPr lang="en-US" dirty="0" smtClean="0">
                  <a:latin typeface="Symbol" panose="05050102010706020507" pitchFamily="18" charset="2"/>
                </a:rPr>
                <a:t>m</a:t>
              </a:r>
              <a:r>
                <a:rPr lang="en-US" dirty="0" smtClean="0"/>
                <a:t>J/pulse, 0.13 W, argon</a:t>
              </a:r>
              <a:endParaRPr lang="en-US" dirty="0"/>
            </a:p>
          </p:txBody>
        </p:sp>
        <p:sp>
          <p:nvSpPr>
            <p:cNvPr id="4" name="TextBox 3"/>
            <p:cNvSpPr txBox="1"/>
            <p:nvPr/>
          </p:nvSpPr>
          <p:spPr>
            <a:xfrm>
              <a:off x="2133801" y="2714886"/>
              <a:ext cx="873637" cy="369332"/>
            </a:xfrm>
            <a:prstGeom prst="rect">
              <a:avLst/>
            </a:prstGeom>
            <a:noFill/>
          </p:spPr>
          <p:txBody>
            <a:bodyPr wrap="none" rtlCol="0">
              <a:spAutoFit/>
            </a:bodyPr>
            <a:lstStyle/>
            <a:p>
              <a:r>
                <a:rPr lang="en-US" dirty="0" smtClean="0">
                  <a:solidFill>
                    <a:schemeClr val="bg1"/>
                  </a:solidFill>
                </a:rPr>
                <a:t>current</a:t>
              </a:r>
              <a:endParaRPr lang="en-US" dirty="0">
                <a:solidFill>
                  <a:schemeClr val="bg1"/>
                </a:solidFill>
              </a:endParaRPr>
            </a:p>
          </p:txBody>
        </p:sp>
        <p:sp>
          <p:nvSpPr>
            <p:cNvPr id="5" name="TextBox 4"/>
            <p:cNvSpPr txBox="1"/>
            <p:nvPr/>
          </p:nvSpPr>
          <p:spPr>
            <a:xfrm>
              <a:off x="811639" y="2410618"/>
              <a:ext cx="868699" cy="369332"/>
            </a:xfrm>
            <a:prstGeom prst="rect">
              <a:avLst/>
            </a:prstGeom>
            <a:noFill/>
          </p:spPr>
          <p:txBody>
            <a:bodyPr wrap="none" rtlCol="0">
              <a:spAutoFit/>
            </a:bodyPr>
            <a:lstStyle/>
            <a:p>
              <a:r>
                <a:rPr lang="en-US" dirty="0" smtClean="0">
                  <a:solidFill>
                    <a:schemeClr val="bg1"/>
                  </a:solidFill>
                </a:rPr>
                <a:t>voltage</a:t>
              </a:r>
              <a:endParaRPr lang="en-US" dirty="0">
                <a:solidFill>
                  <a:schemeClr val="bg1"/>
                </a:solidFill>
              </a:endParaRPr>
            </a:p>
          </p:txBody>
        </p:sp>
        <p:sp>
          <p:nvSpPr>
            <p:cNvPr id="27" name="TextBox 26"/>
            <p:cNvSpPr txBox="1"/>
            <p:nvPr/>
          </p:nvSpPr>
          <p:spPr>
            <a:xfrm>
              <a:off x="1680338" y="4318579"/>
              <a:ext cx="786049" cy="369332"/>
            </a:xfrm>
            <a:prstGeom prst="rect">
              <a:avLst/>
            </a:prstGeom>
            <a:noFill/>
          </p:spPr>
          <p:txBody>
            <a:bodyPr wrap="none" rtlCol="0">
              <a:spAutoFit/>
            </a:bodyPr>
            <a:lstStyle/>
            <a:p>
              <a:r>
                <a:rPr lang="en-US" dirty="0" smtClean="0">
                  <a:solidFill>
                    <a:schemeClr val="bg1"/>
                  </a:solidFill>
                </a:rPr>
                <a:t>power</a:t>
              </a:r>
              <a:endParaRPr lang="en-US" dirty="0">
                <a:solidFill>
                  <a:schemeClr val="bg1"/>
                </a:solidFill>
              </a:endParaRPr>
            </a:p>
          </p:txBody>
        </p:sp>
        <p:sp>
          <p:nvSpPr>
            <p:cNvPr id="6" name="TextBox 5"/>
            <p:cNvSpPr txBox="1"/>
            <p:nvPr/>
          </p:nvSpPr>
          <p:spPr>
            <a:xfrm>
              <a:off x="551410" y="5933709"/>
              <a:ext cx="3048463" cy="646331"/>
            </a:xfrm>
            <a:prstGeom prst="rect">
              <a:avLst/>
            </a:prstGeom>
            <a:noFill/>
          </p:spPr>
          <p:txBody>
            <a:bodyPr wrap="none" rtlCol="0">
              <a:spAutoFit/>
            </a:bodyPr>
            <a:lstStyle/>
            <a:p>
              <a:r>
                <a:rPr lang="en-US" dirty="0" smtClean="0"/>
                <a:t>Energy:  80 to 140 </a:t>
              </a:r>
              <a:r>
                <a:rPr lang="en-US" dirty="0" smtClean="0">
                  <a:latin typeface="Symbol" panose="05050102010706020507" pitchFamily="18" charset="2"/>
                </a:rPr>
                <a:t>m</a:t>
              </a:r>
              <a:r>
                <a:rPr lang="en-US" dirty="0" smtClean="0"/>
                <a:t>J/pulse</a:t>
              </a:r>
            </a:p>
            <a:p>
              <a:r>
                <a:rPr lang="en-US" u="sng" dirty="0" smtClean="0"/>
                <a:t>Frequency Ranges: to &gt; 60 kHz</a:t>
              </a:r>
              <a:endParaRPr lang="en-US" u="sng" dirty="0"/>
            </a:p>
          </p:txBody>
        </p:sp>
        <p:pic>
          <p:nvPicPr>
            <p:cNvPr id="3" name="Picture 2"/>
            <p:cNvPicPr>
              <a:picLocks noChangeAspect="1"/>
            </p:cNvPicPr>
            <p:nvPr/>
          </p:nvPicPr>
          <p:blipFill>
            <a:blip r:embed="rId5"/>
            <a:stretch>
              <a:fillRect/>
            </a:stretch>
          </p:blipFill>
          <p:spPr>
            <a:xfrm>
              <a:off x="286228" y="2538599"/>
              <a:ext cx="3645724" cy="3206774"/>
            </a:xfrm>
            <a:prstGeom prst="rect">
              <a:avLst/>
            </a:prstGeom>
          </p:spPr>
        </p:pic>
      </p:grpSp>
    </p:spTree>
    <p:extLst>
      <p:ext uri="{BB962C8B-B14F-4D97-AF65-F5344CB8AC3E}">
        <p14:creationId xmlns:p14="http://schemas.microsoft.com/office/powerpoint/2010/main" val="91176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62" y="114634"/>
            <a:ext cx="8229600" cy="987203"/>
          </a:xfrm>
        </p:spPr>
        <p:txBody>
          <a:bodyPr>
            <a:normAutofit/>
          </a:bodyPr>
          <a:lstStyle/>
          <a:p>
            <a:pPr algn="ctr"/>
            <a:r>
              <a:rPr lang="en-US" sz="3200" b="1" dirty="0" smtClean="0">
                <a:latin typeface="Arial" panose="020B0604020202020204" pitchFamily="34" charset="0"/>
                <a:cs typeface="Arial" panose="020B0604020202020204" pitchFamily="34" charset="0"/>
              </a:rPr>
              <a:t>Power Supplies – Microsecond </a:t>
            </a:r>
            <a:r>
              <a:rPr lang="en-US" sz="3200" b="1" dirty="0" err="1" smtClean="0">
                <a:latin typeface="Arial" panose="020B0604020202020204" pitchFamily="34" charset="0"/>
                <a:cs typeface="Arial" panose="020B0604020202020204" pitchFamily="34" charset="0"/>
              </a:rPr>
              <a:t>Pulsers</a:t>
            </a:r>
            <a:endParaRPr lang="en-US" sz="3200" b="1" dirty="0">
              <a:latin typeface="Arial" panose="020B0604020202020204" pitchFamily="34" charset="0"/>
              <a:cs typeface="Arial" panose="020B0604020202020204" pitchFamily="34" charset="0"/>
            </a:endParaRPr>
          </a:p>
        </p:txBody>
      </p:sp>
      <p:sp>
        <p:nvSpPr>
          <p:cNvPr id="15" name="TextBox 14"/>
          <p:cNvSpPr txBox="1"/>
          <p:nvPr/>
        </p:nvSpPr>
        <p:spPr>
          <a:xfrm>
            <a:off x="720851" y="1224819"/>
            <a:ext cx="6559553" cy="400110"/>
          </a:xfrm>
          <a:prstGeom prst="rect">
            <a:avLst/>
          </a:prstGeom>
          <a:noFill/>
        </p:spPr>
        <p:txBody>
          <a:bodyPr wrap="none" rtlCol="0">
            <a:spAutoFit/>
          </a:bodyPr>
          <a:lstStyle/>
          <a:p>
            <a:r>
              <a:rPr lang="en-US" sz="2000" u="sng" dirty="0"/>
              <a:t>3</a:t>
            </a:r>
            <a:r>
              <a:rPr lang="en-US" sz="2000" u="sng" dirty="0" smtClean="0"/>
              <a:t>) Ignition Coil Based (Professor </a:t>
            </a:r>
            <a:r>
              <a:rPr lang="en-US" sz="2000" u="sng" dirty="0" err="1" smtClean="0"/>
              <a:t>Radu</a:t>
            </a:r>
            <a:r>
              <a:rPr lang="en-US" sz="2000" u="sng" dirty="0" smtClean="0"/>
              <a:t> </a:t>
            </a:r>
            <a:r>
              <a:rPr lang="en-US" sz="2000" u="sng" dirty="0" err="1" smtClean="0"/>
              <a:t>Burlica</a:t>
            </a:r>
            <a:r>
              <a:rPr lang="en-US" sz="2000" u="sng" dirty="0" smtClean="0"/>
              <a:t> – Iasi, Romania)</a:t>
            </a:r>
            <a:endParaRPr lang="en-US" sz="2000" u="sng" dirty="0"/>
          </a:p>
        </p:txBody>
      </p:sp>
      <p:sp>
        <p:nvSpPr>
          <p:cNvPr id="16" name="TextBox 15"/>
          <p:cNvSpPr txBox="1"/>
          <p:nvPr/>
        </p:nvSpPr>
        <p:spPr>
          <a:xfrm>
            <a:off x="970208" y="1727259"/>
            <a:ext cx="7044548" cy="5355312"/>
          </a:xfrm>
          <a:prstGeom prst="rect">
            <a:avLst/>
          </a:prstGeom>
          <a:noFill/>
        </p:spPr>
        <p:txBody>
          <a:bodyPr wrap="square" numCol="2" rtlCol="0">
            <a:spAutoFit/>
          </a:bodyPr>
          <a:lstStyle/>
          <a:p>
            <a:pPr marL="285750" indent="-285750">
              <a:buFont typeface="Arial" panose="020B0604020202020204" pitchFamily="34" charset="0"/>
              <a:buChar char="•"/>
            </a:pPr>
            <a:r>
              <a:rPr lang="en-US" dirty="0"/>
              <a:t>H</a:t>
            </a:r>
            <a:r>
              <a:rPr lang="en-US" dirty="0" smtClean="0"/>
              <a:t>igh efficiency ignition </a:t>
            </a:r>
            <a:r>
              <a:rPr lang="en-US" dirty="0"/>
              <a:t>coil </a:t>
            </a:r>
          </a:p>
          <a:p>
            <a:pPr marL="742950" lvl="1" indent="-285750">
              <a:buFont typeface="Arial" panose="020B0604020202020204" pitchFamily="34" charset="0"/>
              <a:buChar char="•"/>
            </a:pPr>
            <a:r>
              <a:rPr lang="en-US" dirty="0" smtClean="0"/>
              <a:t>Audi  </a:t>
            </a:r>
          </a:p>
          <a:p>
            <a:pPr marL="285750" indent="-285750">
              <a:buFont typeface="Arial" panose="020B0604020202020204" pitchFamily="34" charset="0"/>
              <a:buChar char="•"/>
            </a:pPr>
            <a:r>
              <a:rPr lang="en-US" dirty="0" smtClean="0"/>
              <a:t>DC </a:t>
            </a:r>
            <a:r>
              <a:rPr lang="en-US" dirty="0"/>
              <a:t>power supply </a:t>
            </a:r>
          </a:p>
          <a:p>
            <a:pPr marL="742950" lvl="1" indent="-285750">
              <a:buFont typeface="Arial" panose="020B0604020202020204" pitchFamily="34" charset="0"/>
              <a:buChar char="•"/>
            </a:pPr>
            <a:r>
              <a:rPr lang="en-US" dirty="0" smtClean="0"/>
              <a:t>input </a:t>
            </a:r>
            <a:r>
              <a:rPr lang="en-US" dirty="0"/>
              <a:t>voltage (12 V) </a:t>
            </a:r>
          </a:p>
          <a:p>
            <a:pPr marL="742950" lvl="1" indent="-285750">
              <a:buFont typeface="Arial" panose="020B0604020202020204" pitchFamily="34" charset="0"/>
              <a:buChar char="•"/>
            </a:pPr>
            <a:r>
              <a:rPr lang="en-US" dirty="0" smtClean="0"/>
              <a:t>BK </a:t>
            </a:r>
            <a:r>
              <a:rPr lang="en-US" dirty="0"/>
              <a:t>Precision </a:t>
            </a:r>
            <a:r>
              <a:rPr lang="en-US" dirty="0" smtClean="0"/>
              <a:t>1740B</a:t>
            </a:r>
          </a:p>
          <a:p>
            <a:pPr marL="285750" indent="-285750">
              <a:buFont typeface="Arial" panose="020B0604020202020204" pitchFamily="34" charset="0"/>
              <a:buChar char="•"/>
            </a:pPr>
            <a:r>
              <a:rPr lang="en-US" dirty="0"/>
              <a:t>F</a:t>
            </a:r>
            <a:r>
              <a:rPr lang="en-US" dirty="0" smtClean="0"/>
              <a:t>requency generator</a:t>
            </a:r>
          </a:p>
          <a:p>
            <a:pPr marL="742950" lvl="1" indent="-285750">
              <a:buFont typeface="Arial" panose="020B0604020202020204" pitchFamily="34" charset="0"/>
              <a:buChar char="•"/>
            </a:pPr>
            <a:r>
              <a:rPr lang="en-US" dirty="0" smtClean="0"/>
              <a:t>500 Hz, 40</a:t>
            </a:r>
            <a:r>
              <a:rPr lang="en-US" dirty="0"/>
              <a:t>% duty </a:t>
            </a:r>
            <a:r>
              <a:rPr lang="en-US" dirty="0" smtClean="0"/>
              <a:t>cycle</a:t>
            </a:r>
          </a:p>
          <a:p>
            <a:pPr marL="742950" lvl="1" indent="-285750">
              <a:buFont typeface="Arial" panose="020B0604020202020204" pitchFamily="34" charset="0"/>
              <a:buChar char="•"/>
            </a:pPr>
            <a:r>
              <a:rPr lang="en-US" dirty="0" smtClean="0"/>
              <a:t>BK </a:t>
            </a:r>
            <a:r>
              <a:rPr lang="en-US" dirty="0"/>
              <a:t>Precision </a:t>
            </a:r>
            <a:r>
              <a:rPr lang="en-US" dirty="0" smtClean="0"/>
              <a:t>4010A</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Characteristics:</a:t>
            </a:r>
          </a:p>
          <a:p>
            <a:pPr marL="742950" lvl="1" indent="-285750">
              <a:buFont typeface="Arial" panose="020B0604020202020204" pitchFamily="34" charset="0"/>
              <a:buChar char="•"/>
            </a:pPr>
            <a:r>
              <a:rPr lang="en-US" dirty="0"/>
              <a:t>Inexpensive, small</a:t>
            </a:r>
          </a:p>
          <a:p>
            <a:pPr marL="742950" lvl="1" indent="-285750">
              <a:buFont typeface="Arial" panose="020B0604020202020204" pitchFamily="34" charset="0"/>
              <a:buChar char="•"/>
            </a:pPr>
            <a:r>
              <a:rPr lang="en-US" dirty="0"/>
              <a:t>Microsecond pulses</a:t>
            </a:r>
          </a:p>
          <a:p>
            <a:pPr marL="742950" lvl="1" indent="-285750">
              <a:buFont typeface="Arial" panose="020B0604020202020204" pitchFamily="34" charset="0"/>
              <a:buChar char="•"/>
            </a:pPr>
            <a:r>
              <a:rPr lang="en-US" dirty="0"/>
              <a:t>Robust</a:t>
            </a:r>
          </a:p>
          <a:p>
            <a:pPr marL="742950" lvl="1" indent="-285750">
              <a:buFont typeface="Arial" panose="020B0604020202020204" pitchFamily="34" charset="0"/>
              <a:buChar char="•"/>
            </a:pPr>
            <a:r>
              <a:rPr lang="en-US" dirty="0"/>
              <a:t>Limited </a:t>
            </a:r>
            <a:r>
              <a:rPr lang="en-US" dirty="0" smtClean="0"/>
              <a:t>control, Waveforms </a:t>
            </a:r>
            <a:r>
              <a:rPr lang="en-US" dirty="0"/>
              <a:t>noisy</a:t>
            </a:r>
          </a:p>
          <a:p>
            <a:pPr marL="742950" lvl="1" indent="-285750">
              <a:buFont typeface="Arial" panose="020B0604020202020204" pitchFamily="34" charset="0"/>
              <a:buChar char="•"/>
            </a:pPr>
            <a:r>
              <a:rPr lang="en-US" dirty="0"/>
              <a:t>Restricted range of </a:t>
            </a:r>
            <a:r>
              <a:rPr lang="en-US" dirty="0" smtClean="0"/>
              <a:t>liquid</a:t>
            </a:r>
          </a:p>
          <a:p>
            <a:pPr lvl="1"/>
            <a:r>
              <a:rPr lang="en-US" dirty="0" smtClean="0"/>
              <a:t>      conductivities  </a:t>
            </a:r>
            <a:r>
              <a:rPr lang="en-US" dirty="0"/>
              <a:t>(500 </a:t>
            </a:r>
            <a:r>
              <a:rPr lang="en-US" dirty="0" err="1">
                <a:latin typeface="Symbol" panose="05050102010706020507" pitchFamily="18" charset="2"/>
              </a:rPr>
              <a:t>m</a:t>
            </a:r>
            <a:r>
              <a:rPr lang="en-US" dirty="0" err="1"/>
              <a:t>S</a:t>
            </a:r>
            <a:r>
              <a:rPr lang="en-US" dirty="0"/>
              <a:t>/cm</a:t>
            </a:r>
            <a:r>
              <a:rPr lang="en-US" dirty="0" smtClean="0"/>
              <a:t>)</a:t>
            </a:r>
          </a:p>
        </p:txBody>
      </p:sp>
      <p:sp>
        <p:nvSpPr>
          <p:cNvPr id="20" name="Rectangle 19"/>
          <p:cNvSpPr/>
          <p:nvPr/>
        </p:nvSpPr>
        <p:spPr>
          <a:xfrm>
            <a:off x="555369" y="1101837"/>
            <a:ext cx="7874225" cy="55336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3"/>
          <a:stretch>
            <a:fillRect/>
          </a:stretch>
        </p:blipFill>
        <p:spPr>
          <a:xfrm>
            <a:off x="936224" y="4292130"/>
            <a:ext cx="4957559" cy="2151024"/>
          </a:xfrm>
          <a:prstGeom prst="rect">
            <a:avLst/>
          </a:prstGeom>
        </p:spPr>
      </p:pic>
      <p:sp>
        <p:nvSpPr>
          <p:cNvPr id="7" name="TextBox 6"/>
          <p:cNvSpPr txBox="1"/>
          <p:nvPr/>
        </p:nvSpPr>
        <p:spPr>
          <a:xfrm>
            <a:off x="5997146" y="4624782"/>
            <a:ext cx="2574200" cy="2031325"/>
          </a:xfrm>
          <a:prstGeom prst="rect">
            <a:avLst/>
          </a:prstGeom>
          <a:noFill/>
        </p:spPr>
        <p:txBody>
          <a:bodyPr wrap="square" rtlCol="0">
            <a:spAutoFit/>
          </a:bodyPr>
          <a:lstStyle/>
          <a:p>
            <a:r>
              <a:rPr lang="en-US" dirty="0" smtClean="0"/>
              <a:t>500 Hz pulse, argon </a:t>
            </a:r>
          </a:p>
          <a:p>
            <a:r>
              <a:rPr lang="en-US" dirty="0" smtClean="0"/>
              <a:t>with deionized water</a:t>
            </a:r>
          </a:p>
          <a:p>
            <a:endParaRPr lang="en-US" dirty="0" smtClean="0"/>
          </a:p>
          <a:p>
            <a:r>
              <a:rPr lang="en-US" dirty="0" smtClean="0"/>
              <a:t>Yellow </a:t>
            </a:r>
            <a:r>
              <a:rPr lang="en-US" dirty="0"/>
              <a:t>= voltage</a:t>
            </a:r>
          </a:p>
          <a:p>
            <a:r>
              <a:rPr lang="en-US" dirty="0"/>
              <a:t>Red = power</a:t>
            </a:r>
          </a:p>
          <a:p>
            <a:r>
              <a:rPr lang="en-US" dirty="0"/>
              <a:t>Blue = current (~ 200 </a:t>
            </a:r>
            <a:r>
              <a:rPr lang="en-US" dirty="0" err="1">
                <a:latin typeface="Symbol" panose="05050102010706020507" pitchFamily="18" charset="2"/>
              </a:rPr>
              <a:t>m</a:t>
            </a:r>
            <a:r>
              <a:rPr lang="en-US" dirty="0" err="1"/>
              <a:t>s</a:t>
            </a:r>
            <a:r>
              <a:rPr lang="en-US" dirty="0"/>
              <a:t>)</a:t>
            </a:r>
          </a:p>
          <a:p>
            <a:endParaRPr lang="en-US" dirty="0"/>
          </a:p>
        </p:txBody>
      </p:sp>
      <p:sp>
        <p:nvSpPr>
          <p:cNvPr id="4" name="TextBox 3"/>
          <p:cNvSpPr txBox="1"/>
          <p:nvPr/>
        </p:nvSpPr>
        <p:spPr>
          <a:xfrm>
            <a:off x="2299855" y="4292130"/>
            <a:ext cx="697627" cy="276999"/>
          </a:xfrm>
          <a:prstGeom prst="rect">
            <a:avLst/>
          </a:prstGeom>
          <a:noFill/>
        </p:spPr>
        <p:txBody>
          <a:bodyPr wrap="none" rtlCol="0">
            <a:spAutoFit/>
          </a:bodyPr>
          <a:lstStyle/>
          <a:p>
            <a:r>
              <a:rPr lang="en-US" sz="1200" dirty="0" smtClean="0"/>
              <a:t>(200 </a:t>
            </a:r>
            <a:r>
              <a:rPr lang="en-US" sz="1200" dirty="0" err="1" smtClean="0">
                <a:latin typeface="Symbol" panose="05050102010706020507" pitchFamily="18" charset="2"/>
              </a:rPr>
              <a:t>m</a:t>
            </a:r>
            <a:r>
              <a:rPr lang="en-US" sz="1200" dirty="0" err="1" smtClean="0"/>
              <a:t>s</a:t>
            </a:r>
            <a:r>
              <a:rPr lang="en-US" sz="1200" dirty="0" smtClean="0"/>
              <a:t>)</a:t>
            </a:r>
            <a:endParaRPr lang="en-US" sz="1200" dirty="0"/>
          </a:p>
        </p:txBody>
      </p:sp>
    </p:spTree>
    <p:extLst>
      <p:ext uri="{BB962C8B-B14F-4D97-AF65-F5344CB8AC3E}">
        <p14:creationId xmlns:p14="http://schemas.microsoft.com/office/powerpoint/2010/main" val="3762482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72" y="22249"/>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Temperature Measurement Methods</a:t>
            </a:r>
            <a:endParaRPr lang="en-US" sz="3200" b="1" dirty="0">
              <a:latin typeface="Arial" panose="020B0604020202020204" pitchFamily="34" charset="0"/>
              <a:cs typeface="Arial" panose="020B0604020202020204" pitchFamily="34" charset="0"/>
            </a:endParaRPr>
          </a:p>
        </p:txBody>
      </p:sp>
      <p:sp>
        <p:nvSpPr>
          <p:cNvPr id="8" name="TextBox 7"/>
          <p:cNvSpPr txBox="1"/>
          <p:nvPr/>
        </p:nvSpPr>
        <p:spPr>
          <a:xfrm>
            <a:off x="729336" y="4958840"/>
            <a:ext cx="3247800" cy="1015663"/>
          </a:xfrm>
          <a:prstGeom prst="rect">
            <a:avLst/>
          </a:prstGeom>
          <a:noFill/>
        </p:spPr>
        <p:txBody>
          <a:bodyPr wrap="square" rtlCol="0">
            <a:spAutoFit/>
          </a:bodyPr>
          <a:lstStyle/>
          <a:p>
            <a:r>
              <a:rPr lang="en-US" sz="2000" dirty="0" smtClean="0"/>
              <a:t>Trace N</a:t>
            </a:r>
            <a:r>
              <a:rPr lang="en-US" sz="2000" baseline="-25000" dirty="0" smtClean="0"/>
              <a:t>2</a:t>
            </a:r>
            <a:r>
              <a:rPr lang="en-US" sz="2000" dirty="0" smtClean="0"/>
              <a:t> added</a:t>
            </a:r>
          </a:p>
          <a:p>
            <a:r>
              <a:rPr lang="en-US" sz="2000" dirty="0" smtClean="0"/>
              <a:t>N</a:t>
            </a:r>
            <a:r>
              <a:rPr lang="en-US" sz="2000" baseline="-25000" dirty="0" smtClean="0"/>
              <a:t>2</a:t>
            </a:r>
            <a:r>
              <a:rPr lang="en-US" sz="2000" dirty="0" smtClean="0"/>
              <a:t> (C-B)</a:t>
            </a:r>
          </a:p>
          <a:p>
            <a:r>
              <a:rPr lang="en-US" sz="2000" dirty="0" err="1" smtClean="0"/>
              <a:t>Specair</a:t>
            </a:r>
            <a:r>
              <a:rPr lang="en-US" sz="2000" dirty="0" smtClean="0"/>
              <a:t> fitting</a:t>
            </a:r>
          </a:p>
        </p:txBody>
      </p:sp>
      <p:pic>
        <p:nvPicPr>
          <p:cNvPr id="12" name="Picture 11"/>
          <p:cNvPicPr>
            <a:picLocks noChangeAspect="1"/>
          </p:cNvPicPr>
          <p:nvPr/>
        </p:nvPicPr>
        <p:blipFill>
          <a:blip r:embed="rId3"/>
          <a:stretch>
            <a:fillRect/>
          </a:stretch>
        </p:blipFill>
        <p:spPr>
          <a:xfrm>
            <a:off x="384680" y="2224965"/>
            <a:ext cx="3529890" cy="2676376"/>
          </a:xfrm>
          <a:prstGeom prst="rect">
            <a:avLst/>
          </a:prstGeom>
        </p:spPr>
      </p:pic>
      <p:pic>
        <p:nvPicPr>
          <p:cNvPr id="13" name="Picture 12"/>
          <p:cNvPicPr>
            <a:picLocks noChangeAspect="1"/>
          </p:cNvPicPr>
          <p:nvPr/>
        </p:nvPicPr>
        <p:blipFill>
          <a:blip r:embed="rId4"/>
          <a:stretch>
            <a:fillRect/>
          </a:stretch>
        </p:blipFill>
        <p:spPr>
          <a:xfrm>
            <a:off x="4279537" y="2230636"/>
            <a:ext cx="4353957" cy="2646899"/>
          </a:xfrm>
          <a:prstGeom prst="rect">
            <a:avLst/>
          </a:prstGeom>
        </p:spPr>
      </p:pic>
      <p:sp>
        <p:nvSpPr>
          <p:cNvPr id="15" name="TextBox 14"/>
          <p:cNvSpPr txBox="1"/>
          <p:nvPr/>
        </p:nvSpPr>
        <p:spPr>
          <a:xfrm>
            <a:off x="4986710" y="4877535"/>
            <a:ext cx="3559762" cy="1631216"/>
          </a:xfrm>
          <a:prstGeom prst="rect">
            <a:avLst/>
          </a:prstGeom>
          <a:noFill/>
        </p:spPr>
        <p:txBody>
          <a:bodyPr wrap="square" rtlCol="0">
            <a:spAutoFit/>
          </a:bodyPr>
          <a:lstStyle/>
          <a:p>
            <a:r>
              <a:rPr lang="en-US" sz="2000" dirty="0" smtClean="0"/>
              <a:t>Two temperature fitting Boltzmann plot of OH (A-X)</a:t>
            </a:r>
          </a:p>
          <a:p>
            <a:r>
              <a:rPr lang="en-US" sz="2000" dirty="0" smtClean="0"/>
              <a:t>Program from Dr. Jan </a:t>
            </a:r>
            <a:r>
              <a:rPr lang="en-US" sz="2000" dirty="0" err="1" smtClean="0"/>
              <a:t>Vorec</a:t>
            </a:r>
            <a:r>
              <a:rPr lang="en-US" sz="2000" dirty="0" smtClean="0"/>
              <a:t> (Masaryk University)</a:t>
            </a:r>
            <a:endParaRPr lang="en-US" sz="2000" dirty="0"/>
          </a:p>
          <a:p>
            <a:pPr marL="800100" lvl="1" indent="-342900">
              <a:buFont typeface="Arial" panose="020B0604020202020204" pitchFamily="34" charset="0"/>
              <a:buChar char="•"/>
            </a:pPr>
            <a:endParaRPr lang="en-US" sz="2000" dirty="0" smtClean="0"/>
          </a:p>
        </p:txBody>
      </p:sp>
      <p:sp>
        <p:nvSpPr>
          <p:cNvPr id="16" name="TextBox 15"/>
          <p:cNvSpPr txBox="1"/>
          <p:nvPr/>
        </p:nvSpPr>
        <p:spPr>
          <a:xfrm>
            <a:off x="2622187" y="905888"/>
            <a:ext cx="4517522" cy="113877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Example: (Eagle Harbor </a:t>
            </a:r>
            <a:r>
              <a:rPr lang="en-US" sz="2000" dirty="0" err="1" smtClean="0"/>
              <a:t>nanopulser</a:t>
            </a:r>
            <a:r>
              <a:rPr lang="en-US" sz="2000" dirty="0" smtClean="0"/>
              <a:t>)</a:t>
            </a:r>
          </a:p>
          <a:p>
            <a:pPr marL="800100" lvl="1" indent="-342900">
              <a:buFont typeface="Arial" panose="020B0604020202020204" pitchFamily="34" charset="0"/>
              <a:buChar char="•"/>
            </a:pPr>
            <a:r>
              <a:rPr lang="en-US" sz="1600" dirty="0" smtClean="0"/>
              <a:t>Power setting: 12kV 20ns 2kHz  </a:t>
            </a:r>
          </a:p>
          <a:p>
            <a:pPr marL="800100" lvl="1" indent="-342900">
              <a:buFont typeface="Arial" panose="020B0604020202020204" pitchFamily="34" charset="0"/>
              <a:buChar char="•"/>
            </a:pPr>
            <a:r>
              <a:rPr lang="en-US" sz="1600" dirty="0" smtClean="0"/>
              <a:t>Water flow rate: 2 ml/min</a:t>
            </a:r>
          </a:p>
          <a:p>
            <a:pPr marL="800100" lvl="1" indent="-342900">
              <a:buFont typeface="Arial" panose="020B0604020202020204" pitchFamily="34" charset="0"/>
              <a:buChar char="•"/>
            </a:pPr>
            <a:r>
              <a:rPr lang="en-US" sz="1600" dirty="0" smtClean="0"/>
              <a:t>Helium</a:t>
            </a:r>
            <a:endParaRPr lang="en-US" sz="1600" baseline="-25000" dirty="0"/>
          </a:p>
        </p:txBody>
      </p:sp>
      <p:sp>
        <p:nvSpPr>
          <p:cNvPr id="3" name="TextBox 2"/>
          <p:cNvSpPr txBox="1"/>
          <p:nvPr/>
        </p:nvSpPr>
        <p:spPr>
          <a:xfrm>
            <a:off x="3017035" y="6339474"/>
            <a:ext cx="2929776"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(Wang, </a:t>
            </a:r>
            <a:r>
              <a:rPr lang="en-US" sz="1600" dirty="0" err="1" smtClean="0">
                <a:latin typeface="Arial" panose="020B0604020202020204" pitchFamily="34" charset="0"/>
                <a:cs typeface="Arial" panose="020B0604020202020204" pitchFamily="34" charset="0"/>
              </a:rPr>
              <a:t>Wandell</a:t>
            </a:r>
            <a:r>
              <a:rPr lang="en-US" sz="1600" dirty="0" smtClean="0">
                <a:latin typeface="Arial" panose="020B0604020202020204" pitchFamily="34" charset="0"/>
                <a:cs typeface="Arial" panose="020B0604020202020204" pitchFamily="34" charset="0"/>
              </a:rPr>
              <a:t>, Locke, 2018)</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878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543" y="148769"/>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Plasma Gas Temperature Results</a:t>
            </a:r>
            <a:r>
              <a:rPr lang="en-US" sz="3200" b="1" dirty="0">
                <a:latin typeface="Arial" panose="020B0604020202020204" pitchFamily="34" charset="0"/>
                <a:cs typeface="Arial" panose="020B0604020202020204" pitchFamily="34" charset="0"/>
              </a:rPr>
              <a:t/>
            </a:r>
            <a:br>
              <a:rPr lang="en-US" sz="32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Eagle Harbor </a:t>
            </a:r>
            <a:r>
              <a:rPr lang="en-US" sz="1600" dirty="0" err="1">
                <a:latin typeface="Arial" panose="020B0604020202020204" pitchFamily="34" charset="0"/>
                <a:cs typeface="Arial" panose="020B0604020202020204" pitchFamily="34" charset="0"/>
              </a:rPr>
              <a:t>n</a:t>
            </a:r>
            <a:r>
              <a:rPr lang="en-US" sz="1600" dirty="0" err="1" smtClean="0">
                <a:latin typeface="Arial" panose="020B0604020202020204" pitchFamily="34" charset="0"/>
                <a:cs typeface="Arial" panose="020B0604020202020204" pitchFamily="34" charset="0"/>
              </a:rPr>
              <a:t>anopulser</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943739" y="1399188"/>
            <a:ext cx="5130652" cy="2950963"/>
          </a:xfrm>
          <a:prstGeom prst="rect">
            <a:avLst/>
          </a:prstGeom>
        </p:spPr>
      </p:pic>
      <p:sp>
        <p:nvSpPr>
          <p:cNvPr id="6" name="TextBox 5"/>
          <p:cNvSpPr txBox="1"/>
          <p:nvPr/>
        </p:nvSpPr>
        <p:spPr>
          <a:xfrm>
            <a:off x="1341434" y="4698181"/>
            <a:ext cx="6389694" cy="1015663"/>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n-US" sz="2000" dirty="0" smtClean="0"/>
              <a:t>Method of measurement, N</a:t>
            </a:r>
            <a:r>
              <a:rPr lang="en-US" sz="2000" baseline="-25000" dirty="0" smtClean="0"/>
              <a:t>2</a:t>
            </a:r>
            <a:r>
              <a:rPr lang="en-US" sz="2000" dirty="0" smtClean="0"/>
              <a:t> or OH, gives similar results.</a:t>
            </a:r>
          </a:p>
          <a:p>
            <a:pPr marL="285750" indent="-285750">
              <a:buFont typeface="Arial" panose="020B0604020202020204" pitchFamily="34" charset="0"/>
              <a:buChar char="•"/>
            </a:pPr>
            <a:r>
              <a:rPr lang="en-US" sz="2000" dirty="0" smtClean="0"/>
              <a:t>Helium significantly cooler than argon.</a:t>
            </a:r>
          </a:p>
          <a:p>
            <a:pPr marL="285750" indent="-285750">
              <a:buFont typeface="Arial" panose="020B0604020202020204" pitchFamily="34" charset="0"/>
              <a:buChar char="•"/>
            </a:pPr>
            <a:r>
              <a:rPr lang="en-US" sz="2000" dirty="0" smtClean="0"/>
              <a:t>Temperature independent of discharge power.</a:t>
            </a:r>
            <a:endParaRPr lang="en-US" sz="2000" dirty="0"/>
          </a:p>
        </p:txBody>
      </p:sp>
      <p:sp>
        <p:nvSpPr>
          <p:cNvPr id="7" name="TextBox 6"/>
          <p:cNvSpPr txBox="1"/>
          <p:nvPr/>
        </p:nvSpPr>
        <p:spPr>
          <a:xfrm>
            <a:off x="3209283" y="6211103"/>
            <a:ext cx="2653996" cy="338554"/>
          </a:xfrm>
          <a:prstGeom prst="rect">
            <a:avLst/>
          </a:prstGeom>
          <a:noFill/>
        </p:spPr>
        <p:txBody>
          <a:bodyPr wrap="none" rtlCol="0">
            <a:spAutoFit/>
          </a:bodyPr>
          <a:lstStyle/>
          <a:p>
            <a:r>
              <a:rPr lang="en-US" sz="1600" dirty="0" smtClean="0"/>
              <a:t>(Wang, </a:t>
            </a:r>
            <a:r>
              <a:rPr lang="en-US" sz="1600" dirty="0" err="1" smtClean="0"/>
              <a:t>Wandell</a:t>
            </a:r>
            <a:r>
              <a:rPr lang="en-US" sz="1600" dirty="0" smtClean="0"/>
              <a:t>, Locke, 2018)</a:t>
            </a:r>
            <a:endParaRPr lang="en-US" sz="1600" dirty="0"/>
          </a:p>
        </p:txBody>
      </p:sp>
    </p:spTree>
    <p:extLst>
      <p:ext uri="{BB962C8B-B14F-4D97-AF65-F5344CB8AC3E}">
        <p14:creationId xmlns:p14="http://schemas.microsoft.com/office/powerpoint/2010/main" val="273734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4011"/>
            <a:ext cx="7886700" cy="602456"/>
          </a:xfrm>
        </p:spPr>
        <p:txBody>
          <a:bodyPr>
            <a:normAutofit fontScale="90000"/>
          </a:bodyPr>
          <a:lstStyle/>
          <a:p>
            <a:pPr algn="ctr"/>
            <a:r>
              <a:rPr lang="en-US" sz="3200" b="1" dirty="0" smtClean="0">
                <a:latin typeface="Arial" panose="020B0604020202020204" pitchFamily="34" charset="0"/>
                <a:cs typeface="Arial" panose="020B0604020202020204" pitchFamily="34" charset="0"/>
              </a:rPr>
              <a:t>Electron Density Measurement</a:t>
            </a:r>
            <a:br>
              <a:rPr lang="en-US" sz="3200" b="1"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(Eagle Harbor </a:t>
            </a:r>
            <a:r>
              <a:rPr lang="en-US" sz="1800" dirty="0" err="1">
                <a:latin typeface="Arial" panose="020B0604020202020204" pitchFamily="34" charset="0"/>
                <a:cs typeface="Arial" panose="020B0604020202020204" pitchFamily="34" charset="0"/>
              </a:rPr>
              <a:t>n</a:t>
            </a:r>
            <a:r>
              <a:rPr lang="en-US" sz="1800" dirty="0" err="1" smtClean="0">
                <a:latin typeface="Arial" panose="020B0604020202020204" pitchFamily="34" charset="0"/>
                <a:cs typeface="Arial" panose="020B0604020202020204" pitchFamily="34" charset="0"/>
              </a:rPr>
              <a:t>anopulser</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26" name="Slide Number Placeholder 5"/>
          <p:cNvSpPr>
            <a:spLocks noGrp="1"/>
          </p:cNvSpPr>
          <p:nvPr>
            <p:ph type="sldNum" sz="quarter" idx="12"/>
          </p:nvPr>
        </p:nvSpPr>
        <p:spPr>
          <a:xfrm>
            <a:off x="6457950" y="7700963"/>
            <a:ext cx="2057400" cy="273844"/>
          </a:xfrm>
        </p:spPr>
        <p:txBody>
          <a:bodyPr/>
          <a:lstStyle/>
          <a:p>
            <a:fld id="{56C9748C-26C9-4C93-93D4-B5EE98BBBB12}" type="slidenum">
              <a:rPr lang="en-US" smtClean="0"/>
              <a:t>25</a:t>
            </a:fld>
            <a:endParaRPr lang="en-US" dirty="0"/>
          </a:p>
        </p:txBody>
      </p:sp>
      <p:pic>
        <p:nvPicPr>
          <p:cNvPr id="27" name="Picture 26" descr="A close up of a logo&#10;&#10;Description generated with high confidence"/>
          <p:cNvPicPr/>
          <p:nvPr/>
        </p:nvPicPr>
        <p:blipFill rotWithShape="1">
          <a:blip r:embed="rId2">
            <a:extLst>
              <a:ext uri="{28A0092B-C50C-407E-A947-70E740481C1C}">
                <a14:useLocalDpi xmlns:a14="http://schemas.microsoft.com/office/drawing/2010/main" val="0"/>
              </a:ext>
            </a:extLst>
          </a:blip>
          <a:srcRect l="5177" t="4602" r="6838"/>
          <a:stretch/>
        </p:blipFill>
        <p:spPr bwMode="auto">
          <a:xfrm>
            <a:off x="265656" y="2799881"/>
            <a:ext cx="3807460" cy="2544445"/>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pic>
        <p:nvPicPr>
          <p:cNvPr id="28" name="Picture 27" descr="A screenshot of a cell phone&#10;&#10;Description generated with very high confidence"/>
          <p:cNvPicPr/>
          <p:nvPr/>
        </p:nvPicPr>
        <p:blipFill rotWithShape="1">
          <a:blip r:embed="rId3">
            <a:extLst>
              <a:ext uri="{28A0092B-C50C-407E-A947-70E740481C1C}">
                <a14:useLocalDpi xmlns:a14="http://schemas.microsoft.com/office/drawing/2010/main" val="0"/>
              </a:ext>
            </a:extLst>
          </a:blip>
          <a:srcRect l="5095" t="4769" r="6984"/>
          <a:stretch/>
        </p:blipFill>
        <p:spPr bwMode="auto">
          <a:xfrm>
            <a:off x="4478007" y="2799880"/>
            <a:ext cx="4037343" cy="2544445"/>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flipH="1">
            <a:off x="2507326" y="1590978"/>
            <a:ext cx="3941361" cy="369332"/>
          </a:xfrm>
          <a:prstGeom prst="rect">
            <a:avLst/>
          </a:prstGeom>
          <a:noFill/>
        </p:spPr>
        <p:txBody>
          <a:bodyPr wrap="square" rtlCol="0">
            <a:spAutoFit/>
          </a:bodyPr>
          <a:lstStyle/>
          <a:p>
            <a:r>
              <a:rPr lang="en-US" dirty="0" smtClean="0"/>
              <a:t>H</a:t>
            </a:r>
            <a:r>
              <a:rPr lang="en-US" baseline="-25000" dirty="0" smtClean="0">
                <a:latin typeface="Symbol" panose="05050102010706020507" pitchFamily="18" charset="2"/>
              </a:rPr>
              <a:t>a</a:t>
            </a:r>
            <a:r>
              <a:rPr lang="en-US" dirty="0" smtClean="0"/>
              <a:t> fitting: example, 18 kV, 20 ns, 2 kHz</a:t>
            </a:r>
            <a:endParaRPr lang="en-US" dirty="0"/>
          </a:p>
        </p:txBody>
      </p:sp>
      <p:sp>
        <p:nvSpPr>
          <p:cNvPr id="29" name="TextBox 28"/>
          <p:cNvSpPr txBox="1"/>
          <p:nvPr/>
        </p:nvSpPr>
        <p:spPr>
          <a:xfrm>
            <a:off x="1895436" y="2269342"/>
            <a:ext cx="745782" cy="369332"/>
          </a:xfrm>
          <a:prstGeom prst="rect">
            <a:avLst/>
          </a:prstGeom>
          <a:noFill/>
        </p:spPr>
        <p:txBody>
          <a:bodyPr wrap="none" rtlCol="0">
            <a:spAutoFit/>
          </a:bodyPr>
          <a:lstStyle/>
          <a:p>
            <a:r>
              <a:rPr lang="en-US" u="sng" dirty="0"/>
              <a:t>A</a:t>
            </a:r>
            <a:r>
              <a:rPr lang="en-US" u="sng" dirty="0" smtClean="0"/>
              <a:t>rgon</a:t>
            </a:r>
            <a:endParaRPr lang="en-US" u="sng" dirty="0"/>
          </a:p>
        </p:txBody>
      </p:sp>
      <p:sp>
        <p:nvSpPr>
          <p:cNvPr id="30" name="TextBox 29"/>
          <p:cNvSpPr txBox="1"/>
          <p:nvPr/>
        </p:nvSpPr>
        <p:spPr>
          <a:xfrm>
            <a:off x="6056509" y="2269342"/>
            <a:ext cx="2158280" cy="369332"/>
          </a:xfrm>
          <a:prstGeom prst="rect">
            <a:avLst/>
          </a:prstGeom>
          <a:noFill/>
        </p:spPr>
        <p:txBody>
          <a:bodyPr wrap="square" rtlCol="0">
            <a:spAutoFit/>
          </a:bodyPr>
          <a:lstStyle/>
          <a:p>
            <a:r>
              <a:rPr lang="en-US" u="sng" dirty="0" smtClean="0"/>
              <a:t>Helium</a:t>
            </a:r>
            <a:endParaRPr lang="en-US" u="sng" dirty="0"/>
          </a:p>
        </p:txBody>
      </p:sp>
      <p:sp>
        <p:nvSpPr>
          <p:cNvPr id="9" name="TextBox 8"/>
          <p:cNvSpPr txBox="1"/>
          <p:nvPr/>
        </p:nvSpPr>
        <p:spPr>
          <a:xfrm>
            <a:off x="3245002" y="6183895"/>
            <a:ext cx="2653996" cy="338554"/>
          </a:xfrm>
          <a:prstGeom prst="rect">
            <a:avLst/>
          </a:prstGeom>
          <a:noFill/>
        </p:spPr>
        <p:txBody>
          <a:bodyPr wrap="none" rtlCol="0">
            <a:spAutoFit/>
          </a:bodyPr>
          <a:lstStyle/>
          <a:p>
            <a:r>
              <a:rPr lang="en-US" sz="1600" dirty="0" smtClean="0"/>
              <a:t>(Wang, </a:t>
            </a:r>
            <a:r>
              <a:rPr lang="en-US" sz="1600" dirty="0" err="1" smtClean="0"/>
              <a:t>Wandell</a:t>
            </a:r>
            <a:r>
              <a:rPr lang="en-US" sz="1600" dirty="0" smtClean="0"/>
              <a:t>, Locke, 2018)</a:t>
            </a:r>
            <a:endParaRPr lang="en-US" sz="1600" dirty="0"/>
          </a:p>
        </p:txBody>
      </p:sp>
    </p:spTree>
    <p:extLst>
      <p:ext uri="{BB962C8B-B14F-4D97-AF65-F5344CB8AC3E}">
        <p14:creationId xmlns:p14="http://schemas.microsoft.com/office/powerpoint/2010/main" val="2885584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87791" y="245788"/>
            <a:ext cx="7726739" cy="857250"/>
          </a:xfrm>
        </p:spPr>
        <p:txBody>
          <a:bodyPr>
            <a:normAutofit/>
          </a:bodyPr>
          <a:lstStyle/>
          <a:p>
            <a:pPr algn="ctr"/>
            <a:r>
              <a:rPr lang="en-US" sz="3600" b="1" dirty="0" smtClean="0">
                <a:latin typeface="Arial" panose="020B0604020202020204" pitchFamily="34" charset="0"/>
                <a:cs typeface="Arial" panose="020B0604020202020204" pitchFamily="34" charset="0"/>
              </a:rPr>
              <a:t>Electron Density Results </a:t>
            </a: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(Eagle Harbor </a:t>
            </a:r>
            <a:r>
              <a:rPr lang="en-US" sz="1800" dirty="0" err="1">
                <a:latin typeface="Arial" panose="020B0604020202020204" pitchFamily="34" charset="0"/>
                <a:cs typeface="Arial" panose="020B0604020202020204" pitchFamily="34" charset="0"/>
              </a:rPr>
              <a:t>n</a:t>
            </a:r>
            <a:r>
              <a:rPr lang="en-US" sz="1800" dirty="0" err="1" smtClean="0">
                <a:latin typeface="Arial" panose="020B0604020202020204" pitchFamily="34" charset="0"/>
                <a:cs typeface="Arial" panose="020B0604020202020204" pitchFamily="34" charset="0"/>
              </a:rPr>
              <a:t>anopulser</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12" name="Content Placeholder 2"/>
          <p:cNvSpPr>
            <a:spLocks noGrp="1"/>
          </p:cNvSpPr>
          <p:nvPr>
            <p:ph idx="1"/>
          </p:nvPr>
        </p:nvSpPr>
        <p:spPr>
          <a:xfrm>
            <a:off x="5337742" y="1572882"/>
            <a:ext cx="3469374" cy="4762639"/>
          </a:xfrm>
        </p:spPr>
        <p:txBody>
          <a:bodyPr>
            <a:noAutofit/>
          </a:bodyPr>
          <a:lstStyle/>
          <a:p>
            <a:pPr algn="just">
              <a:spcBef>
                <a:spcPts val="338"/>
              </a:spcBef>
              <a:spcAft>
                <a:spcPts val="338"/>
              </a:spcAft>
              <a:buFont typeface="Arial"/>
              <a:buChar char="•"/>
              <a:defRPr/>
            </a:pPr>
            <a:endParaRPr lang="en-US" sz="1600" dirty="0" smtClean="0">
              <a:solidFill>
                <a:srgbClr val="FFFF00"/>
              </a:solidFill>
              <a:cs typeface="Arial"/>
            </a:endParaRPr>
          </a:p>
          <a:p>
            <a:pPr marL="0" indent="0">
              <a:buNone/>
            </a:pPr>
            <a:r>
              <a:rPr lang="en-US" sz="1600" dirty="0" smtClean="0">
                <a:solidFill>
                  <a:srgbClr val="FFFF00"/>
                </a:solidFill>
                <a:effectLst>
                  <a:outerShdw blurRad="38100" dist="38100" dir="2700000" algn="tl">
                    <a:srgbClr val="000000">
                      <a:alpha val="43137"/>
                    </a:srgbClr>
                  </a:outerShdw>
                </a:effectLst>
              </a:rPr>
              <a:t> </a:t>
            </a:r>
          </a:p>
        </p:txBody>
      </p:sp>
      <p:graphicFrame>
        <p:nvGraphicFramePr>
          <p:cNvPr id="9" name="Chart 8">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0F24F54-C6A3-43FE-9D86-1A3B1E2AA2BE}"/>
              </a:ext>
            </a:extLst>
          </p:cNvPr>
          <p:cNvGraphicFramePr/>
          <p:nvPr>
            <p:extLst>
              <p:ext uri="{D42A27DB-BD31-4B8C-83A1-F6EECF244321}">
                <p14:modId xmlns:p14="http://schemas.microsoft.com/office/powerpoint/2010/main" val="1735307574"/>
              </p:ext>
            </p:extLst>
          </p:nvPr>
        </p:nvGraphicFramePr>
        <p:xfrm>
          <a:off x="2059510" y="1425236"/>
          <a:ext cx="5042535" cy="271589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31480" y="6036093"/>
            <a:ext cx="3039362" cy="369332"/>
          </a:xfrm>
          <a:prstGeom prst="rect">
            <a:avLst/>
          </a:prstGeom>
          <a:noFill/>
        </p:spPr>
        <p:txBody>
          <a:bodyPr wrap="square" rtlCol="0">
            <a:spAutoFit/>
          </a:bodyPr>
          <a:lstStyle/>
          <a:p>
            <a:r>
              <a:rPr lang="en-US" dirty="0" smtClean="0"/>
              <a:t>(Wang, </a:t>
            </a:r>
            <a:r>
              <a:rPr lang="en-US" dirty="0" err="1" smtClean="0"/>
              <a:t>Wandell</a:t>
            </a:r>
            <a:r>
              <a:rPr lang="en-US" dirty="0" smtClean="0"/>
              <a:t>, Locke, 2018)</a:t>
            </a:r>
            <a:endParaRPr lang="en-US" dirty="0"/>
          </a:p>
        </p:txBody>
      </p:sp>
      <p:sp>
        <p:nvSpPr>
          <p:cNvPr id="4" name="TextBox 3"/>
          <p:cNvSpPr txBox="1"/>
          <p:nvPr/>
        </p:nvSpPr>
        <p:spPr>
          <a:xfrm>
            <a:off x="336239" y="4463329"/>
            <a:ext cx="8085385" cy="1323439"/>
          </a:xfrm>
          <a:prstGeom prst="rect">
            <a:avLst/>
          </a:prstGeom>
          <a:noFill/>
          <a:ln w="19050">
            <a:solidFill>
              <a:srgbClr val="FF0000"/>
            </a:solidFill>
          </a:ln>
        </p:spPr>
        <p:txBody>
          <a:bodyPr wrap="square" rtlCol="0">
            <a:spAutoFit/>
          </a:bodyPr>
          <a:lstStyle/>
          <a:p>
            <a:pPr marL="342900" indent="-342900">
              <a:buFont typeface="Arial" panose="020B0604020202020204" pitchFamily="34" charset="0"/>
              <a:buChar char="•"/>
            </a:pPr>
            <a:r>
              <a:rPr lang="en-US" sz="2000" dirty="0" smtClean="0"/>
              <a:t>Electron density in helium 1 order of magnitude lower than in argon.</a:t>
            </a:r>
          </a:p>
          <a:p>
            <a:pPr marL="342900" indent="-342900">
              <a:buFont typeface="Arial" panose="020B0604020202020204" pitchFamily="34" charset="0"/>
              <a:buChar char="•"/>
            </a:pPr>
            <a:r>
              <a:rPr lang="en-US" sz="2000" dirty="0" smtClean="0"/>
              <a:t>Electron density in helium relatively more sensitive to discharge power.</a:t>
            </a:r>
          </a:p>
          <a:p>
            <a:pPr marL="342900" indent="-342900">
              <a:buFont typeface="Arial" panose="020B0604020202020204" pitchFamily="34" charset="0"/>
              <a:buChar char="•"/>
            </a:pPr>
            <a:r>
              <a:rPr lang="en-US" sz="2000" dirty="0"/>
              <a:t>Discharge power varied by changing voltage.</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8127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63526"/>
            <a:ext cx="7886700" cy="1325563"/>
          </a:xfrm>
        </p:spPr>
        <p:txBody>
          <a:bodyPr>
            <a:normAutofit/>
          </a:bodyPr>
          <a:lstStyle/>
          <a:p>
            <a:pPr algn="ctr"/>
            <a:r>
              <a:rPr lang="en-US" sz="3200" b="1" dirty="0" smtClean="0">
                <a:latin typeface="Arial" panose="020B0604020202020204" pitchFamily="34" charset="0"/>
                <a:cs typeface="Arial" panose="020B0604020202020204" pitchFamily="34" charset="0"/>
              </a:rPr>
              <a:t>Time Resolved Electron Density</a:t>
            </a:r>
            <a:br>
              <a:rPr lang="en-US" sz="3200" b="1"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(Eagle Harbor </a:t>
            </a:r>
            <a:r>
              <a:rPr lang="en-US" sz="1600" dirty="0" err="1" smtClean="0">
                <a:latin typeface="Arial" panose="020B0604020202020204" pitchFamily="34" charset="0"/>
                <a:cs typeface="Arial" panose="020B0604020202020204" pitchFamily="34" charset="0"/>
              </a:rPr>
              <a:t>nanopulser</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015345" y="2134519"/>
            <a:ext cx="3719360" cy="2154867"/>
          </a:xfrm>
          <a:prstGeom prst="rect">
            <a:avLst/>
          </a:prstGeom>
        </p:spPr>
      </p:pic>
      <p:pic>
        <p:nvPicPr>
          <p:cNvPr id="4" name="Picture 3"/>
          <p:cNvPicPr>
            <a:picLocks noChangeAspect="1"/>
          </p:cNvPicPr>
          <p:nvPr/>
        </p:nvPicPr>
        <p:blipFill>
          <a:blip r:embed="rId3"/>
          <a:stretch>
            <a:fillRect/>
          </a:stretch>
        </p:blipFill>
        <p:spPr>
          <a:xfrm>
            <a:off x="292358" y="2011590"/>
            <a:ext cx="4408927" cy="2256467"/>
          </a:xfrm>
          <a:prstGeom prst="rect">
            <a:avLst/>
          </a:prstGeom>
        </p:spPr>
      </p:pic>
      <p:sp>
        <p:nvSpPr>
          <p:cNvPr id="5" name="Text Box 2"/>
          <p:cNvSpPr txBox="1">
            <a:spLocks noChangeArrowheads="1"/>
          </p:cNvSpPr>
          <p:nvPr/>
        </p:nvSpPr>
        <p:spPr bwMode="auto">
          <a:xfrm>
            <a:off x="1914992" y="4645639"/>
            <a:ext cx="5572583" cy="3356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(20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kV, 1 kHz, and </a:t>
            </a:r>
            <a:r>
              <a:rPr lang="en-US" sz="1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20ns, DI water liquid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flow </a:t>
            </a:r>
            <a:r>
              <a:rPr lang="en-US" sz="1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rate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en-US" sz="16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mL/min)</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p:cNvSpPr txBox="1"/>
          <p:nvPr/>
        </p:nvSpPr>
        <p:spPr>
          <a:xfrm>
            <a:off x="3315937" y="6279616"/>
            <a:ext cx="2770695" cy="338554"/>
          </a:xfrm>
          <a:prstGeom prst="rect">
            <a:avLst/>
          </a:prstGeom>
          <a:noFill/>
        </p:spPr>
        <p:txBody>
          <a:bodyPr wrap="none" rtlCol="0">
            <a:spAutoFit/>
          </a:bodyPr>
          <a:lstStyle/>
          <a:p>
            <a:r>
              <a:rPr lang="en-US" sz="1600" dirty="0" smtClean="0"/>
              <a:t>(Wang, PhD dissertation, 2018)</a:t>
            </a:r>
            <a:endParaRPr lang="en-US" sz="1600" dirty="0"/>
          </a:p>
        </p:txBody>
      </p:sp>
      <p:sp>
        <p:nvSpPr>
          <p:cNvPr id="7" name="TextBox 6"/>
          <p:cNvSpPr txBox="1"/>
          <p:nvPr/>
        </p:nvSpPr>
        <p:spPr>
          <a:xfrm>
            <a:off x="3103418" y="4032941"/>
            <a:ext cx="1044260" cy="338554"/>
          </a:xfrm>
          <a:prstGeom prst="rect">
            <a:avLst/>
          </a:prstGeom>
          <a:solidFill>
            <a:schemeClr val="bg1"/>
          </a:solidFill>
        </p:spPr>
        <p:txBody>
          <a:bodyPr wrap="none" rtlCol="0">
            <a:spAutoFit/>
          </a:bodyPr>
          <a:lstStyle/>
          <a:p>
            <a:r>
              <a:rPr lang="en-US" sz="1600" dirty="0" smtClean="0">
                <a:latin typeface="Arial" panose="020B0604020202020204" pitchFamily="34" charset="0"/>
                <a:cs typeface="Arial" panose="020B0604020202020204" pitchFamily="34" charset="0"/>
              </a:rPr>
              <a:t>Time (ns)</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221673" y="4032941"/>
            <a:ext cx="1932965" cy="369332"/>
          </a:xfrm>
          <a:prstGeom prst="rect">
            <a:avLst/>
          </a:prstGeom>
          <a:solidFill>
            <a:schemeClr val="bg1"/>
          </a:solidFill>
        </p:spPr>
        <p:txBody>
          <a:bodyPr wrap="none" rtlCol="0">
            <a:spAutoFit/>
          </a:bodyPr>
          <a:lstStyle/>
          <a:p>
            <a:r>
              <a:rPr lang="en-US" dirty="0" smtClean="0">
                <a:latin typeface="Arial" panose="020B0604020202020204" pitchFamily="34" charset="0"/>
                <a:cs typeface="Arial" panose="020B0604020202020204" pitchFamily="34" charset="0"/>
              </a:rPr>
              <a:t>Wavelength (nm)</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420374" y="5371766"/>
            <a:ext cx="8314331" cy="707886"/>
          </a:xfrm>
          <a:prstGeom prst="rect">
            <a:avLst/>
          </a:prstGeom>
          <a:noFill/>
          <a:ln w="19050">
            <a:solidFill>
              <a:srgbClr val="FF0000"/>
            </a:solidFill>
          </a:ln>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Note time decay of electron density longer than current/voltage pulse in argon.</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1482790" y="2353742"/>
            <a:ext cx="864404" cy="369332"/>
          </a:xfrm>
          <a:prstGeom prst="rect">
            <a:avLst/>
          </a:prstGeom>
          <a:noFill/>
        </p:spPr>
        <p:txBody>
          <a:bodyPr wrap="none" rtlCol="0">
            <a:spAutoFit/>
          </a:bodyPr>
          <a:lstStyle/>
          <a:p>
            <a:r>
              <a:rPr lang="en-US" dirty="0" smtClean="0"/>
              <a:t>(argon)</a:t>
            </a:r>
            <a:endParaRPr lang="en-US" dirty="0"/>
          </a:p>
        </p:txBody>
      </p:sp>
    </p:spTree>
    <p:extLst>
      <p:ext uri="{BB962C8B-B14F-4D97-AF65-F5344CB8AC3E}">
        <p14:creationId xmlns:p14="http://schemas.microsoft.com/office/powerpoint/2010/main" val="100620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23" y="282083"/>
            <a:ext cx="8484732" cy="786722"/>
          </a:xfrm>
        </p:spPr>
        <p:txBody>
          <a:bodyPr>
            <a:noAutofit/>
          </a:bodyPr>
          <a:lstStyle/>
          <a:p>
            <a:pPr algn="ctr"/>
            <a:r>
              <a:rPr lang="en-US" sz="3200" b="1" dirty="0">
                <a:latin typeface="Arial" panose="020B0604020202020204" pitchFamily="34" charset="0"/>
                <a:cs typeface="Arial" panose="020B0604020202020204" pitchFamily="34" charset="0"/>
              </a:rPr>
              <a:t>Influence of Liquid </a:t>
            </a:r>
            <a:r>
              <a:rPr lang="en-US" sz="3200" b="1" dirty="0" smtClean="0">
                <a:latin typeface="Arial" panose="020B0604020202020204" pitchFamily="34" charset="0"/>
                <a:cs typeface="Arial" panose="020B0604020202020204" pitchFamily="34" charset="0"/>
              </a:rPr>
              <a:t>Conductivity</a:t>
            </a:r>
            <a:br>
              <a:rPr lang="en-US" sz="3200" b="1"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(Eagle Harbor </a:t>
            </a:r>
            <a:r>
              <a:rPr lang="en-US" sz="1600" dirty="0" err="1" smtClean="0">
                <a:latin typeface="Arial" panose="020B0604020202020204" pitchFamily="34" charset="0"/>
                <a:cs typeface="Arial" panose="020B0604020202020204" pitchFamily="34" charset="0"/>
              </a:rPr>
              <a:t>nanopulser</a:t>
            </a:r>
            <a:r>
              <a:rPr lang="en-US" sz="1600" dirty="0" smtClean="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
        <p:nvSpPr>
          <p:cNvPr id="3" name="TextBox 2"/>
          <p:cNvSpPr txBox="1"/>
          <p:nvPr/>
        </p:nvSpPr>
        <p:spPr>
          <a:xfrm>
            <a:off x="2069674" y="1660387"/>
            <a:ext cx="745782" cy="369332"/>
          </a:xfrm>
          <a:prstGeom prst="rect">
            <a:avLst/>
          </a:prstGeom>
          <a:noFill/>
        </p:spPr>
        <p:txBody>
          <a:bodyPr wrap="none" rtlCol="0">
            <a:spAutoFit/>
          </a:bodyPr>
          <a:lstStyle/>
          <a:p>
            <a:r>
              <a:rPr lang="en-US" dirty="0" smtClean="0"/>
              <a:t>Argon</a:t>
            </a:r>
            <a:endParaRPr lang="en-US" dirty="0"/>
          </a:p>
        </p:txBody>
      </p:sp>
      <p:sp>
        <p:nvSpPr>
          <p:cNvPr id="5" name="TextBox 4"/>
          <p:cNvSpPr txBox="1"/>
          <p:nvPr/>
        </p:nvSpPr>
        <p:spPr>
          <a:xfrm>
            <a:off x="6348564" y="1660387"/>
            <a:ext cx="856325" cy="369332"/>
          </a:xfrm>
          <a:prstGeom prst="rect">
            <a:avLst/>
          </a:prstGeom>
          <a:noFill/>
        </p:spPr>
        <p:txBody>
          <a:bodyPr wrap="none" rtlCol="0">
            <a:spAutoFit/>
          </a:bodyPr>
          <a:lstStyle/>
          <a:p>
            <a:r>
              <a:rPr lang="en-US" dirty="0" smtClean="0"/>
              <a:t>Helium</a:t>
            </a:r>
            <a:endParaRPr lang="en-US" dirty="0"/>
          </a:p>
        </p:txBody>
      </p:sp>
      <p:pic>
        <p:nvPicPr>
          <p:cNvPr id="6" name="Picture 5"/>
          <p:cNvPicPr>
            <a:picLocks noChangeAspect="1"/>
          </p:cNvPicPr>
          <p:nvPr/>
        </p:nvPicPr>
        <p:blipFill>
          <a:blip r:embed="rId2"/>
          <a:stretch>
            <a:fillRect/>
          </a:stretch>
        </p:blipFill>
        <p:spPr>
          <a:xfrm>
            <a:off x="188801" y="2060962"/>
            <a:ext cx="4263079" cy="2563531"/>
          </a:xfrm>
          <a:prstGeom prst="rect">
            <a:avLst/>
          </a:prstGeom>
        </p:spPr>
      </p:pic>
      <p:pic>
        <p:nvPicPr>
          <p:cNvPr id="7" name="Picture 6"/>
          <p:cNvPicPr>
            <a:picLocks noChangeAspect="1"/>
          </p:cNvPicPr>
          <p:nvPr/>
        </p:nvPicPr>
        <p:blipFill>
          <a:blip r:embed="rId3"/>
          <a:stretch>
            <a:fillRect/>
          </a:stretch>
        </p:blipFill>
        <p:spPr>
          <a:xfrm>
            <a:off x="4646385" y="2060962"/>
            <a:ext cx="4260685" cy="2563247"/>
          </a:xfrm>
          <a:prstGeom prst="rect">
            <a:avLst/>
          </a:prstGeom>
        </p:spPr>
      </p:pic>
      <p:sp>
        <p:nvSpPr>
          <p:cNvPr id="14" name="TextBox 13"/>
          <p:cNvSpPr txBox="1"/>
          <p:nvPr/>
        </p:nvSpPr>
        <p:spPr>
          <a:xfrm>
            <a:off x="215406" y="4970035"/>
            <a:ext cx="8861958" cy="1200329"/>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Plasma properties relatively unaffected by large changes in liquid conductivity.</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(Discharges effectively in near seawater, (seawater = 50 </a:t>
            </a:r>
            <a:r>
              <a:rPr lang="en-US" dirty="0" err="1" smtClean="0">
                <a:latin typeface="Arial" panose="020B0604020202020204" pitchFamily="34" charset="0"/>
                <a:cs typeface="Arial" panose="020B0604020202020204" pitchFamily="34" charset="0"/>
              </a:rPr>
              <a:t>mS</a:t>
            </a:r>
            <a:r>
              <a:rPr lang="en-US" dirty="0" smtClean="0">
                <a:latin typeface="Arial" panose="020B0604020202020204" pitchFamily="34" charset="0"/>
                <a:cs typeface="Arial" panose="020B0604020202020204" pitchFamily="34" charset="0"/>
              </a:rPr>
              <a:t>/cm), conductivity.)</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Unique for EH </a:t>
            </a:r>
            <a:r>
              <a:rPr lang="en-US" dirty="0" err="1" smtClean="0">
                <a:latin typeface="Arial" panose="020B0604020202020204" pitchFamily="34" charset="0"/>
                <a:cs typeface="Arial" panose="020B0604020202020204" pitchFamily="34" charset="0"/>
              </a:rPr>
              <a:t>nano-pulser</a:t>
            </a:r>
            <a:r>
              <a:rPr lang="en-US" dirty="0" smtClean="0">
                <a:latin typeface="Arial" panose="020B0604020202020204" pitchFamily="34" charset="0"/>
                <a:cs typeface="Arial" panose="020B0604020202020204" pitchFamily="34" charset="0"/>
              </a:rPr>
              <a:t> (not found with microsecond </a:t>
            </a:r>
            <a:r>
              <a:rPr lang="en-US" dirty="0" err="1" smtClean="0">
                <a:latin typeface="Arial" panose="020B0604020202020204" pitchFamily="34" charset="0"/>
                <a:cs typeface="Arial" panose="020B0604020202020204" pitchFamily="34" charset="0"/>
              </a:rPr>
              <a:t>pulser</a:t>
            </a:r>
            <a:r>
              <a:rPr lang="en-US" dirty="0" smtClean="0">
                <a:latin typeface="Arial" panose="020B0604020202020204" pitchFamily="34" charset="0"/>
                <a:cs typeface="Arial" panose="020B0604020202020204" pitchFamily="34" charset="0"/>
              </a:rPr>
              <a:t>), fast rise time.</a:t>
            </a: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Some effects of conductivity above 36 </a:t>
            </a:r>
            <a:r>
              <a:rPr lang="en-US" dirty="0" err="1" smtClean="0">
                <a:latin typeface="Arial" panose="020B0604020202020204" pitchFamily="34" charset="0"/>
                <a:cs typeface="Arial" panose="020B0604020202020204" pitchFamily="34" charset="0"/>
              </a:rPr>
              <a:t>mS</a:t>
            </a:r>
            <a:r>
              <a:rPr lang="en-US" dirty="0" smtClean="0">
                <a:latin typeface="Arial" panose="020B0604020202020204" pitchFamily="34" charset="0"/>
                <a:cs typeface="Arial" panose="020B0604020202020204" pitchFamily="34" charset="0"/>
              </a:rPr>
              <a:t>/cm seen for argon, but not helium.</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3539313" y="6279454"/>
            <a:ext cx="2214144"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(Wang</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et al., 2019)</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45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362"/>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Chemical Processes Analyzed</a:t>
            </a:r>
            <a:br>
              <a:rPr lang="en-US" sz="3200" b="1"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role of hydroxyl radicals -</a:t>
            </a:r>
            <a:endParaRPr lang="en-US" sz="2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1706" y="1324075"/>
            <a:ext cx="8033952" cy="4835185"/>
          </a:xfrm>
        </p:spPr>
        <p:txBody>
          <a:bodyPr>
            <a:normAutofit fontScale="85000" lnSpcReduction="20000"/>
          </a:bodyPr>
          <a:lstStyle/>
          <a:p>
            <a:r>
              <a:rPr lang="en-US" dirty="0" smtClean="0"/>
              <a:t>A simple model of hydroxyl radical formation </a:t>
            </a:r>
            <a:r>
              <a:rPr lang="en-US" sz="1800" dirty="0" smtClean="0"/>
              <a:t>(Wang et al., 2018)</a:t>
            </a:r>
          </a:p>
          <a:p>
            <a:r>
              <a:rPr lang="en-US" dirty="0" smtClean="0"/>
              <a:t>Hydroxyl radical </a:t>
            </a:r>
            <a:r>
              <a:rPr lang="en-US" dirty="0"/>
              <a:t>f</a:t>
            </a:r>
            <a:r>
              <a:rPr lang="en-US" dirty="0" smtClean="0"/>
              <a:t>ormation from probes </a:t>
            </a:r>
            <a:r>
              <a:rPr lang="en-US" sz="1800" dirty="0" smtClean="0"/>
              <a:t>(ignition coil, </a:t>
            </a:r>
            <a:r>
              <a:rPr lang="en-US" sz="1800" dirty="0" err="1" smtClean="0"/>
              <a:t>nanopulser</a:t>
            </a:r>
            <a:r>
              <a:rPr lang="en-US" sz="1800" dirty="0" smtClean="0"/>
              <a:t>) </a:t>
            </a:r>
          </a:p>
          <a:p>
            <a:pPr lvl="1"/>
            <a:r>
              <a:rPr lang="en-US" dirty="0" smtClean="0"/>
              <a:t>Methylene Blue (non-volatile, liquid phase)</a:t>
            </a:r>
            <a:r>
              <a:rPr lang="en-US" sz="2400" dirty="0"/>
              <a:t> </a:t>
            </a:r>
            <a:r>
              <a:rPr lang="en-US" sz="1800" dirty="0"/>
              <a:t>(Hsieh et al., </a:t>
            </a:r>
            <a:r>
              <a:rPr lang="en-US" sz="1800" dirty="0" smtClean="0"/>
              <a:t>2016)</a:t>
            </a:r>
          </a:p>
          <a:p>
            <a:pPr lvl="1"/>
            <a:r>
              <a:rPr lang="en-US" dirty="0" smtClean="0"/>
              <a:t>Ethanol probe (volatile, liquid phase)</a:t>
            </a:r>
            <a:r>
              <a:rPr lang="en-US" sz="2400" dirty="0"/>
              <a:t> </a:t>
            </a:r>
            <a:r>
              <a:rPr lang="en-US" sz="1800" dirty="0"/>
              <a:t>(Hsieh et al., </a:t>
            </a:r>
            <a:r>
              <a:rPr lang="en-US" sz="1800" dirty="0" smtClean="0"/>
              <a:t>2017) </a:t>
            </a:r>
          </a:p>
          <a:p>
            <a:pPr lvl="1"/>
            <a:r>
              <a:rPr lang="en-US" dirty="0" smtClean="0"/>
              <a:t>Carbon dioxide probe (gas phase)</a:t>
            </a:r>
            <a:r>
              <a:rPr lang="en-US" sz="1800" dirty="0"/>
              <a:t> (Hsieh et al., 2017) </a:t>
            </a:r>
            <a:endParaRPr lang="en-US" sz="1800" dirty="0" smtClean="0"/>
          </a:p>
          <a:p>
            <a:pPr lvl="1"/>
            <a:r>
              <a:rPr lang="en-US" dirty="0" smtClean="0"/>
              <a:t>Effect </a:t>
            </a:r>
            <a:r>
              <a:rPr lang="en-US" dirty="0"/>
              <a:t>of frequency (EH and Airity nanopulsers</a:t>
            </a:r>
            <a:r>
              <a:rPr lang="en-US" dirty="0" smtClean="0"/>
              <a:t>)</a:t>
            </a:r>
          </a:p>
          <a:p>
            <a:r>
              <a:rPr lang="en-US" dirty="0" smtClean="0"/>
              <a:t>Hydrogen peroxide </a:t>
            </a:r>
            <a:r>
              <a:rPr lang="en-US" dirty="0"/>
              <a:t>f</a:t>
            </a:r>
            <a:r>
              <a:rPr lang="en-US" dirty="0" smtClean="0"/>
              <a:t>ormation </a:t>
            </a:r>
            <a:r>
              <a:rPr lang="en-US" sz="1800" dirty="0" smtClean="0"/>
              <a:t>(EH nanopulser) </a:t>
            </a:r>
            <a:endParaRPr lang="en-US" sz="2000" dirty="0" smtClean="0"/>
          </a:p>
          <a:p>
            <a:pPr lvl="1"/>
            <a:r>
              <a:rPr lang="en-US" dirty="0" smtClean="0"/>
              <a:t>Effects of flow and carrier gas </a:t>
            </a:r>
            <a:r>
              <a:rPr lang="en-US" sz="1800" dirty="0" smtClean="0"/>
              <a:t>(Wang</a:t>
            </a:r>
            <a:r>
              <a:rPr lang="en-US" sz="1800" dirty="0"/>
              <a:t> </a:t>
            </a:r>
            <a:r>
              <a:rPr lang="en-US" sz="1800" dirty="0" smtClean="0"/>
              <a:t>et al., 2018a)</a:t>
            </a:r>
          </a:p>
          <a:p>
            <a:pPr lvl="1"/>
            <a:r>
              <a:rPr lang="en-US" dirty="0" smtClean="0"/>
              <a:t>Effects of solution conductivity </a:t>
            </a:r>
            <a:r>
              <a:rPr lang="en-US" sz="1800" dirty="0" smtClean="0"/>
              <a:t>(Wang et al., 2018b)</a:t>
            </a:r>
          </a:p>
          <a:p>
            <a:pPr lvl="1"/>
            <a:r>
              <a:rPr lang="en-US" dirty="0" smtClean="0"/>
              <a:t>Effect of pulse properties </a:t>
            </a:r>
            <a:r>
              <a:rPr lang="en-US" sz="1800" dirty="0" smtClean="0"/>
              <a:t>(Wandell et al., 2018)</a:t>
            </a:r>
          </a:p>
          <a:p>
            <a:r>
              <a:rPr lang="en-US" dirty="0" smtClean="0"/>
              <a:t>Hydrocarbon partial oxidation </a:t>
            </a:r>
            <a:r>
              <a:rPr lang="en-US" sz="1800" dirty="0" smtClean="0"/>
              <a:t>(Bresch et al., 2015, PCPP)</a:t>
            </a:r>
          </a:p>
          <a:p>
            <a:r>
              <a:rPr lang="en-US" dirty="0" smtClean="0"/>
              <a:t>Dioxane oxidation with plasma + bioreactor </a:t>
            </a:r>
            <a:r>
              <a:rPr lang="en-US" sz="1800" dirty="0" smtClean="0"/>
              <a:t>(</a:t>
            </a:r>
            <a:r>
              <a:rPr lang="en-US" sz="1800" dirty="0" err="1" smtClean="0"/>
              <a:t>Yiong</a:t>
            </a:r>
            <a:r>
              <a:rPr lang="en-US" sz="1800" dirty="0" smtClean="0"/>
              <a:t> et al., 2019)</a:t>
            </a:r>
          </a:p>
          <a:p>
            <a:r>
              <a:rPr lang="en-US" dirty="0" smtClean="0"/>
              <a:t>Nitrogen oxide formation </a:t>
            </a:r>
            <a:r>
              <a:rPr lang="en-US" sz="1800" dirty="0" smtClean="0"/>
              <a:t>(</a:t>
            </a:r>
            <a:r>
              <a:rPr lang="en-US" sz="1800" dirty="0" err="1" smtClean="0"/>
              <a:t>Wandell</a:t>
            </a:r>
            <a:r>
              <a:rPr lang="en-US" sz="1800" dirty="0" smtClean="0"/>
              <a:t> et al., 2019; </a:t>
            </a:r>
            <a:r>
              <a:rPr lang="en-US" sz="1800" dirty="0" err="1" smtClean="0"/>
              <a:t>Bulusu</a:t>
            </a:r>
            <a:r>
              <a:rPr lang="en-US" sz="1800" dirty="0" smtClean="0"/>
              <a:t> et al. 2019)</a:t>
            </a:r>
          </a:p>
          <a:p>
            <a:pPr lvl="1"/>
            <a:r>
              <a:rPr lang="en-US" dirty="0" smtClean="0"/>
              <a:t>Hydroxyl radicals with gas phase probes (NO and CO)</a:t>
            </a:r>
          </a:p>
          <a:p>
            <a:pPr lvl="1"/>
            <a:r>
              <a:rPr lang="en-US" dirty="0" smtClean="0"/>
              <a:t>Gas phase NO/NO</a:t>
            </a:r>
            <a:r>
              <a:rPr lang="en-US" baseline="-25000" dirty="0" smtClean="0"/>
              <a:t>2</a:t>
            </a:r>
            <a:r>
              <a:rPr lang="en-US" dirty="0" smtClean="0"/>
              <a:t> measurements, liquid phase NO</a:t>
            </a:r>
            <a:r>
              <a:rPr lang="en-US" baseline="-25000" dirty="0" smtClean="0"/>
              <a:t>2</a:t>
            </a:r>
            <a:r>
              <a:rPr lang="en-US" baseline="30000" dirty="0" smtClean="0"/>
              <a:t>-</a:t>
            </a:r>
            <a:r>
              <a:rPr lang="en-US" dirty="0" smtClean="0"/>
              <a:t>, NO</a:t>
            </a:r>
            <a:r>
              <a:rPr lang="en-US" baseline="-25000" dirty="0" smtClean="0"/>
              <a:t>3</a:t>
            </a:r>
            <a:r>
              <a:rPr lang="en-US" baseline="30000" dirty="0" smtClean="0"/>
              <a:t>-</a:t>
            </a:r>
            <a:r>
              <a:rPr lang="en-US" dirty="0" smtClean="0"/>
              <a:t> </a:t>
            </a:r>
          </a:p>
        </p:txBody>
      </p:sp>
    </p:spTree>
    <p:extLst>
      <p:ext uri="{BB962C8B-B14F-4D97-AF65-F5344CB8AC3E}">
        <p14:creationId xmlns:p14="http://schemas.microsoft.com/office/powerpoint/2010/main" val="148743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4328" y="3036411"/>
            <a:ext cx="7723949" cy="477343"/>
          </a:xfrm>
        </p:spPr>
        <p:txBody>
          <a:bodyPr>
            <a:noAutofit/>
          </a:bodyPr>
          <a:lstStyle/>
          <a:p>
            <a:r>
              <a:rPr lang="de-DE" dirty="0" smtClean="0">
                <a:latin typeface="Arial" panose="020B0604020202020204" pitchFamily="34" charset="0"/>
                <a:cs typeface="Arial" panose="020B0604020202020204" pitchFamily="34" charset="0"/>
              </a:rPr>
              <a:t>Professor Bruce </a:t>
            </a:r>
            <a:r>
              <a:rPr lang="de-DE" dirty="0">
                <a:latin typeface="Arial" panose="020B0604020202020204" pitchFamily="34" charset="0"/>
                <a:cs typeface="Arial" panose="020B0604020202020204" pitchFamily="34" charset="0"/>
              </a:rPr>
              <a:t>R. Locke</a:t>
            </a:r>
          </a:p>
          <a:p>
            <a:endPar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https://encrypted-tbn3.gstatic.com/images?q=tbn:ANd9GcTslx4Kh1j0LrgEax5z0OZK1u8sCu7MmHNWEM_P-Sy1fe2OGrQA"/>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2444" y1="19111" x2="12444" y2="19111"/>
                        <a14:foregroundMark x1="24000" y1="10667" x2="24000" y2="10667"/>
                        <a14:foregroundMark x1="51111" y1="38667" x2="51111" y2="38667"/>
                        <a14:foregroundMark x1="38667" y1="39556" x2="38667" y2="39556"/>
                        <a14:backgroundMark x1="34667" y1="889" x2="34667" y2="889"/>
                        <a14:backgroundMark x1="36889" y1="444" x2="36889" y2="444"/>
                        <a14:backgroundMark x1="38667" y1="444" x2="38667" y2="444"/>
                        <a14:backgroundMark x1="40889" y1="444" x2="40889" y2="444"/>
                      </a14:backgroundRemoval>
                    </a14:imgEffect>
                  </a14:imgLayer>
                </a14:imgProps>
              </a:ext>
              <a:ext uri="{28A0092B-C50C-407E-A947-70E740481C1C}">
                <a14:useLocalDpi xmlns:a14="http://schemas.microsoft.com/office/drawing/2010/main" val="0"/>
              </a:ext>
            </a:extLst>
          </a:blip>
          <a:srcRect t="778"/>
          <a:stretch/>
        </p:blipFill>
        <p:spPr bwMode="auto">
          <a:xfrm>
            <a:off x="135340" y="193683"/>
            <a:ext cx="1221106" cy="121160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765318" y="1600203"/>
            <a:ext cx="5829300" cy="1102519"/>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650" dirty="0"/>
          </a:p>
        </p:txBody>
      </p:sp>
      <p:sp>
        <p:nvSpPr>
          <p:cNvPr id="10" name="Title 1"/>
          <p:cNvSpPr txBox="1">
            <a:spLocks/>
          </p:cNvSpPr>
          <p:nvPr/>
        </p:nvSpPr>
        <p:spPr>
          <a:xfrm>
            <a:off x="942821" y="2032706"/>
            <a:ext cx="7104839" cy="11025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Arial" panose="020B0604020202020204" pitchFamily="34" charset="0"/>
                <a:cs typeface="Arial" panose="020B0604020202020204" pitchFamily="34" charset="0"/>
              </a:rPr>
              <a:t>Hydroxyl </a:t>
            </a:r>
            <a:r>
              <a:rPr lang="en-US" sz="3200" b="1" dirty="0" smtClean="0">
                <a:latin typeface="Arial" panose="020B0604020202020204" pitchFamily="34" charset="0"/>
                <a:cs typeface="Arial" panose="020B0604020202020204" pitchFamily="34" charset="0"/>
              </a:rPr>
              <a:t>Radicals in Gas-Liquid Water Plasma Reactors</a:t>
            </a:r>
          </a:p>
          <a:p>
            <a:r>
              <a:rPr lang="en-US" sz="3200" dirty="0">
                <a:effectLst>
                  <a:outerShdw blurRad="38100" dist="38100" dir="2700000" algn="tl">
                    <a:srgbClr val="000000">
                      <a:alpha val="43137"/>
                    </a:srgbClr>
                  </a:outerShdw>
                </a:effectLst>
              </a:rPr>
              <a:t/>
            </a:r>
            <a:br>
              <a:rPr lang="en-US" sz="32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14" name="TextBox 13"/>
          <p:cNvSpPr txBox="1"/>
          <p:nvPr/>
        </p:nvSpPr>
        <p:spPr>
          <a:xfrm>
            <a:off x="1518720" y="3532211"/>
            <a:ext cx="6215164" cy="1500411"/>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Florida State University </a:t>
            </a:r>
          </a:p>
          <a:p>
            <a:pPr algn="ctr"/>
            <a:endParaRPr lang="en-US" sz="1350" dirty="0">
              <a:latin typeface="Arial" panose="020B0604020202020204" pitchFamily="34" charset="0"/>
              <a:cs typeface="Arial" panose="020B0604020202020204" pitchFamily="34" charset="0"/>
            </a:endParaRPr>
          </a:p>
          <a:p>
            <a:pPr algn="ctr"/>
            <a:r>
              <a:rPr lang="en-US" sz="2000" i="1" dirty="0" smtClean="0">
                <a:latin typeface="Arial" panose="020B0604020202020204" pitchFamily="34" charset="0"/>
                <a:cs typeface="Arial" panose="020B0604020202020204" pitchFamily="34" charset="0"/>
              </a:rPr>
              <a:t>Department </a:t>
            </a:r>
            <a:r>
              <a:rPr lang="en-US" sz="2000" i="1" dirty="0">
                <a:latin typeface="Arial" panose="020B0604020202020204" pitchFamily="34" charset="0"/>
                <a:cs typeface="Arial" panose="020B0604020202020204" pitchFamily="34" charset="0"/>
              </a:rPr>
              <a:t>of Chemical and Biomedical Engineering</a:t>
            </a:r>
          </a:p>
          <a:p>
            <a:pPr algn="ctr"/>
            <a:r>
              <a:rPr lang="en-US" sz="2000" i="1" dirty="0">
                <a:latin typeface="Arial" panose="020B0604020202020204" pitchFamily="34" charset="0"/>
                <a:cs typeface="Arial" panose="020B0604020202020204" pitchFamily="34" charset="0"/>
              </a:rPr>
              <a:t>Tallahassee, FL</a:t>
            </a:r>
          </a:p>
          <a:p>
            <a:pPr algn="ctr"/>
            <a:endParaRPr lang="en-US" sz="1400" i="1"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1255157" y="5020315"/>
            <a:ext cx="6676225" cy="1284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u="sng" dirty="0" smtClean="0">
                <a:latin typeface="Arial" panose="020B0604020202020204" pitchFamily="34" charset="0"/>
                <a:cs typeface="Arial" panose="020B0604020202020204" pitchFamily="34" charset="0"/>
              </a:rPr>
              <a:t>Funding</a:t>
            </a:r>
          </a:p>
          <a:p>
            <a:pPr marL="0" indent="0" algn="ctr">
              <a:buNone/>
            </a:pPr>
            <a:r>
              <a:rPr lang="en-US" sz="1900" dirty="0" smtClean="0">
                <a:latin typeface="Arial" panose="020B0604020202020204" pitchFamily="34" charset="0"/>
                <a:cs typeface="Arial" panose="020B0604020202020204" pitchFamily="34" charset="0"/>
              </a:rPr>
              <a:t>National </a:t>
            </a:r>
            <a:r>
              <a:rPr lang="en-US" sz="1900" dirty="0">
                <a:latin typeface="Arial" panose="020B0604020202020204" pitchFamily="34" charset="0"/>
                <a:cs typeface="Arial" panose="020B0604020202020204" pitchFamily="34" charset="0"/>
              </a:rPr>
              <a:t>Science </a:t>
            </a:r>
            <a:r>
              <a:rPr lang="en-US" sz="1900" dirty="0" smtClean="0">
                <a:latin typeface="Arial" panose="020B0604020202020204" pitchFamily="34" charset="0"/>
                <a:cs typeface="Arial" panose="020B0604020202020204" pitchFamily="34" charset="0"/>
              </a:rPr>
              <a:t>Foundation </a:t>
            </a:r>
            <a:r>
              <a:rPr lang="en-US" altLang="en-US" sz="1900" dirty="0" smtClean="0">
                <a:latin typeface="Arial" panose="020B0604020202020204" pitchFamily="34" charset="0"/>
                <a:cs typeface="Arial" panose="020B0604020202020204" pitchFamily="34" charset="0"/>
              </a:rPr>
              <a:t>CBET </a:t>
            </a:r>
            <a:r>
              <a:rPr lang="en-US" altLang="en-US" sz="1900" dirty="0">
                <a:latin typeface="Arial" panose="020B0604020202020204" pitchFamily="34" charset="0"/>
                <a:cs typeface="Arial" panose="020B0604020202020204" pitchFamily="34" charset="0"/>
              </a:rPr>
              <a:t>– </a:t>
            </a:r>
            <a:r>
              <a:rPr lang="en-US" altLang="en-US" sz="1900" dirty="0" smtClean="0">
                <a:latin typeface="Arial" panose="020B0604020202020204" pitchFamily="34" charset="0"/>
                <a:cs typeface="Arial" panose="020B0604020202020204" pitchFamily="34" charset="0"/>
              </a:rPr>
              <a:t>1236225, 1702166</a:t>
            </a:r>
          </a:p>
          <a:p>
            <a:pPr marL="0" indent="0" algn="ctr">
              <a:buNone/>
            </a:pPr>
            <a:r>
              <a:rPr lang="en-US" altLang="en-US" sz="1900" dirty="0" smtClean="0">
                <a:latin typeface="Arial" panose="020B0604020202020204" pitchFamily="34" charset="0"/>
                <a:cs typeface="Arial" panose="020B0604020202020204" pitchFamily="34" charset="0"/>
              </a:rPr>
              <a:t>Czech Fulbright Commission, Florida State University</a:t>
            </a:r>
          </a:p>
          <a:p>
            <a:pPr marL="0" indent="0" algn="ctr">
              <a:buNone/>
            </a:pPr>
            <a:endParaRPr lang="en-US" altLang="en-US" sz="2200" dirty="0">
              <a:latin typeface="Arial" panose="020B0604020202020204" pitchFamily="34" charset="0"/>
              <a:cs typeface="Arial" panose="020B0604020202020204" pitchFamily="34" charset="0"/>
            </a:endParaRPr>
          </a:p>
          <a:p>
            <a:pPr marL="0" indent="0" algn="ctr">
              <a:buNone/>
            </a:pPr>
            <a:endParaRPr lang="en-US" altLang="en-US" sz="2200" dirty="0" smtClean="0">
              <a:latin typeface="Arial" panose="020B0604020202020204" pitchFamily="34" charset="0"/>
              <a:cs typeface="Arial" panose="020B0604020202020204" pitchFamily="34" charset="0"/>
            </a:endParaRPr>
          </a:p>
          <a:p>
            <a:pPr marL="0" indent="0" algn="ctr">
              <a:buNone/>
            </a:pPr>
            <a:endParaRPr lang="en-US" sz="2200" dirty="0" smtClean="0">
              <a:latin typeface="Arial" panose="020B0604020202020204" pitchFamily="34" charset="0"/>
              <a:cs typeface="Arial" panose="020B0604020202020204" pitchFamily="34" charset="0"/>
            </a:endParaRPr>
          </a:p>
          <a:p>
            <a:pPr marL="0" indent="0" algn="ctr">
              <a:buNone/>
            </a:pPr>
            <a:endParaRPr lang="en-US" sz="2000" dirty="0" smtClean="0">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87" y="5036694"/>
            <a:ext cx="1268413"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6"/>
          <a:stretch>
            <a:fillRect/>
          </a:stretch>
        </p:blipFill>
        <p:spPr>
          <a:xfrm>
            <a:off x="7901702" y="5036694"/>
            <a:ext cx="1173150" cy="1173150"/>
          </a:xfrm>
          <a:prstGeom prst="rect">
            <a:avLst/>
          </a:prstGeom>
        </p:spPr>
      </p:pic>
      <p:pic>
        <p:nvPicPr>
          <p:cNvPr id="7" name="Picture 6"/>
          <p:cNvPicPr>
            <a:picLocks noChangeAspect="1"/>
          </p:cNvPicPr>
          <p:nvPr/>
        </p:nvPicPr>
        <p:blipFill>
          <a:blip r:embed="rId7"/>
          <a:stretch>
            <a:fillRect/>
          </a:stretch>
        </p:blipFill>
        <p:spPr>
          <a:xfrm>
            <a:off x="5994412" y="358177"/>
            <a:ext cx="2779355" cy="908337"/>
          </a:xfrm>
          <a:prstGeom prst="rect">
            <a:avLst/>
          </a:prstGeom>
        </p:spPr>
      </p:pic>
    </p:spTree>
    <p:extLst>
      <p:ext uri="{BB962C8B-B14F-4D97-AF65-F5344CB8AC3E}">
        <p14:creationId xmlns:p14="http://schemas.microsoft.com/office/powerpoint/2010/main" val="23510696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811" y="57614"/>
            <a:ext cx="7028528" cy="1143000"/>
          </a:xfrm>
        </p:spPr>
        <p:txBody>
          <a:bodyPr>
            <a:normAutofit/>
          </a:bodyPr>
          <a:lstStyle/>
          <a:p>
            <a:pPr algn="ctr"/>
            <a:r>
              <a:rPr lang="en-US" sz="3200" b="1" dirty="0" smtClean="0">
                <a:latin typeface="Arial" panose="020B0604020202020204" pitchFamily="34" charset="0"/>
                <a:cs typeface="Arial" panose="020B0604020202020204" pitchFamily="34" charset="0"/>
              </a:rPr>
              <a:t>Reaction Model Based upon Fast Quenching in Film</a:t>
            </a:r>
            <a:endParaRPr lang="en-US" sz="32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387098" y="3807852"/>
                <a:ext cx="2859885" cy="491288"/>
              </a:xfrm>
              <a:prstGeom prst="rect">
                <a:avLst/>
              </a:prstGeom>
              <a:ln w="28575">
                <a:solidFill>
                  <a:srgbClr val="FF0000"/>
                </a:solidFill>
              </a:ln>
            </p:spPr>
            <p:txBody>
              <a:bodyPr wrap="none">
                <a:spAutoFit/>
              </a:bodyPr>
              <a:lstStyle/>
              <a:p>
                <a14:m>
                  <m:oMath xmlns:m="http://schemas.openxmlformats.org/officeDocument/2006/math">
                    <m:f>
                      <m:fPr>
                        <m:ctrlPr>
                          <a:rPr lang="en-US" i="1">
                            <a:latin typeface="Cambria Math" panose="02040503050406030204" pitchFamily="18" charset="0"/>
                            <a:cs typeface="Times New Roman" panose="02020603050405020304" pitchFamily="18" charset="0"/>
                          </a:rPr>
                        </m:ctrlPr>
                      </m:fPr>
                      <m:num>
                        <m:r>
                          <a:rPr lang="en-US" i="1" kern="100">
                            <a:effectLst/>
                            <a:latin typeface="Cambria Math" panose="02040503050406030204" pitchFamily="18" charset="0"/>
                            <a:ea typeface="DengXian"/>
                            <a:cs typeface="Times New Roman" panose="02020603050405020304" pitchFamily="18" charset="0"/>
                          </a:rPr>
                          <m:t>𝑑</m:t>
                        </m:r>
                        <m:sSub>
                          <m:sSubPr>
                            <m:ctrlPr>
                              <a:rPr lang="en-US" i="1">
                                <a:effectLst/>
                                <a:latin typeface="Cambria Math" panose="02040503050406030204" pitchFamily="18" charset="0"/>
                                <a:cs typeface="Times New Roman" panose="02020603050405020304" pitchFamily="18" charset="0"/>
                              </a:rPr>
                            </m:ctrlPr>
                          </m:sSubPr>
                          <m:e>
                            <m:r>
                              <a:rPr lang="en-US" i="1" kern="100">
                                <a:effectLst/>
                                <a:latin typeface="Cambria Math" panose="02040503050406030204" pitchFamily="18" charset="0"/>
                                <a:ea typeface="DengXian"/>
                                <a:cs typeface="Times New Roman" panose="02020603050405020304" pitchFamily="18" charset="0"/>
                              </a:rPr>
                              <m:t>𝐶</m:t>
                            </m:r>
                          </m:e>
                          <m:sub>
                            <m:r>
                              <a:rPr lang="en-US" i="1" kern="100">
                                <a:effectLst/>
                                <a:latin typeface="Cambria Math" panose="02040503050406030204" pitchFamily="18" charset="0"/>
                                <a:ea typeface="DengXian"/>
                                <a:cs typeface="Times New Roman" panose="02020603050405020304" pitchFamily="18" charset="0"/>
                              </a:rPr>
                              <m:t>𝐻</m:t>
                            </m:r>
                            <m:r>
                              <a:rPr lang="en-US" i="1" kern="100">
                                <a:effectLst/>
                                <a:latin typeface="Cambria Math" panose="02040503050406030204" pitchFamily="18" charset="0"/>
                                <a:ea typeface="DengXian"/>
                                <a:cs typeface="Times New Roman" panose="02020603050405020304" pitchFamily="18" charset="0"/>
                              </a:rPr>
                              <m:t>2</m:t>
                            </m:r>
                            <m:r>
                              <a:rPr lang="en-US" i="1" kern="100">
                                <a:effectLst/>
                                <a:latin typeface="Cambria Math" panose="02040503050406030204" pitchFamily="18" charset="0"/>
                                <a:ea typeface="DengXian"/>
                                <a:cs typeface="Times New Roman" panose="02020603050405020304" pitchFamily="18" charset="0"/>
                              </a:rPr>
                              <m:t>𝑂</m:t>
                            </m:r>
                            <m:r>
                              <a:rPr lang="en-US" i="1" kern="100">
                                <a:effectLst/>
                                <a:latin typeface="Cambria Math" panose="02040503050406030204" pitchFamily="18" charset="0"/>
                                <a:ea typeface="DengXian"/>
                                <a:cs typeface="Times New Roman" panose="02020603050405020304" pitchFamily="18" charset="0"/>
                              </a:rPr>
                              <m:t>2</m:t>
                            </m:r>
                          </m:sub>
                        </m:sSub>
                      </m:num>
                      <m:den>
                        <m:r>
                          <a:rPr lang="en-US" i="1" kern="100">
                            <a:effectLst/>
                            <a:latin typeface="Cambria Math" panose="02040503050406030204" pitchFamily="18" charset="0"/>
                            <a:ea typeface="DengXian"/>
                            <a:cs typeface="Times New Roman" panose="02020603050405020304" pitchFamily="18" charset="0"/>
                          </a:rPr>
                          <m:t>𝑑𝑡</m:t>
                        </m:r>
                      </m:den>
                    </m:f>
                    <m:r>
                      <a:rPr lang="en-US" i="1" kern="100">
                        <a:effectLst/>
                        <a:latin typeface="Cambria Math" panose="02040503050406030204" pitchFamily="18" charset="0"/>
                        <a:ea typeface="DengXian"/>
                        <a:cs typeface="Times New Roman" panose="02020603050405020304" pitchFamily="18" charset="0"/>
                      </a:rPr>
                      <m:t>=</m:t>
                    </m:r>
                    <m:sSub>
                      <m:sSubPr>
                        <m:ctrlPr>
                          <a:rPr lang="en-US" i="1">
                            <a:effectLst/>
                            <a:latin typeface="Cambria Math" panose="02040503050406030204" pitchFamily="18" charset="0"/>
                            <a:cs typeface="Times New Roman" panose="02020603050405020304" pitchFamily="18" charset="0"/>
                          </a:rPr>
                        </m:ctrlPr>
                      </m:sSubPr>
                      <m:e>
                        <m:r>
                          <a:rPr lang="en-US" i="1" kern="100">
                            <a:effectLst/>
                            <a:latin typeface="Cambria Math" panose="02040503050406030204" pitchFamily="18" charset="0"/>
                            <a:ea typeface="DengXian"/>
                            <a:cs typeface="Times New Roman" panose="02020603050405020304" pitchFamily="18" charset="0"/>
                          </a:rPr>
                          <m:t>𝑘</m:t>
                        </m:r>
                      </m:e>
                      <m:sub>
                        <m:r>
                          <a:rPr lang="en-US" i="1" kern="100">
                            <a:effectLst/>
                            <a:latin typeface="Cambria Math" panose="02040503050406030204" pitchFamily="18" charset="0"/>
                            <a:ea typeface="DengXian"/>
                            <a:cs typeface="Times New Roman" panose="02020603050405020304" pitchFamily="18" charset="0"/>
                          </a:rPr>
                          <m:t>𝑓</m:t>
                        </m:r>
                      </m:sub>
                    </m:sSub>
                    <m:sSubSup>
                      <m:sSubSupPr>
                        <m:ctrlPr>
                          <a:rPr lang="en-US" i="1">
                            <a:effectLst/>
                            <a:latin typeface="Cambria Math" panose="02040503050406030204" pitchFamily="18" charset="0"/>
                            <a:cs typeface="Times New Roman" panose="02020603050405020304" pitchFamily="18" charset="0"/>
                          </a:rPr>
                        </m:ctrlPr>
                      </m:sSubSupPr>
                      <m:e>
                        <m:r>
                          <a:rPr lang="en-US" i="1" kern="100">
                            <a:effectLst/>
                            <a:latin typeface="Cambria Math" panose="02040503050406030204" pitchFamily="18" charset="0"/>
                            <a:ea typeface="DengXian"/>
                            <a:cs typeface="Times New Roman" panose="02020603050405020304" pitchFamily="18" charset="0"/>
                          </a:rPr>
                          <m:t>𝐶</m:t>
                        </m:r>
                      </m:e>
                      <m:sub>
                        <m:r>
                          <a:rPr lang="en-US" i="1" kern="100">
                            <a:effectLst/>
                            <a:latin typeface="Cambria Math" panose="02040503050406030204" pitchFamily="18" charset="0"/>
                            <a:ea typeface="DengXian"/>
                            <a:cs typeface="Times New Roman" panose="02020603050405020304" pitchFamily="18" charset="0"/>
                          </a:rPr>
                          <m:t>𝑂𝐻</m:t>
                        </m:r>
                      </m:sub>
                      <m:sup>
                        <m:r>
                          <a:rPr lang="en-US" i="1" kern="100">
                            <a:effectLst/>
                            <a:latin typeface="Cambria Math" panose="02040503050406030204" pitchFamily="18" charset="0"/>
                            <a:ea typeface="DengXian"/>
                            <a:cs typeface="Times New Roman" panose="02020603050405020304" pitchFamily="18" charset="0"/>
                          </a:rPr>
                          <m:t>2</m:t>
                        </m:r>
                      </m:sup>
                    </m:sSubSup>
                    <m:r>
                      <a:rPr lang="en-US" i="1" kern="100">
                        <a:effectLst/>
                        <a:latin typeface="Cambria Math" panose="02040503050406030204" pitchFamily="18" charset="0"/>
                        <a:ea typeface="DengXian"/>
                        <a:cs typeface="Times New Roman" panose="02020603050405020304" pitchFamily="18" charset="0"/>
                      </a:rPr>
                      <m:t>−</m:t>
                    </m:r>
                    <m:sSub>
                      <m:sSubPr>
                        <m:ctrlPr>
                          <a:rPr lang="en-US" i="1">
                            <a:effectLst/>
                            <a:latin typeface="Cambria Math" panose="02040503050406030204" pitchFamily="18" charset="0"/>
                            <a:cs typeface="Times New Roman" panose="02020603050405020304" pitchFamily="18" charset="0"/>
                          </a:rPr>
                        </m:ctrlPr>
                      </m:sSubPr>
                      <m:e>
                        <m:r>
                          <a:rPr lang="en-US" i="1" kern="100">
                            <a:effectLst/>
                            <a:latin typeface="Cambria Math" panose="02040503050406030204" pitchFamily="18" charset="0"/>
                            <a:ea typeface="DengXian"/>
                            <a:cs typeface="Times New Roman" panose="02020603050405020304" pitchFamily="18" charset="0"/>
                          </a:rPr>
                          <m:t>𝑘</m:t>
                        </m:r>
                      </m:e>
                      <m:sub>
                        <m:r>
                          <a:rPr lang="en-US" i="1" kern="100">
                            <a:effectLst/>
                            <a:latin typeface="Cambria Math" panose="02040503050406030204" pitchFamily="18" charset="0"/>
                            <a:ea typeface="DengXian"/>
                            <a:cs typeface="Times New Roman" panose="02020603050405020304" pitchFamily="18" charset="0"/>
                          </a:rPr>
                          <m:t>𝑑</m:t>
                        </m:r>
                      </m:sub>
                    </m:sSub>
                    <m:sSub>
                      <m:sSubPr>
                        <m:ctrlPr>
                          <a:rPr lang="en-US" i="1">
                            <a:effectLst/>
                            <a:latin typeface="Cambria Math" panose="02040503050406030204" pitchFamily="18" charset="0"/>
                            <a:cs typeface="Times New Roman" panose="02020603050405020304" pitchFamily="18" charset="0"/>
                          </a:rPr>
                        </m:ctrlPr>
                      </m:sSubPr>
                      <m:e>
                        <m:r>
                          <a:rPr lang="en-US" i="1" kern="100">
                            <a:effectLst/>
                            <a:latin typeface="Cambria Math" panose="02040503050406030204" pitchFamily="18" charset="0"/>
                            <a:ea typeface="DengXian"/>
                            <a:cs typeface="Times New Roman" panose="02020603050405020304" pitchFamily="18" charset="0"/>
                          </a:rPr>
                          <m:t>𝐶</m:t>
                        </m:r>
                      </m:e>
                      <m:sub>
                        <m:r>
                          <a:rPr lang="en-US" i="1" kern="100">
                            <a:effectLst/>
                            <a:latin typeface="Cambria Math" panose="02040503050406030204" pitchFamily="18" charset="0"/>
                            <a:ea typeface="DengXian"/>
                            <a:cs typeface="Times New Roman" panose="02020603050405020304" pitchFamily="18" charset="0"/>
                          </a:rPr>
                          <m:t>𝐻</m:t>
                        </m:r>
                        <m:r>
                          <a:rPr lang="en-US" i="1" kern="100">
                            <a:effectLst/>
                            <a:latin typeface="Cambria Math" panose="02040503050406030204" pitchFamily="18" charset="0"/>
                            <a:ea typeface="DengXian"/>
                            <a:cs typeface="Times New Roman" panose="02020603050405020304" pitchFamily="18" charset="0"/>
                          </a:rPr>
                          <m:t>2</m:t>
                        </m:r>
                        <m:r>
                          <a:rPr lang="en-US" i="1" kern="100">
                            <a:effectLst/>
                            <a:latin typeface="Cambria Math" panose="02040503050406030204" pitchFamily="18" charset="0"/>
                            <a:ea typeface="DengXian"/>
                            <a:cs typeface="Times New Roman" panose="02020603050405020304" pitchFamily="18" charset="0"/>
                          </a:rPr>
                          <m:t>𝑂</m:t>
                        </m:r>
                        <m:r>
                          <a:rPr lang="en-US" i="1" kern="100">
                            <a:effectLst/>
                            <a:latin typeface="Cambria Math" panose="02040503050406030204" pitchFamily="18" charset="0"/>
                            <a:ea typeface="DengXian"/>
                            <a:cs typeface="Times New Roman" panose="02020603050405020304" pitchFamily="18" charset="0"/>
                          </a:rPr>
                          <m:t>2</m:t>
                        </m:r>
                      </m:sub>
                    </m:sSub>
                  </m:oMath>
                </a14:m>
                <a:r>
                  <a:rPr lang="en-US" kern="100" dirty="0">
                    <a:effectLst/>
                    <a:latin typeface="Times New Roman" panose="02020603050405020304" pitchFamily="18" charset="0"/>
                    <a:ea typeface="DengXian"/>
                  </a:rPr>
                  <a:t> </a:t>
                </a: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2387098" y="3807852"/>
                <a:ext cx="2859885" cy="491288"/>
              </a:xfrm>
              <a:prstGeom prst="rect">
                <a:avLst/>
              </a:prstGeom>
              <a:blipFill rotWithShape="0">
                <a:blip r:embed="rId3"/>
                <a:stretch>
                  <a:fillRect/>
                </a:stretch>
              </a:blipFill>
              <a:ln w="28575">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820808" y="4612181"/>
                <a:ext cx="1744580" cy="378309"/>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kern="100">
                            <a:effectLst/>
                            <a:latin typeface="Cambria Math" panose="02040503050406030204" pitchFamily="18" charset="0"/>
                            <a:ea typeface="DengXian"/>
                            <a:cs typeface="Times New Roman" panose="02020603050405020304" pitchFamily="18" charset="0"/>
                          </a:rPr>
                          <m:t>𝐶</m:t>
                        </m:r>
                      </m:e>
                      <m:sub>
                        <m:r>
                          <a:rPr lang="en-US" i="1" kern="100">
                            <a:effectLst/>
                            <a:latin typeface="Cambria Math" panose="02040503050406030204" pitchFamily="18" charset="0"/>
                            <a:ea typeface="DengXian"/>
                            <a:cs typeface="Times New Roman" panose="02020603050405020304" pitchFamily="18" charset="0"/>
                          </a:rPr>
                          <m:t>𝑂𝐻</m:t>
                        </m:r>
                      </m:sub>
                    </m:sSub>
                    <m:r>
                      <a:rPr lang="en-US" i="1" kern="100">
                        <a:effectLst/>
                        <a:latin typeface="Cambria Math" panose="02040503050406030204" pitchFamily="18" charset="0"/>
                        <a:ea typeface="DengXian"/>
                        <a:cs typeface="Times New Roman" panose="02020603050405020304" pitchFamily="18" charset="0"/>
                      </a:rPr>
                      <m:t>=</m:t>
                    </m:r>
                    <m:sSubSup>
                      <m:sSubSupPr>
                        <m:ctrlPr>
                          <a:rPr lang="en-US" i="1">
                            <a:effectLst/>
                            <a:latin typeface="Cambria Math" panose="02040503050406030204" pitchFamily="18" charset="0"/>
                            <a:cs typeface="Times New Roman" panose="02020603050405020304" pitchFamily="18" charset="0"/>
                          </a:rPr>
                        </m:ctrlPr>
                      </m:sSubSupPr>
                      <m:e>
                        <m:r>
                          <a:rPr lang="en-US" i="1" kern="100">
                            <a:effectLst/>
                            <a:latin typeface="Cambria Math" panose="02040503050406030204" pitchFamily="18" charset="0"/>
                            <a:ea typeface="DengXian"/>
                            <a:cs typeface="Times New Roman" panose="02020603050405020304" pitchFamily="18" charset="0"/>
                          </a:rPr>
                          <m:t>𝐶</m:t>
                        </m:r>
                      </m:e>
                      <m:sub>
                        <m:r>
                          <a:rPr lang="en-US" i="1" kern="100">
                            <a:effectLst/>
                            <a:latin typeface="Cambria Math" panose="02040503050406030204" pitchFamily="18" charset="0"/>
                            <a:ea typeface="DengXian"/>
                            <a:cs typeface="Times New Roman" panose="02020603050405020304" pitchFamily="18" charset="0"/>
                          </a:rPr>
                          <m:t>𝑂𝐻</m:t>
                        </m:r>
                      </m:sub>
                      <m:sup>
                        <m:r>
                          <a:rPr lang="en-US" i="1" kern="100">
                            <a:effectLst/>
                            <a:latin typeface="Cambria Math" panose="02040503050406030204" pitchFamily="18" charset="0"/>
                            <a:ea typeface="DengXian"/>
                            <a:cs typeface="Times New Roman" panose="02020603050405020304" pitchFamily="18" charset="0"/>
                          </a:rPr>
                          <m:t>0</m:t>
                        </m:r>
                      </m:sup>
                    </m:sSubSup>
                    <m:sSup>
                      <m:sSupPr>
                        <m:ctrlPr>
                          <a:rPr lang="en-US" i="1">
                            <a:effectLst/>
                            <a:latin typeface="Cambria Math" panose="02040503050406030204" pitchFamily="18" charset="0"/>
                            <a:cs typeface="Times New Roman" panose="02020603050405020304" pitchFamily="18" charset="0"/>
                          </a:rPr>
                        </m:ctrlPr>
                      </m:sSupPr>
                      <m:e>
                        <m:r>
                          <a:rPr lang="en-US" i="1" kern="100">
                            <a:effectLst/>
                            <a:latin typeface="Cambria Math" panose="02040503050406030204" pitchFamily="18" charset="0"/>
                            <a:ea typeface="DengXian"/>
                            <a:cs typeface="Times New Roman" panose="02020603050405020304" pitchFamily="18" charset="0"/>
                          </a:rPr>
                          <m:t>𝑒</m:t>
                        </m:r>
                      </m:e>
                      <m:sup>
                        <m:r>
                          <a:rPr lang="en-US" i="1" kern="100">
                            <a:effectLst/>
                            <a:latin typeface="Cambria Math" panose="02040503050406030204" pitchFamily="18" charset="0"/>
                            <a:ea typeface="DengXian"/>
                            <a:cs typeface="Times New Roman" panose="02020603050405020304" pitchFamily="18" charset="0"/>
                          </a:rPr>
                          <m:t>−</m:t>
                        </m:r>
                        <m:r>
                          <a:rPr lang="en-US" i="1" kern="100">
                            <a:effectLst/>
                            <a:latin typeface="Cambria Math" panose="02040503050406030204" pitchFamily="18" charset="0"/>
                            <a:ea typeface="DengXian"/>
                            <a:cs typeface="Times New Roman" panose="02020603050405020304" pitchFamily="18" charset="0"/>
                          </a:rPr>
                          <m:t>𝑏𝑡</m:t>
                        </m:r>
                      </m:sup>
                    </m:sSup>
                  </m:oMath>
                </a14:m>
                <a:r>
                  <a:rPr lang="en-US" kern="100" dirty="0">
                    <a:effectLst/>
                    <a:latin typeface="Times New Roman" panose="02020603050405020304" pitchFamily="18" charset="0"/>
                    <a:ea typeface="DengXian"/>
                  </a:rPr>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820808" y="4612181"/>
                <a:ext cx="1744580" cy="378309"/>
              </a:xfrm>
              <a:prstGeom prst="rect">
                <a:avLst/>
              </a:prstGeom>
              <a:blipFill rotWithShape="0">
                <a:blip r:embed="rId4"/>
                <a:stretch>
                  <a:fillRect b="-16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20808" y="5108651"/>
                <a:ext cx="1473545" cy="3788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𝑑</m:t>
                          </m:r>
                        </m:sub>
                      </m:sSub>
                      <m:r>
                        <a:rPr lang="en-US" i="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𝑘</m:t>
                          </m:r>
                        </m:e>
                        <m:sub>
                          <m:r>
                            <a:rPr lang="en-US" i="1">
                              <a:latin typeface="Cambria Math" panose="02040503050406030204" pitchFamily="18" charset="0"/>
                            </a:rPr>
                            <m:t>𝑑</m:t>
                          </m:r>
                        </m:sub>
                        <m:sup>
                          <m:r>
                            <a:rPr lang="en-US" i="0">
                              <a:latin typeface="Cambria Math" panose="02040503050406030204" pitchFamily="18" charset="0"/>
                            </a:rPr>
                            <m:t>′</m:t>
                          </m:r>
                        </m:sup>
                      </m:sSubSup>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m:t>
                          </m:r>
                          <m:r>
                            <a:rPr lang="en-US" i="1">
                              <a:latin typeface="Cambria Math" panose="02040503050406030204" pitchFamily="18" charset="0"/>
                            </a:rPr>
                            <m:t>𝑏𝑡</m:t>
                          </m:r>
                        </m:sup>
                      </m:sSup>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820808" y="5108651"/>
                <a:ext cx="1473545" cy="378822"/>
              </a:xfrm>
              <a:prstGeom prst="rect">
                <a:avLst/>
              </a:prstGeom>
              <a:blipFill rotWithShape="0">
                <a:blip r:embed="rId5"/>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797404" y="5981086"/>
                <a:ext cx="2883803" cy="391582"/>
              </a:xfrm>
              <a:prstGeom prst="rect">
                <a:avLst/>
              </a:prstGeom>
              <a:ln w="38100">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𝐻</m:t>
                                  </m:r>
                                  <m:r>
                                    <a:rPr lang="en-US" i="0">
                                      <a:latin typeface="Cambria Math" panose="02040503050406030204" pitchFamily="18" charset="0"/>
                                    </a:rPr>
                                    <m:t>2</m:t>
                                  </m:r>
                                  <m:r>
                                    <a:rPr lang="en-US" i="1">
                                      <a:latin typeface="Cambria Math" panose="02040503050406030204" pitchFamily="18" charset="0"/>
                                    </a:rPr>
                                    <m:t>𝑂</m:t>
                                  </m:r>
                                  <m:r>
                                    <a:rPr lang="en-US" i="0">
                                      <a:latin typeface="Cambria Math" panose="02040503050406030204" pitchFamily="18" charset="0"/>
                                    </a:rPr>
                                    <m:t>2</m:t>
                                  </m:r>
                                </m:sub>
                              </m:sSub>
                              <m:r>
                                <a:rPr lang="en-US" i="0">
                                  <a:latin typeface="Cambria Math" panose="02040503050406030204" pitchFamily="18" charset="0"/>
                                </a:rPr>
                                <m:t>=</m:t>
                              </m:r>
                              <m:r>
                                <a:rPr lang="en-US" i="1">
                                  <a:latin typeface="Cambria Math" panose="02040503050406030204" pitchFamily="18" charset="0"/>
                                </a:rPr>
                                <m:t>𝐶</m:t>
                              </m:r>
                            </m:e>
                            <m:sub>
                              <m:r>
                                <a:rPr lang="en-US" i="1">
                                  <a:latin typeface="Cambria Math" panose="02040503050406030204" pitchFamily="18" charset="0"/>
                                </a:rPr>
                                <m:t>𝐻</m:t>
                              </m:r>
                              <m:r>
                                <a:rPr lang="en-US" i="0">
                                  <a:latin typeface="Cambria Math" panose="02040503050406030204" pitchFamily="18" charset="0"/>
                                </a:rPr>
                                <m:t>2</m:t>
                              </m:r>
                              <m:r>
                                <a:rPr lang="en-US" i="1">
                                  <a:latin typeface="Cambria Math" panose="02040503050406030204" pitchFamily="18" charset="0"/>
                                </a:rPr>
                                <m:t>𝑂</m:t>
                              </m:r>
                              <m:r>
                                <a:rPr lang="en-US" i="0">
                                  <a:latin typeface="Cambria Math" panose="02040503050406030204" pitchFamily="18" charset="0"/>
                                </a:rPr>
                                <m:t>2</m:t>
                              </m:r>
                              <m:r>
                                <a:rPr lang="en-US" b="0" i="1" smtClean="0">
                                  <a:latin typeface="Cambria Math" panose="02040503050406030204" pitchFamily="18" charset="0"/>
                                </a:rPr>
                                <m:t> </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i="1">
                              <a:latin typeface="Cambria Math" panose="02040503050406030204" pitchFamily="18" charset="0"/>
                            </a:rPr>
                            <m:t>𝑉</m:t>
                          </m:r>
                        </m:e>
                        <m:sub>
                          <m:r>
                            <a:rPr lang="en-US" i="1">
                              <a:latin typeface="Cambria Math" panose="02040503050406030204" pitchFamily="18" charset="0"/>
                            </a:rPr>
                            <m:t>𝑓𝑖𝑙𝑚</m:t>
                          </m:r>
                        </m:sub>
                      </m:sSub>
                      <m:r>
                        <a:rPr lang="en-US" i="1">
                          <a:latin typeface="Cambria Math" panose="02040503050406030204" pitchFamily="18" charset="0"/>
                        </a:rPr>
                        <m:t>𝑓</m:t>
                      </m:r>
                      <m:r>
                        <a:rPr lang="en-US" i="0">
                          <a:latin typeface="Cambria Math" panose="02040503050406030204" pitchFamily="18" charset="0"/>
                        </a:rPr>
                        <m:t> </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797404" y="5981086"/>
                <a:ext cx="2883803" cy="391582"/>
              </a:xfrm>
              <a:prstGeom prst="rect">
                <a:avLst/>
              </a:prstGeom>
              <a:blipFill rotWithShape="0">
                <a:blip r:embed="rId6"/>
                <a:stretch>
                  <a:fillRect b="-5714"/>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39010" y="1879200"/>
                <a:ext cx="3025252" cy="5105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𝑓𝑖𝑙𝑚</m:t>
                          </m:r>
                        </m:sub>
                      </m:sSub>
                      <m:r>
                        <a:rPr lang="en-US" i="0">
                          <a:latin typeface="Cambria Math" panose="02040503050406030204" pitchFamily="18" charset="0"/>
                        </a:rPr>
                        <m:t>=</m:t>
                      </m:r>
                      <m:r>
                        <a:rPr lang="en-US" i="1">
                          <a:latin typeface="Cambria Math" panose="02040503050406030204" pitchFamily="18" charset="0"/>
                        </a:rPr>
                        <m:t>𝐿</m:t>
                      </m:r>
                      <m:r>
                        <a:rPr lang="en-US" i="1">
                          <a:latin typeface="Cambria Math" panose="02040503050406030204" pitchFamily="18" charset="0"/>
                        </a:rPr>
                        <m:t>𝜋</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𝑝</m:t>
                              </m:r>
                            </m:sub>
                            <m:sup>
                              <m:r>
                                <a:rPr lang="en-US" i="0">
                                  <a:latin typeface="Cambria Math" panose="02040503050406030204" pitchFamily="18" charset="0"/>
                                </a:rPr>
                                <m:t>2</m:t>
                              </m:r>
                            </m:sup>
                          </m:sSubSup>
                          <m:r>
                            <a:rPr lang="en-US" i="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𝑝</m:t>
                                      </m:r>
                                    </m:sub>
                                  </m:sSub>
                                  <m:r>
                                    <a:rPr lang="en-US" i="0">
                                      <a:latin typeface="Cambria Math" panose="02040503050406030204" pitchFamily="18" charset="0"/>
                                    </a:rPr>
                                    <m:t>−</m:t>
                                  </m:r>
                                  <m:r>
                                    <a:rPr lang="en-US" i="1">
                                      <a:latin typeface="Cambria Math" panose="02040503050406030204" pitchFamily="18" charset="0"/>
                                    </a:rPr>
                                    <m:t>𝑙</m:t>
                                  </m:r>
                                </m:e>
                              </m:d>
                            </m:e>
                            <m:sup>
                              <m:r>
                                <a:rPr lang="en-US" i="0">
                                  <a:latin typeface="Cambria Math" panose="02040503050406030204" pitchFamily="18" charset="0"/>
                                </a:rPr>
                                <m:t>2</m:t>
                              </m:r>
                            </m:sup>
                          </m:sSup>
                        </m:e>
                      </m:d>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5839010" y="1879200"/>
                <a:ext cx="3025252" cy="510589"/>
              </a:xfrm>
              <a:prstGeom prst="rect">
                <a:avLst/>
              </a:prstGeom>
              <a:blipFill rotWithShape="0">
                <a:blip r:embed="rId7"/>
                <a:stretch>
                  <a:fillRect/>
                </a:stretch>
              </a:blipFill>
            </p:spPr>
            <p:txBody>
              <a:bodyPr/>
              <a:lstStyle/>
              <a:p>
                <a:r>
                  <a:rPr lang="en-US">
                    <a:noFill/>
                  </a:rPr>
                  <a:t> </a:t>
                </a:r>
              </a:p>
            </p:txBody>
          </p:sp>
        </mc:Fallback>
      </mc:AlternateContent>
      <p:sp>
        <p:nvSpPr>
          <p:cNvPr id="9" name="TextBox 8"/>
          <p:cNvSpPr txBox="1"/>
          <p:nvPr/>
        </p:nvSpPr>
        <p:spPr>
          <a:xfrm>
            <a:off x="673985" y="3333945"/>
            <a:ext cx="8136833" cy="369332"/>
          </a:xfrm>
          <a:prstGeom prst="rect">
            <a:avLst/>
          </a:prstGeom>
          <a:noFill/>
        </p:spPr>
        <p:txBody>
          <a:bodyPr wrap="square" rtlCol="0">
            <a:spAutoFit/>
          </a:bodyPr>
          <a:lstStyle/>
          <a:p>
            <a:r>
              <a:rPr lang="en-US" dirty="0" smtClean="0"/>
              <a:t>Hydrogen peroxide mass balance in film: neglect diffusion and spatial variation in </a:t>
            </a:r>
            <a:r>
              <a:rPr lang="en-US" dirty="0"/>
              <a:t>film  </a:t>
            </a:r>
          </a:p>
        </p:txBody>
      </p:sp>
      <p:sp>
        <p:nvSpPr>
          <p:cNvPr id="11" name="Right Brace 10"/>
          <p:cNvSpPr/>
          <p:nvPr/>
        </p:nvSpPr>
        <p:spPr>
          <a:xfrm>
            <a:off x="2783635" y="4673879"/>
            <a:ext cx="331103" cy="813594"/>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167607" y="4719286"/>
            <a:ext cx="1280900" cy="646331"/>
          </a:xfrm>
          <a:prstGeom prst="rect">
            <a:avLst/>
          </a:prstGeom>
          <a:noFill/>
        </p:spPr>
        <p:txBody>
          <a:bodyPr wrap="square" rtlCol="0">
            <a:spAutoFit/>
          </a:bodyPr>
          <a:lstStyle/>
          <a:p>
            <a:r>
              <a:rPr lang="en-US" dirty="0" smtClean="0"/>
              <a:t>Decreasing with pulse</a:t>
            </a:r>
            <a:endParaRPr lang="en-US" dirty="0"/>
          </a:p>
        </p:txBody>
      </p:sp>
      <p:sp>
        <p:nvSpPr>
          <p:cNvPr id="22" name="TextBox 21"/>
          <p:cNvSpPr txBox="1"/>
          <p:nvPr/>
        </p:nvSpPr>
        <p:spPr>
          <a:xfrm>
            <a:off x="883457" y="6003336"/>
            <a:ext cx="1958371" cy="369332"/>
          </a:xfrm>
          <a:prstGeom prst="rect">
            <a:avLst/>
          </a:prstGeom>
          <a:noFill/>
        </p:spPr>
        <p:txBody>
          <a:bodyPr wrap="square" rtlCol="0">
            <a:spAutoFit/>
          </a:bodyPr>
          <a:lstStyle/>
          <a:p>
            <a:r>
              <a:rPr lang="en-US" dirty="0" smtClean="0"/>
              <a:t>Production Rate</a:t>
            </a:r>
            <a:endParaRPr lang="en-US" dirty="0"/>
          </a:p>
        </p:txBody>
      </p:sp>
      <p:grpSp>
        <p:nvGrpSpPr>
          <p:cNvPr id="17" name="Group 16"/>
          <p:cNvGrpSpPr/>
          <p:nvPr/>
        </p:nvGrpSpPr>
        <p:grpSpPr>
          <a:xfrm>
            <a:off x="1049200" y="1607728"/>
            <a:ext cx="4868143" cy="1491246"/>
            <a:chOff x="3923297" y="2183795"/>
            <a:chExt cx="4868143" cy="1491246"/>
          </a:xfrm>
        </p:grpSpPr>
        <p:sp>
          <p:nvSpPr>
            <p:cNvPr id="13" name="Oval 12"/>
            <p:cNvSpPr/>
            <p:nvPr/>
          </p:nvSpPr>
          <p:spPr>
            <a:xfrm>
              <a:off x="5671501" y="2238655"/>
              <a:ext cx="1532638" cy="143638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945451" y="2497798"/>
              <a:ext cx="984739" cy="8662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322604" y="2183795"/>
              <a:ext cx="1314655" cy="369332"/>
            </a:xfrm>
            <a:prstGeom prst="rect">
              <a:avLst/>
            </a:prstGeom>
            <a:noFill/>
          </p:spPr>
          <p:txBody>
            <a:bodyPr wrap="none" rtlCol="0">
              <a:spAutoFit/>
            </a:bodyPr>
            <a:lstStyle/>
            <a:p>
              <a:r>
                <a:rPr lang="en-US" dirty="0" smtClean="0"/>
                <a:t>Plasma core</a:t>
              </a:r>
              <a:endParaRPr lang="en-US" dirty="0"/>
            </a:p>
          </p:txBody>
        </p:sp>
        <p:sp>
          <p:nvSpPr>
            <p:cNvPr id="16" name="TextBox 15"/>
            <p:cNvSpPr txBox="1"/>
            <p:nvPr/>
          </p:nvSpPr>
          <p:spPr>
            <a:xfrm>
              <a:off x="7281014" y="2793758"/>
              <a:ext cx="1510426" cy="369332"/>
            </a:xfrm>
            <a:prstGeom prst="rect">
              <a:avLst/>
            </a:prstGeom>
            <a:noFill/>
          </p:spPr>
          <p:txBody>
            <a:bodyPr wrap="square" rtlCol="0">
              <a:spAutoFit/>
            </a:bodyPr>
            <a:lstStyle/>
            <a:p>
              <a:r>
                <a:rPr lang="en-US" dirty="0" smtClean="0"/>
                <a:t>Plasma film</a:t>
              </a:r>
              <a:endParaRPr lang="en-US" dirty="0"/>
            </a:p>
          </p:txBody>
        </p:sp>
        <p:cxnSp>
          <p:nvCxnSpPr>
            <p:cNvPr id="18" name="Straight Arrow Connector 17"/>
            <p:cNvCxnSpPr>
              <a:stCxn id="15" idx="1"/>
            </p:cNvCxnSpPr>
            <p:nvPr/>
          </p:nvCxnSpPr>
          <p:spPr>
            <a:xfrm flipH="1">
              <a:off x="6463734" y="2368461"/>
              <a:ext cx="858870" cy="4525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853065" y="3064571"/>
              <a:ext cx="469539" cy="298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23297" y="2447002"/>
              <a:ext cx="1466002" cy="369332"/>
            </a:xfrm>
            <a:prstGeom prst="rect">
              <a:avLst/>
            </a:prstGeom>
            <a:noFill/>
          </p:spPr>
          <p:txBody>
            <a:bodyPr wrap="square" rtlCol="0">
              <a:spAutoFit/>
            </a:bodyPr>
            <a:lstStyle/>
            <a:p>
              <a:r>
                <a:rPr lang="en-US" dirty="0" smtClean="0"/>
                <a:t> </a:t>
              </a:r>
              <a:r>
                <a:rPr lang="en-US" i="1" kern="100" dirty="0">
                  <a:latin typeface="Times New Roman" panose="02020603050405020304" pitchFamily="18" charset="0"/>
                  <a:ea typeface="DengXian"/>
                </a:rPr>
                <a:t>l=(</a:t>
              </a:r>
              <a:r>
                <a:rPr lang="en-US" i="1" kern="100" dirty="0" smtClean="0">
                  <a:latin typeface="Times New Roman" panose="02020603050405020304" pitchFamily="18" charset="0"/>
                  <a:ea typeface="DengXian"/>
                </a:rPr>
                <a:t>2D</a:t>
              </a:r>
              <a:r>
                <a:rPr lang="en-US" i="1" kern="100" baseline="-25000" dirty="0" smtClean="0">
                  <a:latin typeface="Times New Roman" panose="02020603050405020304" pitchFamily="18" charset="0"/>
                  <a:ea typeface="DengXian"/>
                </a:rPr>
                <a:t>i</a:t>
              </a:r>
              <a:r>
                <a:rPr lang="en-US" i="1" kern="100" dirty="0" smtClean="0">
                  <a:latin typeface="Times New Roman" panose="02020603050405020304" pitchFamily="18" charset="0"/>
                  <a:ea typeface="DengXian"/>
                </a:rPr>
                <a:t>t</a:t>
              </a:r>
              <a:r>
                <a:rPr lang="en-US" i="1" kern="100" baseline="-25000" dirty="0" smtClean="0">
                  <a:latin typeface="Times New Roman" panose="02020603050405020304" pitchFamily="18" charset="0"/>
                  <a:ea typeface="DengXian"/>
                </a:rPr>
                <a:t>p</a:t>
              </a:r>
              <a:r>
                <a:rPr lang="en-US" i="1" kern="100" dirty="0" smtClean="0">
                  <a:latin typeface="Times New Roman" panose="02020603050405020304" pitchFamily="18" charset="0"/>
                  <a:ea typeface="DengXian"/>
                </a:rPr>
                <a:t>)</a:t>
              </a:r>
              <a:r>
                <a:rPr lang="en-US" i="1" kern="100" baseline="30000" dirty="0" smtClean="0">
                  <a:latin typeface="Times New Roman" panose="02020603050405020304" pitchFamily="18" charset="0"/>
                  <a:ea typeface="DengXian"/>
                </a:rPr>
                <a:t>1/2</a:t>
              </a:r>
              <a:endParaRPr lang="en-US" i="1" dirty="0"/>
            </a:p>
          </p:txBody>
        </p:sp>
        <p:sp>
          <p:nvSpPr>
            <p:cNvPr id="24" name="TextBox 23"/>
            <p:cNvSpPr txBox="1"/>
            <p:nvPr/>
          </p:nvSpPr>
          <p:spPr>
            <a:xfrm>
              <a:off x="3990523" y="2856894"/>
              <a:ext cx="893193" cy="369332"/>
            </a:xfrm>
            <a:prstGeom prst="rect">
              <a:avLst/>
            </a:prstGeom>
            <a:noFill/>
          </p:spPr>
          <p:txBody>
            <a:bodyPr wrap="none" rtlCol="0">
              <a:spAutoFit/>
            </a:bodyPr>
            <a:lstStyle/>
            <a:p>
              <a:r>
                <a:rPr lang="en-US" dirty="0" smtClean="0"/>
                <a:t> = 1 </a:t>
              </a:r>
              <a:r>
                <a:rPr lang="en-US" dirty="0" smtClean="0">
                  <a:latin typeface="Symbol" panose="05050102010706020507" pitchFamily="18" charset="2"/>
                </a:rPr>
                <a:t>m</a:t>
              </a:r>
              <a:r>
                <a:rPr lang="en-US" dirty="0" smtClean="0"/>
                <a:t>m</a:t>
              </a:r>
              <a:endParaRPr lang="en-US" dirty="0"/>
            </a:p>
          </p:txBody>
        </p:sp>
        <p:cxnSp>
          <p:nvCxnSpPr>
            <p:cNvPr id="26" name="Straight Arrow Connector 25"/>
            <p:cNvCxnSpPr/>
            <p:nvPr/>
          </p:nvCxnSpPr>
          <p:spPr>
            <a:xfrm flipH="1" flipV="1">
              <a:off x="5715925" y="2876567"/>
              <a:ext cx="214718" cy="174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Right Brace 26"/>
            <p:cNvSpPr/>
            <p:nvPr/>
          </p:nvSpPr>
          <p:spPr>
            <a:xfrm>
              <a:off x="5054089" y="2436026"/>
              <a:ext cx="288550" cy="790200"/>
            </a:xfrm>
            <a:prstGeom prst="rightBrace">
              <a:avLst/>
            </a:prstGeom>
            <a:noFill/>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Arrow Connector 29"/>
            <p:cNvCxnSpPr>
              <a:endCxn id="13" idx="2"/>
            </p:cNvCxnSpPr>
            <p:nvPr/>
          </p:nvCxnSpPr>
          <p:spPr>
            <a:xfrm>
              <a:off x="5342639" y="2831126"/>
              <a:ext cx="314054" cy="4173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734986" y="1282594"/>
            <a:ext cx="3178562" cy="369332"/>
          </a:xfrm>
          <a:prstGeom prst="rect">
            <a:avLst/>
          </a:prstGeom>
          <a:noFill/>
        </p:spPr>
        <p:txBody>
          <a:bodyPr wrap="none" rtlCol="0">
            <a:spAutoFit/>
          </a:bodyPr>
          <a:lstStyle/>
          <a:p>
            <a:r>
              <a:rPr lang="en-US" dirty="0" smtClean="0"/>
              <a:t>Cross section of plasma channel</a:t>
            </a:r>
            <a:endParaRPr lang="en-US" dirty="0"/>
          </a:p>
        </p:txBody>
      </p:sp>
      <mc:AlternateContent xmlns:mc="http://schemas.openxmlformats.org/markup-compatibility/2006" xmlns:a14="http://schemas.microsoft.com/office/drawing/2010/main">
        <mc:Choice Requires="a14">
          <p:sp>
            <p:nvSpPr>
              <p:cNvPr id="28" name="Rectangle 27"/>
              <p:cNvSpPr/>
              <p:nvPr/>
            </p:nvSpPr>
            <p:spPr>
              <a:xfrm>
                <a:off x="4563075" y="4853298"/>
                <a:ext cx="4023602" cy="378309"/>
              </a:xfrm>
              <a:prstGeom prst="rect">
                <a:avLst/>
              </a:prstGeom>
            </p:spPr>
            <p:txBody>
              <a:bodyPr wrap="none">
                <a:spAutoFit/>
              </a:bodyPr>
              <a:lstStyle/>
              <a:p>
                <a14:m>
                  <m:oMath xmlns:m="http://schemas.openxmlformats.org/officeDocument/2006/math">
                    <m:sSubSup>
                      <m:sSubSupPr>
                        <m:ctrlPr>
                          <a:rPr lang="en-US" i="1" smtClean="0">
                            <a:effectLst/>
                            <a:latin typeface="Cambria Math" panose="02040503050406030204" pitchFamily="18" charset="0"/>
                            <a:cs typeface="Times New Roman" panose="02020603050405020304" pitchFamily="18" charset="0"/>
                          </a:rPr>
                        </m:ctrlPr>
                      </m:sSubSupPr>
                      <m:e>
                        <m:r>
                          <a:rPr lang="en-US" i="1" kern="100">
                            <a:effectLst/>
                            <a:latin typeface="Cambria Math" panose="02040503050406030204" pitchFamily="18" charset="0"/>
                            <a:ea typeface="DengXian"/>
                            <a:cs typeface="Times New Roman" panose="02020603050405020304" pitchFamily="18" charset="0"/>
                          </a:rPr>
                          <m:t>𝐶</m:t>
                        </m:r>
                      </m:e>
                      <m:sub>
                        <m:r>
                          <a:rPr lang="en-US" i="1" kern="100">
                            <a:effectLst/>
                            <a:latin typeface="Cambria Math" panose="02040503050406030204" pitchFamily="18" charset="0"/>
                            <a:ea typeface="DengXian"/>
                            <a:cs typeface="Times New Roman" panose="02020603050405020304" pitchFamily="18" charset="0"/>
                          </a:rPr>
                          <m:t>𝑂𝐻</m:t>
                        </m:r>
                      </m:sub>
                      <m:sup>
                        <m:r>
                          <a:rPr lang="en-US" i="1" kern="100">
                            <a:effectLst/>
                            <a:latin typeface="Cambria Math" panose="02040503050406030204" pitchFamily="18" charset="0"/>
                            <a:ea typeface="DengXian"/>
                            <a:cs typeface="Times New Roman" panose="02020603050405020304" pitchFamily="18" charset="0"/>
                          </a:rPr>
                          <m:t>0</m:t>
                        </m:r>
                      </m:sup>
                    </m:sSubSup>
                    <m:r>
                      <a:rPr lang="en-US" b="0" i="1" smtClean="0">
                        <a:effectLst/>
                        <a:latin typeface="Cambria Math" panose="02040503050406030204" pitchFamily="18" charset="0"/>
                        <a:cs typeface="Times New Roman" panose="02020603050405020304" pitchFamily="18" charset="0"/>
                      </a:rPr>
                      <m:t>=</m:t>
                    </m:r>
                    <m:r>
                      <a:rPr lang="en-US" b="0" i="1" smtClean="0">
                        <a:effectLst/>
                        <a:latin typeface="Cambria Math" panose="02040503050406030204" pitchFamily="18" charset="0"/>
                        <a:cs typeface="Times New Roman" panose="02020603050405020304" pitchFamily="18" charset="0"/>
                      </a:rPr>
                      <m:t>𝑐𝑜𝑛𝑐𝑒𝑛𝑡𝑟𝑎𝑡𝑖𝑜𝑛</m:t>
                    </m:r>
                    <m:r>
                      <a:rPr lang="en-US" b="0" i="1" smtClean="0">
                        <a:effectLst/>
                        <a:latin typeface="Cambria Math" panose="02040503050406030204" pitchFamily="18" charset="0"/>
                        <a:cs typeface="Times New Roman" panose="02020603050405020304" pitchFamily="18" charset="0"/>
                      </a:rPr>
                      <m:t> </m:t>
                    </m:r>
                    <m:r>
                      <a:rPr lang="en-US" b="0" i="1" smtClean="0">
                        <a:effectLst/>
                        <a:latin typeface="Cambria Math" panose="02040503050406030204" pitchFamily="18" charset="0"/>
                        <a:cs typeface="Times New Roman" panose="02020603050405020304" pitchFamily="18" charset="0"/>
                      </a:rPr>
                      <m:t>𝑜𝑓</m:t>
                    </m:r>
                    <m:r>
                      <a:rPr lang="en-US" b="0" i="1" smtClean="0">
                        <a:effectLst/>
                        <a:latin typeface="Cambria Math" panose="02040503050406030204" pitchFamily="18" charset="0"/>
                        <a:cs typeface="Times New Roman" panose="02020603050405020304" pitchFamily="18" charset="0"/>
                      </a:rPr>
                      <m:t> ∙</m:t>
                    </m:r>
                    <m:r>
                      <a:rPr lang="en-US" b="0" i="1" smtClean="0">
                        <a:effectLst/>
                        <a:latin typeface="Cambria Math" panose="02040503050406030204" pitchFamily="18" charset="0"/>
                        <a:cs typeface="Times New Roman" panose="02020603050405020304" pitchFamily="18" charset="0"/>
                      </a:rPr>
                      <m:t>𝑂𝐻</m:t>
                    </m:r>
                    <m:r>
                      <a:rPr lang="en-US" b="0" i="1" smtClean="0">
                        <a:effectLst/>
                        <a:latin typeface="Cambria Math" panose="02040503050406030204" pitchFamily="18" charset="0"/>
                        <a:cs typeface="Times New Roman" panose="02020603050405020304" pitchFamily="18" charset="0"/>
                      </a:rPr>
                      <m:t> </m:t>
                    </m:r>
                    <m:r>
                      <a:rPr lang="en-US" b="0" i="1" smtClean="0">
                        <a:effectLst/>
                        <a:latin typeface="Cambria Math" panose="02040503050406030204" pitchFamily="18" charset="0"/>
                        <a:cs typeface="Times New Roman" panose="02020603050405020304" pitchFamily="18" charset="0"/>
                      </a:rPr>
                      <m:t>𝑖𝑛</m:t>
                    </m:r>
                    <m:r>
                      <a:rPr lang="en-US" b="0" i="1" smtClean="0">
                        <a:effectLst/>
                        <a:latin typeface="Cambria Math" panose="02040503050406030204" pitchFamily="18" charset="0"/>
                        <a:cs typeface="Times New Roman" panose="02020603050405020304" pitchFamily="18" charset="0"/>
                      </a:rPr>
                      <m:t> </m:t>
                    </m:r>
                    <m:r>
                      <a:rPr lang="en-US" b="0" i="1" smtClean="0">
                        <a:effectLst/>
                        <a:latin typeface="Cambria Math" panose="02040503050406030204" pitchFamily="18" charset="0"/>
                        <a:cs typeface="Times New Roman" panose="02020603050405020304" pitchFamily="18" charset="0"/>
                      </a:rPr>
                      <m:t>𝑐𝑜𝑟𝑒</m:t>
                    </m:r>
                  </m:oMath>
                </a14:m>
                <a:r>
                  <a:rPr lang="en-US" kern="100" dirty="0">
                    <a:effectLst/>
                    <a:latin typeface="Times New Roman" panose="02020603050405020304" pitchFamily="18" charset="0"/>
                    <a:ea typeface="DengXian"/>
                  </a:rPr>
                  <a:t> </a:t>
                </a:r>
                <a:endParaRPr lang="en-US" dirty="0"/>
              </a:p>
            </p:txBody>
          </p:sp>
        </mc:Choice>
        <mc:Fallback xmlns="">
          <p:sp>
            <p:nvSpPr>
              <p:cNvPr id="28" name="Rectangle 27"/>
              <p:cNvSpPr>
                <a:spLocks noRot="1" noChangeAspect="1" noMove="1" noResize="1" noEditPoints="1" noAdjustHandles="1" noChangeArrowheads="1" noChangeShapeType="1" noTextEdit="1"/>
              </p:cNvSpPr>
              <p:nvPr/>
            </p:nvSpPr>
            <p:spPr>
              <a:xfrm>
                <a:off x="4563075" y="4853298"/>
                <a:ext cx="4023602" cy="378309"/>
              </a:xfrm>
              <a:prstGeom prst="rect">
                <a:avLst/>
              </a:prstGeom>
              <a:blipFill rotWithShape="0">
                <a:blip r:embed="rId8"/>
                <a:stretch>
                  <a:fillRect b="-14516"/>
                </a:stretch>
              </a:blipFill>
            </p:spPr>
            <p:txBody>
              <a:bodyPr/>
              <a:lstStyle/>
              <a:p>
                <a:r>
                  <a:rPr lang="en-US">
                    <a:noFill/>
                  </a:rPr>
                  <a:t> </a:t>
                </a:r>
              </a:p>
            </p:txBody>
          </p:sp>
        </mc:Fallback>
      </mc:AlternateContent>
    </p:spTree>
    <p:extLst>
      <p:ext uri="{BB962C8B-B14F-4D97-AF65-F5344CB8AC3E}">
        <p14:creationId xmlns:p14="http://schemas.microsoft.com/office/powerpoint/2010/main" val="97601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9" grpId="0"/>
      <p:bldP spid="11" grpId="0" animBg="1"/>
      <p:bldP spid="12" grpId="0"/>
      <p:bldP spid="22" grpId="0"/>
      <p:bldP spid="20"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45" y="104345"/>
            <a:ext cx="8682181" cy="1143000"/>
          </a:xfrm>
        </p:spPr>
        <p:txBody>
          <a:bodyPr>
            <a:normAutofit/>
          </a:bodyPr>
          <a:lstStyle/>
          <a:p>
            <a:pPr algn="ctr"/>
            <a:r>
              <a:rPr lang="en-US" sz="3200" b="1" dirty="0" smtClean="0">
                <a:latin typeface="Arial" panose="020B0604020202020204" pitchFamily="34" charset="0"/>
                <a:cs typeface="Arial" panose="020B0604020202020204" pitchFamily="34" charset="0"/>
              </a:rPr>
              <a:t>Reaction Model Based upon Fast Quenching</a:t>
            </a:r>
            <a:endParaRPr lang="en-US" sz="32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1759843" y="2600908"/>
            <a:ext cx="6249362" cy="3806227"/>
          </a:xfrm>
          <a:prstGeom prst="rect">
            <a:avLst/>
          </a:prstGeom>
        </p:spPr>
      </p:pic>
      <p:sp>
        <p:nvSpPr>
          <p:cNvPr id="10" name="TextBox 9"/>
          <p:cNvSpPr txBox="1"/>
          <p:nvPr/>
        </p:nvSpPr>
        <p:spPr>
          <a:xfrm>
            <a:off x="931058" y="1232300"/>
            <a:ext cx="7629175" cy="1200329"/>
          </a:xfrm>
          <a:prstGeom prst="rect">
            <a:avLst/>
          </a:prstGeom>
          <a:noFill/>
        </p:spPr>
        <p:txBody>
          <a:bodyPr wrap="square" rtlCol="0">
            <a:spAutoFit/>
          </a:bodyPr>
          <a:lstStyle/>
          <a:p>
            <a:r>
              <a:rPr lang="en-US" dirty="0" smtClean="0"/>
              <a:t>Reactions: (</a:t>
            </a:r>
            <a:r>
              <a:rPr lang="en-US" i="1" dirty="0" err="1" smtClean="0"/>
              <a:t>k</a:t>
            </a:r>
            <a:r>
              <a:rPr lang="en-US" i="1" baseline="-25000" dirty="0" err="1" smtClean="0"/>
              <a:t>f</a:t>
            </a:r>
            <a:r>
              <a:rPr lang="en-US" dirty="0" smtClean="0"/>
              <a:t> and </a:t>
            </a:r>
            <a:r>
              <a:rPr lang="en-US" i="1" dirty="0" err="1" smtClean="0"/>
              <a:t>k</a:t>
            </a:r>
            <a:r>
              <a:rPr lang="en-US" i="1" baseline="-25000" dirty="0" err="1" smtClean="0"/>
              <a:t>d</a:t>
            </a:r>
            <a:r>
              <a:rPr lang="en-US" i="1" dirty="0" smtClean="0"/>
              <a:t>’</a:t>
            </a:r>
            <a:r>
              <a:rPr lang="en-US" dirty="0" smtClean="0"/>
              <a:t>)</a:t>
            </a:r>
          </a:p>
          <a:p>
            <a:r>
              <a:rPr lang="en-US" dirty="0"/>
              <a:t>	</a:t>
            </a:r>
            <a:r>
              <a:rPr lang="en-US" dirty="0" smtClean="0"/>
              <a:t>H</a:t>
            </a:r>
            <a:r>
              <a:rPr lang="en-US" baseline="-25000" dirty="0" smtClean="0"/>
              <a:t>2</a:t>
            </a:r>
            <a:r>
              <a:rPr lang="en-US" dirty="0" smtClean="0"/>
              <a:t>O</a:t>
            </a:r>
            <a:r>
              <a:rPr lang="en-US" baseline="-25000" dirty="0" smtClean="0"/>
              <a:t>2</a:t>
            </a:r>
            <a:r>
              <a:rPr lang="en-US" dirty="0" smtClean="0"/>
              <a:t> formation from </a:t>
            </a:r>
            <a:r>
              <a:rPr lang="en-US" dirty="0" smtClean="0">
                <a:latin typeface="Calibri" panose="020F0502020204030204" pitchFamily="34" charset="0"/>
                <a:cs typeface="Calibri" panose="020F0502020204030204" pitchFamily="34" charset="0"/>
              </a:rPr>
              <a:t>∙</a:t>
            </a:r>
            <a:r>
              <a:rPr lang="en-US" dirty="0" smtClean="0"/>
              <a:t>OH in film</a:t>
            </a:r>
          </a:p>
          <a:p>
            <a:r>
              <a:rPr lang="en-US" dirty="0"/>
              <a:t>	H</a:t>
            </a:r>
            <a:r>
              <a:rPr lang="en-US" baseline="-25000" dirty="0"/>
              <a:t>2</a:t>
            </a:r>
            <a:r>
              <a:rPr lang="en-US" dirty="0"/>
              <a:t>O</a:t>
            </a:r>
            <a:r>
              <a:rPr lang="en-US" baseline="-25000" dirty="0"/>
              <a:t>2</a:t>
            </a:r>
            <a:r>
              <a:rPr lang="en-US" dirty="0"/>
              <a:t> degradation by </a:t>
            </a:r>
            <a:r>
              <a:rPr lang="en-US" dirty="0" smtClean="0">
                <a:latin typeface="Calibri" panose="020F0502020204030204" pitchFamily="34" charset="0"/>
                <a:cs typeface="Calibri" panose="020F0502020204030204" pitchFamily="34" charset="0"/>
              </a:rPr>
              <a:t>∙</a:t>
            </a:r>
            <a:r>
              <a:rPr lang="en-US" dirty="0" smtClean="0"/>
              <a:t>OH</a:t>
            </a:r>
            <a:r>
              <a:rPr lang="en-US" dirty="0"/>
              <a:t>, </a:t>
            </a:r>
            <a:r>
              <a:rPr lang="en-US" dirty="0" smtClean="0">
                <a:latin typeface="Calibri" panose="020F0502020204030204" pitchFamily="34" charset="0"/>
                <a:cs typeface="Calibri" panose="020F0502020204030204" pitchFamily="34" charset="0"/>
              </a:rPr>
              <a:t>∙</a:t>
            </a:r>
            <a:r>
              <a:rPr lang="en-US" dirty="0" smtClean="0"/>
              <a:t>H</a:t>
            </a:r>
            <a:r>
              <a:rPr lang="en-US" dirty="0"/>
              <a:t>, O, </a:t>
            </a:r>
            <a:r>
              <a:rPr lang="en-US" dirty="0" smtClean="0"/>
              <a:t>e</a:t>
            </a:r>
            <a:r>
              <a:rPr lang="en-US" baseline="30000" dirty="0" smtClean="0"/>
              <a:t>-</a:t>
            </a:r>
            <a:endParaRPr lang="en-US" baseline="30000" dirty="0"/>
          </a:p>
          <a:p>
            <a:r>
              <a:rPr lang="en-US" dirty="0" smtClean="0"/>
              <a:t>	rapid quenching of </a:t>
            </a:r>
            <a:r>
              <a:rPr lang="en-US" dirty="0" smtClean="0">
                <a:latin typeface="Calibri" panose="020F0502020204030204" pitchFamily="34" charset="0"/>
                <a:cs typeface="Calibri" panose="020F0502020204030204" pitchFamily="34" charset="0"/>
              </a:rPr>
              <a:t>∙</a:t>
            </a:r>
            <a:r>
              <a:rPr lang="en-US" dirty="0" smtClean="0"/>
              <a:t>OH in film </a:t>
            </a:r>
            <a:endParaRPr lang="en-US" dirty="0"/>
          </a:p>
        </p:txBody>
      </p:sp>
      <p:sp>
        <p:nvSpPr>
          <p:cNvPr id="3" name="Left Brace 2"/>
          <p:cNvSpPr/>
          <p:nvPr/>
        </p:nvSpPr>
        <p:spPr>
          <a:xfrm>
            <a:off x="1262496" y="3285225"/>
            <a:ext cx="415636" cy="429526"/>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1262496" y="3727167"/>
            <a:ext cx="415636" cy="238268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rot="16200000">
            <a:off x="45549" y="3184280"/>
            <a:ext cx="1428853" cy="461665"/>
          </a:xfrm>
          <a:prstGeom prst="rect">
            <a:avLst/>
          </a:prstGeom>
          <a:noFill/>
        </p:spPr>
        <p:txBody>
          <a:bodyPr wrap="none" rtlCol="0">
            <a:spAutoFit/>
          </a:bodyPr>
          <a:lstStyle/>
          <a:p>
            <a:r>
              <a:rPr lang="en-US" sz="2400" dirty="0" smtClean="0"/>
              <a:t>formation</a:t>
            </a:r>
            <a:endParaRPr lang="en-US" sz="2400" dirty="0"/>
          </a:p>
        </p:txBody>
      </p:sp>
      <p:sp>
        <p:nvSpPr>
          <p:cNvPr id="5" name="TextBox 4"/>
          <p:cNvSpPr txBox="1"/>
          <p:nvPr/>
        </p:nvSpPr>
        <p:spPr>
          <a:xfrm rot="16200000">
            <a:off x="-28653" y="4867355"/>
            <a:ext cx="1696747" cy="461665"/>
          </a:xfrm>
          <a:prstGeom prst="rect">
            <a:avLst/>
          </a:prstGeom>
          <a:noFill/>
        </p:spPr>
        <p:txBody>
          <a:bodyPr wrap="none" rtlCol="0">
            <a:spAutoFit/>
          </a:bodyPr>
          <a:lstStyle/>
          <a:p>
            <a:r>
              <a:rPr lang="en-US" sz="2400" dirty="0" smtClean="0"/>
              <a:t>degradation</a:t>
            </a:r>
            <a:endParaRPr lang="en-US" sz="2400" dirty="0"/>
          </a:p>
        </p:txBody>
      </p:sp>
    </p:spTree>
    <p:extLst>
      <p:ext uri="{BB962C8B-B14F-4D97-AF65-F5344CB8AC3E}">
        <p14:creationId xmlns:p14="http://schemas.microsoft.com/office/powerpoint/2010/main" val="2988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00" y="96828"/>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Model ∙OH Predictions</a:t>
            </a:r>
            <a:endParaRPr lang="en-US" sz="3200" b="1" dirty="0">
              <a:latin typeface="Arial" panose="020B0604020202020204" pitchFamily="34" charset="0"/>
              <a:cs typeface="Arial" panose="020B0604020202020204" pitchFamily="34" charset="0"/>
            </a:endParaRPr>
          </a:p>
        </p:txBody>
      </p:sp>
      <p:sp>
        <p:nvSpPr>
          <p:cNvPr id="4" name="TextBox 3"/>
          <p:cNvSpPr txBox="1"/>
          <p:nvPr/>
        </p:nvSpPr>
        <p:spPr>
          <a:xfrm>
            <a:off x="3081018" y="6433835"/>
            <a:ext cx="3039362"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(Wang, </a:t>
            </a:r>
            <a:r>
              <a:rPr lang="en-US" sz="1600" dirty="0" err="1" smtClean="0">
                <a:latin typeface="Arial" panose="020B0604020202020204" pitchFamily="34" charset="0"/>
                <a:cs typeface="Arial" panose="020B0604020202020204" pitchFamily="34" charset="0"/>
              </a:rPr>
              <a:t>Wandell</a:t>
            </a:r>
            <a:r>
              <a:rPr lang="en-US" sz="1600" dirty="0" smtClean="0">
                <a:latin typeface="Arial" panose="020B0604020202020204" pitchFamily="34" charset="0"/>
                <a:cs typeface="Arial" panose="020B0604020202020204" pitchFamily="34" charset="0"/>
              </a:rPr>
              <a:t>, Locke, 2018)</a:t>
            </a:r>
            <a:endParaRPr lang="en-US" sz="1600" dirty="0">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00000000-0008-0000-0100-000003000000}"/>
              </a:ext>
            </a:extLst>
          </p:cNvPr>
          <p:cNvGraphicFramePr/>
          <p:nvPr>
            <p:extLst>
              <p:ext uri="{D42A27DB-BD31-4B8C-83A1-F6EECF244321}">
                <p14:modId xmlns:p14="http://schemas.microsoft.com/office/powerpoint/2010/main" val="3739777175"/>
              </p:ext>
            </p:extLst>
          </p:nvPr>
        </p:nvGraphicFramePr>
        <p:xfrm>
          <a:off x="1578315" y="1298505"/>
          <a:ext cx="6044768" cy="337798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600699" y="1386251"/>
            <a:ext cx="11176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argon</a:t>
            </a: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4600699" y="2618164"/>
            <a:ext cx="86433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helium</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342761" y="4665459"/>
            <a:ext cx="8624258" cy="1631216"/>
          </a:xfrm>
          <a:prstGeom prst="rect">
            <a:avLst/>
          </a:prstGeom>
          <a:noFill/>
          <a:ln w="28575">
            <a:solidFill>
              <a:srgbClr val="FF0000"/>
            </a:solidFill>
          </a:ln>
        </p:spPr>
        <p:txBody>
          <a:bodyPr wrap="square" rtlCol="0">
            <a:spAutoFit/>
          </a:bodyPr>
          <a:lstStyle/>
          <a:p>
            <a:pPr marL="285750" indent="-285750">
              <a:buFont typeface="Arial" panose="020B0604020202020204" pitchFamily="34" charset="0"/>
              <a:buChar char="•"/>
            </a:pPr>
            <a:r>
              <a:rPr lang="en-US" sz="2000" dirty="0" smtClean="0"/>
              <a:t>Smaller size argon plasma has higher </a:t>
            </a:r>
            <a:r>
              <a:rPr lang="en-US" sz="2000" dirty="0" smtClean="0">
                <a:latin typeface="Calibri" panose="020F0502020204030204" pitchFamily="34" charset="0"/>
                <a:cs typeface="Calibri" panose="020F0502020204030204" pitchFamily="34" charset="0"/>
              </a:rPr>
              <a:t>∙</a:t>
            </a:r>
            <a:r>
              <a:rPr lang="en-US" sz="2000" dirty="0" smtClean="0"/>
              <a:t>OH concentration in core during pulse.</a:t>
            </a:r>
          </a:p>
          <a:p>
            <a:pPr marL="285750" indent="-285750">
              <a:buFont typeface="Arial" panose="020B0604020202020204" pitchFamily="34" charset="0"/>
              <a:buChar char="•"/>
            </a:pPr>
            <a:r>
              <a:rPr lang="en-US" sz="2000" dirty="0" smtClean="0"/>
              <a:t>Slight increase in </a:t>
            </a:r>
            <a:r>
              <a:rPr lang="en-US" sz="2000" dirty="0" smtClean="0">
                <a:latin typeface="Calibri" panose="020F0502020204030204" pitchFamily="34" charset="0"/>
                <a:cs typeface="Calibri" panose="020F0502020204030204" pitchFamily="34" charset="0"/>
              </a:rPr>
              <a:t>∙</a:t>
            </a:r>
            <a:r>
              <a:rPr lang="en-US" sz="2000" dirty="0" smtClean="0"/>
              <a:t>OH with discharge power for both gases.</a:t>
            </a:r>
          </a:p>
          <a:p>
            <a:pPr marL="285750" indent="-285750">
              <a:buFont typeface="Arial" panose="020B0604020202020204" pitchFamily="34" charset="0"/>
              <a:buChar char="•"/>
            </a:pPr>
            <a:r>
              <a:rPr lang="en-US" sz="2000" dirty="0" smtClean="0"/>
              <a:t>Data on H</a:t>
            </a:r>
            <a:r>
              <a:rPr lang="en-US" sz="2000" baseline="-25000" dirty="0" smtClean="0"/>
              <a:t>2</a:t>
            </a:r>
            <a:r>
              <a:rPr lang="en-US" sz="2000" dirty="0" smtClean="0"/>
              <a:t>O</a:t>
            </a:r>
            <a:r>
              <a:rPr lang="en-US" sz="2000" baseline="-25000" dirty="0" smtClean="0"/>
              <a:t>2</a:t>
            </a:r>
            <a:r>
              <a:rPr lang="en-US" sz="2000" dirty="0" smtClean="0"/>
              <a:t> used to determine </a:t>
            </a:r>
            <a:r>
              <a:rPr lang="en-US" sz="2000" dirty="0" smtClean="0">
                <a:latin typeface="Calibri" panose="020F0502020204030204" pitchFamily="34" charset="0"/>
                <a:cs typeface="Calibri" panose="020F0502020204030204" pitchFamily="34" charset="0"/>
              </a:rPr>
              <a:t>∙</a:t>
            </a:r>
            <a:r>
              <a:rPr lang="en-US" sz="2000" dirty="0" smtClean="0"/>
              <a:t>OH in plasma using model.</a:t>
            </a:r>
          </a:p>
          <a:p>
            <a:pPr marL="285750" indent="-285750">
              <a:buFont typeface="Arial" panose="020B0604020202020204" pitchFamily="34" charset="0"/>
              <a:buChar char="•"/>
            </a:pPr>
            <a:r>
              <a:rPr lang="en-US" sz="2000" dirty="0" smtClean="0">
                <a:solidFill>
                  <a:srgbClr val="FF0000"/>
                </a:solidFill>
              </a:rPr>
              <a:t>&lt;OH&gt; = 4x10</a:t>
            </a:r>
            <a:r>
              <a:rPr lang="en-US" sz="2000" baseline="30000" dirty="0" smtClean="0">
                <a:solidFill>
                  <a:srgbClr val="FF0000"/>
                </a:solidFill>
              </a:rPr>
              <a:t>14</a:t>
            </a:r>
            <a:r>
              <a:rPr lang="en-US" sz="2000" dirty="0" smtClean="0">
                <a:solidFill>
                  <a:srgbClr val="FF0000"/>
                </a:solidFill>
              </a:rPr>
              <a:t> cm</a:t>
            </a:r>
            <a:r>
              <a:rPr lang="en-US" sz="2000" baseline="30000" dirty="0" smtClean="0">
                <a:solidFill>
                  <a:srgbClr val="FF0000"/>
                </a:solidFill>
              </a:rPr>
              <a:t>-3</a:t>
            </a:r>
            <a:r>
              <a:rPr lang="en-US" sz="2000" dirty="0" smtClean="0">
                <a:solidFill>
                  <a:srgbClr val="FF0000"/>
                </a:solidFill>
              </a:rPr>
              <a:t> in argon and 2x10</a:t>
            </a:r>
            <a:r>
              <a:rPr lang="en-US" sz="2000" baseline="30000" dirty="0" smtClean="0">
                <a:solidFill>
                  <a:srgbClr val="FF0000"/>
                </a:solidFill>
              </a:rPr>
              <a:t>14</a:t>
            </a:r>
            <a:r>
              <a:rPr lang="en-US" sz="2000" dirty="0" smtClean="0">
                <a:solidFill>
                  <a:srgbClr val="FF0000"/>
                </a:solidFill>
              </a:rPr>
              <a:t> cm</a:t>
            </a:r>
            <a:r>
              <a:rPr lang="en-US" sz="2000" baseline="30000" dirty="0" smtClean="0">
                <a:solidFill>
                  <a:srgbClr val="FF0000"/>
                </a:solidFill>
              </a:rPr>
              <a:t>-3</a:t>
            </a:r>
            <a:r>
              <a:rPr lang="en-US" sz="2000" dirty="0" smtClean="0">
                <a:solidFill>
                  <a:srgbClr val="FF0000"/>
                </a:solidFill>
              </a:rPr>
              <a:t> in helium (time averaged in pulse)</a:t>
            </a:r>
          </a:p>
          <a:p>
            <a:pPr marL="285750" indent="-285750">
              <a:buFont typeface="Arial" panose="020B0604020202020204" pitchFamily="34" charset="0"/>
              <a:buChar char="•"/>
            </a:pPr>
            <a:r>
              <a:rPr lang="en-US" sz="2000" dirty="0" smtClean="0"/>
              <a:t>For comparison in combustion – </a:t>
            </a:r>
            <a:r>
              <a:rPr lang="en-US" sz="2000" u="sng" dirty="0">
                <a:solidFill>
                  <a:srgbClr val="FF0000"/>
                </a:solidFill>
              </a:rPr>
              <a:t>10</a:t>
            </a:r>
            <a:r>
              <a:rPr lang="en-US" sz="2000" u="sng" baseline="30000" dirty="0">
                <a:solidFill>
                  <a:srgbClr val="FF0000"/>
                </a:solidFill>
              </a:rPr>
              <a:t>14</a:t>
            </a:r>
            <a:r>
              <a:rPr lang="en-US" sz="2000" u="sng" dirty="0">
                <a:solidFill>
                  <a:srgbClr val="FF0000"/>
                </a:solidFill>
              </a:rPr>
              <a:t> to 10</a:t>
            </a:r>
            <a:r>
              <a:rPr lang="en-US" sz="2000" u="sng" baseline="30000" dirty="0">
                <a:solidFill>
                  <a:srgbClr val="FF0000"/>
                </a:solidFill>
              </a:rPr>
              <a:t>16</a:t>
            </a:r>
            <a:r>
              <a:rPr lang="en-US" sz="2000" u="sng" dirty="0">
                <a:solidFill>
                  <a:srgbClr val="FF0000"/>
                </a:solidFill>
              </a:rPr>
              <a:t> </a:t>
            </a:r>
            <a:r>
              <a:rPr lang="en-US" sz="2000" u="sng" dirty="0" smtClean="0">
                <a:solidFill>
                  <a:srgbClr val="FF0000"/>
                </a:solidFill>
              </a:rPr>
              <a:t>cm</a:t>
            </a:r>
            <a:r>
              <a:rPr lang="en-US" sz="2000" u="sng" baseline="30000" dirty="0" smtClean="0">
                <a:solidFill>
                  <a:srgbClr val="FF0000"/>
                </a:solidFill>
              </a:rPr>
              <a:t>-3</a:t>
            </a:r>
            <a:endParaRPr lang="en-US" sz="1600" dirty="0"/>
          </a:p>
        </p:txBody>
      </p:sp>
    </p:spTree>
    <p:extLst>
      <p:ext uri="{BB962C8B-B14F-4D97-AF65-F5344CB8AC3E}">
        <p14:creationId xmlns:p14="http://schemas.microsoft.com/office/powerpoint/2010/main" val="37348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5340" y="1374859"/>
            <a:ext cx="3805682" cy="2138307"/>
          </a:xfrm>
          <a:prstGeom prst="rect">
            <a:avLst/>
          </a:prstGeom>
        </p:spPr>
      </p:pic>
      <p:pic>
        <p:nvPicPr>
          <p:cNvPr id="4" name="Picture 3"/>
          <p:cNvPicPr>
            <a:picLocks noChangeAspect="1"/>
          </p:cNvPicPr>
          <p:nvPr/>
        </p:nvPicPr>
        <p:blipFill>
          <a:blip r:embed="rId3"/>
          <a:stretch>
            <a:fillRect/>
          </a:stretch>
        </p:blipFill>
        <p:spPr>
          <a:xfrm>
            <a:off x="4979222" y="1374859"/>
            <a:ext cx="3829735" cy="2125705"/>
          </a:xfrm>
          <a:prstGeom prst="rect">
            <a:avLst/>
          </a:prstGeom>
        </p:spPr>
      </p:pic>
      <p:sp>
        <p:nvSpPr>
          <p:cNvPr id="5" name="TextBox 4"/>
          <p:cNvSpPr txBox="1"/>
          <p:nvPr/>
        </p:nvSpPr>
        <p:spPr>
          <a:xfrm>
            <a:off x="1132820" y="6374072"/>
            <a:ext cx="3039362"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(Wang</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et al., 2018)</a:t>
            </a:r>
            <a:endParaRPr lang="en-US" sz="1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57244" y="23054"/>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Other Model Results</a:t>
            </a:r>
            <a:endParaRPr lang="en-US" sz="3200" b="1" dirty="0">
              <a:latin typeface="Arial" panose="020B0604020202020204" pitchFamily="34" charset="0"/>
              <a:cs typeface="Arial" panose="020B0604020202020204" pitchFamily="34" charset="0"/>
            </a:endParaRPr>
          </a:p>
        </p:txBody>
      </p:sp>
      <p:sp>
        <p:nvSpPr>
          <p:cNvPr id="6" name="TextBox 5"/>
          <p:cNvSpPr txBox="1"/>
          <p:nvPr/>
        </p:nvSpPr>
        <p:spPr>
          <a:xfrm>
            <a:off x="5205966" y="961686"/>
            <a:ext cx="3376245" cy="369332"/>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Calculated H</a:t>
            </a:r>
            <a:r>
              <a:rPr lang="en-US" baseline="-25000" dirty="0" smtClean="0">
                <a:latin typeface="Calibri" panose="020F0502020204030204" pitchFamily="34" charset="0"/>
                <a:cs typeface="Calibri" panose="020F0502020204030204" pitchFamily="34" charset="0"/>
              </a:rPr>
              <a:t>2</a:t>
            </a:r>
            <a:r>
              <a:rPr lang="en-US" dirty="0" smtClean="0">
                <a:latin typeface="Calibri" panose="020F0502020204030204" pitchFamily="34" charset="0"/>
                <a:cs typeface="Calibri" panose="020F0502020204030204" pitchFamily="34" charset="0"/>
              </a:rPr>
              <a:t>O</a:t>
            </a:r>
            <a:r>
              <a:rPr lang="en-US" baseline="-25000" dirty="0" smtClean="0">
                <a:latin typeface="Calibri" panose="020F0502020204030204" pitchFamily="34" charset="0"/>
                <a:cs typeface="Calibri" panose="020F0502020204030204" pitchFamily="34" charset="0"/>
              </a:rPr>
              <a:t>2</a:t>
            </a:r>
            <a:r>
              <a:rPr lang="en-US" dirty="0" smtClean="0">
                <a:latin typeface="Calibri" panose="020F0502020204030204" pitchFamily="34" charset="0"/>
                <a:cs typeface="Calibri" panose="020F0502020204030204" pitchFamily="34" charset="0"/>
              </a:rPr>
              <a:t> </a:t>
            </a:r>
            <a:r>
              <a:rPr lang="en-US" dirty="0" smtClean="0"/>
              <a:t>degradation rates</a:t>
            </a:r>
            <a:endParaRPr lang="en-US" dirty="0"/>
          </a:p>
        </p:txBody>
      </p:sp>
      <p:sp>
        <p:nvSpPr>
          <p:cNvPr id="7" name="TextBox 6"/>
          <p:cNvSpPr txBox="1"/>
          <p:nvPr/>
        </p:nvSpPr>
        <p:spPr>
          <a:xfrm>
            <a:off x="1044941" y="961686"/>
            <a:ext cx="2986267" cy="369332"/>
          </a:xfrm>
          <a:prstGeom prst="rect">
            <a:avLst/>
          </a:prstGeom>
          <a:noFill/>
        </p:spPr>
        <p:txBody>
          <a:bodyPr wrap="none" rtlCol="0">
            <a:spAutoFit/>
          </a:bodyPr>
          <a:lstStyle/>
          <a:p>
            <a:r>
              <a:rPr lang="en-US" dirty="0" smtClean="0"/>
              <a:t>H</a:t>
            </a:r>
            <a:r>
              <a:rPr lang="en-US" baseline="-25000" dirty="0" smtClean="0"/>
              <a:t>2</a:t>
            </a:r>
            <a:r>
              <a:rPr lang="en-US" dirty="0" smtClean="0"/>
              <a:t>O</a:t>
            </a:r>
            <a:r>
              <a:rPr lang="en-US" baseline="-25000" dirty="0" smtClean="0"/>
              <a:t>2</a:t>
            </a:r>
            <a:r>
              <a:rPr lang="en-US" dirty="0" smtClean="0"/>
              <a:t> model data comparison</a:t>
            </a:r>
            <a:endParaRPr lang="en-US" dirty="0"/>
          </a:p>
        </p:txBody>
      </p:sp>
      <p:pic>
        <p:nvPicPr>
          <p:cNvPr id="9" name="Picture 8"/>
          <p:cNvPicPr>
            <a:picLocks noChangeAspect="1"/>
          </p:cNvPicPr>
          <p:nvPr/>
        </p:nvPicPr>
        <p:blipFill>
          <a:blip r:embed="rId4"/>
          <a:stretch>
            <a:fillRect/>
          </a:stretch>
        </p:blipFill>
        <p:spPr>
          <a:xfrm>
            <a:off x="485340" y="4045668"/>
            <a:ext cx="3765856" cy="1919016"/>
          </a:xfrm>
          <a:prstGeom prst="rect">
            <a:avLst/>
          </a:prstGeom>
        </p:spPr>
      </p:pic>
      <p:sp>
        <p:nvSpPr>
          <p:cNvPr id="10" name="TextBox 9"/>
          <p:cNvSpPr txBox="1"/>
          <p:nvPr/>
        </p:nvSpPr>
        <p:spPr>
          <a:xfrm>
            <a:off x="4494206" y="4065415"/>
            <a:ext cx="4124055" cy="2554545"/>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n-US" sz="2000" dirty="0" smtClean="0"/>
              <a:t>More H</a:t>
            </a:r>
            <a:r>
              <a:rPr lang="en-US" sz="2000" baseline="-25000" dirty="0" smtClean="0"/>
              <a:t>2</a:t>
            </a:r>
            <a:r>
              <a:rPr lang="en-US" sz="2000" dirty="0" smtClean="0"/>
              <a:t>O</a:t>
            </a:r>
            <a:r>
              <a:rPr lang="en-US" sz="2000" baseline="-25000" dirty="0" smtClean="0"/>
              <a:t>2</a:t>
            </a:r>
            <a:r>
              <a:rPr lang="en-US" sz="2000" dirty="0" smtClean="0"/>
              <a:t> degradation in argon</a:t>
            </a:r>
          </a:p>
          <a:p>
            <a:pPr marL="285750" indent="-285750">
              <a:buFont typeface="Arial" panose="020B0604020202020204" pitchFamily="34" charset="0"/>
              <a:buChar char="•"/>
            </a:pPr>
            <a:r>
              <a:rPr lang="en-US" sz="2000" dirty="0" smtClean="0"/>
              <a:t>Argon – higher rates with electrons</a:t>
            </a:r>
          </a:p>
          <a:p>
            <a:pPr marL="285750" indent="-285750">
              <a:buFont typeface="Arial" panose="020B0604020202020204" pitchFamily="34" charset="0"/>
              <a:buChar char="•"/>
            </a:pPr>
            <a:r>
              <a:rPr lang="en-US" sz="2000" dirty="0" smtClean="0"/>
              <a:t>Helium – higher rates with </a:t>
            </a:r>
            <a:r>
              <a:rPr lang="en-US" sz="2000" dirty="0" smtClean="0">
                <a:latin typeface="Calibri" panose="020F0502020204030204" pitchFamily="34" charset="0"/>
                <a:cs typeface="Calibri" panose="020F0502020204030204" pitchFamily="34" charset="0"/>
              </a:rPr>
              <a:t>∙</a:t>
            </a:r>
            <a:r>
              <a:rPr lang="en-US" sz="2000" dirty="0" smtClean="0"/>
              <a:t>OH</a:t>
            </a:r>
          </a:p>
          <a:p>
            <a:pPr marL="285750" indent="-285750">
              <a:buFont typeface="Arial" panose="020B0604020202020204" pitchFamily="34" charset="0"/>
              <a:buChar char="•"/>
            </a:pPr>
            <a:r>
              <a:rPr lang="en-US" sz="2000" dirty="0" smtClean="0"/>
              <a:t>Degradation strongly affects net formation of H</a:t>
            </a:r>
            <a:r>
              <a:rPr lang="en-US" sz="2000" baseline="-25000" dirty="0" smtClean="0"/>
              <a:t>2</a:t>
            </a:r>
            <a:r>
              <a:rPr lang="en-US" sz="2000" dirty="0" smtClean="0"/>
              <a:t>O</a:t>
            </a:r>
            <a:r>
              <a:rPr lang="en-US" sz="2000" baseline="-25000" dirty="0" smtClean="0"/>
              <a:t>2</a:t>
            </a:r>
          </a:p>
          <a:p>
            <a:pPr marL="285750" indent="-285750">
              <a:buFont typeface="Arial" panose="020B0604020202020204" pitchFamily="34" charset="0"/>
              <a:buChar char="•"/>
            </a:pPr>
            <a:r>
              <a:rPr lang="en-US" sz="2000" dirty="0" smtClean="0"/>
              <a:t>Role of liquid water is to sequester H</a:t>
            </a:r>
            <a:r>
              <a:rPr lang="en-US" sz="2000" baseline="-25000" dirty="0" smtClean="0"/>
              <a:t>2</a:t>
            </a:r>
            <a:r>
              <a:rPr lang="en-US" sz="2000" dirty="0" smtClean="0"/>
              <a:t>O</a:t>
            </a:r>
            <a:r>
              <a:rPr lang="en-US" sz="2000" baseline="-25000" dirty="0" smtClean="0"/>
              <a:t>2</a:t>
            </a:r>
            <a:r>
              <a:rPr lang="en-US" sz="2000" dirty="0" smtClean="0"/>
              <a:t> and suppress degradation in plasma</a:t>
            </a:r>
            <a:endParaRPr lang="en-US" sz="2000" dirty="0"/>
          </a:p>
        </p:txBody>
      </p:sp>
      <p:sp>
        <p:nvSpPr>
          <p:cNvPr id="11" name="TextBox 10"/>
          <p:cNvSpPr txBox="1"/>
          <p:nvPr/>
        </p:nvSpPr>
        <p:spPr>
          <a:xfrm>
            <a:off x="229455" y="3594751"/>
            <a:ext cx="5330687" cy="369332"/>
          </a:xfrm>
          <a:prstGeom prst="rect">
            <a:avLst/>
          </a:prstGeom>
          <a:noFill/>
        </p:spPr>
        <p:txBody>
          <a:bodyPr wrap="square" rtlCol="0">
            <a:spAutoFit/>
          </a:bodyPr>
          <a:lstStyle/>
          <a:p>
            <a:r>
              <a:rPr lang="en-US" dirty="0" smtClean="0"/>
              <a:t>Relative H</a:t>
            </a:r>
            <a:r>
              <a:rPr lang="en-US" baseline="-25000" dirty="0" smtClean="0"/>
              <a:t>2</a:t>
            </a:r>
            <a:r>
              <a:rPr lang="en-US" dirty="0" smtClean="0"/>
              <a:t>O</a:t>
            </a:r>
            <a:r>
              <a:rPr lang="en-US" baseline="-25000" dirty="0" smtClean="0"/>
              <a:t>2</a:t>
            </a:r>
            <a:r>
              <a:rPr lang="en-US" dirty="0" smtClean="0"/>
              <a:t> degradation rates by electrons and </a:t>
            </a:r>
            <a:r>
              <a:rPr lang="en-US" dirty="0" smtClean="0">
                <a:latin typeface="Calibri" panose="020F0502020204030204" pitchFamily="34" charset="0"/>
                <a:cs typeface="Calibri" panose="020F0502020204030204" pitchFamily="34" charset="0"/>
              </a:rPr>
              <a:t>∙</a:t>
            </a:r>
            <a:r>
              <a:rPr lang="en-US" dirty="0" smtClean="0"/>
              <a:t>OH  </a:t>
            </a:r>
            <a:endParaRPr lang="en-US" dirty="0"/>
          </a:p>
        </p:txBody>
      </p:sp>
      <p:cxnSp>
        <p:nvCxnSpPr>
          <p:cNvPr id="12" name="Straight Arrow Connector 11"/>
          <p:cNvCxnSpPr/>
          <p:nvPr/>
        </p:nvCxnSpPr>
        <p:spPr>
          <a:xfrm flipH="1">
            <a:off x="1558636" y="4239491"/>
            <a:ext cx="1522269" cy="405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574223" y="4390159"/>
            <a:ext cx="1506682" cy="644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410691" y="4535632"/>
            <a:ext cx="607868" cy="4987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2410691" y="4473286"/>
            <a:ext cx="607868" cy="1714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132820" y="2585654"/>
            <a:ext cx="81444" cy="835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410182" y="2688279"/>
            <a:ext cx="81444" cy="8350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18559" y="2243613"/>
            <a:ext cx="2102050" cy="369332"/>
          </a:xfrm>
          <a:prstGeom prst="rect">
            <a:avLst/>
          </a:prstGeom>
          <a:noFill/>
        </p:spPr>
        <p:txBody>
          <a:bodyPr wrap="none" rtlCol="0">
            <a:spAutoFit/>
          </a:bodyPr>
          <a:lstStyle/>
          <a:p>
            <a:r>
              <a:rPr lang="en-US" dirty="0" err="1" smtClean="0">
                <a:solidFill>
                  <a:srgbClr val="FF0000"/>
                </a:solidFill>
              </a:rPr>
              <a:t>Airity</a:t>
            </a:r>
            <a:r>
              <a:rPr lang="en-US" dirty="0" smtClean="0">
                <a:solidFill>
                  <a:srgbClr val="FF0000"/>
                </a:solidFill>
              </a:rPr>
              <a:t> PS (frequency)</a:t>
            </a:r>
            <a:endParaRPr lang="en-US" dirty="0">
              <a:solidFill>
                <a:srgbClr val="FF0000"/>
              </a:solidFill>
            </a:endParaRPr>
          </a:p>
        </p:txBody>
      </p:sp>
      <p:sp>
        <p:nvSpPr>
          <p:cNvPr id="15" name="TextBox 14"/>
          <p:cNvSpPr txBox="1"/>
          <p:nvPr/>
        </p:nvSpPr>
        <p:spPr>
          <a:xfrm>
            <a:off x="1558636" y="1869498"/>
            <a:ext cx="1392689" cy="369332"/>
          </a:xfrm>
          <a:prstGeom prst="rect">
            <a:avLst/>
          </a:prstGeom>
          <a:noFill/>
        </p:spPr>
        <p:txBody>
          <a:bodyPr wrap="none" rtlCol="0">
            <a:spAutoFit/>
          </a:bodyPr>
          <a:lstStyle/>
          <a:p>
            <a:r>
              <a:rPr lang="en-US" dirty="0" smtClean="0">
                <a:solidFill>
                  <a:schemeClr val="bg1"/>
                </a:solidFill>
              </a:rPr>
              <a:t>Eagle Harbor</a:t>
            </a:r>
            <a:endParaRPr lang="en-US" dirty="0">
              <a:solidFill>
                <a:schemeClr val="bg1"/>
              </a:solidFill>
            </a:endParaRPr>
          </a:p>
        </p:txBody>
      </p:sp>
    </p:spTree>
    <p:extLst>
      <p:ext uri="{BB962C8B-B14F-4D97-AF65-F5344CB8AC3E}">
        <p14:creationId xmlns:p14="http://schemas.microsoft.com/office/powerpoint/2010/main" val="347956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animBg="1"/>
      <p:bldP spid="11" grpId="0"/>
      <p:bldP spid="8" grpId="0" animBg="1"/>
      <p:bldP spid="17" grpId="0" animBg="1"/>
      <p:bldP spid="1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457" y="113136"/>
            <a:ext cx="8229600" cy="1143000"/>
          </a:xfrm>
        </p:spPr>
        <p:txBody>
          <a:bodyPr>
            <a:normAutofit fontScale="90000"/>
          </a:bodyPr>
          <a:lstStyle/>
          <a:p>
            <a:pPr algn="ctr"/>
            <a:r>
              <a:rPr lang="en-US" sz="3600" b="1" dirty="0" smtClean="0">
                <a:latin typeface="Arial" panose="020B0604020202020204" pitchFamily="34" charset="0"/>
                <a:cs typeface="Arial" panose="020B0604020202020204" pitchFamily="34" charset="0"/>
              </a:rPr>
              <a:t>Effects of Frequency on Hydroxyl Radical</a:t>
            </a: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(data for input to model,  Airity Nanopulser)</a:t>
            </a:r>
            <a:endParaRPr lang="en-US" sz="1800" dirty="0">
              <a:latin typeface="Arial" panose="020B0604020202020204" pitchFamily="34" charset="0"/>
              <a:cs typeface="Arial" panose="020B0604020202020204" pitchFamily="34" charset="0"/>
            </a:endParaRPr>
          </a:p>
        </p:txBody>
      </p:sp>
      <p:sp>
        <p:nvSpPr>
          <p:cNvPr id="5" name="TextBox 4"/>
          <p:cNvSpPr txBox="1"/>
          <p:nvPr/>
        </p:nvSpPr>
        <p:spPr>
          <a:xfrm>
            <a:off x="1141851" y="5444250"/>
            <a:ext cx="7316939" cy="923330"/>
          </a:xfrm>
          <a:prstGeom prst="rect">
            <a:avLst/>
          </a:prstGeom>
          <a:noFill/>
          <a:ln w="19050">
            <a:solidFill>
              <a:srgbClr val="FF0000"/>
            </a:solidFill>
          </a:ln>
        </p:spPr>
        <p:txBody>
          <a:bodyPr wrap="non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Airity power supply, 2 mL/min, 0.25 mm inlet nozzle, 70 V delivered</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Energy per pulse ranges from 80 to 140 mJ/pulse</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H</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O</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data: V. Babicky, M. Clupek, V. Jirasek , P. </a:t>
            </a:r>
            <a:r>
              <a:rPr lang="en-US" dirty="0" err="1" smtClean="0">
                <a:latin typeface="Arial" panose="020B0604020202020204" pitchFamily="34" charset="0"/>
                <a:cs typeface="Arial" panose="020B0604020202020204" pitchFamily="34" charset="0"/>
              </a:rPr>
              <a:t>Lukes</a:t>
            </a:r>
            <a:endParaRPr lang="en-US" dirty="0" smtClean="0">
              <a:latin typeface="Arial" panose="020B0604020202020204" pitchFamily="34" charset="0"/>
              <a:cs typeface="Arial" panose="020B0604020202020204" pitchFamily="34" charset="0"/>
            </a:endParaRPr>
          </a:p>
        </p:txBody>
      </p:sp>
      <p:sp>
        <p:nvSpPr>
          <p:cNvPr id="7" name="TextBox 6"/>
          <p:cNvSpPr txBox="1"/>
          <p:nvPr/>
        </p:nvSpPr>
        <p:spPr>
          <a:xfrm>
            <a:off x="6026003" y="1447230"/>
            <a:ext cx="2008883"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Electron density</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2088590" y="1425485"/>
            <a:ext cx="758541"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H</a:t>
            </a:r>
            <a:r>
              <a:rPr lang="en-US" sz="2000" baseline="-25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O</a:t>
            </a:r>
            <a:r>
              <a:rPr lang="en-US" sz="2000" baseline="-25000" dirty="0" smtClean="0">
                <a:latin typeface="Arial" panose="020B0604020202020204" pitchFamily="34" charset="0"/>
                <a:cs typeface="Arial" panose="020B0604020202020204" pitchFamily="34" charset="0"/>
              </a:rPr>
              <a:t>2</a:t>
            </a:r>
            <a:endParaRPr lang="en-US" sz="2000" baseline="-25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25824" y="1949793"/>
            <a:ext cx="4172656" cy="2768310"/>
          </a:xfrm>
          <a:prstGeom prst="rect">
            <a:avLst/>
          </a:prstGeom>
        </p:spPr>
      </p:pic>
      <p:pic>
        <p:nvPicPr>
          <p:cNvPr id="4" name="Picture 3"/>
          <p:cNvPicPr>
            <a:picLocks noChangeAspect="1"/>
          </p:cNvPicPr>
          <p:nvPr/>
        </p:nvPicPr>
        <p:blipFill>
          <a:blip r:embed="rId3"/>
          <a:stretch>
            <a:fillRect/>
          </a:stretch>
        </p:blipFill>
        <p:spPr>
          <a:xfrm>
            <a:off x="4442615" y="1946017"/>
            <a:ext cx="4575302" cy="2744447"/>
          </a:xfrm>
          <a:prstGeom prst="rect">
            <a:avLst/>
          </a:prstGeom>
        </p:spPr>
      </p:pic>
      <p:sp>
        <p:nvSpPr>
          <p:cNvPr id="8" name="TextBox 7"/>
          <p:cNvSpPr txBox="1"/>
          <p:nvPr/>
        </p:nvSpPr>
        <p:spPr>
          <a:xfrm>
            <a:off x="265918" y="4785677"/>
            <a:ext cx="4092467" cy="369332"/>
          </a:xfrm>
          <a:prstGeom prst="rect">
            <a:avLst/>
          </a:prstGeom>
          <a:noFill/>
        </p:spPr>
        <p:txBody>
          <a:bodyPr wrap="none" rtlCol="0">
            <a:spAutoFit/>
          </a:bodyPr>
          <a:lstStyle/>
          <a:p>
            <a:r>
              <a:rPr lang="en-US" dirty="0" smtClean="0"/>
              <a:t>(with varying input phenol concentration)</a:t>
            </a:r>
            <a:endParaRPr lang="en-US" dirty="0"/>
          </a:p>
        </p:txBody>
      </p:sp>
      <p:sp>
        <p:nvSpPr>
          <p:cNvPr id="6" name="TextBox 5"/>
          <p:cNvSpPr txBox="1"/>
          <p:nvPr/>
        </p:nvSpPr>
        <p:spPr>
          <a:xfrm>
            <a:off x="4634693" y="4799039"/>
            <a:ext cx="4225387" cy="369332"/>
          </a:xfrm>
          <a:prstGeom prst="rect">
            <a:avLst/>
          </a:prstGeom>
          <a:noFill/>
        </p:spPr>
        <p:txBody>
          <a:bodyPr wrap="none" rtlCol="0">
            <a:spAutoFit/>
          </a:bodyPr>
          <a:lstStyle/>
          <a:p>
            <a:r>
              <a:rPr lang="en-US" dirty="0" smtClean="0"/>
              <a:t>(time and space averaged electron density)</a:t>
            </a:r>
            <a:endParaRPr lang="en-US" dirty="0"/>
          </a:p>
        </p:txBody>
      </p:sp>
    </p:spTree>
    <p:extLst>
      <p:ext uri="{BB962C8B-B14F-4D97-AF65-F5344CB8AC3E}">
        <p14:creationId xmlns:p14="http://schemas.microsoft.com/office/powerpoint/2010/main" val="18230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053" y="47512"/>
            <a:ext cx="8229600" cy="1143000"/>
          </a:xfrm>
        </p:spPr>
        <p:txBody>
          <a:bodyPr>
            <a:normAutofit fontScale="90000"/>
          </a:bodyPr>
          <a:lstStyle/>
          <a:p>
            <a:pPr algn="ctr"/>
            <a:r>
              <a:rPr lang="en-US" sz="3600" b="1" dirty="0" smtClean="0">
                <a:latin typeface="Arial" panose="020B0604020202020204" pitchFamily="34" charset="0"/>
                <a:cs typeface="Arial" panose="020B0604020202020204" pitchFamily="34" charset="0"/>
              </a:rPr>
              <a:t>Effects of Frequency on Hydroxyl Radical</a:t>
            </a: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(model results compared with ∙OH from OES)</a:t>
            </a:r>
            <a:endParaRPr lang="en-US"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7" y="1350573"/>
            <a:ext cx="4836403" cy="2933556"/>
          </a:xfrm>
          <a:prstGeom prst="rect">
            <a:avLst/>
          </a:prstGeom>
        </p:spPr>
      </p:pic>
      <p:graphicFrame>
        <p:nvGraphicFramePr>
          <p:cNvPr id="4" name="Chart 3">
            <a:extLst>
              <a:ext uri="{FF2B5EF4-FFF2-40B4-BE49-F238E27FC236}">
                <a16:creationId xmlns:lc="http://schemas.openxmlformats.org/drawingml/2006/lockedCanvas" xmlns:a16="http://schemas.microsoft.com/office/drawing/2014/main" xmlns:xdr="http://schemas.openxmlformats.org/drawingml/2006/spreadsheetDrawing" xmlns="" id="{D96376B8-E360-438C-B00F-2D2BA756E6A7}"/>
              </a:ext>
            </a:extLst>
          </p:cNvPr>
          <p:cNvGraphicFramePr>
            <a:graphicFrameLocks/>
          </p:cNvGraphicFramePr>
          <p:nvPr>
            <p:extLst>
              <p:ext uri="{D42A27DB-BD31-4B8C-83A1-F6EECF244321}">
                <p14:modId xmlns:p14="http://schemas.microsoft.com/office/powerpoint/2010/main" val="1258726694"/>
              </p:ext>
            </p:extLst>
          </p:nvPr>
        </p:nvGraphicFramePr>
        <p:xfrm>
          <a:off x="3621902" y="2286600"/>
          <a:ext cx="5236028" cy="302622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168036" y="6296616"/>
            <a:ext cx="6513258" cy="369332"/>
          </a:xfrm>
          <a:prstGeom prst="rect">
            <a:avLst/>
          </a:prstGeom>
          <a:noFill/>
        </p:spPr>
        <p:txBody>
          <a:bodyPr wrap="none" rtlCol="0">
            <a:spAutoFit/>
          </a:bodyPr>
          <a:lstStyle/>
          <a:p>
            <a:r>
              <a:rPr lang="en-US" dirty="0" smtClean="0"/>
              <a:t>Airity power supply, 2 mL/min, 0.25 mm inlet nozzle, 70V delivered </a:t>
            </a:r>
            <a:endParaRPr lang="en-US" dirty="0"/>
          </a:p>
        </p:txBody>
      </p:sp>
      <p:sp>
        <p:nvSpPr>
          <p:cNvPr id="7" name="TextBox 6"/>
          <p:cNvSpPr txBox="1"/>
          <p:nvPr/>
        </p:nvSpPr>
        <p:spPr>
          <a:xfrm>
            <a:off x="5508016" y="1702049"/>
            <a:ext cx="1322285" cy="369332"/>
          </a:xfrm>
          <a:prstGeom prst="rect">
            <a:avLst/>
          </a:prstGeom>
          <a:noFill/>
        </p:spPr>
        <p:txBody>
          <a:bodyPr wrap="none" rtlCol="0">
            <a:spAutoFit/>
          </a:bodyPr>
          <a:lstStyle/>
          <a:p>
            <a:r>
              <a:rPr lang="en-US" dirty="0" smtClean="0"/>
              <a:t>From model</a:t>
            </a:r>
            <a:endParaRPr lang="en-US" dirty="0"/>
          </a:p>
        </p:txBody>
      </p:sp>
      <p:cxnSp>
        <p:nvCxnSpPr>
          <p:cNvPr id="9" name="Straight Arrow Connector 8"/>
          <p:cNvCxnSpPr/>
          <p:nvPr/>
        </p:nvCxnSpPr>
        <p:spPr>
          <a:xfrm>
            <a:off x="6169159" y="2117872"/>
            <a:ext cx="478971" cy="985157"/>
          </a:xfrm>
          <a:prstGeom prst="straightConnector1">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39569" y="1324239"/>
            <a:ext cx="1041504" cy="369332"/>
          </a:xfrm>
          <a:prstGeom prst="rect">
            <a:avLst/>
          </a:prstGeom>
          <a:noFill/>
        </p:spPr>
        <p:txBody>
          <a:bodyPr wrap="none" rtlCol="0">
            <a:spAutoFit/>
          </a:bodyPr>
          <a:lstStyle/>
          <a:p>
            <a:r>
              <a:rPr lang="en-US" dirty="0" smtClean="0"/>
              <a:t>OES Data</a:t>
            </a:r>
            <a:endParaRPr lang="en-US" dirty="0"/>
          </a:p>
        </p:txBody>
      </p:sp>
      <p:sp>
        <p:nvSpPr>
          <p:cNvPr id="6" name="TextBox 5"/>
          <p:cNvSpPr txBox="1"/>
          <p:nvPr/>
        </p:nvSpPr>
        <p:spPr>
          <a:xfrm>
            <a:off x="118907" y="5481557"/>
            <a:ext cx="9026895" cy="646331"/>
          </a:xfrm>
          <a:prstGeom prst="rect">
            <a:avLst/>
          </a:prstGeom>
          <a:noFill/>
          <a:ln w="19050">
            <a:solidFill>
              <a:srgbClr val="FF0000"/>
            </a:solidFill>
          </a:ln>
        </p:spPr>
        <p:txBody>
          <a:bodyPr wrap="non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Variation in ·OH with frequency correlated with electron density variation.</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∙OH measurements with time and space in progress (</a:t>
            </a:r>
            <a:r>
              <a:rPr lang="en-US" dirty="0" err="1" smtClean="0">
                <a:latin typeface="Arial" panose="020B0604020202020204" pitchFamily="34" charset="0"/>
                <a:cs typeface="Arial" panose="020B0604020202020204" pitchFamily="34" charset="0"/>
              </a:rPr>
              <a:t>Vorac</a:t>
            </a:r>
            <a:r>
              <a:rPr lang="en-US" dirty="0" smtClean="0">
                <a:latin typeface="Arial" panose="020B0604020202020204" pitchFamily="34" charset="0"/>
                <a:cs typeface="Arial" panose="020B0604020202020204" pitchFamily="34" charset="0"/>
              </a:rPr>
              <a:t> &amp; Dvorak – Masaryk 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62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03" y="53358"/>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Molecular Hydrogen Production</a:t>
            </a:r>
            <a:endParaRPr lang="en-US" sz="3200" b="1" dirty="0">
              <a:latin typeface="Arial" panose="020B0604020202020204" pitchFamily="34" charset="0"/>
              <a:cs typeface="Arial" panose="020B0604020202020204" pitchFamily="34" charset="0"/>
            </a:endParaRPr>
          </a:p>
        </p:txBody>
      </p:sp>
      <p:sp>
        <p:nvSpPr>
          <p:cNvPr id="8" name="TextBox 7"/>
          <p:cNvSpPr txBox="1"/>
          <p:nvPr/>
        </p:nvSpPr>
        <p:spPr>
          <a:xfrm>
            <a:off x="6861172" y="2883709"/>
            <a:ext cx="2145396" cy="646331"/>
          </a:xfrm>
          <a:prstGeom prst="rect">
            <a:avLst/>
          </a:prstGeom>
          <a:noFill/>
        </p:spPr>
        <p:txBody>
          <a:bodyPr wrap="none" rtlCol="0">
            <a:spAutoFit/>
          </a:bodyPr>
          <a:lstStyle/>
          <a:p>
            <a:r>
              <a:rPr lang="en-US" dirty="0" smtClean="0"/>
              <a:t>(</a:t>
            </a:r>
            <a:r>
              <a:rPr lang="en-US" dirty="0" err="1" smtClean="0"/>
              <a:t>Airity</a:t>
            </a:r>
            <a:r>
              <a:rPr lang="en-US" dirty="0" smtClean="0"/>
              <a:t> power supply,</a:t>
            </a:r>
          </a:p>
          <a:p>
            <a:r>
              <a:rPr lang="en-US" dirty="0" smtClean="0"/>
              <a:t>S. </a:t>
            </a:r>
            <a:r>
              <a:rPr lang="en-US" dirty="0" err="1" smtClean="0"/>
              <a:t>Bresch</a:t>
            </a:r>
            <a:r>
              <a:rPr lang="en-US" dirty="0" smtClean="0"/>
              <a:t>, IPP)</a:t>
            </a:r>
            <a:endParaRPr lang="en-US" dirty="0"/>
          </a:p>
        </p:txBody>
      </p:sp>
      <p:grpSp>
        <p:nvGrpSpPr>
          <p:cNvPr id="16" name="Group 15"/>
          <p:cNvGrpSpPr/>
          <p:nvPr/>
        </p:nvGrpSpPr>
        <p:grpSpPr>
          <a:xfrm>
            <a:off x="657547" y="1129383"/>
            <a:ext cx="5942743" cy="4303366"/>
            <a:chOff x="657547" y="1129383"/>
            <a:chExt cx="5942743" cy="4303366"/>
          </a:xfrm>
        </p:grpSpPr>
        <p:pic>
          <p:nvPicPr>
            <p:cNvPr id="9" name="Picture 8"/>
            <p:cNvPicPr>
              <a:picLocks noChangeAspect="1"/>
            </p:cNvPicPr>
            <p:nvPr/>
          </p:nvPicPr>
          <p:blipFill>
            <a:blip r:embed="rId2"/>
            <a:stretch>
              <a:fillRect/>
            </a:stretch>
          </p:blipFill>
          <p:spPr>
            <a:xfrm>
              <a:off x="657547" y="1129383"/>
              <a:ext cx="5942743" cy="4303366"/>
            </a:xfrm>
            <a:prstGeom prst="rect">
              <a:avLst/>
            </a:prstGeom>
          </p:spPr>
        </p:pic>
        <p:sp>
          <p:nvSpPr>
            <p:cNvPr id="5" name="TextBox 4"/>
            <p:cNvSpPr txBox="1"/>
            <p:nvPr/>
          </p:nvSpPr>
          <p:spPr>
            <a:xfrm>
              <a:off x="5515370" y="2221379"/>
              <a:ext cx="407484" cy="369332"/>
            </a:xfrm>
            <a:prstGeom prst="rect">
              <a:avLst/>
            </a:prstGeom>
            <a:noFill/>
          </p:spPr>
          <p:txBody>
            <a:bodyPr wrap="none" rtlCol="0">
              <a:spAutoFit/>
            </a:bodyPr>
            <a:lstStyle/>
            <a:p>
              <a:r>
                <a:rPr lang="en-US" dirty="0" smtClean="0"/>
                <a:t>H</a:t>
              </a:r>
              <a:r>
                <a:rPr lang="en-US" baseline="-25000" dirty="0" smtClean="0"/>
                <a:t>2</a:t>
              </a:r>
              <a:endParaRPr lang="en-US" baseline="-25000" dirty="0"/>
            </a:p>
          </p:txBody>
        </p:sp>
        <p:sp>
          <p:nvSpPr>
            <p:cNvPr id="7" name="TextBox 6"/>
            <p:cNvSpPr txBox="1"/>
            <p:nvPr/>
          </p:nvSpPr>
          <p:spPr>
            <a:xfrm>
              <a:off x="5515370" y="4259557"/>
              <a:ext cx="638316" cy="369332"/>
            </a:xfrm>
            <a:prstGeom prst="rect">
              <a:avLst/>
            </a:prstGeom>
            <a:noFill/>
          </p:spPr>
          <p:txBody>
            <a:bodyPr wrap="none" rtlCol="0">
              <a:spAutoFit/>
            </a:bodyPr>
            <a:lstStyle/>
            <a:p>
              <a:r>
                <a:rPr lang="en-US" dirty="0" smtClean="0"/>
                <a:t>H</a:t>
              </a:r>
              <a:r>
                <a:rPr lang="en-US" baseline="-25000" dirty="0" smtClean="0"/>
                <a:t>2</a:t>
              </a:r>
              <a:r>
                <a:rPr lang="en-US" dirty="0" smtClean="0"/>
                <a:t>O</a:t>
              </a:r>
              <a:r>
                <a:rPr lang="en-US" baseline="-25000" dirty="0" smtClean="0"/>
                <a:t>2</a:t>
              </a:r>
              <a:endParaRPr lang="en-US" baseline="-25000" dirty="0"/>
            </a:p>
          </p:txBody>
        </p:sp>
        <p:sp>
          <p:nvSpPr>
            <p:cNvPr id="10" name="Rectangle 9"/>
            <p:cNvSpPr/>
            <p:nvPr/>
          </p:nvSpPr>
          <p:spPr>
            <a:xfrm>
              <a:off x="1733464" y="1720083"/>
              <a:ext cx="1039724" cy="1002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32011" y="3964507"/>
              <a:ext cx="724878" cy="369332"/>
            </a:xfrm>
            <a:prstGeom prst="rect">
              <a:avLst/>
            </a:prstGeom>
            <a:noFill/>
          </p:spPr>
          <p:txBody>
            <a:bodyPr wrap="none" rtlCol="0">
              <a:spAutoFit/>
            </a:bodyPr>
            <a:lstStyle/>
            <a:p>
              <a:r>
                <a:rPr lang="en-US" dirty="0" smtClean="0"/>
                <a:t> in He</a:t>
              </a:r>
              <a:endParaRPr lang="en-US" dirty="0"/>
            </a:p>
          </p:txBody>
        </p:sp>
        <p:sp>
          <p:nvSpPr>
            <p:cNvPr id="11" name="TextBox 10"/>
            <p:cNvSpPr txBox="1"/>
            <p:nvPr/>
          </p:nvSpPr>
          <p:spPr>
            <a:xfrm>
              <a:off x="3951658" y="2863472"/>
              <a:ext cx="724878" cy="369332"/>
            </a:xfrm>
            <a:prstGeom prst="rect">
              <a:avLst/>
            </a:prstGeom>
            <a:noFill/>
          </p:spPr>
          <p:txBody>
            <a:bodyPr wrap="none" rtlCol="0">
              <a:spAutoFit/>
            </a:bodyPr>
            <a:lstStyle/>
            <a:p>
              <a:r>
                <a:rPr lang="en-US" dirty="0" smtClean="0"/>
                <a:t> in He</a:t>
              </a:r>
              <a:endParaRPr lang="en-US" dirty="0"/>
            </a:p>
          </p:txBody>
        </p:sp>
        <p:sp>
          <p:nvSpPr>
            <p:cNvPr id="12" name="TextBox 11"/>
            <p:cNvSpPr txBox="1"/>
            <p:nvPr/>
          </p:nvSpPr>
          <p:spPr>
            <a:xfrm>
              <a:off x="3960283" y="1746378"/>
              <a:ext cx="678391" cy="369332"/>
            </a:xfrm>
            <a:prstGeom prst="rect">
              <a:avLst/>
            </a:prstGeom>
            <a:noFill/>
          </p:spPr>
          <p:txBody>
            <a:bodyPr wrap="none" rtlCol="0">
              <a:spAutoFit/>
            </a:bodyPr>
            <a:lstStyle/>
            <a:p>
              <a:r>
                <a:rPr lang="en-US" dirty="0" smtClean="0"/>
                <a:t> in </a:t>
              </a:r>
              <a:r>
                <a:rPr lang="en-US" dirty="0" err="1" smtClean="0"/>
                <a:t>Ar</a:t>
              </a:r>
              <a:endParaRPr lang="en-US" dirty="0"/>
            </a:p>
          </p:txBody>
        </p:sp>
        <p:sp>
          <p:nvSpPr>
            <p:cNvPr id="13" name="TextBox 12"/>
            <p:cNvSpPr txBox="1"/>
            <p:nvPr/>
          </p:nvSpPr>
          <p:spPr>
            <a:xfrm>
              <a:off x="3940861" y="4308844"/>
              <a:ext cx="678391" cy="369332"/>
            </a:xfrm>
            <a:prstGeom prst="rect">
              <a:avLst/>
            </a:prstGeom>
            <a:noFill/>
          </p:spPr>
          <p:txBody>
            <a:bodyPr wrap="none" rtlCol="0">
              <a:spAutoFit/>
            </a:bodyPr>
            <a:lstStyle/>
            <a:p>
              <a:r>
                <a:rPr lang="en-US" dirty="0" smtClean="0"/>
                <a:t> in </a:t>
              </a:r>
              <a:r>
                <a:rPr lang="en-US" dirty="0" err="1" smtClean="0"/>
                <a:t>Ar</a:t>
              </a:r>
              <a:endParaRPr lang="en-US" dirty="0"/>
            </a:p>
          </p:txBody>
        </p:sp>
        <p:sp>
          <p:nvSpPr>
            <p:cNvPr id="4" name="Right Brace 3"/>
            <p:cNvSpPr/>
            <p:nvPr/>
          </p:nvSpPr>
          <p:spPr>
            <a:xfrm>
              <a:off x="5147353" y="1500028"/>
              <a:ext cx="297951" cy="156077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5102003" y="4102025"/>
              <a:ext cx="297951" cy="68439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TextBox 5"/>
          <p:cNvSpPr txBox="1"/>
          <p:nvPr/>
        </p:nvSpPr>
        <p:spPr>
          <a:xfrm>
            <a:off x="6861172" y="1129383"/>
            <a:ext cx="192217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Helium</a:t>
            </a:r>
          </a:p>
          <a:p>
            <a:r>
              <a:rPr lang="en-US" dirty="0" smtClean="0"/>
              <a:t>H</a:t>
            </a:r>
            <a:r>
              <a:rPr lang="en-US" baseline="-25000" dirty="0" smtClean="0"/>
              <a:t>2</a:t>
            </a:r>
            <a:r>
              <a:rPr lang="en-US" dirty="0" smtClean="0"/>
              <a:t>:O</a:t>
            </a:r>
            <a:r>
              <a:rPr lang="en-US" baseline="-25000" dirty="0" smtClean="0"/>
              <a:t>2</a:t>
            </a:r>
            <a:r>
              <a:rPr lang="en-US" dirty="0" smtClean="0"/>
              <a:t> = 3.4</a:t>
            </a:r>
          </a:p>
          <a:p>
            <a:endParaRPr lang="en-US" dirty="0"/>
          </a:p>
          <a:p>
            <a:pPr marL="285750" indent="-285750">
              <a:buFont typeface="Arial" panose="020B0604020202020204" pitchFamily="34" charset="0"/>
              <a:buChar char="•"/>
            </a:pPr>
            <a:r>
              <a:rPr lang="en-US" dirty="0" smtClean="0"/>
              <a:t>under water</a:t>
            </a:r>
          </a:p>
          <a:p>
            <a:r>
              <a:rPr lang="en-US" dirty="0"/>
              <a:t>H</a:t>
            </a:r>
            <a:r>
              <a:rPr lang="en-US" baseline="-25000" dirty="0"/>
              <a:t>2</a:t>
            </a:r>
            <a:r>
              <a:rPr lang="en-US" dirty="0"/>
              <a:t>:O</a:t>
            </a:r>
            <a:r>
              <a:rPr lang="en-US" baseline="-25000" dirty="0"/>
              <a:t>2</a:t>
            </a:r>
            <a:r>
              <a:rPr lang="en-US" dirty="0"/>
              <a:t> = 4</a:t>
            </a:r>
          </a:p>
          <a:p>
            <a:endParaRPr lang="en-US" dirty="0"/>
          </a:p>
        </p:txBody>
      </p:sp>
      <p:sp>
        <p:nvSpPr>
          <p:cNvPr id="15" name="TextBox 14"/>
          <p:cNvSpPr txBox="1"/>
          <p:nvPr/>
        </p:nvSpPr>
        <p:spPr>
          <a:xfrm>
            <a:off x="397695" y="5613507"/>
            <a:ext cx="8420318" cy="923330"/>
          </a:xfrm>
          <a:prstGeom prst="rect">
            <a:avLst/>
          </a:prstGeom>
          <a:noFill/>
          <a:ln w="28575">
            <a:solidFill>
              <a:srgbClr val="FF0000"/>
            </a:solidFill>
          </a:ln>
        </p:spPr>
        <p:txBody>
          <a:bodyPr wrap="none" rtlCol="0">
            <a:spAutoFit/>
          </a:bodyPr>
          <a:lstStyle/>
          <a:p>
            <a:pPr marL="285750" indent="-285750">
              <a:buFont typeface="Arial" panose="020B0604020202020204" pitchFamily="34" charset="0"/>
              <a:buChar char="•"/>
            </a:pPr>
            <a:r>
              <a:rPr lang="en-US" dirty="0" smtClean="0"/>
              <a:t>Trend for H</a:t>
            </a:r>
            <a:r>
              <a:rPr lang="en-US" baseline="-25000" dirty="0" smtClean="0"/>
              <a:t>2</a:t>
            </a:r>
            <a:r>
              <a:rPr lang="en-US" dirty="0" smtClean="0"/>
              <a:t> formation similar to those for </a:t>
            </a:r>
            <a:r>
              <a:rPr lang="en-US" dirty="0" smtClean="0">
                <a:latin typeface="Calibri" panose="020F0502020204030204" pitchFamily="34" charset="0"/>
                <a:cs typeface="Calibri" panose="020F0502020204030204" pitchFamily="34" charset="0"/>
              </a:rPr>
              <a:t>∙</a:t>
            </a:r>
            <a:r>
              <a:rPr lang="en-US" dirty="0" smtClean="0"/>
              <a:t>OH; H</a:t>
            </a:r>
            <a:r>
              <a:rPr lang="en-US" baseline="-25000" dirty="0" smtClean="0"/>
              <a:t>2</a:t>
            </a:r>
            <a:r>
              <a:rPr lang="en-US" dirty="0" smtClean="0"/>
              <a:t> may rapidly escape plasma region.</a:t>
            </a:r>
          </a:p>
          <a:p>
            <a:pPr marL="285750" indent="-285750">
              <a:buFont typeface="Arial" panose="020B0604020202020204" pitchFamily="34" charset="0"/>
              <a:buChar char="•"/>
            </a:pPr>
            <a:r>
              <a:rPr lang="en-US" dirty="0" smtClean="0"/>
              <a:t>H</a:t>
            </a:r>
            <a:r>
              <a:rPr lang="en-US" baseline="-25000" dirty="0" smtClean="0"/>
              <a:t>2</a:t>
            </a:r>
            <a:r>
              <a:rPr lang="en-US" dirty="0" smtClean="0"/>
              <a:t>O</a:t>
            </a:r>
            <a:r>
              <a:rPr lang="en-US" baseline="-25000" dirty="0" smtClean="0"/>
              <a:t>2</a:t>
            </a:r>
            <a:r>
              <a:rPr lang="en-US" dirty="0" smtClean="0"/>
              <a:t> levels off at high frequency, likely due to degradation reactions.</a:t>
            </a:r>
          </a:p>
          <a:p>
            <a:pPr marL="285750" indent="-285750">
              <a:buFont typeface="Arial" panose="020B0604020202020204" pitchFamily="34" charset="0"/>
              <a:buChar char="•"/>
            </a:pPr>
            <a:r>
              <a:rPr lang="en-US" dirty="0" smtClean="0"/>
              <a:t>Formation of O</a:t>
            </a:r>
            <a:r>
              <a:rPr lang="en-US" baseline="-25000" dirty="0" smtClean="0"/>
              <a:t>2</a:t>
            </a:r>
            <a:r>
              <a:rPr lang="en-US" dirty="0" smtClean="0"/>
              <a:t> demonstrated from water in argon and helium carrier gases.</a:t>
            </a:r>
            <a:endParaRPr lang="en-US" dirty="0"/>
          </a:p>
        </p:txBody>
      </p:sp>
    </p:spTree>
    <p:extLst>
      <p:ext uri="{BB962C8B-B14F-4D97-AF65-F5344CB8AC3E}">
        <p14:creationId xmlns:p14="http://schemas.microsoft.com/office/powerpoint/2010/main" val="401505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5"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5C47211C-C8F2-4899-A5E9-79D86A9E723C}"/>
              </a:ext>
            </a:extLst>
          </p:cNvPr>
          <p:cNvSpPr>
            <a:spLocks noGrp="1"/>
          </p:cNvSpPr>
          <p:nvPr>
            <p:ph type="title"/>
          </p:nvPr>
        </p:nvSpPr>
        <p:spPr>
          <a:xfrm>
            <a:off x="330947" y="360660"/>
            <a:ext cx="8153789" cy="631191"/>
          </a:xfrm>
        </p:spPr>
        <p:txBody>
          <a:bodyPr>
            <a:noAutofit/>
          </a:bodyPr>
          <a:lstStyle/>
          <a:p>
            <a:pPr algn="ctr"/>
            <a:r>
              <a:rPr lang="en-US" sz="3200" b="1" dirty="0">
                <a:latin typeface="Arial" panose="020B0604020202020204" pitchFamily="34" charset="0"/>
                <a:cs typeface="Arial" panose="020B0604020202020204" pitchFamily="34" charset="0"/>
              </a:rPr>
              <a:t>Influence of Liquid </a:t>
            </a:r>
            <a:r>
              <a:rPr lang="en-US" sz="3200" b="1" dirty="0" smtClean="0">
                <a:latin typeface="Arial" panose="020B0604020202020204" pitchFamily="34" charset="0"/>
                <a:cs typeface="Arial" panose="020B0604020202020204" pitchFamily="34" charset="0"/>
              </a:rPr>
              <a:t>Conductivity: </a:t>
            </a:r>
            <a:r>
              <a:rPr lang="en-US" sz="3200" b="1" dirty="0">
                <a:latin typeface="Arial" panose="020B0604020202020204" pitchFamily="34" charset="0"/>
                <a:cs typeface="Arial" panose="020B0604020202020204" pitchFamily="34" charset="0"/>
              </a:rPr>
              <a:t>H</a:t>
            </a:r>
            <a:r>
              <a:rPr lang="en-US" sz="3200" b="1" baseline="-25000" dirty="0">
                <a:latin typeface="Arial" panose="020B0604020202020204" pitchFamily="34" charset="0"/>
                <a:cs typeface="Arial" panose="020B0604020202020204" pitchFamily="34" charset="0"/>
              </a:rPr>
              <a:t>2</a:t>
            </a:r>
            <a:r>
              <a:rPr lang="en-US" sz="3200" b="1" dirty="0">
                <a:latin typeface="Arial" panose="020B0604020202020204" pitchFamily="34" charset="0"/>
                <a:cs typeface="Arial" panose="020B0604020202020204" pitchFamily="34" charset="0"/>
              </a:rPr>
              <a:t>O</a:t>
            </a:r>
            <a:r>
              <a:rPr lang="en-US" sz="3200" b="1" baseline="-25000" dirty="0">
                <a:latin typeface="Arial" panose="020B0604020202020204" pitchFamily="34" charset="0"/>
                <a:cs typeface="Arial" panose="020B0604020202020204" pitchFamily="34" charset="0"/>
              </a:rPr>
              <a:t>2</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2000" b="1" dirty="0" smtClean="0">
                <a:latin typeface="Arial" panose="020B0604020202020204" pitchFamily="34" charset="0"/>
                <a:cs typeface="Arial" panose="020B0604020202020204" pitchFamily="34" charset="0"/>
              </a:rPr>
              <a:t>(Eagle Harbor </a:t>
            </a:r>
            <a:r>
              <a:rPr lang="en-US" sz="2000" b="1" dirty="0" err="1" smtClean="0">
                <a:latin typeface="Arial" panose="020B0604020202020204" pitchFamily="34" charset="0"/>
                <a:cs typeface="Arial" panose="020B0604020202020204" pitchFamily="34" charset="0"/>
              </a:rPr>
              <a:t>nanopulser</a:t>
            </a:r>
            <a:r>
              <a:rPr lang="en-US" sz="2000" b="1" dirty="0" smtClean="0">
                <a:latin typeface="Arial" panose="020B0604020202020204" pitchFamily="34" charset="0"/>
                <a:cs typeface="Arial" panose="020B0604020202020204" pitchFamily="34" charset="0"/>
              </a:rPr>
              <a:t>)</a:t>
            </a:r>
            <a:endParaRPr lang="en-US" sz="2000" b="1" baseline="-25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C0D652E3-2B3A-4927-87C1-D055FCA52D04}"/>
              </a:ext>
            </a:extLst>
          </p:cNvPr>
          <p:cNvSpPr txBox="1"/>
          <p:nvPr/>
        </p:nvSpPr>
        <p:spPr>
          <a:xfrm>
            <a:off x="1498252" y="1210953"/>
            <a:ext cx="2235446" cy="400110"/>
          </a:xfrm>
          <a:prstGeom prst="rect">
            <a:avLst/>
          </a:prstGeom>
          <a:noFill/>
        </p:spPr>
        <p:txBody>
          <a:bodyPr wrap="square" rtlCol="0">
            <a:spAutoFit/>
          </a:bodyPr>
          <a:lstStyle/>
          <a:p>
            <a:r>
              <a:rPr lang="en-US" sz="2000" b="1" dirty="0" smtClean="0"/>
              <a:t>Production </a:t>
            </a:r>
            <a:r>
              <a:rPr lang="en-US" sz="2000" b="1" dirty="0"/>
              <a:t>rate</a:t>
            </a:r>
          </a:p>
        </p:txBody>
      </p:sp>
      <p:sp>
        <p:nvSpPr>
          <p:cNvPr id="23" name="TextBox 22">
            <a:extLst>
              <a:ext uri="{FF2B5EF4-FFF2-40B4-BE49-F238E27FC236}">
                <a16:creationId xmlns:a16="http://schemas.microsoft.com/office/drawing/2014/main" xmlns="" id="{68AE221A-DD6E-41AD-8BE4-A5577CC24521}"/>
              </a:ext>
            </a:extLst>
          </p:cNvPr>
          <p:cNvSpPr txBox="1"/>
          <p:nvPr/>
        </p:nvSpPr>
        <p:spPr>
          <a:xfrm>
            <a:off x="5935345" y="1226342"/>
            <a:ext cx="2121770" cy="369332"/>
          </a:xfrm>
          <a:prstGeom prst="rect">
            <a:avLst/>
          </a:prstGeom>
          <a:noFill/>
        </p:spPr>
        <p:txBody>
          <a:bodyPr wrap="square" rtlCol="0">
            <a:spAutoFit/>
          </a:bodyPr>
          <a:lstStyle/>
          <a:p>
            <a:r>
              <a:rPr lang="en-US" b="1" dirty="0" smtClean="0"/>
              <a:t>Energy </a:t>
            </a:r>
            <a:r>
              <a:rPr lang="en-US" b="1" dirty="0"/>
              <a:t>yield</a:t>
            </a:r>
          </a:p>
        </p:txBody>
      </p:sp>
      <p:pic>
        <p:nvPicPr>
          <p:cNvPr id="2" name="Picture 1"/>
          <p:cNvPicPr>
            <a:picLocks noChangeAspect="1"/>
          </p:cNvPicPr>
          <p:nvPr/>
        </p:nvPicPr>
        <p:blipFill>
          <a:blip r:embed="rId2"/>
          <a:stretch>
            <a:fillRect/>
          </a:stretch>
        </p:blipFill>
        <p:spPr>
          <a:xfrm>
            <a:off x="330947" y="1611063"/>
            <a:ext cx="4018668" cy="2262565"/>
          </a:xfrm>
          <a:prstGeom prst="rect">
            <a:avLst/>
          </a:prstGeom>
        </p:spPr>
      </p:pic>
      <p:pic>
        <p:nvPicPr>
          <p:cNvPr id="3" name="Picture 2"/>
          <p:cNvPicPr>
            <a:picLocks noChangeAspect="1"/>
          </p:cNvPicPr>
          <p:nvPr/>
        </p:nvPicPr>
        <p:blipFill>
          <a:blip r:embed="rId3"/>
          <a:stretch>
            <a:fillRect/>
          </a:stretch>
        </p:blipFill>
        <p:spPr>
          <a:xfrm>
            <a:off x="4919661" y="1600525"/>
            <a:ext cx="3775066" cy="2273103"/>
          </a:xfrm>
          <a:prstGeom prst="rect">
            <a:avLst/>
          </a:prstGeom>
        </p:spPr>
      </p:pic>
      <p:sp>
        <p:nvSpPr>
          <p:cNvPr id="13" name="TextBox 12"/>
          <p:cNvSpPr txBox="1"/>
          <p:nvPr/>
        </p:nvSpPr>
        <p:spPr>
          <a:xfrm>
            <a:off x="221941" y="4247450"/>
            <a:ext cx="4594203" cy="1938992"/>
          </a:xfrm>
          <a:prstGeom prst="rect">
            <a:avLst/>
          </a:prstGeom>
          <a:noFill/>
          <a:ln w="28575">
            <a:solidFill>
              <a:srgbClr val="FF0000"/>
            </a:solidFill>
          </a:ln>
        </p:spPr>
        <p:txBody>
          <a:bodyPr wrap="square" rtlCol="0">
            <a:spAutoFit/>
          </a:bodyPr>
          <a:lstStyle/>
          <a:p>
            <a:pPr marL="285750" indent="-285750">
              <a:buFont typeface="Arial" panose="020B0604020202020204" pitchFamily="34" charset="0"/>
              <a:buChar char="•"/>
            </a:pPr>
            <a:r>
              <a:rPr lang="en-US" sz="2000" dirty="0" smtClean="0"/>
              <a:t>Relatively small changes in H</a:t>
            </a:r>
            <a:r>
              <a:rPr lang="en-US" sz="2000" baseline="-25000" dirty="0" smtClean="0"/>
              <a:t>2</a:t>
            </a:r>
            <a:r>
              <a:rPr lang="en-US" sz="2000" dirty="0" smtClean="0"/>
              <a:t>O</a:t>
            </a:r>
            <a:r>
              <a:rPr lang="en-US" sz="2000" baseline="-25000" dirty="0" smtClean="0"/>
              <a:t>2 </a:t>
            </a:r>
            <a:r>
              <a:rPr lang="en-US" sz="2000" dirty="0" smtClean="0"/>
              <a:t>formation with large changes in liquid conductivity for </a:t>
            </a:r>
            <a:r>
              <a:rPr lang="en-US" sz="2000" dirty="0" err="1" smtClean="0"/>
              <a:t>nanopulser</a:t>
            </a:r>
            <a:r>
              <a:rPr lang="en-US" sz="2000" dirty="0" smtClean="0"/>
              <a:t>.</a:t>
            </a:r>
          </a:p>
          <a:p>
            <a:pPr marL="285750" indent="-285750">
              <a:buFont typeface="Arial" panose="020B0604020202020204" pitchFamily="34" charset="0"/>
              <a:buChar char="•"/>
            </a:pPr>
            <a:r>
              <a:rPr lang="en-US" sz="2000" dirty="0"/>
              <a:t>L</a:t>
            </a:r>
            <a:r>
              <a:rPr lang="en-US" sz="2000" dirty="0" smtClean="0"/>
              <a:t>arge range of operation possible with nanosecond </a:t>
            </a:r>
            <a:r>
              <a:rPr lang="en-US" sz="2000" dirty="0" err="1" smtClean="0"/>
              <a:t>pulser</a:t>
            </a:r>
            <a:r>
              <a:rPr lang="en-US" sz="2000" dirty="0" smtClean="0"/>
              <a:t> but not microsecond power supply.</a:t>
            </a:r>
            <a:endParaRPr lang="en-US" sz="2000" dirty="0"/>
          </a:p>
        </p:txBody>
      </p:sp>
      <p:sp>
        <p:nvSpPr>
          <p:cNvPr id="9" name="TextBox 8"/>
          <p:cNvSpPr txBox="1"/>
          <p:nvPr/>
        </p:nvSpPr>
        <p:spPr>
          <a:xfrm>
            <a:off x="2987916" y="2989448"/>
            <a:ext cx="745782" cy="369332"/>
          </a:xfrm>
          <a:prstGeom prst="rect">
            <a:avLst/>
          </a:prstGeom>
          <a:noFill/>
        </p:spPr>
        <p:txBody>
          <a:bodyPr wrap="none" rtlCol="0">
            <a:spAutoFit/>
          </a:bodyPr>
          <a:lstStyle/>
          <a:p>
            <a:r>
              <a:rPr lang="en-US" dirty="0" smtClean="0">
                <a:solidFill>
                  <a:schemeClr val="bg1"/>
                </a:solidFill>
              </a:rPr>
              <a:t>Argon</a:t>
            </a:r>
            <a:endParaRPr lang="en-US" dirty="0">
              <a:solidFill>
                <a:schemeClr val="bg1"/>
              </a:solidFill>
            </a:endParaRPr>
          </a:p>
        </p:txBody>
      </p:sp>
      <p:sp>
        <p:nvSpPr>
          <p:cNvPr id="10" name="TextBox 9"/>
          <p:cNvSpPr txBox="1"/>
          <p:nvPr/>
        </p:nvSpPr>
        <p:spPr>
          <a:xfrm>
            <a:off x="7564581" y="2989448"/>
            <a:ext cx="745782" cy="369332"/>
          </a:xfrm>
          <a:prstGeom prst="rect">
            <a:avLst/>
          </a:prstGeom>
          <a:noFill/>
        </p:spPr>
        <p:txBody>
          <a:bodyPr wrap="none" rtlCol="0">
            <a:spAutoFit/>
          </a:bodyPr>
          <a:lstStyle/>
          <a:p>
            <a:r>
              <a:rPr lang="en-US" dirty="0" smtClean="0">
                <a:solidFill>
                  <a:schemeClr val="bg1"/>
                </a:solidFill>
              </a:rPr>
              <a:t>Argon</a:t>
            </a:r>
            <a:endParaRPr lang="en-US" dirty="0">
              <a:solidFill>
                <a:schemeClr val="bg1"/>
              </a:solidFill>
            </a:endParaRPr>
          </a:p>
        </p:txBody>
      </p:sp>
      <p:sp>
        <p:nvSpPr>
          <p:cNvPr id="11" name="TextBox 10"/>
          <p:cNvSpPr txBox="1"/>
          <p:nvPr/>
        </p:nvSpPr>
        <p:spPr>
          <a:xfrm>
            <a:off x="2987916" y="1976548"/>
            <a:ext cx="856325" cy="369332"/>
          </a:xfrm>
          <a:prstGeom prst="rect">
            <a:avLst/>
          </a:prstGeom>
          <a:noFill/>
        </p:spPr>
        <p:txBody>
          <a:bodyPr wrap="none" rtlCol="0">
            <a:spAutoFit/>
          </a:bodyPr>
          <a:lstStyle/>
          <a:p>
            <a:r>
              <a:rPr lang="en-US" dirty="0" smtClean="0">
                <a:solidFill>
                  <a:schemeClr val="bg1"/>
                </a:solidFill>
              </a:rPr>
              <a:t>Helium</a:t>
            </a:r>
            <a:endParaRPr lang="en-US" dirty="0">
              <a:solidFill>
                <a:schemeClr val="bg1"/>
              </a:solidFill>
            </a:endParaRPr>
          </a:p>
        </p:txBody>
      </p:sp>
      <p:sp>
        <p:nvSpPr>
          <p:cNvPr id="12" name="TextBox 11"/>
          <p:cNvSpPr txBox="1"/>
          <p:nvPr/>
        </p:nvSpPr>
        <p:spPr>
          <a:xfrm>
            <a:off x="7454038" y="1904373"/>
            <a:ext cx="856325" cy="369332"/>
          </a:xfrm>
          <a:prstGeom prst="rect">
            <a:avLst/>
          </a:prstGeom>
          <a:noFill/>
        </p:spPr>
        <p:txBody>
          <a:bodyPr wrap="none" rtlCol="0">
            <a:spAutoFit/>
          </a:bodyPr>
          <a:lstStyle/>
          <a:p>
            <a:r>
              <a:rPr lang="en-US" dirty="0" smtClean="0">
                <a:solidFill>
                  <a:schemeClr val="bg1"/>
                </a:solidFill>
              </a:rPr>
              <a:t>Helium</a:t>
            </a:r>
            <a:endParaRPr lang="en-US" dirty="0">
              <a:solidFill>
                <a:schemeClr val="bg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432" y="4344317"/>
            <a:ext cx="3555521" cy="209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93529" y="3983611"/>
            <a:ext cx="2716834" cy="369332"/>
          </a:xfrm>
          <a:prstGeom prst="rect">
            <a:avLst/>
          </a:prstGeom>
          <a:noFill/>
        </p:spPr>
        <p:txBody>
          <a:bodyPr wrap="none" rtlCol="0">
            <a:spAutoFit/>
          </a:bodyPr>
          <a:lstStyle/>
          <a:p>
            <a:r>
              <a:rPr lang="en-US" dirty="0" smtClean="0"/>
              <a:t>Microsecond power supply</a:t>
            </a:r>
            <a:endParaRPr lang="en-US" dirty="0"/>
          </a:p>
        </p:txBody>
      </p:sp>
      <p:cxnSp>
        <p:nvCxnSpPr>
          <p:cNvPr id="7" name="Straight Arrow Connector 6"/>
          <p:cNvCxnSpPr/>
          <p:nvPr/>
        </p:nvCxnSpPr>
        <p:spPr>
          <a:xfrm>
            <a:off x="1165123" y="2590800"/>
            <a:ext cx="6995466" cy="266945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40127" y="4546120"/>
            <a:ext cx="1220462" cy="369332"/>
          </a:xfrm>
          <a:prstGeom prst="rect">
            <a:avLst/>
          </a:prstGeom>
          <a:noFill/>
        </p:spPr>
        <p:txBody>
          <a:bodyPr wrap="none" rtlCol="0">
            <a:spAutoFit/>
          </a:bodyPr>
          <a:lstStyle/>
          <a:p>
            <a:r>
              <a:rPr lang="en-US" dirty="0" smtClean="0">
                <a:solidFill>
                  <a:schemeClr val="bg1"/>
                </a:solidFill>
              </a:rPr>
              <a:t>100x lower</a:t>
            </a:r>
            <a:endParaRPr lang="en-US" dirty="0">
              <a:solidFill>
                <a:schemeClr val="bg1"/>
              </a:solidFill>
            </a:endParaRPr>
          </a:p>
        </p:txBody>
      </p:sp>
    </p:spTree>
    <p:extLst>
      <p:ext uri="{BB962C8B-B14F-4D97-AF65-F5344CB8AC3E}">
        <p14:creationId xmlns:p14="http://schemas.microsoft.com/office/powerpoint/2010/main" val="114777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3" grpId="0" uiExpand="1" build="p" animBg="1"/>
      <p:bldP spid="4"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22426" y="0"/>
            <a:ext cx="7772400" cy="1143000"/>
          </a:xfrm>
        </p:spPr>
        <p:txBody>
          <a:bodyPr/>
          <a:lstStyle/>
          <a:p>
            <a:pPr algn="ctr"/>
            <a:r>
              <a:rPr lang="en-US" altLang="en-US" sz="3200" b="1" dirty="0" smtClean="0">
                <a:latin typeface="Arial" panose="020B0604020202020204" pitchFamily="34" charset="0"/>
                <a:cs typeface="Arial" panose="020B0604020202020204" pitchFamily="34" charset="0"/>
              </a:rPr>
              <a:t>Liquid phase ·OH Scavenger </a:t>
            </a:r>
            <a:r>
              <a:rPr lang="en-US" altLang="en-US" sz="3200" b="1" dirty="0" smtClean="0">
                <a:cs typeface="Arial" charset="0"/>
              </a:rPr>
              <a:t/>
            </a:r>
            <a:br>
              <a:rPr lang="en-US" altLang="en-US" sz="3200" b="1" dirty="0" smtClean="0">
                <a:cs typeface="Arial" charset="0"/>
              </a:rPr>
            </a:br>
            <a:r>
              <a:rPr lang="en-US" altLang="en-US" sz="1600" b="1" dirty="0" smtClean="0">
                <a:latin typeface="Arial" panose="020B0604020202020204" pitchFamily="34" charset="0"/>
                <a:cs typeface="Arial" panose="020B0604020202020204" pitchFamily="34" charset="0"/>
              </a:rPr>
              <a:t>(Methylene Blue – a water soluble organic dye)</a:t>
            </a:r>
          </a:p>
        </p:txBody>
      </p:sp>
      <p:graphicFrame>
        <p:nvGraphicFramePr>
          <p:cNvPr id="3" name="Chart 2"/>
          <p:cNvGraphicFramePr/>
          <p:nvPr>
            <p:extLst>
              <p:ext uri="{D42A27DB-BD31-4B8C-83A1-F6EECF244321}">
                <p14:modId xmlns:p14="http://schemas.microsoft.com/office/powerpoint/2010/main" val="1316569097"/>
              </p:ext>
            </p:extLst>
          </p:nvPr>
        </p:nvGraphicFramePr>
        <p:xfrm>
          <a:off x="2000513" y="1100549"/>
          <a:ext cx="5218999" cy="28722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86430482"/>
              </p:ext>
            </p:extLst>
          </p:nvPr>
        </p:nvGraphicFramePr>
        <p:xfrm>
          <a:off x="723813" y="4132971"/>
          <a:ext cx="7772400" cy="1451009"/>
        </p:xfrm>
        <a:graphic>
          <a:graphicData uri="http://schemas.openxmlformats.org/drawingml/2006/table">
            <a:tbl>
              <a:tblPr/>
              <a:tblGrid>
                <a:gridCol w="3886200">
                  <a:extLst>
                    <a:ext uri="{9D8B030D-6E8A-4147-A177-3AD203B41FA5}">
                      <a16:colId xmlns="" xmlns:a16="http://schemas.microsoft.com/office/drawing/2014/main" val="20000"/>
                    </a:ext>
                  </a:extLst>
                </a:gridCol>
                <a:gridCol w="3886200">
                  <a:extLst>
                    <a:ext uri="{9D8B030D-6E8A-4147-A177-3AD203B41FA5}">
                      <a16:colId xmlns="" xmlns:a16="http://schemas.microsoft.com/office/drawing/2014/main" val="20001"/>
                    </a:ext>
                  </a:extLst>
                </a:gridCol>
              </a:tblGrid>
              <a:tr h="353729">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OH• production rate</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a:t>
                      </a:r>
                      <a:r>
                        <a:rPr kumimoji="0" lang="en-US" altLang="en-US" sz="18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mol</a:t>
                      </a: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/s)</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74311">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H</a:t>
                      </a:r>
                      <a:r>
                        <a:rPr kumimoji="0" lang="en-US" altLang="en-US" sz="1800" b="1" i="0" u="none" strike="noStrike" cap="none" normalizeH="0" baseline="-25000" dirty="0" smtClean="0">
                          <a:ln>
                            <a:noFill/>
                          </a:ln>
                          <a:solidFill>
                            <a:srgbClr val="000000"/>
                          </a:solidFill>
                          <a:effectLst/>
                          <a:latin typeface="Arial" panose="020B0604020202020204" pitchFamily="34" charset="0"/>
                          <a:cs typeface="Arial" panose="020B0604020202020204" pitchFamily="34" charset="0"/>
                        </a:rPr>
                        <a:t>2</a:t>
                      </a: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O</a:t>
                      </a:r>
                      <a:r>
                        <a:rPr kumimoji="0" lang="en-US" altLang="en-US" sz="1800" b="1" i="0" u="none" strike="noStrike" cap="none" normalizeH="0" baseline="-25000" dirty="0" smtClean="0">
                          <a:ln>
                            <a:noFill/>
                          </a:ln>
                          <a:solidFill>
                            <a:srgbClr val="000000"/>
                          </a:solidFill>
                          <a:effectLst/>
                          <a:latin typeface="Arial" panose="020B0604020202020204" pitchFamily="34" charset="0"/>
                          <a:cs typeface="Arial" panose="020B0604020202020204" pitchFamily="34" charset="0"/>
                        </a:rPr>
                        <a:t>2</a:t>
                      </a: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from </a:t>
                      </a:r>
                      <a:r>
                        <a:rPr kumimoji="0" lang="en-US" altLang="en-US" sz="18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dI</a:t>
                      </a: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H</a:t>
                      </a:r>
                      <a:r>
                        <a:rPr kumimoji="0" lang="en-US" altLang="en-US" sz="1800" b="1" i="0" u="none" strike="noStrike" cap="none" normalizeH="0" baseline="-25000" dirty="0" smtClean="0">
                          <a:ln>
                            <a:noFill/>
                          </a:ln>
                          <a:solidFill>
                            <a:srgbClr val="000000"/>
                          </a:solidFill>
                          <a:effectLst/>
                          <a:latin typeface="Arial" panose="020B0604020202020204" pitchFamily="34" charset="0"/>
                          <a:cs typeface="Arial" panose="020B0604020202020204" pitchFamily="34" charset="0"/>
                        </a:rPr>
                        <a:t>2</a:t>
                      </a: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O</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2.40 ± 0.25 x 10</a:t>
                      </a:r>
                      <a:r>
                        <a:rPr kumimoji="0" lang="en-US" altLang="en-US" sz="1800" b="1" i="0" u="none" strike="noStrike" cap="none" normalizeH="0" baseline="30000" dirty="0" smtClean="0">
                          <a:ln>
                            <a:noFill/>
                          </a:ln>
                          <a:solidFill>
                            <a:srgbClr val="000000"/>
                          </a:solidFill>
                          <a:effectLst/>
                          <a:latin typeface="Arial" panose="020B0604020202020204" pitchFamily="34" charset="0"/>
                          <a:cs typeface="Arial" panose="020B0604020202020204" pitchFamily="34" charset="0"/>
                        </a:rPr>
                        <a:t>-7</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74311">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H</a:t>
                      </a:r>
                      <a:r>
                        <a:rPr kumimoji="0" lang="en-US" altLang="en-US" sz="1800" b="1" i="0" u="none" strike="noStrike" cap="none" normalizeH="0" baseline="-25000" dirty="0" smtClean="0">
                          <a:ln>
                            <a:noFill/>
                          </a:ln>
                          <a:solidFill>
                            <a:srgbClr val="000000"/>
                          </a:solidFill>
                          <a:effectLst/>
                          <a:latin typeface="Arial" panose="020B0604020202020204" pitchFamily="34" charset="0"/>
                          <a:cs typeface="Arial" panose="020B0604020202020204" pitchFamily="34" charset="0"/>
                        </a:rPr>
                        <a:t>2</a:t>
                      </a: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O</a:t>
                      </a:r>
                      <a:r>
                        <a:rPr kumimoji="0" lang="en-US" altLang="en-US" sz="1800" b="1" i="0" u="none" strike="noStrike" cap="none" normalizeH="0" baseline="-25000" dirty="0" smtClean="0">
                          <a:ln>
                            <a:noFill/>
                          </a:ln>
                          <a:solidFill>
                            <a:srgbClr val="000000"/>
                          </a:solidFill>
                          <a:effectLst/>
                          <a:latin typeface="Arial" panose="020B0604020202020204" pitchFamily="34" charset="0"/>
                          <a:cs typeface="Arial" panose="020B0604020202020204" pitchFamily="34" charset="0"/>
                        </a:rPr>
                        <a:t>2</a:t>
                      </a: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from 0.1 </a:t>
                      </a:r>
                      <a:r>
                        <a:rPr kumimoji="0" lang="en-US" altLang="en-US" sz="1800" b="1" i="0" u="none" strike="noStrike" cap="none" normalizeH="0" baseline="0" dirty="0" err="1" smtClean="0">
                          <a:ln>
                            <a:noFill/>
                          </a:ln>
                          <a:solidFill>
                            <a:srgbClr val="000000"/>
                          </a:solidFill>
                          <a:effectLst/>
                          <a:latin typeface="Arial" panose="020B0604020202020204" pitchFamily="34" charset="0"/>
                          <a:cs typeface="Arial" panose="020B0604020202020204" pitchFamily="34" charset="0"/>
                        </a:rPr>
                        <a:t>mM</a:t>
                      </a: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MB</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2.57 ± 0.12 x 10</a:t>
                      </a:r>
                      <a:r>
                        <a:rPr kumimoji="0" lang="en-US" altLang="en-US" sz="1800" b="1" i="0" u="none" strike="noStrike" cap="none" normalizeH="0" baseline="30000" dirty="0" smtClean="0">
                          <a:ln>
                            <a:noFill/>
                          </a:ln>
                          <a:solidFill>
                            <a:srgbClr val="000000"/>
                          </a:solidFill>
                          <a:effectLst/>
                          <a:latin typeface="Arial" panose="020B0604020202020204" pitchFamily="34" charset="0"/>
                          <a:cs typeface="Arial" panose="020B0604020202020204" pitchFamily="34" charset="0"/>
                        </a:rPr>
                        <a:t>-7</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74311">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MB decoloration </a:t>
                      </a:r>
                      <a:endParaRPr kumimoji="0" lang="en-US" altLang="en-US" sz="1800" b="1" i="0" u="none" strike="noStrike" cap="none" normalizeH="0" baseline="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2.30 ± 0.13 x 10</a:t>
                      </a:r>
                      <a:r>
                        <a:rPr kumimoji="0" lang="en-US" altLang="en-US" sz="1800" b="1" i="0" u="none" strike="noStrike" cap="none" normalizeH="0" baseline="30000" dirty="0" smtClean="0">
                          <a:ln>
                            <a:noFill/>
                          </a:ln>
                          <a:solidFill>
                            <a:srgbClr val="000000"/>
                          </a:solidFill>
                          <a:effectLst/>
                          <a:latin typeface="Arial" panose="020B0604020202020204" pitchFamily="34" charset="0"/>
                          <a:cs typeface="Arial" panose="020B0604020202020204" pitchFamily="34" charset="0"/>
                        </a:rPr>
                        <a:t>-9</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74311">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MB mineralization </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marL="742950" indent="-285750">
                        <a:spcBef>
                          <a:spcPct val="20000"/>
                        </a:spcBef>
                        <a:defRPr sz="2400">
                          <a:solidFill>
                            <a:schemeClr val="tx1"/>
                          </a:solidFill>
                          <a:latin typeface="Times New Roman" pitchFamily="18" charset="0"/>
                        </a:defRPr>
                      </a:lvl2pPr>
                      <a:lvl3pPr marL="1143000" indent="-228600">
                        <a:spcBef>
                          <a:spcPct val="20000"/>
                        </a:spcBef>
                        <a:defRPr sz="2000">
                          <a:solidFill>
                            <a:schemeClr val="tx1"/>
                          </a:solidFill>
                          <a:latin typeface="Times New Roman" pitchFamily="18" charset="0"/>
                        </a:defRPr>
                      </a:lvl3pPr>
                      <a:lvl4pPr marL="1600200" indent="-228600">
                        <a:spcBef>
                          <a:spcPct val="20000"/>
                        </a:spcBef>
                        <a:defRPr>
                          <a:solidFill>
                            <a:schemeClr val="tx1"/>
                          </a:solidFill>
                          <a:latin typeface="Times New Roman" pitchFamily="18" charset="0"/>
                        </a:defRPr>
                      </a:lvl4pPr>
                      <a:lvl5pPr marL="2057400" indent="-22860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1.38 ± 0.67 x 10</a:t>
                      </a:r>
                      <a:r>
                        <a:rPr kumimoji="0" lang="en-US" altLang="en-US" sz="1800" b="1" i="0" u="none" strike="noStrike" cap="none" normalizeH="0" baseline="30000" dirty="0" smtClean="0">
                          <a:ln>
                            <a:noFill/>
                          </a:ln>
                          <a:solidFill>
                            <a:srgbClr val="000000"/>
                          </a:solidFill>
                          <a:effectLst/>
                          <a:latin typeface="Arial" panose="020B0604020202020204" pitchFamily="34" charset="0"/>
                          <a:cs typeface="Arial" panose="020B0604020202020204" pitchFamily="34" charset="0"/>
                        </a:rPr>
                        <a:t>-8</a:t>
                      </a:r>
                      <a:endParaRPr kumimoji="0" lang="en-US" altLang="en-US" sz="1800" b="1" i="0" u="none" strike="noStrike" cap="none" normalizeH="0" baseline="0" dirty="0" smtClean="0">
                        <a:ln>
                          <a:noFill/>
                        </a:ln>
                        <a:solidFill>
                          <a:schemeClr val="tx1"/>
                        </a:solidFill>
                        <a:effectLst/>
                        <a:latin typeface="Arial" panose="020B0604020202020204" pitchFamily="34" charset="0"/>
                        <a:ea typeface="SimSun" pitchFamily="2" charset="-122"/>
                        <a:cs typeface="Arial" panose="020B0604020202020204"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40984" name="TextBox 1"/>
          <p:cNvSpPr txBox="1">
            <a:spLocks noChangeArrowheads="1"/>
          </p:cNvSpPr>
          <p:nvPr/>
        </p:nvSpPr>
        <p:spPr bwMode="auto">
          <a:xfrm>
            <a:off x="445154" y="5744176"/>
            <a:ext cx="8329716" cy="70788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pPr>
            <a:r>
              <a:rPr lang="en-US" altLang="en-US" sz="2000" dirty="0">
                <a:latin typeface="Arial" charset="0"/>
                <a:cs typeface="Arial" charset="0"/>
              </a:rPr>
              <a:t>Complete MB </a:t>
            </a:r>
            <a:r>
              <a:rPr lang="en-US" altLang="en-US" sz="2000" dirty="0" err="1">
                <a:latin typeface="Arial" charset="0"/>
                <a:cs typeface="Arial" charset="0"/>
              </a:rPr>
              <a:t>decoloration</a:t>
            </a:r>
            <a:r>
              <a:rPr lang="en-US" altLang="en-US" sz="2000" dirty="0">
                <a:latin typeface="Arial" charset="0"/>
                <a:cs typeface="Arial" charset="0"/>
              </a:rPr>
              <a:t> has little effect on ·OH </a:t>
            </a:r>
            <a:r>
              <a:rPr lang="en-US" altLang="en-US" sz="2000" dirty="0" smtClean="0">
                <a:latin typeface="Arial" charset="0"/>
                <a:cs typeface="Arial" charset="0"/>
              </a:rPr>
              <a:t>(H</a:t>
            </a:r>
            <a:r>
              <a:rPr lang="en-US" altLang="en-US" sz="2000" baseline="-25000" dirty="0" smtClean="0">
                <a:latin typeface="Arial" charset="0"/>
                <a:cs typeface="Arial" charset="0"/>
              </a:rPr>
              <a:t>2</a:t>
            </a:r>
            <a:r>
              <a:rPr lang="en-US" altLang="en-US" sz="2000" dirty="0" smtClean="0">
                <a:latin typeface="Arial" charset="0"/>
                <a:cs typeface="Arial" charset="0"/>
              </a:rPr>
              <a:t>O</a:t>
            </a:r>
            <a:r>
              <a:rPr lang="en-US" altLang="en-US" sz="2000" baseline="-25000" dirty="0" smtClean="0">
                <a:latin typeface="Arial" charset="0"/>
                <a:cs typeface="Arial" charset="0"/>
              </a:rPr>
              <a:t>2</a:t>
            </a:r>
            <a:r>
              <a:rPr lang="en-US" altLang="en-US" sz="2000" dirty="0" smtClean="0">
                <a:latin typeface="Arial" charset="0"/>
                <a:cs typeface="Arial" charset="0"/>
              </a:rPr>
              <a:t>) production</a:t>
            </a:r>
            <a:r>
              <a:rPr lang="en-US" altLang="en-US" sz="2000" dirty="0">
                <a:latin typeface="Arial" charset="0"/>
                <a:cs typeface="Arial" charset="0"/>
              </a:rPr>
              <a:t>.</a:t>
            </a:r>
          </a:p>
          <a:p>
            <a:pPr>
              <a:spcBef>
                <a:spcPct val="0"/>
              </a:spcBef>
            </a:pPr>
            <a:r>
              <a:rPr lang="en-US" altLang="en-US" sz="2000" dirty="0">
                <a:latin typeface="Arial" charset="0"/>
                <a:cs typeface="Arial" charset="0"/>
              </a:rPr>
              <a:t>MB </a:t>
            </a:r>
            <a:r>
              <a:rPr lang="en-US" altLang="en-US" sz="2000" dirty="0" smtClean="0">
                <a:latin typeface="Arial" charset="0"/>
                <a:cs typeface="Arial" charset="0"/>
              </a:rPr>
              <a:t>complete degradation </a:t>
            </a:r>
            <a:r>
              <a:rPr lang="en-US" altLang="en-US" sz="2000" dirty="0">
                <a:latin typeface="Arial" charset="0"/>
                <a:cs typeface="Arial" charset="0"/>
              </a:rPr>
              <a:t>requires 57 moles of ·OH</a:t>
            </a:r>
            <a:r>
              <a:rPr lang="en-US" altLang="en-US" sz="2000" dirty="0" smtClean="0">
                <a:latin typeface="Arial" charset="0"/>
                <a:cs typeface="Arial" charset="0"/>
              </a:rPr>
              <a:t>.</a:t>
            </a:r>
            <a:endParaRPr lang="en-US" altLang="en-US" sz="20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098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90" y="67659"/>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Hydroxyl Radicals in Liquid Phase</a:t>
            </a:r>
            <a:endParaRPr lang="en-US" sz="3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020676" y="1029017"/>
            <a:ext cx="4726427" cy="302885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01066" y="4904347"/>
                <a:ext cx="2412776" cy="539700"/>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𝑙𝑛</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i="1">
                                <a:latin typeface="Cambria Math" panose="02040503050406030204" pitchFamily="18" charset="0"/>
                              </a:rPr>
                              <m:t>𝑀𝐵</m:t>
                            </m:r>
                          </m:e>
                        </m:d>
                      </m:num>
                      <m:den>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𝑀𝐵</m:t>
                                </m:r>
                              </m:e>
                            </m:d>
                          </m:e>
                          <m:sub>
                            <m:r>
                              <a:rPr lang="en-US" i="0">
                                <a:latin typeface="Cambria Math" panose="02040503050406030204" pitchFamily="18" charset="0"/>
                              </a:rPr>
                              <m:t>0</m:t>
                            </m:r>
                          </m:sub>
                        </m:sSub>
                      </m:den>
                    </m:f>
                    <m:r>
                      <m:rPr>
                        <m:nor/>
                      </m:rPr>
                      <a:rPr lang="en-US" i="1">
                        <a:latin typeface="Cambria Math" panose="02040503050406030204" pitchFamily="18" charset="0"/>
                      </a:rPr>
                      <m:t> =</m:t>
                    </m:r>
                    <m:r>
                      <a:rPr lang="en-US" i="0">
                        <a:latin typeface="Cambria Math" panose="02040503050406030204" pitchFamily="18" charset="0"/>
                      </a:rPr>
                      <m:t> −</m:t>
                    </m:r>
                    <m:r>
                      <a:rPr lang="en-US" b="0" i="1" smtClean="0">
                        <a:latin typeface="Cambria Math" panose="02040503050406030204" pitchFamily="18" charset="0"/>
                      </a:rPr>
                      <m:t>𝑡</m:t>
                    </m:r>
                    <m:r>
                      <a:rPr lang="en-US" i="1">
                        <a:latin typeface="Cambria Math" panose="02040503050406030204" pitchFamily="18" charset="0"/>
                      </a:rPr>
                      <m:t>𝑘</m:t>
                    </m:r>
                    <m:d>
                      <m:dPr>
                        <m:begChr m:val="["/>
                        <m:endChr m:val="]"/>
                        <m:ctrlPr>
                          <a:rPr lang="en-US" i="1">
                            <a:latin typeface="Cambria Math" panose="02040503050406030204" pitchFamily="18" charset="0"/>
                          </a:rPr>
                        </m:ctrlPr>
                      </m:dPr>
                      <m:e>
                        <m:r>
                          <a:rPr lang="en-US" i="1">
                            <a:latin typeface="Cambria Math" panose="02040503050406030204" pitchFamily="18" charset="0"/>
                          </a:rPr>
                          <m:t>𝑂𝐻</m:t>
                        </m:r>
                      </m:e>
                    </m:d>
                  </m:oMath>
                </a14:m>
                <a:r>
                  <a:rPr lang="en-US" baseline="-25000" dirty="0" smtClean="0"/>
                  <a:t>pss</a:t>
                </a:r>
                <a:endParaRPr lang="en-US" baseline="-25000" dirty="0"/>
              </a:p>
            </p:txBody>
          </p:sp>
        </mc:Choice>
        <mc:Fallback xmlns="">
          <p:sp>
            <p:nvSpPr>
              <p:cNvPr id="4" name="Rectangle 3"/>
              <p:cNvSpPr>
                <a:spLocks noRot="1" noChangeAspect="1" noMove="1" noResize="1" noEditPoints="1" noAdjustHandles="1" noChangeArrowheads="1" noChangeShapeType="1" noTextEdit="1"/>
              </p:cNvSpPr>
              <p:nvPr/>
            </p:nvSpPr>
            <p:spPr>
              <a:xfrm>
                <a:off x="1401066" y="4904347"/>
                <a:ext cx="2412776" cy="539700"/>
              </a:xfrm>
              <a:prstGeom prst="rect">
                <a:avLst/>
              </a:prstGeom>
              <a:blipFill rotWithShape="0">
                <a:blip r:embed="rId3"/>
                <a:stretch>
                  <a:fillRect/>
                </a:stretch>
              </a:blipFill>
            </p:spPr>
            <p:txBody>
              <a:bodyPr/>
              <a:lstStyle/>
              <a:p>
                <a:r>
                  <a:rPr lang="en-US">
                    <a:noFill/>
                  </a:rPr>
                  <a:t> </a:t>
                </a:r>
              </a:p>
            </p:txBody>
          </p:sp>
        </mc:Fallback>
      </mc:AlternateContent>
      <p:sp>
        <p:nvSpPr>
          <p:cNvPr id="5" name="TextBox 4"/>
          <p:cNvSpPr txBox="1"/>
          <p:nvPr/>
        </p:nvSpPr>
        <p:spPr>
          <a:xfrm>
            <a:off x="4321083" y="4989531"/>
            <a:ext cx="2770502" cy="369332"/>
          </a:xfrm>
          <a:prstGeom prst="rect">
            <a:avLst/>
          </a:prstGeom>
          <a:noFill/>
          <a:ln w="28575">
            <a:solidFill>
              <a:srgbClr val="FF0000"/>
            </a:solidFill>
          </a:ln>
        </p:spPr>
        <p:txBody>
          <a:bodyPr wrap="none" rtlCol="0">
            <a:spAutoFit/>
          </a:bodyPr>
          <a:lstStyle/>
          <a:p>
            <a:r>
              <a:rPr lang="en-US" dirty="0" smtClean="0"/>
              <a:t>[OH]</a:t>
            </a:r>
            <a:r>
              <a:rPr lang="en-US" baseline="-25000" dirty="0" err="1" smtClean="0"/>
              <a:t>pss</a:t>
            </a:r>
            <a:r>
              <a:rPr lang="en-US" dirty="0" smtClean="0"/>
              <a:t> = 1.2 to 4.3 x10</a:t>
            </a:r>
            <a:r>
              <a:rPr lang="en-US" baseline="30000" dirty="0" smtClean="0"/>
              <a:t>-10</a:t>
            </a:r>
            <a:r>
              <a:rPr lang="en-US" dirty="0" smtClean="0"/>
              <a:t> M</a:t>
            </a:r>
            <a:endParaRPr lang="en-US" dirty="0"/>
          </a:p>
        </p:txBody>
      </p:sp>
      <p:sp>
        <p:nvSpPr>
          <p:cNvPr id="6" name="TextBox 5"/>
          <p:cNvSpPr txBox="1"/>
          <p:nvPr/>
        </p:nvSpPr>
        <p:spPr>
          <a:xfrm>
            <a:off x="1566066" y="4177342"/>
            <a:ext cx="5924186" cy="646331"/>
          </a:xfrm>
          <a:prstGeom prst="rect">
            <a:avLst/>
          </a:prstGeom>
          <a:noFill/>
          <a:ln w="19050">
            <a:solidFill>
              <a:srgbClr val="FF0000"/>
            </a:solidFill>
          </a:ln>
        </p:spPr>
        <p:txBody>
          <a:bodyPr wrap="none" rtlCol="0">
            <a:spAutoFit/>
          </a:bodyPr>
          <a:lstStyle/>
          <a:p>
            <a:pPr marL="285750" indent="-285750">
              <a:buFont typeface="Arial" panose="020B0604020202020204" pitchFamily="34" charset="0"/>
              <a:buChar char="•"/>
            </a:pPr>
            <a:r>
              <a:rPr lang="en-US" dirty="0" smtClean="0"/>
              <a:t>Based upon non-volatile organic dye </a:t>
            </a:r>
            <a:r>
              <a:rPr lang="en-US" dirty="0" err="1" smtClean="0"/>
              <a:t>decoloration</a:t>
            </a:r>
            <a:r>
              <a:rPr lang="en-US" dirty="0" smtClean="0"/>
              <a:t> in liquid</a:t>
            </a:r>
          </a:p>
          <a:p>
            <a:pPr marL="285750" indent="-285750">
              <a:buFont typeface="Arial" panose="020B0604020202020204" pitchFamily="34" charset="0"/>
              <a:buChar char="•"/>
            </a:pPr>
            <a:r>
              <a:rPr lang="en-US" dirty="0" smtClean="0"/>
              <a:t>Ignition coil data with argon carrier gas. (Hsieh, 2015)</a:t>
            </a:r>
            <a:endParaRPr lang="en-US" dirty="0"/>
          </a:p>
        </p:txBody>
      </p:sp>
      <p:sp>
        <p:nvSpPr>
          <p:cNvPr id="7" name="TextBox 6"/>
          <p:cNvSpPr txBox="1"/>
          <p:nvPr/>
        </p:nvSpPr>
        <p:spPr>
          <a:xfrm>
            <a:off x="550311" y="5726568"/>
            <a:ext cx="6994287" cy="701731"/>
          </a:xfrm>
          <a:prstGeom prst="rect">
            <a:avLst/>
          </a:prstGeom>
          <a:noFill/>
          <a:ln w="19050">
            <a:solidFill>
              <a:srgbClr val="FF0000"/>
            </a:solidFill>
          </a:ln>
        </p:spPr>
        <p:txBody>
          <a:bodyPr wrap="none" rtlCol="0">
            <a:spAutoFit/>
          </a:bodyPr>
          <a:lstStyle/>
          <a:p>
            <a:pPr marL="257168" lvl="0" indent="-257168" defTabSz="685783">
              <a:spcBef>
                <a:spcPct val="20000"/>
              </a:spcBef>
              <a:buFont typeface="Arial" panose="020B0604020202020204" pitchFamily="34" charset="0"/>
              <a:buChar char="•"/>
            </a:pPr>
            <a:r>
              <a:rPr lang="en-US" dirty="0" smtClean="0"/>
              <a:t>For comparison - Advanced Oxidation Technologies</a:t>
            </a:r>
            <a:endParaRPr lang="en-US" dirty="0"/>
          </a:p>
          <a:p>
            <a:pPr marL="557199" lvl="1" indent="-214308" defTabSz="685783">
              <a:spcBef>
                <a:spcPct val="20000"/>
              </a:spcBef>
              <a:buFont typeface="Arial" panose="020B0604020202020204" pitchFamily="34" charset="0"/>
              <a:buChar char="–"/>
            </a:pPr>
            <a:r>
              <a:rPr lang="en-US" dirty="0">
                <a:latin typeface="Calibri" panose="020F0502020204030204" pitchFamily="34" charset="0"/>
                <a:cs typeface="Calibri" panose="020F0502020204030204" pitchFamily="34" charset="0"/>
              </a:rPr>
              <a:t>∙</a:t>
            </a:r>
            <a:r>
              <a:rPr lang="en-US" dirty="0"/>
              <a:t>OH: </a:t>
            </a:r>
            <a:r>
              <a:rPr lang="en-US" u="sng" dirty="0"/>
              <a:t>10</a:t>
            </a:r>
            <a:r>
              <a:rPr lang="en-US" u="sng" baseline="30000" dirty="0"/>
              <a:t>-4</a:t>
            </a:r>
            <a:r>
              <a:rPr lang="en-US" u="sng" dirty="0"/>
              <a:t> to 10</a:t>
            </a:r>
            <a:r>
              <a:rPr lang="en-US" u="sng" baseline="30000" dirty="0"/>
              <a:t>-1</a:t>
            </a:r>
            <a:r>
              <a:rPr lang="en-US" u="sng" dirty="0"/>
              <a:t> </a:t>
            </a:r>
            <a:r>
              <a:rPr lang="en-US" u="sng" dirty="0" err="1"/>
              <a:t>nM</a:t>
            </a:r>
            <a:r>
              <a:rPr lang="en-US" u="sng" dirty="0"/>
              <a:t> </a:t>
            </a:r>
            <a:r>
              <a:rPr lang="en-US" dirty="0"/>
              <a:t>(quasi steady-state due to very high reactivity)</a:t>
            </a:r>
          </a:p>
        </p:txBody>
      </p:sp>
    </p:spTree>
    <p:extLst>
      <p:ext uri="{BB962C8B-B14F-4D97-AF65-F5344CB8AC3E}">
        <p14:creationId xmlns:p14="http://schemas.microsoft.com/office/powerpoint/2010/main" val="398149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32486" y="1084"/>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200" b="1" dirty="0" smtClean="0">
                <a:latin typeface="Arial" panose="020B0604020202020204" pitchFamily="34" charset="0"/>
              </a:rPr>
              <a:t>Contacting Plasma with Liquid Water</a:t>
            </a:r>
            <a:endParaRPr lang="en-US" altLang="en-US" sz="3200" b="1" dirty="0"/>
          </a:p>
        </p:txBody>
      </p:sp>
      <p:graphicFrame>
        <p:nvGraphicFramePr>
          <p:cNvPr id="343047" name="Object 7"/>
          <p:cNvGraphicFramePr>
            <a:graphicFrameLocks noChangeAspect="1"/>
          </p:cNvGraphicFramePr>
          <p:nvPr>
            <p:extLst>
              <p:ext uri="{D42A27DB-BD31-4B8C-83A1-F6EECF244321}">
                <p14:modId xmlns:p14="http://schemas.microsoft.com/office/powerpoint/2010/main" val="1274806215"/>
              </p:ext>
            </p:extLst>
          </p:nvPr>
        </p:nvGraphicFramePr>
        <p:xfrm>
          <a:off x="663489" y="5048772"/>
          <a:ext cx="1119531" cy="1022350"/>
        </p:xfrm>
        <a:graphic>
          <a:graphicData uri="http://schemas.openxmlformats.org/presentationml/2006/ole">
            <mc:AlternateContent xmlns:mc="http://schemas.openxmlformats.org/markup-compatibility/2006">
              <mc:Choice xmlns:v="urn:schemas-microsoft-com:vml" Requires="v">
                <p:oleObj spid="_x0000_s9470" name="Photo Editor Photo" r:id="rId4" imgW="14959356" imgH="13656224" progId="MSPhotoEd.3">
                  <p:embed/>
                </p:oleObj>
              </mc:Choice>
              <mc:Fallback>
                <p:oleObj name="Photo Editor Photo" r:id="rId4" imgW="14959356" imgH="1365622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89" y="5048772"/>
                        <a:ext cx="1119531" cy="1022350"/>
                      </a:xfrm>
                      <a:prstGeom prst="rect">
                        <a:avLst/>
                      </a:prstGeom>
                      <a:noFill/>
                      <a:ln>
                        <a:noFill/>
                      </a:ln>
                      <a:effectLst/>
                    </p:spPr>
                  </p:pic>
                </p:oleObj>
              </mc:Fallback>
            </mc:AlternateContent>
          </a:graphicData>
        </a:graphic>
      </p:graphicFrame>
      <p:pic>
        <p:nvPicPr>
          <p:cNvPr id="2" name="Picture 1"/>
          <p:cNvPicPr>
            <a:picLocks noChangeAspect="1"/>
          </p:cNvPicPr>
          <p:nvPr/>
        </p:nvPicPr>
        <p:blipFill>
          <a:blip r:embed="rId6"/>
          <a:stretch>
            <a:fillRect/>
          </a:stretch>
        </p:blipFill>
        <p:spPr>
          <a:xfrm>
            <a:off x="7538147" y="5009792"/>
            <a:ext cx="1101991" cy="890971"/>
          </a:xfrm>
          <a:prstGeom prst="rect">
            <a:avLst/>
          </a:prstGeom>
        </p:spPr>
      </p:pic>
      <p:grpSp>
        <p:nvGrpSpPr>
          <p:cNvPr id="15" name="Group 14"/>
          <p:cNvGrpSpPr/>
          <p:nvPr/>
        </p:nvGrpSpPr>
        <p:grpSpPr>
          <a:xfrm>
            <a:off x="1067681" y="990385"/>
            <a:ext cx="7437205" cy="1794122"/>
            <a:chOff x="1067681" y="990385"/>
            <a:chExt cx="7437205" cy="1794122"/>
          </a:xfrm>
        </p:grpSpPr>
        <p:sp>
          <p:nvSpPr>
            <p:cNvPr id="343043" name="Text Box 3"/>
            <p:cNvSpPr txBox="1">
              <a:spLocks noChangeArrowheads="1"/>
            </p:cNvSpPr>
            <p:nvPr/>
          </p:nvSpPr>
          <p:spPr bwMode="auto">
            <a:xfrm>
              <a:off x="3853292" y="1398885"/>
              <a:ext cx="465159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dirty="0" smtClean="0">
                  <a:latin typeface="Arial" panose="020B0604020202020204" pitchFamily="34" charset="0"/>
                </a:rPr>
                <a:t>Electrical discharge underwater </a:t>
              </a:r>
              <a:r>
                <a:rPr lang="en-US" altLang="en-US" sz="1400" dirty="0">
                  <a:latin typeface="Arial" panose="020B0604020202020204" pitchFamily="34" charset="0"/>
                </a:rPr>
                <a:t>(pulsed, RF, microwave)</a:t>
              </a:r>
            </a:p>
            <a:p>
              <a:pPr eaLnBrk="1" hangingPunct="1"/>
              <a:r>
                <a:rPr lang="en-US" altLang="en-US" sz="1400" dirty="0">
                  <a:latin typeface="Arial" panose="020B0604020202020204" pitchFamily="34" charset="0"/>
                </a:rPr>
                <a:t> </a:t>
              </a:r>
              <a:r>
                <a:rPr lang="en-US" altLang="en-US" sz="1400" dirty="0" smtClean="0">
                  <a:latin typeface="Arial" panose="020B0604020202020204" pitchFamily="34" charset="0"/>
                </a:rPr>
                <a:t>- 10</a:t>
              </a:r>
              <a:r>
                <a:rPr lang="en-US" altLang="en-US" sz="1400" baseline="30000" dirty="0" smtClean="0">
                  <a:latin typeface="Arial" panose="020B0604020202020204" pitchFamily="34" charset="0"/>
                </a:rPr>
                <a:t>-3</a:t>
              </a:r>
              <a:r>
                <a:rPr lang="en-US" altLang="en-US" sz="1400" dirty="0" smtClean="0">
                  <a:latin typeface="Arial" panose="020B0604020202020204" pitchFamily="34" charset="0"/>
                </a:rPr>
                <a:t> to 1 J/pulse (also ns to </a:t>
              </a:r>
              <a:r>
                <a:rPr lang="en-US" altLang="en-US" sz="1400" dirty="0" err="1" smtClean="0">
                  <a:latin typeface="Symbol" panose="05050102010706020507" pitchFamily="18" charset="2"/>
                </a:rPr>
                <a:t>m</a:t>
              </a:r>
              <a:r>
                <a:rPr lang="en-US" altLang="en-US" sz="1400" dirty="0" err="1" smtClean="0">
                  <a:latin typeface="Arial" panose="020B0604020202020204" pitchFamily="34" charset="0"/>
                </a:rPr>
                <a:t>s</a:t>
              </a:r>
              <a:r>
                <a:rPr lang="en-US" altLang="en-US" sz="1400" dirty="0" smtClean="0">
                  <a:latin typeface="Arial" panose="020B0604020202020204" pitchFamily="34" charset="0"/>
                </a:rPr>
                <a:t> pulses possible)</a:t>
              </a:r>
              <a:endParaRPr lang="en-US" altLang="en-US" sz="1400" dirty="0">
                <a:latin typeface="Arial" panose="020B0604020202020204" pitchFamily="34" charset="0"/>
              </a:endParaRPr>
            </a:p>
            <a:p>
              <a:pPr eaLnBrk="1" hangingPunct="1"/>
              <a:r>
                <a:rPr lang="en-US" altLang="en-US" sz="1400" dirty="0">
                  <a:latin typeface="Arial" panose="020B0604020202020204" pitchFamily="34" charset="0"/>
                </a:rPr>
                <a:t> </a:t>
              </a:r>
              <a:r>
                <a:rPr lang="en-US" altLang="en-US" sz="1400" dirty="0" smtClean="0">
                  <a:latin typeface="Arial" panose="020B0604020202020204" pitchFamily="34" charset="0"/>
                </a:rPr>
                <a:t>- up to kJ/pulse </a:t>
              </a:r>
              <a:r>
                <a:rPr lang="en-US" altLang="en-US" sz="1400" dirty="0">
                  <a:latin typeface="Arial" panose="020B0604020202020204" pitchFamily="34" charset="0"/>
                </a:rPr>
                <a:t>- electrohydraulic </a:t>
              </a:r>
              <a:r>
                <a:rPr lang="en-US" altLang="en-US" sz="1400" dirty="0" smtClean="0">
                  <a:latin typeface="Arial" panose="020B0604020202020204" pitchFamily="34" charset="0"/>
                </a:rPr>
                <a:t>discharge,</a:t>
              </a:r>
              <a:endParaRPr lang="en-US" altLang="en-US" sz="1400" dirty="0">
                <a:latin typeface="Arial" panose="020B0604020202020204" pitchFamily="34" charset="0"/>
              </a:endParaRPr>
            </a:p>
            <a:p>
              <a:pPr eaLnBrk="1" hangingPunct="1"/>
              <a:r>
                <a:rPr lang="en-US" altLang="en-US" sz="1400" dirty="0">
                  <a:latin typeface="Arial" panose="020B0604020202020204" pitchFamily="34" charset="0"/>
                </a:rPr>
                <a:t> </a:t>
              </a:r>
              <a:r>
                <a:rPr lang="en-US" altLang="en-US" sz="1400" dirty="0" smtClean="0">
                  <a:latin typeface="Arial" panose="020B0604020202020204" pitchFamily="34" charset="0"/>
                </a:rPr>
                <a:t>            arc </a:t>
              </a:r>
              <a:r>
                <a:rPr lang="en-US" altLang="en-US" sz="1400" dirty="0">
                  <a:latin typeface="Arial" panose="020B0604020202020204" pitchFamily="34" charset="0"/>
                </a:rPr>
                <a:t>formation, exploding </a:t>
              </a:r>
              <a:r>
                <a:rPr lang="en-US" altLang="en-US" sz="1400" dirty="0" smtClean="0">
                  <a:latin typeface="Arial" panose="020B0604020202020204" pitchFamily="34" charset="0"/>
                </a:rPr>
                <a:t>wire</a:t>
              </a:r>
            </a:p>
            <a:p>
              <a:pPr eaLnBrk="1" hangingPunct="1"/>
              <a:r>
                <a:rPr lang="en-US" altLang="en-US" sz="1400" dirty="0">
                  <a:latin typeface="Arial" panose="020B0604020202020204" pitchFamily="34" charset="0"/>
                </a:rPr>
                <a:t> </a:t>
              </a:r>
              <a:r>
                <a:rPr lang="en-US" altLang="en-US" sz="1400" dirty="0" smtClean="0">
                  <a:latin typeface="Arial" panose="020B0604020202020204" pitchFamily="34" charset="0"/>
                </a:rPr>
                <a:t>- breakdown underwater: 1 MV/cm</a:t>
              </a:r>
              <a:endParaRPr lang="en-US" altLang="en-US" sz="1400" dirty="0">
                <a:latin typeface="Arial" panose="020B0604020202020204" pitchFamily="34" charset="0"/>
              </a:endParaRPr>
            </a:p>
          </p:txBody>
        </p:sp>
        <p:pic>
          <p:nvPicPr>
            <p:cNvPr id="343046" name="Picture 6" descr="diwatersigpulse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8031" y="1488361"/>
              <a:ext cx="1327506"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8"/>
            <a:stretch>
              <a:fillRect/>
            </a:stretch>
          </p:blipFill>
          <p:spPr>
            <a:xfrm>
              <a:off x="1067681" y="1373182"/>
              <a:ext cx="972856" cy="1411325"/>
            </a:xfrm>
            <a:prstGeom prst="rect">
              <a:avLst/>
            </a:prstGeom>
          </p:spPr>
        </p:pic>
        <p:sp>
          <p:nvSpPr>
            <p:cNvPr id="7" name="TextBox 6"/>
            <p:cNvSpPr txBox="1"/>
            <p:nvPr/>
          </p:nvSpPr>
          <p:spPr>
            <a:xfrm>
              <a:off x="1554109" y="990385"/>
              <a:ext cx="1377300"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Underwater</a:t>
              </a:r>
              <a:endParaRPr lang="en-US" dirty="0">
                <a:latin typeface="Arial" panose="020B0604020202020204" pitchFamily="34" charset="0"/>
                <a:cs typeface="Arial" panose="020B0604020202020204" pitchFamily="34" charset="0"/>
              </a:endParaRPr>
            </a:p>
          </p:txBody>
        </p:sp>
      </p:grpSp>
      <p:sp>
        <p:nvSpPr>
          <p:cNvPr id="12" name="TextBox 11"/>
          <p:cNvSpPr txBox="1"/>
          <p:nvPr/>
        </p:nvSpPr>
        <p:spPr>
          <a:xfrm>
            <a:off x="1192122" y="6150179"/>
            <a:ext cx="227498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Combined gas/liquid</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7414815" y="5984189"/>
            <a:ext cx="1420004"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Water spray</a:t>
            </a:r>
            <a:endParaRPr lang="en-US" dirty="0">
              <a:latin typeface="Arial" panose="020B0604020202020204" pitchFamily="34" charset="0"/>
              <a:cs typeface="Arial" panose="020B0604020202020204" pitchFamily="34" charset="0"/>
            </a:endParaRPr>
          </a:p>
        </p:txBody>
      </p:sp>
      <p:grpSp>
        <p:nvGrpSpPr>
          <p:cNvPr id="16" name="Group 15"/>
          <p:cNvGrpSpPr/>
          <p:nvPr/>
        </p:nvGrpSpPr>
        <p:grpSpPr>
          <a:xfrm>
            <a:off x="548356" y="2808065"/>
            <a:ext cx="8683788" cy="2072959"/>
            <a:chOff x="548356" y="2808065"/>
            <a:chExt cx="8683788" cy="2072959"/>
          </a:xfrm>
        </p:grpSpPr>
        <p:sp>
          <p:nvSpPr>
            <p:cNvPr id="343044" name="Text Box 4"/>
            <p:cNvSpPr txBox="1">
              <a:spLocks noChangeArrowheads="1"/>
            </p:cNvSpPr>
            <p:nvPr/>
          </p:nvSpPr>
          <p:spPr bwMode="auto">
            <a:xfrm>
              <a:off x="4813137" y="2832885"/>
              <a:ext cx="174759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dirty="0" smtClean="0">
                  <a:latin typeface="Arial" panose="020B0604020202020204" pitchFamily="34" charset="0"/>
                </a:rPr>
                <a:t>(</a:t>
              </a:r>
              <a:r>
                <a:rPr lang="en-US" altLang="en-US" sz="1400" dirty="0">
                  <a:latin typeface="Arial" panose="020B0604020202020204" pitchFamily="34" charset="0"/>
                </a:rPr>
                <a:t>AC, DC, or </a:t>
              </a:r>
              <a:r>
                <a:rPr lang="en-US" altLang="en-US" sz="1400" dirty="0" smtClean="0">
                  <a:latin typeface="Arial" panose="020B0604020202020204" pitchFamily="34" charset="0"/>
                </a:rPr>
                <a:t>pulsed</a:t>
              </a:r>
              <a:r>
                <a:rPr lang="en-US" altLang="en-US" sz="1400" dirty="0">
                  <a:latin typeface="Arial" panose="020B0604020202020204" pitchFamily="34" charset="0"/>
                </a:rPr>
                <a:t>)</a:t>
              </a:r>
            </a:p>
          </p:txBody>
        </p:sp>
        <p:graphicFrame>
          <p:nvGraphicFramePr>
            <p:cNvPr id="343048" name="Object 8"/>
            <p:cNvGraphicFramePr>
              <a:graphicFrameLocks noChangeAspect="1"/>
            </p:cNvGraphicFramePr>
            <p:nvPr>
              <p:extLst>
                <p:ext uri="{D42A27DB-BD31-4B8C-83A1-F6EECF244321}">
                  <p14:modId xmlns:p14="http://schemas.microsoft.com/office/powerpoint/2010/main" val="1389718596"/>
                </p:ext>
              </p:extLst>
            </p:nvPr>
          </p:nvGraphicFramePr>
          <p:xfrm>
            <a:off x="663489" y="3261483"/>
            <a:ext cx="1064805" cy="1185862"/>
          </p:xfrm>
          <a:graphic>
            <a:graphicData uri="http://schemas.openxmlformats.org/presentationml/2006/ole">
              <mc:AlternateContent xmlns:mc="http://schemas.openxmlformats.org/markup-compatibility/2006">
                <mc:Choice xmlns:v="urn:schemas-microsoft-com:vml" Requires="v">
                  <p:oleObj spid="_x0000_s9471" name="Bitmap Image" r:id="rId9" imgW="2469061" imgH="3650269" progId="Paint.Picture">
                    <p:embed/>
                  </p:oleObj>
                </mc:Choice>
                <mc:Fallback>
                  <p:oleObj name="Bitmap Image" r:id="rId9" imgW="2469061" imgH="3650269"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489" y="3261483"/>
                          <a:ext cx="1064805" cy="1185862"/>
                        </a:xfrm>
                        <a:prstGeom prst="rect">
                          <a:avLst/>
                        </a:prstGeom>
                        <a:noFill/>
                        <a:ln>
                          <a:noFill/>
                        </a:ln>
                        <a:effectLst/>
                      </p:spPr>
                    </p:pic>
                  </p:oleObj>
                </mc:Fallback>
              </mc:AlternateContent>
            </a:graphicData>
          </a:graphic>
        </p:graphicFrame>
        <p:pic>
          <p:nvPicPr>
            <p:cNvPr id="343052"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18995" y="3253332"/>
              <a:ext cx="1576510" cy="116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2"/>
            <a:stretch>
              <a:fillRect/>
            </a:stretch>
          </p:blipFill>
          <p:spPr>
            <a:xfrm>
              <a:off x="1985511" y="3253333"/>
              <a:ext cx="1453573" cy="1167785"/>
            </a:xfrm>
            <a:prstGeom prst="rect">
              <a:avLst/>
            </a:prstGeom>
          </p:spPr>
        </p:pic>
        <p:pic>
          <p:nvPicPr>
            <p:cNvPr id="5" name="Picture 4"/>
            <p:cNvPicPr>
              <a:picLocks noChangeAspect="1"/>
            </p:cNvPicPr>
            <p:nvPr/>
          </p:nvPicPr>
          <p:blipFill>
            <a:blip r:embed="rId13"/>
            <a:stretch>
              <a:fillRect/>
            </a:stretch>
          </p:blipFill>
          <p:spPr>
            <a:xfrm rot="16200000">
              <a:off x="5483269" y="3137246"/>
              <a:ext cx="1160858" cy="1393030"/>
            </a:xfrm>
            <a:prstGeom prst="rect">
              <a:avLst/>
            </a:prstGeom>
          </p:spPr>
        </p:pic>
        <p:sp>
          <p:nvSpPr>
            <p:cNvPr id="8" name="TextBox 7"/>
            <p:cNvSpPr txBox="1"/>
            <p:nvPr/>
          </p:nvSpPr>
          <p:spPr>
            <a:xfrm>
              <a:off x="2687909" y="2808065"/>
              <a:ext cx="2185214"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Gas-liquid Interface</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548356" y="4511692"/>
              <a:ext cx="128753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Gliding arc</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3940615" y="4505231"/>
              <a:ext cx="101822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Bubbles</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5691311" y="4470164"/>
              <a:ext cx="73609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Films</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6800068" y="3141262"/>
              <a:ext cx="2432076" cy="1600438"/>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Discharge in gas</a:t>
              </a:r>
            </a:p>
            <a:p>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plasma in gas</a:t>
              </a:r>
            </a:p>
            <a:p>
              <a:r>
                <a:rPr lang="en-US" sz="1400" dirty="0" smtClean="0">
                  <a:latin typeface="Arial" panose="020B0604020202020204" pitchFamily="34" charset="0"/>
                  <a:cs typeface="Arial" panose="020B0604020202020204" pitchFamily="34" charset="0"/>
                </a:rPr>
                <a:t> - </a:t>
              </a:r>
              <a:r>
                <a:rPr lang="en-US" sz="1400" dirty="0">
                  <a:latin typeface="Arial" panose="020B0604020202020204" pitchFamily="34" charset="0"/>
                  <a:cs typeface="Arial" panose="020B0604020202020204" pitchFamily="34" charset="0"/>
                </a:rPr>
                <a:t>gas phase breakdown</a:t>
              </a:r>
            </a:p>
            <a:p>
              <a:r>
                <a:rPr lang="en-US" sz="1400" dirty="0" smtClean="0">
                  <a:latin typeface="Arial" panose="020B0604020202020204" pitchFamily="34" charset="0"/>
                  <a:cs typeface="Arial" panose="020B0604020202020204" pitchFamily="34" charset="0"/>
                </a:rPr>
                <a:t> - plasma touches water</a:t>
              </a:r>
            </a:p>
            <a:p>
              <a:r>
                <a:rPr lang="en-US" sz="1400" dirty="0" smtClean="0">
                  <a:latin typeface="Arial" panose="020B0604020202020204" pitchFamily="34" charset="0"/>
                  <a:cs typeface="Arial" panose="020B0604020202020204" pitchFamily="34" charset="0"/>
                </a:rPr>
                <a:t>   surface</a:t>
              </a:r>
            </a:p>
            <a:p>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liquid properties can</a:t>
              </a:r>
            </a:p>
            <a:p>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  be important (conductivity)</a:t>
              </a:r>
              <a:endParaRPr lang="en-US" sz="1400" dirty="0">
                <a:latin typeface="Arial" panose="020B0604020202020204" pitchFamily="34" charset="0"/>
                <a:cs typeface="Arial" panose="020B0604020202020204" pitchFamily="34" charset="0"/>
              </a:endParaRPr>
            </a:p>
          </p:txBody>
        </p:sp>
      </p:grpSp>
      <p:sp>
        <p:nvSpPr>
          <p:cNvPr id="17" name="TextBox 16"/>
          <p:cNvSpPr txBox="1"/>
          <p:nvPr/>
        </p:nvSpPr>
        <p:spPr>
          <a:xfrm>
            <a:off x="2292403" y="4511692"/>
            <a:ext cx="85151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Planar</a:t>
            </a:r>
            <a:endParaRPr lang="en-US" dirty="0">
              <a:latin typeface="Arial" panose="020B0604020202020204" pitchFamily="34" charset="0"/>
              <a:cs typeface="Arial" panose="020B0604020202020204" pitchFamily="34" charset="0"/>
            </a:endParaRPr>
          </a:p>
        </p:txBody>
      </p:sp>
      <p:pic>
        <p:nvPicPr>
          <p:cNvPr id="9336" name="Picture 120" descr="C:\Users\Bruce\Dropbox\Archive\Archive\Projects backup 4\corona\photos\Liquid\Airgap\parallel reactor\Nov 2001\parallel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46222" y="5048772"/>
            <a:ext cx="899319" cy="1088433"/>
          </a:xfrm>
          <a:prstGeom prst="rect">
            <a:avLst/>
          </a:prstGeom>
          <a:noFill/>
          <a:extLst>
            <a:ext uri="{909E8E84-426E-40DD-AFC4-6F175D3DCCD1}">
              <a14:hiddenFill xmlns:a14="http://schemas.microsoft.com/office/drawing/2010/main">
                <a:solidFill>
                  <a:srgbClr val="FFFFFF"/>
                </a:solidFill>
              </a14:hiddenFill>
            </a:ext>
          </a:extLst>
        </p:spPr>
      </p:pic>
      <p:pic>
        <p:nvPicPr>
          <p:cNvPr id="9339" name="Picture 12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12597" y="5048772"/>
            <a:ext cx="812795" cy="98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16"/>
          <a:stretch>
            <a:fillRect/>
          </a:stretch>
        </p:blipFill>
        <p:spPr>
          <a:xfrm>
            <a:off x="5797107" y="5011623"/>
            <a:ext cx="1461279" cy="972565"/>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2448" y="5009597"/>
            <a:ext cx="1465786" cy="974592"/>
          </a:xfrm>
          <a:prstGeom prst="rect">
            <a:avLst/>
          </a:prstGeom>
        </p:spPr>
      </p:pic>
      <p:sp>
        <p:nvSpPr>
          <p:cNvPr id="28" name="TextBox 27"/>
          <p:cNvSpPr txBox="1"/>
          <p:nvPr/>
        </p:nvSpPr>
        <p:spPr>
          <a:xfrm>
            <a:off x="4602122" y="6071122"/>
            <a:ext cx="203132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Scaled prototypes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8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30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92" y="63066"/>
            <a:ext cx="8229600" cy="1143000"/>
          </a:xfrm>
        </p:spPr>
        <p:txBody>
          <a:bodyPr/>
          <a:lstStyle/>
          <a:p>
            <a:pPr algn="ctr"/>
            <a:r>
              <a:rPr lang="en-US" sz="3200" b="1" dirty="0" smtClean="0">
                <a:latin typeface="Arial" panose="020B0604020202020204" pitchFamily="34" charset="0"/>
                <a:cs typeface="Arial" panose="020B0604020202020204" pitchFamily="34" charset="0"/>
              </a:rPr>
              <a:t>OH Radical </a:t>
            </a:r>
            <a:r>
              <a:rPr lang="en-US" sz="3200" b="1" dirty="0">
                <a:latin typeface="Arial" panose="020B0604020202020204" pitchFamily="34" charset="0"/>
                <a:cs typeface="Arial" panose="020B0604020202020204" pitchFamily="34" charset="0"/>
              </a:rPr>
              <a:t>Attack with Liquid </a:t>
            </a:r>
            <a:r>
              <a:rPr lang="en-US" sz="3200" b="1" dirty="0" smtClean="0">
                <a:latin typeface="Arial" panose="020B0604020202020204" pitchFamily="34" charset="0"/>
                <a:cs typeface="Arial" panose="020B0604020202020204" pitchFamily="34" charset="0"/>
              </a:rPr>
              <a:t>Scavenger</a:t>
            </a:r>
            <a:br>
              <a:rPr lang="en-US" sz="3200" b="1" dirty="0" smtClean="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t>
            </a:r>
            <a:r>
              <a:rPr lang="en-US" sz="2000" b="1" dirty="0" smtClean="0">
                <a:latin typeface="Arial" panose="020B0604020202020204" pitchFamily="34" charset="0"/>
                <a:cs typeface="Arial" panose="020B0604020202020204" pitchFamily="34" charset="0"/>
              </a:rPr>
              <a:t>Methylene Blue)</a:t>
            </a:r>
            <a:endParaRPr lang="en-US" sz="2000" b="1" dirty="0">
              <a:latin typeface="Arial" panose="020B0604020202020204" pitchFamily="34" charset="0"/>
              <a:cs typeface="Arial" panose="020B0604020202020204" pitchFamily="34" charset="0"/>
            </a:endParaRPr>
          </a:p>
        </p:txBody>
      </p:sp>
      <p:sp>
        <p:nvSpPr>
          <p:cNvPr id="4" name="Rectangle 3"/>
          <p:cNvSpPr/>
          <p:nvPr/>
        </p:nvSpPr>
        <p:spPr>
          <a:xfrm>
            <a:off x="5267812" y="1194749"/>
            <a:ext cx="1690446"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93046" y="1194749"/>
            <a:ext cx="2661971" cy="411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461632" y="3372277"/>
            <a:ext cx="1803790" cy="1937271"/>
          </a:xfrm>
          <a:prstGeom prst="rect">
            <a:avLst/>
          </a:prstGeom>
          <a:gradFill flip="none" rotWithShape="1">
            <a:gsLst>
              <a:gs pos="6000">
                <a:schemeClr val="tx1"/>
              </a:gs>
              <a:gs pos="0">
                <a:schemeClr val="accent5"/>
              </a:gs>
              <a:gs pos="0">
                <a:srgbClr val="AC99C2"/>
              </a:gs>
              <a:gs pos="0">
                <a:schemeClr val="accent4">
                  <a:lumMod val="0"/>
                  <a:lumOff val="100000"/>
                </a:schemeClr>
              </a:gs>
              <a:gs pos="79000">
                <a:schemeClr val="accent4">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59241" y="1194749"/>
            <a:ext cx="1803790" cy="4114799"/>
          </a:xfrm>
          <a:prstGeom prst="rect">
            <a:avLst/>
          </a:prstGeom>
          <a:gradFill flip="none" rotWithShape="1">
            <a:gsLst>
              <a:gs pos="6000">
                <a:schemeClr val="tx1"/>
              </a:gs>
              <a:gs pos="0">
                <a:schemeClr val="accent5"/>
              </a:gs>
              <a:gs pos="0">
                <a:srgbClr val="AC99C2"/>
              </a:gs>
              <a:gs pos="0">
                <a:schemeClr val="accent4">
                  <a:lumMod val="0"/>
                  <a:lumOff val="100000"/>
                </a:schemeClr>
              </a:gs>
              <a:gs pos="79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793046" y="1587226"/>
            <a:ext cx="1702928"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259413" y="1587226"/>
            <a:ext cx="1655398" cy="42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01434" y="1235578"/>
            <a:ext cx="1295400" cy="369332"/>
          </a:xfrm>
          <a:prstGeom prst="rect">
            <a:avLst/>
          </a:prstGeom>
          <a:noFill/>
        </p:spPr>
        <p:txBody>
          <a:bodyPr wrap="square" rtlCol="0">
            <a:spAutoFit/>
          </a:bodyPr>
          <a:lstStyle/>
          <a:p>
            <a:r>
              <a:rPr lang="en-US" dirty="0" smtClean="0">
                <a:solidFill>
                  <a:schemeClr val="bg1"/>
                </a:solidFill>
              </a:rPr>
              <a:t>gas phase</a:t>
            </a:r>
            <a:endParaRPr lang="en-US" dirty="0">
              <a:solidFill>
                <a:schemeClr val="bg1"/>
              </a:solidFill>
            </a:endParaRPr>
          </a:p>
        </p:txBody>
      </p:sp>
      <p:sp>
        <p:nvSpPr>
          <p:cNvPr id="17" name="TextBox 16"/>
          <p:cNvSpPr txBox="1"/>
          <p:nvPr/>
        </p:nvSpPr>
        <p:spPr>
          <a:xfrm>
            <a:off x="5466467" y="1217894"/>
            <a:ext cx="1560492" cy="369332"/>
          </a:xfrm>
          <a:prstGeom prst="rect">
            <a:avLst/>
          </a:prstGeom>
          <a:noFill/>
          <a:ln>
            <a:noFill/>
          </a:ln>
        </p:spPr>
        <p:txBody>
          <a:bodyPr wrap="square" rtlCol="0">
            <a:spAutoFit/>
          </a:bodyPr>
          <a:lstStyle/>
          <a:p>
            <a:r>
              <a:rPr lang="en-US" dirty="0" smtClean="0">
                <a:solidFill>
                  <a:schemeClr val="bg1"/>
                </a:solidFill>
              </a:rPr>
              <a:t>liquid phase</a:t>
            </a:r>
            <a:endParaRPr lang="en-US" dirty="0">
              <a:solidFill>
                <a:schemeClr val="bg1"/>
              </a:solidFill>
            </a:endParaRPr>
          </a:p>
        </p:txBody>
      </p:sp>
      <p:sp>
        <p:nvSpPr>
          <p:cNvPr id="18" name="TextBox 17"/>
          <p:cNvSpPr txBox="1"/>
          <p:nvPr/>
        </p:nvSpPr>
        <p:spPr>
          <a:xfrm>
            <a:off x="3794558" y="1221487"/>
            <a:ext cx="1143000" cy="646331"/>
          </a:xfrm>
          <a:prstGeom prst="rect">
            <a:avLst/>
          </a:prstGeom>
          <a:noFill/>
        </p:spPr>
        <p:txBody>
          <a:bodyPr wrap="square" rtlCol="0">
            <a:spAutoFit/>
          </a:bodyPr>
          <a:lstStyle/>
          <a:p>
            <a:pPr algn="ctr"/>
            <a:r>
              <a:rPr lang="en-US" dirty="0">
                <a:solidFill>
                  <a:schemeClr val="bg1"/>
                </a:solidFill>
              </a:rPr>
              <a:t>p</a:t>
            </a:r>
            <a:r>
              <a:rPr lang="en-US" dirty="0" smtClean="0">
                <a:solidFill>
                  <a:schemeClr val="bg1"/>
                </a:solidFill>
              </a:rPr>
              <a:t>lasma</a:t>
            </a:r>
          </a:p>
          <a:p>
            <a:pPr algn="ctr"/>
            <a:r>
              <a:rPr lang="en-US" dirty="0" smtClean="0">
                <a:solidFill>
                  <a:schemeClr val="bg1"/>
                </a:solidFill>
              </a:rPr>
              <a:t>zone</a:t>
            </a:r>
            <a:endParaRPr lang="en-US" dirty="0">
              <a:solidFill>
                <a:schemeClr val="bg1"/>
              </a:solidFill>
            </a:endParaRPr>
          </a:p>
        </p:txBody>
      </p:sp>
      <p:sp>
        <p:nvSpPr>
          <p:cNvPr id="22" name="TextBox 21"/>
          <p:cNvSpPr txBox="1"/>
          <p:nvPr/>
        </p:nvSpPr>
        <p:spPr>
          <a:xfrm>
            <a:off x="2461058" y="1748896"/>
            <a:ext cx="1752600" cy="369332"/>
          </a:xfrm>
          <a:prstGeom prst="rect">
            <a:avLst/>
          </a:prstGeom>
          <a:noFill/>
          <a:ln>
            <a:noFill/>
          </a:ln>
        </p:spPr>
        <p:txBody>
          <a:bodyPr wrap="square" rtlCol="0">
            <a:spAutoFit/>
          </a:bodyPr>
          <a:lstStyle/>
          <a:p>
            <a:r>
              <a:rPr lang="en-US" b="1" dirty="0" err="1" smtClean="0">
                <a:solidFill>
                  <a:schemeClr val="bg1"/>
                </a:solidFill>
              </a:rPr>
              <a:t>Ar</a:t>
            </a:r>
            <a:endParaRPr lang="en-US" b="1" dirty="0">
              <a:solidFill>
                <a:schemeClr val="bg1"/>
              </a:solidFill>
            </a:endParaRPr>
          </a:p>
        </p:txBody>
      </p:sp>
      <p:sp>
        <p:nvSpPr>
          <p:cNvPr id="23" name="TextBox 22"/>
          <p:cNvSpPr txBox="1"/>
          <p:nvPr/>
        </p:nvSpPr>
        <p:spPr>
          <a:xfrm>
            <a:off x="5808571" y="1747537"/>
            <a:ext cx="1752600" cy="369332"/>
          </a:xfrm>
          <a:prstGeom prst="rect">
            <a:avLst/>
          </a:prstGeom>
          <a:noFill/>
          <a:ln>
            <a:noFill/>
          </a:ln>
        </p:spPr>
        <p:txBody>
          <a:bodyPr wrap="square" rtlCol="0">
            <a:spAutoFit/>
          </a:bodyPr>
          <a:lstStyle/>
          <a:p>
            <a:r>
              <a:rPr lang="en-US" b="1" dirty="0" smtClean="0">
                <a:solidFill>
                  <a:schemeClr val="bg1"/>
                </a:solidFill>
              </a:rPr>
              <a:t>H</a:t>
            </a:r>
            <a:r>
              <a:rPr lang="en-US" b="1" baseline="-25000" dirty="0" smtClean="0">
                <a:solidFill>
                  <a:schemeClr val="bg1"/>
                </a:solidFill>
              </a:rPr>
              <a:t>2</a:t>
            </a:r>
            <a:r>
              <a:rPr lang="en-US" b="1" dirty="0" smtClean="0">
                <a:solidFill>
                  <a:schemeClr val="bg1"/>
                </a:solidFill>
              </a:rPr>
              <a:t>O</a:t>
            </a:r>
          </a:p>
        </p:txBody>
      </p:sp>
      <p:sp>
        <p:nvSpPr>
          <p:cNvPr id="27" name="Curved Left Arrow 26"/>
          <p:cNvSpPr/>
          <p:nvPr/>
        </p:nvSpPr>
        <p:spPr>
          <a:xfrm rot="254353">
            <a:off x="4085447" y="2164500"/>
            <a:ext cx="357184" cy="644765"/>
          </a:xfrm>
          <a:prstGeom prst="curvedLeftArrow">
            <a:avLst/>
          </a:prstGeom>
          <a:solidFill>
            <a:srgbClr val="FF0000"/>
          </a:solidFill>
          <a:ln w="25400">
            <a:solidFill>
              <a:srgbClr val="FF0000"/>
            </a:solidFill>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TextBox 27"/>
          <p:cNvSpPr txBox="1"/>
          <p:nvPr/>
        </p:nvSpPr>
        <p:spPr>
          <a:xfrm>
            <a:off x="3608804" y="2585832"/>
            <a:ext cx="562378" cy="369332"/>
          </a:xfrm>
          <a:prstGeom prst="rect">
            <a:avLst/>
          </a:prstGeom>
          <a:noFill/>
          <a:ln>
            <a:noFill/>
          </a:ln>
        </p:spPr>
        <p:txBody>
          <a:bodyPr wrap="square" rtlCol="0">
            <a:spAutoFit/>
          </a:bodyPr>
          <a:lstStyle/>
          <a:p>
            <a:r>
              <a:rPr lang="en-US" b="1" dirty="0" err="1" smtClean="0">
                <a:solidFill>
                  <a:schemeClr val="bg1"/>
                </a:solidFill>
              </a:rPr>
              <a:t>Ar</a:t>
            </a:r>
            <a:r>
              <a:rPr lang="en-US" b="1" dirty="0" smtClean="0">
                <a:solidFill>
                  <a:schemeClr val="bg1"/>
                </a:solidFill>
              </a:rPr>
              <a:t>*</a:t>
            </a:r>
            <a:endParaRPr lang="en-US" b="1" dirty="0">
              <a:solidFill>
                <a:schemeClr val="bg1"/>
              </a:solidFill>
            </a:endParaRPr>
          </a:p>
        </p:txBody>
      </p:sp>
      <p:sp>
        <p:nvSpPr>
          <p:cNvPr id="29" name="TextBox 28"/>
          <p:cNvSpPr txBox="1"/>
          <p:nvPr/>
        </p:nvSpPr>
        <p:spPr>
          <a:xfrm>
            <a:off x="4262006" y="1758565"/>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sp>
        <p:nvSpPr>
          <p:cNvPr id="31" name="TextBox 30"/>
          <p:cNvSpPr txBox="1"/>
          <p:nvPr/>
        </p:nvSpPr>
        <p:spPr>
          <a:xfrm>
            <a:off x="4252931" y="2943908"/>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sp>
        <p:nvSpPr>
          <p:cNvPr id="37" name="TextBox 36"/>
          <p:cNvSpPr txBox="1"/>
          <p:nvPr/>
        </p:nvSpPr>
        <p:spPr>
          <a:xfrm>
            <a:off x="4098650" y="3175969"/>
            <a:ext cx="1752600" cy="369332"/>
          </a:xfrm>
          <a:prstGeom prst="rect">
            <a:avLst/>
          </a:prstGeom>
          <a:noFill/>
          <a:ln>
            <a:noFill/>
          </a:ln>
        </p:spPr>
        <p:txBody>
          <a:bodyPr wrap="square" rtlCol="0">
            <a:spAutoFit/>
          </a:bodyPr>
          <a:lstStyle/>
          <a:p>
            <a:r>
              <a:rPr lang="en-US" b="1" dirty="0" smtClean="0">
                <a:solidFill>
                  <a:schemeClr val="bg1"/>
                </a:solidFill>
              </a:rPr>
              <a:t>∙H    ∙</a:t>
            </a:r>
            <a:r>
              <a:rPr lang="en-US" b="1" dirty="0">
                <a:solidFill>
                  <a:schemeClr val="bg1"/>
                </a:solidFill>
              </a:rPr>
              <a:t>OH </a:t>
            </a:r>
          </a:p>
        </p:txBody>
      </p:sp>
      <p:sp>
        <p:nvSpPr>
          <p:cNvPr id="56" name="TextBox 55"/>
          <p:cNvSpPr txBox="1"/>
          <p:nvPr/>
        </p:nvSpPr>
        <p:spPr>
          <a:xfrm>
            <a:off x="4233589" y="2666436"/>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cxnSp>
        <p:nvCxnSpPr>
          <p:cNvPr id="58" name="Straight Arrow Connector 57"/>
          <p:cNvCxnSpPr/>
          <p:nvPr/>
        </p:nvCxnSpPr>
        <p:spPr>
          <a:xfrm>
            <a:off x="5074219" y="3902002"/>
            <a:ext cx="734352" cy="894705"/>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838895" y="4962647"/>
            <a:ext cx="2024711" cy="307777"/>
          </a:xfrm>
          <a:prstGeom prst="rect">
            <a:avLst/>
          </a:prstGeom>
          <a:noFill/>
        </p:spPr>
        <p:txBody>
          <a:bodyPr wrap="square" rtlCol="0">
            <a:spAutoFit/>
          </a:bodyPr>
          <a:lstStyle/>
          <a:p>
            <a:r>
              <a:rPr lang="en-US" sz="1400" dirty="0">
                <a:solidFill>
                  <a:schemeClr val="bg1"/>
                </a:solidFill>
              </a:rPr>
              <a:t>m</a:t>
            </a:r>
            <a:r>
              <a:rPr lang="en-US" sz="1400" dirty="0" smtClean="0">
                <a:solidFill>
                  <a:schemeClr val="bg1"/>
                </a:solidFill>
              </a:rPr>
              <a:t>ass transfer</a:t>
            </a:r>
            <a:endParaRPr lang="en-US" sz="1400" dirty="0">
              <a:solidFill>
                <a:schemeClr val="bg1"/>
              </a:solidFill>
            </a:endParaRPr>
          </a:p>
        </p:txBody>
      </p:sp>
      <p:sp>
        <p:nvSpPr>
          <p:cNvPr id="60" name="TextBox 59"/>
          <p:cNvSpPr txBox="1"/>
          <p:nvPr/>
        </p:nvSpPr>
        <p:spPr>
          <a:xfrm>
            <a:off x="5817446" y="4623577"/>
            <a:ext cx="1305956" cy="369332"/>
          </a:xfrm>
          <a:prstGeom prst="rect">
            <a:avLst/>
          </a:prstGeom>
          <a:noFill/>
        </p:spPr>
        <p:txBody>
          <a:bodyPr wrap="square" rtlCol="0">
            <a:spAutoFit/>
          </a:bodyPr>
          <a:lstStyle/>
          <a:p>
            <a:r>
              <a:rPr lang="en-US" b="1" dirty="0" smtClean="0">
                <a:solidFill>
                  <a:schemeClr val="bg1"/>
                </a:solidFill>
              </a:rPr>
              <a:t>H</a:t>
            </a:r>
            <a:r>
              <a:rPr lang="en-US" b="1" baseline="-25000" dirty="0" smtClean="0">
                <a:solidFill>
                  <a:schemeClr val="bg1"/>
                </a:solidFill>
              </a:rPr>
              <a:t>2</a:t>
            </a:r>
            <a:r>
              <a:rPr lang="en-US" b="1" dirty="0" smtClean="0">
                <a:solidFill>
                  <a:schemeClr val="bg1"/>
                </a:solidFill>
              </a:rPr>
              <a:t>O</a:t>
            </a:r>
            <a:r>
              <a:rPr lang="en-US" b="1" baseline="-25000" dirty="0" smtClean="0">
                <a:solidFill>
                  <a:schemeClr val="bg1"/>
                </a:solidFill>
              </a:rPr>
              <a:t>2</a:t>
            </a:r>
            <a:endParaRPr lang="en-US" b="1" dirty="0">
              <a:solidFill>
                <a:schemeClr val="bg1"/>
              </a:solidFill>
            </a:endParaRPr>
          </a:p>
        </p:txBody>
      </p:sp>
      <p:cxnSp>
        <p:nvCxnSpPr>
          <p:cNvPr id="25" name="Straight Arrow Connector 24"/>
          <p:cNvCxnSpPr>
            <a:endCxn id="31" idx="2"/>
          </p:cNvCxnSpPr>
          <p:nvPr/>
        </p:nvCxnSpPr>
        <p:spPr>
          <a:xfrm flipH="1">
            <a:off x="4524193" y="2285305"/>
            <a:ext cx="246461" cy="1027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685212" y="2574576"/>
            <a:ext cx="1752600" cy="369332"/>
          </a:xfrm>
          <a:prstGeom prst="rect">
            <a:avLst/>
          </a:prstGeom>
          <a:noFill/>
          <a:ln>
            <a:noFill/>
          </a:ln>
        </p:spPr>
        <p:txBody>
          <a:bodyPr wrap="square" rtlCol="0">
            <a:spAutoFit/>
          </a:bodyPr>
          <a:lstStyle/>
          <a:p>
            <a:r>
              <a:rPr lang="en-US" b="1" dirty="0" smtClean="0">
                <a:solidFill>
                  <a:schemeClr val="bg1"/>
                </a:solidFill>
              </a:rPr>
              <a:t>MB</a:t>
            </a:r>
          </a:p>
        </p:txBody>
      </p:sp>
      <p:cxnSp>
        <p:nvCxnSpPr>
          <p:cNvPr id="34" name="Straight Arrow Connector 33"/>
          <p:cNvCxnSpPr/>
          <p:nvPr/>
        </p:nvCxnSpPr>
        <p:spPr>
          <a:xfrm>
            <a:off x="5305642" y="3545687"/>
            <a:ext cx="739262" cy="2589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87573" y="3816761"/>
            <a:ext cx="995042" cy="369332"/>
          </a:xfrm>
          <a:prstGeom prst="rect">
            <a:avLst/>
          </a:prstGeom>
          <a:noFill/>
        </p:spPr>
        <p:txBody>
          <a:bodyPr wrap="square" rtlCol="0">
            <a:spAutoFit/>
          </a:bodyPr>
          <a:lstStyle/>
          <a:p>
            <a:r>
              <a:rPr lang="en-US" b="1" dirty="0" smtClean="0">
                <a:solidFill>
                  <a:schemeClr val="bg1"/>
                </a:solidFill>
              </a:rPr>
              <a:t>MB-OH</a:t>
            </a:r>
            <a:endParaRPr lang="en-US" b="1" dirty="0">
              <a:solidFill>
                <a:schemeClr val="bg1"/>
              </a:solidFill>
            </a:endParaRPr>
          </a:p>
        </p:txBody>
      </p:sp>
      <p:sp>
        <p:nvSpPr>
          <p:cNvPr id="39" name="Rectangle 38"/>
          <p:cNvSpPr/>
          <p:nvPr/>
        </p:nvSpPr>
        <p:spPr>
          <a:xfrm>
            <a:off x="309152" y="5530353"/>
            <a:ext cx="8448230" cy="1015663"/>
          </a:xfrm>
          <a:prstGeom prst="rect">
            <a:avLst/>
          </a:prstGeom>
          <a:ln w="19050">
            <a:solidFill>
              <a:srgbClr val="FF0000"/>
            </a:solidFill>
          </a:ln>
        </p:spPr>
        <p:txBody>
          <a:bodyPr wrap="square">
            <a:spAutoFit/>
          </a:bodyPr>
          <a:lstStyle/>
          <a:p>
            <a:pPr lvl="1">
              <a:buFont typeface="Arial" panose="020B0604020202020204" pitchFamily="34" charset="0"/>
              <a:buChar char="•"/>
            </a:pPr>
            <a:r>
              <a:rPr lang="en-US" sz="2000" dirty="0" smtClean="0"/>
              <a:t> </a:t>
            </a:r>
            <a:r>
              <a:rPr lang="en-US" sz="2000" dirty="0" smtClean="0">
                <a:latin typeface="Calibri" panose="020F0502020204030204" pitchFamily="34" charset="0"/>
                <a:cs typeface="Calibri" panose="020F0502020204030204" pitchFamily="34" charset="0"/>
              </a:rPr>
              <a:t>∙</a:t>
            </a:r>
            <a:r>
              <a:rPr lang="en-US" sz="2000" dirty="0" smtClean="0"/>
              <a:t>OH reacts in </a:t>
            </a:r>
            <a:r>
              <a:rPr lang="en-US" sz="2000" dirty="0"/>
              <a:t>the liquid </a:t>
            </a:r>
            <a:r>
              <a:rPr lang="en-US" sz="2000" dirty="0" smtClean="0"/>
              <a:t>phase (near interface) with MB</a:t>
            </a:r>
          </a:p>
          <a:p>
            <a:pPr lvl="1">
              <a:buFont typeface="Arial" panose="020B0604020202020204" pitchFamily="34" charset="0"/>
              <a:buChar char="•"/>
            </a:pPr>
            <a:r>
              <a:rPr lang="en-US" sz="2000" dirty="0" smtClean="0"/>
              <a:t> MB does not affect H</a:t>
            </a:r>
            <a:r>
              <a:rPr lang="en-US" sz="2000" baseline="-25000" dirty="0" smtClean="0"/>
              <a:t>2</a:t>
            </a:r>
            <a:r>
              <a:rPr lang="en-US" sz="2000" dirty="0" smtClean="0"/>
              <a:t>O</a:t>
            </a:r>
            <a:r>
              <a:rPr lang="en-US" sz="2000" baseline="-25000" dirty="0" smtClean="0"/>
              <a:t>2</a:t>
            </a:r>
            <a:r>
              <a:rPr lang="en-US" sz="2000" dirty="0" smtClean="0"/>
              <a:t> formation (in plasma zone)</a:t>
            </a:r>
          </a:p>
          <a:p>
            <a:pPr lvl="1">
              <a:buFont typeface="Arial" panose="020B0604020202020204" pitchFamily="34" charset="0"/>
              <a:buChar char="•"/>
            </a:pPr>
            <a:r>
              <a:rPr lang="en-US" sz="2000" dirty="0" smtClean="0"/>
              <a:t> Some </a:t>
            </a:r>
            <a:r>
              <a:rPr lang="en-US" sz="2000" dirty="0" smtClean="0">
                <a:latin typeface="Calibri" panose="020F0502020204030204" pitchFamily="34" charset="0"/>
                <a:cs typeface="Calibri" panose="020F0502020204030204" pitchFamily="34" charset="0"/>
              </a:rPr>
              <a:t>∙</a:t>
            </a:r>
            <a:r>
              <a:rPr lang="en-US" sz="2000" dirty="0" smtClean="0"/>
              <a:t>OH is able to go from plasma to liquid interface to degrade MB</a:t>
            </a:r>
          </a:p>
        </p:txBody>
      </p:sp>
      <p:sp>
        <p:nvSpPr>
          <p:cNvPr id="33" name="TextBox 32"/>
          <p:cNvSpPr txBox="1"/>
          <p:nvPr/>
        </p:nvSpPr>
        <p:spPr>
          <a:xfrm rot="16200000">
            <a:off x="3599858" y="3981608"/>
            <a:ext cx="2377597" cy="369332"/>
          </a:xfrm>
          <a:prstGeom prst="rect">
            <a:avLst/>
          </a:prstGeom>
          <a:noFill/>
          <a:ln>
            <a:noFill/>
          </a:ln>
        </p:spPr>
        <p:txBody>
          <a:bodyPr wrap="square" rtlCol="0">
            <a:spAutoFit/>
          </a:bodyPr>
          <a:lstStyle/>
          <a:p>
            <a:r>
              <a:rPr lang="en-US" b="1" dirty="0" smtClean="0">
                <a:solidFill>
                  <a:schemeClr val="bg1"/>
                </a:solidFill>
              </a:rPr>
              <a:t>∙OH + </a:t>
            </a:r>
            <a:r>
              <a:rPr lang="en-US" b="1" dirty="0">
                <a:solidFill>
                  <a:schemeClr val="bg1"/>
                </a:solidFill>
              </a:rPr>
              <a:t>∙OH </a:t>
            </a:r>
            <a:r>
              <a:rPr lang="en-US" b="1" dirty="0" smtClean="0">
                <a:solidFill>
                  <a:schemeClr val="bg1"/>
                </a:solidFill>
                <a:sym typeface="Wingdings" panose="05000000000000000000" pitchFamily="2" charset="2"/>
              </a:rPr>
              <a:t></a:t>
            </a:r>
            <a:r>
              <a:rPr lang="en-US" b="1" dirty="0" smtClean="0">
                <a:solidFill>
                  <a:schemeClr val="bg1"/>
                </a:solidFill>
              </a:rPr>
              <a:t> H</a:t>
            </a:r>
            <a:r>
              <a:rPr lang="en-US" b="1" baseline="-25000" dirty="0" smtClean="0">
                <a:solidFill>
                  <a:schemeClr val="bg1"/>
                </a:solidFill>
              </a:rPr>
              <a:t>2</a:t>
            </a:r>
            <a:r>
              <a:rPr lang="en-US" b="1" dirty="0" smtClean="0">
                <a:solidFill>
                  <a:schemeClr val="bg1"/>
                </a:solidFill>
              </a:rPr>
              <a:t>O</a:t>
            </a:r>
            <a:r>
              <a:rPr lang="en-US" b="1" baseline="-25000" dirty="0" smtClean="0">
                <a:solidFill>
                  <a:schemeClr val="bg1"/>
                </a:solidFill>
              </a:rPr>
              <a:t>2</a:t>
            </a:r>
            <a:endParaRPr lang="en-US" b="1" baseline="-25000" dirty="0">
              <a:solidFill>
                <a:schemeClr val="bg1"/>
              </a:solidFill>
            </a:endParaRPr>
          </a:p>
        </p:txBody>
      </p:sp>
      <p:sp>
        <p:nvSpPr>
          <p:cNvPr id="3" name="TextBox 2"/>
          <p:cNvSpPr txBox="1"/>
          <p:nvPr/>
        </p:nvSpPr>
        <p:spPr>
          <a:xfrm>
            <a:off x="1958561" y="4876643"/>
            <a:ext cx="2003177" cy="369332"/>
          </a:xfrm>
          <a:prstGeom prst="rect">
            <a:avLst/>
          </a:prstGeom>
          <a:noFill/>
        </p:spPr>
        <p:txBody>
          <a:bodyPr wrap="none" rtlCol="0">
            <a:spAutoFit/>
          </a:bodyPr>
          <a:lstStyle/>
          <a:p>
            <a:r>
              <a:rPr lang="en-US" dirty="0" smtClean="0">
                <a:solidFill>
                  <a:srgbClr val="FF0000"/>
                </a:solidFill>
              </a:rPr>
              <a:t>Not drawn to scale.</a:t>
            </a:r>
            <a:endParaRPr lang="en-US" dirty="0">
              <a:solidFill>
                <a:srgbClr val="FF0000"/>
              </a:solidFill>
            </a:endParaRPr>
          </a:p>
        </p:txBody>
      </p:sp>
    </p:spTree>
    <p:extLst>
      <p:ext uri="{BB962C8B-B14F-4D97-AF65-F5344CB8AC3E}">
        <p14:creationId xmlns:p14="http://schemas.microsoft.com/office/powerpoint/2010/main" val="2461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7" presetClass="entr" presetSubtype="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0.05538 0.00741 L 0.12899 0.00556 " pathEditMode="relative" rAng="0" ptsTypes="AA">
                                      <p:cBhvr>
                                        <p:cTn id="28" dur="2000" fill="hold"/>
                                        <p:tgtEl>
                                          <p:spTgt spid="22"/>
                                        </p:tgtEl>
                                        <p:attrNameLst>
                                          <p:attrName>ppt_x</p:attrName>
                                          <p:attrName>ppt_y</p:attrName>
                                        </p:attrNameLst>
                                      </p:cBhvr>
                                      <p:rCtr x="9219" y="-93"/>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5E-6 -1.85185E-6 L -0.13473 -1.85185E-6 " pathEditMode="relative" rAng="0" ptsTypes="AA">
                                      <p:cBhvr>
                                        <p:cTn id="44" dur="2000" fill="hold"/>
                                        <p:tgtEl>
                                          <p:spTgt spid="23"/>
                                        </p:tgtEl>
                                        <p:attrNameLst>
                                          <p:attrName>ppt_x</p:attrName>
                                          <p:attrName>ppt_y</p:attrName>
                                        </p:attrNameLst>
                                      </p:cBhvr>
                                      <p:rCtr x="-6736" y="0"/>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4.16667E-6 4.81481E-6 L -0.07239 0.18912 " pathEditMode="relative" rAng="0" ptsTypes="AA">
                                      <p:cBhvr>
                                        <p:cTn id="56" dur="2000" fill="hold"/>
                                        <p:tgtEl>
                                          <p:spTgt spid="32"/>
                                        </p:tgtEl>
                                        <p:attrNameLst>
                                          <p:attrName>ppt_x</p:attrName>
                                          <p:attrName>ppt_y</p:attrName>
                                        </p:attrNameLst>
                                      </p:cBhvr>
                                      <p:rCtr x="-3628" y="9444"/>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bg/>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xEl>
                                              <p:pRg st="0" end="0"/>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xEl>
                                              <p:pRg st="1" end="1"/>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7" grpId="0" animBg="1"/>
      <p:bldP spid="28" grpId="0"/>
      <p:bldP spid="29" grpId="0"/>
      <p:bldP spid="31" grpId="0"/>
      <p:bldP spid="37" grpId="0"/>
      <p:bldP spid="56" grpId="0"/>
      <p:bldP spid="59" grpId="0"/>
      <p:bldP spid="60" grpId="0"/>
      <p:bldP spid="32" grpId="0"/>
      <p:bldP spid="32" grpId="1"/>
      <p:bldP spid="12" grpId="0"/>
      <p:bldP spid="39" grpId="0" build="p" animBg="1"/>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588" y="1286478"/>
            <a:ext cx="6101034" cy="3740447"/>
          </a:xfrm>
          <a:prstGeom prst="rect">
            <a:avLst/>
          </a:prstGeom>
          <a:noFill/>
          <a:ln>
            <a:noFill/>
          </a:ln>
          <a:effectLst/>
        </p:spPr>
      </p:pic>
      <p:sp>
        <p:nvSpPr>
          <p:cNvPr id="38914" name="Title 1"/>
          <p:cNvSpPr>
            <a:spLocks noGrp="1"/>
          </p:cNvSpPr>
          <p:nvPr>
            <p:ph type="title"/>
          </p:nvPr>
        </p:nvSpPr>
        <p:spPr>
          <a:xfrm>
            <a:off x="796422" y="0"/>
            <a:ext cx="7772400" cy="1143000"/>
          </a:xfrm>
        </p:spPr>
        <p:txBody>
          <a:bodyPr/>
          <a:lstStyle/>
          <a:p>
            <a:pPr algn="ctr"/>
            <a:r>
              <a:rPr lang="en-US" altLang="en-US" sz="3200" b="1" dirty="0" smtClean="0">
                <a:latin typeface="Arial" panose="020B0604020202020204" pitchFamily="34" charset="0"/>
                <a:cs typeface="Arial" panose="020B0604020202020204" pitchFamily="34" charset="0"/>
              </a:rPr>
              <a:t>OH Radicals from Ethanol</a:t>
            </a:r>
          </a:p>
        </p:txBody>
      </p:sp>
      <p:sp>
        <p:nvSpPr>
          <p:cNvPr id="389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8916" name="TextBox 1"/>
          <p:cNvSpPr txBox="1">
            <a:spLocks noChangeArrowheads="1"/>
          </p:cNvSpPr>
          <p:nvPr/>
        </p:nvSpPr>
        <p:spPr bwMode="auto">
          <a:xfrm>
            <a:off x="796422" y="5170403"/>
            <a:ext cx="7637164" cy="132343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0"/>
              </a:spcBef>
            </a:pPr>
            <a:r>
              <a:rPr lang="en-US" altLang="en-US" sz="2000" dirty="0">
                <a:latin typeface="Arial" charset="0"/>
                <a:cs typeface="Arial" charset="0"/>
              </a:rPr>
              <a:t>Overall 2 moles of ·OH to </a:t>
            </a:r>
            <a:r>
              <a:rPr lang="en-US" altLang="en-US" sz="2000" dirty="0" smtClean="0">
                <a:latin typeface="Arial" charset="0"/>
                <a:cs typeface="Arial" charset="0"/>
              </a:rPr>
              <a:t>convert </a:t>
            </a:r>
            <a:r>
              <a:rPr lang="en-US" altLang="en-US" sz="2000" dirty="0">
                <a:latin typeface="Arial" charset="0"/>
                <a:cs typeface="Arial" charset="0"/>
              </a:rPr>
              <a:t>ethanol to acetaldehyde</a:t>
            </a:r>
            <a:r>
              <a:rPr lang="en-US" altLang="en-US" sz="2000" dirty="0" smtClean="0">
                <a:latin typeface="Arial" charset="0"/>
                <a:cs typeface="Arial" charset="0"/>
              </a:rPr>
              <a:t>.</a:t>
            </a:r>
          </a:p>
          <a:p>
            <a:pPr marL="342900" indent="-342900">
              <a:spcBef>
                <a:spcPct val="0"/>
              </a:spcBef>
            </a:pPr>
            <a:r>
              <a:rPr lang="en-US" altLang="en-US" sz="2000" dirty="0" smtClean="0">
                <a:latin typeface="Arial" charset="0"/>
                <a:cs typeface="Arial" charset="0"/>
              </a:rPr>
              <a:t>Number </a:t>
            </a:r>
            <a:r>
              <a:rPr lang="en-US" altLang="en-US" sz="2000" dirty="0">
                <a:latin typeface="Arial" charset="0"/>
                <a:cs typeface="Arial" charset="0"/>
              </a:rPr>
              <a:t>of </a:t>
            </a:r>
            <a:r>
              <a:rPr lang="en-US" altLang="en-US" sz="2000" dirty="0" smtClean="0">
                <a:latin typeface="Arial" charset="0"/>
                <a:cs typeface="Arial" charset="0"/>
              </a:rPr>
              <a:t>·OH independent of specific pathway.</a:t>
            </a:r>
          </a:p>
          <a:p>
            <a:pPr marL="342900" indent="-342900">
              <a:spcBef>
                <a:spcPct val="0"/>
              </a:spcBef>
            </a:pPr>
            <a:r>
              <a:rPr lang="en-US" altLang="en-US" sz="2000" dirty="0" smtClean="0">
                <a:latin typeface="Arial" charset="0"/>
                <a:cs typeface="Arial" charset="0"/>
              </a:rPr>
              <a:t>Measure reaction product of acetaldehyde.</a:t>
            </a:r>
          </a:p>
          <a:p>
            <a:pPr marL="342900" indent="-342900">
              <a:spcBef>
                <a:spcPct val="0"/>
              </a:spcBef>
            </a:pPr>
            <a:r>
              <a:rPr lang="en-US" altLang="en-US" sz="2000" dirty="0" smtClean="0">
                <a:latin typeface="Arial" charset="0"/>
                <a:cs typeface="Arial" charset="0"/>
              </a:rPr>
              <a:t>Underestimate due to further oxidation of acetaldehyde.</a:t>
            </a:r>
            <a:endParaRPr lang="en-US" altLang="en-US" sz="2000" dirty="0">
              <a:latin typeface="Arial" charset="0"/>
              <a:cs typeface="Arial" charset="0"/>
            </a:endParaRPr>
          </a:p>
        </p:txBody>
      </p:sp>
      <p:sp>
        <p:nvSpPr>
          <p:cNvPr id="38918" name="Oval 1"/>
          <p:cNvSpPr>
            <a:spLocks noChangeArrowheads="1"/>
          </p:cNvSpPr>
          <p:nvPr/>
        </p:nvSpPr>
        <p:spPr bwMode="auto">
          <a:xfrm>
            <a:off x="1326371" y="2738452"/>
            <a:ext cx="1077615" cy="983057"/>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 name="Oval 1"/>
          <p:cNvSpPr>
            <a:spLocks noChangeArrowheads="1"/>
          </p:cNvSpPr>
          <p:nvPr/>
        </p:nvSpPr>
        <p:spPr bwMode="auto">
          <a:xfrm>
            <a:off x="6504039" y="2802361"/>
            <a:ext cx="1076631" cy="983057"/>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1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916">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uiExpand="1" build="p" animBg="1"/>
      <p:bldP spid="38918"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597" y="1034559"/>
            <a:ext cx="5167081" cy="395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0" name="Title 1"/>
          <p:cNvSpPr>
            <a:spLocks noGrp="1"/>
          </p:cNvSpPr>
          <p:nvPr>
            <p:ph type="title"/>
          </p:nvPr>
        </p:nvSpPr>
        <p:spPr>
          <a:xfrm>
            <a:off x="511865" y="119270"/>
            <a:ext cx="8348870" cy="1143000"/>
          </a:xfrm>
        </p:spPr>
        <p:txBody>
          <a:bodyPr/>
          <a:lstStyle/>
          <a:p>
            <a:pPr algn="ctr"/>
            <a:r>
              <a:rPr lang="en-US" altLang="en-US" sz="3200" b="1" dirty="0" smtClean="0">
                <a:latin typeface="Arial" panose="020B0604020202020204" pitchFamily="34" charset="0"/>
                <a:cs typeface="Arial" panose="020B0604020202020204" pitchFamily="34" charset="0"/>
              </a:rPr>
              <a:t>·OH Production Rate</a:t>
            </a:r>
            <a:r>
              <a:rPr lang="en-US" altLang="en-US" sz="3200" b="1" dirty="0">
                <a:latin typeface="Arial" panose="020B0604020202020204" pitchFamily="34" charset="0"/>
                <a:cs typeface="Arial" panose="020B0604020202020204" pitchFamily="34" charset="0"/>
              </a:rPr>
              <a:t> </a:t>
            </a:r>
            <a:r>
              <a:rPr lang="en-US" altLang="en-US" sz="3200" b="1" dirty="0" smtClean="0">
                <a:latin typeface="Arial" panose="020B0604020202020204" pitchFamily="34" charset="0"/>
                <a:cs typeface="Arial" panose="020B0604020202020204" pitchFamily="34" charset="0"/>
              </a:rPr>
              <a:t>from Ethanol</a:t>
            </a:r>
            <a:endParaRPr lang="en-US" altLang="en-US" sz="2000" b="1" dirty="0" smtClean="0">
              <a:latin typeface="Arial" panose="020B0604020202020204" pitchFamily="34" charset="0"/>
              <a:cs typeface="Arial" panose="020B0604020202020204" pitchFamily="34" charset="0"/>
            </a:endParaRPr>
          </a:p>
        </p:txBody>
      </p:sp>
      <p:sp>
        <p:nvSpPr>
          <p:cNvPr id="46084" name="TextBox 3"/>
          <p:cNvSpPr txBox="1">
            <a:spLocks noChangeArrowheads="1"/>
          </p:cNvSpPr>
          <p:nvPr/>
        </p:nvSpPr>
        <p:spPr bwMode="auto">
          <a:xfrm>
            <a:off x="685800" y="5026025"/>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a:latin typeface="Arial" charset="0"/>
                <a:cs typeface="Arial" charset="0"/>
              </a:rPr>
              <a:t> ·OH + ·OH → H</a:t>
            </a:r>
            <a:r>
              <a:rPr lang="en-US" altLang="en-US" sz="2400" baseline="-25000">
                <a:latin typeface="Arial" charset="0"/>
                <a:cs typeface="Arial" charset="0"/>
              </a:rPr>
              <a:t>2</a:t>
            </a:r>
            <a:r>
              <a:rPr lang="en-US" altLang="en-US" sz="2400">
                <a:latin typeface="Arial" charset="0"/>
                <a:cs typeface="Arial" charset="0"/>
              </a:rPr>
              <a:t>O</a:t>
            </a:r>
            <a:r>
              <a:rPr lang="en-US" altLang="en-US" sz="2400" baseline="-25000">
                <a:latin typeface="Arial" charset="0"/>
                <a:cs typeface="Arial" charset="0"/>
              </a:rPr>
              <a:t>2</a:t>
            </a:r>
            <a:r>
              <a:rPr lang="en-US" altLang="en-US" sz="2400">
                <a:latin typeface="Arial" charset="0"/>
                <a:cs typeface="Arial" charset="0"/>
              </a:rPr>
              <a:t>      C</a:t>
            </a:r>
            <a:r>
              <a:rPr lang="en-US" altLang="en-US" sz="2400" baseline="-25000">
                <a:latin typeface="Arial" charset="0"/>
                <a:cs typeface="Arial" charset="0"/>
              </a:rPr>
              <a:t>2</a:t>
            </a:r>
            <a:r>
              <a:rPr lang="en-US" altLang="en-US" sz="2400">
                <a:latin typeface="Arial" charset="0"/>
                <a:cs typeface="Arial" charset="0"/>
              </a:rPr>
              <a:t>H</a:t>
            </a:r>
            <a:r>
              <a:rPr lang="en-US" altLang="en-US" sz="2400" baseline="-25000">
                <a:latin typeface="Arial" charset="0"/>
                <a:cs typeface="Arial" charset="0"/>
              </a:rPr>
              <a:t>6</a:t>
            </a:r>
            <a:r>
              <a:rPr lang="en-US" altLang="en-US" sz="2400">
                <a:latin typeface="Arial" charset="0"/>
                <a:cs typeface="Arial" charset="0"/>
              </a:rPr>
              <a:t>O + ·2OH → C</a:t>
            </a:r>
            <a:r>
              <a:rPr lang="en-US" altLang="en-US" sz="2400" baseline="-25000">
                <a:latin typeface="Arial" charset="0"/>
                <a:cs typeface="Arial" charset="0"/>
              </a:rPr>
              <a:t>2</a:t>
            </a:r>
            <a:r>
              <a:rPr lang="en-US" altLang="en-US" sz="2400">
                <a:latin typeface="Arial" charset="0"/>
                <a:cs typeface="Arial" charset="0"/>
              </a:rPr>
              <a:t>H</a:t>
            </a:r>
            <a:r>
              <a:rPr lang="en-US" altLang="en-US" sz="2400" baseline="-25000">
                <a:latin typeface="Arial" charset="0"/>
                <a:cs typeface="Arial" charset="0"/>
              </a:rPr>
              <a:t>4</a:t>
            </a:r>
            <a:r>
              <a:rPr lang="en-US" altLang="en-US" sz="2400">
                <a:latin typeface="Arial" charset="0"/>
                <a:cs typeface="Arial" charset="0"/>
              </a:rPr>
              <a:t>O + 2H</a:t>
            </a:r>
            <a:r>
              <a:rPr lang="en-US" altLang="en-US" sz="2400" baseline="-25000">
                <a:latin typeface="Arial" charset="0"/>
                <a:cs typeface="Arial" charset="0"/>
              </a:rPr>
              <a:t>2</a:t>
            </a:r>
            <a:r>
              <a:rPr lang="en-US" altLang="en-US" sz="2400">
                <a:latin typeface="Arial" charset="0"/>
                <a:cs typeface="Arial" charset="0"/>
              </a:rPr>
              <a:t>O</a:t>
            </a:r>
          </a:p>
        </p:txBody>
      </p:sp>
      <p:sp>
        <p:nvSpPr>
          <p:cNvPr id="2" name="Oval 1"/>
          <p:cNvSpPr>
            <a:spLocks noChangeArrowheads="1"/>
          </p:cNvSpPr>
          <p:nvPr/>
        </p:nvSpPr>
        <p:spPr bwMode="auto">
          <a:xfrm>
            <a:off x="2667000" y="4970526"/>
            <a:ext cx="990600" cy="56515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11" name="Oval 10"/>
          <p:cNvSpPr>
            <a:spLocks noChangeArrowheads="1"/>
          </p:cNvSpPr>
          <p:nvPr/>
        </p:nvSpPr>
        <p:spPr bwMode="auto">
          <a:xfrm>
            <a:off x="6323013" y="5040313"/>
            <a:ext cx="1143000" cy="46196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cxnSp>
        <p:nvCxnSpPr>
          <p:cNvPr id="4" name="Straight Arrow Connector 3"/>
          <p:cNvCxnSpPr>
            <a:cxnSpLocks noChangeShapeType="1"/>
          </p:cNvCxnSpPr>
          <p:nvPr/>
        </p:nvCxnSpPr>
        <p:spPr bwMode="auto">
          <a:xfrm flipV="1">
            <a:off x="3240008" y="4107066"/>
            <a:ext cx="405143" cy="862721"/>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cxnSpLocks noChangeShapeType="1"/>
          </p:cNvCxnSpPr>
          <p:nvPr/>
        </p:nvCxnSpPr>
        <p:spPr bwMode="auto">
          <a:xfrm flipH="1" flipV="1">
            <a:off x="5426076" y="3141552"/>
            <a:ext cx="1273488" cy="1957498"/>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1351727" y="5570601"/>
            <a:ext cx="7284558" cy="1015663"/>
          </a:xfrm>
          <a:prstGeom prst="rect">
            <a:avLst/>
          </a:prstGeom>
          <a:noFill/>
          <a:ln w="19050">
            <a:solidFill>
              <a:srgbClr val="FF0000"/>
            </a:solidFill>
          </a:ln>
        </p:spPr>
        <p:txBody>
          <a:bodyPr wrap="none" rtlCol="0">
            <a:spAutoFit/>
          </a:bodyPr>
          <a:lstStyle/>
          <a:p>
            <a:pPr marL="342900" indent="-342900">
              <a:buFont typeface="Arial" panose="020B0604020202020204" pitchFamily="34" charset="0"/>
              <a:buChar char="•"/>
            </a:pPr>
            <a:r>
              <a:rPr lang="en-US" sz="2000" dirty="0" smtClean="0"/>
              <a:t>H</a:t>
            </a:r>
            <a:r>
              <a:rPr lang="en-US" sz="2000" baseline="-25000" dirty="0" smtClean="0"/>
              <a:t>2</a:t>
            </a:r>
            <a:r>
              <a:rPr lang="en-US" sz="2000" dirty="0" smtClean="0"/>
              <a:t>O</a:t>
            </a:r>
            <a:r>
              <a:rPr lang="en-US" sz="2000" baseline="-25000" dirty="0" smtClean="0"/>
              <a:t>2</a:t>
            </a:r>
            <a:r>
              <a:rPr lang="en-US" sz="2000" dirty="0" smtClean="0"/>
              <a:t> completely depleted by ethanol.</a:t>
            </a:r>
          </a:p>
          <a:p>
            <a:pPr marL="342900" indent="-342900">
              <a:buFont typeface="Arial" panose="020B0604020202020204" pitchFamily="34" charset="0"/>
              <a:buChar char="•"/>
            </a:pPr>
            <a:r>
              <a:rPr lang="en-US" sz="2000" dirty="0" smtClean="0"/>
              <a:t>Acetaldehyde accounts for same amount of </a:t>
            </a:r>
            <a:r>
              <a:rPr lang="en-US" sz="2000" dirty="0" smtClean="0">
                <a:latin typeface="Calibri" panose="020F0502020204030204" pitchFamily="34" charset="0"/>
                <a:cs typeface="Calibri" panose="020F0502020204030204" pitchFamily="34" charset="0"/>
              </a:rPr>
              <a:t>∙</a:t>
            </a:r>
            <a:r>
              <a:rPr lang="en-US" sz="2000" dirty="0" smtClean="0"/>
              <a:t>OH as H</a:t>
            </a:r>
            <a:r>
              <a:rPr lang="en-US" sz="2000" baseline="-25000" dirty="0" smtClean="0"/>
              <a:t>2</a:t>
            </a:r>
            <a:r>
              <a:rPr lang="en-US" sz="2000" dirty="0" smtClean="0"/>
              <a:t>O</a:t>
            </a:r>
            <a:r>
              <a:rPr lang="en-US" sz="2000" baseline="-25000" dirty="0" smtClean="0"/>
              <a:t>2</a:t>
            </a:r>
            <a:r>
              <a:rPr lang="en-US" sz="2000" dirty="0" smtClean="0"/>
              <a:t>.</a:t>
            </a:r>
          </a:p>
          <a:p>
            <a:pPr marL="342900" indent="-342900">
              <a:buFont typeface="Arial" panose="020B0604020202020204" pitchFamily="34" charset="0"/>
              <a:buChar char="•"/>
            </a:pPr>
            <a:r>
              <a:rPr lang="en-US" sz="2000" dirty="0" smtClean="0"/>
              <a:t>H</a:t>
            </a:r>
            <a:r>
              <a:rPr lang="en-US" sz="2000" baseline="-25000" dirty="0" smtClean="0"/>
              <a:t>2</a:t>
            </a:r>
            <a:r>
              <a:rPr lang="en-US" sz="2000" dirty="0" smtClean="0"/>
              <a:t>O</a:t>
            </a:r>
            <a:r>
              <a:rPr lang="en-US" sz="2000" baseline="-25000" dirty="0" smtClean="0"/>
              <a:t>2</a:t>
            </a:r>
            <a:r>
              <a:rPr lang="en-US" sz="2000" dirty="0" smtClean="0"/>
              <a:t> likely formed in plasma zone near plasma-liquid interface.</a:t>
            </a:r>
            <a:endParaRPr lang="en-US" sz="2000" dirty="0"/>
          </a:p>
        </p:txBody>
      </p:sp>
      <p:sp>
        <p:nvSpPr>
          <p:cNvPr id="5" name="Right Brace 4"/>
          <p:cNvSpPr/>
          <p:nvPr/>
        </p:nvSpPr>
        <p:spPr>
          <a:xfrm>
            <a:off x="6818671" y="2344994"/>
            <a:ext cx="432619" cy="191729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403148" y="3118973"/>
            <a:ext cx="1253869" cy="646331"/>
          </a:xfrm>
          <a:prstGeom prst="rect">
            <a:avLst/>
          </a:prstGeom>
          <a:noFill/>
        </p:spPr>
        <p:txBody>
          <a:bodyPr wrap="none" rtlCol="0">
            <a:spAutoFit/>
          </a:bodyPr>
          <a:lstStyle/>
          <a:p>
            <a:r>
              <a:rPr lang="en-US" dirty="0" smtClean="0"/>
              <a:t>Gas phase, </a:t>
            </a:r>
          </a:p>
          <a:p>
            <a:r>
              <a:rPr lang="en-US" dirty="0" smtClean="0"/>
              <a:t>product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2" grpId="0" animBg="1"/>
      <p:bldP spid="11" grpId="0" animBg="1"/>
      <p:bldP spid="3" grpId="0" uiExpand="1" build="p" animBg="1"/>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90" y="81481"/>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·OH </a:t>
            </a:r>
            <a:r>
              <a:rPr lang="en-US" sz="3200" b="1" dirty="0">
                <a:latin typeface="Arial" panose="020B0604020202020204" pitchFamily="34" charset="0"/>
                <a:cs typeface="Arial" panose="020B0604020202020204" pitchFamily="34" charset="0"/>
              </a:rPr>
              <a:t>Attack with </a:t>
            </a:r>
            <a:r>
              <a:rPr lang="en-US" sz="3200" b="1" dirty="0" smtClean="0">
                <a:latin typeface="Arial" panose="020B0604020202020204" pitchFamily="34" charset="0"/>
                <a:cs typeface="Arial" panose="020B0604020202020204" pitchFamily="34" charset="0"/>
              </a:rPr>
              <a:t>Gas/Liquid Scavenger</a:t>
            </a:r>
            <a:br>
              <a:rPr lang="en-US" sz="3200" b="1" dirty="0" smtClean="0">
                <a:latin typeface="Arial" panose="020B0604020202020204" pitchFamily="34" charset="0"/>
                <a:cs typeface="Arial" panose="020B0604020202020204" pitchFamily="34" charset="0"/>
              </a:rPr>
            </a:br>
            <a:r>
              <a:rPr lang="en-US" sz="2000" b="1" dirty="0" smtClean="0">
                <a:latin typeface="Arial" panose="020B0604020202020204" pitchFamily="34" charset="0"/>
                <a:cs typeface="Arial" panose="020B0604020202020204" pitchFamily="34" charset="0"/>
              </a:rPr>
              <a:t>(Ethanol)</a:t>
            </a:r>
            <a:endParaRPr lang="en-US" sz="2000" b="1" dirty="0">
              <a:latin typeface="Arial" panose="020B0604020202020204" pitchFamily="34" charset="0"/>
              <a:cs typeface="Arial" panose="020B0604020202020204" pitchFamily="34" charset="0"/>
            </a:endParaRPr>
          </a:p>
        </p:txBody>
      </p:sp>
      <p:sp>
        <p:nvSpPr>
          <p:cNvPr id="4" name="Rectangle 3"/>
          <p:cNvSpPr/>
          <p:nvPr/>
        </p:nvSpPr>
        <p:spPr>
          <a:xfrm>
            <a:off x="5137858" y="1368159"/>
            <a:ext cx="1690446"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65482" y="1365599"/>
            <a:ext cx="2661971" cy="411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334068" y="3543127"/>
            <a:ext cx="1803790" cy="1937271"/>
          </a:xfrm>
          <a:prstGeom prst="rect">
            <a:avLst/>
          </a:prstGeom>
          <a:gradFill flip="none" rotWithShape="1">
            <a:gsLst>
              <a:gs pos="6000">
                <a:schemeClr val="tx1"/>
              </a:gs>
              <a:gs pos="0">
                <a:schemeClr val="accent5"/>
              </a:gs>
              <a:gs pos="0">
                <a:srgbClr val="AC99C2"/>
              </a:gs>
              <a:gs pos="0">
                <a:schemeClr val="accent4">
                  <a:lumMod val="0"/>
                  <a:lumOff val="100000"/>
                </a:schemeClr>
              </a:gs>
              <a:gs pos="79000">
                <a:schemeClr val="accent4">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31677" y="1365599"/>
            <a:ext cx="1803790" cy="4114799"/>
          </a:xfrm>
          <a:prstGeom prst="rect">
            <a:avLst/>
          </a:prstGeom>
          <a:gradFill flip="none" rotWithShape="1">
            <a:gsLst>
              <a:gs pos="6000">
                <a:schemeClr val="tx1"/>
              </a:gs>
              <a:gs pos="0">
                <a:schemeClr val="accent5"/>
              </a:gs>
              <a:gs pos="0">
                <a:srgbClr val="AC99C2"/>
              </a:gs>
              <a:gs pos="0">
                <a:schemeClr val="accent4">
                  <a:lumMod val="0"/>
                  <a:lumOff val="100000"/>
                </a:schemeClr>
              </a:gs>
              <a:gs pos="79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665482" y="1758076"/>
            <a:ext cx="1702928"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131849" y="1758076"/>
            <a:ext cx="1655398" cy="42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73870" y="1406428"/>
            <a:ext cx="1295400" cy="369332"/>
          </a:xfrm>
          <a:prstGeom prst="rect">
            <a:avLst/>
          </a:prstGeom>
          <a:noFill/>
        </p:spPr>
        <p:txBody>
          <a:bodyPr wrap="square" rtlCol="0">
            <a:spAutoFit/>
          </a:bodyPr>
          <a:lstStyle/>
          <a:p>
            <a:r>
              <a:rPr lang="en-US" dirty="0" smtClean="0">
                <a:solidFill>
                  <a:schemeClr val="bg1"/>
                </a:solidFill>
              </a:rPr>
              <a:t>gas phase</a:t>
            </a:r>
            <a:endParaRPr lang="en-US" dirty="0">
              <a:solidFill>
                <a:schemeClr val="bg1"/>
              </a:solidFill>
            </a:endParaRPr>
          </a:p>
        </p:txBody>
      </p:sp>
      <p:sp>
        <p:nvSpPr>
          <p:cNvPr id="17" name="TextBox 16"/>
          <p:cNvSpPr txBox="1"/>
          <p:nvPr/>
        </p:nvSpPr>
        <p:spPr>
          <a:xfrm>
            <a:off x="5338903" y="1388744"/>
            <a:ext cx="1560492" cy="369332"/>
          </a:xfrm>
          <a:prstGeom prst="rect">
            <a:avLst/>
          </a:prstGeom>
          <a:noFill/>
          <a:ln>
            <a:noFill/>
          </a:ln>
        </p:spPr>
        <p:txBody>
          <a:bodyPr wrap="square" rtlCol="0">
            <a:spAutoFit/>
          </a:bodyPr>
          <a:lstStyle/>
          <a:p>
            <a:r>
              <a:rPr lang="en-US" dirty="0" smtClean="0">
                <a:solidFill>
                  <a:schemeClr val="bg1"/>
                </a:solidFill>
              </a:rPr>
              <a:t>liquid phase</a:t>
            </a:r>
            <a:endParaRPr lang="en-US" dirty="0">
              <a:solidFill>
                <a:schemeClr val="bg1"/>
              </a:solidFill>
            </a:endParaRPr>
          </a:p>
        </p:txBody>
      </p:sp>
      <p:sp>
        <p:nvSpPr>
          <p:cNvPr id="18" name="TextBox 17"/>
          <p:cNvSpPr txBox="1"/>
          <p:nvPr/>
        </p:nvSpPr>
        <p:spPr>
          <a:xfrm>
            <a:off x="3666994" y="1392337"/>
            <a:ext cx="1143000" cy="646331"/>
          </a:xfrm>
          <a:prstGeom prst="rect">
            <a:avLst/>
          </a:prstGeom>
          <a:noFill/>
        </p:spPr>
        <p:txBody>
          <a:bodyPr wrap="square" rtlCol="0">
            <a:spAutoFit/>
          </a:bodyPr>
          <a:lstStyle/>
          <a:p>
            <a:pPr algn="ctr"/>
            <a:r>
              <a:rPr lang="en-US" dirty="0">
                <a:solidFill>
                  <a:schemeClr val="bg1"/>
                </a:solidFill>
              </a:rPr>
              <a:t>p</a:t>
            </a:r>
            <a:r>
              <a:rPr lang="en-US" dirty="0" smtClean="0">
                <a:solidFill>
                  <a:schemeClr val="bg1"/>
                </a:solidFill>
              </a:rPr>
              <a:t>lasma</a:t>
            </a:r>
          </a:p>
          <a:p>
            <a:pPr algn="ctr"/>
            <a:r>
              <a:rPr lang="en-US" dirty="0" smtClean="0">
                <a:solidFill>
                  <a:schemeClr val="bg1"/>
                </a:solidFill>
              </a:rPr>
              <a:t>zone</a:t>
            </a:r>
            <a:endParaRPr lang="en-US" dirty="0">
              <a:solidFill>
                <a:schemeClr val="bg1"/>
              </a:solidFill>
            </a:endParaRPr>
          </a:p>
        </p:txBody>
      </p:sp>
      <p:sp>
        <p:nvSpPr>
          <p:cNvPr id="22" name="TextBox 21"/>
          <p:cNvSpPr txBox="1"/>
          <p:nvPr/>
        </p:nvSpPr>
        <p:spPr>
          <a:xfrm>
            <a:off x="2333494" y="1919746"/>
            <a:ext cx="1752600" cy="369332"/>
          </a:xfrm>
          <a:prstGeom prst="rect">
            <a:avLst/>
          </a:prstGeom>
          <a:noFill/>
          <a:ln>
            <a:noFill/>
          </a:ln>
        </p:spPr>
        <p:txBody>
          <a:bodyPr wrap="square" rtlCol="0">
            <a:spAutoFit/>
          </a:bodyPr>
          <a:lstStyle/>
          <a:p>
            <a:r>
              <a:rPr lang="en-US" b="1" dirty="0" err="1" smtClean="0">
                <a:solidFill>
                  <a:schemeClr val="bg1"/>
                </a:solidFill>
              </a:rPr>
              <a:t>Ar</a:t>
            </a:r>
            <a:endParaRPr lang="en-US" b="1" dirty="0">
              <a:solidFill>
                <a:schemeClr val="bg1"/>
              </a:solidFill>
            </a:endParaRPr>
          </a:p>
        </p:txBody>
      </p:sp>
      <p:sp>
        <p:nvSpPr>
          <p:cNvPr id="23" name="TextBox 22"/>
          <p:cNvSpPr txBox="1"/>
          <p:nvPr/>
        </p:nvSpPr>
        <p:spPr>
          <a:xfrm>
            <a:off x="5434051" y="1900934"/>
            <a:ext cx="1752600" cy="369332"/>
          </a:xfrm>
          <a:prstGeom prst="rect">
            <a:avLst/>
          </a:prstGeom>
          <a:noFill/>
          <a:ln>
            <a:noFill/>
          </a:ln>
        </p:spPr>
        <p:txBody>
          <a:bodyPr wrap="square" rtlCol="0">
            <a:spAutoFit/>
          </a:bodyPr>
          <a:lstStyle/>
          <a:p>
            <a:r>
              <a:rPr lang="en-US" b="1" dirty="0" smtClean="0">
                <a:solidFill>
                  <a:schemeClr val="bg1"/>
                </a:solidFill>
              </a:rPr>
              <a:t>H</a:t>
            </a:r>
            <a:r>
              <a:rPr lang="en-US" b="1" baseline="-25000" dirty="0" smtClean="0">
                <a:solidFill>
                  <a:schemeClr val="bg1"/>
                </a:solidFill>
              </a:rPr>
              <a:t>2</a:t>
            </a:r>
            <a:r>
              <a:rPr lang="en-US" b="1" dirty="0" smtClean="0">
                <a:solidFill>
                  <a:schemeClr val="bg1"/>
                </a:solidFill>
              </a:rPr>
              <a:t>O</a:t>
            </a:r>
          </a:p>
        </p:txBody>
      </p:sp>
      <p:sp>
        <p:nvSpPr>
          <p:cNvPr id="27" name="Curved Left Arrow 26"/>
          <p:cNvSpPr/>
          <p:nvPr/>
        </p:nvSpPr>
        <p:spPr>
          <a:xfrm rot="254353">
            <a:off x="3957883" y="2335350"/>
            <a:ext cx="357184" cy="644765"/>
          </a:xfrm>
          <a:prstGeom prst="curvedLeftArrow">
            <a:avLst/>
          </a:prstGeom>
          <a:solidFill>
            <a:srgbClr val="FF0000"/>
          </a:solidFill>
          <a:ln w="25400">
            <a:solidFill>
              <a:srgbClr val="FF0000"/>
            </a:solidFill>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TextBox 27"/>
          <p:cNvSpPr txBox="1"/>
          <p:nvPr/>
        </p:nvSpPr>
        <p:spPr>
          <a:xfrm>
            <a:off x="3481240" y="2756682"/>
            <a:ext cx="562378" cy="369332"/>
          </a:xfrm>
          <a:prstGeom prst="rect">
            <a:avLst/>
          </a:prstGeom>
          <a:noFill/>
          <a:ln>
            <a:noFill/>
          </a:ln>
        </p:spPr>
        <p:txBody>
          <a:bodyPr wrap="square" rtlCol="0">
            <a:spAutoFit/>
          </a:bodyPr>
          <a:lstStyle/>
          <a:p>
            <a:r>
              <a:rPr lang="en-US" b="1" dirty="0" err="1" smtClean="0">
                <a:solidFill>
                  <a:schemeClr val="bg1"/>
                </a:solidFill>
              </a:rPr>
              <a:t>Ar</a:t>
            </a:r>
            <a:r>
              <a:rPr lang="en-US" b="1" dirty="0" smtClean="0">
                <a:solidFill>
                  <a:schemeClr val="bg1"/>
                </a:solidFill>
              </a:rPr>
              <a:t>*</a:t>
            </a:r>
            <a:endParaRPr lang="en-US" b="1" dirty="0">
              <a:solidFill>
                <a:schemeClr val="bg1"/>
              </a:solidFill>
            </a:endParaRPr>
          </a:p>
        </p:txBody>
      </p:sp>
      <p:sp>
        <p:nvSpPr>
          <p:cNvPr id="29" name="TextBox 28"/>
          <p:cNvSpPr txBox="1"/>
          <p:nvPr/>
        </p:nvSpPr>
        <p:spPr>
          <a:xfrm>
            <a:off x="4134442" y="1929415"/>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sp>
        <p:nvSpPr>
          <p:cNvPr id="31" name="TextBox 30"/>
          <p:cNvSpPr txBox="1"/>
          <p:nvPr/>
        </p:nvSpPr>
        <p:spPr>
          <a:xfrm>
            <a:off x="4136475" y="3101421"/>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sp>
        <p:nvSpPr>
          <p:cNvPr id="56" name="TextBox 55"/>
          <p:cNvSpPr txBox="1"/>
          <p:nvPr/>
        </p:nvSpPr>
        <p:spPr>
          <a:xfrm>
            <a:off x="4106025" y="2837286"/>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cxnSp>
        <p:nvCxnSpPr>
          <p:cNvPr id="25" name="Straight Arrow Connector 24"/>
          <p:cNvCxnSpPr/>
          <p:nvPr/>
        </p:nvCxnSpPr>
        <p:spPr>
          <a:xfrm flipH="1">
            <a:off x="4327453" y="2125079"/>
            <a:ext cx="730514" cy="14733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13097" y="4019128"/>
            <a:ext cx="995042" cy="369332"/>
          </a:xfrm>
          <a:prstGeom prst="rect">
            <a:avLst/>
          </a:prstGeom>
          <a:noFill/>
        </p:spPr>
        <p:txBody>
          <a:bodyPr wrap="square" rtlCol="0">
            <a:spAutoFit/>
          </a:bodyPr>
          <a:lstStyle/>
          <a:p>
            <a:r>
              <a:rPr lang="en-US" b="1" dirty="0" smtClean="0">
                <a:solidFill>
                  <a:schemeClr val="bg1"/>
                </a:solidFill>
              </a:rPr>
              <a:t>AA</a:t>
            </a:r>
            <a:endParaRPr lang="en-US" b="1" dirty="0">
              <a:solidFill>
                <a:schemeClr val="bg1"/>
              </a:solidFill>
            </a:endParaRPr>
          </a:p>
        </p:txBody>
      </p:sp>
      <p:sp>
        <p:nvSpPr>
          <p:cNvPr id="40" name="TextBox 39"/>
          <p:cNvSpPr txBox="1"/>
          <p:nvPr/>
        </p:nvSpPr>
        <p:spPr>
          <a:xfrm>
            <a:off x="2265544" y="4123378"/>
            <a:ext cx="995042" cy="369332"/>
          </a:xfrm>
          <a:prstGeom prst="rect">
            <a:avLst/>
          </a:prstGeom>
          <a:noFill/>
        </p:spPr>
        <p:txBody>
          <a:bodyPr wrap="square" rtlCol="0">
            <a:spAutoFit/>
          </a:bodyPr>
          <a:lstStyle/>
          <a:p>
            <a:r>
              <a:rPr lang="en-US" b="1" dirty="0" smtClean="0">
                <a:solidFill>
                  <a:schemeClr val="bg1"/>
                </a:solidFill>
              </a:rPr>
              <a:t>AA</a:t>
            </a:r>
            <a:endParaRPr lang="en-US" b="1" dirty="0">
              <a:solidFill>
                <a:schemeClr val="bg1"/>
              </a:solidFill>
            </a:endParaRPr>
          </a:p>
        </p:txBody>
      </p:sp>
      <p:sp>
        <p:nvSpPr>
          <p:cNvPr id="41" name="TextBox 40"/>
          <p:cNvSpPr txBox="1"/>
          <p:nvPr/>
        </p:nvSpPr>
        <p:spPr>
          <a:xfrm>
            <a:off x="5313619" y="3089579"/>
            <a:ext cx="1752600" cy="369332"/>
          </a:xfrm>
          <a:prstGeom prst="rect">
            <a:avLst/>
          </a:prstGeom>
          <a:noFill/>
          <a:ln>
            <a:noFill/>
          </a:ln>
        </p:spPr>
        <p:txBody>
          <a:bodyPr wrap="square" rtlCol="0">
            <a:spAutoFit/>
          </a:bodyPr>
          <a:lstStyle/>
          <a:p>
            <a:r>
              <a:rPr lang="en-US" b="1" dirty="0" err="1" smtClean="0">
                <a:solidFill>
                  <a:schemeClr val="bg1"/>
                </a:solidFill>
              </a:rPr>
              <a:t>EtOH</a:t>
            </a:r>
            <a:endParaRPr lang="en-US" b="1" dirty="0" smtClean="0">
              <a:solidFill>
                <a:schemeClr val="bg1"/>
              </a:solidFill>
            </a:endParaRPr>
          </a:p>
        </p:txBody>
      </p:sp>
      <p:sp>
        <p:nvSpPr>
          <p:cNvPr id="44" name="Rectangle 43"/>
          <p:cNvSpPr/>
          <p:nvPr/>
        </p:nvSpPr>
        <p:spPr>
          <a:xfrm>
            <a:off x="387928" y="5557691"/>
            <a:ext cx="8645236" cy="1015663"/>
          </a:xfrm>
          <a:prstGeom prst="rect">
            <a:avLst/>
          </a:prstGeom>
          <a:noFill/>
          <a:ln w="19050">
            <a:solidFill>
              <a:srgbClr val="FF0000"/>
            </a:solidFill>
          </a:ln>
        </p:spPr>
        <p:txBody>
          <a:bodyPr wrap="square">
            <a:spAutoFit/>
          </a:bodyPr>
          <a:lstStyle/>
          <a:p>
            <a:pPr lvl="1">
              <a:buFont typeface="Arial" panose="020B0604020202020204" pitchFamily="34" charset="0"/>
              <a:buChar char="•"/>
            </a:pPr>
            <a:r>
              <a:rPr lang="en-US" sz="2000" dirty="0"/>
              <a:t>Major product </a:t>
            </a:r>
            <a:r>
              <a:rPr lang="en-US" sz="2000" dirty="0" smtClean="0"/>
              <a:t>acetaldehyde</a:t>
            </a:r>
            <a:r>
              <a:rPr lang="en-US" sz="2000" dirty="0"/>
              <a:t>, primarily collected in the gas </a:t>
            </a:r>
            <a:r>
              <a:rPr lang="en-US" sz="2000" dirty="0" smtClean="0"/>
              <a:t>phase. </a:t>
            </a:r>
            <a:endParaRPr lang="en-US" sz="2000" dirty="0"/>
          </a:p>
          <a:p>
            <a:pPr lvl="1">
              <a:buFont typeface="Arial" panose="020B0604020202020204" pitchFamily="34" charset="0"/>
              <a:buChar char="•"/>
            </a:pPr>
            <a:r>
              <a:rPr lang="en-US" sz="2000" dirty="0" smtClean="0"/>
              <a:t>Ethanol can deplete H</a:t>
            </a:r>
            <a:r>
              <a:rPr lang="en-US" sz="2000" baseline="-25000" dirty="0" smtClean="0"/>
              <a:t>2</a:t>
            </a:r>
            <a:r>
              <a:rPr lang="en-US" sz="2000" dirty="0" smtClean="0"/>
              <a:t>O</a:t>
            </a:r>
            <a:r>
              <a:rPr lang="en-US" sz="2000" baseline="-25000" dirty="0" smtClean="0"/>
              <a:t>2</a:t>
            </a:r>
            <a:r>
              <a:rPr lang="en-US" sz="2000" dirty="0" smtClean="0"/>
              <a:t> by competing fully for ∙OH.</a:t>
            </a:r>
          </a:p>
          <a:p>
            <a:pPr lvl="1">
              <a:buFont typeface="Arial" panose="020B0604020202020204" pitchFamily="34" charset="0"/>
              <a:buChar char="•"/>
            </a:pPr>
            <a:r>
              <a:rPr lang="en-US" sz="2000" dirty="0" smtClean="0"/>
              <a:t>Ethanol can transfer into the plasma zone (unlike MB which stays in liquid).</a:t>
            </a:r>
            <a:endParaRPr lang="en-US" sz="2000" dirty="0"/>
          </a:p>
        </p:txBody>
      </p:sp>
      <p:sp>
        <p:nvSpPr>
          <p:cNvPr id="45" name="Curved Left Arrow 44"/>
          <p:cNvSpPr/>
          <p:nvPr/>
        </p:nvSpPr>
        <p:spPr>
          <a:xfrm rot="21167650" flipH="1">
            <a:off x="4696836" y="3310953"/>
            <a:ext cx="630156" cy="1036611"/>
          </a:xfrm>
          <a:prstGeom prst="curvedLeftArrow">
            <a:avLst/>
          </a:prstGeom>
          <a:solidFill>
            <a:srgbClr val="FF0000"/>
          </a:solidFill>
          <a:ln w="25400">
            <a:solidFill>
              <a:srgbClr val="FF0000"/>
            </a:solidFill>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9" name="TextBox 38"/>
          <p:cNvSpPr txBox="1"/>
          <p:nvPr/>
        </p:nvSpPr>
        <p:spPr>
          <a:xfrm>
            <a:off x="3671252" y="4516115"/>
            <a:ext cx="1752600" cy="646331"/>
          </a:xfrm>
          <a:prstGeom prst="rect">
            <a:avLst/>
          </a:prstGeom>
          <a:noFill/>
          <a:ln>
            <a:noFill/>
          </a:ln>
        </p:spPr>
        <p:txBody>
          <a:bodyPr wrap="square" rtlCol="0">
            <a:spAutoFit/>
          </a:bodyPr>
          <a:lstStyle/>
          <a:p>
            <a:r>
              <a:rPr lang="en-US" b="1" dirty="0" smtClean="0">
                <a:solidFill>
                  <a:schemeClr val="bg1"/>
                </a:solidFill>
              </a:rPr>
              <a:t>∙OH + </a:t>
            </a:r>
            <a:r>
              <a:rPr lang="en-US" b="1" dirty="0">
                <a:solidFill>
                  <a:schemeClr val="bg1"/>
                </a:solidFill>
              </a:rPr>
              <a:t>∙</a:t>
            </a:r>
            <a:r>
              <a:rPr lang="en-US" b="1" dirty="0" smtClean="0">
                <a:solidFill>
                  <a:schemeClr val="bg1"/>
                </a:solidFill>
              </a:rPr>
              <a:t>OH   </a:t>
            </a:r>
            <a:r>
              <a:rPr lang="en-US" b="1" dirty="0" smtClean="0">
                <a:solidFill>
                  <a:schemeClr val="bg1"/>
                </a:solidFill>
                <a:sym typeface="Wingdings" panose="05000000000000000000" pitchFamily="2" charset="2"/>
              </a:rPr>
              <a:t></a:t>
            </a:r>
            <a:r>
              <a:rPr lang="en-US" b="1" dirty="0" smtClean="0">
                <a:solidFill>
                  <a:schemeClr val="bg1"/>
                </a:solidFill>
              </a:rPr>
              <a:t> H</a:t>
            </a:r>
            <a:r>
              <a:rPr lang="en-US" b="1" baseline="-25000" dirty="0" smtClean="0">
                <a:solidFill>
                  <a:schemeClr val="bg1"/>
                </a:solidFill>
              </a:rPr>
              <a:t>2</a:t>
            </a:r>
            <a:r>
              <a:rPr lang="en-US" b="1" dirty="0" smtClean="0">
                <a:solidFill>
                  <a:schemeClr val="bg1"/>
                </a:solidFill>
              </a:rPr>
              <a:t>O</a:t>
            </a:r>
            <a:r>
              <a:rPr lang="en-US" b="1" baseline="-25000" dirty="0" smtClean="0">
                <a:solidFill>
                  <a:schemeClr val="bg1"/>
                </a:solidFill>
              </a:rPr>
              <a:t>2</a:t>
            </a:r>
            <a:endParaRPr lang="en-US" b="1" baseline="-25000" dirty="0">
              <a:solidFill>
                <a:schemeClr val="bg1"/>
              </a:solidFill>
            </a:endParaRPr>
          </a:p>
        </p:txBody>
      </p:sp>
      <p:sp>
        <p:nvSpPr>
          <p:cNvPr id="43" name="TextBox 42"/>
          <p:cNvSpPr txBox="1"/>
          <p:nvPr/>
        </p:nvSpPr>
        <p:spPr>
          <a:xfrm>
            <a:off x="3766790" y="3524315"/>
            <a:ext cx="1752600" cy="369332"/>
          </a:xfrm>
          <a:prstGeom prst="rect">
            <a:avLst/>
          </a:prstGeom>
          <a:noFill/>
          <a:ln>
            <a:noFill/>
          </a:ln>
        </p:spPr>
        <p:txBody>
          <a:bodyPr wrap="square" rtlCol="0">
            <a:spAutoFit/>
          </a:bodyPr>
          <a:lstStyle/>
          <a:p>
            <a:r>
              <a:rPr lang="en-US" b="1" dirty="0" smtClean="0">
                <a:solidFill>
                  <a:schemeClr val="bg1"/>
                </a:solidFill>
              </a:rPr>
              <a:t>∙H    ∙</a:t>
            </a:r>
            <a:r>
              <a:rPr lang="en-US" b="1" dirty="0">
                <a:solidFill>
                  <a:schemeClr val="bg1"/>
                </a:solidFill>
              </a:rPr>
              <a:t>OH </a:t>
            </a:r>
          </a:p>
        </p:txBody>
      </p:sp>
      <p:sp>
        <p:nvSpPr>
          <p:cNvPr id="13" name="Multiply 12"/>
          <p:cNvSpPr/>
          <p:nvPr/>
        </p:nvSpPr>
        <p:spPr>
          <a:xfrm>
            <a:off x="4810837" y="4553437"/>
            <a:ext cx="247130" cy="328921"/>
          </a:xfrm>
          <a:prstGeom prst="mathMultiply">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2861388" y="3968620"/>
            <a:ext cx="1772923" cy="3110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52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0" grpId="0"/>
      <p:bldP spid="44" grpId="0" uiExpand="1" build="p" bldLvl="2" animBg="1"/>
      <p:bldP spid="45" grpId="0" animBg="1"/>
      <p:bldP spid="39" grpId="0"/>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Grp="1"/>
          </p:cNvGraphicFramePr>
          <p:nvPr>
            <p:extLst>
              <p:ext uri="{D42A27DB-BD31-4B8C-83A1-F6EECF244321}">
                <p14:modId xmlns:p14="http://schemas.microsoft.com/office/powerpoint/2010/main" val="2504382682"/>
              </p:ext>
            </p:extLst>
          </p:nvPr>
        </p:nvGraphicFramePr>
        <p:xfrm>
          <a:off x="199910" y="1070796"/>
          <a:ext cx="5623774" cy="4123144"/>
        </p:xfrm>
        <a:graphic>
          <a:graphicData uri="http://schemas.openxmlformats.org/drawingml/2006/chart">
            <c:chart xmlns:c="http://schemas.openxmlformats.org/drawingml/2006/chart" xmlns:r="http://schemas.openxmlformats.org/officeDocument/2006/relationships" r:id="rId2"/>
          </a:graphicData>
        </a:graphic>
      </p:graphicFrame>
      <p:sp>
        <p:nvSpPr>
          <p:cNvPr id="39939" name="Title 1"/>
          <p:cNvSpPr>
            <a:spLocks noGrp="1"/>
          </p:cNvSpPr>
          <p:nvPr>
            <p:ph type="title"/>
          </p:nvPr>
        </p:nvSpPr>
        <p:spPr>
          <a:xfrm>
            <a:off x="838200" y="0"/>
            <a:ext cx="7772400" cy="990600"/>
          </a:xfrm>
        </p:spPr>
        <p:txBody>
          <a:bodyPr>
            <a:normAutofit/>
          </a:bodyPr>
          <a:lstStyle/>
          <a:p>
            <a:pPr algn="ctr"/>
            <a:r>
              <a:rPr lang="en-US" altLang="en-US" sz="3200" b="1" dirty="0" smtClean="0">
                <a:latin typeface="Arial" panose="020B0604020202020204" pitchFamily="34" charset="0"/>
                <a:cs typeface="Arial" panose="020B0604020202020204" pitchFamily="34" charset="0"/>
              </a:rPr>
              <a:t>OH Radicals from Carbon Monoxide</a:t>
            </a:r>
            <a:br>
              <a:rPr lang="en-US" altLang="en-US" sz="3200" b="1" dirty="0" smtClean="0">
                <a:latin typeface="Arial" panose="020B0604020202020204" pitchFamily="34" charset="0"/>
                <a:cs typeface="Arial" panose="020B0604020202020204" pitchFamily="34" charset="0"/>
              </a:rPr>
            </a:br>
            <a:r>
              <a:rPr lang="en-US" altLang="en-US" sz="1800" dirty="0" smtClean="0">
                <a:latin typeface="Arial" panose="020B0604020202020204" pitchFamily="34" charset="0"/>
                <a:cs typeface="Arial" panose="020B0604020202020204" pitchFamily="34" charset="0"/>
              </a:rPr>
              <a:t>(Gas phase reactions and probe)</a:t>
            </a:r>
          </a:p>
        </p:txBody>
      </p:sp>
      <p:sp>
        <p:nvSpPr>
          <p:cNvPr id="39940" name="TextBox 4"/>
          <p:cNvSpPr txBox="1">
            <a:spLocks noChangeArrowheads="1"/>
          </p:cNvSpPr>
          <p:nvPr/>
        </p:nvSpPr>
        <p:spPr bwMode="auto">
          <a:xfrm>
            <a:off x="2028710" y="1297566"/>
            <a:ext cx="2897700" cy="400110"/>
          </a:xfrm>
          <a:prstGeom prst="rect">
            <a:avLst/>
          </a:prstGeom>
          <a:solidFill>
            <a:schemeClr val="bg1"/>
          </a:solidFill>
          <a:ln w="28575">
            <a:solidFill>
              <a:srgbClr val="000000"/>
            </a:solidFill>
            <a:miter lim="800000"/>
            <a:headEnd/>
            <a:tailEnd/>
          </a:ln>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dirty="0">
                <a:latin typeface="Arial" charset="0"/>
              </a:rPr>
              <a:t>CO + OH• → CO</a:t>
            </a:r>
            <a:r>
              <a:rPr lang="en-US" altLang="en-US" sz="2000" baseline="-25000" dirty="0">
                <a:latin typeface="Arial" charset="0"/>
              </a:rPr>
              <a:t>2</a:t>
            </a:r>
            <a:r>
              <a:rPr lang="en-US" altLang="en-US" sz="2000" dirty="0">
                <a:latin typeface="Arial" charset="0"/>
              </a:rPr>
              <a:t> + H•</a:t>
            </a:r>
          </a:p>
        </p:txBody>
      </p:sp>
      <p:sp>
        <p:nvSpPr>
          <p:cNvPr id="39941" name="TextBox 1"/>
          <p:cNvSpPr txBox="1">
            <a:spLocks noChangeArrowheads="1"/>
          </p:cNvSpPr>
          <p:nvPr/>
        </p:nvSpPr>
        <p:spPr bwMode="auto">
          <a:xfrm>
            <a:off x="533475" y="5392077"/>
            <a:ext cx="7943200" cy="10156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pPr>
            <a:r>
              <a:rPr lang="en-US" altLang="en-US" sz="2000" dirty="0">
                <a:latin typeface="Arial" charset="0"/>
                <a:cs typeface="Arial" charset="0"/>
              </a:rPr>
              <a:t>Significant gas phase ·OH that does not form H</a:t>
            </a:r>
            <a:r>
              <a:rPr lang="en-US" altLang="en-US" sz="2000" baseline="-25000" dirty="0">
                <a:latin typeface="Arial" charset="0"/>
                <a:cs typeface="Arial" charset="0"/>
              </a:rPr>
              <a:t>2</a:t>
            </a:r>
            <a:r>
              <a:rPr lang="en-US" altLang="en-US" sz="2000" dirty="0">
                <a:latin typeface="Arial" charset="0"/>
                <a:cs typeface="Arial" charset="0"/>
              </a:rPr>
              <a:t>O</a:t>
            </a:r>
            <a:r>
              <a:rPr lang="en-US" altLang="en-US" sz="2000" baseline="-25000" dirty="0">
                <a:latin typeface="Arial" charset="0"/>
                <a:cs typeface="Arial" charset="0"/>
              </a:rPr>
              <a:t>2</a:t>
            </a:r>
            <a:r>
              <a:rPr lang="en-US" altLang="en-US" sz="2000" dirty="0" smtClean="0">
                <a:latin typeface="Arial" charset="0"/>
                <a:cs typeface="Arial" charset="0"/>
              </a:rPr>
              <a:t>.</a:t>
            </a:r>
          </a:p>
          <a:p>
            <a:pPr>
              <a:spcBef>
                <a:spcPct val="0"/>
              </a:spcBef>
            </a:pPr>
            <a:r>
              <a:rPr lang="en-US" altLang="en-US" sz="2000" dirty="0">
                <a:latin typeface="Arial" charset="0"/>
                <a:cs typeface="Arial" charset="0"/>
              </a:rPr>
              <a:t>·</a:t>
            </a:r>
            <a:r>
              <a:rPr lang="en-US" altLang="en-US" sz="2000" dirty="0" smtClean="0">
                <a:latin typeface="Arial" charset="0"/>
                <a:cs typeface="Arial" charset="0"/>
              </a:rPr>
              <a:t>OH available for reactions with gaseous species as well as liquid.</a:t>
            </a:r>
            <a:endParaRPr lang="en-US" altLang="en-US" sz="2000" dirty="0">
              <a:latin typeface="Arial" charset="0"/>
              <a:cs typeface="Arial" charset="0"/>
            </a:endParaRPr>
          </a:p>
          <a:p>
            <a:pPr>
              <a:spcBef>
                <a:spcPct val="0"/>
              </a:spcBef>
            </a:pPr>
            <a:r>
              <a:rPr lang="en-US" altLang="en-US" sz="2000" dirty="0" smtClean="0">
                <a:latin typeface="Arial" charset="0"/>
                <a:cs typeface="Arial" charset="0"/>
              </a:rPr>
              <a:t>Requires high CO </a:t>
            </a:r>
            <a:r>
              <a:rPr lang="en-US" altLang="en-US" sz="2000" dirty="0">
                <a:latin typeface="Arial" charset="0"/>
                <a:cs typeface="Arial" charset="0"/>
              </a:rPr>
              <a:t>to </a:t>
            </a:r>
            <a:r>
              <a:rPr lang="en-US" altLang="en-US" sz="2000" dirty="0" smtClean="0">
                <a:latin typeface="Arial" charset="0"/>
                <a:cs typeface="Arial" charset="0"/>
              </a:rPr>
              <a:t>affect </a:t>
            </a:r>
            <a:r>
              <a:rPr lang="en-US" altLang="en-US" sz="2000" dirty="0">
                <a:latin typeface="Arial" charset="0"/>
                <a:cs typeface="Arial" charset="0"/>
              </a:rPr>
              <a:t>H</a:t>
            </a:r>
            <a:r>
              <a:rPr lang="en-US" altLang="en-US" sz="2000" baseline="-25000" dirty="0">
                <a:latin typeface="Arial" charset="0"/>
                <a:cs typeface="Arial" charset="0"/>
              </a:rPr>
              <a:t>2</a:t>
            </a:r>
            <a:r>
              <a:rPr lang="en-US" altLang="en-US" sz="2000" dirty="0">
                <a:latin typeface="Arial" charset="0"/>
                <a:cs typeface="Arial" charset="0"/>
              </a:rPr>
              <a:t>O</a:t>
            </a:r>
            <a:r>
              <a:rPr lang="en-US" altLang="en-US" sz="2000" baseline="-25000" dirty="0">
                <a:latin typeface="Arial" charset="0"/>
                <a:cs typeface="Arial" charset="0"/>
              </a:rPr>
              <a:t>2</a:t>
            </a:r>
            <a:r>
              <a:rPr lang="en-US" altLang="en-US" sz="2000" dirty="0" smtClean="0">
                <a:latin typeface="Arial" charset="0"/>
                <a:cs typeface="Arial" charset="0"/>
              </a:rPr>
              <a:t>.</a:t>
            </a:r>
            <a:endParaRPr lang="en-US" altLang="en-US" sz="2000" dirty="0">
              <a:latin typeface="Arial" charset="0"/>
              <a:cs typeface="Arial" charset="0"/>
            </a:endParaRPr>
          </a:p>
        </p:txBody>
      </p:sp>
      <p:sp>
        <p:nvSpPr>
          <p:cNvPr id="39943" name="Right Brace 6"/>
          <p:cNvSpPr>
            <a:spLocks/>
          </p:cNvSpPr>
          <p:nvPr/>
        </p:nvSpPr>
        <p:spPr bwMode="auto">
          <a:xfrm>
            <a:off x="5969873" y="1757021"/>
            <a:ext cx="603250" cy="1703152"/>
          </a:xfrm>
          <a:prstGeom prst="rightBrace">
            <a:avLst>
              <a:gd name="adj1" fmla="val 8333"/>
              <a:gd name="adj2" fmla="val 50000"/>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39945" name="TextBox 8"/>
          <p:cNvSpPr txBox="1">
            <a:spLocks noChangeArrowheads="1"/>
          </p:cNvSpPr>
          <p:nvPr/>
        </p:nvSpPr>
        <p:spPr bwMode="auto">
          <a:xfrm>
            <a:off x="6719312" y="3593666"/>
            <a:ext cx="17573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dirty="0">
                <a:latin typeface="Arial" charset="0"/>
                <a:cs typeface="Arial" charset="0"/>
              </a:rPr>
              <a:t>•OH + •OH </a:t>
            </a:r>
          </a:p>
          <a:p>
            <a:pPr>
              <a:spcBef>
                <a:spcPct val="0"/>
              </a:spcBef>
              <a:buFontTx/>
              <a:buNone/>
            </a:pPr>
            <a:r>
              <a:rPr lang="en-US" altLang="en-US" sz="2400" dirty="0">
                <a:latin typeface="Arial" charset="0"/>
                <a:cs typeface="Arial" charset="0"/>
                <a:sym typeface="Wingdings" pitchFamily="2" charset="2"/>
              </a:rPr>
              <a:t></a:t>
            </a:r>
            <a:r>
              <a:rPr lang="en-US" altLang="en-US" sz="2400" dirty="0">
                <a:latin typeface="Arial" charset="0"/>
                <a:cs typeface="Arial" charset="0"/>
              </a:rPr>
              <a:t> H</a:t>
            </a:r>
            <a:r>
              <a:rPr lang="en-US" altLang="en-US" sz="2400" baseline="-25000" dirty="0">
                <a:latin typeface="Arial" charset="0"/>
                <a:cs typeface="Arial" charset="0"/>
              </a:rPr>
              <a:t>2</a:t>
            </a:r>
            <a:r>
              <a:rPr lang="en-US" altLang="en-US" sz="2400" dirty="0">
                <a:latin typeface="Arial" charset="0"/>
                <a:cs typeface="Arial" charset="0"/>
              </a:rPr>
              <a:t>O</a:t>
            </a:r>
            <a:r>
              <a:rPr lang="en-US" altLang="en-US" sz="2400" baseline="-25000" dirty="0">
                <a:latin typeface="Arial" charset="0"/>
                <a:cs typeface="Arial" charset="0"/>
              </a:rPr>
              <a:t>2</a:t>
            </a:r>
          </a:p>
        </p:txBody>
      </p:sp>
      <p:cxnSp>
        <p:nvCxnSpPr>
          <p:cNvPr id="39946" name="Straight Connector 2"/>
          <p:cNvCxnSpPr>
            <a:cxnSpLocks noChangeShapeType="1"/>
          </p:cNvCxnSpPr>
          <p:nvPr/>
        </p:nvCxnSpPr>
        <p:spPr bwMode="auto">
          <a:xfrm>
            <a:off x="1474491" y="3541174"/>
            <a:ext cx="4172683" cy="0"/>
          </a:xfrm>
          <a:prstGeom prst="line">
            <a:avLst/>
          </a:prstGeom>
          <a:noFill/>
          <a:ln w="28575" algn="ctr">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ight Brace 6"/>
          <p:cNvSpPr>
            <a:spLocks/>
          </p:cNvSpPr>
          <p:nvPr/>
        </p:nvSpPr>
        <p:spPr bwMode="auto">
          <a:xfrm>
            <a:off x="6097535" y="3717439"/>
            <a:ext cx="603250" cy="857302"/>
          </a:xfrm>
          <a:prstGeom prst="rightBrace">
            <a:avLst>
              <a:gd name="adj1" fmla="val 8333"/>
              <a:gd name="adj2" fmla="val 50000"/>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10" name="TextBox 8"/>
          <p:cNvSpPr txBox="1">
            <a:spLocks noChangeArrowheads="1"/>
          </p:cNvSpPr>
          <p:nvPr/>
        </p:nvSpPr>
        <p:spPr bwMode="auto">
          <a:xfrm>
            <a:off x="6700785" y="2106961"/>
            <a:ext cx="25010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dirty="0">
                <a:latin typeface="Arial" charset="0"/>
                <a:cs typeface="Arial" charset="0"/>
              </a:rPr>
              <a:t>•OH + </a:t>
            </a:r>
            <a:r>
              <a:rPr lang="en-US" altLang="en-US" sz="2400" dirty="0" smtClean="0">
                <a:latin typeface="Arial" charset="0"/>
                <a:cs typeface="Arial" charset="0"/>
              </a:rPr>
              <a:t>•H </a:t>
            </a:r>
            <a:endParaRPr lang="en-US" altLang="en-US" sz="2400" dirty="0">
              <a:latin typeface="Arial" charset="0"/>
              <a:cs typeface="Arial" charset="0"/>
            </a:endParaRPr>
          </a:p>
          <a:p>
            <a:pPr marL="342900" indent="-342900">
              <a:spcBef>
                <a:spcPct val="0"/>
              </a:spcBef>
              <a:buFont typeface="Wingdings"/>
              <a:buChar char="à"/>
            </a:pPr>
            <a:r>
              <a:rPr lang="en-US" altLang="en-US" sz="2400" dirty="0" smtClean="0">
                <a:latin typeface="Arial" charset="0"/>
                <a:cs typeface="Arial" charset="0"/>
              </a:rPr>
              <a:t>H</a:t>
            </a:r>
            <a:r>
              <a:rPr lang="en-US" altLang="en-US" sz="2400" baseline="-25000" dirty="0" smtClean="0">
                <a:latin typeface="Arial" charset="0"/>
                <a:cs typeface="Arial" charset="0"/>
              </a:rPr>
              <a:t>2</a:t>
            </a:r>
            <a:r>
              <a:rPr lang="en-US" altLang="en-US" sz="2400" dirty="0" smtClean="0">
                <a:latin typeface="Arial" charset="0"/>
                <a:cs typeface="Arial" charset="0"/>
              </a:rPr>
              <a:t>O</a:t>
            </a:r>
          </a:p>
          <a:p>
            <a:pPr>
              <a:spcBef>
                <a:spcPct val="0"/>
              </a:spcBef>
              <a:buNone/>
            </a:pPr>
            <a:r>
              <a:rPr lang="en-US" altLang="en-US" sz="2400" baseline="-25000" dirty="0" smtClean="0">
                <a:latin typeface="Arial" charset="0"/>
                <a:cs typeface="Arial" charset="0"/>
              </a:rPr>
              <a:t>(and other loss reactions)</a:t>
            </a:r>
            <a:endParaRPr lang="en-US" altLang="en-US" sz="2400" baseline="-250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4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94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94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941">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uiExpand="1" build="p" animBg="1"/>
      <p:bldP spid="39943" grpId="0" animBg="1"/>
      <p:bldP spid="39945" grpId="0"/>
      <p:bldP spid="9"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99" y="71637"/>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OH Radical </a:t>
            </a:r>
            <a:r>
              <a:rPr lang="en-US" sz="3200" b="1" dirty="0">
                <a:latin typeface="Arial" panose="020B0604020202020204" pitchFamily="34" charset="0"/>
                <a:cs typeface="Arial" panose="020B0604020202020204" pitchFamily="34" charset="0"/>
              </a:rPr>
              <a:t>Attack with </a:t>
            </a:r>
            <a:r>
              <a:rPr lang="en-US" sz="3200" b="1" dirty="0" smtClean="0">
                <a:latin typeface="Arial" panose="020B0604020202020204" pitchFamily="34" charset="0"/>
                <a:cs typeface="Arial" panose="020B0604020202020204" pitchFamily="34" charset="0"/>
              </a:rPr>
              <a:t>Gas Scavenger</a:t>
            </a:r>
            <a:br>
              <a:rPr lang="en-US" sz="3200" b="1"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Carbon Monoxide)</a:t>
            </a:r>
            <a:endParaRPr lang="en-US" sz="1800" dirty="0">
              <a:latin typeface="Arial" panose="020B0604020202020204" pitchFamily="34" charset="0"/>
              <a:cs typeface="Arial" panose="020B0604020202020204" pitchFamily="34" charset="0"/>
            </a:endParaRPr>
          </a:p>
        </p:txBody>
      </p:sp>
      <p:sp>
        <p:nvSpPr>
          <p:cNvPr id="4" name="Rectangle 3"/>
          <p:cNvSpPr/>
          <p:nvPr/>
        </p:nvSpPr>
        <p:spPr>
          <a:xfrm>
            <a:off x="5086610" y="1384567"/>
            <a:ext cx="1690446"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37246" y="1373592"/>
            <a:ext cx="2661971" cy="411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285416" y="3556608"/>
            <a:ext cx="1803790" cy="1937271"/>
          </a:xfrm>
          <a:prstGeom prst="rect">
            <a:avLst/>
          </a:prstGeom>
          <a:gradFill flip="none" rotWithShape="1">
            <a:gsLst>
              <a:gs pos="6000">
                <a:schemeClr val="tx1"/>
              </a:gs>
              <a:gs pos="0">
                <a:schemeClr val="accent5"/>
              </a:gs>
              <a:gs pos="0">
                <a:srgbClr val="AC99C2"/>
              </a:gs>
              <a:gs pos="0">
                <a:schemeClr val="accent4">
                  <a:lumMod val="0"/>
                  <a:lumOff val="100000"/>
                </a:schemeClr>
              </a:gs>
              <a:gs pos="79000">
                <a:schemeClr val="accent4">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83025" y="1379080"/>
            <a:ext cx="1803790" cy="4114799"/>
          </a:xfrm>
          <a:prstGeom prst="rect">
            <a:avLst/>
          </a:prstGeom>
          <a:gradFill flip="none" rotWithShape="1">
            <a:gsLst>
              <a:gs pos="6000">
                <a:schemeClr val="tx1"/>
              </a:gs>
              <a:gs pos="0">
                <a:schemeClr val="accent5"/>
              </a:gs>
              <a:gs pos="0">
                <a:srgbClr val="AC99C2"/>
              </a:gs>
              <a:gs pos="0">
                <a:schemeClr val="accent4">
                  <a:lumMod val="0"/>
                  <a:lumOff val="100000"/>
                </a:schemeClr>
              </a:gs>
              <a:gs pos="79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616830" y="1771557"/>
            <a:ext cx="1702928"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083197" y="1771557"/>
            <a:ext cx="1655398" cy="42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25218" y="1419909"/>
            <a:ext cx="1295400" cy="369332"/>
          </a:xfrm>
          <a:prstGeom prst="rect">
            <a:avLst/>
          </a:prstGeom>
          <a:noFill/>
        </p:spPr>
        <p:txBody>
          <a:bodyPr wrap="square" rtlCol="0">
            <a:spAutoFit/>
          </a:bodyPr>
          <a:lstStyle/>
          <a:p>
            <a:r>
              <a:rPr lang="en-US" dirty="0" smtClean="0">
                <a:solidFill>
                  <a:schemeClr val="bg1"/>
                </a:solidFill>
              </a:rPr>
              <a:t>gas phase</a:t>
            </a:r>
            <a:endParaRPr lang="en-US" dirty="0">
              <a:solidFill>
                <a:schemeClr val="bg1"/>
              </a:solidFill>
            </a:endParaRPr>
          </a:p>
        </p:txBody>
      </p:sp>
      <p:sp>
        <p:nvSpPr>
          <p:cNvPr id="17" name="TextBox 16"/>
          <p:cNvSpPr txBox="1"/>
          <p:nvPr/>
        </p:nvSpPr>
        <p:spPr>
          <a:xfrm>
            <a:off x="5290251" y="1402225"/>
            <a:ext cx="1560492" cy="369332"/>
          </a:xfrm>
          <a:prstGeom prst="rect">
            <a:avLst/>
          </a:prstGeom>
          <a:noFill/>
          <a:ln>
            <a:noFill/>
          </a:ln>
        </p:spPr>
        <p:txBody>
          <a:bodyPr wrap="square" rtlCol="0">
            <a:spAutoFit/>
          </a:bodyPr>
          <a:lstStyle/>
          <a:p>
            <a:r>
              <a:rPr lang="en-US" dirty="0" smtClean="0">
                <a:solidFill>
                  <a:schemeClr val="bg1"/>
                </a:solidFill>
              </a:rPr>
              <a:t>liquid phase</a:t>
            </a:r>
            <a:endParaRPr lang="en-US" dirty="0">
              <a:solidFill>
                <a:schemeClr val="bg1"/>
              </a:solidFill>
            </a:endParaRPr>
          </a:p>
        </p:txBody>
      </p:sp>
      <p:sp>
        <p:nvSpPr>
          <p:cNvPr id="18" name="TextBox 17"/>
          <p:cNvSpPr txBox="1"/>
          <p:nvPr/>
        </p:nvSpPr>
        <p:spPr>
          <a:xfrm>
            <a:off x="3618342" y="1405818"/>
            <a:ext cx="1143000" cy="646331"/>
          </a:xfrm>
          <a:prstGeom prst="rect">
            <a:avLst/>
          </a:prstGeom>
          <a:noFill/>
        </p:spPr>
        <p:txBody>
          <a:bodyPr wrap="square" rtlCol="0">
            <a:spAutoFit/>
          </a:bodyPr>
          <a:lstStyle/>
          <a:p>
            <a:pPr algn="ctr"/>
            <a:r>
              <a:rPr lang="en-US" dirty="0">
                <a:solidFill>
                  <a:schemeClr val="bg1"/>
                </a:solidFill>
              </a:rPr>
              <a:t>p</a:t>
            </a:r>
            <a:r>
              <a:rPr lang="en-US" dirty="0" smtClean="0">
                <a:solidFill>
                  <a:schemeClr val="bg1"/>
                </a:solidFill>
              </a:rPr>
              <a:t>lasma</a:t>
            </a:r>
          </a:p>
          <a:p>
            <a:pPr algn="ctr"/>
            <a:r>
              <a:rPr lang="en-US" dirty="0" smtClean="0">
                <a:solidFill>
                  <a:schemeClr val="bg1"/>
                </a:solidFill>
              </a:rPr>
              <a:t>zone</a:t>
            </a:r>
            <a:endParaRPr lang="en-US" dirty="0">
              <a:solidFill>
                <a:schemeClr val="bg1"/>
              </a:solidFill>
            </a:endParaRPr>
          </a:p>
        </p:txBody>
      </p:sp>
      <p:sp>
        <p:nvSpPr>
          <p:cNvPr id="22" name="TextBox 21"/>
          <p:cNvSpPr txBox="1"/>
          <p:nvPr/>
        </p:nvSpPr>
        <p:spPr>
          <a:xfrm>
            <a:off x="2284842" y="1933227"/>
            <a:ext cx="1752600" cy="369332"/>
          </a:xfrm>
          <a:prstGeom prst="rect">
            <a:avLst/>
          </a:prstGeom>
          <a:noFill/>
          <a:ln>
            <a:noFill/>
          </a:ln>
        </p:spPr>
        <p:txBody>
          <a:bodyPr wrap="square" rtlCol="0">
            <a:spAutoFit/>
          </a:bodyPr>
          <a:lstStyle/>
          <a:p>
            <a:r>
              <a:rPr lang="en-US" b="1" dirty="0" err="1" smtClean="0">
                <a:solidFill>
                  <a:schemeClr val="bg1"/>
                </a:solidFill>
              </a:rPr>
              <a:t>Ar</a:t>
            </a:r>
            <a:endParaRPr lang="en-US" b="1" dirty="0">
              <a:solidFill>
                <a:schemeClr val="bg1"/>
              </a:solidFill>
            </a:endParaRPr>
          </a:p>
        </p:txBody>
      </p:sp>
      <p:sp>
        <p:nvSpPr>
          <p:cNvPr id="23" name="TextBox 22"/>
          <p:cNvSpPr txBox="1"/>
          <p:nvPr/>
        </p:nvSpPr>
        <p:spPr>
          <a:xfrm>
            <a:off x="5339192" y="1930512"/>
            <a:ext cx="1752600" cy="369332"/>
          </a:xfrm>
          <a:prstGeom prst="rect">
            <a:avLst/>
          </a:prstGeom>
          <a:noFill/>
          <a:ln>
            <a:noFill/>
          </a:ln>
        </p:spPr>
        <p:txBody>
          <a:bodyPr wrap="square" rtlCol="0">
            <a:spAutoFit/>
          </a:bodyPr>
          <a:lstStyle/>
          <a:p>
            <a:r>
              <a:rPr lang="en-US" b="1" dirty="0" smtClean="0">
                <a:solidFill>
                  <a:schemeClr val="bg1"/>
                </a:solidFill>
              </a:rPr>
              <a:t>H</a:t>
            </a:r>
            <a:r>
              <a:rPr lang="en-US" b="1" baseline="-25000" dirty="0" smtClean="0">
                <a:solidFill>
                  <a:schemeClr val="bg1"/>
                </a:solidFill>
              </a:rPr>
              <a:t>2</a:t>
            </a:r>
            <a:r>
              <a:rPr lang="en-US" b="1" dirty="0" smtClean="0">
                <a:solidFill>
                  <a:schemeClr val="bg1"/>
                </a:solidFill>
              </a:rPr>
              <a:t>O</a:t>
            </a:r>
          </a:p>
        </p:txBody>
      </p:sp>
      <p:sp>
        <p:nvSpPr>
          <p:cNvPr id="27" name="Curved Left Arrow 26"/>
          <p:cNvSpPr/>
          <p:nvPr/>
        </p:nvSpPr>
        <p:spPr>
          <a:xfrm rot="254353">
            <a:off x="3909231" y="2348831"/>
            <a:ext cx="357184" cy="644765"/>
          </a:xfrm>
          <a:prstGeom prst="curvedLeftArrow">
            <a:avLst/>
          </a:prstGeom>
          <a:solidFill>
            <a:srgbClr val="FF0000"/>
          </a:solidFill>
          <a:ln w="25400">
            <a:solidFill>
              <a:srgbClr val="FF0000"/>
            </a:solidFill>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TextBox 27"/>
          <p:cNvSpPr txBox="1"/>
          <p:nvPr/>
        </p:nvSpPr>
        <p:spPr>
          <a:xfrm>
            <a:off x="3432588" y="2770163"/>
            <a:ext cx="562378" cy="369332"/>
          </a:xfrm>
          <a:prstGeom prst="rect">
            <a:avLst/>
          </a:prstGeom>
          <a:noFill/>
          <a:ln>
            <a:noFill/>
          </a:ln>
        </p:spPr>
        <p:txBody>
          <a:bodyPr wrap="square" rtlCol="0">
            <a:spAutoFit/>
          </a:bodyPr>
          <a:lstStyle/>
          <a:p>
            <a:r>
              <a:rPr lang="en-US" b="1" dirty="0" err="1" smtClean="0">
                <a:solidFill>
                  <a:schemeClr val="bg1"/>
                </a:solidFill>
              </a:rPr>
              <a:t>Ar</a:t>
            </a:r>
            <a:r>
              <a:rPr lang="en-US" b="1" dirty="0" smtClean="0">
                <a:solidFill>
                  <a:schemeClr val="bg1"/>
                </a:solidFill>
              </a:rPr>
              <a:t>*</a:t>
            </a:r>
            <a:endParaRPr lang="en-US" b="1" dirty="0">
              <a:solidFill>
                <a:schemeClr val="bg1"/>
              </a:solidFill>
            </a:endParaRPr>
          </a:p>
        </p:txBody>
      </p:sp>
      <p:sp>
        <p:nvSpPr>
          <p:cNvPr id="29" name="TextBox 28"/>
          <p:cNvSpPr txBox="1"/>
          <p:nvPr/>
        </p:nvSpPr>
        <p:spPr>
          <a:xfrm>
            <a:off x="4085790" y="1942896"/>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sp>
        <p:nvSpPr>
          <p:cNvPr id="31" name="TextBox 30"/>
          <p:cNvSpPr txBox="1"/>
          <p:nvPr/>
        </p:nvSpPr>
        <p:spPr>
          <a:xfrm>
            <a:off x="4076715" y="3128239"/>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sp>
        <p:nvSpPr>
          <p:cNvPr id="37" name="TextBox 36"/>
          <p:cNvSpPr txBox="1"/>
          <p:nvPr/>
        </p:nvSpPr>
        <p:spPr>
          <a:xfrm>
            <a:off x="3962693" y="3518784"/>
            <a:ext cx="1216144" cy="369332"/>
          </a:xfrm>
          <a:prstGeom prst="rect">
            <a:avLst/>
          </a:prstGeom>
          <a:noFill/>
          <a:ln>
            <a:noFill/>
          </a:ln>
        </p:spPr>
        <p:txBody>
          <a:bodyPr wrap="square" rtlCol="0">
            <a:spAutoFit/>
          </a:bodyPr>
          <a:lstStyle/>
          <a:p>
            <a:r>
              <a:rPr lang="en-US" b="1" dirty="0" smtClean="0">
                <a:solidFill>
                  <a:schemeClr val="bg1"/>
                </a:solidFill>
              </a:rPr>
              <a:t>∙OH     </a:t>
            </a:r>
            <a:r>
              <a:rPr lang="en-US" b="1" dirty="0">
                <a:solidFill>
                  <a:schemeClr val="bg1"/>
                </a:solidFill>
              </a:rPr>
              <a:t>∙H </a:t>
            </a:r>
          </a:p>
        </p:txBody>
      </p:sp>
      <p:sp>
        <p:nvSpPr>
          <p:cNvPr id="56" name="TextBox 55"/>
          <p:cNvSpPr txBox="1"/>
          <p:nvPr/>
        </p:nvSpPr>
        <p:spPr>
          <a:xfrm>
            <a:off x="4057373" y="2850767"/>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cxnSp>
        <p:nvCxnSpPr>
          <p:cNvPr id="58" name="Straight Arrow Connector 57"/>
          <p:cNvCxnSpPr/>
          <p:nvPr/>
        </p:nvCxnSpPr>
        <p:spPr>
          <a:xfrm>
            <a:off x="5081344" y="4772948"/>
            <a:ext cx="334305" cy="9918"/>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469517" y="4598200"/>
            <a:ext cx="1305956" cy="369332"/>
          </a:xfrm>
          <a:prstGeom prst="rect">
            <a:avLst/>
          </a:prstGeom>
          <a:noFill/>
        </p:spPr>
        <p:txBody>
          <a:bodyPr wrap="square" rtlCol="0">
            <a:spAutoFit/>
          </a:bodyPr>
          <a:lstStyle/>
          <a:p>
            <a:r>
              <a:rPr lang="en-US" b="1" dirty="0" smtClean="0">
                <a:solidFill>
                  <a:schemeClr val="bg1"/>
                </a:solidFill>
              </a:rPr>
              <a:t>H</a:t>
            </a:r>
            <a:r>
              <a:rPr lang="en-US" b="1" baseline="-25000" dirty="0" smtClean="0">
                <a:solidFill>
                  <a:schemeClr val="bg1"/>
                </a:solidFill>
              </a:rPr>
              <a:t>2</a:t>
            </a:r>
            <a:r>
              <a:rPr lang="en-US" b="1" dirty="0" smtClean="0">
                <a:solidFill>
                  <a:schemeClr val="bg1"/>
                </a:solidFill>
              </a:rPr>
              <a:t>O</a:t>
            </a:r>
            <a:r>
              <a:rPr lang="en-US" b="1" baseline="-25000" dirty="0" smtClean="0">
                <a:solidFill>
                  <a:schemeClr val="bg1"/>
                </a:solidFill>
              </a:rPr>
              <a:t>2</a:t>
            </a:r>
            <a:endParaRPr lang="en-US" b="1" dirty="0">
              <a:solidFill>
                <a:schemeClr val="bg1"/>
              </a:solidFill>
            </a:endParaRPr>
          </a:p>
        </p:txBody>
      </p:sp>
      <p:cxnSp>
        <p:nvCxnSpPr>
          <p:cNvPr id="25" name="Straight Arrow Connector 24"/>
          <p:cNvCxnSpPr>
            <a:endCxn id="37" idx="0"/>
          </p:cNvCxnSpPr>
          <p:nvPr/>
        </p:nvCxnSpPr>
        <p:spPr>
          <a:xfrm flipH="1">
            <a:off x="4570765" y="2206266"/>
            <a:ext cx="368476" cy="13125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409116" y="2698484"/>
            <a:ext cx="1752600" cy="369332"/>
          </a:xfrm>
          <a:prstGeom prst="rect">
            <a:avLst/>
          </a:prstGeom>
          <a:noFill/>
          <a:ln>
            <a:noFill/>
          </a:ln>
        </p:spPr>
        <p:txBody>
          <a:bodyPr wrap="square" rtlCol="0">
            <a:spAutoFit/>
          </a:bodyPr>
          <a:lstStyle/>
          <a:p>
            <a:r>
              <a:rPr lang="en-US" b="1" dirty="0" smtClean="0">
                <a:solidFill>
                  <a:schemeClr val="bg1"/>
                </a:solidFill>
              </a:rPr>
              <a:t>CO</a:t>
            </a:r>
          </a:p>
        </p:txBody>
      </p:sp>
      <p:sp>
        <p:nvSpPr>
          <p:cNvPr id="40" name="TextBox 39"/>
          <p:cNvSpPr txBox="1"/>
          <p:nvPr/>
        </p:nvSpPr>
        <p:spPr>
          <a:xfrm>
            <a:off x="2412972" y="4284631"/>
            <a:ext cx="995042" cy="369332"/>
          </a:xfrm>
          <a:prstGeom prst="rect">
            <a:avLst/>
          </a:prstGeom>
          <a:noFill/>
        </p:spPr>
        <p:txBody>
          <a:bodyPr wrap="square" rtlCol="0">
            <a:spAutoFit/>
          </a:bodyPr>
          <a:lstStyle/>
          <a:p>
            <a:r>
              <a:rPr lang="en-US" b="1" dirty="0" smtClean="0">
                <a:solidFill>
                  <a:schemeClr val="bg1"/>
                </a:solidFill>
              </a:rPr>
              <a:t>CO</a:t>
            </a:r>
            <a:r>
              <a:rPr lang="en-US" b="1" baseline="-25000" dirty="0" smtClean="0">
                <a:solidFill>
                  <a:schemeClr val="bg1"/>
                </a:solidFill>
              </a:rPr>
              <a:t>2</a:t>
            </a:r>
            <a:endParaRPr lang="en-US" b="1" dirty="0">
              <a:solidFill>
                <a:schemeClr val="bg1"/>
              </a:solidFill>
            </a:endParaRPr>
          </a:p>
        </p:txBody>
      </p:sp>
      <p:cxnSp>
        <p:nvCxnSpPr>
          <p:cNvPr id="36" name="Straight Arrow Connector 35"/>
          <p:cNvCxnSpPr/>
          <p:nvPr/>
        </p:nvCxnSpPr>
        <p:spPr>
          <a:xfrm flipH="1">
            <a:off x="3033699" y="4255456"/>
            <a:ext cx="498652" cy="1741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4130603" y="4449441"/>
            <a:ext cx="1232865" cy="646331"/>
          </a:xfrm>
          <a:prstGeom prst="rect">
            <a:avLst/>
          </a:prstGeom>
          <a:noFill/>
          <a:ln>
            <a:noFill/>
          </a:ln>
        </p:spPr>
        <p:txBody>
          <a:bodyPr wrap="square" rtlCol="0">
            <a:spAutoFit/>
          </a:bodyPr>
          <a:lstStyle/>
          <a:p>
            <a:r>
              <a:rPr lang="en-US" b="1" dirty="0" smtClean="0">
                <a:solidFill>
                  <a:schemeClr val="bg1"/>
                </a:solidFill>
              </a:rPr>
              <a:t>∙OH + </a:t>
            </a:r>
            <a:r>
              <a:rPr lang="en-US" b="1" dirty="0">
                <a:solidFill>
                  <a:schemeClr val="bg1"/>
                </a:solidFill>
              </a:rPr>
              <a:t>∙</a:t>
            </a:r>
            <a:r>
              <a:rPr lang="en-US" b="1" dirty="0" smtClean="0">
                <a:solidFill>
                  <a:schemeClr val="bg1"/>
                </a:solidFill>
              </a:rPr>
              <a:t>OH  </a:t>
            </a:r>
          </a:p>
          <a:p>
            <a:r>
              <a:rPr lang="en-US" b="1" dirty="0" smtClean="0">
                <a:solidFill>
                  <a:schemeClr val="bg1"/>
                </a:solidFill>
                <a:sym typeface="Wingdings" panose="05000000000000000000" pitchFamily="2" charset="2"/>
              </a:rPr>
              <a:t></a:t>
            </a:r>
            <a:r>
              <a:rPr lang="en-US" b="1" dirty="0" smtClean="0">
                <a:solidFill>
                  <a:schemeClr val="bg1"/>
                </a:solidFill>
              </a:rPr>
              <a:t> H</a:t>
            </a:r>
            <a:r>
              <a:rPr lang="en-US" b="1" baseline="-25000" dirty="0" smtClean="0">
                <a:solidFill>
                  <a:schemeClr val="bg1"/>
                </a:solidFill>
              </a:rPr>
              <a:t>2</a:t>
            </a:r>
            <a:r>
              <a:rPr lang="en-US" b="1" dirty="0" smtClean="0">
                <a:solidFill>
                  <a:schemeClr val="bg1"/>
                </a:solidFill>
              </a:rPr>
              <a:t>O</a:t>
            </a:r>
            <a:r>
              <a:rPr lang="en-US" b="1" baseline="-25000" dirty="0" smtClean="0">
                <a:solidFill>
                  <a:schemeClr val="bg1"/>
                </a:solidFill>
              </a:rPr>
              <a:t>2</a:t>
            </a:r>
            <a:endParaRPr lang="en-US" b="1" baseline="-25000" dirty="0">
              <a:solidFill>
                <a:schemeClr val="bg1"/>
              </a:solidFill>
            </a:endParaRPr>
          </a:p>
        </p:txBody>
      </p:sp>
      <p:sp>
        <p:nvSpPr>
          <p:cNvPr id="30" name="TextBox 29"/>
          <p:cNvSpPr txBox="1"/>
          <p:nvPr/>
        </p:nvSpPr>
        <p:spPr>
          <a:xfrm rot="16200000">
            <a:off x="2403227" y="3708295"/>
            <a:ext cx="2720495" cy="646331"/>
          </a:xfrm>
          <a:prstGeom prst="rect">
            <a:avLst/>
          </a:prstGeom>
          <a:noFill/>
          <a:ln>
            <a:noFill/>
          </a:ln>
        </p:spPr>
        <p:txBody>
          <a:bodyPr wrap="square" rtlCol="0">
            <a:spAutoFit/>
          </a:bodyPr>
          <a:lstStyle/>
          <a:p>
            <a:r>
              <a:rPr lang="en-US" b="1" dirty="0" smtClean="0">
                <a:solidFill>
                  <a:schemeClr val="bg1"/>
                </a:solidFill>
              </a:rPr>
              <a:t>∙OH + ∙H  </a:t>
            </a:r>
          </a:p>
          <a:p>
            <a:r>
              <a:rPr lang="en-US" b="1" dirty="0" smtClean="0">
                <a:solidFill>
                  <a:schemeClr val="bg1"/>
                </a:solidFill>
                <a:sym typeface="Wingdings" panose="05000000000000000000" pitchFamily="2" charset="2"/>
              </a:rPr>
              <a:t></a:t>
            </a:r>
            <a:r>
              <a:rPr lang="en-US" b="1" dirty="0" smtClean="0">
                <a:solidFill>
                  <a:schemeClr val="bg1"/>
                </a:solidFill>
              </a:rPr>
              <a:t> H</a:t>
            </a:r>
            <a:r>
              <a:rPr lang="en-US" b="1" baseline="-25000" dirty="0" smtClean="0">
                <a:solidFill>
                  <a:schemeClr val="bg1"/>
                </a:solidFill>
              </a:rPr>
              <a:t>2</a:t>
            </a:r>
            <a:r>
              <a:rPr lang="en-US" b="1" dirty="0" smtClean="0">
                <a:solidFill>
                  <a:schemeClr val="bg1"/>
                </a:solidFill>
              </a:rPr>
              <a:t>O</a:t>
            </a:r>
            <a:endParaRPr lang="en-US" b="1" baseline="-25000" dirty="0">
              <a:solidFill>
                <a:schemeClr val="bg1"/>
              </a:solidFill>
            </a:endParaRPr>
          </a:p>
        </p:txBody>
      </p:sp>
      <p:sp>
        <p:nvSpPr>
          <p:cNvPr id="3" name="TextBox 2"/>
          <p:cNvSpPr txBox="1"/>
          <p:nvPr/>
        </p:nvSpPr>
        <p:spPr>
          <a:xfrm>
            <a:off x="396769" y="5667698"/>
            <a:ext cx="8347991" cy="1015663"/>
          </a:xfrm>
          <a:prstGeom prst="rect">
            <a:avLst/>
          </a:prstGeom>
          <a:noFill/>
          <a:ln w="19050">
            <a:solidFill>
              <a:srgbClr val="FF0000"/>
            </a:solidFill>
          </a:ln>
        </p:spPr>
        <p:txBody>
          <a:bodyPr wrap="none" rtlCol="0">
            <a:spAutoFit/>
          </a:bodyPr>
          <a:lstStyle/>
          <a:p>
            <a:pPr marL="342900" indent="-342900">
              <a:buFont typeface="Arial" panose="020B0604020202020204" pitchFamily="34" charset="0"/>
              <a:buChar char="•"/>
            </a:pPr>
            <a:r>
              <a:rPr lang="en-US" sz="2000" dirty="0" smtClean="0"/>
              <a:t>CO may be reacting with ∙OH that goes to form other species like H</a:t>
            </a:r>
            <a:r>
              <a:rPr lang="en-US" sz="2000" baseline="-25000" dirty="0" smtClean="0"/>
              <a:t>2</a:t>
            </a:r>
            <a:r>
              <a:rPr lang="en-US" sz="2000" dirty="0" smtClean="0"/>
              <a:t>O.</a:t>
            </a:r>
          </a:p>
          <a:p>
            <a:pPr marL="342900" indent="-342900">
              <a:buFont typeface="Arial" panose="020B0604020202020204" pitchFamily="34" charset="0"/>
              <a:buChar char="•"/>
            </a:pPr>
            <a:r>
              <a:rPr lang="en-US" sz="2000" dirty="0" smtClean="0"/>
              <a:t>Large amounts of CO needed to affect H</a:t>
            </a:r>
            <a:r>
              <a:rPr lang="en-US" sz="2000" baseline="-25000" dirty="0" smtClean="0"/>
              <a:t>2</a:t>
            </a:r>
            <a:r>
              <a:rPr lang="en-US" sz="2000" dirty="0" smtClean="0"/>
              <a:t>O</a:t>
            </a:r>
            <a:r>
              <a:rPr lang="en-US" sz="2000" baseline="-25000" dirty="0" smtClean="0"/>
              <a:t>2</a:t>
            </a:r>
            <a:r>
              <a:rPr lang="en-US" sz="2000" dirty="0" smtClean="0"/>
              <a:t> production. Supports idea that </a:t>
            </a:r>
          </a:p>
          <a:p>
            <a:r>
              <a:rPr lang="en-US" sz="2000" dirty="0"/>
              <a:t> </a:t>
            </a:r>
            <a:r>
              <a:rPr lang="en-US" sz="2000" dirty="0" smtClean="0"/>
              <a:t>        most H</a:t>
            </a:r>
            <a:r>
              <a:rPr lang="en-US" sz="2000" baseline="-25000" dirty="0" smtClean="0"/>
              <a:t>2</a:t>
            </a:r>
            <a:r>
              <a:rPr lang="en-US" sz="2000" dirty="0" smtClean="0"/>
              <a:t>O</a:t>
            </a:r>
            <a:r>
              <a:rPr lang="en-US" sz="2000" baseline="-25000" dirty="0" smtClean="0"/>
              <a:t>2</a:t>
            </a:r>
            <a:r>
              <a:rPr lang="en-US" sz="2000" dirty="0" smtClean="0"/>
              <a:t> is formed in plasma zone near liquid interface.</a:t>
            </a:r>
            <a:endParaRPr lang="en-US" sz="2000" dirty="0"/>
          </a:p>
        </p:txBody>
      </p:sp>
    </p:spTree>
    <p:extLst>
      <p:ext uri="{BB962C8B-B14F-4D97-AF65-F5344CB8AC3E}">
        <p14:creationId xmlns:p14="http://schemas.microsoft.com/office/powerpoint/2010/main" val="359296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96296E-6 L 0.10434 0.17916 " pathEditMode="relative" rAng="0" ptsTypes="AA">
                                      <p:cBhvr>
                                        <p:cTn id="6" dur="2000" fill="hold"/>
                                        <p:tgtEl>
                                          <p:spTgt spid="32"/>
                                        </p:tgtEl>
                                        <p:attrNameLst>
                                          <p:attrName>ppt_x</p:attrName>
                                          <p:attrName>ppt_y</p:attrName>
                                        </p:attrNameLst>
                                      </p:cBhvr>
                                      <p:rCtr x="5208" y="8958"/>
                                    </p:animMotion>
                                  </p:childTnLst>
                                </p:cTn>
                              </p:par>
                              <p:par>
                                <p:cTn id="7" presetID="1" presetClass="entr" presetSubtype="0" fill="hold" grpId="2"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2" grpId="0"/>
      <p:bldP spid="32" grpId="2"/>
      <p:bldP spid="40" grpId="0"/>
      <p:bldP spid="33" grpId="0"/>
      <p:bldP spid="30" grpId="0"/>
      <p:bldP spid="3"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7811" y="-2820"/>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Hydroxyl Radical Generation from Water</a:t>
            </a:r>
            <a:endParaRPr lang="en-US" sz="3200" b="1"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172752" y="1180864"/>
            <a:ext cx="2837225" cy="753095"/>
          </a:xfrm>
        </p:spPr>
        <p:txBody>
          <a:bodyPr>
            <a:normAutofit lnSpcReduction="10000"/>
          </a:bodyPr>
          <a:lstStyle/>
          <a:p>
            <a:r>
              <a:rPr lang="en-US" sz="2000" dirty="0" smtClean="0">
                <a:latin typeface="Arial" panose="020B0604020202020204" pitchFamily="34" charset="0"/>
                <a:cs typeface="Arial" panose="020B0604020202020204" pitchFamily="34" charset="0"/>
              </a:rPr>
              <a:t>Thermodynamic limit</a:t>
            </a:r>
          </a:p>
          <a:p>
            <a:pPr marL="0" indent="0">
              <a:buNone/>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(from </a:t>
            </a:r>
            <a:r>
              <a:rPr lang="en-US" sz="1600" dirty="0" err="1" smtClean="0">
                <a:latin typeface="Symbol" panose="05050102010706020507" pitchFamily="18" charset="2"/>
                <a:cs typeface="Arial" panose="020B0604020202020204" pitchFamily="34" charset="0"/>
              </a:rPr>
              <a:t>D</a:t>
            </a:r>
            <a:r>
              <a:rPr lang="en-US" sz="1600" dirty="0" err="1" smtClean="0">
                <a:latin typeface="Arial" panose="020B0604020202020204" pitchFamily="34" charset="0"/>
                <a:cs typeface="Arial" panose="020B0604020202020204" pitchFamily="34" charset="0"/>
              </a:rPr>
              <a:t>H</a:t>
            </a:r>
            <a:r>
              <a:rPr lang="en-US" sz="1600" baseline="-25000" dirty="0" err="1" smtClean="0">
                <a:latin typeface="Arial" panose="020B0604020202020204" pitchFamily="34" charset="0"/>
                <a:cs typeface="Arial" panose="020B0604020202020204" pitchFamily="34" charset="0"/>
              </a:rPr>
              <a:t>r</a:t>
            </a:r>
            <a:r>
              <a:rPr lang="en-US" sz="16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3328074" y="1294605"/>
            <a:ext cx="2463711" cy="461665"/>
          </a:xfrm>
          <a:prstGeom prst="rect">
            <a:avLst/>
          </a:prstGeom>
          <a:noFill/>
          <a:ln w="28575">
            <a:solidFill>
              <a:srgbClr val="FF0000"/>
            </a:solidFill>
          </a:ln>
        </p:spPr>
        <p:txBody>
          <a:bodyPr wrap="square" rtlCol="0">
            <a:spAutoFit/>
          </a:bodyPr>
          <a:lstStyle/>
          <a:p>
            <a:r>
              <a:rPr lang="en-US" sz="2400" dirty="0" smtClean="0">
                <a:latin typeface="Arial" panose="020B0604020202020204" pitchFamily="34" charset="0"/>
                <a:cs typeface="Arial" panose="020B0604020202020204" pitchFamily="34" charset="0"/>
              </a:rPr>
              <a:t>H</a:t>
            </a:r>
            <a:r>
              <a:rPr lang="en-US" sz="2400" baseline="-25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O </a:t>
            </a:r>
            <a:r>
              <a:rPr lang="en-US" sz="2400" dirty="0" smtClean="0">
                <a:latin typeface="Arial" panose="020B0604020202020204" pitchFamily="34" charset="0"/>
                <a:cs typeface="Arial" panose="020B0604020202020204" pitchFamily="34" charset="0"/>
                <a:sym typeface="Wingdings" panose="05000000000000000000" pitchFamily="2" charset="2"/>
              </a:rPr>
              <a:t> ∙OH + ∙H</a:t>
            </a: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828482" y="4084952"/>
            <a:ext cx="3688830" cy="461665"/>
          </a:xfrm>
          <a:prstGeom prst="rect">
            <a:avLst/>
          </a:prstGeom>
          <a:noFill/>
          <a:ln w="28575">
            <a:solidFill>
              <a:srgbClr val="FF0000"/>
            </a:solidFill>
          </a:ln>
        </p:spPr>
        <p:txBody>
          <a:bodyPr wrap="square" rtlCol="0">
            <a:spAutoFit/>
          </a:bodyPr>
          <a:lstStyle/>
          <a:p>
            <a:r>
              <a:rPr lang="en-US" sz="2400" dirty="0" smtClean="0">
                <a:latin typeface="Arial" panose="020B0604020202020204" pitchFamily="34" charset="0"/>
                <a:cs typeface="Arial" panose="020B0604020202020204" pitchFamily="34" charset="0"/>
              </a:rPr>
              <a:t>H</a:t>
            </a:r>
            <a:r>
              <a:rPr lang="en-US" sz="2400" baseline="-25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O + e</a:t>
            </a:r>
            <a:r>
              <a:rPr lang="en-US" sz="24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sym typeface="Wingdings" panose="05000000000000000000" pitchFamily="2" charset="2"/>
              </a:rPr>
              <a:t> ∙OH + ∙H + e</a:t>
            </a:r>
            <a:r>
              <a:rPr lang="en-US" sz="2400" baseline="30000" dirty="0" smtClean="0">
                <a:latin typeface="Arial" panose="020B0604020202020204" pitchFamily="34" charset="0"/>
                <a:cs typeface="Arial" panose="020B0604020202020204" pitchFamily="34" charset="0"/>
                <a:sym typeface="Wingdings" panose="05000000000000000000" pitchFamily="2" charset="2"/>
              </a:rPr>
              <a:t>-</a:t>
            </a:r>
            <a:endParaRPr lang="en-US" sz="2400" baseline="30000" dirty="0">
              <a:latin typeface="Arial" panose="020B0604020202020204" pitchFamily="34" charset="0"/>
              <a:cs typeface="Arial" panose="020B0604020202020204" pitchFamily="34" charset="0"/>
            </a:endParaRPr>
          </a:p>
        </p:txBody>
      </p:sp>
      <p:sp>
        <p:nvSpPr>
          <p:cNvPr id="7" name="TextBox 6"/>
          <p:cNvSpPr txBox="1"/>
          <p:nvPr/>
        </p:nvSpPr>
        <p:spPr>
          <a:xfrm>
            <a:off x="2912969" y="2095772"/>
            <a:ext cx="3219615" cy="461665"/>
          </a:xfrm>
          <a:prstGeom prst="rect">
            <a:avLst/>
          </a:prstGeom>
          <a:noFill/>
          <a:ln w="28575">
            <a:solidFill>
              <a:srgbClr val="FF0000"/>
            </a:solidFill>
          </a:ln>
        </p:spPr>
        <p:txBody>
          <a:bodyPr wrap="square" rtlCol="0">
            <a:spAutoFit/>
          </a:bodyPr>
          <a:lstStyle/>
          <a:p>
            <a:r>
              <a:rPr lang="en-US" sz="2400" dirty="0" smtClean="0">
                <a:latin typeface="Arial" panose="020B0604020202020204" pitchFamily="34" charset="0"/>
                <a:cs typeface="Arial" panose="020B0604020202020204" pitchFamily="34" charset="0"/>
              </a:rPr>
              <a:t>H</a:t>
            </a:r>
            <a:r>
              <a:rPr lang="en-US" sz="2400" baseline="-25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O + </a:t>
            </a:r>
            <a:r>
              <a:rPr lang="en-US" sz="2400" i="1" dirty="0" err="1" smtClean="0">
                <a:latin typeface="Arial" panose="020B0604020202020204" pitchFamily="34" charset="0"/>
                <a:cs typeface="Arial" panose="020B0604020202020204" pitchFamily="34" charset="0"/>
              </a:rPr>
              <a:t>h</a:t>
            </a:r>
            <a:r>
              <a:rPr lang="en-US" sz="2400" i="1" dirty="0" err="1" smtClean="0">
                <a:latin typeface="Symbol" panose="05050102010706020507" pitchFamily="18" charset="2"/>
                <a:cs typeface="Arial" panose="020B0604020202020204" pitchFamily="34" charset="0"/>
              </a:rPr>
              <a:t>n</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sym typeface="Wingdings" panose="05000000000000000000" pitchFamily="2" charset="2"/>
              </a:rPr>
              <a:t> ∙OH + ∙H</a:t>
            </a:r>
            <a:endParaRPr lang="en-US" sz="2400" dirty="0">
              <a:latin typeface="Arial" panose="020B0604020202020204" pitchFamily="34" charset="0"/>
              <a:cs typeface="Arial" panose="020B0604020202020204" pitchFamily="34" charset="0"/>
            </a:endParaRPr>
          </a:p>
        </p:txBody>
      </p:sp>
      <p:sp>
        <p:nvSpPr>
          <p:cNvPr id="8" name="TextBox 7"/>
          <p:cNvSpPr txBox="1"/>
          <p:nvPr/>
        </p:nvSpPr>
        <p:spPr>
          <a:xfrm>
            <a:off x="2676540" y="2961894"/>
            <a:ext cx="3629120" cy="461665"/>
          </a:xfrm>
          <a:prstGeom prst="rect">
            <a:avLst/>
          </a:prstGeom>
          <a:noFill/>
          <a:ln w="28575">
            <a:solidFill>
              <a:srgbClr val="FF0000"/>
            </a:solidFill>
          </a:ln>
        </p:spPr>
        <p:txBody>
          <a:bodyPr wrap="square" rtlCol="0">
            <a:spAutoFit/>
          </a:bodyPr>
          <a:lstStyle/>
          <a:p>
            <a:r>
              <a:rPr lang="en-US" sz="2400" dirty="0" smtClean="0">
                <a:latin typeface="Arial" panose="020B0604020202020204" pitchFamily="34" charset="0"/>
                <a:cs typeface="Arial" panose="020B0604020202020204" pitchFamily="34" charset="0"/>
              </a:rPr>
              <a:t>H</a:t>
            </a:r>
            <a:r>
              <a:rPr lang="en-US" sz="2400" baseline="-25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O + e</a:t>
            </a:r>
            <a:r>
              <a:rPr lang="en-US" sz="24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sym typeface="Wingdings" panose="05000000000000000000" pitchFamily="2" charset="2"/>
              </a:rPr>
              <a:t> ∙OH + ∙H + e</a:t>
            </a:r>
            <a:r>
              <a:rPr lang="en-US" sz="2400" baseline="30000" dirty="0" smtClean="0">
                <a:latin typeface="Arial" panose="020B0604020202020204" pitchFamily="34" charset="0"/>
                <a:cs typeface="Arial" panose="020B0604020202020204" pitchFamily="34" charset="0"/>
                <a:sym typeface="Wingdings" panose="05000000000000000000" pitchFamily="2" charset="2"/>
              </a:rPr>
              <a:t>-</a:t>
            </a:r>
            <a:endParaRPr lang="en-US" sz="2400" baseline="30000" dirty="0">
              <a:latin typeface="Arial" panose="020B0604020202020204" pitchFamily="34" charset="0"/>
              <a:cs typeface="Arial" panose="020B0604020202020204" pitchFamily="34" charset="0"/>
            </a:endParaRPr>
          </a:p>
        </p:txBody>
      </p:sp>
      <p:sp>
        <p:nvSpPr>
          <p:cNvPr id="2" name="TextBox 1"/>
          <p:cNvSpPr txBox="1"/>
          <p:nvPr/>
        </p:nvSpPr>
        <p:spPr>
          <a:xfrm>
            <a:off x="7162900" y="1344450"/>
            <a:ext cx="568288"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20</a:t>
            </a:r>
            <a:endParaRPr lang="en-US" sz="2000" dirty="0">
              <a:latin typeface="Arial" panose="020B0604020202020204" pitchFamily="34" charset="0"/>
              <a:cs typeface="Arial" panose="020B0604020202020204" pitchFamily="34" charset="0"/>
            </a:endParaRPr>
          </a:p>
        </p:txBody>
      </p:sp>
      <p:sp>
        <p:nvSpPr>
          <p:cNvPr id="9" name="TextBox 8"/>
          <p:cNvSpPr txBox="1"/>
          <p:nvPr/>
        </p:nvSpPr>
        <p:spPr>
          <a:xfrm>
            <a:off x="2028594" y="2593744"/>
            <a:ext cx="4978400"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(120 to 190 nm, depends on quantum yields and lamp efficiencies)</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6543928" y="2904017"/>
            <a:ext cx="255969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to 4 </a:t>
            </a:r>
            <a:r>
              <a:rPr lang="en-US" sz="1600" dirty="0" smtClean="0">
                <a:latin typeface="Arial" panose="020B0604020202020204" pitchFamily="34" charset="0"/>
                <a:cs typeface="Arial" panose="020B0604020202020204" pitchFamily="34" charset="0"/>
              </a:rPr>
              <a:t>(in liquid)</a:t>
            </a:r>
          </a:p>
          <a:p>
            <a:r>
              <a:rPr lang="en-US" sz="2000" dirty="0" smtClean="0">
                <a:latin typeface="Arial" panose="020B0604020202020204" pitchFamily="34" charset="0"/>
                <a:cs typeface="Arial" panose="020B0604020202020204" pitchFamily="34" charset="0"/>
              </a:rPr>
              <a:t>7 to 9 </a:t>
            </a:r>
            <a:r>
              <a:rPr lang="en-US" sz="1600" dirty="0" smtClean="0">
                <a:latin typeface="Arial" panose="020B0604020202020204" pitchFamily="34" charset="0"/>
                <a:cs typeface="Arial" panose="020B0604020202020204" pitchFamily="34" charset="0"/>
              </a:rPr>
              <a:t>(in gas with vapor)</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3217787" y="3473404"/>
            <a:ext cx="3575731"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(electron beams, gamma radiation)</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6132584" y="936980"/>
            <a:ext cx="3127425" cy="369332"/>
          </a:xfrm>
          <a:prstGeom prst="rect">
            <a:avLst/>
          </a:prstGeom>
          <a:noFill/>
        </p:spPr>
        <p:txBody>
          <a:bodyPr wrap="square" rtlCol="0">
            <a:spAutoFit/>
          </a:bodyPr>
          <a:lstStyle/>
          <a:p>
            <a:r>
              <a:rPr lang="en-US" u="sng" dirty="0" smtClean="0">
                <a:latin typeface="Arial" panose="020B0604020202020204" pitchFamily="34" charset="0"/>
                <a:cs typeface="Arial" panose="020B0604020202020204" pitchFamily="34" charset="0"/>
              </a:rPr>
              <a:t>Yields* (molecules/100 eV)</a:t>
            </a:r>
            <a:endParaRPr lang="en-US" u="sng" dirty="0">
              <a:latin typeface="Arial" panose="020B0604020202020204" pitchFamily="34" charset="0"/>
              <a:cs typeface="Arial" panose="020B0604020202020204" pitchFamily="34" charset="0"/>
            </a:endParaRPr>
          </a:p>
        </p:txBody>
      </p:sp>
      <p:sp>
        <p:nvSpPr>
          <p:cNvPr id="16" name="TextBox 15"/>
          <p:cNvSpPr txBox="1"/>
          <p:nvPr/>
        </p:nvSpPr>
        <p:spPr>
          <a:xfrm>
            <a:off x="6514285" y="1932561"/>
            <a:ext cx="3357753"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to 3 </a:t>
            </a:r>
            <a:r>
              <a:rPr lang="en-US" sz="1600" dirty="0" smtClean="0">
                <a:latin typeface="Arial" panose="020B0604020202020204" pitchFamily="34" charset="0"/>
                <a:cs typeface="Arial" panose="020B0604020202020204" pitchFamily="34" charset="0"/>
              </a:rPr>
              <a:t>(in liquid)</a:t>
            </a:r>
          </a:p>
          <a:p>
            <a:r>
              <a:rPr lang="en-US" sz="2000" dirty="0">
                <a:latin typeface="Arial" panose="020B0604020202020204" pitchFamily="34" charset="0"/>
                <a:cs typeface="Arial" panose="020B0604020202020204" pitchFamily="34" charset="0"/>
              </a:rPr>
              <a:t>5</a:t>
            </a:r>
            <a:r>
              <a:rPr lang="en-US" sz="2000" dirty="0" smtClean="0">
                <a:latin typeface="Arial" panose="020B0604020202020204" pitchFamily="34" charset="0"/>
                <a:cs typeface="Arial" panose="020B0604020202020204" pitchFamily="34" charset="0"/>
              </a:rPr>
              <a:t> to 6 </a:t>
            </a:r>
            <a:r>
              <a:rPr lang="en-US" sz="1600" dirty="0" smtClean="0">
                <a:latin typeface="Arial" panose="020B0604020202020204" pitchFamily="34" charset="0"/>
                <a:cs typeface="Arial" panose="020B0604020202020204" pitchFamily="34" charset="0"/>
              </a:rPr>
              <a:t>(in gas with vapor)</a:t>
            </a:r>
            <a:endParaRPr lang="en-US" sz="1600" dirty="0">
              <a:latin typeface="Arial" panose="020B0604020202020204" pitchFamily="34" charset="0"/>
              <a:cs typeface="Arial" panose="020B0604020202020204" pitchFamily="34" charset="0"/>
            </a:endParaRPr>
          </a:p>
        </p:txBody>
      </p:sp>
      <p:sp>
        <p:nvSpPr>
          <p:cNvPr id="18" name="Content Placeholder 3"/>
          <p:cNvSpPr txBox="1">
            <a:spLocks/>
          </p:cNvSpPr>
          <p:nvPr/>
        </p:nvSpPr>
        <p:spPr>
          <a:xfrm>
            <a:off x="238485" y="2188348"/>
            <a:ext cx="1336784" cy="369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Arial" panose="020B0604020202020204" pitchFamily="34" charset="0"/>
                <a:cs typeface="Arial" panose="020B0604020202020204" pitchFamily="34" charset="0"/>
              </a:rPr>
              <a:t>UV light</a:t>
            </a:r>
            <a:endParaRPr lang="en-US" sz="2000" dirty="0" smtClean="0"/>
          </a:p>
          <a:p>
            <a:endParaRPr lang="en-US" sz="2000" dirty="0" smtClean="0"/>
          </a:p>
        </p:txBody>
      </p:sp>
      <p:sp>
        <p:nvSpPr>
          <p:cNvPr id="19" name="Content Placeholder 3"/>
          <p:cNvSpPr txBox="1">
            <a:spLocks/>
          </p:cNvSpPr>
          <p:nvPr/>
        </p:nvSpPr>
        <p:spPr>
          <a:xfrm>
            <a:off x="238485" y="3052849"/>
            <a:ext cx="1589997" cy="410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Arial" panose="020B0604020202020204" pitchFamily="34" charset="0"/>
                <a:cs typeface="Arial" panose="020B0604020202020204" pitchFamily="34" charset="0"/>
              </a:rPr>
              <a:t>Radiation</a:t>
            </a:r>
            <a:endParaRPr lang="en-US" sz="2000" dirty="0" smtClean="0"/>
          </a:p>
          <a:p>
            <a:endParaRPr lang="en-US" sz="2000" dirty="0" smtClean="0"/>
          </a:p>
        </p:txBody>
      </p:sp>
      <p:sp>
        <p:nvSpPr>
          <p:cNvPr id="20" name="Content Placeholder 3"/>
          <p:cNvSpPr txBox="1">
            <a:spLocks/>
          </p:cNvSpPr>
          <p:nvPr/>
        </p:nvSpPr>
        <p:spPr>
          <a:xfrm>
            <a:off x="172753" y="4223622"/>
            <a:ext cx="1785357" cy="4691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Arial" panose="020B0604020202020204" pitchFamily="34" charset="0"/>
                <a:cs typeface="Arial" panose="020B0604020202020204" pitchFamily="34" charset="0"/>
              </a:rPr>
              <a:t>Plasma</a:t>
            </a:r>
          </a:p>
        </p:txBody>
      </p:sp>
      <p:sp>
        <p:nvSpPr>
          <p:cNvPr id="21" name="TextBox 20"/>
          <p:cNvSpPr txBox="1"/>
          <p:nvPr/>
        </p:nvSpPr>
        <p:spPr>
          <a:xfrm>
            <a:off x="5576836" y="4092868"/>
            <a:ext cx="3526789" cy="1015663"/>
          </a:xfrm>
          <a:prstGeom prst="rect">
            <a:avLst/>
          </a:prstGeom>
          <a:noFill/>
          <a:ln w="28575">
            <a:solidFill>
              <a:srgbClr val="FF0000"/>
            </a:solidFill>
          </a:ln>
        </p:spPr>
        <p:txBody>
          <a:bodyPr wrap="square" rtlCol="0">
            <a:spAutoFit/>
          </a:bodyPr>
          <a:lstStyle/>
          <a:p>
            <a:r>
              <a:rPr lang="en-US" sz="2000" dirty="0"/>
              <a:t>2</a:t>
            </a:r>
            <a:r>
              <a:rPr lang="en-US" sz="2000" dirty="0" smtClean="0"/>
              <a:t> to 5 (</a:t>
            </a:r>
            <a:r>
              <a:rPr lang="en-US" sz="2000" dirty="0" err="1" smtClean="0"/>
              <a:t>exp</a:t>
            </a:r>
            <a:r>
              <a:rPr lang="en-US" sz="2000" dirty="0" smtClean="0"/>
              <a:t>, probes, ignition coil)</a:t>
            </a:r>
          </a:p>
          <a:p>
            <a:r>
              <a:rPr lang="en-US" sz="2000" dirty="0" smtClean="0"/>
              <a:t>3 to 7 (</a:t>
            </a:r>
            <a:r>
              <a:rPr lang="en-US" sz="2000" dirty="0" err="1" smtClean="0"/>
              <a:t>exp</a:t>
            </a:r>
            <a:r>
              <a:rPr lang="en-US" sz="2000" dirty="0" smtClean="0"/>
              <a:t>, probes, </a:t>
            </a:r>
            <a:r>
              <a:rPr lang="en-US" sz="2000" dirty="0" err="1" smtClean="0"/>
              <a:t>nanopulser</a:t>
            </a:r>
            <a:r>
              <a:rPr lang="en-US" sz="2000" dirty="0" smtClean="0"/>
              <a:t>)</a:t>
            </a:r>
          </a:p>
          <a:p>
            <a:r>
              <a:rPr lang="en-US" sz="2000" dirty="0" smtClean="0"/>
              <a:t>2 to 4 (model,H</a:t>
            </a:r>
            <a:r>
              <a:rPr lang="en-US" sz="2000" baseline="-25000" dirty="0" smtClean="0"/>
              <a:t>2</a:t>
            </a:r>
            <a:r>
              <a:rPr lang="en-US" sz="2000" dirty="0" smtClean="0"/>
              <a:t>O</a:t>
            </a:r>
            <a:r>
              <a:rPr lang="en-US" sz="2000" baseline="-25000" dirty="0" smtClean="0"/>
              <a:t>2</a:t>
            </a:r>
            <a:r>
              <a:rPr lang="en-US" sz="2000" dirty="0" smtClean="0"/>
              <a:t>, </a:t>
            </a:r>
            <a:r>
              <a:rPr lang="en-US" sz="2000" dirty="0" err="1" smtClean="0"/>
              <a:t>nanopulser</a:t>
            </a:r>
            <a:r>
              <a:rPr lang="en-US" sz="2000" dirty="0" smtClean="0"/>
              <a:t>)</a:t>
            </a:r>
            <a:endParaRPr lang="en-US" sz="2000" dirty="0"/>
          </a:p>
        </p:txBody>
      </p:sp>
      <p:sp>
        <p:nvSpPr>
          <p:cNvPr id="22" name="TextBox 21"/>
          <p:cNvSpPr txBox="1"/>
          <p:nvPr/>
        </p:nvSpPr>
        <p:spPr>
          <a:xfrm>
            <a:off x="6763497" y="5527356"/>
            <a:ext cx="1678876" cy="369332"/>
          </a:xfrm>
          <a:prstGeom prst="rect">
            <a:avLst/>
          </a:prstGeom>
          <a:noFill/>
          <a:ln w="19050">
            <a:solidFill>
              <a:srgbClr val="FF0000"/>
            </a:solidFill>
          </a:ln>
        </p:spPr>
        <p:txBody>
          <a:bodyPr wrap="square" rtlCol="0">
            <a:spAutoFit/>
          </a:bodyPr>
          <a:lstStyle/>
          <a:p>
            <a:r>
              <a:rPr lang="en-US" dirty="0" smtClean="0"/>
              <a:t>2 to 8 (in liquid)</a:t>
            </a:r>
            <a:endParaRPr lang="en-US" dirty="0"/>
          </a:p>
        </p:txBody>
      </p:sp>
      <p:sp>
        <p:nvSpPr>
          <p:cNvPr id="14" name="TextBox 13"/>
          <p:cNvSpPr txBox="1"/>
          <p:nvPr/>
        </p:nvSpPr>
        <p:spPr>
          <a:xfrm>
            <a:off x="6683640" y="3674582"/>
            <a:ext cx="1313180" cy="369332"/>
          </a:xfrm>
          <a:prstGeom prst="rect">
            <a:avLst/>
          </a:prstGeom>
          <a:noFill/>
          <a:ln w="19050">
            <a:solidFill>
              <a:srgbClr val="FF0000"/>
            </a:solidFill>
          </a:ln>
        </p:spPr>
        <p:txBody>
          <a:bodyPr wrap="none" rtlCol="0">
            <a:spAutoFit/>
          </a:bodyPr>
          <a:lstStyle/>
          <a:p>
            <a:r>
              <a:rPr lang="en-US" dirty="0" smtClean="0">
                <a:solidFill>
                  <a:srgbClr val="FF0000"/>
                </a:solidFill>
                <a:latin typeface="Arial" panose="020B0604020202020204" pitchFamily="34" charset="0"/>
                <a:cs typeface="Arial" panose="020B0604020202020204" pitchFamily="34" charset="0"/>
              </a:rPr>
              <a:t>Over water</a:t>
            </a:r>
            <a:endParaRPr lang="en-US"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1865928" y="4631442"/>
            <a:ext cx="3651384" cy="646331"/>
          </a:xfrm>
          <a:prstGeom prst="rect">
            <a:avLst/>
          </a:prstGeom>
          <a:noFill/>
        </p:spPr>
        <p:txBody>
          <a:bodyPr wrap="none" rtlCol="0">
            <a:spAutoFit/>
          </a:bodyPr>
          <a:lstStyle/>
          <a:p>
            <a:r>
              <a:rPr lang="en-US" dirty="0" smtClean="0">
                <a:solidFill>
                  <a:srgbClr val="FF0000"/>
                </a:solidFill>
              </a:rPr>
              <a:t>Underwater</a:t>
            </a:r>
            <a:r>
              <a:rPr lang="en-US" dirty="0" smtClean="0"/>
              <a:t>: (</a:t>
            </a:r>
            <a:r>
              <a:rPr lang="en-US" dirty="0" err="1" smtClean="0"/>
              <a:t>Sahni</a:t>
            </a:r>
            <a:r>
              <a:rPr lang="en-US" dirty="0" smtClean="0"/>
              <a:t> and Locke, 2006)</a:t>
            </a:r>
          </a:p>
          <a:p>
            <a:r>
              <a:rPr lang="en-US" dirty="0" smtClean="0"/>
              <a:t>10</a:t>
            </a:r>
            <a:r>
              <a:rPr lang="en-US" baseline="30000" dirty="0" smtClean="0"/>
              <a:t>-2</a:t>
            </a:r>
            <a:r>
              <a:rPr lang="en-US" dirty="0"/>
              <a:t> </a:t>
            </a:r>
            <a:r>
              <a:rPr lang="en-US" dirty="0" smtClean="0"/>
              <a:t>(primary) 2x10</a:t>
            </a:r>
            <a:r>
              <a:rPr lang="en-US" baseline="30000" dirty="0" smtClean="0"/>
              <a:t>-1</a:t>
            </a:r>
            <a:r>
              <a:rPr lang="en-US" dirty="0" smtClean="0"/>
              <a:t> (w/ H</a:t>
            </a:r>
            <a:r>
              <a:rPr lang="en-US" baseline="-25000" dirty="0" smtClean="0"/>
              <a:t>2</a:t>
            </a:r>
            <a:r>
              <a:rPr lang="en-US" dirty="0" smtClean="0"/>
              <a:t>O</a:t>
            </a:r>
            <a:r>
              <a:rPr lang="en-US" baseline="-25000" dirty="0" smtClean="0"/>
              <a:t>2</a:t>
            </a:r>
            <a:r>
              <a:rPr lang="en-US" dirty="0" smtClean="0"/>
              <a:t>)</a:t>
            </a:r>
            <a:endParaRPr lang="en-US" dirty="0"/>
          </a:p>
        </p:txBody>
      </p:sp>
      <p:sp>
        <p:nvSpPr>
          <p:cNvPr id="23" name="Content Placeholder 3"/>
          <p:cNvSpPr txBox="1">
            <a:spLocks/>
          </p:cNvSpPr>
          <p:nvPr/>
        </p:nvSpPr>
        <p:spPr>
          <a:xfrm>
            <a:off x="168602" y="5508750"/>
            <a:ext cx="4865215" cy="947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Arial" panose="020B0604020202020204" pitchFamily="34" charset="0"/>
                <a:cs typeface="Arial" panose="020B0604020202020204" pitchFamily="34" charset="0"/>
              </a:rPr>
              <a:t>Advanced Oxidation Processes</a:t>
            </a:r>
          </a:p>
          <a:p>
            <a:pPr marL="0" indent="0">
              <a:buNone/>
            </a:pPr>
            <a:r>
              <a:rPr lang="en-US" sz="2000" dirty="0" smtClean="0">
                <a:latin typeface="Arial" panose="020B0604020202020204" pitchFamily="34" charset="0"/>
                <a:cs typeface="Arial" panose="020B0604020202020204" pitchFamily="34" charset="0"/>
              </a:rPr>
              <a:t>(</a:t>
            </a:r>
            <a:r>
              <a:rPr lang="en-US" sz="2000" dirty="0"/>
              <a:t>O</a:t>
            </a:r>
            <a:r>
              <a:rPr lang="en-US" sz="2000" baseline="-25000" dirty="0"/>
              <a:t>3</a:t>
            </a:r>
            <a:r>
              <a:rPr lang="en-US" sz="2000" dirty="0"/>
              <a:t>, O</a:t>
            </a:r>
            <a:r>
              <a:rPr lang="en-US" sz="2000" baseline="-25000" dirty="0"/>
              <a:t>3</a:t>
            </a:r>
            <a:r>
              <a:rPr lang="en-US" sz="2000" dirty="0"/>
              <a:t>/UV, H</a:t>
            </a:r>
            <a:r>
              <a:rPr lang="en-US" sz="2000" baseline="-25000" dirty="0"/>
              <a:t>2</a:t>
            </a:r>
            <a:r>
              <a:rPr lang="en-US" sz="2000" dirty="0"/>
              <a:t>O</a:t>
            </a:r>
            <a:r>
              <a:rPr lang="en-US" sz="2000" baseline="-25000" dirty="0"/>
              <a:t>2</a:t>
            </a:r>
            <a:r>
              <a:rPr lang="en-US" sz="2000" dirty="0"/>
              <a:t>/O</a:t>
            </a:r>
            <a:r>
              <a:rPr lang="en-US" sz="2000" baseline="-25000" dirty="0"/>
              <a:t>3</a:t>
            </a:r>
            <a:r>
              <a:rPr lang="en-US" sz="2000" dirty="0"/>
              <a:t>, H</a:t>
            </a:r>
            <a:r>
              <a:rPr lang="en-US" sz="2000" baseline="-25000" dirty="0"/>
              <a:t>2</a:t>
            </a:r>
            <a:r>
              <a:rPr lang="en-US" sz="2000" dirty="0"/>
              <a:t>O</a:t>
            </a:r>
            <a:r>
              <a:rPr lang="en-US" sz="2000" baseline="-25000" dirty="0"/>
              <a:t>2</a:t>
            </a:r>
            <a:r>
              <a:rPr lang="en-US" sz="2000" dirty="0"/>
              <a:t>/UV, </a:t>
            </a:r>
            <a:r>
              <a:rPr lang="en-US" sz="2000" dirty="0" smtClean="0"/>
              <a:t>H</a:t>
            </a:r>
            <a:r>
              <a:rPr lang="en-US" sz="2000" baseline="-25000" dirty="0" smtClean="0"/>
              <a:t>2</a:t>
            </a:r>
            <a:r>
              <a:rPr lang="en-US" sz="2000" dirty="0" smtClean="0"/>
              <a:t>O</a:t>
            </a:r>
            <a:r>
              <a:rPr lang="en-US" sz="2000" baseline="-25000" dirty="0" smtClean="0"/>
              <a:t>2</a:t>
            </a:r>
            <a:r>
              <a:rPr lang="en-US" sz="2000" dirty="0" smtClean="0"/>
              <a:t>/Fenton) </a:t>
            </a:r>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54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4" grpId="0" animBg="1"/>
      <p:bldP spid="17"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77208" y="6362126"/>
            <a:ext cx="2034531"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a:t>
            </a:r>
            <a:r>
              <a:rPr lang="en-US" sz="1600" dirty="0" err="1" smtClean="0">
                <a:latin typeface="Arial" panose="020B0604020202020204" pitchFamily="34" charset="0"/>
                <a:cs typeface="Arial" panose="020B0604020202020204" pitchFamily="34" charset="0"/>
              </a:rPr>
              <a:t>Bresch</a:t>
            </a:r>
            <a:r>
              <a:rPr lang="en-US" sz="1600" dirty="0" smtClean="0">
                <a:latin typeface="Arial" panose="020B0604020202020204" pitchFamily="34" charset="0"/>
                <a:cs typeface="Arial" panose="020B0604020202020204" pitchFamily="34" charset="0"/>
              </a:rPr>
              <a:t> et al., 2015)</a:t>
            </a:r>
            <a:endParaRPr lang="en-US" sz="1600" dirty="0">
              <a:latin typeface="Arial" panose="020B0604020202020204" pitchFamily="34" charset="0"/>
              <a:cs typeface="Arial" panose="020B0604020202020204" pitchFamily="34" charset="0"/>
            </a:endParaRPr>
          </a:p>
        </p:txBody>
      </p:sp>
      <p:sp>
        <p:nvSpPr>
          <p:cNvPr id="4" name="TextBox 3"/>
          <p:cNvSpPr txBox="1"/>
          <p:nvPr/>
        </p:nvSpPr>
        <p:spPr>
          <a:xfrm>
            <a:off x="1950967" y="88357"/>
            <a:ext cx="4843878" cy="861774"/>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Hexane Oxidation</a:t>
            </a:r>
          </a:p>
          <a:p>
            <a:pPr algn="ct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(Ignition coil, gas phase reactant)</a:t>
            </a:r>
          </a:p>
        </p:txBody>
      </p:sp>
      <p:sp>
        <p:nvSpPr>
          <p:cNvPr id="5" name="TextBox 4"/>
          <p:cNvSpPr txBox="1"/>
          <p:nvPr/>
        </p:nvSpPr>
        <p:spPr>
          <a:xfrm>
            <a:off x="292305" y="1091792"/>
            <a:ext cx="7624445" cy="1200329"/>
          </a:xfrm>
          <a:prstGeom prst="rect">
            <a:avLst/>
          </a:prstGeom>
          <a:noFill/>
        </p:spPr>
        <p:txBody>
          <a:bodyPr wrap="square" rtlCol="0">
            <a:spAutoFit/>
          </a:bodyPr>
          <a:lstStyle/>
          <a:p>
            <a:r>
              <a:rPr lang="en-US" u="sng" dirty="0" smtClean="0"/>
              <a:t>Experiments and modeling </a:t>
            </a:r>
            <a:r>
              <a:rPr lang="en-US" dirty="0"/>
              <a:t>s</a:t>
            </a:r>
            <a:r>
              <a:rPr lang="en-US" dirty="0" smtClean="0"/>
              <a:t>how products due to </a:t>
            </a:r>
            <a:r>
              <a:rPr lang="en-US" dirty="0" smtClean="0">
                <a:latin typeface="Calibri" panose="020F0502020204030204" pitchFamily="34" charset="0"/>
                <a:cs typeface="Calibri" panose="020F0502020204030204" pitchFamily="34" charset="0"/>
              </a:rPr>
              <a:t>∙</a:t>
            </a:r>
            <a:r>
              <a:rPr lang="en-US" dirty="0" smtClean="0"/>
              <a:t>OH and </a:t>
            </a:r>
            <a:r>
              <a:rPr lang="en-US" dirty="0" smtClean="0">
                <a:latin typeface="Calibri" panose="020F0502020204030204" pitchFamily="34" charset="0"/>
                <a:cs typeface="Calibri" panose="020F0502020204030204" pitchFamily="34" charset="0"/>
              </a:rPr>
              <a:t>∙</a:t>
            </a:r>
            <a:r>
              <a:rPr lang="en-US" dirty="0" smtClean="0"/>
              <a:t>H reactions</a:t>
            </a:r>
            <a:endParaRPr lang="en-US" dirty="0"/>
          </a:p>
          <a:p>
            <a:pPr marL="285750" indent="-285750">
              <a:buFont typeface="Arial" panose="020B0604020202020204" pitchFamily="34" charset="0"/>
              <a:buChar char="•"/>
            </a:pPr>
            <a:r>
              <a:rPr lang="en-US" dirty="0" smtClean="0"/>
              <a:t>Hexane fed as gas – dilute amount to prevent polymerization. </a:t>
            </a:r>
          </a:p>
          <a:p>
            <a:pPr marL="285750" indent="-285750">
              <a:buFont typeface="Arial" panose="020B0604020202020204" pitchFamily="34" charset="0"/>
              <a:buChar char="•"/>
            </a:pPr>
            <a:r>
              <a:rPr lang="en-US" dirty="0" smtClean="0"/>
              <a:t>Products in liquid and gas</a:t>
            </a:r>
          </a:p>
          <a:p>
            <a:pPr marL="285750" indent="-285750">
              <a:buFont typeface="Arial" panose="020B0604020202020204" pitchFamily="34" charset="0"/>
              <a:buChar char="•"/>
            </a:pPr>
            <a:r>
              <a:rPr lang="en-US" dirty="0" smtClean="0"/>
              <a:t>Quantum chemical calculations using Gaussian 03</a:t>
            </a:r>
          </a:p>
        </p:txBody>
      </p:sp>
      <p:sp>
        <p:nvSpPr>
          <p:cNvPr id="2" name="Rectangle 2"/>
          <p:cNvSpPr>
            <a:spLocks noChangeArrowheads="1"/>
          </p:cNvSpPr>
          <p:nvPr/>
        </p:nvSpPr>
        <p:spPr bwMode="auto">
          <a:xfrm>
            <a:off x="3477208" y="29173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5203750"/>
              </p:ext>
            </p:extLst>
          </p:nvPr>
        </p:nvGraphicFramePr>
        <p:xfrm>
          <a:off x="890142" y="2291344"/>
          <a:ext cx="7159065" cy="3855426"/>
        </p:xfrm>
        <a:graphic>
          <a:graphicData uri="http://schemas.openxmlformats.org/presentationml/2006/ole">
            <mc:AlternateContent xmlns:mc="http://schemas.openxmlformats.org/markup-compatibility/2006">
              <mc:Choice xmlns:v="urn:schemas-microsoft-com:vml" Requires="v">
                <p:oleObj spid="_x0000_s6657" r:id="rId4" imgW="4461828" imgH="2404427" progId="ChemDraw.Document.6.0">
                  <p:embed/>
                </p:oleObj>
              </mc:Choice>
              <mc:Fallback>
                <p:oleObj r:id="rId4" imgW="4461828" imgH="2404427" progId="ChemDraw.Document.6.0">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142" y="2291344"/>
                        <a:ext cx="7159065" cy="3855426"/>
                      </a:xfrm>
                      <a:prstGeom prst="rect">
                        <a:avLst/>
                      </a:prstGeom>
                      <a:noFill/>
                    </p:spPr>
                  </p:pic>
                </p:oleObj>
              </mc:Fallback>
            </mc:AlternateContent>
          </a:graphicData>
        </a:graphic>
      </p:graphicFrame>
      <p:pic>
        <p:nvPicPr>
          <p:cNvPr id="7" name="Picture 6"/>
          <p:cNvPicPr>
            <a:picLocks noChangeAspect="1"/>
          </p:cNvPicPr>
          <p:nvPr/>
        </p:nvPicPr>
        <p:blipFill>
          <a:blip r:embed="rId6"/>
          <a:stretch>
            <a:fillRect/>
          </a:stretch>
        </p:blipFill>
        <p:spPr>
          <a:xfrm>
            <a:off x="7054159" y="88358"/>
            <a:ext cx="1910881" cy="1432330"/>
          </a:xfrm>
          <a:prstGeom prst="rect">
            <a:avLst/>
          </a:prstGeom>
        </p:spPr>
      </p:pic>
    </p:spTree>
    <p:extLst>
      <p:ext uri="{BB962C8B-B14F-4D97-AF65-F5344CB8AC3E}">
        <p14:creationId xmlns:p14="http://schemas.microsoft.com/office/powerpoint/2010/main" val="393093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8824"/>
            <a:ext cx="7886700" cy="1325563"/>
          </a:xfrm>
        </p:spPr>
        <p:txBody>
          <a:bodyPr>
            <a:normAutofit/>
          </a:bodyPr>
          <a:lstStyle/>
          <a:p>
            <a:pPr algn="ctr"/>
            <a:r>
              <a:rPr lang="en-US" sz="3200" b="1" dirty="0" smtClean="0">
                <a:latin typeface="Arial" panose="020B0604020202020204" pitchFamily="34" charset="0"/>
                <a:cs typeface="Arial" panose="020B0604020202020204" pitchFamily="34" charset="0"/>
              </a:rPr>
              <a:t>Initial Reaction Steps</a:t>
            </a:r>
            <a:endParaRPr lang="en-US" sz="3200" b="1"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936591643"/>
              </p:ext>
            </p:extLst>
          </p:nvPr>
        </p:nvGraphicFramePr>
        <p:xfrm>
          <a:off x="1045025" y="1334387"/>
          <a:ext cx="6799926" cy="3474316"/>
        </p:xfrm>
        <a:graphic>
          <a:graphicData uri="http://schemas.openxmlformats.org/presentationml/2006/ole">
            <mc:AlternateContent xmlns:mc="http://schemas.openxmlformats.org/markup-compatibility/2006">
              <mc:Choice xmlns:v="urn:schemas-microsoft-com:vml" Requires="v">
                <p:oleObj spid="_x0000_s5662" r:id="rId4" imgW="5184140" imgH="2619375" progId="ChemDraw.Document.6.0">
                  <p:embed/>
                </p:oleObj>
              </mc:Choice>
              <mc:Fallback>
                <p:oleObj r:id="rId4" imgW="5184140" imgH="2619375" progId="ChemDraw.Document.6.0">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025" y="1334387"/>
                        <a:ext cx="6799926" cy="3474316"/>
                      </a:xfrm>
                      <a:prstGeom prst="rect">
                        <a:avLst/>
                      </a:prstGeom>
                      <a:noFill/>
                    </p:spPr>
                  </p:pic>
                </p:oleObj>
              </mc:Fallback>
            </mc:AlternateContent>
          </a:graphicData>
        </a:graphic>
      </p:graphicFrame>
      <p:sp>
        <p:nvSpPr>
          <p:cNvPr id="5" name="TextBox 4"/>
          <p:cNvSpPr txBox="1"/>
          <p:nvPr/>
        </p:nvSpPr>
        <p:spPr>
          <a:xfrm>
            <a:off x="1736091" y="5003104"/>
            <a:ext cx="5750292" cy="1015663"/>
          </a:xfrm>
          <a:prstGeom prst="rect">
            <a:avLst/>
          </a:prstGeom>
          <a:noFill/>
          <a:ln w="19050">
            <a:solidFill>
              <a:srgbClr val="FF0000"/>
            </a:solidFill>
          </a:ln>
        </p:spPr>
        <p:txBody>
          <a:bodyPr wrap="none" rtlCol="0">
            <a:spAutoFit/>
          </a:bodyPr>
          <a:lstStyle/>
          <a:p>
            <a:pPr marL="285750" indent="-285750">
              <a:buFont typeface="Arial" panose="020B0604020202020204" pitchFamily="34" charset="0"/>
              <a:buChar char="•"/>
            </a:pPr>
            <a:r>
              <a:rPr lang="en-US" sz="2000" dirty="0" smtClean="0"/>
              <a:t>Although both </a:t>
            </a:r>
            <a:r>
              <a:rPr lang="en-US" sz="2000" dirty="0" smtClean="0">
                <a:latin typeface="Calibri" panose="020F0502020204030204" pitchFamily="34" charset="0"/>
                <a:cs typeface="Calibri" panose="020F0502020204030204" pitchFamily="34" charset="0"/>
              </a:rPr>
              <a:t>∙</a:t>
            </a:r>
            <a:r>
              <a:rPr lang="en-US" sz="2000" dirty="0" smtClean="0"/>
              <a:t>OH and </a:t>
            </a:r>
            <a:r>
              <a:rPr lang="en-US" sz="2000" dirty="0" smtClean="0">
                <a:latin typeface="Calibri" panose="020F0502020204030204" pitchFamily="34" charset="0"/>
                <a:cs typeface="Calibri" panose="020F0502020204030204" pitchFamily="34" charset="0"/>
              </a:rPr>
              <a:t>∙</a:t>
            </a:r>
            <a:r>
              <a:rPr lang="en-US" sz="2000" dirty="0" smtClean="0"/>
              <a:t>H reactions possible</a:t>
            </a:r>
          </a:p>
          <a:p>
            <a:pPr marL="285750"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t>
            </a:r>
            <a:r>
              <a:rPr lang="en-US" sz="2000" dirty="0" smtClean="0"/>
              <a:t>OH reactions generally more likely based upon </a:t>
            </a:r>
            <a:r>
              <a:rPr lang="en-US" sz="2000" dirty="0" smtClean="0">
                <a:latin typeface="Symbol" panose="05050102010706020507" pitchFamily="18" charset="2"/>
              </a:rPr>
              <a:t>D</a:t>
            </a:r>
            <a:r>
              <a:rPr lang="en-US" sz="2000" dirty="0" smtClean="0"/>
              <a:t>G</a:t>
            </a:r>
          </a:p>
          <a:p>
            <a:r>
              <a:rPr lang="en-US" sz="2000" dirty="0" smtClean="0"/>
              <a:t>       (and products – see next slide)</a:t>
            </a:r>
            <a:endParaRPr lang="en-US" sz="2000" dirty="0"/>
          </a:p>
        </p:txBody>
      </p:sp>
      <p:sp>
        <p:nvSpPr>
          <p:cNvPr id="6" name="TextBox 5"/>
          <p:cNvSpPr txBox="1"/>
          <p:nvPr/>
        </p:nvSpPr>
        <p:spPr>
          <a:xfrm>
            <a:off x="3903887" y="6134266"/>
            <a:ext cx="209223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a:t>
            </a:r>
            <a:r>
              <a:rPr lang="en-US" sz="1600" dirty="0" err="1" smtClean="0">
                <a:latin typeface="Arial" panose="020B0604020202020204" pitchFamily="34" charset="0"/>
                <a:cs typeface="Arial" panose="020B0604020202020204" pitchFamily="34" charset="0"/>
              </a:rPr>
              <a:t>Bresch</a:t>
            </a:r>
            <a:r>
              <a:rPr lang="en-US" sz="1600" dirty="0" smtClean="0">
                <a:latin typeface="Arial" panose="020B0604020202020204" pitchFamily="34" charset="0"/>
                <a:cs typeface="Arial" panose="020B0604020202020204" pitchFamily="34" charset="0"/>
              </a:rPr>
              <a:t> et al., 2015)</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30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63" y="160182"/>
            <a:ext cx="5029797" cy="6401807"/>
          </a:xfrm>
          <a:prstGeom prst="rect">
            <a:avLst/>
          </a:prstGeom>
          <a:noFill/>
          <a:ln>
            <a:noFill/>
          </a:ln>
        </p:spPr>
      </p:pic>
      <p:sp>
        <p:nvSpPr>
          <p:cNvPr id="3" name="TextBox 2"/>
          <p:cNvSpPr txBox="1"/>
          <p:nvPr/>
        </p:nvSpPr>
        <p:spPr>
          <a:xfrm>
            <a:off x="5905901" y="5960879"/>
            <a:ext cx="2679708"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a:t>
            </a:r>
            <a:r>
              <a:rPr lang="en-US" sz="1600" dirty="0" err="1" smtClean="0">
                <a:latin typeface="Arial" panose="020B0604020202020204" pitchFamily="34" charset="0"/>
                <a:cs typeface="Arial" panose="020B0604020202020204" pitchFamily="34" charset="0"/>
              </a:rPr>
              <a:t>Bresch</a:t>
            </a:r>
            <a:r>
              <a:rPr lang="en-US" sz="1600" dirty="0" smtClean="0">
                <a:latin typeface="Arial" panose="020B0604020202020204" pitchFamily="34" charset="0"/>
                <a:cs typeface="Arial" panose="020B0604020202020204" pitchFamily="34" charset="0"/>
              </a:rPr>
              <a:t> et al., PCPP, 2015)</a:t>
            </a:r>
            <a:endParaRPr lang="en-US" sz="1600" dirty="0">
              <a:latin typeface="Arial" panose="020B0604020202020204" pitchFamily="34" charset="0"/>
              <a:cs typeface="Arial" panose="020B0604020202020204" pitchFamily="34" charset="0"/>
            </a:endParaRPr>
          </a:p>
        </p:txBody>
      </p:sp>
      <p:sp>
        <p:nvSpPr>
          <p:cNvPr id="5" name="TextBox 4"/>
          <p:cNvSpPr txBox="1"/>
          <p:nvPr/>
        </p:nvSpPr>
        <p:spPr>
          <a:xfrm>
            <a:off x="5807476" y="2626082"/>
            <a:ext cx="2630657" cy="1200329"/>
          </a:xfrm>
          <a:prstGeom prst="rect">
            <a:avLst/>
          </a:prstGeom>
          <a:noFill/>
          <a:ln w="19050">
            <a:solidFill>
              <a:srgbClr val="FF0000"/>
            </a:solidFill>
          </a:ln>
        </p:spPr>
        <p:txBody>
          <a:bodyPr wrap="none" rtlCol="0">
            <a:spAutoFit/>
          </a:bodyPr>
          <a:lstStyle/>
          <a:p>
            <a:pPr marL="285750" indent="-285750">
              <a:buFont typeface="Arial" panose="020B0604020202020204" pitchFamily="34" charset="0"/>
              <a:buChar char="•"/>
            </a:pPr>
            <a:r>
              <a:rPr lang="en-US" dirty="0" smtClean="0"/>
              <a:t>Colored boxes – </a:t>
            </a:r>
          </a:p>
          <a:p>
            <a:r>
              <a:rPr lang="en-US" dirty="0" smtClean="0"/>
              <a:t>products observed</a:t>
            </a:r>
          </a:p>
          <a:p>
            <a:r>
              <a:rPr lang="en-US" dirty="0" smtClean="0"/>
              <a:t>(NMR, GCMS)</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a:t>
            </a:r>
            <a:r>
              <a:rPr lang="en-US" dirty="0" smtClean="0"/>
              <a:t>OH products observed</a:t>
            </a:r>
          </a:p>
        </p:txBody>
      </p:sp>
      <p:sp>
        <p:nvSpPr>
          <p:cNvPr id="2" name="TextBox 1"/>
          <p:cNvSpPr txBox="1"/>
          <p:nvPr/>
        </p:nvSpPr>
        <p:spPr>
          <a:xfrm>
            <a:off x="5660001" y="494984"/>
            <a:ext cx="2925608" cy="1569660"/>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Hexane production </a:t>
            </a:r>
          </a:p>
          <a:p>
            <a:pPr algn="ctr"/>
            <a:r>
              <a:rPr lang="en-US" sz="3200" b="1" dirty="0" smtClean="0">
                <a:latin typeface="Arial" panose="020B0604020202020204" pitchFamily="34" charset="0"/>
                <a:cs typeface="Arial" panose="020B0604020202020204" pitchFamily="34" charset="0"/>
              </a:rPr>
              <a:t>Distribution </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088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124"/>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Applications of Plasma with Liquid Water</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117875"/>
            <a:ext cx="8455891" cy="4525963"/>
          </a:xfrm>
        </p:spPr>
        <p:txBody>
          <a:bodyPr>
            <a:normAutofit/>
          </a:bodyPr>
          <a:lstStyle/>
          <a:p>
            <a:r>
              <a:rPr lang="en-US" sz="1800" dirty="0" smtClean="0">
                <a:latin typeface="Arial" panose="020B0604020202020204" pitchFamily="34" charset="0"/>
                <a:cs typeface="Arial" panose="020B0604020202020204" pitchFamily="34" charset="0"/>
              </a:rPr>
              <a:t>Water pollution treatment</a:t>
            </a:r>
          </a:p>
          <a:p>
            <a:pPr lvl="1"/>
            <a:r>
              <a:rPr lang="en-US" sz="1800" dirty="0" smtClean="0">
                <a:latin typeface="Arial" panose="020B0604020202020204" pitchFamily="34" charset="0"/>
                <a:cs typeface="Arial" panose="020B0604020202020204" pitchFamily="34" charset="0"/>
              </a:rPr>
              <a:t>Wide range of organic and some inorganic compounds – emerging contaminants – </a:t>
            </a:r>
            <a:r>
              <a:rPr lang="en-US" sz="1800" dirty="0" err="1" smtClean="0">
                <a:latin typeface="Arial" panose="020B0604020202020204" pitchFamily="34" charset="0"/>
                <a:cs typeface="Arial" panose="020B0604020202020204" pitchFamily="34" charset="0"/>
              </a:rPr>
              <a:t>perfluorinated</a:t>
            </a:r>
            <a:r>
              <a:rPr lang="en-US" sz="1800" dirty="0" smtClean="0">
                <a:latin typeface="Arial" panose="020B0604020202020204" pitchFamily="34" charset="0"/>
                <a:cs typeface="Arial" panose="020B0604020202020204" pitchFamily="34" charset="0"/>
              </a:rPr>
              <a:t> species, antibiotics, personal care products</a:t>
            </a:r>
          </a:p>
          <a:p>
            <a:r>
              <a:rPr lang="en-US" sz="1800" dirty="0" smtClean="0">
                <a:latin typeface="Arial" panose="020B0604020202020204" pitchFamily="34" charset="0"/>
                <a:cs typeface="Arial" panose="020B0604020202020204" pitchFamily="34" charset="0"/>
              </a:rPr>
              <a:t>Air pollution treatment (wet plasma – water sprays and films)</a:t>
            </a:r>
          </a:p>
          <a:p>
            <a:pPr lvl="1"/>
            <a:r>
              <a:rPr lang="en-US" sz="1800" dirty="0" smtClean="0">
                <a:latin typeface="Arial" panose="020B0604020202020204" pitchFamily="34" charset="0"/>
                <a:cs typeface="Arial" panose="020B0604020202020204" pitchFamily="34" charset="0"/>
              </a:rPr>
              <a:t>Nitrogen and sulfur oxides, volatile organic compounds (VOCs)</a:t>
            </a:r>
          </a:p>
          <a:p>
            <a:r>
              <a:rPr lang="en-US" sz="1800" dirty="0" smtClean="0">
                <a:latin typeface="Arial" panose="020B0604020202020204" pitchFamily="34" charset="0"/>
                <a:cs typeface="Arial" panose="020B0604020202020204" pitchFamily="34" charset="0"/>
              </a:rPr>
              <a:t>Disinfection and biomedical</a:t>
            </a:r>
          </a:p>
          <a:p>
            <a:pPr lvl="1"/>
            <a:r>
              <a:rPr lang="en-US" sz="1800" dirty="0" smtClean="0">
                <a:latin typeface="Arial" panose="020B0604020202020204" pitchFamily="34" charset="0"/>
                <a:cs typeface="Arial" panose="020B0604020202020204" pitchFamily="34" charset="0"/>
              </a:rPr>
              <a:t>Bacteria, yeast, viruses</a:t>
            </a:r>
          </a:p>
          <a:p>
            <a:pPr lvl="1"/>
            <a:r>
              <a:rPr lang="en-US" sz="1800" dirty="0" smtClean="0">
                <a:latin typeface="Arial" panose="020B0604020202020204" pitchFamily="34" charset="0"/>
                <a:cs typeface="Arial" panose="020B0604020202020204" pitchFamily="34" charset="0"/>
              </a:rPr>
              <a:t>Biomedical – wound healing, cancer treatment</a:t>
            </a:r>
          </a:p>
          <a:p>
            <a:r>
              <a:rPr lang="en-US" sz="1800" dirty="0" smtClean="0">
                <a:latin typeface="Arial" panose="020B0604020202020204" pitchFamily="34" charset="0"/>
                <a:cs typeface="Arial" panose="020B0604020202020204" pitchFamily="34" charset="0"/>
              </a:rPr>
              <a:t>Chemical synthesis</a:t>
            </a:r>
          </a:p>
          <a:p>
            <a:pPr lvl="1"/>
            <a:r>
              <a:rPr lang="en-US" sz="1800" dirty="0" smtClean="0">
                <a:latin typeface="Arial" panose="020B0604020202020204" pitchFamily="34" charset="0"/>
                <a:cs typeface="Arial" panose="020B0604020202020204" pitchFamily="34" charset="0"/>
              </a:rPr>
              <a:t>Partial oxidation – alcohols, aldehydes…</a:t>
            </a:r>
          </a:p>
          <a:p>
            <a:pPr lvl="1"/>
            <a:r>
              <a:rPr lang="en-US" sz="1800" dirty="0" smtClean="0">
                <a:latin typeface="Arial" panose="020B0604020202020204" pitchFamily="34" charset="0"/>
                <a:cs typeface="Arial" panose="020B0604020202020204" pitchFamily="34" charset="0"/>
              </a:rPr>
              <a:t>Nanoparticle synthesis</a:t>
            </a:r>
          </a:p>
          <a:p>
            <a:pPr lvl="1"/>
            <a:r>
              <a:rPr lang="en-US" sz="1800" dirty="0" smtClean="0">
                <a:latin typeface="Arial" panose="020B0604020202020204" pitchFamily="34" charset="0"/>
                <a:cs typeface="Arial" panose="020B0604020202020204" pitchFamily="34" charset="0"/>
              </a:rPr>
              <a:t>Polymer coatings</a:t>
            </a:r>
            <a:endParaRPr lang="en-US" sz="1800" dirty="0">
              <a:latin typeface="Arial" panose="020B0604020202020204" pitchFamily="34" charset="0"/>
              <a:cs typeface="Arial" panose="020B0604020202020204" pitchFamily="34" charset="0"/>
            </a:endParaRPr>
          </a:p>
          <a:p>
            <a:pPr lvl="1"/>
            <a:r>
              <a:rPr lang="en-US" sz="1800" dirty="0" smtClean="0">
                <a:latin typeface="Arial" panose="020B0604020202020204" pitchFamily="34" charset="0"/>
                <a:cs typeface="Arial" panose="020B0604020202020204" pitchFamily="34" charset="0"/>
              </a:rPr>
              <a:t>Plasma activated water for agriculture uses – nitrates/nitrites, seed germination…</a:t>
            </a:r>
            <a:endParaRPr lang="en-US" sz="1800" dirty="0">
              <a:latin typeface="Arial" panose="020B0604020202020204" pitchFamily="34" charset="0"/>
              <a:cs typeface="Arial" panose="020B0604020202020204" pitchFamily="34" charset="0"/>
            </a:endParaRPr>
          </a:p>
        </p:txBody>
      </p:sp>
      <p:sp>
        <p:nvSpPr>
          <p:cNvPr id="4" name="TextBox 3"/>
          <p:cNvSpPr txBox="1"/>
          <p:nvPr/>
        </p:nvSpPr>
        <p:spPr>
          <a:xfrm>
            <a:off x="1597022" y="5660582"/>
            <a:ext cx="6176243" cy="1015663"/>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Many reviews on this subject published in last 10 years:  Akiyama, Malik, Locke, </a:t>
            </a:r>
            <a:r>
              <a:rPr lang="en-US" sz="1200" dirty="0" err="1" smtClean="0">
                <a:latin typeface="Arial" panose="020B0604020202020204" pitchFamily="34" charset="0"/>
                <a:cs typeface="Arial" panose="020B0604020202020204" pitchFamily="34" charset="0"/>
              </a:rPr>
              <a:t>Sunka</a:t>
            </a:r>
            <a:r>
              <a:rPr lang="en-US" sz="1200" dirty="0" smtClean="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Sato, </a:t>
            </a:r>
            <a:r>
              <a:rPr lang="en-US" sz="1200" dirty="0" err="1" smtClean="0">
                <a:latin typeface="Arial" panose="020B0604020202020204" pitchFamily="34" charset="0"/>
                <a:cs typeface="Arial" panose="020B0604020202020204" pitchFamily="34" charset="0"/>
              </a:rPr>
              <a:t>Bruggeman</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Lukes</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Thagard</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Weltmann</a:t>
            </a:r>
            <a:r>
              <a:rPr lang="en-US" sz="1200" dirty="0" smtClean="0">
                <a:latin typeface="Arial" panose="020B0604020202020204" pitchFamily="34" charset="0"/>
                <a:cs typeface="Arial" panose="020B0604020202020204" pitchFamily="34" charset="0"/>
              </a:rPr>
              <a:t>, Brandenburg,…..</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Bruggeman</a:t>
            </a:r>
            <a:r>
              <a:rPr lang="en-US" sz="1200" dirty="0">
                <a:latin typeface="Arial" panose="020B0604020202020204" pitchFamily="34" charset="0"/>
                <a:cs typeface="Arial" panose="020B0604020202020204" pitchFamily="34" charset="0"/>
              </a:rPr>
              <a:t>, M.J. Kushner, B.R. Locke, et al., Plasma-Liquid Interactions: </a:t>
            </a:r>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A </a:t>
            </a:r>
            <a:r>
              <a:rPr lang="en-US" sz="1200" dirty="0">
                <a:latin typeface="Arial" panose="020B0604020202020204" pitchFamily="34" charset="0"/>
                <a:cs typeface="Arial" panose="020B0604020202020204" pitchFamily="34" charset="0"/>
              </a:rPr>
              <a:t>Review and Roadmap, </a:t>
            </a:r>
            <a:r>
              <a:rPr lang="en-US" sz="1200" i="1" dirty="0">
                <a:latin typeface="Arial" panose="020B0604020202020204" pitchFamily="34" charset="0"/>
                <a:cs typeface="Arial" panose="020B0604020202020204" pitchFamily="34" charset="0"/>
              </a:rPr>
              <a:t>Plasma Sources Science and Technology</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2016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062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42111" y="1688176"/>
            <a:ext cx="3870604" cy="4089170"/>
          </a:xfrm>
          <a:prstGeom prst="rect">
            <a:avLst/>
          </a:prstGeom>
          <a:solidFill>
            <a:schemeClr val="bg1"/>
          </a:solidFill>
        </p:spPr>
      </p:pic>
      <p:sp>
        <p:nvSpPr>
          <p:cNvPr id="2" name="TextBox 1"/>
          <p:cNvSpPr txBox="1"/>
          <p:nvPr/>
        </p:nvSpPr>
        <p:spPr>
          <a:xfrm>
            <a:off x="136573" y="1635308"/>
            <a:ext cx="4825086" cy="4278094"/>
          </a:xfrm>
          <a:prstGeom prst="rect">
            <a:avLst/>
          </a:prstGeom>
          <a:noFill/>
        </p:spPr>
        <p:txBody>
          <a:bodyPr wrap="square" rtlCol="0">
            <a:spAutoFit/>
          </a:bodyPr>
          <a:lstStyle/>
          <a:p>
            <a:pPr algn="ctr"/>
            <a:r>
              <a:rPr lang="en-US" sz="2000" b="1" u="sng" dirty="0" smtClean="0"/>
              <a:t>Example Application</a:t>
            </a:r>
          </a:p>
          <a:p>
            <a:endParaRPr lang="en-US" dirty="0"/>
          </a:p>
          <a:p>
            <a:pPr marL="285750" indent="-285750">
              <a:buFont typeface="Arial" panose="020B0604020202020204" pitchFamily="34" charset="0"/>
              <a:buChar char="•"/>
            </a:pPr>
            <a:r>
              <a:rPr lang="en-US" dirty="0" smtClean="0"/>
              <a:t>Partial degradation of 1,4 </a:t>
            </a:r>
            <a:r>
              <a:rPr lang="en-US" dirty="0" err="1" smtClean="0"/>
              <a:t>dioxane</a:t>
            </a:r>
            <a:r>
              <a:rPr lang="en-US" dirty="0"/>
              <a:t> </a:t>
            </a:r>
            <a:r>
              <a:rPr lang="en-US" dirty="0" smtClean="0"/>
              <a:t>by plasma</a:t>
            </a:r>
          </a:p>
          <a:p>
            <a:pPr marL="742950" lvl="1" indent="-285750">
              <a:buFont typeface="Arial" panose="020B0604020202020204" pitchFamily="34" charset="0"/>
              <a:buChar char="•"/>
            </a:pPr>
            <a:r>
              <a:rPr lang="en-US" dirty="0" smtClean="0"/>
              <a:t>1, 4 </a:t>
            </a:r>
            <a:r>
              <a:rPr lang="en-US" dirty="0" err="1" smtClean="0"/>
              <a:t>dioxane</a:t>
            </a:r>
            <a:r>
              <a:rPr lang="en-US" dirty="0" smtClean="0"/>
              <a:t> highly water soluble, non-volatile</a:t>
            </a:r>
          </a:p>
          <a:p>
            <a:pPr marL="742950" lvl="1" indent="-285750">
              <a:buFont typeface="Arial" panose="020B0604020202020204" pitchFamily="34" charset="0"/>
              <a:buChar char="•"/>
            </a:pPr>
            <a:r>
              <a:rPr lang="en-US" dirty="0" smtClean="0"/>
              <a:t>Emerging groundwater contaminant found in combination with chlorinated contaminants</a:t>
            </a:r>
          </a:p>
          <a:p>
            <a:pPr marL="285750" indent="-285750">
              <a:buFont typeface="Arial" panose="020B0604020202020204" pitchFamily="34" charset="0"/>
              <a:buChar char="•"/>
            </a:pPr>
            <a:r>
              <a:rPr lang="en-US" dirty="0"/>
              <a:t>M</a:t>
            </a:r>
            <a:r>
              <a:rPr lang="en-US" dirty="0" smtClean="0"/>
              <a:t>ineralization in bioreactor after plasma reactor</a:t>
            </a:r>
          </a:p>
          <a:p>
            <a:pPr marL="285750" indent="-285750">
              <a:buFont typeface="Arial" panose="020B0604020202020204" pitchFamily="34" charset="0"/>
              <a:buChar char="•"/>
            </a:pPr>
            <a:r>
              <a:rPr lang="en-US" dirty="0" smtClean="0"/>
              <a:t>Seeking to improve overall efficiency by reducing overall energy cost by combining plasma for initial degradation with bioreactor for complete </a:t>
            </a:r>
            <a:r>
              <a:rPr lang="en-US" dirty="0" err="1" smtClean="0"/>
              <a:t>mineriization</a:t>
            </a:r>
            <a:r>
              <a:rPr lang="en-US" dirty="0" smtClean="0"/>
              <a:t> of products from plasma.</a:t>
            </a:r>
            <a:endParaRPr lang="en-US" dirty="0"/>
          </a:p>
        </p:txBody>
      </p:sp>
      <p:sp>
        <p:nvSpPr>
          <p:cNvPr id="5" name="Title 4"/>
          <p:cNvSpPr>
            <a:spLocks noGrp="1"/>
          </p:cNvSpPr>
          <p:nvPr>
            <p:ph type="title"/>
          </p:nvPr>
        </p:nvSpPr>
        <p:spPr>
          <a:xfrm>
            <a:off x="483115" y="156173"/>
            <a:ext cx="8229600" cy="1143000"/>
          </a:xfrm>
        </p:spPr>
        <p:txBody>
          <a:bodyPr/>
          <a:lstStyle/>
          <a:p>
            <a:pPr lvl="0" algn="ctr" defTabSz="914400">
              <a:spcBef>
                <a:spcPts val="0"/>
              </a:spcBef>
            </a:pPr>
            <a:r>
              <a:rPr lang="en-US" sz="3200" b="1" dirty="0" smtClean="0">
                <a:latin typeface="Arial" panose="020B0604020202020204" pitchFamily="34" charset="0"/>
                <a:ea typeface="+mn-ea"/>
                <a:cs typeface="Arial" panose="020B0604020202020204" pitchFamily="34" charset="0"/>
              </a:rPr>
              <a:t>Post-plasma Considerations</a:t>
            </a:r>
            <a:br>
              <a:rPr lang="en-US" sz="3200" b="1" dirty="0" smtClean="0">
                <a:latin typeface="Arial" panose="020B0604020202020204" pitchFamily="34" charset="0"/>
                <a:ea typeface="+mn-ea"/>
                <a:cs typeface="Arial" panose="020B0604020202020204" pitchFamily="34" charset="0"/>
              </a:rPr>
            </a:br>
            <a:r>
              <a:rPr lang="en-US" sz="2000" dirty="0" smtClean="0">
                <a:latin typeface="Arial" panose="020B0604020202020204" pitchFamily="34" charset="0"/>
                <a:ea typeface="+mn-ea"/>
                <a:cs typeface="Arial" panose="020B0604020202020204" pitchFamily="34" charset="0"/>
              </a:rPr>
              <a:t>-1,4 </a:t>
            </a:r>
            <a:r>
              <a:rPr lang="en-US" sz="2000" dirty="0" err="1" smtClean="0">
                <a:latin typeface="Arial" panose="020B0604020202020204" pitchFamily="34" charset="0"/>
                <a:ea typeface="+mn-ea"/>
                <a:cs typeface="Arial" panose="020B0604020202020204" pitchFamily="34" charset="0"/>
              </a:rPr>
              <a:t>dioxane</a:t>
            </a:r>
            <a:r>
              <a:rPr lang="en-US" sz="2000" dirty="0" smtClean="0">
                <a:latin typeface="Arial" panose="020B0604020202020204" pitchFamily="34" charset="0"/>
                <a:ea typeface="+mn-ea"/>
                <a:cs typeface="Arial" panose="020B0604020202020204" pitchFamily="34" charset="0"/>
              </a:rPr>
              <a:t> degradation-</a:t>
            </a:r>
            <a:endParaRPr lang="en-US" sz="2000" dirty="0">
              <a:latin typeface="Arial" panose="020B0604020202020204" pitchFamily="34" charset="0"/>
              <a:ea typeface="+mn-ea"/>
              <a:cs typeface="Arial" panose="020B0604020202020204" pitchFamily="34" charset="0"/>
            </a:endParaRPr>
          </a:p>
        </p:txBody>
      </p:sp>
      <p:sp>
        <p:nvSpPr>
          <p:cNvPr id="3" name="TextBox 2"/>
          <p:cNvSpPr txBox="1"/>
          <p:nvPr/>
        </p:nvSpPr>
        <p:spPr>
          <a:xfrm>
            <a:off x="3387212" y="6302405"/>
            <a:ext cx="1948354" cy="369332"/>
          </a:xfrm>
          <a:prstGeom prst="rect">
            <a:avLst/>
          </a:prstGeom>
          <a:noFill/>
        </p:spPr>
        <p:txBody>
          <a:bodyPr wrap="none" rtlCol="0">
            <a:spAutoFit/>
          </a:bodyPr>
          <a:lstStyle/>
          <a:p>
            <a:r>
              <a:rPr lang="en-US" dirty="0" smtClean="0"/>
              <a:t>(</a:t>
            </a:r>
            <a:r>
              <a:rPr lang="en-US" dirty="0" err="1" smtClean="0"/>
              <a:t>Xiong</a:t>
            </a:r>
            <a:r>
              <a:rPr lang="en-US" dirty="0" smtClean="0"/>
              <a:t> et al., 2019)</a:t>
            </a:r>
            <a:endParaRPr lang="en-US" dirty="0"/>
          </a:p>
        </p:txBody>
      </p:sp>
    </p:spTree>
    <p:extLst>
      <p:ext uri="{BB962C8B-B14F-4D97-AF65-F5344CB8AC3E}">
        <p14:creationId xmlns:p14="http://schemas.microsoft.com/office/powerpoint/2010/main" val="17957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07" y="237092"/>
            <a:ext cx="8696633" cy="584775"/>
          </a:xfrm>
          <a:prstGeom prst="rect">
            <a:avLst/>
          </a:prstGeom>
          <a:noFill/>
        </p:spPr>
        <p:txBody>
          <a:bodyPr wrap="square" rtlCol="0">
            <a:spAutoFit/>
          </a:bodyPr>
          <a:lstStyle>
            <a:defPPr>
              <a:defRPr lang="en-US"/>
            </a:defPPr>
          </a:lstStyle>
          <a:p>
            <a:pPr algn="ct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Plasma/Bioreactor </a:t>
            </a:r>
            <a:r>
              <a:rPr lang="en-US" sz="3200" b="1" dirty="0">
                <a:latin typeface="Arial" panose="020B0604020202020204" pitchFamily="34" charset="0"/>
                <a:cs typeface="Arial" panose="020B0604020202020204" pitchFamily="34" charset="0"/>
              </a:rPr>
              <a:t>T</a:t>
            </a:r>
            <a:r>
              <a:rPr lang="en-US" sz="3200" b="1" dirty="0" smtClean="0">
                <a:latin typeface="Arial" panose="020B0604020202020204" pitchFamily="34" charset="0"/>
                <a:cs typeface="Arial" panose="020B0604020202020204" pitchFamily="34" charset="0"/>
              </a:rPr>
              <a:t>reatment Performance</a:t>
            </a:r>
            <a:endParaRPr lang="en-US" sz="3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81968" y="1339803"/>
            <a:ext cx="4253942" cy="2620297"/>
          </a:xfrm>
          <a:prstGeom prst="rect">
            <a:avLst/>
          </a:prstGeom>
        </p:spPr>
      </p:pic>
      <p:pic>
        <p:nvPicPr>
          <p:cNvPr id="5" name="Picture 4"/>
          <p:cNvPicPr>
            <a:picLocks noChangeAspect="1"/>
          </p:cNvPicPr>
          <p:nvPr/>
        </p:nvPicPr>
        <p:blipFill>
          <a:blip r:embed="rId4"/>
          <a:stretch>
            <a:fillRect/>
          </a:stretch>
        </p:blipFill>
        <p:spPr>
          <a:xfrm>
            <a:off x="4635910" y="1339803"/>
            <a:ext cx="4388405" cy="3473175"/>
          </a:xfrm>
          <a:prstGeom prst="rect">
            <a:avLst/>
          </a:prstGeom>
        </p:spPr>
      </p:pic>
      <p:sp>
        <p:nvSpPr>
          <p:cNvPr id="6" name="TextBox 5"/>
          <p:cNvSpPr txBox="1"/>
          <p:nvPr/>
        </p:nvSpPr>
        <p:spPr>
          <a:xfrm>
            <a:off x="1238864" y="1011402"/>
            <a:ext cx="2849947" cy="369332"/>
          </a:xfrm>
          <a:prstGeom prst="rect">
            <a:avLst/>
          </a:prstGeom>
          <a:noFill/>
        </p:spPr>
        <p:txBody>
          <a:bodyPr wrap="none" rtlCol="0">
            <a:spAutoFit/>
          </a:bodyPr>
          <a:lstStyle/>
          <a:p>
            <a:r>
              <a:rPr lang="en-US" dirty="0" smtClean="0"/>
              <a:t>Plasma reactor performance</a:t>
            </a:r>
            <a:endParaRPr lang="en-US" dirty="0"/>
          </a:p>
        </p:txBody>
      </p:sp>
      <p:sp>
        <p:nvSpPr>
          <p:cNvPr id="7" name="TextBox 6"/>
          <p:cNvSpPr txBox="1"/>
          <p:nvPr/>
        </p:nvSpPr>
        <p:spPr>
          <a:xfrm>
            <a:off x="5663381" y="998102"/>
            <a:ext cx="2429961" cy="369332"/>
          </a:xfrm>
          <a:prstGeom prst="rect">
            <a:avLst/>
          </a:prstGeom>
          <a:noFill/>
        </p:spPr>
        <p:txBody>
          <a:bodyPr wrap="none" rtlCol="0">
            <a:spAutoFit/>
          </a:bodyPr>
          <a:lstStyle/>
          <a:p>
            <a:r>
              <a:rPr lang="en-US" dirty="0" smtClean="0"/>
              <a:t>Bioreactor performance</a:t>
            </a:r>
            <a:endParaRPr lang="en-US" dirty="0"/>
          </a:p>
        </p:txBody>
      </p:sp>
      <p:sp>
        <p:nvSpPr>
          <p:cNvPr id="4" name="TextBox 3"/>
          <p:cNvSpPr txBox="1"/>
          <p:nvPr/>
        </p:nvSpPr>
        <p:spPr>
          <a:xfrm>
            <a:off x="703634" y="4734410"/>
            <a:ext cx="7795320" cy="2031325"/>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n-US" dirty="0" smtClean="0"/>
              <a:t>Optimum HRT in plasma reactor occurs when majority of </a:t>
            </a:r>
            <a:r>
              <a:rPr lang="en-US" dirty="0" err="1" smtClean="0"/>
              <a:t>dioxane</a:t>
            </a:r>
            <a:r>
              <a:rPr lang="en-US" dirty="0" smtClean="0"/>
              <a:t> is converted to intermediates in plasma reactor, but organic products remain</a:t>
            </a:r>
          </a:p>
          <a:p>
            <a:pPr marL="342900" indent="-342900">
              <a:buFont typeface="Arial" panose="020B0604020202020204" pitchFamily="34" charset="0"/>
              <a:buChar char="•"/>
            </a:pPr>
            <a:r>
              <a:rPr lang="en-US" dirty="0"/>
              <a:t>Plasma degrades 1, 4 </a:t>
            </a:r>
            <a:r>
              <a:rPr lang="en-US" dirty="0" err="1"/>
              <a:t>dioxane</a:t>
            </a:r>
            <a:r>
              <a:rPr lang="en-US" dirty="0"/>
              <a:t>; bioreactor degrades remaining products.</a:t>
            </a:r>
          </a:p>
          <a:p>
            <a:pPr marL="342900" indent="-342900">
              <a:buFont typeface="Arial" panose="020B0604020202020204" pitchFamily="34" charset="0"/>
              <a:buChar char="•"/>
            </a:pPr>
            <a:r>
              <a:rPr lang="en-US" dirty="0"/>
              <a:t>Plasma/bioreactor utilizes </a:t>
            </a:r>
            <a:r>
              <a:rPr lang="en-US" dirty="0" smtClean="0"/>
              <a:t>5 </a:t>
            </a:r>
            <a:r>
              <a:rPr lang="en-US" dirty="0"/>
              <a:t>times less </a:t>
            </a:r>
            <a:r>
              <a:rPr lang="en-US" dirty="0" smtClean="0"/>
              <a:t>power </a:t>
            </a:r>
            <a:r>
              <a:rPr lang="en-US" dirty="0"/>
              <a:t>than plasma </a:t>
            </a:r>
            <a:r>
              <a:rPr lang="en-US" dirty="0" smtClean="0"/>
              <a:t>alone</a:t>
            </a:r>
          </a:p>
          <a:p>
            <a:r>
              <a:rPr lang="en-US" dirty="0"/>
              <a:t> </a:t>
            </a:r>
            <a:r>
              <a:rPr lang="en-US" dirty="0" smtClean="0"/>
              <a:t>        and bioreactor is about 5 times faster than without plasma.</a:t>
            </a:r>
          </a:p>
          <a:p>
            <a:pPr marL="285750" indent="-285750">
              <a:buFont typeface="Arial" panose="020B0604020202020204" pitchFamily="34" charset="0"/>
              <a:buChar char="•"/>
            </a:pPr>
            <a:r>
              <a:rPr lang="en-US" dirty="0" smtClean="0"/>
              <a:t>Bioreactor alone can only partially remove 1, 4 </a:t>
            </a:r>
            <a:r>
              <a:rPr lang="en-US" dirty="0" err="1" smtClean="0"/>
              <a:t>dioxane</a:t>
            </a:r>
            <a:r>
              <a:rPr lang="en-US" dirty="0" smtClean="0"/>
              <a:t> and organic carbon.</a:t>
            </a:r>
            <a:endParaRPr lang="en-US" dirty="0"/>
          </a:p>
          <a:p>
            <a:endParaRPr lang="en-US" dirty="0"/>
          </a:p>
        </p:txBody>
      </p:sp>
    </p:spTree>
    <p:extLst>
      <p:ext uri="{BB962C8B-B14F-4D97-AF65-F5344CB8AC3E}">
        <p14:creationId xmlns:p14="http://schemas.microsoft.com/office/powerpoint/2010/main" val="203417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1118"/>
            <a:ext cx="7886700" cy="1325563"/>
          </a:xfrm>
        </p:spPr>
        <p:txBody>
          <a:bodyPr>
            <a:normAutofit/>
          </a:bodyPr>
          <a:lstStyle/>
          <a:p>
            <a:pPr algn="ctr"/>
            <a:r>
              <a:rPr lang="en-US" sz="3200" b="1" dirty="0" err="1" smtClean="0">
                <a:latin typeface="Arial" panose="020B0604020202020204" pitchFamily="34" charset="0"/>
                <a:cs typeface="Arial" panose="020B0604020202020204" pitchFamily="34" charset="0"/>
              </a:rPr>
              <a:t>Dioxane</a:t>
            </a:r>
            <a:r>
              <a:rPr lang="en-US" sz="3200" b="1" dirty="0" smtClean="0">
                <a:latin typeface="Arial" panose="020B0604020202020204" pitchFamily="34" charset="0"/>
                <a:cs typeface="Arial" panose="020B0604020202020204" pitchFamily="34" charset="0"/>
              </a:rPr>
              <a:t> Plasma Degradation Pathway</a:t>
            </a:r>
            <a:br>
              <a:rPr lang="en-US" sz="3200" b="1"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(liquid phase, ·OH based)</a:t>
            </a:r>
            <a:endParaRPr lang="en-US" sz="20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 y="1867281"/>
            <a:ext cx="5427917" cy="405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00216" y="2084832"/>
            <a:ext cx="2594300" cy="646331"/>
          </a:xfrm>
          <a:prstGeom prst="rect">
            <a:avLst/>
          </a:prstGeom>
          <a:noFill/>
        </p:spPr>
        <p:txBody>
          <a:bodyPr wrap="none" rtlCol="0">
            <a:spAutoFit/>
          </a:bodyPr>
          <a:lstStyle/>
          <a:p>
            <a:r>
              <a:rPr lang="en-US" dirty="0" smtClean="0"/>
              <a:t>(boxed products detected</a:t>
            </a:r>
          </a:p>
          <a:p>
            <a:r>
              <a:rPr lang="en-US" dirty="0" smtClean="0"/>
              <a:t>By GC/MS and NMR)</a:t>
            </a:r>
            <a:endParaRPr lang="en-US" dirty="0"/>
          </a:p>
        </p:txBody>
      </p:sp>
      <p:sp>
        <p:nvSpPr>
          <p:cNvPr id="4" name="Oval 3"/>
          <p:cNvSpPr/>
          <p:nvPr/>
        </p:nvSpPr>
        <p:spPr>
          <a:xfrm>
            <a:off x="509797" y="3722336"/>
            <a:ext cx="493615" cy="5178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54677" y="6271327"/>
            <a:ext cx="5132559" cy="369332"/>
          </a:xfrm>
          <a:prstGeom prst="rect">
            <a:avLst/>
          </a:prstGeom>
          <a:noFill/>
          <a:ln w="19050">
            <a:solidFill>
              <a:srgbClr val="FF0000"/>
            </a:solidFill>
          </a:ln>
        </p:spPr>
        <p:txBody>
          <a:bodyPr wrap="none" rtlCol="0">
            <a:spAutoFit/>
          </a:bodyPr>
          <a:lstStyle/>
          <a:p>
            <a:r>
              <a:rPr lang="en-US" dirty="0" smtClean="0"/>
              <a:t>Products from 1, 4 </a:t>
            </a:r>
            <a:r>
              <a:rPr lang="en-US" dirty="0" err="1" smtClean="0"/>
              <a:t>dioxane</a:t>
            </a:r>
            <a:r>
              <a:rPr lang="en-US" dirty="0" smtClean="0"/>
              <a:t> suggest oxidation by ·OH.</a:t>
            </a:r>
            <a:endParaRPr lang="en-US" dirty="0"/>
          </a:p>
        </p:txBody>
      </p:sp>
      <p:sp>
        <p:nvSpPr>
          <p:cNvPr id="6" name="Rectangle 5"/>
          <p:cNvSpPr/>
          <p:nvPr/>
        </p:nvSpPr>
        <p:spPr>
          <a:xfrm>
            <a:off x="1003412" y="1905000"/>
            <a:ext cx="598811" cy="3931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85863" y="2407997"/>
            <a:ext cx="416360" cy="4114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38360" y="3722336"/>
            <a:ext cx="519239" cy="4619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13413" y="3602978"/>
            <a:ext cx="444388" cy="2832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48200" y="5162400"/>
            <a:ext cx="598811" cy="22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42766" y="4240227"/>
            <a:ext cx="706943" cy="3317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65412" y="5643000"/>
            <a:ext cx="917788" cy="22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48200" y="5643000"/>
            <a:ext cx="780600" cy="22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57600" y="5650800"/>
            <a:ext cx="511200" cy="22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50914" y="3189000"/>
            <a:ext cx="425486" cy="224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00113" y="2407997"/>
            <a:ext cx="247650" cy="4114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1533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73" y="170367"/>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Formation of Nitrogen Oxides in </a:t>
            </a:r>
            <a:r>
              <a:rPr lang="en-US" sz="3200" b="1" dirty="0" err="1" smtClean="0">
                <a:latin typeface="Arial" panose="020B0604020202020204" pitchFamily="34" charset="0"/>
                <a:cs typeface="Arial" panose="020B0604020202020204" pitchFamily="34" charset="0"/>
              </a:rPr>
              <a:t>Ar</a:t>
            </a:r>
            <a:r>
              <a:rPr lang="en-US" sz="3200" b="1" dirty="0" smtClean="0">
                <a:latin typeface="Arial" panose="020B0604020202020204" pitchFamily="34" charset="0"/>
                <a:cs typeface="Arial" panose="020B0604020202020204" pitchFamily="34" charset="0"/>
              </a:rPr>
              <a:t>/N</a:t>
            </a:r>
            <a:r>
              <a:rPr lang="en-US" sz="3200" b="1" baseline="-25000" dirty="0" smtClean="0">
                <a:latin typeface="Arial" panose="020B0604020202020204" pitchFamily="34" charset="0"/>
                <a:cs typeface="Arial" panose="020B0604020202020204" pitchFamily="34" charset="0"/>
              </a:rPr>
              <a:t>2</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Liquid Phase </a:t>
            </a:r>
            <a:r>
              <a:rPr lang="en-US" sz="2000" dirty="0">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esults</a:t>
            </a: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169085" y="4185472"/>
            <a:ext cx="8674575" cy="2108269"/>
          </a:xfrm>
          <a:prstGeom prst="rect">
            <a:avLst/>
          </a:prstGeom>
          <a:noFill/>
          <a:ln w="28575">
            <a:solidFill>
              <a:srgbClr val="FF0000"/>
            </a:solidFill>
          </a:ln>
        </p:spPr>
        <p:txBody>
          <a:bodyPr wrap="square" rtlCol="0">
            <a:spAutoFit/>
          </a:bodyPr>
          <a:lstStyle/>
          <a:p>
            <a:pPr marL="257175" indent="-257175" algn="just">
              <a:spcBef>
                <a:spcPts val="338"/>
              </a:spcBef>
              <a:spcAft>
                <a:spcPts val="338"/>
              </a:spcAft>
              <a:buFont typeface="Arial"/>
              <a:buChar char="•"/>
              <a:defRPr/>
            </a:pPr>
            <a:r>
              <a:rPr lang="en-US" sz="2000" dirty="0">
                <a:cs typeface="Arial"/>
              </a:rPr>
              <a:t>Increasing </a:t>
            </a:r>
            <a:r>
              <a:rPr lang="en-US" sz="2000" dirty="0" smtClean="0">
                <a:cs typeface="Arial"/>
              </a:rPr>
              <a:t>N</a:t>
            </a:r>
            <a:r>
              <a:rPr lang="en-US" sz="2000" baseline="-25000" dirty="0" smtClean="0">
                <a:cs typeface="Arial"/>
              </a:rPr>
              <a:t>2</a:t>
            </a:r>
            <a:endParaRPr lang="en-US" sz="2000" dirty="0">
              <a:cs typeface="Arial"/>
            </a:endParaRPr>
          </a:p>
          <a:p>
            <a:pPr marL="714375" lvl="1" indent="-257175" algn="just">
              <a:spcBef>
                <a:spcPts val="338"/>
              </a:spcBef>
              <a:spcAft>
                <a:spcPts val="338"/>
              </a:spcAft>
              <a:buFont typeface="Arial"/>
              <a:buChar char="•"/>
              <a:defRPr/>
            </a:pPr>
            <a:r>
              <a:rPr lang="en-US" sz="2000" dirty="0">
                <a:cs typeface="Arial"/>
              </a:rPr>
              <a:t>NO</a:t>
            </a:r>
            <a:r>
              <a:rPr lang="en-US" sz="2000" baseline="-25000" dirty="0">
                <a:cs typeface="Arial"/>
              </a:rPr>
              <a:t>3</a:t>
            </a:r>
            <a:r>
              <a:rPr lang="en-US" sz="2000" baseline="30000" dirty="0">
                <a:cs typeface="Arial"/>
              </a:rPr>
              <a:t>-</a:t>
            </a:r>
            <a:r>
              <a:rPr lang="en-US" sz="2000" dirty="0">
                <a:cs typeface="Arial"/>
              </a:rPr>
              <a:t> saturates and NO</a:t>
            </a:r>
            <a:r>
              <a:rPr lang="en-US" sz="2000" baseline="-25000" dirty="0">
                <a:cs typeface="Arial"/>
              </a:rPr>
              <a:t>2</a:t>
            </a:r>
            <a:r>
              <a:rPr lang="en-US" sz="2000" baseline="30000" dirty="0">
                <a:cs typeface="Arial"/>
              </a:rPr>
              <a:t>-</a:t>
            </a:r>
            <a:r>
              <a:rPr lang="en-US" sz="2000" dirty="0">
                <a:cs typeface="Arial"/>
              </a:rPr>
              <a:t> continues to increase gradually w/ </a:t>
            </a:r>
            <a:r>
              <a:rPr lang="en-US" sz="2000" dirty="0" smtClean="0">
                <a:cs typeface="Arial"/>
              </a:rPr>
              <a:t>N</a:t>
            </a:r>
            <a:r>
              <a:rPr lang="en-US" sz="2000" baseline="-25000" dirty="0" smtClean="0">
                <a:cs typeface="Arial"/>
              </a:rPr>
              <a:t>2</a:t>
            </a:r>
          </a:p>
          <a:p>
            <a:pPr marL="714375" lvl="1" indent="-257175" algn="just">
              <a:spcBef>
                <a:spcPts val="338"/>
              </a:spcBef>
              <a:spcAft>
                <a:spcPts val="338"/>
              </a:spcAft>
              <a:buFont typeface="Arial"/>
              <a:buChar char="•"/>
              <a:defRPr/>
            </a:pPr>
            <a:r>
              <a:rPr lang="en-US" sz="2000" dirty="0" smtClean="0">
                <a:cs typeface="Arial"/>
              </a:rPr>
              <a:t>Limitation of </a:t>
            </a:r>
            <a:r>
              <a:rPr lang="en-US" sz="2000" dirty="0" smtClean="0">
                <a:latin typeface="Calibri" panose="020F0502020204030204" pitchFamily="34" charset="0"/>
                <a:cs typeface="Calibri" panose="020F0502020204030204" pitchFamily="34" charset="0"/>
              </a:rPr>
              <a:t>∙</a:t>
            </a:r>
            <a:r>
              <a:rPr lang="en-US" sz="2000" dirty="0" smtClean="0">
                <a:cs typeface="Arial"/>
              </a:rPr>
              <a:t>OH supply likely</a:t>
            </a:r>
            <a:endParaRPr lang="en-US" sz="2000" dirty="0">
              <a:cs typeface="Arial"/>
            </a:endParaRPr>
          </a:p>
          <a:p>
            <a:pPr marL="285750" indent="-285750">
              <a:buFont typeface="Arial" panose="020B0604020202020204" pitchFamily="34" charset="0"/>
              <a:buChar char="•"/>
            </a:pPr>
            <a:r>
              <a:rPr lang="en-US" sz="2000" dirty="0" smtClean="0"/>
              <a:t>Increasing N</a:t>
            </a:r>
            <a:r>
              <a:rPr lang="en-US" sz="2000" baseline="-25000" dirty="0" smtClean="0"/>
              <a:t>2</a:t>
            </a:r>
            <a:r>
              <a:rPr lang="en-US" sz="2000" dirty="0" smtClean="0"/>
              <a:t> </a:t>
            </a:r>
            <a:r>
              <a:rPr lang="en-US" sz="2000" dirty="0"/>
              <a:t>in </a:t>
            </a:r>
            <a:r>
              <a:rPr lang="en-US" sz="2000" dirty="0" smtClean="0"/>
              <a:t>argon up to 3% </a:t>
            </a:r>
            <a:r>
              <a:rPr lang="en-US" sz="2000" dirty="0"/>
              <a:t>reduces </a:t>
            </a:r>
            <a:r>
              <a:rPr lang="en-US" sz="2000" dirty="0" smtClean="0"/>
              <a:t>H</a:t>
            </a:r>
            <a:r>
              <a:rPr lang="en-US" sz="2000" baseline="-25000" dirty="0" smtClean="0"/>
              <a:t>2</a:t>
            </a:r>
            <a:r>
              <a:rPr lang="en-US" sz="2000" dirty="0" smtClean="0"/>
              <a:t>O</a:t>
            </a:r>
            <a:r>
              <a:rPr lang="en-US" sz="2000" baseline="-25000" dirty="0" smtClean="0"/>
              <a:t>2</a:t>
            </a:r>
            <a:r>
              <a:rPr lang="en-US" sz="2000" dirty="0"/>
              <a:t> </a:t>
            </a:r>
            <a:r>
              <a:rPr lang="en-US" sz="2000" dirty="0" smtClean="0"/>
              <a:t>about 25%.</a:t>
            </a:r>
          </a:p>
          <a:p>
            <a:pPr marL="714375" lvl="1" indent="-257175" algn="just">
              <a:spcBef>
                <a:spcPts val="338"/>
              </a:spcBef>
              <a:spcAft>
                <a:spcPts val="338"/>
              </a:spcAft>
              <a:buFont typeface="Arial"/>
              <a:buChar char="•"/>
              <a:defRPr/>
            </a:pPr>
            <a:r>
              <a:rPr lang="en-US" dirty="0">
                <a:latin typeface="Arial"/>
                <a:cs typeface="Arial"/>
              </a:rPr>
              <a:t>Note </a:t>
            </a:r>
            <a:r>
              <a:rPr lang="en-US" dirty="0">
                <a:latin typeface="Calibri" panose="020F0502020204030204" pitchFamily="34" charset="0"/>
                <a:cs typeface="Calibri" panose="020F0502020204030204" pitchFamily="34" charset="0"/>
              </a:rPr>
              <a:t>∙</a:t>
            </a:r>
            <a:r>
              <a:rPr lang="en-US" dirty="0">
                <a:latin typeface="Arial"/>
                <a:cs typeface="Arial"/>
              </a:rPr>
              <a:t>OH is still present to form H</a:t>
            </a:r>
            <a:r>
              <a:rPr lang="en-US" baseline="-25000" dirty="0">
                <a:latin typeface="Arial"/>
                <a:cs typeface="Arial"/>
              </a:rPr>
              <a:t>2</a:t>
            </a:r>
            <a:r>
              <a:rPr lang="en-US" dirty="0">
                <a:latin typeface="Arial"/>
                <a:cs typeface="Arial"/>
              </a:rPr>
              <a:t>O</a:t>
            </a:r>
            <a:r>
              <a:rPr lang="en-US" baseline="-25000" dirty="0">
                <a:latin typeface="Arial"/>
                <a:cs typeface="Arial"/>
              </a:rPr>
              <a:t>2</a:t>
            </a:r>
            <a:r>
              <a:rPr lang="en-US" dirty="0">
                <a:latin typeface="Arial"/>
                <a:cs typeface="Arial"/>
              </a:rPr>
              <a:t>, but H</a:t>
            </a:r>
            <a:r>
              <a:rPr lang="en-US" baseline="-25000" dirty="0">
                <a:latin typeface="Arial"/>
                <a:cs typeface="Arial"/>
              </a:rPr>
              <a:t>2</a:t>
            </a:r>
            <a:r>
              <a:rPr lang="en-US" dirty="0">
                <a:latin typeface="Arial"/>
                <a:cs typeface="Arial"/>
              </a:rPr>
              <a:t>O</a:t>
            </a:r>
            <a:r>
              <a:rPr lang="en-US" baseline="-25000" dirty="0">
                <a:latin typeface="Arial"/>
                <a:cs typeface="Arial"/>
              </a:rPr>
              <a:t>2</a:t>
            </a:r>
            <a:r>
              <a:rPr lang="en-US" dirty="0">
                <a:latin typeface="Arial"/>
                <a:cs typeface="Arial"/>
              </a:rPr>
              <a:t> not </a:t>
            </a:r>
            <a:r>
              <a:rPr lang="en-US" dirty="0" smtClean="0">
                <a:latin typeface="Arial"/>
                <a:cs typeface="Arial"/>
              </a:rPr>
              <a:t>largely suppressed </a:t>
            </a:r>
            <a:r>
              <a:rPr lang="en-US" dirty="0">
                <a:latin typeface="Arial"/>
                <a:cs typeface="Arial"/>
              </a:rPr>
              <a:t>by high </a:t>
            </a:r>
            <a:r>
              <a:rPr lang="en-US" dirty="0" smtClean="0">
                <a:latin typeface="Arial"/>
                <a:cs typeface="Arial"/>
              </a:rPr>
              <a:t>N</a:t>
            </a:r>
            <a:r>
              <a:rPr lang="en-US" baseline="-25000" dirty="0" smtClean="0">
                <a:latin typeface="Arial"/>
                <a:cs typeface="Arial"/>
              </a:rPr>
              <a:t>2</a:t>
            </a:r>
            <a:r>
              <a:rPr lang="en-US" dirty="0">
                <a:latin typeface="Arial"/>
                <a:cs typeface="Arial"/>
              </a:rPr>
              <a:t> </a:t>
            </a:r>
            <a:r>
              <a:rPr lang="en-US" dirty="0" smtClean="0">
                <a:latin typeface="Arial"/>
                <a:cs typeface="Arial"/>
              </a:rPr>
              <a:t>(like CO probe shown previously).</a:t>
            </a:r>
            <a:endParaRPr lang="en-US" sz="2000" baseline="-25000" dirty="0" smtClean="0"/>
          </a:p>
        </p:txBody>
      </p:sp>
      <p:pic>
        <p:nvPicPr>
          <p:cNvPr id="3" name="Picture 2"/>
          <p:cNvPicPr>
            <a:picLocks noChangeAspect="1"/>
          </p:cNvPicPr>
          <p:nvPr/>
        </p:nvPicPr>
        <p:blipFill>
          <a:blip r:embed="rId3"/>
          <a:stretch>
            <a:fillRect/>
          </a:stretch>
        </p:blipFill>
        <p:spPr>
          <a:xfrm>
            <a:off x="541345" y="1572986"/>
            <a:ext cx="8185053" cy="2405742"/>
          </a:xfrm>
          <a:prstGeom prst="rect">
            <a:avLst/>
          </a:prstGeom>
          <a:noFill/>
        </p:spPr>
      </p:pic>
    </p:spTree>
    <p:extLst>
      <p:ext uri="{BB962C8B-B14F-4D97-AF65-F5344CB8AC3E}">
        <p14:creationId xmlns:p14="http://schemas.microsoft.com/office/powerpoint/2010/main" val="82973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49273" y="331039"/>
            <a:ext cx="8317469" cy="584775"/>
          </a:xfrm>
          <a:prstGeom prst="rect">
            <a:avLst/>
          </a:prstGeom>
          <a:noFill/>
          <a:effectLst/>
        </p:spPr>
        <p:txBody>
          <a:bodyPr wrap="none" rtlCol="0">
            <a:spAutoFit/>
          </a:bodyPr>
          <a:lstStyle/>
          <a:p>
            <a:pPr algn="ctr"/>
            <a:r>
              <a:rPr lang="en-US" sz="3200" b="1" dirty="0">
                <a:latin typeface="Arial" panose="020B0604020202020204" pitchFamily="34" charset="0"/>
                <a:cs typeface="Arial" panose="020B0604020202020204" pitchFamily="34" charset="0"/>
              </a:rPr>
              <a:t>Gas Phase </a:t>
            </a:r>
            <a:r>
              <a:rPr lang="en-US" sz="3200" b="1" dirty="0" smtClean="0">
                <a:latin typeface="Arial" panose="020B0604020202020204" pitchFamily="34" charset="0"/>
                <a:cs typeface="Arial" panose="020B0604020202020204" pitchFamily="34" charset="0"/>
              </a:rPr>
              <a:t>CO as ∙OH Scavenger in </a:t>
            </a:r>
            <a:r>
              <a:rPr lang="en-US" sz="3200" b="1" dirty="0" err="1" smtClean="0">
                <a:latin typeface="Arial" panose="020B0604020202020204" pitchFamily="34" charset="0"/>
                <a:cs typeface="Arial" panose="020B0604020202020204" pitchFamily="34" charset="0"/>
              </a:rPr>
              <a:t>Ar</a:t>
            </a:r>
            <a:r>
              <a:rPr lang="en-US" sz="3200" b="1" dirty="0" smtClean="0">
                <a:latin typeface="Arial" panose="020B0604020202020204" pitchFamily="34" charset="0"/>
                <a:cs typeface="Arial" panose="020B0604020202020204" pitchFamily="34" charset="0"/>
              </a:rPr>
              <a:t>/N</a:t>
            </a:r>
            <a:r>
              <a:rPr lang="en-US" sz="3200" b="1" baseline="-25000" dirty="0" smtClean="0">
                <a:latin typeface="Arial" panose="020B0604020202020204" pitchFamily="34" charset="0"/>
                <a:cs typeface="Arial" panose="020B0604020202020204" pitchFamily="34" charset="0"/>
              </a:rPr>
              <a:t>2</a:t>
            </a:r>
            <a:endParaRPr lang="en-US" sz="3200" b="1" dirty="0">
              <a:latin typeface="Arial" panose="020B0604020202020204" pitchFamily="34" charset="0"/>
              <a:cs typeface="Arial" panose="020B0604020202020204" pitchFamily="34" charset="0"/>
            </a:endParaRPr>
          </a:p>
        </p:txBody>
      </p:sp>
      <p:sp>
        <p:nvSpPr>
          <p:cNvPr id="28" name="TextBox 27"/>
          <p:cNvSpPr txBox="1"/>
          <p:nvPr/>
        </p:nvSpPr>
        <p:spPr>
          <a:xfrm>
            <a:off x="142079" y="3946481"/>
            <a:ext cx="8610925" cy="2492990"/>
          </a:xfrm>
          <a:prstGeom prst="rect">
            <a:avLst/>
          </a:prstGeom>
          <a:noFill/>
          <a:ln w="28575">
            <a:solidFill>
              <a:srgbClr val="FF0000"/>
            </a:solidFill>
          </a:ln>
          <a:effectLst/>
        </p:spPr>
        <p:txBody>
          <a:bodyPr wrap="square" rtlCol="0">
            <a:spAutoFit/>
          </a:bodyPr>
          <a:lstStyle/>
          <a:p>
            <a:pPr marL="257175" indent="-257175" algn="just">
              <a:spcBef>
                <a:spcPts val="338"/>
              </a:spcBef>
              <a:spcAft>
                <a:spcPts val="338"/>
              </a:spcAft>
              <a:buFont typeface="Arial"/>
              <a:buChar char="•"/>
              <a:defRPr/>
            </a:pPr>
            <a:r>
              <a:rPr lang="en-US" dirty="0" smtClean="0">
                <a:latin typeface="Arial"/>
                <a:cs typeface="Arial"/>
              </a:rPr>
              <a:t>Increasing CO:</a:t>
            </a:r>
          </a:p>
          <a:p>
            <a:pPr marL="714375" lvl="1" indent="-257175" algn="just">
              <a:spcBef>
                <a:spcPts val="338"/>
              </a:spcBef>
              <a:spcAft>
                <a:spcPts val="338"/>
              </a:spcAft>
              <a:buFont typeface="Arial"/>
              <a:buChar char="•"/>
              <a:defRPr/>
            </a:pPr>
            <a:r>
              <a:rPr lang="en-US" dirty="0" smtClean="0">
                <a:latin typeface="Arial"/>
                <a:cs typeface="Arial"/>
              </a:rPr>
              <a:t>Does not affect NO formation  </a:t>
            </a:r>
          </a:p>
          <a:p>
            <a:pPr marL="714375" lvl="1" indent="-257175" algn="just">
              <a:spcBef>
                <a:spcPts val="338"/>
              </a:spcBef>
              <a:spcAft>
                <a:spcPts val="338"/>
              </a:spcAft>
              <a:buFont typeface="Arial"/>
              <a:buChar char="•"/>
              <a:defRPr/>
            </a:pPr>
            <a:r>
              <a:rPr lang="en-US" dirty="0" smtClean="0">
                <a:latin typeface="Arial"/>
                <a:cs typeface="Arial"/>
              </a:rPr>
              <a:t>Lowers NO</a:t>
            </a:r>
            <a:r>
              <a:rPr lang="en-US" baseline="-25000" dirty="0" smtClean="0">
                <a:latin typeface="Arial"/>
                <a:cs typeface="Arial"/>
              </a:rPr>
              <a:t>2</a:t>
            </a:r>
            <a:r>
              <a:rPr lang="en-US" dirty="0" smtClean="0">
                <a:latin typeface="Arial"/>
                <a:cs typeface="Arial"/>
              </a:rPr>
              <a:t>, H</a:t>
            </a:r>
            <a:r>
              <a:rPr lang="en-US" baseline="-25000" dirty="0" smtClean="0">
                <a:latin typeface="Arial"/>
                <a:cs typeface="Arial"/>
              </a:rPr>
              <a:t>2</a:t>
            </a:r>
            <a:r>
              <a:rPr lang="en-US" dirty="0" smtClean="0">
                <a:latin typeface="Arial"/>
                <a:cs typeface="Arial"/>
              </a:rPr>
              <a:t>O</a:t>
            </a:r>
            <a:r>
              <a:rPr lang="en-US" baseline="-25000" dirty="0" smtClean="0">
                <a:latin typeface="Arial"/>
                <a:cs typeface="Arial"/>
              </a:rPr>
              <a:t>2</a:t>
            </a:r>
            <a:r>
              <a:rPr lang="en-US" dirty="0">
                <a:latin typeface="Arial"/>
                <a:cs typeface="Arial"/>
              </a:rPr>
              <a:t>,</a:t>
            </a:r>
            <a:r>
              <a:rPr lang="en-US" dirty="0" smtClean="0">
                <a:latin typeface="Arial"/>
                <a:cs typeface="Arial"/>
              </a:rPr>
              <a:t> NO</a:t>
            </a:r>
            <a:r>
              <a:rPr lang="en-US" baseline="-25000" dirty="0" smtClean="0">
                <a:latin typeface="Arial"/>
                <a:cs typeface="Arial"/>
              </a:rPr>
              <a:t>2</a:t>
            </a:r>
            <a:r>
              <a:rPr lang="en-US" baseline="30000" dirty="0" smtClean="0">
                <a:latin typeface="Arial"/>
                <a:cs typeface="Arial"/>
              </a:rPr>
              <a:t>-</a:t>
            </a:r>
            <a:r>
              <a:rPr lang="en-US" dirty="0" smtClean="0">
                <a:latin typeface="Arial"/>
                <a:cs typeface="Arial"/>
              </a:rPr>
              <a:t>, and NO</a:t>
            </a:r>
            <a:r>
              <a:rPr lang="en-US" baseline="-25000" dirty="0" smtClean="0">
                <a:latin typeface="Arial"/>
                <a:cs typeface="Arial"/>
              </a:rPr>
              <a:t>3</a:t>
            </a:r>
            <a:r>
              <a:rPr lang="en-US" baseline="30000" dirty="0" smtClean="0">
                <a:latin typeface="Arial"/>
                <a:cs typeface="Arial"/>
              </a:rPr>
              <a:t>-</a:t>
            </a:r>
            <a:endParaRPr lang="en-US" dirty="0" smtClean="0">
              <a:latin typeface="Arial"/>
              <a:cs typeface="Arial"/>
            </a:endParaRPr>
          </a:p>
          <a:p>
            <a:pPr marL="257175" indent="-257175" algn="just">
              <a:spcBef>
                <a:spcPts val="338"/>
              </a:spcBef>
              <a:spcAft>
                <a:spcPts val="338"/>
              </a:spcAft>
              <a:buFont typeface="Arial"/>
              <a:buChar char="•"/>
              <a:defRPr/>
            </a:pPr>
            <a:r>
              <a:rPr lang="en-US" dirty="0" smtClean="0">
                <a:latin typeface="Arial"/>
                <a:cs typeface="Arial"/>
              </a:rPr>
              <a:t>Reactions:  CO + </a:t>
            </a:r>
            <a:r>
              <a:rPr lang="pt-BR" dirty="0" smtClean="0">
                <a:latin typeface="Arial"/>
                <a:cs typeface="Arial"/>
                <a:sym typeface="Wingdings" panose="05000000000000000000" pitchFamily="2" charset="2"/>
              </a:rPr>
              <a:t>•</a:t>
            </a:r>
            <a:r>
              <a:rPr lang="en-US" dirty="0" smtClean="0">
                <a:latin typeface="Arial"/>
                <a:cs typeface="Arial"/>
              </a:rPr>
              <a:t>OH </a:t>
            </a:r>
            <a:r>
              <a:rPr lang="en-US" dirty="0" smtClean="0">
                <a:latin typeface="Arial"/>
                <a:cs typeface="Arial"/>
                <a:sym typeface="Wingdings" panose="05000000000000000000" pitchFamily="2" charset="2"/>
              </a:rPr>
              <a:t> CO</a:t>
            </a:r>
            <a:r>
              <a:rPr lang="en-US" baseline="-25000" dirty="0" smtClean="0">
                <a:latin typeface="Arial"/>
                <a:cs typeface="Arial"/>
                <a:sym typeface="Wingdings" panose="05000000000000000000" pitchFamily="2" charset="2"/>
              </a:rPr>
              <a:t>2</a:t>
            </a:r>
            <a:r>
              <a:rPr lang="en-US" dirty="0" smtClean="0">
                <a:latin typeface="Arial"/>
                <a:cs typeface="Arial"/>
                <a:sym typeface="Wingdings" panose="05000000000000000000" pitchFamily="2" charset="2"/>
              </a:rPr>
              <a:t> + </a:t>
            </a:r>
            <a:r>
              <a:rPr lang="pt-BR" dirty="0" smtClean="0">
                <a:latin typeface="Arial"/>
                <a:cs typeface="Arial"/>
                <a:sym typeface="Wingdings" panose="05000000000000000000" pitchFamily="2" charset="2"/>
              </a:rPr>
              <a:t>•</a:t>
            </a:r>
            <a:r>
              <a:rPr lang="en-US" dirty="0" smtClean="0">
                <a:latin typeface="Arial"/>
                <a:cs typeface="Arial"/>
                <a:sym typeface="Wingdings" panose="05000000000000000000" pitchFamily="2" charset="2"/>
              </a:rPr>
              <a:t>H</a:t>
            </a:r>
          </a:p>
          <a:p>
            <a:pPr marL="1628775" lvl="3" indent="-257175" algn="just">
              <a:spcBef>
                <a:spcPts val="338"/>
              </a:spcBef>
              <a:spcAft>
                <a:spcPts val="338"/>
              </a:spcAft>
              <a:buFont typeface="Arial"/>
              <a:buChar char="•"/>
              <a:defRPr/>
            </a:pPr>
            <a:r>
              <a:rPr lang="pt-BR" dirty="0" smtClean="0">
                <a:latin typeface="Arial"/>
                <a:cs typeface="Arial"/>
                <a:sym typeface="Wingdings" panose="05000000000000000000" pitchFamily="2" charset="2"/>
              </a:rPr>
              <a:t>•</a:t>
            </a:r>
            <a:r>
              <a:rPr lang="en-US" dirty="0" smtClean="0">
                <a:latin typeface="Arial"/>
                <a:cs typeface="Arial"/>
                <a:sym typeface="Wingdings" panose="05000000000000000000" pitchFamily="2" charset="2"/>
              </a:rPr>
              <a:t>OH + </a:t>
            </a:r>
            <a:r>
              <a:rPr lang="pt-BR" dirty="0" smtClean="0">
                <a:latin typeface="Arial"/>
                <a:cs typeface="Arial"/>
                <a:sym typeface="Wingdings" panose="05000000000000000000" pitchFamily="2" charset="2"/>
              </a:rPr>
              <a:t>•</a:t>
            </a:r>
            <a:r>
              <a:rPr lang="en-US" dirty="0" smtClean="0">
                <a:latin typeface="Arial"/>
                <a:cs typeface="Arial"/>
                <a:sym typeface="Wingdings" panose="05000000000000000000" pitchFamily="2" charset="2"/>
              </a:rPr>
              <a:t>OH  O + H</a:t>
            </a:r>
            <a:r>
              <a:rPr lang="en-US" baseline="-25000" dirty="0" smtClean="0">
                <a:latin typeface="Arial"/>
                <a:cs typeface="Arial"/>
                <a:sym typeface="Wingdings" panose="05000000000000000000" pitchFamily="2" charset="2"/>
              </a:rPr>
              <a:t>2</a:t>
            </a:r>
            <a:r>
              <a:rPr lang="en-US" dirty="0" smtClean="0">
                <a:latin typeface="Arial"/>
                <a:cs typeface="Arial"/>
                <a:sym typeface="Wingdings" panose="05000000000000000000" pitchFamily="2" charset="2"/>
              </a:rPr>
              <a:t>O (more likely source of O for NO formation)</a:t>
            </a:r>
          </a:p>
          <a:p>
            <a:pPr marL="1628775" lvl="3" indent="-257175" algn="just">
              <a:spcBef>
                <a:spcPts val="338"/>
              </a:spcBef>
              <a:spcAft>
                <a:spcPts val="338"/>
              </a:spcAft>
              <a:buFont typeface="Arial"/>
              <a:buChar char="•"/>
              <a:defRPr/>
            </a:pPr>
            <a:r>
              <a:rPr lang="pt-BR" dirty="0">
                <a:latin typeface="Arial"/>
                <a:cs typeface="Arial"/>
                <a:sym typeface="Wingdings" panose="05000000000000000000" pitchFamily="2" charset="2"/>
              </a:rPr>
              <a:t>NO + •OH  HNO</a:t>
            </a:r>
            <a:r>
              <a:rPr lang="pt-BR" baseline="-25000" dirty="0">
                <a:latin typeface="Arial"/>
                <a:cs typeface="Arial"/>
                <a:sym typeface="Wingdings" panose="05000000000000000000" pitchFamily="2" charset="2"/>
              </a:rPr>
              <a:t>2</a:t>
            </a:r>
            <a:r>
              <a:rPr lang="pt-BR" dirty="0">
                <a:latin typeface="Arial"/>
                <a:cs typeface="Arial"/>
                <a:sym typeface="Wingdings" panose="05000000000000000000" pitchFamily="2" charset="2"/>
              </a:rPr>
              <a:t>	</a:t>
            </a:r>
            <a:r>
              <a:rPr lang="pt-BR" dirty="0" smtClean="0">
                <a:latin typeface="Arial"/>
                <a:cs typeface="Arial"/>
                <a:sym typeface="Wingdings" panose="05000000000000000000" pitchFamily="2" charset="2"/>
              </a:rPr>
              <a:t> (decreased due to CO quenching </a:t>
            </a:r>
            <a:r>
              <a:rPr lang="pt-BR" dirty="0" smtClean="0">
                <a:latin typeface="Calibri" panose="020F0502020204030204" pitchFamily="34" charset="0"/>
                <a:cs typeface="Calibri" panose="020F0502020204030204" pitchFamily="34" charset="0"/>
                <a:sym typeface="Wingdings" panose="05000000000000000000" pitchFamily="2" charset="2"/>
              </a:rPr>
              <a:t>∙</a:t>
            </a:r>
            <a:r>
              <a:rPr lang="pt-BR" dirty="0" smtClean="0">
                <a:latin typeface="Arial"/>
                <a:cs typeface="Arial"/>
                <a:sym typeface="Wingdings" panose="05000000000000000000" pitchFamily="2" charset="2"/>
              </a:rPr>
              <a:t>OH)</a:t>
            </a:r>
            <a:r>
              <a:rPr lang="pt-BR" dirty="0">
                <a:latin typeface="Arial"/>
                <a:cs typeface="Arial"/>
                <a:sym typeface="Wingdings" panose="05000000000000000000" pitchFamily="2" charset="2"/>
              </a:rPr>
              <a:t>	</a:t>
            </a:r>
          </a:p>
          <a:p>
            <a:pPr marL="1628775" lvl="3" indent="-257175" algn="just">
              <a:spcBef>
                <a:spcPts val="338"/>
              </a:spcBef>
              <a:spcAft>
                <a:spcPts val="338"/>
              </a:spcAft>
              <a:buFont typeface="Arial"/>
              <a:buChar char="•"/>
              <a:defRPr/>
            </a:pPr>
            <a:r>
              <a:rPr lang="pt-BR" dirty="0">
                <a:latin typeface="Arial"/>
                <a:cs typeface="Arial"/>
                <a:sym typeface="Wingdings" panose="05000000000000000000" pitchFamily="2" charset="2"/>
              </a:rPr>
              <a:t>NO</a:t>
            </a:r>
            <a:r>
              <a:rPr lang="pt-BR" baseline="-25000" dirty="0">
                <a:latin typeface="Arial"/>
                <a:cs typeface="Arial"/>
                <a:sym typeface="Wingdings" panose="05000000000000000000" pitchFamily="2" charset="2"/>
              </a:rPr>
              <a:t>2</a:t>
            </a:r>
            <a:r>
              <a:rPr lang="pt-BR" dirty="0">
                <a:latin typeface="Arial"/>
                <a:cs typeface="Arial"/>
                <a:sym typeface="Wingdings" panose="05000000000000000000" pitchFamily="2" charset="2"/>
              </a:rPr>
              <a:t> + •OH  HNO</a:t>
            </a:r>
            <a:r>
              <a:rPr lang="pt-BR" baseline="-25000" dirty="0">
                <a:latin typeface="Arial"/>
                <a:cs typeface="Arial"/>
                <a:sym typeface="Wingdings" panose="05000000000000000000" pitchFamily="2" charset="2"/>
              </a:rPr>
              <a:t>3</a:t>
            </a:r>
            <a:r>
              <a:rPr lang="pt-BR" dirty="0">
                <a:latin typeface="Arial"/>
                <a:cs typeface="Arial"/>
                <a:sym typeface="Wingdings" panose="05000000000000000000" pitchFamily="2" charset="2"/>
              </a:rPr>
              <a:t> </a:t>
            </a:r>
            <a:r>
              <a:rPr lang="pt-BR" dirty="0" smtClean="0">
                <a:latin typeface="Arial"/>
                <a:cs typeface="Arial"/>
                <a:sym typeface="Wingdings" panose="05000000000000000000" pitchFamily="2" charset="2"/>
              </a:rPr>
              <a:t>(decreased due to CO quenching </a:t>
            </a:r>
            <a:r>
              <a:rPr lang="pt-BR" dirty="0" smtClean="0">
                <a:latin typeface="Calibri" panose="020F0502020204030204" pitchFamily="34" charset="0"/>
                <a:cs typeface="Calibri" panose="020F0502020204030204" pitchFamily="34" charset="0"/>
                <a:sym typeface="Wingdings" panose="05000000000000000000" pitchFamily="2" charset="2"/>
              </a:rPr>
              <a:t>∙</a:t>
            </a:r>
            <a:r>
              <a:rPr lang="pt-BR" dirty="0" smtClean="0">
                <a:latin typeface="Arial"/>
                <a:cs typeface="Arial"/>
                <a:sym typeface="Wingdings" panose="05000000000000000000" pitchFamily="2" charset="2"/>
              </a:rPr>
              <a:t>OH</a:t>
            </a:r>
            <a:endParaRPr lang="en-US" dirty="0" smtClean="0">
              <a:latin typeface="Arial"/>
              <a:cs typeface="Arial"/>
              <a:sym typeface="Wingdings" panose="05000000000000000000" pitchFamily="2" charset="2"/>
            </a:endParaRPr>
          </a:p>
        </p:txBody>
      </p:sp>
      <p:pic>
        <p:nvPicPr>
          <p:cNvPr id="2" name="Picture 1"/>
          <p:cNvPicPr>
            <a:picLocks noChangeAspect="1"/>
          </p:cNvPicPr>
          <p:nvPr/>
        </p:nvPicPr>
        <p:blipFill>
          <a:blip r:embed="rId3"/>
          <a:stretch>
            <a:fillRect/>
          </a:stretch>
        </p:blipFill>
        <p:spPr>
          <a:xfrm>
            <a:off x="360879" y="1392319"/>
            <a:ext cx="7982425" cy="2280692"/>
          </a:xfrm>
          <a:prstGeom prst="rect">
            <a:avLst/>
          </a:prstGeom>
          <a:noFill/>
        </p:spPr>
      </p:pic>
    </p:spTree>
    <p:extLst>
      <p:ext uri="{BB962C8B-B14F-4D97-AF65-F5344CB8AC3E}">
        <p14:creationId xmlns:p14="http://schemas.microsoft.com/office/powerpoint/2010/main" val="405203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latin typeface="Arial" panose="020B0604020202020204" pitchFamily="34" charset="0"/>
                <a:cs typeface="Arial" panose="020B0604020202020204" pitchFamily="34" charset="0"/>
              </a:rPr>
              <a:t>Hydroxyl Radicals in </a:t>
            </a:r>
            <a:r>
              <a:rPr lang="en-US" sz="3200" b="1" dirty="0" err="1" smtClean="0">
                <a:latin typeface="Arial" panose="020B0604020202020204" pitchFamily="34" charset="0"/>
                <a:cs typeface="Arial" panose="020B0604020202020204" pitchFamily="34" charset="0"/>
              </a:rPr>
              <a:t>Ar</a:t>
            </a:r>
            <a:r>
              <a:rPr lang="en-US" sz="3200" b="1" dirty="0" smtClean="0">
                <a:latin typeface="Arial" panose="020B0604020202020204" pitchFamily="34" charset="0"/>
                <a:cs typeface="Arial" panose="020B0604020202020204" pitchFamily="34" charset="0"/>
              </a:rPr>
              <a:t>/N</a:t>
            </a:r>
            <a:r>
              <a:rPr lang="en-US" sz="3200" b="1" baseline="-25000" dirty="0" smtClean="0">
                <a:latin typeface="Arial" panose="020B0604020202020204" pitchFamily="34" charset="0"/>
                <a:cs typeface="Arial" panose="020B0604020202020204" pitchFamily="34" charset="0"/>
              </a:rPr>
              <a:t>2</a:t>
            </a:r>
            <a:r>
              <a:rPr lang="en-US" sz="3200" b="1" dirty="0" smtClean="0">
                <a:latin typeface="Arial" panose="020B0604020202020204" pitchFamily="34" charset="0"/>
                <a:cs typeface="Arial" panose="020B0604020202020204" pitchFamily="34" charset="0"/>
              </a:rPr>
              <a:t> Plasma</a:t>
            </a:r>
            <a:br>
              <a:rPr lang="en-US" sz="3200" b="1"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CO scavenging ·OH </a:t>
            </a:r>
            <a:endParaRPr lang="en-US" sz="3200" dirty="0">
              <a:latin typeface="Arial" panose="020B0604020202020204" pitchFamily="34" charset="0"/>
              <a:cs typeface="Arial" panose="020B0604020202020204" pitchFamily="34" charset="0"/>
            </a:endParaRPr>
          </a:p>
        </p:txBody>
      </p:sp>
      <p:sp>
        <p:nvSpPr>
          <p:cNvPr id="10" name="TextBox 9"/>
          <p:cNvSpPr txBox="1"/>
          <p:nvPr/>
        </p:nvSpPr>
        <p:spPr>
          <a:xfrm flipH="1">
            <a:off x="570872" y="4704422"/>
            <a:ext cx="8002255" cy="1323439"/>
          </a:xfrm>
          <a:prstGeom prst="rect">
            <a:avLst/>
          </a:prstGeom>
          <a:noFill/>
          <a:ln w="28575">
            <a:solidFill>
              <a:srgbClr val="FF0000"/>
            </a:solidFill>
          </a:ln>
        </p:spPr>
        <p:txBody>
          <a:bodyPr wrap="square" rtlCol="0">
            <a:spAutoFit/>
          </a:bodyPr>
          <a:lstStyle/>
          <a:p>
            <a:pPr marL="285750" indent="-285750">
              <a:buFont typeface="Arial" panose="020B0604020202020204" pitchFamily="34" charset="0"/>
              <a:buChar char="•"/>
            </a:pPr>
            <a:r>
              <a:rPr lang="en-US" sz="2000" dirty="0" smtClean="0"/>
              <a:t>Significantly more </a:t>
            </a:r>
            <a:r>
              <a:rPr lang="en-US" sz="2000" dirty="0" smtClean="0">
                <a:latin typeface="Calibri" panose="020F0502020204030204" pitchFamily="34" charset="0"/>
                <a:cs typeface="Calibri" panose="020F0502020204030204" pitchFamily="34" charset="0"/>
              </a:rPr>
              <a:t>∙</a:t>
            </a:r>
            <a:r>
              <a:rPr lang="en-US" sz="2000" dirty="0" smtClean="0"/>
              <a:t>OH in CO reactions than in total H</a:t>
            </a:r>
            <a:r>
              <a:rPr lang="en-US" sz="2000" baseline="-25000" dirty="0" smtClean="0"/>
              <a:t>2</a:t>
            </a:r>
            <a:r>
              <a:rPr lang="en-US" sz="2000" dirty="0" smtClean="0"/>
              <a:t>O</a:t>
            </a:r>
            <a:r>
              <a:rPr lang="en-US" sz="2000" baseline="-25000" dirty="0" smtClean="0"/>
              <a:t>2</a:t>
            </a:r>
            <a:r>
              <a:rPr lang="en-US" sz="2000" dirty="0"/>
              <a:t> </a:t>
            </a:r>
            <a:r>
              <a:rPr lang="en-US" sz="2000" dirty="0" smtClean="0"/>
              <a:t>and NO</a:t>
            </a:r>
            <a:r>
              <a:rPr lang="en-US" sz="2000" baseline="-25000" dirty="0" smtClean="0"/>
              <a:t>x</a:t>
            </a:r>
            <a:r>
              <a:rPr lang="en-US" sz="2000" dirty="0" smtClean="0"/>
              <a:t>.</a:t>
            </a:r>
          </a:p>
          <a:p>
            <a:pPr marL="742950" lvl="1" indent="-285750">
              <a:buFont typeface="Arial" panose="020B0604020202020204" pitchFamily="34" charset="0"/>
              <a:buChar char="•"/>
            </a:pPr>
            <a:r>
              <a:rPr lang="en-US" sz="2000" dirty="0" smtClean="0"/>
              <a:t>Implies room for improvement in plasma oxidation reactions</a:t>
            </a:r>
          </a:p>
          <a:p>
            <a:pPr marL="285750" indent="-285750">
              <a:buFont typeface="Arial" panose="020B0604020202020204" pitchFamily="34" charset="0"/>
              <a:buChar char="•"/>
            </a:pPr>
            <a:r>
              <a:rPr lang="pt-BR" sz="2000" dirty="0">
                <a:latin typeface="Arial"/>
                <a:cs typeface="Arial"/>
                <a:sym typeface="Wingdings" panose="05000000000000000000" pitchFamily="2" charset="2"/>
              </a:rPr>
              <a:t>•</a:t>
            </a:r>
            <a:r>
              <a:rPr lang="en-US" sz="2000" dirty="0"/>
              <a:t>OH energy yield 6.7 eV/100 molecules provides information on  “primary” formation of </a:t>
            </a:r>
            <a:r>
              <a:rPr lang="pt-BR" sz="2000" dirty="0">
                <a:latin typeface="Arial"/>
                <a:cs typeface="Arial"/>
                <a:sym typeface="Wingdings" panose="05000000000000000000" pitchFamily="2" charset="2"/>
              </a:rPr>
              <a:t>∙</a:t>
            </a:r>
            <a:r>
              <a:rPr lang="en-US" sz="2000" dirty="0" smtClean="0"/>
              <a:t>OH</a:t>
            </a:r>
            <a:endParaRPr lang="en-US" sz="2000" dirty="0"/>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291" y="1630392"/>
            <a:ext cx="6429417" cy="2760315"/>
          </a:xfrm>
          <a:prstGeom prst="rect">
            <a:avLst/>
          </a:prstGeom>
          <a:noFill/>
        </p:spPr>
      </p:pic>
      <p:sp>
        <p:nvSpPr>
          <p:cNvPr id="3" name="Right Brace 2"/>
          <p:cNvSpPr/>
          <p:nvPr/>
        </p:nvSpPr>
        <p:spPr>
          <a:xfrm>
            <a:off x="7159925" y="1811547"/>
            <a:ext cx="388188" cy="107830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Brace 3"/>
          <p:cNvSpPr/>
          <p:nvPr/>
        </p:nvSpPr>
        <p:spPr>
          <a:xfrm>
            <a:off x="7159925" y="3010549"/>
            <a:ext cx="388188" cy="36237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flipH="1" flipV="1">
            <a:off x="7159926" y="3433313"/>
            <a:ext cx="534836" cy="1846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94762" y="3433313"/>
            <a:ext cx="638316" cy="369332"/>
          </a:xfrm>
          <a:prstGeom prst="rect">
            <a:avLst/>
          </a:prstGeom>
          <a:noFill/>
        </p:spPr>
        <p:txBody>
          <a:bodyPr wrap="none" rtlCol="0">
            <a:spAutoFit/>
          </a:bodyPr>
          <a:lstStyle/>
          <a:p>
            <a:r>
              <a:rPr lang="en-US" dirty="0" smtClean="0"/>
              <a:t>H</a:t>
            </a:r>
            <a:r>
              <a:rPr lang="en-US" baseline="-25000" dirty="0" smtClean="0"/>
              <a:t>2</a:t>
            </a:r>
            <a:r>
              <a:rPr lang="en-US" dirty="0" smtClean="0"/>
              <a:t>O</a:t>
            </a:r>
            <a:r>
              <a:rPr lang="en-US" baseline="-25000" dirty="0" smtClean="0"/>
              <a:t>2</a:t>
            </a:r>
            <a:endParaRPr lang="en-US" baseline="-25000" dirty="0"/>
          </a:p>
        </p:txBody>
      </p:sp>
      <p:sp>
        <p:nvSpPr>
          <p:cNvPr id="8" name="TextBox 7"/>
          <p:cNvSpPr txBox="1"/>
          <p:nvPr/>
        </p:nvSpPr>
        <p:spPr>
          <a:xfrm>
            <a:off x="7631996" y="2166032"/>
            <a:ext cx="1151341" cy="369332"/>
          </a:xfrm>
          <a:prstGeom prst="rect">
            <a:avLst/>
          </a:prstGeom>
          <a:noFill/>
        </p:spPr>
        <p:txBody>
          <a:bodyPr wrap="none" rtlCol="0">
            <a:spAutoFit/>
          </a:bodyPr>
          <a:lstStyle/>
          <a:p>
            <a:r>
              <a:rPr lang="en-US" dirty="0" smtClean="0"/>
              <a:t>CO to CO</a:t>
            </a:r>
            <a:r>
              <a:rPr lang="en-US" baseline="-25000" dirty="0" smtClean="0"/>
              <a:t>2</a:t>
            </a:r>
            <a:endParaRPr lang="en-US" baseline="-25000" dirty="0"/>
          </a:p>
        </p:txBody>
      </p:sp>
      <p:sp>
        <p:nvSpPr>
          <p:cNvPr id="9" name="TextBox 8"/>
          <p:cNvSpPr txBox="1"/>
          <p:nvPr/>
        </p:nvSpPr>
        <p:spPr>
          <a:xfrm>
            <a:off x="7482955" y="2868572"/>
            <a:ext cx="1654107" cy="646331"/>
          </a:xfrm>
          <a:prstGeom prst="rect">
            <a:avLst/>
          </a:prstGeom>
          <a:noFill/>
        </p:spPr>
        <p:txBody>
          <a:bodyPr wrap="none" rtlCol="0">
            <a:spAutoFit/>
          </a:bodyPr>
          <a:lstStyle/>
          <a:p>
            <a:r>
              <a:rPr lang="en-US" dirty="0" smtClean="0"/>
              <a:t>NO </a:t>
            </a:r>
          </a:p>
          <a:p>
            <a:r>
              <a:rPr lang="en-US" dirty="0" smtClean="0"/>
              <a:t>(via O from OH)</a:t>
            </a:r>
            <a:endParaRPr lang="en-US" dirty="0"/>
          </a:p>
        </p:txBody>
      </p:sp>
    </p:spTree>
    <p:extLst>
      <p:ext uri="{BB962C8B-B14F-4D97-AF65-F5344CB8AC3E}">
        <p14:creationId xmlns:p14="http://schemas.microsoft.com/office/powerpoint/2010/main" val="140770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8C09C0-972D-42DB-B16A-C23CF7EA6250}"/>
              </a:ext>
            </a:extLst>
          </p:cNvPr>
          <p:cNvSpPr>
            <a:spLocks noGrp="1"/>
          </p:cNvSpPr>
          <p:nvPr>
            <p:ph type="title"/>
          </p:nvPr>
        </p:nvSpPr>
        <p:spPr>
          <a:xfrm>
            <a:off x="628650" y="365126"/>
            <a:ext cx="7886700" cy="1325563"/>
          </a:xfrm>
        </p:spPr>
        <p:txBody>
          <a:bodyPr>
            <a:normAutofit/>
          </a:bodyPr>
          <a:lstStyle/>
          <a:p>
            <a:pPr algn="ctr"/>
            <a:r>
              <a:rPr lang="en-US" sz="3200" b="1" dirty="0" smtClean="0">
                <a:latin typeface="Arial" panose="020B0604020202020204" pitchFamily="34" charset="0"/>
                <a:cs typeface="Arial" panose="020B0604020202020204" pitchFamily="34" charset="0"/>
              </a:rPr>
              <a:t>Hydroxyl Radicals in </a:t>
            </a:r>
            <a:r>
              <a:rPr lang="en-US" sz="3200" b="1" dirty="0" err="1" smtClean="0">
                <a:latin typeface="Arial" panose="020B0604020202020204" pitchFamily="34" charset="0"/>
                <a:cs typeface="Arial" panose="020B0604020202020204" pitchFamily="34" charset="0"/>
              </a:rPr>
              <a:t>Ar</a:t>
            </a:r>
            <a:r>
              <a:rPr lang="en-US" sz="3200" b="1" dirty="0" smtClean="0">
                <a:latin typeface="Arial" panose="020B0604020202020204" pitchFamily="34" charset="0"/>
                <a:cs typeface="Arial" panose="020B0604020202020204" pitchFamily="34" charset="0"/>
              </a:rPr>
              <a:t>/N</a:t>
            </a:r>
            <a:r>
              <a:rPr lang="en-US" sz="3200" b="1" baseline="-25000" dirty="0" smtClean="0">
                <a:latin typeface="Arial" panose="020B0604020202020204" pitchFamily="34" charset="0"/>
                <a:cs typeface="Arial" panose="020B0604020202020204" pitchFamily="34" charset="0"/>
              </a:rPr>
              <a:t>2</a:t>
            </a:r>
            <a:r>
              <a:rPr lang="en-US" sz="3200" b="1" dirty="0" smtClean="0">
                <a:latin typeface="Arial" panose="020B0604020202020204" pitchFamily="34" charset="0"/>
                <a:cs typeface="Arial" panose="020B0604020202020204" pitchFamily="34" charset="0"/>
              </a:rPr>
              <a:t> Plasma</a:t>
            </a: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2000" b="1" dirty="0" smtClean="0">
                <a:latin typeface="Arial" panose="020B0604020202020204" pitchFamily="34" charset="0"/>
                <a:cs typeface="Arial" panose="020B0604020202020204" pitchFamily="34" charset="0"/>
              </a:rPr>
              <a:t>NO scavenging of </a:t>
            </a:r>
            <a:r>
              <a:rPr lang="en-US" sz="2000" b="1" dirty="0" smtClean="0">
                <a:latin typeface="Calibri" panose="020F0502020204030204" pitchFamily="34" charset="0"/>
                <a:cs typeface="Calibri" panose="020F0502020204030204" pitchFamily="34" charset="0"/>
              </a:rPr>
              <a:t>∙</a:t>
            </a:r>
            <a:r>
              <a:rPr lang="en-US" sz="2000" b="1" dirty="0" smtClean="0">
                <a:latin typeface="Arial" panose="020B0604020202020204" pitchFamily="34" charset="0"/>
                <a:cs typeface="Arial" panose="020B0604020202020204" pitchFamily="34" charset="0"/>
              </a:rPr>
              <a:t>OH</a:t>
            </a:r>
            <a:endParaRPr lang="en-US" sz="2000"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mc="http://schemas.openxmlformats.org/markup-compatibility/2006" xmlns:a14="http://schemas.microsoft.com/office/drawing/2010/main" xmlns:a16="http://schemas.microsoft.com/office/drawing/2014/main" xmlns="" id="{2AD86E90-9E54-493C-9BFB-2908645982D4}"/>
              </a:ext>
            </a:extLst>
          </p:cNvPr>
          <p:cNvSpPr/>
          <p:nvPr/>
        </p:nvSpPr>
        <p:spPr>
          <a:xfrm>
            <a:off x="6858661" y="2583147"/>
            <a:ext cx="1969034" cy="369332"/>
          </a:xfrm>
          <a:prstGeom prst="rect">
            <a:avLst/>
          </a:prstGeom>
        </p:spPr>
        <p:txBody>
          <a:bodyPr wrap="square">
            <a:spAutoFit/>
          </a:bodyPr>
          <a:lstStyle/>
          <a:p>
            <a:r>
              <a:rPr lang="en-US" dirty="0" smtClean="0"/>
              <a:t>NO </a:t>
            </a:r>
            <a:r>
              <a:rPr lang="en-US" dirty="0"/>
              <a:t>+ •OH </a:t>
            </a:r>
            <a:r>
              <a:rPr lang="en-US" dirty="0">
                <a:sym typeface="Wingdings" panose="05000000000000000000" pitchFamily="2" charset="2"/>
              </a:rPr>
              <a:t></a:t>
            </a:r>
            <a:r>
              <a:rPr lang="en-US" dirty="0"/>
              <a:t> </a:t>
            </a:r>
            <a:r>
              <a:rPr lang="en-US" dirty="0" smtClean="0"/>
              <a:t>HNO</a:t>
            </a:r>
            <a:r>
              <a:rPr lang="en-US" baseline="-25000" dirty="0" smtClean="0"/>
              <a:t>2</a:t>
            </a: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AF2976AD-7ED1-43BE-9F1F-2F65B3718452}"/>
                  </a:ext>
                </a:extLst>
              </p:cNvPr>
              <p:cNvSpPr txBox="1"/>
              <p:nvPr/>
            </p:nvSpPr>
            <p:spPr>
              <a:xfrm>
                <a:off x="6856942" y="3404158"/>
                <a:ext cx="2257349" cy="646331"/>
              </a:xfrm>
              <a:prstGeom prst="rect">
                <a:avLst/>
              </a:prstGeom>
              <a:noFill/>
            </p:spPr>
            <p:txBody>
              <a:bodyPr wrap="none" rtlCol="0">
                <a:spAutoFit/>
              </a:bodyPr>
              <a:lstStyle/>
              <a:p>
                <a:r>
                  <a:rPr lang="en-US" dirty="0"/>
                  <a:t>•OH+ •OH </a:t>
                </a:r>
                <a:r>
                  <a:rPr lang="en-US" dirty="0">
                    <a:sym typeface="Wingdings" panose="05000000000000000000" pitchFamily="2" charset="2"/>
                  </a:rPr>
                  <a:t> </a:t>
                </a:r>
                <a:r>
                  <a:rPr lang="en-US" dirty="0"/>
                  <a:t>H</a:t>
                </a:r>
                <a:r>
                  <a:rPr lang="en-US" baseline="-25000" dirty="0"/>
                  <a:t>2</a:t>
                </a:r>
                <a:r>
                  <a:rPr lang="en-US" dirty="0"/>
                  <a:t>O + O</a:t>
                </a:r>
              </a:p>
              <a:p>
                <a:pPr/>
                <a14:m>
                  <m:oMathPara xmlns:m="http://schemas.openxmlformats.org/officeDocument/2006/math">
                    <m:oMathParaPr>
                      <m:jc m:val="centerGroup"/>
                    </m:oMathParaPr>
                    <m:oMath xmlns:m="http://schemas.openxmlformats.org/officeDocument/2006/math">
                      <m:r>
                        <m:rPr>
                          <m:nor/>
                        </m:rPr>
                        <a:rPr lang="en-US" dirty="0"/>
                        <m:t>NO</m:t>
                      </m:r>
                      <m:r>
                        <m:rPr>
                          <m:nor/>
                        </m:rPr>
                        <a:rPr lang="en-US" dirty="0"/>
                        <m:t> + </m:t>
                      </m:r>
                      <m:r>
                        <m:rPr>
                          <m:nor/>
                        </m:rPr>
                        <a:rPr lang="en-US" dirty="0"/>
                        <m:t>O</m:t>
                      </m:r>
                      <m:r>
                        <m:rPr>
                          <m:nor/>
                        </m:rPr>
                        <a:rPr lang="en-US" b="0" i="0" dirty="0" smtClean="0"/>
                        <m:t> </m:t>
                      </m:r>
                      <m:r>
                        <m:rPr>
                          <m:nor/>
                        </m:rPr>
                        <a:rPr lang="en-US" dirty="0">
                          <a:sym typeface="Wingdings" panose="05000000000000000000" pitchFamily="2" charset="2"/>
                        </a:rPr>
                        <m:t></m:t>
                      </m:r>
                      <m:r>
                        <m:rPr>
                          <m:nor/>
                        </m:rPr>
                        <a:rPr lang="en-US" b="0" i="0" dirty="0" smtClean="0">
                          <a:sym typeface="Wingdings" panose="05000000000000000000" pitchFamily="2" charset="2"/>
                        </a:rPr>
                        <m:t> </m:t>
                      </m:r>
                      <m:r>
                        <m:rPr>
                          <m:nor/>
                        </m:rPr>
                        <a:rPr lang="en-US" dirty="0"/>
                        <m:t>NO</m:t>
                      </m:r>
                      <m:r>
                        <m:rPr>
                          <m:nor/>
                        </m:rPr>
                        <a:rPr lang="en-US" baseline="-25000" dirty="0"/>
                        <m:t>2</m:t>
                      </m:r>
                    </m:oMath>
                  </m:oMathPara>
                </a14:m>
                <a:endParaRPr lang="en-US" dirty="0"/>
              </a:p>
            </p:txBody>
          </p:sp>
        </mc:Choice>
        <mc:Fallback xmlns="">
          <p:sp>
            <p:nvSpPr>
              <p:cNvPr id="8" name="TextBox 7">
                <a:extLst>
                  <a:ext uri="{FF2B5EF4-FFF2-40B4-BE49-F238E27FC236}">
                    <a16:creationId xmlns="" xmlns:a16="http://schemas.microsoft.com/office/drawing/2014/main" xmlns:a14="http://schemas.microsoft.com/office/drawing/2010/main" id="{AF2976AD-7ED1-43BE-9F1F-2F65B3718452}"/>
                  </a:ext>
                </a:extLst>
              </p:cNvPr>
              <p:cNvSpPr txBox="1">
                <a:spLocks noRot="1" noChangeAspect="1" noMove="1" noResize="1" noEditPoints="1" noAdjustHandles="1" noChangeArrowheads="1" noChangeShapeType="1" noTextEdit="1"/>
              </p:cNvSpPr>
              <p:nvPr/>
            </p:nvSpPr>
            <p:spPr>
              <a:xfrm>
                <a:off x="6856942" y="3404158"/>
                <a:ext cx="2257349" cy="646331"/>
              </a:xfrm>
              <a:prstGeom prst="rect">
                <a:avLst/>
              </a:prstGeom>
              <a:blipFill rotWithShape="1">
                <a:blip r:embed="rId3"/>
                <a:stretch>
                  <a:fillRect l="-2432" t="-5660" r="-1351"/>
                </a:stretch>
              </a:blipFill>
            </p:spPr>
            <p:txBody>
              <a:bodyPr/>
              <a:lstStyle/>
              <a:p>
                <a:r>
                  <a:rPr lang="en-US">
                    <a:noFill/>
                  </a:rPr>
                  <a:t> </a:t>
                </a:r>
              </a:p>
            </p:txBody>
          </p:sp>
        </mc:Fallback>
      </mc:AlternateContent>
      <p:cxnSp>
        <p:nvCxnSpPr>
          <p:cNvPr id="6" name="Straight Arrow Connector 5"/>
          <p:cNvCxnSpPr>
            <a:cxnSpLocks/>
          </p:cNvCxnSpPr>
          <p:nvPr/>
        </p:nvCxnSpPr>
        <p:spPr>
          <a:xfrm flipH="1">
            <a:off x="6532634" y="5034252"/>
            <a:ext cx="6232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12"/>
          <p:cNvSpPr/>
          <p:nvPr/>
        </p:nvSpPr>
        <p:spPr>
          <a:xfrm>
            <a:off x="7007001" y="4579553"/>
            <a:ext cx="1957230" cy="369332"/>
          </a:xfrm>
          <a:prstGeom prst="rect">
            <a:avLst/>
          </a:prstGeom>
        </p:spPr>
        <p:txBody>
          <a:bodyPr wrap="square">
            <a:spAutoFit/>
          </a:bodyPr>
          <a:lstStyle/>
          <a:p>
            <a:r>
              <a:rPr lang="en-US" dirty="0"/>
              <a:t>•OH+ •OH </a:t>
            </a:r>
            <a:r>
              <a:rPr lang="en-US" dirty="0">
                <a:sym typeface="Wingdings" panose="05000000000000000000" pitchFamily="2" charset="2"/>
              </a:rPr>
              <a:t> </a:t>
            </a:r>
            <a:r>
              <a:rPr lang="en-US" dirty="0" smtClean="0"/>
              <a:t>H</a:t>
            </a:r>
            <a:r>
              <a:rPr lang="en-US" baseline="-25000" dirty="0" smtClean="0"/>
              <a:t>2</a:t>
            </a:r>
            <a:r>
              <a:rPr lang="en-US" dirty="0" smtClean="0"/>
              <a:t>O</a:t>
            </a:r>
            <a:r>
              <a:rPr lang="en-US" baseline="-25000" dirty="0" smtClean="0"/>
              <a:t>2</a:t>
            </a:r>
            <a:endParaRPr lang="en-US" dirty="0"/>
          </a:p>
        </p:txBody>
      </p:sp>
      <p:cxnSp>
        <p:nvCxnSpPr>
          <p:cNvPr id="18" name="Straight Arrow Connector 17"/>
          <p:cNvCxnSpPr>
            <a:cxnSpLocks/>
          </p:cNvCxnSpPr>
          <p:nvPr/>
        </p:nvCxnSpPr>
        <p:spPr>
          <a:xfrm flipH="1" flipV="1">
            <a:off x="6525995" y="3991661"/>
            <a:ext cx="629867" cy="32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a:cxnSpLocks/>
          </p:cNvCxnSpPr>
          <p:nvPr/>
        </p:nvCxnSpPr>
        <p:spPr>
          <a:xfrm flipH="1">
            <a:off x="6483996" y="2421565"/>
            <a:ext cx="374666" cy="788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cxnSpLocks/>
          </p:cNvCxnSpPr>
          <p:nvPr/>
        </p:nvCxnSpPr>
        <p:spPr>
          <a:xfrm flipH="1" flipV="1">
            <a:off x="6483997" y="2893836"/>
            <a:ext cx="515614" cy="228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xmlns="" id="{B001DC26-367C-42D5-BDEC-77940235B245}"/>
                  </a:ext>
                </a:extLst>
              </p:cNvPr>
              <p:cNvSpPr/>
              <p:nvPr/>
            </p:nvSpPr>
            <p:spPr>
              <a:xfrm>
                <a:off x="6888161" y="1914438"/>
                <a:ext cx="2068195" cy="332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1600" dirty="0">
                          <a:latin typeface="Arial" panose="020B0604020202020204" pitchFamily="34" charset="0"/>
                          <a:cs typeface="Arial" panose="020B0604020202020204" pitchFamily="34" charset="0"/>
                        </a:rPr>
                        <m:t>NO</m:t>
                      </m:r>
                      <m:r>
                        <m:rPr>
                          <m:nor/>
                        </m:rPr>
                        <a:rPr lang="en-US" sz="1600" baseline="-25000" dirty="0">
                          <a:latin typeface="Arial" panose="020B0604020202020204" pitchFamily="34" charset="0"/>
                          <a:cs typeface="Arial" panose="020B0604020202020204" pitchFamily="34" charset="0"/>
                        </a:rPr>
                        <m:t>2</m:t>
                      </m:r>
                      <m:r>
                        <m:rPr>
                          <m:nor/>
                        </m:rPr>
                        <a:rPr lang="en-US" sz="1600" dirty="0">
                          <a:latin typeface="Arial" panose="020B0604020202020204" pitchFamily="34" charset="0"/>
                          <a:cs typeface="Arial" panose="020B0604020202020204" pitchFamily="34" charset="0"/>
                        </a:rPr>
                        <m:t> + •</m:t>
                      </m:r>
                      <m:r>
                        <m:rPr>
                          <m:nor/>
                        </m:rPr>
                        <a:rPr lang="en-US" sz="1600" dirty="0">
                          <a:latin typeface="Arial" panose="020B0604020202020204" pitchFamily="34" charset="0"/>
                          <a:cs typeface="Arial" panose="020B0604020202020204" pitchFamily="34" charset="0"/>
                        </a:rPr>
                        <m:t>OH</m:t>
                      </m:r>
                      <m:r>
                        <m:rPr>
                          <m:nor/>
                        </m:rPr>
                        <a:rPr lang="en-US" sz="1600" b="0" i="0" dirty="0" smtClean="0">
                          <a:latin typeface="Arial" panose="020B0604020202020204" pitchFamily="34" charset="0"/>
                          <a:cs typeface="Arial" panose="020B0604020202020204" pitchFamily="34" charset="0"/>
                        </a:rPr>
                        <m:t> </m:t>
                      </m:r>
                      <m:r>
                        <m:rPr>
                          <m:nor/>
                        </m:rPr>
                        <a:rPr lang="en-US" sz="1600" dirty="0">
                          <a:latin typeface="Arial" panose="020B0604020202020204" pitchFamily="34" charset="0"/>
                          <a:cs typeface="Arial" panose="020B0604020202020204" pitchFamily="34" charset="0"/>
                          <a:sym typeface="Wingdings" panose="05000000000000000000" pitchFamily="2" charset="2"/>
                        </a:rPr>
                        <m:t></m:t>
                      </m:r>
                      <m:r>
                        <m:rPr>
                          <m:nor/>
                        </m:rPr>
                        <a:rPr lang="en-US" sz="1600" b="0" i="0" dirty="0" smtClean="0">
                          <a:latin typeface="Arial" panose="020B0604020202020204" pitchFamily="34" charset="0"/>
                          <a:cs typeface="Arial" panose="020B0604020202020204" pitchFamily="34" charset="0"/>
                          <a:sym typeface="Wingdings" panose="05000000000000000000" pitchFamily="2" charset="2"/>
                        </a:rPr>
                        <m:t> </m:t>
                      </m:r>
                      <m:r>
                        <m:rPr>
                          <m:nor/>
                        </m:rPr>
                        <a:rPr lang="en-US" sz="1600" dirty="0">
                          <a:latin typeface="Arial" panose="020B0604020202020204" pitchFamily="34" charset="0"/>
                          <a:cs typeface="Arial" panose="020B0604020202020204" pitchFamily="34" charset="0"/>
                        </a:rPr>
                        <m:t>HNO</m:t>
                      </m:r>
                      <m:r>
                        <m:rPr>
                          <m:nor/>
                        </m:rPr>
                        <a:rPr lang="en-US" sz="1600" baseline="-25000" dirty="0">
                          <a:latin typeface="Arial" panose="020B0604020202020204" pitchFamily="34" charset="0"/>
                          <a:cs typeface="Arial" panose="020B0604020202020204" pitchFamily="34" charset="0"/>
                        </a:rPr>
                        <m:t>3</m:t>
                      </m:r>
                    </m:oMath>
                  </m:oMathPara>
                </a14:m>
                <a:endParaRPr lang="en-US" sz="1600" baseline="-25000" dirty="0">
                  <a:latin typeface="Arial" panose="020B0604020202020204" pitchFamily="34" charset="0"/>
                  <a:cs typeface="Arial" panose="020B0604020202020204" pitchFamily="34" charset="0"/>
                </a:endParaRPr>
              </a:p>
            </p:txBody>
          </p:sp>
        </mc:Choice>
        <mc:Fallback xmlns="">
          <p:sp>
            <p:nvSpPr>
              <p:cNvPr id="31" name="Rectangle 30">
                <a:extLst>
                  <a:ext uri="{FF2B5EF4-FFF2-40B4-BE49-F238E27FC236}">
                    <a16:creationId xmlns="" xmlns:a16="http://schemas.microsoft.com/office/drawing/2014/main" xmlns:a14="http://schemas.microsoft.com/office/drawing/2010/main" id="{B001DC26-367C-42D5-BDEC-77940235B245}"/>
                  </a:ext>
                </a:extLst>
              </p:cNvPr>
              <p:cNvSpPr>
                <a:spLocks noRot="1" noChangeAspect="1" noMove="1" noResize="1" noEditPoints="1" noAdjustHandles="1" noChangeArrowheads="1" noChangeShapeType="1" noTextEdit="1"/>
              </p:cNvSpPr>
              <p:nvPr/>
            </p:nvSpPr>
            <p:spPr>
              <a:xfrm>
                <a:off x="6888161" y="1914438"/>
                <a:ext cx="2068195" cy="332912"/>
              </a:xfrm>
              <a:prstGeom prst="rect">
                <a:avLst/>
              </a:prstGeom>
              <a:blipFill rotWithShape="1">
                <a:blip r:embed="rId4"/>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xmlns="" id="{7E5689D3-5F7A-49C7-A729-5D8F2D69F482}"/>
              </a:ext>
            </a:extLst>
          </p:cNvPr>
          <p:cNvPicPr>
            <a:picLocks noChangeAspect="1"/>
          </p:cNvPicPr>
          <p:nvPr/>
        </p:nvPicPr>
        <p:blipFill>
          <a:blip r:embed="rId5"/>
          <a:stretch>
            <a:fillRect/>
          </a:stretch>
        </p:blipFill>
        <p:spPr>
          <a:xfrm>
            <a:off x="287971" y="1536878"/>
            <a:ext cx="6196025" cy="4119657"/>
          </a:xfrm>
          <a:prstGeom prst="rect">
            <a:avLst/>
          </a:prstGeom>
        </p:spPr>
      </p:pic>
      <p:sp>
        <p:nvSpPr>
          <p:cNvPr id="7" name="TextBox 6"/>
          <p:cNvSpPr txBox="1"/>
          <p:nvPr/>
        </p:nvSpPr>
        <p:spPr>
          <a:xfrm>
            <a:off x="7104662" y="2213815"/>
            <a:ext cx="1417376" cy="369332"/>
          </a:xfrm>
          <a:prstGeom prst="rect">
            <a:avLst/>
          </a:prstGeom>
          <a:noFill/>
        </p:spPr>
        <p:txBody>
          <a:bodyPr wrap="none" rtlCol="0">
            <a:spAutoFit/>
          </a:bodyPr>
          <a:lstStyle/>
          <a:p>
            <a:r>
              <a:rPr lang="en-US" dirty="0" smtClean="0"/>
              <a:t>3:1 OH:HNO</a:t>
            </a:r>
            <a:r>
              <a:rPr lang="en-US" baseline="-25000" dirty="0" smtClean="0"/>
              <a:t>3</a:t>
            </a:r>
            <a:endParaRPr lang="en-US" baseline="-25000" dirty="0"/>
          </a:p>
        </p:txBody>
      </p:sp>
      <p:sp>
        <p:nvSpPr>
          <p:cNvPr id="17" name="TextBox 16"/>
          <p:cNvSpPr txBox="1"/>
          <p:nvPr/>
        </p:nvSpPr>
        <p:spPr>
          <a:xfrm>
            <a:off x="7155862" y="2893836"/>
            <a:ext cx="1417376" cy="369332"/>
          </a:xfrm>
          <a:prstGeom prst="rect">
            <a:avLst/>
          </a:prstGeom>
          <a:noFill/>
        </p:spPr>
        <p:txBody>
          <a:bodyPr wrap="none" rtlCol="0">
            <a:spAutoFit/>
          </a:bodyPr>
          <a:lstStyle/>
          <a:p>
            <a:r>
              <a:rPr lang="en-US" dirty="0" smtClean="0"/>
              <a:t>1:1 OH:HNO</a:t>
            </a:r>
            <a:r>
              <a:rPr lang="en-US" baseline="-25000" dirty="0" smtClean="0"/>
              <a:t>2</a:t>
            </a:r>
            <a:endParaRPr lang="en-US" baseline="-25000" dirty="0"/>
          </a:p>
        </p:txBody>
      </p:sp>
      <p:sp>
        <p:nvSpPr>
          <p:cNvPr id="21" name="TextBox 20"/>
          <p:cNvSpPr txBox="1"/>
          <p:nvPr/>
        </p:nvSpPr>
        <p:spPr>
          <a:xfrm>
            <a:off x="7300133" y="3959448"/>
            <a:ext cx="1273105" cy="369332"/>
          </a:xfrm>
          <a:prstGeom prst="rect">
            <a:avLst/>
          </a:prstGeom>
          <a:noFill/>
        </p:spPr>
        <p:txBody>
          <a:bodyPr wrap="none" rtlCol="0">
            <a:spAutoFit/>
          </a:bodyPr>
          <a:lstStyle/>
          <a:p>
            <a:r>
              <a:rPr lang="en-US" dirty="0" smtClean="0"/>
              <a:t>2:1 OH:NO</a:t>
            </a:r>
            <a:r>
              <a:rPr lang="en-US" baseline="-25000" dirty="0" smtClean="0"/>
              <a:t>2</a:t>
            </a:r>
            <a:endParaRPr lang="en-US" baseline="-25000" dirty="0"/>
          </a:p>
        </p:txBody>
      </p:sp>
      <p:sp>
        <p:nvSpPr>
          <p:cNvPr id="22" name="TextBox 21"/>
          <p:cNvSpPr txBox="1"/>
          <p:nvPr/>
        </p:nvSpPr>
        <p:spPr>
          <a:xfrm>
            <a:off x="7325014" y="4907035"/>
            <a:ext cx="1385316" cy="369332"/>
          </a:xfrm>
          <a:prstGeom prst="rect">
            <a:avLst/>
          </a:prstGeom>
          <a:noFill/>
        </p:spPr>
        <p:txBody>
          <a:bodyPr wrap="none" rtlCol="0">
            <a:spAutoFit/>
          </a:bodyPr>
          <a:lstStyle/>
          <a:p>
            <a:r>
              <a:rPr lang="en-US" dirty="0" smtClean="0"/>
              <a:t>2:1 OH:H</a:t>
            </a:r>
            <a:r>
              <a:rPr lang="en-US" baseline="-25000" dirty="0" smtClean="0"/>
              <a:t>2</a:t>
            </a:r>
            <a:r>
              <a:rPr lang="en-US" dirty="0" smtClean="0"/>
              <a:t>O</a:t>
            </a:r>
            <a:r>
              <a:rPr lang="en-US" baseline="-25000" dirty="0" smtClean="0"/>
              <a:t>2</a:t>
            </a:r>
            <a:endParaRPr lang="en-US" baseline="-25000" dirty="0"/>
          </a:p>
        </p:txBody>
      </p:sp>
      <p:sp>
        <p:nvSpPr>
          <p:cNvPr id="19" name="Rectangle 18"/>
          <p:cNvSpPr/>
          <p:nvPr/>
        </p:nvSpPr>
        <p:spPr>
          <a:xfrm>
            <a:off x="193525" y="5826669"/>
            <a:ext cx="8920766" cy="646331"/>
          </a:xfrm>
          <a:prstGeom prst="rect">
            <a:avLst/>
          </a:prstGeom>
          <a:ln w="19050">
            <a:solidFill>
              <a:srgbClr val="FF0000"/>
            </a:solidFill>
          </a:ln>
        </p:spPr>
        <p:txBody>
          <a:bodyPr wrap="square">
            <a:spAutoFit/>
          </a:bodyPr>
          <a:lstStyle/>
          <a:p>
            <a:pPr marL="285750" indent="-285750">
              <a:buFont typeface="Arial" panose="020B0604020202020204" pitchFamily="34" charset="0"/>
              <a:buChar char="•"/>
            </a:pPr>
            <a:r>
              <a:rPr lang="en-US" dirty="0"/>
              <a:t>Experimental data </a:t>
            </a:r>
            <a:r>
              <a:rPr lang="en-US" dirty="0" smtClean="0"/>
              <a:t>suggests </a:t>
            </a:r>
            <a:r>
              <a:rPr lang="en-US" dirty="0">
                <a:latin typeface="Calibri" panose="020F0502020204030204" pitchFamily="34" charset="0"/>
                <a:cs typeface="Calibri" panose="020F0502020204030204" pitchFamily="34" charset="0"/>
              </a:rPr>
              <a:t>∙</a:t>
            </a:r>
            <a:r>
              <a:rPr lang="en-US" dirty="0" smtClean="0"/>
              <a:t>OH controls </a:t>
            </a:r>
            <a:r>
              <a:rPr lang="en-US" dirty="0"/>
              <a:t>formation of HNO</a:t>
            </a:r>
            <a:r>
              <a:rPr lang="en-US" baseline="-25000" dirty="0"/>
              <a:t>2</a:t>
            </a:r>
            <a:r>
              <a:rPr lang="en-US" dirty="0"/>
              <a:t>, HNO</a:t>
            </a:r>
            <a:r>
              <a:rPr lang="en-US" baseline="-25000" dirty="0"/>
              <a:t>3</a:t>
            </a:r>
            <a:r>
              <a:rPr lang="en-US" dirty="0"/>
              <a:t> and atomic oxygen </a:t>
            </a:r>
            <a:endParaRPr lang="en-US" dirty="0" smtClean="0"/>
          </a:p>
          <a:p>
            <a:pPr marL="285750" indent="-285750">
              <a:buFont typeface="Arial" panose="020B0604020202020204" pitchFamily="34" charset="0"/>
              <a:buChar char="•"/>
            </a:pPr>
            <a:r>
              <a:rPr lang="en-US" dirty="0"/>
              <a:t>HNO</a:t>
            </a:r>
            <a:r>
              <a:rPr lang="en-US" baseline="-25000" dirty="0"/>
              <a:t>2 </a:t>
            </a:r>
            <a:r>
              <a:rPr lang="en-US" dirty="0"/>
              <a:t>and HNO</a:t>
            </a:r>
            <a:r>
              <a:rPr lang="en-US" baseline="-25000" dirty="0"/>
              <a:t>3</a:t>
            </a:r>
            <a:r>
              <a:rPr lang="en-US" dirty="0"/>
              <a:t> </a:t>
            </a:r>
            <a:r>
              <a:rPr lang="en-US" dirty="0" smtClean="0"/>
              <a:t>production </a:t>
            </a:r>
            <a:r>
              <a:rPr lang="en-US" dirty="0"/>
              <a:t>limited by back reactions with increase in inlet </a:t>
            </a:r>
            <a:r>
              <a:rPr lang="en-US" dirty="0" smtClean="0"/>
              <a:t>NO</a:t>
            </a:r>
            <a:endParaRPr lang="en-US" dirty="0"/>
          </a:p>
        </p:txBody>
      </p:sp>
    </p:spTree>
    <p:extLst>
      <p:ext uri="{BB962C8B-B14F-4D97-AF65-F5344CB8AC3E}">
        <p14:creationId xmlns:p14="http://schemas.microsoft.com/office/powerpoint/2010/main" val="73184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3" grpId="0"/>
      <p:bldP spid="31" grpId="0"/>
      <p:bldP spid="7" grpId="0"/>
      <p:bldP spid="17" grpId="0"/>
      <p:bldP spid="21" grpId="0"/>
      <p:bldP spid="22" grpId="0"/>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6365A7C-2F70-4FC7-A7EC-EE2FE2A0A74A}"/>
              </a:ext>
            </a:extLst>
          </p:cNvPr>
          <p:cNvSpPr txBox="1"/>
          <p:nvPr/>
        </p:nvSpPr>
        <p:spPr>
          <a:xfrm>
            <a:off x="5333999" y="1416439"/>
            <a:ext cx="1629875"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Liquid phase</a:t>
            </a:r>
          </a:p>
        </p:txBody>
      </p:sp>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88E8B02C-8E13-4D59-AB49-325E61F1CCEB}"/>
                  </a:ext>
                </a:extLst>
              </p:cNvPr>
              <p:cNvSpPr txBox="1"/>
              <p:nvPr/>
            </p:nvSpPr>
            <p:spPr>
              <a:xfrm>
                <a:off x="3622794" y="2370351"/>
                <a:ext cx="11885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m:t>•</m:t>
                      </m:r>
                      <m:r>
                        <m:rPr>
                          <m:nor/>
                        </m:rPr>
                        <a:rPr lang="en-US"/>
                        <m:t>OH</m:t>
                      </m:r>
                      <m:r>
                        <m:rPr>
                          <m:nor/>
                        </m:rPr>
                        <a:rPr lang="en-US"/>
                        <m:t> + </m:t>
                      </m:r>
                      <m:r>
                        <m:rPr>
                          <m:nor/>
                        </m:rPr>
                        <a:rPr lang="en-US"/>
                        <m:t>H</m:t>
                      </m:r>
                      <m:r>
                        <m:rPr>
                          <m:nor/>
                        </m:rPr>
                        <a:rPr lang="en-US"/>
                        <m:t>•</m:t>
                      </m:r>
                    </m:oMath>
                  </m:oMathPara>
                </a14:m>
                <a:endParaRPr lang="en-US" dirty="0"/>
              </a:p>
            </p:txBody>
          </p:sp>
        </mc:Choice>
        <mc:Fallback xmlns="">
          <p:sp>
            <p:nvSpPr>
              <p:cNvPr id="6" name="TextBox 5">
                <a:extLst>
                  <a:ext uri="{FF2B5EF4-FFF2-40B4-BE49-F238E27FC236}">
                    <a16:creationId xmlns="" xmlns:a16="http://schemas.microsoft.com/office/drawing/2014/main" xmlns:a14="http://schemas.microsoft.com/office/drawing/2010/main" id="{88E8B02C-8E13-4D59-AB49-325E61F1CCEB}"/>
                  </a:ext>
                </a:extLst>
              </p:cNvPr>
              <p:cNvSpPr txBox="1">
                <a:spLocks noRot="1" noChangeAspect="1" noMove="1" noResize="1" noEditPoints="1" noAdjustHandles="1" noChangeArrowheads="1" noChangeShapeType="1" noTextEdit="1"/>
              </p:cNvSpPr>
              <p:nvPr/>
            </p:nvSpPr>
            <p:spPr>
              <a:xfrm>
                <a:off x="3622794" y="2370351"/>
                <a:ext cx="1188574"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7D52EDD9-3017-48EC-B407-6ECE119C198A}"/>
                  </a:ext>
                </a:extLst>
              </p:cNvPr>
              <p:cNvSpPr/>
              <p:nvPr/>
            </p:nvSpPr>
            <p:spPr>
              <a:xfrm>
                <a:off x="3299590" y="3648689"/>
                <a:ext cx="1897867" cy="338554"/>
              </a:xfrm>
              <a:prstGeom prst="rect">
                <a:avLst/>
              </a:prstGeom>
            </p:spPr>
            <p:txBody>
              <a:bodyPr wrap="square">
                <a:spAutoFit/>
              </a:bodyPr>
              <a:lstStyle/>
              <a:p>
                <a14:m>
                  <m:oMath xmlns:m="http://schemas.openxmlformats.org/officeDocument/2006/math">
                    <m:r>
                      <m:rPr>
                        <m:nor/>
                      </m:rPr>
                      <a:rPr lang="en-US" sz="1600" dirty="0"/>
                      <m:t>•</m:t>
                    </m:r>
                    <m:r>
                      <m:rPr>
                        <m:nor/>
                      </m:rPr>
                      <a:rPr lang="en-US" sz="1600" dirty="0"/>
                      <m:t>OH</m:t>
                    </m:r>
                  </m:oMath>
                </a14:m>
                <a:r>
                  <a:rPr lang="en-US" sz="1600" dirty="0" smtClean="0"/>
                  <a:t>+•</a:t>
                </a:r>
                <a:r>
                  <a:rPr lang="en-US" sz="1600" dirty="0"/>
                  <a:t>OH</a:t>
                </a:r>
                <a:r>
                  <a:rPr lang="en-US" sz="1600" dirty="0" smtClean="0">
                    <a:sym typeface="Wingdings" panose="05000000000000000000" pitchFamily="2" charset="2"/>
                  </a:rPr>
                  <a:t>H</a:t>
                </a:r>
                <a:r>
                  <a:rPr lang="en-US" sz="1600" baseline="-25000" dirty="0" smtClean="0">
                    <a:sym typeface="Wingdings" panose="05000000000000000000" pitchFamily="2" charset="2"/>
                  </a:rPr>
                  <a:t>2</a:t>
                </a:r>
                <a:r>
                  <a:rPr lang="en-US" sz="1600" dirty="0" smtClean="0">
                    <a:sym typeface="Wingdings" panose="05000000000000000000" pitchFamily="2" charset="2"/>
                  </a:rPr>
                  <a:t>O</a:t>
                </a:r>
                <a:r>
                  <a:rPr lang="en-US" sz="1600" baseline="-25000" dirty="0" smtClean="0">
                    <a:sym typeface="Wingdings" panose="05000000000000000000" pitchFamily="2" charset="2"/>
                  </a:rPr>
                  <a:t>2</a:t>
                </a:r>
                <a:endParaRPr lang="en-US" sz="1600" dirty="0"/>
              </a:p>
            </p:txBody>
          </p:sp>
        </mc:Choice>
        <mc:Fallback xmlns="">
          <p:sp>
            <p:nvSpPr>
              <p:cNvPr id="7" name="Rectangle 6">
                <a:extLst>
                  <a:ext uri="{FF2B5EF4-FFF2-40B4-BE49-F238E27FC236}">
                    <a16:creationId xmlns="" xmlns:a16="http://schemas.microsoft.com/office/drawing/2014/main" xmlns:a14="http://schemas.microsoft.com/office/drawing/2010/main" id="{7D52EDD9-3017-48EC-B407-6ECE119C198A}"/>
                  </a:ext>
                </a:extLst>
              </p:cNvPr>
              <p:cNvSpPr>
                <a:spLocks noRot="1" noChangeAspect="1" noMove="1" noResize="1" noEditPoints="1" noAdjustHandles="1" noChangeArrowheads="1" noChangeShapeType="1" noTextEdit="1"/>
              </p:cNvSpPr>
              <p:nvPr/>
            </p:nvSpPr>
            <p:spPr>
              <a:xfrm>
                <a:off x="3299590" y="3648689"/>
                <a:ext cx="1897867" cy="338554"/>
              </a:xfrm>
              <a:prstGeom prst="rect">
                <a:avLst/>
              </a:prstGeom>
              <a:blipFill rotWithShape="0">
                <a:blip r:embed="rId4"/>
                <a:stretch>
                  <a:fillRect t="-7273" b="-23636"/>
                </a:stretch>
              </a:blipFill>
            </p:spPr>
            <p:txBody>
              <a:bodyPr/>
              <a:lstStyle/>
              <a:p>
                <a:r>
                  <a:rPr lang="en-US">
                    <a:noFill/>
                  </a:rPr>
                  <a:t> </a:t>
                </a:r>
              </a:p>
            </p:txBody>
          </p:sp>
        </mc:Fallback>
      </mc:AlternateContent>
      <p:sp>
        <p:nvSpPr>
          <p:cNvPr id="9" name="TextBox 8">
            <a:extLst>
              <a:ext uri="{FF2B5EF4-FFF2-40B4-BE49-F238E27FC236}">
                <a16:creationId xmlns="" xmlns:a16="http://schemas.microsoft.com/office/drawing/2014/main" id="{CD5981FC-5E2D-4943-A780-21FC47AAFA40}"/>
              </a:ext>
            </a:extLst>
          </p:cNvPr>
          <p:cNvSpPr txBox="1"/>
          <p:nvPr/>
        </p:nvSpPr>
        <p:spPr>
          <a:xfrm>
            <a:off x="1903134" y="4430030"/>
            <a:ext cx="597577" cy="338554"/>
          </a:xfrm>
          <a:prstGeom prst="rect">
            <a:avLst/>
          </a:prstGeom>
          <a:noFill/>
        </p:spPr>
        <p:txBody>
          <a:bodyPr wrap="square" rtlCol="0">
            <a:spAutoFit/>
          </a:bodyPr>
          <a:lstStyle/>
          <a:p>
            <a:r>
              <a:rPr lang="en-US" sz="1600" dirty="0">
                <a:sym typeface="Wingdings" panose="05000000000000000000" pitchFamily="2" charset="2"/>
              </a:rPr>
              <a:t>NO</a:t>
            </a:r>
            <a:r>
              <a:rPr lang="en-US" sz="1600" baseline="-25000" dirty="0">
                <a:sym typeface="Wingdings" panose="05000000000000000000" pitchFamily="2" charset="2"/>
              </a:rPr>
              <a:t>2</a:t>
            </a:r>
            <a:endParaRPr lang="en-US" sz="1600" dirty="0"/>
          </a:p>
        </p:txBody>
      </p:sp>
      <p:sp>
        <p:nvSpPr>
          <p:cNvPr id="11" name="Arrow: Right 10">
            <a:extLst>
              <a:ext uri="{FF2B5EF4-FFF2-40B4-BE49-F238E27FC236}">
                <a16:creationId xmlns="" xmlns:a16="http://schemas.microsoft.com/office/drawing/2014/main" id="{10C0B41D-EDF1-4A58-B556-D880EBE00490}"/>
              </a:ext>
            </a:extLst>
          </p:cNvPr>
          <p:cNvSpPr/>
          <p:nvPr/>
        </p:nvSpPr>
        <p:spPr>
          <a:xfrm>
            <a:off x="4967196" y="4123537"/>
            <a:ext cx="404530" cy="2047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 xmlns:a16="http://schemas.microsoft.com/office/drawing/2014/main" id="{F9B47828-36BD-4C43-AB27-8238976A7057}"/>
                  </a:ext>
                </a:extLst>
              </p:cNvPr>
              <p:cNvSpPr txBox="1"/>
              <p:nvPr/>
            </p:nvSpPr>
            <p:spPr>
              <a:xfrm>
                <a:off x="5382024" y="3936344"/>
                <a:ext cx="633800" cy="5791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1600" dirty="0" smtClean="0"/>
                        <m:t>HNO</m:t>
                      </m:r>
                      <m:r>
                        <m:rPr>
                          <m:nor/>
                        </m:rPr>
                        <a:rPr lang="en-US" sz="1600" baseline="-25000" dirty="0" smtClean="0"/>
                        <m:t>2</m:t>
                      </m:r>
                    </m:oMath>
                  </m:oMathPara>
                </a14:m>
                <a:endParaRPr lang="en-US" sz="1600" baseline="-25000" dirty="0"/>
              </a:p>
              <a:p>
                <a:pPr/>
                <a14:m>
                  <m:oMathPara xmlns:m="http://schemas.openxmlformats.org/officeDocument/2006/math">
                    <m:oMathParaPr>
                      <m:jc m:val="centerGroup"/>
                    </m:oMathParaPr>
                    <m:oMath xmlns:m="http://schemas.openxmlformats.org/officeDocument/2006/math">
                      <m:r>
                        <m:rPr>
                          <m:nor/>
                        </m:rPr>
                        <a:rPr lang="en-US" sz="1600" dirty="0"/>
                        <m:t>HNO</m:t>
                      </m:r>
                      <m:r>
                        <m:rPr>
                          <m:nor/>
                        </m:rPr>
                        <a:rPr lang="en-US" sz="1600" baseline="-25000" dirty="0"/>
                        <m:t>3</m:t>
                      </m:r>
                    </m:oMath>
                  </m:oMathPara>
                </a14:m>
                <a:endParaRPr lang="en-US" sz="1600" dirty="0"/>
              </a:p>
            </p:txBody>
          </p:sp>
        </mc:Choice>
        <mc:Fallback xmlns="">
          <p:sp>
            <p:nvSpPr>
              <p:cNvPr id="12" name="TextBox 11">
                <a:extLst>
                  <a:ext uri="{FF2B5EF4-FFF2-40B4-BE49-F238E27FC236}">
                    <a16:creationId xmlns="" xmlns:a16="http://schemas.microsoft.com/office/drawing/2014/main" xmlns:a14="http://schemas.microsoft.com/office/drawing/2010/main" id="{F9B47828-36BD-4C43-AB27-8238976A7057}"/>
                  </a:ext>
                </a:extLst>
              </p:cNvPr>
              <p:cNvSpPr txBox="1">
                <a:spLocks noRot="1" noChangeAspect="1" noMove="1" noResize="1" noEditPoints="1" noAdjustHandles="1" noChangeArrowheads="1" noChangeShapeType="1" noTextEdit="1"/>
              </p:cNvSpPr>
              <p:nvPr/>
            </p:nvSpPr>
            <p:spPr>
              <a:xfrm>
                <a:off x="5382024" y="3936344"/>
                <a:ext cx="633800" cy="579133"/>
              </a:xfrm>
              <a:prstGeom prst="rect">
                <a:avLst/>
              </a:prstGeom>
              <a:blipFill rotWithShape="0">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 xmlns:a16="http://schemas.microsoft.com/office/drawing/2014/main" id="{70B9D7DF-5C7B-4F34-A445-66376F04EFBE}"/>
              </a:ext>
            </a:extLst>
          </p:cNvPr>
          <p:cNvSpPr txBox="1"/>
          <p:nvPr/>
        </p:nvSpPr>
        <p:spPr>
          <a:xfrm>
            <a:off x="1475102" y="1399530"/>
            <a:ext cx="1430108"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Gas Phase</a:t>
            </a:r>
          </a:p>
        </p:txBody>
      </p:sp>
      <p:sp>
        <p:nvSpPr>
          <p:cNvPr id="14" name="TextBox 13">
            <a:extLst>
              <a:ext uri="{FF2B5EF4-FFF2-40B4-BE49-F238E27FC236}">
                <a16:creationId xmlns="" xmlns:a16="http://schemas.microsoft.com/office/drawing/2014/main" id="{A8C55CBE-B7B2-4ADF-B758-F15A17BF377D}"/>
              </a:ext>
            </a:extLst>
          </p:cNvPr>
          <p:cNvSpPr txBox="1"/>
          <p:nvPr/>
        </p:nvSpPr>
        <p:spPr>
          <a:xfrm>
            <a:off x="3272081" y="1406661"/>
            <a:ext cx="1743946" cy="369332"/>
          </a:xfrm>
          <a:prstGeom prst="rect">
            <a:avLst/>
          </a:prstGeom>
          <a:noFill/>
        </p:spPr>
        <p:txBody>
          <a:bodyPr wrap="square" rtlCol="0">
            <a:spAutoFit/>
          </a:bodyPr>
          <a:lstStyle/>
          <a:p>
            <a:pPr algn="ctr"/>
            <a:r>
              <a:rPr lang="en-US" u="sng" dirty="0" smtClean="0">
                <a:latin typeface="Arial" panose="020B0604020202020204" pitchFamily="34" charset="0"/>
                <a:cs typeface="Arial" panose="020B0604020202020204" pitchFamily="34" charset="0"/>
              </a:rPr>
              <a:t>Plasma zone</a:t>
            </a:r>
            <a:endParaRPr lang="en-US" u="sng"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 xmlns:a16="http://schemas.microsoft.com/office/drawing/2014/main" id="{F92D06DD-E07C-4979-A775-F32629A57B35}"/>
                  </a:ext>
                </a:extLst>
              </p:cNvPr>
              <p:cNvSpPr txBox="1"/>
              <p:nvPr/>
            </p:nvSpPr>
            <p:spPr>
              <a:xfrm>
                <a:off x="1261813" y="1817132"/>
                <a:ext cx="169229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𝐴𝑟</m:t>
                      </m:r>
                      <m:r>
                        <a:rPr lang="en-US" sz="1600" b="0" i="1" smtClean="0">
                          <a:latin typeface="Cambria Math" panose="02040503050406030204" pitchFamily="18" charset="0"/>
                        </a:rPr>
                        <m:t>/</m:t>
                      </m:r>
                      <m:r>
                        <a:rPr lang="en-US" sz="1600" b="0" i="1" smtClean="0">
                          <a:latin typeface="Cambria Math" panose="02040503050406030204" pitchFamily="18" charset="0"/>
                        </a:rPr>
                        <m:t>𝑁𝑂</m:t>
                      </m:r>
                    </m:oMath>
                  </m:oMathPara>
                </a14:m>
                <a:endParaRPr lang="en-US" sz="1600" dirty="0">
                  <a:latin typeface="Calibri" panose="020F0502020204030204" pitchFamily="34" charset="0"/>
                  <a:cs typeface="Calibri" panose="020F0502020204030204" pitchFamily="34" charset="0"/>
                </a:endParaRPr>
              </a:p>
            </p:txBody>
          </p:sp>
        </mc:Choice>
        <mc:Fallback xmlns="">
          <p:sp>
            <p:nvSpPr>
              <p:cNvPr id="15" name="TextBox 14">
                <a:extLst>
                  <a:ext uri="{FF2B5EF4-FFF2-40B4-BE49-F238E27FC236}">
                    <a16:creationId xmlns:a16="http://schemas.microsoft.com/office/drawing/2014/main" xmlns="" xmlns:a14="http://schemas.microsoft.com/office/drawing/2010/main" id="{F92D06DD-E07C-4979-A775-F32629A57B35}"/>
                  </a:ext>
                </a:extLst>
              </p:cNvPr>
              <p:cNvSpPr txBox="1">
                <a:spLocks noRot="1" noChangeAspect="1" noMove="1" noResize="1" noEditPoints="1" noAdjustHandles="1" noChangeArrowheads="1" noChangeShapeType="1" noTextEdit="1"/>
              </p:cNvSpPr>
              <p:nvPr/>
            </p:nvSpPr>
            <p:spPr>
              <a:xfrm>
                <a:off x="1261813" y="1817132"/>
                <a:ext cx="1692295" cy="338554"/>
              </a:xfrm>
              <a:prstGeom prst="rect">
                <a:avLst/>
              </a:prstGeom>
              <a:blipFill rotWithShape="1">
                <a:blip r:embed="rId8"/>
                <a:stretch>
                  <a:fillRect b="-8929"/>
                </a:stretch>
              </a:blipFill>
            </p:spPr>
            <p:txBody>
              <a:bodyPr/>
              <a:lstStyle/>
              <a:p>
                <a:r>
                  <a:rPr lang="en-US">
                    <a:noFill/>
                  </a:rPr>
                  <a:t> </a:t>
                </a:r>
              </a:p>
            </p:txBody>
          </p:sp>
        </mc:Fallback>
      </mc:AlternateContent>
      <p:sp>
        <p:nvSpPr>
          <p:cNvPr id="16" name="Arrow: Right 15">
            <a:extLst>
              <a:ext uri="{FF2B5EF4-FFF2-40B4-BE49-F238E27FC236}">
                <a16:creationId xmlns="" xmlns:a16="http://schemas.microsoft.com/office/drawing/2014/main" id="{8720C9AF-E70B-402E-AA7C-EED3C1C7D2D5}"/>
              </a:ext>
            </a:extLst>
          </p:cNvPr>
          <p:cNvSpPr/>
          <p:nvPr/>
        </p:nvSpPr>
        <p:spPr>
          <a:xfrm>
            <a:off x="4952765" y="3730854"/>
            <a:ext cx="404530" cy="2047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1B61BAFE-30A4-4C1B-9190-547265571280}"/>
                  </a:ext>
                </a:extLst>
              </p:cNvPr>
              <p:cNvSpPr txBox="1"/>
              <p:nvPr/>
            </p:nvSpPr>
            <p:spPr>
              <a:xfrm>
                <a:off x="5367591" y="3663950"/>
                <a:ext cx="57511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1600"/>
                        <m:t>H</m:t>
                      </m:r>
                      <m:r>
                        <m:rPr>
                          <m:nor/>
                        </m:rPr>
                        <a:rPr lang="en-US" sz="1600" baseline="-25000"/>
                        <m:t>2</m:t>
                      </m:r>
                      <m:r>
                        <m:rPr>
                          <m:nor/>
                        </m:rPr>
                        <a:rPr lang="en-US" sz="1600"/>
                        <m:t>O</m:t>
                      </m:r>
                      <m:r>
                        <m:rPr>
                          <m:nor/>
                        </m:rPr>
                        <a:rPr lang="en-US" sz="1600" baseline="-25000"/>
                        <m:t>2</m:t>
                      </m:r>
                    </m:oMath>
                  </m:oMathPara>
                </a14:m>
                <a:endParaRPr lang="en-US" sz="1600" dirty="0"/>
              </a:p>
            </p:txBody>
          </p:sp>
        </mc:Choice>
        <mc:Fallback xmlns="">
          <p:sp>
            <p:nvSpPr>
              <p:cNvPr id="17" name="TextBox 16">
                <a:extLst>
                  <a:ext uri="{FF2B5EF4-FFF2-40B4-BE49-F238E27FC236}">
                    <a16:creationId xmlns="" xmlns:a16="http://schemas.microsoft.com/office/drawing/2014/main" xmlns:a14="http://schemas.microsoft.com/office/drawing/2010/main" id="{1B61BAFE-30A4-4C1B-9190-547265571280}"/>
                  </a:ext>
                </a:extLst>
              </p:cNvPr>
              <p:cNvSpPr txBox="1">
                <a:spLocks noRot="1" noChangeAspect="1" noMove="1" noResize="1" noEditPoints="1" noAdjustHandles="1" noChangeArrowheads="1" noChangeShapeType="1" noTextEdit="1"/>
              </p:cNvSpPr>
              <p:nvPr/>
            </p:nvSpPr>
            <p:spPr>
              <a:xfrm>
                <a:off x="5367591" y="3663950"/>
                <a:ext cx="575115" cy="338554"/>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B54E644E-7CE3-452F-A2BB-D95D648C30D6}"/>
                  </a:ext>
                </a:extLst>
              </p:cNvPr>
              <p:cNvSpPr txBox="1"/>
              <p:nvPr/>
            </p:nvSpPr>
            <p:spPr>
              <a:xfrm>
                <a:off x="5432945" y="1892886"/>
                <a:ext cx="5097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m:t>H</m:t>
                      </m:r>
                      <m:r>
                        <m:rPr>
                          <m:nor/>
                        </m:rPr>
                        <a:rPr lang="en-US" baseline="-25000"/>
                        <m:t>2</m:t>
                      </m:r>
                      <m:r>
                        <m:rPr>
                          <m:nor/>
                        </m:rPr>
                        <a:rPr lang="en-US"/>
                        <m:t>O</m:t>
                      </m:r>
                    </m:oMath>
                  </m:oMathPara>
                </a14:m>
                <a:endParaRPr lang="en-US" dirty="0"/>
              </a:p>
            </p:txBody>
          </p:sp>
        </mc:Choice>
        <mc:Fallback xmlns="">
          <p:sp>
            <p:nvSpPr>
              <p:cNvPr id="18" name="TextBox 17">
                <a:extLst>
                  <a:ext uri="{FF2B5EF4-FFF2-40B4-BE49-F238E27FC236}">
                    <a16:creationId xmlns="" xmlns:a16="http://schemas.microsoft.com/office/drawing/2014/main" xmlns:a14="http://schemas.microsoft.com/office/drawing/2010/main" id="{B54E644E-7CE3-452F-A2BB-D95D648C30D6}"/>
                  </a:ext>
                </a:extLst>
              </p:cNvPr>
              <p:cNvSpPr txBox="1">
                <a:spLocks noRot="1" noChangeAspect="1" noMove="1" noResize="1" noEditPoints="1" noAdjustHandles="1" noChangeArrowheads="1" noChangeShapeType="1" noTextEdit="1"/>
              </p:cNvSpPr>
              <p:nvPr/>
            </p:nvSpPr>
            <p:spPr>
              <a:xfrm>
                <a:off x="5432945" y="1892886"/>
                <a:ext cx="509761" cy="369332"/>
              </a:xfrm>
              <a:prstGeom prst="rect">
                <a:avLst/>
              </a:prstGeom>
              <a:blipFill rotWithShape="0">
                <a:blip r:embed="rId10"/>
                <a:stretch>
                  <a:fillRect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 xmlns:a16="http://schemas.microsoft.com/office/drawing/2014/main" id="{BAF9A7AB-3735-46E5-85C6-A77C332A2215}"/>
                  </a:ext>
                </a:extLst>
              </p:cNvPr>
              <p:cNvSpPr txBox="1"/>
              <p:nvPr/>
            </p:nvSpPr>
            <p:spPr>
              <a:xfrm>
                <a:off x="4042537" y="1892886"/>
                <a:ext cx="4119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m:oMathPara>
                </a14:m>
                <a:endParaRPr lang="en-US" dirty="0"/>
              </a:p>
            </p:txBody>
          </p:sp>
        </mc:Choice>
        <mc:Fallback xmlns="">
          <p:sp>
            <p:nvSpPr>
              <p:cNvPr id="19" name="TextBox 18">
                <a:extLst>
                  <a:ext uri="{FF2B5EF4-FFF2-40B4-BE49-F238E27FC236}">
                    <a16:creationId xmlns="" xmlns:a16="http://schemas.microsoft.com/office/drawing/2014/main" xmlns:a14="http://schemas.microsoft.com/office/drawing/2010/main" id="{BAF9A7AB-3735-46E5-85C6-A77C332A2215}"/>
                  </a:ext>
                </a:extLst>
              </p:cNvPr>
              <p:cNvSpPr txBox="1">
                <a:spLocks noRot="1" noChangeAspect="1" noMove="1" noResize="1" noEditPoints="1" noAdjustHandles="1" noChangeArrowheads="1" noChangeShapeType="1" noTextEdit="1"/>
              </p:cNvSpPr>
              <p:nvPr/>
            </p:nvSpPr>
            <p:spPr>
              <a:xfrm>
                <a:off x="4042537" y="1892886"/>
                <a:ext cx="411971" cy="369332"/>
              </a:xfrm>
              <a:prstGeom prst="rect">
                <a:avLst/>
              </a:prstGeom>
              <a:blipFill rotWithShape="0">
                <a:blip r:embed="rId11"/>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 xmlns:a16="http://schemas.microsoft.com/office/drawing/2014/main" id="{CBC0E7D2-E4DB-4E3B-9596-C6EBF8FFDEA5}"/>
              </a:ext>
            </a:extLst>
          </p:cNvPr>
          <p:cNvCxnSpPr>
            <a:cxnSpLocks/>
            <a:stCxn id="18" idx="1"/>
          </p:cNvCxnSpPr>
          <p:nvPr/>
        </p:nvCxnSpPr>
        <p:spPr>
          <a:xfrm flipH="1">
            <a:off x="4538123" y="2077552"/>
            <a:ext cx="894822" cy="42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 xmlns:a16="http://schemas.microsoft.com/office/drawing/2014/main" id="{72225123-4F73-4B05-8A24-365D3E2011A9}"/>
              </a:ext>
            </a:extLst>
          </p:cNvPr>
          <p:cNvCxnSpPr>
            <a:cxnSpLocks/>
          </p:cNvCxnSpPr>
          <p:nvPr/>
        </p:nvCxnSpPr>
        <p:spPr>
          <a:xfrm>
            <a:off x="4237440" y="2221811"/>
            <a:ext cx="0" cy="1840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 xmlns:a16="http://schemas.microsoft.com/office/drawing/2014/main" id="{874E53E3-9172-40AF-8AA7-AF3581F6DC99}"/>
              </a:ext>
            </a:extLst>
          </p:cNvPr>
          <p:cNvSpPr/>
          <p:nvPr/>
        </p:nvSpPr>
        <p:spPr>
          <a:xfrm>
            <a:off x="3325496" y="3920493"/>
            <a:ext cx="1829534" cy="584775"/>
          </a:xfrm>
          <a:prstGeom prst="rect">
            <a:avLst/>
          </a:prstGeom>
        </p:spPr>
        <p:txBody>
          <a:bodyPr wrap="square">
            <a:spAutoFit/>
          </a:bodyPr>
          <a:lstStyle/>
          <a:p>
            <a:r>
              <a:rPr lang="en-US" sz="1600" dirty="0" smtClean="0"/>
              <a:t>NO+•</a:t>
            </a:r>
            <a:r>
              <a:rPr lang="en-US" sz="1600" dirty="0"/>
              <a:t>OH</a:t>
            </a:r>
            <a:r>
              <a:rPr lang="en-US" sz="1600" dirty="0">
                <a:sym typeface="Wingdings" panose="05000000000000000000" pitchFamily="2" charset="2"/>
              </a:rPr>
              <a:t>HNO</a:t>
            </a:r>
            <a:r>
              <a:rPr lang="en-US" sz="1600" baseline="-25000" dirty="0">
                <a:sym typeface="Wingdings" panose="05000000000000000000" pitchFamily="2" charset="2"/>
              </a:rPr>
              <a:t>2</a:t>
            </a:r>
            <a:endParaRPr lang="en-US" sz="1600" dirty="0"/>
          </a:p>
          <a:p>
            <a:r>
              <a:rPr lang="en-US" sz="1600" dirty="0" smtClean="0"/>
              <a:t>NO</a:t>
            </a:r>
            <a:r>
              <a:rPr lang="en-US" sz="1600" baseline="-25000" dirty="0" smtClean="0"/>
              <a:t>2</a:t>
            </a:r>
            <a:r>
              <a:rPr lang="en-US" sz="1600" dirty="0" smtClean="0"/>
              <a:t>+•</a:t>
            </a:r>
            <a:r>
              <a:rPr lang="en-US" sz="1600" dirty="0"/>
              <a:t>OH</a:t>
            </a:r>
            <a:r>
              <a:rPr lang="en-US" sz="1600" dirty="0" smtClean="0">
                <a:sym typeface="Wingdings" panose="05000000000000000000" pitchFamily="2" charset="2"/>
              </a:rPr>
              <a:t>HNO</a:t>
            </a:r>
            <a:r>
              <a:rPr lang="en-US" sz="1600" baseline="-25000" dirty="0" smtClean="0">
                <a:sym typeface="Wingdings" panose="05000000000000000000" pitchFamily="2" charset="2"/>
              </a:rPr>
              <a:t>3</a:t>
            </a:r>
            <a:endParaRPr lang="en-US" sz="1600" dirty="0"/>
          </a:p>
        </p:txBody>
      </p:sp>
      <p:cxnSp>
        <p:nvCxnSpPr>
          <p:cNvPr id="37" name="Straight Arrow Connector 36">
            <a:extLst>
              <a:ext uri="{FF2B5EF4-FFF2-40B4-BE49-F238E27FC236}">
                <a16:creationId xmlns="" xmlns:a16="http://schemas.microsoft.com/office/drawing/2014/main" id="{208B1B26-B4EA-4AC8-BE69-DD79CC53F2B1}"/>
              </a:ext>
            </a:extLst>
          </p:cNvPr>
          <p:cNvCxnSpPr>
            <a:cxnSpLocks/>
          </p:cNvCxnSpPr>
          <p:nvPr/>
        </p:nvCxnSpPr>
        <p:spPr>
          <a:xfrm>
            <a:off x="918827" y="2302492"/>
            <a:ext cx="0" cy="30614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 xmlns:a16="http://schemas.microsoft.com/office/drawing/2014/main" id="{A964E96B-4F0C-4E13-BE9F-4663A7399D8A}"/>
              </a:ext>
            </a:extLst>
          </p:cNvPr>
          <p:cNvSpPr txBox="1"/>
          <p:nvPr/>
        </p:nvSpPr>
        <p:spPr>
          <a:xfrm rot="16200000">
            <a:off x="-277468" y="3438541"/>
            <a:ext cx="170479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Flow direction</a:t>
            </a:r>
          </a:p>
        </p:txBody>
      </p:sp>
      <p:sp>
        <p:nvSpPr>
          <p:cNvPr id="10" name="Rectangle 9">
            <a:extLst>
              <a:ext uri="{FF2B5EF4-FFF2-40B4-BE49-F238E27FC236}">
                <a16:creationId xmlns="" xmlns:a16="http://schemas.microsoft.com/office/drawing/2014/main" id="{C79B4C9C-0276-4835-8937-1C7C0520ACA9}"/>
              </a:ext>
            </a:extLst>
          </p:cNvPr>
          <p:cNvSpPr/>
          <p:nvPr/>
        </p:nvSpPr>
        <p:spPr>
          <a:xfrm>
            <a:off x="3017764" y="4886153"/>
            <a:ext cx="2336739" cy="1077218"/>
          </a:xfrm>
          <a:prstGeom prst="rect">
            <a:avLst/>
          </a:prstGeom>
        </p:spPr>
        <p:txBody>
          <a:bodyPr wrap="square">
            <a:spAutoFit/>
          </a:bodyPr>
          <a:lstStyle/>
          <a:p>
            <a:r>
              <a:rPr lang="en-US" sz="1600" dirty="0" smtClean="0"/>
              <a:t>H</a:t>
            </a:r>
            <a:r>
              <a:rPr lang="en-US" sz="1600" baseline="-25000" dirty="0" smtClean="0"/>
              <a:t>2</a:t>
            </a:r>
            <a:r>
              <a:rPr lang="en-US" sz="1600" dirty="0" smtClean="0"/>
              <a:t>O</a:t>
            </a:r>
            <a:r>
              <a:rPr lang="en-US" sz="1600" baseline="-25000" dirty="0" smtClean="0"/>
              <a:t>2</a:t>
            </a:r>
            <a:r>
              <a:rPr lang="en-US" sz="1600" dirty="0" smtClean="0"/>
              <a:t>+e</a:t>
            </a:r>
            <a:r>
              <a:rPr lang="en-US" sz="1600" baseline="30000" dirty="0" smtClean="0"/>
              <a:t>-</a:t>
            </a:r>
            <a:r>
              <a:rPr lang="en-US" sz="1600" dirty="0" smtClean="0">
                <a:sym typeface="Wingdings" panose="05000000000000000000" pitchFamily="2" charset="2"/>
              </a:rPr>
              <a:t></a:t>
            </a:r>
            <a:r>
              <a:rPr lang="en-US" sz="1600" dirty="0" smtClean="0"/>
              <a:t>•OH+•</a:t>
            </a:r>
            <a:r>
              <a:rPr lang="en-US" sz="1600" dirty="0" err="1" smtClean="0"/>
              <a:t>OH+e</a:t>
            </a:r>
            <a:r>
              <a:rPr lang="en-US" sz="1600" dirty="0" smtClean="0"/>
              <a:t>-</a:t>
            </a:r>
            <a:endParaRPr lang="en-US" sz="1600" dirty="0"/>
          </a:p>
          <a:p>
            <a:r>
              <a:rPr lang="en-US" sz="1600" dirty="0" smtClean="0"/>
              <a:t>HNO</a:t>
            </a:r>
            <a:r>
              <a:rPr lang="en-US" sz="1600" baseline="-25000" dirty="0" smtClean="0"/>
              <a:t>2</a:t>
            </a:r>
            <a:r>
              <a:rPr lang="en-US" sz="1600" dirty="0" smtClean="0"/>
              <a:t>+•OH</a:t>
            </a:r>
            <a:r>
              <a:rPr lang="en-US" sz="1600" dirty="0" smtClean="0">
                <a:sym typeface="Wingdings" panose="05000000000000000000" pitchFamily="2" charset="2"/>
              </a:rPr>
              <a:t></a:t>
            </a:r>
            <a:r>
              <a:rPr lang="en-US" sz="1600" dirty="0" smtClean="0"/>
              <a:t>H</a:t>
            </a:r>
            <a:r>
              <a:rPr lang="en-US" sz="1600" baseline="-25000" dirty="0" smtClean="0"/>
              <a:t>2</a:t>
            </a:r>
            <a:r>
              <a:rPr lang="en-US" sz="1600" dirty="0" smtClean="0"/>
              <a:t>O+NO</a:t>
            </a:r>
            <a:r>
              <a:rPr lang="en-US" sz="1600" baseline="-25000" dirty="0" smtClean="0"/>
              <a:t>2</a:t>
            </a:r>
            <a:endParaRPr lang="en-US" sz="1600" baseline="-25000" dirty="0"/>
          </a:p>
          <a:p>
            <a:r>
              <a:rPr lang="en-US" sz="1600" dirty="0" smtClean="0"/>
              <a:t>HNO</a:t>
            </a:r>
            <a:r>
              <a:rPr lang="en-US" sz="1600" baseline="-25000" dirty="0" smtClean="0"/>
              <a:t>3</a:t>
            </a:r>
            <a:r>
              <a:rPr lang="en-US" sz="1600" dirty="0" smtClean="0"/>
              <a:t>+•OH</a:t>
            </a:r>
            <a:r>
              <a:rPr lang="en-US" sz="1600" dirty="0" smtClean="0">
                <a:sym typeface="Wingdings" panose="05000000000000000000" pitchFamily="2" charset="2"/>
              </a:rPr>
              <a:t></a:t>
            </a:r>
            <a:r>
              <a:rPr lang="en-US" sz="1600" dirty="0" smtClean="0"/>
              <a:t>H</a:t>
            </a:r>
            <a:r>
              <a:rPr lang="en-US" sz="1600" baseline="-25000" dirty="0" smtClean="0"/>
              <a:t>2</a:t>
            </a:r>
            <a:r>
              <a:rPr lang="en-US" sz="1600" dirty="0" smtClean="0"/>
              <a:t>O+NO</a:t>
            </a:r>
            <a:r>
              <a:rPr lang="en-US" sz="1600" baseline="-25000" dirty="0" smtClean="0"/>
              <a:t>3</a:t>
            </a:r>
            <a:endParaRPr lang="en-US" sz="1600" baseline="-25000" dirty="0"/>
          </a:p>
          <a:p>
            <a:r>
              <a:rPr lang="en-US" sz="1600" dirty="0" smtClean="0"/>
              <a:t>NO</a:t>
            </a:r>
            <a:r>
              <a:rPr lang="en-US" sz="1600" baseline="-25000" dirty="0" smtClean="0"/>
              <a:t>3</a:t>
            </a:r>
            <a:r>
              <a:rPr lang="en-US" sz="1600" dirty="0" smtClean="0"/>
              <a:t>+•OH</a:t>
            </a:r>
            <a:r>
              <a:rPr lang="en-US" sz="1600" dirty="0" smtClean="0">
                <a:sym typeface="Wingdings" panose="05000000000000000000" pitchFamily="2" charset="2"/>
              </a:rPr>
              <a:t></a:t>
            </a:r>
            <a:r>
              <a:rPr lang="en-US" sz="1600" dirty="0" smtClean="0"/>
              <a:t>HO</a:t>
            </a:r>
            <a:r>
              <a:rPr lang="en-US" sz="1600" baseline="-25000" dirty="0" smtClean="0"/>
              <a:t>2</a:t>
            </a:r>
            <a:r>
              <a:rPr lang="en-US" sz="1600" dirty="0" smtClean="0"/>
              <a:t>+NO</a:t>
            </a:r>
            <a:r>
              <a:rPr lang="en-US" sz="1600" baseline="-25000" dirty="0" smtClean="0"/>
              <a:t>2</a:t>
            </a:r>
            <a:endParaRPr lang="en-US" sz="1600" baseline="-25000" dirty="0"/>
          </a:p>
        </p:txBody>
      </p:sp>
      <p:sp>
        <p:nvSpPr>
          <p:cNvPr id="36" name="Title 1">
            <a:extLst>
              <a:ext uri="{FF2B5EF4-FFF2-40B4-BE49-F238E27FC236}">
                <a16:creationId xmlns="" xmlns:a16="http://schemas.microsoft.com/office/drawing/2014/main" id="{80DE82AA-8107-4148-9976-F85BB449FBEF}"/>
              </a:ext>
            </a:extLst>
          </p:cNvPr>
          <p:cNvSpPr>
            <a:spLocks noGrp="1"/>
          </p:cNvSpPr>
          <p:nvPr>
            <p:ph type="title"/>
          </p:nvPr>
        </p:nvSpPr>
        <p:spPr>
          <a:xfrm>
            <a:off x="631249" y="58733"/>
            <a:ext cx="7886700" cy="1325563"/>
          </a:xfrm>
        </p:spPr>
        <p:txBody>
          <a:bodyPr>
            <a:normAutofit/>
          </a:bodyPr>
          <a:lstStyle/>
          <a:p>
            <a:pPr algn="ctr"/>
            <a:r>
              <a:rPr lang="en-US" sz="3200" b="1" dirty="0">
                <a:latin typeface="Arial" panose="020B0604020202020204" pitchFamily="34" charset="0"/>
                <a:cs typeface="Arial" panose="020B0604020202020204" pitchFamily="34" charset="0"/>
              </a:rPr>
              <a:t>Summary of </a:t>
            </a:r>
            <a:r>
              <a:rPr lang="en-US" sz="3200" b="1" dirty="0" smtClean="0">
                <a:latin typeface="Arial" panose="020B0604020202020204" pitchFamily="34" charset="0"/>
                <a:cs typeface="Arial" panose="020B0604020202020204" pitchFamily="34" charset="0"/>
              </a:rPr>
              <a:t>Nitrogen Species Reaction </a:t>
            </a:r>
            <a:r>
              <a:rPr lang="en-US" sz="3200" b="1" dirty="0">
                <a:latin typeface="Arial" panose="020B0604020202020204" pitchFamily="34" charset="0"/>
                <a:cs typeface="Arial" panose="020B0604020202020204" pitchFamily="34" charset="0"/>
              </a:rPr>
              <a:t>P</a:t>
            </a:r>
            <a:r>
              <a:rPr lang="en-US" sz="3200" b="1" dirty="0" smtClean="0">
                <a:latin typeface="Arial" panose="020B0604020202020204" pitchFamily="34" charset="0"/>
                <a:cs typeface="Arial" panose="020B0604020202020204" pitchFamily="34" charset="0"/>
              </a:rPr>
              <a:t>athways</a:t>
            </a:r>
            <a:endParaRPr lang="en-US" sz="3200" b="1" dirty="0">
              <a:latin typeface="Arial" panose="020B0604020202020204" pitchFamily="34" charset="0"/>
              <a:cs typeface="Arial" panose="020B0604020202020204" pitchFamily="34" charset="0"/>
            </a:endParaRPr>
          </a:p>
        </p:txBody>
      </p:sp>
      <p:pic>
        <p:nvPicPr>
          <p:cNvPr id="39" name="Picture 38">
            <a:extLst>
              <a:ext uri="{FF2B5EF4-FFF2-40B4-BE49-F238E27FC236}">
                <a16:creationId xmlns="" xmlns:a16="http://schemas.microsoft.com/office/drawing/2014/main" id="{061AF1FC-E397-40B9-BDCF-82D780A88D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2344" y="2582424"/>
            <a:ext cx="1492729" cy="1814366"/>
          </a:xfrm>
          <a:prstGeom prst="rect">
            <a:avLst/>
          </a:prstGeom>
        </p:spPr>
      </p:pic>
      <p:sp>
        <p:nvSpPr>
          <p:cNvPr id="3" name="Rectangle 2">
            <a:extLst>
              <a:ext uri="{FF2B5EF4-FFF2-40B4-BE49-F238E27FC236}">
                <a16:creationId xmlns="" xmlns:a16="http://schemas.microsoft.com/office/drawing/2014/main" id="{0943E9D9-B895-413F-BECB-C5CC0F0314E0}"/>
              </a:ext>
            </a:extLst>
          </p:cNvPr>
          <p:cNvSpPr/>
          <p:nvPr/>
        </p:nvSpPr>
        <p:spPr>
          <a:xfrm>
            <a:off x="2961906" y="4901797"/>
            <a:ext cx="2220095" cy="10321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9" name="Rectangle 28">
            <a:extLst>
              <a:ext uri="{FF2B5EF4-FFF2-40B4-BE49-F238E27FC236}">
                <a16:creationId xmlns="" xmlns:a16="http://schemas.microsoft.com/office/drawing/2014/main" id="{DBCA6A49-270F-4A55-9D9B-1037A5C28B3A}"/>
              </a:ext>
            </a:extLst>
          </p:cNvPr>
          <p:cNvSpPr/>
          <p:nvPr/>
        </p:nvSpPr>
        <p:spPr>
          <a:xfrm>
            <a:off x="5421009" y="3623207"/>
            <a:ext cx="709174" cy="9783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6CD2F61A-A908-4F50-B995-875742A8E9C6}"/>
              </a:ext>
            </a:extLst>
          </p:cNvPr>
          <p:cNvSpPr/>
          <p:nvPr/>
        </p:nvSpPr>
        <p:spPr>
          <a:xfrm>
            <a:off x="3293488" y="3625488"/>
            <a:ext cx="1608409" cy="8650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888987DE-5FA9-4097-A9F9-AD534FFF20B9}"/>
              </a:ext>
            </a:extLst>
          </p:cNvPr>
          <p:cNvSpPr txBox="1"/>
          <p:nvPr/>
        </p:nvSpPr>
        <p:spPr>
          <a:xfrm>
            <a:off x="3381229" y="4559503"/>
            <a:ext cx="1376852" cy="369332"/>
          </a:xfrm>
          <a:prstGeom prst="rect">
            <a:avLst/>
          </a:prstGeom>
          <a:noFill/>
        </p:spPr>
        <p:txBody>
          <a:bodyPr wrap="none" rtlCol="0">
            <a:spAutoFit/>
          </a:bodyPr>
          <a:lstStyle/>
          <a:p>
            <a:r>
              <a:rPr lang="en-US" dirty="0" smtClean="0"/>
              <a:t>Degradation</a:t>
            </a:r>
            <a:endParaRPr lang="en-US" dirty="0"/>
          </a:p>
        </p:txBody>
      </p:sp>
      <p:sp>
        <p:nvSpPr>
          <p:cNvPr id="23" name="Arrow: Down 22">
            <a:extLst>
              <a:ext uri="{FF2B5EF4-FFF2-40B4-BE49-F238E27FC236}">
                <a16:creationId xmlns="" xmlns:a16="http://schemas.microsoft.com/office/drawing/2014/main" id="{8443E9F9-84F1-4979-BBCD-2F373D0A5E8D}"/>
              </a:ext>
            </a:extLst>
          </p:cNvPr>
          <p:cNvSpPr/>
          <p:nvPr/>
        </p:nvSpPr>
        <p:spPr>
          <a:xfrm>
            <a:off x="2144303" y="4880762"/>
            <a:ext cx="91706" cy="85823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516AEFA9-A5F6-495C-84FC-E5BEC8A8ED38}"/>
              </a:ext>
            </a:extLst>
          </p:cNvPr>
          <p:cNvSpPr txBox="1"/>
          <p:nvPr/>
        </p:nvSpPr>
        <p:spPr>
          <a:xfrm>
            <a:off x="3211831" y="2782160"/>
            <a:ext cx="1933762" cy="584775"/>
          </a:xfrm>
          <a:prstGeom prst="rect">
            <a:avLst/>
          </a:prstGeom>
          <a:noFill/>
        </p:spPr>
        <p:txBody>
          <a:bodyPr wrap="square" rtlCol="0">
            <a:spAutoFit/>
          </a:bodyPr>
          <a:lstStyle/>
          <a:p>
            <a:r>
              <a:rPr lang="en-US" sz="1600" dirty="0"/>
              <a:t>•OH</a:t>
            </a:r>
            <a:r>
              <a:rPr lang="en-US" sz="1600" dirty="0" smtClean="0"/>
              <a:t>+•</a:t>
            </a:r>
            <a:r>
              <a:rPr lang="en-US" sz="1600" dirty="0"/>
              <a:t>OH</a:t>
            </a:r>
            <a:r>
              <a:rPr lang="en-US" sz="1600" dirty="0" smtClean="0">
                <a:sym typeface="Wingdings" panose="05000000000000000000" pitchFamily="2" charset="2"/>
              </a:rPr>
              <a:t>H</a:t>
            </a:r>
            <a:r>
              <a:rPr lang="en-US" sz="1600" baseline="-25000" dirty="0" smtClean="0">
                <a:sym typeface="Wingdings" panose="05000000000000000000" pitchFamily="2" charset="2"/>
              </a:rPr>
              <a:t>2</a:t>
            </a:r>
            <a:r>
              <a:rPr lang="en-US" sz="1600" dirty="0" smtClean="0">
                <a:sym typeface="Wingdings" panose="05000000000000000000" pitchFamily="2" charset="2"/>
              </a:rPr>
              <a:t>O+O</a:t>
            </a:r>
            <a:endParaRPr lang="en-US" sz="1600" dirty="0">
              <a:sym typeface="Wingdings" panose="05000000000000000000" pitchFamily="2" charset="2"/>
            </a:endParaRPr>
          </a:p>
          <a:p>
            <a:r>
              <a:rPr lang="en-US" sz="1600" dirty="0" smtClean="0"/>
              <a:t>NO+O</a:t>
            </a:r>
            <a:r>
              <a:rPr lang="en-US" sz="1600" dirty="0" smtClean="0">
                <a:sym typeface="Wingdings" panose="05000000000000000000" pitchFamily="2" charset="2"/>
              </a:rPr>
              <a:t> NO</a:t>
            </a:r>
            <a:r>
              <a:rPr lang="en-US" sz="1600" baseline="-25000" dirty="0" smtClean="0">
                <a:sym typeface="Wingdings" panose="05000000000000000000" pitchFamily="2" charset="2"/>
              </a:rPr>
              <a:t>2</a:t>
            </a:r>
            <a:endParaRPr lang="en-US" sz="1600" dirty="0"/>
          </a:p>
        </p:txBody>
      </p:sp>
      <p:cxnSp>
        <p:nvCxnSpPr>
          <p:cNvPr id="27" name="Connector: Curved 26">
            <a:extLst>
              <a:ext uri="{FF2B5EF4-FFF2-40B4-BE49-F238E27FC236}">
                <a16:creationId xmlns="" xmlns:a16="http://schemas.microsoft.com/office/drawing/2014/main" id="{BE6EE499-B56E-4736-8F6B-4E74798F2301}"/>
              </a:ext>
            </a:extLst>
          </p:cNvPr>
          <p:cNvCxnSpPr/>
          <p:nvPr/>
        </p:nvCxnSpPr>
        <p:spPr>
          <a:xfrm rot="10800000" flipV="1">
            <a:off x="2177511" y="3366935"/>
            <a:ext cx="1844327" cy="867574"/>
          </a:xfrm>
          <a:prstGeom prst="curvedConnector3">
            <a:avLst>
              <a:gd name="adj1" fmla="val 99313"/>
            </a:avLst>
          </a:prstGeom>
          <a:ln>
            <a:tailEnd type="triangle"/>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1096297" y="1263445"/>
            <a:ext cx="6110748" cy="49456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2846439" y="1263445"/>
            <a:ext cx="19664" cy="49456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211199" y="1258041"/>
            <a:ext cx="19664" cy="494562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99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animBg="1"/>
      <p:bldP spid="12" grpId="0"/>
      <p:bldP spid="16" grpId="0" animBg="1"/>
      <p:bldP spid="17" grpId="0"/>
      <p:bldP spid="19" grpId="0"/>
      <p:bldP spid="24" grpId="0"/>
      <p:bldP spid="10" grpId="0"/>
      <p:bldP spid="3" grpId="0" animBg="1"/>
      <p:bldP spid="29" grpId="0" animBg="1"/>
      <p:bldP spid="30" grpId="0" animBg="1"/>
      <p:bldP spid="8" grpId="0"/>
      <p:bldP spid="23" grpId="0" animBg="1"/>
      <p:bldP spid="4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950" y="87803"/>
            <a:ext cx="6172200" cy="857250"/>
          </a:xfrm>
        </p:spPr>
        <p:txBody>
          <a:bodyPr>
            <a:normAutofit/>
          </a:bodyPr>
          <a:lstStyle/>
          <a:p>
            <a:pPr algn="ctr"/>
            <a:r>
              <a:rPr lang="en-US" sz="3200" b="1" dirty="0" smtClean="0">
                <a:latin typeface="Arial" panose="020B0604020202020204" pitchFamily="34" charset="0"/>
                <a:cs typeface="Arial" panose="020B0604020202020204" pitchFamily="34" charset="0"/>
              </a:rPr>
              <a:t>Conclusions</a:t>
            </a:r>
            <a:endParaRPr lang="en-US" sz="3200" b="1"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147797" y="866102"/>
            <a:ext cx="8459826" cy="3556231"/>
          </a:xfrm>
          <a:ln>
            <a:noFill/>
          </a:ln>
        </p:spPr>
        <p:txBody>
          <a:bodyPr>
            <a:noAutofit/>
          </a:bodyPr>
          <a:lstStyle/>
          <a:p>
            <a:pPr algn="just">
              <a:spcBef>
                <a:spcPts val="338"/>
              </a:spcBef>
              <a:spcAft>
                <a:spcPts val="338"/>
              </a:spcAft>
              <a:buFont typeface="Arial"/>
              <a:buChar char="•"/>
              <a:defRPr/>
            </a:pPr>
            <a:r>
              <a:rPr lang="en-US" sz="2000" dirty="0" smtClean="0">
                <a:cs typeface="Arial"/>
              </a:rPr>
              <a:t>Gas-liquid </a:t>
            </a:r>
            <a:r>
              <a:rPr lang="en-US" sz="2000" dirty="0">
                <a:cs typeface="Arial"/>
              </a:rPr>
              <a:t>reactor utilized here characterized with respect to</a:t>
            </a:r>
          </a:p>
          <a:p>
            <a:pPr lvl="1" algn="just">
              <a:spcBef>
                <a:spcPts val="338"/>
              </a:spcBef>
              <a:spcAft>
                <a:spcPts val="338"/>
              </a:spcAft>
              <a:buFont typeface="Arial"/>
              <a:buChar char="•"/>
              <a:defRPr/>
            </a:pPr>
            <a:r>
              <a:rPr lang="en-US" sz="1600" dirty="0">
                <a:cs typeface="Arial"/>
              </a:rPr>
              <a:t>Geometry of gas and liquid volumes and interface</a:t>
            </a:r>
          </a:p>
          <a:p>
            <a:pPr lvl="1" algn="just">
              <a:spcBef>
                <a:spcPts val="338"/>
              </a:spcBef>
              <a:spcAft>
                <a:spcPts val="338"/>
              </a:spcAft>
              <a:buFont typeface="Arial"/>
              <a:buChar char="•"/>
              <a:defRPr/>
            </a:pPr>
            <a:r>
              <a:rPr lang="en-US" sz="1600" dirty="0">
                <a:cs typeface="Arial"/>
              </a:rPr>
              <a:t>Hydrodynamic flow patterns, pressure, and mass transfer characteristics</a:t>
            </a:r>
          </a:p>
          <a:p>
            <a:pPr lvl="1" algn="just">
              <a:spcBef>
                <a:spcPts val="338"/>
              </a:spcBef>
              <a:spcAft>
                <a:spcPts val="338"/>
              </a:spcAft>
              <a:buFont typeface="Arial"/>
              <a:buChar char="•"/>
              <a:defRPr/>
            </a:pPr>
            <a:r>
              <a:rPr lang="en-US" sz="1600" dirty="0">
                <a:cs typeface="Arial"/>
              </a:rPr>
              <a:t>Effects of power supply type </a:t>
            </a:r>
            <a:r>
              <a:rPr lang="en-US" sz="1600" dirty="0" smtClean="0">
                <a:cs typeface="Arial"/>
              </a:rPr>
              <a:t>(microsecond </a:t>
            </a:r>
            <a:r>
              <a:rPr lang="en-US" sz="1600" dirty="0">
                <a:cs typeface="Arial"/>
              </a:rPr>
              <a:t>vs </a:t>
            </a:r>
            <a:r>
              <a:rPr lang="en-US" sz="1600" dirty="0" err="1">
                <a:cs typeface="Arial"/>
              </a:rPr>
              <a:t>nanopulser</a:t>
            </a:r>
            <a:r>
              <a:rPr lang="en-US" sz="1600" dirty="0">
                <a:cs typeface="Arial"/>
              </a:rPr>
              <a:t>)</a:t>
            </a:r>
          </a:p>
          <a:p>
            <a:pPr lvl="1" algn="just">
              <a:spcBef>
                <a:spcPts val="338"/>
              </a:spcBef>
              <a:spcAft>
                <a:spcPts val="338"/>
              </a:spcAft>
              <a:buFont typeface="Arial"/>
              <a:buChar char="•"/>
              <a:defRPr/>
            </a:pPr>
            <a:r>
              <a:rPr lang="en-US" sz="1600" dirty="0">
                <a:cs typeface="Arial"/>
              </a:rPr>
              <a:t>Plasma </a:t>
            </a:r>
            <a:r>
              <a:rPr lang="en-US" sz="1600" dirty="0" smtClean="0">
                <a:cs typeface="Arial"/>
              </a:rPr>
              <a:t>gas temperature</a:t>
            </a:r>
            <a:r>
              <a:rPr lang="en-US" sz="1600" dirty="0">
                <a:cs typeface="Arial"/>
              </a:rPr>
              <a:t>, electron density, and electron energy</a:t>
            </a:r>
          </a:p>
          <a:p>
            <a:pPr lvl="1" algn="just">
              <a:spcBef>
                <a:spcPts val="338"/>
              </a:spcBef>
              <a:spcAft>
                <a:spcPts val="338"/>
              </a:spcAft>
              <a:buFont typeface="Arial"/>
              <a:buChar char="•"/>
              <a:defRPr/>
            </a:pPr>
            <a:r>
              <a:rPr lang="en-US" sz="1600" dirty="0">
                <a:cs typeface="Arial"/>
              </a:rPr>
              <a:t>Effects of solution conductivity, pulse frequency, power supply </a:t>
            </a:r>
            <a:r>
              <a:rPr lang="en-US" sz="1600" dirty="0" smtClean="0">
                <a:cs typeface="Arial"/>
              </a:rPr>
              <a:t>type</a:t>
            </a:r>
          </a:p>
          <a:p>
            <a:pPr lvl="2" algn="just">
              <a:spcBef>
                <a:spcPts val="338"/>
              </a:spcBef>
              <a:spcAft>
                <a:spcPts val="338"/>
              </a:spcAft>
              <a:buFont typeface="Arial"/>
              <a:buChar char="•"/>
              <a:defRPr/>
            </a:pPr>
            <a:r>
              <a:rPr lang="en-US" sz="1600" dirty="0" err="1" smtClean="0">
                <a:solidFill>
                  <a:srgbClr val="FF0000"/>
                </a:solidFill>
                <a:cs typeface="Arial"/>
              </a:rPr>
              <a:t>Nanopulser</a:t>
            </a:r>
            <a:r>
              <a:rPr lang="en-US" sz="1600" dirty="0" smtClean="0">
                <a:solidFill>
                  <a:srgbClr val="FF0000"/>
                </a:solidFill>
                <a:cs typeface="Arial"/>
              </a:rPr>
              <a:t> (fast rise) operates to near seawater conductivity without large drop in H</a:t>
            </a:r>
            <a:r>
              <a:rPr lang="en-US" sz="1600" baseline="-25000" dirty="0" smtClean="0">
                <a:solidFill>
                  <a:srgbClr val="FF0000"/>
                </a:solidFill>
                <a:cs typeface="Arial"/>
              </a:rPr>
              <a:t>2</a:t>
            </a:r>
            <a:r>
              <a:rPr lang="en-US" sz="1600" dirty="0" smtClean="0">
                <a:solidFill>
                  <a:srgbClr val="FF0000"/>
                </a:solidFill>
                <a:cs typeface="Arial"/>
              </a:rPr>
              <a:t>O</a:t>
            </a:r>
            <a:r>
              <a:rPr lang="en-US" sz="1600" baseline="-25000" dirty="0" smtClean="0">
                <a:solidFill>
                  <a:srgbClr val="FF0000"/>
                </a:solidFill>
                <a:cs typeface="Arial"/>
              </a:rPr>
              <a:t>2</a:t>
            </a:r>
            <a:r>
              <a:rPr lang="en-US" sz="1600" dirty="0" smtClean="0">
                <a:cs typeface="Arial"/>
              </a:rPr>
              <a:t>.</a:t>
            </a:r>
            <a:endParaRPr lang="en-US" sz="1600" dirty="0">
              <a:cs typeface="Arial"/>
            </a:endParaRPr>
          </a:p>
          <a:p>
            <a:pPr lvl="1" algn="just">
              <a:spcBef>
                <a:spcPts val="338"/>
              </a:spcBef>
              <a:spcAft>
                <a:spcPts val="338"/>
              </a:spcAft>
              <a:buFont typeface="Arial"/>
              <a:buChar char="•"/>
              <a:defRPr/>
            </a:pPr>
            <a:r>
              <a:rPr lang="en-US" sz="1600" dirty="0">
                <a:cs typeface="Arial"/>
              </a:rPr>
              <a:t>Formation of hydroxyl radicals, hydrogen peroxide, oxidation products of several organic compounds including liquid phase, gas phase, and volatile compounds</a:t>
            </a:r>
          </a:p>
          <a:p>
            <a:pPr algn="just">
              <a:spcBef>
                <a:spcPts val="338"/>
              </a:spcBef>
              <a:spcAft>
                <a:spcPts val="338"/>
              </a:spcAft>
              <a:buFont typeface="Arial"/>
              <a:buChar char="•"/>
              <a:defRPr/>
            </a:pPr>
            <a:r>
              <a:rPr lang="en-US" sz="2000" dirty="0">
                <a:cs typeface="Arial"/>
              </a:rPr>
              <a:t>Relatively high efficiency for </a:t>
            </a:r>
            <a:r>
              <a:rPr lang="en-US" sz="2000" dirty="0" smtClean="0">
                <a:latin typeface="Calibri" panose="020F0502020204030204" pitchFamily="34" charset="0"/>
                <a:cs typeface="Calibri" panose="020F0502020204030204" pitchFamily="34" charset="0"/>
              </a:rPr>
              <a:t>∙</a:t>
            </a:r>
            <a:r>
              <a:rPr lang="en-US" sz="2000" dirty="0" smtClean="0">
                <a:cs typeface="Arial"/>
              </a:rPr>
              <a:t>OH </a:t>
            </a:r>
            <a:r>
              <a:rPr lang="en-US" sz="2000" dirty="0">
                <a:cs typeface="Arial"/>
              </a:rPr>
              <a:t>formation </a:t>
            </a:r>
            <a:r>
              <a:rPr lang="en-US" sz="2000" dirty="0" smtClean="0">
                <a:cs typeface="Arial"/>
              </a:rPr>
              <a:t>demonstrated</a:t>
            </a:r>
          </a:p>
          <a:p>
            <a:pPr lvl="1" algn="just">
              <a:spcBef>
                <a:spcPts val="338"/>
              </a:spcBef>
              <a:spcAft>
                <a:spcPts val="338"/>
              </a:spcAft>
              <a:buFont typeface="Arial"/>
              <a:buChar char="•"/>
              <a:defRPr/>
            </a:pPr>
            <a:r>
              <a:rPr lang="en-US" sz="1600" dirty="0" smtClean="0">
                <a:solidFill>
                  <a:srgbClr val="FF0000"/>
                </a:solidFill>
                <a:cs typeface="Arial"/>
              </a:rPr>
              <a:t>·OH (primary) energy yields comparable to all other AOPs</a:t>
            </a:r>
          </a:p>
          <a:p>
            <a:pPr lvl="1" algn="just">
              <a:spcBef>
                <a:spcPts val="338"/>
              </a:spcBef>
              <a:spcAft>
                <a:spcPts val="338"/>
              </a:spcAft>
              <a:buFont typeface="Arial"/>
              <a:buChar char="•"/>
              <a:defRPr/>
            </a:pPr>
            <a:r>
              <a:rPr lang="en-US" sz="1600" dirty="0" smtClean="0">
                <a:solidFill>
                  <a:srgbClr val="FF0000"/>
                </a:solidFill>
                <a:cs typeface="Arial"/>
              </a:rPr>
              <a:t>·OH reactions/reaction products found in both gas phase and liquid phase</a:t>
            </a:r>
          </a:p>
          <a:p>
            <a:pPr lvl="1" algn="just">
              <a:spcBef>
                <a:spcPts val="338"/>
              </a:spcBef>
              <a:spcAft>
                <a:spcPts val="338"/>
              </a:spcAft>
              <a:buFont typeface="Arial"/>
              <a:buChar char="•"/>
              <a:defRPr/>
            </a:pPr>
            <a:r>
              <a:rPr lang="en-US" sz="1600" dirty="0">
                <a:solidFill>
                  <a:srgbClr val="FF0000"/>
                </a:solidFill>
                <a:cs typeface="Arial"/>
              </a:rPr>
              <a:t>·OH </a:t>
            </a:r>
            <a:r>
              <a:rPr lang="en-US" sz="1600" dirty="0" smtClean="0">
                <a:solidFill>
                  <a:srgbClr val="FF0000"/>
                </a:solidFill>
                <a:cs typeface="Arial"/>
              </a:rPr>
              <a:t>reactions</a:t>
            </a:r>
          </a:p>
          <a:p>
            <a:pPr lvl="2" algn="just">
              <a:spcBef>
                <a:spcPts val="338"/>
              </a:spcBef>
              <a:spcAft>
                <a:spcPts val="338"/>
              </a:spcAft>
              <a:buFont typeface="Arial"/>
              <a:buChar char="•"/>
              <a:defRPr/>
            </a:pPr>
            <a:r>
              <a:rPr lang="en-US" sz="1600" dirty="0" smtClean="0">
                <a:solidFill>
                  <a:srgbClr val="FF0000"/>
                </a:solidFill>
                <a:cs typeface="Arial"/>
              </a:rPr>
              <a:t>Reactions of many organic compounds in the liquid and gas phases</a:t>
            </a:r>
          </a:p>
          <a:p>
            <a:pPr lvl="2" algn="just">
              <a:spcBef>
                <a:spcPts val="338"/>
              </a:spcBef>
              <a:spcAft>
                <a:spcPts val="338"/>
              </a:spcAft>
              <a:buFont typeface="Arial"/>
              <a:buChar char="•"/>
              <a:defRPr/>
            </a:pPr>
            <a:r>
              <a:rPr lang="en-US" sz="1600" dirty="0" smtClean="0">
                <a:solidFill>
                  <a:srgbClr val="FF0000"/>
                </a:solidFill>
                <a:cs typeface="Arial"/>
              </a:rPr>
              <a:t>Control formation of nitrogen oxides, particularly formation of acids</a:t>
            </a:r>
          </a:p>
          <a:p>
            <a:pPr lvl="2" algn="just">
              <a:spcBef>
                <a:spcPts val="338"/>
              </a:spcBef>
              <a:spcAft>
                <a:spcPts val="338"/>
              </a:spcAft>
              <a:buFont typeface="Arial"/>
              <a:buChar char="•"/>
              <a:defRPr/>
            </a:pPr>
            <a:r>
              <a:rPr lang="en-US" sz="1600" dirty="0" smtClean="0">
                <a:solidFill>
                  <a:srgbClr val="FF0000"/>
                </a:solidFill>
                <a:cs typeface="Arial"/>
              </a:rPr>
              <a:t>Control formation of hydrogen peroxide</a:t>
            </a:r>
          </a:p>
          <a:p>
            <a:pPr lvl="2" algn="just">
              <a:spcBef>
                <a:spcPts val="338"/>
              </a:spcBef>
              <a:spcAft>
                <a:spcPts val="338"/>
              </a:spcAft>
              <a:buFont typeface="Arial"/>
              <a:buChar char="•"/>
              <a:defRPr/>
            </a:pPr>
            <a:r>
              <a:rPr lang="en-US" sz="1600" dirty="0" smtClean="0">
                <a:solidFill>
                  <a:srgbClr val="FF0000"/>
                </a:solidFill>
                <a:cs typeface="Arial"/>
              </a:rPr>
              <a:t>Degradation reactions (reverse and others) can reduce efficiencies</a:t>
            </a:r>
            <a:endParaRPr lang="en-US" sz="1600" dirty="0">
              <a:solidFill>
                <a:srgbClr val="FF0000"/>
              </a:solidFill>
              <a:cs typeface="Arial"/>
            </a:endParaRPr>
          </a:p>
          <a:p>
            <a:pPr marL="0" indent="0" algn="just">
              <a:spcBef>
                <a:spcPts val="338"/>
              </a:spcBef>
              <a:spcAft>
                <a:spcPts val="338"/>
              </a:spcAft>
              <a:buNone/>
              <a:defRPr/>
            </a:pPr>
            <a:endParaRPr lang="en-US" sz="2000" dirty="0" smtClean="0">
              <a:cs typeface="Arial"/>
            </a:endParaRPr>
          </a:p>
          <a:p>
            <a:pPr algn="just">
              <a:spcBef>
                <a:spcPts val="338"/>
              </a:spcBef>
              <a:spcAft>
                <a:spcPts val="338"/>
              </a:spcAft>
              <a:buFont typeface="Arial"/>
              <a:buChar char="•"/>
              <a:defRPr/>
            </a:pPr>
            <a:endParaRPr lang="en-US" sz="2000" dirty="0">
              <a:cs typeface="Arial"/>
            </a:endParaRPr>
          </a:p>
        </p:txBody>
      </p:sp>
    </p:spTree>
    <p:extLst>
      <p:ext uri="{BB962C8B-B14F-4D97-AF65-F5344CB8AC3E}">
        <p14:creationId xmlns:p14="http://schemas.microsoft.com/office/powerpoint/2010/main" val="333459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xEl>
                                              <p:pRg st="13" end="1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txEl>
                                              <p:pRg st="14" end="14"/>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1035"/>
          <p:cNvSpPr txBox="1">
            <a:spLocks noChangeArrowheads="1"/>
          </p:cNvSpPr>
          <p:nvPr/>
        </p:nvSpPr>
        <p:spPr bwMode="auto">
          <a:xfrm>
            <a:off x="2513802" y="124543"/>
            <a:ext cx="43284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smtClean="0">
                <a:latin typeface="Arial" panose="020B0604020202020204" pitchFamily="34" charset="0"/>
                <a:ea typeface="MS PGothic" panose="020B0600070205080204" pitchFamily="34" charset="-128"/>
                <a:cs typeface="Arial" panose="020B0604020202020204" pitchFamily="34" charset="0"/>
              </a:rPr>
              <a:t>Recent Collaborators</a:t>
            </a:r>
            <a:endParaRPr lang="en-US" altLang="en-US" b="1" dirty="0">
              <a:latin typeface="Arial" panose="020B0604020202020204" pitchFamily="34" charset="0"/>
              <a:ea typeface="MS PGothic" panose="020B0600070205080204" pitchFamily="34" charset="-128"/>
              <a:cs typeface="Arial" panose="020B0604020202020204" pitchFamily="34" charset="0"/>
            </a:endParaRPr>
          </a:p>
        </p:txBody>
      </p:sp>
      <p:pic>
        <p:nvPicPr>
          <p:cNvPr id="717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17" y="2756696"/>
            <a:ext cx="804732" cy="109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838200"/>
            <a:ext cx="907433" cy="11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09307" y="3925526"/>
            <a:ext cx="1447384" cy="461665"/>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Prof. Igor </a:t>
            </a:r>
            <a:r>
              <a:rPr lang="en-US" sz="1200" dirty="0" err="1" smtClean="0">
                <a:latin typeface="Arial" panose="020B0604020202020204" pitchFamily="34" charset="0"/>
                <a:cs typeface="Arial" panose="020B0604020202020204" pitchFamily="34" charset="0"/>
              </a:rPr>
              <a:t>Alabugin</a:t>
            </a:r>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a:t>
            </a:r>
            <a:r>
              <a:rPr lang="en-US" sz="1200" dirty="0" err="1" smtClean="0">
                <a:latin typeface="Arial" panose="020B0604020202020204" pitchFamily="34" charset="0"/>
                <a:cs typeface="Arial" panose="020B0604020202020204" pitchFamily="34" charset="0"/>
              </a:rPr>
              <a:t>Chem</a:t>
            </a:r>
            <a:r>
              <a:rPr lang="en-US" sz="1200" dirty="0" smtClean="0">
                <a:latin typeface="Arial" panose="020B0604020202020204" pitchFamily="34" charset="0"/>
                <a:cs typeface="Arial" panose="020B0604020202020204" pitchFamily="34" charset="0"/>
              </a:rPr>
              <a:t>/</a:t>
            </a:r>
            <a:r>
              <a:rPr lang="en-US" sz="1200" dirty="0" err="1" smtClean="0">
                <a:latin typeface="Arial" panose="020B0604020202020204" pitchFamily="34" charset="0"/>
                <a:cs typeface="Arial" panose="020B0604020202020204" pitchFamily="34" charset="0"/>
              </a:rPr>
              <a:t>Biochem</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14" name="TextBox 13"/>
          <p:cNvSpPr txBox="1"/>
          <p:nvPr/>
        </p:nvSpPr>
        <p:spPr>
          <a:xfrm>
            <a:off x="1752600" y="1981200"/>
            <a:ext cx="1641327"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Dr. Stefan </a:t>
            </a:r>
            <a:r>
              <a:rPr lang="en-US" sz="1200" dirty="0" err="1" smtClean="0">
                <a:latin typeface="Arial" panose="020B0604020202020204" pitchFamily="34" charset="0"/>
                <a:cs typeface="Arial" panose="020B0604020202020204" pitchFamily="34" charset="0"/>
              </a:rPr>
              <a:t>Bresch</a:t>
            </a:r>
            <a:endParaRPr lang="en-US" sz="1200" dirty="0" smtClean="0">
              <a:latin typeface="Arial" panose="020B0604020202020204" pitchFamily="34" charset="0"/>
              <a:cs typeface="Arial" panose="020B0604020202020204" pitchFamily="34" charset="0"/>
            </a:endParaRPr>
          </a:p>
          <a:p>
            <a:pPr algn="ctr"/>
            <a:r>
              <a:rPr lang="en-US" sz="1200" dirty="0" smtClean="0">
                <a:latin typeface="Arial" panose="020B0604020202020204" pitchFamily="34" charset="0"/>
                <a:cs typeface="Arial" panose="020B0604020202020204" pitchFamily="34" charset="0"/>
              </a:rPr>
              <a:t>(</a:t>
            </a:r>
            <a:r>
              <a:rPr lang="en-US" sz="1200" dirty="0" err="1" smtClean="0">
                <a:latin typeface="Arial" panose="020B0604020202020204" pitchFamily="34" charset="0"/>
                <a:cs typeface="Arial" panose="020B0604020202020204" pitchFamily="34" charset="0"/>
              </a:rPr>
              <a:t>Chem</a:t>
            </a:r>
            <a:r>
              <a:rPr lang="en-US" sz="1200" dirty="0" smtClean="0">
                <a:latin typeface="Arial" panose="020B0604020202020204" pitchFamily="34" charset="0"/>
                <a:cs typeface="Arial" panose="020B0604020202020204" pitchFamily="34" charset="0"/>
              </a:rPr>
              <a:t> PhD 2015)</a:t>
            </a:r>
            <a:endParaRPr lang="en-US" sz="1200" dirty="0">
              <a:latin typeface="Arial" panose="020B0604020202020204" pitchFamily="34" charset="0"/>
              <a:cs typeface="Arial" panose="020B0604020202020204" pitchFamily="34" charset="0"/>
            </a:endParaRPr>
          </a:p>
        </p:txBody>
      </p:sp>
      <p:pic>
        <p:nvPicPr>
          <p:cNvPr id="17" name="Picture 2" descr="DSC_0094.JPG"/>
          <p:cNvPicPr>
            <a:picLocks noChangeAspect="1"/>
          </p:cNvPicPr>
          <p:nvPr/>
        </p:nvPicPr>
        <p:blipFill>
          <a:blip r:embed="rId5" cstate="print">
            <a:extLst>
              <a:ext uri="{28A0092B-C50C-407E-A947-70E740481C1C}">
                <a14:useLocalDpi xmlns:a14="http://schemas.microsoft.com/office/drawing/2010/main" val="0"/>
              </a:ext>
            </a:extLst>
          </a:blip>
          <a:srcRect l="26456" t="4776" r="18237"/>
          <a:stretch>
            <a:fillRect/>
          </a:stretch>
        </p:blipFill>
        <p:spPr bwMode="auto">
          <a:xfrm>
            <a:off x="750617" y="835234"/>
            <a:ext cx="967751" cy="110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09307" y="1975034"/>
            <a:ext cx="1450370"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Dr. Kevin Hsieh</a:t>
            </a:r>
          </a:p>
          <a:p>
            <a:pPr algn="ctr"/>
            <a:r>
              <a:rPr lang="en-US" sz="1200" dirty="0" smtClean="0">
                <a:latin typeface="Arial" panose="020B0604020202020204" pitchFamily="34" charset="0"/>
                <a:cs typeface="Arial" panose="020B0604020202020204" pitchFamily="34" charset="0"/>
              </a:rPr>
              <a:t>(</a:t>
            </a:r>
            <a:r>
              <a:rPr lang="en-US" sz="1200" dirty="0" err="1" smtClean="0">
                <a:latin typeface="Arial" panose="020B0604020202020204" pitchFamily="34" charset="0"/>
                <a:cs typeface="Arial" panose="020B0604020202020204" pitchFamily="34" charset="0"/>
              </a:rPr>
              <a:t>ChE</a:t>
            </a:r>
            <a:r>
              <a:rPr lang="en-US" sz="1200" dirty="0" smtClean="0">
                <a:latin typeface="Arial" panose="020B0604020202020204" pitchFamily="34" charset="0"/>
                <a:cs typeface="Arial" panose="020B0604020202020204" pitchFamily="34" charset="0"/>
              </a:rPr>
              <a:t> PhD 2015)</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3153516" y="2009895"/>
            <a:ext cx="1507004"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Robert Wandell</a:t>
            </a:r>
          </a:p>
          <a:p>
            <a:pPr algn="ctr"/>
            <a:r>
              <a:rPr lang="en-US" sz="1200" dirty="0" smtClean="0">
                <a:latin typeface="Arial" panose="020B0604020202020204" pitchFamily="34" charset="0"/>
                <a:cs typeface="Arial" panose="020B0604020202020204" pitchFamily="34" charset="0"/>
              </a:rPr>
              <a:t>(</a:t>
            </a:r>
            <a:r>
              <a:rPr lang="en-US" sz="1200" dirty="0" err="1" smtClean="0">
                <a:latin typeface="Arial" panose="020B0604020202020204" pitchFamily="34" charset="0"/>
                <a:cs typeface="Arial" panose="020B0604020202020204" pitchFamily="34" charset="0"/>
              </a:rPr>
              <a:t>ChE</a:t>
            </a:r>
            <a:r>
              <a:rPr lang="en-US" sz="1200" dirty="0" smtClean="0">
                <a:latin typeface="Arial" panose="020B0604020202020204" pitchFamily="34" charset="0"/>
                <a:cs typeface="Arial" panose="020B0604020202020204" pitchFamily="34" charset="0"/>
              </a:rPr>
              <a:t> PhD 2016)</a:t>
            </a:r>
            <a:endParaRPr lang="en-US" sz="1200" dirty="0">
              <a:latin typeface="Arial" panose="020B0604020202020204" pitchFamily="34" charset="0"/>
              <a:cs typeface="Arial" panose="020B0604020202020204" pitchFamily="34" charset="0"/>
            </a:endParaRPr>
          </a:p>
        </p:txBody>
      </p:sp>
      <p:sp>
        <p:nvSpPr>
          <p:cNvPr id="16" name="TextBox 13"/>
          <p:cNvSpPr txBox="1">
            <a:spLocks noChangeArrowheads="1"/>
          </p:cNvSpPr>
          <p:nvPr/>
        </p:nvSpPr>
        <p:spPr bwMode="auto">
          <a:xfrm>
            <a:off x="4678016" y="2009825"/>
            <a:ext cx="1309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6"/>
              </a:buBlip>
              <a:defRPr sz="2200">
                <a:solidFill>
                  <a:schemeClr val="tx1"/>
                </a:solidFill>
                <a:latin typeface="Calisto MT" pitchFamily="18" charset="0"/>
                <a:ea typeface="ＭＳ Ｐゴシック" pitchFamily="34" charset="-128"/>
              </a:defRPr>
            </a:lvl1pPr>
            <a:lvl2pPr marL="742950" indent="-285750" eaLnBrk="0" hangingPunct="0">
              <a:spcBef>
                <a:spcPts val="600"/>
              </a:spcBef>
              <a:buBlip>
                <a:blip r:embed="rId6"/>
              </a:buBlip>
              <a:defRPr sz="2000">
                <a:solidFill>
                  <a:schemeClr val="tx1"/>
                </a:solidFill>
                <a:latin typeface="Calisto MT" pitchFamily="18" charset="0"/>
                <a:ea typeface="ＭＳ Ｐゴシック" pitchFamily="34" charset="-128"/>
              </a:defRPr>
            </a:lvl2pPr>
            <a:lvl3pPr marL="1143000" indent="-228600" eaLnBrk="0" hangingPunct="0">
              <a:spcBef>
                <a:spcPts val="600"/>
              </a:spcBef>
              <a:buBlip>
                <a:blip r:embed="rId6"/>
              </a:buBlip>
              <a:defRPr>
                <a:solidFill>
                  <a:schemeClr val="tx1"/>
                </a:solidFill>
                <a:latin typeface="Calisto MT" pitchFamily="18" charset="0"/>
                <a:ea typeface="ＭＳ Ｐゴシック" pitchFamily="34" charset="-128"/>
              </a:defRPr>
            </a:lvl3pPr>
            <a:lvl4pPr marL="1600200" indent="-228600" eaLnBrk="0" hangingPunct="0">
              <a:spcBef>
                <a:spcPts val="600"/>
              </a:spcBef>
              <a:buBlip>
                <a:blip r:embed="rId6"/>
              </a:buBlip>
              <a:defRPr>
                <a:solidFill>
                  <a:schemeClr val="tx1"/>
                </a:solidFill>
                <a:latin typeface="Calisto MT" pitchFamily="18" charset="0"/>
                <a:ea typeface="ＭＳ Ｐゴシック" pitchFamily="34" charset="-128"/>
              </a:defRPr>
            </a:lvl4pPr>
            <a:lvl5pPr marL="2057400" indent="-228600" eaLnBrk="0" hangingPunct="0">
              <a:spcBef>
                <a:spcPts val="600"/>
              </a:spcBef>
              <a:buBlip>
                <a:blip r:embed="rId6"/>
              </a:buBlip>
              <a:defRPr>
                <a:solidFill>
                  <a:schemeClr val="tx1"/>
                </a:solidFill>
                <a:latin typeface="Calisto MT" pitchFamily="18" charset="0"/>
                <a:ea typeface="ＭＳ Ｐゴシック" pitchFamily="34" charset="-128"/>
              </a:defRPr>
            </a:lvl5pPr>
            <a:lvl6pPr marL="25146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6pPr>
            <a:lvl7pPr marL="29718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7pPr>
            <a:lvl8pPr marL="34290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8pPr>
            <a:lvl9pPr marL="38862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9pPr>
          </a:lstStyle>
          <a:p>
            <a:pPr algn="ctr" eaLnBrk="1" hangingPunct="1">
              <a:spcBef>
                <a:spcPct val="0"/>
              </a:spcBef>
              <a:buFontTx/>
              <a:buNone/>
            </a:pPr>
            <a:r>
              <a:rPr lang="en-US" altLang="en-US" sz="1200" dirty="0" err="1">
                <a:latin typeface="Arial" panose="020B0604020202020204" pitchFamily="34" charset="0"/>
                <a:cs typeface="Arial" panose="020B0604020202020204" pitchFamily="34" charset="0"/>
              </a:rPr>
              <a:t>Huihui</a:t>
            </a:r>
            <a:r>
              <a:rPr lang="en-US" altLang="en-US" sz="1200" dirty="0">
                <a:latin typeface="Arial" panose="020B0604020202020204" pitchFamily="34" charset="0"/>
                <a:cs typeface="Arial" panose="020B0604020202020204" pitchFamily="34" charset="0"/>
              </a:rPr>
              <a:t> </a:t>
            </a:r>
            <a:r>
              <a:rPr lang="en-US" altLang="en-US" sz="1200" dirty="0" smtClean="0">
                <a:latin typeface="Arial" panose="020B0604020202020204" pitchFamily="34" charset="0"/>
                <a:cs typeface="Arial" panose="020B0604020202020204" pitchFamily="34" charset="0"/>
              </a:rPr>
              <a:t>Wang</a:t>
            </a:r>
          </a:p>
          <a:p>
            <a:pPr algn="ctr" eaLnBrk="1" hangingPunct="1">
              <a:spcBef>
                <a:spcPct val="0"/>
              </a:spcBef>
              <a:buFontTx/>
              <a:buNone/>
            </a:pPr>
            <a:r>
              <a:rPr lang="en-US" altLang="en-US" sz="1200" dirty="0" smtClean="0">
                <a:latin typeface="Arial" panose="020B0604020202020204" pitchFamily="34" charset="0"/>
                <a:cs typeface="Arial" panose="020B0604020202020204" pitchFamily="34" charset="0"/>
              </a:rPr>
              <a:t>(</a:t>
            </a:r>
            <a:r>
              <a:rPr lang="en-US" altLang="en-US" sz="1200" dirty="0" err="1" smtClean="0">
                <a:latin typeface="Arial" panose="020B0604020202020204" pitchFamily="34" charset="0"/>
                <a:cs typeface="Arial" panose="020B0604020202020204" pitchFamily="34" charset="0"/>
              </a:rPr>
              <a:t>ChE</a:t>
            </a:r>
            <a:r>
              <a:rPr lang="en-US" altLang="en-US" sz="1200" dirty="0" smtClean="0">
                <a:latin typeface="Arial" panose="020B0604020202020204" pitchFamily="34" charset="0"/>
                <a:cs typeface="Arial" panose="020B0604020202020204" pitchFamily="34" charset="0"/>
              </a:rPr>
              <a:t> PhD 2018)</a:t>
            </a:r>
            <a:endParaRPr lang="en-US" altLang="en-US" sz="12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48377" t="15243"/>
          <a:stretch/>
        </p:blipFill>
        <p:spPr>
          <a:xfrm>
            <a:off x="4867530" y="846043"/>
            <a:ext cx="921853" cy="1135157"/>
          </a:xfrm>
          <a:prstGeom prst="rect">
            <a:avLst/>
          </a:prstGeom>
        </p:spPr>
      </p:pic>
      <p:sp>
        <p:nvSpPr>
          <p:cNvPr id="20" name="TextBox 13"/>
          <p:cNvSpPr txBox="1">
            <a:spLocks noChangeArrowheads="1"/>
          </p:cNvSpPr>
          <p:nvPr/>
        </p:nvSpPr>
        <p:spPr bwMode="auto">
          <a:xfrm>
            <a:off x="7380263" y="1954075"/>
            <a:ext cx="16337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6"/>
              </a:buBlip>
              <a:defRPr sz="2200">
                <a:solidFill>
                  <a:schemeClr val="tx1"/>
                </a:solidFill>
                <a:latin typeface="Calisto MT" pitchFamily="18" charset="0"/>
                <a:ea typeface="ＭＳ Ｐゴシック" pitchFamily="34" charset="-128"/>
              </a:defRPr>
            </a:lvl1pPr>
            <a:lvl2pPr marL="742950" indent="-285750" eaLnBrk="0" hangingPunct="0">
              <a:spcBef>
                <a:spcPts val="600"/>
              </a:spcBef>
              <a:buBlip>
                <a:blip r:embed="rId6"/>
              </a:buBlip>
              <a:defRPr sz="2000">
                <a:solidFill>
                  <a:schemeClr val="tx1"/>
                </a:solidFill>
                <a:latin typeface="Calisto MT" pitchFamily="18" charset="0"/>
                <a:ea typeface="ＭＳ Ｐゴシック" pitchFamily="34" charset="-128"/>
              </a:defRPr>
            </a:lvl2pPr>
            <a:lvl3pPr marL="1143000" indent="-228600" eaLnBrk="0" hangingPunct="0">
              <a:spcBef>
                <a:spcPts val="600"/>
              </a:spcBef>
              <a:buBlip>
                <a:blip r:embed="rId6"/>
              </a:buBlip>
              <a:defRPr>
                <a:solidFill>
                  <a:schemeClr val="tx1"/>
                </a:solidFill>
                <a:latin typeface="Calisto MT" pitchFamily="18" charset="0"/>
                <a:ea typeface="ＭＳ Ｐゴシック" pitchFamily="34" charset="-128"/>
              </a:defRPr>
            </a:lvl3pPr>
            <a:lvl4pPr marL="1600200" indent="-228600" eaLnBrk="0" hangingPunct="0">
              <a:spcBef>
                <a:spcPts val="600"/>
              </a:spcBef>
              <a:buBlip>
                <a:blip r:embed="rId6"/>
              </a:buBlip>
              <a:defRPr>
                <a:solidFill>
                  <a:schemeClr val="tx1"/>
                </a:solidFill>
                <a:latin typeface="Calisto MT" pitchFamily="18" charset="0"/>
                <a:ea typeface="ＭＳ Ｐゴシック" pitchFamily="34" charset="-128"/>
              </a:defRPr>
            </a:lvl4pPr>
            <a:lvl5pPr marL="2057400" indent="-228600" eaLnBrk="0" hangingPunct="0">
              <a:spcBef>
                <a:spcPts val="600"/>
              </a:spcBef>
              <a:buBlip>
                <a:blip r:embed="rId6"/>
              </a:buBlip>
              <a:defRPr>
                <a:solidFill>
                  <a:schemeClr val="tx1"/>
                </a:solidFill>
                <a:latin typeface="Calisto MT" pitchFamily="18" charset="0"/>
                <a:ea typeface="ＭＳ Ｐゴシック" pitchFamily="34" charset="-128"/>
              </a:defRPr>
            </a:lvl5pPr>
            <a:lvl6pPr marL="25146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6pPr>
            <a:lvl7pPr marL="29718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7pPr>
            <a:lvl8pPr marL="34290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8pPr>
            <a:lvl9pPr marL="38862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9pPr>
          </a:lstStyle>
          <a:p>
            <a:pPr algn="ctr" eaLnBrk="1" hangingPunct="1">
              <a:spcBef>
                <a:spcPct val="0"/>
              </a:spcBef>
              <a:buFontTx/>
              <a:buNone/>
            </a:pPr>
            <a:r>
              <a:rPr lang="en-US" altLang="en-US" sz="1200" dirty="0" err="1" smtClean="0">
                <a:latin typeface="Arial" panose="020B0604020202020204" pitchFamily="34" charset="0"/>
                <a:cs typeface="Arial" panose="020B0604020202020204" pitchFamily="34" charset="0"/>
              </a:rPr>
              <a:t>Radha</a:t>
            </a:r>
            <a:r>
              <a:rPr lang="en-US" altLang="en-US" sz="1200" dirty="0" smtClean="0">
                <a:latin typeface="Arial" panose="020B0604020202020204" pitchFamily="34" charset="0"/>
                <a:cs typeface="Arial" panose="020B0604020202020204" pitchFamily="34" charset="0"/>
              </a:rPr>
              <a:t> </a:t>
            </a:r>
            <a:r>
              <a:rPr lang="en-US" altLang="en-US" sz="1200" dirty="0" err="1" smtClean="0">
                <a:latin typeface="Arial" panose="020B0604020202020204" pitchFamily="34" charset="0"/>
                <a:cs typeface="Arial" panose="020B0604020202020204" pitchFamily="34" charset="0"/>
              </a:rPr>
              <a:t>Bulusu</a:t>
            </a:r>
            <a:endParaRPr lang="en-US" altLang="en-US" sz="1200" dirty="0" smtClean="0">
              <a:latin typeface="Arial" panose="020B0604020202020204" pitchFamily="34" charset="0"/>
              <a:cs typeface="Arial" panose="020B0604020202020204" pitchFamily="34" charset="0"/>
            </a:endParaRPr>
          </a:p>
          <a:p>
            <a:pPr algn="ctr" eaLnBrk="1" hangingPunct="1">
              <a:spcBef>
                <a:spcPct val="0"/>
              </a:spcBef>
              <a:buFontTx/>
              <a:buNone/>
            </a:pPr>
            <a:r>
              <a:rPr lang="en-US" altLang="en-US" sz="1200" dirty="0" smtClean="0">
                <a:latin typeface="Arial" panose="020B0604020202020204" pitchFamily="34" charset="0"/>
                <a:cs typeface="Arial" panose="020B0604020202020204" pitchFamily="34" charset="0"/>
              </a:rPr>
              <a:t>(</a:t>
            </a:r>
            <a:r>
              <a:rPr lang="en-US" altLang="en-US" sz="1200" dirty="0" err="1" smtClean="0">
                <a:latin typeface="Arial" panose="020B0604020202020204" pitchFamily="34" charset="0"/>
                <a:cs typeface="Arial" panose="020B0604020202020204" pitchFamily="34" charset="0"/>
              </a:rPr>
              <a:t>ChE</a:t>
            </a:r>
            <a:r>
              <a:rPr lang="en-US" altLang="en-US" sz="1200" dirty="0" smtClean="0">
                <a:latin typeface="Arial" panose="020B0604020202020204" pitchFamily="34" charset="0"/>
                <a:cs typeface="Arial" panose="020B0604020202020204" pitchFamily="34" charset="0"/>
              </a:rPr>
              <a:t> PhD candidate)</a:t>
            </a:r>
            <a:endParaRPr lang="en-US" altLang="en-US" sz="1200" dirty="0">
              <a:latin typeface="Arial" panose="020B0604020202020204" pitchFamily="34" charset="0"/>
              <a:cs typeface="Arial" panose="020B0604020202020204" pitchFamily="34" charset="0"/>
            </a:endParaRPr>
          </a:p>
        </p:txBody>
      </p:sp>
      <p:sp>
        <p:nvSpPr>
          <p:cNvPr id="22" name="TextBox 13"/>
          <p:cNvSpPr txBox="1">
            <a:spLocks noChangeArrowheads="1"/>
          </p:cNvSpPr>
          <p:nvPr/>
        </p:nvSpPr>
        <p:spPr bwMode="auto">
          <a:xfrm>
            <a:off x="4932463" y="3838251"/>
            <a:ext cx="17624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6"/>
              </a:buBlip>
              <a:defRPr sz="2200">
                <a:solidFill>
                  <a:schemeClr val="tx1"/>
                </a:solidFill>
                <a:latin typeface="Calisto MT" pitchFamily="18" charset="0"/>
                <a:ea typeface="ＭＳ Ｐゴシック" pitchFamily="34" charset="-128"/>
              </a:defRPr>
            </a:lvl1pPr>
            <a:lvl2pPr marL="742950" indent="-285750" eaLnBrk="0" hangingPunct="0">
              <a:spcBef>
                <a:spcPts val="600"/>
              </a:spcBef>
              <a:buBlip>
                <a:blip r:embed="rId6"/>
              </a:buBlip>
              <a:defRPr sz="2000">
                <a:solidFill>
                  <a:schemeClr val="tx1"/>
                </a:solidFill>
                <a:latin typeface="Calisto MT" pitchFamily="18" charset="0"/>
                <a:ea typeface="ＭＳ Ｐゴシック" pitchFamily="34" charset="-128"/>
              </a:defRPr>
            </a:lvl2pPr>
            <a:lvl3pPr marL="1143000" indent="-228600" eaLnBrk="0" hangingPunct="0">
              <a:spcBef>
                <a:spcPts val="600"/>
              </a:spcBef>
              <a:buBlip>
                <a:blip r:embed="rId6"/>
              </a:buBlip>
              <a:defRPr>
                <a:solidFill>
                  <a:schemeClr val="tx1"/>
                </a:solidFill>
                <a:latin typeface="Calisto MT" pitchFamily="18" charset="0"/>
                <a:ea typeface="ＭＳ Ｐゴシック" pitchFamily="34" charset="-128"/>
              </a:defRPr>
            </a:lvl3pPr>
            <a:lvl4pPr marL="1600200" indent="-228600" eaLnBrk="0" hangingPunct="0">
              <a:spcBef>
                <a:spcPts val="600"/>
              </a:spcBef>
              <a:buBlip>
                <a:blip r:embed="rId6"/>
              </a:buBlip>
              <a:defRPr>
                <a:solidFill>
                  <a:schemeClr val="tx1"/>
                </a:solidFill>
                <a:latin typeface="Calisto MT" pitchFamily="18" charset="0"/>
                <a:ea typeface="ＭＳ Ｐゴシック" pitchFamily="34" charset="-128"/>
              </a:defRPr>
            </a:lvl4pPr>
            <a:lvl5pPr marL="2057400" indent="-228600" eaLnBrk="0" hangingPunct="0">
              <a:spcBef>
                <a:spcPts val="600"/>
              </a:spcBef>
              <a:buBlip>
                <a:blip r:embed="rId6"/>
              </a:buBlip>
              <a:defRPr>
                <a:solidFill>
                  <a:schemeClr val="tx1"/>
                </a:solidFill>
                <a:latin typeface="Calisto MT" pitchFamily="18" charset="0"/>
                <a:ea typeface="ＭＳ Ｐゴシック" pitchFamily="34" charset="-128"/>
              </a:defRPr>
            </a:lvl5pPr>
            <a:lvl6pPr marL="25146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6pPr>
            <a:lvl7pPr marL="29718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7pPr>
            <a:lvl8pPr marL="34290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8pPr>
            <a:lvl9pPr marL="38862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9pPr>
          </a:lstStyle>
          <a:p>
            <a:pPr algn="ctr" eaLnBrk="1" hangingPunct="1">
              <a:spcBef>
                <a:spcPct val="0"/>
              </a:spcBef>
              <a:buFontTx/>
              <a:buNone/>
            </a:pPr>
            <a:r>
              <a:rPr lang="en-US" altLang="en-US" sz="1200" dirty="0">
                <a:latin typeface="Arial" panose="020B0604020202020204" pitchFamily="34" charset="0"/>
                <a:cs typeface="Arial" panose="020B0604020202020204" pitchFamily="34" charset="0"/>
              </a:rPr>
              <a:t>Kosuke </a:t>
            </a:r>
            <a:r>
              <a:rPr lang="en-US" altLang="en-US" sz="1200" dirty="0" smtClean="0">
                <a:latin typeface="Arial" panose="020B0604020202020204" pitchFamily="34" charset="0"/>
                <a:cs typeface="Arial" panose="020B0604020202020204" pitchFamily="34" charset="0"/>
              </a:rPr>
              <a:t>Tachibana</a:t>
            </a:r>
          </a:p>
          <a:p>
            <a:pPr algn="ctr" eaLnBrk="1" hangingPunct="1">
              <a:spcBef>
                <a:spcPct val="0"/>
              </a:spcBef>
              <a:buFontTx/>
              <a:buNone/>
            </a:pPr>
            <a:r>
              <a:rPr lang="en-US" altLang="en-US" sz="1200" dirty="0" smtClean="0">
                <a:latin typeface="Arial" panose="020B0604020202020204" pitchFamily="34" charset="0"/>
                <a:cs typeface="Arial" panose="020B0604020202020204" pitchFamily="34" charset="0"/>
              </a:rPr>
              <a:t>(PhD, Tokyo Inst. Tech.</a:t>
            </a:r>
          </a:p>
          <a:p>
            <a:pPr algn="ctr" eaLnBrk="1" hangingPunct="1">
              <a:spcBef>
                <a:spcPct val="0"/>
              </a:spcBef>
              <a:buFontTx/>
              <a:buNone/>
            </a:pPr>
            <a:r>
              <a:rPr lang="en-US" altLang="en-US" sz="1200" dirty="0" smtClean="0">
                <a:latin typeface="Arial" panose="020B0604020202020204" pitchFamily="34" charset="0"/>
                <a:cs typeface="Arial" panose="020B0604020202020204" pitchFamily="34" charset="0"/>
              </a:rPr>
              <a:t>Oita University)</a:t>
            </a:r>
            <a:endParaRPr lang="en-US" altLang="en-US" sz="120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2472" y="2731131"/>
            <a:ext cx="913823" cy="1103775"/>
          </a:xfrm>
          <a:prstGeom prst="rect">
            <a:avLst/>
          </a:prstGeom>
        </p:spPr>
      </p:pic>
      <p:sp>
        <p:nvSpPr>
          <p:cNvPr id="24" name="Content Placeholder 2"/>
          <p:cNvSpPr txBox="1">
            <a:spLocks/>
          </p:cNvSpPr>
          <p:nvPr/>
        </p:nvSpPr>
        <p:spPr>
          <a:xfrm>
            <a:off x="632589" y="4486279"/>
            <a:ext cx="2125821" cy="1125368"/>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u="sng" dirty="0">
                <a:latin typeface="Arial" panose="020B0604020202020204" pitchFamily="34" charset="0"/>
                <a:cs typeface="Arial" panose="020B0604020202020204" pitchFamily="34" charset="0"/>
              </a:rPr>
              <a:t>Undergraduates</a:t>
            </a:r>
          </a:p>
          <a:p>
            <a:pPr lvl="1"/>
            <a:r>
              <a:rPr lang="en-US" sz="1200" dirty="0">
                <a:latin typeface="Arial" panose="020B0604020202020204" pitchFamily="34" charset="0"/>
                <a:cs typeface="Arial" panose="020B0604020202020204" pitchFamily="34" charset="0"/>
              </a:rPr>
              <a:t>Basiel Makled</a:t>
            </a:r>
          </a:p>
          <a:p>
            <a:pPr lvl="1"/>
            <a:r>
              <a:rPr lang="en-US" sz="1200" dirty="0">
                <a:latin typeface="Arial" panose="020B0604020202020204" pitchFamily="34" charset="0"/>
                <a:cs typeface="Arial" panose="020B0604020202020204" pitchFamily="34" charset="0"/>
              </a:rPr>
              <a:t>Parastou (Mandy) </a:t>
            </a:r>
            <a:r>
              <a:rPr lang="en-US" sz="1200" dirty="0" smtClean="0">
                <a:latin typeface="Arial" panose="020B0604020202020204" pitchFamily="34" charset="0"/>
                <a:cs typeface="Arial" panose="020B0604020202020204" pitchFamily="34" charset="0"/>
              </a:rPr>
              <a:t>Shahzeidi</a:t>
            </a:r>
          </a:p>
          <a:p>
            <a:pPr lvl="1"/>
            <a:r>
              <a:rPr lang="en-US" sz="1200" dirty="0" smtClean="0">
                <a:latin typeface="Arial" panose="020B0604020202020204" pitchFamily="34" charset="0"/>
                <a:cs typeface="Arial" panose="020B0604020202020204" pitchFamily="34" charset="0"/>
              </a:rPr>
              <a:t>David Reece</a:t>
            </a:r>
          </a:p>
          <a:p>
            <a:pPr lvl="1"/>
            <a:r>
              <a:rPr lang="en-US" sz="1200" dirty="0" smtClean="0">
                <a:latin typeface="Arial" panose="020B0604020202020204" pitchFamily="34" charset="0"/>
                <a:cs typeface="Arial" panose="020B0604020202020204" pitchFamily="34" charset="0"/>
              </a:rPr>
              <a:t>Rachel </a:t>
            </a:r>
            <a:r>
              <a:rPr lang="en-US" sz="1200" dirty="0" err="1" smtClean="0">
                <a:latin typeface="Arial" panose="020B0604020202020204" pitchFamily="34" charset="0"/>
                <a:cs typeface="Arial" panose="020B0604020202020204" pitchFamily="34" charset="0"/>
              </a:rPr>
              <a:t>Gallan</a:t>
            </a:r>
            <a:endParaRPr lang="en-US" sz="1200" dirty="0" smtClean="0">
              <a:latin typeface="Arial" panose="020B0604020202020204" pitchFamily="34" charset="0"/>
              <a:cs typeface="Arial" panose="020B0604020202020204" pitchFamily="34" charset="0"/>
            </a:endParaRPr>
          </a:p>
          <a:p>
            <a:pPr lvl="1"/>
            <a:r>
              <a:rPr lang="en-US" sz="1200" dirty="0" err="1" smtClean="0">
                <a:latin typeface="Arial" panose="020B0604020202020204" pitchFamily="34" charset="0"/>
                <a:cs typeface="Arial" panose="020B0604020202020204" pitchFamily="34" charset="0"/>
              </a:rPr>
              <a:t>Qiao</a:t>
            </a:r>
            <a:r>
              <a:rPr lang="en-US" sz="1200" dirty="0" smtClean="0">
                <a:latin typeface="Arial" panose="020B0604020202020204" pitchFamily="34" charset="0"/>
                <a:cs typeface="Arial" panose="020B0604020202020204" pitchFamily="34" charset="0"/>
              </a:rPr>
              <a:t> Zhang (BS/MS)</a:t>
            </a:r>
            <a:endParaRPr lang="en-US"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p:txBody>
      </p:sp>
      <p:sp>
        <p:nvSpPr>
          <p:cNvPr id="25" name="Content Placeholder 2"/>
          <p:cNvSpPr txBox="1">
            <a:spLocks/>
          </p:cNvSpPr>
          <p:nvPr/>
        </p:nvSpPr>
        <p:spPr>
          <a:xfrm>
            <a:off x="2511116" y="4486279"/>
            <a:ext cx="3336852" cy="145287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u="sng" dirty="0">
                <a:latin typeface="Arial" panose="020B0604020202020204" pitchFamily="34" charset="0"/>
                <a:cs typeface="Arial" panose="020B0604020202020204" pitchFamily="34" charset="0"/>
              </a:rPr>
              <a:t>Others</a:t>
            </a:r>
          </a:p>
          <a:p>
            <a:pPr lvl="1"/>
            <a:r>
              <a:rPr lang="en-US" altLang="en-US" sz="1200" dirty="0" smtClean="0">
                <a:latin typeface="Arial" panose="020B0604020202020204" pitchFamily="34" charset="0"/>
                <a:cs typeface="Arial" panose="020B0604020202020204" pitchFamily="34" charset="0"/>
              </a:rPr>
              <a:t>Eagle Harbor Technologies</a:t>
            </a:r>
          </a:p>
          <a:p>
            <a:pPr lvl="1"/>
            <a:r>
              <a:rPr lang="en-US" sz="1200" dirty="0" smtClean="0">
                <a:latin typeface="Arial" panose="020B0604020202020204" pitchFamily="34" charset="0"/>
                <a:cs typeface="Arial" panose="020B0604020202020204" pitchFamily="34" charset="0"/>
              </a:rPr>
              <a:t>Patrick </a:t>
            </a:r>
            <a:r>
              <a:rPr lang="en-US" sz="1200" dirty="0" err="1" smtClean="0">
                <a:latin typeface="Arial" panose="020B0604020202020204" pitchFamily="34" charset="0"/>
                <a:cs typeface="Arial" panose="020B0604020202020204" pitchFamily="34" charset="0"/>
              </a:rPr>
              <a:t>Breslend</a:t>
            </a:r>
            <a:r>
              <a:rPr lang="en-US" sz="1200" dirty="0" smtClean="0">
                <a:latin typeface="Arial" panose="020B0604020202020204" pitchFamily="34" charset="0"/>
                <a:cs typeface="Arial" panose="020B0604020202020204" pitchFamily="34" charset="0"/>
              </a:rPr>
              <a:t>, FSU</a:t>
            </a:r>
          </a:p>
          <a:p>
            <a:pPr lvl="1"/>
            <a:r>
              <a:rPr lang="en-US" sz="1200" dirty="0" smtClean="0">
                <a:latin typeface="Arial" panose="020B0604020202020204" pitchFamily="34" charset="0"/>
                <a:cs typeface="Arial" panose="020B0604020202020204" pitchFamily="34" charset="0"/>
              </a:rPr>
              <a:t>Dr. Pavel Dvorak, Masaryk Univ.</a:t>
            </a:r>
            <a:endParaRPr lang="en-US" sz="1200" dirty="0">
              <a:latin typeface="Arial" panose="020B0604020202020204" pitchFamily="34" charset="0"/>
              <a:cs typeface="Arial" panose="020B0604020202020204" pitchFamily="34" charset="0"/>
            </a:endParaRPr>
          </a:p>
        </p:txBody>
      </p:sp>
      <p:sp>
        <p:nvSpPr>
          <p:cNvPr id="26" name="TextBox 13"/>
          <p:cNvSpPr txBox="1">
            <a:spLocks noChangeArrowheads="1"/>
          </p:cNvSpPr>
          <p:nvPr/>
        </p:nvSpPr>
        <p:spPr bwMode="auto">
          <a:xfrm>
            <a:off x="1846287" y="3929760"/>
            <a:ext cx="1521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6"/>
              </a:buBlip>
              <a:defRPr sz="2200">
                <a:solidFill>
                  <a:schemeClr val="tx1"/>
                </a:solidFill>
                <a:latin typeface="Calisto MT" pitchFamily="18" charset="0"/>
                <a:ea typeface="ＭＳ Ｐゴシック" pitchFamily="34" charset="-128"/>
              </a:defRPr>
            </a:lvl1pPr>
            <a:lvl2pPr marL="742950" indent="-285750" eaLnBrk="0" hangingPunct="0">
              <a:spcBef>
                <a:spcPts val="600"/>
              </a:spcBef>
              <a:buBlip>
                <a:blip r:embed="rId6"/>
              </a:buBlip>
              <a:defRPr sz="2000">
                <a:solidFill>
                  <a:schemeClr val="tx1"/>
                </a:solidFill>
                <a:latin typeface="Calisto MT" pitchFamily="18" charset="0"/>
                <a:ea typeface="ＭＳ Ｐゴシック" pitchFamily="34" charset="-128"/>
              </a:defRPr>
            </a:lvl2pPr>
            <a:lvl3pPr marL="1143000" indent="-228600" eaLnBrk="0" hangingPunct="0">
              <a:spcBef>
                <a:spcPts val="600"/>
              </a:spcBef>
              <a:buBlip>
                <a:blip r:embed="rId6"/>
              </a:buBlip>
              <a:defRPr>
                <a:solidFill>
                  <a:schemeClr val="tx1"/>
                </a:solidFill>
                <a:latin typeface="Calisto MT" pitchFamily="18" charset="0"/>
                <a:ea typeface="ＭＳ Ｐゴシック" pitchFamily="34" charset="-128"/>
              </a:defRPr>
            </a:lvl3pPr>
            <a:lvl4pPr marL="1600200" indent="-228600" eaLnBrk="0" hangingPunct="0">
              <a:spcBef>
                <a:spcPts val="600"/>
              </a:spcBef>
              <a:buBlip>
                <a:blip r:embed="rId6"/>
              </a:buBlip>
              <a:defRPr>
                <a:solidFill>
                  <a:schemeClr val="tx1"/>
                </a:solidFill>
                <a:latin typeface="Calisto MT" pitchFamily="18" charset="0"/>
                <a:ea typeface="ＭＳ Ｐゴシック" pitchFamily="34" charset="-128"/>
              </a:defRPr>
            </a:lvl4pPr>
            <a:lvl5pPr marL="2057400" indent="-228600" eaLnBrk="0" hangingPunct="0">
              <a:spcBef>
                <a:spcPts val="600"/>
              </a:spcBef>
              <a:buBlip>
                <a:blip r:embed="rId6"/>
              </a:buBlip>
              <a:defRPr>
                <a:solidFill>
                  <a:schemeClr val="tx1"/>
                </a:solidFill>
                <a:latin typeface="Calisto MT" pitchFamily="18" charset="0"/>
                <a:ea typeface="ＭＳ Ｐゴシック" pitchFamily="34" charset="-128"/>
              </a:defRPr>
            </a:lvl5pPr>
            <a:lvl6pPr marL="25146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6pPr>
            <a:lvl7pPr marL="29718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7pPr>
            <a:lvl8pPr marL="34290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8pPr>
            <a:lvl9pPr marL="38862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9pPr>
          </a:lstStyle>
          <a:p>
            <a:pPr eaLnBrk="1" hangingPunct="1">
              <a:spcBef>
                <a:spcPct val="0"/>
              </a:spcBef>
              <a:buFontTx/>
              <a:buNone/>
            </a:pPr>
            <a:r>
              <a:rPr lang="en-US" altLang="en-US" sz="1200" dirty="0" smtClean="0">
                <a:latin typeface="Arial" panose="020B0604020202020204" pitchFamily="34" charset="0"/>
                <a:cs typeface="Arial" panose="020B0604020202020204" pitchFamily="34" charset="0"/>
              </a:rPr>
              <a:t>Prof. </a:t>
            </a:r>
            <a:r>
              <a:rPr lang="en-US" altLang="en-US" sz="1200" dirty="0" err="1" smtClean="0">
                <a:latin typeface="Arial" panose="020B0604020202020204" pitchFamily="34" charset="0"/>
                <a:cs typeface="Arial" panose="020B0604020202020204" pitchFamily="34" charset="0"/>
              </a:rPr>
              <a:t>Youneng</a:t>
            </a:r>
            <a:r>
              <a:rPr lang="en-US" altLang="en-US" sz="1200" dirty="0" smtClean="0">
                <a:latin typeface="Arial" panose="020B0604020202020204" pitchFamily="34" charset="0"/>
                <a:cs typeface="Arial" panose="020B0604020202020204" pitchFamily="34" charset="0"/>
              </a:rPr>
              <a:t> Tang</a:t>
            </a:r>
          </a:p>
          <a:p>
            <a:pPr eaLnBrk="1" hangingPunct="1">
              <a:spcBef>
                <a:spcPct val="0"/>
              </a:spcBef>
              <a:buFontTx/>
              <a:buNone/>
            </a:pPr>
            <a:r>
              <a:rPr lang="en-US" altLang="en-US" sz="1200" dirty="0" smtClean="0">
                <a:latin typeface="Arial" panose="020B0604020202020204" pitchFamily="34" charset="0"/>
                <a:cs typeface="Arial" panose="020B0604020202020204" pitchFamily="34" charset="0"/>
              </a:rPr>
              <a:t>(Civil </a:t>
            </a:r>
            <a:r>
              <a:rPr lang="en-US" altLang="en-US" sz="1200" dirty="0" err="1" smtClean="0">
                <a:latin typeface="Arial" panose="020B0604020202020204" pitchFamily="34" charset="0"/>
                <a:cs typeface="Arial" panose="020B0604020202020204" pitchFamily="34" charset="0"/>
              </a:rPr>
              <a:t>Envir</a:t>
            </a:r>
            <a:r>
              <a:rPr lang="en-US" altLang="en-US" sz="1200" dirty="0" smtClean="0">
                <a:latin typeface="Arial" panose="020B0604020202020204" pitchFamily="34" charset="0"/>
                <a:cs typeface="Arial" panose="020B0604020202020204" pitchFamily="34" charset="0"/>
              </a:rPr>
              <a:t>. Engr.)</a:t>
            </a:r>
            <a:endParaRPr lang="en-US" altLang="en-US" sz="1200" dirty="0">
              <a:latin typeface="Arial" panose="020B0604020202020204" pitchFamily="34" charset="0"/>
              <a:cs typeface="Arial" panose="020B0604020202020204" pitchFamily="34" charset="0"/>
            </a:endParaRPr>
          </a:p>
        </p:txBody>
      </p:sp>
      <p:sp>
        <p:nvSpPr>
          <p:cNvPr id="27" name="TextBox 13"/>
          <p:cNvSpPr txBox="1">
            <a:spLocks noChangeArrowheads="1"/>
          </p:cNvSpPr>
          <p:nvPr/>
        </p:nvSpPr>
        <p:spPr bwMode="auto">
          <a:xfrm>
            <a:off x="5869226" y="2006270"/>
            <a:ext cx="1651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6"/>
              </a:buBlip>
              <a:defRPr sz="2200">
                <a:solidFill>
                  <a:schemeClr val="tx1"/>
                </a:solidFill>
                <a:latin typeface="Calisto MT" pitchFamily="18" charset="0"/>
                <a:ea typeface="ＭＳ Ｐゴシック" pitchFamily="34" charset="-128"/>
              </a:defRPr>
            </a:lvl1pPr>
            <a:lvl2pPr marL="742950" indent="-285750" eaLnBrk="0" hangingPunct="0">
              <a:spcBef>
                <a:spcPts val="600"/>
              </a:spcBef>
              <a:buBlip>
                <a:blip r:embed="rId6"/>
              </a:buBlip>
              <a:defRPr sz="2000">
                <a:solidFill>
                  <a:schemeClr val="tx1"/>
                </a:solidFill>
                <a:latin typeface="Calisto MT" pitchFamily="18" charset="0"/>
                <a:ea typeface="ＭＳ Ｐゴシック" pitchFamily="34" charset="-128"/>
              </a:defRPr>
            </a:lvl2pPr>
            <a:lvl3pPr marL="1143000" indent="-228600" eaLnBrk="0" hangingPunct="0">
              <a:spcBef>
                <a:spcPts val="600"/>
              </a:spcBef>
              <a:buBlip>
                <a:blip r:embed="rId6"/>
              </a:buBlip>
              <a:defRPr>
                <a:solidFill>
                  <a:schemeClr val="tx1"/>
                </a:solidFill>
                <a:latin typeface="Calisto MT" pitchFamily="18" charset="0"/>
                <a:ea typeface="ＭＳ Ｐゴシック" pitchFamily="34" charset="-128"/>
              </a:defRPr>
            </a:lvl3pPr>
            <a:lvl4pPr marL="1600200" indent="-228600" eaLnBrk="0" hangingPunct="0">
              <a:spcBef>
                <a:spcPts val="600"/>
              </a:spcBef>
              <a:buBlip>
                <a:blip r:embed="rId6"/>
              </a:buBlip>
              <a:defRPr>
                <a:solidFill>
                  <a:schemeClr val="tx1"/>
                </a:solidFill>
                <a:latin typeface="Calisto MT" pitchFamily="18" charset="0"/>
                <a:ea typeface="ＭＳ Ｐゴシック" pitchFamily="34" charset="-128"/>
              </a:defRPr>
            </a:lvl4pPr>
            <a:lvl5pPr marL="2057400" indent="-228600" eaLnBrk="0" hangingPunct="0">
              <a:spcBef>
                <a:spcPts val="600"/>
              </a:spcBef>
              <a:buBlip>
                <a:blip r:embed="rId6"/>
              </a:buBlip>
              <a:defRPr>
                <a:solidFill>
                  <a:schemeClr val="tx1"/>
                </a:solidFill>
                <a:latin typeface="Calisto MT" pitchFamily="18" charset="0"/>
                <a:ea typeface="ＭＳ Ｐゴシック" pitchFamily="34" charset="-128"/>
              </a:defRPr>
            </a:lvl5pPr>
            <a:lvl6pPr marL="25146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6pPr>
            <a:lvl7pPr marL="29718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7pPr>
            <a:lvl8pPr marL="34290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8pPr>
            <a:lvl9pPr marL="3886200" indent="-228600" eaLnBrk="0" fontAlgn="base" hangingPunct="0">
              <a:spcBef>
                <a:spcPts val="600"/>
              </a:spcBef>
              <a:spcAft>
                <a:spcPct val="0"/>
              </a:spcAft>
              <a:buBlip>
                <a:blip r:embed="rId6"/>
              </a:buBlip>
              <a:defRPr>
                <a:solidFill>
                  <a:schemeClr val="tx1"/>
                </a:solidFill>
                <a:latin typeface="Calisto MT" pitchFamily="18" charset="0"/>
                <a:ea typeface="ＭＳ Ｐゴシック" pitchFamily="34" charset="-128"/>
              </a:defRPr>
            </a:lvl9pPr>
          </a:lstStyle>
          <a:p>
            <a:pPr algn="ctr" eaLnBrk="1" hangingPunct="1">
              <a:spcBef>
                <a:spcPct val="0"/>
              </a:spcBef>
              <a:buFontTx/>
              <a:buNone/>
            </a:pPr>
            <a:r>
              <a:rPr lang="en-US" altLang="en-US" sz="1200" dirty="0" smtClean="0">
                <a:latin typeface="Arial" panose="020B0604020202020204" pitchFamily="34" charset="0"/>
                <a:cs typeface="Arial" panose="020B0604020202020204" pitchFamily="34" charset="0"/>
              </a:rPr>
              <a:t>Yi </a:t>
            </a:r>
            <a:r>
              <a:rPr lang="en-US" altLang="en-US" sz="1200" dirty="0" err="1" smtClean="0">
                <a:latin typeface="Arial" panose="020B0604020202020204" pitchFamily="34" charset="0"/>
                <a:cs typeface="Arial" panose="020B0604020202020204" pitchFamily="34" charset="0"/>
              </a:rPr>
              <a:t>Xiong</a:t>
            </a:r>
            <a:endParaRPr lang="en-US" altLang="en-US" sz="1200" dirty="0" smtClean="0">
              <a:latin typeface="Arial" panose="020B0604020202020204" pitchFamily="34" charset="0"/>
              <a:cs typeface="Arial" panose="020B0604020202020204" pitchFamily="34" charset="0"/>
            </a:endParaRPr>
          </a:p>
          <a:p>
            <a:pPr algn="ctr" eaLnBrk="1" hangingPunct="1">
              <a:spcBef>
                <a:spcPct val="0"/>
              </a:spcBef>
              <a:buFontTx/>
              <a:buNone/>
            </a:pPr>
            <a:r>
              <a:rPr lang="en-US" altLang="en-US" sz="1200" dirty="0" smtClean="0">
                <a:latin typeface="Arial" panose="020B0604020202020204" pitchFamily="34" charset="0"/>
                <a:cs typeface="Arial" panose="020B0604020202020204" pitchFamily="34" charset="0"/>
              </a:rPr>
              <a:t>(CEE PhD candidate)</a:t>
            </a:r>
            <a:endParaRPr lang="en-US" altLang="en-US" sz="12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1006" y="2743427"/>
            <a:ext cx="732446" cy="109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C:\Users\Bruce\Dropbox\Research\Photos\Xion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46295" y="870331"/>
            <a:ext cx="817319" cy="11125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9679" y="2742985"/>
            <a:ext cx="1446895" cy="1085172"/>
          </a:xfrm>
          <a:prstGeom prst="rect">
            <a:avLst/>
          </a:prstGeom>
        </p:spPr>
      </p:pic>
      <p:sp>
        <p:nvSpPr>
          <p:cNvPr id="4" name="TextBox 3"/>
          <p:cNvSpPr txBox="1"/>
          <p:nvPr/>
        </p:nvSpPr>
        <p:spPr>
          <a:xfrm>
            <a:off x="3325400" y="3862949"/>
            <a:ext cx="1635452" cy="461665"/>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Prof. </a:t>
            </a:r>
            <a:r>
              <a:rPr lang="en-US" sz="1200" dirty="0" err="1" smtClean="0">
                <a:latin typeface="Arial" panose="020B0604020202020204" pitchFamily="34" charset="0"/>
                <a:cs typeface="Arial" panose="020B0604020202020204" pitchFamily="34" charset="0"/>
              </a:rPr>
              <a:t>Radu</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Burlica</a:t>
            </a:r>
            <a:endParaRPr lang="en-US" sz="1200" dirty="0" smtClean="0">
              <a:latin typeface="Arial" panose="020B0604020202020204" pitchFamily="34" charset="0"/>
              <a:cs typeface="Arial" panose="020B0604020202020204" pitchFamily="34" charset="0"/>
            </a:endParaRPr>
          </a:p>
          <a:p>
            <a:pPr algn="ctr"/>
            <a:r>
              <a:rPr lang="en-US" sz="1200" dirty="0" smtClean="0">
                <a:latin typeface="Arial" panose="020B0604020202020204" pitchFamily="34" charset="0"/>
                <a:cs typeface="Arial" panose="020B0604020202020204" pitchFamily="34" charset="0"/>
              </a:rPr>
              <a:t>(Iasi </a:t>
            </a:r>
            <a:r>
              <a:rPr lang="en-US" sz="1200" dirty="0" err="1" smtClean="0">
                <a:latin typeface="Arial" panose="020B0604020202020204" pitchFamily="34" charset="0"/>
                <a:cs typeface="Arial" panose="020B0604020202020204" pitchFamily="34" charset="0"/>
              </a:rPr>
              <a:t>Univeristy</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28" name="Content Placeholder 2"/>
          <p:cNvSpPr txBox="1">
            <a:spLocks/>
          </p:cNvSpPr>
          <p:nvPr/>
        </p:nvSpPr>
        <p:spPr>
          <a:xfrm>
            <a:off x="5535555" y="4581764"/>
            <a:ext cx="3336852" cy="145287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u="sng" dirty="0" smtClean="0">
                <a:latin typeface="Arial" panose="020B0604020202020204" pitchFamily="34" charset="0"/>
                <a:cs typeface="Arial" panose="020B0604020202020204" pitchFamily="34" charset="0"/>
              </a:rPr>
              <a:t>Institute of Plasma Physics, Prague</a:t>
            </a:r>
            <a:endParaRPr lang="en-US" sz="1200" u="sng" dirty="0">
              <a:latin typeface="Arial" panose="020B0604020202020204" pitchFamily="34" charset="0"/>
              <a:cs typeface="Arial" panose="020B0604020202020204" pitchFamily="34" charset="0"/>
            </a:endParaRPr>
          </a:p>
          <a:p>
            <a:pPr lvl="1"/>
            <a:r>
              <a:rPr lang="en-US" altLang="en-US" sz="1200" dirty="0" smtClean="0">
                <a:latin typeface="Arial" panose="020B0604020202020204" pitchFamily="34" charset="0"/>
                <a:cs typeface="Arial" panose="020B0604020202020204" pitchFamily="34" charset="0"/>
              </a:rPr>
              <a:t>Dr. P. Lukes, Dr. V. Jirasek</a:t>
            </a:r>
          </a:p>
          <a:p>
            <a:pPr lvl="1"/>
            <a:r>
              <a:rPr lang="en-US" altLang="en-US" sz="1200" dirty="0" smtClean="0">
                <a:latin typeface="Arial" panose="020B0604020202020204" pitchFamily="34" charset="0"/>
                <a:cs typeface="Arial" panose="020B0604020202020204" pitchFamily="34" charset="0"/>
              </a:rPr>
              <a:t>Dr. V. Babicky, Dr. M. Clupek</a:t>
            </a:r>
          </a:p>
          <a:p>
            <a:pPr lvl="1"/>
            <a:r>
              <a:rPr lang="en-US" altLang="en-US" sz="1200" dirty="0" smtClean="0">
                <a:latin typeface="Arial" panose="020B0604020202020204" pitchFamily="34" charset="0"/>
                <a:cs typeface="Arial" panose="020B0604020202020204" pitchFamily="34" charset="0"/>
              </a:rPr>
              <a:t>Dr. M. Simek</a:t>
            </a:r>
          </a:p>
          <a:p>
            <a:pPr lvl="1"/>
            <a:endParaRPr lang="en-US" sz="1200" u="sng"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5200" y="838200"/>
            <a:ext cx="900186" cy="111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19027" y="2738284"/>
            <a:ext cx="1103955" cy="110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588041" y="3854131"/>
            <a:ext cx="1765925" cy="461665"/>
          </a:xfrm>
          <a:prstGeom prst="rect">
            <a:avLst/>
          </a:prstGeom>
          <a:noFill/>
        </p:spPr>
        <p:txBody>
          <a:bodyPr wrap="square" rtlCol="0">
            <a:spAutoFit/>
          </a:bodyPr>
          <a:lstStyle/>
          <a:p>
            <a:pPr algn="ctr" defTabSz="914400"/>
            <a:r>
              <a:rPr lang="en-US" sz="1200" dirty="0">
                <a:latin typeface="Arial" panose="020B0604020202020204" pitchFamily="34" charset="0"/>
                <a:cs typeface="Arial" panose="020B0604020202020204" pitchFamily="34" charset="0"/>
              </a:rPr>
              <a:t>Dr. </a:t>
            </a:r>
            <a:r>
              <a:rPr lang="en-GB" sz="1200" dirty="0">
                <a:latin typeface="Arial" panose="020B0604020202020204" pitchFamily="34" charset="0"/>
                <a:cs typeface="Arial" panose="020B0604020202020204" pitchFamily="34" charset="0"/>
              </a:rPr>
              <a:t>Jan </a:t>
            </a:r>
            <a:r>
              <a:rPr lang="en-GB" sz="1200" dirty="0" err="1">
                <a:latin typeface="Arial" panose="020B0604020202020204" pitchFamily="34" charset="0"/>
                <a:cs typeface="Arial" panose="020B0604020202020204" pitchFamily="34" charset="0"/>
              </a:rPr>
              <a:t>Voráč</a:t>
            </a:r>
            <a:r>
              <a:rPr lang="en-GB" sz="1200" dirty="0">
                <a:latin typeface="Arial" panose="020B0604020202020204" pitchFamily="34" charset="0"/>
                <a:cs typeface="Arial" panose="020B0604020202020204" pitchFamily="34" charset="0"/>
              </a:rPr>
              <a:t> </a:t>
            </a:r>
          </a:p>
          <a:p>
            <a:pPr algn="ctr" defTabSz="914400"/>
            <a:r>
              <a:rPr lang="en-GB" sz="1200" dirty="0">
                <a:latin typeface="Arial" panose="020B0604020202020204" pitchFamily="34" charset="0"/>
                <a:cs typeface="Arial" panose="020B0604020202020204" pitchFamily="34" charset="0"/>
              </a:rPr>
              <a:t>(Masaryk University)</a:t>
            </a:r>
            <a:endParaRPr lang="en-US" sz="1200" dirty="0">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5674" y="882382"/>
            <a:ext cx="1071562" cy="107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317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655073" y="640865"/>
            <a:ext cx="7833853" cy="5117435"/>
          </a:xfrm>
          <a:prstGeom prst="rect">
            <a:avLst/>
          </a:prstGeom>
          <a:noFill/>
          <a:ln>
            <a:noFill/>
          </a:ln>
        </p:spPr>
      </p:pic>
      <p:sp>
        <p:nvSpPr>
          <p:cNvPr id="2" name="Title 1"/>
          <p:cNvSpPr>
            <a:spLocks noGrp="1"/>
          </p:cNvSpPr>
          <p:nvPr>
            <p:ph type="title"/>
          </p:nvPr>
        </p:nvSpPr>
        <p:spPr>
          <a:xfrm>
            <a:off x="457200" y="69365"/>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Complexities of Gas-Liquid Water Plasma Chemistry</a:t>
            </a:r>
            <a:endParaRPr lang="en-US" sz="3200" b="1" dirty="0">
              <a:latin typeface="Arial" panose="020B0604020202020204" pitchFamily="34" charset="0"/>
              <a:cs typeface="Arial" panose="020B0604020202020204" pitchFamily="34" charset="0"/>
            </a:endParaRPr>
          </a:p>
        </p:txBody>
      </p:sp>
      <p:sp>
        <p:nvSpPr>
          <p:cNvPr id="5" name="TextBox 4"/>
          <p:cNvSpPr txBox="1"/>
          <p:nvPr/>
        </p:nvSpPr>
        <p:spPr>
          <a:xfrm>
            <a:off x="1368529" y="6362645"/>
            <a:ext cx="671440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Bruggeman</a:t>
            </a:r>
            <a:r>
              <a:rPr lang="en-US" sz="1200" dirty="0">
                <a:latin typeface="Arial" panose="020B0604020202020204" pitchFamily="34" charset="0"/>
                <a:cs typeface="Arial" panose="020B0604020202020204" pitchFamily="34" charset="0"/>
              </a:rPr>
              <a:t>, M.J. Kushner, B.R. Locke, et al., </a:t>
            </a:r>
            <a:r>
              <a:rPr lang="en-US" sz="1200" i="1" dirty="0" smtClean="0">
                <a:latin typeface="Arial" panose="020B0604020202020204" pitchFamily="34" charset="0"/>
                <a:cs typeface="Arial" panose="020B0604020202020204" pitchFamily="34" charset="0"/>
              </a:rPr>
              <a:t>Plasma </a:t>
            </a:r>
            <a:r>
              <a:rPr lang="en-US" sz="1200" i="1" dirty="0">
                <a:latin typeface="Arial" panose="020B0604020202020204" pitchFamily="34" charset="0"/>
                <a:cs typeface="Arial" panose="020B0604020202020204" pitchFamily="34" charset="0"/>
              </a:rPr>
              <a:t>Sources Science and </a:t>
            </a:r>
            <a:r>
              <a:rPr lang="en-US" sz="1200" i="1" dirty="0" smtClean="0">
                <a:latin typeface="Arial" panose="020B0604020202020204" pitchFamily="34" charset="0"/>
                <a:cs typeface="Arial" panose="020B0604020202020204" pitchFamily="34" charset="0"/>
              </a:rPr>
              <a:t>Technology, 2016</a:t>
            </a:r>
            <a:endParaRPr lang="en-US" sz="1200" dirty="0">
              <a:latin typeface="Arial" panose="020B0604020202020204" pitchFamily="34" charset="0"/>
              <a:cs typeface="Arial" panose="020B0604020202020204" pitchFamily="34" charset="0"/>
            </a:endParaRPr>
          </a:p>
        </p:txBody>
      </p:sp>
      <p:sp>
        <p:nvSpPr>
          <p:cNvPr id="4" name="TextBox 3"/>
          <p:cNvSpPr txBox="1"/>
          <p:nvPr/>
        </p:nvSpPr>
        <p:spPr>
          <a:xfrm>
            <a:off x="3920443" y="1897843"/>
            <a:ext cx="1950967" cy="276999"/>
          </a:xfrm>
          <a:prstGeom prst="rect">
            <a:avLst/>
          </a:prstGeom>
          <a:noFill/>
        </p:spPr>
        <p:txBody>
          <a:bodyPr wrap="square" rtlCol="0">
            <a:spAutoFit/>
          </a:bodyPr>
          <a:lstStyle/>
          <a:p>
            <a:r>
              <a:rPr lang="en-US" sz="1200" dirty="0" smtClean="0">
                <a:solidFill>
                  <a:schemeClr val="bg1"/>
                </a:solidFill>
              </a:rPr>
              <a:t>(With air or argon)</a:t>
            </a:r>
            <a:endParaRPr lang="en-US" sz="1200" dirty="0">
              <a:solidFill>
                <a:schemeClr val="bg1"/>
              </a:solidFill>
            </a:endParaRPr>
          </a:p>
        </p:txBody>
      </p:sp>
      <p:sp>
        <p:nvSpPr>
          <p:cNvPr id="6" name="TextBox 5"/>
          <p:cNvSpPr txBox="1"/>
          <p:nvPr/>
        </p:nvSpPr>
        <p:spPr>
          <a:xfrm>
            <a:off x="541303" y="5597243"/>
            <a:ext cx="8368854" cy="646331"/>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Chemistry strongly dependent on gas composition (air, N</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O</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Ar</a:t>
            </a:r>
            <a:r>
              <a:rPr lang="en-US" dirty="0" smtClean="0">
                <a:latin typeface="Arial" panose="020B0604020202020204" pitchFamily="34" charset="0"/>
                <a:cs typeface="Arial" panose="020B0604020202020204" pitchFamily="34" charset="0"/>
              </a:rPr>
              <a:t>, He)</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Not all factors equally important or occur in all types of gas-liquid plasma</a:t>
            </a:r>
            <a:endParaRPr lang="en-US" dirty="0">
              <a:latin typeface="Arial" panose="020B0604020202020204" pitchFamily="34" charset="0"/>
              <a:cs typeface="Arial" panose="020B0604020202020204" pitchFamily="34" charset="0"/>
            </a:endParaRPr>
          </a:p>
        </p:txBody>
      </p:sp>
      <p:sp>
        <p:nvSpPr>
          <p:cNvPr id="7" name="Oval 6"/>
          <p:cNvSpPr/>
          <p:nvPr/>
        </p:nvSpPr>
        <p:spPr>
          <a:xfrm>
            <a:off x="3920443" y="1664208"/>
            <a:ext cx="1154477" cy="11521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124712" y="2743200"/>
            <a:ext cx="3090672" cy="28540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0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446" y="2382863"/>
            <a:ext cx="6533648" cy="769441"/>
          </a:xfrm>
          <a:prstGeom prst="rect">
            <a:avLst/>
          </a:prstGeom>
          <a:noFill/>
        </p:spPr>
        <p:txBody>
          <a:bodyPr wrap="none" rtlCol="0">
            <a:spAutoFit/>
          </a:bodyPr>
          <a:lstStyle/>
          <a:p>
            <a:r>
              <a:rPr lang="en-US" sz="4400" dirty="0" smtClean="0"/>
              <a:t>Thank you for your interest.</a:t>
            </a:r>
            <a:endParaRPr lang="en-US" sz="4400" dirty="0"/>
          </a:p>
        </p:txBody>
      </p:sp>
    </p:spTree>
    <p:extLst>
      <p:ext uri="{BB962C8B-B14F-4D97-AF65-F5344CB8AC3E}">
        <p14:creationId xmlns:p14="http://schemas.microsoft.com/office/powerpoint/2010/main" val="1880952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latin typeface="Arial" panose="020B0604020202020204" pitchFamily="34" charset="0"/>
                <a:cs typeface="Arial" panose="020B0604020202020204" pitchFamily="34" charset="0"/>
              </a:rPr>
              <a:t>Hydroxyl Radicals in N</a:t>
            </a:r>
            <a:r>
              <a:rPr lang="en-US" sz="3200" b="1" baseline="-25000" dirty="0" smtClean="0">
                <a:latin typeface="Arial" panose="020B0604020202020204" pitchFamily="34" charset="0"/>
                <a:cs typeface="Arial" panose="020B0604020202020204" pitchFamily="34" charset="0"/>
              </a:rPr>
              <a:t>2</a:t>
            </a:r>
            <a:r>
              <a:rPr lang="en-US" sz="3200" b="1" dirty="0" smtClean="0">
                <a:latin typeface="Arial" panose="020B0604020202020204" pitchFamily="34" charset="0"/>
                <a:cs typeface="Arial" panose="020B0604020202020204" pitchFamily="34" charset="0"/>
              </a:rPr>
              <a:t>/</a:t>
            </a:r>
            <a:r>
              <a:rPr lang="en-US" sz="3200" b="1" dirty="0" err="1" smtClean="0">
                <a:latin typeface="Arial" panose="020B0604020202020204" pitchFamily="34" charset="0"/>
                <a:cs typeface="Arial" panose="020B0604020202020204" pitchFamily="34" charset="0"/>
              </a:rPr>
              <a:t>Ar</a:t>
            </a:r>
            <a:r>
              <a:rPr lang="en-US" sz="3200" b="1" dirty="0" smtClean="0">
                <a:latin typeface="Arial" panose="020B0604020202020204" pitchFamily="34" charset="0"/>
                <a:cs typeface="Arial" panose="020B0604020202020204" pitchFamily="34" charset="0"/>
              </a:rPr>
              <a:t> Plasma</a:t>
            </a:r>
            <a:endParaRPr lang="en-US" sz="3200" b="1" dirty="0">
              <a:latin typeface="Arial" panose="020B0604020202020204" pitchFamily="34" charset="0"/>
              <a:cs typeface="Arial" panose="020B0604020202020204" pitchFamily="34" charset="0"/>
            </a:endParaRPr>
          </a:p>
        </p:txBody>
      </p:sp>
      <p:sp>
        <p:nvSpPr>
          <p:cNvPr id="10" name="TextBox 9"/>
          <p:cNvSpPr txBox="1"/>
          <p:nvPr/>
        </p:nvSpPr>
        <p:spPr>
          <a:xfrm flipH="1">
            <a:off x="570872" y="4704422"/>
            <a:ext cx="8002255" cy="1323439"/>
          </a:xfrm>
          <a:prstGeom prst="rect">
            <a:avLst/>
          </a:prstGeom>
          <a:noFill/>
          <a:ln w="28575">
            <a:solidFill>
              <a:srgbClr val="FF0000"/>
            </a:solidFill>
          </a:ln>
        </p:spPr>
        <p:txBody>
          <a:bodyPr wrap="square" rtlCol="0">
            <a:spAutoFit/>
          </a:bodyPr>
          <a:lstStyle/>
          <a:p>
            <a:pPr marL="285750" indent="-285750">
              <a:buFont typeface="Arial" panose="020B0604020202020204" pitchFamily="34" charset="0"/>
              <a:buChar char="•"/>
            </a:pPr>
            <a:r>
              <a:rPr lang="en-US" sz="2000" dirty="0" smtClean="0"/>
              <a:t>Significantly more </a:t>
            </a:r>
            <a:r>
              <a:rPr lang="en-US" sz="2000" dirty="0" smtClean="0">
                <a:latin typeface="Calibri" panose="020F0502020204030204" pitchFamily="34" charset="0"/>
                <a:cs typeface="Calibri" panose="020F0502020204030204" pitchFamily="34" charset="0"/>
              </a:rPr>
              <a:t>∙</a:t>
            </a:r>
            <a:r>
              <a:rPr lang="en-US" sz="2000" dirty="0" smtClean="0"/>
              <a:t>OH in CO reactions than in total H</a:t>
            </a:r>
            <a:r>
              <a:rPr lang="en-US" sz="2000" baseline="-25000" dirty="0" smtClean="0"/>
              <a:t>2</a:t>
            </a:r>
            <a:r>
              <a:rPr lang="en-US" sz="2000" dirty="0" smtClean="0"/>
              <a:t>O</a:t>
            </a:r>
            <a:r>
              <a:rPr lang="en-US" sz="2000" baseline="-25000" dirty="0" smtClean="0"/>
              <a:t>2</a:t>
            </a:r>
            <a:r>
              <a:rPr lang="en-US" sz="2000" dirty="0"/>
              <a:t> </a:t>
            </a:r>
            <a:r>
              <a:rPr lang="en-US" sz="2000" dirty="0" smtClean="0"/>
              <a:t>and NO</a:t>
            </a:r>
            <a:r>
              <a:rPr lang="en-US" sz="2000" baseline="-25000" dirty="0" smtClean="0"/>
              <a:t>x</a:t>
            </a:r>
            <a:r>
              <a:rPr lang="en-US" sz="2000" dirty="0" smtClean="0"/>
              <a:t>.</a:t>
            </a:r>
          </a:p>
          <a:p>
            <a:pPr marL="742950" lvl="1" indent="-285750">
              <a:buFont typeface="Arial" panose="020B0604020202020204" pitchFamily="34" charset="0"/>
              <a:buChar char="•"/>
            </a:pPr>
            <a:r>
              <a:rPr lang="en-US" sz="2000" dirty="0" smtClean="0"/>
              <a:t>Implies room for improvement in plasma oxidation reactions</a:t>
            </a:r>
          </a:p>
          <a:p>
            <a:pPr marL="285750" indent="-285750">
              <a:buFont typeface="Arial" panose="020B0604020202020204" pitchFamily="34" charset="0"/>
              <a:buChar char="•"/>
            </a:pPr>
            <a:r>
              <a:rPr lang="pt-BR" sz="2000" dirty="0">
                <a:latin typeface="Arial"/>
                <a:cs typeface="Arial"/>
                <a:sym typeface="Wingdings" panose="05000000000000000000" pitchFamily="2" charset="2"/>
              </a:rPr>
              <a:t>•</a:t>
            </a:r>
            <a:r>
              <a:rPr lang="en-US" sz="2000" dirty="0"/>
              <a:t>OH energy yield 6.7 eV/100 molecules provides information on  “primary” formation of </a:t>
            </a:r>
            <a:r>
              <a:rPr lang="pt-BR" sz="2000" dirty="0">
                <a:latin typeface="Arial"/>
                <a:cs typeface="Arial"/>
                <a:sym typeface="Wingdings" panose="05000000000000000000" pitchFamily="2" charset="2"/>
              </a:rPr>
              <a:t>•</a:t>
            </a:r>
            <a:r>
              <a:rPr lang="en-US" sz="2000" dirty="0" smtClean="0"/>
              <a:t>OH</a:t>
            </a:r>
            <a:endParaRPr lang="en-US" sz="2000" dirty="0"/>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291" y="1630392"/>
            <a:ext cx="6429417" cy="2760315"/>
          </a:xfrm>
          <a:prstGeom prst="rect">
            <a:avLst/>
          </a:prstGeom>
          <a:noFill/>
        </p:spPr>
      </p:pic>
      <p:sp>
        <p:nvSpPr>
          <p:cNvPr id="3" name="Right Brace 2"/>
          <p:cNvSpPr/>
          <p:nvPr/>
        </p:nvSpPr>
        <p:spPr>
          <a:xfrm>
            <a:off x="7159925" y="1811547"/>
            <a:ext cx="388188" cy="107830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ight Brace 3"/>
          <p:cNvSpPr/>
          <p:nvPr/>
        </p:nvSpPr>
        <p:spPr>
          <a:xfrm>
            <a:off x="7159925" y="3010549"/>
            <a:ext cx="388188" cy="36237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flipH="1" flipV="1">
            <a:off x="7159926" y="3433313"/>
            <a:ext cx="534836" cy="1846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94762" y="3433313"/>
            <a:ext cx="638316" cy="369332"/>
          </a:xfrm>
          <a:prstGeom prst="rect">
            <a:avLst/>
          </a:prstGeom>
          <a:noFill/>
        </p:spPr>
        <p:txBody>
          <a:bodyPr wrap="none" rtlCol="0">
            <a:spAutoFit/>
          </a:bodyPr>
          <a:lstStyle/>
          <a:p>
            <a:r>
              <a:rPr lang="en-US" dirty="0" smtClean="0"/>
              <a:t>H</a:t>
            </a:r>
            <a:r>
              <a:rPr lang="en-US" baseline="-25000" dirty="0" smtClean="0"/>
              <a:t>2</a:t>
            </a:r>
            <a:r>
              <a:rPr lang="en-US" dirty="0" smtClean="0"/>
              <a:t>O</a:t>
            </a:r>
            <a:r>
              <a:rPr lang="en-US" baseline="-25000" dirty="0" smtClean="0"/>
              <a:t>2</a:t>
            </a:r>
            <a:endParaRPr lang="en-US" baseline="-25000" dirty="0"/>
          </a:p>
        </p:txBody>
      </p:sp>
      <p:sp>
        <p:nvSpPr>
          <p:cNvPr id="8" name="TextBox 7"/>
          <p:cNvSpPr txBox="1"/>
          <p:nvPr/>
        </p:nvSpPr>
        <p:spPr>
          <a:xfrm>
            <a:off x="7631996" y="2166032"/>
            <a:ext cx="1151341" cy="369332"/>
          </a:xfrm>
          <a:prstGeom prst="rect">
            <a:avLst/>
          </a:prstGeom>
          <a:noFill/>
        </p:spPr>
        <p:txBody>
          <a:bodyPr wrap="none" rtlCol="0">
            <a:spAutoFit/>
          </a:bodyPr>
          <a:lstStyle/>
          <a:p>
            <a:r>
              <a:rPr lang="en-US" dirty="0" smtClean="0"/>
              <a:t>CO to CO</a:t>
            </a:r>
            <a:r>
              <a:rPr lang="en-US" baseline="-25000" dirty="0" smtClean="0"/>
              <a:t>2</a:t>
            </a:r>
            <a:endParaRPr lang="en-US" baseline="-25000" dirty="0"/>
          </a:p>
        </p:txBody>
      </p:sp>
      <p:sp>
        <p:nvSpPr>
          <p:cNvPr id="9" name="TextBox 8"/>
          <p:cNvSpPr txBox="1"/>
          <p:nvPr/>
        </p:nvSpPr>
        <p:spPr>
          <a:xfrm>
            <a:off x="7520610" y="2786982"/>
            <a:ext cx="1654107" cy="646331"/>
          </a:xfrm>
          <a:prstGeom prst="rect">
            <a:avLst/>
          </a:prstGeom>
          <a:noFill/>
        </p:spPr>
        <p:txBody>
          <a:bodyPr wrap="none" rtlCol="0">
            <a:spAutoFit/>
          </a:bodyPr>
          <a:lstStyle/>
          <a:p>
            <a:r>
              <a:rPr lang="en-US" dirty="0" smtClean="0"/>
              <a:t>NO </a:t>
            </a:r>
          </a:p>
          <a:p>
            <a:r>
              <a:rPr lang="en-US" dirty="0" smtClean="0"/>
              <a:t>(via O from OH)</a:t>
            </a:r>
            <a:endParaRPr lang="en-US" dirty="0"/>
          </a:p>
        </p:txBody>
      </p:sp>
    </p:spTree>
    <p:extLst>
      <p:ext uri="{BB962C8B-B14F-4D97-AF65-F5344CB8AC3E}">
        <p14:creationId xmlns:p14="http://schemas.microsoft.com/office/powerpoint/2010/main" val="14077054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00100" y="188913"/>
            <a:ext cx="7772400" cy="1143000"/>
          </a:xfrm>
        </p:spPr>
        <p:txBody>
          <a:bodyPr/>
          <a:lstStyle/>
          <a:p>
            <a:r>
              <a:rPr lang="en-US" altLang="en-US" sz="3200" b="1" dirty="0" smtClean="0">
                <a:latin typeface="Arial" panose="020B0604020202020204" pitchFamily="34" charset="0"/>
              </a:rPr>
              <a:t>Water Plasma (electron) Interactions</a:t>
            </a:r>
          </a:p>
        </p:txBody>
      </p:sp>
      <p:grpSp>
        <p:nvGrpSpPr>
          <p:cNvPr id="344067" name="Group 3"/>
          <p:cNvGrpSpPr>
            <a:grpSpLocks/>
          </p:cNvGrpSpPr>
          <p:nvPr/>
        </p:nvGrpSpPr>
        <p:grpSpPr bwMode="auto">
          <a:xfrm>
            <a:off x="496455" y="1540164"/>
            <a:ext cx="5291138" cy="485775"/>
            <a:chOff x="336" y="1104"/>
            <a:chExt cx="3333" cy="306"/>
          </a:xfrm>
        </p:grpSpPr>
        <p:sp>
          <p:nvSpPr>
            <p:cNvPr id="25629" name="Text Box 4"/>
            <p:cNvSpPr txBox="1">
              <a:spLocks noChangeArrowheads="1"/>
            </p:cNvSpPr>
            <p:nvPr/>
          </p:nvSpPr>
          <p:spPr bwMode="auto">
            <a:xfrm>
              <a:off x="1488" y="1104"/>
              <a:ext cx="218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e</a:t>
              </a:r>
              <a:r>
                <a:rPr lang="en-US" altLang="en-US" b="1" baseline="30000">
                  <a:latin typeface="Arial" panose="020B0604020202020204" pitchFamily="34" charset="0"/>
                </a:rPr>
                <a:t>-</a:t>
              </a:r>
              <a:r>
                <a:rPr lang="en-US" altLang="en-US" b="1">
                  <a:latin typeface="Arial" panose="020B0604020202020204" pitchFamily="34" charset="0"/>
                </a:rPr>
                <a:t> + H</a:t>
              </a:r>
              <a:r>
                <a:rPr lang="en-US" altLang="en-US" b="1" baseline="-25000">
                  <a:latin typeface="Arial" panose="020B0604020202020204" pitchFamily="34" charset="0"/>
                </a:rPr>
                <a:t>2</a:t>
              </a:r>
              <a:r>
                <a:rPr lang="en-US" altLang="en-US" b="1">
                  <a:latin typeface="Arial" panose="020B0604020202020204" pitchFamily="34" charset="0"/>
                </a:rPr>
                <a:t>O </a:t>
              </a:r>
              <a:r>
                <a:rPr lang="en-US" altLang="en-US" b="1">
                  <a:latin typeface="Arial" panose="020B0604020202020204" pitchFamily="34" charset="0"/>
                  <a:sym typeface="Wingdings" panose="05000000000000000000" pitchFamily="2" charset="2"/>
                </a:rPr>
                <a:t> e</a:t>
              </a:r>
              <a:r>
                <a:rPr lang="en-US" altLang="en-US" b="1" baseline="30000">
                  <a:latin typeface="Arial" panose="020B0604020202020204" pitchFamily="34" charset="0"/>
                  <a:sym typeface="Wingdings" panose="05000000000000000000" pitchFamily="2" charset="2"/>
                </a:rPr>
                <a:t>-</a:t>
              </a:r>
              <a:r>
                <a:rPr lang="en-US" altLang="en-US" b="1">
                  <a:latin typeface="Arial" panose="020B0604020202020204" pitchFamily="34" charset="0"/>
                  <a:sym typeface="Wingdings" panose="05000000000000000000" pitchFamily="2" charset="2"/>
                </a:rPr>
                <a:t>, O, H, OH</a:t>
              </a:r>
              <a:endParaRPr lang="en-US" altLang="en-US" b="1">
                <a:latin typeface="Arial" panose="020B0604020202020204" pitchFamily="34" charset="0"/>
              </a:endParaRPr>
            </a:p>
          </p:txBody>
        </p:sp>
        <p:sp>
          <p:nvSpPr>
            <p:cNvPr id="25630" name="Text Box 5"/>
            <p:cNvSpPr txBox="1">
              <a:spLocks noChangeArrowheads="1"/>
            </p:cNvSpPr>
            <p:nvPr/>
          </p:nvSpPr>
          <p:spPr bwMode="auto">
            <a:xfrm>
              <a:off x="336" y="1104"/>
              <a:ext cx="1062" cy="306"/>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Molecules</a:t>
              </a:r>
            </a:p>
          </p:txBody>
        </p:sp>
      </p:grpSp>
      <p:grpSp>
        <p:nvGrpSpPr>
          <p:cNvPr id="344070" name="Group 6"/>
          <p:cNvGrpSpPr>
            <a:grpSpLocks/>
          </p:cNvGrpSpPr>
          <p:nvPr/>
        </p:nvGrpSpPr>
        <p:grpSpPr bwMode="auto">
          <a:xfrm>
            <a:off x="496455" y="2302164"/>
            <a:ext cx="3563938" cy="838200"/>
            <a:chOff x="336" y="1584"/>
            <a:chExt cx="2245" cy="528"/>
          </a:xfrm>
        </p:grpSpPr>
        <p:sp>
          <p:nvSpPr>
            <p:cNvPr id="25625" name="Oval 7"/>
            <p:cNvSpPr>
              <a:spLocks noChangeArrowheads="1"/>
            </p:cNvSpPr>
            <p:nvPr/>
          </p:nvSpPr>
          <p:spPr bwMode="auto">
            <a:xfrm>
              <a:off x="2016" y="1584"/>
              <a:ext cx="528" cy="52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25626" name="Text Box 8"/>
            <p:cNvSpPr txBox="1">
              <a:spLocks noChangeArrowheads="1"/>
            </p:cNvSpPr>
            <p:nvPr/>
          </p:nvSpPr>
          <p:spPr bwMode="auto">
            <a:xfrm>
              <a:off x="2045" y="1728"/>
              <a:ext cx="5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b="1">
                  <a:solidFill>
                    <a:schemeClr val="bg2"/>
                  </a:solidFill>
                  <a:latin typeface="Arial" panose="020B0604020202020204" pitchFamily="34" charset="0"/>
                </a:rPr>
                <a:t>H</a:t>
              </a:r>
              <a:r>
                <a:rPr lang="en-US" altLang="en-US" sz="2000" b="1" baseline="-25000">
                  <a:solidFill>
                    <a:schemeClr val="bg2"/>
                  </a:solidFill>
                  <a:latin typeface="Arial" panose="020B0604020202020204" pitchFamily="34" charset="0"/>
                </a:rPr>
                <a:t>2</a:t>
              </a:r>
              <a:r>
                <a:rPr lang="en-US" altLang="en-US" sz="2000" b="1">
                  <a:solidFill>
                    <a:schemeClr val="bg2"/>
                  </a:solidFill>
                  <a:latin typeface="Arial" panose="020B0604020202020204" pitchFamily="34" charset="0"/>
                </a:rPr>
                <a:t>O</a:t>
              </a:r>
              <a:r>
                <a:rPr lang="en-US" altLang="en-US" sz="2000" b="1" baseline="-25000">
                  <a:solidFill>
                    <a:schemeClr val="bg2"/>
                  </a:solidFill>
                  <a:latin typeface="Arial" panose="020B0604020202020204" pitchFamily="34" charset="0"/>
                </a:rPr>
                <a:t>liq</a:t>
              </a:r>
            </a:p>
          </p:txBody>
        </p:sp>
        <p:sp>
          <p:nvSpPr>
            <p:cNvPr id="25627" name="Text Box 9"/>
            <p:cNvSpPr txBox="1">
              <a:spLocks noChangeArrowheads="1"/>
            </p:cNvSpPr>
            <p:nvPr/>
          </p:nvSpPr>
          <p:spPr bwMode="auto">
            <a:xfrm>
              <a:off x="336" y="1728"/>
              <a:ext cx="903" cy="306"/>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Clusters</a:t>
              </a:r>
            </a:p>
          </p:txBody>
        </p:sp>
        <p:sp>
          <p:nvSpPr>
            <p:cNvPr id="25628" name="Text Box 10"/>
            <p:cNvSpPr txBox="1">
              <a:spLocks noChangeArrowheads="1"/>
            </p:cNvSpPr>
            <p:nvPr/>
          </p:nvSpPr>
          <p:spPr bwMode="auto">
            <a:xfrm>
              <a:off x="1488" y="1728"/>
              <a:ext cx="5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e</a:t>
              </a:r>
              <a:r>
                <a:rPr lang="en-US" altLang="en-US" b="1" baseline="30000">
                  <a:latin typeface="Arial" panose="020B0604020202020204" pitchFamily="34" charset="0"/>
                </a:rPr>
                <a:t>- </a:t>
              </a:r>
              <a:r>
                <a:rPr lang="en-US" altLang="en-US" b="1">
                  <a:latin typeface="Arial" panose="020B0604020202020204" pitchFamily="34" charset="0"/>
                </a:rPr>
                <a:t>+  </a:t>
              </a:r>
            </a:p>
          </p:txBody>
        </p:sp>
      </p:grpSp>
      <p:grpSp>
        <p:nvGrpSpPr>
          <p:cNvPr id="344075" name="Group 11"/>
          <p:cNvGrpSpPr>
            <a:grpSpLocks/>
          </p:cNvGrpSpPr>
          <p:nvPr/>
        </p:nvGrpSpPr>
        <p:grpSpPr bwMode="auto">
          <a:xfrm>
            <a:off x="496455" y="3292764"/>
            <a:ext cx="4343400" cy="1600200"/>
            <a:chOff x="336" y="2208"/>
            <a:chExt cx="2736" cy="1008"/>
          </a:xfrm>
        </p:grpSpPr>
        <p:sp>
          <p:nvSpPr>
            <p:cNvPr id="25621" name="Oval 12"/>
            <p:cNvSpPr>
              <a:spLocks noChangeArrowheads="1"/>
            </p:cNvSpPr>
            <p:nvPr/>
          </p:nvSpPr>
          <p:spPr bwMode="auto">
            <a:xfrm>
              <a:off x="1968" y="2208"/>
              <a:ext cx="1104" cy="100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25622" name="Text Box 13"/>
            <p:cNvSpPr txBox="1">
              <a:spLocks noChangeArrowheads="1"/>
            </p:cNvSpPr>
            <p:nvPr/>
          </p:nvSpPr>
          <p:spPr bwMode="auto">
            <a:xfrm>
              <a:off x="2160" y="2496"/>
              <a:ext cx="6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b="1">
                  <a:solidFill>
                    <a:schemeClr val="bg2"/>
                  </a:solidFill>
                  <a:latin typeface="Arial" panose="020B0604020202020204" pitchFamily="34" charset="0"/>
                </a:rPr>
                <a:t>H</a:t>
              </a:r>
              <a:r>
                <a:rPr lang="en-US" altLang="en-US" sz="2000" b="1" baseline="-25000">
                  <a:solidFill>
                    <a:schemeClr val="bg2"/>
                  </a:solidFill>
                  <a:latin typeface="Arial" panose="020B0604020202020204" pitchFamily="34" charset="0"/>
                </a:rPr>
                <a:t>2</a:t>
              </a:r>
              <a:r>
                <a:rPr lang="en-US" altLang="en-US" sz="2000" b="1">
                  <a:solidFill>
                    <a:schemeClr val="bg2"/>
                  </a:solidFill>
                  <a:latin typeface="Arial" panose="020B0604020202020204" pitchFamily="34" charset="0"/>
                </a:rPr>
                <a:t>O</a:t>
              </a:r>
              <a:r>
                <a:rPr lang="en-US" altLang="en-US" sz="2000" b="1" baseline="-25000">
                  <a:solidFill>
                    <a:schemeClr val="bg2"/>
                  </a:solidFill>
                  <a:latin typeface="Arial" panose="020B0604020202020204" pitchFamily="34" charset="0"/>
                </a:rPr>
                <a:t>liq</a:t>
              </a:r>
            </a:p>
          </p:txBody>
        </p:sp>
        <p:sp>
          <p:nvSpPr>
            <p:cNvPr id="25623" name="Text Box 14"/>
            <p:cNvSpPr txBox="1">
              <a:spLocks noChangeArrowheads="1"/>
            </p:cNvSpPr>
            <p:nvPr/>
          </p:nvSpPr>
          <p:spPr bwMode="auto">
            <a:xfrm>
              <a:off x="336" y="2544"/>
              <a:ext cx="956" cy="306"/>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Aerosols</a:t>
              </a:r>
            </a:p>
          </p:txBody>
        </p:sp>
        <p:sp>
          <p:nvSpPr>
            <p:cNvPr id="25624" name="Text Box 15"/>
            <p:cNvSpPr txBox="1">
              <a:spLocks noChangeArrowheads="1"/>
            </p:cNvSpPr>
            <p:nvPr/>
          </p:nvSpPr>
          <p:spPr bwMode="auto">
            <a:xfrm>
              <a:off x="1488" y="2592"/>
              <a:ext cx="5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e</a:t>
              </a:r>
              <a:r>
                <a:rPr lang="en-US" altLang="en-US" b="1" baseline="30000">
                  <a:latin typeface="Arial" panose="020B0604020202020204" pitchFamily="34" charset="0"/>
                </a:rPr>
                <a:t>- </a:t>
              </a:r>
              <a:r>
                <a:rPr lang="en-US" altLang="en-US" b="1">
                  <a:latin typeface="Arial" panose="020B0604020202020204" pitchFamily="34" charset="0"/>
                </a:rPr>
                <a:t>+  </a:t>
              </a:r>
            </a:p>
          </p:txBody>
        </p:sp>
      </p:grpSp>
      <p:sp>
        <p:nvSpPr>
          <p:cNvPr id="344080" name="Text Box 16"/>
          <p:cNvSpPr txBox="1">
            <a:spLocks noChangeArrowheads="1"/>
          </p:cNvSpPr>
          <p:nvPr/>
        </p:nvSpPr>
        <p:spPr bwMode="auto">
          <a:xfrm>
            <a:off x="7087755" y="2302164"/>
            <a:ext cx="1974850" cy="1216025"/>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Plasma/gas </a:t>
            </a:r>
          </a:p>
          <a:p>
            <a:r>
              <a:rPr lang="en-US" altLang="en-US" b="1">
                <a:latin typeface="Arial" panose="020B0604020202020204" pitchFamily="34" charset="0"/>
              </a:rPr>
              <a:t>continuous</a:t>
            </a:r>
          </a:p>
          <a:p>
            <a:r>
              <a:rPr lang="en-US" altLang="en-US" b="1">
                <a:latin typeface="Arial" panose="020B0604020202020204" pitchFamily="34" charset="0"/>
              </a:rPr>
              <a:t>phase</a:t>
            </a:r>
          </a:p>
        </p:txBody>
      </p:sp>
      <p:grpSp>
        <p:nvGrpSpPr>
          <p:cNvPr id="344081" name="Group 17"/>
          <p:cNvGrpSpPr>
            <a:grpSpLocks/>
          </p:cNvGrpSpPr>
          <p:nvPr/>
        </p:nvGrpSpPr>
        <p:grpSpPr bwMode="auto">
          <a:xfrm>
            <a:off x="5830455" y="1540164"/>
            <a:ext cx="2508250" cy="546100"/>
            <a:chOff x="3696" y="1104"/>
            <a:chExt cx="1580" cy="344"/>
          </a:xfrm>
        </p:grpSpPr>
        <p:sp>
          <p:nvSpPr>
            <p:cNvPr id="25619" name="Text Box 18"/>
            <p:cNvSpPr txBox="1">
              <a:spLocks noChangeArrowheads="1"/>
            </p:cNvSpPr>
            <p:nvPr/>
          </p:nvSpPr>
          <p:spPr bwMode="auto">
            <a:xfrm>
              <a:off x="3840" y="1104"/>
              <a:ext cx="1436" cy="344"/>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400" b="1" dirty="0">
                  <a:latin typeface="Arial" panose="020B0604020202020204" pitchFamily="34" charset="0"/>
                </a:rPr>
                <a:t>Electron interaction with</a:t>
              </a:r>
            </a:p>
            <a:p>
              <a:r>
                <a:rPr lang="en-US" altLang="en-US" sz="1400" b="1" dirty="0">
                  <a:latin typeface="Arial" panose="020B0604020202020204" pitchFamily="34" charset="0"/>
                </a:rPr>
                <a:t>one water molecule.</a:t>
              </a:r>
            </a:p>
          </p:txBody>
        </p:sp>
        <p:sp>
          <p:nvSpPr>
            <p:cNvPr id="25620" name="Line 19"/>
            <p:cNvSpPr>
              <a:spLocks noChangeShapeType="1"/>
            </p:cNvSpPr>
            <p:nvPr/>
          </p:nvSpPr>
          <p:spPr bwMode="auto">
            <a:xfrm flipH="1">
              <a:off x="3696" y="1248"/>
              <a:ext cx="144" cy="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4084" name="Group 20"/>
          <p:cNvGrpSpPr>
            <a:grpSpLocks/>
          </p:cNvGrpSpPr>
          <p:nvPr/>
        </p:nvGrpSpPr>
        <p:grpSpPr bwMode="auto">
          <a:xfrm>
            <a:off x="4230255" y="2835564"/>
            <a:ext cx="2782888" cy="2895600"/>
            <a:chOff x="2688" y="1920"/>
            <a:chExt cx="1753" cy="1824"/>
          </a:xfrm>
        </p:grpSpPr>
        <p:sp>
          <p:nvSpPr>
            <p:cNvPr id="25615" name="Text Box 21"/>
            <p:cNvSpPr txBox="1">
              <a:spLocks noChangeArrowheads="1"/>
            </p:cNvSpPr>
            <p:nvPr/>
          </p:nvSpPr>
          <p:spPr bwMode="auto">
            <a:xfrm>
              <a:off x="3216" y="2112"/>
              <a:ext cx="1225" cy="47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400" b="1">
                  <a:latin typeface="Arial" panose="020B0604020202020204" pitchFamily="34" charset="0"/>
                </a:rPr>
                <a:t>Electrons interact</a:t>
              </a:r>
            </a:p>
            <a:p>
              <a:r>
                <a:rPr lang="en-US" altLang="en-US" sz="1400" b="1">
                  <a:latin typeface="Arial" panose="020B0604020202020204" pitchFamily="34" charset="0"/>
                </a:rPr>
                <a:t>with groups of water</a:t>
              </a:r>
            </a:p>
            <a:p>
              <a:r>
                <a:rPr lang="en-US" altLang="en-US" sz="1400" b="1">
                  <a:latin typeface="Arial" panose="020B0604020202020204" pitchFamily="34" charset="0"/>
                </a:rPr>
                <a:t>molecules</a:t>
              </a:r>
            </a:p>
          </p:txBody>
        </p:sp>
        <p:sp>
          <p:nvSpPr>
            <p:cNvPr id="25616" name="Line 22"/>
            <p:cNvSpPr>
              <a:spLocks noChangeShapeType="1"/>
            </p:cNvSpPr>
            <p:nvPr/>
          </p:nvSpPr>
          <p:spPr bwMode="auto">
            <a:xfrm flipH="1" flipV="1">
              <a:off x="2688" y="1920"/>
              <a:ext cx="528" cy="19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7" name="Line 23"/>
            <p:cNvSpPr>
              <a:spLocks noChangeShapeType="1"/>
            </p:cNvSpPr>
            <p:nvPr/>
          </p:nvSpPr>
          <p:spPr bwMode="auto">
            <a:xfrm flipH="1">
              <a:off x="2976" y="2352"/>
              <a:ext cx="192" cy="4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8" name="Line 24"/>
            <p:cNvSpPr>
              <a:spLocks noChangeShapeType="1"/>
            </p:cNvSpPr>
            <p:nvPr/>
          </p:nvSpPr>
          <p:spPr bwMode="auto">
            <a:xfrm flipH="1">
              <a:off x="2832" y="2592"/>
              <a:ext cx="528" cy="115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4089" name="Group 25"/>
          <p:cNvGrpSpPr>
            <a:grpSpLocks/>
          </p:cNvGrpSpPr>
          <p:nvPr/>
        </p:nvGrpSpPr>
        <p:grpSpPr bwMode="auto">
          <a:xfrm>
            <a:off x="420255" y="5197764"/>
            <a:ext cx="6824663" cy="1447800"/>
            <a:chOff x="288" y="3408"/>
            <a:chExt cx="4299" cy="912"/>
          </a:xfrm>
        </p:grpSpPr>
        <p:sp>
          <p:nvSpPr>
            <p:cNvPr id="25610" name="Text Box 26"/>
            <p:cNvSpPr txBox="1">
              <a:spLocks noChangeArrowheads="1"/>
            </p:cNvSpPr>
            <p:nvPr/>
          </p:nvSpPr>
          <p:spPr bwMode="auto">
            <a:xfrm>
              <a:off x="288" y="3408"/>
              <a:ext cx="946" cy="306"/>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Surfaces</a:t>
              </a:r>
            </a:p>
          </p:txBody>
        </p:sp>
        <p:sp>
          <p:nvSpPr>
            <p:cNvPr id="25611" name="Text Box 27"/>
            <p:cNvSpPr txBox="1">
              <a:spLocks noChangeArrowheads="1"/>
            </p:cNvSpPr>
            <p:nvPr/>
          </p:nvSpPr>
          <p:spPr bwMode="auto">
            <a:xfrm>
              <a:off x="2208" y="3408"/>
              <a:ext cx="5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e</a:t>
              </a:r>
              <a:r>
                <a:rPr lang="en-US" altLang="en-US" b="1" baseline="30000">
                  <a:latin typeface="Arial" panose="020B0604020202020204" pitchFamily="34" charset="0"/>
                </a:rPr>
                <a:t>- </a:t>
              </a:r>
              <a:r>
                <a:rPr lang="en-US" altLang="en-US" b="1">
                  <a:latin typeface="Arial" panose="020B0604020202020204" pitchFamily="34" charset="0"/>
                </a:rPr>
                <a:t>+  </a:t>
              </a:r>
            </a:p>
          </p:txBody>
        </p:sp>
        <p:sp>
          <p:nvSpPr>
            <p:cNvPr id="25612" name="Rectangle 28"/>
            <p:cNvSpPr>
              <a:spLocks noChangeArrowheads="1"/>
            </p:cNvSpPr>
            <p:nvPr/>
          </p:nvSpPr>
          <p:spPr bwMode="auto">
            <a:xfrm>
              <a:off x="1392" y="3744"/>
              <a:ext cx="1920"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sz="1400" b="1">
                <a:latin typeface="Arial" panose="020B0604020202020204" pitchFamily="34" charset="0"/>
              </a:endParaRPr>
            </a:p>
          </p:txBody>
        </p:sp>
        <p:sp>
          <p:nvSpPr>
            <p:cNvPr id="25613" name="Text Box 29"/>
            <p:cNvSpPr txBox="1">
              <a:spLocks noChangeArrowheads="1"/>
            </p:cNvSpPr>
            <p:nvPr/>
          </p:nvSpPr>
          <p:spPr bwMode="auto">
            <a:xfrm>
              <a:off x="1968" y="3840"/>
              <a:ext cx="67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b="1">
                  <a:solidFill>
                    <a:schemeClr val="bg2"/>
                  </a:solidFill>
                  <a:latin typeface="Arial" panose="020B0604020202020204" pitchFamily="34" charset="0"/>
                </a:rPr>
                <a:t>H</a:t>
              </a:r>
              <a:r>
                <a:rPr lang="en-US" altLang="en-US" sz="2000" b="1" baseline="-25000">
                  <a:solidFill>
                    <a:schemeClr val="bg2"/>
                  </a:solidFill>
                  <a:latin typeface="Arial" panose="020B0604020202020204" pitchFamily="34" charset="0"/>
                </a:rPr>
                <a:t>2</a:t>
              </a:r>
              <a:r>
                <a:rPr lang="en-US" altLang="en-US" sz="2000" b="1">
                  <a:solidFill>
                    <a:schemeClr val="bg2"/>
                  </a:solidFill>
                  <a:latin typeface="Arial" panose="020B0604020202020204" pitchFamily="34" charset="0"/>
                </a:rPr>
                <a:t>O</a:t>
              </a:r>
              <a:r>
                <a:rPr lang="en-US" altLang="en-US" sz="2000" b="1" baseline="-25000">
                  <a:solidFill>
                    <a:schemeClr val="bg2"/>
                  </a:solidFill>
                  <a:latin typeface="Arial" panose="020B0604020202020204" pitchFamily="34" charset="0"/>
                </a:rPr>
                <a:t>liq</a:t>
              </a:r>
            </a:p>
          </p:txBody>
        </p:sp>
        <p:pic>
          <p:nvPicPr>
            <p:cNvPr id="25614" name="Picture 30" descr="IMG_4827"/>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3408"/>
              <a:ext cx="113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40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40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40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407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408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408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4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8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0" y="304800"/>
            <a:ext cx="7772400" cy="1143000"/>
          </a:xfrm>
        </p:spPr>
        <p:txBody>
          <a:bodyPr/>
          <a:lstStyle/>
          <a:p>
            <a:r>
              <a:rPr lang="en-US" altLang="en-US" sz="3200" b="1" smtClean="0">
                <a:latin typeface="Arial" panose="020B0604020202020204" pitchFamily="34" charset="0"/>
              </a:rPr>
              <a:t>Water Plasma (electron) Interactions</a:t>
            </a:r>
          </a:p>
        </p:txBody>
      </p:sp>
      <p:grpSp>
        <p:nvGrpSpPr>
          <p:cNvPr id="345091" name="Group 3"/>
          <p:cNvGrpSpPr>
            <a:grpSpLocks/>
          </p:cNvGrpSpPr>
          <p:nvPr/>
        </p:nvGrpSpPr>
        <p:grpSpPr bwMode="auto">
          <a:xfrm>
            <a:off x="457200" y="1219200"/>
            <a:ext cx="3124200" cy="3200400"/>
            <a:chOff x="288" y="768"/>
            <a:chExt cx="1968" cy="2016"/>
          </a:xfrm>
        </p:grpSpPr>
        <p:sp>
          <p:nvSpPr>
            <p:cNvPr id="26651" name="Text Box 4"/>
            <p:cNvSpPr txBox="1">
              <a:spLocks noChangeArrowheads="1"/>
            </p:cNvSpPr>
            <p:nvPr/>
          </p:nvSpPr>
          <p:spPr bwMode="auto">
            <a:xfrm>
              <a:off x="288" y="768"/>
              <a:ext cx="891" cy="306"/>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Bubbles</a:t>
              </a:r>
            </a:p>
          </p:txBody>
        </p:sp>
        <p:grpSp>
          <p:nvGrpSpPr>
            <p:cNvPr id="26652" name="Group 5"/>
            <p:cNvGrpSpPr>
              <a:grpSpLocks/>
            </p:cNvGrpSpPr>
            <p:nvPr/>
          </p:nvGrpSpPr>
          <p:grpSpPr bwMode="auto">
            <a:xfrm>
              <a:off x="288" y="1104"/>
              <a:ext cx="1968" cy="1680"/>
              <a:chOff x="1296" y="1104"/>
              <a:chExt cx="1968" cy="1680"/>
            </a:xfrm>
          </p:grpSpPr>
          <p:sp>
            <p:nvSpPr>
              <p:cNvPr id="26653" name="Rectangle 6"/>
              <p:cNvSpPr>
                <a:spLocks noChangeArrowheads="1"/>
              </p:cNvSpPr>
              <p:nvPr/>
            </p:nvSpPr>
            <p:spPr bwMode="auto">
              <a:xfrm>
                <a:off x="1296" y="1104"/>
                <a:ext cx="1968" cy="16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26654" name="Oval 7"/>
              <p:cNvSpPr>
                <a:spLocks noChangeArrowheads="1"/>
              </p:cNvSpPr>
              <p:nvPr/>
            </p:nvSpPr>
            <p:spPr bwMode="auto">
              <a:xfrm>
                <a:off x="1824" y="1488"/>
                <a:ext cx="1104" cy="1008"/>
              </a:xfrm>
              <a:prstGeom prst="ellipse">
                <a:avLst/>
              </a:prstGeom>
              <a:solidFill>
                <a:schemeClr val="bg1"/>
              </a:solidFill>
              <a:ln w="38100">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26655" name="Text Box 8"/>
              <p:cNvSpPr txBox="1">
                <a:spLocks noChangeArrowheads="1"/>
              </p:cNvSpPr>
              <p:nvPr/>
            </p:nvSpPr>
            <p:spPr bwMode="auto">
              <a:xfrm>
                <a:off x="1344" y="1344"/>
                <a:ext cx="5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b="1">
                    <a:solidFill>
                      <a:schemeClr val="bg2"/>
                    </a:solidFill>
                    <a:latin typeface="Arial" panose="020B0604020202020204" pitchFamily="34" charset="0"/>
                  </a:rPr>
                  <a:t>H</a:t>
                </a:r>
                <a:r>
                  <a:rPr lang="en-US" altLang="en-US" sz="2000" b="1" baseline="-25000">
                    <a:solidFill>
                      <a:schemeClr val="bg2"/>
                    </a:solidFill>
                    <a:latin typeface="Arial" panose="020B0604020202020204" pitchFamily="34" charset="0"/>
                  </a:rPr>
                  <a:t>2</a:t>
                </a:r>
                <a:r>
                  <a:rPr lang="en-US" altLang="en-US" sz="2000" b="1">
                    <a:solidFill>
                      <a:schemeClr val="bg2"/>
                    </a:solidFill>
                    <a:latin typeface="Arial" panose="020B0604020202020204" pitchFamily="34" charset="0"/>
                  </a:rPr>
                  <a:t>O</a:t>
                </a:r>
                <a:r>
                  <a:rPr lang="en-US" altLang="en-US" sz="2000" b="1" baseline="-25000">
                    <a:solidFill>
                      <a:schemeClr val="bg2"/>
                    </a:solidFill>
                    <a:latin typeface="Arial" panose="020B0604020202020204" pitchFamily="34" charset="0"/>
                  </a:rPr>
                  <a:t>liq</a:t>
                </a:r>
              </a:p>
            </p:txBody>
          </p:sp>
          <p:sp>
            <p:nvSpPr>
              <p:cNvPr id="26656" name="Text Box 9"/>
              <p:cNvSpPr txBox="1">
                <a:spLocks noChangeArrowheads="1"/>
              </p:cNvSpPr>
              <p:nvPr/>
            </p:nvSpPr>
            <p:spPr bwMode="auto">
              <a:xfrm>
                <a:off x="2112" y="1968"/>
                <a:ext cx="40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solidFill>
                      <a:schemeClr val="bg2"/>
                    </a:solidFill>
                    <a:latin typeface="Arial" panose="020B0604020202020204" pitchFamily="34" charset="0"/>
                  </a:rPr>
                  <a:t>e</a:t>
                </a:r>
                <a:r>
                  <a:rPr lang="en-US" altLang="en-US" b="1" baseline="30000">
                    <a:solidFill>
                      <a:schemeClr val="bg2"/>
                    </a:solidFill>
                    <a:latin typeface="Arial" panose="020B0604020202020204" pitchFamily="34" charset="0"/>
                  </a:rPr>
                  <a:t>- </a:t>
                </a:r>
                <a:r>
                  <a:rPr lang="en-US" altLang="en-US" b="1">
                    <a:latin typeface="Arial" panose="020B0604020202020204" pitchFamily="34" charset="0"/>
                  </a:rPr>
                  <a:t>  </a:t>
                </a:r>
              </a:p>
            </p:txBody>
          </p:sp>
        </p:grpSp>
      </p:grpSp>
      <p:grpSp>
        <p:nvGrpSpPr>
          <p:cNvPr id="345098" name="Group 10"/>
          <p:cNvGrpSpPr>
            <a:grpSpLocks/>
          </p:cNvGrpSpPr>
          <p:nvPr/>
        </p:nvGrpSpPr>
        <p:grpSpPr bwMode="auto">
          <a:xfrm>
            <a:off x="457200" y="4572000"/>
            <a:ext cx="3519488" cy="2119313"/>
            <a:chOff x="288" y="2880"/>
            <a:chExt cx="2217" cy="1335"/>
          </a:xfrm>
        </p:grpSpPr>
        <p:sp>
          <p:nvSpPr>
            <p:cNvPr id="26645" name="Text Box 11"/>
            <p:cNvSpPr txBox="1">
              <a:spLocks noChangeArrowheads="1"/>
            </p:cNvSpPr>
            <p:nvPr/>
          </p:nvSpPr>
          <p:spPr bwMode="auto">
            <a:xfrm>
              <a:off x="288" y="2880"/>
              <a:ext cx="1724" cy="306"/>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Plasma Channels</a:t>
              </a:r>
            </a:p>
          </p:txBody>
        </p:sp>
        <p:grpSp>
          <p:nvGrpSpPr>
            <p:cNvPr id="26646" name="Group 12"/>
            <p:cNvGrpSpPr>
              <a:grpSpLocks/>
            </p:cNvGrpSpPr>
            <p:nvPr/>
          </p:nvGrpSpPr>
          <p:grpSpPr bwMode="auto">
            <a:xfrm>
              <a:off x="297" y="3255"/>
              <a:ext cx="2208" cy="960"/>
              <a:chOff x="1104" y="3264"/>
              <a:chExt cx="2208" cy="960"/>
            </a:xfrm>
          </p:grpSpPr>
          <p:sp>
            <p:nvSpPr>
              <p:cNvPr id="26647" name="Rectangle 13"/>
              <p:cNvSpPr>
                <a:spLocks noChangeArrowheads="1"/>
              </p:cNvSpPr>
              <p:nvPr/>
            </p:nvSpPr>
            <p:spPr bwMode="auto">
              <a:xfrm>
                <a:off x="1104" y="3264"/>
                <a:ext cx="2208" cy="96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endParaRPr lang="en-US" altLang="en-US" sz="1400" b="1">
                  <a:latin typeface="Arial" panose="020B0604020202020204" pitchFamily="34" charset="0"/>
                </a:endParaRPr>
              </a:p>
            </p:txBody>
          </p:sp>
          <p:sp>
            <p:nvSpPr>
              <p:cNvPr id="26648" name="Rectangle 14"/>
              <p:cNvSpPr>
                <a:spLocks noChangeArrowheads="1"/>
              </p:cNvSpPr>
              <p:nvPr/>
            </p:nvSpPr>
            <p:spPr bwMode="auto">
              <a:xfrm>
                <a:off x="1104" y="3600"/>
                <a:ext cx="2208" cy="2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sp>
            <p:nvSpPr>
              <p:cNvPr id="26649" name="Text Box 15"/>
              <p:cNvSpPr txBox="1">
                <a:spLocks noChangeArrowheads="1"/>
              </p:cNvSpPr>
              <p:nvPr/>
            </p:nvSpPr>
            <p:spPr bwMode="auto">
              <a:xfrm>
                <a:off x="2640" y="3600"/>
                <a:ext cx="408" cy="288"/>
              </a:xfrm>
              <a:prstGeom prst="rect">
                <a:avLst/>
              </a:prstGeom>
              <a:solidFill>
                <a:srgbClr val="FF0000"/>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dirty="0">
                    <a:solidFill>
                      <a:schemeClr val="bg2"/>
                    </a:solidFill>
                    <a:latin typeface="Arial" panose="020B0604020202020204" pitchFamily="34" charset="0"/>
                  </a:rPr>
                  <a:t>e</a:t>
                </a:r>
                <a:r>
                  <a:rPr lang="en-US" altLang="en-US" b="1" baseline="30000" dirty="0">
                    <a:solidFill>
                      <a:schemeClr val="bg2"/>
                    </a:solidFill>
                    <a:latin typeface="Arial" panose="020B0604020202020204" pitchFamily="34" charset="0"/>
                  </a:rPr>
                  <a:t>- </a:t>
                </a:r>
                <a:r>
                  <a:rPr lang="en-US" altLang="en-US" b="1" dirty="0">
                    <a:latin typeface="Arial" panose="020B0604020202020204" pitchFamily="34" charset="0"/>
                  </a:rPr>
                  <a:t>  </a:t>
                </a:r>
              </a:p>
            </p:txBody>
          </p:sp>
          <p:sp>
            <p:nvSpPr>
              <p:cNvPr id="26650" name="Text Box 16"/>
              <p:cNvSpPr txBox="1">
                <a:spLocks noChangeArrowheads="1"/>
              </p:cNvSpPr>
              <p:nvPr/>
            </p:nvSpPr>
            <p:spPr bwMode="auto">
              <a:xfrm>
                <a:off x="1248" y="3936"/>
                <a:ext cx="5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2000" b="1">
                    <a:solidFill>
                      <a:schemeClr val="bg2"/>
                    </a:solidFill>
                    <a:latin typeface="Arial" panose="020B0604020202020204" pitchFamily="34" charset="0"/>
                  </a:rPr>
                  <a:t>H</a:t>
                </a:r>
                <a:r>
                  <a:rPr lang="en-US" altLang="en-US" sz="2000" b="1" baseline="-25000">
                    <a:solidFill>
                      <a:schemeClr val="bg2"/>
                    </a:solidFill>
                    <a:latin typeface="Arial" panose="020B0604020202020204" pitchFamily="34" charset="0"/>
                  </a:rPr>
                  <a:t>2</a:t>
                </a:r>
                <a:r>
                  <a:rPr lang="en-US" altLang="en-US" sz="2000" b="1">
                    <a:solidFill>
                      <a:schemeClr val="bg2"/>
                    </a:solidFill>
                    <a:latin typeface="Arial" panose="020B0604020202020204" pitchFamily="34" charset="0"/>
                  </a:rPr>
                  <a:t>O</a:t>
                </a:r>
                <a:r>
                  <a:rPr lang="en-US" altLang="en-US" sz="2000" b="1" baseline="-25000">
                    <a:solidFill>
                      <a:schemeClr val="bg2"/>
                    </a:solidFill>
                    <a:latin typeface="Arial" panose="020B0604020202020204" pitchFamily="34" charset="0"/>
                  </a:rPr>
                  <a:t>liq</a:t>
                </a:r>
              </a:p>
            </p:txBody>
          </p:sp>
        </p:grpSp>
      </p:grpSp>
      <p:pic>
        <p:nvPicPr>
          <p:cNvPr id="345105" name="Picture 17" descr="coron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876800"/>
            <a:ext cx="1168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106" name="Text Box 18"/>
          <p:cNvSpPr txBox="1">
            <a:spLocks noChangeArrowheads="1"/>
          </p:cNvSpPr>
          <p:nvPr/>
        </p:nvSpPr>
        <p:spPr bwMode="auto">
          <a:xfrm>
            <a:off x="6934200" y="2057400"/>
            <a:ext cx="1833563" cy="11969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b="1">
                <a:latin typeface="Arial" panose="020B0604020202020204" pitchFamily="34" charset="0"/>
              </a:rPr>
              <a:t>Liquid is </a:t>
            </a:r>
          </a:p>
          <a:p>
            <a:r>
              <a:rPr lang="en-US" altLang="en-US" b="1">
                <a:latin typeface="Arial" panose="020B0604020202020204" pitchFamily="34" charset="0"/>
              </a:rPr>
              <a:t>continuous</a:t>
            </a:r>
          </a:p>
          <a:p>
            <a:r>
              <a:rPr lang="en-US" altLang="en-US" b="1">
                <a:latin typeface="Arial" panose="020B0604020202020204" pitchFamily="34" charset="0"/>
              </a:rPr>
              <a:t>phase</a:t>
            </a:r>
          </a:p>
        </p:txBody>
      </p:sp>
      <p:pic>
        <p:nvPicPr>
          <p:cNvPr id="345107" name="Picture 19" descr="1-25 F4 ISO800 Half light 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800600"/>
            <a:ext cx="12985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08" name="Picture 20" descr="fig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800600"/>
            <a:ext cx="14033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5109" name="Group 21"/>
          <p:cNvGrpSpPr>
            <a:grpSpLocks/>
          </p:cNvGrpSpPr>
          <p:nvPr/>
        </p:nvGrpSpPr>
        <p:grpSpPr bwMode="auto">
          <a:xfrm>
            <a:off x="4086231" y="4217993"/>
            <a:ext cx="3533778" cy="354013"/>
            <a:chOff x="2718" y="2657"/>
            <a:chExt cx="2226" cy="223"/>
          </a:xfrm>
        </p:grpSpPr>
        <p:sp>
          <p:nvSpPr>
            <p:cNvPr id="26643" name="Line 22"/>
            <p:cNvSpPr>
              <a:spLocks noChangeShapeType="1"/>
            </p:cNvSpPr>
            <p:nvPr/>
          </p:nvSpPr>
          <p:spPr bwMode="auto">
            <a:xfrm>
              <a:off x="3024" y="2880"/>
              <a:ext cx="16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4" name="Text Box 23"/>
            <p:cNvSpPr txBox="1">
              <a:spLocks noChangeArrowheads="1"/>
            </p:cNvSpPr>
            <p:nvPr/>
          </p:nvSpPr>
          <p:spPr bwMode="auto">
            <a:xfrm>
              <a:off x="2718" y="2657"/>
              <a:ext cx="222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400" b="1" dirty="0">
                  <a:latin typeface="Arial" panose="020B0604020202020204" pitchFamily="34" charset="0"/>
                </a:rPr>
                <a:t>Increasing </a:t>
              </a:r>
              <a:r>
                <a:rPr lang="en-US" altLang="en-US" sz="1400" b="1" dirty="0" smtClean="0">
                  <a:latin typeface="Arial" panose="020B0604020202020204" pitchFamily="34" charset="0"/>
                </a:rPr>
                <a:t>photographic time </a:t>
              </a:r>
              <a:r>
                <a:rPr lang="en-US" altLang="en-US" sz="1400" b="1" dirty="0">
                  <a:latin typeface="Arial" panose="020B0604020202020204" pitchFamily="34" charset="0"/>
                </a:rPr>
                <a:t>exposure</a:t>
              </a:r>
            </a:p>
          </p:txBody>
        </p:sp>
      </p:grpSp>
      <p:grpSp>
        <p:nvGrpSpPr>
          <p:cNvPr id="345112" name="Group 24"/>
          <p:cNvGrpSpPr>
            <a:grpSpLocks/>
          </p:cNvGrpSpPr>
          <p:nvPr/>
        </p:nvGrpSpPr>
        <p:grpSpPr bwMode="auto">
          <a:xfrm>
            <a:off x="4495800" y="1752600"/>
            <a:ext cx="1481138" cy="2133600"/>
            <a:chOff x="2832" y="1104"/>
            <a:chExt cx="933" cy="1344"/>
          </a:xfrm>
        </p:grpSpPr>
        <p:pic>
          <p:nvPicPr>
            <p:cNvPr id="26641" name="Picture 25" descr="1-200 F4 ISO800 bubble with discharge 2 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1104"/>
              <a:ext cx="929"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Text Box 26"/>
            <p:cNvSpPr txBox="1">
              <a:spLocks noChangeArrowheads="1"/>
            </p:cNvSpPr>
            <p:nvPr/>
          </p:nvSpPr>
          <p:spPr bwMode="auto">
            <a:xfrm>
              <a:off x="2832" y="1152"/>
              <a:ext cx="93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400" b="1">
                  <a:latin typeface="Arial" panose="020B0604020202020204" pitchFamily="34" charset="0"/>
                </a:rPr>
                <a:t>Thermal or </a:t>
              </a:r>
            </a:p>
            <a:p>
              <a:r>
                <a:rPr lang="en-US" altLang="en-US" sz="1400" b="1">
                  <a:latin typeface="Arial" panose="020B0604020202020204" pitchFamily="34" charset="0"/>
                </a:rPr>
                <a:t>Injected bubble</a:t>
              </a:r>
            </a:p>
          </p:txBody>
        </p:sp>
      </p:grpSp>
      <p:grpSp>
        <p:nvGrpSpPr>
          <p:cNvPr id="345115" name="Group 27"/>
          <p:cNvGrpSpPr>
            <a:grpSpLocks/>
          </p:cNvGrpSpPr>
          <p:nvPr/>
        </p:nvGrpSpPr>
        <p:grpSpPr bwMode="auto">
          <a:xfrm>
            <a:off x="7620000" y="4267200"/>
            <a:ext cx="1274763" cy="914400"/>
            <a:chOff x="4800" y="2688"/>
            <a:chExt cx="803" cy="576"/>
          </a:xfrm>
        </p:grpSpPr>
        <p:sp>
          <p:nvSpPr>
            <p:cNvPr id="26639" name="Text Box 28"/>
            <p:cNvSpPr txBox="1">
              <a:spLocks noChangeArrowheads="1"/>
            </p:cNvSpPr>
            <p:nvPr/>
          </p:nvSpPr>
          <p:spPr bwMode="auto">
            <a:xfrm>
              <a:off x="4800" y="2688"/>
              <a:ext cx="803"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400" b="1">
                  <a:latin typeface="Arial" panose="020B0604020202020204" pitchFamily="34" charset="0"/>
                </a:rPr>
                <a:t>Fine bubbles</a:t>
              </a:r>
            </a:p>
            <a:p>
              <a:r>
                <a:rPr lang="en-US" altLang="en-US" sz="1400" b="1">
                  <a:latin typeface="Arial" panose="020B0604020202020204" pitchFamily="34" charset="0"/>
                </a:rPr>
                <a:t>formed</a:t>
              </a:r>
            </a:p>
          </p:txBody>
        </p:sp>
        <p:sp>
          <p:nvSpPr>
            <p:cNvPr id="26640" name="Line 29"/>
            <p:cNvSpPr>
              <a:spLocks noChangeShapeType="1"/>
            </p:cNvSpPr>
            <p:nvPr/>
          </p:nvSpPr>
          <p:spPr bwMode="auto">
            <a:xfrm flipH="1">
              <a:off x="5040" y="2976"/>
              <a:ext cx="288"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5118" name="Line 30"/>
          <p:cNvSpPr>
            <a:spLocks noChangeShapeType="1"/>
          </p:cNvSpPr>
          <p:nvPr/>
        </p:nvSpPr>
        <p:spPr bwMode="auto">
          <a:xfrm flipH="1" flipV="1">
            <a:off x="5715000" y="2438400"/>
            <a:ext cx="1143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119" name="Line 31"/>
          <p:cNvSpPr>
            <a:spLocks noChangeShapeType="1"/>
          </p:cNvSpPr>
          <p:nvPr/>
        </p:nvSpPr>
        <p:spPr bwMode="auto">
          <a:xfrm>
            <a:off x="7467600" y="3352800"/>
            <a:ext cx="15240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120" name="Text Box 32"/>
          <p:cNvSpPr txBox="1">
            <a:spLocks noChangeArrowheads="1"/>
          </p:cNvSpPr>
          <p:nvPr/>
        </p:nvSpPr>
        <p:spPr bwMode="auto">
          <a:xfrm>
            <a:off x="1660525" y="2678113"/>
            <a:ext cx="1316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sz="1400" b="1">
                <a:latin typeface="Arial" panose="020B0604020202020204" pitchFamily="34" charset="0"/>
              </a:rPr>
              <a:t>Vapor bubble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50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51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451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4509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4510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510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51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510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451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51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51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5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106" grpId="0" animBg="1"/>
      <p:bldP spid="345118" grpId="0" animBg="1"/>
      <p:bldP spid="345119" grpId="0" animBg="1"/>
      <p:bldP spid="3451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143000"/>
          </a:xfrm>
        </p:spPr>
        <p:txBody>
          <a:bodyPr/>
          <a:lstStyle/>
          <a:p>
            <a:pPr algn="ctr"/>
            <a:r>
              <a:rPr lang="en-US" altLang="en-US" sz="3200" b="1" dirty="0" smtClean="0">
                <a:latin typeface="Arial" panose="020B0604020202020204" pitchFamily="34" charset="0"/>
              </a:rPr>
              <a:t>Treatability Ranges</a:t>
            </a:r>
            <a:br>
              <a:rPr lang="en-US" altLang="en-US" sz="3200" b="1" dirty="0" smtClean="0">
                <a:latin typeface="Arial" panose="020B0604020202020204" pitchFamily="34" charset="0"/>
              </a:rPr>
            </a:br>
            <a:r>
              <a:rPr lang="en-US" altLang="en-US" sz="1600" dirty="0" smtClean="0">
                <a:latin typeface="Arial" panose="020B0604020202020204" pitchFamily="34" charset="0"/>
              </a:rPr>
              <a:t>(adapted from </a:t>
            </a:r>
            <a:r>
              <a:rPr lang="en-US" altLang="en-US" sz="1600" dirty="0" err="1" smtClean="0">
                <a:latin typeface="Arial" panose="020B0604020202020204" pitchFamily="34" charset="0"/>
              </a:rPr>
              <a:t>Tarr</a:t>
            </a:r>
            <a:r>
              <a:rPr lang="en-US" altLang="en-US" sz="1600" dirty="0" smtClean="0">
                <a:latin typeface="Arial" panose="020B0604020202020204" pitchFamily="34" charset="0"/>
              </a:rPr>
              <a:t>, 2003)</a:t>
            </a:r>
            <a:endParaRPr lang="en-US" altLang="en-US" sz="3200" dirty="0" smtClean="0">
              <a:latin typeface="Arial" panose="020B0604020202020204" pitchFamily="34" charset="0"/>
            </a:endParaRPr>
          </a:p>
        </p:txBody>
      </p:sp>
      <p:sp>
        <p:nvSpPr>
          <p:cNvPr id="16387" name="Line 3"/>
          <p:cNvSpPr>
            <a:spLocks noChangeShapeType="1"/>
          </p:cNvSpPr>
          <p:nvPr/>
        </p:nvSpPr>
        <p:spPr bwMode="auto">
          <a:xfrm>
            <a:off x="914400" y="5638800"/>
            <a:ext cx="69342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Text Box 4"/>
          <p:cNvSpPr txBox="1">
            <a:spLocks noChangeArrowheads="1"/>
          </p:cNvSpPr>
          <p:nvPr/>
        </p:nvSpPr>
        <p:spPr bwMode="auto">
          <a:xfrm>
            <a:off x="1600200" y="5638800"/>
            <a:ext cx="572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t>10</a:t>
            </a:r>
            <a:r>
              <a:rPr lang="en-US" altLang="en-US" baseline="30000"/>
              <a:t>-2</a:t>
            </a:r>
            <a:r>
              <a:rPr lang="en-US" altLang="en-US"/>
              <a:t>	    10</a:t>
            </a:r>
            <a:r>
              <a:rPr lang="en-US" altLang="en-US" baseline="30000"/>
              <a:t>-1  	         </a:t>
            </a:r>
            <a:r>
              <a:rPr lang="en-US" altLang="en-US"/>
              <a:t>1	      10</a:t>
            </a:r>
            <a:r>
              <a:rPr lang="en-US" altLang="en-US" baseline="30000"/>
              <a:t>1</a:t>
            </a:r>
            <a:r>
              <a:rPr lang="en-US" altLang="en-US"/>
              <a:t>	       10</a:t>
            </a:r>
            <a:r>
              <a:rPr lang="en-US" altLang="en-US" baseline="30000"/>
              <a:t>2</a:t>
            </a:r>
            <a:r>
              <a:rPr lang="en-US" altLang="en-US"/>
              <a:t>       10</a:t>
            </a:r>
            <a:r>
              <a:rPr lang="en-US" altLang="en-US" baseline="30000"/>
              <a:t>3</a:t>
            </a:r>
            <a:endParaRPr lang="en-US" altLang="en-US"/>
          </a:p>
        </p:txBody>
      </p:sp>
      <p:sp>
        <p:nvSpPr>
          <p:cNvPr id="16389" name="Rectangle 5"/>
          <p:cNvSpPr>
            <a:spLocks noChangeArrowheads="1"/>
          </p:cNvSpPr>
          <p:nvPr/>
        </p:nvSpPr>
        <p:spPr bwMode="auto">
          <a:xfrm>
            <a:off x="1676400" y="4876800"/>
            <a:ext cx="2057400" cy="76200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latin typeface="Arial" panose="020B0604020202020204" pitchFamily="34" charset="0"/>
              </a:rPr>
              <a:t>ADVANCED</a:t>
            </a:r>
          </a:p>
          <a:p>
            <a:pPr algn="ctr" eaLnBrk="1" hangingPunct="1"/>
            <a:r>
              <a:rPr lang="en-US" altLang="en-US">
                <a:latin typeface="Arial" panose="020B0604020202020204" pitchFamily="34" charset="0"/>
              </a:rPr>
              <a:t>OXIDATION</a:t>
            </a:r>
            <a:endParaRPr lang="en-US" altLang="en-US"/>
          </a:p>
        </p:txBody>
      </p:sp>
      <p:sp>
        <p:nvSpPr>
          <p:cNvPr id="16390" name="Rectangle 6"/>
          <p:cNvSpPr>
            <a:spLocks noChangeArrowheads="1"/>
          </p:cNvSpPr>
          <p:nvPr/>
        </p:nvSpPr>
        <p:spPr bwMode="auto">
          <a:xfrm>
            <a:off x="3062288" y="3952875"/>
            <a:ext cx="25908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latin typeface="Arial" panose="020B0604020202020204" pitchFamily="34" charset="0"/>
              </a:rPr>
              <a:t>BIOLOGICAL </a:t>
            </a:r>
          </a:p>
          <a:p>
            <a:pPr algn="ctr" eaLnBrk="1" hangingPunct="1"/>
            <a:r>
              <a:rPr lang="en-US" altLang="en-US">
                <a:latin typeface="Arial" panose="020B0604020202020204" pitchFamily="34" charset="0"/>
              </a:rPr>
              <a:t>OXIDATION</a:t>
            </a:r>
            <a:endParaRPr lang="en-US" altLang="en-US"/>
          </a:p>
        </p:txBody>
      </p:sp>
      <p:sp>
        <p:nvSpPr>
          <p:cNvPr id="16391" name="Rectangle 7"/>
          <p:cNvSpPr>
            <a:spLocks noChangeArrowheads="1"/>
          </p:cNvSpPr>
          <p:nvPr/>
        </p:nvSpPr>
        <p:spPr bwMode="auto">
          <a:xfrm>
            <a:off x="5073650" y="3030538"/>
            <a:ext cx="2514600" cy="914400"/>
          </a:xfrm>
          <a:prstGeom prst="rect">
            <a:avLst/>
          </a:prstGeom>
          <a:solidFill>
            <a:srgbClr val="CC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latin typeface="Arial" panose="020B0604020202020204" pitchFamily="34" charset="0"/>
              </a:rPr>
              <a:t>SUPERCRITICAL</a:t>
            </a:r>
          </a:p>
          <a:p>
            <a:pPr algn="ctr" eaLnBrk="1" hangingPunct="1"/>
            <a:r>
              <a:rPr lang="en-US" altLang="en-US">
                <a:latin typeface="Arial" panose="020B0604020202020204" pitchFamily="34" charset="0"/>
              </a:rPr>
              <a:t> OXIDATION</a:t>
            </a:r>
            <a:endParaRPr lang="en-US" altLang="en-US"/>
          </a:p>
        </p:txBody>
      </p:sp>
      <p:sp>
        <p:nvSpPr>
          <p:cNvPr id="16392" name="Rectangle 8"/>
          <p:cNvSpPr>
            <a:spLocks noChangeArrowheads="1"/>
          </p:cNvSpPr>
          <p:nvPr/>
        </p:nvSpPr>
        <p:spPr bwMode="auto">
          <a:xfrm>
            <a:off x="5576888" y="2379663"/>
            <a:ext cx="2362200" cy="609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latin typeface="Arial" panose="020B0604020202020204" pitchFamily="34" charset="0"/>
              </a:rPr>
              <a:t>INCINERATION</a:t>
            </a:r>
          </a:p>
        </p:txBody>
      </p:sp>
      <p:sp>
        <p:nvSpPr>
          <p:cNvPr id="16393" name="Text Box 9"/>
          <p:cNvSpPr txBox="1">
            <a:spLocks noChangeArrowheads="1"/>
          </p:cNvSpPr>
          <p:nvPr/>
        </p:nvSpPr>
        <p:spPr bwMode="auto">
          <a:xfrm>
            <a:off x="2209800" y="6096000"/>
            <a:ext cx="5084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latin typeface="Arial" panose="020B0604020202020204" pitchFamily="34" charset="0"/>
              </a:rPr>
              <a:t>Chemical oxygen demand (COD) g/l</a:t>
            </a:r>
          </a:p>
        </p:txBody>
      </p:sp>
      <p:cxnSp>
        <p:nvCxnSpPr>
          <p:cNvPr id="16394" name="Straight Arrow Connector 2"/>
          <p:cNvCxnSpPr>
            <a:cxnSpLocks noChangeShapeType="1"/>
          </p:cNvCxnSpPr>
          <p:nvPr/>
        </p:nvCxnSpPr>
        <p:spPr bwMode="auto">
          <a:xfrm>
            <a:off x="1676400" y="2057400"/>
            <a:ext cx="2681288" cy="0"/>
          </a:xfrm>
          <a:prstGeom prst="straightConnector1">
            <a:avLst/>
          </a:prstGeom>
          <a:noFill/>
          <a:ln w="2857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6395" name="Straight Arrow Connector 11"/>
          <p:cNvCxnSpPr>
            <a:cxnSpLocks noChangeShapeType="1"/>
          </p:cNvCxnSpPr>
          <p:nvPr/>
        </p:nvCxnSpPr>
        <p:spPr bwMode="auto">
          <a:xfrm>
            <a:off x="5226050" y="2057400"/>
            <a:ext cx="2713038" cy="0"/>
          </a:xfrm>
          <a:prstGeom prst="straightConnector1">
            <a:avLst/>
          </a:prstGeom>
          <a:noFill/>
          <a:ln w="2857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6396" name="TextBox 4"/>
          <p:cNvSpPr txBox="1">
            <a:spLocks noChangeArrowheads="1"/>
          </p:cNvSpPr>
          <p:nvPr/>
        </p:nvSpPr>
        <p:spPr bwMode="auto">
          <a:xfrm>
            <a:off x="1519238" y="1593850"/>
            <a:ext cx="294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latin typeface="Arial" panose="020B0604020202020204" pitchFamily="34" charset="0"/>
              </a:rPr>
              <a:t>Non thermal plasma</a:t>
            </a:r>
          </a:p>
        </p:txBody>
      </p:sp>
      <p:sp>
        <p:nvSpPr>
          <p:cNvPr id="16397" name="TextBox 5"/>
          <p:cNvSpPr txBox="1">
            <a:spLocks noChangeArrowheads="1"/>
          </p:cNvSpPr>
          <p:nvPr/>
        </p:nvSpPr>
        <p:spPr bwMode="auto">
          <a:xfrm>
            <a:off x="5495925" y="1593850"/>
            <a:ext cx="239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latin typeface="Arial" panose="020B0604020202020204" pitchFamily="34" charset="0"/>
              </a:rPr>
              <a:t>Thermal plasma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6" grpId="0"/>
      <p:bldP spid="1639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762000" y="23479"/>
            <a:ext cx="7772400" cy="1143000"/>
          </a:xfrm>
        </p:spPr>
        <p:txBody>
          <a:bodyPr/>
          <a:lstStyle/>
          <a:p>
            <a:pPr algn="ctr"/>
            <a:r>
              <a:rPr lang="en-US" altLang="en-US" sz="3200" b="1" dirty="0" smtClean="0">
                <a:latin typeface="Arial" panose="020B0604020202020204" pitchFamily="34" charset="0"/>
                <a:cs typeface="Arial" panose="020B0604020202020204" pitchFamily="34" charset="0"/>
              </a:rPr>
              <a:t>Predicted generation of ·OH by various AOPs </a:t>
            </a:r>
          </a:p>
        </p:txBody>
      </p:sp>
      <p:graphicFrame>
        <p:nvGraphicFramePr>
          <p:cNvPr id="3" name="Table 2"/>
          <p:cNvGraphicFramePr>
            <a:graphicFrameLocks noGrp="1"/>
          </p:cNvGraphicFramePr>
          <p:nvPr>
            <p:extLst>
              <p:ext uri="{D42A27DB-BD31-4B8C-83A1-F6EECF244321}">
                <p14:modId xmlns:p14="http://schemas.microsoft.com/office/powerpoint/2010/main" val="1972877640"/>
              </p:ext>
            </p:extLst>
          </p:nvPr>
        </p:nvGraphicFramePr>
        <p:xfrm>
          <a:off x="560242" y="2074863"/>
          <a:ext cx="8175916" cy="3611266"/>
        </p:xfrm>
        <a:graphic>
          <a:graphicData uri="http://schemas.openxmlformats.org/drawingml/2006/table">
            <a:tbl>
              <a:tblPr firstRow="1" firstCol="1" bandRow="1">
                <a:tableStyleId>{5C22544A-7EE6-4342-B048-85BDC9FD1C3A}</a:tableStyleId>
              </a:tblPr>
              <a:tblGrid>
                <a:gridCol w="1326007"/>
                <a:gridCol w="710740"/>
                <a:gridCol w="710740"/>
                <a:gridCol w="1095195"/>
                <a:gridCol w="899351"/>
                <a:gridCol w="1308146"/>
                <a:gridCol w="1062869"/>
                <a:gridCol w="1062868"/>
              </a:tblGrid>
              <a:tr h="258466">
                <a:tc>
                  <a:txBody>
                    <a:bodyPr/>
                    <a:lstStyle/>
                    <a:p>
                      <a:pPr marL="0" marR="0" algn="just">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Process</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O</a:t>
                      </a:r>
                      <a:r>
                        <a:rPr lang="en-US" sz="1500" baseline="-25000" dirty="0">
                          <a:solidFill>
                            <a:schemeClr val="tx1"/>
                          </a:solidFill>
                          <a:effectLst/>
                          <a:latin typeface="Arial" panose="020B0604020202020204" pitchFamily="34" charset="0"/>
                          <a:cs typeface="Arial" panose="020B0604020202020204" pitchFamily="34" charset="0"/>
                        </a:rPr>
                        <a:t>3</a:t>
                      </a:r>
                      <a:r>
                        <a:rPr lang="en-US" sz="1500" dirty="0">
                          <a:solidFill>
                            <a:schemeClr val="tx1"/>
                          </a:solidFill>
                          <a:effectLst/>
                          <a:latin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H</a:t>
                      </a:r>
                      <a:r>
                        <a:rPr lang="en-US" sz="1500" baseline="-25000" dirty="0">
                          <a:solidFill>
                            <a:schemeClr val="tx1"/>
                          </a:solidFill>
                          <a:effectLst/>
                          <a:latin typeface="Arial" panose="020B0604020202020204" pitchFamily="34" charset="0"/>
                          <a:cs typeface="Arial" panose="020B0604020202020204" pitchFamily="34" charset="0"/>
                        </a:rPr>
                        <a:t>2</a:t>
                      </a:r>
                      <a:r>
                        <a:rPr lang="en-US" sz="1500" dirty="0">
                          <a:solidFill>
                            <a:schemeClr val="tx1"/>
                          </a:solidFill>
                          <a:effectLst/>
                          <a:latin typeface="Arial" panose="020B0604020202020204" pitchFamily="34" charset="0"/>
                          <a:cs typeface="Arial" panose="020B0604020202020204" pitchFamily="34" charset="0"/>
                        </a:rPr>
                        <a:t>O</a:t>
                      </a:r>
                      <a:r>
                        <a:rPr lang="en-US" sz="1500" baseline="-25000" dirty="0">
                          <a:solidFill>
                            <a:schemeClr val="tx1"/>
                          </a:solidFill>
                          <a:effectLst/>
                          <a:latin typeface="Arial" panose="020B0604020202020204" pitchFamily="34" charset="0"/>
                          <a:cs typeface="Arial" panose="020B0604020202020204" pitchFamily="34" charset="0"/>
                        </a:rPr>
                        <a:t>2</a:t>
                      </a:r>
                      <a:r>
                        <a:rPr lang="en-US" sz="1500" dirty="0">
                          <a:solidFill>
                            <a:schemeClr val="tx1"/>
                          </a:solidFill>
                          <a:effectLst/>
                          <a:latin typeface="Arial" panose="020B0604020202020204" pitchFamily="34" charset="0"/>
                          <a:cs typeface="Arial" panose="020B0604020202020204" pitchFamily="34" charset="0"/>
                        </a:rPr>
                        <a:t>   </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UV  </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O</a:t>
                      </a:r>
                      <a:r>
                        <a:rPr lang="en-US" sz="1500" baseline="-25000" dirty="0">
                          <a:solidFill>
                            <a:schemeClr val="tx1"/>
                          </a:solidFill>
                          <a:effectLst/>
                          <a:latin typeface="Arial" panose="020B0604020202020204" pitchFamily="34" charset="0"/>
                          <a:cs typeface="Arial" panose="020B0604020202020204" pitchFamily="34" charset="0"/>
                        </a:rPr>
                        <a:t>3</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UV</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H</a:t>
                      </a:r>
                      <a:r>
                        <a:rPr lang="en-US" sz="1500" baseline="-25000" dirty="0">
                          <a:solidFill>
                            <a:schemeClr val="tx1"/>
                          </a:solidFill>
                          <a:effectLst/>
                          <a:latin typeface="Arial" panose="020B0604020202020204" pitchFamily="34" charset="0"/>
                          <a:cs typeface="Arial" panose="020B0604020202020204" pitchFamily="34" charset="0"/>
                        </a:rPr>
                        <a:t>2</a:t>
                      </a:r>
                      <a:r>
                        <a:rPr lang="en-US" sz="1500" dirty="0">
                          <a:solidFill>
                            <a:schemeClr val="tx1"/>
                          </a:solidFill>
                          <a:effectLst/>
                          <a:latin typeface="Arial" panose="020B0604020202020204" pitchFamily="34" charset="0"/>
                          <a:cs typeface="Arial" panose="020B0604020202020204" pitchFamily="34" charset="0"/>
                        </a:rPr>
                        <a:t>O</a:t>
                      </a:r>
                      <a:r>
                        <a:rPr lang="en-US" sz="1500" baseline="-25000" dirty="0">
                          <a:solidFill>
                            <a:schemeClr val="tx1"/>
                          </a:solidFill>
                          <a:effectLst/>
                          <a:latin typeface="Arial" panose="020B0604020202020204" pitchFamily="34" charset="0"/>
                          <a:cs typeface="Arial" panose="020B0604020202020204" pitchFamily="34" charset="0"/>
                        </a:rPr>
                        <a:t>2</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OH yield</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426718">
                <a:tc>
                  <a:txBody>
                    <a:bodyPr/>
                    <a:lstStyle/>
                    <a:p>
                      <a:pPr algn="just"/>
                      <a:endParaRPr lang="en-US" sz="15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g/kWh</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g/kWh</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eV/photon</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mole O</a:t>
                      </a:r>
                      <a:r>
                        <a:rPr lang="en-US" sz="1400" baseline="-25000" dirty="0">
                          <a:solidFill>
                            <a:schemeClr val="tx1"/>
                          </a:solidFill>
                          <a:effectLst/>
                          <a:latin typeface="Arial" panose="020B0604020202020204" pitchFamily="34" charset="0"/>
                          <a:cs typeface="Arial" panose="020B0604020202020204" pitchFamily="34" charset="0"/>
                        </a:rPr>
                        <a:t>3</a:t>
                      </a:r>
                      <a:r>
                        <a:rPr lang="en-US" sz="1400" dirty="0">
                          <a:solidFill>
                            <a:schemeClr val="tx1"/>
                          </a:solidFill>
                          <a:effectLst/>
                          <a:latin typeface="Arial" panose="020B0604020202020204" pitchFamily="34" charset="0"/>
                          <a:cs typeface="Arial" panose="020B0604020202020204" pitchFamily="34" charset="0"/>
                        </a:rPr>
                        <a:t>/ mole OH</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mole photon/ mole OH</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mole H</a:t>
                      </a:r>
                      <a:r>
                        <a:rPr lang="en-US" sz="1400" baseline="-25000" dirty="0">
                          <a:solidFill>
                            <a:schemeClr val="tx1"/>
                          </a:solidFill>
                          <a:effectLst/>
                          <a:latin typeface="Arial" panose="020B0604020202020204" pitchFamily="34" charset="0"/>
                          <a:cs typeface="Arial" panose="020B0604020202020204" pitchFamily="34" charset="0"/>
                        </a:rPr>
                        <a:t>2</a:t>
                      </a:r>
                      <a:r>
                        <a:rPr lang="en-US" sz="1400" dirty="0">
                          <a:solidFill>
                            <a:schemeClr val="tx1"/>
                          </a:solidFill>
                          <a:effectLst/>
                          <a:latin typeface="Arial" panose="020B0604020202020204" pitchFamily="34" charset="0"/>
                          <a:cs typeface="Arial" panose="020B0604020202020204" pitchFamily="34" charset="0"/>
                        </a:rPr>
                        <a:t>O</a:t>
                      </a:r>
                      <a:r>
                        <a:rPr lang="en-US" sz="1400" baseline="-25000" dirty="0">
                          <a:solidFill>
                            <a:schemeClr val="tx1"/>
                          </a:solidFill>
                          <a:effectLst/>
                          <a:latin typeface="Arial" panose="020B0604020202020204" pitchFamily="34" charset="0"/>
                          <a:cs typeface="Arial" panose="020B0604020202020204" pitchFamily="34" charset="0"/>
                        </a:rPr>
                        <a:t>2</a:t>
                      </a:r>
                      <a:r>
                        <a:rPr lang="en-US" sz="1400" dirty="0">
                          <a:solidFill>
                            <a:schemeClr val="tx1"/>
                          </a:solidFill>
                          <a:effectLst/>
                          <a:latin typeface="Arial" panose="020B0604020202020204" pitchFamily="34" charset="0"/>
                          <a:cs typeface="Arial" panose="020B0604020202020204" pitchFamily="34" charset="0"/>
                        </a:rPr>
                        <a:t>/ mole OH</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molecules/ 100 eV</a:t>
                      </a:r>
                      <a:endPar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3</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 </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1.9</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3</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100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algn="just"/>
                      <a:endParaRPr lang="en-US" sz="16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3.7</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3</a:t>
                      </a:r>
                      <a:r>
                        <a:rPr lang="en-US" sz="1600" dirty="0">
                          <a:solidFill>
                            <a:schemeClr val="tx1"/>
                          </a:solidFill>
                          <a:effectLst/>
                          <a:latin typeface="Arial" panose="020B0604020202020204" pitchFamily="34" charset="0"/>
                          <a:cs typeface="Arial" panose="020B0604020202020204" pitchFamily="34" charset="0"/>
                        </a:rPr>
                        <a:t>/UV</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1.8</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3</a:t>
                      </a:r>
                      <a:r>
                        <a:rPr lang="en-US" sz="1600" dirty="0">
                          <a:solidFill>
                            <a:schemeClr val="tx1"/>
                          </a:solidFill>
                          <a:effectLst/>
                          <a:latin typeface="Arial" panose="020B0604020202020204" pitchFamily="34" charset="0"/>
                          <a:cs typeface="Arial" panose="020B0604020202020204" pitchFamily="34" charset="0"/>
                        </a:rPr>
                        <a:t>/UV</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6</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1.8</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3</a:t>
                      </a:r>
                      <a:r>
                        <a:rPr lang="en-US" sz="1600" dirty="0">
                          <a:solidFill>
                            <a:schemeClr val="tx1"/>
                          </a:solidFill>
                          <a:effectLst/>
                          <a:latin typeface="Arial" panose="020B0604020202020204" pitchFamily="34" charset="0"/>
                          <a:cs typeface="Arial" panose="020B0604020202020204" pitchFamily="34" charset="0"/>
                        </a:rPr>
                        <a:t>/UV</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3.6</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3</a:t>
                      </a:r>
                      <a:r>
                        <a:rPr lang="en-US" sz="1600" dirty="0">
                          <a:solidFill>
                            <a:schemeClr val="tx1"/>
                          </a:solidFill>
                          <a:effectLst/>
                          <a:latin typeface="Arial" panose="020B0604020202020204" pitchFamily="34" charset="0"/>
                          <a:cs typeface="Arial" panose="020B0604020202020204" pitchFamily="34" charset="0"/>
                        </a:rPr>
                        <a:t>/UV</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6</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0.5</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3.3</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3</a:t>
                      </a:r>
                      <a:r>
                        <a:rPr lang="en-US" sz="1600" dirty="0">
                          <a:solidFill>
                            <a:schemeClr val="tx1"/>
                          </a:solidFill>
                          <a:effectLst/>
                          <a:latin typeface="Arial" panose="020B0604020202020204" pitchFamily="34" charset="0"/>
                          <a:cs typeface="Arial" panose="020B0604020202020204" pitchFamily="34" charset="0"/>
                        </a:rPr>
                        <a:t>/H</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2</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 </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2.1</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3</a:t>
                      </a:r>
                      <a:r>
                        <a:rPr lang="en-US" sz="1600" dirty="0">
                          <a:solidFill>
                            <a:schemeClr val="tx1"/>
                          </a:solidFill>
                          <a:effectLst/>
                          <a:latin typeface="Arial" panose="020B0604020202020204" pitchFamily="34" charset="0"/>
                          <a:cs typeface="Arial" panose="020B0604020202020204" pitchFamily="34" charset="0"/>
                        </a:rPr>
                        <a:t>/H</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2</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100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3.3</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H</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/UV</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50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1</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0.5</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7.6</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H</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/UV</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6</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 </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0.5</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0.5</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6.4</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H</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 Fenton</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a:solidFill>
                            <a:schemeClr val="tx1"/>
                          </a:solidFill>
                          <a:effectLst/>
                          <a:latin typeface="Arial" panose="020B0604020202020204" pitchFamily="34" charset="0"/>
                          <a:cs typeface="Arial" panose="020B0604020202020204" pitchFamily="34" charset="0"/>
                        </a:rPr>
                        <a:t>50</a:t>
                      </a:r>
                      <a:endParaRPr lang="en-US"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3.9</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13359">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H</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O</a:t>
                      </a:r>
                      <a:r>
                        <a:rPr lang="en-US" sz="1600" baseline="-25000" dirty="0">
                          <a:solidFill>
                            <a:schemeClr val="tx1"/>
                          </a:solidFill>
                          <a:effectLst/>
                          <a:latin typeface="Arial" panose="020B0604020202020204" pitchFamily="34" charset="0"/>
                          <a:cs typeface="Arial" panose="020B0604020202020204" pitchFamily="34" charset="0"/>
                        </a:rPr>
                        <a:t>2</a:t>
                      </a:r>
                      <a:r>
                        <a:rPr lang="en-US" sz="1600" dirty="0">
                          <a:solidFill>
                            <a:schemeClr val="tx1"/>
                          </a:solidFill>
                          <a:effectLst/>
                          <a:latin typeface="Arial" panose="020B0604020202020204" pitchFamily="34" charset="0"/>
                          <a:cs typeface="Arial" panose="020B0604020202020204" pitchFamily="34" charset="0"/>
                        </a:rPr>
                        <a:t> Fenton</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100</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algn="just"/>
                      <a:endParaRPr lang="en-US" sz="160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1</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7.9</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36016" name="TextBox 3"/>
          <p:cNvSpPr txBox="1">
            <a:spLocks noChangeArrowheads="1"/>
          </p:cNvSpPr>
          <p:nvPr/>
        </p:nvSpPr>
        <p:spPr bwMode="auto">
          <a:xfrm>
            <a:off x="1358736" y="5746453"/>
            <a:ext cx="69108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85750" indent="-285750">
              <a:spcBef>
                <a:spcPct val="0"/>
              </a:spcBef>
            </a:pPr>
            <a:r>
              <a:rPr lang="en-US" altLang="en-US" sz="1800" dirty="0">
                <a:latin typeface="Arial" panose="020B0604020202020204" pitchFamily="34" charset="0"/>
              </a:rPr>
              <a:t>Stoichiometry taken from Glaze, </a:t>
            </a:r>
            <a:r>
              <a:rPr lang="en-US" altLang="en-US" sz="1800" dirty="0" smtClean="0">
                <a:latin typeface="Arial" panose="020B0604020202020204" pitchFamily="34" charset="0"/>
              </a:rPr>
              <a:t>1987</a:t>
            </a:r>
          </a:p>
          <a:p>
            <a:pPr marL="285750" indent="-285750">
              <a:spcBef>
                <a:spcPct val="0"/>
              </a:spcBef>
            </a:pPr>
            <a:r>
              <a:rPr lang="en-US" altLang="en-US" sz="1800" dirty="0" smtClean="0">
                <a:latin typeface="Arial" panose="020B0604020202020204" pitchFamily="34" charset="0"/>
              </a:rPr>
              <a:t>Does not account for low O</a:t>
            </a:r>
            <a:r>
              <a:rPr lang="en-US" altLang="en-US" sz="1800" baseline="-25000" dirty="0" smtClean="0">
                <a:latin typeface="Arial" panose="020B0604020202020204" pitchFamily="34" charset="0"/>
              </a:rPr>
              <a:t>3</a:t>
            </a:r>
            <a:r>
              <a:rPr lang="en-US" altLang="en-US" sz="1800" dirty="0" smtClean="0">
                <a:latin typeface="Arial" panose="020B0604020202020204" pitchFamily="34" charset="0"/>
              </a:rPr>
              <a:t> solubility and mass transfer</a:t>
            </a:r>
          </a:p>
          <a:p>
            <a:pPr marL="285750" indent="-285750">
              <a:spcBef>
                <a:spcPct val="0"/>
              </a:spcBef>
            </a:pPr>
            <a:r>
              <a:rPr lang="en-US" altLang="en-US" sz="1800" dirty="0" smtClean="0">
                <a:latin typeface="Arial" panose="020B0604020202020204" pitchFamily="34" charset="0"/>
              </a:rPr>
              <a:t>Idealized view due to solution (pH, scavengers, etc.) conditions</a:t>
            </a:r>
            <a:endParaRPr lang="en-US" altLang="en-US" sz="1800" dirty="0">
              <a:latin typeface="Arial" panose="020B0604020202020204" pitchFamily="34" charset="0"/>
            </a:endParaRPr>
          </a:p>
        </p:txBody>
      </p:sp>
      <p:sp>
        <p:nvSpPr>
          <p:cNvPr id="36017" name="TextBox 1"/>
          <p:cNvSpPr txBox="1">
            <a:spLocks noChangeArrowheads="1"/>
          </p:cNvSpPr>
          <p:nvPr/>
        </p:nvSpPr>
        <p:spPr bwMode="auto">
          <a:xfrm>
            <a:off x="4098925" y="1274763"/>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latin typeface="Arial" panose="020B0604020202020204" pitchFamily="34" charset="0"/>
              </a:rPr>
              <a:t>assumed</a:t>
            </a:r>
          </a:p>
        </p:txBody>
      </p:sp>
      <p:sp>
        <p:nvSpPr>
          <p:cNvPr id="36018" name="Right Brace 3"/>
          <p:cNvSpPr>
            <a:spLocks/>
          </p:cNvSpPr>
          <p:nvPr/>
        </p:nvSpPr>
        <p:spPr bwMode="auto">
          <a:xfrm rot="-5400000">
            <a:off x="4596752" y="-1031227"/>
            <a:ext cx="339725" cy="5751804"/>
          </a:xfrm>
          <a:prstGeom prst="rightBrace">
            <a:avLst>
              <a:gd name="adj1" fmla="val 8306"/>
              <a:gd name="adj2" fmla="val 50000"/>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6019" name="Right Brace 3"/>
          <p:cNvSpPr>
            <a:spLocks/>
          </p:cNvSpPr>
          <p:nvPr/>
        </p:nvSpPr>
        <p:spPr bwMode="auto">
          <a:xfrm rot="-5400000">
            <a:off x="8011319" y="1349375"/>
            <a:ext cx="339725" cy="990600"/>
          </a:xfrm>
          <a:prstGeom prst="rightBrace">
            <a:avLst>
              <a:gd name="adj1" fmla="val 8329"/>
              <a:gd name="adj2" fmla="val 50000"/>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6020" name="TextBox 1"/>
          <p:cNvSpPr txBox="1">
            <a:spLocks noChangeArrowheads="1"/>
          </p:cNvSpPr>
          <p:nvPr/>
        </p:nvSpPr>
        <p:spPr bwMode="auto">
          <a:xfrm>
            <a:off x="7532688" y="1258887"/>
            <a:ext cx="1296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dirty="0">
                <a:latin typeface="Arial" panose="020B0604020202020204" pitchFamily="34" charset="0"/>
              </a:rPr>
              <a:t>estimated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0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0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0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0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16" grpId="0"/>
      <p:bldP spid="36017" grpId="0"/>
      <p:bldP spid="36018" grpId="0" animBg="1"/>
      <p:bldP spid="36019" grpId="0" animBg="1"/>
      <p:bldP spid="360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152400"/>
            <a:ext cx="7772400" cy="1143000"/>
          </a:xfrm>
        </p:spPr>
        <p:txBody>
          <a:bodyPr/>
          <a:lstStyle/>
          <a:p>
            <a:pPr algn="ctr"/>
            <a:r>
              <a:rPr lang="en-US" altLang="en-US" sz="3200" b="1" dirty="0" smtClean="0">
                <a:latin typeface="Arial" panose="020B0604020202020204" pitchFamily="34" charset="0"/>
                <a:cs typeface="Arial" panose="020B0604020202020204" pitchFamily="34" charset="0"/>
              </a:rPr>
              <a:t>Hydroxyl Radicals from AOPs</a:t>
            </a:r>
          </a:p>
        </p:txBody>
      </p:sp>
      <p:graphicFrame>
        <p:nvGraphicFramePr>
          <p:cNvPr id="2" name="Table 1"/>
          <p:cNvGraphicFramePr>
            <a:graphicFrameLocks noGrp="1"/>
          </p:cNvGraphicFramePr>
          <p:nvPr>
            <p:extLst>
              <p:ext uri="{D42A27DB-BD31-4B8C-83A1-F6EECF244321}">
                <p14:modId xmlns:p14="http://schemas.microsoft.com/office/powerpoint/2010/main" val="1228942509"/>
              </p:ext>
            </p:extLst>
          </p:nvPr>
        </p:nvGraphicFramePr>
        <p:xfrm>
          <a:off x="1219200" y="1295400"/>
          <a:ext cx="6934200" cy="4468812"/>
        </p:xfrm>
        <a:graphic>
          <a:graphicData uri="http://schemas.openxmlformats.org/drawingml/2006/table">
            <a:tbl>
              <a:tblPr firstRow="1" firstCol="1" bandRow="1">
                <a:tableStyleId>{5C22544A-7EE6-4342-B048-85BDC9FD1C3A}</a:tableStyleId>
              </a:tblPr>
              <a:tblGrid>
                <a:gridCol w="2148333"/>
                <a:gridCol w="4785867"/>
              </a:tblGrid>
              <a:tr h="551316">
                <a:tc>
                  <a:txBody>
                    <a:bodyPr/>
                    <a:lstStyle/>
                    <a:p>
                      <a:pPr marL="0" marR="0" algn="just">
                        <a:spcBef>
                          <a:spcPts val="0"/>
                        </a:spcBef>
                        <a:spcAft>
                          <a:spcPts val="0"/>
                        </a:spcAft>
                      </a:pPr>
                      <a:r>
                        <a:rPr lang="en-US"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Process</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2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Overall reactions</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609600">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3</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2000" dirty="0" smtClean="0">
                          <a:solidFill>
                            <a:schemeClr val="tx1"/>
                          </a:solidFill>
                          <a:effectLst/>
                          <a:latin typeface="Arial" panose="020B0604020202020204" pitchFamily="34" charset="0"/>
                          <a:cs typeface="Arial" panose="020B0604020202020204" pitchFamily="34" charset="0"/>
                        </a:rPr>
                        <a:t>Molecular: </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3</a:t>
                      </a:r>
                      <a:r>
                        <a:rPr lang="en-US" sz="2000" dirty="0">
                          <a:solidFill>
                            <a:schemeClr val="tx1"/>
                          </a:solidFill>
                          <a:effectLst/>
                          <a:latin typeface="Arial" panose="020B0604020202020204" pitchFamily="34" charset="0"/>
                          <a:cs typeface="Arial" panose="020B0604020202020204" pitchFamily="34" charset="0"/>
                        </a:rPr>
                        <a:t> + reactant </a:t>
                      </a:r>
                      <a:r>
                        <a:rPr lang="en-US" sz="2000"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r>
                        <a:rPr lang="en-US" sz="2000" dirty="0">
                          <a:solidFill>
                            <a:schemeClr val="tx1"/>
                          </a:solidFill>
                          <a:effectLst/>
                          <a:latin typeface="Arial" panose="020B0604020202020204" pitchFamily="34" charset="0"/>
                          <a:cs typeface="Arial" panose="020B0604020202020204" pitchFamily="34" charset="0"/>
                        </a:rPr>
                        <a:t> product</a:t>
                      </a:r>
                    </a:p>
                    <a:p>
                      <a:pPr marL="0" marR="0" algn="just">
                        <a:spcBef>
                          <a:spcPts val="0"/>
                        </a:spcBef>
                        <a:spcAft>
                          <a:spcPts val="0"/>
                        </a:spcAft>
                      </a:pPr>
                      <a:r>
                        <a:rPr lang="en-US" sz="2000" dirty="0" smtClean="0">
                          <a:solidFill>
                            <a:schemeClr val="tx1"/>
                          </a:solidFill>
                          <a:effectLst/>
                          <a:latin typeface="Arial" panose="020B0604020202020204" pitchFamily="34" charset="0"/>
                          <a:cs typeface="Arial" panose="020B0604020202020204" pitchFamily="34" charset="0"/>
                        </a:rPr>
                        <a:t>Radical: </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3</a:t>
                      </a:r>
                      <a:r>
                        <a:rPr lang="en-US" sz="2000" dirty="0">
                          <a:solidFill>
                            <a:schemeClr val="tx1"/>
                          </a:solidFill>
                          <a:effectLst/>
                          <a:latin typeface="Arial" panose="020B0604020202020204" pitchFamily="34" charset="0"/>
                          <a:cs typeface="Arial" panose="020B0604020202020204" pitchFamily="34" charset="0"/>
                        </a:rPr>
                        <a:t> …</a:t>
                      </a:r>
                      <a:r>
                        <a:rPr lang="en-US" sz="2000"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r>
                        <a:rPr lang="en-US" sz="2000" dirty="0">
                          <a:solidFill>
                            <a:schemeClr val="tx1"/>
                          </a:solidFill>
                          <a:effectLst/>
                          <a:latin typeface="Arial" panose="020B0604020202020204" pitchFamily="34" charset="0"/>
                          <a:cs typeface="Arial" panose="020B0604020202020204" pitchFamily="34" charset="0"/>
                        </a:rPr>
                        <a:t> ·OH</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551316">
                <a:tc>
                  <a:txBody>
                    <a:bodyPr/>
                    <a:lstStyle/>
                    <a:p>
                      <a:pPr marL="0" marR="0" algn="just">
                        <a:spcBef>
                          <a:spcPts val="0"/>
                        </a:spcBef>
                        <a:spcAft>
                          <a:spcPts val="0"/>
                        </a:spcAft>
                      </a:pPr>
                      <a:r>
                        <a:rPr lang="en-US" sz="2000" dirty="0" smtClean="0">
                          <a:solidFill>
                            <a:schemeClr val="tx1"/>
                          </a:solidFill>
                          <a:effectLst/>
                          <a:latin typeface="Arial" panose="020B0604020202020204" pitchFamily="34" charset="0"/>
                          <a:cs typeface="Arial" panose="020B0604020202020204" pitchFamily="34" charset="0"/>
                        </a:rPr>
                        <a:t>H</a:t>
                      </a:r>
                      <a:r>
                        <a:rPr lang="en-US" sz="2000" baseline="-25000" dirty="0" smtClean="0">
                          <a:solidFill>
                            <a:schemeClr val="tx1"/>
                          </a:solidFill>
                          <a:effectLst/>
                          <a:latin typeface="Arial" panose="020B0604020202020204" pitchFamily="34" charset="0"/>
                          <a:cs typeface="Arial" panose="020B0604020202020204" pitchFamily="34" charset="0"/>
                        </a:rPr>
                        <a:t>2</a:t>
                      </a:r>
                      <a:r>
                        <a:rPr lang="en-US" sz="2000" dirty="0" smtClean="0">
                          <a:solidFill>
                            <a:schemeClr val="tx1"/>
                          </a:solidFill>
                          <a:effectLst/>
                          <a:latin typeface="Arial" panose="020B0604020202020204" pitchFamily="34" charset="0"/>
                          <a:cs typeface="Arial" panose="020B0604020202020204" pitchFamily="34" charset="0"/>
                        </a:rPr>
                        <a:t>O</a:t>
                      </a:r>
                      <a:r>
                        <a:rPr lang="en-US" sz="2000" baseline="-25000" dirty="0" smtClean="0">
                          <a:solidFill>
                            <a:schemeClr val="tx1"/>
                          </a:solidFill>
                          <a:effectLst/>
                          <a:latin typeface="Arial" panose="020B0604020202020204" pitchFamily="34" charset="0"/>
                          <a:cs typeface="Arial" panose="020B0604020202020204" pitchFamily="34" charset="0"/>
                        </a:rPr>
                        <a:t>2</a:t>
                      </a:r>
                      <a:r>
                        <a:rPr lang="en-US" sz="2000" dirty="0" smtClean="0">
                          <a:solidFill>
                            <a:schemeClr val="tx1"/>
                          </a:solidFill>
                          <a:effectLst/>
                          <a:latin typeface="Arial" panose="020B0604020202020204" pitchFamily="34" charset="0"/>
                          <a:cs typeface="Arial" panose="020B0604020202020204" pitchFamily="34" charset="0"/>
                        </a:rPr>
                        <a:t> - Fenton</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H</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 + </a:t>
                      </a:r>
                      <a:r>
                        <a:rPr lang="en-US" sz="2000" dirty="0" smtClean="0">
                          <a:solidFill>
                            <a:schemeClr val="tx1"/>
                          </a:solidFill>
                          <a:effectLst/>
                          <a:latin typeface="Arial" panose="020B0604020202020204" pitchFamily="34" charset="0"/>
                          <a:cs typeface="Arial" panose="020B0604020202020204" pitchFamily="34" charset="0"/>
                        </a:rPr>
                        <a:t>Fe</a:t>
                      </a:r>
                      <a:r>
                        <a:rPr lang="en-US" sz="2000" baseline="30000" dirty="0" smtClean="0">
                          <a:solidFill>
                            <a:schemeClr val="tx1"/>
                          </a:solidFill>
                          <a:effectLst/>
                          <a:latin typeface="Arial" panose="020B0604020202020204" pitchFamily="34" charset="0"/>
                          <a:cs typeface="Arial" panose="020B0604020202020204" pitchFamily="34" charset="0"/>
                        </a:rPr>
                        <a:t>2+</a:t>
                      </a:r>
                      <a:r>
                        <a:rPr lang="en-US" sz="2000" dirty="0" smtClean="0">
                          <a:solidFill>
                            <a:schemeClr val="tx1"/>
                          </a:solidFill>
                          <a:effectLst/>
                          <a:latin typeface="Arial" panose="020B0604020202020204" pitchFamily="34" charset="0"/>
                          <a:cs typeface="Arial" panose="020B0604020202020204" pitchFamily="34" charset="0"/>
                        </a:rPr>
                        <a:t> </a:t>
                      </a:r>
                      <a:r>
                        <a:rPr lang="en-US" sz="2000"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r>
                        <a:rPr lang="en-US" sz="2000" dirty="0">
                          <a:solidFill>
                            <a:schemeClr val="tx1"/>
                          </a:solidFill>
                          <a:effectLst/>
                          <a:latin typeface="Arial" panose="020B0604020202020204" pitchFamily="34" charset="0"/>
                          <a:cs typeface="Arial" panose="020B0604020202020204" pitchFamily="34" charset="0"/>
                        </a:rPr>
                        <a:t> </a:t>
                      </a:r>
                      <a:r>
                        <a:rPr lang="en-US" sz="2000" dirty="0" smtClean="0">
                          <a:solidFill>
                            <a:schemeClr val="tx1"/>
                          </a:solidFill>
                          <a:effectLst/>
                          <a:latin typeface="Arial" panose="020B0604020202020204" pitchFamily="34" charset="0"/>
                          <a:cs typeface="Arial" panose="020B0604020202020204" pitchFamily="34" charset="0"/>
                        </a:rPr>
                        <a:t>Fe</a:t>
                      </a:r>
                      <a:r>
                        <a:rPr lang="en-US" sz="2000" baseline="30000" dirty="0" smtClean="0">
                          <a:solidFill>
                            <a:schemeClr val="tx1"/>
                          </a:solidFill>
                          <a:effectLst/>
                          <a:latin typeface="Arial" panose="020B0604020202020204" pitchFamily="34" charset="0"/>
                          <a:cs typeface="Arial" panose="020B0604020202020204" pitchFamily="34" charset="0"/>
                        </a:rPr>
                        <a:t>3+</a:t>
                      </a:r>
                      <a:r>
                        <a:rPr lang="en-US" sz="2000" dirty="0" smtClean="0">
                          <a:solidFill>
                            <a:schemeClr val="tx1"/>
                          </a:solidFill>
                          <a:effectLst/>
                          <a:latin typeface="Arial" panose="020B0604020202020204" pitchFamily="34" charset="0"/>
                          <a:cs typeface="Arial" panose="020B0604020202020204" pitchFamily="34" charset="0"/>
                        </a:rPr>
                        <a:t> </a:t>
                      </a:r>
                      <a:r>
                        <a:rPr lang="en-US" sz="2000" dirty="0">
                          <a:solidFill>
                            <a:schemeClr val="tx1"/>
                          </a:solidFill>
                          <a:effectLst/>
                          <a:latin typeface="Arial" panose="020B0604020202020204" pitchFamily="34" charset="0"/>
                          <a:cs typeface="Arial" panose="020B0604020202020204" pitchFamily="34" charset="0"/>
                        </a:rPr>
                        <a:t>+ ·OH + OH</a:t>
                      </a:r>
                      <a:r>
                        <a:rPr lang="en-US" sz="2000" baseline="30000" dirty="0">
                          <a:solidFill>
                            <a:schemeClr val="tx1"/>
                          </a:solidFill>
                          <a:effectLst/>
                          <a:latin typeface="Arial" panose="020B0604020202020204" pitchFamily="34" charset="0"/>
                          <a:cs typeface="Arial" panose="020B0604020202020204" pitchFamily="34" charset="0"/>
                        </a:rPr>
                        <a:t>-</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551316">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3</a:t>
                      </a:r>
                      <a:r>
                        <a:rPr lang="en-US" sz="2000" dirty="0">
                          <a:solidFill>
                            <a:schemeClr val="tx1"/>
                          </a:solidFill>
                          <a:effectLst/>
                          <a:latin typeface="Arial" panose="020B0604020202020204" pitchFamily="34" charset="0"/>
                          <a:cs typeface="Arial" panose="020B0604020202020204" pitchFamily="34" charset="0"/>
                        </a:rPr>
                        <a:t>/H</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2</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H</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 + 2O</a:t>
                      </a:r>
                      <a:r>
                        <a:rPr lang="en-US" sz="2000" baseline="-25000" dirty="0">
                          <a:solidFill>
                            <a:schemeClr val="tx1"/>
                          </a:solidFill>
                          <a:effectLst/>
                          <a:latin typeface="Arial" panose="020B0604020202020204" pitchFamily="34" charset="0"/>
                          <a:cs typeface="Arial" panose="020B0604020202020204" pitchFamily="34" charset="0"/>
                        </a:rPr>
                        <a:t>3</a:t>
                      </a:r>
                      <a:r>
                        <a:rPr lang="en-US" sz="2000" dirty="0">
                          <a:solidFill>
                            <a:schemeClr val="tx1"/>
                          </a:solidFill>
                          <a:effectLst/>
                          <a:latin typeface="Arial" panose="020B0604020202020204" pitchFamily="34" charset="0"/>
                          <a:cs typeface="Arial" panose="020B0604020202020204" pitchFamily="34" charset="0"/>
                        </a:rPr>
                        <a:t> </a:t>
                      </a:r>
                      <a:r>
                        <a:rPr lang="en-US" sz="2000"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r>
                        <a:rPr lang="en-US" sz="2000" dirty="0">
                          <a:solidFill>
                            <a:schemeClr val="tx1"/>
                          </a:solidFill>
                          <a:effectLst/>
                          <a:latin typeface="Arial" panose="020B0604020202020204" pitchFamily="34" charset="0"/>
                          <a:cs typeface="Arial" panose="020B0604020202020204" pitchFamily="34" charset="0"/>
                        </a:rPr>
                        <a:t> 2 ·OH + 3O</a:t>
                      </a:r>
                      <a:r>
                        <a:rPr lang="en-US" sz="2000" baseline="-25000" dirty="0">
                          <a:solidFill>
                            <a:schemeClr val="tx1"/>
                          </a:solidFill>
                          <a:effectLst/>
                          <a:latin typeface="Arial" panose="020B0604020202020204" pitchFamily="34" charset="0"/>
                          <a:cs typeface="Arial" panose="020B0604020202020204" pitchFamily="34" charset="0"/>
                        </a:rPr>
                        <a:t>2</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551316">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UV</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Reactant + </a:t>
                      </a:r>
                      <a:r>
                        <a:rPr lang="en-US" sz="2000" dirty="0" err="1">
                          <a:solidFill>
                            <a:schemeClr val="tx1"/>
                          </a:solidFill>
                          <a:effectLst/>
                          <a:latin typeface="Arial" panose="020B0604020202020204" pitchFamily="34" charset="0"/>
                          <a:cs typeface="Arial" panose="020B0604020202020204" pitchFamily="34" charset="0"/>
                        </a:rPr>
                        <a:t>h</a:t>
                      </a:r>
                      <a:r>
                        <a:rPr lang="en-US" sz="2000" dirty="0" err="1">
                          <a:solidFill>
                            <a:schemeClr val="tx1"/>
                          </a:solidFill>
                          <a:effectLst/>
                          <a:latin typeface="Symbol" panose="05050102010706020507" pitchFamily="18" charset="2"/>
                          <a:cs typeface="Arial" panose="020B0604020202020204" pitchFamily="34" charset="0"/>
                        </a:rPr>
                        <a:t>n</a:t>
                      </a:r>
                      <a:r>
                        <a:rPr lang="en-US" sz="2000" dirty="0">
                          <a:solidFill>
                            <a:schemeClr val="tx1"/>
                          </a:solidFill>
                          <a:effectLst/>
                          <a:latin typeface="Arial" panose="020B0604020202020204" pitchFamily="34" charset="0"/>
                          <a:cs typeface="Arial" panose="020B0604020202020204" pitchFamily="34" charset="0"/>
                        </a:rPr>
                        <a:t> </a:t>
                      </a:r>
                      <a:r>
                        <a:rPr lang="en-US" sz="2000"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r>
                        <a:rPr lang="en-US" sz="2000" dirty="0">
                          <a:solidFill>
                            <a:schemeClr val="tx1"/>
                          </a:solidFill>
                          <a:effectLst/>
                          <a:latin typeface="Arial" panose="020B0604020202020204" pitchFamily="34" charset="0"/>
                          <a:cs typeface="Arial" panose="020B0604020202020204" pitchFamily="34" charset="0"/>
                        </a:rPr>
                        <a:t> products</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551316">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3</a:t>
                      </a:r>
                      <a:r>
                        <a:rPr lang="en-US" sz="2000" dirty="0">
                          <a:solidFill>
                            <a:schemeClr val="tx1"/>
                          </a:solidFill>
                          <a:effectLst/>
                          <a:latin typeface="Arial" panose="020B0604020202020204" pitchFamily="34" charset="0"/>
                          <a:cs typeface="Arial" panose="020B0604020202020204" pitchFamily="34" charset="0"/>
                        </a:rPr>
                        <a:t>/UV</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3</a:t>
                      </a:r>
                      <a:r>
                        <a:rPr lang="en-US" sz="2000" dirty="0">
                          <a:solidFill>
                            <a:schemeClr val="tx1"/>
                          </a:solidFill>
                          <a:effectLst/>
                          <a:latin typeface="Arial" panose="020B0604020202020204" pitchFamily="34" charset="0"/>
                          <a:cs typeface="Arial" panose="020B0604020202020204" pitchFamily="34" charset="0"/>
                        </a:rPr>
                        <a:t>+H</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O + </a:t>
                      </a:r>
                      <a:r>
                        <a:rPr lang="en-US" sz="2000" dirty="0" err="1">
                          <a:solidFill>
                            <a:schemeClr val="tx1"/>
                          </a:solidFill>
                          <a:effectLst/>
                          <a:latin typeface="Arial" panose="020B0604020202020204" pitchFamily="34" charset="0"/>
                          <a:cs typeface="Arial" panose="020B0604020202020204" pitchFamily="34" charset="0"/>
                        </a:rPr>
                        <a:t>h</a:t>
                      </a:r>
                      <a:r>
                        <a:rPr lang="en-US" sz="2000" dirty="0" err="1">
                          <a:solidFill>
                            <a:schemeClr val="tx1"/>
                          </a:solidFill>
                          <a:effectLst/>
                          <a:latin typeface="Symbol" panose="05050102010706020507" pitchFamily="18" charset="2"/>
                          <a:cs typeface="Arial" panose="020B0604020202020204" pitchFamily="34" charset="0"/>
                        </a:rPr>
                        <a:t>n</a:t>
                      </a:r>
                      <a:r>
                        <a:rPr lang="en-US" sz="2000" dirty="0">
                          <a:solidFill>
                            <a:schemeClr val="tx1"/>
                          </a:solidFill>
                          <a:effectLst/>
                          <a:latin typeface="Arial" panose="020B0604020202020204" pitchFamily="34" charset="0"/>
                          <a:cs typeface="Arial" panose="020B0604020202020204" pitchFamily="34" charset="0"/>
                        </a:rPr>
                        <a:t> </a:t>
                      </a:r>
                      <a:r>
                        <a:rPr lang="en-US" sz="2000"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r>
                        <a:rPr lang="en-US" sz="2000" dirty="0">
                          <a:solidFill>
                            <a:schemeClr val="tx1"/>
                          </a:solidFill>
                          <a:effectLst/>
                          <a:latin typeface="Arial" panose="020B0604020202020204" pitchFamily="34" charset="0"/>
                          <a:cs typeface="Arial" panose="020B0604020202020204" pitchFamily="34" charset="0"/>
                        </a:rPr>
                        <a:t> 2 ·OH + O</a:t>
                      </a:r>
                      <a:r>
                        <a:rPr lang="en-US" sz="2000" baseline="-25000" dirty="0">
                          <a:solidFill>
                            <a:schemeClr val="tx1"/>
                          </a:solidFill>
                          <a:effectLst/>
                          <a:latin typeface="Arial" panose="020B0604020202020204" pitchFamily="34" charset="0"/>
                          <a:cs typeface="Arial" panose="020B0604020202020204" pitchFamily="34" charset="0"/>
                        </a:rPr>
                        <a:t>2</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551316">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UV/H</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2</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H</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 + </a:t>
                      </a:r>
                      <a:r>
                        <a:rPr lang="en-US" sz="2000" dirty="0" err="1">
                          <a:solidFill>
                            <a:schemeClr val="tx1"/>
                          </a:solidFill>
                          <a:effectLst/>
                          <a:latin typeface="Arial" panose="020B0604020202020204" pitchFamily="34" charset="0"/>
                          <a:cs typeface="Arial" panose="020B0604020202020204" pitchFamily="34" charset="0"/>
                        </a:rPr>
                        <a:t>h</a:t>
                      </a:r>
                      <a:r>
                        <a:rPr lang="en-US" sz="2000" dirty="0" err="1">
                          <a:solidFill>
                            <a:schemeClr val="tx1"/>
                          </a:solidFill>
                          <a:effectLst/>
                          <a:latin typeface="Symbol" panose="05050102010706020507" pitchFamily="18" charset="2"/>
                          <a:cs typeface="Arial" panose="020B0604020202020204" pitchFamily="34" charset="0"/>
                        </a:rPr>
                        <a:t>n</a:t>
                      </a:r>
                      <a:r>
                        <a:rPr lang="en-US" sz="2000" dirty="0">
                          <a:solidFill>
                            <a:schemeClr val="tx1"/>
                          </a:solidFill>
                          <a:effectLst/>
                          <a:latin typeface="Arial" panose="020B0604020202020204" pitchFamily="34" charset="0"/>
                          <a:cs typeface="Arial" panose="020B0604020202020204" pitchFamily="34" charset="0"/>
                        </a:rPr>
                        <a:t> </a:t>
                      </a:r>
                      <a:r>
                        <a:rPr lang="en-US" sz="2000"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r>
                        <a:rPr lang="en-US" sz="2000" dirty="0">
                          <a:solidFill>
                            <a:schemeClr val="tx1"/>
                          </a:solidFill>
                          <a:effectLst/>
                          <a:latin typeface="Arial" panose="020B0604020202020204" pitchFamily="34" charset="0"/>
                          <a:cs typeface="Arial" panose="020B0604020202020204" pitchFamily="34" charset="0"/>
                        </a:rPr>
                        <a:t> 2 ·OH</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551316">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3</a:t>
                      </a:r>
                      <a:r>
                        <a:rPr lang="en-US" sz="2000" dirty="0">
                          <a:solidFill>
                            <a:schemeClr val="tx1"/>
                          </a:solidFill>
                          <a:effectLst/>
                          <a:latin typeface="Arial" panose="020B0604020202020204" pitchFamily="34" charset="0"/>
                          <a:cs typeface="Arial" panose="020B0604020202020204" pitchFamily="34" charset="0"/>
                        </a:rPr>
                        <a:t>/UV/H</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2</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2O</a:t>
                      </a:r>
                      <a:r>
                        <a:rPr lang="en-US" sz="2000" baseline="-25000" dirty="0">
                          <a:solidFill>
                            <a:schemeClr val="tx1"/>
                          </a:solidFill>
                          <a:effectLst/>
                          <a:latin typeface="Arial" panose="020B0604020202020204" pitchFamily="34" charset="0"/>
                          <a:cs typeface="Arial" panose="020B0604020202020204" pitchFamily="34" charset="0"/>
                        </a:rPr>
                        <a:t>3</a:t>
                      </a:r>
                      <a:r>
                        <a:rPr lang="en-US" sz="2000" dirty="0">
                          <a:solidFill>
                            <a:schemeClr val="tx1"/>
                          </a:solidFill>
                          <a:effectLst/>
                          <a:latin typeface="Arial" panose="020B0604020202020204" pitchFamily="34" charset="0"/>
                          <a:cs typeface="Arial" panose="020B0604020202020204" pitchFamily="34" charset="0"/>
                        </a:rPr>
                        <a:t> + H</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O</a:t>
                      </a:r>
                      <a:r>
                        <a:rPr lang="en-US" sz="2000" baseline="-25000" dirty="0">
                          <a:solidFill>
                            <a:schemeClr val="tx1"/>
                          </a:solidFill>
                          <a:effectLst/>
                          <a:latin typeface="Arial" panose="020B0604020202020204" pitchFamily="34" charset="0"/>
                          <a:cs typeface="Arial" panose="020B0604020202020204" pitchFamily="34" charset="0"/>
                        </a:rPr>
                        <a:t>2</a:t>
                      </a:r>
                      <a:r>
                        <a:rPr lang="en-US" sz="2000" dirty="0">
                          <a:solidFill>
                            <a:schemeClr val="tx1"/>
                          </a:solidFill>
                          <a:effectLst/>
                          <a:latin typeface="Arial" panose="020B0604020202020204" pitchFamily="34" charset="0"/>
                          <a:cs typeface="Arial" panose="020B0604020202020204" pitchFamily="34" charset="0"/>
                        </a:rPr>
                        <a:t> + </a:t>
                      </a:r>
                      <a:r>
                        <a:rPr lang="en-US" sz="2000" dirty="0" err="1">
                          <a:solidFill>
                            <a:schemeClr val="tx1"/>
                          </a:solidFill>
                          <a:effectLst/>
                          <a:latin typeface="Arial" panose="020B0604020202020204" pitchFamily="34" charset="0"/>
                          <a:cs typeface="Arial" panose="020B0604020202020204" pitchFamily="34" charset="0"/>
                        </a:rPr>
                        <a:t>h</a:t>
                      </a:r>
                      <a:r>
                        <a:rPr lang="en-US" sz="2000" dirty="0" err="1">
                          <a:solidFill>
                            <a:schemeClr val="tx1"/>
                          </a:solidFill>
                          <a:effectLst/>
                          <a:latin typeface="Symbol" panose="05050102010706020507" pitchFamily="18" charset="2"/>
                          <a:cs typeface="Arial" panose="020B0604020202020204" pitchFamily="34" charset="0"/>
                        </a:rPr>
                        <a:t>n</a:t>
                      </a:r>
                      <a:r>
                        <a:rPr lang="en-US" sz="2000" dirty="0">
                          <a:solidFill>
                            <a:schemeClr val="tx1"/>
                          </a:solidFill>
                          <a:effectLst/>
                          <a:latin typeface="Arial" panose="020B0604020202020204" pitchFamily="34" charset="0"/>
                          <a:cs typeface="Arial" panose="020B0604020202020204" pitchFamily="34" charset="0"/>
                          <a:sym typeface="Wingdings" panose="05000000000000000000" pitchFamily="2" charset="2"/>
                        </a:rPr>
                        <a:t></a:t>
                      </a:r>
                      <a:r>
                        <a:rPr lang="en-US" sz="2000" dirty="0">
                          <a:solidFill>
                            <a:schemeClr val="tx1"/>
                          </a:solidFill>
                          <a:effectLst/>
                          <a:latin typeface="Arial" panose="020B0604020202020204" pitchFamily="34" charset="0"/>
                          <a:cs typeface="Arial" panose="020B0604020202020204" pitchFamily="34" charset="0"/>
                        </a:rPr>
                        <a:t> 2 OH + 3 O</a:t>
                      </a:r>
                      <a:r>
                        <a:rPr lang="en-US" sz="2000" baseline="-25000" dirty="0">
                          <a:solidFill>
                            <a:schemeClr val="tx1"/>
                          </a:solidFill>
                          <a:effectLst/>
                          <a:latin typeface="Arial" panose="020B0604020202020204" pitchFamily="34" charset="0"/>
                          <a:cs typeface="Arial" panose="020B0604020202020204" pitchFamily="34" charset="0"/>
                        </a:rPr>
                        <a:t>2</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9248" name="TextBox 2"/>
          <p:cNvSpPr txBox="1">
            <a:spLocks noChangeArrowheads="1"/>
          </p:cNvSpPr>
          <p:nvPr/>
        </p:nvSpPr>
        <p:spPr bwMode="auto">
          <a:xfrm>
            <a:off x="381000" y="6019800"/>
            <a:ext cx="8529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latin typeface="Arial" panose="020B0604020202020204" pitchFamily="34" charset="0"/>
              </a:rPr>
              <a:t>Key species:  input – O</a:t>
            </a:r>
            <a:r>
              <a:rPr lang="en-US" altLang="en-US" sz="2400" baseline="-25000">
                <a:latin typeface="Arial" panose="020B0604020202020204" pitchFamily="34" charset="0"/>
              </a:rPr>
              <a:t>3</a:t>
            </a:r>
            <a:r>
              <a:rPr lang="en-US" altLang="en-US" sz="2400">
                <a:latin typeface="Arial" panose="020B0604020202020204" pitchFamily="34" charset="0"/>
              </a:rPr>
              <a:t>, H</a:t>
            </a:r>
            <a:r>
              <a:rPr lang="en-US" altLang="en-US" sz="2400" baseline="-25000">
                <a:latin typeface="Arial" panose="020B0604020202020204" pitchFamily="34" charset="0"/>
              </a:rPr>
              <a:t>2</a:t>
            </a:r>
            <a:r>
              <a:rPr lang="en-US" altLang="en-US" sz="2400">
                <a:latin typeface="Arial" panose="020B0604020202020204" pitchFamily="34" charset="0"/>
              </a:rPr>
              <a:t>O</a:t>
            </a:r>
            <a:r>
              <a:rPr lang="en-US" altLang="en-US" sz="2400" baseline="-25000">
                <a:latin typeface="Arial" panose="020B0604020202020204" pitchFamily="34" charset="0"/>
              </a:rPr>
              <a:t>2</a:t>
            </a:r>
            <a:r>
              <a:rPr lang="en-US" altLang="en-US" sz="2400">
                <a:latin typeface="Arial" panose="020B0604020202020204" pitchFamily="34" charset="0"/>
              </a:rPr>
              <a:t>, UV	major reactant - ·OH</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74694" y="301098"/>
            <a:ext cx="7772400" cy="1143000"/>
          </a:xfrm>
        </p:spPr>
        <p:txBody>
          <a:bodyPr/>
          <a:lstStyle/>
          <a:p>
            <a:pPr algn="ctr"/>
            <a:r>
              <a:rPr lang="en-US" altLang="en-US" sz="3200" b="1" dirty="0" smtClean="0">
                <a:latin typeface="Arial" panose="020B0604020202020204" pitchFamily="34" charset="0"/>
                <a:cs typeface="Arial" panose="020B0604020202020204" pitchFamily="34" charset="0"/>
              </a:rPr>
              <a:t>Ozone Reactions in Water</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28800"/>
            <a:ext cx="3581400" cy="383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1"/>
          <p:cNvSpPr txBox="1">
            <a:spLocks noChangeArrowheads="1"/>
          </p:cNvSpPr>
          <p:nvPr/>
        </p:nvSpPr>
        <p:spPr bwMode="auto">
          <a:xfrm>
            <a:off x="414338" y="5795963"/>
            <a:ext cx="33782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latin typeface="Arial" panose="020B0604020202020204" pitchFamily="34" charset="0"/>
              </a:rPr>
              <a:t>(Staehlin and Hoigne, 1985)</a:t>
            </a:r>
          </a:p>
        </p:txBody>
      </p:sp>
      <p:sp>
        <p:nvSpPr>
          <p:cNvPr id="16389" name="Rectangle 2"/>
          <p:cNvSpPr>
            <a:spLocks noChangeArrowheads="1"/>
          </p:cNvSpPr>
          <p:nvPr/>
        </p:nvSpPr>
        <p:spPr bwMode="auto">
          <a:xfrm>
            <a:off x="4325938" y="1835150"/>
            <a:ext cx="4724400" cy="3046413"/>
          </a:xfrm>
          <a:prstGeom prst="rect">
            <a:avLst/>
          </a:prstGeom>
          <a:solidFill>
            <a:schemeClr val="bg1"/>
          </a:solidFill>
          <a:ln>
            <a:noFill/>
          </a:ln>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en-US" sz="2400" dirty="0">
                <a:latin typeface="Arial" panose="020B0604020202020204" pitchFamily="34" charset="0"/>
              </a:rPr>
              <a:t>1) O</a:t>
            </a:r>
            <a:r>
              <a:rPr lang="en-US" altLang="en-US" sz="2400" baseline="-25000" dirty="0">
                <a:latin typeface="Arial" panose="020B0604020202020204" pitchFamily="34" charset="0"/>
              </a:rPr>
              <a:t>3</a:t>
            </a:r>
            <a:r>
              <a:rPr lang="en-US" altLang="en-US" sz="2400" dirty="0">
                <a:latin typeface="Arial" panose="020B0604020202020204" pitchFamily="34" charset="0"/>
              </a:rPr>
              <a:t> + reactant </a:t>
            </a:r>
            <a:r>
              <a:rPr lang="en-US" altLang="en-US" sz="2400" dirty="0">
                <a:latin typeface="Arial" panose="020B0604020202020204" pitchFamily="34" charset="0"/>
                <a:sym typeface="Wingdings" panose="05000000000000000000" pitchFamily="2" charset="2"/>
              </a:rPr>
              <a:t></a:t>
            </a:r>
            <a:r>
              <a:rPr lang="en-US" altLang="en-US" sz="2400" dirty="0">
                <a:latin typeface="Arial" panose="020B0604020202020204" pitchFamily="34" charset="0"/>
              </a:rPr>
              <a:t> products</a:t>
            </a:r>
          </a:p>
          <a:p>
            <a:pPr algn="just">
              <a:spcBef>
                <a:spcPct val="0"/>
              </a:spcBef>
              <a:buFontTx/>
              <a:buNone/>
            </a:pPr>
            <a:endParaRPr lang="en-US" altLang="en-US" sz="2400" dirty="0">
              <a:latin typeface="Arial" panose="020B0604020202020204" pitchFamily="34" charset="0"/>
            </a:endParaRPr>
          </a:p>
          <a:p>
            <a:pPr algn="just">
              <a:spcBef>
                <a:spcPct val="0"/>
              </a:spcBef>
              <a:buFontTx/>
              <a:buNone/>
            </a:pPr>
            <a:r>
              <a:rPr lang="en-US" altLang="en-US" sz="2400" dirty="0">
                <a:latin typeface="Arial" panose="020B0604020202020204" pitchFamily="34" charset="0"/>
              </a:rPr>
              <a:t>2) O</a:t>
            </a:r>
            <a:r>
              <a:rPr lang="en-US" altLang="en-US" sz="2400" baseline="-25000" dirty="0">
                <a:latin typeface="Arial" panose="020B0604020202020204" pitchFamily="34" charset="0"/>
              </a:rPr>
              <a:t>3</a:t>
            </a:r>
            <a:r>
              <a:rPr lang="en-US" altLang="en-US" sz="2400" dirty="0">
                <a:latin typeface="Arial" panose="020B0604020202020204" pitchFamily="34" charset="0"/>
              </a:rPr>
              <a:t> …</a:t>
            </a:r>
            <a:r>
              <a:rPr lang="en-US" altLang="en-US" sz="2400" dirty="0">
                <a:latin typeface="Arial" panose="020B0604020202020204" pitchFamily="34" charset="0"/>
                <a:sym typeface="Wingdings" panose="05000000000000000000" pitchFamily="2" charset="2"/>
              </a:rPr>
              <a:t></a:t>
            </a:r>
            <a:r>
              <a:rPr lang="en-US" altLang="en-US" sz="2400" dirty="0">
                <a:latin typeface="Arial" panose="020B0604020202020204" pitchFamily="34" charset="0"/>
              </a:rPr>
              <a:t> ·OH</a:t>
            </a:r>
          </a:p>
          <a:p>
            <a:pPr algn="just">
              <a:spcBef>
                <a:spcPct val="0"/>
              </a:spcBef>
              <a:buFontTx/>
              <a:buNone/>
            </a:pPr>
            <a:endParaRPr lang="en-US" altLang="en-US" sz="2400" dirty="0">
              <a:latin typeface="Arial" panose="020B0604020202020204" pitchFamily="34" charset="0"/>
            </a:endParaRPr>
          </a:p>
          <a:p>
            <a:pPr algn="just">
              <a:spcBef>
                <a:spcPct val="0"/>
              </a:spcBef>
              <a:buFontTx/>
              <a:buNone/>
            </a:pPr>
            <a:r>
              <a:rPr lang="en-US" altLang="en-US" sz="2400" dirty="0">
                <a:latin typeface="Arial" panose="020B0604020202020204" pitchFamily="34" charset="0"/>
              </a:rPr>
              <a:t>(net 1.5 moles O</a:t>
            </a:r>
            <a:r>
              <a:rPr lang="en-US" altLang="en-US" sz="2400" baseline="-25000" dirty="0">
                <a:latin typeface="Arial" panose="020B0604020202020204" pitchFamily="34" charset="0"/>
              </a:rPr>
              <a:t>3</a:t>
            </a:r>
            <a:r>
              <a:rPr lang="en-US" altLang="en-US" sz="2400" dirty="0">
                <a:latin typeface="Arial" panose="020B0604020202020204" pitchFamily="34" charset="0"/>
              </a:rPr>
              <a:t> to 1 mole ·OH)</a:t>
            </a:r>
          </a:p>
          <a:p>
            <a:pPr algn="just">
              <a:spcBef>
                <a:spcPct val="0"/>
              </a:spcBef>
              <a:buFontTx/>
              <a:buNone/>
            </a:pPr>
            <a:endParaRPr lang="en-US" altLang="en-US" sz="2400" dirty="0">
              <a:latin typeface="Arial" panose="020B0604020202020204" pitchFamily="34" charset="0"/>
            </a:endParaRPr>
          </a:p>
          <a:p>
            <a:pPr algn="just">
              <a:spcBef>
                <a:spcPct val="0"/>
              </a:spcBef>
              <a:buFontTx/>
              <a:buNone/>
            </a:pPr>
            <a:r>
              <a:rPr lang="en-US" altLang="en-US" sz="2400" dirty="0">
                <a:latin typeface="Arial" panose="020B0604020202020204" pitchFamily="34" charset="0"/>
              </a:rPr>
              <a:t>·OH + reactant </a:t>
            </a:r>
            <a:r>
              <a:rPr lang="en-US" altLang="en-US" sz="2400" dirty="0">
                <a:latin typeface="Arial" panose="020B0604020202020204" pitchFamily="34" charset="0"/>
                <a:sym typeface="Wingdings" panose="05000000000000000000" pitchFamily="2" charset="2"/>
              </a:rPr>
              <a:t> products</a:t>
            </a:r>
            <a:endParaRPr lang="en-US" altLang="en-US" sz="2400" dirty="0">
              <a:latin typeface="Arial" panose="020B0604020202020204" pitchFamily="34" charset="0"/>
            </a:endParaRPr>
          </a:p>
          <a:p>
            <a:pPr algn="just">
              <a:spcBef>
                <a:spcPct val="0"/>
              </a:spcBef>
              <a:buFontTx/>
              <a:buNone/>
            </a:pPr>
            <a:endParaRPr lang="en-US" altLang="en-US" sz="2400" dirty="0">
              <a:latin typeface="Arial" panose="020B0604020202020204" pitchFamily="34" charset="0"/>
            </a:endParaRPr>
          </a:p>
        </p:txBody>
      </p:sp>
      <p:sp>
        <p:nvSpPr>
          <p:cNvPr id="16390" name="Left Brace 3"/>
          <p:cNvSpPr>
            <a:spLocks/>
          </p:cNvSpPr>
          <p:nvPr/>
        </p:nvSpPr>
        <p:spPr bwMode="auto">
          <a:xfrm>
            <a:off x="3908425" y="2514600"/>
            <a:ext cx="358775" cy="1905000"/>
          </a:xfrm>
          <a:prstGeom prst="leftBrace">
            <a:avLst>
              <a:gd name="adj1" fmla="val 8358"/>
              <a:gd name="adj2" fmla="val 50000"/>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 name="TextBox 1"/>
          <p:cNvSpPr txBox="1"/>
          <p:nvPr/>
        </p:nvSpPr>
        <p:spPr>
          <a:xfrm>
            <a:off x="4191000" y="5135563"/>
            <a:ext cx="4618038" cy="1322387"/>
          </a:xfrm>
          <a:prstGeom prst="rect">
            <a:avLst/>
          </a:prstGeom>
          <a:noFill/>
        </p:spPr>
        <p:txBody>
          <a:bodyPr wrap="none">
            <a:spAutoFit/>
          </a:bodyPr>
          <a:lstStyle/>
          <a:p>
            <a:pPr>
              <a:defRPr/>
            </a:pPr>
            <a:r>
              <a:rPr lang="en-US" sz="2000" dirty="0">
                <a:latin typeface="Arial" panose="020B0604020202020204" pitchFamily="34" charset="0"/>
              </a:rPr>
              <a:t>Limitations</a:t>
            </a:r>
          </a:p>
          <a:p>
            <a:pPr marL="342900" indent="-342900">
              <a:buFontTx/>
              <a:buChar char="-"/>
              <a:defRPr/>
            </a:pPr>
            <a:r>
              <a:rPr lang="en-US" sz="2000" dirty="0">
                <a:latin typeface="Arial" panose="020B0604020202020204" pitchFamily="34" charset="0"/>
              </a:rPr>
              <a:t>Ozone solubility in water</a:t>
            </a:r>
          </a:p>
          <a:p>
            <a:pPr marL="342900" indent="-342900">
              <a:buFontTx/>
              <a:buChar char="-"/>
              <a:defRPr/>
            </a:pPr>
            <a:r>
              <a:rPr lang="en-US" sz="2000" dirty="0">
                <a:latin typeface="Arial" panose="020B0604020202020204" pitchFamily="34" charset="0"/>
              </a:rPr>
              <a:t>Mass transfer</a:t>
            </a:r>
          </a:p>
          <a:p>
            <a:pPr marL="342900" indent="-342900">
              <a:buFontTx/>
              <a:buChar char="-"/>
              <a:defRPr/>
            </a:pPr>
            <a:r>
              <a:rPr lang="en-US" sz="2000" dirty="0">
                <a:latin typeface="Arial" panose="020B0604020202020204" pitchFamily="34" charset="0"/>
              </a:rPr>
              <a:t>Solution properties, e.g. scavengers</a:t>
            </a:r>
          </a:p>
        </p:txBody>
      </p:sp>
      <p:sp>
        <p:nvSpPr>
          <p:cNvPr id="16392" name="Oval 2"/>
          <p:cNvSpPr>
            <a:spLocks noChangeArrowheads="1"/>
          </p:cNvSpPr>
          <p:nvPr/>
        </p:nvSpPr>
        <p:spPr bwMode="auto">
          <a:xfrm>
            <a:off x="1600200" y="5135563"/>
            <a:ext cx="533400" cy="52387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798513" y="282576"/>
            <a:ext cx="7772400" cy="1143000"/>
          </a:xfrm>
        </p:spPr>
        <p:txBody>
          <a:bodyPr/>
          <a:lstStyle/>
          <a:p>
            <a:pPr algn="ctr"/>
            <a:r>
              <a:rPr lang="en-US" altLang="en-US" sz="3200" b="1" dirty="0" smtClean="0">
                <a:latin typeface="Arial" panose="020B0604020202020204" pitchFamily="34" charset="0"/>
                <a:cs typeface="Arial" panose="020B0604020202020204" pitchFamily="34" charset="0"/>
              </a:rPr>
              <a:t>UV and Chemical Pathways</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2155825"/>
            <a:ext cx="380047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2517775"/>
            <a:ext cx="39528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Box 2"/>
          <p:cNvSpPr txBox="1">
            <a:spLocks noChangeArrowheads="1"/>
          </p:cNvSpPr>
          <p:nvPr/>
        </p:nvSpPr>
        <p:spPr bwMode="auto">
          <a:xfrm>
            <a:off x="914400" y="5943600"/>
            <a:ext cx="2535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latin typeface="Arial" panose="020B0604020202020204" pitchFamily="34" charset="0"/>
              </a:rPr>
              <a:t>(Peyton/Glaze 1988)</a:t>
            </a:r>
          </a:p>
        </p:txBody>
      </p:sp>
      <p:sp>
        <p:nvSpPr>
          <p:cNvPr id="17414" name="TextBox 3"/>
          <p:cNvSpPr txBox="1">
            <a:spLocks noChangeArrowheads="1"/>
          </p:cNvSpPr>
          <p:nvPr/>
        </p:nvSpPr>
        <p:spPr bwMode="auto">
          <a:xfrm>
            <a:off x="5867400" y="5943600"/>
            <a:ext cx="179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latin typeface="Arial" panose="020B0604020202020204" pitchFamily="34" charset="0"/>
              </a:rPr>
              <a:t>(Peyton 1990)</a:t>
            </a:r>
          </a:p>
        </p:txBody>
      </p:sp>
      <p:sp>
        <p:nvSpPr>
          <p:cNvPr id="17415" name="TextBox 1"/>
          <p:cNvSpPr txBox="1">
            <a:spLocks noChangeArrowheads="1"/>
          </p:cNvSpPr>
          <p:nvPr/>
        </p:nvSpPr>
        <p:spPr bwMode="auto">
          <a:xfrm>
            <a:off x="1371600" y="1573213"/>
            <a:ext cx="1870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latin typeface="Arial" panose="020B0604020202020204" pitchFamily="34" charset="0"/>
              </a:rPr>
              <a:t>Ozone + UV</a:t>
            </a:r>
          </a:p>
        </p:txBody>
      </p:sp>
      <p:sp>
        <p:nvSpPr>
          <p:cNvPr id="17416" name="TextBox 7"/>
          <p:cNvSpPr txBox="1">
            <a:spLocks noChangeArrowheads="1"/>
          </p:cNvSpPr>
          <p:nvPr/>
        </p:nvSpPr>
        <p:spPr bwMode="auto">
          <a:xfrm>
            <a:off x="5715000" y="1595438"/>
            <a:ext cx="165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latin typeface="Arial" panose="020B0604020202020204" pitchFamily="34" charset="0"/>
              </a:rPr>
              <a:t>H</a:t>
            </a:r>
            <a:r>
              <a:rPr lang="en-US" altLang="en-US" sz="2400" baseline="-25000">
                <a:latin typeface="Arial" panose="020B0604020202020204" pitchFamily="34" charset="0"/>
              </a:rPr>
              <a:t>2</a:t>
            </a:r>
            <a:r>
              <a:rPr lang="en-US" altLang="en-US" sz="2400">
                <a:latin typeface="Arial" panose="020B0604020202020204" pitchFamily="34" charset="0"/>
              </a:rPr>
              <a:t>O</a:t>
            </a:r>
            <a:r>
              <a:rPr lang="en-US" altLang="en-US" sz="2400" baseline="-25000">
                <a:latin typeface="Arial" panose="020B0604020202020204" pitchFamily="34" charset="0"/>
              </a:rPr>
              <a:t>2</a:t>
            </a:r>
            <a:r>
              <a:rPr lang="en-US" altLang="en-US" sz="2400">
                <a:latin typeface="Arial" panose="020B0604020202020204" pitchFamily="34" charset="0"/>
              </a:rPr>
              <a:t> + UV</a:t>
            </a:r>
          </a:p>
        </p:txBody>
      </p:sp>
      <p:sp>
        <p:nvSpPr>
          <p:cNvPr id="17417" name="TextBox 1"/>
          <p:cNvSpPr txBox="1">
            <a:spLocks noChangeArrowheads="1"/>
          </p:cNvSpPr>
          <p:nvPr/>
        </p:nvSpPr>
        <p:spPr bwMode="auto">
          <a:xfrm>
            <a:off x="476250" y="5334000"/>
            <a:ext cx="3967163" cy="461963"/>
          </a:xfrm>
          <a:prstGeom prst="rect">
            <a:avLst/>
          </a:prstGeom>
          <a:solidFill>
            <a:schemeClr val="bg1"/>
          </a:solidFill>
          <a:ln>
            <a:noFill/>
          </a:ln>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en-US" sz="2400" dirty="0">
                <a:latin typeface="Arial" panose="020B0604020202020204" pitchFamily="34" charset="0"/>
              </a:rPr>
              <a:t>O</a:t>
            </a:r>
            <a:r>
              <a:rPr lang="en-US" altLang="en-US" sz="2400" baseline="-25000" dirty="0">
                <a:latin typeface="Arial" panose="020B0604020202020204" pitchFamily="34" charset="0"/>
              </a:rPr>
              <a:t>3</a:t>
            </a:r>
            <a:r>
              <a:rPr lang="en-US" altLang="en-US" sz="2400" dirty="0">
                <a:latin typeface="Arial" panose="020B0604020202020204" pitchFamily="34" charset="0"/>
              </a:rPr>
              <a:t>+H</a:t>
            </a:r>
            <a:r>
              <a:rPr lang="en-US" altLang="en-US" sz="2400" baseline="-25000" dirty="0">
                <a:latin typeface="Arial" panose="020B0604020202020204" pitchFamily="34" charset="0"/>
              </a:rPr>
              <a:t>2</a:t>
            </a:r>
            <a:r>
              <a:rPr lang="en-US" altLang="en-US" sz="2400" dirty="0">
                <a:latin typeface="Arial" panose="020B0604020202020204" pitchFamily="34" charset="0"/>
              </a:rPr>
              <a:t>O + </a:t>
            </a:r>
            <a:r>
              <a:rPr lang="en-US" altLang="en-US" sz="2400" dirty="0" err="1">
                <a:latin typeface="Arial" panose="020B0604020202020204" pitchFamily="34" charset="0"/>
              </a:rPr>
              <a:t>h</a:t>
            </a:r>
            <a:r>
              <a:rPr lang="en-US" altLang="en-US" sz="2400" dirty="0" err="1">
                <a:latin typeface="Symbol" panose="05050102010706020507" pitchFamily="18" charset="2"/>
              </a:rPr>
              <a:t>n</a:t>
            </a:r>
            <a:r>
              <a:rPr lang="en-US" altLang="en-US" sz="2400" dirty="0">
                <a:latin typeface="Arial" panose="020B0604020202020204" pitchFamily="34" charset="0"/>
              </a:rPr>
              <a:t> </a:t>
            </a:r>
            <a:r>
              <a:rPr lang="en-US" altLang="en-US" sz="2400" dirty="0">
                <a:latin typeface="Arial" panose="020B0604020202020204" pitchFamily="34" charset="0"/>
                <a:sym typeface="Wingdings" panose="05000000000000000000" pitchFamily="2" charset="2"/>
              </a:rPr>
              <a:t></a:t>
            </a:r>
            <a:r>
              <a:rPr lang="en-US" altLang="en-US" sz="2400" dirty="0">
                <a:latin typeface="Arial" panose="020B0604020202020204" pitchFamily="34" charset="0"/>
              </a:rPr>
              <a:t> 2 ·OH + O</a:t>
            </a:r>
            <a:r>
              <a:rPr lang="en-US" altLang="en-US" sz="2400" baseline="-25000" dirty="0">
                <a:latin typeface="Arial" panose="020B0604020202020204" pitchFamily="34" charset="0"/>
              </a:rPr>
              <a:t>2</a:t>
            </a:r>
            <a:endParaRPr lang="en-US" altLang="en-US" sz="2400" dirty="0">
              <a:latin typeface="Arial" panose="020B0604020202020204" pitchFamily="34" charset="0"/>
              <a:cs typeface="Calibri" panose="020F0502020204030204" pitchFamily="34" charset="0"/>
            </a:endParaRPr>
          </a:p>
        </p:txBody>
      </p:sp>
      <p:sp>
        <p:nvSpPr>
          <p:cNvPr id="17418" name="TextBox 2"/>
          <p:cNvSpPr txBox="1">
            <a:spLocks noChangeArrowheads="1"/>
          </p:cNvSpPr>
          <p:nvPr/>
        </p:nvSpPr>
        <p:spPr bwMode="auto">
          <a:xfrm>
            <a:off x="5237163" y="5334000"/>
            <a:ext cx="2847975" cy="461963"/>
          </a:xfrm>
          <a:prstGeom prst="rect">
            <a:avLst/>
          </a:prstGeom>
          <a:solidFill>
            <a:schemeClr val="bg1"/>
          </a:solidFill>
          <a:ln>
            <a:noFill/>
          </a:ln>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en-US" sz="2400" dirty="0">
                <a:latin typeface="Arial" panose="020B0604020202020204" pitchFamily="34" charset="0"/>
              </a:rPr>
              <a:t>H</a:t>
            </a:r>
            <a:r>
              <a:rPr lang="en-US" altLang="en-US" sz="2400" baseline="-25000" dirty="0">
                <a:latin typeface="Arial" panose="020B0604020202020204" pitchFamily="34" charset="0"/>
              </a:rPr>
              <a:t>2</a:t>
            </a:r>
            <a:r>
              <a:rPr lang="en-US" altLang="en-US" sz="2400" dirty="0">
                <a:latin typeface="Arial" panose="020B0604020202020204" pitchFamily="34" charset="0"/>
              </a:rPr>
              <a:t>O</a:t>
            </a:r>
            <a:r>
              <a:rPr lang="en-US" altLang="en-US" sz="2400" baseline="-25000" dirty="0">
                <a:latin typeface="Arial" panose="020B0604020202020204" pitchFamily="34" charset="0"/>
              </a:rPr>
              <a:t>2</a:t>
            </a:r>
            <a:r>
              <a:rPr lang="en-US" altLang="en-US" sz="2400" dirty="0">
                <a:latin typeface="Arial" panose="020B0604020202020204" pitchFamily="34" charset="0"/>
              </a:rPr>
              <a:t> + </a:t>
            </a:r>
            <a:r>
              <a:rPr lang="en-US" altLang="en-US" sz="2400" dirty="0" err="1">
                <a:latin typeface="Arial" panose="020B0604020202020204" pitchFamily="34" charset="0"/>
              </a:rPr>
              <a:t>h</a:t>
            </a:r>
            <a:r>
              <a:rPr lang="en-US" altLang="en-US" sz="2400" dirty="0" err="1">
                <a:latin typeface="Symbol" panose="05050102010706020507" pitchFamily="18" charset="2"/>
              </a:rPr>
              <a:t>n</a:t>
            </a:r>
            <a:r>
              <a:rPr lang="en-US" altLang="en-US" sz="2400" dirty="0">
                <a:latin typeface="Arial" panose="020B0604020202020204" pitchFamily="34" charset="0"/>
              </a:rPr>
              <a:t> </a:t>
            </a:r>
            <a:r>
              <a:rPr lang="en-US" altLang="en-US" sz="2400" dirty="0">
                <a:latin typeface="Arial" panose="020B0604020202020204" pitchFamily="34" charset="0"/>
                <a:sym typeface="Wingdings" panose="05000000000000000000" pitchFamily="2" charset="2"/>
              </a:rPr>
              <a:t></a:t>
            </a:r>
            <a:r>
              <a:rPr lang="en-US" altLang="en-US" sz="2400" dirty="0">
                <a:latin typeface="Arial" panose="020B0604020202020204" pitchFamily="34" charset="0"/>
              </a:rPr>
              <a:t> 2 ·OH</a:t>
            </a:r>
            <a:endParaRPr lang="en-US" altLang="en-US" sz="2400" dirty="0">
              <a:latin typeface="Arial" panose="020B060402020202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95" y="86379"/>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Scaled-up Prototype</a:t>
            </a:r>
            <a:endParaRPr lang="en-US" sz="3200" b="1" dirty="0">
              <a:latin typeface="Arial" panose="020B0604020202020204" pitchFamily="34" charset="0"/>
              <a:cs typeface="Arial" panose="020B0604020202020204" pitchFamily="34" charset="0"/>
            </a:endParaRPr>
          </a:p>
        </p:txBody>
      </p:sp>
      <p:pic>
        <p:nvPicPr>
          <p:cNvPr id="5" name="20150629_140134_001_001_0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98141" y="3850506"/>
            <a:ext cx="4379476" cy="246345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24" y="1229379"/>
            <a:ext cx="3664553" cy="2443035"/>
          </a:xfrm>
          <a:prstGeom prst="rect">
            <a:avLst/>
          </a:prstGeom>
        </p:spPr>
      </p:pic>
    </p:spTree>
    <p:extLst>
      <p:ext uri="{BB962C8B-B14F-4D97-AF65-F5344CB8AC3E}">
        <p14:creationId xmlns:p14="http://schemas.microsoft.com/office/powerpoint/2010/main" val="2039519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719138" y="152400"/>
            <a:ext cx="7772400" cy="1143000"/>
          </a:xfrm>
        </p:spPr>
        <p:txBody>
          <a:bodyPr/>
          <a:lstStyle/>
          <a:p>
            <a:pPr algn="ctr"/>
            <a:r>
              <a:rPr lang="en-US" altLang="en-US" sz="3200" b="1" dirty="0" smtClean="0">
                <a:latin typeface="Arial" panose="020B0604020202020204" pitchFamily="34" charset="0"/>
                <a:cs typeface="Arial" panose="020B0604020202020204" pitchFamily="34" charset="0"/>
              </a:rPr>
              <a:t>Key Chemical Species from Electrical Discharge with Water</a:t>
            </a:r>
            <a:endParaRPr lang="en-US" altLang="en-US" sz="1800" b="1" dirty="0" smtClean="0">
              <a:latin typeface="Arial" panose="020B0604020202020204" pitchFamily="34" charset="0"/>
              <a:cs typeface="Arial" panose="020B0604020202020204" pitchFamily="34" charset="0"/>
            </a:endParaRPr>
          </a:p>
        </p:txBody>
      </p:sp>
      <p:sp>
        <p:nvSpPr>
          <p:cNvPr id="21507" name="Text Box 3"/>
          <p:cNvSpPr txBox="1">
            <a:spLocks noChangeArrowheads="1"/>
          </p:cNvSpPr>
          <p:nvPr/>
        </p:nvSpPr>
        <p:spPr bwMode="auto">
          <a:xfrm>
            <a:off x="1143000" y="1905000"/>
            <a:ext cx="3462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Arial" panose="020B0604020202020204" pitchFamily="34" charset="0"/>
              </a:rPr>
              <a:t>H</a:t>
            </a:r>
            <a:r>
              <a:rPr lang="en-US" altLang="en-US" sz="2400" b="1" baseline="-25000">
                <a:latin typeface="Arial" panose="020B0604020202020204" pitchFamily="34" charset="0"/>
              </a:rPr>
              <a:t>2</a:t>
            </a:r>
            <a:r>
              <a:rPr lang="en-US" altLang="en-US" sz="2400" b="1">
                <a:latin typeface="Arial" panose="020B0604020202020204" pitchFamily="34" charset="0"/>
              </a:rPr>
              <a:t>O +e</a:t>
            </a:r>
            <a:r>
              <a:rPr lang="en-US" altLang="en-US" sz="2400" b="1" baseline="30000">
                <a:latin typeface="Arial" panose="020B0604020202020204" pitchFamily="34" charset="0"/>
              </a:rPr>
              <a:t>-</a:t>
            </a:r>
            <a:r>
              <a:rPr lang="en-US" altLang="en-US" sz="2400" b="1">
                <a:latin typeface="Arial" panose="020B0604020202020204" pitchFamily="34" charset="0"/>
              </a:rPr>
              <a:t> </a:t>
            </a:r>
            <a:r>
              <a:rPr lang="en-US" altLang="en-US" sz="2400" b="1">
                <a:latin typeface="Arial" panose="020B0604020202020204" pitchFamily="34" charset="0"/>
                <a:sym typeface="Wingdings" panose="05000000000000000000" pitchFamily="2" charset="2"/>
              </a:rPr>
              <a:t> H + ·OH + e</a:t>
            </a:r>
            <a:r>
              <a:rPr lang="en-US" altLang="en-US" sz="2400" b="1" baseline="30000">
                <a:latin typeface="Arial" panose="020B0604020202020204" pitchFamily="34" charset="0"/>
                <a:sym typeface="Wingdings" panose="05000000000000000000" pitchFamily="2" charset="2"/>
              </a:rPr>
              <a:t>-</a:t>
            </a:r>
          </a:p>
        </p:txBody>
      </p:sp>
      <p:sp>
        <p:nvSpPr>
          <p:cNvPr id="21508" name="Text Box 4"/>
          <p:cNvSpPr txBox="1">
            <a:spLocks noChangeArrowheads="1"/>
          </p:cNvSpPr>
          <p:nvPr/>
        </p:nvSpPr>
        <p:spPr bwMode="auto">
          <a:xfrm>
            <a:off x="685800" y="3429000"/>
            <a:ext cx="4260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Possible Products and active species</a:t>
            </a:r>
          </a:p>
        </p:txBody>
      </p:sp>
      <p:sp>
        <p:nvSpPr>
          <p:cNvPr id="21509" name="Text Box 5"/>
          <p:cNvSpPr txBox="1">
            <a:spLocks noChangeArrowheads="1"/>
          </p:cNvSpPr>
          <p:nvPr/>
        </p:nvSpPr>
        <p:spPr bwMode="auto">
          <a:xfrm>
            <a:off x="1393825" y="3787775"/>
            <a:ext cx="3998913"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t> </a:t>
            </a:r>
            <a:r>
              <a:rPr lang="en-US" altLang="en-US" sz="2000" b="1" dirty="0">
                <a:latin typeface="Arial" panose="020B0604020202020204" pitchFamily="34" charset="0"/>
              </a:rPr>
              <a:t>Molecules: (stable)</a:t>
            </a:r>
          </a:p>
          <a:p>
            <a:pPr>
              <a:spcBef>
                <a:spcPct val="0"/>
              </a:spcBef>
              <a:buFontTx/>
              <a:buNone/>
            </a:pPr>
            <a:r>
              <a:rPr lang="en-US" altLang="en-US" sz="2000" b="1" dirty="0">
                <a:latin typeface="Arial" panose="020B0604020202020204" pitchFamily="34" charset="0"/>
              </a:rPr>
              <a:t>	H</a:t>
            </a:r>
            <a:r>
              <a:rPr lang="en-US" altLang="en-US" sz="2000" b="1" baseline="-25000" dirty="0">
                <a:latin typeface="Arial" panose="020B0604020202020204" pitchFamily="34" charset="0"/>
              </a:rPr>
              <a:t>2</a:t>
            </a:r>
            <a:r>
              <a:rPr lang="en-US" altLang="en-US" sz="2000" b="1" dirty="0">
                <a:latin typeface="Arial" panose="020B0604020202020204" pitchFamily="34" charset="0"/>
              </a:rPr>
              <a:t>, O</a:t>
            </a:r>
            <a:r>
              <a:rPr lang="en-US" altLang="en-US" sz="2000" b="1" baseline="-25000" dirty="0">
                <a:latin typeface="Arial" panose="020B0604020202020204" pitchFamily="34" charset="0"/>
              </a:rPr>
              <a:t>2</a:t>
            </a:r>
            <a:r>
              <a:rPr lang="en-US" altLang="en-US" sz="2000" b="1" dirty="0">
                <a:latin typeface="Arial" panose="020B0604020202020204" pitchFamily="34" charset="0"/>
              </a:rPr>
              <a:t>, H</a:t>
            </a:r>
            <a:r>
              <a:rPr lang="en-US" altLang="en-US" sz="2000" b="1" baseline="-25000" dirty="0">
                <a:latin typeface="Arial" panose="020B0604020202020204" pitchFamily="34" charset="0"/>
              </a:rPr>
              <a:t>2</a:t>
            </a:r>
            <a:r>
              <a:rPr lang="en-US" altLang="en-US" sz="2000" b="1" dirty="0">
                <a:latin typeface="Arial" panose="020B0604020202020204" pitchFamily="34" charset="0"/>
              </a:rPr>
              <a:t>O</a:t>
            </a:r>
            <a:r>
              <a:rPr lang="en-US" altLang="en-US" sz="2000" b="1" baseline="-25000" dirty="0">
                <a:latin typeface="Arial" panose="020B0604020202020204" pitchFamily="34" charset="0"/>
              </a:rPr>
              <a:t>2</a:t>
            </a:r>
            <a:r>
              <a:rPr lang="en-US" altLang="en-US" sz="2000" b="1" dirty="0">
                <a:latin typeface="Arial" panose="020B0604020202020204" pitchFamily="34" charset="0"/>
              </a:rPr>
              <a:t>, (O</a:t>
            </a:r>
            <a:r>
              <a:rPr lang="en-US" altLang="en-US" sz="2000" b="1" baseline="-25000" dirty="0">
                <a:latin typeface="Arial" panose="020B0604020202020204" pitchFamily="34" charset="0"/>
              </a:rPr>
              <a:t>3</a:t>
            </a:r>
            <a:r>
              <a:rPr lang="en-US" altLang="en-US" sz="2000" b="1" dirty="0">
                <a:latin typeface="Arial" panose="020B0604020202020204" pitchFamily="34" charset="0"/>
              </a:rPr>
              <a:t>)</a:t>
            </a:r>
          </a:p>
          <a:p>
            <a:pPr>
              <a:spcBef>
                <a:spcPct val="0"/>
              </a:spcBef>
              <a:buFontTx/>
              <a:buNone/>
            </a:pPr>
            <a:endParaRPr lang="en-US" altLang="en-US" sz="2000" b="1" dirty="0">
              <a:latin typeface="Arial" panose="020B0604020202020204" pitchFamily="34" charset="0"/>
            </a:endParaRPr>
          </a:p>
          <a:p>
            <a:pPr>
              <a:spcBef>
                <a:spcPct val="0"/>
              </a:spcBef>
              <a:buFontTx/>
              <a:buNone/>
            </a:pPr>
            <a:r>
              <a:rPr lang="en-US" altLang="en-US" sz="2000" b="1" dirty="0">
                <a:latin typeface="Arial" panose="020B0604020202020204" pitchFamily="34" charset="0"/>
              </a:rPr>
              <a:t>Radicals and atoms: (short life)</a:t>
            </a:r>
          </a:p>
          <a:p>
            <a:pPr>
              <a:spcBef>
                <a:spcPct val="0"/>
              </a:spcBef>
              <a:buFontTx/>
              <a:buNone/>
            </a:pPr>
            <a:r>
              <a:rPr lang="en-US" altLang="en-US" sz="2000" b="1" dirty="0">
                <a:latin typeface="Arial" panose="020B0604020202020204" pitchFamily="34" charset="0"/>
              </a:rPr>
              <a:t>	O, ·H, ·OH, HO</a:t>
            </a:r>
            <a:r>
              <a:rPr lang="en-US" altLang="en-US" sz="2000" b="1" baseline="-25000" dirty="0">
                <a:latin typeface="Arial" panose="020B0604020202020204" pitchFamily="34" charset="0"/>
              </a:rPr>
              <a:t>2</a:t>
            </a:r>
          </a:p>
          <a:p>
            <a:pPr>
              <a:spcBef>
                <a:spcPct val="0"/>
              </a:spcBef>
              <a:buFontTx/>
              <a:buNone/>
            </a:pPr>
            <a:endParaRPr lang="en-US" altLang="en-US" sz="2000" b="1" baseline="-25000" dirty="0">
              <a:latin typeface="Arial" panose="020B0604020202020204" pitchFamily="34" charset="0"/>
            </a:endParaRPr>
          </a:p>
          <a:p>
            <a:pPr>
              <a:spcBef>
                <a:spcPct val="0"/>
              </a:spcBef>
              <a:buFontTx/>
              <a:buNone/>
            </a:pPr>
            <a:r>
              <a:rPr lang="en-US" altLang="en-US" sz="2000" b="1" dirty="0">
                <a:latin typeface="Arial" panose="020B0604020202020204" pitchFamily="34" charset="0"/>
              </a:rPr>
              <a:t>Ions:</a:t>
            </a:r>
          </a:p>
          <a:p>
            <a:pPr>
              <a:spcBef>
                <a:spcPct val="0"/>
              </a:spcBef>
              <a:buFontTx/>
              <a:buNone/>
            </a:pPr>
            <a:r>
              <a:rPr lang="en-US" altLang="en-US" sz="2000" b="1" dirty="0">
                <a:latin typeface="Arial" panose="020B0604020202020204" pitchFamily="34" charset="0"/>
              </a:rPr>
              <a:t>	H</a:t>
            </a:r>
            <a:r>
              <a:rPr lang="en-US" altLang="en-US" sz="2000" b="1" baseline="30000" dirty="0">
                <a:latin typeface="Arial" panose="020B0604020202020204" pitchFamily="34" charset="0"/>
              </a:rPr>
              <a:t>+</a:t>
            </a:r>
            <a:r>
              <a:rPr lang="en-US" altLang="en-US" sz="2000" b="1" dirty="0">
                <a:latin typeface="Arial" panose="020B0604020202020204" pitchFamily="34" charset="0"/>
              </a:rPr>
              <a:t>(H</a:t>
            </a:r>
            <a:r>
              <a:rPr lang="en-US" altLang="en-US" sz="2000" b="1" baseline="-25000" dirty="0">
                <a:latin typeface="Arial" panose="020B0604020202020204" pitchFamily="34" charset="0"/>
              </a:rPr>
              <a:t>3</a:t>
            </a:r>
            <a:r>
              <a:rPr lang="en-US" altLang="en-US" sz="2000" b="1" dirty="0">
                <a:latin typeface="Arial" panose="020B0604020202020204" pitchFamily="34" charset="0"/>
              </a:rPr>
              <a:t>O</a:t>
            </a:r>
            <a:r>
              <a:rPr lang="en-US" altLang="en-US" sz="2000" b="1" baseline="30000" dirty="0">
                <a:latin typeface="Arial" panose="020B0604020202020204" pitchFamily="34" charset="0"/>
              </a:rPr>
              <a:t>+</a:t>
            </a:r>
            <a:r>
              <a:rPr lang="en-US" altLang="en-US" sz="2000" b="1" dirty="0">
                <a:latin typeface="Arial" panose="020B0604020202020204" pitchFamily="34" charset="0"/>
              </a:rPr>
              <a:t>), O</a:t>
            </a:r>
            <a:r>
              <a:rPr lang="en-US" altLang="en-US" sz="2000" b="1" baseline="30000" dirty="0">
                <a:latin typeface="Arial" panose="020B0604020202020204" pitchFamily="34" charset="0"/>
              </a:rPr>
              <a:t>+</a:t>
            </a:r>
          </a:p>
          <a:p>
            <a:pPr>
              <a:spcBef>
                <a:spcPct val="0"/>
              </a:spcBef>
              <a:buFontTx/>
              <a:buNone/>
            </a:pPr>
            <a:r>
              <a:rPr lang="en-US" altLang="en-US" sz="2000" b="1" baseline="30000" dirty="0">
                <a:latin typeface="Arial" panose="020B0604020202020204" pitchFamily="34" charset="0"/>
              </a:rPr>
              <a:t>	</a:t>
            </a:r>
            <a:r>
              <a:rPr lang="en-US" altLang="en-US" sz="2000" b="1" dirty="0">
                <a:latin typeface="Arial" panose="020B0604020202020204" pitchFamily="34" charset="0"/>
              </a:rPr>
              <a:t>H</a:t>
            </a:r>
            <a:r>
              <a:rPr lang="en-US" altLang="en-US" sz="2000" b="1" baseline="30000" dirty="0">
                <a:latin typeface="Arial" panose="020B0604020202020204" pitchFamily="34" charset="0"/>
              </a:rPr>
              <a:t>-</a:t>
            </a:r>
            <a:r>
              <a:rPr lang="en-US" altLang="en-US" sz="2000" b="1" dirty="0">
                <a:latin typeface="Arial" panose="020B0604020202020204" pitchFamily="34" charset="0"/>
              </a:rPr>
              <a:t>, O</a:t>
            </a:r>
            <a:r>
              <a:rPr lang="en-US" altLang="en-US" sz="2000" b="1" baseline="30000" dirty="0">
                <a:latin typeface="Arial" panose="020B0604020202020204" pitchFamily="34" charset="0"/>
              </a:rPr>
              <a:t>-</a:t>
            </a:r>
            <a:r>
              <a:rPr lang="en-US" altLang="en-US" sz="2000" b="1" dirty="0">
                <a:latin typeface="Arial" panose="020B0604020202020204" pitchFamily="34" charset="0"/>
              </a:rPr>
              <a:t>, O</a:t>
            </a:r>
            <a:r>
              <a:rPr lang="en-US" altLang="en-US" sz="2000" b="1" baseline="-25000" dirty="0">
                <a:latin typeface="Arial" panose="020B0604020202020204" pitchFamily="34" charset="0"/>
              </a:rPr>
              <a:t>2·</a:t>
            </a:r>
            <a:r>
              <a:rPr lang="en-US" altLang="en-US" sz="2000" b="1" baseline="30000" dirty="0">
                <a:latin typeface="Arial" panose="020B0604020202020204" pitchFamily="34" charset="0"/>
              </a:rPr>
              <a:t>-</a:t>
            </a:r>
            <a:r>
              <a:rPr lang="en-US" altLang="en-US" sz="2000" b="1" dirty="0">
                <a:latin typeface="Arial" panose="020B0604020202020204" pitchFamily="34" charset="0"/>
              </a:rPr>
              <a:t>, OH</a:t>
            </a:r>
            <a:r>
              <a:rPr lang="en-US" altLang="en-US" sz="2000" b="1" baseline="30000" dirty="0">
                <a:latin typeface="Arial" panose="020B0604020202020204" pitchFamily="34" charset="0"/>
              </a:rPr>
              <a:t>-</a:t>
            </a:r>
          </a:p>
          <a:p>
            <a:pPr>
              <a:spcBef>
                <a:spcPct val="0"/>
              </a:spcBef>
              <a:buFontTx/>
              <a:buNone/>
            </a:pPr>
            <a:r>
              <a:rPr lang="en-US" altLang="en-US" sz="2000" b="1" baseline="30000" dirty="0">
                <a:latin typeface="Arial" panose="020B0604020202020204" pitchFamily="34" charset="0"/>
              </a:rPr>
              <a:t>	</a:t>
            </a:r>
            <a:r>
              <a:rPr lang="en-US" altLang="en-US" sz="2000" b="1" dirty="0" err="1">
                <a:latin typeface="Arial" panose="020B0604020202020204" pitchFamily="34" charset="0"/>
              </a:rPr>
              <a:t>e</a:t>
            </a:r>
            <a:r>
              <a:rPr lang="en-US" altLang="en-US" sz="2000" b="1" baseline="-25000" dirty="0" err="1">
                <a:latin typeface="Arial" panose="020B0604020202020204" pitchFamily="34" charset="0"/>
              </a:rPr>
              <a:t>aq</a:t>
            </a:r>
            <a:r>
              <a:rPr lang="en-US" altLang="en-US" sz="2000" b="1" baseline="30000" dirty="0">
                <a:latin typeface="Arial" panose="020B0604020202020204" pitchFamily="34" charset="0"/>
              </a:rPr>
              <a:t>-</a:t>
            </a:r>
          </a:p>
        </p:txBody>
      </p:sp>
      <p:sp>
        <p:nvSpPr>
          <p:cNvPr id="21510" name="Text Box 6"/>
          <p:cNvSpPr txBox="1">
            <a:spLocks noChangeArrowheads="1"/>
          </p:cNvSpPr>
          <p:nvPr/>
        </p:nvSpPr>
        <p:spPr bwMode="auto">
          <a:xfrm>
            <a:off x="1600200" y="1524000"/>
            <a:ext cx="249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Electron dissociation</a:t>
            </a:r>
          </a:p>
        </p:txBody>
      </p:sp>
      <p:sp>
        <p:nvSpPr>
          <p:cNvPr id="21511" name="Text Box 7"/>
          <p:cNvSpPr txBox="1">
            <a:spLocks noChangeArrowheads="1"/>
          </p:cNvSpPr>
          <p:nvPr/>
        </p:nvSpPr>
        <p:spPr bwMode="auto">
          <a:xfrm>
            <a:off x="5486400" y="1676400"/>
            <a:ext cx="3200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•OH = 2.80 V</a:t>
            </a:r>
          </a:p>
          <a:p>
            <a:pPr>
              <a:spcBef>
                <a:spcPct val="0"/>
              </a:spcBef>
              <a:buFontTx/>
              <a:buNone/>
            </a:pPr>
            <a:r>
              <a:rPr lang="en-US" altLang="en-US" sz="1800" b="1">
                <a:latin typeface="Arial" panose="020B0604020202020204" pitchFamily="34" charset="0"/>
              </a:rPr>
              <a:t>O = 2.42 V</a:t>
            </a:r>
          </a:p>
          <a:p>
            <a:pPr>
              <a:spcBef>
                <a:spcPct val="0"/>
              </a:spcBef>
              <a:buFontTx/>
              <a:buNone/>
            </a:pPr>
            <a:r>
              <a:rPr lang="en-US" altLang="en-US" sz="1800" b="1">
                <a:latin typeface="Arial" panose="020B0604020202020204" pitchFamily="34" charset="0"/>
              </a:rPr>
              <a:t>O</a:t>
            </a:r>
            <a:r>
              <a:rPr lang="en-US" altLang="en-US" sz="1800" b="1" baseline="-25000">
                <a:latin typeface="Arial" panose="020B0604020202020204" pitchFamily="34" charset="0"/>
              </a:rPr>
              <a:t>3</a:t>
            </a:r>
            <a:r>
              <a:rPr lang="en-US" altLang="en-US" sz="1800" b="1">
                <a:latin typeface="Arial" panose="020B0604020202020204" pitchFamily="34" charset="0"/>
              </a:rPr>
              <a:t> = 2.07 V</a:t>
            </a:r>
          </a:p>
          <a:p>
            <a:pPr>
              <a:spcBef>
                <a:spcPct val="0"/>
              </a:spcBef>
              <a:buFontTx/>
              <a:buNone/>
            </a:pPr>
            <a:r>
              <a:rPr lang="en-US" altLang="en-US" sz="1800" b="1">
                <a:latin typeface="Arial" panose="020B0604020202020204" pitchFamily="34" charset="0"/>
              </a:rPr>
              <a:t>H</a:t>
            </a:r>
            <a:r>
              <a:rPr lang="en-US" altLang="en-US" sz="1800" b="1" baseline="-25000">
                <a:latin typeface="Arial" panose="020B0604020202020204" pitchFamily="34" charset="0"/>
              </a:rPr>
              <a:t>2</a:t>
            </a:r>
            <a:r>
              <a:rPr lang="en-US" altLang="en-US" sz="1800" b="1">
                <a:latin typeface="Arial" panose="020B0604020202020204" pitchFamily="34" charset="0"/>
              </a:rPr>
              <a:t>O</a:t>
            </a:r>
            <a:r>
              <a:rPr lang="en-US" altLang="en-US" sz="1800" b="1" baseline="-25000">
                <a:latin typeface="Arial" panose="020B0604020202020204" pitchFamily="34" charset="0"/>
              </a:rPr>
              <a:t>2</a:t>
            </a:r>
            <a:r>
              <a:rPr lang="en-US" altLang="en-US" sz="1800" b="1">
                <a:latin typeface="Arial" panose="020B0604020202020204" pitchFamily="34" charset="0"/>
              </a:rPr>
              <a:t> = 1.77 V</a:t>
            </a:r>
          </a:p>
          <a:p>
            <a:pPr>
              <a:spcBef>
                <a:spcPct val="0"/>
              </a:spcBef>
              <a:buFontTx/>
              <a:buNone/>
            </a:pPr>
            <a:r>
              <a:rPr lang="en-US" altLang="en-US" sz="1800" b="1">
                <a:latin typeface="Arial" panose="020B0604020202020204" pitchFamily="34" charset="0"/>
              </a:rPr>
              <a:t>•HO</a:t>
            </a:r>
            <a:r>
              <a:rPr lang="en-US" altLang="en-US" sz="1800" b="1" baseline="-25000">
                <a:latin typeface="Arial" panose="020B0604020202020204" pitchFamily="34" charset="0"/>
              </a:rPr>
              <a:t>2</a:t>
            </a:r>
            <a:r>
              <a:rPr lang="en-US" altLang="en-US" sz="1800" b="1">
                <a:latin typeface="Arial" panose="020B0604020202020204" pitchFamily="34" charset="0"/>
              </a:rPr>
              <a:t> = 1.7 V</a:t>
            </a:r>
          </a:p>
        </p:txBody>
      </p:sp>
      <p:sp>
        <p:nvSpPr>
          <p:cNvPr id="21512" name="Rectangle 8"/>
          <p:cNvSpPr>
            <a:spLocks noChangeArrowheads="1"/>
          </p:cNvSpPr>
          <p:nvPr/>
        </p:nvSpPr>
        <p:spPr bwMode="auto">
          <a:xfrm>
            <a:off x="5257800" y="1676400"/>
            <a:ext cx="2895600" cy="15573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1513" name="Text Box 9"/>
          <p:cNvSpPr txBox="1">
            <a:spLocks noChangeArrowheads="1"/>
          </p:cNvSpPr>
          <p:nvPr/>
        </p:nvSpPr>
        <p:spPr bwMode="auto">
          <a:xfrm>
            <a:off x="5105400" y="1295400"/>
            <a:ext cx="3459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a:solidFill>
                  <a:schemeClr val="tx2"/>
                </a:solidFill>
                <a:latin typeface="Arial" panose="020B0604020202020204" pitchFamily="34" charset="0"/>
              </a:rPr>
              <a:t>Standard oxidation potentials</a:t>
            </a:r>
            <a:endParaRPr lang="en-US" altLang="en-US" sz="2400"/>
          </a:p>
        </p:txBody>
      </p:sp>
      <p:sp>
        <p:nvSpPr>
          <p:cNvPr id="21514" name="Text Box 10"/>
          <p:cNvSpPr txBox="1">
            <a:spLocks noChangeArrowheads="1"/>
          </p:cNvSpPr>
          <p:nvPr/>
        </p:nvSpPr>
        <p:spPr bwMode="auto">
          <a:xfrm>
            <a:off x="1219200" y="2819400"/>
            <a:ext cx="3579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Arial" panose="020B0604020202020204" pitchFamily="34" charset="0"/>
              </a:rPr>
              <a:t>H</a:t>
            </a:r>
            <a:r>
              <a:rPr lang="en-US" altLang="en-US" sz="2400" b="1" baseline="-25000">
                <a:latin typeface="Arial" panose="020B0604020202020204" pitchFamily="34" charset="0"/>
              </a:rPr>
              <a:t>2</a:t>
            </a:r>
            <a:r>
              <a:rPr lang="en-US" altLang="en-US" sz="2400" b="1">
                <a:latin typeface="Arial" panose="020B0604020202020204" pitchFamily="34" charset="0"/>
              </a:rPr>
              <a:t>O + M </a:t>
            </a:r>
            <a:r>
              <a:rPr lang="en-US" altLang="en-US" sz="2400" b="1">
                <a:latin typeface="Arial" panose="020B0604020202020204" pitchFamily="34" charset="0"/>
                <a:sym typeface="Wingdings" panose="05000000000000000000" pitchFamily="2" charset="2"/>
              </a:rPr>
              <a:t> H + ·OH + M</a:t>
            </a:r>
            <a:endParaRPr lang="en-US" altLang="en-US" sz="2400" b="1" baseline="30000">
              <a:latin typeface="Arial" panose="020B0604020202020204" pitchFamily="34" charset="0"/>
              <a:sym typeface="Wingdings" panose="05000000000000000000" pitchFamily="2" charset="2"/>
            </a:endParaRPr>
          </a:p>
        </p:txBody>
      </p:sp>
      <p:sp>
        <p:nvSpPr>
          <p:cNvPr id="21515" name="Text Box 11"/>
          <p:cNvSpPr txBox="1">
            <a:spLocks noChangeArrowheads="1"/>
          </p:cNvSpPr>
          <p:nvPr/>
        </p:nvSpPr>
        <p:spPr bwMode="auto">
          <a:xfrm>
            <a:off x="1676400" y="2514600"/>
            <a:ext cx="247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latin typeface="Arial" panose="020B0604020202020204" pitchFamily="34" charset="0"/>
              </a:rPr>
              <a:t>Thermal dissociation</a:t>
            </a:r>
          </a:p>
        </p:txBody>
      </p:sp>
      <p:sp>
        <p:nvSpPr>
          <p:cNvPr id="347148" name="Oval 12"/>
          <p:cNvSpPr>
            <a:spLocks noChangeArrowheads="1"/>
          </p:cNvSpPr>
          <p:nvPr/>
        </p:nvSpPr>
        <p:spPr bwMode="auto">
          <a:xfrm>
            <a:off x="2286000" y="4114800"/>
            <a:ext cx="4572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7149" name="Oval 13"/>
          <p:cNvSpPr>
            <a:spLocks noChangeArrowheads="1"/>
          </p:cNvSpPr>
          <p:nvPr/>
        </p:nvSpPr>
        <p:spPr bwMode="auto">
          <a:xfrm>
            <a:off x="3124200" y="4114800"/>
            <a:ext cx="7620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7150" name="Line 14"/>
          <p:cNvSpPr>
            <a:spLocks noChangeShapeType="1"/>
          </p:cNvSpPr>
          <p:nvPr/>
        </p:nvSpPr>
        <p:spPr bwMode="auto">
          <a:xfrm flipH="1" flipV="1">
            <a:off x="4546796" y="4295775"/>
            <a:ext cx="845942" cy="60324"/>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7151" name="Text Box 15"/>
          <p:cNvSpPr txBox="1">
            <a:spLocks noChangeArrowheads="1"/>
          </p:cNvSpPr>
          <p:nvPr/>
        </p:nvSpPr>
        <p:spPr bwMode="auto">
          <a:xfrm>
            <a:off x="5392738" y="4092574"/>
            <a:ext cx="3536950" cy="5270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dirty="0">
                <a:latin typeface="Arial" panose="020B0604020202020204" pitchFamily="34" charset="0"/>
              </a:rPr>
              <a:t>Disinfection, chemical destruction</a:t>
            </a:r>
          </a:p>
          <a:p>
            <a:pPr>
              <a:spcBef>
                <a:spcPct val="0"/>
              </a:spcBef>
              <a:buFontTx/>
              <a:buNone/>
            </a:pPr>
            <a:r>
              <a:rPr lang="en-US" altLang="en-US" sz="1400" b="1" dirty="0">
                <a:latin typeface="Arial" panose="020B0604020202020204" pitchFamily="34" charset="0"/>
              </a:rPr>
              <a:t>Stable molecular carrier for OH radicals</a:t>
            </a:r>
          </a:p>
        </p:txBody>
      </p:sp>
      <p:sp>
        <p:nvSpPr>
          <p:cNvPr id="347158" name="Oval 22"/>
          <p:cNvSpPr>
            <a:spLocks noChangeArrowheads="1"/>
          </p:cNvSpPr>
          <p:nvPr/>
        </p:nvSpPr>
        <p:spPr bwMode="auto">
          <a:xfrm>
            <a:off x="3276600" y="1905000"/>
            <a:ext cx="6858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7159" name="Oval 23"/>
          <p:cNvSpPr>
            <a:spLocks noChangeArrowheads="1"/>
          </p:cNvSpPr>
          <p:nvPr/>
        </p:nvSpPr>
        <p:spPr bwMode="auto">
          <a:xfrm>
            <a:off x="3429000" y="2819400"/>
            <a:ext cx="66675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7160" name="Line 24"/>
          <p:cNvSpPr>
            <a:spLocks noChangeShapeType="1"/>
          </p:cNvSpPr>
          <p:nvPr/>
        </p:nvSpPr>
        <p:spPr bwMode="auto">
          <a:xfrm flipV="1">
            <a:off x="3886200" y="1905000"/>
            <a:ext cx="16002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7161" name="Line 25"/>
          <p:cNvSpPr>
            <a:spLocks noChangeShapeType="1"/>
          </p:cNvSpPr>
          <p:nvPr/>
        </p:nvSpPr>
        <p:spPr bwMode="auto">
          <a:xfrm flipV="1">
            <a:off x="4038600" y="1981200"/>
            <a:ext cx="1447800" cy="990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7164" name="Oval 28"/>
          <p:cNvSpPr>
            <a:spLocks noChangeArrowheads="1"/>
          </p:cNvSpPr>
          <p:nvPr/>
        </p:nvSpPr>
        <p:spPr bwMode="auto">
          <a:xfrm>
            <a:off x="3810000" y="4038600"/>
            <a:ext cx="6096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7165" name="Line 29"/>
          <p:cNvSpPr>
            <a:spLocks noChangeShapeType="1"/>
          </p:cNvSpPr>
          <p:nvPr/>
        </p:nvSpPr>
        <p:spPr bwMode="auto">
          <a:xfrm flipV="1">
            <a:off x="4267200" y="2438400"/>
            <a:ext cx="1219200" cy="1600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7166" name="Oval 30"/>
          <p:cNvSpPr>
            <a:spLocks noChangeArrowheads="1"/>
          </p:cNvSpPr>
          <p:nvPr/>
        </p:nvSpPr>
        <p:spPr bwMode="auto">
          <a:xfrm>
            <a:off x="2667000" y="5029200"/>
            <a:ext cx="4572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7167" name="Oval 31"/>
          <p:cNvSpPr>
            <a:spLocks noChangeArrowheads="1"/>
          </p:cNvSpPr>
          <p:nvPr/>
        </p:nvSpPr>
        <p:spPr bwMode="auto">
          <a:xfrm>
            <a:off x="2286000" y="6477000"/>
            <a:ext cx="6096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47168" name="Line 32"/>
          <p:cNvSpPr>
            <a:spLocks noChangeShapeType="1"/>
          </p:cNvSpPr>
          <p:nvPr/>
        </p:nvSpPr>
        <p:spPr bwMode="auto">
          <a:xfrm flipH="1" flipV="1">
            <a:off x="3048000" y="5334000"/>
            <a:ext cx="1981200"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7169" name="Line 33"/>
          <p:cNvSpPr>
            <a:spLocks noChangeShapeType="1"/>
          </p:cNvSpPr>
          <p:nvPr/>
        </p:nvSpPr>
        <p:spPr bwMode="auto">
          <a:xfrm flipH="1">
            <a:off x="3581400" y="5715000"/>
            <a:ext cx="1447800" cy="533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7170" name="Text Box 34"/>
          <p:cNvSpPr txBox="1">
            <a:spLocks noChangeArrowheads="1"/>
          </p:cNvSpPr>
          <p:nvPr/>
        </p:nvSpPr>
        <p:spPr bwMode="auto">
          <a:xfrm>
            <a:off x="5089525" y="5497513"/>
            <a:ext cx="3648075" cy="3238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b="1">
                <a:latin typeface="Arial" panose="020B0604020202020204" pitchFamily="34" charset="0"/>
              </a:rPr>
              <a:t>May be important for reduction reactions</a:t>
            </a:r>
          </a:p>
        </p:txBody>
      </p:sp>
      <p:sp>
        <p:nvSpPr>
          <p:cNvPr id="347171" name="Oval 35"/>
          <p:cNvSpPr>
            <a:spLocks noChangeArrowheads="1"/>
          </p:cNvSpPr>
          <p:nvPr/>
        </p:nvSpPr>
        <p:spPr bwMode="auto">
          <a:xfrm>
            <a:off x="3124200" y="6172200"/>
            <a:ext cx="5334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extLst>
      <p:ext uri="{BB962C8B-B14F-4D97-AF65-F5344CB8AC3E}">
        <p14:creationId xmlns:p14="http://schemas.microsoft.com/office/powerpoint/2010/main" val="425051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1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1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71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71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71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716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4715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4715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4716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471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4716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47165"/>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714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715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7151"/>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4715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47151"/>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7148"/>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347148"/>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47149"/>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716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716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7171"/>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716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716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34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8" grpId="0" animBg="1"/>
      <p:bldP spid="347148" grpId="1" animBg="1"/>
      <p:bldP spid="347149" grpId="0" animBg="1"/>
      <p:bldP spid="347149" grpId="1" animBg="1"/>
      <p:bldP spid="347150" grpId="0" animBg="1"/>
      <p:bldP spid="347150" grpId="1" animBg="1"/>
      <p:bldP spid="347151" grpId="0" animBg="1"/>
      <p:bldP spid="347151" grpId="1" animBg="1"/>
      <p:bldP spid="347158" grpId="0" animBg="1"/>
      <p:bldP spid="347158" grpId="1" animBg="1"/>
      <p:bldP spid="347159" grpId="0" animBg="1"/>
      <p:bldP spid="347159" grpId="1" animBg="1"/>
      <p:bldP spid="347160" grpId="0" animBg="1"/>
      <p:bldP spid="347160" grpId="1" animBg="1"/>
      <p:bldP spid="347161" grpId="0" animBg="1"/>
      <p:bldP spid="347161" grpId="1" animBg="1"/>
      <p:bldP spid="347164" grpId="0" animBg="1"/>
      <p:bldP spid="347164" grpId="1" animBg="1"/>
      <p:bldP spid="347165" grpId="0" animBg="1"/>
      <p:bldP spid="347165" grpId="1" animBg="1"/>
      <p:bldP spid="347166" grpId="0" animBg="1"/>
      <p:bldP spid="347167" grpId="0" animBg="1"/>
      <p:bldP spid="347168" grpId="0" animBg="1"/>
      <p:bldP spid="347169" grpId="0" animBg="1"/>
      <p:bldP spid="34717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878" y="106038"/>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Oxygen Addition</a:t>
            </a:r>
            <a:endParaRPr lang="en-US" sz="32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stretch>
            <a:fillRect/>
          </a:stretch>
        </p:blipFill>
        <p:spPr>
          <a:xfrm>
            <a:off x="196163" y="1986157"/>
            <a:ext cx="4041444" cy="2433443"/>
          </a:xfrm>
          <a:prstGeom prst="rect">
            <a:avLst/>
          </a:prstGeom>
        </p:spPr>
      </p:pic>
      <p:pic>
        <p:nvPicPr>
          <p:cNvPr id="6" name="Picture 5"/>
          <p:cNvPicPr>
            <a:picLocks noChangeAspect="1"/>
          </p:cNvPicPr>
          <p:nvPr/>
        </p:nvPicPr>
        <p:blipFill>
          <a:blip r:embed="rId4" cstate="print"/>
          <a:stretch>
            <a:fillRect/>
          </a:stretch>
        </p:blipFill>
        <p:spPr>
          <a:xfrm>
            <a:off x="4698660" y="1986157"/>
            <a:ext cx="4179667" cy="2511127"/>
          </a:xfrm>
          <a:prstGeom prst="rect">
            <a:avLst/>
          </a:prstGeom>
        </p:spPr>
      </p:pic>
      <p:sp>
        <p:nvSpPr>
          <p:cNvPr id="7" name="TextBox 6"/>
          <p:cNvSpPr txBox="1"/>
          <p:nvPr/>
        </p:nvSpPr>
        <p:spPr>
          <a:xfrm>
            <a:off x="334198" y="4743985"/>
            <a:ext cx="7806817"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Oxygen addition leads to significant ozone formation in the gas phase.</a:t>
            </a:r>
          </a:p>
          <a:p>
            <a:pPr marL="342900" indent="-342900">
              <a:buFont typeface="Arial" panose="020B0604020202020204" pitchFamily="34" charset="0"/>
              <a:buChar char="•"/>
            </a:pPr>
            <a:r>
              <a:rPr lang="en-US" sz="2000" dirty="0" smtClean="0"/>
              <a:t>Oxygen addition only slightly decreases H</a:t>
            </a:r>
            <a:r>
              <a:rPr lang="en-US" sz="2000" baseline="-25000" dirty="0" smtClean="0"/>
              <a:t>2</a:t>
            </a:r>
            <a:r>
              <a:rPr lang="en-US" sz="2000" dirty="0" smtClean="0"/>
              <a:t>O</a:t>
            </a:r>
            <a:r>
              <a:rPr lang="en-US" sz="2000" baseline="-25000" dirty="0" smtClean="0"/>
              <a:t>2</a:t>
            </a:r>
            <a:r>
              <a:rPr lang="en-US" sz="2000" dirty="0" smtClean="0"/>
              <a:t> formation.</a:t>
            </a:r>
          </a:p>
          <a:p>
            <a:pPr marL="342900" indent="-342900">
              <a:buFont typeface="Arial" panose="020B0604020202020204" pitchFamily="34" charset="0"/>
              <a:buChar char="•"/>
            </a:pPr>
            <a:r>
              <a:rPr lang="en-US" sz="2000" dirty="0" smtClean="0"/>
              <a:t>Oxygen addition has no effect on MB </a:t>
            </a:r>
            <a:r>
              <a:rPr lang="en-US" sz="2000" dirty="0" err="1" smtClean="0"/>
              <a:t>decoloration</a:t>
            </a:r>
            <a:r>
              <a:rPr lang="en-US" sz="2000" dirty="0" smtClean="0"/>
              <a:t> in liquid.</a:t>
            </a:r>
          </a:p>
          <a:p>
            <a:pPr marL="800100" lvl="1" indent="-342900">
              <a:buFont typeface="Arial" panose="020B0604020202020204" pitchFamily="34" charset="0"/>
              <a:buChar char="•"/>
            </a:pPr>
            <a:r>
              <a:rPr lang="en-US" sz="2000" dirty="0" smtClean="0"/>
              <a:t>Suggests ozone transfer to liquid and reactions is liquid slow.</a:t>
            </a:r>
            <a:endParaRPr lang="en-US" sz="2000" dirty="0"/>
          </a:p>
        </p:txBody>
      </p:sp>
      <p:sp>
        <p:nvSpPr>
          <p:cNvPr id="2" name="TextBox 1"/>
          <p:cNvSpPr txBox="1"/>
          <p:nvPr/>
        </p:nvSpPr>
        <p:spPr>
          <a:xfrm>
            <a:off x="1418253" y="1435168"/>
            <a:ext cx="1869101" cy="369332"/>
          </a:xfrm>
          <a:prstGeom prst="rect">
            <a:avLst/>
          </a:prstGeom>
          <a:noFill/>
        </p:spPr>
        <p:txBody>
          <a:bodyPr wrap="none" rtlCol="0">
            <a:spAutoFit/>
          </a:bodyPr>
          <a:lstStyle/>
          <a:p>
            <a:r>
              <a:rPr lang="en-US" u="sng" dirty="0" smtClean="0"/>
              <a:t>Ozone production</a:t>
            </a:r>
            <a:endParaRPr lang="en-US" u="sng" dirty="0"/>
          </a:p>
        </p:txBody>
      </p:sp>
      <p:sp>
        <p:nvSpPr>
          <p:cNvPr id="3" name="TextBox 2"/>
          <p:cNvSpPr txBox="1"/>
          <p:nvPr/>
        </p:nvSpPr>
        <p:spPr>
          <a:xfrm>
            <a:off x="5310909" y="1454633"/>
            <a:ext cx="2955168" cy="369332"/>
          </a:xfrm>
          <a:prstGeom prst="rect">
            <a:avLst/>
          </a:prstGeom>
          <a:noFill/>
        </p:spPr>
        <p:txBody>
          <a:bodyPr wrap="none" rtlCol="0">
            <a:spAutoFit/>
          </a:bodyPr>
          <a:lstStyle/>
          <a:p>
            <a:r>
              <a:rPr lang="en-US" u="sng" dirty="0" smtClean="0"/>
              <a:t>Hydrogen peroxide formation</a:t>
            </a:r>
            <a:endParaRPr lang="en-US" u="sng" dirty="0"/>
          </a:p>
        </p:txBody>
      </p:sp>
    </p:spTree>
    <p:extLst>
      <p:ext uri="{BB962C8B-B14F-4D97-AF65-F5344CB8AC3E}">
        <p14:creationId xmlns:p14="http://schemas.microsoft.com/office/powerpoint/2010/main" val="33955741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07" y="0"/>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Dye Removal</a:t>
            </a:r>
            <a:endParaRPr lang="en-US" sz="32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47565146"/>
              </p:ext>
            </p:extLst>
          </p:nvPr>
        </p:nvGraphicFramePr>
        <p:xfrm>
          <a:off x="557204" y="874674"/>
          <a:ext cx="2452657" cy="5888912"/>
        </p:xfrm>
        <a:graphic>
          <a:graphicData uri="http://schemas.openxmlformats.org/drawingml/2006/table">
            <a:tbl>
              <a:tblPr>
                <a:tableStyleId>{5C22544A-7EE6-4342-B048-85BDC9FD1C3A}</a:tableStyleId>
              </a:tblPr>
              <a:tblGrid>
                <a:gridCol w="1489837"/>
                <a:gridCol w="962820"/>
              </a:tblGrid>
              <a:tr h="554888">
                <a:tc>
                  <a:txBody>
                    <a:bodyPr/>
                    <a:lstStyle/>
                    <a:p>
                      <a:pPr marL="0" marR="0" algn="ctr" fontAlgn="ctr">
                        <a:lnSpc>
                          <a:spcPct val="115000"/>
                        </a:lnSpc>
                        <a:spcBef>
                          <a:spcPts val="0"/>
                        </a:spcBef>
                        <a:spcAft>
                          <a:spcPts val="0"/>
                        </a:spcAft>
                      </a:pPr>
                      <a:r>
                        <a:rPr lang="en-US" sz="1100" dirty="0">
                          <a:effectLst/>
                          <a:latin typeface="+mn-lt"/>
                        </a:rPr>
                        <a:t>Reactor</a:t>
                      </a:r>
                      <a:endParaRPr lang="en-US" sz="1100" dirty="0">
                        <a:effectLst/>
                        <a:latin typeface="+mn-lt"/>
                        <a:ea typeface="Calibri"/>
                        <a:cs typeface="Times New Roman"/>
                      </a:endParaRPr>
                    </a:p>
                  </a:txBody>
                  <a:tcPr marL="10135" marR="10135" marT="10135" marB="0" anchor="ctr"/>
                </a:tc>
                <a:tc>
                  <a:txBody>
                    <a:bodyPr/>
                    <a:lstStyle/>
                    <a:p>
                      <a:pPr marL="0" marR="0" algn="ctr">
                        <a:lnSpc>
                          <a:spcPct val="115000"/>
                        </a:lnSpc>
                        <a:spcBef>
                          <a:spcPts val="0"/>
                        </a:spcBef>
                        <a:spcAft>
                          <a:spcPts val="0"/>
                        </a:spcAft>
                      </a:pPr>
                      <a:r>
                        <a:rPr lang="en-US" sz="1100" kern="1200">
                          <a:effectLst/>
                          <a:latin typeface="+mn-lt"/>
                        </a:rPr>
                        <a:t>Energy Yield g/kWh</a:t>
                      </a:r>
                      <a:endParaRPr lang="en-US" sz="1100">
                        <a:effectLst/>
                        <a:latin typeface="+mn-lt"/>
                        <a:ea typeface="Calibri"/>
                        <a:cs typeface="Times New Roman"/>
                      </a:endParaRPr>
                    </a:p>
                  </a:txBody>
                  <a:tcPr marL="10135" marR="10135" marT="10135" marB="0" anchor="ctr"/>
                </a:tc>
              </a:tr>
              <a:tr h="457694">
                <a:tc>
                  <a:txBody>
                    <a:bodyPr/>
                    <a:lstStyle/>
                    <a:p>
                      <a:pPr marL="0" marR="0" algn="ctr" fontAlgn="ctr">
                        <a:lnSpc>
                          <a:spcPct val="115000"/>
                        </a:lnSpc>
                        <a:spcBef>
                          <a:spcPts val="0"/>
                        </a:spcBef>
                        <a:spcAft>
                          <a:spcPts val="0"/>
                        </a:spcAft>
                      </a:pPr>
                      <a:r>
                        <a:rPr lang="en-US" sz="1100" kern="1200" smtClean="0">
                          <a:effectLst/>
                          <a:latin typeface="+mn-lt"/>
                        </a:rPr>
                        <a:t>Pulsed discharge in water</a:t>
                      </a:r>
                      <a:endParaRPr lang="en-US" sz="1100" dirty="0">
                        <a:effectLst/>
                        <a:latin typeface="+mn-lt"/>
                        <a:ea typeface="Calibri"/>
                        <a:cs typeface="Times New Roman"/>
                      </a:endParaRPr>
                    </a:p>
                  </a:txBody>
                  <a:tcPr marL="10135" marR="10135" marT="10135" marB="0" anchor="ctr"/>
                </a:tc>
                <a:tc>
                  <a:txBody>
                    <a:bodyPr/>
                    <a:lstStyle/>
                    <a:p>
                      <a:pPr marL="0" marR="0" algn="ctr">
                        <a:lnSpc>
                          <a:spcPct val="115000"/>
                        </a:lnSpc>
                        <a:spcBef>
                          <a:spcPts val="0"/>
                        </a:spcBef>
                        <a:spcAft>
                          <a:spcPts val="0"/>
                        </a:spcAft>
                      </a:pPr>
                      <a:r>
                        <a:rPr lang="nb-NO" sz="1100" kern="1200" dirty="0">
                          <a:effectLst/>
                          <a:latin typeface="+mn-lt"/>
                        </a:rPr>
                        <a:t>0.08 to 0.2</a:t>
                      </a:r>
                      <a:endParaRPr lang="en-US" sz="1100" dirty="0">
                        <a:effectLst/>
                        <a:latin typeface="+mn-lt"/>
                        <a:ea typeface="Calibri"/>
                        <a:cs typeface="Times New Roman"/>
                      </a:endParaRPr>
                    </a:p>
                  </a:txBody>
                  <a:tcPr marL="10135" marR="10135" marT="10135" marB="0" anchor="ctr"/>
                </a:tc>
              </a:tr>
              <a:tr h="457694">
                <a:tc>
                  <a:txBody>
                    <a:bodyPr/>
                    <a:lstStyle/>
                    <a:p>
                      <a:pPr marL="0" marR="0" algn="ctr">
                        <a:lnSpc>
                          <a:spcPct val="115000"/>
                        </a:lnSpc>
                        <a:spcBef>
                          <a:spcPts val="0"/>
                        </a:spcBef>
                        <a:spcAft>
                          <a:spcPts val="0"/>
                        </a:spcAft>
                      </a:pPr>
                      <a:r>
                        <a:rPr lang="en-US" sz="1100" kern="1200" dirty="0">
                          <a:effectLst/>
                          <a:latin typeface="+mn-lt"/>
                        </a:rPr>
                        <a:t>DC discharges in air over water film</a:t>
                      </a:r>
                      <a:endParaRPr lang="en-US" sz="1100" dirty="0">
                        <a:effectLst/>
                        <a:latin typeface="+mn-lt"/>
                        <a:ea typeface="Calibri"/>
                        <a:cs typeface="Times New Roman"/>
                      </a:endParaRPr>
                    </a:p>
                  </a:txBody>
                  <a:tcPr marL="10135" marR="10135" marT="10135" marB="0" anchor="ctr"/>
                </a:tc>
                <a:tc>
                  <a:txBody>
                    <a:bodyPr/>
                    <a:lstStyle/>
                    <a:p>
                      <a:pPr marL="0" marR="0" algn="ctr">
                        <a:lnSpc>
                          <a:spcPct val="115000"/>
                        </a:lnSpc>
                        <a:spcBef>
                          <a:spcPts val="0"/>
                        </a:spcBef>
                        <a:spcAft>
                          <a:spcPts val="0"/>
                        </a:spcAft>
                      </a:pPr>
                      <a:r>
                        <a:rPr lang="hr-HR" sz="1100" kern="1200">
                          <a:effectLst/>
                          <a:latin typeface="+mn-lt"/>
                        </a:rPr>
                        <a:t>4.9</a:t>
                      </a:r>
                      <a:endParaRPr lang="en-US" sz="1100">
                        <a:effectLst/>
                        <a:latin typeface="+mn-lt"/>
                        <a:ea typeface="Calibri"/>
                        <a:cs typeface="Times New Roman"/>
                      </a:endParaRPr>
                    </a:p>
                  </a:txBody>
                  <a:tcPr marL="10135" marR="10135" marT="10135" marB="0" anchor="ctr"/>
                </a:tc>
              </a:tr>
              <a:tr h="681474">
                <a:tc>
                  <a:txBody>
                    <a:bodyPr/>
                    <a:lstStyle/>
                    <a:p>
                      <a:pPr marL="0" marR="0" algn="ctr">
                        <a:lnSpc>
                          <a:spcPct val="115000"/>
                        </a:lnSpc>
                        <a:spcBef>
                          <a:spcPts val="0"/>
                        </a:spcBef>
                        <a:spcAft>
                          <a:spcPts val="0"/>
                        </a:spcAft>
                      </a:pPr>
                      <a:r>
                        <a:rPr lang="en-US" sz="1100" kern="1200" dirty="0">
                          <a:effectLst/>
                          <a:latin typeface="+mn-lt"/>
                        </a:rPr>
                        <a:t>Plasma jet discharge with argon</a:t>
                      </a:r>
                      <a:endParaRPr lang="en-US" sz="1100" dirty="0">
                        <a:effectLst/>
                        <a:latin typeface="+mn-lt"/>
                        <a:ea typeface="Calibri"/>
                        <a:cs typeface="Times New Roman"/>
                      </a:endParaRPr>
                    </a:p>
                  </a:txBody>
                  <a:tcPr marL="10135" marR="10135" marT="10135" marB="0" anchor="b"/>
                </a:tc>
                <a:tc>
                  <a:txBody>
                    <a:bodyPr/>
                    <a:lstStyle/>
                    <a:p>
                      <a:pPr marL="0" marR="0" algn="ctr" fontAlgn="ctr">
                        <a:lnSpc>
                          <a:spcPct val="115000"/>
                        </a:lnSpc>
                        <a:spcBef>
                          <a:spcPts val="0"/>
                        </a:spcBef>
                        <a:spcAft>
                          <a:spcPts val="0"/>
                        </a:spcAft>
                      </a:pPr>
                      <a:r>
                        <a:rPr lang="nb-NO" sz="1100" kern="1200">
                          <a:effectLst/>
                          <a:latin typeface="+mn-lt"/>
                        </a:rPr>
                        <a:t>0.4</a:t>
                      </a:r>
                      <a:endParaRPr lang="en-US" sz="1100">
                        <a:effectLst/>
                        <a:latin typeface="+mn-lt"/>
                        <a:ea typeface="Calibri"/>
                        <a:cs typeface="Times New Roman"/>
                      </a:endParaRPr>
                    </a:p>
                  </a:txBody>
                  <a:tcPr marL="10135" marR="10135" marT="10135" marB="0" anchor="ctr"/>
                </a:tc>
              </a:tr>
              <a:tr h="457694">
                <a:tc>
                  <a:txBody>
                    <a:bodyPr/>
                    <a:lstStyle/>
                    <a:p>
                      <a:pPr marL="0" marR="0" algn="ctr">
                        <a:lnSpc>
                          <a:spcPct val="115000"/>
                        </a:lnSpc>
                        <a:spcBef>
                          <a:spcPts val="0"/>
                        </a:spcBef>
                        <a:spcAft>
                          <a:spcPts val="0"/>
                        </a:spcAft>
                      </a:pPr>
                      <a:r>
                        <a:rPr lang="en-US" sz="1100" kern="1200" dirty="0">
                          <a:effectLst/>
                          <a:latin typeface="+mn-lt"/>
                        </a:rPr>
                        <a:t>PCD in water with O</a:t>
                      </a:r>
                      <a:r>
                        <a:rPr lang="en-US" sz="1100" kern="1200" baseline="-25000" dirty="0">
                          <a:effectLst/>
                          <a:latin typeface="+mn-lt"/>
                        </a:rPr>
                        <a:t>2</a:t>
                      </a:r>
                      <a:r>
                        <a:rPr lang="en-US" sz="1100" kern="1200" dirty="0">
                          <a:effectLst/>
                          <a:latin typeface="+mn-lt"/>
                        </a:rPr>
                        <a:t> bubbling</a:t>
                      </a:r>
                      <a:endParaRPr lang="en-US" sz="1100" dirty="0">
                        <a:effectLst/>
                        <a:latin typeface="+mn-lt"/>
                        <a:ea typeface="Calibri"/>
                        <a:cs typeface="Times New Roman"/>
                      </a:endParaRPr>
                    </a:p>
                  </a:txBody>
                  <a:tcPr marL="10135" marR="10135" marT="10135" marB="0" anchor="b"/>
                </a:tc>
                <a:tc>
                  <a:txBody>
                    <a:bodyPr/>
                    <a:lstStyle/>
                    <a:p>
                      <a:pPr marL="0" marR="0" algn="ctr" fontAlgn="ctr">
                        <a:lnSpc>
                          <a:spcPct val="115000"/>
                        </a:lnSpc>
                        <a:spcBef>
                          <a:spcPts val="0"/>
                        </a:spcBef>
                        <a:spcAft>
                          <a:spcPts val="0"/>
                        </a:spcAft>
                      </a:pPr>
                      <a:r>
                        <a:rPr lang="nb-NO" sz="1100" kern="1200" dirty="0">
                          <a:effectLst/>
                          <a:latin typeface="+mn-lt"/>
                        </a:rPr>
                        <a:t>0.59</a:t>
                      </a:r>
                      <a:endParaRPr lang="en-US" sz="1100" dirty="0">
                        <a:effectLst/>
                        <a:latin typeface="+mn-lt"/>
                        <a:ea typeface="Calibri"/>
                        <a:cs typeface="Times New Roman"/>
                      </a:endParaRPr>
                    </a:p>
                  </a:txBody>
                  <a:tcPr marL="10135" marR="10135" marT="10135" marB="0" anchor="b"/>
                </a:tc>
              </a:tr>
              <a:tr h="681474">
                <a:tc>
                  <a:txBody>
                    <a:bodyPr/>
                    <a:lstStyle/>
                    <a:p>
                      <a:pPr marL="0" marR="0" algn="ctr" fontAlgn="ctr">
                        <a:lnSpc>
                          <a:spcPct val="115000"/>
                        </a:lnSpc>
                        <a:spcBef>
                          <a:spcPts val="0"/>
                        </a:spcBef>
                        <a:spcAft>
                          <a:spcPts val="0"/>
                        </a:spcAft>
                      </a:pPr>
                      <a:r>
                        <a:rPr lang="en-US" sz="1100" kern="1200" dirty="0" smtClean="0">
                          <a:solidFill>
                            <a:srgbClr val="FF0000"/>
                          </a:solidFill>
                          <a:effectLst/>
                          <a:latin typeface="+mn-lt"/>
                        </a:rPr>
                        <a:t>Water film reactor</a:t>
                      </a:r>
                      <a:endParaRPr lang="en-US" sz="1100" dirty="0" smtClean="0">
                        <a:solidFill>
                          <a:srgbClr val="FF0000"/>
                        </a:solidFill>
                        <a:effectLst/>
                        <a:latin typeface="+mn-lt"/>
                      </a:endParaRPr>
                    </a:p>
                    <a:p>
                      <a:pPr marL="0" marR="0" algn="ctr" fontAlgn="ctr">
                        <a:lnSpc>
                          <a:spcPct val="115000"/>
                        </a:lnSpc>
                        <a:spcBef>
                          <a:spcPts val="0"/>
                        </a:spcBef>
                        <a:spcAft>
                          <a:spcPts val="0"/>
                        </a:spcAft>
                      </a:pPr>
                      <a:r>
                        <a:rPr lang="en-US" sz="1100" kern="1200" dirty="0" smtClean="0">
                          <a:solidFill>
                            <a:srgbClr val="FF0000"/>
                          </a:solidFill>
                          <a:effectLst/>
                          <a:latin typeface="+mn-lt"/>
                        </a:rPr>
                        <a:t>with </a:t>
                      </a:r>
                      <a:r>
                        <a:rPr lang="en-US" sz="1100" kern="1200" dirty="0">
                          <a:solidFill>
                            <a:srgbClr val="FF0000"/>
                          </a:solidFill>
                          <a:effectLst/>
                          <a:latin typeface="+mn-lt"/>
                        </a:rPr>
                        <a:t>argon</a:t>
                      </a:r>
                      <a:endParaRPr lang="en-US" sz="1100" dirty="0">
                        <a:solidFill>
                          <a:srgbClr val="FF0000"/>
                        </a:solidFill>
                        <a:effectLst/>
                        <a:latin typeface="+mn-lt"/>
                      </a:endParaRPr>
                    </a:p>
                    <a:p>
                      <a:pPr marL="0" marR="0" algn="ctr">
                        <a:lnSpc>
                          <a:spcPct val="115000"/>
                        </a:lnSpc>
                        <a:spcBef>
                          <a:spcPts val="0"/>
                        </a:spcBef>
                        <a:spcAft>
                          <a:spcPts val="0"/>
                        </a:spcAft>
                      </a:pPr>
                      <a:r>
                        <a:rPr lang="en-US" sz="1100" kern="1200" dirty="0">
                          <a:solidFill>
                            <a:srgbClr val="FF0000"/>
                          </a:solidFill>
                          <a:effectLst/>
                          <a:latin typeface="+mn-lt"/>
                        </a:rPr>
                        <a:t>(this work)</a:t>
                      </a:r>
                      <a:endParaRPr lang="en-US" sz="1100" dirty="0">
                        <a:solidFill>
                          <a:srgbClr val="FF0000"/>
                        </a:solidFill>
                        <a:effectLst/>
                        <a:latin typeface="+mn-lt"/>
                        <a:ea typeface="Calibri"/>
                        <a:cs typeface="Times New Roman"/>
                      </a:endParaRPr>
                    </a:p>
                  </a:txBody>
                  <a:tcPr marL="10135" marR="10135" marT="10135" marB="0" anchor="ctr"/>
                </a:tc>
                <a:tc>
                  <a:txBody>
                    <a:bodyPr/>
                    <a:lstStyle/>
                    <a:p>
                      <a:pPr marL="0" marR="0" algn="ctr" fontAlgn="ctr">
                        <a:lnSpc>
                          <a:spcPct val="115000"/>
                        </a:lnSpc>
                        <a:spcBef>
                          <a:spcPts val="0"/>
                        </a:spcBef>
                        <a:spcAft>
                          <a:spcPts val="0"/>
                        </a:spcAft>
                      </a:pPr>
                      <a:r>
                        <a:rPr lang="hr-HR" sz="1100" kern="1200" dirty="0">
                          <a:solidFill>
                            <a:srgbClr val="FF0000"/>
                          </a:solidFill>
                          <a:effectLst/>
                          <a:latin typeface="+mn-lt"/>
                        </a:rPr>
                        <a:t>2.3 to 4.0</a:t>
                      </a:r>
                      <a:endParaRPr lang="en-US" sz="1100" dirty="0">
                        <a:solidFill>
                          <a:srgbClr val="FF0000"/>
                        </a:solidFill>
                        <a:effectLst/>
                        <a:latin typeface="+mn-lt"/>
                        <a:ea typeface="Calibri"/>
                        <a:cs typeface="Times New Roman"/>
                      </a:endParaRPr>
                    </a:p>
                  </a:txBody>
                  <a:tcPr marL="10135" marR="10135" marT="10135" marB="0" anchor="ctr"/>
                </a:tc>
              </a:tr>
              <a:tr h="681474">
                <a:tc>
                  <a:txBody>
                    <a:bodyPr/>
                    <a:lstStyle/>
                    <a:p>
                      <a:pPr marL="0" marR="0" algn="ctr">
                        <a:lnSpc>
                          <a:spcPct val="115000"/>
                        </a:lnSpc>
                        <a:spcBef>
                          <a:spcPts val="0"/>
                        </a:spcBef>
                        <a:spcAft>
                          <a:spcPts val="0"/>
                        </a:spcAft>
                      </a:pPr>
                      <a:r>
                        <a:rPr lang="en-US" sz="1600" baseline="-25000" dirty="0" smtClean="0">
                          <a:effectLst/>
                          <a:latin typeface="+mj-lt"/>
                          <a:ea typeface="Calibri"/>
                          <a:cs typeface="Times New Roman"/>
                        </a:rPr>
                        <a:t>Laminar jet with bubbling</a:t>
                      </a:r>
                    </a:p>
                    <a:p>
                      <a:pPr marL="0" marR="0" algn="ctr">
                        <a:lnSpc>
                          <a:spcPct val="115000"/>
                        </a:lnSpc>
                        <a:spcBef>
                          <a:spcPts val="0"/>
                        </a:spcBef>
                        <a:spcAft>
                          <a:spcPts val="0"/>
                        </a:spcAft>
                      </a:pPr>
                      <a:r>
                        <a:rPr lang="en-US" sz="1600" baseline="-25000" dirty="0" smtClean="0">
                          <a:effectLst/>
                          <a:latin typeface="+mj-lt"/>
                          <a:ea typeface="Calibri"/>
                          <a:cs typeface="Times New Roman"/>
                        </a:rPr>
                        <a:t>(</a:t>
                      </a:r>
                      <a:r>
                        <a:rPr lang="en-US" sz="1600" baseline="-25000" dirty="0" err="1" smtClean="0">
                          <a:effectLst/>
                          <a:latin typeface="+mj-lt"/>
                          <a:ea typeface="Calibri"/>
                          <a:cs typeface="Times New Roman"/>
                        </a:rPr>
                        <a:t>Thagard</a:t>
                      </a:r>
                      <a:r>
                        <a:rPr lang="en-US" sz="1600" baseline="-25000" dirty="0" smtClean="0">
                          <a:effectLst/>
                          <a:latin typeface="+mj-lt"/>
                          <a:ea typeface="Calibri"/>
                          <a:cs typeface="Times New Roman"/>
                        </a:rPr>
                        <a:t>)</a:t>
                      </a:r>
                      <a:endParaRPr lang="en-US" sz="1600" baseline="-25000" dirty="0">
                        <a:effectLst/>
                        <a:latin typeface="+mj-lt"/>
                        <a:ea typeface="Calibri"/>
                        <a:cs typeface="Times New Roman"/>
                      </a:endParaRPr>
                    </a:p>
                  </a:txBody>
                  <a:tcPr marL="10135" marR="10135" marT="10135" marB="0" anchor="ctr"/>
                </a:tc>
                <a:tc>
                  <a:txBody>
                    <a:bodyPr/>
                    <a:lstStyle/>
                    <a:p>
                      <a:pPr marL="0" marR="0" algn="ctr" fontAlgn="ctr">
                        <a:lnSpc>
                          <a:spcPct val="115000"/>
                        </a:lnSpc>
                        <a:spcBef>
                          <a:spcPts val="0"/>
                        </a:spcBef>
                        <a:spcAft>
                          <a:spcPts val="0"/>
                        </a:spcAft>
                      </a:pPr>
                      <a:r>
                        <a:rPr lang="en-US" sz="1100" dirty="0" smtClean="0">
                          <a:effectLst/>
                          <a:latin typeface="+mj-lt"/>
                          <a:ea typeface="Calibri"/>
                          <a:cs typeface="Times New Roman"/>
                        </a:rPr>
                        <a:t>11.4</a:t>
                      </a:r>
                      <a:endParaRPr lang="en-US" sz="1100" dirty="0">
                        <a:effectLst/>
                        <a:latin typeface="+mj-lt"/>
                        <a:ea typeface="Calibri"/>
                        <a:cs typeface="Times New Roman"/>
                      </a:endParaRPr>
                    </a:p>
                  </a:txBody>
                  <a:tcPr marL="10135" marR="10135" marT="10135" marB="0" anchor="ctr"/>
                </a:tc>
              </a:tr>
              <a:tr h="681474">
                <a:tc>
                  <a:txBody>
                    <a:bodyPr/>
                    <a:lstStyle/>
                    <a:p>
                      <a:pPr marL="0" marR="0" algn="ctr">
                        <a:lnSpc>
                          <a:spcPct val="115000"/>
                        </a:lnSpc>
                        <a:spcBef>
                          <a:spcPts val="0"/>
                        </a:spcBef>
                        <a:spcAft>
                          <a:spcPts val="0"/>
                        </a:spcAft>
                      </a:pPr>
                      <a:r>
                        <a:rPr lang="en-US" sz="1100" dirty="0" smtClean="0">
                          <a:effectLst/>
                          <a:latin typeface="+mn-lt"/>
                          <a:ea typeface="Calibri"/>
                          <a:cs typeface="Times New Roman"/>
                        </a:rPr>
                        <a:t>Water spray</a:t>
                      </a:r>
                      <a:r>
                        <a:rPr lang="en-US" sz="1100" baseline="0" dirty="0" smtClean="0">
                          <a:effectLst/>
                          <a:latin typeface="+mn-lt"/>
                          <a:ea typeface="Calibri"/>
                          <a:cs typeface="Times New Roman"/>
                        </a:rPr>
                        <a:t> in PDBD</a:t>
                      </a:r>
                    </a:p>
                    <a:p>
                      <a:pPr marL="0" marR="0" algn="ctr">
                        <a:lnSpc>
                          <a:spcPct val="115000"/>
                        </a:lnSpc>
                        <a:spcBef>
                          <a:spcPts val="0"/>
                        </a:spcBef>
                        <a:spcAft>
                          <a:spcPts val="0"/>
                        </a:spcAft>
                      </a:pPr>
                      <a:r>
                        <a:rPr lang="en-US" sz="1100" baseline="0" dirty="0" smtClean="0">
                          <a:effectLst/>
                          <a:latin typeface="+mn-lt"/>
                          <a:ea typeface="Calibri"/>
                          <a:cs typeface="Times New Roman"/>
                        </a:rPr>
                        <a:t>with O</a:t>
                      </a:r>
                      <a:r>
                        <a:rPr lang="en-US" sz="1100" baseline="-25000" dirty="0" smtClean="0">
                          <a:effectLst/>
                          <a:latin typeface="+mn-lt"/>
                          <a:ea typeface="Calibri"/>
                          <a:cs typeface="Times New Roman"/>
                        </a:rPr>
                        <a:t>2</a:t>
                      </a:r>
                      <a:endParaRPr lang="en-US" sz="1100" baseline="-25000" dirty="0">
                        <a:effectLst/>
                        <a:latin typeface="+mn-lt"/>
                        <a:ea typeface="Calibri"/>
                        <a:cs typeface="Times New Roman"/>
                      </a:endParaRPr>
                    </a:p>
                  </a:txBody>
                  <a:tcPr marL="10135" marR="10135" marT="10135" marB="0" anchor="ctr"/>
                </a:tc>
                <a:tc>
                  <a:txBody>
                    <a:bodyPr/>
                    <a:lstStyle/>
                    <a:p>
                      <a:pPr marL="0" marR="0" algn="ctr" fontAlgn="ctr">
                        <a:lnSpc>
                          <a:spcPct val="115000"/>
                        </a:lnSpc>
                        <a:spcBef>
                          <a:spcPts val="0"/>
                        </a:spcBef>
                        <a:spcAft>
                          <a:spcPts val="0"/>
                        </a:spcAft>
                      </a:pPr>
                      <a:r>
                        <a:rPr lang="en-US" sz="1100" dirty="0" smtClean="0">
                          <a:effectLst/>
                          <a:latin typeface="+mn-lt"/>
                          <a:ea typeface="Calibri"/>
                          <a:cs typeface="Times New Roman"/>
                        </a:rPr>
                        <a:t>45</a:t>
                      </a:r>
                      <a:endParaRPr lang="en-US" sz="1100" dirty="0">
                        <a:effectLst/>
                        <a:latin typeface="+mn-lt"/>
                        <a:ea typeface="Calibri"/>
                        <a:cs typeface="Times New Roman"/>
                      </a:endParaRPr>
                    </a:p>
                  </a:txBody>
                  <a:tcPr marL="10135" marR="10135" marT="10135" marB="0" anchor="ctr"/>
                </a:tc>
              </a:tr>
              <a:tr h="383608">
                <a:tc>
                  <a:txBody>
                    <a:bodyPr/>
                    <a:lstStyle/>
                    <a:p>
                      <a:pPr marL="0" marR="0" algn="ctr">
                        <a:lnSpc>
                          <a:spcPct val="115000"/>
                        </a:lnSpc>
                        <a:spcBef>
                          <a:spcPts val="0"/>
                        </a:spcBef>
                        <a:spcAft>
                          <a:spcPts val="0"/>
                        </a:spcAft>
                      </a:pPr>
                      <a:r>
                        <a:rPr lang="en-US" sz="1100" kern="1200" dirty="0">
                          <a:effectLst/>
                          <a:latin typeface="+mn-lt"/>
                        </a:rPr>
                        <a:t>UV/H</a:t>
                      </a:r>
                      <a:r>
                        <a:rPr lang="en-US" sz="1100" kern="1200" baseline="-25000" dirty="0">
                          <a:effectLst/>
                          <a:latin typeface="+mn-lt"/>
                        </a:rPr>
                        <a:t>2</a:t>
                      </a:r>
                      <a:r>
                        <a:rPr lang="en-US" sz="1100" kern="1200" dirty="0">
                          <a:effectLst/>
                          <a:latin typeface="+mn-lt"/>
                        </a:rPr>
                        <a:t>O</a:t>
                      </a:r>
                      <a:r>
                        <a:rPr lang="en-US" sz="1100" kern="1200" baseline="-25000" dirty="0">
                          <a:effectLst/>
                          <a:latin typeface="+mn-lt"/>
                        </a:rPr>
                        <a:t>2</a:t>
                      </a:r>
                      <a:endParaRPr lang="en-US" sz="1100" baseline="-25000" dirty="0">
                        <a:effectLst/>
                        <a:latin typeface="+mn-lt"/>
                        <a:ea typeface="Calibri"/>
                        <a:cs typeface="Times New Roman"/>
                      </a:endParaRPr>
                    </a:p>
                  </a:txBody>
                  <a:tcPr marL="10135" marR="10135" marT="10135" marB="0" anchor="ctr"/>
                </a:tc>
                <a:tc>
                  <a:txBody>
                    <a:bodyPr/>
                    <a:lstStyle/>
                    <a:p>
                      <a:pPr marL="0" marR="0" algn="ctr" fontAlgn="ctr">
                        <a:lnSpc>
                          <a:spcPct val="115000"/>
                        </a:lnSpc>
                        <a:spcBef>
                          <a:spcPts val="0"/>
                        </a:spcBef>
                        <a:spcAft>
                          <a:spcPts val="0"/>
                        </a:spcAft>
                      </a:pPr>
                      <a:r>
                        <a:rPr lang="hr-HR" sz="1100" kern="1200" dirty="0">
                          <a:effectLst/>
                          <a:latin typeface="+mn-lt"/>
                        </a:rPr>
                        <a:t>0.1</a:t>
                      </a:r>
                      <a:endParaRPr lang="en-US" sz="1100" dirty="0">
                        <a:effectLst/>
                        <a:latin typeface="+mn-lt"/>
                        <a:ea typeface="Calibri"/>
                        <a:cs typeface="Times New Roman"/>
                      </a:endParaRPr>
                    </a:p>
                  </a:txBody>
                  <a:tcPr marL="10135" marR="10135" marT="10135" marB="0" anchor="ctr"/>
                </a:tc>
              </a:tr>
              <a:tr h="233915">
                <a:tc>
                  <a:txBody>
                    <a:bodyPr/>
                    <a:lstStyle/>
                    <a:p>
                      <a:pPr marL="0" marR="0" algn="ctr">
                        <a:lnSpc>
                          <a:spcPct val="115000"/>
                        </a:lnSpc>
                        <a:spcBef>
                          <a:spcPts val="0"/>
                        </a:spcBef>
                        <a:spcAft>
                          <a:spcPts val="0"/>
                        </a:spcAft>
                      </a:pPr>
                      <a:r>
                        <a:rPr lang="en-US" sz="1100" kern="1200">
                          <a:effectLst/>
                          <a:latin typeface="+mn-lt"/>
                        </a:rPr>
                        <a:t>Ultrasound</a:t>
                      </a:r>
                      <a:endParaRPr lang="en-US" sz="1100">
                        <a:effectLst/>
                        <a:latin typeface="+mn-lt"/>
                        <a:ea typeface="Calibri"/>
                        <a:cs typeface="Times New Roman"/>
                      </a:endParaRPr>
                    </a:p>
                  </a:txBody>
                  <a:tcPr marL="10135" marR="10135" marT="10135" marB="0" anchor="ctr"/>
                </a:tc>
                <a:tc>
                  <a:txBody>
                    <a:bodyPr/>
                    <a:lstStyle/>
                    <a:p>
                      <a:pPr marL="0" marR="0" algn="ctr" fontAlgn="ctr">
                        <a:lnSpc>
                          <a:spcPct val="115000"/>
                        </a:lnSpc>
                        <a:spcBef>
                          <a:spcPts val="0"/>
                        </a:spcBef>
                        <a:spcAft>
                          <a:spcPts val="0"/>
                        </a:spcAft>
                      </a:pPr>
                      <a:r>
                        <a:rPr lang="hr-HR" sz="1100" kern="1200" dirty="0">
                          <a:effectLst/>
                          <a:latin typeface="+mn-lt"/>
                        </a:rPr>
                        <a:t>0.2</a:t>
                      </a:r>
                      <a:endParaRPr lang="en-US" sz="1100" dirty="0">
                        <a:effectLst/>
                        <a:latin typeface="+mn-lt"/>
                        <a:ea typeface="Calibri"/>
                        <a:cs typeface="Times New Roman"/>
                      </a:endParaRPr>
                    </a:p>
                  </a:txBody>
                  <a:tcPr marL="10135" marR="10135" marT="10135" marB="0" anchor="ctr"/>
                </a:tc>
              </a:tr>
              <a:tr h="233915">
                <a:tc>
                  <a:txBody>
                    <a:bodyPr/>
                    <a:lstStyle/>
                    <a:p>
                      <a:pPr marL="0" marR="0" algn="ctr">
                        <a:lnSpc>
                          <a:spcPct val="115000"/>
                        </a:lnSpc>
                        <a:spcBef>
                          <a:spcPts val="0"/>
                        </a:spcBef>
                        <a:spcAft>
                          <a:spcPts val="0"/>
                        </a:spcAft>
                      </a:pPr>
                      <a:r>
                        <a:rPr lang="en-US" sz="1100" kern="1200">
                          <a:effectLst/>
                          <a:latin typeface="+mn-lt"/>
                        </a:rPr>
                        <a:t>Photocatalysis</a:t>
                      </a:r>
                      <a:endParaRPr lang="en-US" sz="1100">
                        <a:effectLst/>
                        <a:latin typeface="+mn-lt"/>
                        <a:ea typeface="Calibri"/>
                        <a:cs typeface="Times New Roman"/>
                      </a:endParaRPr>
                    </a:p>
                  </a:txBody>
                  <a:tcPr marL="10135" marR="10135" marT="10135" marB="0" anchor="ctr"/>
                </a:tc>
                <a:tc>
                  <a:txBody>
                    <a:bodyPr/>
                    <a:lstStyle/>
                    <a:p>
                      <a:pPr marL="0" marR="0" algn="ctr" fontAlgn="b">
                        <a:lnSpc>
                          <a:spcPct val="115000"/>
                        </a:lnSpc>
                        <a:spcBef>
                          <a:spcPts val="0"/>
                        </a:spcBef>
                        <a:spcAft>
                          <a:spcPts val="0"/>
                        </a:spcAft>
                      </a:pPr>
                      <a:r>
                        <a:rPr lang="hr-HR" sz="1100" kern="1200" dirty="0">
                          <a:effectLst/>
                          <a:latin typeface="+mn-lt"/>
                        </a:rPr>
                        <a:t>0.2</a:t>
                      </a:r>
                      <a:endParaRPr lang="en-US" sz="1100" dirty="0">
                        <a:effectLst/>
                        <a:latin typeface="+mn-lt"/>
                        <a:ea typeface="Calibri"/>
                        <a:cs typeface="Times New Roman"/>
                      </a:endParaRPr>
                    </a:p>
                  </a:txBody>
                  <a:tcPr marL="10135" marR="10135" marT="10135" marB="0" anchor="ctr"/>
                </a:tc>
              </a:tr>
              <a:tr h="383608">
                <a:tc>
                  <a:txBody>
                    <a:bodyPr/>
                    <a:lstStyle/>
                    <a:p>
                      <a:pPr marL="0" marR="0" algn="ctr" fontAlgn="ctr">
                        <a:lnSpc>
                          <a:spcPct val="115000"/>
                        </a:lnSpc>
                        <a:spcBef>
                          <a:spcPts val="0"/>
                        </a:spcBef>
                        <a:spcAft>
                          <a:spcPts val="0"/>
                        </a:spcAft>
                      </a:pPr>
                      <a:r>
                        <a:rPr lang="en-US" sz="1100" kern="1200" dirty="0" err="1">
                          <a:effectLst/>
                          <a:latin typeface="+mn-lt"/>
                        </a:rPr>
                        <a:t>Ozonation</a:t>
                      </a:r>
                      <a:endParaRPr lang="en-US" sz="1100" dirty="0">
                        <a:effectLst/>
                        <a:latin typeface="+mn-lt"/>
                        <a:ea typeface="Calibri"/>
                        <a:cs typeface="Times New Roman"/>
                      </a:endParaRPr>
                    </a:p>
                  </a:txBody>
                  <a:tcPr marL="10135" marR="10135" marT="10135" marB="0" anchor="ctr"/>
                </a:tc>
                <a:tc>
                  <a:txBody>
                    <a:bodyPr/>
                    <a:lstStyle/>
                    <a:p>
                      <a:pPr marL="0" marR="0" algn="ctr" fontAlgn="ctr">
                        <a:lnSpc>
                          <a:spcPct val="115000"/>
                        </a:lnSpc>
                        <a:spcBef>
                          <a:spcPts val="0"/>
                        </a:spcBef>
                        <a:spcAft>
                          <a:spcPts val="0"/>
                        </a:spcAft>
                      </a:pPr>
                      <a:r>
                        <a:rPr lang="hr-HR" sz="1100" kern="1200" dirty="0">
                          <a:effectLst/>
                          <a:latin typeface="+mn-lt"/>
                        </a:rPr>
                        <a:t>0.3</a:t>
                      </a:r>
                      <a:endParaRPr lang="en-US" sz="1100" dirty="0">
                        <a:effectLst/>
                        <a:latin typeface="+mn-lt"/>
                        <a:ea typeface="Calibri"/>
                        <a:cs typeface="Times New Roman"/>
                      </a:endParaRPr>
                    </a:p>
                  </a:txBody>
                  <a:tcPr marL="10135" marR="10135" marT="10135" marB="0" anchor="ctr"/>
                </a:tc>
              </a:tr>
            </a:tbl>
          </a:graphicData>
        </a:graphic>
      </p:graphicFrame>
      <p:graphicFrame>
        <p:nvGraphicFramePr>
          <p:cNvPr id="6" name="Chart 5"/>
          <p:cNvGraphicFramePr>
            <a:graphicFrameLocks/>
          </p:cNvGraphicFramePr>
          <p:nvPr>
            <p:extLst>
              <p:ext uri="{D42A27DB-BD31-4B8C-83A1-F6EECF244321}">
                <p14:modId xmlns:p14="http://schemas.microsoft.com/office/powerpoint/2010/main" val="4130497851"/>
              </p:ext>
            </p:extLst>
          </p:nvPr>
        </p:nvGraphicFramePr>
        <p:xfrm>
          <a:off x="3764187" y="3982970"/>
          <a:ext cx="4582515" cy="268837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886429" y="3482487"/>
            <a:ext cx="2997167" cy="369332"/>
          </a:xfrm>
          <a:prstGeom prst="rect">
            <a:avLst/>
          </a:prstGeom>
          <a:noFill/>
        </p:spPr>
        <p:txBody>
          <a:bodyPr wrap="none" rtlCol="0">
            <a:spAutoFit/>
          </a:bodyPr>
          <a:lstStyle/>
          <a:p>
            <a:r>
              <a:rPr lang="en-US" dirty="0" smtClean="0"/>
              <a:t>Total Organic Carbon Removal</a:t>
            </a:r>
            <a:endParaRPr lang="en-US" dirty="0"/>
          </a:p>
        </p:txBody>
      </p:sp>
      <p:pic>
        <p:nvPicPr>
          <p:cNvPr id="4" name="Picture 3"/>
          <p:cNvPicPr>
            <a:picLocks noChangeAspect="1"/>
          </p:cNvPicPr>
          <p:nvPr/>
        </p:nvPicPr>
        <p:blipFill>
          <a:blip r:embed="rId3"/>
          <a:stretch>
            <a:fillRect/>
          </a:stretch>
        </p:blipFill>
        <p:spPr>
          <a:xfrm>
            <a:off x="3591530" y="1589879"/>
            <a:ext cx="1997154" cy="1413040"/>
          </a:xfrm>
          <a:prstGeom prst="rect">
            <a:avLst/>
          </a:prstGeom>
          <a:solidFill>
            <a:schemeClr val="bg1"/>
          </a:solidFill>
        </p:spPr>
      </p:pic>
      <p:pic>
        <p:nvPicPr>
          <p:cNvPr id="5" name="Picture 4"/>
          <p:cNvPicPr>
            <a:picLocks noChangeAspect="1"/>
          </p:cNvPicPr>
          <p:nvPr/>
        </p:nvPicPr>
        <p:blipFill>
          <a:blip r:embed="rId4"/>
          <a:stretch>
            <a:fillRect/>
          </a:stretch>
        </p:blipFill>
        <p:spPr>
          <a:xfrm>
            <a:off x="6385013" y="1730125"/>
            <a:ext cx="2522939" cy="956977"/>
          </a:xfrm>
          <a:prstGeom prst="rect">
            <a:avLst/>
          </a:prstGeom>
        </p:spPr>
      </p:pic>
    </p:spTree>
    <p:extLst>
      <p:ext uri="{BB962C8B-B14F-4D97-AF65-F5344CB8AC3E}">
        <p14:creationId xmlns:p14="http://schemas.microsoft.com/office/powerpoint/2010/main" val="40228205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1445" y="78377"/>
            <a:ext cx="7772400" cy="984069"/>
          </a:xfrm>
        </p:spPr>
        <p:txBody>
          <a:bodyPr/>
          <a:lstStyle/>
          <a:p>
            <a:pPr algn="ctr"/>
            <a:r>
              <a:rPr lang="en-US" altLang="en-US" sz="3200" b="1" dirty="0" smtClean="0">
                <a:latin typeface="Arial" charset="0"/>
                <a:cs typeface="Arial" charset="0"/>
              </a:rPr>
              <a:t>Key issues</a:t>
            </a:r>
          </a:p>
        </p:txBody>
      </p:sp>
      <p:sp>
        <p:nvSpPr>
          <p:cNvPr id="8195" name="Content Placeholder 2"/>
          <p:cNvSpPr>
            <a:spLocks noGrp="1"/>
          </p:cNvSpPr>
          <p:nvPr>
            <p:ph idx="1"/>
          </p:nvPr>
        </p:nvSpPr>
        <p:spPr>
          <a:xfrm>
            <a:off x="637468" y="1028918"/>
            <a:ext cx="8001000" cy="5062728"/>
          </a:xfrm>
        </p:spPr>
        <p:txBody>
          <a:bodyPr>
            <a:normAutofit fontScale="92500" lnSpcReduction="10000"/>
          </a:bodyPr>
          <a:lstStyle/>
          <a:p>
            <a:r>
              <a:rPr lang="en-US" altLang="en-US" sz="2200" dirty="0" smtClean="0">
                <a:latin typeface="Arial" charset="0"/>
                <a:cs typeface="Arial" charset="0"/>
              </a:rPr>
              <a:t>Can we </a:t>
            </a:r>
            <a:r>
              <a:rPr lang="en-US" altLang="en-US" sz="2200" u="sng" dirty="0" smtClean="0">
                <a:latin typeface="Arial" charset="0"/>
                <a:cs typeface="Arial" charset="0"/>
              </a:rPr>
              <a:t>control the chemical reactions </a:t>
            </a:r>
            <a:r>
              <a:rPr lang="en-US" altLang="en-US" sz="2200" dirty="0" smtClean="0">
                <a:latin typeface="Arial" charset="0"/>
                <a:cs typeface="Arial" charset="0"/>
              </a:rPr>
              <a:t>by changing the input conditions?</a:t>
            </a:r>
          </a:p>
          <a:p>
            <a:pPr lvl="1"/>
            <a:r>
              <a:rPr lang="en-US" altLang="en-US" sz="1700" dirty="0" smtClean="0">
                <a:latin typeface="Arial" charset="0"/>
                <a:cs typeface="Arial" charset="0"/>
              </a:rPr>
              <a:t>How affect efficiency and selectivity?</a:t>
            </a:r>
          </a:p>
          <a:p>
            <a:r>
              <a:rPr lang="en-US" altLang="en-US" sz="2200" dirty="0" smtClean="0">
                <a:latin typeface="Arial" charset="0"/>
                <a:cs typeface="Arial" charset="0"/>
              </a:rPr>
              <a:t>Do the input </a:t>
            </a:r>
            <a:r>
              <a:rPr lang="en-US" altLang="en-US" sz="2200" dirty="0">
                <a:latin typeface="Arial" charset="0"/>
                <a:cs typeface="Arial" charset="0"/>
              </a:rPr>
              <a:t>pulse </a:t>
            </a:r>
            <a:r>
              <a:rPr lang="en-US" altLang="en-US" sz="2200" dirty="0" smtClean="0">
                <a:latin typeface="Arial" charset="0"/>
                <a:cs typeface="Arial" charset="0"/>
              </a:rPr>
              <a:t>parameters affect </a:t>
            </a:r>
            <a:r>
              <a:rPr lang="en-US" altLang="en-US" sz="2200" u="sng" dirty="0" smtClean="0">
                <a:latin typeface="Arial" charset="0"/>
                <a:cs typeface="Arial" charset="0"/>
              </a:rPr>
              <a:t>plasma properties </a:t>
            </a:r>
            <a:r>
              <a:rPr lang="en-US" altLang="en-US" sz="2200" dirty="0" smtClean="0">
                <a:latin typeface="Arial" charset="0"/>
                <a:cs typeface="Arial" charset="0"/>
              </a:rPr>
              <a:t>such as electron density, electron temperature, and plasma temperature?</a:t>
            </a:r>
          </a:p>
          <a:p>
            <a:r>
              <a:rPr lang="en-US" altLang="en-US" sz="2200" dirty="0" smtClean="0">
                <a:latin typeface="Arial" charset="0"/>
                <a:cs typeface="Arial" charset="0"/>
              </a:rPr>
              <a:t>Do these plasma properties affect chemistry?</a:t>
            </a:r>
          </a:p>
          <a:p>
            <a:r>
              <a:rPr lang="en-US" altLang="en-US" sz="2200" dirty="0" smtClean="0">
                <a:latin typeface="Arial" charset="0"/>
                <a:cs typeface="Arial" charset="0"/>
              </a:rPr>
              <a:t>What is the role of </a:t>
            </a:r>
            <a:r>
              <a:rPr lang="en-US" altLang="en-US" sz="2200" u="sng" dirty="0" smtClean="0">
                <a:latin typeface="Arial" charset="0"/>
                <a:cs typeface="Arial" charset="0"/>
              </a:rPr>
              <a:t>liquid water</a:t>
            </a:r>
            <a:r>
              <a:rPr lang="en-US" altLang="en-US" sz="2200" dirty="0" smtClean="0">
                <a:latin typeface="Arial" charset="0"/>
                <a:cs typeface="Arial" charset="0"/>
              </a:rPr>
              <a:t>?</a:t>
            </a:r>
          </a:p>
          <a:p>
            <a:pPr lvl="1"/>
            <a:r>
              <a:rPr lang="en-US" altLang="en-US" sz="1700" dirty="0" smtClean="0">
                <a:latin typeface="Arial" charset="0"/>
                <a:cs typeface="Arial" charset="0"/>
              </a:rPr>
              <a:t>Source of reactants: from liquid to plasma</a:t>
            </a:r>
          </a:p>
          <a:p>
            <a:pPr lvl="2"/>
            <a:r>
              <a:rPr lang="en-US" altLang="en-US" sz="2000" dirty="0" smtClean="0">
                <a:latin typeface="Arial" charset="0"/>
                <a:cs typeface="Arial" charset="0"/>
              </a:rPr>
              <a:t> </a:t>
            </a:r>
            <a:r>
              <a:rPr lang="en-US" altLang="en-US" sz="1500" dirty="0" smtClean="0">
                <a:latin typeface="Arial" charset="0"/>
                <a:cs typeface="Arial" charset="0"/>
              </a:rPr>
              <a:t>H</a:t>
            </a:r>
            <a:r>
              <a:rPr lang="en-US" altLang="en-US" sz="1500" baseline="-25000" dirty="0" smtClean="0">
                <a:latin typeface="Arial" charset="0"/>
                <a:cs typeface="Arial" charset="0"/>
              </a:rPr>
              <a:t>2</a:t>
            </a:r>
            <a:r>
              <a:rPr lang="en-US" altLang="en-US" sz="1500" dirty="0" smtClean="0">
                <a:latin typeface="Arial" charset="0"/>
                <a:cs typeface="Arial" charset="0"/>
              </a:rPr>
              <a:t>O:  ∙OH oxidant, H reductant</a:t>
            </a:r>
          </a:p>
          <a:p>
            <a:pPr lvl="1"/>
            <a:r>
              <a:rPr lang="en-US" altLang="en-US" sz="1700" dirty="0">
                <a:latin typeface="Arial" charset="0"/>
                <a:cs typeface="Arial" charset="0"/>
              </a:rPr>
              <a:t>Interface and transport of mass and energy</a:t>
            </a:r>
          </a:p>
          <a:p>
            <a:pPr lvl="2"/>
            <a:r>
              <a:rPr lang="en-US" altLang="en-US" sz="1700" dirty="0">
                <a:latin typeface="Arial" charset="0"/>
                <a:cs typeface="Arial" charset="0"/>
              </a:rPr>
              <a:t>Second phase improves plasma, thermal, and chemical quenching and increases </a:t>
            </a:r>
            <a:r>
              <a:rPr lang="en-US" altLang="en-US" sz="1700" u="sng" dirty="0">
                <a:latin typeface="Arial" charset="0"/>
                <a:cs typeface="Arial" charset="0"/>
              </a:rPr>
              <a:t>gradients</a:t>
            </a:r>
            <a:r>
              <a:rPr lang="en-US" altLang="en-US" sz="1700" dirty="0">
                <a:latin typeface="Arial" charset="0"/>
                <a:cs typeface="Arial" charset="0"/>
              </a:rPr>
              <a:t> at phase boundary</a:t>
            </a:r>
          </a:p>
          <a:p>
            <a:pPr lvl="2"/>
            <a:r>
              <a:rPr lang="en-US" altLang="en-US" sz="1700" dirty="0">
                <a:latin typeface="Arial" charset="0"/>
                <a:cs typeface="Arial" charset="0"/>
              </a:rPr>
              <a:t>Magnitudes of the gradients in temperature and concentration at interface</a:t>
            </a:r>
          </a:p>
          <a:p>
            <a:pPr lvl="2"/>
            <a:r>
              <a:rPr lang="en-US" altLang="en-US" sz="1700" dirty="0">
                <a:latin typeface="Arial" charset="0"/>
                <a:cs typeface="Arial" charset="0"/>
              </a:rPr>
              <a:t>How </a:t>
            </a:r>
            <a:r>
              <a:rPr lang="en-US" altLang="en-US" sz="1700" dirty="0" smtClean="0">
                <a:latin typeface="Arial" charset="0"/>
                <a:cs typeface="Arial" charset="0"/>
              </a:rPr>
              <a:t>do gradients </a:t>
            </a:r>
            <a:r>
              <a:rPr lang="en-US" altLang="en-US" sz="1700" dirty="0">
                <a:latin typeface="Arial" charset="0"/>
                <a:cs typeface="Arial" charset="0"/>
              </a:rPr>
              <a:t>affect chemical </a:t>
            </a:r>
            <a:r>
              <a:rPr lang="en-US" altLang="en-US" sz="1700" dirty="0" smtClean="0">
                <a:latin typeface="Arial" charset="0"/>
                <a:cs typeface="Arial" charset="0"/>
              </a:rPr>
              <a:t>reactions?</a:t>
            </a:r>
            <a:endParaRPr lang="en-US" altLang="en-US" sz="1700" dirty="0">
              <a:latin typeface="Arial" charset="0"/>
              <a:cs typeface="Arial" charset="0"/>
            </a:endParaRPr>
          </a:p>
          <a:p>
            <a:pPr lvl="2"/>
            <a:r>
              <a:rPr lang="en-US" altLang="en-US" sz="1700" dirty="0">
                <a:latin typeface="Arial" charset="0"/>
                <a:cs typeface="Arial" charset="0"/>
              </a:rPr>
              <a:t>Which reactive species transfer between plasma and liquid?</a:t>
            </a:r>
            <a:r>
              <a:rPr lang="en-US" altLang="en-US" sz="2000" dirty="0">
                <a:latin typeface="Arial" charset="0"/>
                <a:cs typeface="Arial" charset="0"/>
              </a:rPr>
              <a:t> </a:t>
            </a:r>
            <a:endParaRPr lang="en-US" altLang="en-US" sz="1700" dirty="0">
              <a:latin typeface="Arial" charset="0"/>
              <a:cs typeface="Arial" charset="0"/>
            </a:endParaRPr>
          </a:p>
          <a:p>
            <a:pPr lvl="1"/>
            <a:r>
              <a:rPr lang="en-US" altLang="en-US" sz="1700" dirty="0" smtClean="0">
                <a:latin typeface="Arial" charset="0"/>
                <a:cs typeface="Arial" charset="0"/>
              </a:rPr>
              <a:t>Collects products: from plasma to liquid</a:t>
            </a:r>
            <a:endParaRPr lang="en-US" altLang="en-US" sz="2000" dirty="0" smtClean="0">
              <a:latin typeface="Arial" charset="0"/>
              <a:cs typeface="Arial" charset="0"/>
            </a:endParaRPr>
          </a:p>
          <a:p>
            <a:pPr lvl="2"/>
            <a:r>
              <a:rPr lang="en-US" altLang="en-US" sz="1500" dirty="0" smtClean="0">
                <a:latin typeface="Arial" charset="0"/>
                <a:cs typeface="Arial" charset="0"/>
              </a:rPr>
              <a:t>H</a:t>
            </a:r>
            <a:r>
              <a:rPr lang="en-US" altLang="en-US" sz="1500" baseline="-25000" dirty="0" smtClean="0">
                <a:latin typeface="Arial" charset="0"/>
                <a:cs typeface="Arial" charset="0"/>
              </a:rPr>
              <a:t>2</a:t>
            </a:r>
            <a:r>
              <a:rPr lang="en-US" altLang="en-US" sz="1500" dirty="0" smtClean="0">
                <a:latin typeface="Arial" charset="0"/>
                <a:cs typeface="Arial" charset="0"/>
              </a:rPr>
              <a:t>O</a:t>
            </a:r>
            <a:r>
              <a:rPr lang="en-US" altLang="en-US" sz="1500" baseline="-25000" dirty="0" smtClean="0">
                <a:latin typeface="Arial" charset="0"/>
                <a:cs typeface="Arial" charset="0"/>
              </a:rPr>
              <a:t>2</a:t>
            </a:r>
            <a:r>
              <a:rPr lang="en-US" altLang="en-US" sz="1500" dirty="0" smtClean="0">
                <a:latin typeface="Arial" charset="0"/>
                <a:cs typeface="Arial" charset="0"/>
              </a:rPr>
              <a:t>, alcohols, aldehydes,...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9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9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95">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95">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95">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195">
                                            <p:txEl>
                                              <p:pRg st="12" end="12"/>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19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759"/>
            <a:ext cx="8229600" cy="1143000"/>
          </a:xfrm>
        </p:spPr>
        <p:txBody>
          <a:bodyPr/>
          <a:lstStyle/>
          <a:p>
            <a:pPr algn="ctr"/>
            <a:r>
              <a:rPr lang="en-US" sz="3200" b="1" dirty="0" smtClean="0">
                <a:latin typeface="Arial" panose="020B0604020202020204" pitchFamily="34" charset="0"/>
                <a:cs typeface="Arial" panose="020B0604020202020204" pitchFamily="34" charset="0"/>
              </a:rPr>
              <a:t>Summary</a:t>
            </a:r>
            <a:endParaRPr lang="en-US" sz="3200" b="1" dirty="0">
              <a:latin typeface="Arial" panose="020B0604020202020204" pitchFamily="34" charset="0"/>
              <a:cs typeface="Arial" panose="020B0604020202020204" pitchFamily="34" charset="0"/>
            </a:endParaRPr>
          </a:p>
        </p:txBody>
      </p:sp>
      <p:sp>
        <p:nvSpPr>
          <p:cNvPr id="4" name="Rectangle 3"/>
          <p:cNvSpPr/>
          <p:nvPr/>
        </p:nvSpPr>
        <p:spPr>
          <a:xfrm>
            <a:off x="5267812" y="1460019"/>
            <a:ext cx="1690446"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795436" y="1457459"/>
            <a:ext cx="2661971" cy="411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464022" y="3634987"/>
            <a:ext cx="1803790" cy="1937271"/>
          </a:xfrm>
          <a:prstGeom prst="rect">
            <a:avLst/>
          </a:prstGeom>
          <a:gradFill flip="none" rotWithShape="1">
            <a:gsLst>
              <a:gs pos="6000">
                <a:schemeClr val="tx1"/>
              </a:gs>
              <a:gs pos="0">
                <a:schemeClr val="accent5"/>
              </a:gs>
              <a:gs pos="0">
                <a:srgbClr val="AC99C2"/>
              </a:gs>
              <a:gs pos="0">
                <a:schemeClr val="accent4">
                  <a:lumMod val="0"/>
                  <a:lumOff val="100000"/>
                </a:schemeClr>
              </a:gs>
              <a:gs pos="79000">
                <a:schemeClr val="accent4">
                  <a:lumMod val="10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61631" y="1457459"/>
            <a:ext cx="1803790" cy="4114799"/>
          </a:xfrm>
          <a:prstGeom prst="rect">
            <a:avLst/>
          </a:prstGeom>
          <a:gradFill flip="none" rotWithShape="1">
            <a:gsLst>
              <a:gs pos="6000">
                <a:schemeClr val="tx1"/>
              </a:gs>
              <a:gs pos="0">
                <a:schemeClr val="accent5"/>
              </a:gs>
              <a:gs pos="0">
                <a:srgbClr val="AC99C2"/>
              </a:gs>
              <a:gs pos="0">
                <a:schemeClr val="accent4">
                  <a:lumMod val="0"/>
                  <a:lumOff val="100000"/>
                </a:schemeClr>
              </a:gs>
              <a:gs pos="79000">
                <a:schemeClr val="accent4">
                  <a:lumMod val="10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795436" y="1849936"/>
            <a:ext cx="1702928"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261803" y="1849936"/>
            <a:ext cx="1655398" cy="4253"/>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03824" y="1498288"/>
            <a:ext cx="1295400" cy="369332"/>
          </a:xfrm>
          <a:prstGeom prst="rect">
            <a:avLst/>
          </a:prstGeom>
          <a:noFill/>
        </p:spPr>
        <p:txBody>
          <a:bodyPr wrap="square" rtlCol="0">
            <a:spAutoFit/>
          </a:bodyPr>
          <a:lstStyle/>
          <a:p>
            <a:r>
              <a:rPr lang="en-US" dirty="0" smtClean="0">
                <a:solidFill>
                  <a:schemeClr val="bg1"/>
                </a:solidFill>
              </a:rPr>
              <a:t>gas phase</a:t>
            </a:r>
            <a:endParaRPr lang="en-US" dirty="0">
              <a:solidFill>
                <a:schemeClr val="bg1"/>
              </a:solidFill>
            </a:endParaRPr>
          </a:p>
        </p:txBody>
      </p:sp>
      <p:sp>
        <p:nvSpPr>
          <p:cNvPr id="17" name="TextBox 16"/>
          <p:cNvSpPr txBox="1"/>
          <p:nvPr/>
        </p:nvSpPr>
        <p:spPr>
          <a:xfrm>
            <a:off x="5468857" y="1480604"/>
            <a:ext cx="1560492" cy="369332"/>
          </a:xfrm>
          <a:prstGeom prst="rect">
            <a:avLst/>
          </a:prstGeom>
          <a:noFill/>
          <a:ln>
            <a:noFill/>
          </a:ln>
        </p:spPr>
        <p:txBody>
          <a:bodyPr wrap="square" rtlCol="0">
            <a:spAutoFit/>
          </a:bodyPr>
          <a:lstStyle/>
          <a:p>
            <a:r>
              <a:rPr lang="en-US" dirty="0" smtClean="0">
                <a:solidFill>
                  <a:schemeClr val="bg1"/>
                </a:solidFill>
              </a:rPr>
              <a:t>liquid phase</a:t>
            </a:r>
            <a:endParaRPr lang="en-US" dirty="0">
              <a:solidFill>
                <a:schemeClr val="bg1"/>
              </a:solidFill>
            </a:endParaRPr>
          </a:p>
        </p:txBody>
      </p:sp>
      <p:sp>
        <p:nvSpPr>
          <p:cNvPr id="18" name="TextBox 17"/>
          <p:cNvSpPr txBox="1"/>
          <p:nvPr/>
        </p:nvSpPr>
        <p:spPr>
          <a:xfrm>
            <a:off x="3796948" y="1484197"/>
            <a:ext cx="1143000" cy="646331"/>
          </a:xfrm>
          <a:prstGeom prst="rect">
            <a:avLst/>
          </a:prstGeom>
          <a:noFill/>
        </p:spPr>
        <p:txBody>
          <a:bodyPr wrap="square" rtlCol="0">
            <a:spAutoFit/>
          </a:bodyPr>
          <a:lstStyle/>
          <a:p>
            <a:pPr algn="ctr"/>
            <a:r>
              <a:rPr lang="en-US" dirty="0">
                <a:solidFill>
                  <a:schemeClr val="bg1"/>
                </a:solidFill>
              </a:rPr>
              <a:t>p</a:t>
            </a:r>
            <a:r>
              <a:rPr lang="en-US" dirty="0" smtClean="0">
                <a:solidFill>
                  <a:schemeClr val="bg1"/>
                </a:solidFill>
              </a:rPr>
              <a:t>lasma</a:t>
            </a:r>
          </a:p>
          <a:p>
            <a:pPr algn="ctr"/>
            <a:r>
              <a:rPr lang="en-US" dirty="0" smtClean="0">
                <a:solidFill>
                  <a:schemeClr val="bg1"/>
                </a:solidFill>
              </a:rPr>
              <a:t>zone</a:t>
            </a:r>
            <a:endParaRPr lang="en-US" dirty="0">
              <a:solidFill>
                <a:schemeClr val="bg1"/>
              </a:solidFill>
            </a:endParaRPr>
          </a:p>
        </p:txBody>
      </p:sp>
      <p:sp>
        <p:nvSpPr>
          <p:cNvPr id="22" name="TextBox 21"/>
          <p:cNvSpPr txBox="1"/>
          <p:nvPr/>
        </p:nvSpPr>
        <p:spPr>
          <a:xfrm>
            <a:off x="2463448" y="2011606"/>
            <a:ext cx="1752600" cy="369332"/>
          </a:xfrm>
          <a:prstGeom prst="rect">
            <a:avLst/>
          </a:prstGeom>
          <a:noFill/>
          <a:ln>
            <a:noFill/>
          </a:ln>
        </p:spPr>
        <p:txBody>
          <a:bodyPr wrap="square" rtlCol="0">
            <a:spAutoFit/>
          </a:bodyPr>
          <a:lstStyle/>
          <a:p>
            <a:r>
              <a:rPr lang="en-US" b="1" dirty="0" err="1" smtClean="0">
                <a:solidFill>
                  <a:schemeClr val="bg1"/>
                </a:solidFill>
              </a:rPr>
              <a:t>Ar</a:t>
            </a:r>
            <a:endParaRPr lang="en-US" b="1" dirty="0">
              <a:solidFill>
                <a:schemeClr val="bg1"/>
              </a:solidFill>
            </a:endParaRPr>
          </a:p>
        </p:txBody>
      </p:sp>
      <p:sp>
        <p:nvSpPr>
          <p:cNvPr id="23" name="TextBox 22"/>
          <p:cNvSpPr txBox="1"/>
          <p:nvPr/>
        </p:nvSpPr>
        <p:spPr>
          <a:xfrm>
            <a:off x="5839846" y="2011606"/>
            <a:ext cx="1752600" cy="369332"/>
          </a:xfrm>
          <a:prstGeom prst="rect">
            <a:avLst/>
          </a:prstGeom>
          <a:noFill/>
          <a:ln>
            <a:noFill/>
          </a:ln>
        </p:spPr>
        <p:txBody>
          <a:bodyPr wrap="square" rtlCol="0">
            <a:spAutoFit/>
          </a:bodyPr>
          <a:lstStyle/>
          <a:p>
            <a:r>
              <a:rPr lang="en-US" b="1" dirty="0" smtClean="0">
                <a:solidFill>
                  <a:schemeClr val="bg1"/>
                </a:solidFill>
              </a:rPr>
              <a:t>H</a:t>
            </a:r>
            <a:r>
              <a:rPr lang="en-US" b="1" baseline="-25000" dirty="0" smtClean="0">
                <a:solidFill>
                  <a:schemeClr val="bg1"/>
                </a:solidFill>
              </a:rPr>
              <a:t>2</a:t>
            </a:r>
            <a:r>
              <a:rPr lang="en-US" b="1" dirty="0" smtClean="0">
                <a:solidFill>
                  <a:schemeClr val="bg1"/>
                </a:solidFill>
              </a:rPr>
              <a:t>O</a:t>
            </a:r>
          </a:p>
        </p:txBody>
      </p:sp>
      <p:sp>
        <p:nvSpPr>
          <p:cNvPr id="27" name="Curved Left Arrow 26"/>
          <p:cNvSpPr/>
          <p:nvPr/>
        </p:nvSpPr>
        <p:spPr>
          <a:xfrm rot="254353">
            <a:off x="4087837" y="2427210"/>
            <a:ext cx="357184" cy="644765"/>
          </a:xfrm>
          <a:prstGeom prst="curvedLeftArrow">
            <a:avLst/>
          </a:prstGeom>
          <a:solidFill>
            <a:srgbClr val="FF0000"/>
          </a:solidFill>
          <a:ln w="25400">
            <a:solidFill>
              <a:srgbClr val="FF0000"/>
            </a:solidFill>
            <a:head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TextBox 27"/>
          <p:cNvSpPr txBox="1"/>
          <p:nvPr/>
        </p:nvSpPr>
        <p:spPr>
          <a:xfrm>
            <a:off x="3611194" y="2848542"/>
            <a:ext cx="562378" cy="369332"/>
          </a:xfrm>
          <a:prstGeom prst="rect">
            <a:avLst/>
          </a:prstGeom>
          <a:noFill/>
          <a:ln>
            <a:noFill/>
          </a:ln>
        </p:spPr>
        <p:txBody>
          <a:bodyPr wrap="square" rtlCol="0">
            <a:spAutoFit/>
          </a:bodyPr>
          <a:lstStyle/>
          <a:p>
            <a:r>
              <a:rPr lang="en-US" b="1" dirty="0" err="1" smtClean="0">
                <a:solidFill>
                  <a:schemeClr val="bg1"/>
                </a:solidFill>
              </a:rPr>
              <a:t>Ar</a:t>
            </a:r>
            <a:r>
              <a:rPr lang="en-US" b="1" dirty="0" smtClean="0">
                <a:solidFill>
                  <a:schemeClr val="bg1"/>
                </a:solidFill>
              </a:rPr>
              <a:t>*</a:t>
            </a:r>
            <a:endParaRPr lang="en-US" b="1" dirty="0">
              <a:solidFill>
                <a:schemeClr val="bg1"/>
              </a:solidFill>
            </a:endParaRPr>
          </a:p>
        </p:txBody>
      </p:sp>
      <p:sp>
        <p:nvSpPr>
          <p:cNvPr id="29" name="TextBox 28"/>
          <p:cNvSpPr txBox="1"/>
          <p:nvPr/>
        </p:nvSpPr>
        <p:spPr>
          <a:xfrm>
            <a:off x="4264396" y="2021275"/>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sp>
        <p:nvSpPr>
          <p:cNvPr id="31" name="TextBox 30"/>
          <p:cNvSpPr txBox="1"/>
          <p:nvPr/>
        </p:nvSpPr>
        <p:spPr>
          <a:xfrm>
            <a:off x="4255321" y="3206618"/>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sp>
        <p:nvSpPr>
          <p:cNvPr id="37" name="TextBox 36"/>
          <p:cNvSpPr txBox="1"/>
          <p:nvPr/>
        </p:nvSpPr>
        <p:spPr>
          <a:xfrm>
            <a:off x="3918408" y="3622834"/>
            <a:ext cx="1752600" cy="369332"/>
          </a:xfrm>
          <a:prstGeom prst="rect">
            <a:avLst/>
          </a:prstGeom>
          <a:noFill/>
          <a:ln>
            <a:noFill/>
          </a:ln>
        </p:spPr>
        <p:txBody>
          <a:bodyPr wrap="square" rtlCol="0">
            <a:spAutoFit/>
          </a:bodyPr>
          <a:lstStyle/>
          <a:p>
            <a:r>
              <a:rPr lang="en-US" b="1" dirty="0" smtClean="0">
                <a:solidFill>
                  <a:schemeClr val="bg1"/>
                </a:solidFill>
              </a:rPr>
              <a:t>∙OH  ∙H</a:t>
            </a:r>
            <a:endParaRPr lang="en-US" b="1" dirty="0">
              <a:solidFill>
                <a:schemeClr val="bg1"/>
              </a:solidFill>
            </a:endParaRPr>
          </a:p>
        </p:txBody>
      </p:sp>
      <p:sp>
        <p:nvSpPr>
          <p:cNvPr id="56" name="TextBox 55"/>
          <p:cNvSpPr txBox="1"/>
          <p:nvPr/>
        </p:nvSpPr>
        <p:spPr>
          <a:xfrm>
            <a:off x="4235979" y="2929146"/>
            <a:ext cx="542523" cy="369332"/>
          </a:xfrm>
          <a:prstGeom prst="rect">
            <a:avLst/>
          </a:prstGeom>
          <a:noFill/>
        </p:spPr>
        <p:txBody>
          <a:bodyPr wrap="square" rtlCol="0">
            <a:spAutoFit/>
          </a:bodyPr>
          <a:lstStyle/>
          <a:p>
            <a:r>
              <a:rPr lang="en-US" b="1" dirty="0" smtClean="0">
                <a:solidFill>
                  <a:schemeClr val="bg1"/>
                </a:solidFill>
              </a:rPr>
              <a:t>e</a:t>
            </a:r>
            <a:r>
              <a:rPr lang="en-US" b="1" baseline="30000" dirty="0" smtClean="0">
                <a:solidFill>
                  <a:schemeClr val="bg1"/>
                </a:solidFill>
              </a:rPr>
              <a:t>-</a:t>
            </a:r>
            <a:endParaRPr lang="en-US" b="1" baseline="30000" dirty="0">
              <a:solidFill>
                <a:schemeClr val="bg1"/>
              </a:solidFill>
            </a:endParaRPr>
          </a:p>
        </p:txBody>
      </p:sp>
      <p:cxnSp>
        <p:nvCxnSpPr>
          <p:cNvPr id="58" name="Straight Arrow Connector 57"/>
          <p:cNvCxnSpPr/>
          <p:nvPr/>
        </p:nvCxnSpPr>
        <p:spPr>
          <a:xfrm>
            <a:off x="4908476" y="5322266"/>
            <a:ext cx="614724" cy="22170"/>
          </a:xfrm>
          <a:prstGeom prst="straightConnector1">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184365" y="5039658"/>
            <a:ext cx="2024711" cy="307777"/>
          </a:xfrm>
          <a:prstGeom prst="rect">
            <a:avLst/>
          </a:prstGeom>
          <a:noFill/>
        </p:spPr>
        <p:txBody>
          <a:bodyPr wrap="square" rtlCol="0">
            <a:spAutoFit/>
          </a:bodyPr>
          <a:lstStyle/>
          <a:p>
            <a:r>
              <a:rPr lang="en-US" sz="1400" dirty="0">
                <a:solidFill>
                  <a:schemeClr val="bg1"/>
                </a:solidFill>
              </a:rPr>
              <a:t>m</a:t>
            </a:r>
            <a:r>
              <a:rPr lang="en-US" sz="1400" dirty="0" smtClean="0">
                <a:solidFill>
                  <a:schemeClr val="bg1"/>
                </a:solidFill>
              </a:rPr>
              <a:t>ass transfer</a:t>
            </a:r>
            <a:endParaRPr lang="en-US" sz="1400" dirty="0">
              <a:solidFill>
                <a:schemeClr val="bg1"/>
              </a:solidFill>
            </a:endParaRPr>
          </a:p>
        </p:txBody>
      </p:sp>
      <p:sp>
        <p:nvSpPr>
          <p:cNvPr id="60" name="TextBox 59"/>
          <p:cNvSpPr txBox="1"/>
          <p:nvPr/>
        </p:nvSpPr>
        <p:spPr>
          <a:xfrm>
            <a:off x="5508744" y="5130172"/>
            <a:ext cx="1818707" cy="646331"/>
          </a:xfrm>
          <a:prstGeom prst="rect">
            <a:avLst/>
          </a:prstGeom>
          <a:noFill/>
        </p:spPr>
        <p:txBody>
          <a:bodyPr wrap="square" rtlCol="0">
            <a:spAutoFit/>
          </a:bodyPr>
          <a:lstStyle/>
          <a:p>
            <a:r>
              <a:rPr lang="en-US" b="1" dirty="0" smtClean="0">
                <a:solidFill>
                  <a:schemeClr val="bg1"/>
                </a:solidFill>
              </a:rPr>
              <a:t>H</a:t>
            </a:r>
            <a:r>
              <a:rPr lang="en-US" b="1" baseline="-25000" dirty="0" smtClean="0">
                <a:solidFill>
                  <a:schemeClr val="bg1"/>
                </a:solidFill>
              </a:rPr>
              <a:t>2</a:t>
            </a:r>
            <a:r>
              <a:rPr lang="en-US" b="1" dirty="0" smtClean="0">
                <a:solidFill>
                  <a:schemeClr val="bg1"/>
                </a:solidFill>
              </a:rPr>
              <a:t>O</a:t>
            </a:r>
            <a:r>
              <a:rPr lang="en-US" b="1" baseline="-25000" dirty="0" smtClean="0">
                <a:solidFill>
                  <a:schemeClr val="bg1"/>
                </a:solidFill>
              </a:rPr>
              <a:t>2</a:t>
            </a:r>
            <a:endParaRPr lang="en-US" b="1" dirty="0">
              <a:solidFill>
                <a:schemeClr val="bg1"/>
              </a:solidFill>
            </a:endParaRPr>
          </a:p>
          <a:p>
            <a:endParaRPr lang="en-US" b="1" dirty="0">
              <a:solidFill>
                <a:schemeClr val="bg1"/>
              </a:solidFill>
            </a:endParaRPr>
          </a:p>
        </p:txBody>
      </p:sp>
      <p:sp>
        <p:nvSpPr>
          <p:cNvPr id="38" name="TextBox 37"/>
          <p:cNvSpPr txBox="1"/>
          <p:nvPr/>
        </p:nvSpPr>
        <p:spPr>
          <a:xfrm>
            <a:off x="3813711" y="5121517"/>
            <a:ext cx="1305956" cy="369332"/>
          </a:xfrm>
          <a:prstGeom prst="rect">
            <a:avLst/>
          </a:prstGeom>
          <a:noFill/>
        </p:spPr>
        <p:txBody>
          <a:bodyPr wrap="square" rtlCol="0">
            <a:spAutoFit/>
          </a:bodyPr>
          <a:lstStyle/>
          <a:p>
            <a:r>
              <a:rPr lang="en-US" b="1" dirty="0" smtClean="0">
                <a:solidFill>
                  <a:schemeClr val="bg1"/>
                </a:solidFill>
              </a:rPr>
              <a:t>H</a:t>
            </a:r>
            <a:r>
              <a:rPr lang="en-US" b="1" baseline="-25000" dirty="0" smtClean="0">
                <a:solidFill>
                  <a:schemeClr val="bg1"/>
                </a:solidFill>
              </a:rPr>
              <a:t>2</a:t>
            </a:r>
            <a:r>
              <a:rPr lang="en-US" b="1" dirty="0" smtClean="0">
                <a:solidFill>
                  <a:schemeClr val="bg1"/>
                </a:solidFill>
              </a:rPr>
              <a:t>O</a:t>
            </a:r>
            <a:r>
              <a:rPr lang="en-US" b="1" baseline="-25000" dirty="0" smtClean="0">
                <a:solidFill>
                  <a:schemeClr val="bg1"/>
                </a:solidFill>
              </a:rPr>
              <a:t>2</a:t>
            </a:r>
            <a:endParaRPr lang="en-US" b="1" dirty="0">
              <a:solidFill>
                <a:schemeClr val="bg1"/>
              </a:solidFill>
            </a:endParaRPr>
          </a:p>
        </p:txBody>
      </p:sp>
      <p:cxnSp>
        <p:nvCxnSpPr>
          <p:cNvPr id="25" name="Straight Arrow Connector 24"/>
          <p:cNvCxnSpPr>
            <a:endCxn id="31" idx="2"/>
          </p:cNvCxnSpPr>
          <p:nvPr/>
        </p:nvCxnSpPr>
        <p:spPr>
          <a:xfrm flipH="1">
            <a:off x="4526583" y="2548015"/>
            <a:ext cx="246461" cy="1027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250091" y="3973407"/>
            <a:ext cx="2661702" cy="1077218"/>
          </a:xfrm>
          <a:prstGeom prst="rect">
            <a:avLst/>
          </a:prstGeom>
          <a:solidFill>
            <a:schemeClr val="tx1"/>
          </a:solidFill>
          <a:ln w="15875">
            <a:solidFill>
              <a:srgbClr val="FF0000"/>
            </a:solidFill>
          </a:ln>
        </p:spPr>
        <p:txBody>
          <a:bodyPr wrap="square" rtlCol="0">
            <a:spAutoFit/>
          </a:bodyPr>
          <a:lstStyle/>
          <a:p>
            <a:pPr algn="ctr"/>
            <a:r>
              <a:rPr lang="en-US" sz="1600" b="1" dirty="0" smtClean="0">
                <a:solidFill>
                  <a:schemeClr val="bg1"/>
                </a:solidFill>
              </a:rPr>
              <a:t>∙OH</a:t>
            </a:r>
            <a:r>
              <a:rPr lang="en-US" sz="1600" b="1" dirty="0" smtClean="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a:t>
            </a:r>
            <a:r>
              <a:rPr lang="en-US" sz="1600" b="1" dirty="0" smtClean="0">
                <a:solidFill>
                  <a:schemeClr val="bg1"/>
                </a:solidFill>
              </a:rPr>
              <a:t>OH</a:t>
            </a:r>
            <a:r>
              <a:rPr lang="en-US" sz="1600" b="1" dirty="0" smtClean="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H</a:t>
            </a:r>
            <a:r>
              <a:rPr lang="en-US" sz="1600" b="1" baseline="-25000" dirty="0" smtClean="0">
                <a:solidFill>
                  <a:schemeClr val="bg1"/>
                </a:solidFill>
                <a:latin typeface="Arial" panose="020B0604020202020204" pitchFamily="34" charset="0"/>
                <a:cs typeface="Arial" panose="020B0604020202020204" pitchFamily="34" charset="0"/>
              </a:rPr>
              <a:t>2</a:t>
            </a:r>
            <a:r>
              <a:rPr lang="en-US" sz="1600" b="1" dirty="0" smtClean="0">
                <a:solidFill>
                  <a:schemeClr val="bg1"/>
                </a:solidFill>
                <a:latin typeface="Arial" panose="020B0604020202020204" pitchFamily="34" charset="0"/>
                <a:cs typeface="Arial" panose="020B0604020202020204" pitchFamily="34" charset="0"/>
              </a:rPr>
              <a:t>O</a:t>
            </a:r>
            <a:r>
              <a:rPr lang="en-US" sz="1600" b="1" baseline="-25000" dirty="0" smtClean="0">
                <a:solidFill>
                  <a:schemeClr val="bg1"/>
                </a:solidFill>
                <a:latin typeface="Arial" panose="020B0604020202020204" pitchFamily="34" charset="0"/>
                <a:cs typeface="Arial" panose="020B0604020202020204" pitchFamily="34" charset="0"/>
              </a:rPr>
              <a:t>2 </a:t>
            </a:r>
          </a:p>
          <a:p>
            <a:pPr algn="ctr"/>
            <a:r>
              <a:rPr lang="en-US" sz="1600" b="1" dirty="0" smtClean="0">
                <a:solidFill>
                  <a:schemeClr val="bg1"/>
                </a:solidFill>
              </a:rPr>
              <a:t>∙OH</a:t>
            </a:r>
            <a:r>
              <a:rPr lang="en-US" sz="1600" b="1" dirty="0" smtClean="0">
                <a:solidFill>
                  <a:schemeClr val="bg1"/>
                </a:solidFill>
                <a:latin typeface="Arial" panose="020B0604020202020204" pitchFamily="34" charset="0"/>
                <a:cs typeface="Arial" panose="020B0604020202020204" pitchFamily="34" charset="0"/>
              </a:rPr>
              <a:t> + H</a:t>
            </a:r>
            <a:r>
              <a:rPr lang="en-US" sz="1600" b="1" baseline="-25000" dirty="0" smtClean="0">
                <a:solidFill>
                  <a:schemeClr val="bg1"/>
                </a:solidFill>
                <a:latin typeface="Arial" panose="020B0604020202020204" pitchFamily="34" charset="0"/>
                <a:cs typeface="Arial" panose="020B0604020202020204" pitchFamily="34" charset="0"/>
              </a:rPr>
              <a:t>2</a:t>
            </a:r>
            <a:r>
              <a:rPr lang="en-US" sz="1600" b="1" dirty="0" smtClean="0">
                <a:solidFill>
                  <a:schemeClr val="bg1"/>
                </a:solidFill>
                <a:latin typeface="Arial" panose="020B0604020202020204" pitchFamily="34" charset="0"/>
                <a:cs typeface="Arial" panose="020B0604020202020204" pitchFamily="34" charset="0"/>
              </a:rPr>
              <a:t>O</a:t>
            </a:r>
            <a:r>
              <a:rPr lang="en-US" sz="1600" b="1" baseline="-25000" dirty="0" smtClean="0">
                <a:solidFill>
                  <a:schemeClr val="bg1"/>
                </a:solidFill>
                <a:latin typeface="Arial" panose="020B0604020202020204" pitchFamily="34" charset="0"/>
                <a:cs typeface="Arial" panose="020B0604020202020204" pitchFamily="34" charset="0"/>
              </a:rPr>
              <a:t>2 </a:t>
            </a:r>
            <a:r>
              <a:rPr lang="en-US" sz="1600" b="1" dirty="0" smtClean="0">
                <a:solidFill>
                  <a:schemeClr val="bg1"/>
                </a:solidFill>
                <a:latin typeface="Arial" panose="020B0604020202020204" pitchFamily="34" charset="0"/>
                <a:cs typeface="Arial" panose="020B0604020202020204" pitchFamily="34" charset="0"/>
              </a:rPr>
              <a:t>→ HO</a:t>
            </a:r>
            <a:r>
              <a:rPr lang="en-US" sz="1600" b="1" baseline="-25000" dirty="0" smtClean="0">
                <a:solidFill>
                  <a:schemeClr val="bg1"/>
                </a:solidFill>
                <a:latin typeface="Arial" panose="020B0604020202020204" pitchFamily="34" charset="0"/>
                <a:cs typeface="Arial" panose="020B0604020202020204" pitchFamily="34" charset="0"/>
              </a:rPr>
              <a:t>2</a:t>
            </a:r>
            <a:r>
              <a:rPr lang="en-US" sz="1600" b="1" dirty="0">
                <a:solidFill>
                  <a:schemeClr val="bg1"/>
                </a:solidFill>
                <a:latin typeface="Arial" panose="020B0604020202020204" pitchFamily="34" charset="0"/>
                <a:cs typeface="Arial" panose="020B0604020202020204" pitchFamily="34" charset="0"/>
              </a:rPr>
              <a:t>∙</a:t>
            </a:r>
            <a:r>
              <a:rPr lang="en-US" sz="1600" b="1" dirty="0" smtClean="0">
                <a:solidFill>
                  <a:schemeClr val="bg1"/>
                </a:solidFill>
                <a:latin typeface="Arial" panose="020B0604020202020204" pitchFamily="34" charset="0"/>
                <a:cs typeface="Arial" panose="020B0604020202020204" pitchFamily="34" charset="0"/>
              </a:rPr>
              <a:t> + H</a:t>
            </a:r>
            <a:r>
              <a:rPr lang="en-US" sz="1600" b="1" baseline="-25000" dirty="0" smtClean="0">
                <a:solidFill>
                  <a:schemeClr val="bg1"/>
                </a:solidFill>
                <a:latin typeface="Arial" panose="020B0604020202020204" pitchFamily="34" charset="0"/>
                <a:cs typeface="Arial" panose="020B0604020202020204" pitchFamily="34" charset="0"/>
              </a:rPr>
              <a:t>2</a:t>
            </a:r>
            <a:r>
              <a:rPr lang="en-US" sz="1600" b="1" dirty="0" smtClean="0">
                <a:solidFill>
                  <a:schemeClr val="bg1"/>
                </a:solidFill>
                <a:latin typeface="Arial" panose="020B0604020202020204" pitchFamily="34" charset="0"/>
                <a:cs typeface="Arial" panose="020B0604020202020204" pitchFamily="34" charset="0"/>
              </a:rPr>
              <a:t>O</a:t>
            </a:r>
          </a:p>
          <a:p>
            <a:pPr algn="ctr"/>
            <a:r>
              <a:rPr lang="en-US" sz="1600" b="1" dirty="0" smtClean="0">
                <a:solidFill>
                  <a:schemeClr val="bg1"/>
                </a:solidFill>
              </a:rPr>
              <a:t>∙OH</a:t>
            </a:r>
            <a:r>
              <a:rPr lang="en-US" sz="1600" b="1" dirty="0" smtClean="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∙OH</a:t>
            </a:r>
            <a:r>
              <a:rPr lang="en-US" sz="1600" b="1" baseline="-25000" dirty="0" smtClean="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H</a:t>
            </a:r>
            <a:r>
              <a:rPr lang="en-US" sz="1600" b="1" baseline="-25000" dirty="0" smtClean="0">
                <a:solidFill>
                  <a:schemeClr val="bg1"/>
                </a:solidFill>
                <a:latin typeface="Arial" panose="020B0604020202020204" pitchFamily="34" charset="0"/>
                <a:cs typeface="Arial" panose="020B0604020202020204" pitchFamily="34" charset="0"/>
              </a:rPr>
              <a:t>2</a:t>
            </a:r>
            <a:r>
              <a:rPr lang="en-US" sz="1600" b="1" dirty="0" smtClean="0">
                <a:solidFill>
                  <a:schemeClr val="bg1"/>
                </a:solidFill>
                <a:latin typeface="Arial" panose="020B0604020202020204" pitchFamily="34" charset="0"/>
                <a:cs typeface="Arial" panose="020B0604020202020204" pitchFamily="34" charset="0"/>
              </a:rPr>
              <a:t>O + O∙</a:t>
            </a:r>
          </a:p>
          <a:p>
            <a:pPr algn="ctr"/>
            <a:r>
              <a:rPr lang="en-US" sz="1600" b="1" dirty="0" smtClean="0">
                <a:solidFill>
                  <a:schemeClr val="bg1"/>
                </a:solidFill>
              </a:rPr>
              <a:t>H</a:t>
            </a:r>
            <a:r>
              <a:rPr lang="en-US" sz="1600" b="1" dirty="0">
                <a:solidFill>
                  <a:schemeClr val="bg1"/>
                </a:solidFill>
                <a:latin typeface="Arial" panose="020B0604020202020204" pitchFamily="34" charset="0"/>
                <a:cs typeface="Arial" panose="020B0604020202020204" pitchFamily="34" charset="0"/>
              </a:rPr>
              <a:t>∙</a:t>
            </a:r>
            <a:r>
              <a:rPr lang="en-US" sz="1600" b="1" dirty="0" smtClean="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∙OH</a:t>
            </a:r>
            <a:r>
              <a:rPr lang="en-US" sz="1600" b="1" baseline="-25000" dirty="0" smtClean="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 </a:t>
            </a:r>
            <a:r>
              <a:rPr lang="en-US" sz="1600" b="1" dirty="0" smtClean="0">
                <a:solidFill>
                  <a:schemeClr val="bg1"/>
                </a:solidFill>
                <a:latin typeface="Arial" panose="020B0604020202020204" pitchFamily="34" charset="0"/>
                <a:cs typeface="Arial" panose="020B0604020202020204" pitchFamily="34" charset="0"/>
              </a:rPr>
              <a:t>H</a:t>
            </a:r>
            <a:r>
              <a:rPr lang="en-US" sz="1600" b="1" baseline="-25000" dirty="0" smtClean="0">
                <a:solidFill>
                  <a:schemeClr val="bg1"/>
                </a:solidFill>
                <a:latin typeface="Arial" panose="020B0604020202020204" pitchFamily="34" charset="0"/>
                <a:cs typeface="Arial" panose="020B0604020202020204" pitchFamily="34" charset="0"/>
              </a:rPr>
              <a:t>2</a:t>
            </a:r>
            <a:r>
              <a:rPr lang="en-US" sz="1600" b="1" dirty="0" smtClean="0">
                <a:solidFill>
                  <a:schemeClr val="bg1"/>
                </a:solidFill>
                <a:latin typeface="Arial" panose="020B0604020202020204" pitchFamily="34" charset="0"/>
                <a:cs typeface="Arial" panose="020B0604020202020204" pitchFamily="34" charset="0"/>
              </a:rPr>
              <a:t>O</a:t>
            </a:r>
            <a:endParaRPr lang="en-US" sz="1600" b="1" baseline="-25000" dirty="0">
              <a:solidFill>
                <a:schemeClr val="bg1"/>
              </a:solidFill>
            </a:endParaRPr>
          </a:p>
        </p:txBody>
      </p:sp>
      <p:sp>
        <p:nvSpPr>
          <p:cNvPr id="35" name="TextBox 34"/>
          <p:cNvSpPr txBox="1"/>
          <p:nvPr/>
        </p:nvSpPr>
        <p:spPr>
          <a:xfrm>
            <a:off x="998857" y="5782617"/>
            <a:ext cx="6593589" cy="646331"/>
          </a:xfrm>
          <a:prstGeom prst="rect">
            <a:avLst/>
          </a:prstGeom>
          <a:solidFill>
            <a:schemeClr val="bg1"/>
          </a:solidFill>
          <a:ln w="15875">
            <a:solidFill>
              <a:srgbClr val="FF0000"/>
            </a:solidFill>
          </a:ln>
        </p:spPr>
        <p:txBody>
          <a:bodyPr wrap="square" rtlCol="0">
            <a:spAutoFit/>
          </a:bodyPr>
          <a:lstStyle/>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Organic compounds in gas phase: hexane, CO, ethanol</a:t>
            </a: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Organic compounds in the liquid phase: MB, ethanol</a:t>
            </a:r>
          </a:p>
        </p:txBody>
      </p:sp>
      <p:sp>
        <p:nvSpPr>
          <p:cNvPr id="7" name="TextBox 6"/>
          <p:cNvSpPr txBox="1"/>
          <p:nvPr/>
        </p:nvSpPr>
        <p:spPr>
          <a:xfrm>
            <a:off x="4771839" y="3297132"/>
            <a:ext cx="2303900" cy="369332"/>
          </a:xfrm>
          <a:prstGeom prst="rect">
            <a:avLst/>
          </a:prstGeom>
          <a:noFill/>
        </p:spPr>
        <p:txBody>
          <a:bodyPr wrap="none" rtlCol="0">
            <a:spAutoFit/>
          </a:bodyPr>
          <a:lstStyle/>
          <a:p>
            <a:r>
              <a:rPr lang="en-US" dirty="0" smtClean="0">
                <a:solidFill>
                  <a:schemeClr val="bg1"/>
                </a:solidFill>
              </a:rPr>
              <a:t>∙OH + Organic </a:t>
            </a:r>
            <a:r>
              <a:rPr lang="en-US" dirty="0" smtClean="0">
                <a:solidFill>
                  <a:schemeClr val="bg1"/>
                </a:solidFill>
                <a:sym typeface="Wingdings" panose="05000000000000000000" pitchFamily="2" charset="2"/>
              </a:rPr>
              <a:t>  prod</a:t>
            </a:r>
            <a:endParaRPr lang="en-US" dirty="0">
              <a:solidFill>
                <a:schemeClr val="bg1"/>
              </a:solidFill>
            </a:endParaRPr>
          </a:p>
        </p:txBody>
      </p:sp>
      <p:sp>
        <p:nvSpPr>
          <p:cNvPr id="30" name="TextBox 29"/>
          <p:cNvSpPr txBox="1"/>
          <p:nvPr/>
        </p:nvSpPr>
        <p:spPr>
          <a:xfrm>
            <a:off x="2615314" y="3353665"/>
            <a:ext cx="1535331" cy="646331"/>
          </a:xfrm>
          <a:prstGeom prst="rect">
            <a:avLst/>
          </a:prstGeom>
          <a:noFill/>
        </p:spPr>
        <p:txBody>
          <a:bodyPr wrap="square" rtlCol="0">
            <a:spAutoFit/>
          </a:bodyPr>
          <a:lstStyle/>
          <a:p>
            <a:r>
              <a:rPr lang="en-US" dirty="0" smtClean="0">
                <a:solidFill>
                  <a:schemeClr val="bg1"/>
                </a:solidFill>
              </a:rPr>
              <a:t>Organic</a:t>
            </a:r>
            <a:r>
              <a:rPr lang="en-US" dirty="0">
                <a:solidFill>
                  <a:schemeClr val="bg1"/>
                </a:solidFill>
              </a:rPr>
              <a:t>+ </a:t>
            </a:r>
            <a:r>
              <a:rPr lang="en-US" dirty="0" smtClean="0">
                <a:solidFill>
                  <a:schemeClr val="bg1"/>
                </a:solidFill>
              </a:rPr>
              <a:t>∙OH</a:t>
            </a:r>
          </a:p>
          <a:p>
            <a:r>
              <a:rPr lang="en-US" dirty="0" smtClean="0">
                <a:solidFill>
                  <a:schemeClr val="bg1"/>
                </a:solidFill>
                <a:sym typeface="Wingdings" panose="05000000000000000000" pitchFamily="2" charset="2"/>
              </a:rPr>
              <a:t> prod</a:t>
            </a:r>
            <a:endParaRPr lang="en-US" dirty="0">
              <a:solidFill>
                <a:schemeClr val="bg1"/>
              </a:solidFill>
            </a:endParaRPr>
          </a:p>
        </p:txBody>
      </p:sp>
    </p:spTree>
    <p:extLst>
      <p:ext uri="{BB962C8B-B14F-4D97-AF65-F5344CB8AC3E}">
        <p14:creationId xmlns:p14="http://schemas.microsoft.com/office/powerpoint/2010/main" val="153539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0.05538 0.00741 L 0.12899 0.00556 " pathEditMode="relative" rAng="0" ptsTypes="AA">
                                      <p:cBhvr>
                                        <p:cTn id="23" dur="2000" fill="hold"/>
                                        <p:tgtEl>
                                          <p:spTgt spid="22"/>
                                        </p:tgtEl>
                                        <p:attrNameLst>
                                          <p:attrName>ppt_x</p:attrName>
                                          <p:attrName>ppt_y</p:attrName>
                                        </p:attrNameLst>
                                      </p:cBhvr>
                                      <p:rCtr x="9219" y="-93"/>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0 -3.33333E-6 L -0.13472 -3.33333E-6 " pathEditMode="relative" rAng="0" ptsTypes="AA">
                                      <p:cBhvr>
                                        <p:cTn id="39" dur="2000" fill="hold"/>
                                        <p:tgtEl>
                                          <p:spTgt spid="23"/>
                                        </p:tgtEl>
                                        <p:attrNameLst>
                                          <p:attrName>ppt_x</p:attrName>
                                          <p:attrName>ppt_y</p:attrName>
                                        </p:attrNameLst>
                                      </p:cBhvr>
                                      <p:rCtr x="-6736" y="0"/>
                                    </p:animMotion>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7" grpId="0" animBg="1"/>
      <p:bldP spid="28" grpId="0"/>
      <p:bldP spid="29" grpId="0"/>
      <p:bldP spid="31" grpId="0"/>
      <p:bldP spid="37" grpId="0"/>
      <p:bldP spid="56" grpId="0"/>
      <p:bldP spid="59" grpId="0"/>
      <p:bldP spid="60" grpId="0"/>
      <p:bldP spid="38" grpId="0"/>
      <p:bldP spid="33" grpId="0" animBg="1"/>
      <p:bldP spid="35" grpId="0" animBg="1"/>
      <p:bldP spid="7" grpId="0"/>
      <p:bldP spid="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98C8771-4AE4-45A9-B9B0-46E6CCAF57F4}"/>
              </a:ext>
            </a:extLst>
          </p:cNvPr>
          <p:cNvSpPr>
            <a:spLocks noGrp="1"/>
          </p:cNvSpPr>
          <p:nvPr>
            <p:ph type="title"/>
          </p:nvPr>
        </p:nvSpPr>
        <p:spPr>
          <a:xfrm>
            <a:off x="291148" y="208012"/>
            <a:ext cx="8742015" cy="807020"/>
          </a:xfrm>
        </p:spPr>
        <p:txBody>
          <a:bodyPr>
            <a:normAutofit fontScale="90000"/>
          </a:bodyPr>
          <a:lstStyle/>
          <a:p>
            <a:pPr algn="ctr"/>
            <a:r>
              <a:rPr lang="en-US" sz="3600" b="1" dirty="0" smtClean="0">
                <a:latin typeface="Arial" panose="020B0604020202020204" pitchFamily="34" charset="0"/>
                <a:cs typeface="Arial" panose="020B0604020202020204" pitchFamily="34" charset="0"/>
              </a:rPr>
              <a:t>Electrical Circuit Model for Conductivity Effects</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(Eagle Harbor </a:t>
            </a:r>
            <a:r>
              <a:rPr lang="en-US" sz="1800" dirty="0" err="1" smtClean="0">
                <a:latin typeface="Arial" panose="020B0604020202020204" pitchFamily="34" charset="0"/>
                <a:cs typeface="Arial" panose="020B0604020202020204" pitchFamily="34" charset="0"/>
              </a:rPr>
              <a:t>nanopulser</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782819A5-63C0-4712-8770-9C690BCF495D}"/>
              </a:ext>
            </a:extLst>
          </p:cNvPr>
          <p:cNvGrpSpPr/>
          <p:nvPr/>
        </p:nvGrpSpPr>
        <p:grpSpPr>
          <a:xfrm>
            <a:off x="291149" y="1167147"/>
            <a:ext cx="8344551" cy="4180623"/>
            <a:chOff x="424334" y="1104621"/>
            <a:chExt cx="11126068" cy="5574164"/>
          </a:xfrm>
        </p:grpSpPr>
        <p:grpSp>
          <p:nvGrpSpPr>
            <p:cNvPr id="12" name="Group 11">
              <a:extLst>
                <a:ext uri="{FF2B5EF4-FFF2-40B4-BE49-F238E27FC236}">
                  <a16:creationId xmlns:a16="http://schemas.microsoft.com/office/drawing/2014/main" xmlns="" id="{444D11EE-999D-4F65-8AA2-9CB1CEFA3F58}"/>
                </a:ext>
              </a:extLst>
            </p:cNvPr>
            <p:cNvGrpSpPr/>
            <p:nvPr/>
          </p:nvGrpSpPr>
          <p:grpSpPr>
            <a:xfrm>
              <a:off x="424334" y="1104621"/>
              <a:ext cx="11126068" cy="5574164"/>
              <a:chOff x="424334" y="1104621"/>
              <a:chExt cx="11126068" cy="5574164"/>
            </a:xfrm>
          </p:grpSpPr>
          <p:grpSp>
            <p:nvGrpSpPr>
              <p:cNvPr id="3" name="Group 2">
                <a:extLst>
                  <a:ext uri="{FF2B5EF4-FFF2-40B4-BE49-F238E27FC236}">
                    <a16:creationId xmlns:a16="http://schemas.microsoft.com/office/drawing/2014/main" xmlns="" id="{A6196053-7251-4561-876E-C77E55D0273F}"/>
                  </a:ext>
                </a:extLst>
              </p:cNvPr>
              <p:cNvGrpSpPr/>
              <p:nvPr/>
            </p:nvGrpSpPr>
            <p:grpSpPr>
              <a:xfrm>
                <a:off x="424334" y="1104621"/>
                <a:ext cx="11126068" cy="5574164"/>
                <a:chOff x="424334" y="1020644"/>
                <a:chExt cx="11126068" cy="5574164"/>
              </a:xfrm>
            </p:grpSpPr>
            <p:pic>
              <p:nvPicPr>
                <p:cNvPr id="86" name="Picture 85">
                  <a:extLst>
                    <a:ext uri="{FF2B5EF4-FFF2-40B4-BE49-F238E27FC236}">
                      <a16:creationId xmlns:a16="http://schemas.microsoft.com/office/drawing/2014/main" xmlns="" id="{99E4A9BA-8030-4422-A31E-E195B42402FE}"/>
                    </a:ext>
                  </a:extLst>
                </p:cNvPr>
                <p:cNvPicPr>
                  <a:picLocks noChangeAspect="1"/>
                </p:cNvPicPr>
                <p:nvPr/>
              </p:nvPicPr>
              <p:blipFill>
                <a:blip r:embed="rId2"/>
                <a:stretch>
                  <a:fillRect/>
                </a:stretch>
              </p:blipFill>
              <p:spPr>
                <a:xfrm>
                  <a:off x="424334" y="1425352"/>
                  <a:ext cx="3639183" cy="3285955"/>
                </a:xfrm>
                <a:prstGeom prst="rect">
                  <a:avLst/>
                </a:prstGeom>
              </p:spPr>
            </p:pic>
            <p:sp>
              <p:nvSpPr>
                <p:cNvPr id="106" name="TextBox 105">
                  <a:extLst>
                    <a:ext uri="{FF2B5EF4-FFF2-40B4-BE49-F238E27FC236}">
                      <a16:creationId xmlns:a16="http://schemas.microsoft.com/office/drawing/2014/main" xmlns="" id="{AAB70861-1B6A-4344-A0E6-6D8FD5013B76}"/>
                    </a:ext>
                  </a:extLst>
                </p:cNvPr>
                <p:cNvSpPr txBox="1"/>
                <p:nvPr/>
              </p:nvSpPr>
              <p:spPr>
                <a:xfrm>
                  <a:off x="8210929" y="2214223"/>
                  <a:ext cx="505783" cy="400109"/>
                </a:xfrm>
                <a:prstGeom prst="rect">
                  <a:avLst/>
                </a:prstGeom>
                <a:noFill/>
                <a:ln w="28575">
                  <a:noFill/>
                </a:ln>
              </p:spPr>
              <p:txBody>
                <a:bodyPr wrap="square" rtlCol="0">
                  <a:spAutoFit/>
                </a:bodyPr>
                <a:lstStyle/>
                <a:p>
                  <a:r>
                    <a:rPr lang="en-US" sz="1350" b="1" dirty="0"/>
                    <a:t>L</a:t>
                  </a:r>
                  <a:endParaRPr lang="en-US" sz="1350" b="1" baseline="-25000" dirty="0"/>
                </a:p>
              </p:txBody>
            </p:sp>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xmlns="" id="{0A0F39F0-DEDE-49BC-A9F0-3B88AABA9009}"/>
                        </a:ext>
                      </a:extLst>
                    </p:cNvPr>
                    <p:cNvSpPr/>
                    <p:nvPr/>
                  </p:nvSpPr>
                  <p:spPr>
                    <a:xfrm>
                      <a:off x="9110825" y="1020644"/>
                      <a:ext cx="2248479" cy="6959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b="1" i="1">
                                    <a:latin typeface="Cambria Math" panose="02040503050406030204" pitchFamily="18" charset="0"/>
                                  </a:rPr>
                                </m:ctrlPr>
                              </m:sSubPr>
                              <m:e>
                                <m:r>
                                  <a:rPr lang="en-US" sz="1350" b="1" i="1">
                                    <a:latin typeface="Cambria Math" panose="02040503050406030204" pitchFamily="18" charset="0"/>
                                  </a:rPr>
                                  <m:t>𝑹</m:t>
                                </m:r>
                              </m:e>
                              <m:sub>
                                <m:r>
                                  <a:rPr lang="en-US" sz="1350" b="1" i="1">
                                    <a:latin typeface="Cambria Math" panose="02040503050406030204" pitchFamily="18" charset="0"/>
                                  </a:rPr>
                                  <m:t>𝒑</m:t>
                                </m:r>
                              </m:sub>
                            </m:sSub>
                            <m:d>
                              <m:dPr>
                                <m:ctrlPr>
                                  <a:rPr lang="en-US" sz="1350" b="1" i="1">
                                    <a:latin typeface="Cambria Math" panose="02040503050406030204" pitchFamily="18" charset="0"/>
                                  </a:rPr>
                                </m:ctrlPr>
                              </m:dPr>
                              <m:e>
                                <m:r>
                                  <a:rPr lang="en-US" sz="1350" b="1" i="1">
                                    <a:latin typeface="Cambria Math" panose="02040503050406030204" pitchFamily="18" charset="0"/>
                                  </a:rPr>
                                  <m:t>𝒕</m:t>
                                </m:r>
                              </m:e>
                            </m:d>
                            <m:r>
                              <a:rPr lang="en-US" sz="1350" b="1" i="1">
                                <a:latin typeface="Cambria Math" panose="02040503050406030204" pitchFamily="18" charset="0"/>
                                <a:ea typeface="Cambria Math" panose="02040503050406030204" pitchFamily="18" charset="0"/>
                              </a:rPr>
                              <m:t>≈</m:t>
                            </m:r>
                            <m:f>
                              <m:fPr>
                                <m:ctrlPr>
                                  <a:rPr lang="en-US" sz="1350" b="1" i="1">
                                    <a:latin typeface="Cambria Math" panose="02040503050406030204" pitchFamily="18" charset="0"/>
                                    <a:ea typeface="Cambria Math" panose="02040503050406030204" pitchFamily="18" charset="0"/>
                                  </a:rPr>
                                </m:ctrlPr>
                              </m:fPr>
                              <m:num>
                                <m:r>
                                  <a:rPr lang="en-US" sz="1350" b="1" i="1">
                                    <a:latin typeface="Cambria Math" panose="02040503050406030204" pitchFamily="18" charset="0"/>
                                    <a:ea typeface="Cambria Math" panose="02040503050406030204" pitchFamily="18" charset="0"/>
                                  </a:rPr>
                                  <m:t>𝒍</m:t>
                                </m:r>
                              </m:num>
                              <m:den>
                                <m:r>
                                  <a:rPr lang="en-US" sz="1350" b="1" i="1">
                                    <a:latin typeface="Cambria Math" panose="02040503050406030204" pitchFamily="18" charset="0"/>
                                    <a:ea typeface="Cambria Math" panose="02040503050406030204" pitchFamily="18" charset="0"/>
                                  </a:rPr>
                                  <m:t>𝑨𝒆</m:t>
                                </m:r>
                                <m:sSub>
                                  <m:sSubPr>
                                    <m:ctrlPr>
                                      <a:rPr lang="en-US" sz="1350" b="1" i="1">
                                        <a:latin typeface="Cambria Math" panose="02040503050406030204" pitchFamily="18" charset="0"/>
                                        <a:ea typeface="Cambria Math" panose="02040503050406030204" pitchFamily="18" charset="0"/>
                                      </a:rPr>
                                    </m:ctrlPr>
                                  </m:sSubPr>
                                  <m:e>
                                    <m:r>
                                      <a:rPr lang="en-US" sz="1350" b="1" i="1">
                                        <a:latin typeface="Cambria Math" panose="02040503050406030204" pitchFamily="18" charset="0"/>
                                        <a:ea typeface="Cambria Math" panose="02040503050406030204" pitchFamily="18" charset="0"/>
                                      </a:rPr>
                                      <m:t>𝝁</m:t>
                                    </m:r>
                                  </m:e>
                                  <m:sub>
                                    <m:r>
                                      <a:rPr lang="en-US" sz="1350" b="1" i="1">
                                        <a:latin typeface="Cambria Math" panose="02040503050406030204" pitchFamily="18" charset="0"/>
                                        <a:ea typeface="Cambria Math" panose="02040503050406030204" pitchFamily="18" charset="0"/>
                                      </a:rPr>
                                      <m:t>𝒆</m:t>
                                    </m:r>
                                  </m:sub>
                                </m:sSub>
                                <m:sSub>
                                  <m:sSubPr>
                                    <m:ctrlPr>
                                      <a:rPr lang="en-US" sz="1350" b="1" i="1">
                                        <a:latin typeface="Cambria Math" panose="02040503050406030204" pitchFamily="18" charset="0"/>
                                        <a:ea typeface="Cambria Math" panose="02040503050406030204" pitchFamily="18" charset="0"/>
                                      </a:rPr>
                                    </m:ctrlPr>
                                  </m:sSubPr>
                                  <m:e>
                                    <m:r>
                                      <a:rPr lang="en-US" sz="1350" b="1" i="1">
                                        <a:latin typeface="Cambria Math" panose="02040503050406030204" pitchFamily="18" charset="0"/>
                                        <a:ea typeface="Cambria Math" panose="02040503050406030204" pitchFamily="18" charset="0"/>
                                      </a:rPr>
                                      <m:t>𝑵</m:t>
                                    </m:r>
                                  </m:e>
                                  <m:sub>
                                    <m:r>
                                      <a:rPr lang="en-US" sz="1350" b="1" i="1">
                                        <a:latin typeface="Cambria Math" panose="02040503050406030204" pitchFamily="18" charset="0"/>
                                        <a:ea typeface="Cambria Math" panose="02040503050406030204" pitchFamily="18" charset="0"/>
                                      </a:rPr>
                                      <m:t>𝒆</m:t>
                                    </m:r>
                                  </m:sub>
                                </m:sSub>
                                <m:d>
                                  <m:dPr>
                                    <m:ctrlPr>
                                      <a:rPr lang="en-US" sz="1350" b="1" i="1">
                                        <a:latin typeface="Cambria Math" panose="02040503050406030204" pitchFamily="18" charset="0"/>
                                        <a:ea typeface="Cambria Math" panose="02040503050406030204" pitchFamily="18" charset="0"/>
                                      </a:rPr>
                                    </m:ctrlPr>
                                  </m:dPr>
                                  <m:e>
                                    <m:r>
                                      <a:rPr lang="en-US" sz="1350" b="1" i="1">
                                        <a:latin typeface="Cambria Math" panose="02040503050406030204" pitchFamily="18" charset="0"/>
                                        <a:ea typeface="Cambria Math" panose="02040503050406030204" pitchFamily="18" charset="0"/>
                                      </a:rPr>
                                      <m:t>𝒕</m:t>
                                    </m:r>
                                  </m:e>
                                </m:d>
                              </m:den>
                            </m:f>
                          </m:oMath>
                        </m:oMathPara>
                      </a14:m>
                      <a:endParaRPr lang="en-US" sz="1350" b="1" dirty="0"/>
                    </a:p>
                  </p:txBody>
                </p:sp>
              </mc:Choice>
              <mc:Fallback xmlns="">
                <p:sp>
                  <p:nvSpPr>
                    <p:cNvPr id="110" name="Rectangle 109">
                      <a:extLst>
                        <a:ext uri="{FF2B5EF4-FFF2-40B4-BE49-F238E27FC236}">
                          <a16:creationId xmlns:a16="http://schemas.microsoft.com/office/drawing/2014/main" id="{0A0F39F0-DEDE-49BC-A9F0-3B88AABA9009}"/>
                        </a:ext>
                      </a:extLst>
                    </p:cNvPr>
                    <p:cNvSpPr>
                      <a:spLocks noRot="1" noChangeAspect="1" noMove="1" noResize="1" noEditPoints="1" noAdjustHandles="1" noChangeArrowheads="1" noChangeShapeType="1" noTextEdit="1"/>
                    </p:cNvSpPr>
                    <p:nvPr/>
                  </p:nvSpPr>
                  <p:spPr>
                    <a:xfrm>
                      <a:off x="9110824" y="1020644"/>
                      <a:ext cx="2191497" cy="66511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xmlns="" id="{D306D7BA-7D86-4474-B477-3EE3FDA6A259}"/>
                        </a:ext>
                      </a:extLst>
                    </p:cNvPr>
                    <p:cNvSpPr/>
                    <p:nvPr/>
                  </p:nvSpPr>
                  <p:spPr>
                    <a:xfrm>
                      <a:off x="962025" y="5196305"/>
                      <a:ext cx="6645061" cy="1398503"/>
                    </a:xfrm>
                    <a:prstGeom prst="rect">
                      <a:avLst/>
                    </a:prstGeom>
                  </p:spPr>
                  <p:txBody>
                    <a:bodyPr wrap="square">
                      <a:spAutoFit/>
                    </a:bodyPr>
                    <a:lstStyle/>
                    <a:p>
                      <a14:m>
                        <m:oMath xmlns:m="http://schemas.openxmlformats.org/officeDocument/2006/math">
                          <m:sSub>
                            <m:sSubPr>
                              <m:ctrlPr>
                                <a:rPr lang="en-US" sz="1200" b="1" i="1">
                                  <a:latin typeface="Cambria Math" panose="02040503050406030204" pitchFamily="18" charset="0"/>
                                </a:rPr>
                              </m:ctrlPr>
                            </m:sSubPr>
                            <m:e>
                              <m:r>
                                <a:rPr lang="en-US" sz="1200" b="1" i="1">
                                  <a:latin typeface="Cambria Math" panose="02040503050406030204" pitchFamily="18" charset="0"/>
                                </a:rPr>
                                <m:t>𝑹</m:t>
                              </m:r>
                            </m:e>
                            <m:sub>
                              <m:r>
                                <a:rPr lang="en-US" sz="1200" b="1" i="1">
                                  <a:latin typeface="Cambria Math" panose="02040503050406030204" pitchFamily="18" charset="0"/>
                                </a:rPr>
                                <m:t>𝒑</m:t>
                              </m:r>
                            </m:sub>
                          </m:sSub>
                        </m:oMath>
                      </a14:m>
                      <a:r>
                        <a:rPr lang="en-US" sz="1200" b="1" dirty="0"/>
                        <a:t>, </a:t>
                      </a:r>
                      <a14:m>
                        <m:oMath xmlns:m="http://schemas.openxmlformats.org/officeDocument/2006/math">
                          <m:sSub>
                            <m:sSubPr>
                              <m:ctrlPr>
                                <a:rPr lang="en-US" sz="1200" b="1" i="1">
                                  <a:latin typeface="Cambria Math" panose="02040503050406030204" pitchFamily="18" charset="0"/>
                                </a:rPr>
                              </m:ctrlPr>
                            </m:sSubPr>
                            <m:e>
                              <m:r>
                                <a:rPr lang="en-US" sz="1200" b="1" i="1">
                                  <a:latin typeface="Cambria Math" panose="02040503050406030204" pitchFamily="18" charset="0"/>
                                </a:rPr>
                                <m:t>𝑹</m:t>
                              </m:r>
                            </m:e>
                            <m:sub>
                              <m:r>
                                <a:rPr lang="en-US" sz="1200" b="1" i="1">
                                  <a:latin typeface="Cambria Math" panose="02040503050406030204" pitchFamily="18" charset="0"/>
                                </a:rPr>
                                <m:t>𝒘</m:t>
                              </m:r>
                            </m:sub>
                          </m:sSub>
                        </m:oMath>
                      </a14:m>
                      <a:r>
                        <a:rPr lang="en-US" sz="1200" b="1" dirty="0"/>
                        <a:t>, </a:t>
                      </a:r>
                      <a14:m>
                        <m:oMath xmlns:m="http://schemas.openxmlformats.org/officeDocument/2006/math">
                          <m:sSub>
                            <m:sSubPr>
                              <m:ctrlPr>
                                <a:rPr lang="en-US" sz="1200" b="1" i="1">
                                  <a:latin typeface="Cambria Math" panose="02040503050406030204" pitchFamily="18" charset="0"/>
                                </a:rPr>
                              </m:ctrlPr>
                            </m:sSubPr>
                            <m:e>
                              <m:r>
                                <a:rPr lang="en-US" sz="1200" b="1" i="1">
                                  <a:latin typeface="Cambria Math" panose="02040503050406030204" pitchFamily="18" charset="0"/>
                                </a:rPr>
                                <m:t>𝑹</m:t>
                              </m:r>
                            </m:e>
                            <m:sub>
                              <m:r>
                                <a:rPr lang="en-US" sz="1200" b="1" i="1">
                                  <a:latin typeface="Cambria Math" panose="02040503050406030204" pitchFamily="18" charset="0"/>
                                </a:rPr>
                                <m:t>𝟏</m:t>
                              </m:r>
                              <m:r>
                                <a:rPr lang="en-US" sz="1200" b="1" i="1">
                                  <a:latin typeface="Cambria Math" panose="02040503050406030204" pitchFamily="18" charset="0"/>
                                </a:rPr>
                                <m:t>,</m:t>
                              </m:r>
                              <m:r>
                                <a:rPr lang="en-US" sz="1200" b="1" i="1">
                                  <a:latin typeface="Cambria Math" panose="02040503050406030204" pitchFamily="18" charset="0"/>
                                </a:rPr>
                                <m:t>𝟐</m:t>
                              </m:r>
                              <m:r>
                                <a:rPr lang="en-US" sz="1200" b="1" i="1">
                                  <a:latin typeface="Cambria Math" panose="02040503050406030204" pitchFamily="18" charset="0"/>
                                </a:rPr>
                                <m:t>,</m:t>
                              </m:r>
                              <m:r>
                                <a:rPr lang="en-US" sz="1200" b="1" i="1">
                                  <a:latin typeface="Cambria Math" panose="02040503050406030204" pitchFamily="18" charset="0"/>
                                </a:rPr>
                                <m:t>𝟑</m:t>
                              </m:r>
                              <m:r>
                                <a:rPr lang="en-US" sz="1200" b="1" i="1">
                                  <a:latin typeface="Cambria Math" panose="02040503050406030204" pitchFamily="18" charset="0"/>
                                </a:rPr>
                                <m:t>,</m:t>
                              </m:r>
                              <m:r>
                                <a:rPr lang="en-US" sz="1200" b="1" i="1">
                                  <a:latin typeface="Cambria Math" panose="02040503050406030204" pitchFamily="18" charset="0"/>
                                </a:rPr>
                                <m:t>𝟒</m:t>
                              </m:r>
                            </m:sub>
                          </m:sSub>
                        </m:oMath>
                      </a14:m>
                      <a:r>
                        <a:rPr lang="en-US" sz="1200" b="1" dirty="0"/>
                        <a:t>: Resistance of plasma, water film, and resistors in the circuit</a:t>
                      </a:r>
                      <a:endParaRPr lang="en-US" sz="1200" b="1" i="1" dirty="0">
                        <a:latin typeface="Cambria Math" panose="02040503050406030204" pitchFamily="18" charset="0"/>
                      </a:endParaRPr>
                    </a:p>
                    <a:p>
                      <a14:m>
                        <m:oMath xmlns:m="http://schemas.openxmlformats.org/officeDocument/2006/math">
                          <m:sSub>
                            <m:sSubPr>
                              <m:ctrlPr>
                                <a:rPr lang="en-US" sz="1200" b="1" i="1">
                                  <a:latin typeface="Cambria Math" panose="02040503050406030204" pitchFamily="18" charset="0"/>
                                </a:rPr>
                              </m:ctrlPr>
                            </m:sSubPr>
                            <m:e>
                              <m:r>
                                <a:rPr lang="en-US" sz="1200" b="1" i="1">
                                  <a:latin typeface="Cambria Math" panose="02040503050406030204" pitchFamily="18" charset="0"/>
                                </a:rPr>
                                <m:t>𝑪</m:t>
                              </m:r>
                            </m:e>
                            <m:sub>
                              <m:r>
                                <a:rPr lang="en-US" sz="1200" b="1" i="1">
                                  <a:latin typeface="Cambria Math" panose="02040503050406030204" pitchFamily="18" charset="0"/>
                                </a:rPr>
                                <m:t>𝒑</m:t>
                              </m:r>
                            </m:sub>
                          </m:sSub>
                        </m:oMath>
                      </a14:m>
                      <a:r>
                        <a:rPr lang="en-US" sz="1200" b="1" dirty="0"/>
                        <a:t>: Capacitance of reactor</a:t>
                      </a:r>
                    </a:p>
                    <a:p>
                      <a14:m>
                        <m:oMath xmlns:m="http://schemas.openxmlformats.org/officeDocument/2006/math">
                          <m:r>
                            <a:rPr lang="en-US" sz="1200" b="1" i="1">
                              <a:latin typeface="Cambria Math" panose="02040503050406030204" pitchFamily="18" charset="0"/>
                              <a:ea typeface="Cambria Math" panose="02040503050406030204" pitchFamily="18" charset="0"/>
                            </a:rPr>
                            <m:t>𝑨</m:t>
                          </m:r>
                        </m:oMath>
                      </a14:m>
                      <a:r>
                        <a:rPr lang="en-US" sz="1200" b="1" dirty="0"/>
                        <a:t>: Cross-section area of plasma channel</a:t>
                      </a:r>
                    </a:p>
                    <a:p>
                      <a14:m>
                        <m:oMath xmlns:m="http://schemas.openxmlformats.org/officeDocument/2006/math">
                          <m:r>
                            <a:rPr lang="en-US" sz="1200" b="1" i="1">
                              <a:latin typeface="Cambria Math" panose="02040503050406030204" pitchFamily="18" charset="0"/>
                              <a:ea typeface="Cambria Math" panose="02040503050406030204" pitchFamily="18" charset="0"/>
                            </a:rPr>
                            <m:t>𝒆</m:t>
                          </m:r>
                        </m:oMath>
                      </a14:m>
                      <a:r>
                        <a:rPr lang="en-US" sz="1200" b="1" dirty="0"/>
                        <a:t>: Elementary charge</a:t>
                      </a:r>
                    </a:p>
                  </p:txBody>
                </p:sp>
              </mc:Choice>
              <mc:Fallback xmlns="">
                <p:sp>
                  <p:nvSpPr>
                    <p:cNvPr id="117" name="Rectangle 116">
                      <a:extLst>
                        <a:ext uri="{FF2B5EF4-FFF2-40B4-BE49-F238E27FC236}">
                          <a16:creationId xmlns:a16="http://schemas.microsoft.com/office/drawing/2014/main" id="{D306D7BA-7D86-4474-B477-3EE3FDA6A259}"/>
                        </a:ext>
                      </a:extLst>
                    </p:cNvPr>
                    <p:cNvSpPr>
                      <a:spLocks noRot="1" noChangeAspect="1" noMove="1" noResize="1" noEditPoints="1" noAdjustHandles="1" noChangeArrowheads="1" noChangeShapeType="1" noTextEdit="1"/>
                    </p:cNvSpPr>
                    <p:nvPr/>
                  </p:nvSpPr>
                  <p:spPr>
                    <a:xfrm>
                      <a:off x="962025" y="5196305"/>
                      <a:ext cx="6645061" cy="1121333"/>
                    </a:xfrm>
                    <a:prstGeom prst="rect">
                      <a:avLst/>
                    </a:prstGeom>
                    <a:blipFill>
                      <a:blip r:embed="rId4"/>
                      <a:stretch>
                        <a:fillRect t="-1087" b="-59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xmlns="" id="{426FEDCD-7358-4445-84FD-225A40BA5D3F}"/>
                        </a:ext>
                      </a:extLst>
                    </p:cNvPr>
                    <p:cNvSpPr/>
                    <p:nvPr/>
                  </p:nvSpPr>
                  <p:spPr>
                    <a:xfrm>
                      <a:off x="7704886" y="5196304"/>
                      <a:ext cx="2971211" cy="1107996"/>
                    </a:xfrm>
                    <a:prstGeom prst="rect">
                      <a:avLst/>
                    </a:prstGeom>
                  </p:spPr>
                  <p:txBody>
                    <a:bodyPr wrap="square">
                      <a:spAutoFit/>
                    </a:bodyPr>
                    <a:lstStyle/>
                    <a:p>
                      <a14:m>
                        <m:oMath xmlns:m="http://schemas.openxmlformats.org/officeDocument/2006/math">
                          <m:sSub>
                            <m:sSubPr>
                              <m:ctrlPr>
                                <a:rPr lang="en-US" sz="1200" b="1" i="1">
                                  <a:latin typeface="Cambria Math" panose="02040503050406030204" pitchFamily="18" charset="0"/>
                                  <a:ea typeface="Cambria Math" panose="02040503050406030204" pitchFamily="18" charset="0"/>
                                </a:rPr>
                              </m:ctrlPr>
                            </m:sSubPr>
                            <m:e>
                              <m:r>
                                <a:rPr lang="en-US" sz="1200" b="1" i="1">
                                  <a:latin typeface="Cambria Math" panose="02040503050406030204" pitchFamily="18" charset="0"/>
                                  <a:ea typeface="Cambria Math" panose="02040503050406030204" pitchFamily="18" charset="0"/>
                                </a:rPr>
                                <m:t>𝝁</m:t>
                              </m:r>
                            </m:e>
                            <m:sub>
                              <m:r>
                                <a:rPr lang="en-US" sz="1200" b="1" i="1">
                                  <a:latin typeface="Cambria Math" panose="02040503050406030204" pitchFamily="18" charset="0"/>
                                  <a:ea typeface="Cambria Math" panose="02040503050406030204" pitchFamily="18" charset="0"/>
                                </a:rPr>
                                <m:t>𝒆</m:t>
                              </m:r>
                            </m:sub>
                          </m:sSub>
                        </m:oMath>
                      </a14:m>
                      <a:r>
                        <a:rPr lang="en-US" sz="1200" b="1" dirty="0"/>
                        <a:t>: Mobility of electron</a:t>
                      </a:r>
                    </a:p>
                    <a:p>
                      <a14:m>
                        <m:oMath xmlns:m="http://schemas.openxmlformats.org/officeDocument/2006/math">
                          <m:sSub>
                            <m:sSubPr>
                              <m:ctrlPr>
                                <a:rPr lang="en-US" sz="1200" b="1" i="1">
                                  <a:latin typeface="Cambria Math" panose="02040503050406030204" pitchFamily="18" charset="0"/>
                                  <a:ea typeface="Cambria Math" panose="02040503050406030204" pitchFamily="18" charset="0"/>
                                </a:rPr>
                              </m:ctrlPr>
                            </m:sSubPr>
                            <m:e>
                              <m:r>
                                <a:rPr lang="en-US" sz="1200" b="1" i="1">
                                  <a:latin typeface="Cambria Math" panose="02040503050406030204" pitchFamily="18" charset="0"/>
                                  <a:ea typeface="Cambria Math" panose="02040503050406030204" pitchFamily="18" charset="0"/>
                                </a:rPr>
                                <m:t>𝑵</m:t>
                              </m:r>
                            </m:e>
                            <m:sub>
                              <m:r>
                                <a:rPr lang="en-US" sz="1200" b="1" i="1">
                                  <a:latin typeface="Cambria Math" panose="02040503050406030204" pitchFamily="18" charset="0"/>
                                  <a:ea typeface="Cambria Math" panose="02040503050406030204" pitchFamily="18" charset="0"/>
                                </a:rPr>
                                <m:t>𝒆</m:t>
                              </m:r>
                            </m:sub>
                          </m:sSub>
                        </m:oMath>
                      </a14:m>
                      <a:r>
                        <a:rPr lang="en-US" sz="1200" b="1" dirty="0"/>
                        <a:t>: Electron density</a:t>
                      </a:r>
                    </a:p>
                    <a:p>
                      <a14:m>
                        <m:oMath xmlns:m="http://schemas.openxmlformats.org/officeDocument/2006/math">
                          <m:r>
                            <a:rPr lang="en-US" sz="1200" b="1" i="1">
                              <a:latin typeface="Cambria Math" panose="02040503050406030204" pitchFamily="18" charset="0"/>
                              <a:ea typeface="Cambria Math" panose="02040503050406030204" pitchFamily="18" charset="0"/>
                            </a:rPr>
                            <m:t>𝒍</m:t>
                          </m:r>
                        </m:oMath>
                      </a14:m>
                      <a:r>
                        <a:rPr lang="en-US" sz="1200" b="1" dirty="0"/>
                        <a:t>: </a:t>
                      </a:r>
                      <a:r>
                        <a:rPr lang="en-US" sz="1200" b="1" dirty="0" smtClean="0"/>
                        <a:t>Electrode </a:t>
                      </a:r>
                      <a:r>
                        <a:rPr lang="en-US" sz="1200" b="1" dirty="0"/>
                        <a:t>gap</a:t>
                      </a:r>
                    </a:p>
                    <a:p>
                      <a14:m>
                        <m:oMath xmlns:m="http://schemas.openxmlformats.org/officeDocument/2006/math">
                          <m:r>
                            <a:rPr lang="en-US" sz="1200" b="1" i="1">
                              <a:latin typeface="Cambria Math" panose="02040503050406030204" pitchFamily="18" charset="0"/>
                            </a:rPr>
                            <m:t>𝑳</m:t>
                          </m:r>
                        </m:oMath>
                      </a14:m>
                      <a:r>
                        <a:rPr lang="en-US" sz="1200" b="1" dirty="0"/>
                        <a:t>: Inductance of wire</a:t>
                      </a:r>
                    </a:p>
                  </p:txBody>
                </p:sp>
              </mc:Choice>
              <mc:Fallback xmlns="">
                <p:sp>
                  <p:nvSpPr>
                    <p:cNvPr id="118" name="Rectangle 117">
                      <a:extLst>
                        <a:ext uri="{FF2B5EF4-FFF2-40B4-BE49-F238E27FC236}">
                          <a16:creationId xmlns:a16="http://schemas.microsoft.com/office/drawing/2014/main" xmlns="" xmlns:a14="http://schemas.microsoft.com/office/drawing/2010/main" id="{426FEDCD-7358-4445-84FD-225A40BA5D3F}"/>
                        </a:ext>
                      </a:extLst>
                    </p:cNvPr>
                    <p:cNvSpPr>
                      <a:spLocks noRot="1" noChangeAspect="1" noMove="1" noResize="1" noEditPoints="1" noAdjustHandles="1" noChangeArrowheads="1" noChangeShapeType="1" noTextEdit="1"/>
                    </p:cNvSpPr>
                    <p:nvPr/>
                  </p:nvSpPr>
                  <p:spPr>
                    <a:xfrm>
                      <a:off x="7704886" y="5196304"/>
                      <a:ext cx="2971211" cy="1107996"/>
                    </a:xfrm>
                    <a:prstGeom prst="rect">
                      <a:avLst/>
                    </a:prstGeom>
                    <a:blipFill rotWithShape="0">
                      <a:blip r:embed="rId5"/>
                      <a:stretch>
                        <a:fillRect b="-4380"/>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xmlns="" id="{EE727A50-3DFC-4AF9-A971-798D51A5138D}"/>
                    </a:ext>
                  </a:extLst>
                </p:cNvPr>
                <p:cNvGrpSpPr/>
                <p:nvPr/>
              </p:nvGrpSpPr>
              <p:grpSpPr>
                <a:xfrm>
                  <a:off x="4386469" y="1738794"/>
                  <a:ext cx="7163933" cy="3245584"/>
                  <a:chOff x="4386469" y="1841431"/>
                  <a:chExt cx="7163933" cy="3245584"/>
                </a:xfrm>
              </p:grpSpPr>
              <p:grpSp>
                <p:nvGrpSpPr>
                  <p:cNvPr id="6" name="Group 5">
                    <a:extLst>
                      <a:ext uri="{FF2B5EF4-FFF2-40B4-BE49-F238E27FC236}">
                        <a16:creationId xmlns:a16="http://schemas.microsoft.com/office/drawing/2014/main" xmlns="" id="{4E4534EB-E3F1-42E0-9004-1DE82CCB8D55}"/>
                      </a:ext>
                    </a:extLst>
                  </p:cNvPr>
                  <p:cNvGrpSpPr/>
                  <p:nvPr/>
                </p:nvGrpSpPr>
                <p:grpSpPr>
                  <a:xfrm>
                    <a:off x="4386469" y="1841431"/>
                    <a:ext cx="7163933" cy="3245584"/>
                    <a:chOff x="4386469" y="1841431"/>
                    <a:chExt cx="7163933" cy="3245584"/>
                  </a:xfrm>
                </p:grpSpPr>
                <p:grpSp>
                  <p:nvGrpSpPr>
                    <p:cNvPr id="105" name="Group 104">
                      <a:extLst>
                        <a:ext uri="{FF2B5EF4-FFF2-40B4-BE49-F238E27FC236}">
                          <a16:creationId xmlns:a16="http://schemas.microsoft.com/office/drawing/2014/main" xmlns="" id="{45DD4619-0309-41B2-B485-02B914D528BB}"/>
                        </a:ext>
                      </a:extLst>
                    </p:cNvPr>
                    <p:cNvGrpSpPr/>
                    <p:nvPr/>
                  </p:nvGrpSpPr>
                  <p:grpSpPr>
                    <a:xfrm>
                      <a:off x="4386469" y="1841431"/>
                      <a:ext cx="7163933" cy="3245584"/>
                      <a:chOff x="4339157" y="2208598"/>
                      <a:chExt cx="7163933" cy="3245584"/>
                    </a:xfrm>
                  </p:grpSpPr>
                  <p:grpSp>
                    <p:nvGrpSpPr>
                      <p:cNvPr id="84" name="Group 83">
                        <a:extLst>
                          <a:ext uri="{FF2B5EF4-FFF2-40B4-BE49-F238E27FC236}">
                            <a16:creationId xmlns:a16="http://schemas.microsoft.com/office/drawing/2014/main" xmlns="" id="{6FB9132C-EB32-4CE0-AAF3-47FFF456C80D}"/>
                          </a:ext>
                        </a:extLst>
                      </p:cNvPr>
                      <p:cNvGrpSpPr/>
                      <p:nvPr/>
                    </p:nvGrpSpPr>
                    <p:grpSpPr>
                      <a:xfrm>
                        <a:off x="4339157" y="2208598"/>
                        <a:ext cx="7163933" cy="3245584"/>
                        <a:chOff x="1712531" y="2333633"/>
                        <a:chExt cx="9883255" cy="3228912"/>
                      </a:xfrm>
                    </p:grpSpPr>
                    <p:sp>
                      <p:nvSpPr>
                        <p:cNvPr id="47" name="Rectangle 46">
                          <a:extLst>
                            <a:ext uri="{FF2B5EF4-FFF2-40B4-BE49-F238E27FC236}">
                              <a16:creationId xmlns:a16="http://schemas.microsoft.com/office/drawing/2014/main" xmlns="" id="{DD03D3E0-3554-4BCD-9F45-5713BDB00EB4}"/>
                            </a:ext>
                          </a:extLst>
                        </p:cNvPr>
                        <p:cNvSpPr/>
                        <p:nvPr/>
                      </p:nvSpPr>
                      <p:spPr>
                        <a:xfrm>
                          <a:off x="2323871" y="3167926"/>
                          <a:ext cx="1568741" cy="1115736"/>
                        </a:xfrm>
                        <a:prstGeom prst="rect">
                          <a:avLst/>
                        </a:prstGeom>
                        <a:solidFill>
                          <a:srgbClr val="C14A1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xmlns="" id="{8646ED3D-8A5D-41D5-BA3A-DE3CFCDB913E}"/>
                            </a:ext>
                          </a:extLst>
                        </p:cNvPr>
                        <p:cNvSpPr/>
                        <p:nvPr/>
                      </p:nvSpPr>
                      <p:spPr>
                        <a:xfrm>
                          <a:off x="3584319" y="3438471"/>
                          <a:ext cx="134223" cy="134224"/>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xmlns="" id="{8E807915-8D96-4ADD-836E-7DAF3288D4DD}"/>
                            </a:ext>
                          </a:extLst>
                        </p:cNvPr>
                        <p:cNvSpPr/>
                        <p:nvPr/>
                      </p:nvSpPr>
                      <p:spPr>
                        <a:xfrm>
                          <a:off x="3584318" y="3793954"/>
                          <a:ext cx="134223" cy="134224"/>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TextBox 49">
                          <a:extLst>
                            <a:ext uri="{FF2B5EF4-FFF2-40B4-BE49-F238E27FC236}">
                              <a16:creationId xmlns:a16="http://schemas.microsoft.com/office/drawing/2014/main" xmlns="" id="{C22850F6-FC96-4A81-A9C4-A01B24200B6C}"/>
                            </a:ext>
                          </a:extLst>
                        </p:cNvPr>
                        <p:cNvSpPr txBox="1"/>
                        <p:nvPr/>
                      </p:nvSpPr>
                      <p:spPr>
                        <a:xfrm>
                          <a:off x="3181020" y="3696650"/>
                          <a:ext cx="502640" cy="398054"/>
                        </a:xfrm>
                        <a:prstGeom prst="rect">
                          <a:avLst/>
                        </a:prstGeom>
                        <a:noFill/>
                        <a:ln w="28575">
                          <a:noFill/>
                        </a:ln>
                      </p:spPr>
                      <p:txBody>
                        <a:bodyPr wrap="square" rtlCol="0">
                          <a:spAutoFit/>
                        </a:bodyPr>
                        <a:lstStyle/>
                        <a:p>
                          <a:r>
                            <a:rPr lang="en-US" sz="1350" dirty="0"/>
                            <a:t>+</a:t>
                          </a:r>
                        </a:p>
                      </p:txBody>
                    </p:sp>
                    <p:sp>
                      <p:nvSpPr>
                        <p:cNvPr id="51" name="TextBox 50">
                          <a:extLst>
                            <a:ext uri="{FF2B5EF4-FFF2-40B4-BE49-F238E27FC236}">
                              <a16:creationId xmlns:a16="http://schemas.microsoft.com/office/drawing/2014/main" xmlns="" id="{6AFCD88A-C997-4075-8C36-86F9E1A4B3EC}"/>
                            </a:ext>
                          </a:extLst>
                        </p:cNvPr>
                        <p:cNvSpPr txBox="1"/>
                        <p:nvPr/>
                      </p:nvSpPr>
                      <p:spPr>
                        <a:xfrm>
                          <a:off x="3218350" y="3317232"/>
                          <a:ext cx="502640" cy="398054"/>
                        </a:xfrm>
                        <a:prstGeom prst="rect">
                          <a:avLst/>
                        </a:prstGeom>
                        <a:noFill/>
                        <a:ln w="28575">
                          <a:noFill/>
                        </a:ln>
                      </p:spPr>
                      <p:txBody>
                        <a:bodyPr wrap="square" rtlCol="0">
                          <a:spAutoFit/>
                        </a:bodyPr>
                        <a:lstStyle/>
                        <a:p>
                          <a:r>
                            <a:rPr lang="en-US" sz="1350" dirty="0"/>
                            <a:t>-</a:t>
                          </a:r>
                        </a:p>
                      </p:txBody>
                    </p:sp>
                    <p:sp>
                      <p:nvSpPr>
                        <p:cNvPr id="52" name="Rectangle 51">
                          <a:extLst>
                            <a:ext uri="{FF2B5EF4-FFF2-40B4-BE49-F238E27FC236}">
                              <a16:creationId xmlns:a16="http://schemas.microsoft.com/office/drawing/2014/main" xmlns="" id="{D8756488-2A12-44BE-9CC4-659EFE30BD7B}"/>
                            </a:ext>
                          </a:extLst>
                        </p:cNvPr>
                        <p:cNvSpPr/>
                        <p:nvPr/>
                      </p:nvSpPr>
                      <p:spPr>
                        <a:xfrm>
                          <a:off x="5021019" y="2549926"/>
                          <a:ext cx="771788" cy="243281"/>
                        </a:xfrm>
                        <a:prstGeom prst="rect">
                          <a:avLst/>
                        </a:prstGeom>
                        <a:solidFill>
                          <a:srgbClr val="C14A1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xmlns="" id="{4E999245-5CC9-44A8-88A2-0811DCE5DE03}"/>
                            </a:ext>
                          </a:extLst>
                        </p:cNvPr>
                        <p:cNvSpPr/>
                        <p:nvPr/>
                      </p:nvSpPr>
                      <p:spPr>
                        <a:xfrm>
                          <a:off x="4454948" y="3433347"/>
                          <a:ext cx="344124" cy="539692"/>
                        </a:xfrm>
                        <a:prstGeom prst="rect">
                          <a:avLst/>
                        </a:prstGeom>
                        <a:solidFill>
                          <a:srgbClr val="C14A1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4" name="Connector: Elbow 53">
                          <a:extLst>
                            <a:ext uri="{FF2B5EF4-FFF2-40B4-BE49-F238E27FC236}">
                              <a16:creationId xmlns:a16="http://schemas.microsoft.com/office/drawing/2014/main" xmlns="" id="{5090DAAB-061B-42A8-A749-3FDE1F8FBDA6}"/>
                            </a:ext>
                          </a:extLst>
                        </p:cNvPr>
                        <p:cNvCxnSpPr>
                          <a:cxnSpLocks/>
                          <a:stCxn id="51" idx="3"/>
                          <a:endCxn id="52" idx="1"/>
                        </p:cNvCxnSpPr>
                        <p:nvPr/>
                      </p:nvCxnSpPr>
                      <p:spPr>
                        <a:xfrm flipV="1">
                          <a:off x="3720990" y="2671567"/>
                          <a:ext cx="1300029" cy="844692"/>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xmlns="" id="{600F6E0B-FC58-41C6-B8C2-468DF2894518}"/>
                            </a:ext>
                          </a:extLst>
                        </p:cNvPr>
                        <p:cNvSpPr/>
                        <p:nvPr/>
                      </p:nvSpPr>
                      <p:spPr>
                        <a:xfrm>
                          <a:off x="9868664" y="3445028"/>
                          <a:ext cx="234543" cy="590384"/>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7" name="Straight Connector 56">
                          <a:extLst>
                            <a:ext uri="{FF2B5EF4-FFF2-40B4-BE49-F238E27FC236}">
                              <a16:creationId xmlns:a16="http://schemas.microsoft.com/office/drawing/2014/main" xmlns="" id="{DE214C90-9F9C-4A0B-B44F-C063044D43B0}"/>
                            </a:ext>
                          </a:extLst>
                        </p:cNvPr>
                        <p:cNvCxnSpPr/>
                        <p:nvPr/>
                      </p:nvCxnSpPr>
                      <p:spPr>
                        <a:xfrm>
                          <a:off x="10381082" y="3744360"/>
                          <a:ext cx="8724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1455C195-750F-4167-B661-9CDF2C9826EF}"/>
                            </a:ext>
                          </a:extLst>
                        </p:cNvPr>
                        <p:cNvCxnSpPr/>
                        <p:nvPr/>
                      </p:nvCxnSpPr>
                      <p:spPr>
                        <a:xfrm>
                          <a:off x="10381083" y="3888155"/>
                          <a:ext cx="8724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xmlns="" id="{BD468AFB-545C-4A4C-BAA7-205CF548AE19}"/>
                            </a:ext>
                          </a:extLst>
                        </p:cNvPr>
                        <p:cNvCxnSpPr>
                          <a:cxnSpLocks/>
                          <a:stCxn id="52" idx="3"/>
                        </p:cNvCxnSpPr>
                        <p:nvPr/>
                      </p:nvCxnSpPr>
                      <p:spPr>
                        <a:xfrm>
                          <a:off x="5792807" y="2671567"/>
                          <a:ext cx="1966525" cy="765965"/>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xmlns="" id="{E23D1F2F-A845-4719-AB06-63FB15E1F680}"/>
                            </a:ext>
                          </a:extLst>
                        </p:cNvPr>
                        <p:cNvCxnSpPr>
                          <a:cxnSpLocks/>
                          <a:stCxn id="87" idx="3"/>
                          <a:endCxn id="55" idx="0"/>
                        </p:cNvCxnSpPr>
                        <p:nvPr/>
                      </p:nvCxnSpPr>
                      <p:spPr>
                        <a:xfrm>
                          <a:off x="7581238" y="2663655"/>
                          <a:ext cx="2404698" cy="781373"/>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xmlns="" id="{B5386C4A-399B-4406-9D2E-35D27A768D1E}"/>
                            </a:ext>
                          </a:extLst>
                        </p:cNvPr>
                        <p:cNvCxnSpPr>
                          <a:cxnSpLocks/>
                        </p:cNvCxnSpPr>
                        <p:nvPr/>
                      </p:nvCxnSpPr>
                      <p:spPr>
                        <a:xfrm>
                          <a:off x="3680881" y="3928178"/>
                          <a:ext cx="4183572" cy="100677"/>
                        </a:xfrm>
                        <a:prstGeom prst="bentConnector4">
                          <a:avLst>
                            <a:gd name="adj1" fmla="val -730"/>
                            <a:gd name="adj2" fmla="val 885345"/>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xmlns="" id="{F2EED53D-9B40-4DC3-8D63-102E75F2A98B}"/>
                            </a:ext>
                          </a:extLst>
                        </p:cNvPr>
                        <p:cNvCxnSpPr>
                          <a:cxnSpLocks/>
                        </p:cNvCxnSpPr>
                        <p:nvPr/>
                      </p:nvCxnSpPr>
                      <p:spPr>
                        <a:xfrm flipV="1">
                          <a:off x="7896219" y="4035413"/>
                          <a:ext cx="2089718" cy="784478"/>
                        </a:xfrm>
                        <a:prstGeom prst="bentConnector3">
                          <a:avLst>
                            <a:gd name="adj1" fmla="val 10124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xmlns="" id="{DA348566-1F0E-4DA6-8E98-A543E78ED85B}"/>
                            </a:ext>
                          </a:extLst>
                        </p:cNvPr>
                        <p:cNvCxnSpPr>
                          <a:cxnSpLocks/>
                        </p:cNvCxnSpPr>
                        <p:nvPr/>
                      </p:nvCxnSpPr>
                      <p:spPr>
                        <a:xfrm rot="16200000" flipH="1">
                          <a:off x="9536367" y="2463940"/>
                          <a:ext cx="1081228" cy="1480659"/>
                        </a:xfrm>
                        <a:prstGeom prst="bentConnector3">
                          <a:avLst>
                            <a:gd name="adj1" fmla="val 205"/>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xmlns="" id="{0121104E-2FAB-47FF-A4A9-C1232C25B2A3}"/>
                            </a:ext>
                          </a:extLst>
                        </p:cNvPr>
                        <p:cNvCxnSpPr>
                          <a:cxnSpLocks/>
                        </p:cNvCxnSpPr>
                        <p:nvPr/>
                      </p:nvCxnSpPr>
                      <p:spPr>
                        <a:xfrm rot="10800000" flipV="1">
                          <a:off x="9336653" y="3888154"/>
                          <a:ext cx="1488477" cy="928630"/>
                        </a:xfrm>
                        <a:prstGeom prst="bentConnector3">
                          <a:avLst>
                            <a:gd name="adj1" fmla="val -16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xmlns="" id="{25C39D0C-8828-4BCD-ACD7-688CEDDC3A9D}"/>
                            </a:ext>
                          </a:extLst>
                        </p:cNvPr>
                        <p:cNvSpPr txBox="1"/>
                        <p:nvPr/>
                      </p:nvSpPr>
                      <p:spPr>
                        <a:xfrm>
                          <a:off x="2312993" y="3511985"/>
                          <a:ext cx="1225531" cy="398054"/>
                        </a:xfrm>
                        <a:prstGeom prst="rect">
                          <a:avLst/>
                        </a:prstGeom>
                        <a:noFill/>
                        <a:ln w="28575">
                          <a:noFill/>
                        </a:ln>
                      </p:spPr>
                      <p:txBody>
                        <a:bodyPr wrap="square" rtlCol="0">
                          <a:spAutoFit/>
                        </a:bodyPr>
                        <a:lstStyle/>
                        <a:p>
                          <a:r>
                            <a:rPr lang="en-US" altLang="zh-CN" sz="1350" b="1" dirty="0" err="1"/>
                            <a:t>Pulser</a:t>
                          </a:r>
                          <a:endParaRPr lang="en-US" sz="1350" b="1" dirty="0"/>
                        </a:p>
                      </p:txBody>
                    </p:sp>
                    <p:sp>
                      <p:nvSpPr>
                        <p:cNvPr id="68" name="Rectangle 67">
                          <a:extLst>
                            <a:ext uri="{FF2B5EF4-FFF2-40B4-BE49-F238E27FC236}">
                              <a16:creationId xmlns:a16="http://schemas.microsoft.com/office/drawing/2014/main" xmlns="" id="{0F515B2E-50F7-4739-8512-E828CBB2D56D}"/>
                            </a:ext>
                          </a:extLst>
                        </p:cNvPr>
                        <p:cNvSpPr/>
                        <p:nvPr/>
                      </p:nvSpPr>
                      <p:spPr>
                        <a:xfrm>
                          <a:off x="1712531" y="2333634"/>
                          <a:ext cx="4482784" cy="271552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Rectangle 68">
                          <a:extLst>
                            <a:ext uri="{FF2B5EF4-FFF2-40B4-BE49-F238E27FC236}">
                              <a16:creationId xmlns:a16="http://schemas.microsoft.com/office/drawing/2014/main" xmlns="" id="{117F15ED-4892-4B5A-AF3F-3B86DB0F554E}"/>
                            </a:ext>
                          </a:extLst>
                        </p:cNvPr>
                        <p:cNvSpPr/>
                        <p:nvPr/>
                      </p:nvSpPr>
                      <p:spPr>
                        <a:xfrm>
                          <a:off x="6482739" y="2333633"/>
                          <a:ext cx="5075598" cy="2727328"/>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TextBox 69">
                          <a:extLst>
                            <a:ext uri="{FF2B5EF4-FFF2-40B4-BE49-F238E27FC236}">
                              <a16:creationId xmlns:a16="http://schemas.microsoft.com/office/drawing/2014/main" xmlns="" id="{F911BD83-BE16-460C-9B51-0845ACAAC9EA}"/>
                            </a:ext>
                          </a:extLst>
                        </p:cNvPr>
                        <p:cNvSpPr txBox="1"/>
                        <p:nvPr/>
                      </p:nvSpPr>
                      <p:spPr>
                        <a:xfrm>
                          <a:off x="4777741" y="3544037"/>
                          <a:ext cx="739800" cy="398054"/>
                        </a:xfrm>
                        <a:prstGeom prst="rect">
                          <a:avLst/>
                        </a:prstGeom>
                        <a:noFill/>
                        <a:ln w="28575">
                          <a:noFill/>
                        </a:ln>
                      </p:spPr>
                      <p:txBody>
                        <a:bodyPr wrap="square" rtlCol="0">
                          <a:spAutoFit/>
                        </a:bodyPr>
                        <a:lstStyle/>
                        <a:p>
                          <a:r>
                            <a:rPr lang="en-US" sz="1350" b="1" dirty="0"/>
                            <a:t>R</a:t>
                          </a:r>
                          <a:r>
                            <a:rPr lang="en-US" sz="1350" b="1" baseline="-25000" dirty="0"/>
                            <a:t>2</a:t>
                          </a:r>
                        </a:p>
                      </p:txBody>
                    </p:sp>
                    <p:sp>
                      <p:nvSpPr>
                        <p:cNvPr id="71" name="TextBox 70">
                          <a:extLst>
                            <a:ext uri="{FF2B5EF4-FFF2-40B4-BE49-F238E27FC236}">
                              <a16:creationId xmlns:a16="http://schemas.microsoft.com/office/drawing/2014/main" xmlns="" id="{5D8D9362-C819-4A6A-9601-EF88A62C4416}"/>
                            </a:ext>
                          </a:extLst>
                        </p:cNvPr>
                        <p:cNvSpPr txBox="1"/>
                        <p:nvPr/>
                      </p:nvSpPr>
                      <p:spPr>
                        <a:xfrm>
                          <a:off x="5063054" y="2778146"/>
                          <a:ext cx="874885" cy="398054"/>
                        </a:xfrm>
                        <a:prstGeom prst="rect">
                          <a:avLst/>
                        </a:prstGeom>
                        <a:noFill/>
                        <a:ln w="28575">
                          <a:noFill/>
                        </a:ln>
                      </p:spPr>
                      <p:txBody>
                        <a:bodyPr wrap="square" rtlCol="0">
                          <a:spAutoFit/>
                        </a:bodyPr>
                        <a:lstStyle/>
                        <a:p>
                          <a:r>
                            <a:rPr lang="en-US" sz="1350" b="1" dirty="0"/>
                            <a:t>R</a:t>
                          </a:r>
                          <a:r>
                            <a:rPr lang="en-US" sz="1350" b="1" baseline="-25000" dirty="0"/>
                            <a:t>1</a:t>
                          </a:r>
                        </a:p>
                      </p:txBody>
                    </p:sp>
                    <p:sp>
                      <p:nvSpPr>
                        <p:cNvPr id="72" name="TextBox 71">
                          <a:extLst>
                            <a:ext uri="{FF2B5EF4-FFF2-40B4-BE49-F238E27FC236}">
                              <a16:creationId xmlns:a16="http://schemas.microsoft.com/office/drawing/2014/main" xmlns="" id="{2B0E31E6-E954-4159-A9BE-294318C73C91}"/>
                            </a:ext>
                          </a:extLst>
                        </p:cNvPr>
                        <p:cNvSpPr txBox="1"/>
                        <p:nvPr/>
                      </p:nvSpPr>
                      <p:spPr>
                        <a:xfrm>
                          <a:off x="8472613" y="4065394"/>
                          <a:ext cx="697770" cy="398054"/>
                        </a:xfrm>
                        <a:prstGeom prst="rect">
                          <a:avLst/>
                        </a:prstGeom>
                        <a:noFill/>
                        <a:ln w="28575">
                          <a:noFill/>
                        </a:ln>
                      </p:spPr>
                      <p:txBody>
                        <a:bodyPr wrap="square" rtlCol="0">
                          <a:spAutoFit/>
                        </a:bodyPr>
                        <a:lstStyle/>
                        <a:p>
                          <a:r>
                            <a:rPr lang="en-US" sz="1350" b="1" dirty="0"/>
                            <a:t>R</a:t>
                          </a:r>
                          <a:r>
                            <a:rPr lang="en-US" sz="1350" b="1" baseline="-25000" dirty="0"/>
                            <a:t>3</a:t>
                          </a:r>
                        </a:p>
                      </p:txBody>
                    </p:sp>
                    <p:sp>
                      <p:nvSpPr>
                        <p:cNvPr id="73" name="TextBox 72">
                          <a:extLst>
                            <a:ext uri="{FF2B5EF4-FFF2-40B4-BE49-F238E27FC236}">
                              <a16:creationId xmlns:a16="http://schemas.microsoft.com/office/drawing/2014/main" xmlns="" id="{3CC431E1-B8B8-4B19-A71C-DF1FDFC952D7}"/>
                            </a:ext>
                          </a:extLst>
                        </p:cNvPr>
                        <p:cNvSpPr txBox="1"/>
                        <p:nvPr/>
                      </p:nvSpPr>
                      <p:spPr>
                        <a:xfrm>
                          <a:off x="9939201" y="4065394"/>
                          <a:ext cx="977316" cy="398054"/>
                        </a:xfrm>
                        <a:prstGeom prst="rect">
                          <a:avLst/>
                        </a:prstGeom>
                        <a:noFill/>
                        <a:ln w="28575">
                          <a:noFill/>
                        </a:ln>
                      </p:spPr>
                      <p:txBody>
                        <a:bodyPr wrap="square" rtlCol="0">
                          <a:spAutoFit/>
                        </a:bodyPr>
                        <a:lstStyle/>
                        <a:p>
                          <a:r>
                            <a:rPr lang="en-US" sz="1350" b="1" dirty="0" err="1"/>
                            <a:t>R</a:t>
                          </a:r>
                          <a:r>
                            <a:rPr lang="en-US" sz="1350" b="1" baseline="-25000" dirty="0" err="1"/>
                            <a:t>p</a:t>
                          </a:r>
                          <a:r>
                            <a:rPr lang="en-US" sz="1350" b="1" dirty="0"/>
                            <a:t>(t)</a:t>
                          </a:r>
                        </a:p>
                      </p:txBody>
                    </p:sp>
                    <p:sp>
                      <p:nvSpPr>
                        <p:cNvPr id="74" name="TextBox 73">
                          <a:extLst>
                            <a:ext uri="{FF2B5EF4-FFF2-40B4-BE49-F238E27FC236}">
                              <a16:creationId xmlns:a16="http://schemas.microsoft.com/office/drawing/2014/main" xmlns="" id="{CCC622B9-875B-43F1-9C30-C89E967D7591}"/>
                            </a:ext>
                          </a:extLst>
                        </p:cNvPr>
                        <p:cNvSpPr txBox="1"/>
                        <p:nvPr/>
                      </p:nvSpPr>
                      <p:spPr>
                        <a:xfrm>
                          <a:off x="10870924" y="3914330"/>
                          <a:ext cx="724862" cy="398054"/>
                        </a:xfrm>
                        <a:prstGeom prst="rect">
                          <a:avLst/>
                        </a:prstGeom>
                        <a:noFill/>
                        <a:ln w="28575">
                          <a:noFill/>
                        </a:ln>
                      </p:spPr>
                      <p:txBody>
                        <a:bodyPr wrap="square" rtlCol="0">
                          <a:spAutoFit/>
                        </a:bodyPr>
                        <a:lstStyle/>
                        <a:p>
                          <a:r>
                            <a:rPr lang="en-US" sz="1350" b="1" dirty="0"/>
                            <a:t>C</a:t>
                          </a:r>
                          <a:r>
                            <a:rPr lang="en-US" sz="1350" b="1" baseline="-25000" dirty="0"/>
                            <a:t>p</a:t>
                          </a:r>
                        </a:p>
                      </p:txBody>
                    </p:sp>
                    <p:sp>
                      <p:nvSpPr>
                        <p:cNvPr id="75" name="TextBox 74">
                          <a:extLst>
                            <a:ext uri="{FF2B5EF4-FFF2-40B4-BE49-F238E27FC236}">
                              <a16:creationId xmlns:a16="http://schemas.microsoft.com/office/drawing/2014/main" xmlns="" id="{3B212D94-DF3A-432B-9C4F-BBA12066218F}"/>
                            </a:ext>
                          </a:extLst>
                        </p:cNvPr>
                        <p:cNvSpPr txBox="1"/>
                        <p:nvPr/>
                      </p:nvSpPr>
                      <p:spPr>
                        <a:xfrm>
                          <a:off x="2106997" y="5106632"/>
                          <a:ext cx="4183571" cy="398054"/>
                        </a:xfrm>
                        <a:prstGeom prst="rect">
                          <a:avLst/>
                        </a:prstGeom>
                        <a:noFill/>
                        <a:ln w="28575">
                          <a:noFill/>
                        </a:ln>
                      </p:spPr>
                      <p:txBody>
                        <a:bodyPr wrap="square" rtlCol="0">
                          <a:spAutoFit/>
                        </a:bodyPr>
                        <a:lstStyle/>
                        <a:p>
                          <a:r>
                            <a:rPr lang="en-US" sz="1350" b="1" dirty="0"/>
                            <a:t>Eagle Harbor Power Supply</a:t>
                          </a:r>
                        </a:p>
                      </p:txBody>
                    </p:sp>
                    <p:sp>
                      <p:nvSpPr>
                        <p:cNvPr id="76" name="TextBox 75">
                          <a:extLst>
                            <a:ext uri="{FF2B5EF4-FFF2-40B4-BE49-F238E27FC236}">
                              <a16:creationId xmlns:a16="http://schemas.microsoft.com/office/drawing/2014/main" xmlns="" id="{4436F8A2-7242-4527-8A52-0FBCFA8DBE86}"/>
                            </a:ext>
                          </a:extLst>
                        </p:cNvPr>
                        <p:cNvSpPr txBox="1"/>
                        <p:nvPr/>
                      </p:nvSpPr>
                      <p:spPr>
                        <a:xfrm>
                          <a:off x="7676604" y="5164491"/>
                          <a:ext cx="2916020" cy="398054"/>
                        </a:xfrm>
                        <a:prstGeom prst="rect">
                          <a:avLst/>
                        </a:prstGeom>
                        <a:noFill/>
                        <a:ln w="28575">
                          <a:noFill/>
                        </a:ln>
                      </p:spPr>
                      <p:txBody>
                        <a:bodyPr wrap="square" rtlCol="0">
                          <a:spAutoFit/>
                        </a:bodyPr>
                        <a:lstStyle/>
                        <a:p>
                          <a:r>
                            <a:rPr lang="en-US" sz="1350" b="1" dirty="0"/>
                            <a:t>Water Film Reactor</a:t>
                          </a:r>
                        </a:p>
                      </p:txBody>
                    </p:sp>
                    <p:sp>
                      <p:nvSpPr>
                        <p:cNvPr id="77" name="Rectangle 76">
                          <a:extLst>
                            <a:ext uri="{FF2B5EF4-FFF2-40B4-BE49-F238E27FC236}">
                              <a16:creationId xmlns:a16="http://schemas.microsoft.com/office/drawing/2014/main" xmlns="" id="{A4CF056A-40C9-410D-BF30-60F7124C15EB}"/>
                            </a:ext>
                          </a:extLst>
                        </p:cNvPr>
                        <p:cNvSpPr/>
                        <p:nvPr/>
                      </p:nvSpPr>
                      <p:spPr>
                        <a:xfrm>
                          <a:off x="9134615" y="3439372"/>
                          <a:ext cx="234543" cy="590384"/>
                        </a:xfrm>
                        <a:prstGeom prst="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8" name="Straight Connector 77">
                          <a:extLst>
                            <a:ext uri="{FF2B5EF4-FFF2-40B4-BE49-F238E27FC236}">
                              <a16:creationId xmlns:a16="http://schemas.microsoft.com/office/drawing/2014/main" xmlns="" id="{66EFB928-5D77-44CE-85BE-156291383241}"/>
                            </a:ext>
                          </a:extLst>
                        </p:cNvPr>
                        <p:cNvCxnSpPr/>
                        <p:nvPr/>
                      </p:nvCxnSpPr>
                      <p:spPr>
                        <a:xfrm flipH="1" flipV="1">
                          <a:off x="9245264" y="2664556"/>
                          <a:ext cx="1" cy="769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C5B2A78E-E405-4EA9-AF59-865275B35AFB}"/>
                            </a:ext>
                          </a:extLst>
                        </p:cNvPr>
                        <p:cNvCxnSpPr/>
                        <p:nvPr/>
                      </p:nvCxnSpPr>
                      <p:spPr>
                        <a:xfrm flipH="1" flipV="1">
                          <a:off x="9245264" y="4032862"/>
                          <a:ext cx="1" cy="769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xmlns="" id="{7E498767-DCED-4C00-BE42-E8DDDA060B09}"/>
                            </a:ext>
                          </a:extLst>
                        </p:cNvPr>
                        <p:cNvSpPr txBox="1"/>
                        <p:nvPr/>
                      </p:nvSpPr>
                      <p:spPr>
                        <a:xfrm>
                          <a:off x="9225710" y="4057665"/>
                          <a:ext cx="672717" cy="398054"/>
                        </a:xfrm>
                        <a:prstGeom prst="rect">
                          <a:avLst/>
                        </a:prstGeom>
                        <a:noFill/>
                        <a:ln w="28575">
                          <a:noFill/>
                        </a:ln>
                      </p:spPr>
                      <p:txBody>
                        <a:bodyPr wrap="square" rtlCol="0">
                          <a:spAutoFit/>
                        </a:bodyPr>
                        <a:lstStyle/>
                        <a:p>
                          <a:r>
                            <a:rPr lang="en-US" sz="1350" b="1" dirty="0" err="1"/>
                            <a:t>R</a:t>
                          </a:r>
                          <a:r>
                            <a:rPr lang="en-US" sz="1350" b="1" baseline="-25000" dirty="0" err="1"/>
                            <a:t>w</a:t>
                          </a:r>
                          <a:endParaRPr lang="en-US" sz="1350" b="1" baseline="-25000" dirty="0"/>
                        </a:p>
                      </p:txBody>
                    </p:sp>
                  </p:grpSp>
                  <p:sp>
                    <p:nvSpPr>
                      <p:cNvPr id="87" name="Rectangle 86">
                        <a:extLst>
                          <a:ext uri="{FF2B5EF4-FFF2-40B4-BE49-F238E27FC236}">
                            <a16:creationId xmlns:a16="http://schemas.microsoft.com/office/drawing/2014/main" xmlns="" id="{25F5DE90-1AEC-4B1E-B404-8F491419205D}"/>
                          </a:ext>
                        </a:extLst>
                      </p:cNvPr>
                      <p:cNvSpPr/>
                      <p:nvPr/>
                    </p:nvSpPr>
                    <p:spPr>
                      <a:xfrm>
                        <a:off x="7963613" y="2418055"/>
                        <a:ext cx="629509" cy="244537"/>
                      </a:xfrm>
                      <a:prstGeom prst="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7" name="Connector: Curved 96">
                        <a:extLst>
                          <a:ext uri="{FF2B5EF4-FFF2-40B4-BE49-F238E27FC236}">
                            <a16:creationId xmlns:a16="http://schemas.microsoft.com/office/drawing/2014/main" xmlns="" id="{72E5681C-C7C0-467A-9521-B2AF4D523AEB}"/>
                          </a:ext>
                        </a:extLst>
                      </p:cNvPr>
                      <p:cNvCxnSpPr>
                        <a:cxnSpLocks/>
                      </p:cNvCxnSpPr>
                      <p:nvPr/>
                    </p:nvCxnSpPr>
                    <p:spPr>
                      <a:xfrm>
                        <a:off x="7933143" y="2393761"/>
                        <a:ext cx="300730" cy="295178"/>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ctor: Curved 102">
                        <a:extLst>
                          <a:ext uri="{FF2B5EF4-FFF2-40B4-BE49-F238E27FC236}">
                            <a16:creationId xmlns:a16="http://schemas.microsoft.com/office/drawing/2014/main" xmlns="" id="{62FF496C-EB3F-47CB-8A10-38039749DAFE}"/>
                          </a:ext>
                        </a:extLst>
                      </p:cNvPr>
                      <p:cNvCxnSpPr>
                        <a:cxnSpLocks/>
                      </p:cNvCxnSpPr>
                      <p:nvPr/>
                    </p:nvCxnSpPr>
                    <p:spPr>
                      <a:xfrm>
                        <a:off x="8113161" y="2387793"/>
                        <a:ext cx="300730" cy="295178"/>
                      </a:xfrm>
                      <a:prstGeom prst="curved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xmlns="" id="{9E85B575-FAEC-4D1A-B03C-F0050080C8C2}"/>
                          </a:ext>
                        </a:extLst>
                      </p:cNvPr>
                      <p:cNvCxnSpPr>
                        <a:cxnSpLocks/>
                      </p:cNvCxnSpPr>
                      <p:nvPr/>
                    </p:nvCxnSpPr>
                    <p:spPr>
                      <a:xfrm>
                        <a:off x="8292393" y="2398863"/>
                        <a:ext cx="300730" cy="295178"/>
                      </a:xfrm>
                      <a:prstGeom prst="curvedConnector3">
                        <a:avLst/>
                      </a:prstGeom>
                      <a:solidFill>
                        <a:schemeClr val="accent2"/>
                      </a:solid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2" name="Straight Arrow Connector 111">
                      <a:extLst>
                        <a:ext uri="{FF2B5EF4-FFF2-40B4-BE49-F238E27FC236}">
                          <a16:creationId xmlns:a16="http://schemas.microsoft.com/office/drawing/2014/main" xmlns="" id="{A7C29F7F-1902-4DBB-AF59-6FA0889DA47F}"/>
                        </a:ext>
                      </a:extLst>
                    </p:cNvPr>
                    <p:cNvCxnSpPr>
                      <a:cxnSpLocks/>
                    </p:cNvCxnSpPr>
                    <p:nvPr/>
                  </p:nvCxnSpPr>
                  <p:spPr>
                    <a:xfrm flipH="1" flipV="1">
                      <a:off x="10172507" y="3060632"/>
                      <a:ext cx="403296" cy="4194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1" name="Rectangle 80">
                    <a:extLst>
                      <a:ext uri="{FF2B5EF4-FFF2-40B4-BE49-F238E27FC236}">
                        <a16:creationId xmlns:a16="http://schemas.microsoft.com/office/drawing/2014/main" xmlns="" id="{B4D27B44-FB1F-4601-AB95-9AFEDB1A49C8}"/>
                      </a:ext>
                    </a:extLst>
                  </p:cNvPr>
                  <p:cNvSpPr/>
                  <p:nvPr/>
                </p:nvSpPr>
                <p:spPr>
                  <a:xfrm>
                    <a:off x="6762692" y="4214054"/>
                    <a:ext cx="559435" cy="244537"/>
                  </a:xfrm>
                  <a:prstGeom prst="rect">
                    <a:avLst/>
                  </a:prstGeom>
                  <a:solidFill>
                    <a:srgbClr val="C14A1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TextBox 81">
                    <a:extLst>
                      <a:ext uri="{FF2B5EF4-FFF2-40B4-BE49-F238E27FC236}">
                        <a16:creationId xmlns:a16="http://schemas.microsoft.com/office/drawing/2014/main" xmlns="" id="{FBF2C97A-A0EA-41E7-8DD7-21B974C6952E}"/>
                      </a:ext>
                    </a:extLst>
                  </p:cNvPr>
                  <p:cNvSpPr txBox="1"/>
                  <p:nvPr/>
                </p:nvSpPr>
                <p:spPr>
                  <a:xfrm>
                    <a:off x="7075613" y="3827972"/>
                    <a:ext cx="536248" cy="400109"/>
                  </a:xfrm>
                  <a:prstGeom prst="rect">
                    <a:avLst/>
                  </a:prstGeom>
                  <a:noFill/>
                  <a:ln w="28575">
                    <a:noFill/>
                  </a:ln>
                </p:spPr>
                <p:txBody>
                  <a:bodyPr wrap="square" rtlCol="0">
                    <a:spAutoFit/>
                  </a:bodyPr>
                  <a:lstStyle/>
                  <a:p>
                    <a:r>
                      <a:rPr lang="en-US" sz="1350" b="1" dirty="0"/>
                      <a:t>R</a:t>
                    </a:r>
                    <a:r>
                      <a:rPr lang="en-US" sz="1350" b="1" baseline="-25000" dirty="0"/>
                      <a:t>4</a:t>
                    </a:r>
                  </a:p>
                </p:txBody>
              </p:sp>
            </p:grpSp>
            <p:sp>
              <p:nvSpPr>
                <p:cNvPr id="2" name="TextBox 1">
                  <a:extLst>
                    <a:ext uri="{FF2B5EF4-FFF2-40B4-BE49-F238E27FC236}">
                      <a16:creationId xmlns:a16="http://schemas.microsoft.com/office/drawing/2014/main" xmlns="" id="{1A90AE74-5EF6-45E9-AF91-0E602DF58CAD}"/>
                    </a:ext>
                  </a:extLst>
                </p:cNvPr>
                <p:cNvSpPr txBox="1"/>
                <p:nvPr/>
              </p:nvSpPr>
              <p:spPr>
                <a:xfrm>
                  <a:off x="4329685" y="1747651"/>
                  <a:ext cx="1436351" cy="954108"/>
                </a:xfrm>
                <a:prstGeom prst="rect">
                  <a:avLst/>
                </a:prstGeom>
                <a:noFill/>
              </p:spPr>
              <p:txBody>
                <a:bodyPr wrap="square" rtlCol="0">
                  <a:spAutoFit/>
                </a:bodyPr>
                <a:lstStyle/>
                <a:p>
                  <a:r>
                    <a:rPr lang="en-US" sz="1350" b="1" dirty="0"/>
                    <a:t>Applied voltage: </a:t>
                  </a:r>
                </a:p>
                <a:p>
                  <a:r>
                    <a:rPr lang="en-US" sz="1350" b="1" dirty="0"/>
                    <a:t>V(t)</a:t>
                  </a:r>
                </a:p>
              </p:txBody>
            </p:sp>
            <p:sp>
              <p:nvSpPr>
                <p:cNvPr id="22" name="Oval 21">
                  <a:extLst>
                    <a:ext uri="{FF2B5EF4-FFF2-40B4-BE49-F238E27FC236}">
                      <a16:creationId xmlns:a16="http://schemas.microsoft.com/office/drawing/2014/main" xmlns="" id="{7CCB51B1-A40E-43B2-A87A-3D2C132BC6E8}"/>
                    </a:ext>
                  </a:extLst>
                </p:cNvPr>
                <p:cNvSpPr/>
                <p:nvPr/>
              </p:nvSpPr>
              <p:spPr>
                <a:xfrm>
                  <a:off x="8806212" y="2845652"/>
                  <a:ext cx="75407" cy="849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a:extLst>
                    <a:ext uri="{FF2B5EF4-FFF2-40B4-BE49-F238E27FC236}">
                      <a16:creationId xmlns:a16="http://schemas.microsoft.com/office/drawing/2014/main" xmlns="" id="{D0AF0939-FEBD-44A6-8B12-A884B3E57042}"/>
                    </a:ext>
                  </a:extLst>
                </p:cNvPr>
                <p:cNvSpPr/>
                <p:nvPr/>
              </p:nvSpPr>
              <p:spPr>
                <a:xfrm>
                  <a:off x="8813946" y="3353799"/>
                  <a:ext cx="75407" cy="849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xmlns="" id="{FC9B61BB-8552-4D23-A056-8470D76685EB}"/>
                    </a:ext>
                  </a:extLst>
                </p:cNvPr>
                <p:cNvSpPr txBox="1"/>
                <p:nvPr/>
              </p:nvSpPr>
              <p:spPr>
                <a:xfrm>
                  <a:off x="8236910" y="2934495"/>
                  <a:ext cx="943013" cy="400109"/>
                </a:xfrm>
                <a:prstGeom prst="rect">
                  <a:avLst/>
                </a:prstGeom>
                <a:noFill/>
              </p:spPr>
              <p:txBody>
                <a:bodyPr wrap="square" rtlCol="0">
                  <a:spAutoFit/>
                </a:bodyPr>
                <a:lstStyle/>
                <a:p>
                  <a:r>
                    <a:rPr lang="en-US" sz="1350" b="1" dirty="0"/>
                    <a:t>V</a:t>
                  </a:r>
                  <a:r>
                    <a:rPr lang="en-US" sz="1350" b="1" baseline="-25000" dirty="0"/>
                    <a:t>d</a:t>
                  </a:r>
                  <a:r>
                    <a:rPr lang="en-US" sz="1350" b="1" dirty="0"/>
                    <a:t>(t)</a:t>
                  </a:r>
                  <a:endParaRPr lang="en-US" sz="1350" b="1" baseline="-25000" dirty="0"/>
                </a:p>
              </p:txBody>
            </p:sp>
          </p:grpSp>
          <p:cxnSp>
            <p:nvCxnSpPr>
              <p:cNvPr id="83" name="Straight Connector 82">
                <a:extLst>
                  <a:ext uri="{FF2B5EF4-FFF2-40B4-BE49-F238E27FC236}">
                    <a16:creationId xmlns:a16="http://schemas.microsoft.com/office/drawing/2014/main" xmlns="" id="{16CC8EB6-B37F-4C59-B557-5F11CD730657}"/>
                  </a:ext>
                </a:extLst>
              </p:cNvPr>
              <p:cNvCxnSpPr/>
              <p:nvPr/>
            </p:nvCxnSpPr>
            <p:spPr>
              <a:xfrm flipH="1" flipV="1">
                <a:off x="6499045" y="2163522"/>
                <a:ext cx="1" cy="7736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721282F8-0370-434E-89CE-5E33E9C4DD13}"/>
                  </a:ext>
                </a:extLst>
              </p:cNvPr>
              <p:cNvCxnSpPr>
                <a:cxnSpLocks/>
              </p:cNvCxnSpPr>
              <p:nvPr/>
            </p:nvCxnSpPr>
            <p:spPr>
              <a:xfrm flipV="1">
                <a:off x="6499719" y="3497232"/>
                <a:ext cx="1" cy="8188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xmlns="" id="{79B94664-1838-4524-BCFA-893EC101F6F9}"/>
                </a:ext>
              </a:extLst>
            </p:cNvPr>
            <p:cNvSpPr/>
            <p:nvPr/>
          </p:nvSpPr>
          <p:spPr>
            <a:xfrm>
              <a:off x="451481" y="3133154"/>
              <a:ext cx="813877" cy="264513"/>
            </a:xfrm>
            <a:prstGeom prst="rect">
              <a:avLst/>
            </a:prstGeom>
            <a:solidFill>
              <a:srgbClr val="C14A1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Supply</a:t>
              </a:r>
            </a:p>
          </p:txBody>
        </p:sp>
      </p:grpSp>
      <p:sp>
        <p:nvSpPr>
          <p:cNvPr id="63" name="Rectangle 62">
            <a:extLst>
              <a:ext uri="{FF2B5EF4-FFF2-40B4-BE49-F238E27FC236}">
                <a16:creationId xmlns:a16="http://schemas.microsoft.com/office/drawing/2014/main" xmlns="" id="{A08E4139-5F32-49AE-9C44-815FD3C0EDE9}"/>
              </a:ext>
            </a:extLst>
          </p:cNvPr>
          <p:cNvSpPr/>
          <p:nvPr/>
        </p:nvSpPr>
        <p:spPr>
          <a:xfrm>
            <a:off x="6861171" y="2531034"/>
            <a:ext cx="127508" cy="445074"/>
          </a:xfrm>
          <a:prstGeom prst="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9" name="Straight Connector 88">
            <a:extLst>
              <a:ext uri="{FF2B5EF4-FFF2-40B4-BE49-F238E27FC236}">
                <a16:creationId xmlns:a16="http://schemas.microsoft.com/office/drawing/2014/main" xmlns="" id="{F24F2B80-F401-4975-94AB-B1D0DEB91C25}"/>
              </a:ext>
            </a:extLst>
          </p:cNvPr>
          <p:cNvCxnSpPr>
            <a:cxnSpLocks/>
          </p:cNvCxnSpPr>
          <p:nvPr/>
        </p:nvCxnSpPr>
        <p:spPr>
          <a:xfrm flipH="1" flipV="1">
            <a:off x="6921325" y="1946923"/>
            <a:ext cx="1" cy="5802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67A30FD4-6763-45E2-A1E4-EFAC2AD037BA}"/>
              </a:ext>
            </a:extLst>
          </p:cNvPr>
          <p:cNvCxnSpPr>
            <a:cxnSpLocks/>
          </p:cNvCxnSpPr>
          <p:nvPr/>
        </p:nvCxnSpPr>
        <p:spPr>
          <a:xfrm flipH="1" flipV="1">
            <a:off x="6921325" y="2986426"/>
            <a:ext cx="1" cy="5802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460893" y="5452488"/>
            <a:ext cx="4313681"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N</a:t>
            </a:r>
            <a:r>
              <a:rPr lang="en-US" baseline="-25000" dirty="0" smtClean="0"/>
              <a:t>e</a:t>
            </a:r>
            <a:r>
              <a:rPr lang="en-US" dirty="0" smtClean="0"/>
              <a:t>(t) – assumed to follow current pulse.  </a:t>
            </a:r>
          </a:p>
        </p:txBody>
      </p:sp>
      <p:sp>
        <p:nvSpPr>
          <p:cNvPr id="92" name="TextBox 91"/>
          <p:cNvSpPr txBox="1"/>
          <p:nvPr/>
        </p:nvSpPr>
        <p:spPr>
          <a:xfrm>
            <a:off x="3610987" y="6221667"/>
            <a:ext cx="1974052"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(Wang</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et al., 2019)</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0947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FFE36635-1C0E-4DFE-82E5-1149B1239986}"/>
              </a:ext>
            </a:extLst>
          </p:cNvPr>
          <p:cNvSpPr>
            <a:spLocks noGrp="1"/>
          </p:cNvSpPr>
          <p:nvPr>
            <p:ph type="title"/>
          </p:nvPr>
        </p:nvSpPr>
        <p:spPr>
          <a:xfrm>
            <a:off x="351672" y="403027"/>
            <a:ext cx="8445371" cy="809070"/>
          </a:xfrm>
        </p:spPr>
        <p:txBody>
          <a:bodyPr>
            <a:normAutofit fontScale="90000"/>
          </a:bodyPr>
          <a:lstStyle/>
          <a:p>
            <a:pPr algn="ctr"/>
            <a:r>
              <a:rPr lang="en-US" sz="3600" b="1" dirty="0">
                <a:latin typeface="Arial" panose="020B0604020202020204" pitchFamily="34" charset="0"/>
                <a:cs typeface="Arial" panose="020B0604020202020204" pitchFamily="34" charset="0"/>
              </a:rPr>
              <a:t>Simulating Discharge Voltage and </a:t>
            </a:r>
            <a:r>
              <a:rPr lang="en-US" sz="3600" b="1" dirty="0" smtClean="0">
                <a:latin typeface="Arial" panose="020B0604020202020204" pitchFamily="34" charset="0"/>
                <a:cs typeface="Arial" panose="020B0604020202020204" pitchFamily="34" charset="0"/>
              </a:rPr>
              <a:t>Current</a:t>
            </a: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(Eagle Harbor n</a:t>
            </a:r>
            <a:r>
              <a:rPr lang="en-US" sz="1800" dirty="0" smtClean="0">
                <a:latin typeface="Arial" panose="020B0604020202020204" pitchFamily="34" charset="0"/>
                <a:cs typeface="Arial" panose="020B0604020202020204" pitchFamily="34" charset="0"/>
              </a:rPr>
              <a:t>anopulser</a:t>
            </a:r>
            <a:r>
              <a:rPr lang="en-US" sz="1800" dirty="0">
                <a:latin typeface="Arial" panose="020B0604020202020204" pitchFamily="34" charset="0"/>
                <a:cs typeface="Arial" panose="020B0604020202020204" pitchFamily="34" charset="0"/>
              </a:rPr>
              <a:t>)</a:t>
            </a:r>
          </a:p>
        </p:txBody>
      </p:sp>
      <p:pic>
        <p:nvPicPr>
          <p:cNvPr id="17" name="Content Placeholder 16">
            <a:extLst>
              <a:ext uri="{FF2B5EF4-FFF2-40B4-BE49-F238E27FC236}">
                <a16:creationId xmlns="" xmlns:a16="http://schemas.microsoft.com/office/drawing/2014/main" id="{D0382577-042F-4E7D-9891-BE7F938E04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23" r="8774"/>
          <a:stretch/>
        </p:blipFill>
        <p:spPr>
          <a:xfrm>
            <a:off x="601827" y="1903274"/>
            <a:ext cx="3972531" cy="3025499"/>
          </a:xfrm>
        </p:spPr>
      </p:pic>
      <p:pic>
        <p:nvPicPr>
          <p:cNvPr id="21" name="Picture 20">
            <a:extLst>
              <a:ext uri="{FF2B5EF4-FFF2-40B4-BE49-F238E27FC236}">
                <a16:creationId xmlns="" xmlns:a16="http://schemas.microsoft.com/office/drawing/2014/main" id="{DC32A3A7-D1D9-4F2F-AB24-F3A6E4493D40}"/>
              </a:ext>
            </a:extLst>
          </p:cNvPr>
          <p:cNvPicPr>
            <a:picLocks noChangeAspect="1"/>
          </p:cNvPicPr>
          <p:nvPr/>
        </p:nvPicPr>
        <p:blipFill rotWithShape="1">
          <a:blip r:embed="rId3">
            <a:extLst>
              <a:ext uri="{28A0092B-C50C-407E-A947-70E740481C1C}">
                <a14:useLocalDpi xmlns:a14="http://schemas.microsoft.com/office/drawing/2010/main" val="0"/>
              </a:ext>
            </a:extLst>
          </a:blip>
          <a:srcRect l="1858" t="5354" r="8921"/>
          <a:stretch/>
        </p:blipFill>
        <p:spPr>
          <a:xfrm>
            <a:off x="4667639" y="1903274"/>
            <a:ext cx="3785434" cy="3045433"/>
          </a:xfrm>
          <a:prstGeom prst="rect">
            <a:avLst/>
          </a:prstGeom>
        </p:spPr>
      </p:pic>
      <p:sp>
        <p:nvSpPr>
          <p:cNvPr id="22" name="TextBox 21">
            <a:extLst>
              <a:ext uri="{FF2B5EF4-FFF2-40B4-BE49-F238E27FC236}">
                <a16:creationId xmlns="" xmlns:a16="http://schemas.microsoft.com/office/drawing/2014/main" id="{A47F422F-5B97-429C-845E-74F6AC6B8758}"/>
              </a:ext>
            </a:extLst>
          </p:cNvPr>
          <p:cNvSpPr txBox="1"/>
          <p:nvPr/>
        </p:nvSpPr>
        <p:spPr>
          <a:xfrm>
            <a:off x="1560546" y="5177662"/>
            <a:ext cx="5853905" cy="369332"/>
          </a:xfrm>
          <a:prstGeom prst="rect">
            <a:avLst/>
          </a:prstGeom>
          <a:noFill/>
        </p:spPr>
        <p:txBody>
          <a:bodyPr wrap="square" rtlCol="0">
            <a:spAutoFit/>
          </a:bodyPr>
          <a:lstStyle/>
          <a:p>
            <a:r>
              <a:rPr lang="en-US" dirty="0" smtClean="0"/>
              <a:t>(Power Supply: </a:t>
            </a:r>
            <a:r>
              <a:rPr lang="en-US" dirty="0"/>
              <a:t>20 kV, 2kHz, 50ns; </a:t>
            </a:r>
            <a:r>
              <a:rPr lang="en-US" dirty="0" smtClean="0"/>
              <a:t> </a:t>
            </a:r>
            <a:r>
              <a:rPr lang="en-US" dirty="0"/>
              <a:t>DI </a:t>
            </a:r>
            <a:r>
              <a:rPr lang="en-US" dirty="0" smtClean="0"/>
              <a:t>water </a:t>
            </a:r>
            <a:r>
              <a:rPr lang="en-US" dirty="0"/>
              <a:t>1mL/min;</a:t>
            </a:r>
            <a:r>
              <a:rPr lang="zh-CN" altLang="en-US" dirty="0"/>
              <a:t> </a:t>
            </a:r>
            <a:r>
              <a:rPr lang="en-US" altLang="zh-CN" dirty="0" smtClean="0"/>
              <a:t>Argon)</a:t>
            </a:r>
            <a:endParaRPr lang="en-US" dirty="0"/>
          </a:p>
        </p:txBody>
      </p:sp>
      <p:cxnSp>
        <p:nvCxnSpPr>
          <p:cNvPr id="24" name="Straight Arrow Connector 23">
            <a:extLst>
              <a:ext uri="{FF2B5EF4-FFF2-40B4-BE49-F238E27FC236}">
                <a16:creationId xmlns="" xmlns:a16="http://schemas.microsoft.com/office/drawing/2014/main" id="{A004AFF8-C542-406F-98F3-E418B8742348}"/>
              </a:ext>
            </a:extLst>
          </p:cNvPr>
          <p:cNvCxnSpPr>
            <a:cxnSpLocks/>
          </p:cNvCxnSpPr>
          <p:nvPr/>
        </p:nvCxnSpPr>
        <p:spPr>
          <a:xfrm>
            <a:off x="1469571" y="2361811"/>
            <a:ext cx="49685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48128773-160A-43D7-834C-925D4CCD02E5}"/>
              </a:ext>
            </a:extLst>
          </p:cNvPr>
          <p:cNvCxnSpPr>
            <a:cxnSpLocks/>
          </p:cNvCxnSpPr>
          <p:nvPr/>
        </p:nvCxnSpPr>
        <p:spPr>
          <a:xfrm>
            <a:off x="1966426" y="2364143"/>
            <a:ext cx="8887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42BECB39-E70A-44CE-B81D-4641706A4735}"/>
              </a:ext>
            </a:extLst>
          </p:cNvPr>
          <p:cNvSpPr txBox="1"/>
          <p:nvPr/>
        </p:nvSpPr>
        <p:spPr>
          <a:xfrm>
            <a:off x="1469572" y="2084812"/>
            <a:ext cx="559838" cy="300082"/>
          </a:xfrm>
          <a:prstGeom prst="rect">
            <a:avLst/>
          </a:prstGeom>
          <a:noFill/>
        </p:spPr>
        <p:txBody>
          <a:bodyPr wrap="square" rtlCol="0">
            <a:spAutoFit/>
          </a:bodyPr>
          <a:lstStyle/>
          <a:p>
            <a:r>
              <a:rPr lang="en-US" sz="1350" b="1" dirty="0">
                <a:solidFill>
                  <a:schemeClr val="bg1"/>
                </a:solidFill>
              </a:rPr>
              <a:t>20 ns</a:t>
            </a:r>
          </a:p>
        </p:txBody>
      </p:sp>
      <p:sp>
        <p:nvSpPr>
          <p:cNvPr id="31" name="TextBox 30">
            <a:extLst>
              <a:ext uri="{FF2B5EF4-FFF2-40B4-BE49-F238E27FC236}">
                <a16:creationId xmlns="" xmlns:a16="http://schemas.microsoft.com/office/drawing/2014/main" id="{4C8CE14D-9331-4E1A-9745-8B7E3AA12DBE}"/>
              </a:ext>
            </a:extLst>
          </p:cNvPr>
          <p:cNvSpPr txBox="1"/>
          <p:nvPr/>
        </p:nvSpPr>
        <p:spPr>
          <a:xfrm>
            <a:off x="2161216" y="2084812"/>
            <a:ext cx="559838" cy="300082"/>
          </a:xfrm>
          <a:prstGeom prst="rect">
            <a:avLst/>
          </a:prstGeom>
          <a:noFill/>
        </p:spPr>
        <p:txBody>
          <a:bodyPr wrap="square" rtlCol="0">
            <a:spAutoFit/>
          </a:bodyPr>
          <a:lstStyle/>
          <a:p>
            <a:r>
              <a:rPr lang="en-US" sz="1350" b="1" dirty="0">
                <a:solidFill>
                  <a:schemeClr val="bg1"/>
                </a:solidFill>
              </a:rPr>
              <a:t>30 ns</a:t>
            </a:r>
          </a:p>
        </p:txBody>
      </p:sp>
      <p:sp>
        <p:nvSpPr>
          <p:cNvPr id="11" name="TextBox 10">
            <a:extLst>
              <a:ext uri="{FF2B5EF4-FFF2-40B4-BE49-F238E27FC236}">
                <a16:creationId xmlns="" xmlns:a16="http://schemas.microsoft.com/office/drawing/2014/main" id="{89B152E3-554D-4C56-A989-D1E6B656A811}"/>
              </a:ext>
            </a:extLst>
          </p:cNvPr>
          <p:cNvSpPr txBox="1"/>
          <p:nvPr/>
        </p:nvSpPr>
        <p:spPr>
          <a:xfrm>
            <a:off x="3393799" y="3094376"/>
            <a:ext cx="1038621" cy="300082"/>
          </a:xfrm>
          <a:prstGeom prst="rect">
            <a:avLst/>
          </a:prstGeom>
          <a:noFill/>
        </p:spPr>
        <p:txBody>
          <a:bodyPr wrap="square" rtlCol="0">
            <a:spAutoFit/>
          </a:bodyPr>
          <a:lstStyle/>
          <a:p>
            <a:r>
              <a:rPr lang="en-US" sz="1350" b="1" dirty="0">
                <a:solidFill>
                  <a:schemeClr val="bg1"/>
                </a:solidFill>
              </a:rPr>
              <a:t>DI water</a:t>
            </a:r>
          </a:p>
        </p:txBody>
      </p:sp>
      <p:sp>
        <p:nvSpPr>
          <p:cNvPr id="12" name="TextBox 11">
            <a:extLst>
              <a:ext uri="{FF2B5EF4-FFF2-40B4-BE49-F238E27FC236}">
                <a16:creationId xmlns="" xmlns:a16="http://schemas.microsoft.com/office/drawing/2014/main" id="{94DCCFE4-898B-4C87-94A1-33CEC64D3186}"/>
              </a:ext>
            </a:extLst>
          </p:cNvPr>
          <p:cNvSpPr txBox="1"/>
          <p:nvPr/>
        </p:nvSpPr>
        <p:spPr>
          <a:xfrm>
            <a:off x="7414451" y="3094376"/>
            <a:ext cx="1038621" cy="300082"/>
          </a:xfrm>
          <a:prstGeom prst="rect">
            <a:avLst/>
          </a:prstGeom>
          <a:noFill/>
        </p:spPr>
        <p:txBody>
          <a:bodyPr wrap="square" rtlCol="0">
            <a:spAutoFit/>
          </a:bodyPr>
          <a:lstStyle/>
          <a:p>
            <a:r>
              <a:rPr lang="en-US" sz="1350" b="1" dirty="0">
                <a:solidFill>
                  <a:schemeClr val="bg1"/>
                </a:solidFill>
              </a:rPr>
              <a:t>DI water</a:t>
            </a:r>
          </a:p>
        </p:txBody>
      </p:sp>
      <p:cxnSp>
        <p:nvCxnSpPr>
          <p:cNvPr id="3" name="Straight Arrow Connector 2">
            <a:extLst>
              <a:ext uri="{FF2B5EF4-FFF2-40B4-BE49-F238E27FC236}">
                <a16:creationId xmlns="" xmlns:a16="http://schemas.microsoft.com/office/drawing/2014/main" id="{6927C5F9-41FE-431B-8B7D-A9625F241C86}"/>
              </a:ext>
            </a:extLst>
          </p:cNvPr>
          <p:cNvCxnSpPr/>
          <p:nvPr/>
        </p:nvCxnSpPr>
        <p:spPr>
          <a:xfrm flipH="1">
            <a:off x="1091683" y="3621444"/>
            <a:ext cx="937727" cy="0"/>
          </a:xfrm>
          <a:prstGeom prst="straightConnector1">
            <a:avLst/>
          </a:prstGeom>
          <a:ln w="28575">
            <a:solidFill>
              <a:srgbClr val="C14A1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2C902C52-9DDC-4968-8F67-FA7C63C971AA}"/>
              </a:ext>
            </a:extLst>
          </p:cNvPr>
          <p:cNvSpPr txBox="1"/>
          <p:nvPr/>
        </p:nvSpPr>
        <p:spPr>
          <a:xfrm>
            <a:off x="1091682" y="3381031"/>
            <a:ext cx="825759" cy="300082"/>
          </a:xfrm>
          <a:prstGeom prst="rect">
            <a:avLst/>
          </a:prstGeom>
          <a:noFill/>
        </p:spPr>
        <p:txBody>
          <a:bodyPr wrap="square" rtlCol="0">
            <a:spAutoFit/>
          </a:bodyPr>
          <a:lstStyle/>
          <a:p>
            <a:r>
              <a:rPr lang="en-US" sz="1350" dirty="0">
                <a:solidFill>
                  <a:schemeClr val="bg1"/>
                </a:solidFill>
              </a:rPr>
              <a:t>7.5 kV</a:t>
            </a:r>
          </a:p>
        </p:txBody>
      </p:sp>
      <p:sp>
        <p:nvSpPr>
          <p:cNvPr id="16" name="TextBox 15">
            <a:extLst>
              <a:ext uri="{FF2B5EF4-FFF2-40B4-BE49-F238E27FC236}">
                <a16:creationId xmlns="" xmlns:a16="http://schemas.microsoft.com/office/drawing/2014/main" id="{9150C7F6-F65D-4661-B0C3-6886387319C4}"/>
              </a:ext>
            </a:extLst>
          </p:cNvPr>
          <p:cNvSpPr txBox="1"/>
          <p:nvPr/>
        </p:nvSpPr>
        <p:spPr>
          <a:xfrm>
            <a:off x="1783326" y="3132142"/>
            <a:ext cx="1112274" cy="507831"/>
          </a:xfrm>
          <a:prstGeom prst="rect">
            <a:avLst/>
          </a:prstGeom>
          <a:noFill/>
        </p:spPr>
        <p:txBody>
          <a:bodyPr wrap="square" rtlCol="0">
            <a:spAutoFit/>
          </a:bodyPr>
          <a:lstStyle/>
          <a:p>
            <a:r>
              <a:rPr lang="en-US" sz="1350" dirty="0">
                <a:solidFill>
                  <a:schemeClr val="bg1"/>
                </a:solidFill>
              </a:rPr>
              <a:t>Breakdown voltage</a:t>
            </a:r>
          </a:p>
        </p:txBody>
      </p:sp>
    </p:spTree>
    <p:extLst>
      <p:ext uri="{BB962C8B-B14F-4D97-AF65-F5344CB8AC3E}">
        <p14:creationId xmlns:p14="http://schemas.microsoft.com/office/powerpoint/2010/main" val="43161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4D5DFF36-1F8E-42F3-BCC2-E704524C3641}"/>
              </a:ext>
            </a:extLst>
          </p:cNvPr>
          <p:cNvSpPr>
            <a:spLocks noGrp="1"/>
          </p:cNvSpPr>
          <p:nvPr>
            <p:ph type="title"/>
          </p:nvPr>
        </p:nvSpPr>
        <p:spPr>
          <a:xfrm>
            <a:off x="321074" y="259883"/>
            <a:ext cx="8761094" cy="737650"/>
          </a:xfrm>
        </p:spPr>
        <p:txBody>
          <a:bodyPr>
            <a:noAutofit/>
          </a:bodyPr>
          <a:lstStyle/>
          <a:p>
            <a:pPr algn="ctr"/>
            <a:r>
              <a:rPr lang="en-US" sz="3200" b="1" dirty="0" smtClean="0">
                <a:latin typeface="Arial" panose="020B0604020202020204" pitchFamily="34" charset="0"/>
                <a:cs typeface="Arial" panose="020B0604020202020204" pitchFamily="34" charset="0"/>
              </a:rPr>
              <a:t>Liquid </a:t>
            </a:r>
            <a:r>
              <a:rPr lang="en-US" sz="3200" b="1" dirty="0">
                <a:latin typeface="Arial" panose="020B0604020202020204" pitchFamily="34" charset="0"/>
                <a:cs typeface="Arial" panose="020B0604020202020204" pitchFamily="34" charset="0"/>
              </a:rPr>
              <a:t>Conductivity </a:t>
            </a:r>
            <a:r>
              <a:rPr lang="en-US" sz="3200" b="1" dirty="0" smtClean="0">
                <a:latin typeface="Arial" panose="020B0604020202020204" pitchFamily="34" charset="0"/>
                <a:cs typeface="Arial" panose="020B0604020202020204" pitchFamily="34" charset="0"/>
              </a:rPr>
              <a:t>and </a:t>
            </a:r>
            <a:r>
              <a:rPr lang="en-US" sz="3200" b="1" dirty="0">
                <a:latin typeface="Arial" panose="020B0604020202020204" pitchFamily="34" charset="0"/>
                <a:cs typeface="Arial" panose="020B0604020202020204" pitchFamily="34" charset="0"/>
              </a:rPr>
              <a:t>Breakdown </a:t>
            </a:r>
            <a:r>
              <a:rPr lang="en-US" sz="3200" b="1" dirty="0" smtClean="0">
                <a:latin typeface="Arial" panose="020B0604020202020204" pitchFamily="34" charset="0"/>
                <a:cs typeface="Arial" panose="020B0604020202020204" pitchFamily="34" charset="0"/>
              </a:rPr>
              <a:t>Voltage</a:t>
            </a:r>
            <a:br>
              <a:rPr lang="en-US" sz="3200" b="1"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(Eagle Harbor </a:t>
            </a:r>
            <a:r>
              <a:rPr lang="en-US" sz="1600" dirty="0" err="1">
                <a:latin typeface="Arial" panose="020B0604020202020204" pitchFamily="34" charset="0"/>
                <a:cs typeface="Arial" panose="020B0604020202020204" pitchFamily="34" charset="0"/>
              </a:rPr>
              <a:t>n</a:t>
            </a:r>
            <a:r>
              <a:rPr lang="en-US" sz="1600" dirty="0" err="1" smtClean="0">
                <a:latin typeface="Arial" panose="020B0604020202020204" pitchFamily="34" charset="0"/>
                <a:cs typeface="Arial" panose="020B0604020202020204" pitchFamily="34" charset="0"/>
              </a:rPr>
              <a:t>anopulser</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26" name="Content Placeholder 25" descr="A close up of a map&#10;&#10;Description generated with very high confidence">
            <a:extLst>
              <a:ext uri="{FF2B5EF4-FFF2-40B4-BE49-F238E27FC236}">
                <a16:creationId xmlns="" xmlns:a16="http://schemas.microsoft.com/office/drawing/2014/main" id="{D77B30DE-24A2-4CEA-B2FF-D5A43EB705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717"/>
          <a:stretch/>
        </p:blipFill>
        <p:spPr>
          <a:xfrm>
            <a:off x="539027" y="1495410"/>
            <a:ext cx="3891868" cy="2850746"/>
          </a:xfrm>
        </p:spPr>
      </p:pic>
      <p:sp>
        <p:nvSpPr>
          <p:cNvPr id="28" name="TextBox 27">
            <a:extLst>
              <a:ext uri="{FF2B5EF4-FFF2-40B4-BE49-F238E27FC236}">
                <a16:creationId xmlns="" xmlns:a16="http://schemas.microsoft.com/office/drawing/2014/main" id="{137EF357-AF16-4A4C-BC30-344425EA27EE}"/>
              </a:ext>
            </a:extLst>
          </p:cNvPr>
          <p:cNvSpPr txBox="1"/>
          <p:nvPr/>
        </p:nvSpPr>
        <p:spPr>
          <a:xfrm>
            <a:off x="3137012" y="2536410"/>
            <a:ext cx="1038621" cy="507831"/>
          </a:xfrm>
          <a:prstGeom prst="rect">
            <a:avLst/>
          </a:prstGeom>
          <a:noFill/>
        </p:spPr>
        <p:txBody>
          <a:bodyPr wrap="square" rtlCol="0">
            <a:spAutoFit/>
          </a:bodyPr>
          <a:lstStyle/>
          <a:p>
            <a:r>
              <a:rPr lang="en-US" sz="1350" b="1" dirty="0">
                <a:solidFill>
                  <a:schemeClr val="bg1"/>
                </a:solidFill>
              </a:rPr>
              <a:t>40mS/cm KCl Solution</a:t>
            </a:r>
          </a:p>
        </p:txBody>
      </p:sp>
      <p:cxnSp>
        <p:nvCxnSpPr>
          <p:cNvPr id="11" name="Straight Arrow Connector 10">
            <a:extLst>
              <a:ext uri="{FF2B5EF4-FFF2-40B4-BE49-F238E27FC236}">
                <a16:creationId xmlns="" xmlns:a16="http://schemas.microsoft.com/office/drawing/2014/main" id="{0D8DAAD8-15BA-47F0-B7E4-0DC280A5E4F3}"/>
              </a:ext>
            </a:extLst>
          </p:cNvPr>
          <p:cNvCxnSpPr>
            <a:cxnSpLocks/>
          </p:cNvCxnSpPr>
          <p:nvPr/>
        </p:nvCxnSpPr>
        <p:spPr>
          <a:xfrm flipH="1">
            <a:off x="1096531" y="3310406"/>
            <a:ext cx="849087" cy="0"/>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533765B0-0CEE-43CD-BA02-4394C1B43CA9}"/>
              </a:ext>
            </a:extLst>
          </p:cNvPr>
          <p:cNvSpPr txBox="1"/>
          <p:nvPr/>
        </p:nvSpPr>
        <p:spPr>
          <a:xfrm>
            <a:off x="1267315" y="3052302"/>
            <a:ext cx="825759" cy="300082"/>
          </a:xfrm>
          <a:prstGeom prst="rect">
            <a:avLst/>
          </a:prstGeom>
          <a:noFill/>
        </p:spPr>
        <p:txBody>
          <a:bodyPr wrap="square" rtlCol="0">
            <a:spAutoFit/>
          </a:bodyPr>
          <a:lstStyle/>
          <a:p>
            <a:r>
              <a:rPr lang="en-US" sz="1350" dirty="0">
                <a:solidFill>
                  <a:schemeClr val="bg1"/>
                </a:solidFill>
              </a:rPr>
              <a:t>5 kV</a:t>
            </a:r>
          </a:p>
        </p:txBody>
      </p:sp>
      <p:sp>
        <p:nvSpPr>
          <p:cNvPr id="16" name="TextBox 15">
            <a:extLst>
              <a:ext uri="{FF2B5EF4-FFF2-40B4-BE49-F238E27FC236}">
                <a16:creationId xmlns="" xmlns:a16="http://schemas.microsoft.com/office/drawing/2014/main" id="{36D8FBA1-F5B9-448E-98D1-5DBAE4F1A3FD}"/>
              </a:ext>
            </a:extLst>
          </p:cNvPr>
          <p:cNvSpPr txBox="1"/>
          <p:nvPr/>
        </p:nvSpPr>
        <p:spPr>
          <a:xfrm>
            <a:off x="1744777" y="2777545"/>
            <a:ext cx="1266631" cy="507831"/>
          </a:xfrm>
          <a:prstGeom prst="rect">
            <a:avLst/>
          </a:prstGeom>
          <a:noFill/>
        </p:spPr>
        <p:txBody>
          <a:bodyPr wrap="square" rtlCol="0">
            <a:spAutoFit/>
          </a:bodyPr>
          <a:lstStyle/>
          <a:p>
            <a:r>
              <a:rPr lang="en-US" sz="1350" dirty="0">
                <a:solidFill>
                  <a:schemeClr val="bg1"/>
                </a:solidFill>
              </a:rPr>
              <a:t>Breakdown voltage</a:t>
            </a:r>
          </a:p>
        </p:txBody>
      </p:sp>
      <p:pic>
        <p:nvPicPr>
          <p:cNvPr id="3" name="Picture 2"/>
          <p:cNvPicPr>
            <a:picLocks noChangeAspect="1"/>
          </p:cNvPicPr>
          <p:nvPr/>
        </p:nvPicPr>
        <p:blipFill>
          <a:blip r:embed="rId3"/>
          <a:stretch>
            <a:fillRect/>
          </a:stretch>
        </p:blipFill>
        <p:spPr>
          <a:xfrm>
            <a:off x="4475227" y="1495411"/>
            <a:ext cx="4409631" cy="2865676"/>
          </a:xfrm>
          <a:prstGeom prst="rect">
            <a:avLst/>
          </a:prstGeom>
        </p:spPr>
      </p:pic>
      <p:sp>
        <p:nvSpPr>
          <p:cNvPr id="10" name="TextBox 9"/>
          <p:cNvSpPr txBox="1"/>
          <p:nvPr/>
        </p:nvSpPr>
        <p:spPr>
          <a:xfrm>
            <a:off x="3472509" y="6270218"/>
            <a:ext cx="1916771"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(Wang</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et al., 2019)</a:t>
            </a:r>
            <a:endParaRPr lang="en-US" sz="1600" dirty="0">
              <a:latin typeface="Arial" panose="020B0604020202020204" pitchFamily="34" charset="0"/>
              <a:cs typeface="Arial" panose="020B0604020202020204" pitchFamily="34" charset="0"/>
            </a:endParaRPr>
          </a:p>
        </p:txBody>
      </p:sp>
      <p:sp>
        <p:nvSpPr>
          <p:cNvPr id="2" name="TextBox 1"/>
          <p:cNvSpPr txBox="1"/>
          <p:nvPr/>
        </p:nvSpPr>
        <p:spPr>
          <a:xfrm>
            <a:off x="1378152" y="4751345"/>
            <a:ext cx="6868612" cy="707886"/>
          </a:xfrm>
          <a:prstGeom prst="rect">
            <a:avLst/>
          </a:prstGeom>
          <a:noFill/>
          <a:ln w="19050">
            <a:solidFill>
              <a:srgbClr val="FF0000"/>
            </a:solidFill>
          </a:ln>
        </p:spPr>
        <p:txBody>
          <a:bodyPr wrap="none" rtlCol="0">
            <a:spAutoFit/>
          </a:bodyPr>
          <a:lstStyle/>
          <a:p>
            <a:pPr marL="285750" indent="-285750">
              <a:buFont typeface="Arial" panose="020B0604020202020204" pitchFamily="34" charset="0"/>
              <a:buChar char="•"/>
            </a:pPr>
            <a:r>
              <a:rPr lang="en-US" sz="2000" dirty="0" smtClean="0"/>
              <a:t>Power </a:t>
            </a:r>
            <a:r>
              <a:rPr lang="en-US" sz="2000" dirty="0"/>
              <a:t>Supply: 20 kV, 2kHz, 50ns;  </a:t>
            </a:r>
            <a:r>
              <a:rPr lang="en-US" sz="2000" dirty="0" smtClean="0"/>
              <a:t>40 </a:t>
            </a:r>
            <a:r>
              <a:rPr lang="en-US" sz="2000" dirty="0" err="1" smtClean="0"/>
              <a:t>mS</a:t>
            </a:r>
            <a:r>
              <a:rPr lang="en-US" sz="2000" dirty="0" smtClean="0"/>
              <a:t>/cm, </a:t>
            </a:r>
            <a:r>
              <a:rPr lang="en-US" sz="2000" dirty="0"/>
              <a:t>1mL/min;</a:t>
            </a:r>
            <a:r>
              <a:rPr lang="zh-CN" altLang="en-US" sz="2000" dirty="0"/>
              <a:t> </a:t>
            </a:r>
            <a:r>
              <a:rPr lang="en-US" altLang="zh-CN" sz="2000" dirty="0" smtClean="0"/>
              <a:t>Argon</a:t>
            </a:r>
            <a:endParaRPr lang="en-US" sz="2000" dirty="0" smtClean="0"/>
          </a:p>
          <a:p>
            <a:pPr marL="285750" indent="-285750">
              <a:buFont typeface="Arial" panose="020B0604020202020204" pitchFamily="34" charset="0"/>
              <a:buChar char="•"/>
            </a:pPr>
            <a:r>
              <a:rPr lang="en-US" sz="2000" dirty="0" smtClean="0"/>
              <a:t>Breakdown voltage drops with liquid conductivity</a:t>
            </a:r>
          </a:p>
        </p:txBody>
      </p:sp>
    </p:spTree>
    <p:extLst>
      <p:ext uri="{BB962C8B-B14F-4D97-AF65-F5344CB8AC3E}">
        <p14:creationId xmlns:p14="http://schemas.microsoft.com/office/powerpoint/2010/main" val="12625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071211CB-D36D-42FB-BEBC-E94181532379}"/>
              </a:ext>
            </a:extLst>
          </p:cNvPr>
          <p:cNvSpPr>
            <a:spLocks noGrp="1"/>
          </p:cNvSpPr>
          <p:nvPr>
            <p:ph type="title"/>
          </p:nvPr>
        </p:nvSpPr>
        <p:spPr>
          <a:xfrm>
            <a:off x="318251" y="375968"/>
            <a:ext cx="8507498" cy="737650"/>
          </a:xfrm>
        </p:spPr>
        <p:txBody>
          <a:bodyPr>
            <a:normAutofit/>
          </a:bodyPr>
          <a:lstStyle/>
          <a:p>
            <a:pPr algn="ctr"/>
            <a:r>
              <a:rPr lang="en-US" sz="3200" b="1" dirty="0">
                <a:latin typeface="Arial" panose="020B0604020202020204" pitchFamily="34" charset="0"/>
                <a:cs typeface="Arial" panose="020B0604020202020204" pitchFamily="34" charset="0"/>
              </a:rPr>
              <a:t>Influence of Applied Voltage on Breakdown</a:t>
            </a:r>
          </a:p>
        </p:txBody>
      </p:sp>
      <p:pic>
        <p:nvPicPr>
          <p:cNvPr id="18" name="Content Placeholder 17" descr="A close up of a map&#10;&#10;Description generated with very high confidence">
            <a:extLst>
              <a:ext uri="{FF2B5EF4-FFF2-40B4-BE49-F238E27FC236}">
                <a16:creationId xmlns="" xmlns:a16="http://schemas.microsoft.com/office/drawing/2014/main" id="{13B9C40D-5E28-48C6-9C27-7F4EDD6922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94" r="5500"/>
          <a:stretch/>
        </p:blipFill>
        <p:spPr>
          <a:xfrm>
            <a:off x="409169" y="1692610"/>
            <a:ext cx="5066522" cy="3263504"/>
          </a:xfrm>
        </p:spPr>
      </p:pic>
      <p:cxnSp>
        <p:nvCxnSpPr>
          <p:cNvPr id="8" name="Straight Arrow Connector 7">
            <a:extLst>
              <a:ext uri="{FF2B5EF4-FFF2-40B4-BE49-F238E27FC236}">
                <a16:creationId xmlns="" xmlns:a16="http://schemas.microsoft.com/office/drawing/2014/main" id="{79AB8C1D-093C-4119-A9C5-86F3ED7D8582}"/>
              </a:ext>
            </a:extLst>
          </p:cNvPr>
          <p:cNvCxnSpPr>
            <a:cxnSpLocks/>
          </p:cNvCxnSpPr>
          <p:nvPr/>
        </p:nvCxnSpPr>
        <p:spPr>
          <a:xfrm flipH="1">
            <a:off x="1069335" y="3738338"/>
            <a:ext cx="802407" cy="0"/>
          </a:xfrm>
          <a:prstGeom prst="straightConnector1">
            <a:avLst/>
          </a:prstGeom>
          <a:ln w="2857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FC5BAB1F-76F9-457B-A354-4F756981C9DA}"/>
              </a:ext>
            </a:extLst>
          </p:cNvPr>
          <p:cNvSpPr txBox="1"/>
          <p:nvPr/>
        </p:nvSpPr>
        <p:spPr>
          <a:xfrm>
            <a:off x="1009851" y="3481355"/>
            <a:ext cx="571475" cy="300082"/>
          </a:xfrm>
          <a:prstGeom prst="rect">
            <a:avLst/>
          </a:prstGeom>
          <a:noFill/>
        </p:spPr>
        <p:txBody>
          <a:bodyPr wrap="square" rtlCol="0">
            <a:spAutoFit/>
          </a:bodyPr>
          <a:lstStyle/>
          <a:p>
            <a:r>
              <a:rPr lang="en-US" sz="1350" dirty="0">
                <a:solidFill>
                  <a:schemeClr val="bg1"/>
                </a:solidFill>
              </a:rPr>
              <a:t>5 kV</a:t>
            </a:r>
          </a:p>
        </p:txBody>
      </p:sp>
      <p:sp>
        <p:nvSpPr>
          <p:cNvPr id="20" name="TextBox 19">
            <a:extLst>
              <a:ext uri="{FF2B5EF4-FFF2-40B4-BE49-F238E27FC236}">
                <a16:creationId xmlns="" xmlns:a16="http://schemas.microsoft.com/office/drawing/2014/main" id="{A6B7E351-A7CD-4EAB-BBF4-F16C0D5C52EC}"/>
              </a:ext>
            </a:extLst>
          </p:cNvPr>
          <p:cNvSpPr txBox="1"/>
          <p:nvPr/>
        </p:nvSpPr>
        <p:spPr>
          <a:xfrm>
            <a:off x="1009851" y="3755491"/>
            <a:ext cx="492177" cy="300082"/>
          </a:xfrm>
          <a:prstGeom prst="rect">
            <a:avLst/>
          </a:prstGeom>
          <a:noFill/>
        </p:spPr>
        <p:txBody>
          <a:bodyPr wrap="square" rtlCol="0">
            <a:spAutoFit/>
          </a:bodyPr>
          <a:lstStyle/>
          <a:p>
            <a:r>
              <a:rPr lang="en-US" sz="1350" dirty="0">
                <a:solidFill>
                  <a:schemeClr val="bg1"/>
                </a:solidFill>
              </a:rPr>
              <a:t>3 kV</a:t>
            </a:r>
          </a:p>
        </p:txBody>
      </p:sp>
      <p:cxnSp>
        <p:nvCxnSpPr>
          <p:cNvPr id="21" name="Straight Arrow Connector 20">
            <a:extLst>
              <a:ext uri="{FF2B5EF4-FFF2-40B4-BE49-F238E27FC236}">
                <a16:creationId xmlns="" xmlns:a16="http://schemas.microsoft.com/office/drawing/2014/main" id="{B8115D40-BC3D-468F-8C44-E90CA5158FA5}"/>
              </a:ext>
            </a:extLst>
          </p:cNvPr>
          <p:cNvCxnSpPr>
            <a:cxnSpLocks/>
          </p:cNvCxnSpPr>
          <p:nvPr/>
        </p:nvCxnSpPr>
        <p:spPr>
          <a:xfrm flipH="1">
            <a:off x="1069335" y="3985599"/>
            <a:ext cx="802407" cy="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D4243CA9-C9A9-4CB7-ABF3-F3E1E76A3229}"/>
              </a:ext>
            </a:extLst>
          </p:cNvPr>
          <p:cNvSpPr txBox="1"/>
          <p:nvPr/>
        </p:nvSpPr>
        <p:spPr>
          <a:xfrm>
            <a:off x="1832112" y="3277257"/>
            <a:ext cx="1179520" cy="507831"/>
          </a:xfrm>
          <a:prstGeom prst="rect">
            <a:avLst/>
          </a:prstGeom>
          <a:noFill/>
        </p:spPr>
        <p:txBody>
          <a:bodyPr wrap="square" rtlCol="0">
            <a:spAutoFit/>
          </a:bodyPr>
          <a:lstStyle/>
          <a:p>
            <a:r>
              <a:rPr lang="en-US" sz="1350" dirty="0">
                <a:solidFill>
                  <a:schemeClr val="bg1"/>
                </a:solidFill>
              </a:rPr>
              <a:t>Breakdown voltage</a:t>
            </a:r>
          </a:p>
        </p:txBody>
      </p:sp>
      <p:sp>
        <p:nvSpPr>
          <p:cNvPr id="23" name="TextBox 22">
            <a:extLst>
              <a:ext uri="{FF2B5EF4-FFF2-40B4-BE49-F238E27FC236}">
                <a16:creationId xmlns="" xmlns:a16="http://schemas.microsoft.com/office/drawing/2014/main" id="{895B6BD3-E702-4726-B9BE-1F5E737F64A5}"/>
              </a:ext>
            </a:extLst>
          </p:cNvPr>
          <p:cNvSpPr txBox="1"/>
          <p:nvPr/>
        </p:nvSpPr>
        <p:spPr>
          <a:xfrm>
            <a:off x="5726477" y="1905941"/>
            <a:ext cx="3099272" cy="2585323"/>
          </a:xfrm>
          <a:prstGeom prst="rect">
            <a:avLst/>
          </a:prstGeom>
          <a:noFill/>
        </p:spPr>
        <p:txBody>
          <a:bodyPr wrap="square" rtlCol="0">
            <a:spAutoFit/>
          </a:bodyPr>
          <a:lstStyle/>
          <a:p>
            <a:r>
              <a:rPr lang="en-US" dirty="0" smtClean="0"/>
              <a:t>Conditions/Assumptions:</a:t>
            </a:r>
            <a:endParaRPr lang="en-US" dirty="0"/>
          </a:p>
          <a:p>
            <a:pPr marL="600075" lvl="1" indent="-257175" defTabSz="685800">
              <a:buFont typeface="Arial" panose="020B0604020202020204" pitchFamily="34" charset="0"/>
              <a:buChar char="•"/>
              <a:defRPr/>
            </a:pPr>
            <a:r>
              <a:rPr lang="en-US" kern="0" dirty="0"/>
              <a:t>40mS/cm KCl solution </a:t>
            </a:r>
          </a:p>
          <a:p>
            <a:pPr marL="600075" lvl="1" indent="-257175" defTabSz="685800">
              <a:buFont typeface="Arial" panose="020B0604020202020204" pitchFamily="34" charset="0"/>
              <a:buChar char="•"/>
              <a:defRPr/>
            </a:pPr>
            <a:r>
              <a:rPr lang="en-US" kern="0" dirty="0"/>
              <a:t>Carrier gas: Argon</a:t>
            </a:r>
          </a:p>
          <a:p>
            <a:pPr marL="600075" lvl="1" indent="-257175" defTabSz="685800">
              <a:buFont typeface="Arial" panose="020B0604020202020204" pitchFamily="34" charset="0"/>
              <a:buChar char="•"/>
              <a:defRPr/>
            </a:pPr>
            <a:r>
              <a:rPr lang="en-US" kern="0" dirty="0"/>
              <a:t>Electron density was assumed unchanged with applied voltage</a:t>
            </a:r>
          </a:p>
          <a:p>
            <a:pPr marL="600075" lvl="1" indent="-257175" defTabSz="685800">
              <a:buFont typeface="Arial" panose="020B0604020202020204" pitchFamily="34" charset="0"/>
              <a:buChar char="•"/>
              <a:defRPr/>
            </a:pPr>
            <a:r>
              <a:rPr lang="en-US" kern="0" dirty="0"/>
              <a:t>Two applied </a:t>
            </a:r>
            <a:r>
              <a:rPr lang="en-US" kern="0" dirty="0" smtClean="0"/>
              <a:t>voltages </a:t>
            </a:r>
            <a:r>
              <a:rPr lang="en-US" kern="0" dirty="0"/>
              <a:t>with different pulse rise time were used </a:t>
            </a:r>
          </a:p>
        </p:txBody>
      </p:sp>
      <p:sp>
        <p:nvSpPr>
          <p:cNvPr id="24" name="TextBox 23">
            <a:extLst>
              <a:ext uri="{FF2B5EF4-FFF2-40B4-BE49-F238E27FC236}">
                <a16:creationId xmlns="" xmlns:a16="http://schemas.microsoft.com/office/drawing/2014/main" id="{2864941B-A4D7-4A27-894E-72026E776E27}"/>
              </a:ext>
            </a:extLst>
          </p:cNvPr>
          <p:cNvSpPr txBox="1"/>
          <p:nvPr/>
        </p:nvSpPr>
        <p:spPr>
          <a:xfrm>
            <a:off x="4043152" y="3277257"/>
            <a:ext cx="1038621" cy="507831"/>
          </a:xfrm>
          <a:prstGeom prst="rect">
            <a:avLst/>
          </a:prstGeom>
          <a:noFill/>
        </p:spPr>
        <p:txBody>
          <a:bodyPr wrap="square" rtlCol="0">
            <a:spAutoFit/>
          </a:bodyPr>
          <a:lstStyle/>
          <a:p>
            <a:r>
              <a:rPr lang="en-US" sz="1350" b="1" dirty="0">
                <a:solidFill>
                  <a:schemeClr val="bg1"/>
                </a:solidFill>
              </a:rPr>
              <a:t>40mS/cm KCl Solution</a:t>
            </a:r>
          </a:p>
        </p:txBody>
      </p:sp>
      <p:sp>
        <p:nvSpPr>
          <p:cNvPr id="2" name="TextBox 1"/>
          <p:cNvSpPr txBox="1"/>
          <p:nvPr/>
        </p:nvSpPr>
        <p:spPr>
          <a:xfrm>
            <a:off x="764288" y="5156625"/>
            <a:ext cx="8061461" cy="1323439"/>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n-US" sz="2000" dirty="0" smtClean="0"/>
              <a:t>Longer rise times lead to lower breakdown voltages.</a:t>
            </a:r>
          </a:p>
          <a:p>
            <a:pPr marL="285750" indent="-285750">
              <a:buFont typeface="Arial" panose="020B0604020202020204" pitchFamily="34" charset="0"/>
              <a:buChar char="•"/>
            </a:pPr>
            <a:r>
              <a:rPr lang="en-US" sz="2000" dirty="0" smtClean="0"/>
              <a:t>Ignition coil power supply rise time 4 </a:t>
            </a:r>
            <a:r>
              <a:rPr lang="en-US" sz="2000" dirty="0" smtClean="0">
                <a:latin typeface="Symbol" panose="05050102010706020507" pitchFamily="18" charset="2"/>
              </a:rPr>
              <a:t>m</a:t>
            </a:r>
            <a:r>
              <a:rPr lang="en-US" sz="2000" dirty="0" smtClean="0"/>
              <a:t>s insufficient to generate discharge at high conductivity.</a:t>
            </a:r>
          </a:p>
          <a:p>
            <a:pPr marL="285750" indent="-285750">
              <a:buFont typeface="Arial" panose="020B0604020202020204" pitchFamily="34" charset="0"/>
              <a:buChar char="•"/>
            </a:pPr>
            <a:r>
              <a:rPr lang="en-US" sz="2000" dirty="0" smtClean="0"/>
              <a:t>Eagle Harbor power supply rise time 20 ns works very well. </a:t>
            </a:r>
            <a:endParaRPr lang="en-US" sz="2000" dirty="0"/>
          </a:p>
        </p:txBody>
      </p:sp>
    </p:spTree>
    <p:extLst>
      <p:ext uri="{BB962C8B-B14F-4D97-AF65-F5344CB8AC3E}">
        <p14:creationId xmlns:p14="http://schemas.microsoft.com/office/powerpoint/2010/main" val="289910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7811" y="-2820"/>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Hydroxyl Radical Generation from Water</a:t>
            </a:r>
            <a:endParaRPr lang="en-US" sz="3200" b="1"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154278" y="2070110"/>
            <a:ext cx="2837225" cy="753095"/>
          </a:xfrm>
        </p:spPr>
        <p:txBody>
          <a:bodyPr>
            <a:normAutofit lnSpcReduction="10000"/>
          </a:bodyPr>
          <a:lstStyle/>
          <a:p>
            <a:r>
              <a:rPr lang="en-US" sz="2000" dirty="0" smtClean="0">
                <a:latin typeface="Arial" panose="020B0604020202020204" pitchFamily="34" charset="0"/>
                <a:cs typeface="Arial" panose="020B0604020202020204" pitchFamily="34" charset="0"/>
              </a:rPr>
              <a:t>Thermodynamic limit</a:t>
            </a:r>
          </a:p>
          <a:p>
            <a:pPr marL="0" indent="0">
              <a:buNone/>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(from </a:t>
            </a:r>
            <a:r>
              <a:rPr lang="en-US" sz="1600" dirty="0" err="1" smtClean="0">
                <a:latin typeface="Symbol" panose="05050102010706020507" pitchFamily="18" charset="2"/>
                <a:cs typeface="Arial" panose="020B0604020202020204" pitchFamily="34" charset="0"/>
              </a:rPr>
              <a:t>D</a:t>
            </a:r>
            <a:r>
              <a:rPr lang="en-US" sz="1600" dirty="0" err="1" smtClean="0">
                <a:latin typeface="Arial" panose="020B0604020202020204" pitchFamily="34" charset="0"/>
                <a:cs typeface="Arial" panose="020B0604020202020204" pitchFamily="34" charset="0"/>
              </a:rPr>
              <a:t>H</a:t>
            </a:r>
            <a:r>
              <a:rPr lang="en-US" sz="1600" baseline="-25000" dirty="0" err="1" smtClean="0">
                <a:latin typeface="Arial" panose="020B0604020202020204" pitchFamily="34" charset="0"/>
                <a:cs typeface="Arial" panose="020B0604020202020204" pitchFamily="34" charset="0"/>
              </a:rPr>
              <a:t>r</a:t>
            </a:r>
            <a:r>
              <a:rPr lang="en-US" sz="16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3309600" y="2183851"/>
            <a:ext cx="2463711" cy="461665"/>
          </a:xfrm>
          <a:prstGeom prst="rect">
            <a:avLst/>
          </a:prstGeom>
          <a:noFill/>
          <a:ln w="28575">
            <a:solidFill>
              <a:srgbClr val="FF0000"/>
            </a:solidFill>
          </a:ln>
        </p:spPr>
        <p:txBody>
          <a:bodyPr wrap="square" rtlCol="0">
            <a:spAutoFit/>
          </a:bodyPr>
          <a:lstStyle/>
          <a:p>
            <a:r>
              <a:rPr lang="en-US" sz="2400" dirty="0" smtClean="0">
                <a:latin typeface="Arial" panose="020B0604020202020204" pitchFamily="34" charset="0"/>
                <a:cs typeface="Arial" panose="020B0604020202020204" pitchFamily="34" charset="0"/>
              </a:rPr>
              <a:t>H</a:t>
            </a:r>
            <a:r>
              <a:rPr lang="en-US" sz="2400" baseline="-25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O </a:t>
            </a:r>
            <a:r>
              <a:rPr lang="en-US" sz="2400" dirty="0" smtClean="0">
                <a:latin typeface="Arial" panose="020B0604020202020204" pitchFamily="34" charset="0"/>
                <a:cs typeface="Arial" panose="020B0604020202020204" pitchFamily="34" charset="0"/>
                <a:sym typeface="Wingdings" panose="05000000000000000000" pitchFamily="2" charset="2"/>
              </a:rPr>
              <a:t> ∙OH + ∙H</a:t>
            </a: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2529025" y="5009283"/>
            <a:ext cx="3688830" cy="461665"/>
          </a:xfrm>
          <a:prstGeom prst="rect">
            <a:avLst/>
          </a:prstGeom>
          <a:noFill/>
          <a:ln w="28575">
            <a:solidFill>
              <a:srgbClr val="FF0000"/>
            </a:solidFill>
          </a:ln>
        </p:spPr>
        <p:txBody>
          <a:bodyPr wrap="square" rtlCol="0">
            <a:spAutoFit/>
          </a:bodyPr>
          <a:lstStyle/>
          <a:p>
            <a:r>
              <a:rPr lang="en-US" sz="2400" dirty="0" smtClean="0">
                <a:latin typeface="Arial" panose="020B0604020202020204" pitchFamily="34" charset="0"/>
                <a:cs typeface="Arial" panose="020B0604020202020204" pitchFamily="34" charset="0"/>
              </a:rPr>
              <a:t>H</a:t>
            </a:r>
            <a:r>
              <a:rPr lang="en-US" sz="2400" baseline="-25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O + e</a:t>
            </a:r>
            <a:r>
              <a:rPr lang="en-US" sz="24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sym typeface="Wingdings" panose="05000000000000000000" pitchFamily="2" charset="2"/>
              </a:rPr>
              <a:t> ∙OH + ∙H + e</a:t>
            </a:r>
            <a:r>
              <a:rPr lang="en-US" sz="2400" baseline="30000" dirty="0" smtClean="0">
                <a:latin typeface="Arial" panose="020B0604020202020204" pitchFamily="34" charset="0"/>
                <a:cs typeface="Arial" panose="020B0604020202020204" pitchFamily="34" charset="0"/>
                <a:sym typeface="Wingdings" panose="05000000000000000000" pitchFamily="2" charset="2"/>
              </a:rPr>
              <a:t>-</a:t>
            </a:r>
            <a:endParaRPr lang="en-US" sz="2400" baseline="30000" dirty="0">
              <a:latin typeface="Arial" panose="020B0604020202020204" pitchFamily="34" charset="0"/>
              <a:cs typeface="Arial" panose="020B0604020202020204" pitchFamily="34" charset="0"/>
            </a:endParaRPr>
          </a:p>
        </p:txBody>
      </p:sp>
      <p:sp>
        <p:nvSpPr>
          <p:cNvPr id="7" name="TextBox 6"/>
          <p:cNvSpPr txBox="1"/>
          <p:nvPr/>
        </p:nvSpPr>
        <p:spPr>
          <a:xfrm>
            <a:off x="2894495" y="2985018"/>
            <a:ext cx="3219615" cy="461665"/>
          </a:xfrm>
          <a:prstGeom prst="rect">
            <a:avLst/>
          </a:prstGeom>
          <a:noFill/>
          <a:ln w="28575">
            <a:solidFill>
              <a:srgbClr val="FF0000"/>
            </a:solidFill>
          </a:ln>
        </p:spPr>
        <p:txBody>
          <a:bodyPr wrap="square" rtlCol="0">
            <a:spAutoFit/>
          </a:bodyPr>
          <a:lstStyle/>
          <a:p>
            <a:r>
              <a:rPr lang="en-US" sz="2400" dirty="0" smtClean="0">
                <a:latin typeface="Arial" panose="020B0604020202020204" pitchFamily="34" charset="0"/>
                <a:cs typeface="Arial" panose="020B0604020202020204" pitchFamily="34" charset="0"/>
              </a:rPr>
              <a:t>H</a:t>
            </a:r>
            <a:r>
              <a:rPr lang="en-US" sz="2400" baseline="-25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O + </a:t>
            </a:r>
            <a:r>
              <a:rPr lang="en-US" sz="2400" i="1" dirty="0" err="1" smtClean="0">
                <a:latin typeface="Arial" panose="020B0604020202020204" pitchFamily="34" charset="0"/>
                <a:cs typeface="Arial" panose="020B0604020202020204" pitchFamily="34" charset="0"/>
              </a:rPr>
              <a:t>h</a:t>
            </a:r>
            <a:r>
              <a:rPr lang="en-US" sz="2400" i="1" dirty="0" err="1" smtClean="0">
                <a:latin typeface="Symbol" panose="05050102010706020507" pitchFamily="18" charset="2"/>
                <a:cs typeface="Arial" panose="020B0604020202020204" pitchFamily="34" charset="0"/>
              </a:rPr>
              <a:t>n</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sym typeface="Wingdings" panose="05000000000000000000" pitchFamily="2" charset="2"/>
              </a:rPr>
              <a:t> ∙OH + ∙H</a:t>
            </a:r>
            <a:endParaRPr lang="en-US" sz="2400" dirty="0">
              <a:latin typeface="Arial" panose="020B0604020202020204" pitchFamily="34" charset="0"/>
              <a:cs typeface="Arial" panose="020B0604020202020204" pitchFamily="34" charset="0"/>
            </a:endParaRPr>
          </a:p>
        </p:txBody>
      </p:sp>
      <p:sp>
        <p:nvSpPr>
          <p:cNvPr id="8" name="TextBox 7"/>
          <p:cNvSpPr txBox="1"/>
          <p:nvPr/>
        </p:nvSpPr>
        <p:spPr>
          <a:xfrm>
            <a:off x="2658066" y="3851140"/>
            <a:ext cx="3629120" cy="461665"/>
          </a:xfrm>
          <a:prstGeom prst="rect">
            <a:avLst/>
          </a:prstGeom>
          <a:noFill/>
          <a:ln w="28575">
            <a:solidFill>
              <a:srgbClr val="FF0000"/>
            </a:solidFill>
          </a:ln>
        </p:spPr>
        <p:txBody>
          <a:bodyPr wrap="square" rtlCol="0">
            <a:spAutoFit/>
          </a:bodyPr>
          <a:lstStyle/>
          <a:p>
            <a:r>
              <a:rPr lang="en-US" sz="2400" dirty="0" smtClean="0">
                <a:latin typeface="Arial" panose="020B0604020202020204" pitchFamily="34" charset="0"/>
                <a:cs typeface="Arial" panose="020B0604020202020204" pitchFamily="34" charset="0"/>
              </a:rPr>
              <a:t>H</a:t>
            </a:r>
            <a:r>
              <a:rPr lang="en-US" sz="2400" baseline="-25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O + e</a:t>
            </a:r>
            <a:r>
              <a:rPr lang="en-US" sz="2400" baseline="300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sym typeface="Wingdings" panose="05000000000000000000" pitchFamily="2" charset="2"/>
              </a:rPr>
              <a:t> ∙OH + ∙H + e</a:t>
            </a:r>
            <a:r>
              <a:rPr lang="en-US" sz="2400" baseline="30000" dirty="0" smtClean="0">
                <a:latin typeface="Arial" panose="020B0604020202020204" pitchFamily="34" charset="0"/>
                <a:cs typeface="Arial" panose="020B0604020202020204" pitchFamily="34" charset="0"/>
                <a:sym typeface="Wingdings" panose="05000000000000000000" pitchFamily="2" charset="2"/>
              </a:rPr>
              <a:t>-</a:t>
            </a:r>
            <a:endParaRPr lang="en-US" sz="2400" baseline="30000" dirty="0">
              <a:latin typeface="Arial" panose="020B0604020202020204" pitchFamily="34" charset="0"/>
              <a:cs typeface="Arial" panose="020B0604020202020204" pitchFamily="34" charset="0"/>
            </a:endParaRPr>
          </a:p>
        </p:txBody>
      </p:sp>
      <p:pic>
        <p:nvPicPr>
          <p:cNvPr id="7170" name="Picture 2" descr="Image result for hydroxyl radical in combu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131" y="1114488"/>
            <a:ext cx="1274048" cy="74319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44426" y="2233696"/>
            <a:ext cx="568288"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20</a:t>
            </a:r>
            <a:endParaRPr lang="en-US" sz="2000" dirty="0">
              <a:latin typeface="Arial" panose="020B0604020202020204" pitchFamily="34" charset="0"/>
              <a:cs typeface="Arial" panose="020B0604020202020204" pitchFamily="34" charset="0"/>
            </a:endParaRPr>
          </a:p>
        </p:txBody>
      </p:sp>
      <p:sp>
        <p:nvSpPr>
          <p:cNvPr id="9" name="TextBox 8"/>
          <p:cNvSpPr txBox="1"/>
          <p:nvPr/>
        </p:nvSpPr>
        <p:spPr>
          <a:xfrm>
            <a:off x="2010120" y="3482990"/>
            <a:ext cx="4978400"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(120 to 190 nm, depends on quantum yields and lamp efficiencies)</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6525454" y="3793263"/>
            <a:ext cx="255969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to 4 </a:t>
            </a:r>
            <a:r>
              <a:rPr lang="en-US" sz="1600" dirty="0" smtClean="0">
                <a:latin typeface="Arial" panose="020B0604020202020204" pitchFamily="34" charset="0"/>
                <a:cs typeface="Arial" panose="020B0604020202020204" pitchFamily="34" charset="0"/>
              </a:rPr>
              <a:t>(in liquid)</a:t>
            </a:r>
          </a:p>
          <a:p>
            <a:r>
              <a:rPr lang="en-US" sz="2000" dirty="0" smtClean="0">
                <a:latin typeface="Arial" panose="020B0604020202020204" pitchFamily="34" charset="0"/>
                <a:cs typeface="Arial" panose="020B0604020202020204" pitchFamily="34" charset="0"/>
              </a:rPr>
              <a:t>7 to 9 </a:t>
            </a:r>
            <a:r>
              <a:rPr lang="en-US" sz="1600" dirty="0" smtClean="0">
                <a:latin typeface="Arial" panose="020B0604020202020204" pitchFamily="34" charset="0"/>
                <a:cs typeface="Arial" panose="020B0604020202020204" pitchFamily="34" charset="0"/>
              </a:rPr>
              <a:t>(in gas with vapor)</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3199313" y="4362650"/>
            <a:ext cx="3575731"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(electron beams, gamma radiation)</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6114110" y="1826226"/>
            <a:ext cx="3127425" cy="369332"/>
          </a:xfrm>
          <a:prstGeom prst="rect">
            <a:avLst/>
          </a:prstGeom>
          <a:noFill/>
        </p:spPr>
        <p:txBody>
          <a:bodyPr wrap="square" rtlCol="0">
            <a:spAutoFit/>
          </a:bodyPr>
          <a:lstStyle/>
          <a:p>
            <a:r>
              <a:rPr lang="en-US" u="sng" dirty="0" smtClean="0">
                <a:latin typeface="Arial" panose="020B0604020202020204" pitchFamily="34" charset="0"/>
                <a:cs typeface="Arial" panose="020B0604020202020204" pitchFamily="34" charset="0"/>
              </a:rPr>
              <a:t>Yields* (molecules/100 eV)</a:t>
            </a:r>
            <a:endParaRPr lang="en-US" u="sng" dirty="0">
              <a:latin typeface="Arial" panose="020B0604020202020204" pitchFamily="34" charset="0"/>
              <a:cs typeface="Arial" panose="020B0604020202020204" pitchFamily="34" charset="0"/>
            </a:endParaRPr>
          </a:p>
        </p:txBody>
      </p:sp>
      <p:sp>
        <p:nvSpPr>
          <p:cNvPr id="16" name="TextBox 15"/>
          <p:cNvSpPr txBox="1"/>
          <p:nvPr/>
        </p:nvSpPr>
        <p:spPr>
          <a:xfrm>
            <a:off x="6525454" y="2856285"/>
            <a:ext cx="3357753"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to 3 </a:t>
            </a:r>
            <a:r>
              <a:rPr lang="en-US" sz="1600" dirty="0" smtClean="0">
                <a:latin typeface="Arial" panose="020B0604020202020204" pitchFamily="34" charset="0"/>
                <a:cs typeface="Arial" panose="020B0604020202020204" pitchFamily="34" charset="0"/>
              </a:rPr>
              <a:t>(in liquid)</a:t>
            </a:r>
          </a:p>
          <a:p>
            <a:r>
              <a:rPr lang="en-US" sz="2000" dirty="0">
                <a:latin typeface="Arial" panose="020B0604020202020204" pitchFamily="34" charset="0"/>
                <a:cs typeface="Arial" panose="020B0604020202020204" pitchFamily="34" charset="0"/>
              </a:rPr>
              <a:t>5</a:t>
            </a:r>
            <a:r>
              <a:rPr lang="en-US" sz="2000" dirty="0" smtClean="0">
                <a:latin typeface="Arial" panose="020B0604020202020204" pitchFamily="34" charset="0"/>
                <a:cs typeface="Arial" panose="020B0604020202020204" pitchFamily="34" charset="0"/>
              </a:rPr>
              <a:t> to 6 </a:t>
            </a:r>
            <a:r>
              <a:rPr lang="en-US" sz="1600" dirty="0" smtClean="0">
                <a:latin typeface="Arial" panose="020B0604020202020204" pitchFamily="34" charset="0"/>
                <a:cs typeface="Arial" panose="020B0604020202020204" pitchFamily="34" charset="0"/>
              </a:rPr>
              <a:t>(in gas with vapor)</a:t>
            </a:r>
            <a:endParaRPr lang="en-US" sz="1600" dirty="0">
              <a:latin typeface="Arial" panose="020B0604020202020204" pitchFamily="34" charset="0"/>
              <a:cs typeface="Arial" panose="020B0604020202020204" pitchFamily="34" charset="0"/>
            </a:endParaRPr>
          </a:p>
        </p:txBody>
      </p:sp>
      <p:sp>
        <p:nvSpPr>
          <p:cNvPr id="15" name="TextBox 14"/>
          <p:cNvSpPr txBox="1"/>
          <p:nvPr/>
        </p:nvSpPr>
        <p:spPr>
          <a:xfrm>
            <a:off x="288656" y="5786109"/>
            <a:ext cx="8796496" cy="584775"/>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 -note: yields estimated from literature where data was obtained under wide range of different operating conditions </a:t>
            </a:r>
            <a:r>
              <a:rPr lang="en-US" sz="1400" dirty="0" smtClean="0">
                <a:latin typeface="Arial" panose="020B0604020202020204" pitchFamily="34" charset="0"/>
                <a:cs typeface="Arial" panose="020B0604020202020204" pitchFamily="34" charset="0"/>
              </a:rPr>
              <a:t>and</a:t>
            </a:r>
            <a:r>
              <a:rPr lang="en-US" sz="1600" dirty="0" smtClean="0">
                <a:latin typeface="Arial" panose="020B0604020202020204" pitchFamily="34" charset="0"/>
                <a:cs typeface="Arial" panose="020B0604020202020204" pitchFamily="34" charset="0"/>
              </a:rPr>
              <a:t> measurement methods </a:t>
            </a:r>
            <a:endParaRPr lang="en-US" sz="1600" dirty="0">
              <a:latin typeface="Arial" panose="020B0604020202020204" pitchFamily="34" charset="0"/>
              <a:cs typeface="Arial" panose="020B0604020202020204" pitchFamily="34" charset="0"/>
            </a:endParaRPr>
          </a:p>
        </p:txBody>
      </p:sp>
      <p:sp>
        <p:nvSpPr>
          <p:cNvPr id="10" name="TextBox 9"/>
          <p:cNvSpPr txBox="1"/>
          <p:nvPr/>
        </p:nvSpPr>
        <p:spPr>
          <a:xfrm>
            <a:off x="6513858" y="5023989"/>
            <a:ext cx="2397712"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Subject of this talk</a:t>
            </a:r>
            <a:endParaRPr lang="en-US" sz="2000" dirty="0">
              <a:latin typeface="Arial" panose="020B0604020202020204" pitchFamily="34" charset="0"/>
              <a:cs typeface="Arial" panose="020B0604020202020204" pitchFamily="34" charset="0"/>
            </a:endParaRPr>
          </a:p>
        </p:txBody>
      </p:sp>
      <p:sp>
        <p:nvSpPr>
          <p:cNvPr id="18" name="Content Placeholder 3"/>
          <p:cNvSpPr txBox="1">
            <a:spLocks/>
          </p:cNvSpPr>
          <p:nvPr/>
        </p:nvSpPr>
        <p:spPr>
          <a:xfrm>
            <a:off x="220011" y="3077594"/>
            <a:ext cx="1336784" cy="369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Arial" panose="020B0604020202020204" pitchFamily="34" charset="0"/>
                <a:cs typeface="Arial" panose="020B0604020202020204" pitchFamily="34" charset="0"/>
              </a:rPr>
              <a:t>UV light</a:t>
            </a:r>
            <a:endParaRPr lang="en-US" sz="2000" dirty="0" smtClean="0"/>
          </a:p>
          <a:p>
            <a:endParaRPr lang="en-US" sz="2000" dirty="0" smtClean="0"/>
          </a:p>
        </p:txBody>
      </p:sp>
      <p:sp>
        <p:nvSpPr>
          <p:cNvPr id="19" name="Content Placeholder 3"/>
          <p:cNvSpPr txBox="1">
            <a:spLocks/>
          </p:cNvSpPr>
          <p:nvPr/>
        </p:nvSpPr>
        <p:spPr>
          <a:xfrm>
            <a:off x="220011" y="3942095"/>
            <a:ext cx="1589997" cy="410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Arial" panose="020B0604020202020204" pitchFamily="34" charset="0"/>
                <a:cs typeface="Arial" panose="020B0604020202020204" pitchFamily="34" charset="0"/>
              </a:rPr>
              <a:t>Radiation</a:t>
            </a:r>
            <a:endParaRPr lang="en-US" sz="2000" dirty="0" smtClean="0"/>
          </a:p>
          <a:p>
            <a:endParaRPr lang="en-US" sz="2000" dirty="0" smtClean="0"/>
          </a:p>
        </p:txBody>
      </p:sp>
      <p:sp>
        <p:nvSpPr>
          <p:cNvPr id="20" name="Content Placeholder 3"/>
          <p:cNvSpPr txBox="1">
            <a:spLocks/>
          </p:cNvSpPr>
          <p:nvPr/>
        </p:nvSpPr>
        <p:spPr>
          <a:xfrm>
            <a:off x="154279" y="5112868"/>
            <a:ext cx="1785357" cy="4691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latin typeface="Arial" panose="020B0604020202020204" pitchFamily="34" charset="0"/>
                <a:cs typeface="Arial" panose="020B0604020202020204" pitchFamily="34" charset="0"/>
              </a:rPr>
              <a:t>Plasma</a:t>
            </a:r>
          </a:p>
        </p:txBody>
      </p:sp>
    </p:spTree>
    <p:extLst>
      <p:ext uri="{BB962C8B-B14F-4D97-AF65-F5344CB8AC3E}">
        <p14:creationId xmlns:p14="http://schemas.microsoft.com/office/powerpoint/2010/main" val="24557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P spid="8" grpId="0" animBg="1"/>
      <p:bldP spid="2" grpId="0"/>
      <p:bldP spid="9" grpId="0"/>
      <p:bldP spid="12" grpId="0"/>
      <p:bldP spid="13" grpId="0"/>
      <p:bldP spid="11" grpId="0"/>
      <p:bldP spid="16" grpId="0"/>
      <p:bldP spid="15" grpId="0"/>
      <p:bldP spid="10"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70" y="41410"/>
            <a:ext cx="8229600" cy="1143000"/>
          </a:xfrm>
        </p:spPr>
        <p:txBody>
          <a:bodyPr>
            <a:normAutofit/>
          </a:bodyPr>
          <a:lstStyle/>
          <a:p>
            <a:pPr algn="ctr"/>
            <a:r>
              <a:rPr lang="en-US" sz="3200" b="1" dirty="0" smtClean="0">
                <a:latin typeface="Arial" panose="020B0604020202020204" pitchFamily="34" charset="0"/>
                <a:cs typeface="Arial" panose="020B0604020202020204" pitchFamily="34" charset="0"/>
              </a:rPr>
              <a:t>Note on Importance of Hydroxyl Radical</a:t>
            </a:r>
            <a:r>
              <a:rPr lang="en-US" sz="3200" b="1" u="sng" dirty="0" smtClean="0"/>
              <a:t/>
            </a:r>
            <a:br>
              <a:rPr lang="en-US" sz="3200" b="1" u="sng" dirty="0" smtClean="0"/>
            </a:br>
            <a:r>
              <a:rPr lang="en-US" sz="2000" dirty="0" smtClean="0">
                <a:latin typeface="Arial" panose="020B0604020202020204" pitchFamily="34" charset="0"/>
                <a:cs typeface="Arial" panose="020B0604020202020204" pitchFamily="34" charset="0"/>
              </a:rPr>
              <a:t>- </a:t>
            </a:r>
            <a:r>
              <a:rPr lang="en-US" sz="2000" u="sng" dirty="0" smtClean="0">
                <a:latin typeface="Arial" panose="020B0604020202020204" pitchFamily="34" charset="0"/>
                <a:cs typeface="Arial" panose="020B0604020202020204" pitchFamily="34" charset="0"/>
              </a:rPr>
              <a:t>Gas Phase </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09073" y="1184410"/>
            <a:ext cx="8229600" cy="5090521"/>
          </a:xfrm>
        </p:spPr>
        <p:txBody>
          <a:bodyPr>
            <a:normAutofit/>
          </a:bodyPr>
          <a:lstStyle/>
          <a:p>
            <a:r>
              <a:rPr lang="en-US" sz="2000" dirty="0">
                <a:latin typeface="Arial" panose="020B0604020202020204" pitchFamily="34" charset="0"/>
                <a:cs typeface="Arial" panose="020B0604020202020204" pitchFamily="34" charset="0"/>
              </a:rPr>
              <a:t>Provides insight into oxygen and water chemistry in </a:t>
            </a:r>
            <a:r>
              <a:rPr lang="en-US" sz="2000" dirty="0" err="1">
                <a:latin typeface="Arial" panose="020B0604020202020204" pitchFamily="34" charset="0"/>
                <a:cs typeface="Arial" panose="020B0604020202020204" pitchFamily="34" charset="0"/>
              </a:rPr>
              <a:t>intersteller</a:t>
            </a:r>
            <a:r>
              <a:rPr lang="en-US" sz="2000" dirty="0">
                <a:latin typeface="Arial" panose="020B0604020202020204" pitchFamily="34" charset="0"/>
                <a:cs typeface="Arial" panose="020B0604020202020204" pitchFamily="34" charset="0"/>
              </a:rPr>
              <a:t> space: </a:t>
            </a:r>
            <a:r>
              <a:rPr lang="en-US" sz="2000" u="sng" dirty="0">
                <a:solidFill>
                  <a:srgbClr val="FF0000"/>
                </a:solidFill>
                <a:latin typeface="Arial" panose="020B0604020202020204" pitchFamily="34" charset="0"/>
                <a:cs typeface="Arial" panose="020B0604020202020204" pitchFamily="34" charset="0"/>
              </a:rPr>
              <a:t>10</a:t>
            </a:r>
            <a:r>
              <a:rPr lang="en-US" sz="2000" u="sng" baseline="30000" dirty="0">
                <a:solidFill>
                  <a:srgbClr val="FF0000"/>
                </a:solidFill>
                <a:latin typeface="Arial" panose="020B0604020202020204" pitchFamily="34" charset="0"/>
                <a:cs typeface="Arial" panose="020B0604020202020204" pitchFamily="34" charset="0"/>
              </a:rPr>
              <a:t>4</a:t>
            </a:r>
            <a:r>
              <a:rPr lang="en-US" sz="2000" u="sng" dirty="0">
                <a:solidFill>
                  <a:srgbClr val="FF0000"/>
                </a:solidFill>
                <a:latin typeface="Arial" panose="020B0604020202020204" pitchFamily="34" charset="0"/>
                <a:cs typeface="Arial" panose="020B0604020202020204" pitchFamily="34" charset="0"/>
              </a:rPr>
              <a:t>-10</a:t>
            </a:r>
            <a:r>
              <a:rPr lang="en-US" sz="2000" u="sng" baseline="30000" dirty="0">
                <a:solidFill>
                  <a:srgbClr val="FF0000"/>
                </a:solidFill>
                <a:latin typeface="Arial" panose="020B0604020202020204" pitchFamily="34" charset="0"/>
                <a:cs typeface="Arial" panose="020B0604020202020204" pitchFamily="34" charset="0"/>
              </a:rPr>
              <a:t>6</a:t>
            </a:r>
            <a:r>
              <a:rPr lang="en-US" sz="2000" u="sng" dirty="0">
                <a:solidFill>
                  <a:srgbClr val="FF0000"/>
                </a:solidFill>
                <a:latin typeface="Arial" panose="020B0604020202020204" pitchFamily="34" charset="0"/>
                <a:cs typeface="Arial" panose="020B0604020202020204" pitchFamily="34" charset="0"/>
              </a:rPr>
              <a:t> </a:t>
            </a:r>
            <a:r>
              <a:rPr lang="en-US" sz="2000" u="sng" dirty="0" smtClean="0">
                <a:solidFill>
                  <a:srgbClr val="FF0000"/>
                </a:solidFill>
                <a:latin typeface="Arial" panose="020B0604020202020204" pitchFamily="34" charset="0"/>
                <a:cs typeface="Arial" panose="020B0604020202020204" pitchFamily="34" charset="0"/>
              </a:rPr>
              <a:t>cm</a:t>
            </a:r>
            <a:r>
              <a:rPr lang="en-US" sz="2000" u="sng" baseline="30000" dirty="0" smtClean="0">
                <a:solidFill>
                  <a:srgbClr val="FF0000"/>
                </a:solidFill>
                <a:latin typeface="Arial" panose="020B0604020202020204" pitchFamily="34" charset="0"/>
                <a:cs typeface="Arial" panose="020B0604020202020204" pitchFamily="34" charset="0"/>
              </a:rPr>
              <a:t>-3 </a:t>
            </a:r>
            <a:r>
              <a:rPr lang="en-US" sz="2000" dirty="0" smtClean="0">
                <a:latin typeface="Arial" panose="020B0604020202020204" pitchFamily="34" charset="0"/>
                <a:cs typeface="Arial" panose="020B0604020202020204" pitchFamily="34" charset="0"/>
              </a:rPr>
              <a:t>(low temperature and density)</a:t>
            </a:r>
            <a:endParaRPr lang="en-US" sz="2000" baseline="30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Earth atmosphere: </a:t>
            </a:r>
          </a:p>
          <a:p>
            <a:pPr lvl="1"/>
            <a:r>
              <a:rPr lang="en-US" sz="2000" dirty="0" smtClean="0">
                <a:latin typeface="Arial" panose="020B0604020202020204" pitchFamily="34" charset="0"/>
                <a:cs typeface="Arial" panose="020B0604020202020204" pitchFamily="34" charset="0"/>
              </a:rPr>
              <a:t>Formed in stratosphere by UV: </a:t>
            </a:r>
            <a:r>
              <a:rPr lang="en-US" sz="2000" u="sng" dirty="0" smtClean="0">
                <a:solidFill>
                  <a:srgbClr val="FF0000"/>
                </a:solidFill>
                <a:latin typeface="Arial" panose="020B0604020202020204" pitchFamily="34" charset="0"/>
                <a:cs typeface="Arial" panose="020B0604020202020204" pitchFamily="34" charset="0"/>
              </a:rPr>
              <a:t>10</a:t>
            </a:r>
            <a:r>
              <a:rPr lang="en-US" sz="2000" u="sng" baseline="30000" dirty="0" smtClean="0">
                <a:solidFill>
                  <a:srgbClr val="FF0000"/>
                </a:solidFill>
                <a:latin typeface="Arial" panose="020B0604020202020204" pitchFamily="34" charset="0"/>
                <a:cs typeface="Arial" panose="020B0604020202020204" pitchFamily="34" charset="0"/>
              </a:rPr>
              <a:t>6</a:t>
            </a:r>
            <a:r>
              <a:rPr lang="en-US" sz="2000" u="sng" dirty="0" smtClean="0">
                <a:solidFill>
                  <a:srgbClr val="FF0000"/>
                </a:solidFill>
                <a:latin typeface="Arial" panose="020B0604020202020204" pitchFamily="34" charset="0"/>
                <a:cs typeface="Arial" panose="020B0604020202020204" pitchFamily="34" charset="0"/>
              </a:rPr>
              <a:t> cm</a:t>
            </a:r>
            <a:r>
              <a:rPr lang="en-US" sz="2000" u="sng" baseline="30000" dirty="0" smtClean="0">
                <a:solidFill>
                  <a:srgbClr val="FF0000"/>
                </a:solidFill>
                <a:latin typeface="Arial" panose="020B0604020202020204" pitchFamily="34" charset="0"/>
                <a:cs typeface="Arial" panose="020B0604020202020204" pitchFamily="34" charset="0"/>
              </a:rPr>
              <a:t>-3</a:t>
            </a:r>
          </a:p>
          <a:p>
            <a:pPr lvl="1"/>
            <a:r>
              <a:rPr lang="en-US" sz="2000" dirty="0" smtClean="0">
                <a:latin typeface="Arial" panose="020B0604020202020204" pitchFamily="34" charset="0"/>
                <a:cs typeface="Arial" panose="020B0604020202020204" pitchFamily="34" charset="0"/>
              </a:rPr>
              <a:t>Cleans nitrogen oxides, organics from troposphere, </a:t>
            </a:r>
            <a:r>
              <a:rPr lang="en-US" sz="2000" dirty="0" smtClean="0">
                <a:solidFill>
                  <a:srgbClr val="FF0000"/>
                </a:solidFill>
                <a:latin typeface="Arial" panose="020B0604020202020204" pitchFamily="34" charset="0"/>
                <a:cs typeface="Arial" panose="020B0604020202020204" pitchFamily="34" charset="0"/>
              </a:rPr>
              <a:t>0.01 to 1 s</a:t>
            </a:r>
          </a:p>
          <a:p>
            <a:r>
              <a:rPr lang="en-US" sz="2000" dirty="0" smtClean="0">
                <a:latin typeface="Arial" panose="020B0604020202020204" pitchFamily="34" charset="0"/>
                <a:cs typeface="Arial" panose="020B0604020202020204" pitchFamily="34" charset="0"/>
              </a:rPr>
              <a:t>Indoor air – similar chemistry as in atmosphere</a:t>
            </a:r>
          </a:p>
          <a:p>
            <a:pPr lvl="1"/>
            <a:r>
              <a:rPr lang="en-US" sz="2000" dirty="0" smtClean="0">
                <a:latin typeface="Arial" panose="020B0604020202020204" pitchFamily="34" charset="0"/>
                <a:cs typeface="Arial" panose="020B0604020202020204" pitchFamily="34" charset="0"/>
              </a:rPr>
              <a:t>Clean air: </a:t>
            </a:r>
            <a:r>
              <a:rPr lang="en-US" sz="2000" u="sng" dirty="0" smtClean="0">
                <a:solidFill>
                  <a:srgbClr val="FF0000"/>
                </a:solidFill>
                <a:latin typeface="Arial" panose="020B0604020202020204" pitchFamily="34" charset="0"/>
                <a:cs typeface="Arial" panose="020B0604020202020204" pitchFamily="34" charset="0"/>
              </a:rPr>
              <a:t>10</a:t>
            </a:r>
            <a:r>
              <a:rPr lang="en-US" sz="2000" u="sng" baseline="30000" dirty="0" smtClean="0">
                <a:solidFill>
                  <a:srgbClr val="FF0000"/>
                </a:solidFill>
                <a:latin typeface="Arial" panose="020B0604020202020204" pitchFamily="34" charset="0"/>
                <a:cs typeface="Arial" panose="020B0604020202020204" pitchFamily="34" charset="0"/>
              </a:rPr>
              <a:t>4</a:t>
            </a:r>
            <a:r>
              <a:rPr lang="en-US" sz="2000" u="sng" dirty="0" smtClean="0">
                <a:solidFill>
                  <a:srgbClr val="FF0000"/>
                </a:solidFill>
                <a:latin typeface="Arial" panose="020B0604020202020204" pitchFamily="34" charset="0"/>
                <a:cs typeface="Arial" panose="020B0604020202020204" pitchFamily="34" charset="0"/>
              </a:rPr>
              <a:t> to 10</a:t>
            </a:r>
            <a:r>
              <a:rPr lang="en-US" sz="2000" u="sng" baseline="30000" dirty="0" smtClean="0">
                <a:solidFill>
                  <a:srgbClr val="FF0000"/>
                </a:solidFill>
                <a:latin typeface="Arial" panose="020B0604020202020204" pitchFamily="34" charset="0"/>
                <a:cs typeface="Arial" panose="020B0604020202020204" pitchFamily="34" charset="0"/>
              </a:rPr>
              <a:t>5</a:t>
            </a:r>
            <a:r>
              <a:rPr lang="en-US" sz="2000" u="sng" dirty="0" smtClean="0">
                <a:solidFill>
                  <a:srgbClr val="FF0000"/>
                </a:solidFill>
                <a:latin typeface="Arial" panose="020B0604020202020204" pitchFamily="34" charset="0"/>
                <a:cs typeface="Arial" panose="020B0604020202020204" pitchFamily="34" charset="0"/>
              </a:rPr>
              <a:t> cm</a:t>
            </a:r>
            <a:r>
              <a:rPr lang="en-US" sz="2000" u="sng" baseline="30000" dirty="0" smtClean="0">
                <a:solidFill>
                  <a:srgbClr val="FF0000"/>
                </a:solidFill>
                <a:latin typeface="Arial" panose="020B0604020202020204" pitchFamily="34" charset="0"/>
                <a:cs typeface="Arial" panose="020B0604020202020204" pitchFamily="34" charset="0"/>
              </a:rPr>
              <a:t>-3</a:t>
            </a:r>
          </a:p>
          <a:p>
            <a:pPr lvl="1"/>
            <a:r>
              <a:rPr lang="en-US" sz="2000" dirty="0" smtClean="0">
                <a:latin typeface="Arial" panose="020B0604020202020204" pitchFamily="34" charset="0"/>
                <a:cs typeface="Arial" panose="020B0604020202020204" pitchFamily="34" charset="0"/>
              </a:rPr>
              <a:t>Photolysis of HONO: </a:t>
            </a:r>
            <a:r>
              <a:rPr lang="en-US" sz="2000" u="sng" dirty="0">
                <a:solidFill>
                  <a:srgbClr val="FF0000"/>
                </a:solidFill>
                <a:latin typeface="Arial" panose="020B0604020202020204" pitchFamily="34" charset="0"/>
                <a:cs typeface="Arial" panose="020B0604020202020204" pitchFamily="34" charset="0"/>
              </a:rPr>
              <a:t>10</a:t>
            </a:r>
            <a:r>
              <a:rPr lang="en-US" sz="2000" u="sng" baseline="30000" dirty="0">
                <a:solidFill>
                  <a:srgbClr val="FF0000"/>
                </a:solidFill>
                <a:latin typeface="Arial" panose="020B0604020202020204" pitchFamily="34" charset="0"/>
                <a:cs typeface="Arial" panose="020B0604020202020204" pitchFamily="34" charset="0"/>
              </a:rPr>
              <a:t>6</a:t>
            </a:r>
            <a:r>
              <a:rPr lang="en-US" sz="2000" u="sng" dirty="0">
                <a:solidFill>
                  <a:srgbClr val="FF0000"/>
                </a:solidFill>
                <a:latin typeface="Arial" panose="020B0604020202020204" pitchFamily="34" charset="0"/>
                <a:cs typeface="Arial" panose="020B0604020202020204" pitchFamily="34" charset="0"/>
              </a:rPr>
              <a:t> </a:t>
            </a:r>
            <a:r>
              <a:rPr lang="en-US" sz="2000" u="sng" dirty="0" smtClean="0">
                <a:solidFill>
                  <a:srgbClr val="FF0000"/>
                </a:solidFill>
                <a:latin typeface="Arial" panose="020B0604020202020204" pitchFamily="34" charset="0"/>
                <a:cs typeface="Arial" panose="020B0604020202020204" pitchFamily="34" charset="0"/>
              </a:rPr>
              <a:t>cm</a:t>
            </a:r>
            <a:r>
              <a:rPr lang="en-US" sz="2000" u="sng" baseline="30000" dirty="0" smtClean="0">
                <a:solidFill>
                  <a:srgbClr val="FF0000"/>
                </a:solidFill>
                <a:latin typeface="Arial" panose="020B0604020202020204" pitchFamily="34" charset="0"/>
                <a:cs typeface="Arial" panose="020B0604020202020204" pitchFamily="34" charset="0"/>
              </a:rPr>
              <a:t>-3</a:t>
            </a:r>
            <a:endParaRPr lang="en-US" sz="2000" u="sng" dirty="0" smtClean="0">
              <a:solidFill>
                <a:srgbClr val="FF0000"/>
              </a:solidFill>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With air cleaners: </a:t>
            </a:r>
            <a:r>
              <a:rPr lang="en-US" sz="2000" u="sng" dirty="0" smtClean="0">
                <a:solidFill>
                  <a:srgbClr val="FF0000"/>
                </a:solidFill>
                <a:latin typeface="Arial" panose="020B0604020202020204" pitchFamily="34" charset="0"/>
                <a:cs typeface="Arial" panose="020B0604020202020204" pitchFamily="34" charset="0"/>
              </a:rPr>
              <a:t>10</a:t>
            </a:r>
            <a:r>
              <a:rPr lang="en-US" sz="2000" u="sng" baseline="30000" dirty="0" smtClean="0">
                <a:solidFill>
                  <a:srgbClr val="FF0000"/>
                </a:solidFill>
                <a:latin typeface="Arial" panose="020B0604020202020204" pitchFamily="34" charset="0"/>
                <a:cs typeface="Arial" panose="020B0604020202020204" pitchFamily="34" charset="0"/>
              </a:rPr>
              <a:t>7</a:t>
            </a:r>
            <a:r>
              <a:rPr lang="en-US" sz="2000" u="sng" dirty="0" smtClean="0">
                <a:solidFill>
                  <a:srgbClr val="FF0000"/>
                </a:solidFill>
                <a:latin typeface="Arial" panose="020B0604020202020204" pitchFamily="34" charset="0"/>
                <a:cs typeface="Arial" panose="020B0604020202020204" pitchFamily="34" charset="0"/>
              </a:rPr>
              <a:t> to 10</a:t>
            </a:r>
            <a:r>
              <a:rPr lang="en-US" sz="2000" u="sng" baseline="30000" dirty="0" smtClean="0">
                <a:solidFill>
                  <a:srgbClr val="FF0000"/>
                </a:solidFill>
                <a:latin typeface="Arial" panose="020B0604020202020204" pitchFamily="34" charset="0"/>
                <a:cs typeface="Arial" panose="020B0604020202020204" pitchFamily="34" charset="0"/>
              </a:rPr>
              <a:t>8</a:t>
            </a:r>
            <a:r>
              <a:rPr lang="en-US" sz="2000" u="sng" dirty="0">
                <a:solidFill>
                  <a:srgbClr val="FF0000"/>
                </a:solidFill>
                <a:latin typeface="Arial" panose="020B0604020202020204" pitchFamily="34" charset="0"/>
                <a:cs typeface="Arial" panose="020B0604020202020204" pitchFamily="34" charset="0"/>
              </a:rPr>
              <a:t> </a:t>
            </a:r>
            <a:r>
              <a:rPr lang="en-US" sz="2000" u="sng" dirty="0" smtClean="0">
                <a:solidFill>
                  <a:srgbClr val="FF0000"/>
                </a:solidFill>
                <a:latin typeface="Arial" panose="020B0604020202020204" pitchFamily="34" charset="0"/>
                <a:cs typeface="Arial" panose="020B0604020202020204" pitchFamily="34" charset="0"/>
              </a:rPr>
              <a:t>cm</a:t>
            </a:r>
            <a:r>
              <a:rPr lang="en-US" sz="2000" u="sng" baseline="30000" dirty="0" smtClean="0">
                <a:solidFill>
                  <a:srgbClr val="FF0000"/>
                </a:solidFill>
                <a:latin typeface="Arial" panose="020B0604020202020204" pitchFamily="34" charset="0"/>
                <a:cs typeface="Arial" panose="020B0604020202020204" pitchFamily="34" charset="0"/>
              </a:rPr>
              <a:t>-3</a:t>
            </a:r>
          </a:p>
          <a:p>
            <a:r>
              <a:rPr lang="en-US" sz="2000" dirty="0" smtClean="0">
                <a:latin typeface="Arial" panose="020B0604020202020204" pitchFamily="34" charset="0"/>
                <a:cs typeface="Arial" panose="020B0604020202020204" pitchFamily="34" charset="0"/>
              </a:rPr>
              <a:t>Combustion – main reactant: </a:t>
            </a:r>
            <a:r>
              <a:rPr lang="en-US" sz="2000" u="sng" dirty="0" smtClean="0">
                <a:solidFill>
                  <a:srgbClr val="FF0000"/>
                </a:solidFill>
                <a:latin typeface="Arial" panose="020B0604020202020204" pitchFamily="34" charset="0"/>
                <a:cs typeface="Arial" panose="020B0604020202020204" pitchFamily="34" charset="0"/>
              </a:rPr>
              <a:t>10</a:t>
            </a:r>
            <a:r>
              <a:rPr lang="en-US" sz="2000" u="sng" baseline="30000" dirty="0" smtClean="0">
                <a:solidFill>
                  <a:srgbClr val="FF0000"/>
                </a:solidFill>
                <a:latin typeface="Arial" panose="020B0604020202020204" pitchFamily="34" charset="0"/>
                <a:cs typeface="Arial" panose="020B0604020202020204" pitchFamily="34" charset="0"/>
              </a:rPr>
              <a:t>14</a:t>
            </a:r>
            <a:r>
              <a:rPr lang="en-US" sz="2000" u="sng" dirty="0" smtClean="0">
                <a:solidFill>
                  <a:srgbClr val="FF0000"/>
                </a:solidFill>
                <a:latin typeface="Arial" panose="020B0604020202020204" pitchFamily="34" charset="0"/>
                <a:cs typeface="Arial" panose="020B0604020202020204" pitchFamily="34" charset="0"/>
              </a:rPr>
              <a:t> to 10</a:t>
            </a:r>
            <a:r>
              <a:rPr lang="en-US" sz="2000" u="sng" baseline="30000" dirty="0" smtClean="0">
                <a:solidFill>
                  <a:srgbClr val="FF0000"/>
                </a:solidFill>
                <a:latin typeface="Arial" panose="020B0604020202020204" pitchFamily="34" charset="0"/>
                <a:cs typeface="Arial" panose="020B0604020202020204" pitchFamily="34" charset="0"/>
              </a:rPr>
              <a:t>16</a:t>
            </a:r>
            <a:r>
              <a:rPr lang="en-US" sz="2000" u="sng" dirty="0" smtClean="0">
                <a:solidFill>
                  <a:srgbClr val="FF0000"/>
                </a:solidFill>
                <a:latin typeface="Arial" panose="020B0604020202020204" pitchFamily="34" charset="0"/>
                <a:cs typeface="Arial" panose="020B0604020202020204" pitchFamily="34" charset="0"/>
              </a:rPr>
              <a:t> cm</a:t>
            </a:r>
            <a:r>
              <a:rPr lang="en-US" sz="2000" u="sng" baseline="30000" dirty="0" smtClean="0">
                <a:solidFill>
                  <a:srgbClr val="FF0000"/>
                </a:solidFill>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high temperature and pressure (1 to 5% of species)</a:t>
            </a:r>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Gas phase plasma reactors (with water vapor):</a:t>
            </a:r>
            <a:r>
              <a:rPr lang="en-US" sz="2000" u="sng" dirty="0" smtClean="0">
                <a:solidFill>
                  <a:srgbClr val="FF0000"/>
                </a:solidFill>
                <a:latin typeface="Arial" panose="020B0604020202020204" pitchFamily="34" charset="0"/>
                <a:cs typeface="Arial" panose="020B0604020202020204" pitchFamily="34" charset="0"/>
              </a:rPr>
              <a:t>10</a:t>
            </a:r>
            <a:r>
              <a:rPr lang="en-US" sz="2000" u="sng" baseline="30000" dirty="0" smtClean="0">
                <a:solidFill>
                  <a:srgbClr val="FF0000"/>
                </a:solidFill>
                <a:latin typeface="Arial" panose="020B0604020202020204" pitchFamily="34" charset="0"/>
                <a:cs typeface="Arial" panose="020B0604020202020204" pitchFamily="34" charset="0"/>
              </a:rPr>
              <a:t>13</a:t>
            </a:r>
            <a:r>
              <a:rPr lang="en-US" sz="2000" u="sng" dirty="0" smtClean="0">
                <a:solidFill>
                  <a:srgbClr val="FF0000"/>
                </a:solidFill>
                <a:latin typeface="Arial" panose="020B0604020202020204" pitchFamily="34" charset="0"/>
                <a:cs typeface="Arial" panose="020B0604020202020204" pitchFamily="34" charset="0"/>
              </a:rPr>
              <a:t>-10</a:t>
            </a:r>
            <a:r>
              <a:rPr lang="en-US" sz="2000" u="sng" baseline="30000" dirty="0" smtClean="0">
                <a:solidFill>
                  <a:srgbClr val="FF0000"/>
                </a:solidFill>
                <a:latin typeface="Arial" panose="020B0604020202020204" pitchFamily="34" charset="0"/>
                <a:cs typeface="Arial" panose="020B0604020202020204" pitchFamily="34" charset="0"/>
              </a:rPr>
              <a:t>15</a:t>
            </a:r>
            <a:r>
              <a:rPr lang="en-US" sz="2000" u="sng" dirty="0" smtClean="0">
                <a:solidFill>
                  <a:srgbClr val="FF0000"/>
                </a:solidFill>
                <a:latin typeface="Arial" panose="020B0604020202020204" pitchFamily="34" charset="0"/>
                <a:cs typeface="Arial" panose="020B0604020202020204" pitchFamily="34" charset="0"/>
              </a:rPr>
              <a:t> cm</a:t>
            </a:r>
            <a:r>
              <a:rPr lang="en-US" sz="2000" u="sng" baseline="30000" dirty="0" smtClean="0">
                <a:solidFill>
                  <a:srgbClr val="FF0000"/>
                </a:solidFill>
                <a:latin typeface="Arial" panose="020B0604020202020204" pitchFamily="34" charset="0"/>
                <a:cs typeface="Arial" panose="020B0604020202020204" pitchFamily="34" charset="0"/>
              </a:rPr>
              <a:t>-3</a:t>
            </a:r>
            <a:r>
              <a:rPr lang="en-US" sz="2000" dirty="0" smtClean="0">
                <a:latin typeface="Arial" panose="020B0604020202020204" pitchFamily="34" charset="0"/>
                <a:cs typeface="Arial" panose="020B0604020202020204" pitchFamily="34" charset="0"/>
              </a:rPr>
              <a:t>, atmospheric pressure and temperature</a:t>
            </a:r>
            <a:endParaRPr lang="en-US" sz="20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6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65773</TotalTime>
  <Words>7006</Words>
  <Application>Microsoft Office PowerPoint</Application>
  <PresentationFormat>On-screen Show (4:3)</PresentationFormat>
  <Paragraphs>1338</Paragraphs>
  <Slides>77</Slides>
  <Notes>50</Notes>
  <HiddenSlides>0</HiddenSlides>
  <MMClips>3</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77</vt:i4>
      </vt:variant>
    </vt:vector>
  </HeadingPairs>
  <TitlesOfParts>
    <vt:vector size="94" baseType="lpstr">
      <vt:lpstr>MS PGothic</vt:lpstr>
      <vt:lpstr>MS PGothic</vt:lpstr>
      <vt:lpstr>宋体</vt:lpstr>
      <vt:lpstr>宋体</vt:lpstr>
      <vt:lpstr>Arial</vt:lpstr>
      <vt:lpstr>Arial Rounded MT Bold</vt:lpstr>
      <vt:lpstr>Calibri</vt:lpstr>
      <vt:lpstr>Calibri Light</vt:lpstr>
      <vt:lpstr>Cambria Math</vt:lpstr>
      <vt:lpstr>DengXian</vt:lpstr>
      <vt:lpstr>Symbol</vt:lpstr>
      <vt:lpstr>Times New Roman</vt:lpstr>
      <vt:lpstr>Wingdings</vt:lpstr>
      <vt:lpstr>Office Theme</vt:lpstr>
      <vt:lpstr>Photo Editor Photo</vt:lpstr>
      <vt:lpstr>Bitmap Image</vt:lpstr>
      <vt:lpstr>ChemDraw.Document.6.0</vt:lpstr>
      <vt:lpstr>PowerPoint Presentation</vt:lpstr>
      <vt:lpstr>General Department Research Areas - Department of Chemical and Biomedical Engineering -</vt:lpstr>
      <vt:lpstr>PowerPoint Presentation</vt:lpstr>
      <vt:lpstr>PowerPoint Presentation</vt:lpstr>
      <vt:lpstr>Applications of Plasma with Liquid Water</vt:lpstr>
      <vt:lpstr>Complexities of Gas-Liquid Water Plasma Chemistry</vt:lpstr>
      <vt:lpstr>Key Chemical Species from Electrical Discharge with Water</vt:lpstr>
      <vt:lpstr>Hydroxyl Radical Generation from Water</vt:lpstr>
      <vt:lpstr>Note on Importance of Hydroxyl Radical - Gas Phase -</vt:lpstr>
      <vt:lpstr>Note on Importance of Hydroxyl Radical - Liquid Phase -</vt:lpstr>
      <vt:lpstr>Reaction Rate Constants (Second order M-1s-1, Tarr (2003))</vt:lpstr>
      <vt:lpstr>Idealized Reaction Pathways (with H2O only)</vt:lpstr>
      <vt:lpstr>Underwater Discharge</vt:lpstr>
      <vt:lpstr>Comments from Radiation Chemistry (Buxton, 1987; Magee and Chatterjee, 1987)</vt:lpstr>
      <vt:lpstr>PowerPoint Presentation</vt:lpstr>
      <vt:lpstr>PowerPoint Presentation</vt:lpstr>
      <vt:lpstr>PowerPoint Presentation</vt:lpstr>
      <vt:lpstr>PowerPoint Presentation</vt:lpstr>
      <vt:lpstr>Reactor Characterization</vt:lpstr>
      <vt:lpstr>Electrical and Plasma Properties</vt:lpstr>
      <vt:lpstr>Power Supplies - Nanopulsers</vt:lpstr>
      <vt:lpstr>Power Supplies – Microsecond Pulsers</vt:lpstr>
      <vt:lpstr>Temperature Measurement Methods</vt:lpstr>
      <vt:lpstr>Plasma Gas Temperature Results (Eagle Harbor nanopulser)</vt:lpstr>
      <vt:lpstr>Electron Density Measurement (Eagle Harbor nanopulser)</vt:lpstr>
      <vt:lpstr>Electron Density Results  (Eagle Harbor nanopulser)</vt:lpstr>
      <vt:lpstr>Time Resolved Electron Density (Eagle Harbor nanopulser)</vt:lpstr>
      <vt:lpstr>Influence of Liquid Conductivity (Eagle Harbor nanopulser)</vt:lpstr>
      <vt:lpstr>Chemical Processes Analyzed - role of hydroxyl radicals -</vt:lpstr>
      <vt:lpstr>Reaction Model Based upon Fast Quenching in Film</vt:lpstr>
      <vt:lpstr>Reaction Model Based upon Fast Quenching</vt:lpstr>
      <vt:lpstr>Model ∙OH Predictions</vt:lpstr>
      <vt:lpstr>Other Model Results</vt:lpstr>
      <vt:lpstr>Effects of Frequency on Hydroxyl Radical (data for input to model,  Airity Nanopulser)</vt:lpstr>
      <vt:lpstr>Effects of Frequency on Hydroxyl Radical (model results compared with ∙OH from OES)</vt:lpstr>
      <vt:lpstr>Molecular Hydrogen Production</vt:lpstr>
      <vt:lpstr>Influence of Liquid Conductivity: H2O2  (Eagle Harbor nanopulser)</vt:lpstr>
      <vt:lpstr>Liquid phase ·OH Scavenger  (Methylene Blue – a water soluble organic dye)</vt:lpstr>
      <vt:lpstr>Hydroxyl Radicals in Liquid Phase</vt:lpstr>
      <vt:lpstr>OH Radical Attack with Liquid Scavenger (Methylene Blue)</vt:lpstr>
      <vt:lpstr>OH Radicals from Ethanol</vt:lpstr>
      <vt:lpstr>·OH Production Rate from Ethanol</vt:lpstr>
      <vt:lpstr>·OH Attack with Gas/Liquid Scavenger (Ethanol)</vt:lpstr>
      <vt:lpstr>OH Radicals from Carbon Monoxide (Gas phase reactions and probe)</vt:lpstr>
      <vt:lpstr>OH Radical Attack with Gas Scavenger (Carbon Monoxide)</vt:lpstr>
      <vt:lpstr>Hydroxyl Radical Generation from Water</vt:lpstr>
      <vt:lpstr>PowerPoint Presentation</vt:lpstr>
      <vt:lpstr>Initial Reaction Steps</vt:lpstr>
      <vt:lpstr>PowerPoint Presentation</vt:lpstr>
      <vt:lpstr>Post-plasma Considerations -1,4 dioxane degradation-</vt:lpstr>
      <vt:lpstr>PowerPoint Presentation</vt:lpstr>
      <vt:lpstr>Dioxane Plasma Degradation Pathway (liquid phase, ·OH based)</vt:lpstr>
      <vt:lpstr>Formation of Nitrogen Oxides in Ar/N2 Liquid Phase Results</vt:lpstr>
      <vt:lpstr>PowerPoint Presentation</vt:lpstr>
      <vt:lpstr>Hydroxyl Radicals in Ar/N2 Plasma CO scavenging ·OH </vt:lpstr>
      <vt:lpstr>Hydroxyl Radicals in Ar/N2 Plasma NO scavenging of ∙OH</vt:lpstr>
      <vt:lpstr>Summary of Nitrogen Species Reaction Pathways</vt:lpstr>
      <vt:lpstr>Conclusions</vt:lpstr>
      <vt:lpstr>PowerPoint Presentation</vt:lpstr>
      <vt:lpstr>PowerPoint Presentation</vt:lpstr>
      <vt:lpstr>Hydroxyl Radicals in N2/Ar Plasma</vt:lpstr>
      <vt:lpstr>Water Plasma (electron) Interactions</vt:lpstr>
      <vt:lpstr>Water Plasma (electron) Interactions</vt:lpstr>
      <vt:lpstr>Treatability Ranges (adapted from Tarr, 2003)</vt:lpstr>
      <vt:lpstr>Predicted generation of ·OH by various AOPs </vt:lpstr>
      <vt:lpstr>Hydroxyl Radicals from AOPs</vt:lpstr>
      <vt:lpstr>Ozone Reactions in Water</vt:lpstr>
      <vt:lpstr>UV and Chemical Pathways</vt:lpstr>
      <vt:lpstr>Scaled-up Prototype</vt:lpstr>
      <vt:lpstr>Oxygen Addition</vt:lpstr>
      <vt:lpstr>Dye Removal</vt:lpstr>
      <vt:lpstr>Key issues</vt:lpstr>
      <vt:lpstr>Summary</vt:lpstr>
      <vt:lpstr>Electrical Circuit Model for Conductivity Effects (Eagle Harbor nanopulser)</vt:lpstr>
      <vt:lpstr>Simulating Discharge Voltage and Current (Eagle Harbor nanopulser)</vt:lpstr>
      <vt:lpstr>Liquid Conductivity and Breakdown Voltage (Eagle Harbor nanopulser)</vt:lpstr>
      <vt:lpstr>Influence of Applied Voltage on Breakdown</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Wandell, Robert</dc:creator>
  <cp:lastModifiedBy>locke</cp:lastModifiedBy>
  <cp:revision>943</cp:revision>
  <dcterms:created xsi:type="dcterms:W3CDTF">2015-12-08T22:51:43Z</dcterms:created>
  <dcterms:modified xsi:type="dcterms:W3CDTF">2019-10-16T13:39:54Z</dcterms:modified>
</cp:coreProperties>
</file>