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8404800" cy="384048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0066CC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1808" autoAdjust="0"/>
    <p:restoredTop sz="99648" autoAdjust="0"/>
  </p:normalViewPr>
  <p:slideViewPr>
    <p:cSldViewPr>
      <p:cViewPr>
        <p:scale>
          <a:sx n="40" d="100"/>
          <a:sy n="40" d="100"/>
        </p:scale>
        <p:origin x="756" y="3138"/>
      </p:cViewPr>
      <p:guideLst>
        <p:guide orient="horz" pos="12096"/>
        <p:guide pos="12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17043200" cy="117043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08050-3D8D-490F-AA65-9E2B55AC2688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C5852-9ABB-42AF-8283-E687117B2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C5852-9ABB-42AF-8283-E687117B2F6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11930383"/>
            <a:ext cx="32644080" cy="8232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21762720"/>
            <a:ext cx="26883360" cy="9814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52E3-252A-4ED8-8C08-E0CACA4B908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B97F-5689-413D-9572-3803F44BC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52E3-252A-4ED8-8C08-E0CACA4B908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B97F-5689-413D-9572-3803F44BC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3480" y="1537976"/>
            <a:ext cx="8641080" cy="327685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0240" y="1537976"/>
            <a:ext cx="25283160" cy="327685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52E3-252A-4ED8-8C08-E0CACA4B908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B97F-5689-413D-9572-3803F44BC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52E3-252A-4ED8-8C08-E0CACA4B908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B97F-5689-413D-9572-3803F44BC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5" y="24678643"/>
            <a:ext cx="32644080" cy="762762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5" y="16277596"/>
            <a:ext cx="32644080" cy="840104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52E3-252A-4ED8-8C08-E0CACA4B908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B97F-5689-413D-9572-3803F44BC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8961123"/>
            <a:ext cx="16962120" cy="2534539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22440" y="8961123"/>
            <a:ext cx="16962120" cy="2534539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52E3-252A-4ED8-8C08-E0CACA4B908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B97F-5689-413D-9572-3803F44BC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8596633"/>
            <a:ext cx="16968790" cy="358266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0" y="12179300"/>
            <a:ext cx="16968790" cy="2212721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7" y="8596633"/>
            <a:ext cx="16975455" cy="358266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07" y="12179300"/>
            <a:ext cx="16975455" cy="2212721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52E3-252A-4ED8-8C08-E0CACA4B908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B97F-5689-413D-9572-3803F44BC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52E3-252A-4ED8-8C08-E0CACA4B908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B97F-5689-413D-9572-3803F44BC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52E3-252A-4ED8-8C08-E0CACA4B908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B97F-5689-413D-9572-3803F44BC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2" y="1529080"/>
            <a:ext cx="12634915" cy="650748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210" y="1529083"/>
            <a:ext cx="21469350" cy="3277743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2" y="8036563"/>
            <a:ext cx="12634915" cy="2626995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52E3-252A-4ED8-8C08-E0CACA4B908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B97F-5689-413D-9572-3803F44BC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610" y="26883360"/>
            <a:ext cx="23042880" cy="317373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610" y="3431540"/>
            <a:ext cx="23042880" cy="2304288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610" y="30057093"/>
            <a:ext cx="23042880" cy="450722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52E3-252A-4ED8-8C08-E0CACA4B908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B97F-5689-413D-9572-3803F44BC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1537973"/>
            <a:ext cx="34564320" cy="64008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8961123"/>
            <a:ext cx="34564320" cy="25345393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0240" y="35595563"/>
            <a:ext cx="8961120" cy="20447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A52E3-252A-4ED8-8C08-E0CACA4B908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1640" y="35595563"/>
            <a:ext cx="12161520" cy="20447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23440" y="35595563"/>
            <a:ext cx="8961120" cy="20447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AB97F-5689-413D-9572-3803F44BC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0.gi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oleObject" Target="../embeddings/oleObject2.bin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ounded Rectangle 130"/>
          <p:cNvSpPr/>
          <p:nvPr/>
        </p:nvSpPr>
        <p:spPr>
          <a:xfrm>
            <a:off x="25831800" y="5372100"/>
            <a:ext cx="11658600" cy="28460700"/>
          </a:xfrm>
          <a:prstGeom prst="roundRect">
            <a:avLst>
              <a:gd name="adj" fmla="val 12745"/>
            </a:avLst>
          </a:prstGeom>
          <a:solidFill>
            <a:schemeClr val="tx2">
              <a:lumMod val="75000"/>
            </a:schemeClr>
          </a:solidFill>
          <a:ln w="142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26403300" y="17830800"/>
            <a:ext cx="10515600" cy="69723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800100" y="5372100"/>
            <a:ext cx="11658600" cy="28346400"/>
          </a:xfrm>
          <a:prstGeom prst="roundRect">
            <a:avLst>
              <a:gd name="adj" fmla="val 12745"/>
            </a:avLst>
          </a:prstGeom>
          <a:solidFill>
            <a:schemeClr val="tx2">
              <a:lumMod val="75000"/>
            </a:schemeClr>
          </a:solidFill>
          <a:ln w="142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371600" y="14744700"/>
            <a:ext cx="10515600" cy="96012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1371600" y="24917400"/>
            <a:ext cx="10515600" cy="73152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371600" y="8343900"/>
            <a:ext cx="10515600" cy="59436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13373100" y="5372100"/>
            <a:ext cx="11658600" cy="28460700"/>
          </a:xfrm>
          <a:prstGeom prst="roundRect">
            <a:avLst>
              <a:gd name="adj" fmla="val 12745"/>
            </a:avLst>
          </a:prstGeom>
          <a:solidFill>
            <a:schemeClr val="tx2">
              <a:lumMod val="75000"/>
            </a:schemeClr>
          </a:solidFill>
          <a:ln w="142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3830300" y="10401300"/>
            <a:ext cx="10744200" cy="6858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3830300" y="17716500"/>
            <a:ext cx="10744200" cy="6972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3830300" y="25374600"/>
            <a:ext cx="10744200" cy="6858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30000" dirty="0" smtClean="0"/>
              <a:t>z</a:t>
            </a:r>
            <a:endParaRPr lang="en-US" baseline="30000" dirty="0"/>
          </a:p>
        </p:txBody>
      </p:sp>
      <p:sp>
        <p:nvSpPr>
          <p:cNvPr id="64" name="Rectangle 63"/>
          <p:cNvSpPr/>
          <p:nvPr/>
        </p:nvSpPr>
        <p:spPr>
          <a:xfrm>
            <a:off x="26403300" y="25374600"/>
            <a:ext cx="10515600" cy="3200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6403300" y="29032200"/>
            <a:ext cx="10515600" cy="3200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26403300" y="8343900"/>
            <a:ext cx="10515600" cy="914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Subtitle 2"/>
          <p:cNvSpPr txBox="1">
            <a:spLocks/>
          </p:cNvSpPr>
          <p:nvPr/>
        </p:nvSpPr>
        <p:spPr>
          <a:xfrm>
            <a:off x="1828800" y="8343900"/>
            <a:ext cx="9715500" cy="23888700"/>
          </a:xfrm>
          <a:prstGeom prst="rect">
            <a:avLst/>
          </a:prstGeom>
        </p:spPr>
        <p:txBody>
          <a:bodyPr vert="horz" lIns="438912" tIns="219456" rIns="438912" bIns="219456" rtlCol="0">
            <a:noAutofit/>
          </a:bodyPr>
          <a:lstStyle/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ChipSat and Nanospacecraft</a:t>
            </a: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Orbital Lifetime Limitations</a:t>
            </a:r>
          </a:p>
          <a:p>
            <a:pPr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Research Question</a:t>
            </a:r>
          </a:p>
          <a:p>
            <a:pPr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0" y="0"/>
            <a:ext cx="38404800" cy="36576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  <a:effectLst>
            <a:glow rad="101600">
              <a:schemeClr val="accent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b="1" dirty="0" smtClean="0">
                <a:solidFill>
                  <a:schemeClr val="tx1"/>
                </a:solidFill>
              </a:rPr>
              <a:t>Electrodynamic Tethers for ChipSats and Nanospacecrafts</a:t>
            </a:r>
          </a:p>
          <a:p>
            <a:pPr algn="ctr"/>
            <a:endParaRPr lang="en-US" dirty="0">
              <a:ln w="190500"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5547300"/>
            <a:ext cx="38404800" cy="28575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  <a:effectLst>
            <a:glow rad="101600">
              <a:schemeClr val="accent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16600" y="36461700"/>
            <a:ext cx="19888200" cy="7848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We gratefully acknowledge support from  AFOSR grant FA9550-09-1-0646</a:t>
            </a:r>
            <a:endParaRPr lang="en-US" sz="45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psu_logo"/>
          <p:cNvPicPr>
            <a:picLocks noChangeAspect="1" noChangeArrowheads="1"/>
          </p:cNvPicPr>
          <p:nvPr/>
        </p:nvPicPr>
        <p:blipFill>
          <a:blip r:embed="rId4" cstate="print"/>
          <a:srcRect t="4167" b="20833"/>
          <a:stretch>
            <a:fillRect/>
          </a:stretch>
        </p:blipFill>
        <p:spPr bwMode="auto">
          <a:xfrm>
            <a:off x="6009095" y="35775900"/>
            <a:ext cx="4849405" cy="24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" descr="TUI_2008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11000" y="35951627"/>
            <a:ext cx="6477000" cy="199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Connector 16"/>
          <p:cNvCxnSpPr/>
          <p:nvPr/>
        </p:nvCxnSpPr>
        <p:spPr>
          <a:xfrm>
            <a:off x="0" y="4572000"/>
            <a:ext cx="38404800" cy="0"/>
          </a:xfrm>
          <a:prstGeom prst="line">
            <a:avLst/>
          </a:prstGeom>
          <a:ln w="190500" cmpd="sng">
            <a:solidFill>
              <a:schemeClr val="tx2"/>
            </a:solidFill>
          </a:ln>
          <a:effectLst>
            <a:glow rad="101600">
              <a:schemeClr val="accent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ED_PowerG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28346400"/>
            <a:ext cx="4572000" cy="343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Subtitle 2"/>
          <p:cNvSpPr txBox="1">
            <a:spLocks/>
          </p:cNvSpPr>
          <p:nvPr/>
        </p:nvSpPr>
        <p:spPr>
          <a:xfrm>
            <a:off x="25374600" y="1981200"/>
            <a:ext cx="9144000" cy="1676400"/>
          </a:xfrm>
          <a:prstGeom prst="rect">
            <a:avLst/>
          </a:prstGeom>
        </p:spPr>
        <p:txBody>
          <a:bodyPr vert="horz" lIns="438912" tIns="219456" rIns="438912" bIns="219456" rtlCol="0">
            <a:noAutofit/>
          </a:bodyPr>
          <a:lstStyle/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Nestor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Voronka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Robert Hoyt</a:t>
            </a: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Tethers Unlimited, Inc.</a:t>
            </a:r>
          </a:p>
        </p:txBody>
      </p:sp>
      <p:sp>
        <p:nvSpPr>
          <p:cNvPr id="70" name="Subtitle 2"/>
          <p:cNvSpPr txBox="1">
            <a:spLocks/>
          </p:cNvSpPr>
          <p:nvPr/>
        </p:nvSpPr>
        <p:spPr>
          <a:xfrm>
            <a:off x="15201900" y="1943100"/>
            <a:ext cx="9144000" cy="1828800"/>
          </a:xfrm>
          <a:prstGeom prst="rect">
            <a:avLst/>
          </a:prstGeom>
        </p:spPr>
        <p:txBody>
          <a:bodyPr vert="horz" lIns="438912" tIns="219456" rIns="438912" bIns="219456" rtlCol="0">
            <a:noAutofit/>
          </a:bodyPr>
          <a:lstStyle/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Sven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Bilén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Jesse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McTernan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Pennsylvania State University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8404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/>
          <a:stretch>
            <a:fillRect/>
          </a:stretch>
        </p:blipFill>
        <p:spPr bwMode="auto">
          <a:xfrm>
            <a:off x="6743700" y="28346400"/>
            <a:ext cx="4721903" cy="34290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18" name="Subtitle 2"/>
          <p:cNvSpPr txBox="1">
            <a:spLocks/>
          </p:cNvSpPr>
          <p:nvPr/>
        </p:nvSpPr>
        <p:spPr>
          <a:xfrm>
            <a:off x="4800600" y="1943100"/>
            <a:ext cx="9144000" cy="1828800"/>
          </a:xfrm>
          <a:prstGeom prst="rect">
            <a:avLst/>
          </a:prstGeom>
        </p:spPr>
        <p:txBody>
          <a:bodyPr vert="horz" lIns="438912" tIns="219456" rIns="438912" bIns="219456" rtlCol="0">
            <a:noAutofit/>
          </a:bodyPr>
          <a:lstStyle/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Brian Gilchrist and Iverson Bell, III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University of Michigan</a:t>
            </a:r>
          </a:p>
        </p:txBody>
      </p:sp>
      <p:pic>
        <p:nvPicPr>
          <p:cNvPr id="121" name="Picture 120" descr="university-of-michigan_log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50" y="685800"/>
            <a:ext cx="4286250" cy="2695575"/>
          </a:xfrm>
          <a:prstGeom prst="rect">
            <a:avLst/>
          </a:prstGeom>
        </p:spPr>
      </p:pic>
      <p:cxnSp>
        <p:nvCxnSpPr>
          <p:cNvPr id="126" name="Straight Connector 125"/>
          <p:cNvCxnSpPr/>
          <p:nvPr/>
        </p:nvCxnSpPr>
        <p:spPr>
          <a:xfrm>
            <a:off x="0" y="34747200"/>
            <a:ext cx="38404800" cy="0"/>
          </a:xfrm>
          <a:prstGeom prst="line">
            <a:avLst/>
          </a:prstGeom>
          <a:ln w="190500" cmpd="sng">
            <a:solidFill>
              <a:schemeClr val="tx2"/>
            </a:solidFill>
          </a:ln>
          <a:effectLst>
            <a:glow rad="101600">
              <a:schemeClr val="accent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Subtitle 2"/>
          <p:cNvSpPr txBox="1">
            <a:spLocks/>
          </p:cNvSpPr>
          <p:nvPr/>
        </p:nvSpPr>
        <p:spPr>
          <a:xfrm>
            <a:off x="14744700" y="5943600"/>
            <a:ext cx="8801100" cy="1485900"/>
          </a:xfrm>
          <a:prstGeom prst="rect">
            <a:avLst/>
          </a:prstGeom>
        </p:spPr>
        <p:txBody>
          <a:bodyPr vert="horz" lIns="438912" tIns="219456" rIns="438912" bIns="219456" rtlCol="0">
            <a:noAutofit/>
          </a:bodyPr>
          <a:lstStyle/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8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Trade Study</a:t>
            </a:r>
            <a:endParaRPr kumimoji="0" lang="en-US" sz="8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9" name="Subtitle 2"/>
          <p:cNvSpPr txBox="1">
            <a:spLocks/>
          </p:cNvSpPr>
          <p:nvPr/>
        </p:nvSpPr>
        <p:spPr>
          <a:xfrm>
            <a:off x="27089100" y="5943600"/>
            <a:ext cx="8915400" cy="1485900"/>
          </a:xfrm>
          <a:prstGeom prst="rect">
            <a:avLst/>
          </a:prstGeom>
        </p:spPr>
        <p:txBody>
          <a:bodyPr vert="horz" lIns="438912" tIns="219456" rIns="438912" bIns="219456" rtlCol="0">
            <a:noAutofit/>
          </a:bodyPr>
          <a:lstStyle/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8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kumimoji="0" lang="en-US" sz="8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3" name="Subtitle 2"/>
          <p:cNvSpPr txBox="1">
            <a:spLocks/>
          </p:cNvSpPr>
          <p:nvPr/>
        </p:nvSpPr>
        <p:spPr>
          <a:xfrm>
            <a:off x="3086100" y="6057900"/>
            <a:ext cx="7086600" cy="1371600"/>
          </a:xfrm>
          <a:prstGeom prst="rect">
            <a:avLst/>
          </a:prstGeom>
        </p:spPr>
        <p:txBody>
          <a:bodyPr vert="horz" lIns="438912" tIns="219456" rIns="438912" bIns="219456" rtlCol="0">
            <a:noAutofit/>
          </a:bodyPr>
          <a:lstStyle/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8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Background</a:t>
            </a: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5" name="Subtitle 2"/>
          <p:cNvSpPr txBox="1">
            <a:spLocks/>
          </p:cNvSpPr>
          <p:nvPr/>
        </p:nvSpPr>
        <p:spPr>
          <a:xfrm>
            <a:off x="-14287500" y="17487900"/>
            <a:ext cx="8801100" cy="2286000"/>
          </a:xfrm>
          <a:prstGeom prst="rect">
            <a:avLst/>
          </a:prstGeom>
        </p:spPr>
        <p:txBody>
          <a:bodyPr vert="horz" lIns="438912" tIns="219456" rIns="438912" bIns="219456" rtlCol="0">
            <a:noAutofit/>
          </a:bodyPr>
          <a:lstStyle/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52" name="Straight Connector 151"/>
          <p:cNvCxnSpPr/>
          <p:nvPr/>
        </p:nvCxnSpPr>
        <p:spPr>
          <a:xfrm>
            <a:off x="26517600" y="7772400"/>
            <a:ext cx="10515600" cy="1588"/>
          </a:xfrm>
          <a:prstGeom prst="line">
            <a:avLst/>
          </a:prstGeom>
          <a:ln w="190500" cmpd="sng">
            <a:solidFill>
              <a:schemeClr val="bg1">
                <a:lumMod val="95000"/>
              </a:schemeClr>
            </a:solidFill>
          </a:ln>
          <a:effectLst>
            <a:glow rad="101600">
              <a:schemeClr val="accent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Subtitle 2"/>
          <p:cNvSpPr txBox="1">
            <a:spLocks/>
          </p:cNvSpPr>
          <p:nvPr/>
        </p:nvSpPr>
        <p:spPr>
          <a:xfrm>
            <a:off x="14058900" y="10401300"/>
            <a:ext cx="10287000" cy="19659600"/>
          </a:xfrm>
          <a:prstGeom prst="rect">
            <a:avLst/>
          </a:prstGeom>
        </p:spPr>
        <p:txBody>
          <a:bodyPr vert="horz" lIns="438912" tIns="219456" rIns="438912" bIns="219456" rtlCol="0">
            <a:noAutofit/>
          </a:bodyPr>
          <a:lstStyle/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Tether Lengths Required for Orbital Maintenance</a:t>
            </a: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Tether Mass and Resistance</a:t>
            </a:r>
          </a:p>
          <a:p>
            <a:pPr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Current Collection and Drag</a:t>
            </a:r>
          </a:p>
          <a:p>
            <a:pPr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7" name="Subtitle 2"/>
          <p:cNvSpPr txBox="1">
            <a:spLocks/>
          </p:cNvSpPr>
          <p:nvPr/>
        </p:nvSpPr>
        <p:spPr>
          <a:xfrm>
            <a:off x="26746200" y="8229600"/>
            <a:ext cx="10058400" cy="23202900"/>
          </a:xfrm>
          <a:prstGeom prst="rect">
            <a:avLst/>
          </a:prstGeom>
        </p:spPr>
        <p:txBody>
          <a:bodyPr vert="horz" lIns="438912" tIns="219456" rIns="438912" bIns="219456" rtlCol="0">
            <a:noAutofit/>
          </a:bodyPr>
          <a:lstStyle/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000" b="1" noProof="0" dirty="0" smtClean="0">
                <a:latin typeface="Times New Roman" pitchFamily="18" charset="0"/>
                <a:cs typeface="Times New Roman" pitchFamily="18" charset="0"/>
              </a:rPr>
              <a:t>Example System Concept</a:t>
            </a: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5000" b="1" noProof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5000" b="1" noProof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Performance Modeling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Using TEMPEST evaluation software</a:t>
            </a:r>
          </a:p>
          <a:p>
            <a:pPr lvl="0" algn="ctr">
              <a:spcBef>
                <a:spcPct val="20000"/>
              </a:spcBef>
              <a:defRPr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Future Work</a:t>
            </a:r>
          </a:p>
          <a:p>
            <a:pPr lvl="0"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References</a:t>
            </a:r>
          </a:p>
          <a:p>
            <a:pPr algn="ctr">
              <a:spcBef>
                <a:spcPct val="20000"/>
              </a:spcBef>
              <a:defRPr/>
            </a:pPr>
            <a:endParaRPr lang="en-US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5500" b="1" noProof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500" b="1" i="0" u="none" strike="noStrike" kern="1200" cap="none" spc="0" normalizeH="0" baseline="0" dirty="0" smtClean="0">
              <a:ln>
                <a:noFill/>
              </a:ln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5500" b="1" noProof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500" b="1" i="0" u="none" strike="noStrike" kern="1200" cap="none" spc="0" normalizeH="0" baseline="0" dirty="0" smtClean="0">
              <a:ln>
                <a:noFill/>
              </a:ln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5500" b="1" noProof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500" b="1" i="0" u="none" strike="noStrike" kern="1200" cap="none" spc="0" normalizeH="0" baseline="0" dirty="0" smtClean="0">
              <a:ln>
                <a:noFill/>
              </a:ln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5500" b="1" noProof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500" b="1" i="0" u="none" strike="noStrike" kern="1200" cap="none" spc="0" normalizeH="0" baseline="0" dirty="0" smtClean="0">
              <a:ln>
                <a:noFill/>
              </a:ln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5500" b="1" noProof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500" b="1" i="0" u="none" strike="noStrike" kern="1200" cap="none" spc="0" normalizeH="0" baseline="0" dirty="0" smtClean="0">
              <a:ln>
                <a:noFill/>
              </a:ln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5500" b="1" noProof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500" b="1" i="0" u="none" strike="noStrike" kern="1200" cap="none" spc="0" normalizeH="0" baseline="0" dirty="0" smtClean="0">
              <a:ln>
                <a:noFill/>
              </a:ln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5500" b="1" noProof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500" b="1" i="0" u="none" strike="noStrike" kern="1200" cap="none" spc="0" normalizeH="0" baseline="0" dirty="0" smtClean="0">
              <a:ln>
                <a:noFill/>
              </a:ln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5500" b="1" noProof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500" b="1" i="0" u="none" strike="noStrike" kern="1200" cap="none" spc="0" normalizeH="0" baseline="0" dirty="0" smtClean="0">
              <a:ln>
                <a:noFill/>
              </a:ln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5500" b="1" noProof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500" b="1" i="0" u="none" strike="noStrike" kern="1200" cap="none" spc="0" normalizeH="0" baseline="0" dirty="0" smtClean="0">
              <a:ln>
                <a:noFill/>
              </a:ln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5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8" name="Subtitle 2"/>
          <p:cNvSpPr txBox="1">
            <a:spLocks/>
          </p:cNvSpPr>
          <p:nvPr/>
        </p:nvSpPr>
        <p:spPr>
          <a:xfrm>
            <a:off x="26860500" y="14630400"/>
            <a:ext cx="9144000" cy="1828800"/>
          </a:xfrm>
          <a:prstGeom prst="rect">
            <a:avLst/>
          </a:prstGeom>
        </p:spPr>
        <p:txBody>
          <a:bodyPr vert="horz" lIns="438912" tIns="219456" rIns="438912" bIns="219456" rtlCol="0">
            <a:noAutofit/>
          </a:bodyPr>
          <a:lstStyle/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1" name="Picture 160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0" y="11887200"/>
            <a:ext cx="2286000" cy="2171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62" name="Picture 161" descr="d:\CU Sat\cubesat_pic.bmp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9486900"/>
            <a:ext cx="2628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6" name="Table 165"/>
          <p:cNvGraphicFramePr>
            <a:graphicFrameLocks noGrp="1"/>
          </p:cNvGraphicFramePr>
          <p:nvPr/>
        </p:nvGraphicFramePr>
        <p:xfrm>
          <a:off x="1600200" y="18402300"/>
          <a:ext cx="10058401" cy="5486401"/>
        </p:xfrm>
        <a:graphic>
          <a:graphicData uri="http://schemas.openxmlformats.org/drawingml/2006/table">
            <a:tbl>
              <a:tblPr/>
              <a:tblGrid>
                <a:gridCol w="2330605"/>
                <a:gridCol w="2525174"/>
                <a:gridCol w="1271752"/>
                <a:gridCol w="1301969"/>
                <a:gridCol w="1357148"/>
                <a:gridCol w="1271753"/>
              </a:tblGrid>
              <a:tr h="744841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 Rough Estimate of Satellite Lifetime due to Atmospheric Drag</a:t>
                      </a:r>
                      <a:endParaRPr lang="en-US" sz="28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48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Parameters</a:t>
                      </a:r>
                      <a:endParaRPr lang="en-US" sz="2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kg CubeSat</a:t>
                      </a:r>
                      <a:endParaRPr lang="en-US" sz="2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g ChipSat</a:t>
                      </a:r>
                      <a:endParaRPr lang="en-US" sz="2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7.5 mg ChipSat</a:t>
                      </a:r>
                      <a:endParaRPr lang="en-US" sz="2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00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Configuration</a:t>
                      </a:r>
                      <a:endParaRPr lang="en-US" sz="2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3-1000 cm</a:t>
                      </a:r>
                      <a:r>
                        <a:rPr lang="en-US" sz="2500" baseline="30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5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cubes, stacked upright</a:t>
                      </a:r>
                      <a:endParaRPr lang="en-US" sz="2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Low drag</a:t>
                      </a:r>
                      <a:endParaRPr lang="en-US" sz="2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High Drag</a:t>
                      </a:r>
                      <a:endParaRPr lang="en-US" sz="2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Low Drag</a:t>
                      </a:r>
                      <a:endParaRPr lang="en-US" sz="2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High Drag</a:t>
                      </a:r>
                      <a:endParaRPr lang="en-US" sz="2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6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Ballistic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Coeff</a:t>
                      </a:r>
                      <a:r>
                        <a:rPr lang="en-US" sz="25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en-US" sz="2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en-US" sz="2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2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13.6</a:t>
                      </a:r>
                      <a:endParaRPr lang="en-US" sz="2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0.03</a:t>
                      </a:r>
                      <a:endParaRPr lang="en-US" sz="2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Alt = 300 km</a:t>
                      </a:r>
                      <a:endParaRPr lang="en-US" sz="2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a month</a:t>
                      </a:r>
                      <a:endParaRPr lang="en-US" sz="2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 month</a:t>
                      </a:r>
                      <a:endParaRPr lang="en-US" sz="2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hours</a:t>
                      </a:r>
                      <a:endParaRPr lang="en-US" sz="2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several days</a:t>
                      </a:r>
                      <a:endParaRPr lang="en-US" sz="25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~</a:t>
                      </a:r>
                      <a:endParaRPr lang="en-US" sz="25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6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Alt = 400 km</a:t>
                      </a:r>
                      <a:endParaRPr lang="en-US" sz="2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several months</a:t>
                      </a:r>
                      <a:endParaRPr lang="en-US" sz="2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several months</a:t>
                      </a:r>
                      <a:endParaRPr lang="en-US" sz="2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days</a:t>
                      </a:r>
                      <a:endParaRPr lang="en-US" sz="2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several weeks</a:t>
                      </a:r>
                      <a:endParaRPr lang="en-US" sz="25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hours</a:t>
                      </a:r>
                      <a:endParaRPr lang="en-US" sz="25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Alt = 500 km</a:t>
                      </a:r>
                      <a:endParaRPr lang="en-US" sz="2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~1 year</a:t>
                      </a:r>
                      <a:endParaRPr lang="en-US" sz="2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~1-2 years</a:t>
                      </a:r>
                      <a:endParaRPr lang="en-US" sz="2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weeks</a:t>
                      </a:r>
                      <a:endParaRPr lang="en-US" sz="2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several months</a:t>
                      </a:r>
                      <a:endParaRPr lang="en-US" sz="25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hours</a:t>
                      </a:r>
                      <a:endParaRPr lang="en-US" sz="25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2" name="Table 171"/>
          <p:cNvGraphicFramePr>
            <a:graphicFrameLocks noGrp="1"/>
          </p:cNvGraphicFramePr>
          <p:nvPr/>
        </p:nvGraphicFramePr>
        <p:xfrm>
          <a:off x="26746200" y="9486900"/>
          <a:ext cx="7086600" cy="3767379"/>
        </p:xfrm>
        <a:graphic>
          <a:graphicData uri="http://schemas.openxmlformats.org/drawingml/2006/table">
            <a:tbl>
              <a:tblPr/>
              <a:tblGrid>
                <a:gridCol w="3250548"/>
                <a:gridCol w="3836052"/>
              </a:tblGrid>
              <a:tr h="46202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ChipSat Tether System Concept Parameters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20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ChipSat Dimensions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7.5 mg, 1cm x 1cm x 25 µm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Altitude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 Km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803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ChipSat Orientation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“Ram”, i.e. large dimension perpendicular to velocity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Tether Width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~13  </a:t>
                      </a:r>
                      <a:r>
                        <a:rPr lang="en-US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µm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01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Tether Current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~100 µA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01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Tether Resistance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</a:t>
                      </a:r>
                      <a:r>
                        <a:rPr lang="en-US" sz="2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kΩ</a:t>
                      </a:r>
                      <a:endParaRPr lang="en-US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01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Collector V</a:t>
                      </a:r>
                      <a:r>
                        <a:rPr lang="en-US" sz="2200" baseline="-25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bias </a:t>
                      </a:r>
                      <a:r>
                        <a:rPr lang="en-US" sz="2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+200 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0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Electron Collector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6.6 mm diameter sphere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3" name="Table 172"/>
          <p:cNvGraphicFramePr>
            <a:graphicFrameLocks noGrp="1"/>
          </p:cNvGraphicFramePr>
          <p:nvPr/>
        </p:nvGraphicFramePr>
        <p:xfrm>
          <a:off x="26746200" y="13601700"/>
          <a:ext cx="7086600" cy="2294365"/>
        </p:xfrm>
        <a:graphic>
          <a:graphicData uri="http://schemas.openxmlformats.org/drawingml/2006/table">
            <a:tbl>
              <a:tblPr/>
              <a:tblGrid>
                <a:gridCol w="3262086"/>
                <a:gridCol w="3824514"/>
              </a:tblGrid>
              <a:tr h="41835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Estimated Operated Conditions</a:t>
                      </a:r>
                      <a:endParaRPr lang="en-US" sz="28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35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Solar Cell Area</a:t>
                      </a:r>
                      <a:endParaRPr lang="en-US" sz="2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1 cm</a:t>
                      </a:r>
                      <a:r>
                        <a:rPr lang="en-US" sz="22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2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Cell Efficiency</a:t>
                      </a:r>
                      <a:endParaRPr lang="en-US" sz="2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25%</a:t>
                      </a:r>
                      <a:endParaRPr lang="en-US" sz="2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5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Available Power</a:t>
                      </a:r>
                      <a:endParaRPr lang="en-US" sz="2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mW</a:t>
                      </a:r>
                      <a:endParaRPr lang="en-US" sz="2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Calibri"/>
                        </a:rPr>
                        <a:t>I</a:t>
                      </a:r>
                      <a:r>
                        <a:rPr lang="en-US" sz="2200" baseline="30000"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en-US" sz="2200">
                          <a:latin typeface="Times New Roman"/>
                          <a:ea typeface="Calibri"/>
                        </a:rPr>
                        <a:t>R loss in tether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Calibri"/>
                        </a:rPr>
                        <a:t>100  µW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5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latin typeface="Times New Roman"/>
                          <a:ea typeface="Calibri"/>
                        </a:rPr>
                        <a:t>V</a:t>
                      </a:r>
                      <a:r>
                        <a:rPr lang="en-US" sz="2200" baseline="-25000" dirty="0" err="1">
                          <a:latin typeface="Times New Roman"/>
                          <a:ea typeface="Calibri"/>
                        </a:rPr>
                        <a:t>­emf</a:t>
                      </a:r>
                      <a:r>
                        <a:rPr lang="en-US" sz="2200" dirty="0">
                          <a:latin typeface="Times New Roman"/>
                          <a:ea typeface="Calibri"/>
                        </a:rPr>
                        <a:t> *I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Calibri"/>
                        </a:rPr>
                        <a:t>200  µW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1" name="Straight Connector 70"/>
          <p:cNvCxnSpPr/>
          <p:nvPr/>
        </p:nvCxnSpPr>
        <p:spPr>
          <a:xfrm>
            <a:off x="13830300" y="7772400"/>
            <a:ext cx="10744200" cy="1588"/>
          </a:xfrm>
          <a:prstGeom prst="line">
            <a:avLst/>
          </a:prstGeom>
          <a:ln w="190500" cmpd="sng">
            <a:solidFill>
              <a:schemeClr val="bg1">
                <a:lumMod val="95000"/>
              </a:schemeClr>
            </a:solidFill>
          </a:ln>
          <a:effectLst>
            <a:glow rad="101600">
              <a:schemeClr val="accent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459200" y="8001000"/>
            <a:ext cx="5486400" cy="2286000"/>
          </a:xfrm>
          <a:prstGeom prst="rect">
            <a:avLst/>
          </a:prstGeom>
          <a:noFill/>
        </p:spPr>
      </p:pic>
      <p:cxnSp>
        <p:nvCxnSpPr>
          <p:cNvPr id="83" name="Straight Connector 82"/>
          <p:cNvCxnSpPr/>
          <p:nvPr/>
        </p:nvCxnSpPr>
        <p:spPr>
          <a:xfrm>
            <a:off x="1371600" y="7772400"/>
            <a:ext cx="10515600" cy="1588"/>
          </a:xfrm>
          <a:prstGeom prst="line">
            <a:avLst/>
          </a:prstGeom>
          <a:ln w="190500" cmpd="sng">
            <a:solidFill>
              <a:schemeClr val="bg1">
                <a:lumMod val="95000"/>
              </a:schemeClr>
            </a:solidFill>
          </a:ln>
          <a:effectLst>
            <a:glow rad="101600">
              <a:schemeClr val="accent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828800" y="26376749"/>
            <a:ext cx="9715500" cy="1169551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propellantless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EDT technology provide lifetime enhancement and maneuverability?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3830300" y="30632400"/>
            <a:ext cx="10744200" cy="156966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Short tethers require more current and a larger collection area, so a minimum length of 9 m is set by the collector size, which is a ~7 mm diameter sphere ( given n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cm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4630400" y="16067782"/>
            <a:ext cx="9372600" cy="1077218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Tethers 1-100 meters can provide propulsion for currents in the 10-1000 microampere range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6403300" y="23774400"/>
            <a:ext cx="10515600" cy="1077218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minimum length estimate is too conservative. The 2-m EDT maintains orbit while the 10-m EDT increases altitude</a:t>
            </a:r>
          </a:p>
        </p:txBody>
      </p:sp>
      <p:sp>
        <p:nvSpPr>
          <p:cNvPr id="99" name="Content Placeholder 1"/>
          <p:cNvSpPr txBox="1">
            <a:spLocks/>
          </p:cNvSpPr>
          <p:nvPr/>
        </p:nvSpPr>
        <p:spPr>
          <a:xfrm>
            <a:off x="14173200" y="12230100"/>
            <a:ext cx="4686300" cy="365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65760" marR="0" lvl="0" indent="-256032" defTabSz="438912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An </a:t>
            </a:r>
            <a:r>
              <a:rPr kumimoji="0" lang="en-US" sz="2800" b="0" i="0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electrodynamic</a:t>
            </a:r>
            <a:r>
              <a:rPr kumimoji="0" lang="en-US" sz="2800" b="0" i="0" strike="noStrike" kern="1200" cap="none" spc="0" normalizeH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tether (</a:t>
            </a:r>
            <a:r>
              <a:rPr kumimoji="0" lang="en-US" sz="2800" b="0" i="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EDT) can</a:t>
            </a:r>
            <a:r>
              <a:rPr kumimoji="0" lang="en-US" sz="2800" b="0" i="0" strike="noStrike" kern="1200" cap="none" spc="0" normalizeH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exploit the Lorentz force</a:t>
            </a:r>
            <a:r>
              <a:rPr kumimoji="0" lang="en-US" sz="2800" b="0" i="0" strike="noStrike" kern="1200" cap="none" spc="0" normalizeH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in the ionosphere to generate an electromotive force</a:t>
            </a:r>
          </a:p>
          <a:p>
            <a:pPr marL="365760" marR="0" lvl="0" indent="-256032" defTabSz="438912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strike="noStrike" kern="1200" cap="none" spc="0" normalizeH="0" noProof="0" dirty="0" smtClean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defTabSz="438912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The force required to overcome atmospheric drag involves a trade-off between current and length</a:t>
            </a:r>
            <a:endParaRPr kumimoji="0" lang="en-US" sz="2800" b="0" i="0" strike="noStrike" kern="1200" cap="none" spc="0" normalizeH="0" baseline="0" noProof="0" dirty="0" smtClean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4" name="Picture 163" descr="cornercube2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632900" y="26631900"/>
            <a:ext cx="12573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Box 94"/>
          <p:cNvSpPr txBox="1"/>
          <p:nvPr/>
        </p:nvSpPr>
        <p:spPr>
          <a:xfrm>
            <a:off x="26631900" y="16230600"/>
            <a:ext cx="10058400" cy="1077218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EDT can be used for ChipSat lifetime enhancement and maneuverability</a:t>
            </a:r>
          </a:p>
        </p:txBody>
      </p:sp>
      <p:sp>
        <p:nvSpPr>
          <p:cNvPr id="97" name="Oval 96"/>
          <p:cNvSpPr/>
          <p:nvPr/>
        </p:nvSpPr>
        <p:spPr>
          <a:xfrm>
            <a:off x="8343900" y="20688300"/>
            <a:ext cx="3886200" cy="3657600"/>
          </a:xfrm>
          <a:prstGeom prst="ellipse">
            <a:avLst/>
          </a:prstGeom>
          <a:noFill/>
          <a:ln w="1270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5486400" y="9258300"/>
            <a:ext cx="6172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Nanospacecraft is a class of spacecraft ~1-10 kg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ChipSats are the next  generation of miniaturization scaled down to the microchip level (~grams)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Potential Benefits:</a:t>
            </a:r>
          </a:p>
          <a:p>
            <a:r>
              <a:rPr lang="en-US" sz="2800" dirty="0" smtClean="0"/>
              <a:t>      - Utilize MEMS technology</a:t>
            </a:r>
          </a:p>
          <a:p>
            <a:r>
              <a:rPr lang="en-US" sz="2800" dirty="0" smtClean="0"/>
              <a:t>      - Inexpensive to transport to orbit</a:t>
            </a:r>
          </a:p>
          <a:p>
            <a:r>
              <a:rPr lang="en-US" sz="2800" dirty="0" smtClean="0"/>
              <a:t>      - Quick fabrication</a:t>
            </a:r>
          </a:p>
          <a:p>
            <a:r>
              <a:rPr lang="en-US" sz="2800" dirty="0" smtClean="0"/>
              <a:t>      -Capable of swarm data collection </a:t>
            </a:r>
            <a:endParaRPr lang="en-US" sz="3200" dirty="0"/>
          </a:p>
        </p:txBody>
      </p:sp>
      <p:grpSp>
        <p:nvGrpSpPr>
          <p:cNvPr id="115" name="Group 114"/>
          <p:cNvGrpSpPr/>
          <p:nvPr/>
        </p:nvGrpSpPr>
        <p:grpSpPr>
          <a:xfrm>
            <a:off x="7543800" y="16002000"/>
            <a:ext cx="4114511" cy="2286000"/>
            <a:chOff x="1942410" y="15887700"/>
            <a:chExt cx="4114511" cy="2286000"/>
          </a:xfrm>
        </p:grpSpPr>
        <p:pic>
          <p:nvPicPr>
            <p:cNvPr id="165" name="Picture 164"/>
            <p:cNvPicPr/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14700" y="15887700"/>
              <a:ext cx="11430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629055" y="16459268"/>
              <a:ext cx="3427866" cy="1371838"/>
              <a:chOff x="1341" y="3408"/>
              <a:chExt cx="5397" cy="2161"/>
            </a:xfrm>
          </p:grpSpPr>
          <p:grpSp>
            <p:nvGrpSpPr>
              <p:cNvPr id="1027" name="Group 3"/>
              <p:cNvGrpSpPr>
                <a:grpSpLocks/>
              </p:cNvGrpSpPr>
              <p:nvPr/>
            </p:nvGrpSpPr>
            <p:grpSpPr bwMode="auto">
              <a:xfrm>
                <a:off x="1341" y="3768"/>
                <a:ext cx="3239" cy="1260"/>
                <a:chOff x="1341" y="3768"/>
                <a:chExt cx="3239" cy="1260"/>
              </a:xfrm>
            </p:grpSpPr>
            <p:cxnSp>
              <p:nvCxnSpPr>
                <p:cNvPr id="1028" name="AutoShape 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680" y="4128"/>
                  <a:ext cx="900" cy="900"/>
                </a:xfrm>
                <a:prstGeom prst="straightConnector1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029" name="AutoShape 5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1341" y="3768"/>
                  <a:ext cx="1524" cy="180"/>
                </a:xfrm>
                <a:prstGeom prst="straightConnector1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sp>
            <p:nvSpPr>
              <p:cNvPr id="1030" name="Text Box 6"/>
              <p:cNvSpPr txBox="1">
                <a:spLocks noChangeArrowheads="1"/>
              </p:cNvSpPr>
              <p:nvPr/>
            </p:nvSpPr>
            <p:spPr bwMode="auto">
              <a:xfrm>
                <a:off x="4039" y="3408"/>
                <a:ext cx="2699" cy="2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defTabSz="914400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800" dirty="0" smtClean="0">
                    <a:latin typeface="Calibri" pitchFamily="34" charset="0"/>
                    <a:cs typeface="Arial" pitchFamily="34" charset="0"/>
                  </a:rPr>
                  <a:t>velocity for reduced drag orientation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0" name="Text Box 6"/>
            <p:cNvSpPr txBox="1">
              <a:spLocks noChangeArrowheads="1"/>
            </p:cNvSpPr>
            <p:nvPr/>
          </p:nvSpPr>
          <p:spPr bwMode="auto">
            <a:xfrm>
              <a:off x="1942410" y="16802100"/>
              <a:ext cx="1486245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800" dirty="0" smtClean="0">
                  <a:latin typeface="Calibri" pitchFamily="34" charset="0"/>
                  <a:cs typeface="Arial" pitchFamily="34" charset="0"/>
                </a:rPr>
                <a:t>velocity for high drag orientation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3" name="Down Arrow 112"/>
          <p:cNvSpPr/>
          <p:nvPr/>
        </p:nvSpPr>
        <p:spPr>
          <a:xfrm rot="19350626">
            <a:off x="7509579" y="17211928"/>
            <a:ext cx="798400" cy="4093097"/>
          </a:xfrm>
          <a:prstGeom prst="downArrow">
            <a:avLst>
              <a:gd name="adj1" fmla="val 50000"/>
              <a:gd name="adj2" fmla="val 71234"/>
            </a:avLst>
          </a:prstGeom>
          <a:solidFill>
            <a:srgbClr val="0000FF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1828800" y="16002000"/>
            <a:ext cx="5143500" cy="2062103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Early ChipSat concepts have no propellant and  a high Area/Mass ratio, so the orbital lifetime is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very short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4">
            <a:lum/>
          </a:blip>
          <a:srcRect/>
          <a:stretch>
            <a:fillRect/>
          </a:stretch>
        </p:blipFill>
        <p:spPr bwMode="auto">
          <a:xfrm>
            <a:off x="15544800" y="13601700"/>
            <a:ext cx="258794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095582" y="12199742"/>
            <a:ext cx="5021718" cy="3687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178" name="Group 177"/>
          <p:cNvGrpSpPr/>
          <p:nvPr/>
        </p:nvGrpSpPr>
        <p:grpSpPr>
          <a:xfrm>
            <a:off x="18630900" y="18745200"/>
            <a:ext cx="4000500" cy="1055132"/>
            <a:chOff x="14630400" y="18973800"/>
            <a:chExt cx="4000500" cy="1055132"/>
          </a:xfrm>
        </p:grpSpPr>
        <p:sp>
          <p:nvSpPr>
            <p:cNvPr id="125" name="Oval 124"/>
            <p:cNvSpPr/>
            <p:nvPr/>
          </p:nvSpPr>
          <p:spPr>
            <a:xfrm>
              <a:off x="14630400" y="18973800"/>
              <a:ext cx="1028700" cy="10287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4744700" y="19088100"/>
              <a:ext cx="800100" cy="8001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14859000" y="19202400"/>
              <a:ext cx="571500" cy="5715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5773400" y="18973800"/>
              <a:ext cx="2628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9 µm diameter Silica core</a:t>
              </a:r>
              <a:endParaRPr lang="en-US" sz="18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6002000" y="19316700"/>
              <a:ext cx="2628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1.8 µm Nickel coating</a:t>
              </a:r>
              <a:endParaRPr lang="en-US" sz="18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6230600" y="196596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~ 1 µm insulation</a:t>
              </a:r>
              <a:endParaRPr lang="en-US" sz="1800" dirty="0"/>
            </a:p>
          </p:txBody>
        </p:sp>
        <p:cxnSp>
          <p:nvCxnSpPr>
            <p:cNvPr id="136" name="Straight Arrow Connector 135"/>
            <p:cNvCxnSpPr>
              <a:stCxn id="129" idx="1"/>
            </p:cNvCxnSpPr>
            <p:nvPr/>
          </p:nvCxnSpPr>
          <p:spPr>
            <a:xfrm rot="10800000" flipV="1">
              <a:off x="15201900" y="19158466"/>
              <a:ext cx="571500" cy="2725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endCxn id="127" idx="6"/>
            </p:cNvCxnSpPr>
            <p:nvPr/>
          </p:nvCxnSpPr>
          <p:spPr>
            <a:xfrm rot="10800000">
              <a:off x="15544800" y="19488150"/>
              <a:ext cx="457200" cy="571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stCxn id="132" idx="1"/>
            </p:cNvCxnSpPr>
            <p:nvPr/>
          </p:nvCxnSpPr>
          <p:spPr>
            <a:xfrm rot="10800000">
              <a:off x="15659100" y="19659600"/>
              <a:ext cx="571500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Box 176"/>
          <p:cNvSpPr txBox="1"/>
          <p:nvPr/>
        </p:nvSpPr>
        <p:spPr>
          <a:xfrm>
            <a:off x="17145000" y="18859500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Tether </a:t>
            </a:r>
          </a:p>
          <a:p>
            <a:r>
              <a:rPr lang="en-US" sz="1800" dirty="0" smtClean="0"/>
              <a:t>Cross Section</a:t>
            </a:r>
            <a:endParaRPr lang="en-US" sz="1800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3944600" y="20116801"/>
            <a:ext cx="5209876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9316700" y="20116801"/>
            <a:ext cx="5080031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3997012" y="26860500"/>
            <a:ext cx="5168073" cy="3543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9316701" y="26860500"/>
            <a:ext cx="5093493" cy="3543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195" name="Group 194"/>
          <p:cNvGrpSpPr/>
          <p:nvPr/>
        </p:nvGrpSpPr>
        <p:grpSpPr>
          <a:xfrm>
            <a:off x="33832800" y="10141803"/>
            <a:ext cx="3200400" cy="5745897"/>
            <a:chOff x="33947100" y="9825640"/>
            <a:chExt cx="3200400" cy="5745897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4747200" y="10401300"/>
              <a:ext cx="1485900" cy="5170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87" name="Straight Arrow Connector 186"/>
            <p:cNvCxnSpPr/>
            <p:nvPr/>
          </p:nvCxnSpPr>
          <p:spPr>
            <a:xfrm rot="5400000">
              <a:off x="34289206" y="13600906"/>
              <a:ext cx="27432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/>
            <p:cNvSpPr txBox="1"/>
            <p:nvPr/>
          </p:nvSpPr>
          <p:spPr>
            <a:xfrm>
              <a:off x="35661600" y="13144500"/>
              <a:ext cx="1485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10 m</a:t>
              </a:r>
            </a:p>
            <a:p>
              <a:r>
                <a:rPr lang="en-US" sz="2400" dirty="0" smtClean="0"/>
                <a:t>insulated </a:t>
              </a:r>
            </a:p>
            <a:p>
              <a:r>
                <a:rPr lang="en-US" sz="2400" dirty="0" smtClean="0"/>
                <a:t>tether</a:t>
              </a:r>
              <a:endParaRPr lang="en-US" sz="2400" dirty="0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33947100" y="10656637"/>
              <a:ext cx="10287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Solar panel</a:t>
              </a:r>
              <a:endParaRPr lang="en-US" sz="2400" dirty="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34290000" y="11799637"/>
              <a:ext cx="10287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Power supply</a:t>
              </a:r>
              <a:endParaRPr lang="en-US" sz="2400" dirty="0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34061400" y="14428537"/>
              <a:ext cx="1257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Electron collector</a:t>
              </a:r>
              <a:endParaRPr lang="en-US" sz="2400" dirty="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35433000" y="9825640"/>
              <a:ext cx="1485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Electron emitter</a:t>
              </a:r>
              <a:endParaRPr lang="en-US" sz="2400" dirty="0"/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26631900" y="26174700"/>
            <a:ext cx="9715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ChipSat EDT material study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Further electron collection and emission studies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Micro-energy storage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Tether libration (</a:t>
            </a:r>
            <a:r>
              <a:rPr lang="en-US" sz="2800" dirty="0" err="1" smtClean="0"/>
              <a:t>TetherSim</a:t>
            </a:r>
            <a:r>
              <a:rPr lang="en-US" sz="28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Boosting strategy to maintain circular orbits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26631900" y="29832300"/>
            <a:ext cx="9829800" cy="249299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n-US" sz="1200" dirty="0" smtClean="0"/>
              <a:t>[1] Barnhart, D.,  </a:t>
            </a:r>
            <a:r>
              <a:rPr lang="en-US" sz="1200" dirty="0" err="1" smtClean="0"/>
              <a:t>Vladimirova</a:t>
            </a:r>
            <a:r>
              <a:rPr lang="en-US" sz="1200" dirty="0" smtClean="0"/>
              <a:t>, T ., and </a:t>
            </a:r>
            <a:r>
              <a:rPr lang="en-US" sz="1200" dirty="0" err="1" smtClean="0"/>
              <a:t>Sweeting</a:t>
            </a:r>
            <a:r>
              <a:rPr lang="en-US" sz="1200" dirty="0" smtClean="0"/>
              <a:t>, M .  “Satellite-on-a-Chip: A Feasibility Study. “ Not published, University of Surrey.</a:t>
            </a:r>
          </a:p>
          <a:p>
            <a:pPr algn="just"/>
            <a:r>
              <a:rPr lang="en-US" sz="1200" dirty="0" smtClean="0"/>
              <a:t>[2] Peck, M.  “A Vision for Milligram-scale spacecraft,” Presentation at  ChipSat Workshop 2010, Brown University. 2010.</a:t>
            </a:r>
          </a:p>
          <a:p>
            <a:pPr algn="just"/>
            <a:r>
              <a:rPr lang="en-US" sz="1200" dirty="0" smtClean="0"/>
              <a:t>[3] Wertz , J. and Larson, W., eds. </a:t>
            </a:r>
            <a:r>
              <a:rPr lang="en-US" sz="1200" i="1" dirty="0" smtClean="0"/>
              <a:t>Space Mission and Analysis and Design</a:t>
            </a:r>
            <a:r>
              <a:rPr lang="en-US" sz="1200" dirty="0" smtClean="0"/>
              <a:t>. 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Ed. Microcosm Press, 1999, pp .145.</a:t>
            </a:r>
          </a:p>
          <a:p>
            <a:pPr algn="just"/>
            <a:r>
              <a:rPr lang="en-US" sz="1200" dirty="0" smtClean="0"/>
              <a:t>[4] </a:t>
            </a:r>
            <a:r>
              <a:rPr lang="en-US" sz="1200" dirty="0" err="1" smtClean="0"/>
              <a:t>Fuhrhop</a:t>
            </a:r>
            <a:r>
              <a:rPr lang="en-US" sz="1200" dirty="0" smtClean="0"/>
              <a:t>, K. “Theory and Experimental Evaluation of Electrodynamic Tether Systems and Related Technologies,” </a:t>
            </a:r>
            <a:r>
              <a:rPr lang="en-US" sz="1200" i="1" dirty="0" smtClean="0"/>
              <a:t>University of Michigan Ph.D. Dissertation </a:t>
            </a:r>
            <a:r>
              <a:rPr lang="en-US" sz="1200" dirty="0" smtClean="0"/>
              <a:t>2007, pp. 17-53.</a:t>
            </a:r>
          </a:p>
          <a:p>
            <a:pPr algn="just"/>
            <a:r>
              <a:rPr lang="en-US" sz="1200" dirty="0" smtClean="0"/>
              <a:t>[5] </a:t>
            </a:r>
            <a:r>
              <a:rPr lang="en-US" sz="1200" dirty="0" err="1" smtClean="0"/>
              <a:t>Laframboise</a:t>
            </a:r>
            <a:r>
              <a:rPr lang="en-US" sz="1200" dirty="0" smtClean="0"/>
              <a:t>, J.  and </a:t>
            </a:r>
            <a:r>
              <a:rPr lang="en-US" sz="1200" dirty="0" err="1" smtClean="0"/>
              <a:t>Sonmor</a:t>
            </a:r>
            <a:r>
              <a:rPr lang="en-US" sz="1200" dirty="0" smtClean="0"/>
              <a:t>, L. “Current Collection by Probes and Electrodes in Space </a:t>
            </a:r>
            <a:r>
              <a:rPr lang="en-US" sz="1200" dirty="0" err="1" smtClean="0"/>
              <a:t>Magnetoplasmas</a:t>
            </a:r>
            <a:r>
              <a:rPr lang="en-US" sz="1200" dirty="0" smtClean="0"/>
              <a:t>: A Review,”  </a:t>
            </a:r>
            <a:r>
              <a:rPr lang="en-US" sz="1200" i="1" dirty="0" smtClean="0"/>
              <a:t>Journal of Geophysics,</a:t>
            </a:r>
            <a:r>
              <a:rPr lang="en-US" sz="1200" dirty="0" smtClean="0"/>
              <a:t> Vol. 98 No. A1 , 1993, pp 337-357.</a:t>
            </a:r>
          </a:p>
          <a:p>
            <a:r>
              <a:rPr lang="en-US" sz="1200" dirty="0" smtClean="0"/>
              <a:t>[6] Thompson, D.,  </a:t>
            </a:r>
            <a:r>
              <a:rPr lang="en-US" sz="1200" dirty="0" err="1" smtClean="0"/>
              <a:t>Bonifazi</a:t>
            </a:r>
            <a:r>
              <a:rPr lang="en-US" sz="1200" dirty="0" smtClean="0"/>
              <a:t>, C.,  Gilchrist, B., et al. “The Current-Voltage Characteristics of a Large Probe in Low Earth Orbit: TSS-1R Results,” </a:t>
            </a:r>
            <a:r>
              <a:rPr lang="en-US" sz="1200" i="1" dirty="0" smtClean="0"/>
              <a:t>Geophysics Research Letters</a:t>
            </a:r>
            <a:r>
              <a:rPr lang="en-US" sz="1200" dirty="0" smtClean="0"/>
              <a:t>, 1998 , pp. 413-416.</a:t>
            </a:r>
          </a:p>
          <a:p>
            <a:r>
              <a:rPr lang="en-US" sz="1200" dirty="0" smtClean="0"/>
              <a:t>[7] </a:t>
            </a:r>
            <a:r>
              <a:rPr lang="en-US" sz="1200" dirty="0" err="1" smtClean="0"/>
              <a:t>Choiniere</a:t>
            </a:r>
            <a:r>
              <a:rPr lang="en-US" sz="1200" dirty="0" smtClean="0"/>
              <a:t>, E., </a:t>
            </a:r>
            <a:r>
              <a:rPr lang="en-US" sz="1200" dirty="0" err="1" smtClean="0"/>
              <a:t>Bilen</a:t>
            </a:r>
            <a:r>
              <a:rPr lang="en-US" sz="1200" dirty="0" smtClean="0"/>
              <a:t>, S., and Gilchrist, B. “Experimental Investigation of Electron Collection to Solid and Slotted Tape Probes in a High Speed Flowing Plasma” </a:t>
            </a:r>
            <a:r>
              <a:rPr lang="en-US" sz="1200" i="1" dirty="0" smtClean="0"/>
              <a:t>IEEE Transactions on Plasma Science ,</a:t>
            </a:r>
            <a:r>
              <a:rPr lang="en-US" sz="1200" dirty="0" smtClean="0"/>
              <a:t>Vol. 33 No. 4 , 2005, pp. 1310-1322.</a:t>
            </a:r>
          </a:p>
          <a:p>
            <a:r>
              <a:rPr lang="en-US" sz="1200" dirty="0" smtClean="0"/>
              <a:t>[8] </a:t>
            </a:r>
            <a:r>
              <a:rPr lang="en-US" sz="1200" dirty="0" err="1" smtClean="0"/>
              <a:t>Fuhrhop</a:t>
            </a:r>
            <a:r>
              <a:rPr lang="en-US" sz="1200" dirty="0" smtClean="0"/>
              <a:t>, K. and Gilchrist B. “Optimizing Electrodynamic Tether System Performance“ </a:t>
            </a:r>
            <a:r>
              <a:rPr lang="en-US" sz="1200" i="1" dirty="0" smtClean="0"/>
              <a:t>AIAA Space Conference and Exposition, </a:t>
            </a:r>
            <a:r>
              <a:rPr lang="en-US" sz="1200" dirty="0" smtClean="0"/>
              <a:t>2009, pp 1-17.</a:t>
            </a:r>
          </a:p>
          <a:p>
            <a:endParaRPr lang="en-US" sz="1200" dirty="0" smtClean="0"/>
          </a:p>
        </p:txBody>
      </p:sp>
      <p:sp>
        <p:nvSpPr>
          <p:cNvPr id="87" name="TextBox 86"/>
          <p:cNvSpPr txBox="1"/>
          <p:nvPr/>
        </p:nvSpPr>
        <p:spPr>
          <a:xfrm>
            <a:off x="14173200" y="23545800"/>
            <a:ext cx="10058400" cy="1077218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To limit the tether mass and resistance, the tether should be less than 10 m</a:t>
            </a:r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20117101" y="27660600"/>
            <a:ext cx="2438089" cy="1828580"/>
            <a:chOff x="3526" y="4810"/>
            <a:chExt cx="3839" cy="2881"/>
          </a:xfrm>
        </p:grpSpPr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 rot="19331677">
              <a:off x="4118" y="6541"/>
              <a:ext cx="275" cy="788"/>
            </a:xfrm>
            <a:prstGeom prst="upArrow">
              <a:avLst>
                <a:gd name="adj1" fmla="val 50000"/>
                <a:gd name="adj2" fmla="val 71636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 rot="11604284">
              <a:off x="4494" y="5785"/>
              <a:ext cx="275" cy="622"/>
            </a:xfrm>
            <a:prstGeom prst="upArrow">
              <a:avLst>
                <a:gd name="adj1" fmla="val 50000"/>
                <a:gd name="adj2" fmla="val 56545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 rot="3844454">
              <a:off x="7038" y="6215"/>
              <a:ext cx="275" cy="378"/>
            </a:xfrm>
            <a:prstGeom prst="upArrow">
              <a:avLst>
                <a:gd name="adj1" fmla="val 50000"/>
                <a:gd name="adj2" fmla="val 34364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Text Box 20"/>
            <p:cNvSpPr txBox="1">
              <a:spLocks noChangeArrowheads="1"/>
            </p:cNvSpPr>
            <p:nvPr/>
          </p:nvSpPr>
          <p:spPr bwMode="auto">
            <a:xfrm>
              <a:off x="3526" y="4810"/>
              <a:ext cx="2340" cy="9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8.5 m bare wire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Text Box 21"/>
            <p:cNvSpPr txBox="1">
              <a:spLocks noChangeArrowheads="1"/>
            </p:cNvSpPr>
            <p:nvPr/>
          </p:nvSpPr>
          <p:spPr bwMode="auto">
            <a:xfrm>
              <a:off x="4605" y="6070"/>
              <a:ext cx="252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16x16 cm</a:t>
              </a:r>
              <a:r>
                <a:rPr kumimoji="0" lang="en-US" sz="18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foil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Text Box 22"/>
            <p:cNvSpPr txBox="1">
              <a:spLocks noChangeArrowheads="1"/>
            </p:cNvSpPr>
            <p:nvPr/>
          </p:nvSpPr>
          <p:spPr bwMode="auto">
            <a:xfrm>
              <a:off x="3832" y="7173"/>
              <a:ext cx="3293" cy="5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90 cm porous tape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9" name="AutoShape 18"/>
          <p:cNvSpPr>
            <a:spLocks noChangeArrowheads="1"/>
          </p:cNvSpPr>
          <p:nvPr/>
        </p:nvSpPr>
        <p:spPr bwMode="auto">
          <a:xfrm rot="11604284">
            <a:off x="15835834" y="28021087"/>
            <a:ext cx="218031" cy="564248"/>
          </a:xfrm>
          <a:prstGeom prst="upArrow">
            <a:avLst>
              <a:gd name="adj1" fmla="val 50000"/>
              <a:gd name="adj2" fmla="val 56545"/>
            </a:avLst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" name="Text Box 20"/>
          <p:cNvSpPr txBox="1">
            <a:spLocks noChangeArrowheads="1"/>
          </p:cNvSpPr>
          <p:nvPr/>
        </p:nvSpPr>
        <p:spPr bwMode="auto">
          <a:xfrm>
            <a:off x="15430500" y="27546300"/>
            <a:ext cx="19431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6.6  mm diameter sphere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AutoShape 19"/>
          <p:cNvSpPr>
            <a:spLocks noChangeArrowheads="1"/>
          </p:cNvSpPr>
          <p:nvPr/>
        </p:nvSpPr>
        <p:spPr bwMode="auto">
          <a:xfrm rot="10578788">
            <a:off x="15441213" y="21036733"/>
            <a:ext cx="195095" cy="715160"/>
          </a:xfrm>
          <a:prstGeom prst="upArrow">
            <a:avLst>
              <a:gd name="adj1" fmla="val 50000"/>
              <a:gd name="adj2" fmla="val 34364"/>
            </a:avLst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" name="AutoShape 19"/>
          <p:cNvSpPr>
            <a:spLocks noChangeArrowheads="1"/>
          </p:cNvSpPr>
          <p:nvPr/>
        </p:nvSpPr>
        <p:spPr bwMode="auto">
          <a:xfrm rot="11658658">
            <a:off x="21087133" y="21276810"/>
            <a:ext cx="214557" cy="612809"/>
          </a:xfrm>
          <a:prstGeom prst="upArrow">
            <a:avLst>
              <a:gd name="adj1" fmla="val 50000"/>
              <a:gd name="adj2" fmla="val 34364"/>
            </a:avLst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Text Box 21"/>
          <p:cNvSpPr txBox="1">
            <a:spLocks noChangeArrowheads="1"/>
          </p:cNvSpPr>
          <p:nvPr/>
        </p:nvSpPr>
        <p:spPr bwMode="auto">
          <a:xfrm>
            <a:off x="20688300" y="20916900"/>
            <a:ext cx="19431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 10-</a:t>
            </a:r>
            <a:r>
              <a:rPr lang="en-US" sz="1800" dirty="0" smtClean="0">
                <a:latin typeface="Calibri" pitchFamily="34" charset="0"/>
                <a:cs typeface="Arial" pitchFamily="34" charset="0"/>
              </a:rPr>
              <a:t>m EDT has 10 k</a:t>
            </a:r>
            <a:r>
              <a:rPr lang="el-GR" sz="1800" dirty="0" smtClean="0">
                <a:cs typeface="Times New Roman" pitchFamily="18" charset="0"/>
              </a:rPr>
              <a:t>Ω</a:t>
            </a:r>
            <a:r>
              <a:rPr lang="en-US" sz="1800" dirty="0" smtClean="0">
                <a:cs typeface="Times New Roman" pitchFamily="18" charset="0"/>
              </a:rPr>
              <a:t> of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resistance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Text Box 21"/>
          <p:cNvSpPr txBox="1">
            <a:spLocks noChangeArrowheads="1"/>
          </p:cNvSpPr>
          <p:nvPr/>
        </p:nvSpPr>
        <p:spPr bwMode="auto">
          <a:xfrm>
            <a:off x="14401800" y="20802600"/>
            <a:ext cx="26289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 10-m EDT has the same mass as the ChipSat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7" name="Picture 23" descr="C:\Users\Toshiba\Desktop\SETS\Photo bin\MIPSE.gif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85799" y="35909164"/>
            <a:ext cx="4000501" cy="2152736"/>
          </a:xfrm>
          <a:prstGeom prst="rect">
            <a:avLst/>
          </a:prstGeom>
          <a:noFill/>
        </p:spPr>
      </p:pic>
      <p:sp>
        <p:nvSpPr>
          <p:cNvPr id="111" name="TextBox 110"/>
          <p:cNvSpPr txBox="1"/>
          <p:nvPr/>
        </p:nvSpPr>
        <p:spPr>
          <a:xfrm>
            <a:off x="16344900" y="26174700"/>
            <a:ext cx="582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 assuming the electron density is 10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 cm</a:t>
            </a:r>
            <a:r>
              <a:rPr lang="en-US" sz="2400" baseline="30000" dirty="0" smtClean="0"/>
              <a:t>-3 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 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6517600" y="19659600"/>
          <a:ext cx="5029200" cy="3886200"/>
        </p:xfrm>
        <a:graphic>
          <a:graphicData uri="http://schemas.openxmlformats.org/presentationml/2006/ole">
            <p:oleObj spid="_x0000_s1028" name="Acrobat Document" r:id="rId22" imgW="7543768" imgH="5829216" progId="AcroExch.Document.7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1775401" y="19659601"/>
          <a:ext cx="5029199" cy="3886200"/>
        </p:xfrm>
        <a:graphic>
          <a:graphicData uri="http://schemas.openxmlformats.org/presentationml/2006/ole">
            <p:oleObj spid="_x0000_s1029" name="Acrobat Document" r:id="rId23" imgW="7543768" imgH="5829216" progId="AcroExch.Document.7">
              <p:embed/>
            </p:oleObj>
          </a:graphicData>
        </a:graphic>
      </p:graphicFrame>
      <p:sp>
        <p:nvSpPr>
          <p:cNvPr id="198" name="Rectangle 197"/>
          <p:cNvSpPr/>
          <p:nvPr/>
        </p:nvSpPr>
        <p:spPr>
          <a:xfrm>
            <a:off x="32654378" y="19773900"/>
            <a:ext cx="33194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10m Tether: Altitude vs. Time </a:t>
            </a:r>
            <a:endParaRPr lang="en-US" sz="2000" dirty="0"/>
          </a:p>
        </p:txBody>
      </p:sp>
      <p:sp>
        <p:nvSpPr>
          <p:cNvPr id="196" name="Rectangle 195"/>
          <p:cNvSpPr/>
          <p:nvPr/>
        </p:nvSpPr>
        <p:spPr>
          <a:xfrm>
            <a:off x="27584296" y="19773900"/>
            <a:ext cx="3255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 m Tether: Altitude vs. Time 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2528</TotalTime>
  <Words>871</Words>
  <Application>Microsoft Office PowerPoint</Application>
  <PresentationFormat>Custom</PresentationFormat>
  <Paragraphs>232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Acrobat Document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Jesse</dc:creator>
  <cp:lastModifiedBy>Toshiba</cp:lastModifiedBy>
  <cp:revision>171</cp:revision>
  <dcterms:created xsi:type="dcterms:W3CDTF">2010-09-14T18:27:04Z</dcterms:created>
  <dcterms:modified xsi:type="dcterms:W3CDTF">2010-09-20T17:18:40Z</dcterms:modified>
</cp:coreProperties>
</file>