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6576000" cy="29260800"/>
  <p:notesSz cx="6858000" cy="9144000"/>
  <p:defaultText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C1"/>
    <a:srgbClr val="FBFFE1"/>
    <a:srgbClr val="D5E2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30" d="100"/>
          <a:sy n="30" d="100"/>
        </p:scale>
        <p:origin x="-1314" y="24"/>
      </p:cViewPr>
      <p:guideLst>
        <p:guide orient="horz" pos="9216"/>
        <p:guide pos="1152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9089815"/>
            <a:ext cx="31089600" cy="6272107"/>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6581120"/>
            <a:ext cx="25603200" cy="747776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46561E-6E94-E746-87FA-389404C65B70}" type="datetimeFigureOut">
              <a:rPr lang="en-US" smtClean="0"/>
              <a:pPr/>
              <a:t>9/13/2010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D4878-2C97-5844-A15D-D446AB19AB8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46561E-6E94-E746-87FA-389404C65B70}" type="datetimeFigureOut">
              <a:rPr lang="en-US" smtClean="0"/>
              <a:pPr/>
              <a:t>9/13/2010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D4878-2C97-5844-A15D-D446AB19AB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998722"/>
            <a:ext cx="32918400" cy="1065242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998722"/>
            <a:ext cx="98145600" cy="1065242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46561E-6E94-E746-87FA-389404C65B70}" type="datetimeFigureOut">
              <a:rPr lang="en-US" smtClean="0"/>
              <a:pPr/>
              <a:t>9/13/2010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D4878-2C97-5844-A15D-D446AB19AB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46561E-6E94-E746-87FA-389404C65B70}" type="datetimeFigureOut">
              <a:rPr lang="en-US" smtClean="0"/>
              <a:pPr/>
              <a:t>9/13/2010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D4878-2C97-5844-A15D-D446AB19AB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8802775"/>
            <a:ext cx="31089600" cy="581152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2401978"/>
            <a:ext cx="31089600" cy="6400798"/>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46561E-6E94-E746-87FA-389404C65B70}" type="datetimeFigureOut">
              <a:rPr lang="en-US" smtClean="0"/>
              <a:pPr/>
              <a:t>9/13/2010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D4878-2C97-5844-A15D-D446AB19AB8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9132109"/>
            <a:ext cx="65532000" cy="82390827"/>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9132109"/>
            <a:ext cx="65532000" cy="82390827"/>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46561E-6E94-E746-87FA-389404C65B70}" type="datetimeFigureOut">
              <a:rPr lang="en-US" smtClean="0"/>
              <a:pPr/>
              <a:t>9/13/2010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3D4878-2C97-5844-A15D-D446AB19AB8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171789"/>
            <a:ext cx="32918400" cy="4876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549816"/>
            <a:ext cx="16160752" cy="2729651"/>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1828800" y="9279467"/>
            <a:ext cx="16160752" cy="16858829"/>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2" y="6549816"/>
            <a:ext cx="16167100" cy="2729651"/>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18580102" y="9279467"/>
            <a:ext cx="16167100" cy="16858829"/>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46561E-6E94-E746-87FA-389404C65B70}" type="datetimeFigureOut">
              <a:rPr lang="en-US" smtClean="0"/>
              <a:pPr/>
              <a:t>9/13/2010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3D4878-2C97-5844-A15D-D446AB19AB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46561E-6E94-E746-87FA-389404C65B70}" type="datetimeFigureOut">
              <a:rPr lang="en-US" smtClean="0"/>
              <a:pPr/>
              <a:t>9/13/2010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3D4878-2C97-5844-A15D-D446AB19AB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46561E-6E94-E746-87FA-389404C65B70}" type="datetimeFigureOut">
              <a:rPr lang="en-US" smtClean="0"/>
              <a:pPr/>
              <a:t>9/13/2010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3D4878-2C97-5844-A15D-D446AB19AB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2" y="1165013"/>
            <a:ext cx="12033252" cy="495808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4300200" y="1165016"/>
            <a:ext cx="20447000" cy="2497328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2" y="6123096"/>
            <a:ext cx="12033252" cy="20015202"/>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46561E-6E94-E746-87FA-389404C65B70}" type="datetimeFigureOut">
              <a:rPr lang="en-US" smtClean="0"/>
              <a:pPr/>
              <a:t>9/13/2010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3D4878-2C97-5844-A15D-D446AB19AB8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20482560"/>
            <a:ext cx="21945600" cy="241808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7169152" y="2614507"/>
            <a:ext cx="21945600" cy="1755648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7169152" y="22900642"/>
            <a:ext cx="21945600" cy="3434078"/>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46561E-6E94-E746-87FA-389404C65B70}" type="datetimeFigureOut">
              <a:rPr lang="en-US" smtClean="0"/>
              <a:pPr/>
              <a:t>9/13/2010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3D4878-2C97-5844-A15D-D446AB19AB8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171789"/>
            <a:ext cx="32918400" cy="48768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827522"/>
            <a:ext cx="32918400" cy="19310775"/>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7120429"/>
            <a:ext cx="8534400" cy="1557867"/>
          </a:xfrm>
          <a:prstGeom prst="rect">
            <a:avLst/>
          </a:prstGeom>
        </p:spPr>
        <p:txBody>
          <a:bodyPr vert="horz" lIns="376202" tIns="188101" rIns="376202" bIns="188101" rtlCol="0" anchor="ctr"/>
          <a:lstStyle>
            <a:lvl1pPr algn="l">
              <a:defRPr sz="4900">
                <a:solidFill>
                  <a:schemeClr val="tx1">
                    <a:tint val="75000"/>
                  </a:schemeClr>
                </a:solidFill>
              </a:defRPr>
            </a:lvl1pPr>
          </a:lstStyle>
          <a:p>
            <a:fld id="{9046561E-6E94-E746-87FA-389404C65B70}" type="datetimeFigureOut">
              <a:rPr lang="en-US" smtClean="0"/>
              <a:pPr/>
              <a:t>9/13/2010</a:t>
            </a:fld>
            <a:endParaRPr lang="en-US"/>
          </a:p>
        </p:txBody>
      </p:sp>
      <p:sp>
        <p:nvSpPr>
          <p:cNvPr id="5" name="Footer Placeholder 4"/>
          <p:cNvSpPr>
            <a:spLocks noGrp="1"/>
          </p:cNvSpPr>
          <p:nvPr>
            <p:ph type="ftr" sz="quarter" idx="3"/>
          </p:nvPr>
        </p:nvSpPr>
        <p:spPr>
          <a:xfrm>
            <a:off x="12496800" y="27120429"/>
            <a:ext cx="11582400" cy="1557867"/>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27120429"/>
            <a:ext cx="8534400" cy="1557867"/>
          </a:xfrm>
          <a:prstGeom prst="rect">
            <a:avLst/>
          </a:prstGeom>
        </p:spPr>
        <p:txBody>
          <a:bodyPr vert="horz" lIns="376202" tIns="188101" rIns="376202" bIns="188101" rtlCol="0" anchor="ctr"/>
          <a:lstStyle>
            <a:lvl1pPr algn="r">
              <a:defRPr sz="4900">
                <a:solidFill>
                  <a:schemeClr val="tx1">
                    <a:tint val="75000"/>
                  </a:schemeClr>
                </a:solidFill>
              </a:defRPr>
            </a:lvl1pPr>
          </a:lstStyle>
          <a:p>
            <a:fld id="{4E3D4878-2C97-5844-A15D-D446AB19AB8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81012"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1881012" rtl="0" eaLnBrk="1" latinLnBrk="0" hangingPunct="1">
        <a:spcBef>
          <a:spcPct val="20000"/>
        </a:spcBef>
        <a:buFont typeface="Arial"/>
        <a:buChar char="•"/>
        <a:defRPr sz="13200" kern="1200">
          <a:solidFill>
            <a:schemeClr val="tx1"/>
          </a:solidFill>
          <a:latin typeface="+mn-lt"/>
          <a:ea typeface="+mn-ea"/>
          <a:cs typeface="+mn-cs"/>
        </a:defRPr>
      </a:lvl1pPr>
      <a:lvl2pPr marL="3056645" indent="-1175633" algn="l" defTabSz="1881012" rtl="0" eaLnBrk="1" latinLnBrk="0" hangingPunct="1">
        <a:spcBef>
          <a:spcPct val="20000"/>
        </a:spcBef>
        <a:buFont typeface="Arial"/>
        <a:buChar char="–"/>
        <a:defRPr sz="11500" kern="1200">
          <a:solidFill>
            <a:schemeClr val="tx1"/>
          </a:solidFill>
          <a:latin typeface="+mn-lt"/>
          <a:ea typeface="+mn-ea"/>
          <a:cs typeface="+mn-cs"/>
        </a:defRPr>
      </a:lvl2pPr>
      <a:lvl3pPr marL="4702531" indent="-940506" algn="l" defTabSz="1881012" rtl="0" eaLnBrk="1" latinLnBrk="0" hangingPunct="1">
        <a:spcBef>
          <a:spcPct val="20000"/>
        </a:spcBef>
        <a:buFont typeface="Arial"/>
        <a:buChar char="•"/>
        <a:defRPr sz="9900" kern="1200">
          <a:solidFill>
            <a:schemeClr val="tx1"/>
          </a:solidFill>
          <a:latin typeface="+mn-lt"/>
          <a:ea typeface="+mn-ea"/>
          <a:cs typeface="+mn-cs"/>
        </a:defRPr>
      </a:lvl3pPr>
      <a:lvl4pPr marL="6583543" indent="-940506" algn="l" defTabSz="1881012" rtl="0" eaLnBrk="1" latinLnBrk="0" hangingPunct="1">
        <a:spcBef>
          <a:spcPct val="20000"/>
        </a:spcBef>
        <a:buFont typeface="Arial"/>
        <a:buChar char="–"/>
        <a:defRPr sz="8200" kern="1200">
          <a:solidFill>
            <a:schemeClr val="tx1"/>
          </a:solidFill>
          <a:latin typeface="+mn-lt"/>
          <a:ea typeface="+mn-ea"/>
          <a:cs typeface="+mn-cs"/>
        </a:defRPr>
      </a:lvl4pPr>
      <a:lvl5pPr marL="8464555" indent="-940506" algn="l" defTabSz="1881012" rtl="0" eaLnBrk="1" latinLnBrk="0" hangingPunct="1">
        <a:spcBef>
          <a:spcPct val="20000"/>
        </a:spcBef>
        <a:buFont typeface="Arial"/>
        <a:buChar char="»"/>
        <a:defRPr sz="8200" kern="1200">
          <a:solidFill>
            <a:schemeClr val="tx1"/>
          </a:solidFill>
          <a:latin typeface="+mn-lt"/>
          <a:ea typeface="+mn-ea"/>
          <a:cs typeface="+mn-cs"/>
        </a:defRPr>
      </a:lvl5pPr>
      <a:lvl6pPr marL="10345567" indent="-940506" algn="l" defTabSz="1881012" rtl="0" eaLnBrk="1" latinLnBrk="0" hangingPunct="1">
        <a:spcBef>
          <a:spcPct val="20000"/>
        </a:spcBef>
        <a:buFont typeface="Arial"/>
        <a:buChar char="•"/>
        <a:defRPr sz="8200" kern="1200">
          <a:solidFill>
            <a:schemeClr val="tx1"/>
          </a:solidFill>
          <a:latin typeface="+mn-lt"/>
          <a:ea typeface="+mn-ea"/>
          <a:cs typeface="+mn-cs"/>
        </a:defRPr>
      </a:lvl6pPr>
      <a:lvl7pPr marL="12226580" indent="-940506" algn="l" defTabSz="1881012" rtl="0" eaLnBrk="1" latinLnBrk="0" hangingPunct="1">
        <a:spcBef>
          <a:spcPct val="20000"/>
        </a:spcBef>
        <a:buFont typeface="Arial"/>
        <a:buChar char="•"/>
        <a:defRPr sz="8200" kern="1200">
          <a:solidFill>
            <a:schemeClr val="tx1"/>
          </a:solidFill>
          <a:latin typeface="+mn-lt"/>
          <a:ea typeface="+mn-ea"/>
          <a:cs typeface="+mn-cs"/>
        </a:defRPr>
      </a:lvl7pPr>
      <a:lvl8pPr marL="14107592" indent="-940506" algn="l" defTabSz="1881012" rtl="0" eaLnBrk="1" latinLnBrk="0" hangingPunct="1">
        <a:spcBef>
          <a:spcPct val="20000"/>
        </a:spcBef>
        <a:buFont typeface="Arial"/>
        <a:buChar char="•"/>
        <a:defRPr sz="8200" kern="1200">
          <a:solidFill>
            <a:schemeClr val="tx1"/>
          </a:solidFill>
          <a:latin typeface="+mn-lt"/>
          <a:ea typeface="+mn-ea"/>
          <a:cs typeface="+mn-cs"/>
        </a:defRPr>
      </a:lvl8pPr>
      <a:lvl9pPr marL="15988604" indent="-940506" algn="l" defTabSz="1881012" rtl="0" eaLnBrk="1" latinLnBrk="0" hangingPunct="1">
        <a:spcBef>
          <a:spcPct val="20000"/>
        </a:spcBef>
        <a:buFont typeface="Arial"/>
        <a:buChar char="•"/>
        <a:defRPr sz="8200" kern="1200">
          <a:solidFill>
            <a:schemeClr val="tx1"/>
          </a:solidFill>
          <a:latin typeface="+mn-lt"/>
          <a:ea typeface="+mn-ea"/>
          <a:cs typeface="+mn-cs"/>
        </a:defRPr>
      </a:lvl9pPr>
    </p:bodyStyle>
    <p:other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oleObject" Target="../embeddings/oleObject1.bin"/><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Layout" Target="../slideLayouts/slideLayout1.xml"/><Relationship Id="rId16" Type="http://schemas.openxmlformats.org/officeDocument/2006/relationships/image" Target="../media/image14.png"/><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20000"/>
                <a:lumOff val="80000"/>
              </a:schemeClr>
            </a:gs>
            <a:gs pos="50000">
              <a:schemeClr val="accent1">
                <a:lumMod val="20000"/>
                <a:lumOff val="80000"/>
              </a:schemeClr>
            </a:gs>
            <a:gs pos="100000">
              <a:srgbClr val="FFF8C1">
                <a:alpha val="40000"/>
              </a:srgbClr>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7983518" y="317535"/>
            <a:ext cx="27632494" cy="5539978"/>
          </a:xfrm>
          <a:prstGeom prst="rect">
            <a:avLst/>
          </a:prstGeom>
          <a:noFill/>
        </p:spPr>
        <p:txBody>
          <a:bodyPr wrap="square" rtlCol="0">
            <a:spAutoFit/>
          </a:bodyPr>
          <a:lstStyle/>
          <a:p>
            <a:pPr algn="ctr"/>
            <a:r>
              <a:rPr lang="es-ES" sz="10000" dirty="0">
                <a:solidFill>
                  <a:schemeClr val="bg2">
                    <a:lumMod val="50000"/>
                  </a:schemeClr>
                </a:solidFill>
                <a:latin typeface="Times New Roman" pitchFamily="18" charset="0"/>
                <a:cs typeface="Times New Roman" pitchFamily="18" charset="0"/>
              </a:rPr>
              <a:t>Spatially Resolved Study of Inter-Cusp Transport and Containment of Primary </a:t>
            </a:r>
            <a:r>
              <a:rPr lang="es-ES" sz="10000" dirty="0" smtClean="0">
                <a:solidFill>
                  <a:schemeClr val="bg2">
                    <a:lumMod val="50000"/>
                  </a:schemeClr>
                </a:solidFill>
                <a:latin typeface="Times New Roman" pitchFamily="18" charset="0"/>
                <a:cs typeface="Times New Roman" pitchFamily="18" charset="0"/>
              </a:rPr>
              <a:t>Electrons</a:t>
            </a:r>
            <a:endParaRPr lang="en-US" sz="10000" dirty="0" smtClean="0">
              <a:solidFill>
                <a:schemeClr val="bg2">
                  <a:lumMod val="50000"/>
                </a:schemeClr>
              </a:solidFill>
              <a:latin typeface="Times New Roman" pitchFamily="18" charset="0"/>
              <a:cs typeface="Times New Roman" pitchFamily="18" charset="0"/>
            </a:endParaRPr>
          </a:p>
          <a:p>
            <a:pPr algn="ctr"/>
            <a:r>
              <a:rPr lang="en-US" u="sng" dirty="0">
                <a:solidFill>
                  <a:schemeClr val="bg2">
                    <a:lumMod val="50000"/>
                  </a:schemeClr>
                </a:solidFill>
                <a:latin typeface="Times New Roman" pitchFamily="18" charset="0"/>
                <a:cs typeface="Times New Roman" pitchFamily="18" charset="0"/>
              </a:rPr>
              <a:t>Aimee A. </a:t>
            </a:r>
            <a:r>
              <a:rPr lang="en-US" u="sng" dirty="0" err="1" smtClean="0">
                <a:solidFill>
                  <a:schemeClr val="bg2">
                    <a:lumMod val="50000"/>
                  </a:schemeClr>
                </a:solidFill>
                <a:latin typeface="Times New Roman" pitchFamily="18" charset="0"/>
                <a:cs typeface="Times New Roman" pitchFamily="18" charset="0"/>
              </a:rPr>
              <a:t>Hubble</a:t>
            </a:r>
            <a:r>
              <a:rPr lang="en-US" baseline="30000" dirty="0" err="1" smtClean="0">
                <a:solidFill>
                  <a:schemeClr val="bg2">
                    <a:lumMod val="50000"/>
                  </a:schemeClr>
                </a:solidFill>
                <a:latin typeface="Times New Roman" pitchFamily="18" charset="0"/>
                <a:cs typeface="Times New Roman" pitchFamily="18" charset="0"/>
              </a:rPr>
              <a:t>a</a:t>
            </a:r>
            <a:r>
              <a:rPr lang="en-US" dirty="0">
                <a:solidFill>
                  <a:schemeClr val="bg2">
                    <a:lumMod val="50000"/>
                  </a:schemeClr>
                </a:solidFill>
                <a:latin typeface="Times New Roman" pitchFamily="18" charset="0"/>
                <a:cs typeface="Times New Roman" pitchFamily="18" charset="0"/>
              </a:rPr>
              <a:t>, John E. </a:t>
            </a:r>
            <a:r>
              <a:rPr lang="en-US" dirty="0" err="1" smtClean="0">
                <a:solidFill>
                  <a:schemeClr val="bg2">
                    <a:lumMod val="50000"/>
                  </a:schemeClr>
                </a:solidFill>
                <a:latin typeface="Times New Roman" pitchFamily="18" charset="0"/>
                <a:cs typeface="Times New Roman" pitchFamily="18" charset="0"/>
              </a:rPr>
              <a:t>Foster</a:t>
            </a:r>
            <a:r>
              <a:rPr lang="en-US" baseline="30000" dirty="0" err="1" smtClean="0">
                <a:solidFill>
                  <a:schemeClr val="bg2">
                    <a:lumMod val="50000"/>
                  </a:schemeClr>
                </a:solidFill>
                <a:latin typeface="Times New Roman" pitchFamily="18" charset="0"/>
                <a:cs typeface="Times New Roman" pitchFamily="18" charset="0"/>
              </a:rPr>
              <a:t>b</a:t>
            </a:r>
            <a:endParaRPr lang="en-US" dirty="0" smtClean="0">
              <a:solidFill>
                <a:schemeClr val="bg2">
                  <a:lumMod val="50000"/>
                </a:schemeClr>
              </a:solidFill>
              <a:latin typeface="Times New Roman" pitchFamily="18" charset="0"/>
              <a:cs typeface="Times New Roman" pitchFamily="18" charset="0"/>
            </a:endParaRPr>
          </a:p>
          <a:p>
            <a:pPr lvl="0" algn="ctr"/>
            <a:r>
              <a:rPr lang="en-US" sz="4000" dirty="0" smtClean="0">
                <a:solidFill>
                  <a:schemeClr val="bg2">
                    <a:lumMod val="50000"/>
                  </a:schemeClr>
                </a:solidFill>
                <a:latin typeface="Times New Roman" pitchFamily="18" charset="0"/>
                <a:cs typeface="Times New Roman" pitchFamily="18" charset="0"/>
              </a:rPr>
              <a:t>a) University </a:t>
            </a:r>
            <a:r>
              <a:rPr lang="en-US" sz="4000" dirty="0">
                <a:solidFill>
                  <a:schemeClr val="bg2">
                    <a:lumMod val="50000"/>
                  </a:schemeClr>
                </a:solidFill>
                <a:latin typeface="Times New Roman" pitchFamily="18" charset="0"/>
                <a:cs typeface="Times New Roman" pitchFamily="18" charset="0"/>
              </a:rPr>
              <a:t>of Michigan, Department of Nuclear Engineering and Radiological Sciences (</a:t>
            </a:r>
            <a:r>
              <a:rPr lang="en-US" sz="4000" dirty="0" err="1">
                <a:solidFill>
                  <a:schemeClr val="bg2">
                    <a:lumMod val="50000"/>
                  </a:schemeClr>
                </a:solidFill>
                <a:latin typeface="Times New Roman" pitchFamily="18" charset="0"/>
                <a:cs typeface="Times New Roman" pitchFamily="18" charset="0"/>
              </a:rPr>
              <a:t>aahubble@umich.edu</a:t>
            </a:r>
            <a:r>
              <a:rPr lang="en-US" sz="4000" dirty="0">
                <a:solidFill>
                  <a:schemeClr val="bg2">
                    <a:lumMod val="50000"/>
                  </a:schemeClr>
                </a:solidFill>
                <a:latin typeface="Times New Roman" pitchFamily="18" charset="0"/>
                <a:cs typeface="Times New Roman" pitchFamily="18" charset="0"/>
              </a:rPr>
              <a:t>)</a:t>
            </a:r>
            <a:endParaRPr lang="en-US" sz="4000" dirty="0" smtClean="0">
              <a:solidFill>
                <a:schemeClr val="bg2">
                  <a:lumMod val="50000"/>
                </a:schemeClr>
              </a:solidFill>
              <a:latin typeface="Times New Roman" pitchFamily="18" charset="0"/>
              <a:cs typeface="Times New Roman" pitchFamily="18" charset="0"/>
            </a:endParaRPr>
          </a:p>
          <a:p>
            <a:pPr algn="ctr"/>
            <a:r>
              <a:rPr lang="en-US" sz="4000" dirty="0" err="1" smtClean="0">
                <a:solidFill>
                  <a:schemeClr val="bg2">
                    <a:lumMod val="50000"/>
                  </a:schemeClr>
                </a:solidFill>
                <a:latin typeface="Times New Roman" pitchFamily="18" charset="0"/>
                <a:cs typeface="Times New Roman" pitchFamily="18" charset="0"/>
              </a:rPr>
              <a:t>b</a:t>
            </a:r>
            <a:r>
              <a:rPr lang="en-US" sz="4000" dirty="0" smtClean="0">
                <a:solidFill>
                  <a:schemeClr val="bg2">
                    <a:lumMod val="50000"/>
                  </a:schemeClr>
                </a:solidFill>
                <a:latin typeface="Times New Roman" pitchFamily="18" charset="0"/>
                <a:cs typeface="Times New Roman" pitchFamily="18" charset="0"/>
              </a:rPr>
              <a:t>) University </a:t>
            </a:r>
            <a:r>
              <a:rPr lang="en-US" sz="4000" dirty="0">
                <a:solidFill>
                  <a:schemeClr val="bg2">
                    <a:lumMod val="50000"/>
                  </a:schemeClr>
                </a:solidFill>
                <a:latin typeface="Times New Roman" pitchFamily="18" charset="0"/>
                <a:cs typeface="Times New Roman" pitchFamily="18" charset="0"/>
              </a:rPr>
              <a:t>of Michigan, Department of Nuclear Engineering and Radiological Sciences (</a:t>
            </a:r>
            <a:r>
              <a:rPr lang="en-US" sz="4000" dirty="0" err="1">
                <a:solidFill>
                  <a:schemeClr val="bg2">
                    <a:lumMod val="50000"/>
                  </a:schemeClr>
                </a:solidFill>
                <a:latin typeface="Times New Roman" pitchFamily="18" charset="0"/>
                <a:cs typeface="Times New Roman" pitchFamily="18" charset="0"/>
              </a:rPr>
              <a:t>jefoster@umich.edu</a:t>
            </a:r>
            <a:r>
              <a:rPr lang="en-US" sz="4000" dirty="0">
                <a:solidFill>
                  <a:schemeClr val="bg2">
                    <a:lumMod val="50000"/>
                  </a:schemeClr>
                </a:solidFill>
                <a:latin typeface="Times New Roman" pitchFamily="18" charset="0"/>
                <a:cs typeface="Times New Roman" pitchFamily="18" charset="0"/>
              </a:rPr>
              <a:t>)</a:t>
            </a:r>
            <a:r>
              <a:rPr lang="en-US" sz="4000" dirty="0" smtClean="0">
                <a:solidFill>
                  <a:schemeClr val="bg2">
                    <a:lumMod val="50000"/>
                  </a:schemeClr>
                </a:solidFill>
                <a:latin typeface="Times New Roman" pitchFamily="18" charset="0"/>
                <a:cs typeface="Times New Roman" pitchFamily="18" charset="0"/>
              </a:rPr>
              <a:t> </a:t>
            </a:r>
            <a:endParaRPr lang="en-US" sz="4000" dirty="0">
              <a:solidFill>
                <a:schemeClr val="bg2">
                  <a:lumMod val="50000"/>
                </a:schemeClr>
              </a:solidFill>
              <a:latin typeface="Times New Roman" pitchFamily="18" charset="0"/>
              <a:cs typeface="Times New Roman" pitchFamily="18" charset="0"/>
            </a:endParaRPr>
          </a:p>
        </p:txBody>
      </p:sp>
      <p:cxnSp>
        <p:nvCxnSpPr>
          <p:cNvPr id="9" name="Straight Connector 8"/>
          <p:cNvCxnSpPr/>
          <p:nvPr/>
        </p:nvCxnSpPr>
        <p:spPr>
          <a:xfrm>
            <a:off x="0" y="6307765"/>
            <a:ext cx="36576000" cy="1588"/>
          </a:xfrm>
          <a:prstGeom prst="line">
            <a:avLst/>
          </a:prstGeom>
          <a:ln w="101600" cmpd="sng">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71500" y="6858000"/>
            <a:ext cx="11887200" cy="6829424"/>
          </a:xfrm>
          <a:prstGeom prst="rect">
            <a:avLst/>
          </a:prstGeom>
          <a:noFill/>
        </p:spPr>
        <p:txBody>
          <a:bodyPr wrap="square" rtlCol="0">
            <a:noAutofit/>
          </a:bodyPr>
          <a:lstStyle/>
          <a:p>
            <a:pPr algn="ctr"/>
            <a:r>
              <a:rPr lang="en-US" sz="4000" dirty="0" smtClean="0">
                <a:solidFill>
                  <a:srgbClr val="10253F"/>
                </a:solidFill>
                <a:latin typeface="Times New Roman" pitchFamily="18" charset="0"/>
                <a:cs typeface="Times New Roman" pitchFamily="18" charset="0"/>
              </a:rPr>
              <a:t>Abstract</a:t>
            </a:r>
            <a:endParaRPr lang="en-US" sz="2400" dirty="0" smtClean="0">
              <a:solidFill>
                <a:srgbClr val="10253F"/>
              </a:solidFill>
              <a:latin typeface="Times New Roman" pitchFamily="18" charset="0"/>
              <a:cs typeface="Times New Roman" pitchFamily="18" charset="0"/>
            </a:endParaRPr>
          </a:p>
          <a:p>
            <a:endParaRPr lang="en-US" sz="2400" dirty="0" smtClean="0">
              <a:solidFill>
                <a:srgbClr val="10253F"/>
              </a:solidFill>
              <a:latin typeface="Times New Roman" pitchFamily="18" charset="0"/>
              <a:cs typeface="Times New Roman" pitchFamily="18" charset="0"/>
            </a:endParaRPr>
          </a:p>
          <a:p>
            <a:pPr algn="just"/>
            <a:r>
              <a:rPr lang="es-ES" sz="2400" dirty="0">
                <a:solidFill>
                  <a:srgbClr val="10253F"/>
                </a:solidFill>
                <a:latin typeface="Times New Roman" pitchFamily="18" charset="0"/>
                <a:cs typeface="Times New Roman" pitchFamily="18" charset="0"/>
              </a:rPr>
              <a:t>Electron current density profiles were obtained in the region above two magnetic cusps in a 20 cm partial conic ring cusp ion thruster discharge chamber.  The density profiles were obtained by use of a translatable Langmuir probe and an automated motion stage and data collection system.  These high-resolution density profiles allowed for the study of electron collection mechanics in the absence of gas flow and plasma production, as well as at varying levels of gas flow.  An internal pressure sensor mounted in the discharge chamber allows for accurate measurements of chamber collisions. This is the second stage in a series of experiments aimed at better understanding collection physics at the magnetic cusps during discharge chamber operation.  The current density maps allow for particle transport through the cusps to be visualized, and see how discharge chamber geometry plays a role in collection.  Attenuation coefficients and loss widths as a function of probe distance above the anode were calculated from the current density data, and compared at a variety of discharge currents.  In addition, these current density maps were compared to those obtained using a planar and line cusp source geometry, to study how source geometry affects particle collection.  Results will be compared to a line-cusp source to evaluate the effect of cusp symmetry on collection</a:t>
            </a:r>
            <a:r>
              <a:rPr lang="es-ES" sz="2400" dirty="0" smtClean="0">
                <a:solidFill>
                  <a:srgbClr val="10253F"/>
                </a:solidFill>
                <a:latin typeface="Times New Roman" pitchFamily="18" charset="0"/>
                <a:cs typeface="Times New Roman" pitchFamily="18" charset="0"/>
              </a:rPr>
              <a:t>.</a:t>
            </a:r>
            <a:endParaRPr lang="en-US" sz="2400" dirty="0">
              <a:solidFill>
                <a:srgbClr val="10253F"/>
              </a:solidFill>
              <a:latin typeface="Times New Roman" pitchFamily="18" charset="0"/>
              <a:cs typeface="Times New Roman" pitchFamily="18" charset="0"/>
            </a:endParaRPr>
          </a:p>
        </p:txBody>
      </p:sp>
      <p:sp>
        <p:nvSpPr>
          <p:cNvPr id="13" name="TextBox 12"/>
          <p:cNvSpPr txBox="1"/>
          <p:nvPr/>
        </p:nvSpPr>
        <p:spPr>
          <a:xfrm>
            <a:off x="24401671" y="25627740"/>
            <a:ext cx="11717129" cy="3098800"/>
          </a:xfrm>
          <a:prstGeom prst="rect">
            <a:avLst/>
          </a:prstGeom>
          <a:noFill/>
        </p:spPr>
        <p:txBody>
          <a:bodyPr wrap="square" rtlCol="0">
            <a:noAutofit/>
          </a:bodyPr>
          <a:lstStyle/>
          <a:p>
            <a:pPr algn="ctr"/>
            <a:r>
              <a:rPr lang="en-US" sz="3200" dirty="0" smtClean="0">
                <a:solidFill>
                  <a:srgbClr val="10253F"/>
                </a:solidFill>
                <a:latin typeface="Times New Roman" pitchFamily="18" charset="0"/>
                <a:cs typeface="Times New Roman" pitchFamily="18" charset="0"/>
              </a:rPr>
              <a:t>Acknowledgements:</a:t>
            </a:r>
            <a:endParaRPr lang="en-US" sz="2400" dirty="0" smtClean="0">
              <a:solidFill>
                <a:srgbClr val="10253F"/>
              </a:solidFill>
              <a:latin typeface="Times New Roman" pitchFamily="18" charset="0"/>
              <a:cs typeface="Times New Roman" pitchFamily="18" charset="0"/>
            </a:endParaRPr>
          </a:p>
          <a:p>
            <a:endParaRPr lang="en-US" sz="2400" dirty="0" smtClean="0">
              <a:solidFill>
                <a:srgbClr val="10253F"/>
              </a:solidFill>
              <a:latin typeface="Times New Roman" pitchFamily="18" charset="0"/>
              <a:cs typeface="Times New Roman" pitchFamily="18" charset="0"/>
            </a:endParaRPr>
          </a:p>
          <a:p>
            <a:pPr algn="ctr"/>
            <a:r>
              <a:rPr lang="en-US" sz="2400" dirty="0">
                <a:solidFill>
                  <a:srgbClr val="10253F"/>
                </a:solidFill>
                <a:latin typeface="Times New Roman" pitchFamily="18" charset="0"/>
                <a:cs typeface="Times New Roman" pitchFamily="18" charset="0"/>
              </a:rPr>
              <a:t>I am supported by the Department of Defense (</a:t>
            </a:r>
            <a:r>
              <a:rPr lang="en-US" sz="2400" dirty="0" err="1">
                <a:solidFill>
                  <a:srgbClr val="10253F"/>
                </a:solidFill>
                <a:latin typeface="Times New Roman" pitchFamily="18" charset="0"/>
                <a:cs typeface="Times New Roman" pitchFamily="18" charset="0"/>
              </a:rPr>
              <a:t>DoD</a:t>
            </a:r>
            <a:r>
              <a:rPr lang="en-US" sz="2400" dirty="0">
                <a:solidFill>
                  <a:srgbClr val="10253F"/>
                </a:solidFill>
                <a:latin typeface="Times New Roman" pitchFamily="18" charset="0"/>
                <a:cs typeface="Times New Roman" pitchFamily="18" charset="0"/>
              </a:rPr>
              <a:t>) through the National Defense Science &amp; Engineering Graduate Fellowship (NDSEG) Program.</a:t>
            </a:r>
          </a:p>
          <a:p>
            <a:pPr algn="ctr"/>
            <a:r>
              <a:rPr lang="en-US" sz="2400" dirty="0">
                <a:solidFill>
                  <a:srgbClr val="10253F"/>
                </a:solidFill>
                <a:latin typeface="Times New Roman" pitchFamily="18" charset="0"/>
                <a:cs typeface="Times New Roman" pitchFamily="18" charset="0"/>
              </a:rPr>
              <a:t> </a:t>
            </a:r>
          </a:p>
          <a:p>
            <a:pPr algn="ctr"/>
            <a:r>
              <a:rPr lang="en-US" sz="2400" dirty="0">
                <a:solidFill>
                  <a:srgbClr val="10253F"/>
                </a:solidFill>
                <a:latin typeface="Times New Roman" pitchFamily="18" charset="0"/>
                <a:cs typeface="Times New Roman" pitchFamily="18" charset="0"/>
              </a:rPr>
              <a:t>Check out my research blog at:</a:t>
            </a:r>
          </a:p>
          <a:p>
            <a:pPr algn="ctr"/>
            <a:r>
              <a:rPr lang="en-US" sz="2400" dirty="0" err="1">
                <a:solidFill>
                  <a:srgbClr val="10253F"/>
                </a:solidFill>
                <a:latin typeface="Times New Roman" pitchFamily="18" charset="0"/>
                <a:cs typeface="Times New Roman" pitchFamily="18" charset="0"/>
              </a:rPr>
              <a:t>www.thepstl.blogspot.com</a:t>
            </a:r>
            <a:endParaRPr lang="en-US" sz="2400" dirty="0">
              <a:solidFill>
                <a:srgbClr val="10253F"/>
              </a:solidFill>
              <a:latin typeface="Times New Roman" pitchFamily="18" charset="0"/>
              <a:cs typeface="Times New Roman" pitchFamily="18" charset="0"/>
            </a:endParaRPr>
          </a:p>
          <a:p>
            <a:endParaRPr lang="en-US" sz="3200" dirty="0" smtClean="0">
              <a:solidFill>
                <a:srgbClr val="10253F"/>
              </a:solidFill>
              <a:latin typeface="Times New Roman" pitchFamily="18" charset="0"/>
              <a:cs typeface="Times New Roman" pitchFamily="18" charset="0"/>
            </a:endParaRPr>
          </a:p>
          <a:p>
            <a:pPr algn="ctr"/>
            <a:endParaRPr lang="en-US" sz="4000" dirty="0">
              <a:solidFill>
                <a:srgbClr val="10253F"/>
              </a:solidFill>
              <a:latin typeface="Times New Roman" pitchFamily="18" charset="0"/>
              <a:cs typeface="Times New Roman" pitchFamily="18" charset="0"/>
            </a:endParaRPr>
          </a:p>
        </p:txBody>
      </p:sp>
      <p:grpSp>
        <p:nvGrpSpPr>
          <p:cNvPr id="24" name="Group 23"/>
          <p:cNvGrpSpPr/>
          <p:nvPr/>
        </p:nvGrpSpPr>
        <p:grpSpPr>
          <a:xfrm>
            <a:off x="571497" y="13810596"/>
            <a:ext cx="11887199" cy="12078907"/>
            <a:chOff x="457198" y="13180889"/>
            <a:chExt cx="10529417" cy="10829992"/>
          </a:xfrm>
        </p:grpSpPr>
        <p:sp>
          <p:nvSpPr>
            <p:cNvPr id="12" name="TextBox 11"/>
            <p:cNvSpPr txBox="1"/>
            <p:nvPr/>
          </p:nvSpPr>
          <p:spPr>
            <a:xfrm>
              <a:off x="457198" y="13180889"/>
              <a:ext cx="10529417" cy="10829992"/>
            </a:xfrm>
            <a:prstGeom prst="rect">
              <a:avLst/>
            </a:prstGeom>
            <a:noFill/>
          </p:spPr>
          <p:txBody>
            <a:bodyPr wrap="square" rtlCol="0">
              <a:noAutofit/>
            </a:bodyPr>
            <a:lstStyle/>
            <a:p>
              <a:pPr algn="ctr"/>
              <a:r>
                <a:rPr lang="en-US" sz="4000" dirty="0" smtClean="0">
                  <a:solidFill>
                    <a:srgbClr val="10253F"/>
                  </a:solidFill>
                  <a:latin typeface="Times New Roman" pitchFamily="18" charset="0"/>
                  <a:cs typeface="Times New Roman" pitchFamily="18" charset="0"/>
                </a:rPr>
                <a:t>Motivation</a:t>
              </a:r>
              <a:endParaRPr lang="en-US" sz="2400" dirty="0" smtClean="0">
                <a:solidFill>
                  <a:srgbClr val="10253F"/>
                </a:solidFill>
                <a:latin typeface="Times New Roman" pitchFamily="18" charset="0"/>
                <a:cs typeface="Times New Roman" pitchFamily="18" charset="0"/>
              </a:endParaRPr>
            </a:p>
            <a:p>
              <a:pPr algn="just"/>
              <a:endParaRPr lang="en-US" sz="2400" dirty="0" smtClean="0">
                <a:solidFill>
                  <a:srgbClr val="10253F"/>
                </a:solidFill>
                <a:latin typeface="Times New Roman" pitchFamily="18" charset="0"/>
                <a:cs typeface="Times New Roman" pitchFamily="18" charset="0"/>
              </a:endParaRPr>
            </a:p>
            <a:p>
              <a:pPr algn="just"/>
              <a:r>
                <a:rPr lang="en-US" sz="2400" dirty="0">
                  <a:solidFill>
                    <a:srgbClr val="10253F"/>
                  </a:solidFill>
                  <a:latin typeface="Times New Roman" pitchFamily="18" charset="0"/>
                  <a:cs typeface="Times New Roman" pitchFamily="18" charset="0"/>
                </a:rPr>
                <a:t>The physics of plasma losses at magnetic cusps remains a fundamental yet poorly understood problem. The losses at the cusps in </a:t>
              </a:r>
              <a:r>
                <a:rPr lang="en-US" sz="2400" dirty="0" err="1">
                  <a:solidFill>
                    <a:srgbClr val="10253F"/>
                  </a:solidFill>
                  <a:latin typeface="Times New Roman" pitchFamily="18" charset="0"/>
                  <a:cs typeface="Times New Roman" pitchFamily="18" charset="0"/>
                </a:rPr>
                <a:t>multipole</a:t>
              </a:r>
              <a:r>
                <a:rPr lang="en-US" sz="2400" dirty="0">
                  <a:solidFill>
                    <a:srgbClr val="10253F"/>
                  </a:solidFill>
                  <a:latin typeface="Times New Roman" pitchFamily="18" charset="0"/>
                  <a:cs typeface="Times New Roman" pitchFamily="18" charset="0"/>
                </a:rPr>
                <a:t> sources control discharge efficiency.  Losses of primary electrons are particularly important since they drive ionization in the chamber.  Plasma loss area is determined by cusp physical geometry and particle interactions within the cusp</a:t>
              </a:r>
              <a:r>
                <a:rPr lang="en-US" sz="2400" dirty="0" smtClean="0">
                  <a:solidFill>
                    <a:srgbClr val="10253F"/>
                  </a:solidFill>
                  <a:latin typeface="Times New Roman" pitchFamily="18" charset="0"/>
                  <a:cs typeface="Times New Roman" pitchFamily="18" charset="0"/>
                </a:rPr>
                <a:t>.</a:t>
              </a:r>
            </a:p>
            <a:p>
              <a:pPr algn="just"/>
              <a:endParaRPr lang="en-US" sz="2400" dirty="0" smtClean="0">
                <a:solidFill>
                  <a:srgbClr val="10253F"/>
                </a:solidFill>
                <a:latin typeface="Times New Roman" pitchFamily="18" charset="0"/>
                <a:cs typeface="Times New Roman" pitchFamily="18" charset="0"/>
              </a:endParaRPr>
            </a:p>
            <a:p>
              <a:pPr algn="just"/>
              <a:endParaRPr lang="en-US" sz="2000" dirty="0" smtClean="0">
                <a:solidFill>
                  <a:srgbClr val="10253F"/>
                </a:solidFill>
                <a:latin typeface="Times New Roman" pitchFamily="18" charset="0"/>
                <a:cs typeface="Times New Roman" pitchFamily="18" charset="0"/>
              </a:endParaRPr>
            </a:p>
            <a:p>
              <a:pPr algn="just"/>
              <a:endParaRPr lang="en-US" sz="2000" dirty="0" smtClean="0">
                <a:solidFill>
                  <a:srgbClr val="10253F"/>
                </a:solidFill>
                <a:latin typeface="Times New Roman" pitchFamily="18" charset="0"/>
                <a:cs typeface="Times New Roman" pitchFamily="18" charset="0"/>
              </a:endParaRPr>
            </a:p>
            <a:p>
              <a:pPr algn="just"/>
              <a:endParaRPr lang="en-US" sz="2400" dirty="0" smtClean="0">
                <a:solidFill>
                  <a:srgbClr val="10253F"/>
                </a:solidFill>
                <a:latin typeface="Times New Roman" pitchFamily="18" charset="0"/>
                <a:cs typeface="Times New Roman" pitchFamily="18" charset="0"/>
              </a:endParaRPr>
            </a:p>
            <a:p>
              <a:pPr algn="just"/>
              <a:endParaRPr lang="en-US" sz="2400" dirty="0" smtClean="0">
                <a:solidFill>
                  <a:srgbClr val="10253F"/>
                </a:solidFill>
                <a:latin typeface="Times New Roman" pitchFamily="18" charset="0"/>
                <a:cs typeface="Times New Roman" pitchFamily="18" charset="0"/>
              </a:endParaRPr>
            </a:p>
            <a:p>
              <a:pPr algn="just"/>
              <a:endParaRPr lang="en-US" sz="2400" dirty="0" smtClean="0">
                <a:solidFill>
                  <a:srgbClr val="10253F"/>
                </a:solidFill>
                <a:latin typeface="Times New Roman" pitchFamily="18" charset="0"/>
                <a:cs typeface="Times New Roman" pitchFamily="18" charset="0"/>
              </a:endParaRPr>
            </a:p>
            <a:p>
              <a:pPr algn="just"/>
              <a:endParaRPr lang="en-US" sz="2400" dirty="0" smtClean="0">
                <a:solidFill>
                  <a:srgbClr val="10253F"/>
                </a:solidFill>
                <a:latin typeface="Times New Roman" pitchFamily="18" charset="0"/>
                <a:cs typeface="Times New Roman" pitchFamily="18" charset="0"/>
              </a:endParaRPr>
            </a:p>
            <a:p>
              <a:pPr algn="just"/>
              <a:endParaRPr lang="en-US" sz="2400" dirty="0" smtClean="0">
                <a:solidFill>
                  <a:srgbClr val="10253F"/>
                </a:solidFill>
                <a:latin typeface="Times New Roman" pitchFamily="18" charset="0"/>
                <a:cs typeface="Times New Roman" pitchFamily="18" charset="0"/>
              </a:endParaRPr>
            </a:p>
            <a:p>
              <a:pPr algn="just"/>
              <a:r>
                <a:rPr lang="en-US" sz="2400" dirty="0" smtClean="0">
                  <a:solidFill>
                    <a:srgbClr val="10253F"/>
                  </a:solidFill>
                  <a:latin typeface="Times New Roman" pitchFamily="18" charset="0"/>
                  <a:cs typeface="Times New Roman" pitchFamily="18" charset="0"/>
                </a:rPr>
                <a:t>It is desirable to minimize the effective loss area, particularly for primary electrons. In </a:t>
              </a:r>
              <a:r>
                <a:rPr lang="en-US" sz="2400" dirty="0">
                  <a:solidFill>
                    <a:srgbClr val="10253F"/>
                  </a:solidFill>
                  <a:latin typeface="Times New Roman" pitchFamily="18" charset="0"/>
                  <a:cs typeface="Times New Roman" pitchFamily="18" charset="0"/>
                </a:rPr>
                <a:t>past studies, the effective loss area has been related to the leak width at the anode wall, which is proportional to the hybrid radius</a:t>
              </a:r>
              <a:r>
                <a:rPr lang="en-US" sz="2400" dirty="0" smtClean="0">
                  <a:solidFill>
                    <a:srgbClr val="10253F"/>
                  </a:solidFill>
                  <a:latin typeface="Times New Roman" pitchFamily="18" charset="0"/>
                  <a:cs typeface="Times New Roman" pitchFamily="18" charset="0"/>
                </a:rPr>
                <a:t>:</a:t>
              </a:r>
            </a:p>
            <a:p>
              <a:pPr algn="just"/>
              <a:r>
                <a:rPr lang="en-US" sz="2400" dirty="0" smtClean="0">
                  <a:solidFill>
                    <a:srgbClr val="10253F"/>
                  </a:solidFill>
                  <a:latin typeface="Times New Roman" pitchFamily="18" charset="0"/>
                  <a:cs typeface="Times New Roman" pitchFamily="18" charset="0"/>
                </a:rPr>
                <a:t> </a:t>
              </a:r>
            </a:p>
            <a:p>
              <a:pPr algn="just"/>
              <a:endParaRPr lang="en-US" sz="2400" dirty="0" smtClean="0">
                <a:solidFill>
                  <a:srgbClr val="10253F"/>
                </a:solidFill>
                <a:latin typeface="Times New Roman" pitchFamily="18" charset="0"/>
                <a:cs typeface="Times New Roman" pitchFamily="18" charset="0"/>
              </a:endParaRPr>
            </a:p>
            <a:p>
              <a:pPr algn="just"/>
              <a:r>
                <a:rPr lang="en-US" sz="2400" dirty="0">
                  <a:solidFill>
                    <a:srgbClr val="10253F"/>
                  </a:solidFill>
                  <a:latin typeface="Times New Roman" pitchFamily="18" charset="0"/>
                  <a:cs typeface="Times New Roman" pitchFamily="18" charset="0"/>
                </a:rPr>
                <a:t>For primary electrons </a:t>
              </a:r>
              <a:r>
                <a:rPr lang="en-US" sz="2400" dirty="0" smtClean="0">
                  <a:solidFill>
                    <a:srgbClr val="10253F"/>
                  </a:solidFill>
                  <a:latin typeface="Times New Roman" pitchFamily="18" charset="0"/>
                  <a:cs typeface="Times New Roman" pitchFamily="18" charset="0"/>
                </a:rPr>
                <a:t>leak </a:t>
              </a:r>
              <a:r>
                <a:rPr lang="en-US" sz="2400" dirty="0">
                  <a:solidFill>
                    <a:srgbClr val="10253F"/>
                  </a:solidFill>
                  <a:latin typeface="Times New Roman" pitchFamily="18" charset="0"/>
                  <a:cs typeface="Times New Roman" pitchFamily="18" charset="0"/>
                </a:rPr>
                <a:t>width is proportional to the primary electron </a:t>
              </a:r>
              <a:r>
                <a:rPr lang="en-US" sz="2400" dirty="0" err="1">
                  <a:solidFill>
                    <a:srgbClr val="10253F"/>
                  </a:solidFill>
                  <a:latin typeface="Times New Roman" pitchFamily="18" charset="0"/>
                  <a:cs typeface="Times New Roman" pitchFamily="18" charset="0"/>
                </a:rPr>
                <a:t>Larmor</a:t>
              </a:r>
              <a:r>
                <a:rPr lang="en-US" sz="2400" dirty="0">
                  <a:solidFill>
                    <a:srgbClr val="10253F"/>
                  </a:solidFill>
                  <a:latin typeface="Times New Roman" pitchFamily="18" charset="0"/>
                  <a:cs typeface="Times New Roman" pitchFamily="18" charset="0"/>
                </a:rPr>
                <a:t> </a:t>
              </a:r>
              <a:r>
                <a:rPr lang="en-US" sz="2400" dirty="0" smtClean="0">
                  <a:solidFill>
                    <a:srgbClr val="10253F"/>
                  </a:solidFill>
                  <a:latin typeface="Times New Roman" pitchFamily="18" charset="0"/>
                  <a:cs typeface="Times New Roman" pitchFamily="18" charset="0"/>
                </a:rPr>
                <a:t>radius.</a:t>
              </a:r>
              <a:r>
                <a:rPr lang="en-US" sz="2400" dirty="0">
                  <a:solidFill>
                    <a:srgbClr val="10253F"/>
                  </a:solidFill>
                  <a:latin typeface="Times New Roman" pitchFamily="18" charset="0"/>
                  <a:cs typeface="Times New Roman" pitchFamily="18" charset="0"/>
                </a:rPr>
                <a:t> </a:t>
              </a:r>
              <a:r>
                <a:rPr lang="en-US" sz="2400" dirty="0" smtClean="0">
                  <a:solidFill>
                    <a:srgbClr val="10253F"/>
                  </a:solidFill>
                  <a:latin typeface="Times New Roman" pitchFamily="18" charset="0"/>
                  <a:cs typeface="Times New Roman" pitchFamily="18" charset="0"/>
                </a:rPr>
                <a:t>However</a:t>
              </a:r>
              <a:r>
                <a:rPr lang="en-US" sz="2400" dirty="0">
                  <a:solidFill>
                    <a:srgbClr val="10253F"/>
                  </a:solidFill>
                  <a:latin typeface="Times New Roman" pitchFamily="18" charset="0"/>
                  <a:cs typeface="Times New Roman" pitchFamily="18" charset="0"/>
                </a:rPr>
                <a:t>, leak width may not give a complete accounting of losses to the discharge chamber walls.  Past work shows attenuation in particle flux during transport through the cusp to the wall.  Transmission coefficient and leak width together quantify losses.</a:t>
              </a:r>
            </a:p>
            <a:p>
              <a:r>
                <a:rPr lang="en-US" sz="3200" dirty="0" smtClean="0">
                  <a:solidFill>
                    <a:srgbClr val="10253F"/>
                  </a:solidFill>
                  <a:latin typeface="Times New Roman" pitchFamily="18" charset="0"/>
                  <a:cs typeface="Times New Roman" pitchFamily="18" charset="0"/>
                </a:rPr>
                <a:t> </a:t>
              </a:r>
              <a:endParaRPr lang="en-US" sz="3200" dirty="0">
                <a:solidFill>
                  <a:srgbClr val="10253F"/>
                </a:solidFill>
                <a:latin typeface="Times New Roman" pitchFamily="18" charset="0"/>
                <a:cs typeface="Times New Roman" pitchFamily="18" charset="0"/>
              </a:endParaRPr>
            </a:p>
            <a:p>
              <a:endParaRPr lang="en-US" sz="3200" dirty="0">
                <a:solidFill>
                  <a:srgbClr val="10253F"/>
                </a:solidFill>
                <a:latin typeface="Times New Roman" pitchFamily="18" charset="0"/>
                <a:cs typeface="Times New Roman" pitchFamily="18" charset="0"/>
              </a:endParaRPr>
            </a:p>
          </p:txBody>
        </p:sp>
        <p:sp>
          <p:nvSpPr>
            <p:cNvPr id="15" name="TextBox 14"/>
            <p:cNvSpPr txBox="1"/>
            <p:nvPr/>
          </p:nvSpPr>
          <p:spPr>
            <a:xfrm>
              <a:off x="625009" y="15650154"/>
              <a:ext cx="10179538" cy="1859056"/>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noAutofit/>
            </a:bodyPr>
            <a:lstStyle/>
            <a:p>
              <a:pPr algn="ctr"/>
              <a:r>
                <a:rPr lang="en-US" sz="3200" b="1" dirty="0" smtClean="0">
                  <a:solidFill>
                    <a:schemeClr val="bg1"/>
                  </a:solidFill>
                  <a:effectLst/>
                  <a:latin typeface="Times New Roman" pitchFamily="18" charset="0"/>
                  <a:ea typeface="ＭＳ Ｐゴシック" charset="-128"/>
                  <a:cs typeface="Times New Roman" pitchFamily="18" charset="0"/>
                </a:rPr>
                <a:t>This work is part of an ongoing effort to obtain a fundamental understanding of the role of the magnetic circuit on discharge performance.</a:t>
              </a:r>
              <a:endParaRPr lang="en-US" sz="3200" dirty="0">
                <a:effectLst/>
                <a:latin typeface="Times New Roman" pitchFamily="18" charset="0"/>
                <a:cs typeface="Times New Roman" pitchFamily="18" charset="0"/>
              </a:endParaRPr>
            </a:p>
          </p:txBody>
        </p:sp>
        <p:graphicFrame>
          <p:nvGraphicFramePr>
            <p:cNvPr id="3075" name="Object 3"/>
            <p:cNvGraphicFramePr>
              <a:graphicFrameLocks noChangeAspect="1"/>
            </p:cNvGraphicFramePr>
            <p:nvPr/>
          </p:nvGraphicFramePr>
          <p:xfrm>
            <a:off x="5101490" y="18879197"/>
            <a:ext cx="1397000" cy="574675"/>
          </p:xfrm>
          <a:graphic>
            <a:graphicData uri="http://schemas.openxmlformats.org/presentationml/2006/ole">
              <p:oleObj spid="_x0000_s3075" name="Equation" r:id="rId3" imgW="685800" imgH="228600" progId="Equation.3">
                <p:embed/>
              </p:oleObj>
            </a:graphicData>
          </a:graphic>
        </p:graphicFrame>
        <p:sp>
          <p:nvSpPr>
            <p:cNvPr id="18" name="TextBox 17"/>
            <p:cNvSpPr txBox="1"/>
            <p:nvPr/>
          </p:nvSpPr>
          <p:spPr>
            <a:xfrm>
              <a:off x="625009" y="21068455"/>
              <a:ext cx="10179537" cy="1859056"/>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nchor="ctr">
              <a:noAutofit/>
            </a:bodyPr>
            <a:lstStyle/>
            <a:p>
              <a:pPr algn="ctr">
                <a:defRPr/>
              </a:pPr>
              <a:r>
                <a:rPr lang="en-US" sz="3200" b="1" dirty="0" smtClean="0">
                  <a:solidFill>
                    <a:schemeClr val="bg1"/>
                  </a:solidFill>
                  <a:effectLst/>
                  <a:latin typeface="Times New Roman" pitchFamily="18" charset="0"/>
                  <a:cs typeface="Times New Roman" pitchFamily="18" charset="0"/>
                </a:rPr>
                <a:t>Goal of study is experimentally determine the primary electron transmission coefficient of the magnetic cusp and leak width at the anode wall.</a:t>
              </a:r>
            </a:p>
          </p:txBody>
        </p:sp>
      </p:grpSp>
      <p:sp>
        <p:nvSpPr>
          <p:cNvPr id="28" name="TextBox 27"/>
          <p:cNvSpPr txBox="1"/>
          <p:nvPr/>
        </p:nvSpPr>
        <p:spPr>
          <a:xfrm>
            <a:off x="24401671" y="21164083"/>
            <a:ext cx="11698841" cy="4195932"/>
          </a:xfrm>
          <a:prstGeom prst="rect">
            <a:avLst/>
          </a:prstGeom>
          <a:noFill/>
        </p:spPr>
        <p:txBody>
          <a:bodyPr wrap="square" rtlCol="0">
            <a:noAutofit/>
          </a:bodyPr>
          <a:lstStyle/>
          <a:p>
            <a:pPr algn="ctr"/>
            <a:r>
              <a:rPr lang="en-US" sz="4000" dirty="0" smtClean="0">
                <a:solidFill>
                  <a:srgbClr val="10253F"/>
                </a:solidFill>
                <a:latin typeface="Times New Roman" pitchFamily="18" charset="0"/>
                <a:cs typeface="Times New Roman" pitchFamily="18" charset="0"/>
              </a:rPr>
              <a:t>Conclusions</a:t>
            </a:r>
          </a:p>
          <a:p>
            <a:pPr algn="just"/>
            <a:r>
              <a:rPr lang="en-US" sz="2400" dirty="0">
                <a:solidFill>
                  <a:srgbClr val="10253F"/>
                </a:solidFill>
                <a:latin typeface="Times New Roman" pitchFamily="18" charset="0"/>
                <a:cs typeface="Times New Roman" pitchFamily="18" charset="0"/>
              </a:rPr>
              <a:t>Planar Line Cusp Source:</a:t>
            </a:r>
          </a:p>
          <a:p>
            <a:pPr algn="just"/>
            <a:r>
              <a:rPr lang="en-US" sz="2400" dirty="0">
                <a:solidFill>
                  <a:srgbClr val="10253F"/>
                </a:solidFill>
                <a:latin typeface="Times New Roman" pitchFamily="18" charset="0"/>
                <a:cs typeface="Times New Roman" pitchFamily="18" charset="0"/>
              </a:rPr>
              <a:t>In general, profile width corresponded closely to twice the primary </a:t>
            </a:r>
            <a:r>
              <a:rPr lang="en-US" sz="2400" dirty="0" err="1">
                <a:solidFill>
                  <a:srgbClr val="10253F"/>
                </a:solidFill>
                <a:latin typeface="Times New Roman" pitchFamily="18" charset="0"/>
                <a:cs typeface="Times New Roman" pitchFamily="18" charset="0"/>
              </a:rPr>
              <a:t>Larmor</a:t>
            </a:r>
            <a:r>
              <a:rPr lang="en-US" sz="2400" dirty="0">
                <a:solidFill>
                  <a:srgbClr val="10253F"/>
                </a:solidFill>
                <a:latin typeface="Times New Roman" pitchFamily="18" charset="0"/>
                <a:cs typeface="Times New Roman" pitchFamily="18" charset="0"/>
              </a:rPr>
              <a:t> radius.  The filament placement did not have a strong effect on spatial distribution of collected current, but asymmetry in inter-cusp spacing has a strong effect on cusp </a:t>
            </a:r>
            <a:r>
              <a:rPr lang="en-US" sz="2400" dirty="0" smtClean="0">
                <a:solidFill>
                  <a:srgbClr val="10253F"/>
                </a:solidFill>
                <a:latin typeface="Times New Roman" pitchFamily="18" charset="0"/>
                <a:cs typeface="Times New Roman" pitchFamily="18" charset="0"/>
              </a:rPr>
              <a:t>shape and transmission.</a:t>
            </a:r>
            <a:endParaRPr lang="en-US" sz="2400" dirty="0">
              <a:solidFill>
                <a:srgbClr val="10253F"/>
              </a:solidFill>
              <a:latin typeface="Times New Roman" pitchFamily="18" charset="0"/>
              <a:cs typeface="Times New Roman" pitchFamily="18" charset="0"/>
            </a:endParaRPr>
          </a:p>
          <a:p>
            <a:pPr algn="just"/>
            <a:r>
              <a:rPr lang="en-US" sz="2400" dirty="0">
                <a:solidFill>
                  <a:srgbClr val="10253F"/>
                </a:solidFill>
                <a:latin typeface="Times New Roman" pitchFamily="18" charset="0"/>
                <a:cs typeface="Times New Roman" pitchFamily="18" charset="0"/>
              </a:rPr>
              <a:t> </a:t>
            </a:r>
          </a:p>
          <a:p>
            <a:pPr algn="just"/>
            <a:r>
              <a:rPr lang="en-US" sz="2400" dirty="0">
                <a:solidFill>
                  <a:srgbClr val="10253F"/>
                </a:solidFill>
                <a:latin typeface="Times New Roman" pitchFamily="18" charset="0"/>
                <a:cs typeface="Times New Roman" pitchFamily="18" charset="0"/>
              </a:rPr>
              <a:t>20-cm Conic Discharge Chamber:</a:t>
            </a:r>
          </a:p>
          <a:p>
            <a:pPr algn="just"/>
            <a:r>
              <a:rPr lang="en-US" sz="2400" dirty="0">
                <a:solidFill>
                  <a:srgbClr val="10253F"/>
                </a:solidFill>
                <a:latin typeface="Times New Roman" pitchFamily="18" charset="0"/>
                <a:cs typeface="Times New Roman" pitchFamily="18" charset="0"/>
              </a:rPr>
              <a:t>Current was collected predominantly at one of the two rings studied.  The leak width was measured as a function of both discharge current and gas flow rate and was found to lie between the primary electron leak width (2*</a:t>
            </a:r>
            <a:r>
              <a:rPr lang="en-US" sz="2400" dirty="0" err="1">
                <a:solidFill>
                  <a:srgbClr val="10253F"/>
                </a:solidFill>
                <a:latin typeface="Times New Roman" pitchFamily="18" charset="0"/>
                <a:cs typeface="Times New Roman" pitchFamily="18" charset="0"/>
              </a:rPr>
              <a:t>r</a:t>
            </a:r>
            <a:r>
              <a:rPr lang="en-US" sz="2400" baseline="-25000" dirty="0" err="1">
                <a:solidFill>
                  <a:srgbClr val="10253F"/>
                </a:solidFill>
                <a:latin typeface="Times New Roman" pitchFamily="18" charset="0"/>
                <a:cs typeface="Times New Roman" pitchFamily="18" charset="0"/>
              </a:rPr>
              <a:t>p</a:t>
            </a:r>
            <a:r>
              <a:rPr lang="en-US" sz="2400" dirty="0">
                <a:solidFill>
                  <a:srgbClr val="10253F"/>
                </a:solidFill>
                <a:latin typeface="Times New Roman" pitchFamily="18" charset="0"/>
                <a:cs typeface="Times New Roman" pitchFamily="18" charset="0"/>
              </a:rPr>
              <a:t>) and the hybrid leak width (4*</a:t>
            </a:r>
            <a:r>
              <a:rPr lang="en-US" sz="2400" dirty="0" err="1">
                <a:solidFill>
                  <a:srgbClr val="10253F"/>
                </a:solidFill>
                <a:latin typeface="Times New Roman" pitchFamily="18" charset="0"/>
                <a:cs typeface="Times New Roman" pitchFamily="18" charset="0"/>
              </a:rPr>
              <a:t>r</a:t>
            </a:r>
            <a:r>
              <a:rPr lang="en-US" sz="2400" baseline="-25000" dirty="0" err="1">
                <a:solidFill>
                  <a:srgbClr val="10253F"/>
                </a:solidFill>
                <a:latin typeface="Times New Roman" pitchFamily="18" charset="0"/>
                <a:cs typeface="Times New Roman" pitchFamily="18" charset="0"/>
              </a:rPr>
              <a:t>h</a:t>
            </a:r>
            <a:r>
              <a:rPr lang="en-US" sz="2400" dirty="0">
                <a:solidFill>
                  <a:srgbClr val="10253F"/>
                </a:solidFill>
                <a:latin typeface="Times New Roman" pitchFamily="18" charset="0"/>
                <a:cs typeface="Times New Roman" pitchFamily="18" charset="0"/>
              </a:rPr>
              <a:t>)</a:t>
            </a:r>
            <a:r>
              <a:rPr lang="en-US" sz="2400" dirty="0" smtClean="0">
                <a:solidFill>
                  <a:srgbClr val="10253F"/>
                </a:solidFill>
                <a:latin typeface="Times New Roman" pitchFamily="18" charset="0"/>
                <a:cs typeface="Times New Roman" pitchFamily="18" charset="0"/>
              </a:rPr>
              <a:t>.</a:t>
            </a:r>
          </a:p>
          <a:p>
            <a:pPr algn="ctr"/>
            <a:endParaRPr lang="en-US" sz="4000" dirty="0">
              <a:solidFill>
                <a:srgbClr val="10253F"/>
              </a:solidFill>
              <a:latin typeface="Times New Roman" pitchFamily="18" charset="0"/>
              <a:cs typeface="Times New Roman" pitchFamily="18" charset="0"/>
            </a:endParaRPr>
          </a:p>
        </p:txBody>
      </p:sp>
      <p:pic>
        <p:nvPicPr>
          <p:cNvPr id="3076" name="Picture 4"/>
          <p:cNvPicPr>
            <a:picLocks noChangeAspect="1" noChangeArrowheads="1"/>
          </p:cNvPicPr>
          <p:nvPr/>
        </p:nvPicPr>
        <p:blipFill>
          <a:blip r:embed="rId4"/>
          <a:srcRect/>
          <a:stretch>
            <a:fillRect/>
          </a:stretch>
        </p:blipFill>
        <p:spPr bwMode="auto">
          <a:xfrm>
            <a:off x="9527717" y="25360015"/>
            <a:ext cx="2789360" cy="3056943"/>
          </a:xfrm>
          <a:prstGeom prst="rect">
            <a:avLst/>
          </a:prstGeom>
          <a:noFill/>
          <a:ln w="9525">
            <a:noFill/>
            <a:miter lim="800000"/>
            <a:headEnd/>
            <a:tailEnd/>
          </a:ln>
        </p:spPr>
      </p:pic>
      <p:pic>
        <p:nvPicPr>
          <p:cNvPr id="3077" name="Picture 5"/>
          <p:cNvPicPr>
            <a:picLocks noChangeAspect="1" noChangeArrowheads="1"/>
          </p:cNvPicPr>
          <p:nvPr/>
        </p:nvPicPr>
        <p:blipFill>
          <a:blip r:embed="rId5"/>
          <a:srcRect/>
          <a:stretch>
            <a:fillRect/>
          </a:stretch>
        </p:blipFill>
        <p:spPr bwMode="auto">
          <a:xfrm>
            <a:off x="5925494" y="25360015"/>
            <a:ext cx="3468111" cy="3056943"/>
          </a:xfrm>
          <a:prstGeom prst="rect">
            <a:avLst/>
          </a:prstGeom>
          <a:noFill/>
          <a:ln w="9525">
            <a:noFill/>
            <a:miter lim="800000"/>
            <a:headEnd/>
            <a:tailEnd/>
          </a:ln>
        </p:spPr>
      </p:pic>
      <p:sp>
        <p:nvSpPr>
          <p:cNvPr id="50" name="TextBox 49"/>
          <p:cNvSpPr txBox="1"/>
          <p:nvPr/>
        </p:nvSpPr>
        <p:spPr>
          <a:xfrm>
            <a:off x="28585287" y="6858000"/>
            <a:ext cx="7394612" cy="6247864"/>
          </a:xfrm>
          <a:prstGeom prst="rect">
            <a:avLst/>
          </a:prstGeom>
          <a:noFill/>
        </p:spPr>
        <p:txBody>
          <a:bodyPr wrap="square" rtlCol="0">
            <a:spAutoFit/>
          </a:bodyPr>
          <a:lstStyle/>
          <a:p>
            <a:pPr algn="ctr"/>
            <a:r>
              <a:rPr lang="en-US" sz="4000" dirty="0" smtClean="0">
                <a:solidFill>
                  <a:schemeClr val="bg2">
                    <a:lumMod val="50000"/>
                  </a:schemeClr>
                </a:solidFill>
                <a:latin typeface="Times New Roman" pitchFamily="18" charset="0"/>
                <a:cs typeface="Times New Roman" pitchFamily="18" charset="0"/>
              </a:rPr>
              <a:t>Experiments</a:t>
            </a:r>
          </a:p>
          <a:p>
            <a:endParaRPr lang="en-US" sz="2400" dirty="0" smtClean="0">
              <a:solidFill>
                <a:schemeClr val="bg2">
                  <a:lumMod val="50000"/>
                </a:schemeClr>
              </a:solidFill>
              <a:latin typeface="Times New Roman" pitchFamily="18" charset="0"/>
              <a:cs typeface="Times New Roman" pitchFamily="18" charset="0"/>
            </a:endParaRPr>
          </a:p>
          <a:p>
            <a:pPr algn="just"/>
            <a:r>
              <a:rPr lang="en-US" sz="2400" dirty="0" smtClean="0">
                <a:solidFill>
                  <a:schemeClr val="bg2">
                    <a:lumMod val="50000"/>
                  </a:schemeClr>
                </a:solidFill>
                <a:latin typeface="Times New Roman" pitchFamily="18" charset="0"/>
                <a:cs typeface="Times New Roman" pitchFamily="18" charset="0"/>
              </a:rPr>
              <a:t>Two experiments were performed.  The first involved the planar line cusp source, consisting of three permanent magnet line cusps arranged on a 7.5 x 5 cm steel plate.  This was used to study the effect of filament position and magnet row spacing on collection.  A 20-cm conic discharge chamber featuring four permanent magnet rings was also investigated.  This represents a more thruster-like magnetic configuration.  A tungsten filament served as the cathode in both tests.  Langmuir probe current was measured in the region above the magnetic cusps.  This produced a 2D high-resolution current density map that allowed for visualization of particle transport to the cusps.  From these maps a transmission coefficient and a leak width can be measured.</a:t>
            </a:r>
            <a:endParaRPr lang="en-US" sz="2400" dirty="0">
              <a:solidFill>
                <a:schemeClr val="bg2">
                  <a:lumMod val="50000"/>
                </a:schemeClr>
              </a:solidFill>
              <a:latin typeface="Times New Roman" pitchFamily="18" charset="0"/>
              <a:cs typeface="Times New Roman" pitchFamily="18" charset="0"/>
            </a:endParaRPr>
          </a:p>
        </p:txBody>
      </p:sp>
      <p:pic>
        <p:nvPicPr>
          <p:cNvPr id="51" name="Picture 50" descr="Logo.png"/>
          <p:cNvPicPr>
            <a:picLocks noChangeAspect="1"/>
          </p:cNvPicPr>
          <p:nvPr/>
        </p:nvPicPr>
        <p:blipFill>
          <a:blip r:embed="rId6"/>
          <a:stretch>
            <a:fillRect/>
          </a:stretch>
        </p:blipFill>
        <p:spPr>
          <a:xfrm>
            <a:off x="135469" y="203201"/>
            <a:ext cx="8055602" cy="5857513"/>
          </a:xfrm>
          <a:prstGeom prst="rect">
            <a:avLst/>
          </a:prstGeom>
        </p:spPr>
      </p:pic>
      <p:grpSp>
        <p:nvGrpSpPr>
          <p:cNvPr id="33" name="Group 32"/>
          <p:cNvGrpSpPr/>
          <p:nvPr/>
        </p:nvGrpSpPr>
        <p:grpSpPr>
          <a:xfrm>
            <a:off x="13139267" y="13794570"/>
            <a:ext cx="22872163" cy="6891877"/>
            <a:chOff x="13139267" y="13794570"/>
            <a:chExt cx="22872163" cy="6891877"/>
          </a:xfrm>
        </p:grpSpPr>
        <p:pic>
          <p:nvPicPr>
            <p:cNvPr id="40" name="Picture 39" descr="Chamber.png"/>
            <p:cNvPicPr>
              <a:picLocks noChangeAspect="1"/>
            </p:cNvPicPr>
            <p:nvPr/>
          </p:nvPicPr>
          <p:blipFill>
            <a:blip r:embed="rId7"/>
            <a:stretch>
              <a:fillRect/>
            </a:stretch>
          </p:blipFill>
          <p:spPr>
            <a:xfrm>
              <a:off x="13139267" y="13828447"/>
              <a:ext cx="4482925" cy="6857999"/>
            </a:xfrm>
            <a:prstGeom prst="rect">
              <a:avLst/>
            </a:prstGeom>
            <a:noFill/>
          </p:spPr>
        </p:pic>
        <p:pic>
          <p:nvPicPr>
            <p:cNvPr id="26" name="Picture 25" descr="Chamber plots.png"/>
            <p:cNvPicPr>
              <a:picLocks noChangeAspect="1"/>
            </p:cNvPicPr>
            <p:nvPr/>
          </p:nvPicPr>
          <p:blipFill>
            <a:blip r:embed="rId8"/>
            <a:stretch>
              <a:fillRect/>
            </a:stretch>
          </p:blipFill>
          <p:spPr>
            <a:xfrm>
              <a:off x="17622192" y="13794570"/>
              <a:ext cx="11531238" cy="6858000"/>
            </a:xfrm>
            <a:prstGeom prst="rect">
              <a:avLst/>
            </a:prstGeom>
          </p:spPr>
        </p:pic>
        <p:pic>
          <p:nvPicPr>
            <p:cNvPr id="27" name="Picture 26" descr="fwhm chamber.png"/>
            <p:cNvPicPr>
              <a:picLocks noChangeAspect="1"/>
            </p:cNvPicPr>
            <p:nvPr/>
          </p:nvPicPr>
          <p:blipFill>
            <a:blip r:embed="rId9"/>
            <a:stretch>
              <a:fillRect/>
            </a:stretch>
          </p:blipFill>
          <p:spPr>
            <a:xfrm>
              <a:off x="29153430" y="13828447"/>
              <a:ext cx="6858000" cy="6858000"/>
            </a:xfrm>
            <a:prstGeom prst="rect">
              <a:avLst/>
            </a:prstGeom>
          </p:spPr>
        </p:pic>
      </p:grpSp>
      <p:grpSp>
        <p:nvGrpSpPr>
          <p:cNvPr id="37" name="Group 36"/>
          <p:cNvGrpSpPr/>
          <p:nvPr/>
        </p:nvGrpSpPr>
        <p:grpSpPr>
          <a:xfrm>
            <a:off x="13079559" y="6858000"/>
            <a:ext cx="15281596" cy="6858000"/>
            <a:chOff x="20846481" y="6790266"/>
            <a:chExt cx="15281596" cy="6858000"/>
          </a:xfrm>
        </p:grpSpPr>
        <p:pic>
          <p:nvPicPr>
            <p:cNvPr id="35" name="Picture 34" descr="Planar 3 cases.png"/>
            <p:cNvPicPr>
              <a:picLocks noChangeAspect="1"/>
            </p:cNvPicPr>
            <p:nvPr/>
          </p:nvPicPr>
          <p:blipFill>
            <a:blip r:embed="rId10"/>
            <a:stretch>
              <a:fillRect/>
            </a:stretch>
          </p:blipFill>
          <p:spPr>
            <a:xfrm>
              <a:off x="20846481" y="6790266"/>
              <a:ext cx="4717296" cy="6858000"/>
            </a:xfrm>
            <a:prstGeom prst="rect">
              <a:avLst/>
            </a:prstGeom>
            <a:noFill/>
          </p:spPr>
        </p:pic>
        <p:pic>
          <p:nvPicPr>
            <p:cNvPr id="29" name="Picture 28" descr="Linear plots.png"/>
            <p:cNvPicPr>
              <a:picLocks noChangeAspect="1"/>
            </p:cNvPicPr>
            <p:nvPr/>
          </p:nvPicPr>
          <p:blipFill>
            <a:blip r:embed="rId11"/>
            <a:stretch>
              <a:fillRect/>
            </a:stretch>
          </p:blipFill>
          <p:spPr>
            <a:xfrm>
              <a:off x="25738799" y="6790266"/>
              <a:ext cx="6414448" cy="6858000"/>
            </a:xfrm>
            <a:prstGeom prst="rect">
              <a:avLst/>
            </a:prstGeom>
          </p:spPr>
        </p:pic>
        <p:grpSp>
          <p:nvGrpSpPr>
            <p:cNvPr id="32" name="Group 31"/>
            <p:cNvGrpSpPr/>
            <p:nvPr/>
          </p:nvGrpSpPr>
          <p:grpSpPr>
            <a:xfrm>
              <a:off x="32168593" y="6973146"/>
              <a:ext cx="3959484" cy="6401323"/>
              <a:chOff x="31546800" y="6790266"/>
              <a:chExt cx="4135221" cy="6858000"/>
            </a:xfrm>
          </p:grpSpPr>
          <p:pic>
            <p:nvPicPr>
              <p:cNvPr id="30" name="Picture 29" descr="fwhm linear.png"/>
              <p:cNvPicPr>
                <a:picLocks noChangeAspect="1"/>
              </p:cNvPicPr>
              <p:nvPr/>
            </p:nvPicPr>
            <p:blipFill>
              <a:blip r:embed="rId12"/>
              <a:stretch>
                <a:fillRect/>
              </a:stretch>
            </p:blipFill>
            <p:spPr>
              <a:xfrm>
                <a:off x="31546800" y="6790266"/>
                <a:ext cx="4135221" cy="3429000"/>
              </a:xfrm>
              <a:prstGeom prst="rect">
                <a:avLst/>
              </a:prstGeom>
            </p:spPr>
          </p:pic>
          <p:pic>
            <p:nvPicPr>
              <p:cNvPr id="31" name="Picture 30" descr="transmission linear.png"/>
              <p:cNvPicPr>
                <a:picLocks noChangeAspect="1"/>
              </p:cNvPicPr>
              <p:nvPr/>
            </p:nvPicPr>
            <p:blipFill>
              <a:blip r:embed="rId13"/>
              <a:stretch>
                <a:fillRect/>
              </a:stretch>
            </p:blipFill>
            <p:spPr>
              <a:xfrm>
                <a:off x="31546800" y="10219266"/>
                <a:ext cx="4126712" cy="3429000"/>
              </a:xfrm>
              <a:prstGeom prst="rect">
                <a:avLst/>
              </a:prstGeom>
            </p:spPr>
          </p:pic>
        </p:grpSp>
      </p:grpSp>
      <p:pic>
        <p:nvPicPr>
          <p:cNvPr id="38" name="Picture 37" descr="Cusp cartoon.png"/>
          <p:cNvPicPr>
            <a:picLocks noChangeAspect="1"/>
          </p:cNvPicPr>
          <p:nvPr/>
        </p:nvPicPr>
        <p:blipFill>
          <a:blip r:embed="rId14"/>
          <a:stretch>
            <a:fillRect/>
          </a:stretch>
        </p:blipFill>
        <p:spPr>
          <a:xfrm>
            <a:off x="365947" y="25123244"/>
            <a:ext cx="5648762" cy="3293714"/>
          </a:xfrm>
          <a:prstGeom prst="rect">
            <a:avLst/>
          </a:prstGeom>
        </p:spPr>
      </p:pic>
      <p:sp>
        <p:nvSpPr>
          <p:cNvPr id="34" name="TextBox 33"/>
          <p:cNvSpPr txBox="1"/>
          <p:nvPr/>
        </p:nvSpPr>
        <p:spPr>
          <a:xfrm>
            <a:off x="12874614" y="21164082"/>
            <a:ext cx="7399842" cy="7355860"/>
          </a:xfrm>
          <a:prstGeom prst="rect">
            <a:avLst/>
          </a:prstGeom>
          <a:noFill/>
        </p:spPr>
        <p:txBody>
          <a:bodyPr wrap="square" rtlCol="0">
            <a:spAutoFit/>
          </a:bodyPr>
          <a:lstStyle/>
          <a:p>
            <a:pPr algn="ctr"/>
            <a:r>
              <a:rPr lang="en-US" sz="4000" dirty="0" smtClean="0">
                <a:solidFill>
                  <a:schemeClr val="bg2">
                    <a:lumMod val="50000"/>
                  </a:schemeClr>
                </a:solidFill>
                <a:latin typeface="Times New Roman" pitchFamily="18" charset="0"/>
                <a:cs typeface="Times New Roman" pitchFamily="18" charset="0"/>
              </a:rPr>
              <a:t>Future Work</a:t>
            </a:r>
            <a:endParaRPr lang="en-US" sz="4000" dirty="0" smtClean="0">
              <a:solidFill>
                <a:schemeClr val="bg2">
                  <a:lumMod val="50000"/>
                </a:schemeClr>
              </a:solidFill>
              <a:latin typeface="Times New Roman" pitchFamily="18" charset="0"/>
              <a:cs typeface="Times New Roman" pitchFamily="18" charset="0"/>
            </a:endParaRPr>
          </a:p>
          <a:p>
            <a:pPr algn="just"/>
            <a:endParaRPr lang="en-US" sz="2400" dirty="0" smtClean="0">
              <a:solidFill>
                <a:schemeClr val="bg2">
                  <a:lumMod val="50000"/>
                </a:schemeClr>
              </a:solidFill>
              <a:latin typeface="Times New Roman" pitchFamily="18" charset="0"/>
              <a:cs typeface="Times New Roman" pitchFamily="18" charset="0"/>
            </a:endParaRPr>
          </a:p>
          <a:p>
            <a:pPr algn="just"/>
            <a:r>
              <a:rPr lang="en-US" sz="2400" dirty="0" smtClean="0">
                <a:solidFill>
                  <a:schemeClr val="bg2">
                    <a:lumMod val="50000"/>
                  </a:schemeClr>
                </a:solidFill>
                <a:latin typeface="Times New Roman" pitchFamily="18" charset="0"/>
                <a:cs typeface="Times New Roman" pitchFamily="18" charset="0"/>
              </a:rPr>
              <a:t>In future work, the sheath in the cusp region will be measured by the use of a small emissive probe.  These measurements will be made in both the 20-cm discharge chamber as well as a slightly larger planar source.  This larger source will have at least four line cusps to allow for further study of the effects of inter-cusp spacing and filament placement on collection.  The effect of filament placement on collection will also be studied in the 20-cm discharge chamber.</a:t>
            </a:r>
          </a:p>
          <a:p>
            <a:pPr algn="just"/>
            <a:endParaRPr lang="en-US" sz="2400" dirty="0" smtClean="0">
              <a:solidFill>
                <a:schemeClr val="bg2">
                  <a:lumMod val="50000"/>
                </a:schemeClr>
              </a:solidFill>
              <a:latin typeface="Times New Roman" pitchFamily="18" charset="0"/>
              <a:cs typeface="Times New Roman" pitchFamily="18" charset="0"/>
            </a:endParaRPr>
          </a:p>
          <a:p>
            <a:pPr algn="just"/>
            <a:r>
              <a:rPr lang="en-US" sz="2400" dirty="0" smtClean="0">
                <a:solidFill>
                  <a:schemeClr val="bg2">
                    <a:lumMod val="50000"/>
                  </a:schemeClr>
                </a:solidFill>
                <a:latin typeface="Times New Roman" pitchFamily="18" charset="0"/>
                <a:cs typeface="Times New Roman" pitchFamily="18" charset="0"/>
              </a:rPr>
              <a:t>In addition, Langmuir probe measurements will be repeated in both sources with a five-component Langmuir probe, pictured at right.  This probe will allow for the measurement of particle flux in five directions in the cusp region.  The probe faces will be very small (on the order of 10</a:t>
            </a:r>
            <a:r>
              <a:rPr lang="en-US" sz="2400" baseline="30000" dirty="0" smtClean="0">
                <a:solidFill>
                  <a:schemeClr val="bg2">
                    <a:lumMod val="50000"/>
                  </a:schemeClr>
                </a:solidFill>
                <a:latin typeface="Times New Roman" pitchFamily="18" charset="0"/>
                <a:cs typeface="Times New Roman" pitchFamily="18" charset="0"/>
              </a:rPr>
              <a:t>-8</a:t>
            </a:r>
            <a:r>
              <a:rPr lang="en-US" sz="2400" dirty="0" smtClean="0">
                <a:solidFill>
                  <a:schemeClr val="bg2">
                    <a:lumMod val="50000"/>
                  </a:schemeClr>
                </a:solidFill>
                <a:latin typeface="Times New Roman" pitchFamily="18" charset="0"/>
                <a:cs typeface="Times New Roman" pitchFamily="18" charset="0"/>
              </a:rPr>
              <a:t> m</a:t>
            </a:r>
            <a:r>
              <a:rPr lang="en-US" sz="2400" baseline="30000" dirty="0" smtClean="0">
                <a:solidFill>
                  <a:schemeClr val="bg2">
                    <a:lumMod val="50000"/>
                  </a:schemeClr>
                </a:solidFill>
                <a:latin typeface="Times New Roman" pitchFamily="18" charset="0"/>
                <a:cs typeface="Times New Roman" pitchFamily="18" charset="0"/>
              </a:rPr>
              <a:t>2</a:t>
            </a:r>
            <a:r>
              <a:rPr lang="en-US" sz="2400" dirty="0" smtClean="0">
                <a:solidFill>
                  <a:schemeClr val="bg2">
                    <a:lumMod val="50000"/>
                  </a:schemeClr>
                </a:solidFill>
                <a:latin typeface="Times New Roman" pitchFamily="18" charset="0"/>
                <a:cs typeface="Times New Roman" pitchFamily="18" charset="0"/>
              </a:rPr>
              <a:t>) in order to make highly resolved spatial measurements of particle flux.</a:t>
            </a:r>
          </a:p>
        </p:txBody>
      </p:sp>
      <p:pic>
        <p:nvPicPr>
          <p:cNvPr id="39" name="Picture 38" descr="probe 3.png"/>
          <p:cNvPicPr>
            <a:picLocks noChangeAspect="1"/>
          </p:cNvPicPr>
          <p:nvPr/>
        </p:nvPicPr>
        <p:blipFill>
          <a:blip r:embed="rId15"/>
          <a:stretch>
            <a:fillRect/>
          </a:stretch>
        </p:blipFill>
        <p:spPr>
          <a:xfrm>
            <a:off x="20719071" y="24731136"/>
            <a:ext cx="3383280" cy="3780469"/>
          </a:xfrm>
          <a:prstGeom prst="rect">
            <a:avLst/>
          </a:prstGeom>
        </p:spPr>
      </p:pic>
      <p:pic>
        <p:nvPicPr>
          <p:cNvPr id="36" name="Picture 35" descr="probe 1.png"/>
          <p:cNvPicPr>
            <a:picLocks noChangeAspect="1"/>
          </p:cNvPicPr>
          <p:nvPr/>
        </p:nvPicPr>
        <p:blipFill>
          <a:blip r:embed="rId16"/>
          <a:stretch>
            <a:fillRect/>
          </a:stretch>
        </p:blipFill>
        <p:spPr>
          <a:xfrm>
            <a:off x="20719071" y="21459971"/>
            <a:ext cx="3383280" cy="331508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347</TotalTime>
  <Words>792</Words>
  <Application>Microsoft Office PowerPoint</Application>
  <PresentationFormat>Custom</PresentationFormat>
  <Paragraphs>45</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Equation</vt:lpstr>
      <vt:lpstr>Slide 1</vt:lpstr>
    </vt:vector>
  </TitlesOfParts>
  <Company>University of Michigan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Aimee Hubble</dc:creator>
  <cp:lastModifiedBy>aahubble</cp:lastModifiedBy>
  <cp:revision>39</cp:revision>
  <dcterms:created xsi:type="dcterms:W3CDTF">2010-08-31T14:05:43Z</dcterms:created>
  <dcterms:modified xsi:type="dcterms:W3CDTF">2010-09-13T14:33:21Z</dcterms:modified>
</cp:coreProperties>
</file>