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70" r:id="rId2"/>
    <p:sldId id="258" r:id="rId3"/>
    <p:sldId id="259" r:id="rId4"/>
    <p:sldId id="262" r:id="rId5"/>
    <p:sldId id="260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6" r:id="rId17"/>
    <p:sldId id="287" r:id="rId18"/>
    <p:sldId id="288" r:id="rId19"/>
    <p:sldId id="290" r:id="rId20"/>
  </p:sldIdLst>
  <p:sldSz cx="10160000" cy="7620000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FF99"/>
    <a:srgbClr val="FFFFCC"/>
    <a:srgbClr val="FF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6231" autoAdjust="0"/>
    <p:restoredTop sz="90667" autoAdjust="0"/>
  </p:normalViewPr>
  <p:slideViewPr>
    <p:cSldViewPr>
      <p:cViewPr>
        <p:scale>
          <a:sx n="60" d="100"/>
          <a:sy n="60" d="100"/>
        </p:scale>
        <p:origin x="-456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torage.adsroot.itcs.umich.edu\home\windat.v2\Desktop\Exp_1_HV%20Bubble%20Deformation\System%201__Bubble%20Levitation\Data\2011_07_11__TransducerCharacterization_VII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torage.adsroot.itcs.umich.edu\home\windat.v2\Desktop\Exp_1_HV%20Bubble%20Deformation\System%201__Bubble%20Levitation\Data\2011_07_11__TransducerCharacterization_VIII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torage.adsroot.itcs.umich.edu\home\windat.v2\Desktop\ICOPS%20Analysi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torage.adsroot.itcs.umich.edu\home\windat.v2\Desktop\ICOPS%20Analysi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9900696064009973"/>
          <c:y val="0.15699730033745815"/>
          <c:w val="0.71061718054801615"/>
          <c:h val="0.62189814814815081"/>
        </c:manualLayout>
      </c:layout>
      <c:scatterChart>
        <c:scatterStyle val="lineMarker"/>
        <c:ser>
          <c:idx val="0"/>
          <c:order val="0"/>
          <c:tx>
            <c:v>Impedance</c:v>
          </c:tx>
          <c:spPr>
            <a:ln w="25400">
              <a:solidFill>
                <a:srgbClr val="4F81BD"/>
              </a:solidFill>
            </a:ln>
          </c:spPr>
          <c:xVal>
            <c:numRef>
              <c:f>'Sono Amp'!$A$23:$A$50</c:f>
              <c:numCache>
                <c:formatCode>0.000</c:formatCode>
                <c:ptCount val="28"/>
                <c:pt idx="0">
                  <c:v>25.5</c:v>
                </c:pt>
                <c:pt idx="1">
                  <c:v>25.6</c:v>
                </c:pt>
                <c:pt idx="2">
                  <c:v>25.700000000000003</c:v>
                </c:pt>
                <c:pt idx="3">
                  <c:v>25.800000000000004</c:v>
                </c:pt>
                <c:pt idx="4">
                  <c:v>25.9</c:v>
                </c:pt>
                <c:pt idx="5">
                  <c:v>26</c:v>
                </c:pt>
                <c:pt idx="6">
                  <c:v>26.1</c:v>
                </c:pt>
                <c:pt idx="7">
                  <c:v>26.2</c:v>
                </c:pt>
                <c:pt idx="8">
                  <c:v>26.25</c:v>
                </c:pt>
                <c:pt idx="9">
                  <c:v>26.3</c:v>
                </c:pt>
                <c:pt idx="10">
                  <c:v>26.35</c:v>
                </c:pt>
                <c:pt idx="11">
                  <c:v>26.4</c:v>
                </c:pt>
                <c:pt idx="12">
                  <c:v>26.45</c:v>
                </c:pt>
                <c:pt idx="13">
                  <c:v>26.5</c:v>
                </c:pt>
                <c:pt idx="14">
                  <c:v>26.55</c:v>
                </c:pt>
                <c:pt idx="15">
                  <c:v>26.6</c:v>
                </c:pt>
                <c:pt idx="16">
                  <c:v>26.700000000000003</c:v>
                </c:pt>
                <c:pt idx="17">
                  <c:v>26.800000000000004</c:v>
                </c:pt>
                <c:pt idx="18">
                  <c:v>26.900000000000006</c:v>
                </c:pt>
                <c:pt idx="19">
                  <c:v>27</c:v>
                </c:pt>
                <c:pt idx="20">
                  <c:v>27.1</c:v>
                </c:pt>
                <c:pt idx="21">
                  <c:v>27.2</c:v>
                </c:pt>
                <c:pt idx="22">
                  <c:v>27.3</c:v>
                </c:pt>
                <c:pt idx="23">
                  <c:v>27.4</c:v>
                </c:pt>
                <c:pt idx="24">
                  <c:v>27.5</c:v>
                </c:pt>
                <c:pt idx="25">
                  <c:v>27.6</c:v>
                </c:pt>
                <c:pt idx="26">
                  <c:v>27.7</c:v>
                </c:pt>
                <c:pt idx="27">
                  <c:v>27.8</c:v>
                </c:pt>
              </c:numCache>
            </c:numRef>
          </c:xVal>
          <c:yVal>
            <c:numRef>
              <c:f>'Sono Amp'!$D$23:$D$50</c:f>
              <c:numCache>
                <c:formatCode>0</c:formatCode>
                <c:ptCount val="28"/>
                <c:pt idx="0">
                  <c:v>282.92682926829224</c:v>
                </c:pt>
                <c:pt idx="1">
                  <c:v>276.19047619047632</c:v>
                </c:pt>
                <c:pt idx="2">
                  <c:v>257.77777777777749</c:v>
                </c:pt>
                <c:pt idx="3">
                  <c:v>246.80851063829786</c:v>
                </c:pt>
                <c:pt idx="4">
                  <c:v>231.37254901960787</c:v>
                </c:pt>
                <c:pt idx="5">
                  <c:v>203.50877192982455</c:v>
                </c:pt>
                <c:pt idx="6">
                  <c:v>190.32258064516128</c:v>
                </c:pt>
                <c:pt idx="7">
                  <c:v>152</c:v>
                </c:pt>
                <c:pt idx="8">
                  <c:v>131.81818181818181</c:v>
                </c:pt>
                <c:pt idx="9">
                  <c:v>106.54205607476635</c:v>
                </c:pt>
                <c:pt idx="10">
                  <c:v>102.65486725663715</c:v>
                </c:pt>
                <c:pt idx="11">
                  <c:v>112.87128712871288</c:v>
                </c:pt>
                <c:pt idx="12">
                  <c:v>146.83544303797476</c:v>
                </c:pt>
                <c:pt idx="13">
                  <c:v>184.12698412698413</c:v>
                </c:pt>
                <c:pt idx="14">
                  <c:v>232.65306122448968</c:v>
                </c:pt>
                <c:pt idx="15">
                  <c:v>290</c:v>
                </c:pt>
                <c:pt idx="16">
                  <c:v>429.62962962962973</c:v>
                </c:pt>
                <c:pt idx="17">
                  <c:v>670.58823529411802</c:v>
                </c:pt>
                <c:pt idx="18">
                  <c:v>970.21276595744723</c:v>
                </c:pt>
                <c:pt idx="19">
                  <c:v>1115.3846153846152</c:v>
                </c:pt>
                <c:pt idx="20">
                  <c:v>1017.8571428571428</c:v>
                </c:pt>
                <c:pt idx="21">
                  <c:v>904.76190476190447</c:v>
                </c:pt>
                <c:pt idx="22">
                  <c:v>838.23529411764741</c:v>
                </c:pt>
                <c:pt idx="23">
                  <c:v>791.66666666666674</c:v>
                </c:pt>
                <c:pt idx="24">
                  <c:v>730.76923076923072</c:v>
                </c:pt>
                <c:pt idx="25">
                  <c:v>686.74698795180757</c:v>
                </c:pt>
                <c:pt idx="26">
                  <c:v>670.58823529411802</c:v>
                </c:pt>
                <c:pt idx="27">
                  <c:v>633.3333333333336</c:v>
                </c:pt>
              </c:numCache>
            </c:numRef>
          </c:yVal>
        </c:ser>
        <c:axId val="35216000"/>
        <c:axId val="34641408"/>
      </c:scatterChart>
      <c:valAx>
        <c:axId val="35216000"/>
        <c:scaling>
          <c:orientation val="minMax"/>
          <c:max val="27.5"/>
          <c:min val="25.5"/>
        </c:scaling>
        <c:axPos val="b"/>
        <c:majorGridlines/>
        <c:min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>
                    <a:latin typeface="Times New Roman" pitchFamily="18" charset="0"/>
                    <a:cs typeface="Times New Roman" pitchFamily="18" charset="0"/>
                  </a:rPr>
                  <a:t>Frequency [kHz]</a:t>
                </a:r>
              </a:p>
            </c:rich>
          </c:tx>
          <c:layout>
            <c:manualLayout>
              <c:xMode val="edge"/>
              <c:yMode val="edge"/>
              <c:x val="0.33044560982505067"/>
              <c:y val="0.90930229790096329"/>
            </c:manualLayout>
          </c:layout>
        </c:title>
        <c:numFmt formatCode="0.000" sourceLinked="1"/>
        <c:tickLblPos val="nextTo"/>
        <c:txPr>
          <a:bodyPr/>
          <a:lstStyle/>
          <a:p>
            <a:pPr>
              <a:defRPr sz="1400" b="1" i="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34641408"/>
        <c:crosses val="autoZero"/>
        <c:crossBetween val="midCat"/>
      </c:valAx>
      <c:valAx>
        <c:axId val="34641408"/>
        <c:scaling>
          <c:logBase val="10"/>
          <c:orientation val="minMax"/>
          <c:max val="5000"/>
          <c:min val="50"/>
        </c:scaling>
        <c:axPos val="l"/>
        <c:majorGridlines/>
        <c:minorGridlines/>
        <c:title>
          <c:tx>
            <c:rich>
              <a:bodyPr rot="-5400000" vert="horz"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600">
                    <a:latin typeface="Times New Roman" pitchFamily="18" charset="0"/>
                    <a:cs typeface="Times New Roman" pitchFamily="18" charset="0"/>
                  </a:rPr>
                  <a:t>Impedance [ohms]</a:t>
                </a:r>
              </a:p>
            </c:rich>
          </c:tx>
          <c:layout>
            <c:manualLayout>
              <c:xMode val="edge"/>
              <c:yMode val="edge"/>
              <c:x val="1.9638050215593218E-2"/>
              <c:y val="0.20417420624250937"/>
            </c:manualLayout>
          </c:layout>
        </c:title>
        <c:numFmt formatCode="0" sourceLinked="1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35216000"/>
        <c:crosses val="autoZero"/>
        <c:crossBetween val="midCat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20060411198600173"/>
          <c:y val="0.15654185930431574"/>
          <c:w val="0.71767913385826809"/>
          <c:h val="0.62189814814815103"/>
        </c:manualLayout>
      </c:layout>
      <c:scatterChart>
        <c:scatterStyle val="lineMarker"/>
        <c:ser>
          <c:idx val="0"/>
          <c:order val="0"/>
          <c:tx>
            <c:v>Absorbed Power</c:v>
          </c:tx>
          <c:spPr>
            <a:ln w="25400">
              <a:solidFill>
                <a:srgbClr val="4F81BD"/>
              </a:solidFill>
            </a:ln>
          </c:spPr>
          <c:xVal>
            <c:numRef>
              <c:f>'Sono Amp'!$A$23:$A$50</c:f>
              <c:numCache>
                <c:formatCode>0.000</c:formatCode>
                <c:ptCount val="28"/>
                <c:pt idx="0">
                  <c:v>25.5</c:v>
                </c:pt>
                <c:pt idx="1">
                  <c:v>25.6</c:v>
                </c:pt>
                <c:pt idx="2">
                  <c:v>25.700000000000003</c:v>
                </c:pt>
                <c:pt idx="3">
                  <c:v>25.800000000000004</c:v>
                </c:pt>
                <c:pt idx="4">
                  <c:v>25.9</c:v>
                </c:pt>
                <c:pt idx="5">
                  <c:v>26</c:v>
                </c:pt>
                <c:pt idx="6">
                  <c:v>26.1</c:v>
                </c:pt>
                <c:pt idx="7">
                  <c:v>26.2</c:v>
                </c:pt>
                <c:pt idx="8">
                  <c:v>26.25</c:v>
                </c:pt>
                <c:pt idx="9">
                  <c:v>26.3</c:v>
                </c:pt>
                <c:pt idx="10">
                  <c:v>26.35</c:v>
                </c:pt>
                <c:pt idx="11">
                  <c:v>26.4</c:v>
                </c:pt>
                <c:pt idx="12">
                  <c:v>26.45</c:v>
                </c:pt>
                <c:pt idx="13">
                  <c:v>26.5</c:v>
                </c:pt>
                <c:pt idx="14">
                  <c:v>26.55</c:v>
                </c:pt>
                <c:pt idx="15">
                  <c:v>26.6</c:v>
                </c:pt>
                <c:pt idx="16">
                  <c:v>26.700000000000003</c:v>
                </c:pt>
                <c:pt idx="17">
                  <c:v>26.800000000000004</c:v>
                </c:pt>
                <c:pt idx="18">
                  <c:v>26.900000000000006</c:v>
                </c:pt>
                <c:pt idx="19">
                  <c:v>27</c:v>
                </c:pt>
                <c:pt idx="20">
                  <c:v>27.1</c:v>
                </c:pt>
                <c:pt idx="21">
                  <c:v>27.2</c:v>
                </c:pt>
                <c:pt idx="22">
                  <c:v>27.3</c:v>
                </c:pt>
                <c:pt idx="23">
                  <c:v>27.4</c:v>
                </c:pt>
                <c:pt idx="24">
                  <c:v>27.5</c:v>
                </c:pt>
                <c:pt idx="25">
                  <c:v>27.6</c:v>
                </c:pt>
                <c:pt idx="26">
                  <c:v>27.7</c:v>
                </c:pt>
                <c:pt idx="27">
                  <c:v>27.8</c:v>
                </c:pt>
              </c:numCache>
            </c:numRef>
          </c:xVal>
          <c:yVal>
            <c:numRef>
              <c:f>'Sono Amp'!$M$23:$M$50</c:f>
              <c:numCache>
                <c:formatCode>0.00</c:formatCode>
                <c:ptCount val="28"/>
                <c:pt idx="0">
                  <c:v>-9.0704432288241266E-2</c:v>
                </c:pt>
                <c:pt idx="1">
                  <c:v>-9.925291536583869E-2</c:v>
                </c:pt>
                <c:pt idx="2">
                  <c:v>-0.11312663266488462</c:v>
                </c:pt>
                <c:pt idx="3">
                  <c:v>-1.945487061959306E-2</c:v>
                </c:pt>
                <c:pt idx="4">
                  <c:v>-2.8884133320624394E-2</c:v>
                </c:pt>
                <c:pt idx="5">
                  <c:v>8.9668771858490634E-2</c:v>
                </c:pt>
                <c:pt idx="6">
                  <c:v>0.18630772385551658</c:v>
                </c:pt>
                <c:pt idx="7">
                  <c:v>0.31957965465717991</c:v>
                </c:pt>
                <c:pt idx="8">
                  <c:v>0.70061364097071543</c:v>
                </c:pt>
                <c:pt idx="9">
                  <c:v>1.3355519077073834</c:v>
                </c:pt>
                <c:pt idx="10">
                  <c:v>2.3048238193854798</c:v>
                </c:pt>
                <c:pt idx="11">
                  <c:v>2.2711919969538683</c:v>
                </c:pt>
                <c:pt idx="12">
                  <c:v>1.816625323963156</c:v>
                </c:pt>
                <c:pt idx="13">
                  <c:v>1.3813043250728259</c:v>
                </c:pt>
                <c:pt idx="14">
                  <c:v>0.96176414868197069</c:v>
                </c:pt>
                <c:pt idx="15">
                  <c:v>0.70860230835808258</c:v>
                </c:pt>
                <c:pt idx="16">
                  <c:v>0.49057966947151282</c:v>
                </c:pt>
                <c:pt idx="17">
                  <c:v>0.33918617903484294</c:v>
                </c:pt>
                <c:pt idx="18">
                  <c:v>0.26043491052296147</c:v>
                </c:pt>
                <c:pt idx="19">
                  <c:v>0.21456762007126828</c:v>
                </c:pt>
                <c:pt idx="20">
                  <c:v>0.14780331631722729</c:v>
                </c:pt>
                <c:pt idx="21">
                  <c:v>0.14054453825764091</c:v>
                </c:pt>
                <c:pt idx="22">
                  <c:v>0.12200255276010191</c:v>
                </c:pt>
                <c:pt idx="23">
                  <c:v>9.6026886576245266E-2</c:v>
                </c:pt>
                <c:pt idx="24">
                  <c:v>7.8679689315345969E-2</c:v>
                </c:pt>
                <c:pt idx="25">
                  <c:v>5.6105372723601277E-2</c:v>
                </c:pt>
                <c:pt idx="26">
                  <c:v>2.8662873216998189E-2</c:v>
                </c:pt>
                <c:pt idx="27">
                  <c:v>2.8136953463199436E-2</c:v>
                </c:pt>
              </c:numCache>
            </c:numRef>
          </c:yVal>
        </c:ser>
        <c:axId val="34714752"/>
        <c:axId val="34716672"/>
      </c:scatterChart>
      <c:valAx>
        <c:axId val="34714752"/>
        <c:scaling>
          <c:orientation val="minMax"/>
          <c:max val="27.5"/>
          <c:min val="25.5"/>
        </c:scaling>
        <c:axPos val="b"/>
        <c:majorGridlines/>
        <c:min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>
                    <a:latin typeface="Times New Roman" pitchFamily="18" charset="0"/>
                    <a:cs typeface="Times New Roman" pitchFamily="18" charset="0"/>
                  </a:rPr>
                  <a:t>Frequency</a:t>
                </a:r>
                <a:r>
                  <a:rPr lang="en-US" sz="1600" baseline="0">
                    <a:latin typeface="Times New Roman" pitchFamily="18" charset="0"/>
                    <a:cs typeface="Times New Roman" pitchFamily="18" charset="0"/>
                  </a:rPr>
                  <a:t> [kHz]</a:t>
                </a:r>
                <a:endParaRPr lang="en-US" sz="160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0.38393110236220496"/>
              <c:y val="0.91157421988918064"/>
            </c:manualLayout>
          </c:layout>
        </c:title>
        <c:numFmt formatCode="0.000" sourceLinked="1"/>
        <c:tickLblPos val="low"/>
        <c:txPr>
          <a:bodyPr/>
          <a:lstStyle/>
          <a:p>
            <a:pPr>
              <a:defRPr sz="1400" b="1" i="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34716672"/>
        <c:crossesAt val="0"/>
        <c:crossBetween val="midCat"/>
      </c:valAx>
      <c:valAx>
        <c:axId val="34716672"/>
        <c:scaling>
          <c:orientation val="minMax"/>
          <c:max val="2.8"/>
          <c:min val="-0.4"/>
        </c:scaling>
        <c:axPos val="l"/>
        <c:majorGridlines/>
        <c:minorGridlines/>
        <c:title>
          <c:tx>
            <c:rich>
              <a:bodyPr rot="-5400000" vert="horz"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600">
                    <a:latin typeface="Times New Roman" pitchFamily="18" charset="0"/>
                    <a:cs typeface="Times New Roman" pitchFamily="18" charset="0"/>
                  </a:rPr>
                  <a:t>Power [W]</a:t>
                </a:r>
              </a:p>
            </c:rich>
          </c:tx>
          <c:layout>
            <c:manualLayout>
              <c:xMode val="edge"/>
              <c:yMode val="edge"/>
              <c:x val="1.388888888888897E-2"/>
              <c:y val="0.35921296296296557"/>
            </c:manualLayout>
          </c:layout>
        </c:title>
        <c:numFmt formatCode="0.00" sourceLinked="1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34714752"/>
        <c:crossesAt val="25"/>
        <c:crossBetween val="midCat"/>
        <c:majorUnit val="0.8"/>
        <c:minorUnit val="0.2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0852609460960101"/>
          <c:y val="9.3832496946669466E-2"/>
          <c:w val="0.85435087271132604"/>
          <c:h val="0.70795639182086412"/>
        </c:manualLayout>
      </c:layout>
      <c:scatterChart>
        <c:scatterStyle val="lineMarker"/>
        <c:ser>
          <c:idx val="0"/>
          <c:order val="0"/>
          <c:marker>
            <c:symbol val="none"/>
          </c:marker>
          <c:xVal>
            <c:numRef>
              <c:f>'Area Data'!$A$5:$A$65</c:f>
              <c:numCache>
                <c:formatCode>0.0000</c:formatCode>
                <c:ptCount val="61"/>
                <c:pt idx="0">
                  <c:v>0</c:v>
                </c:pt>
                <c:pt idx="1">
                  <c:v>0.19493199999999999</c:v>
                </c:pt>
                <c:pt idx="2">
                  <c:v>0.38986400000000038</c:v>
                </c:pt>
                <c:pt idx="3">
                  <c:v>0.58479499999999962</c:v>
                </c:pt>
                <c:pt idx="4">
                  <c:v>0.77972699999999995</c:v>
                </c:pt>
                <c:pt idx="5">
                  <c:v>0.97465900000000061</c:v>
                </c:pt>
                <c:pt idx="6">
                  <c:v>1.1695909999999998</c:v>
                </c:pt>
                <c:pt idx="7">
                  <c:v>1.364522</c:v>
                </c:pt>
                <c:pt idx="8">
                  <c:v>1.5594539999999999</c:v>
                </c:pt>
                <c:pt idx="9">
                  <c:v>1.754386</c:v>
                </c:pt>
                <c:pt idx="10">
                  <c:v>1.9493180000000001</c:v>
                </c:pt>
                <c:pt idx="11">
                  <c:v>2.14425</c:v>
                </c:pt>
                <c:pt idx="12">
                  <c:v>2.339181</c:v>
                </c:pt>
                <c:pt idx="13">
                  <c:v>2.5341130000000001</c:v>
                </c:pt>
                <c:pt idx="14">
                  <c:v>2.7290449999999997</c:v>
                </c:pt>
                <c:pt idx="15">
                  <c:v>2.9239769999999998</c:v>
                </c:pt>
                <c:pt idx="16">
                  <c:v>3.1189079999999998</c:v>
                </c:pt>
                <c:pt idx="17">
                  <c:v>3.3138399999999986</c:v>
                </c:pt>
                <c:pt idx="18">
                  <c:v>3.508772</c:v>
                </c:pt>
                <c:pt idx="19">
                  <c:v>3.7037040000000014</c:v>
                </c:pt>
                <c:pt idx="20">
                  <c:v>3.8986349999999987</c:v>
                </c:pt>
                <c:pt idx="21">
                  <c:v>4.0935670000000002</c:v>
                </c:pt>
                <c:pt idx="22">
                  <c:v>4.2884989999999998</c:v>
                </c:pt>
                <c:pt idx="23">
                  <c:v>4.4834310000000004</c:v>
                </c:pt>
                <c:pt idx="24">
                  <c:v>4.6783630000000027</c:v>
                </c:pt>
                <c:pt idx="25">
                  <c:v>4.8732940000000013</c:v>
                </c:pt>
                <c:pt idx="26">
                  <c:v>5.0682260000000001</c:v>
                </c:pt>
                <c:pt idx="27">
                  <c:v>5.2631579999999971</c:v>
                </c:pt>
                <c:pt idx="28">
                  <c:v>5.4580900000000003</c:v>
                </c:pt>
                <c:pt idx="29">
                  <c:v>5.6530209999999972</c:v>
                </c:pt>
                <c:pt idx="30">
                  <c:v>5.8479529999999977</c:v>
                </c:pt>
                <c:pt idx="31">
                  <c:v>6.0428849999999956</c:v>
                </c:pt>
                <c:pt idx="32">
                  <c:v>6.2378169999999971</c:v>
                </c:pt>
                <c:pt idx="33">
                  <c:v>6.4327490000000029</c:v>
                </c:pt>
                <c:pt idx="34">
                  <c:v>6.6276799999999971</c:v>
                </c:pt>
                <c:pt idx="35">
                  <c:v>6.8226119999999977</c:v>
                </c:pt>
                <c:pt idx="36">
                  <c:v>7.0175439999999973</c:v>
                </c:pt>
                <c:pt idx="37">
                  <c:v>7.212475999999997</c:v>
                </c:pt>
                <c:pt idx="38">
                  <c:v>7.4074070000000001</c:v>
                </c:pt>
                <c:pt idx="39">
                  <c:v>7.6023389999999971</c:v>
                </c:pt>
                <c:pt idx="40">
                  <c:v>7.7972710000000003</c:v>
                </c:pt>
                <c:pt idx="41">
                  <c:v>7.9922029999999999</c:v>
                </c:pt>
                <c:pt idx="42">
                  <c:v>8.1871350000000014</c:v>
                </c:pt>
                <c:pt idx="43">
                  <c:v>8.3820660000000053</c:v>
                </c:pt>
                <c:pt idx="44">
                  <c:v>8.5769980000000015</c:v>
                </c:pt>
                <c:pt idx="45">
                  <c:v>8.7719299999999993</c:v>
                </c:pt>
                <c:pt idx="46">
                  <c:v>8.9668620000000008</c:v>
                </c:pt>
                <c:pt idx="47">
                  <c:v>9.1617930000000012</c:v>
                </c:pt>
                <c:pt idx="48">
                  <c:v>9.3567250000000008</c:v>
                </c:pt>
                <c:pt idx="49">
                  <c:v>9.5516570000000005</c:v>
                </c:pt>
                <c:pt idx="50">
                  <c:v>9.7465890000000002</c:v>
                </c:pt>
                <c:pt idx="51">
                  <c:v>9.9415199999999988</c:v>
                </c:pt>
                <c:pt idx="52">
                  <c:v>10.136452</c:v>
                </c:pt>
                <c:pt idx="53">
                  <c:v>10.331384</c:v>
                </c:pt>
                <c:pt idx="54">
                  <c:v>10.526316</c:v>
                </c:pt>
                <c:pt idx="55">
                  <c:v>10.721247999999999</c:v>
                </c:pt>
                <c:pt idx="56">
                  <c:v>10.916179</c:v>
                </c:pt>
                <c:pt idx="57">
                  <c:v>11.111110999999999</c:v>
                </c:pt>
                <c:pt idx="58">
                  <c:v>11.306043000000004</c:v>
                </c:pt>
                <c:pt idx="59">
                  <c:v>11.500974999999999</c:v>
                </c:pt>
                <c:pt idx="60">
                  <c:v>11.695906000000004</c:v>
                </c:pt>
              </c:numCache>
            </c:numRef>
          </c:xVal>
          <c:yVal>
            <c:numRef>
              <c:f>'Area Data'!$K$5:$K$65</c:f>
              <c:numCache>
                <c:formatCode>General</c:formatCode>
                <c:ptCount val="6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0.14583333333333345</c:v>
                </c:pt>
                <c:pt idx="9">
                  <c:v>8.3333333333333343E-2</c:v>
                </c:pt>
                <c:pt idx="10">
                  <c:v>8.3333333333333343E-2</c:v>
                </c:pt>
                <c:pt idx="11">
                  <c:v>4.1666666666666664E-2</c:v>
                </c:pt>
                <c:pt idx="12">
                  <c:v>-4.1666666666666664E-2</c:v>
                </c:pt>
                <c:pt idx="13">
                  <c:v>-2.083333333333335E-2</c:v>
                </c:pt>
                <c:pt idx="14">
                  <c:v>4.1666666666666664E-2</c:v>
                </c:pt>
                <c:pt idx="15">
                  <c:v>2.083333333333335E-2</c:v>
                </c:pt>
                <c:pt idx="16">
                  <c:v>0.10416666666666671</c:v>
                </c:pt>
                <c:pt idx="17">
                  <c:v>0.16666666666666666</c:v>
                </c:pt>
                <c:pt idx="18">
                  <c:v>6.25E-2</c:v>
                </c:pt>
                <c:pt idx="19">
                  <c:v>8.3333333333333343E-2</c:v>
                </c:pt>
                <c:pt idx="20">
                  <c:v>4.1666666666666664E-2</c:v>
                </c:pt>
                <c:pt idx="21">
                  <c:v>4.1666666666666664E-2</c:v>
                </c:pt>
                <c:pt idx="22">
                  <c:v>2.083333333333335E-2</c:v>
                </c:pt>
                <c:pt idx="23">
                  <c:v>-4.1666666666666664E-2</c:v>
                </c:pt>
                <c:pt idx="24">
                  <c:v>6.25E-2</c:v>
                </c:pt>
                <c:pt idx="25">
                  <c:v>8.3333333333333343E-2</c:v>
                </c:pt>
                <c:pt idx="26">
                  <c:v>0.16666666666666666</c:v>
                </c:pt>
                <c:pt idx="27">
                  <c:v>8.3333333333333343E-2</c:v>
                </c:pt>
                <c:pt idx="28">
                  <c:v>4.1666666666666664E-2</c:v>
                </c:pt>
                <c:pt idx="29">
                  <c:v>8.3333333333333343E-2</c:v>
                </c:pt>
                <c:pt idx="30">
                  <c:v>4.1666666666666664E-2</c:v>
                </c:pt>
                <c:pt idx="31">
                  <c:v>2.083333333333335E-2</c:v>
                </c:pt>
                <c:pt idx="32">
                  <c:v>0</c:v>
                </c:pt>
                <c:pt idx="33">
                  <c:v>0.16666666666666666</c:v>
                </c:pt>
                <c:pt idx="34">
                  <c:v>0.18750000000000008</c:v>
                </c:pt>
                <c:pt idx="35">
                  <c:v>0.10416666666666671</c:v>
                </c:pt>
                <c:pt idx="36">
                  <c:v>0.14583333333333345</c:v>
                </c:pt>
                <c:pt idx="37">
                  <c:v>0.18750000000000008</c:v>
                </c:pt>
                <c:pt idx="38">
                  <c:v>0.14583333333333345</c:v>
                </c:pt>
                <c:pt idx="39">
                  <c:v>0.16666666666666666</c:v>
                </c:pt>
                <c:pt idx="40">
                  <c:v>4.1666666666666664E-2</c:v>
                </c:pt>
                <c:pt idx="41">
                  <c:v>0.14583333333333345</c:v>
                </c:pt>
                <c:pt idx="42">
                  <c:v>0.20833333333333345</c:v>
                </c:pt>
                <c:pt idx="43">
                  <c:v>0.25</c:v>
                </c:pt>
                <c:pt idx="44">
                  <c:v>0.16666666666666666</c:v>
                </c:pt>
                <c:pt idx="45">
                  <c:v>0.16666666666666666</c:v>
                </c:pt>
                <c:pt idx="46">
                  <c:v>0.14583333333333345</c:v>
                </c:pt>
                <c:pt idx="47">
                  <c:v>0.10416666666666671</c:v>
                </c:pt>
                <c:pt idx="48">
                  <c:v>6.25E-2</c:v>
                </c:pt>
                <c:pt idx="49">
                  <c:v>0.125</c:v>
                </c:pt>
                <c:pt idx="50">
                  <c:v>0.10416666666666671</c:v>
                </c:pt>
                <c:pt idx="51">
                  <c:v>0.14583333333333345</c:v>
                </c:pt>
                <c:pt idx="52">
                  <c:v>0.125</c:v>
                </c:pt>
                <c:pt idx="53">
                  <c:v>0.125</c:v>
                </c:pt>
                <c:pt idx="54">
                  <c:v>0.10416666666666671</c:v>
                </c:pt>
                <c:pt idx="55">
                  <c:v>0.10416666666666671</c:v>
                </c:pt>
                <c:pt idx="56">
                  <c:v>8.3333333333333343E-2</c:v>
                </c:pt>
                <c:pt idx="57">
                  <c:v>6.25E-2</c:v>
                </c:pt>
                <c:pt idx="58">
                  <c:v>0.125</c:v>
                </c:pt>
                <c:pt idx="59">
                  <c:v>8.3333333333333343E-2</c:v>
                </c:pt>
                <c:pt idx="60">
                  <c:v>0.10416666666666671</c:v>
                </c:pt>
              </c:numCache>
            </c:numRef>
          </c:yVal>
        </c:ser>
        <c:ser>
          <c:idx val="1"/>
          <c:order val="1"/>
          <c:spPr>
            <a:ln w="22225">
              <a:prstDash val="sysDash"/>
            </a:ln>
          </c:spPr>
          <c:marker>
            <c:symbol val="none"/>
          </c:marker>
          <c:xVal>
            <c:numRef>
              <c:f>'Area Data'!$I$5:$I$65</c:f>
              <c:numCache>
                <c:formatCode>General</c:formatCode>
                <c:ptCount val="61"/>
                <c:pt idx="0">
                  <c:v>0</c:v>
                </c:pt>
                <c:pt idx="1">
                  <c:v>0.19493199999999999</c:v>
                </c:pt>
                <c:pt idx="2">
                  <c:v>0.38986400000000038</c:v>
                </c:pt>
                <c:pt idx="3">
                  <c:v>0.58479499999999962</c:v>
                </c:pt>
                <c:pt idx="4">
                  <c:v>0.77972699999999995</c:v>
                </c:pt>
                <c:pt idx="5">
                  <c:v>0.97465900000000061</c:v>
                </c:pt>
                <c:pt idx="6">
                  <c:v>1.1695909999999998</c:v>
                </c:pt>
                <c:pt idx="7">
                  <c:v>1.364522</c:v>
                </c:pt>
                <c:pt idx="8">
                  <c:v>1.5594539999999999</c:v>
                </c:pt>
                <c:pt idx="9">
                  <c:v>1.754386</c:v>
                </c:pt>
                <c:pt idx="10">
                  <c:v>1.9493180000000001</c:v>
                </c:pt>
                <c:pt idx="11">
                  <c:v>2.14425</c:v>
                </c:pt>
                <c:pt idx="12">
                  <c:v>2.339181</c:v>
                </c:pt>
                <c:pt idx="13">
                  <c:v>2.5341130000000001</c:v>
                </c:pt>
                <c:pt idx="14">
                  <c:v>2.7290449999999997</c:v>
                </c:pt>
                <c:pt idx="15">
                  <c:v>2.9239769999999998</c:v>
                </c:pt>
                <c:pt idx="16">
                  <c:v>3.1189079999999998</c:v>
                </c:pt>
                <c:pt idx="17">
                  <c:v>3.3138399999999986</c:v>
                </c:pt>
                <c:pt idx="18">
                  <c:v>3.508772</c:v>
                </c:pt>
                <c:pt idx="19">
                  <c:v>3.7037040000000014</c:v>
                </c:pt>
                <c:pt idx="20">
                  <c:v>3.8986349999999987</c:v>
                </c:pt>
                <c:pt idx="21">
                  <c:v>4.0935670000000002</c:v>
                </c:pt>
                <c:pt idx="22">
                  <c:v>4.2884989999999998</c:v>
                </c:pt>
                <c:pt idx="23">
                  <c:v>4.4834310000000004</c:v>
                </c:pt>
                <c:pt idx="24">
                  <c:v>4.6783630000000027</c:v>
                </c:pt>
                <c:pt idx="25">
                  <c:v>4.8732940000000013</c:v>
                </c:pt>
                <c:pt idx="26">
                  <c:v>5.0682260000000001</c:v>
                </c:pt>
                <c:pt idx="27">
                  <c:v>5.2631579999999971</c:v>
                </c:pt>
                <c:pt idx="28">
                  <c:v>5.4580900000000003</c:v>
                </c:pt>
                <c:pt idx="29">
                  <c:v>5.6530209999999972</c:v>
                </c:pt>
                <c:pt idx="30">
                  <c:v>5.8479529999999977</c:v>
                </c:pt>
                <c:pt idx="31">
                  <c:v>6.0428849999999956</c:v>
                </c:pt>
                <c:pt idx="32">
                  <c:v>6.2378169999999971</c:v>
                </c:pt>
                <c:pt idx="33">
                  <c:v>6.4327490000000029</c:v>
                </c:pt>
                <c:pt idx="34">
                  <c:v>6.6276799999999971</c:v>
                </c:pt>
                <c:pt idx="35">
                  <c:v>6.8226119999999977</c:v>
                </c:pt>
                <c:pt idx="36">
                  <c:v>7.0175439999999973</c:v>
                </c:pt>
                <c:pt idx="37">
                  <c:v>7.212475999999997</c:v>
                </c:pt>
                <c:pt idx="38">
                  <c:v>7.4074070000000001</c:v>
                </c:pt>
                <c:pt idx="39">
                  <c:v>7.6023389999999971</c:v>
                </c:pt>
                <c:pt idx="40">
                  <c:v>7.7972710000000003</c:v>
                </c:pt>
                <c:pt idx="41">
                  <c:v>7.9922029999999999</c:v>
                </c:pt>
                <c:pt idx="42">
                  <c:v>8.1871350000000014</c:v>
                </c:pt>
                <c:pt idx="43">
                  <c:v>8.3820660000000053</c:v>
                </c:pt>
                <c:pt idx="44">
                  <c:v>8.5769980000000015</c:v>
                </c:pt>
                <c:pt idx="45">
                  <c:v>8.7719299999999993</c:v>
                </c:pt>
                <c:pt idx="46">
                  <c:v>8.9668620000000008</c:v>
                </c:pt>
                <c:pt idx="47">
                  <c:v>9.1617930000000012</c:v>
                </c:pt>
                <c:pt idx="48">
                  <c:v>9.3567250000000008</c:v>
                </c:pt>
                <c:pt idx="49">
                  <c:v>9.5516570000000005</c:v>
                </c:pt>
                <c:pt idx="50">
                  <c:v>9.7465890000000002</c:v>
                </c:pt>
                <c:pt idx="51">
                  <c:v>9.9415199999999988</c:v>
                </c:pt>
                <c:pt idx="52">
                  <c:v>10.136452</c:v>
                </c:pt>
                <c:pt idx="53">
                  <c:v>10.331384</c:v>
                </c:pt>
                <c:pt idx="54">
                  <c:v>10.526316</c:v>
                </c:pt>
                <c:pt idx="55">
                  <c:v>10.721247999999999</c:v>
                </c:pt>
                <c:pt idx="56">
                  <c:v>10.916179</c:v>
                </c:pt>
                <c:pt idx="57">
                  <c:v>11.111110999999999</c:v>
                </c:pt>
                <c:pt idx="58">
                  <c:v>11.306043000000004</c:v>
                </c:pt>
                <c:pt idx="59">
                  <c:v>11.500974999999999</c:v>
                </c:pt>
                <c:pt idx="60">
                  <c:v>11.695906000000004</c:v>
                </c:pt>
              </c:numCache>
            </c:numRef>
          </c:xVal>
          <c:yVal>
            <c:numRef>
              <c:f>'Area Data'!$L$5:$L$65</c:f>
              <c:numCache>
                <c:formatCode>General</c:formatCode>
                <c:ptCount val="6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0.10057424183046862</c:v>
                </c:pt>
                <c:pt idx="9">
                  <c:v>0.14923489571077583</c:v>
                </c:pt>
                <c:pt idx="10">
                  <c:v>0.12086470409116151</c:v>
                </c:pt>
                <c:pt idx="11">
                  <c:v>3.0107559990381165E-2</c:v>
                </c:pt>
                <c:pt idx="12">
                  <c:v>-7.6189770589445663E-2</c:v>
                </c:pt>
                <c:pt idx="13">
                  <c:v>-0.14316064373342485</c:v>
                </c:pt>
                <c:pt idx="14">
                  <c:v>-0.13623602898514114</c:v>
                </c:pt>
                <c:pt idx="15">
                  <c:v>-5.8990217238698565E-2</c:v>
                </c:pt>
                <c:pt idx="16">
                  <c:v>4.8704146574637147E-2</c:v>
                </c:pt>
                <c:pt idx="17">
                  <c:v>0.13125932305674504</c:v>
                </c:pt>
                <c:pt idx="18">
                  <c:v>0.14606213782310518</c:v>
                </c:pt>
                <c:pt idx="19">
                  <c:v>8.5471795255503719E-2</c:v>
                </c:pt>
                <c:pt idx="20">
                  <c:v>-1.9236117335659865E-2</c:v>
                </c:pt>
                <c:pt idx="21">
                  <c:v>-0.11401535322082292</c:v>
                </c:pt>
                <c:pt idx="22">
                  <c:v>-0.14994307842718724</c:v>
                </c:pt>
                <c:pt idx="23">
                  <c:v>-0.10847441418257363</c:v>
                </c:pt>
                <c:pt idx="24">
                  <c:v>-1.1014315764371337E-2</c:v>
                </c:pt>
                <c:pt idx="25">
                  <c:v>9.2130615652442557E-2</c:v>
                </c:pt>
                <c:pt idx="26">
                  <c:v>0.14772088484439744</c:v>
                </c:pt>
                <c:pt idx="27">
                  <c:v>0.1270617982582396</c:v>
                </c:pt>
                <c:pt idx="28">
                  <c:v>4.0816993908445363E-2</c:v>
                </c:pt>
                <c:pt idx="29">
                  <c:v>-6.6495884980386333E-2</c:v>
                </c:pt>
                <c:pt idx="30">
                  <c:v>-0.13948600703592934</c:v>
                </c:pt>
                <c:pt idx="31">
                  <c:v>-0.14047738505636811</c:v>
                </c:pt>
                <c:pt idx="32">
                  <c:v>-6.8958297659376694E-2</c:v>
                </c:pt>
                <c:pt idx="33">
                  <c:v>3.8155118715683591E-2</c:v>
                </c:pt>
                <c:pt idx="34">
                  <c:v>0.12557362929174593</c:v>
                </c:pt>
                <c:pt idx="35">
                  <c:v>0.14817511985217013</c:v>
                </c:pt>
                <c:pt idx="36">
                  <c:v>9.4292791330588974E-2</c:v>
                </c:pt>
                <c:pt idx="37">
                  <c:v>-8.260817498111403E-3</c:v>
                </c:pt>
                <c:pt idx="38">
                  <c:v>-0.10655002722204628</c:v>
                </c:pt>
                <c:pt idx="39">
                  <c:v>-0.14984168169154438</c:v>
                </c:pt>
                <c:pt idx="40">
                  <c:v>-0.11578928484613076</c:v>
                </c:pt>
                <c:pt idx="41">
                  <c:v>-2.1969723832795753E-2</c:v>
                </c:pt>
                <c:pt idx="42">
                  <c:v>8.3189989188418023E-2</c:v>
                </c:pt>
                <c:pt idx="43">
                  <c:v>0.14540923649609855</c:v>
                </c:pt>
                <c:pt idx="44">
                  <c:v>0.13257280627766277</c:v>
                </c:pt>
                <c:pt idx="45">
                  <c:v>5.1306031338397146E-2</c:v>
                </c:pt>
                <c:pt idx="46">
                  <c:v>-5.6443470408288982E-2</c:v>
                </c:pt>
                <c:pt idx="47">
                  <c:v>-0.13505819811412359</c:v>
                </c:pt>
                <c:pt idx="48">
                  <c:v>-0.14396021583307592</c:v>
                </c:pt>
                <c:pt idx="49">
                  <c:v>-7.8554029085797714E-2</c:v>
                </c:pt>
                <c:pt idx="50">
                  <c:v>2.7399532650985436E-2</c:v>
                </c:pt>
                <c:pt idx="51">
                  <c:v>0.11920988493444715</c:v>
                </c:pt>
                <c:pt idx="52">
                  <c:v>0.14948801170030607</c:v>
                </c:pt>
                <c:pt idx="53">
                  <c:v>0.10260464162903295</c:v>
                </c:pt>
                <c:pt idx="54">
                  <c:v>2.7596484785410284E-3</c:v>
                </c:pt>
                <c:pt idx="55">
                  <c:v>-9.8509797408505739E-2</c:v>
                </c:pt>
                <c:pt idx="56">
                  <c:v>-0.14893119596488272</c:v>
                </c:pt>
                <c:pt idx="57">
                  <c:v>-0.12247893671482837</c:v>
                </c:pt>
                <c:pt idx="58">
                  <c:v>-3.2806503616430442E-2</c:v>
                </c:pt>
                <c:pt idx="59">
                  <c:v>7.3799721672015511E-2</c:v>
                </c:pt>
                <c:pt idx="60">
                  <c:v>0.14231243270164229</c:v>
                </c:pt>
              </c:numCache>
            </c:numRef>
          </c:yVal>
          <c:smooth val="1"/>
        </c:ser>
        <c:ser>
          <c:idx val="2"/>
          <c:order val="2"/>
          <c:spPr>
            <a:ln w="1905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'Area Data'!$I$5:$I$65</c:f>
              <c:numCache>
                <c:formatCode>General</c:formatCode>
                <c:ptCount val="61"/>
                <c:pt idx="0">
                  <c:v>0</c:v>
                </c:pt>
                <c:pt idx="1">
                  <c:v>0.19493199999999999</c:v>
                </c:pt>
                <c:pt idx="2">
                  <c:v>0.38986400000000038</c:v>
                </c:pt>
                <c:pt idx="3">
                  <c:v>0.58479499999999962</c:v>
                </c:pt>
                <c:pt idx="4">
                  <c:v>0.77972699999999995</c:v>
                </c:pt>
                <c:pt idx="5">
                  <c:v>0.97465900000000061</c:v>
                </c:pt>
                <c:pt idx="6">
                  <c:v>1.1695909999999998</c:v>
                </c:pt>
                <c:pt idx="7">
                  <c:v>1.364522</c:v>
                </c:pt>
                <c:pt idx="8">
                  <c:v>1.5594539999999999</c:v>
                </c:pt>
                <c:pt idx="9">
                  <c:v>1.754386</c:v>
                </c:pt>
                <c:pt idx="10">
                  <c:v>1.9493180000000001</c:v>
                </c:pt>
                <c:pt idx="11">
                  <c:v>2.14425</c:v>
                </c:pt>
                <c:pt idx="12">
                  <c:v>2.339181</c:v>
                </c:pt>
                <c:pt idx="13">
                  <c:v>2.5341130000000001</c:v>
                </c:pt>
                <c:pt idx="14">
                  <c:v>2.7290449999999997</c:v>
                </c:pt>
                <c:pt idx="15">
                  <c:v>2.9239769999999998</c:v>
                </c:pt>
                <c:pt idx="16">
                  <c:v>3.1189079999999998</c:v>
                </c:pt>
                <c:pt idx="17">
                  <c:v>3.3138399999999986</c:v>
                </c:pt>
                <c:pt idx="18">
                  <c:v>3.508772</c:v>
                </c:pt>
                <c:pt idx="19">
                  <c:v>3.7037040000000014</c:v>
                </c:pt>
                <c:pt idx="20">
                  <c:v>3.8986349999999987</c:v>
                </c:pt>
                <c:pt idx="21">
                  <c:v>4.0935670000000002</c:v>
                </c:pt>
                <c:pt idx="22">
                  <c:v>4.2884989999999998</c:v>
                </c:pt>
                <c:pt idx="23">
                  <c:v>4.4834310000000004</c:v>
                </c:pt>
                <c:pt idx="24">
                  <c:v>4.6783630000000027</c:v>
                </c:pt>
                <c:pt idx="25">
                  <c:v>4.8732940000000013</c:v>
                </c:pt>
                <c:pt idx="26">
                  <c:v>5.0682260000000001</c:v>
                </c:pt>
                <c:pt idx="27">
                  <c:v>5.2631579999999971</c:v>
                </c:pt>
                <c:pt idx="28">
                  <c:v>5.4580900000000003</c:v>
                </c:pt>
                <c:pt idx="29">
                  <c:v>5.6530209999999972</c:v>
                </c:pt>
                <c:pt idx="30">
                  <c:v>5.8479529999999977</c:v>
                </c:pt>
                <c:pt idx="31">
                  <c:v>6.0428849999999956</c:v>
                </c:pt>
                <c:pt idx="32">
                  <c:v>6.2378169999999971</c:v>
                </c:pt>
                <c:pt idx="33">
                  <c:v>6.4327490000000029</c:v>
                </c:pt>
                <c:pt idx="34">
                  <c:v>6.6276799999999971</c:v>
                </c:pt>
                <c:pt idx="35">
                  <c:v>6.8226119999999977</c:v>
                </c:pt>
                <c:pt idx="36">
                  <c:v>7.0175439999999973</c:v>
                </c:pt>
                <c:pt idx="37">
                  <c:v>7.212475999999997</c:v>
                </c:pt>
                <c:pt idx="38">
                  <c:v>7.4074070000000001</c:v>
                </c:pt>
                <c:pt idx="39">
                  <c:v>7.6023389999999971</c:v>
                </c:pt>
                <c:pt idx="40">
                  <c:v>7.7972710000000003</c:v>
                </c:pt>
                <c:pt idx="41">
                  <c:v>7.9922029999999999</c:v>
                </c:pt>
                <c:pt idx="42">
                  <c:v>8.1871350000000014</c:v>
                </c:pt>
                <c:pt idx="43">
                  <c:v>8.3820660000000053</c:v>
                </c:pt>
                <c:pt idx="44">
                  <c:v>8.5769980000000015</c:v>
                </c:pt>
                <c:pt idx="45">
                  <c:v>8.7719299999999993</c:v>
                </c:pt>
                <c:pt idx="46">
                  <c:v>8.9668620000000008</c:v>
                </c:pt>
                <c:pt idx="47">
                  <c:v>9.1617930000000012</c:v>
                </c:pt>
                <c:pt idx="48">
                  <c:v>9.3567250000000008</c:v>
                </c:pt>
                <c:pt idx="49">
                  <c:v>9.5516570000000005</c:v>
                </c:pt>
                <c:pt idx="50">
                  <c:v>9.7465890000000002</c:v>
                </c:pt>
                <c:pt idx="51">
                  <c:v>9.9415199999999988</c:v>
                </c:pt>
                <c:pt idx="52">
                  <c:v>10.136452</c:v>
                </c:pt>
                <c:pt idx="53">
                  <c:v>10.331384</c:v>
                </c:pt>
                <c:pt idx="54">
                  <c:v>10.526316</c:v>
                </c:pt>
                <c:pt idx="55">
                  <c:v>10.721247999999999</c:v>
                </c:pt>
                <c:pt idx="56">
                  <c:v>10.916179</c:v>
                </c:pt>
                <c:pt idx="57">
                  <c:v>11.111110999999999</c:v>
                </c:pt>
                <c:pt idx="58">
                  <c:v>11.306043000000004</c:v>
                </c:pt>
                <c:pt idx="59">
                  <c:v>11.500974999999999</c:v>
                </c:pt>
                <c:pt idx="60">
                  <c:v>11.695906000000004</c:v>
                </c:pt>
              </c:numCache>
            </c:numRef>
          </c:xVal>
          <c:yVal>
            <c:numRef>
              <c:f>'Area Data'!$M$5:$M$65</c:f>
              <c:numCache>
                <c:formatCode>General</c:formatCode>
                <c:ptCount val="6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</c:numCache>
            </c:numRef>
          </c:yVal>
        </c:ser>
        <c:axId val="34744960"/>
        <c:axId val="34892032"/>
      </c:scatterChart>
      <c:valAx>
        <c:axId val="34744960"/>
        <c:scaling>
          <c:orientation val="minMax"/>
          <c:max val="12"/>
          <c:min val="0"/>
        </c:scaling>
        <c:axPos val="b"/>
        <c:majorGridlines>
          <c:spPr>
            <a:ln w="3175">
              <a:solidFill>
                <a:schemeClr val="bg1">
                  <a:lumMod val="85000"/>
                </a:schemeClr>
              </a:solidFill>
            </a:ln>
          </c:spPr>
        </c:majorGridlines>
        <c:minorGridlines>
          <c:spPr>
            <a:ln w="3175">
              <a:solidFill>
                <a:schemeClr val="bg1">
                  <a:lumMod val="85000"/>
                </a:scheme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600">
                    <a:latin typeface="Times New Roman" pitchFamily="18" charset="0"/>
                    <a:cs typeface="Times New Roman" pitchFamily="18" charset="0"/>
                  </a:rPr>
                  <a:t>Time [ms]</a:t>
                </a:r>
              </a:p>
            </c:rich>
          </c:tx>
          <c:layout>
            <c:manualLayout>
              <c:xMode val="edge"/>
              <c:yMode val="edge"/>
              <c:x val="0.48921595217264535"/>
              <c:y val="0.91524278215223065"/>
            </c:manualLayout>
          </c:layout>
        </c:title>
        <c:numFmt formatCode="0.0" sourceLinked="0"/>
        <c:minorTickMark val="out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400" b="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34892032"/>
        <c:crossesAt val="-50"/>
        <c:crossBetween val="midCat"/>
        <c:majorUnit val="2"/>
        <c:minorUnit val="0.5"/>
      </c:valAx>
      <c:valAx>
        <c:axId val="34892032"/>
        <c:scaling>
          <c:orientation val="minMax"/>
          <c:max val="0.30000000000000021"/>
          <c:min val="-0.2"/>
        </c:scaling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</a:ln>
          </c:spPr>
        </c:majorGridlines>
        <c:minorGridlines>
          <c:spPr>
            <a:ln w="3175">
              <a:solidFill>
                <a:schemeClr val="bg1">
                  <a:lumMod val="85000"/>
                </a:schemeClr>
              </a:solidFill>
            </a:ln>
          </c:spPr>
        </c:minorGridlines>
        <c:title>
          <c:tx>
            <c:rich>
              <a:bodyPr rot="-5400000" vert="horz"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600" smtClean="0">
                    <a:latin typeface="Times New Roman" pitchFamily="18" charset="0"/>
                    <a:cs typeface="Times New Roman" pitchFamily="18" charset="0"/>
                  </a:rPr>
                  <a:t>Cross</a:t>
                </a:r>
                <a:r>
                  <a:rPr lang="en-US" sz="1600" baseline="0" smtClean="0">
                    <a:latin typeface="Times New Roman" pitchFamily="18" charset="0"/>
                    <a:cs typeface="Times New Roman" pitchFamily="18" charset="0"/>
                  </a:rPr>
                  <a:t> Sectional </a:t>
                </a:r>
                <a:r>
                  <a:rPr lang="en-US" sz="1600" smtClean="0">
                    <a:latin typeface="Times New Roman" pitchFamily="18" charset="0"/>
                    <a:cs typeface="Times New Roman" pitchFamily="18" charset="0"/>
                  </a:rPr>
                  <a:t>Area</a:t>
                </a:r>
                <a:endParaRPr lang="en-US" sz="160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0"/>
              <c:y val="0.2038309273840769"/>
            </c:manualLayout>
          </c:layout>
        </c:title>
        <c:numFmt formatCode="0%" sourceLinked="0"/>
        <c:minorTickMark val="out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 b="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34744960"/>
        <c:crosses val="autoZero"/>
        <c:crossBetween val="midCat"/>
        <c:majorUnit val="0.1"/>
        <c:minorUnit val="5.0000000000000024E-2"/>
      </c:valAx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9.7567751292183466E-2"/>
          <c:y val="0.12163426000321399"/>
          <c:w val="0.74409032252526341"/>
          <c:h val="0.68117869194922054"/>
        </c:manualLayout>
      </c:layout>
      <c:scatterChart>
        <c:scatterStyle val="lineMarker"/>
        <c:ser>
          <c:idx val="0"/>
          <c:order val="0"/>
          <c:tx>
            <c:v>a_2</c:v>
          </c:tx>
          <c:marker>
            <c:symbol val="none"/>
          </c:marker>
          <c:xVal>
            <c:numRef>
              <c:f>'Mode Amplitudes'!$A$5:$A$65</c:f>
              <c:numCache>
                <c:formatCode>General</c:formatCode>
                <c:ptCount val="61"/>
                <c:pt idx="0">
                  <c:v>0</c:v>
                </c:pt>
                <c:pt idx="1">
                  <c:v>0.19</c:v>
                </c:pt>
                <c:pt idx="2">
                  <c:v>0.39000000000000018</c:v>
                </c:pt>
                <c:pt idx="3">
                  <c:v>0.58000000000000007</c:v>
                </c:pt>
                <c:pt idx="4">
                  <c:v>0.78</c:v>
                </c:pt>
                <c:pt idx="5">
                  <c:v>0.97000000000000031</c:v>
                </c:pt>
                <c:pt idx="6">
                  <c:v>1.1700000000000006</c:v>
                </c:pt>
                <c:pt idx="7">
                  <c:v>1.36</c:v>
                </c:pt>
                <c:pt idx="8">
                  <c:v>1.56</c:v>
                </c:pt>
                <c:pt idx="9">
                  <c:v>1.75</c:v>
                </c:pt>
                <c:pt idx="10">
                  <c:v>1.9500000000000006</c:v>
                </c:pt>
                <c:pt idx="11">
                  <c:v>2.14</c:v>
                </c:pt>
                <c:pt idx="12">
                  <c:v>2.34</c:v>
                </c:pt>
                <c:pt idx="13">
                  <c:v>2.5299999999999998</c:v>
                </c:pt>
                <c:pt idx="14">
                  <c:v>2.73</c:v>
                </c:pt>
                <c:pt idx="15">
                  <c:v>2.92</c:v>
                </c:pt>
                <c:pt idx="16">
                  <c:v>3.12</c:v>
                </c:pt>
                <c:pt idx="17">
                  <c:v>3.3099999999999987</c:v>
                </c:pt>
                <c:pt idx="18">
                  <c:v>3.51</c:v>
                </c:pt>
                <c:pt idx="19">
                  <c:v>3.7</c:v>
                </c:pt>
                <c:pt idx="20">
                  <c:v>3.9</c:v>
                </c:pt>
                <c:pt idx="21">
                  <c:v>4.09</c:v>
                </c:pt>
                <c:pt idx="22">
                  <c:v>4.29</c:v>
                </c:pt>
                <c:pt idx="23">
                  <c:v>4.4800000000000004</c:v>
                </c:pt>
                <c:pt idx="24">
                  <c:v>4.68</c:v>
                </c:pt>
                <c:pt idx="25">
                  <c:v>4.87</c:v>
                </c:pt>
                <c:pt idx="26">
                  <c:v>5.07</c:v>
                </c:pt>
                <c:pt idx="27">
                  <c:v>5.26</c:v>
                </c:pt>
                <c:pt idx="28">
                  <c:v>5.46</c:v>
                </c:pt>
                <c:pt idx="29">
                  <c:v>5.6499999999999995</c:v>
                </c:pt>
                <c:pt idx="30">
                  <c:v>5.85</c:v>
                </c:pt>
                <c:pt idx="31">
                  <c:v>6.04</c:v>
                </c:pt>
                <c:pt idx="32">
                  <c:v>6.24</c:v>
                </c:pt>
                <c:pt idx="33">
                  <c:v>6.4300000000000024</c:v>
                </c:pt>
                <c:pt idx="34">
                  <c:v>6.63</c:v>
                </c:pt>
                <c:pt idx="35">
                  <c:v>6.8199999999999985</c:v>
                </c:pt>
                <c:pt idx="36">
                  <c:v>7.02</c:v>
                </c:pt>
                <c:pt idx="37">
                  <c:v>7.21</c:v>
                </c:pt>
                <c:pt idx="38">
                  <c:v>7.41</c:v>
                </c:pt>
                <c:pt idx="39">
                  <c:v>7.6</c:v>
                </c:pt>
                <c:pt idx="40">
                  <c:v>7.8</c:v>
                </c:pt>
                <c:pt idx="41">
                  <c:v>7.99</c:v>
                </c:pt>
                <c:pt idx="42">
                  <c:v>8.19</c:v>
                </c:pt>
                <c:pt idx="43">
                  <c:v>8.3800000000000008</c:v>
                </c:pt>
                <c:pt idx="44">
                  <c:v>8.58</c:v>
                </c:pt>
                <c:pt idx="45">
                  <c:v>8.77</c:v>
                </c:pt>
                <c:pt idx="46">
                  <c:v>8.9700000000000006</c:v>
                </c:pt>
                <c:pt idx="47">
                  <c:v>9.16</c:v>
                </c:pt>
                <c:pt idx="48">
                  <c:v>9.3600000000000048</c:v>
                </c:pt>
                <c:pt idx="49">
                  <c:v>9.5500000000000007</c:v>
                </c:pt>
                <c:pt idx="50">
                  <c:v>9.75</c:v>
                </c:pt>
                <c:pt idx="51">
                  <c:v>9.94</c:v>
                </c:pt>
                <c:pt idx="52">
                  <c:v>10.139999999999999</c:v>
                </c:pt>
                <c:pt idx="53">
                  <c:v>10.33</c:v>
                </c:pt>
                <c:pt idx="54">
                  <c:v>10.53</c:v>
                </c:pt>
                <c:pt idx="55">
                  <c:v>10.719999999999999</c:v>
                </c:pt>
                <c:pt idx="56">
                  <c:v>10.92</c:v>
                </c:pt>
                <c:pt idx="57">
                  <c:v>11.11</c:v>
                </c:pt>
                <c:pt idx="58">
                  <c:v>11.31</c:v>
                </c:pt>
                <c:pt idx="59">
                  <c:v>11.5</c:v>
                </c:pt>
                <c:pt idx="60">
                  <c:v>11.7</c:v>
                </c:pt>
              </c:numCache>
            </c:numRef>
          </c:xVal>
          <c:yVal>
            <c:numRef>
              <c:f>'Mode Amplitudes'!$V$5:$V$65</c:f>
              <c:numCache>
                <c:formatCode>General</c:formatCode>
                <c:ptCount val="61"/>
                <c:pt idx="0">
                  <c:v>-2.1999999999999999E-2</c:v>
                </c:pt>
                <c:pt idx="1">
                  <c:v>-2.1999999999999999E-2</c:v>
                </c:pt>
                <c:pt idx="2">
                  <c:v>-2.1999999999999999E-2</c:v>
                </c:pt>
                <c:pt idx="3">
                  <c:v>-2.1999999999999999E-2</c:v>
                </c:pt>
                <c:pt idx="4">
                  <c:v>-2.1999999999999999E-2</c:v>
                </c:pt>
                <c:pt idx="5">
                  <c:v>-2.1999999999999999E-2</c:v>
                </c:pt>
                <c:pt idx="6">
                  <c:v>-2.1999999999999999E-2</c:v>
                </c:pt>
                <c:pt idx="7">
                  <c:v>4.3999999999999997E-2</c:v>
                </c:pt>
                <c:pt idx="8">
                  <c:v>0.49700000000000016</c:v>
                </c:pt>
                <c:pt idx="9">
                  <c:v>0.59099999999999997</c:v>
                </c:pt>
                <c:pt idx="10">
                  <c:v>0.55700000000000005</c:v>
                </c:pt>
                <c:pt idx="11">
                  <c:v>0.40400000000000008</c:v>
                </c:pt>
                <c:pt idx="12">
                  <c:v>0.13700000000000001</c:v>
                </c:pt>
                <c:pt idx="13">
                  <c:v>-0.18400000000000008</c:v>
                </c:pt>
                <c:pt idx="14">
                  <c:v>-6.4000000000000043E-2</c:v>
                </c:pt>
                <c:pt idx="15">
                  <c:v>0.28100000000000008</c:v>
                </c:pt>
                <c:pt idx="16">
                  <c:v>0.54300000000000004</c:v>
                </c:pt>
                <c:pt idx="17">
                  <c:v>0.64400000000000035</c:v>
                </c:pt>
                <c:pt idx="18">
                  <c:v>0.46900000000000008</c:v>
                </c:pt>
                <c:pt idx="19">
                  <c:v>0.36300000000000021</c:v>
                </c:pt>
                <c:pt idx="20">
                  <c:v>0.25</c:v>
                </c:pt>
                <c:pt idx="21">
                  <c:v>9.6000000000000002E-2</c:v>
                </c:pt>
                <c:pt idx="22">
                  <c:v>3.500000000000001E-2</c:v>
                </c:pt>
                <c:pt idx="23">
                  <c:v>0.17900000000000008</c:v>
                </c:pt>
                <c:pt idx="24">
                  <c:v>0.38200000000000017</c:v>
                </c:pt>
                <c:pt idx="25">
                  <c:v>0.55700000000000005</c:v>
                </c:pt>
                <c:pt idx="26">
                  <c:v>0.69299999999999995</c:v>
                </c:pt>
                <c:pt idx="27">
                  <c:v>0.70300000000000029</c:v>
                </c:pt>
                <c:pt idx="28">
                  <c:v>0.53800000000000003</c:v>
                </c:pt>
                <c:pt idx="29">
                  <c:v>0.28500000000000014</c:v>
                </c:pt>
                <c:pt idx="30">
                  <c:v>-3.2000000000000021E-2</c:v>
                </c:pt>
                <c:pt idx="31">
                  <c:v>-4.5999999999999999E-2</c:v>
                </c:pt>
                <c:pt idx="32">
                  <c:v>0.128</c:v>
                </c:pt>
                <c:pt idx="33">
                  <c:v>0.37400000000000017</c:v>
                </c:pt>
                <c:pt idx="34">
                  <c:v>0.72900000000000031</c:v>
                </c:pt>
                <c:pt idx="35">
                  <c:v>0.89</c:v>
                </c:pt>
                <c:pt idx="36">
                  <c:v>0.84700000000000031</c:v>
                </c:pt>
                <c:pt idx="37">
                  <c:v>0.47400000000000014</c:v>
                </c:pt>
                <c:pt idx="38">
                  <c:v>0.22500000000000001</c:v>
                </c:pt>
                <c:pt idx="39">
                  <c:v>0.15500000000000008</c:v>
                </c:pt>
                <c:pt idx="40">
                  <c:v>0.125</c:v>
                </c:pt>
                <c:pt idx="41">
                  <c:v>7.8000000000000014E-2</c:v>
                </c:pt>
                <c:pt idx="42">
                  <c:v>0.29100000000000015</c:v>
                </c:pt>
                <c:pt idx="43">
                  <c:v>0.35700000000000015</c:v>
                </c:pt>
                <c:pt idx="44">
                  <c:v>0.41200000000000014</c:v>
                </c:pt>
                <c:pt idx="45">
                  <c:v>0.37600000000000017</c:v>
                </c:pt>
                <c:pt idx="46">
                  <c:v>0.36900000000000022</c:v>
                </c:pt>
                <c:pt idx="47">
                  <c:v>0.29000000000000015</c:v>
                </c:pt>
                <c:pt idx="48">
                  <c:v>0.20600000000000004</c:v>
                </c:pt>
                <c:pt idx="49">
                  <c:v>5.1000000000000004E-2</c:v>
                </c:pt>
                <c:pt idx="50">
                  <c:v>3.7999999999999999E-2</c:v>
                </c:pt>
                <c:pt idx="51">
                  <c:v>2.7000000000000014E-2</c:v>
                </c:pt>
                <c:pt idx="52">
                  <c:v>5.3000000000000012E-2</c:v>
                </c:pt>
                <c:pt idx="53">
                  <c:v>-8.0000000000000071E-3</c:v>
                </c:pt>
                <c:pt idx="54">
                  <c:v>3.500000000000001E-2</c:v>
                </c:pt>
                <c:pt idx="55">
                  <c:v>0.14500000000000007</c:v>
                </c:pt>
                <c:pt idx="56">
                  <c:v>0.11600000000000002</c:v>
                </c:pt>
                <c:pt idx="57">
                  <c:v>9.7000000000000003E-2</c:v>
                </c:pt>
                <c:pt idx="58">
                  <c:v>0.18900000000000008</c:v>
                </c:pt>
                <c:pt idx="59">
                  <c:v>3.7999999999999999E-2</c:v>
                </c:pt>
                <c:pt idx="60">
                  <c:v>-1.0000000000000007E-3</c:v>
                </c:pt>
              </c:numCache>
            </c:numRef>
          </c:yVal>
        </c:ser>
        <c:ser>
          <c:idx val="1"/>
          <c:order val="1"/>
          <c:tx>
            <c:v>a_3</c:v>
          </c:tx>
          <c:marker>
            <c:symbol val="none"/>
          </c:marker>
          <c:xVal>
            <c:numRef>
              <c:f>'Mode Amplitudes'!$A$5:$A$65</c:f>
              <c:numCache>
                <c:formatCode>General</c:formatCode>
                <c:ptCount val="61"/>
                <c:pt idx="0">
                  <c:v>0</c:v>
                </c:pt>
                <c:pt idx="1">
                  <c:v>0.19</c:v>
                </c:pt>
                <c:pt idx="2">
                  <c:v>0.39000000000000018</c:v>
                </c:pt>
                <c:pt idx="3">
                  <c:v>0.58000000000000007</c:v>
                </c:pt>
                <c:pt idx="4">
                  <c:v>0.78</c:v>
                </c:pt>
                <c:pt idx="5">
                  <c:v>0.97000000000000031</c:v>
                </c:pt>
                <c:pt idx="6">
                  <c:v>1.1700000000000006</c:v>
                </c:pt>
                <c:pt idx="7">
                  <c:v>1.36</c:v>
                </c:pt>
                <c:pt idx="8">
                  <c:v>1.56</c:v>
                </c:pt>
                <c:pt idx="9">
                  <c:v>1.75</c:v>
                </c:pt>
                <c:pt idx="10">
                  <c:v>1.9500000000000006</c:v>
                </c:pt>
                <c:pt idx="11">
                  <c:v>2.14</c:v>
                </c:pt>
                <c:pt idx="12">
                  <c:v>2.34</c:v>
                </c:pt>
                <c:pt idx="13">
                  <c:v>2.5299999999999998</c:v>
                </c:pt>
                <c:pt idx="14">
                  <c:v>2.73</c:v>
                </c:pt>
                <c:pt idx="15">
                  <c:v>2.92</c:v>
                </c:pt>
                <c:pt idx="16">
                  <c:v>3.12</c:v>
                </c:pt>
                <c:pt idx="17">
                  <c:v>3.3099999999999987</c:v>
                </c:pt>
                <c:pt idx="18">
                  <c:v>3.51</c:v>
                </c:pt>
                <c:pt idx="19">
                  <c:v>3.7</c:v>
                </c:pt>
                <c:pt idx="20">
                  <c:v>3.9</c:v>
                </c:pt>
                <c:pt idx="21">
                  <c:v>4.09</c:v>
                </c:pt>
                <c:pt idx="22">
                  <c:v>4.29</c:v>
                </c:pt>
                <c:pt idx="23">
                  <c:v>4.4800000000000004</c:v>
                </c:pt>
                <c:pt idx="24">
                  <c:v>4.68</c:v>
                </c:pt>
                <c:pt idx="25">
                  <c:v>4.87</c:v>
                </c:pt>
                <c:pt idx="26">
                  <c:v>5.07</c:v>
                </c:pt>
                <c:pt idx="27">
                  <c:v>5.26</c:v>
                </c:pt>
                <c:pt idx="28">
                  <c:v>5.46</c:v>
                </c:pt>
                <c:pt idx="29">
                  <c:v>5.6499999999999995</c:v>
                </c:pt>
                <c:pt idx="30">
                  <c:v>5.85</c:v>
                </c:pt>
                <c:pt idx="31">
                  <c:v>6.04</c:v>
                </c:pt>
                <c:pt idx="32">
                  <c:v>6.24</c:v>
                </c:pt>
                <c:pt idx="33">
                  <c:v>6.4300000000000024</c:v>
                </c:pt>
                <c:pt idx="34">
                  <c:v>6.63</c:v>
                </c:pt>
                <c:pt idx="35">
                  <c:v>6.8199999999999985</c:v>
                </c:pt>
                <c:pt idx="36">
                  <c:v>7.02</c:v>
                </c:pt>
                <c:pt idx="37">
                  <c:v>7.21</c:v>
                </c:pt>
                <c:pt idx="38">
                  <c:v>7.41</c:v>
                </c:pt>
                <c:pt idx="39">
                  <c:v>7.6</c:v>
                </c:pt>
                <c:pt idx="40">
                  <c:v>7.8</c:v>
                </c:pt>
                <c:pt idx="41">
                  <c:v>7.99</c:v>
                </c:pt>
                <c:pt idx="42">
                  <c:v>8.19</c:v>
                </c:pt>
                <c:pt idx="43">
                  <c:v>8.3800000000000008</c:v>
                </c:pt>
                <c:pt idx="44">
                  <c:v>8.58</c:v>
                </c:pt>
                <c:pt idx="45">
                  <c:v>8.77</c:v>
                </c:pt>
                <c:pt idx="46">
                  <c:v>8.9700000000000006</c:v>
                </c:pt>
                <c:pt idx="47">
                  <c:v>9.16</c:v>
                </c:pt>
                <c:pt idx="48">
                  <c:v>9.3600000000000048</c:v>
                </c:pt>
                <c:pt idx="49">
                  <c:v>9.5500000000000007</c:v>
                </c:pt>
                <c:pt idx="50">
                  <c:v>9.75</c:v>
                </c:pt>
                <c:pt idx="51">
                  <c:v>9.94</c:v>
                </c:pt>
                <c:pt idx="52">
                  <c:v>10.139999999999999</c:v>
                </c:pt>
                <c:pt idx="53">
                  <c:v>10.33</c:v>
                </c:pt>
                <c:pt idx="54">
                  <c:v>10.53</c:v>
                </c:pt>
                <c:pt idx="55">
                  <c:v>10.719999999999999</c:v>
                </c:pt>
                <c:pt idx="56">
                  <c:v>10.92</c:v>
                </c:pt>
                <c:pt idx="57">
                  <c:v>11.11</c:v>
                </c:pt>
                <c:pt idx="58">
                  <c:v>11.31</c:v>
                </c:pt>
                <c:pt idx="59">
                  <c:v>11.5</c:v>
                </c:pt>
                <c:pt idx="60">
                  <c:v>11.7</c:v>
                </c:pt>
              </c:numCache>
            </c:numRef>
          </c:xVal>
          <c:yVal>
            <c:numRef>
              <c:f>'Mode Amplitudes'!$W$5:$W$65</c:f>
              <c:numCache>
                <c:formatCode>General</c:formatCode>
                <c:ptCount val="6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8.5000000000000006E-2</c:v>
                </c:pt>
                <c:pt idx="8">
                  <c:v>9.2000000000000026E-2</c:v>
                </c:pt>
                <c:pt idx="9">
                  <c:v>-3.2000000000000021E-2</c:v>
                </c:pt>
                <c:pt idx="10">
                  <c:v>-4.0000000000000022E-2</c:v>
                </c:pt>
                <c:pt idx="11">
                  <c:v>0</c:v>
                </c:pt>
                <c:pt idx="12">
                  <c:v>-3.1000000000000014E-2</c:v>
                </c:pt>
                <c:pt idx="13">
                  <c:v>6.9000000000000034E-2</c:v>
                </c:pt>
                <c:pt idx="14">
                  <c:v>6.4000000000000043E-2</c:v>
                </c:pt>
                <c:pt idx="15">
                  <c:v>3.3000000000000002E-2</c:v>
                </c:pt>
                <c:pt idx="16">
                  <c:v>3.6999999999999998E-2</c:v>
                </c:pt>
                <c:pt idx="17">
                  <c:v>1.2E-2</c:v>
                </c:pt>
                <c:pt idx="18">
                  <c:v>-6.9000000000000034E-2</c:v>
                </c:pt>
                <c:pt idx="19">
                  <c:v>-8.800000000000005E-2</c:v>
                </c:pt>
                <c:pt idx="20">
                  <c:v>7.0000000000000027E-3</c:v>
                </c:pt>
                <c:pt idx="21">
                  <c:v>2.1000000000000012E-2</c:v>
                </c:pt>
                <c:pt idx="22">
                  <c:v>0.128</c:v>
                </c:pt>
                <c:pt idx="23">
                  <c:v>-4.0000000000000022E-2</c:v>
                </c:pt>
                <c:pt idx="24">
                  <c:v>2.4E-2</c:v>
                </c:pt>
                <c:pt idx="25">
                  <c:v>-3.5999999999999997E-2</c:v>
                </c:pt>
                <c:pt idx="26">
                  <c:v>-3.5999999999999997E-2</c:v>
                </c:pt>
                <c:pt idx="27">
                  <c:v>-4.5000000000000012E-2</c:v>
                </c:pt>
                <c:pt idx="28">
                  <c:v>0</c:v>
                </c:pt>
                <c:pt idx="29">
                  <c:v>3.0000000000000014E-3</c:v>
                </c:pt>
                <c:pt idx="30">
                  <c:v>9.9000000000000046E-2</c:v>
                </c:pt>
                <c:pt idx="31">
                  <c:v>0.16500000000000001</c:v>
                </c:pt>
                <c:pt idx="32">
                  <c:v>1.2E-2</c:v>
                </c:pt>
                <c:pt idx="33">
                  <c:v>0</c:v>
                </c:pt>
                <c:pt idx="34">
                  <c:v>-0.10100000000000002</c:v>
                </c:pt>
                <c:pt idx="35">
                  <c:v>0</c:v>
                </c:pt>
                <c:pt idx="36">
                  <c:v>4.2000000000000023E-2</c:v>
                </c:pt>
                <c:pt idx="37">
                  <c:v>5.3000000000000012E-2</c:v>
                </c:pt>
                <c:pt idx="38">
                  <c:v>-5.8000000000000003E-2</c:v>
                </c:pt>
                <c:pt idx="39">
                  <c:v>5.5000000000000014E-2</c:v>
                </c:pt>
                <c:pt idx="40">
                  <c:v>0.13400000000000001</c:v>
                </c:pt>
                <c:pt idx="41">
                  <c:v>0.13400000000000001</c:v>
                </c:pt>
                <c:pt idx="42">
                  <c:v>0.127</c:v>
                </c:pt>
                <c:pt idx="43">
                  <c:v>7.0999999999999994E-2</c:v>
                </c:pt>
                <c:pt idx="44">
                  <c:v>7.3000000000000009E-2</c:v>
                </c:pt>
                <c:pt idx="45">
                  <c:v>-7.9000000000000042E-2</c:v>
                </c:pt>
                <c:pt idx="46">
                  <c:v>-5.6000000000000001E-2</c:v>
                </c:pt>
                <c:pt idx="47">
                  <c:v>-3.4000000000000002E-2</c:v>
                </c:pt>
                <c:pt idx="48">
                  <c:v>0</c:v>
                </c:pt>
                <c:pt idx="49">
                  <c:v>3.6999999999999998E-2</c:v>
                </c:pt>
                <c:pt idx="50">
                  <c:v>5.8000000000000003E-2</c:v>
                </c:pt>
                <c:pt idx="51">
                  <c:v>0.13100000000000001</c:v>
                </c:pt>
                <c:pt idx="52">
                  <c:v>0.10400000000000002</c:v>
                </c:pt>
                <c:pt idx="53">
                  <c:v>5.7000000000000023E-2</c:v>
                </c:pt>
                <c:pt idx="54">
                  <c:v>1.0999999999999998E-2</c:v>
                </c:pt>
                <c:pt idx="55">
                  <c:v>0</c:v>
                </c:pt>
                <c:pt idx="56">
                  <c:v>-3.3000000000000002E-2</c:v>
                </c:pt>
                <c:pt idx="57">
                  <c:v>5.3000000000000012E-2</c:v>
                </c:pt>
                <c:pt idx="58">
                  <c:v>6.3E-2</c:v>
                </c:pt>
                <c:pt idx="59">
                  <c:v>0</c:v>
                </c:pt>
                <c:pt idx="60">
                  <c:v>5.6000000000000001E-2</c:v>
                </c:pt>
              </c:numCache>
            </c:numRef>
          </c:yVal>
        </c:ser>
        <c:ser>
          <c:idx val="2"/>
          <c:order val="2"/>
          <c:tx>
            <c:v>a_4</c:v>
          </c:tx>
          <c:marker>
            <c:symbol val="none"/>
          </c:marker>
          <c:xVal>
            <c:numRef>
              <c:f>'Mode Amplitudes'!$A$5:$A$65</c:f>
              <c:numCache>
                <c:formatCode>General</c:formatCode>
                <c:ptCount val="61"/>
                <c:pt idx="0">
                  <c:v>0</c:v>
                </c:pt>
                <c:pt idx="1">
                  <c:v>0.19</c:v>
                </c:pt>
                <c:pt idx="2">
                  <c:v>0.39000000000000018</c:v>
                </c:pt>
                <c:pt idx="3">
                  <c:v>0.58000000000000007</c:v>
                </c:pt>
                <c:pt idx="4">
                  <c:v>0.78</c:v>
                </c:pt>
                <c:pt idx="5">
                  <c:v>0.97000000000000031</c:v>
                </c:pt>
                <c:pt idx="6">
                  <c:v>1.1700000000000006</c:v>
                </c:pt>
                <c:pt idx="7">
                  <c:v>1.36</c:v>
                </c:pt>
                <c:pt idx="8">
                  <c:v>1.56</c:v>
                </c:pt>
                <c:pt idx="9">
                  <c:v>1.75</c:v>
                </c:pt>
                <c:pt idx="10">
                  <c:v>1.9500000000000006</c:v>
                </c:pt>
                <c:pt idx="11">
                  <c:v>2.14</c:v>
                </c:pt>
                <c:pt idx="12">
                  <c:v>2.34</c:v>
                </c:pt>
                <c:pt idx="13">
                  <c:v>2.5299999999999998</c:v>
                </c:pt>
                <c:pt idx="14">
                  <c:v>2.73</c:v>
                </c:pt>
                <c:pt idx="15">
                  <c:v>2.92</c:v>
                </c:pt>
                <c:pt idx="16">
                  <c:v>3.12</c:v>
                </c:pt>
                <c:pt idx="17">
                  <c:v>3.3099999999999987</c:v>
                </c:pt>
                <c:pt idx="18">
                  <c:v>3.51</c:v>
                </c:pt>
                <c:pt idx="19">
                  <c:v>3.7</c:v>
                </c:pt>
                <c:pt idx="20">
                  <c:v>3.9</c:v>
                </c:pt>
                <c:pt idx="21">
                  <c:v>4.09</c:v>
                </c:pt>
                <c:pt idx="22">
                  <c:v>4.29</c:v>
                </c:pt>
                <c:pt idx="23">
                  <c:v>4.4800000000000004</c:v>
                </c:pt>
                <c:pt idx="24">
                  <c:v>4.68</c:v>
                </c:pt>
                <c:pt idx="25">
                  <c:v>4.87</c:v>
                </c:pt>
                <c:pt idx="26">
                  <c:v>5.07</c:v>
                </c:pt>
                <c:pt idx="27">
                  <c:v>5.26</c:v>
                </c:pt>
                <c:pt idx="28">
                  <c:v>5.46</c:v>
                </c:pt>
                <c:pt idx="29">
                  <c:v>5.6499999999999995</c:v>
                </c:pt>
                <c:pt idx="30">
                  <c:v>5.85</c:v>
                </c:pt>
                <c:pt idx="31">
                  <c:v>6.04</c:v>
                </c:pt>
                <c:pt idx="32">
                  <c:v>6.24</c:v>
                </c:pt>
                <c:pt idx="33">
                  <c:v>6.4300000000000024</c:v>
                </c:pt>
                <c:pt idx="34">
                  <c:v>6.63</c:v>
                </c:pt>
                <c:pt idx="35">
                  <c:v>6.8199999999999985</c:v>
                </c:pt>
                <c:pt idx="36">
                  <c:v>7.02</c:v>
                </c:pt>
                <c:pt idx="37">
                  <c:v>7.21</c:v>
                </c:pt>
                <c:pt idx="38">
                  <c:v>7.41</c:v>
                </c:pt>
                <c:pt idx="39">
                  <c:v>7.6</c:v>
                </c:pt>
                <c:pt idx="40">
                  <c:v>7.8</c:v>
                </c:pt>
                <c:pt idx="41">
                  <c:v>7.99</c:v>
                </c:pt>
                <c:pt idx="42">
                  <c:v>8.19</c:v>
                </c:pt>
                <c:pt idx="43">
                  <c:v>8.3800000000000008</c:v>
                </c:pt>
                <c:pt idx="44">
                  <c:v>8.58</c:v>
                </c:pt>
                <c:pt idx="45">
                  <c:v>8.77</c:v>
                </c:pt>
                <c:pt idx="46">
                  <c:v>8.9700000000000006</c:v>
                </c:pt>
                <c:pt idx="47">
                  <c:v>9.16</c:v>
                </c:pt>
                <c:pt idx="48">
                  <c:v>9.3600000000000048</c:v>
                </c:pt>
                <c:pt idx="49">
                  <c:v>9.5500000000000007</c:v>
                </c:pt>
                <c:pt idx="50">
                  <c:v>9.75</c:v>
                </c:pt>
                <c:pt idx="51">
                  <c:v>9.94</c:v>
                </c:pt>
                <c:pt idx="52">
                  <c:v>10.139999999999999</c:v>
                </c:pt>
                <c:pt idx="53">
                  <c:v>10.33</c:v>
                </c:pt>
                <c:pt idx="54">
                  <c:v>10.53</c:v>
                </c:pt>
                <c:pt idx="55">
                  <c:v>10.719999999999999</c:v>
                </c:pt>
                <c:pt idx="56">
                  <c:v>10.92</c:v>
                </c:pt>
                <c:pt idx="57">
                  <c:v>11.11</c:v>
                </c:pt>
                <c:pt idx="58">
                  <c:v>11.31</c:v>
                </c:pt>
                <c:pt idx="59">
                  <c:v>11.5</c:v>
                </c:pt>
                <c:pt idx="60">
                  <c:v>11.7</c:v>
                </c:pt>
              </c:numCache>
            </c:numRef>
          </c:xVal>
          <c:yVal>
            <c:numRef>
              <c:f>'Mode Amplitudes'!$X$5:$X$65</c:f>
              <c:numCache>
                <c:formatCode>General</c:formatCode>
                <c:ptCount val="61"/>
                <c:pt idx="0">
                  <c:v>1.6000000000000011E-2</c:v>
                </c:pt>
                <c:pt idx="1">
                  <c:v>1.6000000000000011E-2</c:v>
                </c:pt>
                <c:pt idx="2">
                  <c:v>1.6000000000000011E-2</c:v>
                </c:pt>
                <c:pt idx="3">
                  <c:v>1.6000000000000011E-2</c:v>
                </c:pt>
                <c:pt idx="4">
                  <c:v>1.6000000000000011E-2</c:v>
                </c:pt>
                <c:pt idx="5">
                  <c:v>1.6000000000000011E-2</c:v>
                </c:pt>
                <c:pt idx="6">
                  <c:v>1.6000000000000011E-2</c:v>
                </c:pt>
                <c:pt idx="7">
                  <c:v>6.2000000000000027E-2</c:v>
                </c:pt>
                <c:pt idx="8">
                  <c:v>0.05</c:v>
                </c:pt>
                <c:pt idx="9">
                  <c:v>5.8000000000000003E-2</c:v>
                </c:pt>
                <c:pt idx="10">
                  <c:v>3.0000000000000002E-2</c:v>
                </c:pt>
                <c:pt idx="11">
                  <c:v>0.14300000000000004</c:v>
                </c:pt>
                <c:pt idx="12">
                  <c:v>-2.3E-2</c:v>
                </c:pt>
                <c:pt idx="13">
                  <c:v>0.13400000000000001</c:v>
                </c:pt>
                <c:pt idx="14">
                  <c:v>4.7000000000000014E-2</c:v>
                </c:pt>
                <c:pt idx="15">
                  <c:v>5.1000000000000004E-2</c:v>
                </c:pt>
                <c:pt idx="16">
                  <c:v>5.3000000000000012E-2</c:v>
                </c:pt>
                <c:pt idx="17">
                  <c:v>1.0000000000000007E-3</c:v>
                </c:pt>
                <c:pt idx="18">
                  <c:v>0.15100000000000008</c:v>
                </c:pt>
                <c:pt idx="19">
                  <c:v>7.3999999999999996E-2</c:v>
                </c:pt>
                <c:pt idx="20">
                  <c:v>0.11600000000000002</c:v>
                </c:pt>
                <c:pt idx="21">
                  <c:v>7.5000000000000011E-2</c:v>
                </c:pt>
                <c:pt idx="22">
                  <c:v>4.1000000000000002E-2</c:v>
                </c:pt>
                <c:pt idx="23">
                  <c:v>-1.2999999999999998E-2</c:v>
                </c:pt>
                <c:pt idx="24">
                  <c:v>0.11899999999999998</c:v>
                </c:pt>
                <c:pt idx="25">
                  <c:v>0.10299999999999998</c:v>
                </c:pt>
                <c:pt idx="26">
                  <c:v>0.115</c:v>
                </c:pt>
                <c:pt idx="27">
                  <c:v>0.05</c:v>
                </c:pt>
                <c:pt idx="28">
                  <c:v>0.192</c:v>
                </c:pt>
                <c:pt idx="29">
                  <c:v>7.3999999999999996E-2</c:v>
                </c:pt>
                <c:pt idx="30">
                  <c:v>0.16500000000000001</c:v>
                </c:pt>
                <c:pt idx="31">
                  <c:v>2.5000000000000001E-2</c:v>
                </c:pt>
                <c:pt idx="32">
                  <c:v>-5.5000000000000014E-2</c:v>
                </c:pt>
                <c:pt idx="33">
                  <c:v>0.17500000000000004</c:v>
                </c:pt>
                <c:pt idx="34">
                  <c:v>4.1000000000000002E-2</c:v>
                </c:pt>
                <c:pt idx="35">
                  <c:v>6.9000000000000034E-2</c:v>
                </c:pt>
                <c:pt idx="36">
                  <c:v>3.3000000000000002E-2</c:v>
                </c:pt>
                <c:pt idx="37">
                  <c:v>0.191</c:v>
                </c:pt>
                <c:pt idx="38">
                  <c:v>3.500000000000001E-2</c:v>
                </c:pt>
                <c:pt idx="39">
                  <c:v>6.8000000000000019E-2</c:v>
                </c:pt>
                <c:pt idx="40">
                  <c:v>-1.6000000000000011E-2</c:v>
                </c:pt>
                <c:pt idx="41">
                  <c:v>5.1999999999999998E-2</c:v>
                </c:pt>
                <c:pt idx="42">
                  <c:v>7.5999999999999998E-2</c:v>
                </c:pt>
                <c:pt idx="43">
                  <c:v>8.9000000000000065E-2</c:v>
                </c:pt>
                <c:pt idx="44">
                  <c:v>7.3999999999999996E-2</c:v>
                </c:pt>
                <c:pt idx="45">
                  <c:v>0.11</c:v>
                </c:pt>
                <c:pt idx="46">
                  <c:v>7.3000000000000009E-2</c:v>
                </c:pt>
                <c:pt idx="47">
                  <c:v>8.1000000000000003E-2</c:v>
                </c:pt>
                <c:pt idx="48">
                  <c:v>2.1000000000000012E-2</c:v>
                </c:pt>
                <c:pt idx="49">
                  <c:v>0.13600000000000001</c:v>
                </c:pt>
                <c:pt idx="50">
                  <c:v>0.126</c:v>
                </c:pt>
                <c:pt idx="51">
                  <c:v>-3.2000000000000021E-2</c:v>
                </c:pt>
                <c:pt idx="52">
                  <c:v>-6.0000000000000027E-3</c:v>
                </c:pt>
                <c:pt idx="53">
                  <c:v>-8.0000000000000071E-3</c:v>
                </c:pt>
                <c:pt idx="54">
                  <c:v>3.4000000000000002E-2</c:v>
                </c:pt>
                <c:pt idx="55">
                  <c:v>-2.9000000000000001E-2</c:v>
                </c:pt>
                <c:pt idx="56">
                  <c:v>4.7000000000000014E-2</c:v>
                </c:pt>
                <c:pt idx="57">
                  <c:v>2.5000000000000001E-2</c:v>
                </c:pt>
                <c:pt idx="58">
                  <c:v>7.0000000000000027E-3</c:v>
                </c:pt>
                <c:pt idx="59">
                  <c:v>0.13300000000000001</c:v>
                </c:pt>
                <c:pt idx="60">
                  <c:v>4.5000000000000012E-2</c:v>
                </c:pt>
              </c:numCache>
            </c:numRef>
          </c:yVal>
        </c:ser>
        <c:ser>
          <c:idx val="3"/>
          <c:order val="3"/>
          <c:tx>
            <c:v>a_5</c:v>
          </c:tx>
          <c:marker>
            <c:symbol val="none"/>
          </c:marker>
          <c:xVal>
            <c:numRef>
              <c:f>'Mode Amplitudes'!$A$5:$A$65</c:f>
              <c:numCache>
                <c:formatCode>General</c:formatCode>
                <c:ptCount val="61"/>
                <c:pt idx="0">
                  <c:v>0</c:v>
                </c:pt>
                <c:pt idx="1">
                  <c:v>0.19</c:v>
                </c:pt>
                <c:pt idx="2">
                  <c:v>0.39000000000000018</c:v>
                </c:pt>
                <c:pt idx="3">
                  <c:v>0.58000000000000007</c:v>
                </c:pt>
                <c:pt idx="4">
                  <c:v>0.78</c:v>
                </c:pt>
                <c:pt idx="5">
                  <c:v>0.97000000000000031</c:v>
                </c:pt>
                <c:pt idx="6">
                  <c:v>1.1700000000000006</c:v>
                </c:pt>
                <c:pt idx="7">
                  <c:v>1.36</c:v>
                </c:pt>
                <c:pt idx="8">
                  <c:v>1.56</c:v>
                </c:pt>
                <c:pt idx="9">
                  <c:v>1.75</c:v>
                </c:pt>
                <c:pt idx="10">
                  <c:v>1.9500000000000006</c:v>
                </c:pt>
                <c:pt idx="11">
                  <c:v>2.14</c:v>
                </c:pt>
                <c:pt idx="12">
                  <c:v>2.34</c:v>
                </c:pt>
                <c:pt idx="13">
                  <c:v>2.5299999999999998</c:v>
                </c:pt>
                <c:pt idx="14">
                  <c:v>2.73</c:v>
                </c:pt>
                <c:pt idx="15">
                  <c:v>2.92</c:v>
                </c:pt>
                <c:pt idx="16">
                  <c:v>3.12</c:v>
                </c:pt>
                <c:pt idx="17">
                  <c:v>3.3099999999999987</c:v>
                </c:pt>
                <c:pt idx="18">
                  <c:v>3.51</c:v>
                </c:pt>
                <c:pt idx="19">
                  <c:v>3.7</c:v>
                </c:pt>
                <c:pt idx="20">
                  <c:v>3.9</c:v>
                </c:pt>
                <c:pt idx="21">
                  <c:v>4.09</c:v>
                </c:pt>
                <c:pt idx="22">
                  <c:v>4.29</c:v>
                </c:pt>
                <c:pt idx="23">
                  <c:v>4.4800000000000004</c:v>
                </c:pt>
                <c:pt idx="24">
                  <c:v>4.68</c:v>
                </c:pt>
                <c:pt idx="25">
                  <c:v>4.87</c:v>
                </c:pt>
                <c:pt idx="26">
                  <c:v>5.07</c:v>
                </c:pt>
                <c:pt idx="27">
                  <c:v>5.26</c:v>
                </c:pt>
                <c:pt idx="28">
                  <c:v>5.46</c:v>
                </c:pt>
                <c:pt idx="29">
                  <c:v>5.6499999999999995</c:v>
                </c:pt>
                <c:pt idx="30">
                  <c:v>5.85</c:v>
                </c:pt>
                <c:pt idx="31">
                  <c:v>6.04</c:v>
                </c:pt>
                <c:pt idx="32">
                  <c:v>6.24</c:v>
                </c:pt>
                <c:pt idx="33">
                  <c:v>6.4300000000000024</c:v>
                </c:pt>
                <c:pt idx="34">
                  <c:v>6.63</c:v>
                </c:pt>
                <c:pt idx="35">
                  <c:v>6.8199999999999985</c:v>
                </c:pt>
                <c:pt idx="36">
                  <c:v>7.02</c:v>
                </c:pt>
                <c:pt idx="37">
                  <c:v>7.21</c:v>
                </c:pt>
                <c:pt idx="38">
                  <c:v>7.41</c:v>
                </c:pt>
                <c:pt idx="39">
                  <c:v>7.6</c:v>
                </c:pt>
                <c:pt idx="40">
                  <c:v>7.8</c:v>
                </c:pt>
                <c:pt idx="41">
                  <c:v>7.99</c:v>
                </c:pt>
                <c:pt idx="42">
                  <c:v>8.19</c:v>
                </c:pt>
                <c:pt idx="43">
                  <c:v>8.3800000000000008</c:v>
                </c:pt>
                <c:pt idx="44">
                  <c:v>8.58</c:v>
                </c:pt>
                <c:pt idx="45">
                  <c:v>8.77</c:v>
                </c:pt>
                <c:pt idx="46">
                  <c:v>8.9700000000000006</c:v>
                </c:pt>
                <c:pt idx="47">
                  <c:v>9.16</c:v>
                </c:pt>
                <c:pt idx="48">
                  <c:v>9.3600000000000048</c:v>
                </c:pt>
                <c:pt idx="49">
                  <c:v>9.5500000000000007</c:v>
                </c:pt>
                <c:pt idx="50">
                  <c:v>9.75</c:v>
                </c:pt>
                <c:pt idx="51">
                  <c:v>9.94</c:v>
                </c:pt>
                <c:pt idx="52">
                  <c:v>10.139999999999999</c:v>
                </c:pt>
                <c:pt idx="53">
                  <c:v>10.33</c:v>
                </c:pt>
                <c:pt idx="54">
                  <c:v>10.53</c:v>
                </c:pt>
                <c:pt idx="55">
                  <c:v>10.719999999999999</c:v>
                </c:pt>
                <c:pt idx="56">
                  <c:v>10.92</c:v>
                </c:pt>
                <c:pt idx="57">
                  <c:v>11.11</c:v>
                </c:pt>
                <c:pt idx="58">
                  <c:v>11.31</c:v>
                </c:pt>
                <c:pt idx="59">
                  <c:v>11.5</c:v>
                </c:pt>
                <c:pt idx="60">
                  <c:v>11.7</c:v>
                </c:pt>
              </c:numCache>
            </c:numRef>
          </c:xVal>
          <c:yVal>
            <c:numRef>
              <c:f>'Mode Amplitudes'!$Y$5:$Y$65</c:f>
              <c:numCache>
                <c:formatCode>General</c:formatCode>
                <c:ptCount val="6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-3.5999999999999997E-2</c:v>
                </c:pt>
                <c:pt idx="8">
                  <c:v>-6.5000000000000002E-2</c:v>
                </c:pt>
                <c:pt idx="9">
                  <c:v>9.0000000000000024E-2</c:v>
                </c:pt>
                <c:pt idx="10">
                  <c:v>7.9000000000000042E-2</c:v>
                </c:pt>
                <c:pt idx="11">
                  <c:v>0</c:v>
                </c:pt>
                <c:pt idx="12">
                  <c:v>-2.3E-2</c:v>
                </c:pt>
                <c:pt idx="13">
                  <c:v>-2.7000000000000014E-2</c:v>
                </c:pt>
                <c:pt idx="14">
                  <c:v>-1.900000000000001E-2</c:v>
                </c:pt>
                <c:pt idx="15">
                  <c:v>3.1000000000000014E-2</c:v>
                </c:pt>
                <c:pt idx="16">
                  <c:v>-6.3E-2</c:v>
                </c:pt>
                <c:pt idx="17">
                  <c:v>1.4E-2</c:v>
                </c:pt>
                <c:pt idx="18">
                  <c:v>7.9000000000000042E-2</c:v>
                </c:pt>
                <c:pt idx="19">
                  <c:v>-2.0000000000000013E-3</c:v>
                </c:pt>
                <c:pt idx="20">
                  <c:v>5.3999999999999999E-2</c:v>
                </c:pt>
                <c:pt idx="21">
                  <c:v>-3.5999999999999997E-2</c:v>
                </c:pt>
                <c:pt idx="22">
                  <c:v>-5.1999999999999998E-2</c:v>
                </c:pt>
                <c:pt idx="23">
                  <c:v>2.4E-2</c:v>
                </c:pt>
                <c:pt idx="24">
                  <c:v>2.1999999999999999E-2</c:v>
                </c:pt>
                <c:pt idx="25">
                  <c:v>0.10100000000000002</c:v>
                </c:pt>
                <c:pt idx="26">
                  <c:v>1.7000000000000001E-2</c:v>
                </c:pt>
                <c:pt idx="27">
                  <c:v>-2.1000000000000012E-2</c:v>
                </c:pt>
                <c:pt idx="28">
                  <c:v>0</c:v>
                </c:pt>
                <c:pt idx="29">
                  <c:v>5.0000000000000027E-3</c:v>
                </c:pt>
                <c:pt idx="30">
                  <c:v>-6.6000000000000003E-2</c:v>
                </c:pt>
                <c:pt idx="31">
                  <c:v>3.2000000000000021E-2</c:v>
                </c:pt>
                <c:pt idx="32">
                  <c:v>1.7999999999999999E-2</c:v>
                </c:pt>
                <c:pt idx="33">
                  <c:v>5.1999999999999998E-2</c:v>
                </c:pt>
                <c:pt idx="34">
                  <c:v>3.0000000000000002E-2</c:v>
                </c:pt>
                <c:pt idx="35">
                  <c:v>0</c:v>
                </c:pt>
                <c:pt idx="36">
                  <c:v>2.4E-2</c:v>
                </c:pt>
                <c:pt idx="37">
                  <c:v>-2.1999999999999999E-2</c:v>
                </c:pt>
                <c:pt idx="38">
                  <c:v>3.0000000000000002E-2</c:v>
                </c:pt>
                <c:pt idx="39">
                  <c:v>-4.7000000000000014E-2</c:v>
                </c:pt>
                <c:pt idx="40">
                  <c:v>-2.7000000000000014E-2</c:v>
                </c:pt>
                <c:pt idx="41">
                  <c:v>-1.900000000000001E-2</c:v>
                </c:pt>
                <c:pt idx="42">
                  <c:v>-3.0000000000000002E-2</c:v>
                </c:pt>
                <c:pt idx="43">
                  <c:v>-1.900000000000001E-2</c:v>
                </c:pt>
                <c:pt idx="44">
                  <c:v>-5.8000000000000003E-2</c:v>
                </c:pt>
                <c:pt idx="45">
                  <c:v>8.9000000000000065E-2</c:v>
                </c:pt>
                <c:pt idx="46">
                  <c:v>4.8000000000000001E-2</c:v>
                </c:pt>
                <c:pt idx="47">
                  <c:v>-6.6000000000000003E-2</c:v>
                </c:pt>
                <c:pt idx="48">
                  <c:v>0</c:v>
                </c:pt>
                <c:pt idx="49">
                  <c:v>-1.4E-2</c:v>
                </c:pt>
                <c:pt idx="50">
                  <c:v>1.4999999999999998E-2</c:v>
                </c:pt>
                <c:pt idx="51">
                  <c:v>6.0000000000000027E-3</c:v>
                </c:pt>
                <c:pt idx="52">
                  <c:v>-1.6000000000000011E-2</c:v>
                </c:pt>
                <c:pt idx="53">
                  <c:v>-4.0000000000000022E-2</c:v>
                </c:pt>
                <c:pt idx="54">
                  <c:v>-5.3999999999999999E-2</c:v>
                </c:pt>
                <c:pt idx="55">
                  <c:v>0</c:v>
                </c:pt>
                <c:pt idx="56">
                  <c:v>5.9000000000000018E-2</c:v>
                </c:pt>
                <c:pt idx="57">
                  <c:v>-3.6999999999999998E-2</c:v>
                </c:pt>
                <c:pt idx="58">
                  <c:v>-8.0000000000000071E-3</c:v>
                </c:pt>
                <c:pt idx="59">
                  <c:v>0</c:v>
                </c:pt>
                <c:pt idx="60">
                  <c:v>-1.4999999999999998E-2</c:v>
                </c:pt>
              </c:numCache>
            </c:numRef>
          </c:yVal>
        </c:ser>
        <c:ser>
          <c:idx val="4"/>
          <c:order val="4"/>
          <c:tx>
            <c:v>a_6</c:v>
          </c:tx>
          <c:marker>
            <c:symbol val="none"/>
          </c:marker>
          <c:xVal>
            <c:numRef>
              <c:f>'Mode Amplitudes'!$A$5:$A$65</c:f>
              <c:numCache>
                <c:formatCode>General</c:formatCode>
                <c:ptCount val="61"/>
                <c:pt idx="0">
                  <c:v>0</c:v>
                </c:pt>
                <c:pt idx="1">
                  <c:v>0.19</c:v>
                </c:pt>
                <c:pt idx="2">
                  <c:v>0.39000000000000018</c:v>
                </c:pt>
                <c:pt idx="3">
                  <c:v>0.58000000000000007</c:v>
                </c:pt>
                <c:pt idx="4">
                  <c:v>0.78</c:v>
                </c:pt>
                <c:pt idx="5">
                  <c:v>0.97000000000000031</c:v>
                </c:pt>
                <c:pt idx="6">
                  <c:v>1.1700000000000006</c:v>
                </c:pt>
                <c:pt idx="7">
                  <c:v>1.36</c:v>
                </c:pt>
                <c:pt idx="8">
                  <c:v>1.56</c:v>
                </c:pt>
                <c:pt idx="9">
                  <c:v>1.75</c:v>
                </c:pt>
                <c:pt idx="10">
                  <c:v>1.9500000000000006</c:v>
                </c:pt>
                <c:pt idx="11">
                  <c:v>2.14</c:v>
                </c:pt>
                <c:pt idx="12">
                  <c:v>2.34</c:v>
                </c:pt>
                <c:pt idx="13">
                  <c:v>2.5299999999999998</c:v>
                </c:pt>
                <c:pt idx="14">
                  <c:v>2.73</c:v>
                </c:pt>
                <c:pt idx="15">
                  <c:v>2.92</c:v>
                </c:pt>
                <c:pt idx="16">
                  <c:v>3.12</c:v>
                </c:pt>
                <c:pt idx="17">
                  <c:v>3.3099999999999987</c:v>
                </c:pt>
                <c:pt idx="18">
                  <c:v>3.51</c:v>
                </c:pt>
                <c:pt idx="19">
                  <c:v>3.7</c:v>
                </c:pt>
                <c:pt idx="20">
                  <c:v>3.9</c:v>
                </c:pt>
                <c:pt idx="21">
                  <c:v>4.09</c:v>
                </c:pt>
                <c:pt idx="22">
                  <c:v>4.29</c:v>
                </c:pt>
                <c:pt idx="23">
                  <c:v>4.4800000000000004</c:v>
                </c:pt>
                <c:pt idx="24">
                  <c:v>4.68</c:v>
                </c:pt>
                <c:pt idx="25">
                  <c:v>4.87</c:v>
                </c:pt>
                <c:pt idx="26">
                  <c:v>5.07</c:v>
                </c:pt>
                <c:pt idx="27">
                  <c:v>5.26</c:v>
                </c:pt>
                <c:pt idx="28">
                  <c:v>5.46</c:v>
                </c:pt>
                <c:pt idx="29">
                  <c:v>5.6499999999999995</c:v>
                </c:pt>
                <c:pt idx="30">
                  <c:v>5.85</c:v>
                </c:pt>
                <c:pt idx="31">
                  <c:v>6.04</c:v>
                </c:pt>
                <c:pt idx="32">
                  <c:v>6.24</c:v>
                </c:pt>
                <c:pt idx="33">
                  <c:v>6.4300000000000024</c:v>
                </c:pt>
                <c:pt idx="34">
                  <c:v>6.63</c:v>
                </c:pt>
                <c:pt idx="35">
                  <c:v>6.8199999999999985</c:v>
                </c:pt>
                <c:pt idx="36">
                  <c:v>7.02</c:v>
                </c:pt>
                <c:pt idx="37">
                  <c:v>7.21</c:v>
                </c:pt>
                <c:pt idx="38">
                  <c:v>7.41</c:v>
                </c:pt>
                <c:pt idx="39">
                  <c:v>7.6</c:v>
                </c:pt>
                <c:pt idx="40">
                  <c:v>7.8</c:v>
                </c:pt>
                <c:pt idx="41">
                  <c:v>7.99</c:v>
                </c:pt>
                <c:pt idx="42">
                  <c:v>8.19</c:v>
                </c:pt>
                <c:pt idx="43">
                  <c:v>8.3800000000000008</c:v>
                </c:pt>
                <c:pt idx="44">
                  <c:v>8.58</c:v>
                </c:pt>
                <c:pt idx="45">
                  <c:v>8.77</c:v>
                </c:pt>
                <c:pt idx="46">
                  <c:v>8.9700000000000006</c:v>
                </c:pt>
                <c:pt idx="47">
                  <c:v>9.16</c:v>
                </c:pt>
                <c:pt idx="48">
                  <c:v>9.3600000000000048</c:v>
                </c:pt>
                <c:pt idx="49">
                  <c:v>9.5500000000000007</c:v>
                </c:pt>
                <c:pt idx="50">
                  <c:v>9.75</c:v>
                </c:pt>
                <c:pt idx="51">
                  <c:v>9.94</c:v>
                </c:pt>
                <c:pt idx="52">
                  <c:v>10.139999999999999</c:v>
                </c:pt>
                <c:pt idx="53">
                  <c:v>10.33</c:v>
                </c:pt>
                <c:pt idx="54">
                  <c:v>10.53</c:v>
                </c:pt>
                <c:pt idx="55">
                  <c:v>10.719999999999999</c:v>
                </c:pt>
                <c:pt idx="56">
                  <c:v>10.92</c:v>
                </c:pt>
                <c:pt idx="57">
                  <c:v>11.11</c:v>
                </c:pt>
                <c:pt idx="58">
                  <c:v>11.31</c:v>
                </c:pt>
                <c:pt idx="59">
                  <c:v>11.5</c:v>
                </c:pt>
                <c:pt idx="60">
                  <c:v>11.7</c:v>
                </c:pt>
              </c:numCache>
            </c:numRef>
          </c:xVal>
          <c:yVal>
            <c:numRef>
              <c:f>'Mode Amplitudes'!$Z$5:$Z$65</c:f>
              <c:numCache>
                <c:formatCode>General</c:formatCode>
                <c:ptCount val="61"/>
                <c:pt idx="0">
                  <c:v>6.3E-2</c:v>
                </c:pt>
                <c:pt idx="1">
                  <c:v>6.3E-2</c:v>
                </c:pt>
                <c:pt idx="2">
                  <c:v>6.3E-2</c:v>
                </c:pt>
                <c:pt idx="3">
                  <c:v>6.3E-2</c:v>
                </c:pt>
                <c:pt idx="4">
                  <c:v>6.3E-2</c:v>
                </c:pt>
                <c:pt idx="5">
                  <c:v>6.3E-2</c:v>
                </c:pt>
                <c:pt idx="6">
                  <c:v>6.3E-2</c:v>
                </c:pt>
                <c:pt idx="7">
                  <c:v>3.7999999999999999E-2</c:v>
                </c:pt>
                <c:pt idx="8">
                  <c:v>6.6000000000000003E-2</c:v>
                </c:pt>
                <c:pt idx="9">
                  <c:v>7.5000000000000011E-2</c:v>
                </c:pt>
                <c:pt idx="10">
                  <c:v>8.6000000000000021E-2</c:v>
                </c:pt>
                <c:pt idx="11">
                  <c:v>-3.3000000000000002E-2</c:v>
                </c:pt>
                <c:pt idx="12">
                  <c:v>0.15500000000000008</c:v>
                </c:pt>
                <c:pt idx="13">
                  <c:v>1.0000000000000007E-3</c:v>
                </c:pt>
                <c:pt idx="14">
                  <c:v>4.7000000000000014E-2</c:v>
                </c:pt>
                <c:pt idx="15">
                  <c:v>4.3000000000000003E-2</c:v>
                </c:pt>
                <c:pt idx="16">
                  <c:v>0.14000000000000001</c:v>
                </c:pt>
                <c:pt idx="17">
                  <c:v>4.5000000000000012E-2</c:v>
                </c:pt>
                <c:pt idx="18">
                  <c:v>-6.6000000000000003E-2</c:v>
                </c:pt>
                <c:pt idx="19">
                  <c:v>1.7000000000000001E-2</c:v>
                </c:pt>
                <c:pt idx="20">
                  <c:v>0.113</c:v>
                </c:pt>
                <c:pt idx="21">
                  <c:v>0.10299999999999998</c:v>
                </c:pt>
                <c:pt idx="22">
                  <c:v>-2.1000000000000012E-2</c:v>
                </c:pt>
                <c:pt idx="23">
                  <c:v>5.1999999999999998E-2</c:v>
                </c:pt>
                <c:pt idx="24">
                  <c:v>-0.05</c:v>
                </c:pt>
                <c:pt idx="25">
                  <c:v>-1.2999999999999998E-2</c:v>
                </c:pt>
                <c:pt idx="26">
                  <c:v>0.10400000000000002</c:v>
                </c:pt>
                <c:pt idx="27">
                  <c:v>6.4000000000000043E-2</c:v>
                </c:pt>
                <c:pt idx="28">
                  <c:v>-0.126</c:v>
                </c:pt>
                <c:pt idx="29">
                  <c:v>6.8000000000000019E-2</c:v>
                </c:pt>
                <c:pt idx="30">
                  <c:v>0.10400000000000002</c:v>
                </c:pt>
                <c:pt idx="31">
                  <c:v>3.3000000000000002E-2</c:v>
                </c:pt>
                <c:pt idx="32">
                  <c:v>-3.1000000000000014E-2</c:v>
                </c:pt>
                <c:pt idx="33">
                  <c:v>1.7999999999999999E-2</c:v>
                </c:pt>
                <c:pt idx="34">
                  <c:v>3.3000000000000002E-2</c:v>
                </c:pt>
                <c:pt idx="35">
                  <c:v>-1.900000000000001E-2</c:v>
                </c:pt>
                <c:pt idx="36">
                  <c:v>-2.9000000000000001E-2</c:v>
                </c:pt>
                <c:pt idx="37">
                  <c:v>0</c:v>
                </c:pt>
                <c:pt idx="38">
                  <c:v>0.11700000000000002</c:v>
                </c:pt>
                <c:pt idx="39">
                  <c:v>0.10700000000000004</c:v>
                </c:pt>
                <c:pt idx="40">
                  <c:v>0.14800000000000008</c:v>
                </c:pt>
                <c:pt idx="41">
                  <c:v>0.112</c:v>
                </c:pt>
                <c:pt idx="42">
                  <c:v>4.0000000000000022E-2</c:v>
                </c:pt>
                <c:pt idx="43">
                  <c:v>-5.3000000000000012E-2</c:v>
                </c:pt>
                <c:pt idx="44">
                  <c:v>-0.10199999999999998</c:v>
                </c:pt>
                <c:pt idx="45">
                  <c:v>1.4E-2</c:v>
                </c:pt>
                <c:pt idx="46">
                  <c:v>8.0000000000000071E-3</c:v>
                </c:pt>
                <c:pt idx="47">
                  <c:v>-7.0999999999999994E-2</c:v>
                </c:pt>
                <c:pt idx="48">
                  <c:v>4.0000000000000027E-3</c:v>
                </c:pt>
                <c:pt idx="49">
                  <c:v>6.7000000000000004E-2</c:v>
                </c:pt>
                <c:pt idx="50">
                  <c:v>-4.5000000000000012E-2</c:v>
                </c:pt>
                <c:pt idx="51">
                  <c:v>5.6000000000000001E-2</c:v>
                </c:pt>
                <c:pt idx="52">
                  <c:v>7.1999999999999995E-2</c:v>
                </c:pt>
                <c:pt idx="53">
                  <c:v>9.0000000000000024E-2</c:v>
                </c:pt>
                <c:pt idx="54">
                  <c:v>7.0000000000000021E-2</c:v>
                </c:pt>
                <c:pt idx="55">
                  <c:v>-6.0000000000000027E-3</c:v>
                </c:pt>
                <c:pt idx="56">
                  <c:v>6.1000000000000013E-2</c:v>
                </c:pt>
                <c:pt idx="57">
                  <c:v>4.1000000000000002E-2</c:v>
                </c:pt>
                <c:pt idx="58">
                  <c:v>4.3999999999999997E-2</c:v>
                </c:pt>
                <c:pt idx="59">
                  <c:v>4.8000000000000001E-2</c:v>
                </c:pt>
                <c:pt idx="60">
                  <c:v>2.5000000000000001E-2</c:v>
                </c:pt>
              </c:numCache>
            </c:numRef>
          </c:yVal>
        </c:ser>
        <c:axId val="35107584"/>
        <c:axId val="35109504"/>
      </c:scatterChart>
      <c:valAx>
        <c:axId val="35107584"/>
        <c:scaling>
          <c:orientation val="minMax"/>
          <c:max val="12"/>
          <c:min val="0"/>
        </c:scaling>
        <c:axPos val="b"/>
        <c:majorGridlines>
          <c:spPr>
            <a:ln w="3175">
              <a:solidFill>
                <a:schemeClr val="bg1">
                  <a:lumMod val="85000"/>
                </a:schemeClr>
              </a:solidFill>
            </a:ln>
          </c:spPr>
        </c:majorGridlines>
        <c:minorGridlines>
          <c:spPr>
            <a:ln w="3175">
              <a:solidFill>
                <a:schemeClr val="bg1">
                  <a:lumMod val="85000"/>
                </a:scheme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600">
                    <a:latin typeface="Times New Roman" pitchFamily="18" charset="0"/>
                    <a:cs typeface="Times New Roman" pitchFamily="18" charset="0"/>
                  </a:rPr>
                  <a:t>Time [ms]</a:t>
                </a:r>
              </a:p>
            </c:rich>
          </c:tx>
          <c:layout>
            <c:manualLayout>
              <c:xMode val="edge"/>
              <c:yMode val="edge"/>
              <c:x val="0.42005724284464457"/>
              <c:y val="0.89746986983769828"/>
            </c:manualLayout>
          </c:layout>
        </c:title>
        <c:numFmt formatCode="#,##0.0" sourceLinked="0"/>
        <c:minorTickMark val="out"/>
        <c:tickLblPos val="nextTo"/>
        <c:spPr>
          <a:ln>
            <a:solidFill>
              <a:schemeClr val="bg2">
                <a:lumMod val="25000"/>
              </a:schemeClr>
            </a:solidFill>
          </a:ln>
        </c:spPr>
        <c:txPr>
          <a:bodyPr/>
          <a:lstStyle/>
          <a:p>
            <a:pPr>
              <a:defRPr sz="1100" b="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35109504"/>
        <c:crossesAt val="-0.60000000000000042"/>
        <c:crossBetween val="midCat"/>
        <c:majorUnit val="2"/>
        <c:minorUnit val="0.5"/>
      </c:valAx>
      <c:valAx>
        <c:axId val="35109504"/>
        <c:scaling>
          <c:orientation val="minMax"/>
          <c:max val="1"/>
          <c:min val="-0.60000000000000042"/>
        </c:scaling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</a:ln>
          </c:spPr>
        </c:majorGridlines>
        <c:minorGridlines>
          <c:spPr>
            <a:ln w="3175">
              <a:solidFill>
                <a:schemeClr val="bg1">
                  <a:lumMod val="85000"/>
                </a:schemeClr>
              </a:solidFill>
            </a:ln>
          </c:spPr>
        </c:minorGridlines>
        <c:title>
          <c:tx>
            <c:rich>
              <a:bodyPr rot="-5400000" vert="horz"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600" smtClean="0">
                    <a:latin typeface="Times New Roman" pitchFamily="18" charset="0"/>
                    <a:cs typeface="Times New Roman" pitchFamily="18" charset="0"/>
                  </a:rPr>
                  <a:t>Mode Amplitude</a:t>
                </a:r>
                <a:endParaRPr lang="en-US" sz="160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1.7209223847019124E-2"/>
              <c:y val="0.24561760137125721"/>
            </c:manualLayout>
          </c:layout>
        </c:title>
        <c:numFmt formatCode="General" sourceLinked="1"/>
        <c:minorTickMark val="out"/>
        <c:tickLblPos val="nextTo"/>
        <c:spPr>
          <a:ln>
            <a:solidFill>
              <a:schemeClr val="bg2">
                <a:lumMod val="25000"/>
              </a:schemeClr>
            </a:solidFill>
          </a:ln>
        </c:spPr>
        <c:txPr>
          <a:bodyPr/>
          <a:lstStyle/>
          <a:p>
            <a:pPr>
              <a:defRPr sz="1050" b="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35107584"/>
        <c:crosses val="autoZero"/>
        <c:crossBetween val="midCat"/>
        <c:majorUnit val="0.2"/>
        <c:minorUnit val="0.1"/>
      </c:valAx>
    </c:plotArea>
    <c:legend>
      <c:legendPos val="r"/>
      <c:layout>
        <c:manualLayout>
          <c:xMode val="edge"/>
          <c:yMode val="edge"/>
          <c:x val="0.87071526544407374"/>
          <c:y val="0.25592705850456177"/>
          <c:w val="0.10683914822676006"/>
          <c:h val="0.44665901137357833"/>
        </c:manualLayout>
      </c:layout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3321" tIns="46660" rIns="93321" bIns="4666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3321" tIns="46660" rIns="93321" bIns="46660" rtlCol="0"/>
          <a:lstStyle>
            <a:lvl1pPr algn="r">
              <a:defRPr sz="1200"/>
            </a:lvl1pPr>
          </a:lstStyle>
          <a:p>
            <a:pPr>
              <a:defRPr/>
            </a:pPr>
            <a:fld id="{BF17B6C9-4124-4154-A93C-F0559F45CAA9}" type="datetimeFigureOut">
              <a:rPr lang="en-US"/>
              <a:pPr>
                <a:defRPr/>
              </a:pPr>
              <a:t>10/6/2011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1" tIns="46660" rIns="93321" bIns="4666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3321" tIns="46660" rIns="93321" bIns="4666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3321" tIns="46660" rIns="93321" bIns="4666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3321" tIns="46660" rIns="93321" bIns="46660" rtlCol="0" anchor="b"/>
          <a:lstStyle>
            <a:lvl1pPr algn="r">
              <a:defRPr sz="1200"/>
            </a:lvl1pPr>
          </a:lstStyle>
          <a:p>
            <a:pPr>
              <a:defRPr/>
            </a:pPr>
            <a:fld id="{3C6A73AC-2096-49F6-B593-4FC888F7F6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74E735-C920-43A9-84BF-5AFD096A3C8B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2C03B08-90BF-4BC5-B2E0-606A086472FB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330659-3CAD-490C-A64F-871A40F36CB1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C79629-20E2-4AD5-B697-B7984CF15856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C81128-CD3E-45BC-AA2B-79ED33AF4F3F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C8F15E-1C9A-4B24-8D40-48AC9A5FA274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2890D9-5AA0-4EFE-AD5F-30F84CCCFAEE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7140"/>
            <a:ext cx="8636000" cy="16333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3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7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3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9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7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3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53EAA-F79F-4D0B-B71A-5829FCD90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C9D88-6651-4F5C-B242-899945915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05154"/>
            <a:ext cx="2286000" cy="650169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305154"/>
            <a:ext cx="6688667" cy="650169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1545E-5EAA-4409-999D-8233668BF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15BCD-96DA-4B6E-992A-5EB67EF020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4896556"/>
            <a:ext cx="8636000" cy="1513417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3229682"/>
            <a:ext cx="8636000" cy="16668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79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59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39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19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399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479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559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63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33B88-A513-4719-AC53-9874D8A364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87333" cy="5028848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1778000"/>
            <a:ext cx="4487333" cy="5028848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3AD08-D6B2-4F35-95A0-4840E62A42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5681"/>
            <a:ext cx="4489098" cy="71084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7995" indent="0">
              <a:buNone/>
              <a:defRPr sz="2200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800" b="1"/>
            </a:lvl4pPr>
            <a:lvl5pPr marL="2031980" indent="0">
              <a:buNone/>
              <a:defRPr sz="1800" b="1"/>
            </a:lvl5pPr>
            <a:lvl6pPr marL="2539975" indent="0">
              <a:buNone/>
              <a:defRPr sz="1800" b="1"/>
            </a:lvl6pPr>
            <a:lvl7pPr marL="3047970" indent="0">
              <a:buNone/>
              <a:defRPr sz="1800" b="1"/>
            </a:lvl7pPr>
            <a:lvl8pPr marL="3555964" indent="0">
              <a:buNone/>
              <a:defRPr sz="1800" b="1"/>
            </a:lvl8pPr>
            <a:lvl9pPr marL="4063959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528"/>
            <a:ext cx="4489098" cy="4390320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0" y="1705681"/>
            <a:ext cx="4490861" cy="71084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7995" indent="0">
              <a:buNone/>
              <a:defRPr sz="2200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800" b="1"/>
            </a:lvl4pPr>
            <a:lvl5pPr marL="2031980" indent="0">
              <a:buNone/>
              <a:defRPr sz="1800" b="1"/>
            </a:lvl5pPr>
            <a:lvl6pPr marL="2539975" indent="0">
              <a:buNone/>
              <a:defRPr sz="1800" b="1"/>
            </a:lvl6pPr>
            <a:lvl7pPr marL="3047970" indent="0">
              <a:buNone/>
              <a:defRPr sz="1800" b="1"/>
            </a:lvl7pPr>
            <a:lvl8pPr marL="3555964" indent="0">
              <a:buNone/>
              <a:defRPr sz="1800" b="1"/>
            </a:lvl8pPr>
            <a:lvl9pPr marL="4063959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0" y="2416528"/>
            <a:ext cx="4490861" cy="4390320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0FEF9-CB8B-4744-8B39-C8D3CCD9B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2E782-81EC-4261-8F4D-B85BC70ED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A2488-699B-4F47-B0A9-FF86972A9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03389"/>
            <a:ext cx="3342570" cy="1291167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303389"/>
            <a:ext cx="5679722" cy="650345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1594556"/>
            <a:ext cx="3342570" cy="5212292"/>
          </a:xfrm>
        </p:spPr>
        <p:txBody>
          <a:bodyPr/>
          <a:lstStyle>
            <a:lvl1pPr marL="0" indent="0">
              <a:buNone/>
              <a:defRPr sz="1600"/>
            </a:lvl1pPr>
            <a:lvl2pPr marL="507995" indent="0">
              <a:buNone/>
              <a:defRPr sz="1300"/>
            </a:lvl2pPr>
            <a:lvl3pPr marL="1015990" indent="0">
              <a:buNone/>
              <a:defRPr sz="1100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FC5F6-A3F6-4070-93B3-A41356CF53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5334000"/>
            <a:ext cx="6096000" cy="62970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680861"/>
            <a:ext cx="6096000" cy="4572000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07995" indent="0">
              <a:buNone/>
              <a:defRPr sz="3100"/>
            </a:lvl2pPr>
            <a:lvl3pPr marL="1015990" indent="0">
              <a:buNone/>
              <a:defRPr sz="2700"/>
            </a:lvl3pPr>
            <a:lvl4pPr marL="1523985" indent="0">
              <a:buNone/>
              <a:defRPr sz="2200"/>
            </a:lvl4pPr>
            <a:lvl5pPr marL="2031980" indent="0">
              <a:buNone/>
              <a:defRPr sz="2200"/>
            </a:lvl5pPr>
            <a:lvl6pPr marL="2539975" indent="0">
              <a:buNone/>
              <a:defRPr sz="2200"/>
            </a:lvl6pPr>
            <a:lvl7pPr marL="3047970" indent="0">
              <a:buNone/>
              <a:defRPr sz="2200"/>
            </a:lvl7pPr>
            <a:lvl8pPr marL="3555964" indent="0">
              <a:buNone/>
              <a:defRPr sz="2200"/>
            </a:lvl8pPr>
            <a:lvl9pPr marL="4063959" indent="0">
              <a:buNone/>
              <a:defRPr sz="2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5963709"/>
            <a:ext cx="6096000" cy="894291"/>
          </a:xfrm>
        </p:spPr>
        <p:txBody>
          <a:bodyPr/>
          <a:lstStyle>
            <a:lvl1pPr marL="0" indent="0">
              <a:buNone/>
              <a:defRPr sz="1600"/>
            </a:lvl1pPr>
            <a:lvl2pPr marL="507995" indent="0">
              <a:buNone/>
              <a:defRPr sz="1300"/>
            </a:lvl2pPr>
            <a:lvl3pPr marL="1015990" indent="0">
              <a:buNone/>
              <a:defRPr sz="1100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0E577-AD7D-473A-9F74-D28BDB830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8000" y="304800"/>
            <a:ext cx="91440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599" tIns="50799" rIns="101599" bIns="5079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8000" y="177800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599" tIns="50799" rIns="101599" bIns="507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0" y="7062788"/>
            <a:ext cx="2370138" cy="404812"/>
          </a:xfrm>
          <a:prstGeom prst="rect">
            <a:avLst/>
          </a:prstGeom>
        </p:spPr>
        <p:txBody>
          <a:bodyPr vert="horz" lIns="101599" tIns="50799" rIns="101599" bIns="50799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863" y="7062788"/>
            <a:ext cx="3216275" cy="404812"/>
          </a:xfrm>
          <a:prstGeom prst="rect">
            <a:avLst/>
          </a:prstGeom>
        </p:spPr>
        <p:txBody>
          <a:bodyPr vert="horz" lIns="101599" tIns="50799" rIns="101599" bIns="50799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863" y="7062788"/>
            <a:ext cx="2370137" cy="404812"/>
          </a:xfrm>
          <a:prstGeom prst="rect">
            <a:avLst/>
          </a:prstGeom>
        </p:spPr>
        <p:txBody>
          <a:bodyPr vert="horz" lIns="101599" tIns="50799" rIns="101599" bIns="50799" rtlCol="0" anchor="ctr"/>
          <a:lstStyle>
            <a:lvl1pPr algn="r">
              <a:defRPr sz="13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69DC971-6217-4939-8717-A3E542A7B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014413" rtl="0" fontAlgn="base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1441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2pPr>
      <a:lvl3pPr algn="ctr" defTabSz="101441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3pPr>
      <a:lvl4pPr algn="ctr" defTabSz="101441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4pPr>
      <a:lvl5pPr algn="ctr" defTabSz="101441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5pPr>
      <a:lvl6pPr marL="457200" algn="ctr" defTabSz="101441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6pPr>
      <a:lvl7pPr marL="914400" algn="ctr" defTabSz="101441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7pPr>
      <a:lvl8pPr marL="1371600" algn="ctr" defTabSz="101441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8pPr>
      <a:lvl9pPr marL="1828800" algn="ctr" defTabSz="101441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9pPr>
    </p:titleStyle>
    <p:bodyStyle>
      <a:lvl1pPr marL="379413" indent="-379413" algn="l" defTabSz="1014413" rtl="0" fontAlgn="base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3913" indent="-315913" algn="l" defTabSz="1014413" rtl="0" fontAlgn="base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8413" indent="-252413" algn="l" defTabSz="1014413" rtl="0" fontAlgn="base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6413" indent="-252413" algn="l" defTabSz="1014413" rtl="0" fontAlgn="base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4413" indent="-252413" algn="l" defTabSz="1014413" rtl="0" fontAlgn="base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93972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7" Type="http://schemas.openxmlformats.org/officeDocument/2006/relationships/image" Target="../media/image17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tiff"/><Relationship Id="rId5" Type="http://schemas.openxmlformats.org/officeDocument/2006/relationships/image" Target="../media/image15.tiff"/><Relationship Id="rId4" Type="http://schemas.openxmlformats.org/officeDocument/2006/relationships/image" Target="../media/image14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7" Type="http://schemas.openxmlformats.org/officeDocument/2006/relationships/image" Target="../media/image22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tiff"/><Relationship Id="rId5" Type="http://schemas.openxmlformats.org/officeDocument/2006/relationships/image" Target="../media/image20.tiff"/><Relationship Id="rId4" Type="http://schemas.openxmlformats.org/officeDocument/2006/relationships/image" Target="../media/image19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6" descr="Block 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5200" y="3124200"/>
            <a:ext cx="1524000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17" descr="Log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8850" y="3082925"/>
            <a:ext cx="173355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itle 2"/>
          <p:cNvSpPr txBox="1">
            <a:spLocks/>
          </p:cNvSpPr>
          <p:nvPr/>
        </p:nvSpPr>
        <p:spPr>
          <a:xfrm>
            <a:off x="812800" y="1033463"/>
            <a:ext cx="8636000" cy="1481137"/>
          </a:xfrm>
          <a:prstGeom prst="rect">
            <a:avLst/>
          </a:prstGeom>
        </p:spPr>
        <p:txBody>
          <a:bodyPr lIns="101599" tIns="50799" rIns="101599" bIns="50799" anchor="ctr"/>
          <a:lstStyle>
            <a:lvl1pPr algn="ctr" defTabSz="101599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b="1" smtClean="0">
                <a:latin typeface="+mn-lt"/>
              </a:rPr>
              <a:t>Nonlinear Oscillations of Levitated Gas Bubbles and Their Impact on Plasma Formation in Water</a:t>
            </a:r>
            <a:endParaRPr lang="en-US" sz="4000">
              <a:latin typeface="+mn-lt"/>
            </a:endParaRPr>
          </a:p>
        </p:txBody>
      </p:sp>
      <p:sp>
        <p:nvSpPr>
          <p:cNvPr id="18436" name="TextBox 9"/>
          <p:cNvSpPr txBox="1">
            <a:spLocks noChangeArrowheads="1"/>
          </p:cNvSpPr>
          <p:nvPr/>
        </p:nvSpPr>
        <p:spPr bwMode="auto">
          <a:xfrm>
            <a:off x="3403600" y="3276600"/>
            <a:ext cx="28956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/>
              <a:t>Bradley S. Sommers</a:t>
            </a:r>
            <a:r>
              <a:rPr lang="en-US" baseline="30000"/>
              <a:t>a</a:t>
            </a:r>
            <a:endParaRPr lang="en-US"/>
          </a:p>
          <a:p>
            <a:pPr algn="ctr"/>
            <a:r>
              <a:rPr lang="en-US"/>
              <a:t>John E. Foster</a:t>
            </a:r>
            <a:r>
              <a:rPr lang="en-US" baseline="30000"/>
              <a:t>b</a:t>
            </a:r>
          </a:p>
        </p:txBody>
      </p:sp>
      <p:sp>
        <p:nvSpPr>
          <p:cNvPr id="18437" name="Rectangle 21"/>
          <p:cNvSpPr>
            <a:spLocks noChangeArrowheads="1"/>
          </p:cNvSpPr>
          <p:nvPr/>
        </p:nvSpPr>
        <p:spPr bwMode="auto">
          <a:xfrm>
            <a:off x="1727200" y="6096000"/>
            <a:ext cx="63214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i="1">
                <a:cs typeface="Times New Roman" pitchFamily="18" charset="0"/>
              </a:rPr>
              <a:t>Presented at the 2</a:t>
            </a:r>
            <a:r>
              <a:rPr lang="en-US" sz="2000" b="1" i="1" baseline="30000">
                <a:cs typeface="Times New Roman" pitchFamily="18" charset="0"/>
              </a:rPr>
              <a:t>nd</a:t>
            </a:r>
            <a:r>
              <a:rPr lang="en-US" sz="2000" b="1" i="1">
                <a:cs typeface="Times New Roman" pitchFamily="18" charset="0"/>
              </a:rPr>
              <a:t> Graduate Symposium of the Michigan Institute for Plasma Science and Engineering</a:t>
            </a:r>
          </a:p>
          <a:p>
            <a:pPr algn="ctr"/>
            <a:r>
              <a:rPr lang="en-US" sz="2000" b="1" i="1">
                <a:cs typeface="Times New Roman" pitchFamily="18" charset="0"/>
              </a:rPr>
              <a:t>Tuesday, May 21</a:t>
            </a:r>
            <a:r>
              <a:rPr lang="en-US" sz="2000" b="1" i="1" baseline="30000">
                <a:cs typeface="Times New Roman" pitchFamily="18" charset="0"/>
              </a:rPr>
              <a:t>st</a:t>
            </a:r>
            <a:r>
              <a:rPr lang="en-US" sz="2000" b="1" i="1">
                <a:cs typeface="Times New Roman" pitchFamily="18" charset="0"/>
              </a:rPr>
              <a:t>, 2011</a:t>
            </a:r>
            <a:endParaRPr lang="en-US" sz="2000" b="1">
              <a:cs typeface="Times New Roman" pitchFamily="18" charset="0"/>
            </a:endParaRPr>
          </a:p>
        </p:txBody>
      </p:sp>
      <p:sp>
        <p:nvSpPr>
          <p:cNvPr id="18438" name="TextBox 12"/>
          <p:cNvSpPr txBox="1">
            <a:spLocks noChangeArrowheads="1"/>
          </p:cNvSpPr>
          <p:nvPr/>
        </p:nvSpPr>
        <p:spPr bwMode="auto">
          <a:xfrm>
            <a:off x="889000" y="4419600"/>
            <a:ext cx="81534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/>
              <a:t> </a:t>
            </a:r>
          </a:p>
          <a:p>
            <a:pPr algn="ctr"/>
            <a:r>
              <a:rPr lang="en-US" sz="1400"/>
              <a:t>(a) Dept. of Nuclear Engineering, University of Michigan, Ann Arbor, USA,</a:t>
            </a:r>
            <a:r>
              <a:rPr lang="en-US" sz="1400" i="1"/>
              <a:t> </a:t>
            </a:r>
            <a:r>
              <a:rPr lang="en-US" sz="1400" i="1" u="sng"/>
              <a:t>bsso@umich.edu</a:t>
            </a:r>
            <a:endParaRPr lang="en-US" sz="1400"/>
          </a:p>
          <a:p>
            <a:pPr algn="ctr"/>
            <a:r>
              <a:rPr lang="en-US" sz="1400"/>
              <a:t>(b) Dept. of Nuclear Engineering, University of Michigan, Ann Arbor, USA, </a:t>
            </a:r>
            <a:r>
              <a:rPr lang="en-US" sz="1400" i="1" u="sng"/>
              <a:t>jefoster@umich.edu</a:t>
            </a:r>
            <a:endParaRPr lang="en-US" sz="1400"/>
          </a:p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46200" y="609600"/>
            <a:ext cx="7696200" cy="6553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803400" y="1828800"/>
            <a:ext cx="6781800" cy="4448175"/>
          </a:xfrm>
          <a:prstGeom prst="rect">
            <a:avLst/>
          </a:prstGeom>
        </p:spPr>
        <p:txBody>
          <a:bodyPr lIns="0" tIns="0" rIns="0" bIns="0"/>
          <a:lstStyle/>
          <a:p>
            <a:pPr marL="304797" indent="-304797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sz="1800">
                <a:latin typeface="+mn-lt"/>
              </a:rPr>
              <a:t>Plasmas are promising for a host of environmental applications but are limited by large voltage and energy requirements.</a:t>
            </a:r>
          </a:p>
          <a:p>
            <a:pPr marL="304797" indent="-304797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en-US" sz="1600">
              <a:latin typeface="+mn-lt"/>
            </a:endParaRPr>
          </a:p>
          <a:p>
            <a:pPr marL="304797" indent="-304797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sz="1800">
                <a:latin typeface="+mn-lt"/>
              </a:rPr>
              <a:t>The reduced field inside a gas bubble submerged in water can be enhanced when it undergoes severe distortions.</a:t>
            </a:r>
          </a:p>
          <a:p>
            <a:pPr marL="761997" lvl="1" indent="-304797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sz="1800" b="1" i="1">
                <a:latin typeface="+mn-lt"/>
              </a:rPr>
              <a:t>shape effect</a:t>
            </a:r>
            <a:r>
              <a:rPr lang="en-US" sz="1800">
                <a:latin typeface="+mn-lt"/>
              </a:rPr>
              <a:t>: field intensification near distorted dielectric surface</a:t>
            </a:r>
          </a:p>
          <a:p>
            <a:pPr marL="761997" lvl="1" indent="-304797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sz="1800" b="1" i="1">
                <a:latin typeface="+mn-lt"/>
              </a:rPr>
              <a:t>volume effect</a:t>
            </a:r>
            <a:r>
              <a:rPr lang="en-US" sz="1800">
                <a:latin typeface="+mn-lt"/>
              </a:rPr>
              <a:t>:  internal pressure drop accompanying expansion</a:t>
            </a:r>
          </a:p>
          <a:p>
            <a:pPr marL="761997" lvl="1" indent="-304797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en-US" sz="1600">
              <a:latin typeface="+mn-lt"/>
            </a:endParaRPr>
          </a:p>
          <a:p>
            <a:pPr marL="304797" indent="-304797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sz="1800">
                <a:latin typeface="+mn-lt"/>
              </a:rPr>
              <a:t>Precise levitation of air bubbles has been achieved via ultrasonic levitation</a:t>
            </a:r>
          </a:p>
          <a:p>
            <a:pPr marL="304797" indent="-304797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en-US" sz="1800">
              <a:latin typeface="+mn-lt"/>
            </a:endParaRPr>
          </a:p>
          <a:p>
            <a:pPr marL="304797" indent="-304797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sz="1800">
                <a:latin typeface="+mn-lt"/>
              </a:rPr>
              <a:t>Intense distortion of suspended air bubbles driven by A.C. fields has been observed with implications for the internal reduced field</a:t>
            </a:r>
          </a:p>
          <a:p>
            <a:pPr marL="761997" lvl="1" indent="-304797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sz="1800">
                <a:latin typeface="+mn-lt"/>
              </a:rPr>
              <a:t>severe curvature at bubble “tips” indicates field amplification</a:t>
            </a:r>
          </a:p>
          <a:p>
            <a:pPr marL="761997" lvl="1" indent="-304797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sz="1800">
                <a:latin typeface="+mn-lt"/>
              </a:rPr>
              <a:t>substantial volume increases indicate decreases in internal pressure</a:t>
            </a:r>
          </a:p>
          <a:p>
            <a:pPr marL="304797" indent="-304797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en-US" sz="1800">
              <a:latin typeface="+mn-lt"/>
            </a:endParaRPr>
          </a:p>
          <a:p>
            <a:pPr marL="914391" lvl="2" indent="-253997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Wingdings 2"/>
              <a:buNone/>
              <a:defRPr/>
            </a:pPr>
            <a:endParaRPr lang="en-US" sz="1300">
              <a:latin typeface="+mn-lt"/>
            </a:endParaRPr>
          </a:p>
        </p:txBody>
      </p:sp>
      <p:sp>
        <p:nvSpPr>
          <p:cNvPr id="38915" name="Title 1"/>
          <p:cNvSpPr>
            <a:spLocks noGrp="1"/>
          </p:cNvSpPr>
          <p:nvPr>
            <p:ph type="title"/>
          </p:nvPr>
        </p:nvSpPr>
        <p:spPr>
          <a:xfrm>
            <a:off x="3251200" y="838200"/>
            <a:ext cx="3886200" cy="842963"/>
          </a:xfrm>
        </p:spPr>
        <p:txBody>
          <a:bodyPr/>
          <a:lstStyle/>
          <a:p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Overview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>
          <a:xfrm>
            <a:off x="250825" y="307975"/>
            <a:ext cx="9658350" cy="1082675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Experimental Approach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mtClean="0">
                <a:latin typeface="Times New Roman" pitchFamily="18" charset="0"/>
                <a:cs typeface="Times New Roman" pitchFamily="18" charset="0"/>
              </a:rPr>
            </a:br>
            <a:r>
              <a:rPr lang="en-US" sz="290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 I: Ultrasonic Levitation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23850" y="2362200"/>
            <a:ext cx="4451350" cy="4419600"/>
          </a:xfrm>
          <a:prstGeom prst="rect">
            <a:avLst/>
          </a:prstGeom>
        </p:spPr>
        <p:txBody>
          <a:bodyPr lIns="0" tIns="0" rIns="0" bIns="0"/>
          <a:lstStyle/>
          <a:p>
            <a:pPr marL="304797" indent="-304797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sz="2000" b="1">
                <a:latin typeface="+mn-lt"/>
              </a:rPr>
              <a:t>Purpose</a:t>
            </a:r>
            <a:r>
              <a:rPr lang="en-US" sz="2000">
                <a:latin typeface="+mn-lt"/>
              </a:rPr>
              <a:t>: study isolated bubble under repeatable conditions</a:t>
            </a:r>
          </a:p>
          <a:p>
            <a:pPr marL="304797" indent="-304797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en-US" sz="2000">
              <a:latin typeface="+mn-lt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endParaRPr lang="en-US" sz="2000">
              <a:latin typeface="+mn-lt"/>
            </a:endParaRPr>
          </a:p>
          <a:p>
            <a:pPr marL="304797" indent="-304797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sz="2000">
                <a:latin typeface="+mn-lt"/>
              </a:rPr>
              <a:t>Physical Mechanism</a:t>
            </a:r>
            <a:endParaRPr lang="en-US" sz="2200">
              <a:latin typeface="+mn-lt"/>
            </a:endParaRPr>
          </a:p>
          <a:p>
            <a:pPr marL="609594" lvl="1" indent="-304797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defRPr/>
            </a:pPr>
            <a:r>
              <a:rPr lang="en-US" sz="1600">
                <a:solidFill>
                  <a:schemeClr val="tx2"/>
                </a:solidFill>
                <a:latin typeface="+mn-lt"/>
              </a:rPr>
              <a:t>piezoelectric ceramic transfers electrical energy into acoustic energy</a:t>
            </a:r>
          </a:p>
          <a:p>
            <a:pPr marL="609594" lvl="1" indent="-304797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defRPr/>
            </a:pPr>
            <a:r>
              <a:rPr lang="en-US" sz="1600">
                <a:solidFill>
                  <a:schemeClr val="tx2"/>
                </a:solidFill>
                <a:latin typeface="+mn-lt"/>
              </a:rPr>
              <a:t>acoustic standing wave established in 3-D rectangular cell</a:t>
            </a:r>
          </a:p>
          <a:p>
            <a:pPr marL="609594" lvl="1" indent="-304797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defRPr/>
            </a:pPr>
            <a:r>
              <a:rPr lang="en-US" sz="1600">
                <a:solidFill>
                  <a:schemeClr val="tx2"/>
                </a:solidFill>
                <a:latin typeface="+mn-lt"/>
              </a:rPr>
              <a:t>bubble trapped at node</a:t>
            </a:r>
          </a:p>
          <a:p>
            <a:pPr marL="609594" lvl="1" indent="-304797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defRPr/>
            </a:pPr>
            <a:r>
              <a:rPr lang="en-US" sz="1600">
                <a:solidFill>
                  <a:schemeClr val="tx2"/>
                </a:solidFill>
                <a:latin typeface="+mn-lt"/>
              </a:rPr>
              <a:t>coupler provides lateral stability</a:t>
            </a:r>
            <a:r>
              <a:rPr lang="en-US" sz="1600" baseline="30000">
                <a:solidFill>
                  <a:schemeClr val="tx2"/>
                </a:solidFill>
                <a:latin typeface="+mn-lt"/>
              </a:rPr>
              <a:t>3</a:t>
            </a:r>
          </a:p>
          <a:p>
            <a:pPr marL="609594" lvl="1" indent="-304797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defRPr/>
            </a:pPr>
            <a:r>
              <a:rPr lang="en-US" sz="1600">
                <a:solidFill>
                  <a:schemeClr val="tx2"/>
                </a:solidFill>
              </a:rPr>
              <a:t>wave mode: [1,1,2]</a:t>
            </a:r>
          </a:p>
          <a:p>
            <a:pPr marL="609594" lvl="1" indent="-304797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defRPr/>
            </a:pPr>
            <a:endParaRPr lang="en-US" sz="1600">
              <a:solidFill>
                <a:schemeClr val="tx2"/>
              </a:solidFill>
              <a:latin typeface="+mn-lt"/>
            </a:endParaRPr>
          </a:p>
          <a:p>
            <a:pPr marL="609594" lvl="1" indent="-304797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defRPr/>
            </a:pPr>
            <a:endParaRPr lang="en-US" sz="1300">
              <a:latin typeface="+mn-lt"/>
            </a:endParaRPr>
          </a:p>
          <a:p>
            <a:pPr marL="914391" lvl="2" indent="-253997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Wingdings 2"/>
              <a:buNone/>
              <a:defRPr/>
            </a:pPr>
            <a:endParaRPr lang="en-US" sz="1300">
              <a:latin typeface="+mn-lt"/>
            </a:endParaRPr>
          </a:p>
        </p:txBody>
      </p:sp>
      <p:pic>
        <p:nvPicPr>
          <p:cNvPr id="39939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08600" y="1163638"/>
            <a:ext cx="28194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2400" y="2057400"/>
            <a:ext cx="4333875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TextBox 7"/>
          <p:cNvSpPr txBox="1">
            <a:spLocks noChangeArrowheads="1"/>
          </p:cNvSpPr>
          <p:nvPr/>
        </p:nvSpPr>
        <p:spPr bwMode="auto">
          <a:xfrm>
            <a:off x="355600" y="6886575"/>
            <a:ext cx="4191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baseline="30000"/>
              <a:t>3</a:t>
            </a:r>
            <a:r>
              <a:rPr lang="en-US" sz="1200" b="1"/>
              <a:t> Trinh, E.H., Thiessen, D.B., </a:t>
            </a:r>
            <a:r>
              <a:rPr lang="en-US" sz="1200" b="1" i="1"/>
              <a:t>J. Fluid Mech., Vol. 364, 1998</a:t>
            </a:r>
            <a:endParaRPr lang="en-US" sz="1400" b="1"/>
          </a:p>
        </p:txBody>
      </p:sp>
      <p:sp>
        <p:nvSpPr>
          <p:cNvPr id="10" name="Rectangle 31"/>
          <p:cNvSpPr>
            <a:spLocks noChangeArrowheads="1"/>
          </p:cNvSpPr>
          <p:nvPr/>
        </p:nvSpPr>
        <p:spPr bwMode="auto">
          <a:xfrm>
            <a:off x="5156200" y="6629400"/>
            <a:ext cx="41148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1440" bIns="91440">
            <a:spAutoFit/>
          </a:bodyPr>
          <a:lstStyle/>
          <a:p>
            <a:pPr eaLnBrk="0" hangingPunct="0">
              <a:defRPr/>
            </a:pPr>
            <a:r>
              <a:rPr lang="en-US" sz="1800" b="1">
                <a:latin typeface="+mn-lt"/>
                <a:ea typeface="ＭＳ Ｐゴシック" charset="-128"/>
              </a:rPr>
              <a:t>Figure </a:t>
            </a:r>
            <a:r>
              <a:rPr lang="en-US" sz="1800" b="1">
                <a:latin typeface="+mn-lt"/>
                <a:ea typeface="ＭＳ Ｐゴシック" charset="-128"/>
              </a:rPr>
              <a:t>1. </a:t>
            </a:r>
            <a:r>
              <a:rPr lang="en-US" sz="1800">
                <a:ea typeface="ＭＳ Ｐゴシック" charset="-128"/>
              </a:rPr>
              <a:t> Water filled bubble levitation chamber</a:t>
            </a:r>
            <a:endParaRPr lang="en-US" sz="1800" dirty="0">
              <a:latin typeface="+mn-lt"/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584200" y="533400"/>
          <a:ext cx="4570413" cy="3276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584200" y="3657599"/>
          <a:ext cx="45720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765800" y="3886200"/>
            <a:ext cx="3048000" cy="1066800"/>
          </a:xfrm>
          <a:prstGeom prst="rect">
            <a:avLst/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19050">
            <a:solidFill>
              <a:srgbClr val="4A7EBB"/>
            </a:solidFill>
            <a:miter lim="800000"/>
            <a:headEnd/>
            <a:tailEnd/>
          </a:ln>
          <a:effectLst>
            <a:outerShdw dist="25400" dir="5400000" algn="ctr" rotWithShape="0">
              <a:srgbClr val="808080">
                <a:alpha val="35001"/>
              </a:srgbClr>
            </a:outerShdw>
          </a:effectLst>
        </p:spPr>
        <p:txBody>
          <a:bodyPr tIns="91440" bIns="91440"/>
          <a:lstStyle/>
          <a:p>
            <a:pPr algn="ctr">
              <a:spcAft>
                <a:spcPts val="1000"/>
              </a:spcAft>
              <a:defRPr/>
            </a:pPr>
            <a:r>
              <a:rPr lang="en-US" sz="1800"/>
              <a:t>Maximum power is absorbed where the piezoelectric impedance is minimized</a:t>
            </a:r>
            <a:endParaRPr lang="en-US" sz="18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201988" y="4567238"/>
            <a:ext cx="2259012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3201988" y="2743200"/>
            <a:ext cx="2362200" cy="137160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31"/>
          <p:cNvSpPr>
            <a:spLocks noChangeArrowheads="1"/>
          </p:cNvSpPr>
          <p:nvPr/>
        </p:nvSpPr>
        <p:spPr bwMode="auto">
          <a:xfrm>
            <a:off x="5367338" y="5918200"/>
            <a:ext cx="43053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1440" bIns="91440">
            <a:spAutoFit/>
          </a:bodyPr>
          <a:lstStyle/>
          <a:p>
            <a:pPr eaLnBrk="0" hangingPunct="0">
              <a:defRPr/>
            </a:pPr>
            <a:r>
              <a:rPr lang="en-US" sz="1800" b="1">
                <a:latin typeface="+mn-lt"/>
                <a:ea typeface="ＭＳ Ｐゴシック" charset="-128"/>
              </a:rPr>
              <a:t>Figure </a:t>
            </a:r>
            <a:r>
              <a:rPr lang="en-US" sz="1800" b="1">
                <a:latin typeface="+mn-lt"/>
                <a:ea typeface="ＭＳ Ｐゴシック" charset="-128"/>
              </a:rPr>
              <a:t>3. </a:t>
            </a:r>
            <a:r>
              <a:rPr lang="en-US" sz="1800">
                <a:ea typeface="ＭＳ Ｐゴシック" charset="-128"/>
              </a:rPr>
              <a:t> Piezoelectric resonance curves showing the (a) total impedance and (b) absorbed power as a function of frequency </a:t>
            </a:r>
            <a:endParaRPr lang="en-US" sz="1800" dirty="0">
              <a:latin typeface="+mn-lt"/>
              <a:ea typeface="ＭＳ Ｐゴシック" charset="-128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5276850" y="914400"/>
            <a:ext cx="4451350" cy="1981200"/>
          </a:xfrm>
          <a:prstGeom prst="rect">
            <a:avLst/>
          </a:prstGeom>
        </p:spPr>
        <p:txBody>
          <a:bodyPr lIns="0" tIns="0" rIns="0" bIns="0"/>
          <a:lstStyle/>
          <a:p>
            <a:pPr marL="304797" indent="-304797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en-US" sz="2000">
              <a:latin typeface="+mn-lt"/>
            </a:endParaRPr>
          </a:p>
          <a:p>
            <a:pPr marL="304797" indent="-304797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sz="2000">
                <a:latin typeface="+mn-lt"/>
              </a:rPr>
              <a:t>Piezo specs</a:t>
            </a:r>
            <a:endParaRPr lang="en-US" sz="2200">
              <a:latin typeface="+mn-lt"/>
            </a:endParaRPr>
          </a:p>
          <a:p>
            <a:pPr marL="609594" lvl="1" indent="-304797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defRPr/>
            </a:pPr>
            <a:r>
              <a:rPr lang="en-US" sz="1600">
                <a:solidFill>
                  <a:schemeClr val="tx2"/>
                </a:solidFill>
                <a:latin typeface="+mn-lt"/>
              </a:rPr>
              <a:t>operating frequency: 26.4 kHz</a:t>
            </a:r>
          </a:p>
          <a:p>
            <a:pPr marL="609594" lvl="1" indent="-304797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defRPr/>
            </a:pPr>
            <a:r>
              <a:rPr lang="en-US" sz="1600">
                <a:solidFill>
                  <a:schemeClr val="tx2"/>
                </a:solidFill>
                <a:latin typeface="+mn-lt"/>
              </a:rPr>
              <a:t>Absorbed power: 2.3 Watts </a:t>
            </a:r>
          </a:p>
          <a:p>
            <a:pPr marL="609594" lvl="1" indent="-304797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defRPr/>
            </a:pPr>
            <a:r>
              <a:rPr lang="en-US" sz="1600">
                <a:solidFill>
                  <a:schemeClr val="tx2"/>
                </a:solidFill>
                <a:latin typeface="+mn-lt"/>
              </a:rPr>
              <a:t>m</a:t>
            </a:r>
            <a:r>
              <a:rPr lang="en-US" sz="1600">
                <a:solidFill>
                  <a:schemeClr val="tx2"/>
                </a:solidFill>
                <a:latin typeface="+mn-lt"/>
              </a:rPr>
              <a:t>aximum acoustic pressure: ~ 1 atm above ambient</a:t>
            </a:r>
            <a:endParaRPr lang="en-US" sz="1300">
              <a:latin typeface="+mn-lt"/>
            </a:endParaRPr>
          </a:p>
        </p:txBody>
      </p:sp>
      <p:sp>
        <p:nvSpPr>
          <p:cNvPr id="40968" name="TextBox 17"/>
          <p:cNvSpPr txBox="1">
            <a:spLocks noChangeArrowheads="1"/>
          </p:cNvSpPr>
          <p:nvPr/>
        </p:nvSpPr>
        <p:spPr bwMode="auto">
          <a:xfrm>
            <a:off x="508000" y="457200"/>
            <a:ext cx="685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(a)</a:t>
            </a:r>
          </a:p>
        </p:txBody>
      </p:sp>
      <p:sp>
        <p:nvSpPr>
          <p:cNvPr id="40969" name="TextBox 18"/>
          <p:cNvSpPr txBox="1">
            <a:spLocks noChangeArrowheads="1"/>
          </p:cNvSpPr>
          <p:nvPr/>
        </p:nvSpPr>
        <p:spPr bwMode="auto">
          <a:xfrm>
            <a:off x="508000" y="3454400"/>
            <a:ext cx="685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(b)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28"/>
          <p:cNvSpPr>
            <a:spLocks noGrp="1"/>
          </p:cNvSpPr>
          <p:nvPr>
            <p:ph type="title"/>
          </p:nvPr>
        </p:nvSpPr>
        <p:spPr>
          <a:xfrm>
            <a:off x="279400" y="304800"/>
            <a:ext cx="9482138" cy="842963"/>
          </a:xfrm>
        </p:spPr>
        <p:txBody>
          <a:bodyPr/>
          <a:lstStyle/>
          <a:p>
            <a:pPr algn="l"/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Shape Mode Analysis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50850" y="1219200"/>
            <a:ext cx="4019550" cy="5187950"/>
          </a:xfrm>
          <a:prstGeom prst="rect">
            <a:avLst/>
          </a:prstGeom>
        </p:spPr>
        <p:txBody>
          <a:bodyPr lIns="0" tIns="0" rIns="0" bIns="0"/>
          <a:lstStyle/>
          <a:p>
            <a:pPr marL="304797" indent="-304797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sz="2000"/>
              <a:t>Bubble </a:t>
            </a:r>
            <a:r>
              <a:rPr lang="en-US" sz="2000"/>
              <a:t>oscillations decompose naturally into spherical </a:t>
            </a:r>
            <a:r>
              <a:rPr lang="en-US" sz="2000"/>
              <a:t>harmonics</a:t>
            </a:r>
            <a:r>
              <a:rPr lang="en-US" sz="2000" baseline="30000"/>
              <a:t>4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endParaRPr lang="en-US"/>
          </a:p>
          <a:p>
            <a:pPr marL="609594" lvl="1" indent="-304797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defRPr/>
            </a:pPr>
            <a:r>
              <a:rPr lang="en-US" sz="1800">
                <a:solidFill>
                  <a:schemeClr val="tx2"/>
                </a:solidFill>
              </a:rPr>
              <a:t>equation of surface:</a:t>
            </a:r>
          </a:p>
          <a:p>
            <a:pPr marL="609594" lvl="1" indent="-304797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defRPr/>
            </a:pPr>
            <a:endParaRPr lang="en-US" sz="1800">
              <a:solidFill>
                <a:schemeClr val="tx2"/>
              </a:solidFill>
            </a:endParaRPr>
          </a:p>
          <a:p>
            <a:pPr marL="609594" lvl="1" indent="-304797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defRPr/>
            </a:pPr>
            <a:endParaRPr lang="en-US" sz="1800">
              <a:solidFill>
                <a:schemeClr val="tx2"/>
              </a:solidFill>
            </a:endParaRPr>
          </a:p>
          <a:p>
            <a:pPr marL="609594" lvl="1" indent="-304797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defRPr/>
            </a:pPr>
            <a:r>
              <a:rPr lang="en-US" sz="1800">
                <a:solidFill>
                  <a:schemeClr val="tx2"/>
                </a:solidFill>
              </a:rPr>
              <a:t>spherical harmonic coeffcients:</a:t>
            </a:r>
            <a:endParaRPr lang="en-US" sz="1800">
              <a:solidFill>
                <a:schemeClr val="tx2"/>
              </a:solidFill>
            </a:endParaRPr>
          </a:p>
          <a:p>
            <a:pPr marL="609594" lvl="1" indent="-304797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defRPr/>
            </a:pPr>
            <a:endParaRPr lang="en-US" sz="1300">
              <a:latin typeface="+mn-lt"/>
            </a:endParaRPr>
          </a:p>
          <a:p>
            <a:pPr marL="304797" lvl="1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defRPr/>
            </a:pPr>
            <a:endParaRPr lang="en-US" sz="1300">
              <a:latin typeface="+mn-lt"/>
            </a:endParaRPr>
          </a:p>
          <a:p>
            <a:pPr marL="304797" lvl="1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defRPr/>
            </a:pPr>
            <a:endParaRPr lang="en-US" sz="1300">
              <a:latin typeface="+mn-lt"/>
            </a:endParaRPr>
          </a:p>
          <a:p>
            <a:pPr marL="304797" lvl="1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defRPr/>
            </a:pPr>
            <a:endParaRPr lang="en-US" sz="1300">
              <a:latin typeface="+mn-lt"/>
            </a:endParaRPr>
          </a:p>
          <a:p>
            <a:pPr marL="304797" indent="-304797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sz="2000">
                <a:latin typeface="+mn-lt"/>
              </a:rPr>
              <a:t>Image Analysis</a:t>
            </a:r>
          </a:p>
          <a:p>
            <a:pPr marL="609594" lvl="1" indent="-304797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defRPr/>
            </a:pPr>
            <a:r>
              <a:rPr lang="en-US" sz="1800">
                <a:solidFill>
                  <a:schemeClr val="tx2"/>
                </a:solidFill>
              </a:rPr>
              <a:t>convert RGB images to binary</a:t>
            </a:r>
          </a:p>
          <a:p>
            <a:pPr marL="609594" lvl="1" indent="-304797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defRPr/>
            </a:pPr>
            <a:r>
              <a:rPr lang="en-US" sz="1800">
                <a:solidFill>
                  <a:schemeClr val="tx2"/>
                </a:solidFill>
                <a:latin typeface="+mn-lt"/>
              </a:rPr>
              <a:t>apply edge tracing algorithm to obtain bubble surface data</a:t>
            </a:r>
          </a:p>
          <a:p>
            <a:pPr marL="609594" lvl="1" indent="-304797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defRPr/>
            </a:pPr>
            <a:r>
              <a:rPr lang="en-US" sz="1800">
                <a:solidFill>
                  <a:schemeClr val="tx2"/>
                </a:solidFill>
                <a:latin typeface="+mn-lt"/>
              </a:rPr>
              <a:t>numerially integrate to find mode coefficients</a:t>
            </a:r>
          </a:p>
          <a:p>
            <a:pPr marL="609594" lvl="1" indent="-304797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defRPr/>
            </a:pPr>
            <a:endParaRPr lang="en-US" sz="1600">
              <a:solidFill>
                <a:schemeClr val="tx2"/>
              </a:solidFill>
              <a:latin typeface="+mn-lt"/>
            </a:endParaRPr>
          </a:p>
          <a:p>
            <a:pPr marL="914391" lvl="2" indent="-253997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Wingdings 2"/>
              <a:buNone/>
              <a:defRPr/>
            </a:pPr>
            <a:endParaRPr lang="en-US" sz="1300">
              <a:latin typeface="+mn-lt"/>
            </a:endParaRPr>
          </a:p>
        </p:txBody>
      </p:sp>
      <p:sp>
        <p:nvSpPr>
          <p:cNvPr id="22" name="Rectangle 2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454661" y="2971800"/>
            <a:ext cx="3597139" cy="791820"/>
          </a:xfrm>
          <a:prstGeom prst="rect">
            <a:avLst/>
          </a:prstGeom>
          <a:blipFill rotWithShape="1">
            <a:blip r:embed="rId3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3" name="Rectangle 2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419753" y="1905000"/>
            <a:ext cx="3936847" cy="930063"/>
          </a:xfrm>
          <a:prstGeom prst="rect">
            <a:avLst/>
          </a:prstGeom>
          <a:blipFill rotWithShape="1">
            <a:blip r:embed="rId4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41989" name="Picture 2"/>
          <p:cNvPicPr>
            <a:picLocks noChangeAspect="1" noChangeArrowheads="1"/>
          </p:cNvPicPr>
          <p:nvPr/>
        </p:nvPicPr>
        <p:blipFill>
          <a:blip r:embed="rId5"/>
          <a:srcRect l="53838" t="34521" r="38448" b="54346"/>
          <a:stretch>
            <a:fillRect/>
          </a:stretch>
        </p:blipFill>
        <p:spPr bwMode="auto">
          <a:xfrm>
            <a:off x="7386638" y="4656138"/>
            <a:ext cx="2189162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3" descr="\\storage.adsroot.itcs.umich.edu\home\windat.v2\Desktop\Image Processing\image processing\900Hz\900Hz_000120.t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70400" y="4662488"/>
            <a:ext cx="1966913" cy="196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ight Arrow 1"/>
          <p:cNvSpPr/>
          <p:nvPr/>
        </p:nvSpPr>
        <p:spPr>
          <a:xfrm>
            <a:off x="6659563" y="5486400"/>
            <a:ext cx="554037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992" name="TextBox 2"/>
          <p:cNvSpPr txBox="1">
            <a:spLocks noChangeArrowheads="1"/>
          </p:cNvSpPr>
          <p:nvPr/>
        </p:nvSpPr>
        <p:spPr bwMode="auto">
          <a:xfrm>
            <a:off x="4491038" y="6781800"/>
            <a:ext cx="50847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original image                  binary image</a:t>
            </a:r>
          </a:p>
        </p:txBody>
      </p:sp>
      <p:sp>
        <p:nvSpPr>
          <p:cNvPr id="41993" name="TextBox 14"/>
          <p:cNvSpPr txBox="1">
            <a:spLocks noChangeArrowheads="1"/>
          </p:cNvSpPr>
          <p:nvPr/>
        </p:nvSpPr>
        <p:spPr bwMode="auto">
          <a:xfrm>
            <a:off x="223838" y="7115175"/>
            <a:ext cx="4191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baseline="30000"/>
              <a:t>4</a:t>
            </a:r>
            <a:r>
              <a:rPr lang="en-US" sz="1200" b="1"/>
              <a:t> Trinh, E.H., Thiessen, D.B., </a:t>
            </a:r>
            <a:r>
              <a:rPr lang="en-US" sz="1200" b="1" i="1"/>
              <a:t>J. Fluid Mech., Vol. 364, 1998</a:t>
            </a:r>
            <a:endParaRPr lang="en-US" sz="1400" b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508000" y="2590799"/>
          <a:ext cx="6858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1"/>
          <p:cNvSpPr>
            <a:spLocks noChangeArrowheads="1"/>
          </p:cNvSpPr>
          <p:nvPr/>
        </p:nvSpPr>
        <p:spPr bwMode="auto">
          <a:xfrm>
            <a:off x="508000" y="6324600"/>
            <a:ext cx="86106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1440" bIns="91440">
            <a:spAutoFit/>
          </a:bodyPr>
          <a:lstStyle/>
          <a:p>
            <a:pPr eaLnBrk="0" hangingPunct="0">
              <a:defRPr/>
            </a:pPr>
            <a:r>
              <a:rPr lang="en-US" sz="1800" b="1">
                <a:latin typeface="+mn-lt"/>
                <a:ea typeface="ＭＳ Ｐゴシック" charset="-128"/>
              </a:rPr>
              <a:t>Figure </a:t>
            </a:r>
            <a:r>
              <a:rPr lang="en-US" sz="1800" b="1">
                <a:latin typeface="+mn-lt"/>
                <a:ea typeface="ＭＳ Ｐゴシック" charset="-128"/>
              </a:rPr>
              <a:t>6. </a:t>
            </a:r>
            <a:r>
              <a:rPr lang="en-US" sz="1800">
                <a:ea typeface="ＭＳ Ｐゴシック" charset="-128"/>
              </a:rPr>
              <a:t> Percentage increase in cross sectional area of oscillating bubble as measured from image analysis. Volume expands under the action of the applied electric field.</a:t>
            </a:r>
            <a:endParaRPr lang="en-US" sz="1800" dirty="0">
              <a:latin typeface="+mn-lt"/>
              <a:ea typeface="ＭＳ Ｐゴシック" charset="-128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489200" y="990600"/>
            <a:ext cx="2644775" cy="1219200"/>
          </a:xfrm>
          <a:prstGeom prst="rect">
            <a:avLst/>
          </a:prstGeom>
          <a:gradFill rotWithShape="0">
            <a:gsLst>
              <a:gs pos="0">
                <a:srgbClr val="8488C4"/>
              </a:gs>
              <a:gs pos="30000">
                <a:srgbClr val="D4DEFF"/>
              </a:gs>
              <a:gs pos="100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19050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>
            <a:outerShdw dist="25400" dir="5400000" algn="ctr" rotWithShape="0">
              <a:srgbClr val="808080">
                <a:alpha val="35001"/>
              </a:srgbClr>
            </a:outerShdw>
          </a:effectLst>
        </p:spPr>
        <p:txBody>
          <a:bodyPr tIns="91440" bIns="91440"/>
          <a:lstStyle/>
          <a:p>
            <a:pPr>
              <a:defRPr/>
            </a:pPr>
            <a:r>
              <a:rPr lang="en-US" sz="2000"/>
              <a:t>baseline volume increases over several cycles</a:t>
            </a:r>
            <a:endParaRPr lang="en-US" sz="200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451600" y="1143000"/>
            <a:ext cx="2667000" cy="1219200"/>
          </a:xfrm>
          <a:prstGeom prst="rect">
            <a:avLst/>
          </a:prstGeom>
          <a:gradFill rotWithShape="0">
            <a:gsLst>
              <a:gs pos="0">
                <a:srgbClr val="8488C4"/>
              </a:gs>
              <a:gs pos="30000">
                <a:srgbClr val="D4DEFF"/>
              </a:gs>
              <a:gs pos="100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19050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>
            <a:outerShdw dist="25400" dir="5400000" algn="ctr" rotWithShape="0">
              <a:srgbClr val="808080">
                <a:alpha val="35001"/>
              </a:srgbClr>
            </a:outerShdw>
          </a:effectLst>
        </p:spPr>
        <p:txBody>
          <a:bodyPr tIns="91440" bIns="91440"/>
          <a:lstStyle/>
          <a:p>
            <a:pPr>
              <a:defRPr/>
            </a:pPr>
            <a:r>
              <a:rPr lang="en-US" sz="2000"/>
              <a:t>approximate applied voltage signal overlayed</a:t>
            </a:r>
            <a:endParaRPr lang="en-US" sz="2000"/>
          </a:p>
        </p:txBody>
      </p:sp>
      <p:sp>
        <p:nvSpPr>
          <p:cNvPr id="44037" name="TextBox 9"/>
          <p:cNvSpPr txBox="1">
            <a:spLocks noChangeArrowheads="1"/>
          </p:cNvSpPr>
          <p:nvPr/>
        </p:nvSpPr>
        <p:spPr bwMode="auto">
          <a:xfrm>
            <a:off x="7213600" y="4267200"/>
            <a:ext cx="236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i="1"/>
              <a:t>equilibrium area line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983413" y="2487613"/>
            <a:ext cx="612775" cy="1222375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013200" y="2362200"/>
            <a:ext cx="684213" cy="106680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xfrm>
            <a:off x="203200" y="304800"/>
            <a:ext cx="9658350" cy="1082675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Experimental Approach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mtClean="0">
                <a:latin typeface="Times New Roman" pitchFamily="18" charset="0"/>
                <a:cs typeface="Times New Roman" pitchFamily="18" charset="0"/>
              </a:rPr>
            </a:br>
            <a:r>
              <a:rPr lang="en-US" sz="290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 II: Bubble Deformation</a:t>
            </a:r>
          </a:p>
        </p:txBody>
      </p:sp>
      <p:pic>
        <p:nvPicPr>
          <p:cNvPr id="46082" name="Picture 2" descr="C:\Users\bsso\Desktop\ICOPS Folder\IMG_0575.JPG"/>
          <p:cNvPicPr>
            <a:picLocks noChangeAspect="1" noChangeArrowheads="1"/>
          </p:cNvPicPr>
          <p:nvPr/>
        </p:nvPicPr>
        <p:blipFill>
          <a:blip r:embed="rId2"/>
          <a:srcRect l="23610" t="20137" r="7826" b="13000"/>
          <a:stretch>
            <a:fillRect/>
          </a:stretch>
        </p:blipFill>
        <p:spPr bwMode="auto">
          <a:xfrm>
            <a:off x="5429250" y="1295400"/>
            <a:ext cx="40703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6070600" y="3733800"/>
            <a:ext cx="8382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84" name="TextBox 7"/>
          <p:cNvSpPr txBox="1">
            <a:spLocks noChangeArrowheads="1"/>
          </p:cNvSpPr>
          <p:nvPr/>
        </p:nvSpPr>
        <p:spPr bwMode="auto">
          <a:xfrm>
            <a:off x="5156200" y="2971800"/>
            <a:ext cx="1447800" cy="646113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/>
              <a:t>Translatable electrodes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31800" y="1828800"/>
            <a:ext cx="4451350" cy="5029200"/>
          </a:xfrm>
          <a:prstGeom prst="rect">
            <a:avLst/>
          </a:prstGeom>
        </p:spPr>
        <p:txBody>
          <a:bodyPr lIns="0" tIns="0" rIns="0" bIns="0"/>
          <a:lstStyle/>
          <a:p>
            <a:pPr marL="304797" indent="-304797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sz="2000" b="1">
                <a:latin typeface="+mn-lt"/>
              </a:rPr>
              <a:t>Purpose</a:t>
            </a:r>
            <a:r>
              <a:rPr lang="en-US" sz="2000">
                <a:latin typeface="+mn-lt"/>
              </a:rPr>
              <a:t>: measure shape distortion from an applied electric field</a:t>
            </a:r>
          </a:p>
          <a:p>
            <a:pPr marL="304797" indent="-304797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en-US" sz="2000">
              <a:latin typeface="+mn-lt"/>
            </a:endParaRPr>
          </a:p>
          <a:p>
            <a:pPr marL="304797" indent="-304797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sz="2000">
                <a:latin typeface="+mn-lt"/>
              </a:rPr>
              <a:t>Setup</a:t>
            </a:r>
            <a:endParaRPr lang="en-US" sz="2200">
              <a:latin typeface="+mn-lt"/>
            </a:endParaRPr>
          </a:p>
          <a:p>
            <a:pPr marL="609594" lvl="1" indent="-304797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defRPr/>
            </a:pPr>
            <a:r>
              <a:rPr lang="en-US" sz="1600">
                <a:solidFill>
                  <a:schemeClr val="tx2"/>
                </a:solidFill>
                <a:latin typeface="+mn-lt"/>
              </a:rPr>
              <a:t>bubble injection via syringe</a:t>
            </a:r>
          </a:p>
          <a:p>
            <a:pPr marL="609594" lvl="1" indent="-304797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defRPr/>
            </a:pPr>
            <a:r>
              <a:rPr lang="en-US" sz="1600">
                <a:solidFill>
                  <a:schemeClr val="tx2"/>
                </a:solidFill>
                <a:latin typeface="+mn-lt"/>
              </a:rPr>
              <a:t>degassed, deionized water</a:t>
            </a:r>
          </a:p>
          <a:p>
            <a:pPr marL="304797" lvl="1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defRPr/>
            </a:pPr>
            <a:r>
              <a:rPr lang="en-US" sz="1600">
                <a:solidFill>
                  <a:schemeClr val="tx2"/>
                </a:solidFill>
              </a:rPr>
              <a:t> </a:t>
            </a:r>
            <a:r>
              <a:rPr lang="en-US" sz="1600">
                <a:solidFill>
                  <a:schemeClr val="tx2"/>
                </a:solidFill>
              </a:rPr>
              <a:t>     (</a:t>
            </a:r>
            <a:r>
              <a:rPr lang="el-GR" sz="1600">
                <a:solidFill>
                  <a:schemeClr val="tx2"/>
                </a:solidFill>
              </a:rPr>
              <a:t>κ</a:t>
            </a:r>
            <a:r>
              <a:rPr lang="en-US" sz="1600">
                <a:solidFill>
                  <a:schemeClr val="tx2"/>
                </a:solidFill>
              </a:rPr>
              <a:t> = 10 </a:t>
            </a:r>
            <a:r>
              <a:rPr lang="el-GR" sz="1600">
                <a:solidFill>
                  <a:schemeClr val="tx2"/>
                </a:solidFill>
              </a:rPr>
              <a:t>μ</a:t>
            </a:r>
            <a:r>
              <a:rPr lang="en-US" sz="1600">
                <a:solidFill>
                  <a:schemeClr val="tx2"/>
                </a:solidFill>
              </a:rPr>
              <a:t>S/m</a:t>
            </a:r>
            <a:r>
              <a:rPr lang="en-US" sz="1600">
                <a:solidFill>
                  <a:schemeClr val="tx2"/>
                </a:solidFill>
              </a:rPr>
              <a:t>)</a:t>
            </a:r>
            <a:endParaRPr lang="en-US" sz="1600">
              <a:solidFill>
                <a:schemeClr val="tx2"/>
              </a:solidFill>
              <a:latin typeface="+mn-lt"/>
            </a:endParaRPr>
          </a:p>
          <a:p>
            <a:pPr marL="609594" lvl="1" indent="-304797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defRPr/>
            </a:pPr>
            <a:r>
              <a:rPr lang="en-US" sz="1600">
                <a:solidFill>
                  <a:schemeClr val="tx2"/>
                </a:solidFill>
                <a:latin typeface="+mn-lt"/>
              </a:rPr>
              <a:t>A.C. voltage: 5 kV</a:t>
            </a:r>
          </a:p>
          <a:p>
            <a:pPr marL="609594" lvl="1" indent="-304797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defRPr/>
            </a:pPr>
            <a:r>
              <a:rPr lang="en-US" sz="1600">
                <a:solidFill>
                  <a:schemeClr val="tx2"/>
                </a:solidFill>
                <a:latin typeface="+mn-lt"/>
              </a:rPr>
              <a:t>f</a:t>
            </a:r>
            <a:r>
              <a:rPr lang="en-US" sz="1600">
                <a:solidFill>
                  <a:schemeClr val="tx2"/>
                </a:solidFill>
                <a:latin typeface="+mn-lt"/>
              </a:rPr>
              <a:t>requency: 100-1000 Hz </a:t>
            </a:r>
          </a:p>
          <a:p>
            <a:pPr marL="304797" lvl="1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defRPr/>
            </a:pPr>
            <a:r>
              <a:rPr lang="en-US" sz="1600">
                <a:solidFill>
                  <a:schemeClr val="tx2"/>
                </a:solidFill>
                <a:latin typeface="+mn-lt"/>
              </a:rPr>
              <a:t> </a:t>
            </a:r>
            <a:r>
              <a:rPr lang="en-US" sz="1600">
                <a:solidFill>
                  <a:schemeClr val="tx2"/>
                </a:solidFill>
                <a:latin typeface="+mn-lt"/>
              </a:rPr>
              <a:t>   </a:t>
            </a:r>
            <a:endParaRPr lang="en-US" sz="1300">
              <a:latin typeface="+mn-lt"/>
            </a:endParaRPr>
          </a:p>
          <a:p>
            <a:pPr marL="304797" indent="-304797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sz="2000">
                <a:latin typeface="+mn-lt"/>
              </a:rPr>
              <a:t>Diagnostics</a:t>
            </a:r>
          </a:p>
          <a:p>
            <a:pPr marL="609594" lvl="1" indent="-304797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defRPr/>
            </a:pPr>
            <a:r>
              <a:rPr lang="en-US" sz="1600">
                <a:solidFill>
                  <a:schemeClr val="tx2"/>
                </a:solidFill>
              </a:rPr>
              <a:t>fast camera: 5000 frames per second</a:t>
            </a:r>
            <a:endParaRPr lang="en-US" sz="1600">
              <a:solidFill>
                <a:schemeClr val="tx2"/>
              </a:solidFill>
              <a:latin typeface="+mn-lt"/>
            </a:endParaRPr>
          </a:p>
          <a:p>
            <a:pPr marL="609594" lvl="1" indent="-304797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defRPr/>
            </a:pPr>
            <a:r>
              <a:rPr lang="en-US" sz="1600">
                <a:solidFill>
                  <a:schemeClr val="tx2"/>
                </a:solidFill>
                <a:latin typeface="+mn-lt"/>
              </a:rPr>
              <a:t>Pearson coil / H.V. probe</a:t>
            </a:r>
          </a:p>
          <a:p>
            <a:pPr marL="609594" lvl="1" indent="-304797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defRPr/>
            </a:pPr>
            <a:r>
              <a:rPr lang="en-US" sz="1600">
                <a:solidFill>
                  <a:schemeClr val="tx2"/>
                </a:solidFill>
                <a:latin typeface="+mn-lt"/>
              </a:rPr>
              <a:t>hydrophone</a:t>
            </a:r>
          </a:p>
          <a:p>
            <a:pPr marL="914391" lvl="2" indent="-253997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Wingdings 2"/>
              <a:buNone/>
              <a:defRPr/>
            </a:pPr>
            <a:endParaRPr lang="en-US" sz="1300">
              <a:latin typeface="+mn-lt"/>
            </a:endParaRPr>
          </a:p>
        </p:txBody>
      </p:sp>
      <p:sp>
        <p:nvSpPr>
          <p:cNvPr id="10" name="Rectangle 31"/>
          <p:cNvSpPr>
            <a:spLocks noChangeArrowheads="1"/>
          </p:cNvSpPr>
          <p:nvPr/>
        </p:nvSpPr>
        <p:spPr bwMode="auto">
          <a:xfrm>
            <a:off x="5384800" y="6553200"/>
            <a:ext cx="41148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1440" bIns="91440">
            <a:spAutoFit/>
          </a:bodyPr>
          <a:lstStyle/>
          <a:p>
            <a:pPr eaLnBrk="0" hangingPunct="0">
              <a:defRPr/>
            </a:pPr>
            <a:r>
              <a:rPr lang="en-US" sz="1800" b="1">
                <a:latin typeface="+mn-lt"/>
                <a:ea typeface="ＭＳ Ｐゴシック" charset="-128"/>
              </a:rPr>
              <a:t>Figure </a:t>
            </a:r>
            <a:r>
              <a:rPr lang="en-US" sz="1800" b="1">
                <a:latin typeface="+mn-lt"/>
                <a:ea typeface="ＭＳ Ｐゴシック" charset="-128"/>
              </a:rPr>
              <a:t>2. </a:t>
            </a:r>
            <a:r>
              <a:rPr lang="en-US" sz="1800">
                <a:ea typeface="ＭＳ Ｐゴシック" charset="-128"/>
              </a:rPr>
              <a:t> Photo of electrodes submerged in bubble levitation chamber</a:t>
            </a:r>
            <a:endParaRPr lang="en-US" sz="1800" dirty="0">
              <a:latin typeface="+mn-lt"/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7600" y="533400"/>
            <a:ext cx="7848600" cy="603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1"/>
          <p:cNvSpPr>
            <a:spLocks noChangeArrowheads="1"/>
          </p:cNvSpPr>
          <p:nvPr/>
        </p:nvSpPr>
        <p:spPr bwMode="auto">
          <a:xfrm>
            <a:off x="812800" y="6853238"/>
            <a:ext cx="8610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1440" bIns="91440">
            <a:spAutoFit/>
          </a:bodyPr>
          <a:lstStyle/>
          <a:p>
            <a:pPr eaLnBrk="0" hangingPunct="0">
              <a:defRPr/>
            </a:pPr>
            <a:r>
              <a:rPr lang="en-US" sz="1800" b="1">
                <a:latin typeface="+mn-lt"/>
                <a:ea typeface="ＭＳ Ｐゴシック" charset="-128"/>
              </a:rPr>
              <a:t>Figure </a:t>
            </a:r>
            <a:r>
              <a:rPr lang="en-US" sz="1800" b="1">
                <a:latin typeface="+mn-lt"/>
                <a:ea typeface="ＭＳ Ｐゴシック" charset="-128"/>
              </a:rPr>
              <a:t>4. </a:t>
            </a:r>
            <a:r>
              <a:rPr lang="en-US" sz="1800">
                <a:ea typeface="ＭＳ Ｐゴシック" charset="-128"/>
              </a:rPr>
              <a:t> Full setup used to drive and document suspended bubble oscillations</a:t>
            </a:r>
            <a:endParaRPr lang="en-US" sz="1800" dirty="0">
              <a:latin typeface="+mn-lt"/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2" descr="F:\ICOPS video\800Hz\small pics\800Hz_000139.tif"/>
          <p:cNvPicPr>
            <a:picLocks noChangeAspect="1" noChangeArrowheads="1"/>
          </p:cNvPicPr>
          <p:nvPr/>
        </p:nvPicPr>
        <p:blipFill>
          <a:blip r:embed="rId2"/>
          <a:srcRect l="36000" t="29601" r="39999" b="29601"/>
          <a:stretch>
            <a:fillRect/>
          </a:stretch>
        </p:blipFill>
        <p:spPr bwMode="auto">
          <a:xfrm>
            <a:off x="4546600" y="4451350"/>
            <a:ext cx="1793875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08000" y="1143000"/>
            <a:ext cx="3581400" cy="5187950"/>
          </a:xfrm>
          <a:prstGeom prst="rect">
            <a:avLst/>
          </a:prstGeom>
        </p:spPr>
        <p:txBody>
          <a:bodyPr lIns="0" tIns="0" rIns="0" bIns="0"/>
          <a:lstStyle/>
          <a:p>
            <a:pPr marL="304797" lvl="1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defRPr/>
            </a:pPr>
            <a:endParaRPr lang="en-US" sz="1300">
              <a:latin typeface="+mn-lt"/>
            </a:endParaRPr>
          </a:p>
          <a:p>
            <a:pPr marL="304797" indent="-304797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sz="2000">
                <a:latin typeface="+mn-lt"/>
              </a:rPr>
              <a:t>Dominant Mode: L = 2</a:t>
            </a:r>
          </a:p>
          <a:p>
            <a:pPr marL="609594" lvl="1" indent="-304797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defRPr/>
            </a:pPr>
            <a:r>
              <a:rPr lang="en-US" sz="1800">
                <a:solidFill>
                  <a:schemeClr val="tx2"/>
                </a:solidFill>
              </a:rPr>
              <a:t>previously observed under under uniform D.C. field</a:t>
            </a:r>
            <a:r>
              <a:rPr lang="en-US" sz="1800" baseline="30000">
                <a:solidFill>
                  <a:schemeClr val="tx2"/>
                </a:solidFill>
              </a:rPr>
              <a:t>5</a:t>
            </a:r>
            <a:endParaRPr lang="en-US" sz="1800" baseline="30000">
              <a:solidFill>
                <a:schemeClr val="tx2"/>
              </a:solidFill>
              <a:latin typeface="+mn-lt"/>
            </a:endParaRPr>
          </a:p>
          <a:p>
            <a:pPr marL="609594" lvl="1" indent="-304797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defRPr/>
            </a:pPr>
            <a:r>
              <a:rPr lang="en-US" sz="1800">
                <a:solidFill>
                  <a:schemeClr val="tx2"/>
                </a:solidFill>
                <a:latin typeface="+mn-lt"/>
              </a:rPr>
              <a:t>b</a:t>
            </a:r>
            <a:r>
              <a:rPr lang="en-US" sz="1800">
                <a:solidFill>
                  <a:schemeClr val="tx2"/>
                </a:solidFill>
                <a:latin typeface="+mn-lt"/>
              </a:rPr>
              <a:t>ehaves like an ellipse to 1</a:t>
            </a:r>
            <a:r>
              <a:rPr lang="en-US" sz="1800" baseline="30000">
                <a:solidFill>
                  <a:schemeClr val="tx2"/>
                </a:solidFill>
                <a:latin typeface="+mn-lt"/>
              </a:rPr>
              <a:t>st</a:t>
            </a:r>
            <a:r>
              <a:rPr lang="en-US" sz="1800">
                <a:solidFill>
                  <a:schemeClr val="tx2"/>
                </a:solidFill>
                <a:latin typeface="+mn-lt"/>
              </a:rPr>
              <a:t> order</a:t>
            </a:r>
          </a:p>
          <a:p>
            <a:pPr marL="609594" lvl="1" indent="-304797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defRPr/>
            </a:pPr>
            <a:endParaRPr lang="en-US" sz="1800">
              <a:solidFill>
                <a:schemeClr val="tx2"/>
              </a:solidFill>
              <a:latin typeface="+mn-lt"/>
            </a:endParaRPr>
          </a:p>
          <a:p>
            <a:pPr marL="609594" lvl="1" indent="-304797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defRPr/>
            </a:pPr>
            <a:endParaRPr lang="en-US" sz="1800">
              <a:solidFill>
                <a:schemeClr val="tx2"/>
              </a:solidFill>
              <a:latin typeface="+mn-lt"/>
            </a:endParaRPr>
          </a:p>
          <a:p>
            <a:pPr marL="609594" lvl="1" indent="-304797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defRPr/>
            </a:pPr>
            <a:endParaRPr lang="en-US" sz="1800">
              <a:solidFill>
                <a:schemeClr val="tx2"/>
              </a:solidFill>
              <a:latin typeface="+mn-lt"/>
            </a:endParaRPr>
          </a:p>
          <a:p>
            <a:pPr marL="304797" lvl="1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defRPr/>
            </a:pPr>
            <a:endParaRPr lang="en-US" sz="1800">
              <a:solidFill>
                <a:schemeClr val="tx2"/>
              </a:solidFill>
              <a:latin typeface="+mn-lt"/>
            </a:endParaRPr>
          </a:p>
          <a:p>
            <a:pPr marL="304797" indent="-304797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sz="2000"/>
              <a:t>Higher order modes</a:t>
            </a:r>
            <a:endParaRPr lang="en-US" sz="2000"/>
          </a:p>
          <a:p>
            <a:pPr marL="609594" lvl="1" indent="-304797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defRPr/>
            </a:pPr>
            <a:r>
              <a:rPr lang="en-US" sz="1800">
                <a:solidFill>
                  <a:schemeClr val="tx2"/>
                </a:solidFill>
              </a:rPr>
              <a:t>at extreme deformation, bubble tips display sharp curvature</a:t>
            </a:r>
            <a:endParaRPr lang="en-US" sz="1800">
              <a:solidFill>
                <a:schemeClr val="tx2"/>
              </a:solidFill>
            </a:endParaRPr>
          </a:p>
          <a:p>
            <a:pPr marL="609594" lvl="1" indent="-304797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defRPr/>
            </a:pPr>
            <a:r>
              <a:rPr lang="en-US" sz="1800">
                <a:solidFill>
                  <a:schemeClr val="tx2"/>
                </a:solidFill>
              </a:rPr>
              <a:t>Indicates the presence of higher order modes</a:t>
            </a:r>
            <a:endParaRPr lang="en-US" sz="1800">
              <a:solidFill>
                <a:schemeClr val="tx2"/>
              </a:solidFill>
            </a:endParaRPr>
          </a:p>
          <a:p>
            <a:pPr marL="609594" lvl="1" indent="-304797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defRPr/>
            </a:pPr>
            <a:endParaRPr lang="en-US" sz="1600">
              <a:solidFill>
                <a:schemeClr val="tx2"/>
              </a:solidFill>
              <a:latin typeface="+mn-lt"/>
            </a:endParaRPr>
          </a:p>
          <a:p>
            <a:pPr marL="914391" lvl="2" indent="-253997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Wingdings 2"/>
              <a:buNone/>
              <a:defRPr/>
            </a:pPr>
            <a:endParaRPr lang="en-US" sz="1300">
              <a:latin typeface="+mn-lt"/>
            </a:endParaRPr>
          </a:p>
        </p:txBody>
      </p:sp>
      <p:pic>
        <p:nvPicPr>
          <p:cNvPr id="48131" name="Picture 3"/>
          <p:cNvPicPr>
            <a:picLocks noChangeAspect="1"/>
          </p:cNvPicPr>
          <p:nvPr/>
        </p:nvPicPr>
        <p:blipFill>
          <a:blip r:embed="rId3"/>
          <a:srcRect l="18857" t="12444" r="24001" b="17462"/>
          <a:stretch>
            <a:fillRect/>
          </a:stretch>
        </p:blipFill>
        <p:spPr bwMode="auto">
          <a:xfrm>
            <a:off x="5999163" y="852488"/>
            <a:ext cx="1947862" cy="23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5"/>
          <p:cNvPicPr>
            <a:picLocks/>
          </p:cNvPicPr>
          <p:nvPr/>
        </p:nvPicPr>
        <p:blipFill>
          <a:blip r:embed="rId4"/>
          <a:srcRect l="11890" t="13786" r="18713" b="14745"/>
          <a:stretch>
            <a:fillRect/>
          </a:stretch>
        </p:blipFill>
        <p:spPr bwMode="auto">
          <a:xfrm>
            <a:off x="4265613" y="1141413"/>
            <a:ext cx="1879600" cy="196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6"/>
          <p:cNvPicPr>
            <a:picLocks/>
          </p:cNvPicPr>
          <p:nvPr/>
        </p:nvPicPr>
        <p:blipFill>
          <a:blip r:embed="rId5"/>
          <a:srcRect l="24931" t="12817" r="31406" b="17229"/>
          <a:stretch>
            <a:fillRect/>
          </a:stretch>
        </p:blipFill>
        <p:spPr bwMode="auto">
          <a:xfrm>
            <a:off x="7821613" y="533400"/>
            <a:ext cx="1906587" cy="302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832600" y="4572000"/>
            <a:ext cx="2644775" cy="1196975"/>
          </a:xfrm>
          <a:prstGeom prst="rect">
            <a:avLst/>
          </a:prstGeom>
          <a:gradFill rotWithShape="0">
            <a:gsLst>
              <a:gs pos="0">
                <a:srgbClr val="8488C4"/>
              </a:gs>
              <a:gs pos="30000">
                <a:srgbClr val="D4DEFF"/>
              </a:gs>
              <a:gs pos="100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19050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>
            <a:outerShdw dist="25400" dir="5400000" algn="ctr" rotWithShape="0">
              <a:srgbClr val="808080">
                <a:alpha val="35001"/>
              </a:srgbClr>
            </a:outerShdw>
          </a:effectLst>
        </p:spPr>
        <p:txBody>
          <a:bodyPr tIns="91440" bIns="91440"/>
          <a:lstStyle/>
          <a:p>
            <a:pPr>
              <a:defRPr/>
            </a:pPr>
            <a:r>
              <a:rPr lang="en-US" sz="2000"/>
              <a:t>sharp curvature indicates higher order modes</a:t>
            </a:r>
            <a:endParaRPr lang="en-US" sz="200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443538" y="4991100"/>
            <a:ext cx="1236662" cy="32226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6" name="TextBox 13"/>
          <p:cNvSpPr txBox="1">
            <a:spLocks noChangeArrowheads="1"/>
          </p:cNvSpPr>
          <p:nvPr/>
        </p:nvSpPr>
        <p:spPr bwMode="auto">
          <a:xfrm>
            <a:off x="4456113" y="3200400"/>
            <a:ext cx="1500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(a) A</a:t>
            </a:r>
            <a:r>
              <a:rPr lang="en-US" sz="1800" baseline="-25000"/>
              <a:t>2 </a:t>
            </a:r>
            <a:r>
              <a:rPr lang="en-US" sz="1800"/>
              <a:t>= 0.0</a:t>
            </a:r>
          </a:p>
        </p:txBody>
      </p:sp>
      <p:sp>
        <p:nvSpPr>
          <p:cNvPr id="48137" name="TextBox 14"/>
          <p:cNvSpPr txBox="1">
            <a:spLocks noChangeArrowheads="1"/>
          </p:cNvSpPr>
          <p:nvPr/>
        </p:nvSpPr>
        <p:spPr bwMode="auto">
          <a:xfrm>
            <a:off x="6223000" y="33528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(b) A</a:t>
            </a:r>
            <a:r>
              <a:rPr lang="en-US" sz="1800" baseline="-25000"/>
              <a:t>2 </a:t>
            </a:r>
            <a:r>
              <a:rPr lang="en-US" sz="1800"/>
              <a:t>= 0.3</a:t>
            </a:r>
          </a:p>
        </p:txBody>
      </p:sp>
      <p:sp>
        <p:nvSpPr>
          <p:cNvPr id="48138" name="TextBox 15"/>
          <p:cNvSpPr txBox="1">
            <a:spLocks noChangeArrowheads="1"/>
          </p:cNvSpPr>
          <p:nvPr/>
        </p:nvSpPr>
        <p:spPr bwMode="auto">
          <a:xfrm>
            <a:off x="8051800" y="3538538"/>
            <a:ext cx="152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(c) A</a:t>
            </a:r>
            <a:r>
              <a:rPr lang="en-US" sz="1800" baseline="-25000"/>
              <a:t>2 </a:t>
            </a:r>
            <a:r>
              <a:rPr lang="en-US" sz="1800"/>
              <a:t>= 0.6</a:t>
            </a:r>
          </a:p>
        </p:txBody>
      </p:sp>
      <p:sp>
        <p:nvSpPr>
          <p:cNvPr id="48139" name="TextBox 17"/>
          <p:cNvSpPr txBox="1">
            <a:spLocks noChangeArrowheads="1"/>
          </p:cNvSpPr>
          <p:nvPr/>
        </p:nvSpPr>
        <p:spPr bwMode="auto">
          <a:xfrm>
            <a:off x="223838" y="7115175"/>
            <a:ext cx="4191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i="1" baseline="30000"/>
              <a:t>5</a:t>
            </a:r>
            <a:r>
              <a:rPr lang="en-US" sz="1200" b="1" i="1"/>
              <a:t>Grigor, Zharov, Tech. Phys., Vol. 44, No. 8, 1999</a:t>
            </a:r>
            <a:endParaRPr lang="en-US" sz="1400" b="1" i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508000" y="457200"/>
          <a:ext cx="80010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117600" y="4419600"/>
            <a:ext cx="2644775" cy="990600"/>
          </a:xfrm>
          <a:prstGeom prst="rect">
            <a:avLst/>
          </a:prstGeom>
          <a:gradFill rotWithShape="0">
            <a:gsLst>
              <a:gs pos="0">
                <a:srgbClr val="8488C4"/>
              </a:gs>
              <a:gs pos="30000">
                <a:srgbClr val="D4DEFF"/>
              </a:gs>
              <a:gs pos="100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19050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>
            <a:outerShdw dist="25400" dir="5400000" algn="ctr" rotWithShape="0">
              <a:srgbClr val="808080">
                <a:alpha val="35001"/>
              </a:srgbClr>
            </a:outerShdw>
          </a:effectLst>
        </p:spPr>
        <p:txBody>
          <a:bodyPr tIns="91440" bIns="91440"/>
          <a:lstStyle/>
          <a:p>
            <a:pPr>
              <a:defRPr/>
            </a:pPr>
            <a:r>
              <a:rPr lang="en-US" sz="2000"/>
              <a:t>L = 2 mode is observed to be dominant</a:t>
            </a:r>
            <a:endParaRPr lang="en-US" sz="200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39988" y="2133600"/>
            <a:ext cx="658812" cy="205740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927600" y="4389438"/>
            <a:ext cx="2644775" cy="944562"/>
          </a:xfrm>
          <a:prstGeom prst="rect">
            <a:avLst/>
          </a:prstGeom>
          <a:gradFill rotWithShape="0">
            <a:gsLst>
              <a:gs pos="0">
                <a:srgbClr val="8488C4"/>
              </a:gs>
              <a:gs pos="30000">
                <a:srgbClr val="D4DEFF"/>
              </a:gs>
              <a:gs pos="100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19050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>
            <a:outerShdw dist="25400" dir="5400000" algn="ctr" rotWithShape="0">
              <a:srgbClr val="808080">
                <a:alpha val="35001"/>
              </a:srgbClr>
            </a:outerShdw>
          </a:effectLst>
        </p:spPr>
        <p:txBody>
          <a:bodyPr tIns="91440" bIns="91440"/>
          <a:lstStyle/>
          <a:p>
            <a:pPr>
              <a:defRPr/>
            </a:pPr>
            <a:r>
              <a:rPr lang="en-US" sz="2000"/>
              <a:t>Higher order modes are not observed</a:t>
            </a:r>
            <a:endParaRPr lang="en-US" sz="200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5765800" y="2819400"/>
            <a:ext cx="241300" cy="137160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31"/>
          <p:cNvSpPr>
            <a:spLocks noChangeArrowheads="1"/>
          </p:cNvSpPr>
          <p:nvPr/>
        </p:nvSpPr>
        <p:spPr bwMode="auto">
          <a:xfrm>
            <a:off x="508000" y="5715000"/>
            <a:ext cx="86106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1440" bIns="91440">
            <a:spAutoFit/>
          </a:bodyPr>
          <a:lstStyle/>
          <a:p>
            <a:pPr eaLnBrk="0" hangingPunct="0">
              <a:defRPr/>
            </a:pPr>
            <a:r>
              <a:rPr lang="en-US" sz="1800" b="1">
                <a:latin typeface="+mn-lt"/>
                <a:ea typeface="ＭＳ Ｐゴシック" charset="-128"/>
              </a:rPr>
              <a:t>Figure </a:t>
            </a:r>
            <a:r>
              <a:rPr lang="en-US" sz="1800" b="1">
                <a:latin typeface="+mn-lt"/>
                <a:ea typeface="ＭＳ Ｐゴシック" charset="-128"/>
              </a:rPr>
              <a:t>7. </a:t>
            </a:r>
            <a:r>
              <a:rPr lang="en-US" sz="1800">
                <a:ea typeface="ＭＳ Ｐゴシック" charset="-128"/>
              </a:rPr>
              <a:t> Spherical harmonic mode decomposition of oscillating bubble. Modes L = 2 - 6 shown.</a:t>
            </a:r>
            <a:endParaRPr lang="en-US" sz="1800" dirty="0">
              <a:latin typeface="+mn-lt"/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17"/>
          <p:cNvSpPr txBox="1">
            <a:spLocks noChangeArrowheads="1"/>
          </p:cNvSpPr>
          <p:nvPr/>
        </p:nvSpPr>
        <p:spPr bwMode="auto">
          <a:xfrm>
            <a:off x="11113" y="0"/>
            <a:ext cx="10160000" cy="774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0" tIns="507995" rIns="1015990" bIns="1015990"/>
          <a:lstStyle/>
          <a:p>
            <a:pPr>
              <a:spcBef>
                <a:spcPct val="50000"/>
              </a:spcBef>
            </a:pPr>
            <a:r>
              <a:rPr lang="en-US" sz="4900" b="1">
                <a:solidFill>
                  <a:srgbClr val="000000"/>
                </a:solidFill>
                <a:ea typeface="ＭＳ Ｐゴシック"/>
                <a:cs typeface="ＭＳ Ｐゴシック"/>
              </a:rPr>
              <a:t>Acknowledgments</a:t>
            </a:r>
          </a:p>
          <a:p>
            <a:pPr>
              <a:spcBef>
                <a:spcPct val="10000"/>
              </a:spcBef>
            </a:pPr>
            <a:r>
              <a:rPr lang="en-US" sz="3100">
                <a:ea typeface="ＭＳ Ｐゴシック"/>
                <a:cs typeface="ＭＳ Ｐゴシック"/>
              </a:rPr>
              <a:t>I would like to thank the National Science Foundation (NSF, grant # 1033141), particularly the CBET for supporting this research. I would also like to thank my advisor John Foster.</a:t>
            </a:r>
          </a:p>
          <a:p>
            <a:pPr>
              <a:spcBef>
                <a:spcPct val="10000"/>
              </a:spcBef>
            </a:pPr>
            <a:endParaRPr lang="en-US" sz="3100">
              <a:ea typeface="ＭＳ Ｐゴシック"/>
              <a:cs typeface="ＭＳ Ｐゴシック"/>
            </a:endParaRPr>
          </a:p>
          <a:p>
            <a:pPr>
              <a:spcBef>
                <a:spcPct val="10000"/>
              </a:spcBef>
            </a:pPr>
            <a:endParaRPr lang="en-US" sz="3100">
              <a:ea typeface="ＭＳ Ｐゴシック"/>
              <a:cs typeface="ＭＳ Ｐゴシック"/>
            </a:endParaRPr>
          </a:p>
          <a:p>
            <a:pPr algn="just"/>
            <a:r>
              <a:rPr lang="en-US" sz="4900" b="1">
                <a:solidFill>
                  <a:srgbClr val="000000"/>
                </a:solidFill>
                <a:ea typeface="ＭＳ Ｐゴシック"/>
                <a:cs typeface="ＭＳ Ｐゴシック"/>
              </a:rPr>
              <a:t>For further information</a:t>
            </a:r>
          </a:p>
          <a:p>
            <a:pPr>
              <a:spcBef>
                <a:spcPct val="10000"/>
              </a:spcBef>
            </a:pPr>
            <a:r>
              <a:rPr lang="en-US" sz="3100">
                <a:ea typeface="ＭＳ Ｐゴシック"/>
                <a:cs typeface="ＭＳ Ｐゴシック"/>
              </a:rPr>
              <a:t>Please contact </a:t>
            </a:r>
            <a:r>
              <a:rPr lang="en-US" sz="3100" b="1" i="1">
                <a:ea typeface="ＭＳ Ｐゴシック"/>
                <a:cs typeface="ＭＳ Ｐゴシック"/>
              </a:rPr>
              <a:t>bsso@umich.edu</a:t>
            </a:r>
            <a:r>
              <a:rPr lang="en-US" sz="3100">
                <a:ea typeface="ＭＳ Ｐゴシック"/>
                <a:cs typeface="ＭＳ Ｐゴシック"/>
              </a:rPr>
              <a:t>.  More information can be found at the Plasma Science and Technology Lab’s website,  </a:t>
            </a:r>
          </a:p>
          <a:p>
            <a:pPr>
              <a:spcBef>
                <a:spcPct val="10000"/>
              </a:spcBef>
            </a:pPr>
            <a:r>
              <a:rPr lang="en-US" sz="3100" b="1" i="1" u="sng">
                <a:solidFill>
                  <a:schemeClr val="tx2"/>
                </a:solidFill>
                <a:ea typeface="ＭＳ Ｐゴシック"/>
                <a:cs typeface="ＭＳ Ｐゴシック"/>
              </a:rPr>
              <a:t>http://www-ners.engin.umich.edu/lab/pstlab/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156200" y="1828800"/>
            <a:ext cx="4584700" cy="5486400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smtClean="0">
                <a:solidFill>
                  <a:srgbClr val="000000"/>
                </a:solidFill>
                <a:latin typeface="Arial" charset="0"/>
              </a:rPr>
              <a:t> </a:t>
            </a:r>
          </a:p>
        </p:txBody>
      </p:sp>
      <p:sp>
        <p:nvSpPr>
          <p:cNvPr id="24578" name="Rectangle 7"/>
          <p:cNvSpPr>
            <a:spLocks noChangeArrowheads="1"/>
          </p:cNvSpPr>
          <p:nvPr/>
        </p:nvSpPr>
        <p:spPr bwMode="auto">
          <a:xfrm>
            <a:off x="0" y="0"/>
            <a:ext cx="10160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0" y="0"/>
            <a:ext cx="10160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0" y="0"/>
            <a:ext cx="1016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581" name="Rectangle 7"/>
          <p:cNvSpPr>
            <a:spLocks noChangeArrowheads="1"/>
          </p:cNvSpPr>
          <p:nvPr/>
        </p:nvSpPr>
        <p:spPr bwMode="auto">
          <a:xfrm>
            <a:off x="0" y="1362075"/>
            <a:ext cx="1016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24582" name="Title 1"/>
          <p:cNvSpPr>
            <a:spLocks noGrp="1"/>
          </p:cNvSpPr>
          <p:nvPr>
            <p:ph type="title"/>
          </p:nvPr>
        </p:nvSpPr>
        <p:spPr>
          <a:xfrm>
            <a:off x="203200" y="152400"/>
            <a:ext cx="10160000" cy="990600"/>
          </a:xfrm>
        </p:spPr>
        <p:txBody>
          <a:bodyPr/>
          <a:lstStyle/>
          <a:p>
            <a:pPr algn="l"/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Liquid Plasma: Applications &amp; Issues</a:t>
            </a:r>
          </a:p>
        </p:txBody>
      </p:sp>
      <p:pic>
        <p:nvPicPr>
          <p:cNvPr id="24583" name="Picture 3"/>
          <p:cNvPicPr>
            <a:picLocks noChangeAspect="1" noChangeArrowheads="1"/>
          </p:cNvPicPr>
          <p:nvPr/>
        </p:nvPicPr>
        <p:blipFill>
          <a:blip r:embed="rId3"/>
          <a:srcRect l="2904" t="3494" r="10001" b="5630"/>
          <a:stretch>
            <a:fillRect/>
          </a:stretch>
        </p:blipFill>
        <p:spPr bwMode="auto">
          <a:xfrm>
            <a:off x="7431088" y="1752600"/>
            <a:ext cx="237331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1" descr="\\storage.adsroot.itcs.umich.edu\home\windat.v2\Desktop\Lab Work\Undergrad Students\Cameron_SROP\Cameron's Photos\DSC_0084.JPG"/>
          <p:cNvPicPr>
            <a:picLocks noChangeAspect="1" noChangeArrowheads="1"/>
          </p:cNvPicPr>
          <p:nvPr/>
        </p:nvPicPr>
        <p:blipFill>
          <a:blip r:embed="rId4"/>
          <a:srcRect l="11723"/>
          <a:stretch>
            <a:fillRect/>
          </a:stretch>
        </p:blipFill>
        <p:spPr bwMode="auto">
          <a:xfrm>
            <a:off x="5176838" y="1741488"/>
            <a:ext cx="2265362" cy="206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TextBox 20"/>
          <p:cNvSpPr txBox="1">
            <a:spLocks noChangeArrowheads="1"/>
          </p:cNvSpPr>
          <p:nvPr/>
        </p:nvSpPr>
        <p:spPr bwMode="auto">
          <a:xfrm>
            <a:off x="5537200" y="4267200"/>
            <a:ext cx="1414463" cy="595313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algn="ctr"/>
            <a:r>
              <a:rPr lang="en-US" sz="1600" b="1"/>
              <a:t>thin electrode tips</a:t>
            </a:r>
            <a:endParaRPr lang="en-US" sz="1600" b="1" baseline="-25000"/>
          </a:p>
        </p:txBody>
      </p:sp>
      <p:sp>
        <p:nvSpPr>
          <p:cNvPr id="24586" name="TextBox 21"/>
          <p:cNvSpPr txBox="1">
            <a:spLocks noChangeArrowheads="1"/>
          </p:cNvSpPr>
          <p:nvPr/>
        </p:nvSpPr>
        <p:spPr bwMode="auto">
          <a:xfrm>
            <a:off x="5461000" y="5562600"/>
            <a:ext cx="1498600" cy="841375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algn="ctr"/>
            <a:r>
              <a:rPr lang="en-US" sz="1600" b="1"/>
              <a:t>small electrode spacing</a:t>
            </a:r>
            <a:endParaRPr lang="en-US" sz="1600" b="1" baseline="-25000"/>
          </a:p>
        </p:txBody>
      </p:sp>
      <p:grpSp>
        <p:nvGrpSpPr>
          <p:cNvPr id="24587" name="Group 14"/>
          <p:cNvGrpSpPr>
            <a:grpSpLocks/>
          </p:cNvGrpSpPr>
          <p:nvPr/>
        </p:nvGrpSpPr>
        <p:grpSpPr bwMode="auto">
          <a:xfrm>
            <a:off x="7061200" y="4114800"/>
            <a:ext cx="2743200" cy="2751138"/>
            <a:chOff x="6630780" y="1295400"/>
            <a:chExt cx="1827420" cy="2095499"/>
          </a:xfrm>
        </p:grpSpPr>
        <p:pic>
          <p:nvPicPr>
            <p:cNvPr id="24591" name="Picture 6"/>
            <p:cNvPicPr>
              <a:picLocks noChangeAspect="1" noChangeArrowheads="1"/>
            </p:cNvPicPr>
            <p:nvPr/>
          </p:nvPicPr>
          <p:blipFill>
            <a:blip r:embed="rId5"/>
            <a:srcRect l="7321" t="5879" r="15807" b="5936"/>
            <a:stretch>
              <a:fillRect/>
            </a:stretch>
          </p:blipFill>
          <p:spPr bwMode="auto">
            <a:xfrm>
              <a:off x="6858000" y="1295400"/>
              <a:ext cx="16002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2" name="Picture 2"/>
            <p:cNvPicPr>
              <a:picLocks noChangeAspect="1" noChangeArrowheads="1"/>
            </p:cNvPicPr>
            <p:nvPr/>
          </p:nvPicPr>
          <p:blipFill>
            <a:blip r:embed="rId6"/>
            <a:srcRect l="1997" r="28824" b="6599"/>
            <a:stretch>
              <a:fillRect/>
            </a:stretch>
          </p:blipFill>
          <p:spPr bwMode="auto">
            <a:xfrm rot="5400000">
              <a:off x="7094931" y="2247187"/>
              <a:ext cx="914399" cy="1373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6" name="Straight Arrow Connector 25"/>
            <p:cNvCxnSpPr/>
            <p:nvPr/>
          </p:nvCxnSpPr>
          <p:spPr>
            <a:xfrm>
              <a:off x="6630780" y="2746409"/>
              <a:ext cx="638751" cy="210396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 w="med" len="med"/>
            </a:ln>
            <a:effectLst>
              <a:outerShdw blurRad="12700" dist="19050" dir="10800000" algn="ctr" rotWithShape="0">
                <a:schemeClr val="tx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5400000">
              <a:off x="7847216" y="3049383"/>
              <a:ext cx="459486" cy="1057"/>
            </a:xfrm>
            <a:prstGeom prst="straightConnector1">
              <a:avLst/>
            </a:prstGeom>
            <a:ln w="15875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95" name="TextBox 27"/>
            <p:cNvSpPr txBox="1">
              <a:spLocks noChangeArrowheads="1"/>
            </p:cNvSpPr>
            <p:nvPr/>
          </p:nvSpPr>
          <p:spPr bwMode="auto">
            <a:xfrm>
              <a:off x="7391400" y="2514600"/>
              <a:ext cx="914400" cy="263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300" b="1">
                  <a:solidFill>
                    <a:schemeClr val="bg1"/>
                  </a:solidFill>
                </a:rPr>
                <a:t>400 </a:t>
              </a:r>
              <a:r>
                <a:rPr lang="el-GR" sz="1300" b="1">
                  <a:solidFill>
                    <a:schemeClr val="bg1"/>
                  </a:solidFill>
                </a:rPr>
                <a:t>μ</a:t>
              </a:r>
              <a:r>
                <a:rPr lang="en-US" sz="1300" b="1">
                  <a:solidFill>
                    <a:schemeClr val="bg1"/>
                  </a:solidFill>
                </a:rPr>
                <a:t>m</a:t>
              </a:r>
            </a:p>
          </p:txBody>
        </p:sp>
      </p:grpSp>
      <p:cxnSp>
        <p:nvCxnSpPr>
          <p:cNvPr id="29" name="Straight Arrow Connector 28"/>
          <p:cNvCxnSpPr/>
          <p:nvPr/>
        </p:nvCxnSpPr>
        <p:spPr>
          <a:xfrm>
            <a:off x="7061200" y="4572000"/>
            <a:ext cx="1135063" cy="234950"/>
          </a:xfrm>
          <a:prstGeom prst="straightConnector1">
            <a:avLst/>
          </a:prstGeom>
          <a:ln w="28575">
            <a:solidFill>
              <a:srgbClr val="FFFF00"/>
            </a:solidFill>
            <a:tailEnd type="triangle" w="med" len="med"/>
          </a:ln>
          <a:effectLst>
            <a:outerShdw blurRad="12700" dist="19050" dir="108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812800" y="6215063"/>
            <a:ext cx="3505200" cy="947737"/>
          </a:xfrm>
          <a:prstGeom prst="rect">
            <a:avLst/>
          </a:prstGeom>
          <a:gradFill rotWithShape="0">
            <a:gsLst>
              <a:gs pos="0">
                <a:srgbClr val="DCEBF5"/>
              </a:gs>
              <a:gs pos="0">
                <a:srgbClr val="83A7C3"/>
              </a:gs>
              <a:gs pos="0">
                <a:srgbClr val="768FB9"/>
              </a:gs>
              <a:gs pos="0">
                <a:srgbClr val="83A7C3"/>
              </a:gs>
              <a:gs pos="0">
                <a:srgbClr val="FFFFFF"/>
              </a:gs>
              <a:gs pos="0">
                <a:srgbClr val="9C6563"/>
              </a:gs>
              <a:gs pos="0">
                <a:srgbClr val="80302D"/>
              </a:gs>
              <a:gs pos="0">
                <a:srgbClr val="C0524E"/>
              </a:gs>
              <a:gs pos="100000">
                <a:srgbClr val="EBDAD4"/>
              </a:gs>
              <a:gs pos="100000">
                <a:srgbClr val="55261C">
                  <a:lumMod val="21000"/>
                  <a:lumOff val="79000"/>
                </a:srgbClr>
              </a:gs>
            </a:gsLst>
            <a:lin ang="5400000" scaled="0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25400" dir="5400000" algn="ctr" rotWithShape="0">
              <a:srgbClr val="808080">
                <a:alpha val="35001"/>
              </a:srgbClr>
            </a:outerShdw>
          </a:effectLst>
        </p:spPr>
        <p:txBody>
          <a:bodyPr tIns="91440" bIns="91440" anchor="ctr"/>
          <a:lstStyle/>
          <a:p>
            <a:pPr>
              <a:defRPr/>
            </a:pPr>
            <a:r>
              <a:rPr lang="en-US" sz="1800">
                <a:ea typeface="ＭＳ Ｐゴシック" charset="-128"/>
              </a:rPr>
              <a:t>These issues stand as a barrier to practical implementation</a:t>
            </a:r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>
          <a:xfrm>
            <a:off x="323850" y="1419225"/>
            <a:ext cx="4451350" cy="4448175"/>
          </a:xfrm>
          <a:prstGeom prst="rect">
            <a:avLst/>
          </a:prstGeom>
        </p:spPr>
        <p:txBody>
          <a:bodyPr lIns="0" tIns="0" rIns="0" bIns="0"/>
          <a:lstStyle/>
          <a:p>
            <a:pPr marL="304797" indent="-304797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sz="1800">
                <a:latin typeface="+mn-lt"/>
              </a:rPr>
              <a:t>Strong chemical reactivity</a:t>
            </a:r>
          </a:p>
          <a:p>
            <a:pPr marL="609594" lvl="1" indent="-304797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defRPr/>
            </a:pPr>
            <a:r>
              <a:rPr lang="en-US" sz="1600">
                <a:solidFill>
                  <a:schemeClr val="tx2"/>
                </a:solidFill>
              </a:rPr>
              <a:t>UV radiation</a:t>
            </a:r>
          </a:p>
          <a:p>
            <a:pPr marL="609594" lvl="1" indent="-304797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defRPr/>
            </a:pPr>
            <a:r>
              <a:rPr lang="en-US" sz="1600">
                <a:solidFill>
                  <a:schemeClr val="tx2"/>
                </a:solidFill>
              </a:rPr>
              <a:t>radicals (OH</a:t>
            </a:r>
            <a:r>
              <a:rPr lang="en-US" sz="1600" baseline="30000">
                <a:solidFill>
                  <a:schemeClr val="tx2"/>
                </a:solidFill>
              </a:rPr>
              <a:t>-</a:t>
            </a:r>
            <a:r>
              <a:rPr lang="en-US" sz="1600">
                <a:solidFill>
                  <a:schemeClr val="tx2"/>
                </a:solidFill>
              </a:rPr>
              <a:t>, ozone)</a:t>
            </a:r>
            <a:endParaRPr lang="en-US" sz="1600">
              <a:solidFill>
                <a:schemeClr val="tx2"/>
              </a:solidFill>
            </a:endParaRPr>
          </a:p>
          <a:p>
            <a:pPr marL="609594" lvl="1" indent="-304797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defRPr/>
            </a:pPr>
            <a:r>
              <a:rPr lang="en-US" sz="1600">
                <a:solidFill>
                  <a:schemeClr val="tx2"/>
                </a:solidFill>
              </a:rPr>
              <a:t>energetic electrons</a:t>
            </a:r>
            <a:endParaRPr lang="en-US" sz="1600">
              <a:solidFill>
                <a:schemeClr val="tx2"/>
              </a:solidFill>
            </a:endParaRPr>
          </a:p>
          <a:p>
            <a:pPr marL="304797" indent="-304797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en-US" sz="1600">
              <a:latin typeface="+mn-lt"/>
            </a:endParaRPr>
          </a:p>
          <a:p>
            <a:pPr marL="304797" indent="-304797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sz="1800">
                <a:latin typeface="+mn-lt"/>
              </a:rPr>
              <a:t>Applications</a:t>
            </a:r>
          </a:p>
          <a:p>
            <a:pPr marL="609594" lvl="1" indent="-304797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defRPr/>
            </a:pPr>
            <a:r>
              <a:rPr lang="en-US" sz="1600">
                <a:solidFill>
                  <a:schemeClr val="tx2"/>
                </a:solidFill>
              </a:rPr>
              <a:t>water purification</a:t>
            </a:r>
          </a:p>
          <a:p>
            <a:pPr marL="609594" lvl="1" indent="-304797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defRPr/>
            </a:pPr>
            <a:r>
              <a:rPr lang="en-US" sz="1600">
                <a:solidFill>
                  <a:schemeClr val="tx2"/>
                </a:solidFill>
              </a:rPr>
              <a:t>industrial processing</a:t>
            </a:r>
            <a:endParaRPr lang="en-US" sz="1600">
              <a:solidFill>
                <a:schemeClr val="tx2"/>
              </a:solidFill>
            </a:endParaRPr>
          </a:p>
          <a:p>
            <a:pPr marL="761997" lvl="1" indent="-304797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en-US" sz="1600">
              <a:latin typeface="+mn-lt"/>
            </a:endParaRPr>
          </a:p>
          <a:p>
            <a:pPr marL="304797" indent="-304797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sz="1800">
                <a:latin typeface="+mn-lt"/>
              </a:rPr>
              <a:t>Issues</a:t>
            </a:r>
          </a:p>
          <a:p>
            <a:pPr marL="609594" lvl="1" indent="-304797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defRPr/>
            </a:pPr>
            <a:r>
              <a:rPr lang="en-US" sz="1600">
                <a:solidFill>
                  <a:schemeClr val="tx2"/>
                </a:solidFill>
              </a:rPr>
              <a:t>water is a very good insulator</a:t>
            </a:r>
          </a:p>
          <a:p>
            <a:pPr marL="304797" lvl="1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defRPr/>
            </a:pPr>
            <a:r>
              <a:rPr lang="en-US" sz="1600">
                <a:solidFill>
                  <a:schemeClr val="tx2"/>
                </a:solidFill>
                <a:latin typeface="+mn-lt"/>
              </a:rPr>
              <a:t>     (E</a:t>
            </a:r>
            <a:r>
              <a:rPr lang="en-US" sz="1600" baseline="-25000">
                <a:solidFill>
                  <a:schemeClr val="tx2"/>
                </a:solidFill>
                <a:latin typeface="+mn-lt"/>
              </a:rPr>
              <a:t>holdoff</a:t>
            </a:r>
            <a:r>
              <a:rPr lang="en-US" sz="1600">
                <a:solidFill>
                  <a:schemeClr val="tx2"/>
                </a:solidFill>
                <a:latin typeface="+mn-lt"/>
              </a:rPr>
              <a:t>  &gt; 1 MV/cm)</a:t>
            </a:r>
          </a:p>
          <a:p>
            <a:pPr marL="609594" lvl="1" indent="-304797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defRPr/>
            </a:pPr>
            <a:r>
              <a:rPr lang="en-US" sz="1600">
                <a:solidFill>
                  <a:schemeClr val="tx2"/>
                </a:solidFill>
                <a:latin typeface="+mn-lt"/>
              </a:rPr>
              <a:t>electrode erosion (contamination)</a:t>
            </a:r>
          </a:p>
          <a:p>
            <a:pPr marL="609594" lvl="1" indent="-304797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defRPr/>
            </a:pPr>
            <a:r>
              <a:rPr lang="en-US" sz="1600">
                <a:solidFill>
                  <a:schemeClr val="tx2"/>
                </a:solidFill>
                <a:latin typeface="+mn-lt"/>
              </a:rPr>
              <a:t>small throughput</a:t>
            </a:r>
          </a:p>
          <a:p>
            <a:pPr marL="609594" lvl="1" indent="-304797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defRPr/>
            </a:pPr>
            <a:r>
              <a:rPr lang="en-US" sz="1600">
                <a:solidFill>
                  <a:schemeClr val="tx2"/>
                </a:solidFill>
                <a:latin typeface="+mn-lt"/>
              </a:rPr>
              <a:t>shot-to-shot variability</a:t>
            </a:r>
          </a:p>
          <a:p>
            <a:pPr marL="914391" lvl="2" indent="-253997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Wingdings 2"/>
              <a:buNone/>
              <a:defRPr/>
            </a:pPr>
            <a:endParaRPr lang="en-US" sz="13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"/>
          <p:cNvSpPr txBox="1">
            <a:spLocks noChangeArrowheads="1"/>
          </p:cNvSpPr>
          <p:nvPr/>
        </p:nvSpPr>
        <p:spPr>
          <a:xfrm>
            <a:off x="490538" y="1371600"/>
            <a:ext cx="4864100" cy="4448175"/>
          </a:xfrm>
          <a:prstGeom prst="rect">
            <a:avLst/>
          </a:prstGeom>
        </p:spPr>
        <p:txBody>
          <a:bodyPr lIns="0" tIns="0" rIns="0" bIns="0"/>
          <a:lstStyle/>
          <a:p>
            <a:pPr marL="304797" indent="-304797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sz="1800">
                <a:latin typeface="+mn-lt"/>
              </a:rPr>
              <a:t>Water acts as a “leaky dielectric”</a:t>
            </a:r>
            <a:r>
              <a:rPr lang="en-US" sz="1800" baseline="30000">
                <a:latin typeface="+mn-lt"/>
              </a:rPr>
              <a:t>2</a:t>
            </a:r>
          </a:p>
          <a:p>
            <a:pPr marL="609594" lvl="1" indent="-304797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defRPr/>
            </a:pPr>
            <a:r>
              <a:rPr lang="en-US" sz="1600">
                <a:solidFill>
                  <a:schemeClr val="tx2"/>
                </a:solidFill>
              </a:rPr>
              <a:t>dielectric permittivity (bound charge)</a:t>
            </a:r>
          </a:p>
          <a:p>
            <a:pPr marL="609594" lvl="1" indent="-304797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defRPr/>
            </a:pPr>
            <a:r>
              <a:rPr lang="en-US" sz="1600">
                <a:solidFill>
                  <a:schemeClr val="tx2"/>
                </a:solidFill>
              </a:rPr>
              <a:t>finite conductivity (free charge)</a:t>
            </a:r>
            <a:endParaRPr lang="en-US" sz="1600">
              <a:solidFill>
                <a:schemeClr val="tx2"/>
              </a:solidFill>
            </a:endParaRPr>
          </a:p>
          <a:p>
            <a:pPr marL="304797" indent="-304797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en-US" sz="1600">
              <a:latin typeface="+mn-lt"/>
            </a:endParaRPr>
          </a:p>
          <a:p>
            <a:pPr marL="304797" indent="-304797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en-US" sz="1800">
              <a:latin typeface="+mn-lt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endParaRPr lang="en-US" sz="1800">
              <a:latin typeface="+mn-lt"/>
            </a:endParaRPr>
          </a:p>
          <a:p>
            <a:pPr marL="304797" indent="-304797" fontAlgn="auto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sz="1800">
                <a:latin typeface="+mn-lt"/>
              </a:rPr>
              <a:t>Macroscopic effect of electric stress</a:t>
            </a:r>
          </a:p>
          <a:p>
            <a:pPr marL="609594" lvl="1" indent="-304797" fontAlgn="auto">
              <a:lnSpc>
                <a:spcPct val="25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defRPr/>
            </a:pPr>
            <a:r>
              <a:rPr lang="en-US" sz="1600">
                <a:solidFill>
                  <a:schemeClr val="tx2"/>
                </a:solidFill>
              </a:rPr>
              <a:t>electric stress:</a:t>
            </a:r>
          </a:p>
          <a:p>
            <a:pPr marL="609594" lvl="1" indent="-304797" fontAlgn="auto">
              <a:lnSpc>
                <a:spcPct val="25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defRPr/>
            </a:pPr>
            <a:r>
              <a:rPr lang="en-US" sz="1600">
                <a:solidFill>
                  <a:schemeClr val="tx2"/>
                </a:solidFill>
              </a:rPr>
              <a:t>surface tension stress:</a:t>
            </a:r>
          </a:p>
          <a:p>
            <a:pPr marL="609594" lvl="1" indent="-304797" fontAlgn="auto">
              <a:lnSpc>
                <a:spcPct val="25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defRPr/>
            </a:pPr>
            <a:r>
              <a:rPr lang="en-US" sz="1600">
                <a:solidFill>
                  <a:schemeClr val="tx2"/>
                </a:solidFill>
              </a:rPr>
              <a:t>Weber Number:</a:t>
            </a:r>
            <a:endParaRPr lang="en-US" sz="1600">
              <a:solidFill>
                <a:schemeClr val="tx2"/>
              </a:solidFill>
            </a:endParaRPr>
          </a:p>
          <a:p>
            <a:pPr marL="914391" lvl="2" indent="-253997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Wingdings 2"/>
              <a:buNone/>
              <a:defRPr/>
            </a:pPr>
            <a:endParaRPr lang="en-US" sz="1300">
              <a:latin typeface="+mn-lt"/>
            </a:endParaRPr>
          </a:p>
        </p:txBody>
      </p:sp>
      <p:sp>
        <p:nvSpPr>
          <p:cNvPr id="26626" name="Rectangle 6"/>
          <p:cNvSpPr>
            <a:spLocks noChangeArrowheads="1"/>
          </p:cNvSpPr>
          <p:nvPr/>
        </p:nvSpPr>
        <p:spPr bwMode="auto">
          <a:xfrm>
            <a:off x="0" y="0"/>
            <a:ext cx="10160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627" name="Title 1"/>
          <p:cNvSpPr>
            <a:spLocks noGrp="1"/>
          </p:cNvSpPr>
          <p:nvPr>
            <p:ph type="title"/>
          </p:nvPr>
        </p:nvSpPr>
        <p:spPr>
          <a:xfrm>
            <a:off x="330200" y="381000"/>
            <a:ext cx="10160000" cy="990600"/>
          </a:xfrm>
        </p:spPr>
        <p:txBody>
          <a:bodyPr/>
          <a:lstStyle/>
          <a:p>
            <a:pPr algn="l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Electric Field Effects in Water</a:t>
            </a:r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7600" y="2819400"/>
            <a:ext cx="223202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629" name="Group 36"/>
          <p:cNvGrpSpPr>
            <a:grpSpLocks/>
          </p:cNvGrpSpPr>
          <p:nvPr/>
        </p:nvGrpSpPr>
        <p:grpSpPr bwMode="auto">
          <a:xfrm>
            <a:off x="6027738" y="1600200"/>
            <a:ext cx="3395662" cy="2447925"/>
            <a:chOff x="5486400" y="4343400"/>
            <a:chExt cx="3055622" cy="2202696"/>
          </a:xfrm>
        </p:grpSpPr>
        <p:grpSp>
          <p:nvGrpSpPr>
            <p:cNvPr id="26638" name="Group 32"/>
            <p:cNvGrpSpPr>
              <a:grpSpLocks/>
            </p:cNvGrpSpPr>
            <p:nvPr/>
          </p:nvGrpSpPr>
          <p:grpSpPr bwMode="auto">
            <a:xfrm>
              <a:off x="5715000" y="4343400"/>
              <a:ext cx="2667000" cy="1981200"/>
              <a:chOff x="838200" y="3429000"/>
              <a:chExt cx="2362200" cy="1757238"/>
            </a:xfrm>
          </p:grpSpPr>
          <p:pic>
            <p:nvPicPr>
              <p:cNvPr id="26645" name="Picture 22" descr="P:\pics-1-25-10\Free Bubble 1\ImgA000590.tif"/>
              <p:cNvPicPr>
                <a:picLocks noChangeAspect="1" noChangeArrowheads="1"/>
              </p:cNvPicPr>
              <p:nvPr/>
            </p:nvPicPr>
            <p:blipFill>
              <a:blip r:embed="rId4">
                <a:lum bright="26000" contrast="76000"/>
              </a:blip>
              <a:srcRect l="46648" t="43170" r="31421" b="39680"/>
              <a:stretch>
                <a:fillRect/>
              </a:stretch>
            </p:blipFill>
            <p:spPr bwMode="auto">
              <a:xfrm>
                <a:off x="838200" y="3429000"/>
                <a:ext cx="2221644" cy="1757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6646" name="Group 27"/>
              <p:cNvGrpSpPr>
                <a:grpSpLocks/>
              </p:cNvGrpSpPr>
              <p:nvPr/>
            </p:nvGrpSpPr>
            <p:grpSpPr bwMode="auto">
              <a:xfrm>
                <a:off x="1905000" y="4419600"/>
                <a:ext cx="1295400" cy="609600"/>
                <a:chOff x="6934200" y="4038600"/>
                <a:chExt cx="1295400" cy="609600"/>
              </a:xfrm>
            </p:grpSpPr>
            <p:cxnSp>
              <p:nvCxnSpPr>
                <p:cNvPr id="25" name="Straight Arrow Connector 24"/>
                <p:cNvCxnSpPr/>
                <p:nvPr/>
              </p:nvCxnSpPr>
              <p:spPr>
                <a:xfrm rot="16200000" flipV="1">
                  <a:off x="6896458" y="4381660"/>
                  <a:ext cx="304077" cy="229014"/>
                </a:xfrm>
                <a:prstGeom prst="straightConnector1">
                  <a:avLst/>
                </a:prstGeom>
                <a:ln w="31750">
                  <a:solidFill>
                    <a:schemeClr val="tx1"/>
                  </a:solidFill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Arrow Connector 25"/>
                <p:cNvCxnSpPr/>
                <p:nvPr/>
              </p:nvCxnSpPr>
              <p:spPr>
                <a:xfrm rot="16200000" flipV="1">
                  <a:off x="7086247" y="4343598"/>
                  <a:ext cx="305344" cy="151832"/>
                </a:xfrm>
                <a:prstGeom prst="straightConnector1">
                  <a:avLst/>
                </a:prstGeom>
                <a:ln w="31750">
                  <a:solidFill>
                    <a:schemeClr val="tx1"/>
                  </a:solidFill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26"/>
                <p:cNvCxnSpPr/>
                <p:nvPr/>
              </p:nvCxnSpPr>
              <p:spPr>
                <a:xfrm rot="16200000" flipV="1">
                  <a:off x="7238661" y="4342914"/>
                  <a:ext cx="381364" cy="77181"/>
                </a:xfrm>
                <a:prstGeom prst="straightConnector1">
                  <a:avLst/>
                </a:prstGeom>
                <a:ln w="31750">
                  <a:solidFill>
                    <a:schemeClr val="tx1"/>
                  </a:solidFill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650" name="TextBox 27"/>
                <p:cNvSpPr txBox="1">
                  <a:spLocks noChangeArrowheads="1"/>
                </p:cNvSpPr>
                <p:nvPr/>
              </p:nvSpPr>
              <p:spPr bwMode="auto">
                <a:xfrm>
                  <a:off x="7543800" y="4038600"/>
                  <a:ext cx="685800" cy="4094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2700" b="1"/>
                    <a:t>p</a:t>
                  </a:r>
                  <a:r>
                    <a:rPr lang="en-US" sz="2700" b="1" baseline="-25000"/>
                    <a:t>E</a:t>
                  </a:r>
                  <a:endParaRPr lang="en-US" b="1" baseline="-25000"/>
                </a:p>
              </p:txBody>
            </p:sp>
          </p:grpSp>
        </p:grpSp>
        <p:cxnSp>
          <p:nvCxnSpPr>
            <p:cNvPr id="17" name="Straight Arrow Connector 16"/>
            <p:cNvCxnSpPr/>
            <p:nvPr/>
          </p:nvCxnSpPr>
          <p:spPr>
            <a:xfrm rot="5400000" flipH="1" flipV="1">
              <a:off x="5935678" y="5814006"/>
              <a:ext cx="304263" cy="74283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 w="med" len="med"/>
            </a:ln>
            <a:effectLst>
              <a:outerShdw blurRad="12700" dist="19050" dir="10800000" algn="ctr" rotWithShape="0">
                <a:schemeClr val="tx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40" name="TextBox 17"/>
            <p:cNvSpPr txBox="1">
              <a:spLocks noChangeArrowheads="1"/>
            </p:cNvSpPr>
            <p:nvPr/>
          </p:nvSpPr>
          <p:spPr bwMode="auto">
            <a:xfrm>
              <a:off x="5562600" y="6019799"/>
              <a:ext cx="1158240" cy="526297"/>
            </a:xfrm>
            <a:prstGeom prst="rect">
              <a:avLst/>
            </a:prstGeom>
            <a:solidFill>
              <a:schemeClr val="bg1">
                <a:alpha val="79999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/>
                <a:t>undisturbed boundary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rot="5400000">
              <a:off x="7238499" y="5181191"/>
              <a:ext cx="381400" cy="228565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 w="med" len="med"/>
            </a:ln>
            <a:effectLst>
              <a:outerShdw blurRad="12700" dist="19050" dir="10800000" algn="ctr" rotWithShape="0">
                <a:schemeClr val="tx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42" name="TextBox 19"/>
            <p:cNvSpPr txBox="1">
              <a:spLocks noChangeArrowheads="1"/>
            </p:cNvSpPr>
            <p:nvPr/>
          </p:nvSpPr>
          <p:spPr bwMode="auto">
            <a:xfrm>
              <a:off x="7132322" y="4533897"/>
              <a:ext cx="1409700" cy="526297"/>
            </a:xfrm>
            <a:prstGeom prst="rect">
              <a:avLst/>
            </a:prstGeom>
            <a:solidFill>
              <a:schemeClr val="bg1">
                <a:alpha val="79999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/>
                <a:t>boundary depressed by p</a:t>
              </a:r>
              <a:r>
                <a:rPr lang="en-US" sz="1600" b="1" baseline="-25000"/>
                <a:t>E</a:t>
              </a:r>
            </a:p>
          </p:txBody>
        </p:sp>
        <p:sp>
          <p:nvSpPr>
            <p:cNvPr id="26643" name="TextBox 20"/>
            <p:cNvSpPr txBox="1">
              <a:spLocks noChangeArrowheads="1"/>
            </p:cNvSpPr>
            <p:nvPr/>
          </p:nvSpPr>
          <p:spPr bwMode="auto">
            <a:xfrm>
              <a:off x="5486400" y="4343400"/>
              <a:ext cx="1066800" cy="526297"/>
            </a:xfrm>
            <a:prstGeom prst="rect">
              <a:avLst/>
            </a:prstGeom>
            <a:solidFill>
              <a:schemeClr val="bg1">
                <a:alpha val="79999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/>
                <a:t>bubble interior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rot="16200000" flipH="1">
              <a:off x="6324951" y="4876214"/>
              <a:ext cx="228555" cy="228565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 w="med" len="med"/>
            </a:ln>
            <a:effectLst>
              <a:outerShdw blurRad="12700" dist="19050" dir="10800000" algn="ctr" rotWithShape="0">
                <a:schemeClr val="tx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630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56000" y="4052888"/>
            <a:ext cx="1270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56000" y="4741863"/>
            <a:ext cx="884238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6138" y="5308600"/>
            <a:ext cx="19685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81738" y="4114800"/>
            <a:ext cx="288925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4" name="Straight Arrow Connector 33"/>
          <p:cNvCxnSpPr/>
          <p:nvPr/>
        </p:nvCxnSpPr>
        <p:spPr>
          <a:xfrm rot="5400000" flipH="1" flipV="1">
            <a:off x="8747125" y="5400675"/>
            <a:ext cx="1100138" cy="1588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5" name="TextBox 34"/>
          <p:cNvSpPr txBox="1">
            <a:spLocks noChangeArrowheads="1"/>
          </p:cNvSpPr>
          <p:nvPr/>
        </p:nvSpPr>
        <p:spPr bwMode="auto">
          <a:xfrm>
            <a:off x="9380538" y="5105400"/>
            <a:ext cx="4238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r>
              <a:rPr lang="en-US" sz="2700" b="1"/>
              <a:t>Ē</a:t>
            </a:r>
            <a:endParaRPr lang="en-US" b="1"/>
          </a:p>
        </p:txBody>
      </p:sp>
      <p:sp>
        <p:nvSpPr>
          <p:cNvPr id="26636" name="TextBox 35"/>
          <p:cNvSpPr txBox="1">
            <a:spLocks noChangeArrowheads="1"/>
          </p:cNvSpPr>
          <p:nvPr/>
        </p:nvSpPr>
        <p:spPr bwMode="auto">
          <a:xfrm>
            <a:off x="5818188" y="6842125"/>
            <a:ext cx="35052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marL="457200">
              <a:spcBef>
                <a:spcPct val="10000"/>
              </a:spcBef>
            </a:pPr>
            <a:r>
              <a:rPr lang="en-US" sz="1100" b="1" baseline="30000">
                <a:ea typeface="ＭＳ Ｐゴシック"/>
                <a:cs typeface="ＭＳ Ｐゴシック"/>
              </a:rPr>
              <a:t>2</a:t>
            </a:r>
            <a:r>
              <a:rPr lang="en-US" sz="1100" b="1">
                <a:ea typeface="ＭＳ Ｐゴシック"/>
                <a:cs typeface="ＭＳ Ｐゴシック"/>
              </a:rPr>
              <a:t>Garton, Krasucki, </a:t>
            </a:r>
            <a:r>
              <a:rPr lang="en-US" sz="1100" b="1" i="1">
                <a:ea typeface="ＭＳ Ｐゴシック"/>
                <a:cs typeface="ＭＳ Ｐゴシック"/>
              </a:rPr>
              <a:t>Proc. Royal Soc. Lon..,</a:t>
            </a:r>
            <a:r>
              <a:rPr lang="en-US" sz="1100" b="1">
                <a:ea typeface="ＭＳ Ｐゴシック"/>
                <a:cs typeface="ＭＳ Ｐゴシック"/>
              </a:rPr>
              <a:t> Vol. 280, No. 1381,  July 21, 1964.</a:t>
            </a:r>
          </a:p>
        </p:txBody>
      </p: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379413" y="6248400"/>
            <a:ext cx="5157787" cy="947738"/>
          </a:xfrm>
          <a:prstGeom prst="rect">
            <a:avLst/>
          </a:prstGeom>
          <a:gradFill rotWithShape="0">
            <a:gsLst>
              <a:gs pos="0">
                <a:srgbClr val="DCEBF5"/>
              </a:gs>
              <a:gs pos="0">
                <a:srgbClr val="83A7C3"/>
              </a:gs>
              <a:gs pos="0">
                <a:srgbClr val="768FB9"/>
              </a:gs>
              <a:gs pos="0">
                <a:srgbClr val="83A7C3"/>
              </a:gs>
              <a:gs pos="0">
                <a:srgbClr val="FFFFFF"/>
              </a:gs>
              <a:gs pos="0">
                <a:srgbClr val="9C6563"/>
              </a:gs>
              <a:gs pos="0">
                <a:srgbClr val="80302D"/>
              </a:gs>
              <a:gs pos="0">
                <a:srgbClr val="C0524E"/>
              </a:gs>
              <a:gs pos="100000">
                <a:srgbClr val="EBDAD4"/>
              </a:gs>
              <a:gs pos="100000">
                <a:srgbClr val="55261C">
                  <a:lumMod val="21000"/>
                  <a:lumOff val="79000"/>
                </a:srgbClr>
              </a:gs>
            </a:gsLst>
            <a:lin ang="5400000" scaled="0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25400" dir="5400000" algn="ctr" rotWithShape="0">
              <a:srgbClr val="808080">
                <a:alpha val="35001"/>
              </a:srgbClr>
            </a:outerShdw>
          </a:effectLst>
        </p:spPr>
        <p:txBody>
          <a:bodyPr tIns="91440" bIns="91440" anchor="ctr"/>
          <a:lstStyle/>
          <a:p>
            <a:pPr lvl="1">
              <a:spcAft>
                <a:spcPts val="667"/>
              </a:spcAft>
              <a:defRPr/>
            </a:pPr>
            <a:r>
              <a:rPr lang="en-US" sz="1800">
                <a:ea typeface="ＭＳ Ｐゴシック" charset="-128"/>
              </a:rPr>
              <a:t>For 16 kV/cm, 3 mm, W</a:t>
            </a:r>
            <a:r>
              <a:rPr lang="en-US" sz="1800" baseline="-25000">
                <a:ea typeface="ＭＳ Ｐゴシック" charset="-128"/>
              </a:rPr>
              <a:t>E</a:t>
            </a:r>
            <a:r>
              <a:rPr lang="en-US" sz="1800">
                <a:ea typeface="ＭＳ Ｐゴシック" charset="-128"/>
              </a:rPr>
              <a:t> ~ 1 (applied field)</a:t>
            </a:r>
          </a:p>
          <a:p>
            <a:pPr lvl="1">
              <a:spcAft>
                <a:spcPts val="667"/>
              </a:spcAft>
              <a:defRPr/>
            </a:pPr>
            <a:r>
              <a:rPr lang="en-US" sz="1800">
                <a:ea typeface="ＭＳ Ｐゴシック" charset="-128"/>
              </a:rPr>
              <a:t>For 100 kV/cm, 3 mm, W</a:t>
            </a:r>
            <a:r>
              <a:rPr lang="en-US" sz="1800" baseline="-25000">
                <a:ea typeface="ＭＳ Ｐゴシック" charset="-128"/>
              </a:rPr>
              <a:t>E</a:t>
            </a:r>
            <a:r>
              <a:rPr lang="en-US" sz="1800">
                <a:ea typeface="ＭＳ Ｐゴシック" charset="-128"/>
              </a:rPr>
              <a:t> ~ 25 (streamer)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584200" y="381000"/>
            <a:ext cx="8153400" cy="768350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Single Bubble under an A.C. Field </a:t>
            </a:r>
          </a:p>
        </p:txBody>
      </p:sp>
      <p:sp>
        <p:nvSpPr>
          <p:cNvPr id="28674" name="Rectangle 6"/>
          <p:cNvSpPr>
            <a:spLocks noChangeArrowheads="1"/>
          </p:cNvSpPr>
          <p:nvPr/>
        </p:nvSpPr>
        <p:spPr bwMode="auto">
          <a:xfrm>
            <a:off x="0" y="0"/>
            <a:ext cx="10160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675" name="Rectangle 8"/>
          <p:cNvSpPr>
            <a:spLocks noChangeArrowheads="1"/>
          </p:cNvSpPr>
          <p:nvPr/>
        </p:nvSpPr>
        <p:spPr bwMode="auto">
          <a:xfrm>
            <a:off x="0" y="0"/>
            <a:ext cx="10160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676" name="Rectangle 10"/>
          <p:cNvSpPr>
            <a:spLocks noChangeArrowheads="1"/>
          </p:cNvSpPr>
          <p:nvPr/>
        </p:nvSpPr>
        <p:spPr bwMode="auto">
          <a:xfrm>
            <a:off x="0" y="0"/>
            <a:ext cx="10160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677" name="Rectangle 12"/>
          <p:cNvSpPr>
            <a:spLocks noChangeArrowheads="1"/>
          </p:cNvSpPr>
          <p:nvPr/>
        </p:nvSpPr>
        <p:spPr bwMode="auto">
          <a:xfrm>
            <a:off x="0" y="0"/>
            <a:ext cx="10160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678" name="Rectangle 14"/>
          <p:cNvSpPr>
            <a:spLocks noChangeArrowheads="1"/>
          </p:cNvSpPr>
          <p:nvPr/>
        </p:nvSpPr>
        <p:spPr bwMode="auto">
          <a:xfrm>
            <a:off x="0" y="0"/>
            <a:ext cx="10160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679" name="Rectangle 16"/>
          <p:cNvSpPr>
            <a:spLocks noChangeArrowheads="1"/>
          </p:cNvSpPr>
          <p:nvPr/>
        </p:nvSpPr>
        <p:spPr bwMode="auto">
          <a:xfrm>
            <a:off x="0" y="0"/>
            <a:ext cx="10160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680" name="Rectangle 16"/>
          <p:cNvSpPr>
            <a:spLocks noChangeArrowheads="1"/>
          </p:cNvSpPr>
          <p:nvPr/>
        </p:nvSpPr>
        <p:spPr bwMode="auto">
          <a:xfrm>
            <a:off x="0" y="0"/>
            <a:ext cx="1016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681" name="Rectangle 17"/>
          <p:cNvSpPr>
            <a:spLocks noChangeArrowheads="1"/>
          </p:cNvSpPr>
          <p:nvPr/>
        </p:nvSpPr>
        <p:spPr bwMode="auto">
          <a:xfrm>
            <a:off x="0" y="1066800"/>
            <a:ext cx="10160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8682" name="Rectangle 19"/>
          <p:cNvSpPr>
            <a:spLocks noChangeArrowheads="1"/>
          </p:cNvSpPr>
          <p:nvPr/>
        </p:nvSpPr>
        <p:spPr bwMode="auto">
          <a:xfrm>
            <a:off x="0" y="0"/>
            <a:ext cx="1016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683" name="Rectangle 20"/>
          <p:cNvSpPr>
            <a:spLocks noChangeArrowheads="1"/>
          </p:cNvSpPr>
          <p:nvPr/>
        </p:nvSpPr>
        <p:spPr bwMode="auto">
          <a:xfrm>
            <a:off x="0" y="1333500"/>
            <a:ext cx="10160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8684" name="Rectangle 22"/>
          <p:cNvSpPr>
            <a:spLocks noChangeArrowheads="1"/>
          </p:cNvSpPr>
          <p:nvPr/>
        </p:nvSpPr>
        <p:spPr bwMode="auto">
          <a:xfrm>
            <a:off x="0" y="0"/>
            <a:ext cx="1016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685" name="Rectangle 23"/>
          <p:cNvSpPr>
            <a:spLocks noChangeArrowheads="1"/>
          </p:cNvSpPr>
          <p:nvPr/>
        </p:nvSpPr>
        <p:spPr bwMode="auto">
          <a:xfrm>
            <a:off x="0" y="1400175"/>
            <a:ext cx="10160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8686" name="Rectangle 25"/>
          <p:cNvSpPr>
            <a:spLocks noChangeArrowheads="1"/>
          </p:cNvSpPr>
          <p:nvPr/>
        </p:nvSpPr>
        <p:spPr bwMode="auto">
          <a:xfrm>
            <a:off x="0" y="0"/>
            <a:ext cx="10160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687" name="Rectangle 29"/>
          <p:cNvSpPr>
            <a:spLocks noChangeArrowheads="1"/>
          </p:cNvSpPr>
          <p:nvPr/>
        </p:nvSpPr>
        <p:spPr bwMode="auto">
          <a:xfrm>
            <a:off x="0" y="0"/>
            <a:ext cx="10160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688" name="Rectangle 31"/>
          <p:cNvSpPr>
            <a:spLocks noChangeArrowheads="1"/>
          </p:cNvSpPr>
          <p:nvPr/>
        </p:nvSpPr>
        <p:spPr bwMode="auto">
          <a:xfrm>
            <a:off x="0" y="0"/>
            <a:ext cx="10160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8689" name="Group 4"/>
          <p:cNvGrpSpPr>
            <a:grpSpLocks/>
          </p:cNvGrpSpPr>
          <p:nvPr/>
        </p:nvGrpSpPr>
        <p:grpSpPr bwMode="auto">
          <a:xfrm>
            <a:off x="4251325" y="5102225"/>
            <a:ext cx="5781675" cy="2289175"/>
            <a:chOff x="4250765" y="4648200"/>
            <a:chExt cx="5782235" cy="2289048"/>
          </a:xfrm>
        </p:grpSpPr>
        <p:pic>
          <p:nvPicPr>
            <p:cNvPr id="28693" name="Picture 7" descr="F:\ICOPS video\800Hz\small pics\800Hz_000133.tif"/>
            <p:cNvPicPr>
              <a:picLocks noChangeAspect="1" noChangeArrowheads="1"/>
            </p:cNvPicPr>
            <p:nvPr/>
          </p:nvPicPr>
          <p:blipFill>
            <a:blip r:embed="rId3">
              <a:lum bright="-10000" contrast="30000"/>
            </a:blip>
            <a:srcRect l="38400" t="29601" r="39999" b="29601"/>
            <a:stretch>
              <a:fillRect/>
            </a:stretch>
          </p:blipFill>
          <p:spPr bwMode="auto">
            <a:xfrm>
              <a:off x="4250765" y="4648200"/>
              <a:ext cx="1210235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94" name="Picture 8" descr="F:\ICOPS video\800Hz\small pics\800Hz_000135.tif"/>
            <p:cNvPicPr>
              <a:picLocks noChangeAspect="1" noChangeArrowheads="1"/>
            </p:cNvPicPr>
            <p:nvPr/>
          </p:nvPicPr>
          <p:blipFill>
            <a:blip r:embed="rId4">
              <a:lum bright="-10000" contrast="30000"/>
            </a:blip>
            <a:srcRect l="38400" t="29601" r="39999" b="29601"/>
            <a:stretch>
              <a:fillRect/>
            </a:stretch>
          </p:blipFill>
          <p:spPr bwMode="auto">
            <a:xfrm>
              <a:off x="5393765" y="4648200"/>
              <a:ext cx="1210235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95" name="Picture 9" descr="F:\ICOPS video\800Hz\small pics\800Hz_000137.tif"/>
            <p:cNvPicPr>
              <a:picLocks noChangeAspect="1" noChangeArrowheads="1"/>
            </p:cNvPicPr>
            <p:nvPr/>
          </p:nvPicPr>
          <p:blipFill>
            <a:blip r:embed="rId5">
              <a:lum bright="-10000" contrast="30000"/>
            </a:blip>
            <a:srcRect l="38400" t="29601" r="39999" b="29601"/>
            <a:stretch>
              <a:fillRect/>
            </a:stretch>
          </p:blipFill>
          <p:spPr bwMode="auto">
            <a:xfrm>
              <a:off x="7679765" y="4651248"/>
              <a:ext cx="1210235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96" name="Picture 10" descr="F:\ICOPS video\800Hz\small pics\800Hz_000136.tif"/>
            <p:cNvPicPr>
              <a:picLocks noChangeAspect="1" noChangeArrowheads="1"/>
            </p:cNvPicPr>
            <p:nvPr/>
          </p:nvPicPr>
          <p:blipFill>
            <a:blip r:embed="rId6">
              <a:lum bright="-10000" contrast="30000"/>
            </a:blip>
            <a:srcRect l="38400" t="29601" r="39999" b="29601"/>
            <a:stretch>
              <a:fillRect/>
            </a:stretch>
          </p:blipFill>
          <p:spPr bwMode="auto">
            <a:xfrm>
              <a:off x="6536765" y="4648200"/>
              <a:ext cx="1210235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97" name="Picture 11" descr="F:\ICOPS video\800Hz\small pics\800Hz_000138.tif"/>
            <p:cNvPicPr>
              <a:picLocks noChangeAspect="1" noChangeArrowheads="1"/>
            </p:cNvPicPr>
            <p:nvPr/>
          </p:nvPicPr>
          <p:blipFill>
            <a:blip r:embed="rId7">
              <a:lum bright="-10000" contrast="30000"/>
            </a:blip>
            <a:srcRect l="38400" t="29601" r="39999" b="29601"/>
            <a:stretch>
              <a:fillRect/>
            </a:stretch>
          </p:blipFill>
          <p:spPr bwMode="auto">
            <a:xfrm>
              <a:off x="8822765" y="4651248"/>
              <a:ext cx="1210235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7" name="Rectangle 2"/>
          <p:cNvSpPr txBox="1">
            <a:spLocks noChangeArrowheads="1"/>
          </p:cNvSpPr>
          <p:nvPr/>
        </p:nvSpPr>
        <p:spPr>
          <a:xfrm>
            <a:off x="4743450" y="1676400"/>
            <a:ext cx="4451350" cy="2895600"/>
          </a:xfrm>
          <a:prstGeom prst="rect">
            <a:avLst/>
          </a:prstGeom>
        </p:spPr>
        <p:txBody>
          <a:bodyPr lIns="0" tIns="0" rIns="0" bIns="0"/>
          <a:lstStyle/>
          <a:p>
            <a:pPr marL="304797" indent="-304797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sz="3200">
                <a:latin typeface="+mn-lt"/>
              </a:rPr>
              <a:t>Conditions</a:t>
            </a:r>
          </a:p>
          <a:p>
            <a:pPr marL="609594" lvl="1" indent="-304797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defRPr/>
            </a:pPr>
            <a:r>
              <a:rPr lang="en-US">
                <a:solidFill>
                  <a:schemeClr val="tx2"/>
                </a:solidFill>
              </a:rPr>
              <a:t>voltage: 5kV A.C.</a:t>
            </a:r>
            <a:endParaRPr lang="en-US">
              <a:solidFill>
                <a:schemeClr val="tx2"/>
              </a:solidFill>
              <a:latin typeface="+mn-lt"/>
            </a:endParaRPr>
          </a:p>
          <a:p>
            <a:pPr marL="609594" lvl="1" indent="-304797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defRPr/>
            </a:pPr>
            <a:r>
              <a:rPr lang="en-US">
                <a:solidFill>
                  <a:schemeClr val="tx2"/>
                </a:solidFill>
                <a:latin typeface="+mn-lt"/>
              </a:rPr>
              <a:t>frequency: 600 Hz</a:t>
            </a:r>
          </a:p>
          <a:p>
            <a:pPr marL="609594" lvl="1" indent="-304797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defRPr/>
            </a:pPr>
            <a:r>
              <a:rPr lang="en-US">
                <a:solidFill>
                  <a:schemeClr val="tx2"/>
                </a:solidFill>
                <a:latin typeface="+mn-lt"/>
              </a:rPr>
              <a:t>electrode gap: 2.3 mm</a:t>
            </a:r>
          </a:p>
          <a:p>
            <a:pPr marL="609594" lvl="1" indent="-304797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defRPr/>
            </a:pPr>
            <a:r>
              <a:rPr lang="en-US">
                <a:solidFill>
                  <a:schemeClr val="tx2"/>
                </a:solidFill>
                <a:latin typeface="+mn-lt"/>
              </a:rPr>
              <a:t>bubble diameter: 0.64 mm</a:t>
            </a:r>
          </a:p>
          <a:p>
            <a:pPr marL="914391" lvl="2" indent="-253997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Wingdings 2"/>
              <a:buNone/>
              <a:defRPr/>
            </a:pPr>
            <a:endParaRPr lang="en-US" sz="1300">
              <a:latin typeface="+mn-lt"/>
            </a:endParaRPr>
          </a:p>
        </p:txBody>
      </p:sp>
      <p:sp>
        <p:nvSpPr>
          <p:cNvPr id="28691" name="TextBox 5"/>
          <p:cNvSpPr txBox="1">
            <a:spLocks noChangeArrowheads="1"/>
          </p:cNvSpPr>
          <p:nvPr/>
        </p:nvSpPr>
        <p:spPr bwMode="auto">
          <a:xfrm>
            <a:off x="4205288" y="4572000"/>
            <a:ext cx="1749425" cy="4619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 = 0.0 ms</a:t>
            </a:r>
          </a:p>
        </p:txBody>
      </p:sp>
      <p:sp>
        <p:nvSpPr>
          <p:cNvPr id="27" name="Rectangle 31"/>
          <p:cNvSpPr>
            <a:spLocks noChangeArrowheads="1"/>
          </p:cNvSpPr>
          <p:nvPr/>
        </p:nvSpPr>
        <p:spPr bwMode="auto">
          <a:xfrm>
            <a:off x="508000" y="5597525"/>
            <a:ext cx="35052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1440" bIns="91440">
            <a:spAutoFit/>
          </a:bodyPr>
          <a:lstStyle/>
          <a:p>
            <a:pPr algn="r" eaLnBrk="0" hangingPunct="0">
              <a:defRPr/>
            </a:pPr>
            <a:r>
              <a:rPr lang="en-US" sz="2000" b="1">
                <a:latin typeface="+mn-lt"/>
                <a:ea typeface="ＭＳ Ｐゴシック" charset="-128"/>
              </a:rPr>
              <a:t>Figure </a:t>
            </a:r>
            <a:r>
              <a:rPr lang="en-US" sz="2000" b="1">
                <a:latin typeface="+mn-lt"/>
                <a:ea typeface="ＭＳ Ｐゴシック" charset="-128"/>
              </a:rPr>
              <a:t>5. </a:t>
            </a:r>
            <a:r>
              <a:rPr lang="en-US" sz="2000">
                <a:latin typeface="+mn-lt"/>
                <a:ea typeface="ＭＳ Ｐゴシック" charset="-128"/>
              </a:rPr>
              <a:t> A single oscillation cycle of a levitated bubble being driven by an A.C. electric field</a:t>
            </a:r>
            <a:r>
              <a:rPr lang="en-US" sz="2000">
                <a:ea typeface="ＭＳ Ｐゴシック" charset="-128"/>
              </a:rPr>
              <a:t>.</a:t>
            </a:r>
            <a:endParaRPr lang="en-US" sz="2000" dirty="0">
              <a:latin typeface="+mn-lt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6"/>
          <p:cNvSpPr>
            <a:spLocks noChangeArrowheads="1"/>
          </p:cNvSpPr>
          <p:nvPr/>
        </p:nvSpPr>
        <p:spPr bwMode="auto">
          <a:xfrm>
            <a:off x="0" y="0"/>
            <a:ext cx="10160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22" name="Rectangle 8"/>
          <p:cNvSpPr>
            <a:spLocks noChangeArrowheads="1"/>
          </p:cNvSpPr>
          <p:nvPr/>
        </p:nvSpPr>
        <p:spPr bwMode="auto">
          <a:xfrm>
            <a:off x="0" y="0"/>
            <a:ext cx="10160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23" name="Rectangle 10"/>
          <p:cNvSpPr>
            <a:spLocks noChangeArrowheads="1"/>
          </p:cNvSpPr>
          <p:nvPr/>
        </p:nvSpPr>
        <p:spPr bwMode="auto">
          <a:xfrm>
            <a:off x="0" y="0"/>
            <a:ext cx="10160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24" name="Rectangle 12"/>
          <p:cNvSpPr>
            <a:spLocks noChangeArrowheads="1"/>
          </p:cNvSpPr>
          <p:nvPr/>
        </p:nvSpPr>
        <p:spPr bwMode="auto">
          <a:xfrm>
            <a:off x="0" y="0"/>
            <a:ext cx="10160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25" name="Rectangle 14"/>
          <p:cNvSpPr>
            <a:spLocks noChangeArrowheads="1"/>
          </p:cNvSpPr>
          <p:nvPr/>
        </p:nvSpPr>
        <p:spPr bwMode="auto">
          <a:xfrm>
            <a:off x="0" y="0"/>
            <a:ext cx="10160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26" name="Rectangle 16"/>
          <p:cNvSpPr>
            <a:spLocks noChangeArrowheads="1"/>
          </p:cNvSpPr>
          <p:nvPr/>
        </p:nvSpPr>
        <p:spPr bwMode="auto">
          <a:xfrm>
            <a:off x="0" y="0"/>
            <a:ext cx="10160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27" name="Rectangle 16"/>
          <p:cNvSpPr>
            <a:spLocks noChangeArrowheads="1"/>
          </p:cNvSpPr>
          <p:nvPr/>
        </p:nvSpPr>
        <p:spPr bwMode="auto">
          <a:xfrm>
            <a:off x="0" y="0"/>
            <a:ext cx="1016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28" name="Rectangle 17"/>
          <p:cNvSpPr>
            <a:spLocks noChangeArrowheads="1"/>
          </p:cNvSpPr>
          <p:nvPr/>
        </p:nvSpPr>
        <p:spPr bwMode="auto">
          <a:xfrm>
            <a:off x="0" y="1066800"/>
            <a:ext cx="10160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30729" name="Rectangle 19"/>
          <p:cNvSpPr>
            <a:spLocks noChangeArrowheads="1"/>
          </p:cNvSpPr>
          <p:nvPr/>
        </p:nvSpPr>
        <p:spPr bwMode="auto">
          <a:xfrm>
            <a:off x="0" y="0"/>
            <a:ext cx="1016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30" name="Rectangle 20"/>
          <p:cNvSpPr>
            <a:spLocks noChangeArrowheads="1"/>
          </p:cNvSpPr>
          <p:nvPr/>
        </p:nvSpPr>
        <p:spPr bwMode="auto">
          <a:xfrm>
            <a:off x="0" y="1333500"/>
            <a:ext cx="10160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30731" name="Rectangle 22"/>
          <p:cNvSpPr>
            <a:spLocks noChangeArrowheads="1"/>
          </p:cNvSpPr>
          <p:nvPr/>
        </p:nvSpPr>
        <p:spPr bwMode="auto">
          <a:xfrm>
            <a:off x="0" y="0"/>
            <a:ext cx="1016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32" name="Rectangle 23"/>
          <p:cNvSpPr>
            <a:spLocks noChangeArrowheads="1"/>
          </p:cNvSpPr>
          <p:nvPr/>
        </p:nvSpPr>
        <p:spPr bwMode="auto">
          <a:xfrm>
            <a:off x="0" y="1400175"/>
            <a:ext cx="10160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30733" name="Rectangle 25"/>
          <p:cNvSpPr>
            <a:spLocks noChangeArrowheads="1"/>
          </p:cNvSpPr>
          <p:nvPr/>
        </p:nvSpPr>
        <p:spPr bwMode="auto">
          <a:xfrm>
            <a:off x="0" y="0"/>
            <a:ext cx="10160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34" name="Rectangle 29"/>
          <p:cNvSpPr>
            <a:spLocks noChangeArrowheads="1"/>
          </p:cNvSpPr>
          <p:nvPr/>
        </p:nvSpPr>
        <p:spPr bwMode="auto">
          <a:xfrm>
            <a:off x="0" y="0"/>
            <a:ext cx="10160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35" name="Rectangle 31"/>
          <p:cNvSpPr>
            <a:spLocks noChangeArrowheads="1"/>
          </p:cNvSpPr>
          <p:nvPr/>
        </p:nvSpPr>
        <p:spPr bwMode="auto">
          <a:xfrm>
            <a:off x="0" y="0"/>
            <a:ext cx="10160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0736" name="Group 5"/>
          <p:cNvGrpSpPr>
            <a:grpSpLocks/>
          </p:cNvGrpSpPr>
          <p:nvPr/>
        </p:nvGrpSpPr>
        <p:grpSpPr bwMode="auto">
          <a:xfrm>
            <a:off x="203200" y="5181600"/>
            <a:ext cx="5872163" cy="2286000"/>
            <a:chOff x="279400" y="5029200"/>
            <a:chExt cx="5872659" cy="2286000"/>
          </a:xfrm>
        </p:grpSpPr>
        <p:pic>
          <p:nvPicPr>
            <p:cNvPr id="30745" name="Picture 12" descr="F:\ICOPS video\800Hz\small pics\800Hz_000139.tif"/>
            <p:cNvPicPr>
              <a:picLocks noChangeAspect="1" noChangeArrowheads="1"/>
            </p:cNvPicPr>
            <p:nvPr/>
          </p:nvPicPr>
          <p:blipFill>
            <a:blip r:embed="rId3">
              <a:lum bright="-10000" contrast="30000"/>
            </a:blip>
            <a:srcRect l="38400" t="29601" r="39999" b="29601"/>
            <a:stretch>
              <a:fillRect/>
            </a:stretch>
          </p:blipFill>
          <p:spPr bwMode="auto">
            <a:xfrm>
              <a:off x="279400" y="5029200"/>
              <a:ext cx="1210235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46" name="Picture 13" descr="F:\ICOPS video\800Hz\small pics\800Hz_000140.tif"/>
            <p:cNvPicPr>
              <a:picLocks noChangeAspect="1" noChangeArrowheads="1"/>
            </p:cNvPicPr>
            <p:nvPr/>
          </p:nvPicPr>
          <p:blipFill>
            <a:blip r:embed="rId4">
              <a:lum bright="-10000" contrast="30000"/>
            </a:blip>
            <a:srcRect l="38400" t="29601" r="39999" b="29601"/>
            <a:stretch>
              <a:fillRect/>
            </a:stretch>
          </p:blipFill>
          <p:spPr bwMode="auto">
            <a:xfrm>
              <a:off x="1436624" y="5029200"/>
              <a:ext cx="1210235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47" name="Picture 14" descr="F:\ICOPS video\800Hz\small pics\800Hz_000141.tif"/>
            <p:cNvPicPr>
              <a:picLocks noChangeAspect="1" noChangeArrowheads="1"/>
            </p:cNvPicPr>
            <p:nvPr/>
          </p:nvPicPr>
          <p:blipFill>
            <a:blip r:embed="rId5">
              <a:lum bright="-10000" contrast="30000"/>
            </a:blip>
            <a:srcRect l="38400" t="29601" r="39999" b="29601"/>
            <a:stretch>
              <a:fillRect/>
            </a:stretch>
          </p:blipFill>
          <p:spPr bwMode="auto">
            <a:xfrm>
              <a:off x="2641600" y="5029200"/>
              <a:ext cx="1210235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48" name="Picture 15" descr="F:\ICOPS video\800Hz\small pics\800Hz_000142.tif"/>
            <p:cNvPicPr>
              <a:picLocks noChangeAspect="1" noChangeArrowheads="1"/>
            </p:cNvPicPr>
            <p:nvPr/>
          </p:nvPicPr>
          <p:blipFill>
            <a:blip r:embed="rId6">
              <a:lum bright="-10000" contrast="30000"/>
            </a:blip>
            <a:srcRect l="38400" t="29601" r="39999" b="29601"/>
            <a:stretch>
              <a:fillRect/>
            </a:stretch>
          </p:blipFill>
          <p:spPr bwMode="auto">
            <a:xfrm>
              <a:off x="3807789" y="5029200"/>
              <a:ext cx="1210235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49" name="Picture 16" descr="F:\ICOPS video\800Hz\small pics\800Hz_000143.tif"/>
            <p:cNvPicPr>
              <a:picLocks noChangeAspect="1" noChangeArrowheads="1"/>
            </p:cNvPicPr>
            <p:nvPr/>
          </p:nvPicPr>
          <p:blipFill>
            <a:blip r:embed="rId7">
              <a:lum bright="-10000" contrast="30000"/>
            </a:blip>
            <a:srcRect l="38400" t="29601" r="39999" b="29601"/>
            <a:stretch>
              <a:fillRect/>
            </a:stretch>
          </p:blipFill>
          <p:spPr bwMode="auto">
            <a:xfrm>
              <a:off x="4941824" y="5029200"/>
              <a:ext cx="1210235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35" name="Straight Arrow Connector 34"/>
          <p:cNvCxnSpPr/>
          <p:nvPr/>
        </p:nvCxnSpPr>
        <p:spPr>
          <a:xfrm rot="5400000" flipH="1" flipV="1">
            <a:off x="8432007" y="6323806"/>
            <a:ext cx="1219200" cy="1587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8" name="TextBox 36"/>
          <p:cNvSpPr txBox="1">
            <a:spLocks noChangeArrowheads="1"/>
          </p:cNvSpPr>
          <p:nvPr/>
        </p:nvSpPr>
        <p:spPr bwMode="auto">
          <a:xfrm>
            <a:off x="8050213" y="6032500"/>
            <a:ext cx="60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4000" b="1"/>
              <a:t>E</a:t>
            </a:r>
            <a:endParaRPr lang="en-US" sz="3600" b="1"/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>
          <a:xfrm>
            <a:off x="552450" y="838200"/>
            <a:ext cx="4451350" cy="3352800"/>
          </a:xfrm>
          <a:prstGeom prst="rect">
            <a:avLst/>
          </a:prstGeom>
        </p:spPr>
        <p:txBody>
          <a:bodyPr lIns="0" tIns="0" rIns="0" bIns="0"/>
          <a:lstStyle/>
          <a:p>
            <a:pPr lvl="1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endParaRPr lang="en-US" sz="2000">
              <a:latin typeface="+mn-lt"/>
            </a:endParaRPr>
          </a:p>
          <a:p>
            <a:pPr marL="304797" indent="-304797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en-US" sz="2000">
              <a:latin typeface="+mn-lt"/>
            </a:endParaRPr>
          </a:p>
          <a:p>
            <a:pPr marL="304797" lvl="1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defRPr/>
            </a:pPr>
            <a:endParaRPr lang="en-US" sz="1300">
              <a:latin typeface="+mn-lt"/>
            </a:endParaRPr>
          </a:p>
          <a:p>
            <a:pPr marL="304797" indent="-304797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sz="3200">
                <a:latin typeface="+mn-lt"/>
              </a:rPr>
              <a:t>Observations</a:t>
            </a:r>
          </a:p>
          <a:p>
            <a:pPr marL="609594" lvl="1" indent="-304797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defRPr/>
            </a:pPr>
            <a:r>
              <a:rPr lang="en-US">
                <a:solidFill>
                  <a:schemeClr val="tx2"/>
                </a:solidFill>
              </a:rPr>
              <a:t>d</a:t>
            </a:r>
            <a:r>
              <a:rPr lang="en-US">
                <a:solidFill>
                  <a:schemeClr val="tx2"/>
                </a:solidFill>
              </a:rPr>
              <a:t>ramatic shape change</a:t>
            </a:r>
            <a:endParaRPr lang="en-US">
              <a:solidFill>
                <a:schemeClr val="tx2"/>
              </a:solidFill>
              <a:latin typeface="+mn-lt"/>
            </a:endParaRPr>
          </a:p>
          <a:p>
            <a:pPr marL="609594" lvl="1" indent="-304797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defRPr/>
            </a:pPr>
            <a:r>
              <a:rPr lang="en-US">
                <a:solidFill>
                  <a:schemeClr val="tx2"/>
                </a:solidFill>
                <a:latin typeface="+mn-lt"/>
              </a:rPr>
              <a:t>oscillation frequency ~ 600 Hz</a:t>
            </a:r>
          </a:p>
          <a:p>
            <a:pPr marL="609594" lvl="1" indent="-304797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defRPr/>
            </a:pPr>
            <a:r>
              <a:rPr lang="en-US">
                <a:solidFill>
                  <a:schemeClr val="tx2"/>
                </a:solidFill>
                <a:latin typeface="+mn-lt"/>
              </a:rPr>
              <a:t>W</a:t>
            </a:r>
            <a:r>
              <a:rPr lang="en-US" baseline="-25000">
                <a:solidFill>
                  <a:schemeClr val="tx2"/>
                </a:solidFill>
                <a:latin typeface="+mn-lt"/>
              </a:rPr>
              <a:t>E</a:t>
            </a:r>
            <a:r>
              <a:rPr lang="en-US">
                <a:solidFill>
                  <a:schemeClr val="tx2"/>
                </a:solidFill>
                <a:latin typeface="+mn-lt"/>
              </a:rPr>
              <a:t> ~ 0.17</a:t>
            </a:r>
          </a:p>
          <a:p>
            <a:pPr marL="914391" lvl="2" indent="-253997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Wingdings 2"/>
              <a:buNone/>
              <a:defRPr/>
            </a:pPr>
            <a:endParaRPr lang="en-US" sz="1300">
              <a:latin typeface="+mn-lt"/>
            </a:endParaRPr>
          </a:p>
        </p:txBody>
      </p:sp>
      <p:sp>
        <p:nvSpPr>
          <p:cNvPr id="30740" name="TextBox 25"/>
          <p:cNvSpPr txBox="1">
            <a:spLocks noChangeArrowheads="1"/>
          </p:cNvSpPr>
          <p:nvPr/>
        </p:nvSpPr>
        <p:spPr bwMode="auto">
          <a:xfrm>
            <a:off x="4205288" y="4572000"/>
            <a:ext cx="1749425" cy="4619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/>
              <a:t>t = 1.7 ms</a:t>
            </a:r>
          </a:p>
        </p:txBody>
      </p:sp>
      <p:sp>
        <p:nvSpPr>
          <p:cNvPr id="30741" name="TextBox 26"/>
          <p:cNvSpPr txBox="1">
            <a:spLocks noChangeArrowheads="1"/>
          </p:cNvSpPr>
          <p:nvPr/>
        </p:nvSpPr>
        <p:spPr bwMode="auto">
          <a:xfrm>
            <a:off x="6272213" y="5237163"/>
            <a:ext cx="24653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top electrode</a:t>
            </a:r>
          </a:p>
        </p:txBody>
      </p:sp>
      <p:sp>
        <p:nvSpPr>
          <p:cNvPr id="30742" name="TextBox 27"/>
          <p:cNvSpPr txBox="1">
            <a:spLocks noChangeArrowheads="1"/>
          </p:cNvSpPr>
          <p:nvPr/>
        </p:nvSpPr>
        <p:spPr bwMode="auto">
          <a:xfrm>
            <a:off x="6272213" y="6934200"/>
            <a:ext cx="24653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bottom electrode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5470525" y="5403850"/>
            <a:ext cx="801688" cy="15875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5470525" y="7100888"/>
            <a:ext cx="801688" cy="15875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/>
          <a:srcRect r="8624" b="6796"/>
          <a:stretch>
            <a:fillRect/>
          </a:stretch>
        </p:blipFill>
        <p:spPr bwMode="auto">
          <a:xfrm>
            <a:off x="5613400" y="4267200"/>
            <a:ext cx="43243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203200" y="381000"/>
            <a:ext cx="10160000" cy="990600"/>
          </a:xfrm>
        </p:spPr>
        <p:txBody>
          <a:bodyPr/>
          <a:lstStyle/>
          <a:p>
            <a:pPr algn="l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Lowering the Breakdown Threshold </a:t>
            </a:r>
          </a:p>
        </p:txBody>
      </p:sp>
      <p:sp>
        <p:nvSpPr>
          <p:cNvPr id="34819" name="Content Placeholder 2"/>
          <p:cNvSpPr>
            <a:spLocks noGrp="1" noChangeAspect="1"/>
          </p:cNvSpPr>
          <p:nvPr>
            <p:ph idx="1"/>
          </p:nvPr>
        </p:nvSpPr>
        <p:spPr>
          <a:xfrm>
            <a:off x="334963" y="1447800"/>
            <a:ext cx="5049837" cy="3560763"/>
          </a:xfrm>
        </p:spPr>
        <p:txBody>
          <a:bodyPr/>
          <a:lstStyle/>
          <a:p>
            <a:pPr lvl="1">
              <a:buFont typeface="Arial" charset="0"/>
              <a:buNone/>
            </a:pPr>
            <a:endParaRPr lang="en-US" sz="2000" smtClean="0"/>
          </a:p>
          <a:p>
            <a:r>
              <a:rPr lang="en-US" sz="2000" smtClean="0"/>
              <a:t>Bubble shape distortion: </a:t>
            </a:r>
            <a:r>
              <a:rPr lang="en-US" sz="2000" b="1" smtClean="0"/>
              <a:t>increase E/N</a:t>
            </a:r>
          </a:p>
          <a:p>
            <a:endParaRPr lang="en-US" sz="2000" b="1" i="1" smtClean="0"/>
          </a:p>
          <a:p>
            <a:pPr lvl="1"/>
            <a:r>
              <a:rPr lang="en-US" sz="1600" b="1" i="1" smtClean="0"/>
              <a:t>Shape effect</a:t>
            </a:r>
            <a:r>
              <a:rPr lang="en-US" sz="1600" smtClean="0"/>
              <a:t>: The permittivity gradient near the dielectric boundary refocuses and intensifies fields at areas of high curvature. </a:t>
            </a:r>
          </a:p>
          <a:p>
            <a:pPr lvl="1"/>
            <a:endParaRPr lang="en-US" sz="1600" smtClean="0"/>
          </a:p>
          <a:p>
            <a:pPr lvl="1"/>
            <a:r>
              <a:rPr lang="en-US" sz="1600" b="1" i="1" smtClean="0"/>
              <a:t>Volume effect</a:t>
            </a:r>
            <a:r>
              <a:rPr lang="en-US" sz="1600" smtClean="0"/>
              <a:t>: Under a sufficiently fast expansion of the bubble volume, the internal gas pressure decreases according to an equation of state, (pV</a:t>
            </a:r>
            <a:r>
              <a:rPr lang="el-GR" sz="1600" baseline="50000" smtClean="0">
                <a:latin typeface="Calibri" pitchFamily="34" charset="0"/>
              </a:rPr>
              <a:t>γ</a:t>
            </a:r>
            <a:r>
              <a:rPr lang="en-US" sz="1600" smtClean="0"/>
              <a:t> = constant)</a:t>
            </a:r>
          </a:p>
          <a:p>
            <a:endParaRPr lang="en-US" sz="3200" baseline="30000" smtClean="0"/>
          </a:p>
          <a:p>
            <a:endParaRPr lang="en-US" smtClean="0"/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7800" y="1363663"/>
            <a:ext cx="3148013" cy="275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Box 9"/>
          <p:cNvSpPr txBox="1">
            <a:spLocks noChangeArrowheads="1"/>
          </p:cNvSpPr>
          <p:nvPr/>
        </p:nvSpPr>
        <p:spPr bwMode="auto">
          <a:xfrm>
            <a:off x="5994400" y="3352800"/>
            <a:ext cx="1592263" cy="830263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/>
              <a:t>field enhanced at dielectric boundary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7747000" y="3276600"/>
            <a:ext cx="685800" cy="4572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3" name="TextBox 11"/>
          <p:cNvSpPr txBox="1">
            <a:spLocks noChangeArrowheads="1"/>
          </p:cNvSpPr>
          <p:nvPr/>
        </p:nvSpPr>
        <p:spPr bwMode="auto">
          <a:xfrm>
            <a:off x="7975600" y="4343400"/>
            <a:ext cx="1828800" cy="830263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/>
              <a:t>drop curvature can be drastically distorted </a:t>
            </a:r>
            <a:endParaRPr lang="en-US" sz="1600" b="1" i="1"/>
          </a:p>
        </p:txBody>
      </p:sp>
      <p:sp>
        <p:nvSpPr>
          <p:cNvPr id="34824" name="TextBox 12"/>
          <p:cNvSpPr txBox="1">
            <a:spLocks noChangeArrowheads="1"/>
          </p:cNvSpPr>
          <p:nvPr/>
        </p:nvSpPr>
        <p:spPr bwMode="auto">
          <a:xfrm>
            <a:off x="5384800" y="7083425"/>
            <a:ext cx="32004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100" b="1" baseline="30000"/>
              <a:t>1</a:t>
            </a:r>
            <a:r>
              <a:rPr lang="en-US" sz="1100" b="1"/>
              <a:t>Azuma,  H., </a:t>
            </a:r>
            <a:r>
              <a:rPr lang="en-US" sz="1100" b="1" i="1"/>
              <a:t>J. Fluid Mech</a:t>
            </a:r>
            <a:r>
              <a:rPr lang="en-US" sz="1100" b="1"/>
              <a:t>., Vol. 393, 1999</a:t>
            </a:r>
            <a:endParaRPr lang="en-US" sz="1200" b="1"/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8013700" y="5600700"/>
            <a:ext cx="457200" cy="228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7594600" y="5257800"/>
            <a:ext cx="304800" cy="304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117600" y="5416550"/>
            <a:ext cx="3505200" cy="1136650"/>
          </a:xfrm>
          <a:prstGeom prst="rect">
            <a:avLst/>
          </a:prstGeom>
          <a:gradFill rotWithShape="0">
            <a:gsLst>
              <a:gs pos="0">
                <a:srgbClr val="DCEBF5"/>
              </a:gs>
              <a:gs pos="0">
                <a:srgbClr val="83A7C3"/>
              </a:gs>
              <a:gs pos="0">
                <a:srgbClr val="768FB9"/>
              </a:gs>
              <a:gs pos="0">
                <a:srgbClr val="83A7C3"/>
              </a:gs>
              <a:gs pos="0">
                <a:srgbClr val="FFFFFF"/>
              </a:gs>
              <a:gs pos="0">
                <a:srgbClr val="9C6563"/>
              </a:gs>
              <a:gs pos="0">
                <a:srgbClr val="80302D"/>
              </a:gs>
              <a:gs pos="0">
                <a:srgbClr val="C0524E"/>
              </a:gs>
              <a:gs pos="100000">
                <a:srgbClr val="EBDAD4"/>
              </a:gs>
              <a:gs pos="100000">
                <a:srgbClr val="55261C">
                  <a:lumMod val="21000"/>
                  <a:lumOff val="79000"/>
                </a:srgbClr>
              </a:gs>
            </a:gsLst>
            <a:lin ang="5400000" scaled="0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25400" dir="5400000" algn="ctr" rotWithShape="0">
              <a:srgbClr val="808080">
                <a:alpha val="35001"/>
              </a:srgbClr>
            </a:outerShdw>
          </a:effectLst>
        </p:spPr>
        <p:txBody>
          <a:bodyPr tIns="91440" bIns="91440"/>
          <a:lstStyle/>
          <a:p>
            <a:pPr>
              <a:defRPr/>
            </a:pPr>
            <a:r>
              <a:rPr lang="en-US" sz="1800">
                <a:ea typeface="ＭＳ Ｐゴシック" charset="-128"/>
              </a:rPr>
              <a:t>Conditions for plasma formation </a:t>
            </a:r>
            <a:r>
              <a:rPr lang="en-US" sz="1800">
                <a:ea typeface="ＭＳ Ｐゴシック" charset="-128"/>
              </a:rPr>
              <a:t>inside the bubble can be varied through externally driven distortion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508000" y="452438"/>
            <a:ext cx="9482138" cy="842962"/>
          </a:xfrm>
        </p:spPr>
        <p:txBody>
          <a:bodyPr/>
          <a:lstStyle/>
          <a:p>
            <a:pPr algn="l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Previous Work</a:t>
            </a:r>
          </a:p>
        </p:txBody>
      </p:sp>
      <p:pic>
        <p:nvPicPr>
          <p:cNvPr id="35842" name="Picture 3"/>
          <p:cNvPicPr>
            <a:picLocks noChangeAspect="1" noChangeArrowheads="1"/>
          </p:cNvPicPr>
          <p:nvPr/>
        </p:nvPicPr>
        <p:blipFill>
          <a:blip r:embed="rId2">
            <a:lum bright="14000"/>
          </a:blip>
          <a:srcRect/>
          <a:stretch>
            <a:fillRect/>
          </a:stretch>
        </p:blipFill>
        <p:spPr bwMode="auto">
          <a:xfrm>
            <a:off x="1054100" y="1389063"/>
            <a:ext cx="7097713" cy="303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Box 9"/>
          <p:cNvSpPr txBox="1">
            <a:spLocks noChangeArrowheads="1"/>
          </p:cNvSpPr>
          <p:nvPr/>
        </p:nvSpPr>
        <p:spPr bwMode="auto">
          <a:xfrm>
            <a:off x="1117600" y="38100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chemeClr val="bg1"/>
                </a:solidFill>
              </a:rPr>
              <a:t>t  = 0.0 ms</a:t>
            </a:r>
          </a:p>
        </p:txBody>
      </p:sp>
      <p:sp>
        <p:nvSpPr>
          <p:cNvPr id="35844" name="TextBox 10"/>
          <p:cNvSpPr txBox="1">
            <a:spLocks noChangeArrowheads="1"/>
          </p:cNvSpPr>
          <p:nvPr/>
        </p:nvSpPr>
        <p:spPr bwMode="auto">
          <a:xfrm>
            <a:off x="3022600" y="3844925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chemeClr val="bg1"/>
                </a:solidFill>
              </a:rPr>
              <a:t>t  = 2.5 ms</a:t>
            </a:r>
          </a:p>
        </p:txBody>
      </p:sp>
      <p:sp>
        <p:nvSpPr>
          <p:cNvPr id="35845" name="TextBox 11"/>
          <p:cNvSpPr txBox="1">
            <a:spLocks noChangeArrowheads="1"/>
          </p:cNvSpPr>
          <p:nvPr/>
        </p:nvSpPr>
        <p:spPr bwMode="auto">
          <a:xfrm>
            <a:off x="4775200" y="3844925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chemeClr val="bg1"/>
                </a:solidFill>
              </a:rPr>
              <a:t>t  = 5.0 ms</a:t>
            </a:r>
          </a:p>
        </p:txBody>
      </p:sp>
      <p:sp>
        <p:nvSpPr>
          <p:cNvPr id="35846" name="TextBox 12"/>
          <p:cNvSpPr txBox="1">
            <a:spLocks noChangeArrowheads="1"/>
          </p:cNvSpPr>
          <p:nvPr/>
        </p:nvSpPr>
        <p:spPr bwMode="auto">
          <a:xfrm>
            <a:off x="6451600" y="3844925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chemeClr val="bg1"/>
                </a:solidFill>
              </a:rPr>
              <a:t>t  = 7.5 ms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193800" y="4572000"/>
            <a:ext cx="16764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25400" dir="5400000" algn="ctr" rotWithShape="0">
              <a:srgbClr val="808080">
                <a:alpha val="35001"/>
              </a:srgbClr>
            </a:outerShdw>
          </a:effectLst>
        </p:spPr>
        <p:txBody>
          <a:bodyPr tIns="91440" bIns="91440"/>
          <a:lstStyle/>
          <a:p>
            <a:pPr algn="ctr">
              <a:spcAft>
                <a:spcPts val="1000"/>
              </a:spcAft>
              <a:defRPr/>
            </a:pPr>
            <a:r>
              <a:rPr lang="en-US" sz="1800" dirty="0"/>
              <a:t>minimum deformation</a:t>
            </a: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4013200" y="4572000"/>
            <a:ext cx="1552575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25400" dir="5400000" algn="ctr" rotWithShape="0">
              <a:srgbClr val="808080">
                <a:alpha val="35001"/>
              </a:srgbClr>
            </a:outerShdw>
          </a:effectLst>
        </p:spPr>
        <p:txBody>
          <a:bodyPr tIns="91440" bIns="91440"/>
          <a:lstStyle/>
          <a:p>
            <a:pPr algn="ctr">
              <a:spcAft>
                <a:spcPts val="1000"/>
              </a:spcAft>
              <a:defRPr/>
            </a:pPr>
            <a:r>
              <a:rPr lang="en-US" sz="1800" dirty="0"/>
              <a:t>expansion with streamer</a:t>
            </a: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6527800" y="4572000"/>
            <a:ext cx="16002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25400" dir="5400000" algn="ctr" rotWithShape="0">
              <a:srgbClr val="808080">
                <a:alpha val="35001"/>
              </a:srgbClr>
            </a:outerShdw>
          </a:effectLst>
        </p:spPr>
        <p:txBody>
          <a:bodyPr tIns="91440" bIns="91440"/>
          <a:lstStyle/>
          <a:p>
            <a:pPr algn="ctr">
              <a:spcAft>
                <a:spcPts val="1000"/>
              </a:spcAft>
              <a:defRPr/>
            </a:pPr>
            <a:r>
              <a:rPr lang="en-US" sz="1800" dirty="0"/>
              <a:t>maximum deformation</a:t>
            </a:r>
          </a:p>
        </p:txBody>
      </p:sp>
      <p:cxnSp>
        <p:nvCxnSpPr>
          <p:cNvPr id="35850" name="AutoShape 6"/>
          <p:cNvCxnSpPr>
            <a:cxnSpLocks noChangeShapeType="1"/>
          </p:cNvCxnSpPr>
          <p:nvPr/>
        </p:nvCxnSpPr>
        <p:spPr bwMode="auto">
          <a:xfrm flipV="1">
            <a:off x="2260600" y="3330575"/>
            <a:ext cx="0" cy="1165225"/>
          </a:xfrm>
          <a:prstGeom prst="straightConnector1">
            <a:avLst/>
          </a:prstGeom>
          <a:noFill/>
          <a:ln w="1587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35851" name="AutoShape 8"/>
          <p:cNvCxnSpPr>
            <a:cxnSpLocks noChangeShapeType="1"/>
          </p:cNvCxnSpPr>
          <p:nvPr/>
        </p:nvCxnSpPr>
        <p:spPr bwMode="auto">
          <a:xfrm flipH="1" flipV="1">
            <a:off x="3937000" y="2903538"/>
            <a:ext cx="665163" cy="1592262"/>
          </a:xfrm>
          <a:prstGeom prst="straightConnector1">
            <a:avLst/>
          </a:prstGeom>
          <a:noFill/>
          <a:ln w="1587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35852" name="AutoShape 8"/>
          <p:cNvCxnSpPr>
            <a:cxnSpLocks noChangeShapeType="1"/>
          </p:cNvCxnSpPr>
          <p:nvPr/>
        </p:nvCxnSpPr>
        <p:spPr bwMode="auto">
          <a:xfrm flipV="1">
            <a:off x="7518400" y="3444875"/>
            <a:ext cx="1588" cy="1098550"/>
          </a:xfrm>
          <a:prstGeom prst="straightConnector1">
            <a:avLst/>
          </a:prstGeom>
          <a:noFill/>
          <a:ln w="1587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833438" y="5791200"/>
            <a:ext cx="7318375" cy="1524000"/>
          </a:xfrm>
          <a:prstGeom prst="rect">
            <a:avLst/>
          </a:prstGeom>
        </p:spPr>
        <p:txBody>
          <a:bodyPr lIns="0" tIns="0" rIns="0" bIns="0"/>
          <a:lstStyle/>
          <a:p>
            <a:pPr marL="304797" indent="-304797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sz="1800">
                <a:latin typeface="+mn-lt"/>
              </a:rPr>
              <a:t>bubble attached to electrode, driven by 5 kV A.C. voltage</a:t>
            </a:r>
          </a:p>
          <a:p>
            <a:pPr marL="304797" indent="-304797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sz="1800">
                <a:latin typeface="+mn-lt"/>
              </a:rPr>
              <a:t>bubble oscillates near natural frequency (50 Hz)</a:t>
            </a:r>
          </a:p>
          <a:p>
            <a:pPr marL="304797" indent="-304797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sz="1800"/>
              <a:t>streamer excited inside bubble</a:t>
            </a:r>
            <a:endParaRPr lang="en-US" sz="1800"/>
          </a:p>
          <a:p>
            <a:pPr marL="304797" indent="-304797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en-US" sz="1800">
              <a:latin typeface="+mn-lt"/>
            </a:endParaRPr>
          </a:p>
          <a:p>
            <a:pPr marL="914391" lvl="2" indent="-253997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Wingdings 2"/>
              <a:buNone/>
              <a:defRPr/>
            </a:pPr>
            <a:endParaRPr lang="en-US" sz="1300">
              <a:latin typeface="+mn-lt"/>
            </a:endParaRPr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6756400" y="5791200"/>
            <a:ext cx="2906713" cy="1143000"/>
          </a:xfrm>
          <a:prstGeom prst="rect">
            <a:avLst/>
          </a:prstGeom>
          <a:gradFill rotWithShape="0">
            <a:gsLst>
              <a:gs pos="0">
                <a:srgbClr val="DCEBF5"/>
              </a:gs>
              <a:gs pos="0">
                <a:srgbClr val="83A7C3"/>
              </a:gs>
              <a:gs pos="0">
                <a:srgbClr val="768FB9"/>
              </a:gs>
              <a:gs pos="0">
                <a:srgbClr val="83A7C3"/>
              </a:gs>
              <a:gs pos="0">
                <a:srgbClr val="FFFFFF"/>
              </a:gs>
              <a:gs pos="0">
                <a:srgbClr val="9C6563"/>
              </a:gs>
              <a:gs pos="0">
                <a:srgbClr val="80302D"/>
              </a:gs>
              <a:gs pos="0">
                <a:srgbClr val="C0524E"/>
              </a:gs>
              <a:gs pos="100000">
                <a:srgbClr val="EBDAD4"/>
              </a:gs>
              <a:gs pos="100000">
                <a:srgbClr val="55261C">
                  <a:lumMod val="21000"/>
                  <a:lumOff val="79000"/>
                </a:srgbClr>
              </a:gs>
            </a:gsLst>
            <a:lin ang="5400000" scaled="0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25400" dir="5400000" algn="ctr" rotWithShape="0">
              <a:srgbClr val="808080">
                <a:alpha val="35001"/>
              </a:srgbClr>
            </a:outerShdw>
          </a:effectLst>
        </p:spPr>
        <p:txBody>
          <a:bodyPr tIns="91440" bIns="91440"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en-US" sz="2000"/>
              <a:t>Achieved large bubble deformation, including area increase of up to 20%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flipV="1">
            <a:off x="3632200" y="446088"/>
            <a:ext cx="1912938" cy="145891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7480300" y="228600"/>
            <a:ext cx="190500" cy="205740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413000" y="2209800"/>
            <a:ext cx="2743200" cy="1524000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>
            <a:outerShdw dist="25400" dir="5400000" algn="ctr" rotWithShape="0">
              <a:srgbClr val="808080">
                <a:alpha val="35001"/>
              </a:srgbClr>
            </a:outerShdw>
          </a:effectLst>
        </p:spPr>
        <p:txBody>
          <a:bodyPr tIns="91440" bIns="91440"/>
          <a:lstStyle/>
          <a:p>
            <a:pPr>
              <a:defRPr/>
            </a:pPr>
            <a:r>
              <a:rPr lang="en-US"/>
              <a:t>Bubble </a:t>
            </a:r>
            <a:r>
              <a:rPr lang="en-US"/>
              <a:t>expands </a:t>
            </a:r>
            <a:r>
              <a:rPr lang="en-US"/>
              <a:t>in response </a:t>
            </a:r>
            <a:r>
              <a:rPr lang="en-US"/>
              <a:t>to the </a:t>
            </a:r>
            <a:r>
              <a:rPr lang="en-US"/>
              <a:t>increasing field</a:t>
            </a: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6110288" y="2667000"/>
            <a:ext cx="3084512" cy="1066800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>
            <a:outerShdw dist="25400" dir="5400000" algn="ctr" rotWithShape="0">
              <a:srgbClr val="808080">
                <a:alpha val="35001"/>
              </a:srgbClr>
            </a:outerShdw>
          </a:effectLst>
        </p:spPr>
        <p:txBody>
          <a:bodyPr tIns="91440" bIns="91440"/>
          <a:lstStyle/>
          <a:p>
            <a:pPr>
              <a:defRPr/>
            </a:pPr>
            <a:r>
              <a:rPr lang="en-US"/>
              <a:t>Deformation closely resembles L =2  mode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Arrow Connector 13"/>
          <p:cNvCxnSpPr/>
          <p:nvPr/>
        </p:nvCxnSpPr>
        <p:spPr>
          <a:xfrm flipH="1" flipV="1">
            <a:off x="1122363" y="228600"/>
            <a:ext cx="838200" cy="216376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5689600" y="533400"/>
            <a:ext cx="838200" cy="216376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812800" y="2840038"/>
            <a:ext cx="3962400" cy="1639887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>
            <a:outerShdw dist="25400" dir="5400000" algn="ctr" rotWithShape="0">
              <a:srgbClr val="808080">
                <a:alpha val="35001"/>
              </a:srgbClr>
            </a:outerShdw>
          </a:effectLst>
        </p:spPr>
        <p:txBody>
          <a:bodyPr tIns="91440" bIns="91440"/>
          <a:lstStyle/>
          <a:p>
            <a:pPr>
              <a:defRPr/>
            </a:pPr>
            <a:r>
              <a:rPr lang="en-US" sz="2000"/>
              <a:t>At </a:t>
            </a:r>
            <a:r>
              <a:rPr lang="en-US" sz="2000"/>
              <a:t>the extremum</a:t>
            </a:r>
            <a:r>
              <a:rPr lang="en-US" sz="2000"/>
              <a:t>, bubble curvature becomes sharp, indicating higher order modes. The </a:t>
            </a:r>
            <a:r>
              <a:rPr lang="en-US" sz="2000"/>
              <a:t>electric field here is predicted to be intense</a:t>
            </a:r>
            <a:endParaRPr lang="en-US" sz="2000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5384800" y="3011488"/>
            <a:ext cx="3429000" cy="1295400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>
            <a:outerShdw dist="25400" dir="5400000" algn="ctr" rotWithShape="0">
              <a:srgbClr val="808080">
                <a:alpha val="35001"/>
              </a:srgbClr>
            </a:outerShdw>
          </a:effectLst>
        </p:spPr>
        <p:txBody>
          <a:bodyPr tIns="91440" bIns="91440"/>
          <a:lstStyle/>
          <a:p>
            <a:pPr>
              <a:defRPr/>
            </a:pPr>
            <a:r>
              <a:rPr lang="en-US" sz="2000"/>
              <a:t>As the field is reduced, the bubble’s inertia compresses it beyond its equilibrium shape.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3719</TotalTime>
  <Words>950</Words>
  <Application>Microsoft Office PowerPoint</Application>
  <PresentationFormat>Custom</PresentationFormat>
  <Paragraphs>199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Times New Roman</vt:lpstr>
      <vt:lpstr>Arial</vt:lpstr>
      <vt:lpstr>Calibri</vt:lpstr>
      <vt:lpstr>ＭＳ Ｐゴシック</vt:lpstr>
      <vt:lpstr>Wingdings 2</vt:lpstr>
      <vt:lpstr>Wingdings</vt:lpstr>
      <vt:lpstr>Office Theme</vt:lpstr>
      <vt:lpstr>Slide 1</vt:lpstr>
      <vt:lpstr>Liquid Plasma: Applications &amp; Issues</vt:lpstr>
      <vt:lpstr>Electric Field Effects in Water</vt:lpstr>
      <vt:lpstr>A Single Bubble under an A.C. Field </vt:lpstr>
      <vt:lpstr>Slide 5</vt:lpstr>
      <vt:lpstr>Lowering the Breakdown Threshold </vt:lpstr>
      <vt:lpstr>Previous Work</vt:lpstr>
      <vt:lpstr>Slide 8</vt:lpstr>
      <vt:lpstr>Slide 9</vt:lpstr>
      <vt:lpstr>Overview</vt:lpstr>
      <vt:lpstr>Experimental Approach Part I: Ultrasonic Levitation</vt:lpstr>
      <vt:lpstr>Slide 12</vt:lpstr>
      <vt:lpstr>Shape Mode Analysis</vt:lpstr>
      <vt:lpstr>Slide 14</vt:lpstr>
      <vt:lpstr>Experimental Approach Part II: Bubble Deformation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</dc:creator>
  <cp:lastModifiedBy>juliafk</cp:lastModifiedBy>
  <cp:revision>223</cp:revision>
  <cp:lastPrinted>2011-09-21T18:23:24Z</cp:lastPrinted>
  <dcterms:created xsi:type="dcterms:W3CDTF">2004-05-06T09:28:21Z</dcterms:created>
  <dcterms:modified xsi:type="dcterms:W3CDTF">2011-10-06T14:10:39Z</dcterms:modified>
</cp:coreProperties>
</file>