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
  </p:notesMasterIdLst>
  <p:sldIdLst>
    <p:sldId id="256" r:id="rId2"/>
  </p:sldIdLst>
  <p:sldSz cx="32918400" cy="27432000"/>
  <p:notesSz cx="32461200" cy="26974800"/>
  <p:defaultTextStyle>
    <a:defPPr>
      <a:defRPr lang="en-US"/>
    </a:defPPr>
    <a:lvl1pPr algn="l" defTabSz="3448050" rtl="0" fontAlgn="base">
      <a:spcBef>
        <a:spcPct val="0"/>
      </a:spcBef>
      <a:spcAft>
        <a:spcPct val="0"/>
      </a:spcAft>
      <a:defRPr sz="6800" kern="1200">
        <a:solidFill>
          <a:schemeClr val="tx1"/>
        </a:solidFill>
        <a:latin typeface="Arial" charset="0"/>
        <a:ea typeface="+mn-ea"/>
        <a:cs typeface="Arial" charset="0"/>
      </a:defRPr>
    </a:lvl1pPr>
    <a:lvl2pPr marL="1724025" indent="-1266825" algn="l" defTabSz="3448050" rtl="0" fontAlgn="base">
      <a:spcBef>
        <a:spcPct val="0"/>
      </a:spcBef>
      <a:spcAft>
        <a:spcPct val="0"/>
      </a:spcAft>
      <a:defRPr sz="6800" kern="1200">
        <a:solidFill>
          <a:schemeClr val="tx1"/>
        </a:solidFill>
        <a:latin typeface="Arial" charset="0"/>
        <a:ea typeface="+mn-ea"/>
        <a:cs typeface="Arial" charset="0"/>
      </a:defRPr>
    </a:lvl2pPr>
    <a:lvl3pPr marL="3448050" indent="-2533650" algn="l" defTabSz="3448050" rtl="0" fontAlgn="base">
      <a:spcBef>
        <a:spcPct val="0"/>
      </a:spcBef>
      <a:spcAft>
        <a:spcPct val="0"/>
      </a:spcAft>
      <a:defRPr sz="6800" kern="1200">
        <a:solidFill>
          <a:schemeClr val="tx1"/>
        </a:solidFill>
        <a:latin typeface="Arial" charset="0"/>
        <a:ea typeface="+mn-ea"/>
        <a:cs typeface="Arial" charset="0"/>
      </a:defRPr>
    </a:lvl3pPr>
    <a:lvl4pPr marL="5172075" indent="-3800475" algn="l" defTabSz="3448050" rtl="0" fontAlgn="base">
      <a:spcBef>
        <a:spcPct val="0"/>
      </a:spcBef>
      <a:spcAft>
        <a:spcPct val="0"/>
      </a:spcAft>
      <a:defRPr sz="6800" kern="1200">
        <a:solidFill>
          <a:schemeClr val="tx1"/>
        </a:solidFill>
        <a:latin typeface="Arial" charset="0"/>
        <a:ea typeface="+mn-ea"/>
        <a:cs typeface="Arial" charset="0"/>
      </a:defRPr>
    </a:lvl4pPr>
    <a:lvl5pPr marL="6896100" indent="-5067300" algn="l" defTabSz="3448050" rtl="0" fontAlgn="base">
      <a:spcBef>
        <a:spcPct val="0"/>
      </a:spcBef>
      <a:spcAft>
        <a:spcPct val="0"/>
      </a:spcAft>
      <a:defRPr sz="6800" kern="1200">
        <a:solidFill>
          <a:schemeClr val="tx1"/>
        </a:solidFill>
        <a:latin typeface="Arial" charset="0"/>
        <a:ea typeface="+mn-ea"/>
        <a:cs typeface="Arial" charset="0"/>
      </a:defRPr>
    </a:lvl5pPr>
    <a:lvl6pPr marL="2286000" algn="l" defTabSz="914400" rtl="0" eaLnBrk="1" latinLnBrk="0" hangingPunct="1">
      <a:defRPr sz="6800" kern="1200">
        <a:solidFill>
          <a:schemeClr val="tx1"/>
        </a:solidFill>
        <a:latin typeface="Arial" charset="0"/>
        <a:ea typeface="+mn-ea"/>
        <a:cs typeface="Arial" charset="0"/>
      </a:defRPr>
    </a:lvl6pPr>
    <a:lvl7pPr marL="2743200" algn="l" defTabSz="914400" rtl="0" eaLnBrk="1" latinLnBrk="0" hangingPunct="1">
      <a:defRPr sz="6800" kern="1200">
        <a:solidFill>
          <a:schemeClr val="tx1"/>
        </a:solidFill>
        <a:latin typeface="Arial" charset="0"/>
        <a:ea typeface="+mn-ea"/>
        <a:cs typeface="Arial" charset="0"/>
      </a:defRPr>
    </a:lvl7pPr>
    <a:lvl8pPr marL="3200400" algn="l" defTabSz="914400" rtl="0" eaLnBrk="1" latinLnBrk="0" hangingPunct="1">
      <a:defRPr sz="6800" kern="1200">
        <a:solidFill>
          <a:schemeClr val="tx1"/>
        </a:solidFill>
        <a:latin typeface="Arial" charset="0"/>
        <a:ea typeface="+mn-ea"/>
        <a:cs typeface="Arial" charset="0"/>
      </a:defRPr>
    </a:lvl8pPr>
    <a:lvl9pPr marL="3657600" algn="l" defTabSz="914400" rtl="0" eaLnBrk="1" latinLnBrk="0" hangingPunct="1">
      <a:defRPr sz="68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0000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96" autoAdjust="0"/>
    <p:restoredTop sz="99500" autoAdjust="0"/>
  </p:normalViewPr>
  <p:slideViewPr>
    <p:cSldViewPr>
      <p:cViewPr>
        <p:scale>
          <a:sx n="50" d="100"/>
          <a:sy n="50" d="100"/>
        </p:scale>
        <p:origin x="-126" y="2970"/>
      </p:cViewPr>
      <p:guideLst>
        <p:guide orient="horz" pos="8640"/>
        <p:guide pos="10368"/>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4066520" cy="1348740"/>
          </a:xfrm>
          <a:prstGeom prst="rect">
            <a:avLst/>
          </a:prstGeom>
        </p:spPr>
        <p:txBody>
          <a:bodyPr vert="horz" lIns="339529" tIns="169767" rIns="339529" bIns="169767" rtlCol="0"/>
          <a:lstStyle>
            <a:lvl1pPr algn="l" defTabSz="12803460" fontAlgn="auto">
              <a:spcBef>
                <a:spcPts val="0"/>
              </a:spcBef>
              <a:spcAft>
                <a:spcPts val="0"/>
              </a:spcAft>
              <a:defRPr sz="4600">
                <a:latin typeface="+mn-lt"/>
                <a:cs typeface="+mn-cs"/>
              </a:defRPr>
            </a:lvl1pPr>
          </a:lstStyle>
          <a:p>
            <a:pPr>
              <a:defRPr/>
            </a:pPr>
            <a:endParaRPr lang="en-US"/>
          </a:p>
        </p:txBody>
      </p:sp>
      <p:sp>
        <p:nvSpPr>
          <p:cNvPr id="3" name="Date Placeholder 2"/>
          <p:cNvSpPr>
            <a:spLocks noGrp="1"/>
          </p:cNvSpPr>
          <p:nvPr>
            <p:ph type="dt" idx="1"/>
          </p:nvPr>
        </p:nvSpPr>
        <p:spPr>
          <a:xfrm>
            <a:off x="18387167" y="0"/>
            <a:ext cx="14066520" cy="1348740"/>
          </a:xfrm>
          <a:prstGeom prst="rect">
            <a:avLst/>
          </a:prstGeom>
        </p:spPr>
        <p:txBody>
          <a:bodyPr vert="horz" lIns="339529" tIns="169767" rIns="339529" bIns="169767" rtlCol="0"/>
          <a:lstStyle>
            <a:lvl1pPr algn="r" defTabSz="12803460" fontAlgn="auto">
              <a:spcBef>
                <a:spcPts val="0"/>
              </a:spcBef>
              <a:spcAft>
                <a:spcPts val="0"/>
              </a:spcAft>
              <a:defRPr sz="4600">
                <a:latin typeface="+mn-lt"/>
                <a:cs typeface="+mn-cs"/>
              </a:defRPr>
            </a:lvl1pPr>
          </a:lstStyle>
          <a:p>
            <a:pPr>
              <a:defRPr/>
            </a:pPr>
            <a:fld id="{F1E71F5C-45E4-42D3-AEA4-DBFD0A5D8B4E}" type="datetimeFigureOut">
              <a:rPr lang="en-US"/>
              <a:pPr>
                <a:defRPr/>
              </a:pPr>
              <a:t>9/22/2011</a:t>
            </a:fld>
            <a:endParaRPr lang="en-US"/>
          </a:p>
        </p:txBody>
      </p:sp>
      <p:sp>
        <p:nvSpPr>
          <p:cNvPr id="4" name="Slide Image Placeholder 3"/>
          <p:cNvSpPr>
            <a:spLocks noGrp="1" noRot="1" noChangeAspect="1"/>
          </p:cNvSpPr>
          <p:nvPr>
            <p:ph type="sldImg" idx="2"/>
          </p:nvPr>
        </p:nvSpPr>
        <p:spPr>
          <a:xfrm>
            <a:off x="10161588" y="2024063"/>
            <a:ext cx="12138025" cy="10115550"/>
          </a:xfrm>
          <a:prstGeom prst="rect">
            <a:avLst/>
          </a:prstGeom>
          <a:noFill/>
          <a:ln w="12700">
            <a:solidFill>
              <a:prstClr val="black"/>
            </a:solidFill>
          </a:ln>
        </p:spPr>
        <p:txBody>
          <a:bodyPr vert="horz" lIns="339529" tIns="169767" rIns="339529" bIns="169767" rtlCol="0" anchor="ctr"/>
          <a:lstStyle/>
          <a:p>
            <a:pPr lvl="0"/>
            <a:endParaRPr lang="en-US" noProof="0"/>
          </a:p>
        </p:txBody>
      </p:sp>
      <p:sp>
        <p:nvSpPr>
          <p:cNvPr id="5" name="Notes Placeholder 4"/>
          <p:cNvSpPr>
            <a:spLocks noGrp="1"/>
          </p:cNvSpPr>
          <p:nvPr>
            <p:ph type="body" sz="quarter" idx="3"/>
          </p:nvPr>
        </p:nvSpPr>
        <p:spPr>
          <a:xfrm>
            <a:off x="3246120" y="12813030"/>
            <a:ext cx="25968960" cy="12138660"/>
          </a:xfrm>
          <a:prstGeom prst="rect">
            <a:avLst/>
          </a:prstGeom>
        </p:spPr>
        <p:txBody>
          <a:bodyPr vert="horz" lIns="339529" tIns="169767" rIns="339529" bIns="169767"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25621379"/>
            <a:ext cx="14066520" cy="1348740"/>
          </a:xfrm>
          <a:prstGeom prst="rect">
            <a:avLst/>
          </a:prstGeom>
        </p:spPr>
        <p:txBody>
          <a:bodyPr vert="horz" lIns="339529" tIns="169767" rIns="339529" bIns="169767" rtlCol="0" anchor="b"/>
          <a:lstStyle>
            <a:lvl1pPr algn="l" defTabSz="12803460" fontAlgn="auto">
              <a:spcBef>
                <a:spcPts val="0"/>
              </a:spcBef>
              <a:spcAft>
                <a:spcPts val="0"/>
              </a:spcAft>
              <a:defRPr sz="46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18387167" y="25621379"/>
            <a:ext cx="14066520" cy="1348740"/>
          </a:xfrm>
          <a:prstGeom prst="rect">
            <a:avLst/>
          </a:prstGeom>
        </p:spPr>
        <p:txBody>
          <a:bodyPr vert="horz" lIns="339529" tIns="169767" rIns="339529" bIns="169767" rtlCol="0" anchor="b"/>
          <a:lstStyle>
            <a:lvl1pPr algn="r" defTabSz="12803460" fontAlgn="auto">
              <a:spcBef>
                <a:spcPts val="0"/>
              </a:spcBef>
              <a:spcAft>
                <a:spcPts val="0"/>
              </a:spcAft>
              <a:defRPr sz="4600">
                <a:latin typeface="+mn-lt"/>
                <a:cs typeface="+mn-cs"/>
              </a:defRPr>
            </a:lvl1pPr>
          </a:lstStyle>
          <a:p>
            <a:pPr>
              <a:defRPr/>
            </a:pPr>
            <a:fld id="{16276FB9-24C1-4D16-A151-C488AB3A701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3448050" rtl="0" eaLnBrk="0" fontAlgn="base" hangingPunct="0">
      <a:spcBef>
        <a:spcPct val="30000"/>
      </a:spcBef>
      <a:spcAft>
        <a:spcPct val="0"/>
      </a:spcAft>
      <a:defRPr sz="4500" kern="1200">
        <a:solidFill>
          <a:schemeClr val="tx1"/>
        </a:solidFill>
        <a:latin typeface="+mn-lt"/>
        <a:ea typeface="+mn-ea"/>
        <a:cs typeface="+mn-cs"/>
      </a:defRPr>
    </a:lvl1pPr>
    <a:lvl2pPr marL="1724025" algn="l" defTabSz="3448050" rtl="0" eaLnBrk="0" fontAlgn="base" hangingPunct="0">
      <a:spcBef>
        <a:spcPct val="30000"/>
      </a:spcBef>
      <a:spcAft>
        <a:spcPct val="0"/>
      </a:spcAft>
      <a:defRPr sz="4500" kern="1200">
        <a:solidFill>
          <a:schemeClr val="tx1"/>
        </a:solidFill>
        <a:latin typeface="+mn-lt"/>
        <a:ea typeface="+mn-ea"/>
        <a:cs typeface="+mn-cs"/>
      </a:defRPr>
    </a:lvl2pPr>
    <a:lvl3pPr marL="3448050" algn="l" defTabSz="3448050" rtl="0" eaLnBrk="0" fontAlgn="base" hangingPunct="0">
      <a:spcBef>
        <a:spcPct val="30000"/>
      </a:spcBef>
      <a:spcAft>
        <a:spcPct val="0"/>
      </a:spcAft>
      <a:defRPr sz="4500" kern="1200">
        <a:solidFill>
          <a:schemeClr val="tx1"/>
        </a:solidFill>
        <a:latin typeface="+mn-lt"/>
        <a:ea typeface="+mn-ea"/>
        <a:cs typeface="+mn-cs"/>
      </a:defRPr>
    </a:lvl3pPr>
    <a:lvl4pPr marL="5172075" algn="l" defTabSz="3448050" rtl="0" eaLnBrk="0" fontAlgn="base" hangingPunct="0">
      <a:spcBef>
        <a:spcPct val="30000"/>
      </a:spcBef>
      <a:spcAft>
        <a:spcPct val="0"/>
      </a:spcAft>
      <a:defRPr sz="4500" kern="1200">
        <a:solidFill>
          <a:schemeClr val="tx1"/>
        </a:solidFill>
        <a:latin typeface="+mn-lt"/>
        <a:ea typeface="+mn-ea"/>
        <a:cs typeface="+mn-cs"/>
      </a:defRPr>
    </a:lvl4pPr>
    <a:lvl5pPr marL="6896100" algn="l" defTabSz="3448050" rtl="0" eaLnBrk="0" fontAlgn="base" hangingPunct="0">
      <a:spcBef>
        <a:spcPct val="30000"/>
      </a:spcBef>
      <a:spcAft>
        <a:spcPct val="0"/>
      </a:spcAft>
      <a:defRPr sz="4500" kern="1200">
        <a:solidFill>
          <a:schemeClr val="tx1"/>
        </a:solidFill>
        <a:latin typeface="+mn-lt"/>
        <a:ea typeface="+mn-ea"/>
        <a:cs typeface="+mn-cs"/>
      </a:defRPr>
    </a:lvl5pPr>
    <a:lvl6pPr marL="8620357" algn="l" defTabSz="3448143" rtl="0" eaLnBrk="1" latinLnBrk="0" hangingPunct="1">
      <a:defRPr sz="4500" kern="1200">
        <a:solidFill>
          <a:schemeClr val="tx1"/>
        </a:solidFill>
        <a:latin typeface="+mn-lt"/>
        <a:ea typeface="+mn-ea"/>
        <a:cs typeface="+mn-cs"/>
      </a:defRPr>
    </a:lvl6pPr>
    <a:lvl7pPr marL="10344428" algn="l" defTabSz="3448143" rtl="0" eaLnBrk="1" latinLnBrk="0" hangingPunct="1">
      <a:defRPr sz="4500" kern="1200">
        <a:solidFill>
          <a:schemeClr val="tx1"/>
        </a:solidFill>
        <a:latin typeface="+mn-lt"/>
        <a:ea typeface="+mn-ea"/>
        <a:cs typeface="+mn-cs"/>
      </a:defRPr>
    </a:lvl7pPr>
    <a:lvl8pPr marL="12068501" algn="l" defTabSz="3448143" rtl="0" eaLnBrk="1" latinLnBrk="0" hangingPunct="1">
      <a:defRPr sz="4500" kern="1200">
        <a:solidFill>
          <a:schemeClr val="tx1"/>
        </a:solidFill>
        <a:latin typeface="+mn-lt"/>
        <a:ea typeface="+mn-ea"/>
        <a:cs typeface="+mn-cs"/>
      </a:defRPr>
    </a:lvl8pPr>
    <a:lvl9pPr marL="13792572" algn="l" defTabSz="3448143" rtl="0" eaLnBrk="1" latinLnBrk="0" hangingPunct="1">
      <a:defRPr sz="4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p:spPr>
      </p:sp>
      <p:sp>
        <p:nvSpPr>
          <p:cNvPr id="40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12803116" fontAlgn="base">
              <a:spcBef>
                <a:spcPct val="0"/>
              </a:spcBef>
              <a:spcAft>
                <a:spcPct val="0"/>
              </a:spcAft>
              <a:defRPr/>
            </a:pPr>
            <a:fld id="{4713B47D-F9E0-4DC5-97BA-F60AA7275F8B}" type="slidenum">
              <a:rPr lang="en-US" smtClean="0"/>
              <a:pPr defTabSz="12803116" fontAlgn="base">
                <a:spcBef>
                  <a:spcPct val="0"/>
                </a:spcBef>
                <a:spcAft>
                  <a:spcPct val="0"/>
                </a:spcAft>
                <a:defRPr/>
              </a:pPr>
              <a:t>1</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1920240" y="5486400"/>
            <a:ext cx="28265933" cy="7315200"/>
          </a:xfrm>
          <a:ln>
            <a:noFill/>
          </a:ln>
        </p:spPr>
        <p:txBody>
          <a:bodyPr vert="horz" tIns="0" rIns="68971"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211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1920240" y="12914144"/>
            <a:ext cx="28276906" cy="7010400"/>
          </a:xfrm>
        </p:spPr>
        <p:txBody>
          <a:bodyPr lIns="0" rIns="68971"/>
          <a:lstStyle>
            <a:lvl1pPr marL="0" marR="172428" indent="0" algn="r">
              <a:buNone/>
              <a:defRPr>
                <a:solidFill>
                  <a:schemeClr val="tx1"/>
                </a:solidFill>
              </a:defRPr>
            </a:lvl1pPr>
            <a:lvl2pPr marL="1724284" indent="0" algn="ctr">
              <a:buNone/>
            </a:lvl2pPr>
            <a:lvl3pPr marL="3448568" indent="0" algn="ctr">
              <a:buNone/>
            </a:lvl3pPr>
            <a:lvl4pPr marL="5172852" indent="0" algn="ctr">
              <a:buNone/>
            </a:lvl4pPr>
            <a:lvl5pPr marL="6897136" indent="0" algn="ctr">
              <a:buNone/>
            </a:lvl5pPr>
            <a:lvl6pPr marL="8621420" indent="0" algn="ctr">
              <a:buNone/>
            </a:lvl6pPr>
            <a:lvl7pPr marL="10345704" indent="0" algn="ctr">
              <a:buNone/>
            </a:lvl7pPr>
            <a:lvl8pPr marL="12069989" indent="0" algn="ctr">
              <a:buNone/>
            </a:lvl8pPr>
            <a:lvl9pPr marL="13794273"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fld id="{0502F078-940C-4093-930F-DA43C66DC173}" type="datetimeFigureOut">
              <a:rPr lang="en-US" smtClean="0"/>
              <a:pPr>
                <a:defRPr/>
              </a:pPr>
              <a:t>9/22/2011</a:t>
            </a:fld>
            <a:endParaRPr lang="en-US"/>
          </a:p>
        </p:txBody>
      </p:sp>
      <p:sp>
        <p:nvSpPr>
          <p:cNvPr id="19" name="Footer Placeholder 18"/>
          <p:cNvSpPr>
            <a:spLocks noGrp="1"/>
          </p:cNvSpPr>
          <p:nvPr>
            <p:ph type="ftr" sz="quarter" idx="11"/>
          </p:nvPr>
        </p:nvSpPr>
        <p:spPr/>
        <p:txBody>
          <a:bodyPr/>
          <a:lstStyle/>
          <a:p>
            <a:pPr>
              <a:defRPr/>
            </a:pPr>
            <a:endParaRPr lang="en-US"/>
          </a:p>
        </p:txBody>
      </p:sp>
      <p:sp>
        <p:nvSpPr>
          <p:cNvPr id="27" name="Slide Number Placeholder 26"/>
          <p:cNvSpPr>
            <a:spLocks noGrp="1"/>
          </p:cNvSpPr>
          <p:nvPr>
            <p:ph type="sldNum" sz="quarter" idx="12"/>
          </p:nvPr>
        </p:nvSpPr>
        <p:spPr/>
        <p:txBody>
          <a:bodyPr/>
          <a:lstStyle/>
          <a:p>
            <a:pPr>
              <a:defRPr/>
            </a:pPr>
            <a:fld id="{73939DA1-C6E4-459F-9FC2-7767B08A8FBD}"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D0751932-3B41-462A-BBC8-44DB931782BF}" type="datetimeFigureOut">
              <a:rPr lang="en-US" smtClean="0"/>
              <a:pPr>
                <a:defRPr/>
              </a:pPr>
              <a:t>9/22/2011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F53435A-CE56-4692-8847-71740C1FFCEF}"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865840" y="3657606"/>
            <a:ext cx="7406640" cy="20847052"/>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645920" y="3657606"/>
            <a:ext cx="21671280" cy="20847052"/>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0D3E7710-BC47-4452-9C2F-2813645EAA37}" type="datetimeFigureOut">
              <a:rPr lang="en-US" smtClean="0"/>
              <a:pPr>
                <a:defRPr/>
              </a:pPr>
              <a:t>9/22/2011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43E8AE1-F73C-49D9-BAD2-2470725A9E7C}"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CC6223C0-2D29-414D-B7BD-813A2F713909}" type="datetimeFigureOut">
              <a:rPr lang="en-US" smtClean="0"/>
              <a:pPr>
                <a:defRPr/>
              </a:pPr>
              <a:t>9/22/2011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20C2AAE-2817-4A3B-A08E-03ACE9DBEB8F}"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909267" y="5266944"/>
            <a:ext cx="27980640" cy="5449824"/>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211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909267" y="10818656"/>
            <a:ext cx="27980640" cy="6038848"/>
          </a:xfrm>
        </p:spPr>
        <p:txBody>
          <a:bodyPr lIns="172428" rIns="172428" anchor="t"/>
          <a:lstStyle>
            <a:lvl1pPr marL="0" indent="0">
              <a:buNone/>
              <a:defRPr sz="8300">
                <a:solidFill>
                  <a:schemeClr val="tx1"/>
                </a:solidFill>
              </a:defRPr>
            </a:lvl1pPr>
            <a:lvl2pPr>
              <a:buNone/>
              <a:defRPr sz="6800">
                <a:solidFill>
                  <a:schemeClr val="tx1">
                    <a:tint val="75000"/>
                  </a:schemeClr>
                </a:solidFill>
              </a:defRPr>
            </a:lvl2pPr>
            <a:lvl3pPr>
              <a:buNone/>
              <a:defRPr sz="6000">
                <a:solidFill>
                  <a:schemeClr val="tx1">
                    <a:tint val="75000"/>
                  </a:schemeClr>
                </a:solidFill>
              </a:defRPr>
            </a:lvl3pPr>
            <a:lvl4pPr>
              <a:buNone/>
              <a:defRPr sz="5300">
                <a:solidFill>
                  <a:schemeClr val="tx1">
                    <a:tint val="75000"/>
                  </a:schemeClr>
                </a:solidFill>
              </a:defRPr>
            </a:lvl4pPr>
            <a:lvl5pPr>
              <a:buNone/>
              <a:defRPr sz="53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9D69E740-2288-4B0D-94AF-70F8CECD8757}" type="datetimeFigureOut">
              <a:rPr lang="en-US" smtClean="0"/>
              <a:pPr>
                <a:defRPr/>
              </a:pPr>
              <a:t>9/22/2011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66698CA-3A57-4561-90F3-724C9A5F54CC}"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45920" y="2816352"/>
            <a:ext cx="29626560" cy="4572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1645920" y="7680340"/>
            <a:ext cx="14538960" cy="17739360"/>
          </a:xfrm>
        </p:spPr>
        <p:txBody>
          <a:bodyPr/>
          <a:lstStyle>
            <a:lvl1pPr>
              <a:defRPr sz="9800"/>
            </a:lvl1pPr>
            <a:lvl2pPr>
              <a:defRPr sz="9100"/>
            </a:lvl2pPr>
            <a:lvl3pPr>
              <a:defRPr sz="7500"/>
            </a:lvl3pPr>
            <a:lvl4pPr>
              <a:defRPr sz="6800"/>
            </a:lvl4pPr>
            <a:lvl5pPr>
              <a:defRPr sz="6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16733520" y="7680340"/>
            <a:ext cx="14538960" cy="17739360"/>
          </a:xfrm>
        </p:spPr>
        <p:txBody>
          <a:bodyPr/>
          <a:lstStyle>
            <a:lvl1pPr>
              <a:defRPr sz="9800"/>
            </a:lvl1pPr>
            <a:lvl2pPr>
              <a:defRPr sz="9100"/>
            </a:lvl2pPr>
            <a:lvl3pPr>
              <a:defRPr sz="7500"/>
            </a:lvl3pPr>
            <a:lvl4pPr>
              <a:defRPr sz="6800"/>
            </a:lvl4pPr>
            <a:lvl5pPr>
              <a:defRPr sz="6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08FE4018-2A1E-40DF-A876-F9C74262935A}" type="datetimeFigureOut">
              <a:rPr lang="en-US" smtClean="0"/>
              <a:pPr>
                <a:defRPr/>
              </a:pPr>
              <a:t>9/22/2011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22E7607-B061-46D8-B572-5628BA642E1E}"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5920" y="2816352"/>
            <a:ext cx="29626560" cy="4572000"/>
          </a:xfrm>
        </p:spPr>
        <p:txBody>
          <a:bodyPr tIns="172428"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45920" y="7420992"/>
            <a:ext cx="14544677" cy="2637408"/>
          </a:xfrm>
        </p:spPr>
        <p:txBody>
          <a:bodyPr lIns="172428" tIns="0" rIns="172428" bIns="0" anchor="ctr">
            <a:noAutofit/>
          </a:bodyPr>
          <a:lstStyle>
            <a:lvl1pPr marL="0" indent="0">
              <a:buNone/>
              <a:defRPr sz="9100" b="1" cap="none" baseline="0">
                <a:solidFill>
                  <a:schemeClr val="tx2"/>
                </a:solidFill>
                <a:effectLst/>
              </a:defRPr>
            </a:lvl1pPr>
            <a:lvl2pPr>
              <a:buNone/>
              <a:defRPr sz="7500" b="1"/>
            </a:lvl2pPr>
            <a:lvl3pPr>
              <a:buNone/>
              <a:defRPr sz="6800" b="1"/>
            </a:lvl3pPr>
            <a:lvl4pPr>
              <a:buNone/>
              <a:defRPr sz="6000" b="1"/>
            </a:lvl4pPr>
            <a:lvl5pPr>
              <a:buNone/>
              <a:defRPr sz="60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6722092" y="7439030"/>
            <a:ext cx="14550390" cy="2619372"/>
          </a:xfrm>
        </p:spPr>
        <p:txBody>
          <a:bodyPr lIns="172428" tIns="0" rIns="172428" bIns="0" anchor="ctr"/>
          <a:lstStyle>
            <a:lvl1pPr marL="0" indent="0">
              <a:buNone/>
              <a:defRPr sz="9100" b="1" cap="none" baseline="0">
                <a:solidFill>
                  <a:schemeClr val="tx2"/>
                </a:solidFill>
                <a:effectLst/>
              </a:defRPr>
            </a:lvl1pPr>
            <a:lvl2pPr>
              <a:buNone/>
              <a:defRPr sz="7500" b="1"/>
            </a:lvl2pPr>
            <a:lvl3pPr>
              <a:buNone/>
              <a:defRPr sz="6800" b="1"/>
            </a:lvl3pPr>
            <a:lvl4pPr>
              <a:buNone/>
              <a:defRPr sz="6000" b="1"/>
            </a:lvl4pPr>
            <a:lvl5pPr>
              <a:buNone/>
              <a:defRPr sz="60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1645920" y="10058400"/>
            <a:ext cx="14544677" cy="15382880"/>
          </a:xfrm>
        </p:spPr>
        <p:txBody>
          <a:bodyPr tIns="0"/>
          <a:lstStyle>
            <a:lvl1pPr>
              <a:defRPr sz="8300"/>
            </a:lvl1pPr>
            <a:lvl2pPr>
              <a:defRPr sz="7500"/>
            </a:lvl2pPr>
            <a:lvl3pPr>
              <a:defRPr sz="6800"/>
            </a:lvl3pPr>
            <a:lvl4pPr>
              <a:defRPr sz="6000"/>
            </a:lvl4pPr>
            <a:lvl5pPr>
              <a:defRPr sz="6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16722092" y="10058400"/>
            <a:ext cx="14550390" cy="15382880"/>
          </a:xfrm>
        </p:spPr>
        <p:txBody>
          <a:bodyPr tIns="0"/>
          <a:lstStyle>
            <a:lvl1pPr>
              <a:defRPr sz="8300"/>
            </a:lvl1pPr>
            <a:lvl2pPr>
              <a:defRPr sz="7500"/>
            </a:lvl2pPr>
            <a:lvl3pPr>
              <a:defRPr sz="6800"/>
            </a:lvl3pPr>
            <a:lvl4pPr>
              <a:defRPr sz="6000"/>
            </a:lvl4pPr>
            <a:lvl5pPr>
              <a:defRPr sz="6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fld id="{1EFE6F57-004E-4123-80D1-4181D4D03173}" type="datetimeFigureOut">
              <a:rPr lang="en-US" smtClean="0"/>
              <a:pPr>
                <a:defRPr/>
              </a:pPr>
              <a:t>9/22/2011</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8CF9C004-1297-4680-9B41-59574DE65077}"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45920" y="2816352"/>
            <a:ext cx="29900880" cy="4572000"/>
          </a:xfrm>
        </p:spPr>
        <p:txBody>
          <a:bodyPr vert="horz" tIns="172428"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189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EB70A992-0A1D-43A1-9ECC-4DD9086FA62D}" type="datetimeFigureOut">
              <a:rPr lang="en-US" smtClean="0"/>
              <a:pPr>
                <a:defRPr/>
              </a:pPr>
              <a:t>9/22/2011</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F9A7AFA-83E0-471D-B64E-9C2F6250E7CB}"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0D709B4-3557-48B7-B86D-95DBBCF9BE96}" type="datetimeFigureOut">
              <a:rPr lang="en-US" smtClean="0"/>
              <a:pPr>
                <a:defRPr/>
              </a:pPr>
              <a:t>9/22/2011</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988B3737-C863-4462-87C6-119AFB87997F}"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68880" y="2057408"/>
            <a:ext cx="9875520" cy="4648200"/>
          </a:xfrm>
        </p:spPr>
        <p:txBody>
          <a:bodyPr lIns="0" anchor="b">
            <a:noAutofit/>
          </a:bodyPr>
          <a:lstStyle>
            <a:lvl1pPr algn="l" rtl="0">
              <a:spcBef>
                <a:spcPct val="0"/>
              </a:spcBef>
              <a:buNone/>
              <a:defRPr sz="98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2468880" y="6705600"/>
            <a:ext cx="9875520" cy="18288000"/>
          </a:xfrm>
        </p:spPr>
        <p:txBody>
          <a:bodyPr lIns="68971" rIns="68971"/>
          <a:lstStyle>
            <a:lvl1pPr marL="0" indent="0" algn="l">
              <a:buNone/>
              <a:defRPr sz="5300"/>
            </a:lvl1pPr>
            <a:lvl2pPr indent="0" algn="l">
              <a:buNone/>
              <a:defRPr sz="4500"/>
            </a:lvl2pPr>
            <a:lvl3pPr indent="0" algn="l">
              <a:buNone/>
              <a:defRPr sz="3800"/>
            </a:lvl3pPr>
            <a:lvl4pPr indent="0" algn="l">
              <a:buNone/>
              <a:defRPr sz="3400"/>
            </a:lvl4pPr>
            <a:lvl5pPr indent="0" algn="l">
              <a:buNone/>
              <a:defRPr sz="34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2870180" y="6705600"/>
            <a:ext cx="18402300" cy="18288000"/>
          </a:xfrm>
        </p:spPr>
        <p:txBody>
          <a:bodyPr tIns="0"/>
          <a:lstStyle>
            <a:lvl1pPr>
              <a:defRPr sz="10600"/>
            </a:lvl1pPr>
            <a:lvl2pPr>
              <a:defRPr sz="9800"/>
            </a:lvl2pPr>
            <a:lvl3pPr>
              <a:defRPr sz="9100"/>
            </a:lvl3pPr>
            <a:lvl4pPr>
              <a:defRPr sz="7500"/>
            </a:lvl4pPr>
            <a:lvl5pPr>
              <a:defRPr sz="6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23DC6534-2873-49BD-975E-75AB64C77782}" type="datetimeFigureOut">
              <a:rPr lang="en-US" smtClean="0"/>
              <a:pPr>
                <a:defRPr/>
              </a:pPr>
              <a:t>9/22/2011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1D6470C-7B73-4FA1-8525-1ED88ECE5D39}"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11396711" y="4432308"/>
            <a:ext cx="18928080" cy="164592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lIns="344857" tIns="172428" rIns="344857" bIns="172428" rtlCol="0" anchor="ctr"/>
          <a:lstStyle/>
          <a:p>
            <a:pPr algn="ctr" eaLnBrk="1" latinLnBrk="0" hangingPunct="1"/>
            <a:endParaRPr kumimoji="0" lang="en-US"/>
          </a:p>
        </p:txBody>
      </p:sp>
      <p:sp>
        <p:nvSpPr>
          <p:cNvPr id="12" name="Right Triangle 11"/>
          <p:cNvSpPr/>
          <p:nvPr/>
        </p:nvSpPr>
        <p:spPr>
          <a:xfrm rot="420000" flipV="1">
            <a:off x="28814882" y="21439076"/>
            <a:ext cx="559613" cy="621792"/>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lIns="344857" tIns="172428" rIns="344857" bIns="172428" rtlCol="0" anchor="ctr"/>
          <a:lstStyle/>
          <a:p>
            <a:pPr algn="ctr" eaLnBrk="1" latinLnBrk="0" hangingPunct="1"/>
            <a:endParaRPr kumimoji="0" lang="en-US"/>
          </a:p>
        </p:txBody>
      </p:sp>
      <p:sp>
        <p:nvSpPr>
          <p:cNvPr id="2" name="Title 1"/>
          <p:cNvSpPr>
            <a:spLocks noGrp="1"/>
          </p:cNvSpPr>
          <p:nvPr>
            <p:ph type="title"/>
          </p:nvPr>
        </p:nvSpPr>
        <p:spPr>
          <a:xfrm>
            <a:off x="2194560" y="4707986"/>
            <a:ext cx="7966253" cy="6330484"/>
          </a:xfrm>
        </p:spPr>
        <p:txBody>
          <a:bodyPr vert="horz" lIns="172428" tIns="172428" rIns="172428" bIns="172428" anchor="b"/>
          <a:lstStyle>
            <a:lvl1pPr algn="l">
              <a:buNone/>
              <a:defRPr sz="75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2194560" y="11315140"/>
            <a:ext cx="7955280" cy="8717280"/>
          </a:xfrm>
        </p:spPr>
        <p:txBody>
          <a:bodyPr lIns="241400" rIns="172428" bIns="172428" anchor="t"/>
          <a:lstStyle>
            <a:lvl1pPr marL="0" indent="0" algn="l">
              <a:spcBef>
                <a:spcPts val="943"/>
              </a:spcBef>
              <a:buFontTx/>
              <a:buNone/>
              <a:defRPr sz="4900"/>
            </a:lvl1pPr>
            <a:lvl2pPr>
              <a:defRPr sz="4500"/>
            </a:lvl2pPr>
            <a:lvl3pPr>
              <a:defRPr sz="3800"/>
            </a:lvl3pPr>
            <a:lvl4pPr>
              <a:defRPr sz="3400"/>
            </a:lvl4pPr>
            <a:lvl5pPr>
              <a:defRPr sz="34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A19D2E57-EC1E-4C2D-811A-DB95EB4D784F}" type="datetimeFigureOut">
              <a:rPr lang="en-US" smtClean="0"/>
              <a:pPr>
                <a:defRPr/>
              </a:pPr>
              <a:t>9/22/2011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29077920" y="25425402"/>
            <a:ext cx="2194560" cy="1460500"/>
          </a:xfrm>
        </p:spPr>
        <p:txBody>
          <a:bodyPr/>
          <a:lstStyle/>
          <a:p>
            <a:pPr>
              <a:defRPr/>
            </a:pPr>
            <a:fld id="{F831DD91-C272-4B37-965F-C1D2D3898A03}" type="slidenum">
              <a:rPr lang="en-US" smtClean="0"/>
              <a:pPr>
                <a:defRPr/>
              </a:pPr>
              <a:t>‹#›</a:t>
            </a:fld>
            <a:endParaRPr lang="en-US"/>
          </a:p>
        </p:txBody>
      </p:sp>
      <p:sp>
        <p:nvSpPr>
          <p:cNvPr id="3" name="Picture Placeholder 2"/>
          <p:cNvSpPr>
            <a:spLocks noGrp="1"/>
          </p:cNvSpPr>
          <p:nvPr>
            <p:ph type="pic" idx="1"/>
          </p:nvPr>
        </p:nvSpPr>
        <p:spPr>
          <a:xfrm rot="420000">
            <a:off x="12548855" y="4798068"/>
            <a:ext cx="16623792" cy="15727680"/>
          </a:xfrm>
          <a:prstGeom prst="rect">
            <a:avLst/>
          </a:prstGeom>
          <a:solidFill>
            <a:schemeClr val="bg2"/>
          </a:solidFill>
          <a:ln w="3000" cap="rnd">
            <a:solidFill>
              <a:srgbClr val="C0C0C0"/>
            </a:solidFill>
            <a:round/>
          </a:ln>
          <a:effectLst/>
        </p:spPr>
        <p:txBody>
          <a:bodyPr/>
          <a:lstStyle>
            <a:lvl1pPr marL="0" indent="0">
              <a:buNone/>
              <a:defRPr sz="12100"/>
            </a:lvl1pPr>
          </a:lstStyle>
          <a:p>
            <a:r>
              <a:rPr kumimoji="0" lang="en-US" smtClean="0"/>
              <a:t>Click icon to add picture</a:t>
            </a:r>
            <a:endParaRPr kumimoji="0" lang="en-US" dirty="0"/>
          </a:p>
        </p:txBody>
      </p:sp>
      <p:sp>
        <p:nvSpPr>
          <p:cNvPr id="10" name="Freeform 9"/>
          <p:cNvSpPr>
            <a:spLocks/>
          </p:cNvSpPr>
          <p:nvPr/>
        </p:nvSpPr>
        <p:spPr bwMode="auto">
          <a:xfrm flipV="1">
            <a:off x="-34290" y="23266400"/>
            <a:ext cx="32986980" cy="41656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344857" tIns="172428" rIns="344857" bIns="172428"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15773400" y="24879302"/>
            <a:ext cx="17145000" cy="2552700"/>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344857" tIns="172428" rIns="344857" bIns="172428"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34290" y="-28576"/>
            <a:ext cx="32986980" cy="41656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344857" tIns="172428" rIns="344857" bIns="172428"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15773400" y="-28574"/>
            <a:ext cx="17145000" cy="2552700"/>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344857" tIns="172428" rIns="344857" bIns="172428"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1645920" y="2816352"/>
            <a:ext cx="29626560" cy="4572000"/>
          </a:xfrm>
          <a:prstGeom prst="rect">
            <a:avLst/>
          </a:prstGeom>
        </p:spPr>
        <p:txBody>
          <a:bodyPr vert="horz" lIns="0" tIns="172428"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1645920" y="7741920"/>
            <a:ext cx="29626560" cy="17556480"/>
          </a:xfrm>
          <a:prstGeom prst="rect">
            <a:avLst/>
          </a:prstGeom>
        </p:spPr>
        <p:txBody>
          <a:bodyPr vert="horz" lIns="344857" tIns="172428" rIns="344857" bIns="172428">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1645920" y="25425402"/>
            <a:ext cx="7680960" cy="1460500"/>
          </a:xfrm>
          <a:prstGeom prst="rect">
            <a:avLst/>
          </a:prstGeom>
        </p:spPr>
        <p:txBody>
          <a:bodyPr vert="horz" lIns="0" tIns="0" rIns="0" bIns="0" anchor="b"/>
          <a:lstStyle>
            <a:lvl1pPr algn="l" eaLnBrk="1" latinLnBrk="0" hangingPunct="1">
              <a:defRPr kumimoji="0" sz="4500">
                <a:solidFill>
                  <a:schemeClr val="tx2">
                    <a:shade val="90000"/>
                  </a:schemeClr>
                </a:solidFill>
              </a:defRPr>
            </a:lvl1pPr>
          </a:lstStyle>
          <a:p>
            <a:pPr>
              <a:defRPr/>
            </a:pPr>
            <a:fld id="{B5F04971-8D16-4024-A015-90721FF468C6}" type="datetimeFigureOut">
              <a:rPr lang="en-US" smtClean="0"/>
              <a:pPr>
                <a:defRPr/>
              </a:pPr>
              <a:t>9/22/2011</a:t>
            </a:fld>
            <a:endParaRPr lang="en-US"/>
          </a:p>
        </p:txBody>
      </p:sp>
      <p:sp>
        <p:nvSpPr>
          <p:cNvPr id="22" name="Footer Placeholder 21"/>
          <p:cNvSpPr>
            <a:spLocks noGrp="1"/>
          </p:cNvSpPr>
          <p:nvPr>
            <p:ph type="ftr" sz="quarter" idx="3"/>
          </p:nvPr>
        </p:nvSpPr>
        <p:spPr>
          <a:xfrm>
            <a:off x="9601200" y="25425402"/>
            <a:ext cx="12070080" cy="1460500"/>
          </a:xfrm>
          <a:prstGeom prst="rect">
            <a:avLst/>
          </a:prstGeom>
        </p:spPr>
        <p:txBody>
          <a:bodyPr vert="horz" lIns="0" tIns="0" rIns="0" bIns="0" anchor="b"/>
          <a:lstStyle>
            <a:lvl1pPr algn="l" eaLnBrk="1" latinLnBrk="0" hangingPunct="1">
              <a:defRPr kumimoji="0" sz="45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28529280" y="25425402"/>
            <a:ext cx="2743200" cy="1460500"/>
          </a:xfrm>
          <a:prstGeom prst="rect">
            <a:avLst/>
          </a:prstGeom>
        </p:spPr>
        <p:txBody>
          <a:bodyPr vert="horz" lIns="0" tIns="0" rIns="0" bIns="0" anchor="b"/>
          <a:lstStyle>
            <a:lvl1pPr algn="r" eaLnBrk="1" latinLnBrk="0" hangingPunct="1">
              <a:defRPr kumimoji="0" sz="4500">
                <a:solidFill>
                  <a:schemeClr val="tx2">
                    <a:shade val="90000"/>
                  </a:schemeClr>
                </a:solidFill>
              </a:defRPr>
            </a:lvl1pPr>
          </a:lstStyle>
          <a:p>
            <a:pPr>
              <a:defRPr/>
            </a:pPr>
            <a:fld id="{6A8C9C62-79C3-4C1B-BBAA-4C23B7825458}" type="slidenum">
              <a:rPr lang="en-US" smtClean="0"/>
              <a:pPr>
                <a:defRPr/>
              </a:pPr>
              <a:t>‹#›</a:t>
            </a:fld>
            <a:endParaRPr lang="en-US"/>
          </a:p>
        </p:txBody>
      </p:sp>
      <p:grpSp>
        <p:nvGrpSpPr>
          <p:cNvPr id="2" name="Group 1"/>
          <p:cNvGrpSpPr/>
          <p:nvPr/>
        </p:nvGrpSpPr>
        <p:grpSpPr>
          <a:xfrm>
            <a:off x="-68461" y="809632"/>
            <a:ext cx="33049973" cy="2596896"/>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18900" b="0" kern="1200">
          <a:ln>
            <a:noFill/>
          </a:ln>
          <a:solidFill>
            <a:schemeClr val="tx2"/>
          </a:solidFill>
          <a:effectLst/>
          <a:latin typeface="+mj-lt"/>
          <a:ea typeface="+mj-ea"/>
          <a:cs typeface="+mj-cs"/>
        </a:defRPr>
      </a:lvl1pPr>
    </p:titleStyle>
    <p:bodyStyle>
      <a:lvl1pPr marL="1034570" indent="-1034570" algn="l" rtl="0" eaLnBrk="1" latinLnBrk="0" hangingPunct="1">
        <a:spcBef>
          <a:spcPct val="20000"/>
        </a:spcBef>
        <a:buClr>
          <a:schemeClr val="accent3"/>
        </a:buClr>
        <a:buSzPct val="95000"/>
        <a:buFont typeface="Wingdings 2"/>
        <a:buChar char=""/>
        <a:defRPr kumimoji="0" sz="9800" kern="1200">
          <a:solidFill>
            <a:schemeClr val="tx1"/>
          </a:solidFill>
          <a:latin typeface="+mn-lt"/>
          <a:ea typeface="+mn-ea"/>
          <a:cs typeface="+mn-cs"/>
        </a:defRPr>
      </a:lvl1pPr>
      <a:lvl2pPr marL="2413998" indent="-931113" algn="l" rtl="0" eaLnBrk="1" latinLnBrk="0" hangingPunct="1">
        <a:spcBef>
          <a:spcPct val="20000"/>
        </a:spcBef>
        <a:buClr>
          <a:schemeClr val="accent1"/>
        </a:buClr>
        <a:buSzPct val="85000"/>
        <a:buFont typeface="Wingdings 2"/>
        <a:buChar char=""/>
        <a:defRPr kumimoji="0" sz="9100" kern="1200">
          <a:solidFill>
            <a:schemeClr val="tx1"/>
          </a:solidFill>
          <a:latin typeface="+mn-lt"/>
          <a:ea typeface="+mn-ea"/>
          <a:cs typeface="+mn-cs"/>
        </a:defRPr>
      </a:lvl2pPr>
      <a:lvl3pPr marL="3448568" indent="-931113" algn="l" rtl="0" eaLnBrk="1" latinLnBrk="0" hangingPunct="1">
        <a:spcBef>
          <a:spcPct val="20000"/>
        </a:spcBef>
        <a:buClr>
          <a:schemeClr val="accent2"/>
        </a:buClr>
        <a:buSzPct val="70000"/>
        <a:buFont typeface="Wingdings 2"/>
        <a:buChar char=""/>
        <a:defRPr kumimoji="0" sz="7900" kern="1200">
          <a:solidFill>
            <a:schemeClr val="tx1"/>
          </a:solidFill>
          <a:latin typeface="+mn-lt"/>
          <a:ea typeface="+mn-ea"/>
          <a:cs typeface="+mn-cs"/>
        </a:defRPr>
      </a:lvl3pPr>
      <a:lvl4pPr marL="4483139" indent="-793171" algn="l" rtl="0" eaLnBrk="1" latinLnBrk="0" hangingPunct="1">
        <a:spcBef>
          <a:spcPct val="20000"/>
        </a:spcBef>
        <a:buClr>
          <a:schemeClr val="accent3"/>
        </a:buClr>
        <a:buSzPct val="65000"/>
        <a:buFont typeface="Wingdings 2"/>
        <a:buChar char=""/>
        <a:defRPr kumimoji="0" sz="7500" kern="1200">
          <a:solidFill>
            <a:schemeClr val="tx1"/>
          </a:solidFill>
          <a:latin typeface="+mn-lt"/>
          <a:ea typeface="+mn-ea"/>
          <a:cs typeface="+mn-cs"/>
        </a:defRPr>
      </a:lvl4pPr>
      <a:lvl5pPr marL="5517709" indent="-793171" algn="l" rtl="0" eaLnBrk="1" latinLnBrk="0" hangingPunct="1">
        <a:spcBef>
          <a:spcPct val="20000"/>
        </a:spcBef>
        <a:buClr>
          <a:schemeClr val="accent4"/>
        </a:buClr>
        <a:buSzPct val="65000"/>
        <a:buFont typeface="Wingdings 2"/>
        <a:buChar char=""/>
        <a:defRPr kumimoji="0" sz="7500" kern="1200">
          <a:solidFill>
            <a:schemeClr val="tx1"/>
          </a:solidFill>
          <a:latin typeface="+mn-lt"/>
          <a:ea typeface="+mn-ea"/>
          <a:cs typeface="+mn-cs"/>
        </a:defRPr>
      </a:lvl5pPr>
      <a:lvl6pPr marL="6552280" indent="-793171" algn="l" rtl="0" eaLnBrk="1" latinLnBrk="0" hangingPunct="1">
        <a:spcBef>
          <a:spcPct val="20000"/>
        </a:spcBef>
        <a:buClr>
          <a:schemeClr val="accent5"/>
        </a:buClr>
        <a:buSzPct val="80000"/>
        <a:buFont typeface="Wingdings 2"/>
        <a:buChar char=""/>
        <a:defRPr kumimoji="0" sz="6800" kern="1200">
          <a:solidFill>
            <a:schemeClr val="tx1"/>
          </a:solidFill>
          <a:latin typeface="+mn-lt"/>
          <a:ea typeface="+mn-ea"/>
          <a:cs typeface="+mn-cs"/>
        </a:defRPr>
      </a:lvl6pPr>
      <a:lvl7pPr marL="7241993" indent="-689714" algn="l" rtl="0" eaLnBrk="1" latinLnBrk="0" hangingPunct="1">
        <a:spcBef>
          <a:spcPct val="20000"/>
        </a:spcBef>
        <a:buClr>
          <a:schemeClr val="accent6"/>
        </a:buClr>
        <a:buSzPct val="80000"/>
        <a:buFont typeface="Wingdings 2"/>
        <a:buChar char=""/>
        <a:defRPr kumimoji="0" sz="6000" kern="1200" baseline="0">
          <a:solidFill>
            <a:schemeClr val="tx1"/>
          </a:solidFill>
          <a:latin typeface="+mn-lt"/>
          <a:ea typeface="+mn-ea"/>
          <a:cs typeface="+mn-cs"/>
        </a:defRPr>
      </a:lvl7pPr>
      <a:lvl8pPr marL="8276564" indent="-689714" algn="l" rtl="0" eaLnBrk="1" latinLnBrk="0" hangingPunct="1">
        <a:spcBef>
          <a:spcPct val="20000"/>
        </a:spcBef>
        <a:buClr>
          <a:schemeClr val="tx2"/>
        </a:buClr>
        <a:buChar char="•"/>
        <a:defRPr kumimoji="0" sz="6000" kern="1200">
          <a:solidFill>
            <a:schemeClr val="tx1"/>
          </a:solidFill>
          <a:latin typeface="+mn-lt"/>
          <a:ea typeface="+mn-ea"/>
          <a:cs typeface="+mn-cs"/>
        </a:defRPr>
      </a:lvl8pPr>
      <a:lvl9pPr marL="9311134" indent="-689714" algn="l" rtl="0" eaLnBrk="1" latinLnBrk="0" hangingPunct="1">
        <a:spcBef>
          <a:spcPct val="20000"/>
        </a:spcBef>
        <a:buClr>
          <a:schemeClr val="tx2"/>
        </a:buClr>
        <a:buFontTx/>
        <a:buChar char="•"/>
        <a:defRPr kumimoji="0" sz="53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1724284" algn="l" rtl="0" eaLnBrk="1" latinLnBrk="0" hangingPunct="1">
        <a:defRPr kumimoji="0" kern="1200">
          <a:solidFill>
            <a:schemeClr val="tx1"/>
          </a:solidFill>
          <a:latin typeface="+mn-lt"/>
          <a:ea typeface="+mn-ea"/>
          <a:cs typeface="+mn-cs"/>
        </a:defRPr>
      </a:lvl2pPr>
      <a:lvl3pPr marL="3448568" algn="l" rtl="0" eaLnBrk="1" latinLnBrk="0" hangingPunct="1">
        <a:defRPr kumimoji="0" kern="1200">
          <a:solidFill>
            <a:schemeClr val="tx1"/>
          </a:solidFill>
          <a:latin typeface="+mn-lt"/>
          <a:ea typeface="+mn-ea"/>
          <a:cs typeface="+mn-cs"/>
        </a:defRPr>
      </a:lvl3pPr>
      <a:lvl4pPr marL="5172852" algn="l" rtl="0" eaLnBrk="1" latinLnBrk="0" hangingPunct="1">
        <a:defRPr kumimoji="0" kern="1200">
          <a:solidFill>
            <a:schemeClr val="tx1"/>
          </a:solidFill>
          <a:latin typeface="+mn-lt"/>
          <a:ea typeface="+mn-ea"/>
          <a:cs typeface="+mn-cs"/>
        </a:defRPr>
      </a:lvl4pPr>
      <a:lvl5pPr marL="6897136" algn="l" rtl="0" eaLnBrk="1" latinLnBrk="0" hangingPunct="1">
        <a:defRPr kumimoji="0" kern="1200">
          <a:solidFill>
            <a:schemeClr val="tx1"/>
          </a:solidFill>
          <a:latin typeface="+mn-lt"/>
          <a:ea typeface="+mn-ea"/>
          <a:cs typeface="+mn-cs"/>
        </a:defRPr>
      </a:lvl5pPr>
      <a:lvl6pPr marL="8621420" algn="l" rtl="0" eaLnBrk="1" latinLnBrk="0" hangingPunct="1">
        <a:defRPr kumimoji="0" kern="1200">
          <a:solidFill>
            <a:schemeClr val="tx1"/>
          </a:solidFill>
          <a:latin typeface="+mn-lt"/>
          <a:ea typeface="+mn-ea"/>
          <a:cs typeface="+mn-cs"/>
        </a:defRPr>
      </a:lvl6pPr>
      <a:lvl7pPr marL="10345704" algn="l" rtl="0" eaLnBrk="1" latinLnBrk="0" hangingPunct="1">
        <a:defRPr kumimoji="0" kern="1200">
          <a:solidFill>
            <a:schemeClr val="tx1"/>
          </a:solidFill>
          <a:latin typeface="+mn-lt"/>
          <a:ea typeface="+mn-ea"/>
          <a:cs typeface="+mn-cs"/>
        </a:defRPr>
      </a:lvl7pPr>
      <a:lvl8pPr marL="12069989" algn="l" rtl="0" eaLnBrk="1" latinLnBrk="0" hangingPunct="1">
        <a:defRPr kumimoji="0" kern="1200">
          <a:solidFill>
            <a:schemeClr val="tx1"/>
          </a:solidFill>
          <a:latin typeface="+mn-lt"/>
          <a:ea typeface="+mn-ea"/>
          <a:cs typeface="+mn-cs"/>
        </a:defRPr>
      </a:lvl8pPr>
      <a:lvl9pPr marL="13794273"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notesSlide" Target="../notesSlides/notesSlide1.xml"/><Relationship Id="rId16"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32918400" cy="4191000"/>
          </a:xfrm>
          <a:prstGeom prst="rect">
            <a:avLst/>
          </a:prstGeom>
          <a:gradFill flip="none" rotWithShape="1">
            <a:gsLst>
              <a:gs pos="0">
                <a:schemeClr val="tx2">
                  <a:lumMod val="25000"/>
                </a:schemeClr>
              </a:gs>
              <a:gs pos="100000">
                <a:schemeClr val="tx2">
                  <a:lumMod val="5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anchor="ctr"/>
          <a:lstStyle/>
          <a:p>
            <a:pPr algn="ctr" defTabSz="3448143" fontAlgn="auto">
              <a:spcBef>
                <a:spcPts val="0"/>
              </a:spcBef>
              <a:spcAft>
                <a:spcPts val="0"/>
              </a:spcAft>
              <a:defRPr/>
            </a:pPr>
            <a:endParaRPr lang="en-US" dirty="0"/>
          </a:p>
        </p:txBody>
      </p:sp>
      <p:pic>
        <p:nvPicPr>
          <p:cNvPr id="2052" name="Picture 7" descr="cuos"/>
          <p:cNvPicPr>
            <a:picLocks noChangeAspect="1" noChangeArrowheads="1"/>
          </p:cNvPicPr>
          <p:nvPr/>
        </p:nvPicPr>
        <p:blipFill>
          <a:blip r:embed="rId3" cstate="print"/>
          <a:srcRect/>
          <a:stretch>
            <a:fillRect/>
          </a:stretch>
        </p:blipFill>
        <p:spPr bwMode="auto">
          <a:xfrm>
            <a:off x="30697488" y="0"/>
            <a:ext cx="2220912" cy="4191000"/>
          </a:xfrm>
          <a:prstGeom prst="rect">
            <a:avLst/>
          </a:prstGeom>
          <a:noFill/>
          <a:ln w="9525">
            <a:noFill/>
            <a:miter lim="800000"/>
            <a:headEnd/>
            <a:tailEnd/>
          </a:ln>
        </p:spPr>
      </p:pic>
      <p:sp>
        <p:nvSpPr>
          <p:cNvPr id="2053" name="TextBox 12"/>
          <p:cNvSpPr txBox="1">
            <a:spLocks noChangeArrowheads="1"/>
          </p:cNvSpPr>
          <p:nvPr/>
        </p:nvSpPr>
        <p:spPr bwMode="auto">
          <a:xfrm>
            <a:off x="5715000" y="0"/>
            <a:ext cx="24993600" cy="2185201"/>
          </a:xfrm>
          <a:prstGeom prst="rect">
            <a:avLst/>
          </a:prstGeom>
          <a:noFill/>
          <a:ln w="9525">
            <a:noFill/>
            <a:miter lim="800000"/>
            <a:headEnd/>
            <a:tailEnd/>
          </a:ln>
        </p:spPr>
        <p:txBody>
          <a:bodyPr wrap="square" lIns="91429" tIns="45714" rIns="91429" bIns="45714">
            <a:spAutoFit/>
          </a:bodyPr>
          <a:lstStyle/>
          <a:p>
            <a:pPr algn="ctr"/>
            <a:r>
              <a:rPr lang="en-US" sz="6600" dirty="0" smtClean="0"/>
              <a:t>Bremsstrahlung Temperature Scaling in Ultra-Intense Laser-Plasma Interactions</a:t>
            </a:r>
            <a:r>
              <a:rPr lang="en-US" sz="6600" u="sng" dirty="0" smtClean="0"/>
              <a:t> </a:t>
            </a:r>
            <a:endParaRPr lang="en-US" sz="6600" dirty="0"/>
          </a:p>
        </p:txBody>
      </p:sp>
      <p:sp>
        <p:nvSpPr>
          <p:cNvPr id="2054" name="TextBox 13"/>
          <p:cNvSpPr txBox="1">
            <a:spLocks noChangeArrowheads="1"/>
          </p:cNvSpPr>
          <p:nvPr/>
        </p:nvSpPr>
        <p:spPr bwMode="auto">
          <a:xfrm>
            <a:off x="6019800" y="2438400"/>
            <a:ext cx="24460200" cy="1405501"/>
          </a:xfrm>
          <a:prstGeom prst="rect">
            <a:avLst/>
          </a:prstGeom>
          <a:noFill/>
          <a:ln w="9525">
            <a:noFill/>
            <a:miter lim="800000"/>
            <a:headEnd/>
            <a:tailEnd/>
          </a:ln>
        </p:spPr>
        <p:txBody>
          <a:bodyPr wrap="square" lIns="91429" tIns="45714" rIns="91429" bIns="45714">
            <a:spAutoFit/>
          </a:bodyPr>
          <a:lstStyle/>
          <a:p>
            <a:pPr algn="ctr"/>
            <a:r>
              <a:rPr lang="en-US" sz="3200" dirty="0" smtClean="0">
                <a:solidFill>
                  <a:srgbClr val="D9D9D9"/>
                </a:solidFill>
                <a:latin typeface="Tahoma" pitchFamily="34" charset="0"/>
                <a:cs typeface="Tahoma" pitchFamily="34" charset="0"/>
              </a:rPr>
              <a:t>C. </a:t>
            </a:r>
            <a:r>
              <a:rPr lang="en-US" sz="3200" dirty="0" err="1" smtClean="0">
                <a:solidFill>
                  <a:srgbClr val="D9D9D9"/>
                </a:solidFill>
                <a:latin typeface="Tahoma" pitchFamily="34" charset="0"/>
                <a:cs typeface="Tahoma" pitchFamily="34" charset="0"/>
              </a:rPr>
              <a:t>Zulick</a:t>
            </a:r>
            <a:r>
              <a:rPr lang="en-US" sz="3200" dirty="0" smtClean="0">
                <a:solidFill>
                  <a:srgbClr val="D9D9D9"/>
                </a:solidFill>
                <a:latin typeface="Tahoma" pitchFamily="34" charset="0"/>
                <a:cs typeface="Tahoma" pitchFamily="34" charset="0"/>
              </a:rPr>
              <a:t>, B. </a:t>
            </a:r>
            <a:r>
              <a:rPr lang="en-US" sz="3200" dirty="0" err="1" smtClean="0">
                <a:solidFill>
                  <a:srgbClr val="D9D9D9"/>
                </a:solidFill>
                <a:latin typeface="Tahoma" pitchFamily="34" charset="0"/>
                <a:cs typeface="Tahoma" pitchFamily="34" charset="0"/>
              </a:rPr>
              <a:t>Hou</a:t>
            </a:r>
            <a:r>
              <a:rPr lang="en-US" sz="3200" dirty="0" smtClean="0">
                <a:solidFill>
                  <a:srgbClr val="D9D9D9"/>
                </a:solidFill>
                <a:latin typeface="Tahoma" pitchFamily="34" charset="0"/>
                <a:cs typeface="Tahoma" pitchFamily="34" charset="0"/>
              </a:rPr>
              <a:t>, J. </a:t>
            </a:r>
            <a:r>
              <a:rPr lang="en-US" sz="3200" dirty="0" err="1" smtClean="0">
                <a:solidFill>
                  <a:srgbClr val="D9D9D9"/>
                </a:solidFill>
                <a:latin typeface="Tahoma" pitchFamily="34" charset="0"/>
                <a:cs typeface="Tahoma" pitchFamily="34" charset="0"/>
              </a:rPr>
              <a:t>Nees</a:t>
            </a:r>
            <a:r>
              <a:rPr lang="en-US" sz="3200" dirty="0" smtClean="0">
                <a:solidFill>
                  <a:srgbClr val="D9D9D9"/>
                </a:solidFill>
                <a:latin typeface="Tahoma" pitchFamily="34" charset="0"/>
                <a:cs typeface="Tahoma" pitchFamily="34" charset="0"/>
              </a:rPr>
              <a:t>, A. </a:t>
            </a:r>
            <a:r>
              <a:rPr lang="en-US" sz="3200" dirty="0" err="1" smtClean="0">
                <a:solidFill>
                  <a:srgbClr val="D9D9D9"/>
                </a:solidFill>
                <a:latin typeface="Tahoma" pitchFamily="34" charset="0"/>
                <a:cs typeface="Tahoma" pitchFamily="34" charset="0"/>
              </a:rPr>
              <a:t>Maksimchuk</a:t>
            </a:r>
            <a:r>
              <a:rPr lang="en-US" sz="3200" dirty="0" smtClean="0">
                <a:solidFill>
                  <a:srgbClr val="D9D9D9"/>
                </a:solidFill>
                <a:latin typeface="Tahoma" pitchFamily="34" charset="0"/>
                <a:cs typeface="Tahoma" pitchFamily="34" charset="0"/>
              </a:rPr>
              <a:t>, A. Thomas, K. </a:t>
            </a:r>
            <a:r>
              <a:rPr lang="en-US" sz="3200" dirty="0" err="1" smtClean="0">
                <a:solidFill>
                  <a:srgbClr val="D9D9D9"/>
                </a:solidFill>
                <a:latin typeface="Tahoma" pitchFamily="34" charset="0"/>
                <a:cs typeface="Tahoma" pitchFamily="34" charset="0"/>
              </a:rPr>
              <a:t>Krushelnick</a:t>
            </a:r>
            <a:endParaRPr lang="en-US" sz="3200" dirty="0" smtClean="0">
              <a:solidFill>
                <a:srgbClr val="D9D9D9"/>
              </a:solidFill>
              <a:latin typeface="Tahoma" pitchFamily="34" charset="0"/>
              <a:cs typeface="Tahoma" pitchFamily="34" charset="0"/>
            </a:endParaRPr>
          </a:p>
          <a:p>
            <a:pPr algn="ctr"/>
            <a:endParaRPr lang="en-US" sz="3200" baseline="30000" dirty="0" smtClean="0">
              <a:solidFill>
                <a:srgbClr val="D9D9D9"/>
              </a:solidFill>
              <a:latin typeface="Tahoma" pitchFamily="34" charset="0"/>
              <a:cs typeface="Tahoma" pitchFamily="34" charset="0"/>
            </a:endParaRPr>
          </a:p>
          <a:p>
            <a:pPr algn="ctr"/>
            <a:r>
              <a:rPr lang="en-US" sz="3200" i="1" dirty="0" smtClean="0">
                <a:solidFill>
                  <a:srgbClr val="D9D9D9"/>
                </a:solidFill>
                <a:latin typeface="Tahoma" pitchFamily="34" charset="0"/>
                <a:cs typeface="Tahoma" pitchFamily="34" charset="0"/>
              </a:rPr>
              <a:t>Center </a:t>
            </a:r>
            <a:r>
              <a:rPr lang="en-US" sz="3200" i="1" dirty="0">
                <a:solidFill>
                  <a:srgbClr val="D9D9D9"/>
                </a:solidFill>
                <a:latin typeface="Tahoma" pitchFamily="34" charset="0"/>
                <a:cs typeface="Tahoma" pitchFamily="34" charset="0"/>
              </a:rPr>
              <a:t>for Ultrafast Optical Science, University of Michigan, Ann </a:t>
            </a:r>
            <a:r>
              <a:rPr lang="en-US" sz="3200" i="1" dirty="0" smtClean="0">
                <a:solidFill>
                  <a:srgbClr val="D9D9D9"/>
                </a:solidFill>
                <a:latin typeface="Tahoma" pitchFamily="34" charset="0"/>
                <a:cs typeface="Tahoma" pitchFamily="34" charset="0"/>
              </a:rPr>
              <a:t>Arbor</a:t>
            </a:r>
            <a:endParaRPr lang="en-US" sz="3200" i="1" dirty="0">
              <a:solidFill>
                <a:srgbClr val="D9D9D9"/>
              </a:solidFill>
              <a:latin typeface="Tahoma" pitchFamily="34" charset="0"/>
              <a:cs typeface="Tahoma" pitchFamily="34" charset="0"/>
            </a:endParaRPr>
          </a:p>
        </p:txBody>
      </p:sp>
      <p:sp>
        <p:nvSpPr>
          <p:cNvPr id="31" name="Rectangle 30"/>
          <p:cNvSpPr/>
          <p:nvPr/>
        </p:nvSpPr>
        <p:spPr>
          <a:xfrm>
            <a:off x="0" y="25450800"/>
            <a:ext cx="32918400" cy="228600"/>
          </a:xfrm>
          <a:prstGeom prst="rect">
            <a:avLst/>
          </a:prstGeom>
          <a:gradFill flip="none" rotWithShape="1">
            <a:gsLst>
              <a:gs pos="0">
                <a:schemeClr val="accent1">
                  <a:lumMod val="75000"/>
                </a:schemeClr>
              </a:gs>
              <a:gs pos="100000">
                <a:schemeClr val="tx2">
                  <a:lumMod val="5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anchor="ctr"/>
          <a:lstStyle/>
          <a:p>
            <a:pPr algn="ctr" defTabSz="3448143" fontAlgn="auto">
              <a:spcBef>
                <a:spcPts val="0"/>
              </a:spcBef>
              <a:spcAft>
                <a:spcPts val="0"/>
              </a:spcAft>
              <a:defRPr/>
            </a:pPr>
            <a:endParaRPr lang="en-US" dirty="0"/>
          </a:p>
        </p:txBody>
      </p:sp>
      <p:sp>
        <p:nvSpPr>
          <p:cNvPr id="27" name="Rounded Rectangle 26"/>
          <p:cNvSpPr/>
          <p:nvPr/>
        </p:nvSpPr>
        <p:spPr>
          <a:xfrm>
            <a:off x="457200" y="10744200"/>
            <a:ext cx="9220200" cy="14325600"/>
          </a:xfrm>
          <a:prstGeom prst="roundRect">
            <a:avLst/>
          </a:prstGeom>
          <a:solidFill>
            <a:schemeClr val="tx2">
              <a:lumMod val="20000"/>
              <a:lumOff val="80000"/>
              <a:alpha val="3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a:lstStyle/>
          <a:p>
            <a:pPr algn="just" defTabSz="3448143" fontAlgn="auto">
              <a:spcBef>
                <a:spcPts val="0"/>
              </a:spcBef>
              <a:spcAft>
                <a:spcPts val="0"/>
              </a:spcAft>
              <a:defRPr/>
            </a:pPr>
            <a:endParaRPr lang="en-US" sz="2600" dirty="0"/>
          </a:p>
        </p:txBody>
      </p:sp>
      <p:sp>
        <p:nvSpPr>
          <p:cNvPr id="2057" name="TextBox 33"/>
          <p:cNvSpPr txBox="1">
            <a:spLocks noChangeArrowheads="1"/>
          </p:cNvSpPr>
          <p:nvPr/>
        </p:nvSpPr>
        <p:spPr bwMode="auto">
          <a:xfrm>
            <a:off x="838200" y="11251012"/>
            <a:ext cx="8915400" cy="6781331"/>
          </a:xfrm>
          <a:prstGeom prst="rect">
            <a:avLst/>
          </a:prstGeom>
          <a:noFill/>
          <a:ln w="9525">
            <a:noFill/>
            <a:miter lim="800000"/>
            <a:headEnd/>
            <a:tailEnd/>
          </a:ln>
        </p:spPr>
        <p:txBody>
          <a:bodyPr wrap="square" lIns="91429" tIns="45714" rIns="91429" bIns="45714">
            <a:spAutoFit/>
          </a:bodyPr>
          <a:lstStyle/>
          <a:p>
            <a:pPr>
              <a:lnSpc>
                <a:spcPct val="115000"/>
              </a:lnSpc>
              <a:spcAft>
                <a:spcPts val="1000"/>
              </a:spcAft>
            </a:pPr>
            <a:r>
              <a:rPr lang="en-US" sz="2000" u="sng" dirty="0"/>
              <a:t>Experimental Setup and Background</a:t>
            </a:r>
            <a:r>
              <a:rPr lang="en-US" sz="2000" dirty="0"/>
              <a:t>: </a:t>
            </a:r>
            <a:r>
              <a:rPr lang="en-US" sz="2000" dirty="0" smtClean="0"/>
              <a:t> The Lambda Cubed laser at UM is a Chirped-Pulse Amplified (CPA) laser which produces relativistic laser-plasma interactions at 500 Hz </a:t>
            </a:r>
            <a:r>
              <a:rPr lang="en-US" sz="2000" dirty="0" smtClean="0"/>
              <a:t>[1].  </a:t>
            </a:r>
            <a:r>
              <a:rPr lang="en-US" sz="2000" dirty="0" smtClean="0"/>
              <a:t>Each pulse contains 10 to 12 </a:t>
            </a:r>
            <a:r>
              <a:rPr lang="en-US" sz="2000" dirty="0" err="1" smtClean="0"/>
              <a:t>mJ</a:t>
            </a:r>
            <a:r>
              <a:rPr lang="en-US" sz="2000" dirty="0" smtClean="0"/>
              <a:t> of energy and is focused, with a deformable mirror, to a spot size of ~1.8 </a:t>
            </a:r>
            <a:r>
              <a:rPr lang="el-GR" sz="2000" dirty="0" smtClean="0"/>
              <a:t>μ</a:t>
            </a:r>
            <a:r>
              <a:rPr lang="en-US" sz="2000" dirty="0" smtClean="0"/>
              <a:t>m</a:t>
            </a:r>
            <a:r>
              <a:rPr lang="en-US" sz="2000" baseline="30000" dirty="0" smtClean="0"/>
              <a:t>2</a:t>
            </a:r>
            <a:r>
              <a:rPr lang="en-US" sz="2000" dirty="0" smtClean="0"/>
              <a:t> producing focused intensities of up to 8E18 W/cm</a:t>
            </a:r>
            <a:r>
              <a:rPr lang="en-US" sz="2000" baseline="30000" dirty="0" smtClean="0"/>
              <a:t>2</a:t>
            </a:r>
            <a:r>
              <a:rPr lang="en-US" sz="2000" dirty="0" smtClean="0"/>
              <a:t>.  This intensity is in the “relativistic” regime, meaning an electron gains enough kinetic energy during a cycle of the laser pulse to travel at relativistic velocities.  The </a:t>
            </a:r>
            <a:r>
              <a:rPr lang="el-GR" sz="2000" dirty="0" smtClean="0"/>
              <a:t>λ</a:t>
            </a:r>
            <a:r>
              <a:rPr lang="en-US" sz="2000" baseline="30000" dirty="0" smtClean="0"/>
              <a:t>3</a:t>
            </a:r>
            <a:r>
              <a:rPr lang="en-US" sz="2000" dirty="0" smtClean="0"/>
              <a:t> laser is pictured below.</a:t>
            </a:r>
          </a:p>
          <a:p>
            <a:pPr algn="just">
              <a:lnSpc>
                <a:spcPct val="115000"/>
              </a:lnSpc>
              <a:spcAft>
                <a:spcPts val="1000"/>
              </a:spcAft>
            </a:pPr>
            <a:endParaRPr lang="en-US" sz="2000" dirty="0" smtClean="0">
              <a:solidFill>
                <a:schemeClr val="bg2"/>
              </a:solidFill>
              <a:latin typeface="Trebuchet MS" pitchFamily="34" charset="0"/>
              <a:ea typeface="Trebuchet MS" pitchFamily="34" charset="0"/>
              <a:cs typeface="Times New Roman" pitchFamily="18" charset="0"/>
            </a:endParaRPr>
          </a:p>
          <a:p>
            <a:pPr algn="just">
              <a:lnSpc>
                <a:spcPct val="115000"/>
              </a:lnSpc>
              <a:spcAft>
                <a:spcPts val="1000"/>
              </a:spcAft>
            </a:pPr>
            <a:endParaRPr lang="en-US" sz="2000" dirty="0" smtClean="0">
              <a:solidFill>
                <a:schemeClr val="bg2"/>
              </a:solidFill>
              <a:latin typeface="Trebuchet MS" pitchFamily="34" charset="0"/>
              <a:ea typeface="Trebuchet MS" pitchFamily="34" charset="0"/>
              <a:cs typeface="Times New Roman" pitchFamily="18" charset="0"/>
            </a:endParaRPr>
          </a:p>
          <a:p>
            <a:pPr algn="just">
              <a:lnSpc>
                <a:spcPct val="115000"/>
              </a:lnSpc>
              <a:spcAft>
                <a:spcPts val="1000"/>
              </a:spcAft>
            </a:pPr>
            <a:endParaRPr lang="en-US" sz="2000" dirty="0" smtClean="0">
              <a:solidFill>
                <a:schemeClr val="bg2"/>
              </a:solidFill>
              <a:latin typeface="Trebuchet MS" pitchFamily="34" charset="0"/>
              <a:ea typeface="Trebuchet MS" pitchFamily="34" charset="0"/>
              <a:cs typeface="Times New Roman" pitchFamily="18" charset="0"/>
            </a:endParaRPr>
          </a:p>
          <a:p>
            <a:pPr algn="just">
              <a:lnSpc>
                <a:spcPct val="115000"/>
              </a:lnSpc>
              <a:spcAft>
                <a:spcPts val="1000"/>
              </a:spcAft>
            </a:pPr>
            <a:endParaRPr lang="en-US" sz="2000" dirty="0" smtClean="0">
              <a:solidFill>
                <a:schemeClr val="bg2"/>
              </a:solidFill>
              <a:latin typeface="Trebuchet MS" pitchFamily="34" charset="0"/>
              <a:ea typeface="Trebuchet MS" pitchFamily="34" charset="0"/>
              <a:cs typeface="Times New Roman" pitchFamily="18" charset="0"/>
            </a:endParaRPr>
          </a:p>
          <a:p>
            <a:pPr algn="just">
              <a:lnSpc>
                <a:spcPct val="115000"/>
              </a:lnSpc>
              <a:spcAft>
                <a:spcPts val="1000"/>
              </a:spcAft>
            </a:pPr>
            <a:endParaRPr lang="en-US" sz="2000" dirty="0" smtClean="0">
              <a:solidFill>
                <a:schemeClr val="bg2"/>
              </a:solidFill>
              <a:latin typeface="Trebuchet MS" pitchFamily="34" charset="0"/>
              <a:ea typeface="Trebuchet MS" pitchFamily="34" charset="0"/>
              <a:cs typeface="Times New Roman" pitchFamily="18" charset="0"/>
            </a:endParaRPr>
          </a:p>
          <a:p>
            <a:pPr algn="just">
              <a:lnSpc>
                <a:spcPct val="115000"/>
              </a:lnSpc>
              <a:spcAft>
                <a:spcPts val="1000"/>
              </a:spcAft>
            </a:pPr>
            <a:endParaRPr lang="en-US" sz="2000" dirty="0" smtClean="0">
              <a:solidFill>
                <a:schemeClr val="bg2"/>
              </a:solidFill>
              <a:latin typeface="Trebuchet MS" pitchFamily="34" charset="0"/>
              <a:ea typeface="Trebuchet MS" pitchFamily="34" charset="0"/>
              <a:cs typeface="Times New Roman" pitchFamily="18" charset="0"/>
            </a:endParaRPr>
          </a:p>
          <a:p>
            <a:pPr algn="just">
              <a:lnSpc>
                <a:spcPct val="115000"/>
              </a:lnSpc>
              <a:spcAft>
                <a:spcPts val="1000"/>
              </a:spcAft>
            </a:pPr>
            <a:endParaRPr lang="en-US" sz="2000" dirty="0" smtClean="0">
              <a:solidFill>
                <a:schemeClr val="bg2"/>
              </a:solidFill>
              <a:latin typeface="Trebuchet MS" pitchFamily="34" charset="0"/>
              <a:ea typeface="Trebuchet MS" pitchFamily="34" charset="0"/>
              <a:cs typeface="Times New Roman" pitchFamily="18" charset="0"/>
            </a:endParaRPr>
          </a:p>
          <a:p>
            <a:pPr algn="just">
              <a:lnSpc>
                <a:spcPct val="115000"/>
              </a:lnSpc>
              <a:spcAft>
                <a:spcPts val="1000"/>
              </a:spcAft>
            </a:pPr>
            <a:endParaRPr lang="en-US" sz="2000" dirty="0" smtClean="0">
              <a:solidFill>
                <a:schemeClr val="bg2"/>
              </a:solidFill>
              <a:latin typeface="Trebuchet MS" pitchFamily="34" charset="0"/>
              <a:ea typeface="Trebuchet MS" pitchFamily="34" charset="0"/>
              <a:cs typeface="Times New Roman" pitchFamily="18" charset="0"/>
            </a:endParaRPr>
          </a:p>
        </p:txBody>
      </p:sp>
      <p:pic>
        <p:nvPicPr>
          <p:cNvPr id="2058" name="Picture 43" descr="Split-M-Maize-bar.png"/>
          <p:cNvPicPr>
            <a:picLocks noChangeAspect="1"/>
          </p:cNvPicPr>
          <p:nvPr/>
        </p:nvPicPr>
        <p:blipFill>
          <a:blip r:embed="rId4" cstate="print"/>
          <a:srcRect/>
          <a:stretch>
            <a:fillRect/>
          </a:stretch>
        </p:blipFill>
        <p:spPr bwMode="auto">
          <a:xfrm>
            <a:off x="-152400" y="228600"/>
            <a:ext cx="5888038" cy="3810000"/>
          </a:xfrm>
          <a:prstGeom prst="rect">
            <a:avLst/>
          </a:prstGeom>
          <a:noFill/>
          <a:ln w="9525">
            <a:noFill/>
            <a:miter lim="800000"/>
            <a:headEnd/>
            <a:tailEnd/>
          </a:ln>
        </p:spPr>
      </p:pic>
      <p:sp>
        <p:nvSpPr>
          <p:cNvPr id="48" name="Rounded Rectangle 47"/>
          <p:cNvSpPr/>
          <p:nvPr/>
        </p:nvSpPr>
        <p:spPr>
          <a:xfrm>
            <a:off x="22021800" y="12192000"/>
            <a:ext cx="10515600" cy="4648200"/>
          </a:xfrm>
          <a:prstGeom prst="roundRect">
            <a:avLst/>
          </a:prstGeom>
          <a:solidFill>
            <a:schemeClr val="tx2">
              <a:lumMod val="20000"/>
              <a:lumOff val="80000"/>
              <a:alpha val="3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anchor="ctr"/>
          <a:lstStyle/>
          <a:p>
            <a:pPr algn="just" defTabSz="3448143" fontAlgn="auto">
              <a:spcBef>
                <a:spcPts val="0"/>
              </a:spcBef>
              <a:spcAft>
                <a:spcPts val="0"/>
              </a:spcAft>
              <a:defRPr/>
            </a:pPr>
            <a:endParaRPr lang="en-US" sz="2600" dirty="0">
              <a:latin typeface="Trebuchet MS" pitchFamily="34" charset="0"/>
            </a:endParaRPr>
          </a:p>
        </p:txBody>
      </p:sp>
      <p:sp>
        <p:nvSpPr>
          <p:cNvPr id="49" name="Rounded Rectangle 48"/>
          <p:cNvSpPr/>
          <p:nvPr/>
        </p:nvSpPr>
        <p:spPr>
          <a:xfrm>
            <a:off x="10058400" y="4724400"/>
            <a:ext cx="22326600" cy="7162800"/>
          </a:xfrm>
          <a:prstGeom prst="roundRect">
            <a:avLst/>
          </a:prstGeom>
          <a:solidFill>
            <a:schemeClr val="tx2">
              <a:lumMod val="20000"/>
              <a:lumOff val="80000"/>
              <a:alpha val="3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anchor="ctr"/>
          <a:lstStyle/>
          <a:p>
            <a:pPr algn="just" defTabSz="3448143" fontAlgn="auto">
              <a:spcBef>
                <a:spcPts val="0"/>
              </a:spcBef>
              <a:spcAft>
                <a:spcPts val="0"/>
              </a:spcAft>
              <a:defRPr/>
            </a:pPr>
            <a:endParaRPr lang="en-US" sz="2600" dirty="0">
              <a:latin typeface="Trebuchet MS" pitchFamily="34" charset="0"/>
            </a:endParaRPr>
          </a:p>
        </p:txBody>
      </p:sp>
      <p:sp>
        <p:nvSpPr>
          <p:cNvPr id="50" name="Rounded Rectangle 49"/>
          <p:cNvSpPr>
            <a:spLocks noChangeArrowheads="1"/>
          </p:cNvSpPr>
          <p:nvPr/>
        </p:nvSpPr>
        <p:spPr bwMode="auto">
          <a:xfrm>
            <a:off x="9982200" y="12192000"/>
            <a:ext cx="11734800" cy="12954000"/>
          </a:xfrm>
          <a:prstGeom prst="roundRect">
            <a:avLst>
              <a:gd name="adj" fmla="val 16667"/>
            </a:avLst>
          </a:prstGeom>
          <a:solidFill>
            <a:schemeClr val="tx2">
              <a:lumMod val="20000"/>
              <a:lumOff val="80000"/>
              <a:alpha val="30000"/>
            </a:schemeClr>
          </a:solidFill>
          <a:ln w="25400" algn="ctr">
            <a:solidFill>
              <a:schemeClr val="tx2"/>
            </a:solidFill>
            <a:round/>
            <a:headEnd/>
            <a:tailEnd/>
          </a:ln>
        </p:spPr>
        <p:txBody>
          <a:bodyPr lIns="91429" tIns="45714" rIns="91429" bIns="45714" anchor="ctr"/>
          <a:lstStyle/>
          <a:p>
            <a:pPr algn="just" defTabSz="3448143" fontAlgn="auto">
              <a:spcBef>
                <a:spcPts val="0"/>
              </a:spcBef>
              <a:spcAft>
                <a:spcPts val="0"/>
              </a:spcAft>
              <a:defRPr/>
            </a:pPr>
            <a:endParaRPr lang="en-US" sz="2600" dirty="0">
              <a:solidFill>
                <a:schemeClr val="lt1"/>
              </a:solidFill>
              <a:latin typeface="Trebuchet MS" pitchFamily="34" charset="0"/>
              <a:cs typeface="+mn-cs"/>
            </a:endParaRPr>
          </a:p>
        </p:txBody>
      </p:sp>
      <p:sp>
        <p:nvSpPr>
          <p:cNvPr id="52" name="Rounded Rectangle 51"/>
          <p:cNvSpPr/>
          <p:nvPr/>
        </p:nvSpPr>
        <p:spPr>
          <a:xfrm>
            <a:off x="21945600" y="17221200"/>
            <a:ext cx="10571163" cy="5410200"/>
          </a:xfrm>
          <a:prstGeom prst="roundRect">
            <a:avLst/>
          </a:prstGeom>
          <a:solidFill>
            <a:schemeClr val="tx2">
              <a:lumMod val="20000"/>
              <a:lumOff val="80000"/>
              <a:alpha val="3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a:lstStyle/>
          <a:p>
            <a:pPr algn="just" defTabSz="3448143" fontAlgn="auto">
              <a:spcBef>
                <a:spcPts val="0"/>
              </a:spcBef>
              <a:spcAft>
                <a:spcPts val="0"/>
              </a:spcAft>
              <a:defRPr/>
            </a:pPr>
            <a:endParaRPr lang="en-US" sz="2600" dirty="0">
              <a:latin typeface="Trebuchet MS" pitchFamily="34" charset="0"/>
            </a:endParaRPr>
          </a:p>
        </p:txBody>
      </p:sp>
      <p:sp>
        <p:nvSpPr>
          <p:cNvPr id="2063" name="TextBox 71"/>
          <p:cNvSpPr>
            <a:spLocks noChangeArrowheads="1"/>
          </p:cNvSpPr>
          <p:nvPr/>
        </p:nvSpPr>
        <p:spPr bwMode="auto">
          <a:xfrm>
            <a:off x="22098000" y="17526000"/>
            <a:ext cx="10350500" cy="4980839"/>
          </a:xfrm>
          <a:custGeom>
            <a:avLst/>
            <a:gdLst>
              <a:gd name="T0" fmla="*/ 0 w 8991600"/>
              <a:gd name="T1" fmla="*/ 0 h 5170646"/>
              <a:gd name="T2" fmla="*/ 15788371 w 8991600"/>
              <a:gd name="T3" fmla="*/ 0 h 5170646"/>
              <a:gd name="T4" fmla="*/ 15788371 w 8991600"/>
              <a:gd name="T5" fmla="*/ 2034614 h 5170646"/>
              <a:gd name="T6" fmla="*/ 0 w 8991600"/>
              <a:gd name="T7" fmla="*/ 2034614 h 5170646"/>
              <a:gd name="T8" fmla="*/ 0 w 8991600"/>
              <a:gd name="T9" fmla="*/ 0 h 5170646"/>
              <a:gd name="T10" fmla="*/ 0 60000 65536"/>
              <a:gd name="T11" fmla="*/ 0 60000 65536"/>
              <a:gd name="T12" fmla="*/ 0 60000 65536"/>
              <a:gd name="T13" fmla="*/ 0 60000 65536"/>
              <a:gd name="T14" fmla="*/ 0 60000 65536"/>
              <a:gd name="T15" fmla="*/ 0 w 8991600"/>
              <a:gd name="T16" fmla="*/ 0 h 5170646"/>
              <a:gd name="T17" fmla="*/ 8991600 w 8991600"/>
              <a:gd name="T18" fmla="*/ 5170646 h 5170646"/>
            </a:gdLst>
            <a:ahLst/>
            <a:cxnLst>
              <a:cxn ang="T10">
                <a:pos x="T0" y="T1"/>
              </a:cxn>
              <a:cxn ang="T11">
                <a:pos x="T2" y="T3"/>
              </a:cxn>
              <a:cxn ang="T12">
                <a:pos x="T4" y="T5"/>
              </a:cxn>
              <a:cxn ang="T13">
                <a:pos x="T6" y="T7"/>
              </a:cxn>
              <a:cxn ang="T14">
                <a:pos x="T8" y="T9"/>
              </a:cxn>
            </a:cxnLst>
            <a:rect l="T15" t="T16" r="T17" b="T18"/>
            <a:pathLst>
              <a:path w="8991600" h="5170646">
                <a:moveTo>
                  <a:pt x="0" y="0"/>
                </a:moveTo>
                <a:lnTo>
                  <a:pt x="8991600" y="0"/>
                </a:lnTo>
                <a:lnTo>
                  <a:pt x="8991600" y="5170646"/>
                </a:lnTo>
                <a:lnTo>
                  <a:pt x="0" y="5170646"/>
                </a:lnTo>
                <a:lnTo>
                  <a:pt x="0" y="0"/>
                </a:lnTo>
                <a:close/>
              </a:path>
            </a:pathLst>
          </a:custGeom>
          <a:noFill/>
          <a:ln w="9525">
            <a:noFill/>
            <a:miter lim="800000"/>
            <a:headEnd/>
            <a:tailEnd/>
          </a:ln>
        </p:spPr>
        <p:txBody>
          <a:bodyPr lIns="91429" tIns="45714" rIns="91429" bIns="45714">
            <a:spAutoFit/>
          </a:bodyPr>
          <a:lstStyle/>
          <a:p>
            <a:pPr algn="just">
              <a:lnSpc>
                <a:spcPct val="115000"/>
              </a:lnSpc>
              <a:spcAft>
                <a:spcPts val="1000"/>
              </a:spcAft>
            </a:pPr>
            <a:r>
              <a:rPr lang="en-US" sz="2000" u="sng" dirty="0"/>
              <a:t>Summary</a:t>
            </a:r>
            <a:r>
              <a:rPr lang="en-US" sz="2000" dirty="0"/>
              <a:t>:  </a:t>
            </a:r>
            <a:r>
              <a:rPr lang="en-US" sz="2000" dirty="0" smtClean="0"/>
              <a:t>A laser produced bremsstrahlung spectrum was measured on the </a:t>
            </a:r>
            <a:r>
              <a:rPr lang="el-GR" sz="2000" dirty="0" smtClean="0"/>
              <a:t>λ</a:t>
            </a:r>
            <a:r>
              <a:rPr lang="en-US" sz="2000" baseline="30000" dirty="0" smtClean="0"/>
              <a:t>3</a:t>
            </a:r>
            <a:r>
              <a:rPr lang="en-US" sz="2000" dirty="0" smtClean="0"/>
              <a:t> laser using a </a:t>
            </a:r>
            <a:r>
              <a:rPr lang="en-US" sz="2000" dirty="0" err="1" smtClean="0"/>
              <a:t>HPGe</a:t>
            </a:r>
            <a:r>
              <a:rPr lang="en-US" sz="2000" dirty="0" smtClean="0"/>
              <a:t> detector operating in “single-hit” mode.  </a:t>
            </a:r>
            <a:r>
              <a:rPr lang="en-US" sz="2000" baseline="30000" dirty="0" smtClean="0"/>
              <a:t> </a:t>
            </a:r>
            <a:endParaRPr lang="en-US" sz="2000" dirty="0"/>
          </a:p>
          <a:p>
            <a:pPr algn="just">
              <a:lnSpc>
                <a:spcPct val="115000"/>
              </a:lnSpc>
              <a:spcAft>
                <a:spcPts val="1000"/>
              </a:spcAft>
              <a:buFont typeface="Arial" charset="0"/>
              <a:buChar char="•"/>
            </a:pPr>
            <a:r>
              <a:rPr lang="en-US" sz="2000" dirty="0"/>
              <a:t> </a:t>
            </a:r>
            <a:r>
              <a:rPr lang="en-US" sz="2000" dirty="0" smtClean="0"/>
              <a:t>The observed bremsstrahlung temperatures scaled with intensity in a manner consistent with Beg scaling, but differing by a temperature coefficient of approximately 2.</a:t>
            </a:r>
            <a:endParaRPr lang="en-US" sz="2000" dirty="0"/>
          </a:p>
          <a:p>
            <a:pPr algn="just">
              <a:lnSpc>
                <a:spcPct val="115000"/>
              </a:lnSpc>
              <a:spcAft>
                <a:spcPts val="1000"/>
              </a:spcAft>
              <a:buFont typeface="Arial" charset="0"/>
              <a:buChar char="•"/>
            </a:pPr>
            <a:r>
              <a:rPr lang="en-US" sz="2000" dirty="0"/>
              <a:t> </a:t>
            </a:r>
            <a:r>
              <a:rPr lang="en-US" sz="2000" dirty="0" smtClean="0"/>
              <a:t>MCNP simulations show the temperature coefficient is expected to be approximately 4 times lower for the bremsstrahlung temperature than for the electron temperature.</a:t>
            </a:r>
          </a:p>
          <a:p>
            <a:pPr algn="just">
              <a:lnSpc>
                <a:spcPct val="115000"/>
              </a:lnSpc>
              <a:spcAft>
                <a:spcPts val="1000"/>
              </a:spcAft>
              <a:buFont typeface="Arial" charset="0"/>
              <a:buChar char="•"/>
            </a:pPr>
            <a:r>
              <a:rPr lang="en-US" sz="2000" dirty="0" smtClean="0"/>
              <a:t> MCNP simulations show the bremsstrahlung temperature is expected to be higher in the laser direction due to relativistic effects.</a:t>
            </a:r>
          </a:p>
          <a:p>
            <a:pPr algn="just">
              <a:lnSpc>
                <a:spcPct val="115000"/>
              </a:lnSpc>
              <a:spcAft>
                <a:spcPts val="1000"/>
              </a:spcAft>
              <a:buFont typeface="Arial" charset="0"/>
              <a:buChar char="•"/>
            </a:pPr>
            <a:r>
              <a:rPr lang="en-US" sz="2000" dirty="0" smtClean="0"/>
              <a:t> Angularly resolved spectral measurements will be taken on the </a:t>
            </a:r>
            <a:r>
              <a:rPr lang="el-GR" sz="2000" dirty="0" smtClean="0"/>
              <a:t>λ</a:t>
            </a:r>
            <a:r>
              <a:rPr lang="en-US" sz="2000" baseline="30000" dirty="0" smtClean="0"/>
              <a:t>3  </a:t>
            </a:r>
            <a:r>
              <a:rPr lang="en-US" sz="2000" dirty="0" smtClean="0"/>
              <a:t>laser system to determine the angular temperature distribution.</a:t>
            </a:r>
          </a:p>
          <a:p>
            <a:pPr algn="just">
              <a:lnSpc>
                <a:spcPct val="115000"/>
              </a:lnSpc>
              <a:spcAft>
                <a:spcPts val="1000"/>
              </a:spcAft>
              <a:buFont typeface="Arial" charset="0"/>
              <a:buChar char="•"/>
            </a:pPr>
            <a:r>
              <a:rPr lang="en-US" sz="2000" dirty="0" smtClean="0"/>
              <a:t> Photonuclear experiments, utilizing the highest temperature bremsstrahlung spectrum, will be performed for homeland security applications. </a:t>
            </a:r>
            <a:endParaRPr lang="en-US" sz="2000" dirty="0"/>
          </a:p>
        </p:txBody>
      </p:sp>
      <p:sp>
        <p:nvSpPr>
          <p:cNvPr id="2065" name="TextBox 305"/>
          <p:cNvSpPr>
            <a:spLocks noChangeArrowheads="1"/>
          </p:cNvSpPr>
          <p:nvPr/>
        </p:nvSpPr>
        <p:spPr bwMode="auto">
          <a:xfrm>
            <a:off x="10439400" y="5029200"/>
            <a:ext cx="4191000" cy="6817239"/>
          </a:xfrm>
          <a:custGeom>
            <a:avLst/>
            <a:gdLst>
              <a:gd name="T0" fmla="*/ 0 w 8991600"/>
              <a:gd name="T1" fmla="*/ 0 h 5170646"/>
              <a:gd name="T2" fmla="*/ 607925 w 8991600"/>
              <a:gd name="T3" fmla="*/ 0 h 5170646"/>
              <a:gd name="T4" fmla="*/ 607925 w 8991600"/>
              <a:gd name="T5" fmla="*/ 14779428 h 5170646"/>
              <a:gd name="T6" fmla="*/ 0 w 8991600"/>
              <a:gd name="T7" fmla="*/ 14779428 h 5170646"/>
              <a:gd name="T8" fmla="*/ 0 w 8991600"/>
              <a:gd name="T9" fmla="*/ 0 h 5170646"/>
              <a:gd name="T10" fmla="*/ 0 60000 65536"/>
              <a:gd name="T11" fmla="*/ 0 60000 65536"/>
              <a:gd name="T12" fmla="*/ 0 60000 65536"/>
              <a:gd name="T13" fmla="*/ 0 60000 65536"/>
              <a:gd name="T14" fmla="*/ 0 60000 65536"/>
              <a:gd name="T15" fmla="*/ 0 w 8991600"/>
              <a:gd name="T16" fmla="*/ 0 h 5170646"/>
              <a:gd name="T17" fmla="*/ 8991600 w 8991600"/>
              <a:gd name="T18" fmla="*/ 5170646 h 5170646"/>
            </a:gdLst>
            <a:ahLst/>
            <a:cxnLst>
              <a:cxn ang="T10">
                <a:pos x="T0" y="T1"/>
              </a:cxn>
              <a:cxn ang="T11">
                <a:pos x="T2" y="T3"/>
              </a:cxn>
              <a:cxn ang="T12">
                <a:pos x="T4" y="T5"/>
              </a:cxn>
              <a:cxn ang="T13">
                <a:pos x="T6" y="T7"/>
              </a:cxn>
              <a:cxn ang="T14">
                <a:pos x="T8" y="T9"/>
              </a:cxn>
            </a:cxnLst>
            <a:rect l="T15" t="T16" r="T17" b="T18"/>
            <a:pathLst>
              <a:path w="8991600" h="5170646">
                <a:moveTo>
                  <a:pt x="0" y="0"/>
                </a:moveTo>
                <a:lnTo>
                  <a:pt x="8991600" y="0"/>
                </a:lnTo>
                <a:lnTo>
                  <a:pt x="8991600" y="5170646"/>
                </a:lnTo>
                <a:lnTo>
                  <a:pt x="0" y="5170646"/>
                </a:lnTo>
                <a:lnTo>
                  <a:pt x="0" y="0"/>
                </a:lnTo>
                <a:close/>
              </a:path>
            </a:pathLst>
          </a:custGeom>
          <a:noFill/>
          <a:ln w="9525">
            <a:noFill/>
            <a:miter lim="800000"/>
            <a:headEnd/>
            <a:tailEnd/>
          </a:ln>
        </p:spPr>
        <p:txBody>
          <a:bodyPr wrap="square" lIns="91429" tIns="45714" rIns="91429" bIns="45714">
            <a:spAutoFit/>
          </a:bodyPr>
          <a:lstStyle/>
          <a:p>
            <a:pPr algn="just">
              <a:lnSpc>
                <a:spcPct val="115000"/>
              </a:lnSpc>
              <a:spcAft>
                <a:spcPts val="1000"/>
              </a:spcAft>
            </a:pPr>
            <a:r>
              <a:rPr lang="en-US" sz="2000" u="sng" dirty="0" smtClean="0"/>
              <a:t>Hot Electrons and MCNP:</a:t>
            </a:r>
            <a:r>
              <a:rPr lang="en-US" sz="2000" dirty="0" smtClean="0"/>
              <a:t> Hot electrons are generated through relativistic laser-plasma interactions by a number of mechanisms.  These include wave-breaking of resonant plasma waves, direct acceleration of electrons through vacuum absorption, inverse bremsstrahlung, and j X B acceleration.  Once the electrons are generated they propagate through the target and interact with the fields of the atomic nuclei.  When the electrons are accelerated in the these fields they emit radiation, known as braking radiation, free-free radiation, or bremsstrahlung.  </a:t>
            </a:r>
            <a:endParaRPr lang="en-US" sz="2000" dirty="0"/>
          </a:p>
        </p:txBody>
      </p:sp>
      <p:sp>
        <p:nvSpPr>
          <p:cNvPr id="2067" name="TextBox 111"/>
          <p:cNvSpPr txBox="1">
            <a:spLocks noChangeArrowheads="1"/>
          </p:cNvSpPr>
          <p:nvPr/>
        </p:nvSpPr>
        <p:spPr bwMode="auto">
          <a:xfrm>
            <a:off x="2552700" y="8318500"/>
            <a:ext cx="153988" cy="1128713"/>
          </a:xfrm>
          <a:prstGeom prst="rect">
            <a:avLst/>
          </a:prstGeom>
          <a:noFill/>
          <a:ln w="9525">
            <a:noFill/>
            <a:miter lim="800000"/>
            <a:headEnd/>
            <a:tailEnd/>
          </a:ln>
        </p:spPr>
        <p:txBody>
          <a:bodyPr wrap="none" lIns="76197" tIns="38098" rIns="76197" bIns="38098">
            <a:spAutoFit/>
          </a:bodyPr>
          <a:lstStyle/>
          <a:p>
            <a:endParaRPr lang="en-US">
              <a:latin typeface="Calibri" pitchFamily="34" charset="0"/>
            </a:endParaRPr>
          </a:p>
        </p:txBody>
      </p:sp>
      <p:sp>
        <p:nvSpPr>
          <p:cNvPr id="124" name="Rounded Rectangle 123"/>
          <p:cNvSpPr/>
          <p:nvPr/>
        </p:nvSpPr>
        <p:spPr>
          <a:xfrm>
            <a:off x="21945600" y="22783800"/>
            <a:ext cx="10545763" cy="2489200"/>
          </a:xfrm>
          <a:prstGeom prst="roundRect">
            <a:avLst/>
          </a:prstGeom>
          <a:solidFill>
            <a:schemeClr val="tx2">
              <a:lumMod val="20000"/>
              <a:lumOff val="80000"/>
              <a:alpha val="3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a:lstStyle/>
          <a:p>
            <a:pPr algn="just" defTabSz="3448143" fontAlgn="auto">
              <a:spcBef>
                <a:spcPts val="0"/>
              </a:spcBef>
              <a:spcAft>
                <a:spcPts val="0"/>
              </a:spcAft>
              <a:defRPr/>
            </a:pPr>
            <a:endParaRPr lang="en-US" sz="2600" dirty="0">
              <a:latin typeface="Trebuchet MS" pitchFamily="34" charset="0"/>
            </a:endParaRPr>
          </a:p>
        </p:txBody>
      </p:sp>
      <p:sp>
        <p:nvSpPr>
          <p:cNvPr id="2074" name="TextBox 124"/>
          <p:cNvSpPr>
            <a:spLocks noChangeArrowheads="1"/>
          </p:cNvSpPr>
          <p:nvPr/>
        </p:nvSpPr>
        <p:spPr bwMode="auto">
          <a:xfrm>
            <a:off x="22098000" y="22936200"/>
            <a:ext cx="10350500" cy="2286000"/>
          </a:xfrm>
          <a:custGeom>
            <a:avLst/>
            <a:gdLst>
              <a:gd name="T0" fmla="*/ 0 w 8991600"/>
              <a:gd name="T1" fmla="*/ 0 h 5170646"/>
              <a:gd name="T2" fmla="*/ 15788371 w 8991600"/>
              <a:gd name="T3" fmla="*/ 0 h 5170646"/>
              <a:gd name="T4" fmla="*/ 15788371 w 8991600"/>
              <a:gd name="T5" fmla="*/ 439544 h 5170646"/>
              <a:gd name="T6" fmla="*/ 0 w 8991600"/>
              <a:gd name="T7" fmla="*/ 439544 h 5170646"/>
              <a:gd name="T8" fmla="*/ 0 w 8991600"/>
              <a:gd name="T9" fmla="*/ 0 h 5170646"/>
              <a:gd name="T10" fmla="*/ 0 60000 65536"/>
              <a:gd name="T11" fmla="*/ 0 60000 65536"/>
              <a:gd name="T12" fmla="*/ 0 60000 65536"/>
              <a:gd name="T13" fmla="*/ 0 60000 65536"/>
              <a:gd name="T14" fmla="*/ 0 60000 65536"/>
              <a:gd name="T15" fmla="*/ 0 w 8991600"/>
              <a:gd name="T16" fmla="*/ 0 h 5170646"/>
              <a:gd name="T17" fmla="*/ 8991600 w 8991600"/>
              <a:gd name="T18" fmla="*/ 5170646 h 5170646"/>
            </a:gdLst>
            <a:ahLst/>
            <a:cxnLst>
              <a:cxn ang="T10">
                <a:pos x="T0" y="T1"/>
              </a:cxn>
              <a:cxn ang="T11">
                <a:pos x="T2" y="T3"/>
              </a:cxn>
              <a:cxn ang="T12">
                <a:pos x="T4" y="T5"/>
              </a:cxn>
              <a:cxn ang="T13">
                <a:pos x="T6" y="T7"/>
              </a:cxn>
              <a:cxn ang="T14">
                <a:pos x="T8" y="T9"/>
              </a:cxn>
            </a:cxnLst>
            <a:rect l="T15" t="T16" r="T17" b="T18"/>
            <a:pathLst>
              <a:path w="8991600" h="5170646">
                <a:moveTo>
                  <a:pt x="0" y="0"/>
                </a:moveTo>
                <a:lnTo>
                  <a:pt x="8991600" y="0"/>
                </a:lnTo>
                <a:lnTo>
                  <a:pt x="8991600" y="5170646"/>
                </a:lnTo>
                <a:lnTo>
                  <a:pt x="0" y="5170646"/>
                </a:lnTo>
                <a:lnTo>
                  <a:pt x="0" y="0"/>
                </a:lnTo>
                <a:close/>
              </a:path>
            </a:pathLst>
          </a:custGeom>
          <a:noFill/>
          <a:ln w="9525">
            <a:noFill/>
            <a:miter lim="800000"/>
            <a:headEnd/>
            <a:tailEnd/>
          </a:ln>
        </p:spPr>
        <p:txBody>
          <a:bodyPr wrap="square" lIns="91429" tIns="45714" rIns="91429" bIns="45714" numCol="2">
            <a:spAutoFit/>
          </a:bodyPr>
          <a:lstStyle/>
          <a:p>
            <a:pPr algn="just">
              <a:lnSpc>
                <a:spcPct val="115000"/>
              </a:lnSpc>
              <a:spcAft>
                <a:spcPts val="1000"/>
              </a:spcAft>
            </a:pPr>
            <a:r>
              <a:rPr lang="en-US" sz="2000" u="sng" dirty="0"/>
              <a:t>References</a:t>
            </a:r>
            <a:r>
              <a:rPr lang="en-US" sz="2000" dirty="0" smtClean="0"/>
              <a:t>:</a:t>
            </a:r>
            <a:endParaRPr lang="en-US" sz="2000" dirty="0"/>
          </a:p>
          <a:p>
            <a:pPr algn="just">
              <a:spcAft>
                <a:spcPts val="1000"/>
              </a:spcAft>
            </a:pPr>
            <a:r>
              <a:rPr lang="en-US" sz="2000" dirty="0" smtClean="0"/>
              <a:t>[1] </a:t>
            </a:r>
            <a:r>
              <a:rPr lang="en-US" sz="2000" dirty="0" err="1" smtClean="0"/>
              <a:t>Hou</a:t>
            </a:r>
            <a:r>
              <a:rPr lang="en-US" sz="2000" dirty="0" smtClean="0"/>
              <a:t>, B., App. Phys. B. 83, </a:t>
            </a:r>
            <a:r>
              <a:rPr lang="en-US" sz="2000" b="1" dirty="0" smtClean="0"/>
              <a:t>1</a:t>
            </a:r>
            <a:r>
              <a:rPr lang="en-US" sz="2000" dirty="0" smtClean="0"/>
              <a:t> (2006)</a:t>
            </a:r>
          </a:p>
          <a:p>
            <a:pPr algn="just">
              <a:spcAft>
                <a:spcPts val="1000"/>
              </a:spcAft>
            </a:pPr>
            <a:r>
              <a:rPr lang="en-US" sz="2000" dirty="0" smtClean="0"/>
              <a:t>[2] </a:t>
            </a:r>
            <a:r>
              <a:rPr lang="en-US" sz="2000" dirty="0" err="1" smtClean="0"/>
              <a:t>Wilks</a:t>
            </a:r>
            <a:r>
              <a:rPr lang="en-US" sz="2000" dirty="0" smtClean="0"/>
              <a:t>, S.C., </a:t>
            </a:r>
            <a:r>
              <a:rPr lang="en-US" sz="2000" i="1" dirty="0" smtClean="0"/>
              <a:t>et.al.,</a:t>
            </a:r>
            <a:r>
              <a:rPr lang="en-US" sz="2000" dirty="0" smtClean="0"/>
              <a:t> PRL 69, </a:t>
            </a:r>
            <a:r>
              <a:rPr lang="en-US" sz="2000" b="1" dirty="0" smtClean="0"/>
              <a:t>9</a:t>
            </a:r>
            <a:r>
              <a:rPr lang="en-US" sz="2000" dirty="0" smtClean="0"/>
              <a:t> (1992)</a:t>
            </a:r>
          </a:p>
          <a:p>
            <a:pPr algn="just">
              <a:spcAft>
                <a:spcPts val="1000"/>
              </a:spcAft>
            </a:pPr>
            <a:r>
              <a:rPr lang="en-US" sz="2000" dirty="0" smtClean="0"/>
              <a:t>[3] Haines, M.G.,</a:t>
            </a:r>
            <a:r>
              <a:rPr lang="en-US" sz="2000" i="1" dirty="0" smtClean="0"/>
              <a:t> et. al.</a:t>
            </a:r>
            <a:r>
              <a:rPr lang="en-US" sz="2000" dirty="0" smtClean="0"/>
              <a:t>, PRL 102 (2009)</a:t>
            </a:r>
          </a:p>
          <a:p>
            <a:pPr algn="just">
              <a:spcAft>
                <a:spcPts val="1000"/>
              </a:spcAft>
            </a:pPr>
            <a:r>
              <a:rPr lang="en-US" sz="2000" dirty="0" smtClean="0"/>
              <a:t>[4] </a:t>
            </a:r>
            <a:r>
              <a:rPr lang="en-US" sz="2000" dirty="0" err="1" smtClean="0"/>
              <a:t>Mordovanakis</a:t>
            </a:r>
            <a:r>
              <a:rPr lang="en-US" sz="2000" dirty="0" smtClean="0"/>
              <a:t>, A. G., </a:t>
            </a:r>
            <a:r>
              <a:rPr lang="en-US" sz="2000" i="1" dirty="0" smtClean="0"/>
              <a:t>et.al.</a:t>
            </a:r>
            <a:r>
              <a:rPr lang="en-US" sz="2000" dirty="0" smtClean="0"/>
              <a:t>, APL 96 (2010)</a:t>
            </a:r>
          </a:p>
          <a:p>
            <a:pPr algn="just">
              <a:spcAft>
                <a:spcPts val="1000"/>
              </a:spcAft>
            </a:pPr>
            <a:endParaRPr lang="en-US" sz="2000" dirty="0" smtClean="0"/>
          </a:p>
          <a:p>
            <a:pPr algn="just">
              <a:spcAft>
                <a:spcPts val="1000"/>
              </a:spcAft>
            </a:pPr>
            <a:r>
              <a:rPr lang="en-US" sz="2000" dirty="0" smtClean="0"/>
              <a:t>[5] Gibbon, P. “Short Pulse Laser Interactions with Matter” (2005)</a:t>
            </a:r>
          </a:p>
          <a:p>
            <a:pPr algn="just">
              <a:spcAft>
                <a:spcPts val="1000"/>
              </a:spcAft>
            </a:pPr>
            <a:r>
              <a:rPr lang="en-US" sz="2000" dirty="0" smtClean="0"/>
              <a:t>[6] Jackson, J.D. “Classical Electrodynamics” (Third Edition, 1999)</a:t>
            </a:r>
            <a:endParaRPr lang="en-US" sz="2000" dirty="0"/>
          </a:p>
        </p:txBody>
      </p:sp>
      <p:sp>
        <p:nvSpPr>
          <p:cNvPr id="2080" name="TextBox 159"/>
          <p:cNvSpPr>
            <a:spLocks noChangeArrowheads="1"/>
          </p:cNvSpPr>
          <p:nvPr/>
        </p:nvSpPr>
        <p:spPr bwMode="auto">
          <a:xfrm>
            <a:off x="3810000" y="25717500"/>
            <a:ext cx="26670000" cy="400097"/>
          </a:xfrm>
          <a:custGeom>
            <a:avLst/>
            <a:gdLst>
              <a:gd name="T0" fmla="*/ 0 w 8991600"/>
              <a:gd name="T1" fmla="*/ 0 h 5170646"/>
              <a:gd name="T2" fmla="*/ 695954592 w 8991600"/>
              <a:gd name="T3" fmla="*/ 0 h 5170646"/>
              <a:gd name="T4" fmla="*/ 695954592 w 8991600"/>
              <a:gd name="T5" fmla="*/ 280 h 5170646"/>
              <a:gd name="T6" fmla="*/ 0 w 8991600"/>
              <a:gd name="T7" fmla="*/ 280 h 5170646"/>
              <a:gd name="T8" fmla="*/ 0 w 8991600"/>
              <a:gd name="T9" fmla="*/ 0 h 5170646"/>
              <a:gd name="T10" fmla="*/ 0 60000 65536"/>
              <a:gd name="T11" fmla="*/ 0 60000 65536"/>
              <a:gd name="T12" fmla="*/ 0 60000 65536"/>
              <a:gd name="T13" fmla="*/ 0 60000 65536"/>
              <a:gd name="T14" fmla="*/ 0 60000 65536"/>
              <a:gd name="T15" fmla="*/ 0 w 8991600"/>
              <a:gd name="T16" fmla="*/ 0 h 5170646"/>
              <a:gd name="T17" fmla="*/ 8991600 w 8991600"/>
              <a:gd name="T18" fmla="*/ 5170646 h 5170646"/>
            </a:gdLst>
            <a:ahLst/>
            <a:cxnLst>
              <a:cxn ang="T10">
                <a:pos x="T0" y="T1"/>
              </a:cxn>
              <a:cxn ang="T11">
                <a:pos x="T2" y="T3"/>
              </a:cxn>
              <a:cxn ang="T12">
                <a:pos x="T4" y="T5"/>
              </a:cxn>
              <a:cxn ang="T13">
                <a:pos x="T6" y="T7"/>
              </a:cxn>
              <a:cxn ang="T14">
                <a:pos x="T8" y="T9"/>
              </a:cxn>
            </a:cxnLst>
            <a:rect l="T15" t="T16" r="T17" b="T18"/>
            <a:pathLst>
              <a:path w="8991600" h="5170646">
                <a:moveTo>
                  <a:pt x="0" y="0"/>
                </a:moveTo>
                <a:lnTo>
                  <a:pt x="8991600" y="0"/>
                </a:lnTo>
                <a:lnTo>
                  <a:pt x="8991600" y="5170646"/>
                </a:lnTo>
                <a:lnTo>
                  <a:pt x="0" y="5170646"/>
                </a:lnTo>
                <a:lnTo>
                  <a:pt x="0" y="0"/>
                </a:lnTo>
                <a:close/>
              </a:path>
            </a:pathLst>
          </a:custGeom>
          <a:noFill/>
          <a:ln w="9525">
            <a:noFill/>
            <a:miter lim="800000"/>
            <a:headEnd/>
            <a:tailEnd/>
          </a:ln>
        </p:spPr>
        <p:txBody>
          <a:bodyPr lIns="91429" tIns="45714" rIns="91429" bIns="45714">
            <a:spAutoFit/>
          </a:bodyPr>
          <a:lstStyle/>
          <a:p>
            <a:r>
              <a:rPr lang="en-US" sz="2000" dirty="0" smtClean="0"/>
              <a:t>This work was supported by the National Science Foundation (NSF) through the FOCUS Physics Frontier Center PHY-0114336, and by the Department of Homeland Security and NSF through grant EECS-0833499.</a:t>
            </a:r>
            <a:endParaRPr lang="en-US" sz="2000" dirty="0"/>
          </a:p>
        </p:txBody>
      </p:sp>
      <p:sp>
        <p:nvSpPr>
          <p:cNvPr id="25" name="Rounded Rectangle 24"/>
          <p:cNvSpPr/>
          <p:nvPr/>
        </p:nvSpPr>
        <p:spPr>
          <a:xfrm>
            <a:off x="533400" y="4724400"/>
            <a:ext cx="9067800" cy="5791200"/>
          </a:xfrm>
          <a:prstGeom prst="roundRect">
            <a:avLst/>
          </a:prstGeom>
          <a:solidFill>
            <a:schemeClr val="tx2">
              <a:lumMod val="20000"/>
              <a:lumOff val="80000"/>
              <a:alpha val="3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anchor="ctr"/>
          <a:lstStyle/>
          <a:p>
            <a:pPr algn="just" defTabSz="3448143" fontAlgn="auto">
              <a:spcBef>
                <a:spcPts val="0"/>
              </a:spcBef>
              <a:spcAft>
                <a:spcPts val="0"/>
              </a:spcAft>
              <a:defRPr/>
            </a:pPr>
            <a:endParaRPr lang="en-US" sz="2600" dirty="0">
              <a:latin typeface="Trebuchet MS" pitchFamily="34" charset="0"/>
            </a:endParaRPr>
          </a:p>
        </p:txBody>
      </p:sp>
      <p:sp>
        <p:nvSpPr>
          <p:cNvPr id="2082" name="TextBox 44"/>
          <p:cNvSpPr txBox="1">
            <a:spLocks noChangeArrowheads="1"/>
          </p:cNvSpPr>
          <p:nvPr/>
        </p:nvSpPr>
        <p:spPr bwMode="auto">
          <a:xfrm>
            <a:off x="838200" y="5235575"/>
            <a:ext cx="8610600" cy="5217827"/>
          </a:xfrm>
          <a:prstGeom prst="rect">
            <a:avLst/>
          </a:prstGeom>
          <a:noFill/>
          <a:ln w="9525">
            <a:noFill/>
            <a:miter lim="800000"/>
            <a:headEnd/>
            <a:tailEnd/>
          </a:ln>
        </p:spPr>
        <p:txBody>
          <a:bodyPr wrap="square" lIns="91429" tIns="45714" rIns="91429" bIns="45714">
            <a:spAutoFit/>
          </a:bodyPr>
          <a:lstStyle/>
          <a:p>
            <a:pPr>
              <a:lnSpc>
                <a:spcPct val="114000"/>
              </a:lnSpc>
              <a:spcAft>
                <a:spcPts val="1000"/>
              </a:spcAft>
            </a:pPr>
            <a:r>
              <a:rPr lang="en-US" sz="2000" u="sng" dirty="0">
                <a:latin typeface="Trebuchet MS" pitchFamily="34" charset="0"/>
              </a:rPr>
              <a:t>Abstract</a:t>
            </a:r>
            <a:r>
              <a:rPr lang="en-US" sz="2000" dirty="0">
                <a:latin typeface="Trebuchet MS" pitchFamily="34" charset="0"/>
                <a:ea typeface="Trebuchet MS" pitchFamily="34" charset="0"/>
                <a:cs typeface="Times New Roman" pitchFamily="18" charset="0"/>
              </a:rPr>
              <a:t>: </a:t>
            </a:r>
            <a:r>
              <a:rPr lang="en-US" sz="2000" dirty="0" smtClean="0"/>
              <a:t>  The absorption of laser energy during ultra-intense (I &lt; 10</a:t>
            </a:r>
            <a:r>
              <a:rPr lang="en-US" sz="2000" baseline="30000" dirty="0" smtClean="0"/>
              <a:t>18</a:t>
            </a:r>
            <a:r>
              <a:rPr lang="en-US" sz="2000" dirty="0" smtClean="0"/>
              <a:t>  W/cm</a:t>
            </a:r>
            <a:r>
              <a:rPr lang="en-US" sz="2000" baseline="30000" dirty="0" smtClean="0"/>
              <a:t>2</a:t>
            </a:r>
            <a:r>
              <a:rPr lang="en-US" sz="2000" dirty="0" smtClean="0"/>
              <a:t>) laser-plasma interactions results in the production of a hot electron current, which can subsequently generate energetic protons, ions, and photons. The energetic photons are of particular interest in isomer excitation, positron production, and homeland security applications.</a:t>
            </a:r>
          </a:p>
          <a:p>
            <a:pPr>
              <a:lnSpc>
                <a:spcPct val="114000"/>
              </a:lnSpc>
              <a:spcAft>
                <a:spcPts val="1000"/>
              </a:spcAft>
            </a:pPr>
            <a:r>
              <a:rPr lang="en-US" sz="2000" dirty="0" smtClean="0"/>
              <a:t>Experiments were performed on the high repetition rate (500 Hz) Lambda Cubed laser  (I ≈ 5 ∙10</a:t>
            </a:r>
            <a:r>
              <a:rPr lang="en-US" sz="2000" baseline="30000" dirty="0" smtClean="0"/>
              <a:t>18</a:t>
            </a:r>
            <a:r>
              <a:rPr lang="en-US" sz="2000" dirty="0" smtClean="0"/>
              <a:t>, duration 50 </a:t>
            </a:r>
            <a:r>
              <a:rPr lang="en-US" sz="2000" dirty="0" err="1" smtClean="0"/>
              <a:t>fs</a:t>
            </a:r>
            <a:r>
              <a:rPr lang="en-US" sz="2000" dirty="0" smtClean="0"/>
              <a:t>) allowing high resolution (λ/</a:t>
            </a:r>
            <a:r>
              <a:rPr lang="en-US" sz="2000" dirty="0" err="1" smtClean="0"/>
              <a:t>Δλ</a:t>
            </a:r>
            <a:r>
              <a:rPr lang="en-US" sz="2000" dirty="0" smtClean="0"/>
              <a:t> = 300) spectroscopy of bremsstrahlung photons in the 20 </a:t>
            </a:r>
            <a:r>
              <a:rPr lang="en-US" sz="2000" dirty="0" err="1" smtClean="0"/>
              <a:t>keV</a:t>
            </a:r>
            <a:r>
              <a:rPr lang="en-US" sz="2000" dirty="0" smtClean="0"/>
              <a:t> to 3 </a:t>
            </a:r>
            <a:r>
              <a:rPr lang="en-US" sz="2000" dirty="0" err="1" smtClean="0"/>
              <a:t>MeV</a:t>
            </a:r>
            <a:r>
              <a:rPr lang="en-US" sz="2000" dirty="0" smtClean="0"/>
              <a:t> energy range. The effective bremsstrahlung temperature was measured over a range of laser energies and detection angles. Additionally, simulations (MCNP) were used to correlate experimental bremsstrahlung temperatures with hot electron temperatures, which were compared to existing electron temperature scaling laws.</a:t>
            </a:r>
          </a:p>
          <a:p>
            <a:pPr algn="just"/>
            <a:endParaRPr lang="en-US" sz="2000" dirty="0">
              <a:solidFill>
                <a:schemeClr val="bg2"/>
              </a:solidFill>
              <a:latin typeface="Trebuchet MS" pitchFamily="34" charset="0"/>
            </a:endParaRPr>
          </a:p>
        </p:txBody>
      </p:sp>
      <p:pic>
        <p:nvPicPr>
          <p:cNvPr id="2088" name="Picture 160" descr="DoHS.gif"/>
          <p:cNvPicPr>
            <a:picLocks noChangeAspect="1"/>
          </p:cNvPicPr>
          <p:nvPr/>
        </p:nvPicPr>
        <p:blipFill>
          <a:blip r:embed="rId5" cstate="print"/>
          <a:srcRect/>
          <a:stretch>
            <a:fillRect/>
          </a:stretch>
        </p:blipFill>
        <p:spPr bwMode="auto">
          <a:xfrm>
            <a:off x="31165800" y="25684163"/>
            <a:ext cx="1752600" cy="1747837"/>
          </a:xfrm>
          <a:prstGeom prst="rect">
            <a:avLst/>
          </a:prstGeom>
          <a:noFill/>
          <a:ln w="9525">
            <a:noFill/>
            <a:miter lim="800000"/>
            <a:headEnd/>
            <a:tailEnd/>
          </a:ln>
        </p:spPr>
      </p:pic>
      <p:sp>
        <p:nvSpPr>
          <p:cNvPr id="2091" name="TextBox 306"/>
          <p:cNvSpPr>
            <a:spLocks noChangeArrowheads="1"/>
          </p:cNvSpPr>
          <p:nvPr/>
        </p:nvSpPr>
        <p:spPr bwMode="auto">
          <a:xfrm>
            <a:off x="22250400" y="12420600"/>
            <a:ext cx="5638800" cy="3951839"/>
          </a:xfrm>
          <a:custGeom>
            <a:avLst/>
            <a:gdLst>
              <a:gd name="T0" fmla="*/ 0 w 8991600"/>
              <a:gd name="T1" fmla="*/ 0 h 5170646"/>
              <a:gd name="T2" fmla="*/ 1026666 w 8991600"/>
              <a:gd name="T3" fmla="*/ 0 h 5170646"/>
              <a:gd name="T4" fmla="*/ 1026666 w 8991600"/>
              <a:gd name="T5" fmla="*/ 20198 h 5170646"/>
              <a:gd name="T6" fmla="*/ 0 w 8991600"/>
              <a:gd name="T7" fmla="*/ 20198 h 5170646"/>
              <a:gd name="T8" fmla="*/ 0 w 8991600"/>
              <a:gd name="T9" fmla="*/ 0 h 5170646"/>
              <a:gd name="T10" fmla="*/ 0 60000 65536"/>
              <a:gd name="T11" fmla="*/ 0 60000 65536"/>
              <a:gd name="T12" fmla="*/ 0 60000 65536"/>
              <a:gd name="T13" fmla="*/ 0 60000 65536"/>
              <a:gd name="T14" fmla="*/ 0 60000 65536"/>
              <a:gd name="T15" fmla="*/ 0 w 8991600"/>
              <a:gd name="T16" fmla="*/ 0 h 5170646"/>
              <a:gd name="T17" fmla="*/ 8991600 w 8991600"/>
              <a:gd name="T18" fmla="*/ 5170646 h 5170646"/>
            </a:gdLst>
            <a:ahLst/>
            <a:cxnLst>
              <a:cxn ang="T10">
                <a:pos x="T0" y="T1"/>
              </a:cxn>
              <a:cxn ang="T11">
                <a:pos x="T2" y="T3"/>
              </a:cxn>
              <a:cxn ang="T12">
                <a:pos x="T4" y="T5"/>
              </a:cxn>
              <a:cxn ang="T13">
                <a:pos x="T6" y="T7"/>
              </a:cxn>
              <a:cxn ang="T14">
                <a:pos x="T8" y="T9"/>
              </a:cxn>
            </a:cxnLst>
            <a:rect l="T15" t="T16" r="T17" b="T18"/>
            <a:pathLst>
              <a:path w="8991600" h="5170646">
                <a:moveTo>
                  <a:pt x="0" y="0"/>
                </a:moveTo>
                <a:lnTo>
                  <a:pt x="8991600" y="0"/>
                </a:lnTo>
                <a:lnTo>
                  <a:pt x="8991600" y="5170646"/>
                </a:lnTo>
                <a:lnTo>
                  <a:pt x="0" y="5170646"/>
                </a:lnTo>
                <a:lnTo>
                  <a:pt x="0" y="0"/>
                </a:lnTo>
                <a:close/>
              </a:path>
            </a:pathLst>
          </a:custGeom>
          <a:noFill/>
          <a:ln w="9525">
            <a:noFill/>
            <a:miter lim="800000"/>
            <a:headEnd/>
            <a:tailEnd/>
          </a:ln>
        </p:spPr>
        <p:txBody>
          <a:bodyPr wrap="square" lIns="91429" tIns="45714" rIns="91429" bIns="45714">
            <a:spAutoFit/>
          </a:bodyPr>
          <a:lstStyle/>
          <a:p>
            <a:pPr algn="just" defTabSz="914400" fontAlgn="auto">
              <a:lnSpc>
                <a:spcPct val="114000"/>
              </a:lnSpc>
              <a:spcBef>
                <a:spcPts val="0"/>
              </a:spcBef>
              <a:spcAft>
                <a:spcPts val="1000"/>
              </a:spcAft>
            </a:pPr>
            <a:r>
              <a:rPr lang="en-US" sz="2000" u="sng" dirty="0" smtClean="0"/>
              <a:t>Applications of Laser Produced Bremsstrahlung</a:t>
            </a:r>
            <a:r>
              <a:rPr lang="en-US" sz="2000" dirty="0" smtClean="0"/>
              <a:t>: The use of laser bremsstrahlung sources in the field of homeland security offer the potential for active interrogation with compact, economical accelerators.  We are investigating this application on the </a:t>
            </a:r>
            <a:r>
              <a:rPr lang="el-GR" sz="2000" dirty="0" smtClean="0"/>
              <a:t>λ</a:t>
            </a:r>
            <a:r>
              <a:rPr lang="en-US" sz="2000" baseline="30000" dirty="0" smtClean="0"/>
              <a:t>3</a:t>
            </a:r>
            <a:r>
              <a:rPr lang="en-US" sz="2000" dirty="0" smtClean="0"/>
              <a:t> laser as a step towards  practical implementations with high repetition rate systems. The reactions of interest include (</a:t>
            </a:r>
            <a:r>
              <a:rPr lang="el-GR" sz="2000" dirty="0" smtClean="0"/>
              <a:t>γ</a:t>
            </a:r>
            <a:r>
              <a:rPr lang="en-US" sz="2000" dirty="0" smtClean="0"/>
              <a:t>,f), (</a:t>
            </a:r>
            <a:r>
              <a:rPr lang="el-GR" sz="2000" dirty="0" smtClean="0"/>
              <a:t>γ</a:t>
            </a:r>
            <a:r>
              <a:rPr lang="en-US" sz="2000" dirty="0" smtClean="0"/>
              <a:t>,n), and isomer excitation.  Each reaction produces particles with characteristic energies that uniquely identify materials of interest.  </a:t>
            </a:r>
            <a:endParaRPr lang="en-US" sz="2000" dirty="0" smtClean="0">
              <a:solidFill>
                <a:schemeClr val="bg1"/>
              </a:solidFill>
              <a:latin typeface="Trebuchet MS" pitchFamily="34" charset="0"/>
              <a:ea typeface="Trebuchet MS" pitchFamily="34" charset="0"/>
              <a:cs typeface="Times New Roman" pitchFamily="18" charset="0"/>
            </a:endParaRPr>
          </a:p>
        </p:txBody>
      </p:sp>
      <p:pic>
        <p:nvPicPr>
          <p:cNvPr id="2125" name="Picture 77"/>
          <p:cNvPicPr>
            <a:picLocks noChangeAspect="1" noChangeArrowheads="1"/>
          </p:cNvPicPr>
          <p:nvPr/>
        </p:nvPicPr>
        <p:blipFill>
          <a:blip r:embed="rId6" cstate="print"/>
          <a:srcRect/>
          <a:stretch>
            <a:fillRect/>
          </a:stretch>
        </p:blipFill>
        <p:spPr bwMode="auto">
          <a:xfrm>
            <a:off x="0" y="25669875"/>
            <a:ext cx="1752600" cy="1762125"/>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65" name="TextBox 305"/>
          <p:cNvSpPr>
            <a:spLocks noChangeArrowheads="1"/>
          </p:cNvSpPr>
          <p:nvPr/>
        </p:nvSpPr>
        <p:spPr bwMode="auto">
          <a:xfrm>
            <a:off x="10668000" y="12496800"/>
            <a:ext cx="10210800" cy="2215979"/>
          </a:xfrm>
          <a:custGeom>
            <a:avLst/>
            <a:gdLst>
              <a:gd name="T0" fmla="*/ 0 w 8991600"/>
              <a:gd name="T1" fmla="*/ 0 h 5170646"/>
              <a:gd name="T2" fmla="*/ 607925 w 8991600"/>
              <a:gd name="T3" fmla="*/ 0 h 5170646"/>
              <a:gd name="T4" fmla="*/ 607925 w 8991600"/>
              <a:gd name="T5" fmla="*/ 14779428 h 5170646"/>
              <a:gd name="T6" fmla="*/ 0 w 8991600"/>
              <a:gd name="T7" fmla="*/ 14779428 h 5170646"/>
              <a:gd name="T8" fmla="*/ 0 w 8991600"/>
              <a:gd name="T9" fmla="*/ 0 h 5170646"/>
              <a:gd name="T10" fmla="*/ 0 60000 65536"/>
              <a:gd name="T11" fmla="*/ 0 60000 65536"/>
              <a:gd name="T12" fmla="*/ 0 60000 65536"/>
              <a:gd name="T13" fmla="*/ 0 60000 65536"/>
              <a:gd name="T14" fmla="*/ 0 60000 65536"/>
              <a:gd name="T15" fmla="*/ 0 w 8991600"/>
              <a:gd name="T16" fmla="*/ 0 h 5170646"/>
              <a:gd name="T17" fmla="*/ 8991600 w 8991600"/>
              <a:gd name="T18" fmla="*/ 5170646 h 5170646"/>
            </a:gdLst>
            <a:ahLst/>
            <a:cxnLst>
              <a:cxn ang="T10">
                <a:pos x="T0" y="T1"/>
              </a:cxn>
              <a:cxn ang="T11">
                <a:pos x="T2" y="T3"/>
              </a:cxn>
              <a:cxn ang="T12">
                <a:pos x="T4" y="T5"/>
              </a:cxn>
              <a:cxn ang="T13">
                <a:pos x="T6" y="T7"/>
              </a:cxn>
              <a:cxn ang="T14">
                <a:pos x="T8" y="T9"/>
              </a:cxn>
            </a:cxnLst>
            <a:rect l="T15" t="T16" r="T17" b="T18"/>
            <a:pathLst>
              <a:path w="8991600" h="5170646">
                <a:moveTo>
                  <a:pt x="0" y="0"/>
                </a:moveTo>
                <a:lnTo>
                  <a:pt x="8991600" y="0"/>
                </a:lnTo>
                <a:lnTo>
                  <a:pt x="8991600" y="5170646"/>
                </a:lnTo>
                <a:lnTo>
                  <a:pt x="0" y="5170646"/>
                </a:lnTo>
                <a:lnTo>
                  <a:pt x="0" y="0"/>
                </a:lnTo>
                <a:close/>
              </a:path>
            </a:pathLst>
          </a:custGeom>
          <a:noFill/>
          <a:ln w="9525">
            <a:noFill/>
            <a:miter lim="800000"/>
            <a:headEnd/>
            <a:tailEnd/>
          </a:ln>
        </p:spPr>
        <p:txBody>
          <a:bodyPr wrap="square" lIns="91429" tIns="45714" rIns="91429" bIns="45714">
            <a:spAutoFit/>
          </a:bodyPr>
          <a:lstStyle/>
          <a:p>
            <a:pPr algn="just">
              <a:lnSpc>
                <a:spcPct val="115000"/>
              </a:lnSpc>
              <a:spcAft>
                <a:spcPts val="1000"/>
              </a:spcAft>
            </a:pPr>
            <a:r>
              <a:rPr lang="en-US" sz="2000" u="sng" dirty="0" smtClean="0"/>
              <a:t>Bremsstrahlung Temperature Measurements</a:t>
            </a:r>
            <a:r>
              <a:rPr lang="en-US" sz="2000" dirty="0" smtClean="0"/>
              <a:t>: The bremsstrahlung spectrum was compiled over &gt;150,000 shots while operating in a “single-hit” regime with the </a:t>
            </a:r>
            <a:r>
              <a:rPr lang="en-US" sz="2000" dirty="0" err="1" smtClean="0"/>
              <a:t>HPGe</a:t>
            </a:r>
            <a:r>
              <a:rPr lang="en-US" sz="2000" dirty="0" smtClean="0"/>
              <a:t> detector.  This was achieved by limiting the effective count rate to 100 cps, or, equivalently, limiting the number of detection events to 20% of the laser shots, thereby reducing the probability of multiple photon pileup.   The laser energy was varied from 2 to 12 </a:t>
            </a:r>
            <a:r>
              <a:rPr lang="en-US" sz="2000" dirty="0" err="1" smtClean="0"/>
              <a:t>mJ</a:t>
            </a:r>
            <a:r>
              <a:rPr lang="en-US" sz="2000" dirty="0" smtClean="0"/>
              <a:t>, producing different bremsstrahlung spectrums at each energy (see below).</a:t>
            </a:r>
            <a:endParaRPr lang="en-US" sz="2000" dirty="0"/>
          </a:p>
        </p:txBody>
      </p:sp>
      <p:sp>
        <p:nvSpPr>
          <p:cNvPr id="66" name="TextBox 305"/>
          <p:cNvSpPr>
            <a:spLocks noChangeArrowheads="1"/>
          </p:cNvSpPr>
          <p:nvPr/>
        </p:nvSpPr>
        <p:spPr bwMode="auto">
          <a:xfrm>
            <a:off x="16535400" y="14782800"/>
            <a:ext cx="4800600" cy="3247736"/>
          </a:xfrm>
          <a:custGeom>
            <a:avLst/>
            <a:gdLst>
              <a:gd name="T0" fmla="*/ 0 w 8991600"/>
              <a:gd name="T1" fmla="*/ 0 h 5170646"/>
              <a:gd name="T2" fmla="*/ 607925 w 8991600"/>
              <a:gd name="T3" fmla="*/ 0 h 5170646"/>
              <a:gd name="T4" fmla="*/ 607925 w 8991600"/>
              <a:gd name="T5" fmla="*/ 14779428 h 5170646"/>
              <a:gd name="T6" fmla="*/ 0 w 8991600"/>
              <a:gd name="T7" fmla="*/ 14779428 h 5170646"/>
              <a:gd name="T8" fmla="*/ 0 w 8991600"/>
              <a:gd name="T9" fmla="*/ 0 h 5170646"/>
              <a:gd name="T10" fmla="*/ 0 60000 65536"/>
              <a:gd name="T11" fmla="*/ 0 60000 65536"/>
              <a:gd name="T12" fmla="*/ 0 60000 65536"/>
              <a:gd name="T13" fmla="*/ 0 60000 65536"/>
              <a:gd name="T14" fmla="*/ 0 60000 65536"/>
              <a:gd name="T15" fmla="*/ 0 w 8991600"/>
              <a:gd name="T16" fmla="*/ 0 h 5170646"/>
              <a:gd name="T17" fmla="*/ 8991600 w 8991600"/>
              <a:gd name="T18" fmla="*/ 5170646 h 5170646"/>
            </a:gdLst>
            <a:ahLst/>
            <a:cxnLst>
              <a:cxn ang="T10">
                <a:pos x="T0" y="T1"/>
              </a:cxn>
              <a:cxn ang="T11">
                <a:pos x="T2" y="T3"/>
              </a:cxn>
              <a:cxn ang="T12">
                <a:pos x="T4" y="T5"/>
              </a:cxn>
              <a:cxn ang="T13">
                <a:pos x="T6" y="T7"/>
              </a:cxn>
              <a:cxn ang="T14">
                <a:pos x="T8" y="T9"/>
              </a:cxn>
            </a:cxnLst>
            <a:rect l="T15" t="T16" r="T17" b="T18"/>
            <a:pathLst>
              <a:path w="8991600" h="5170646">
                <a:moveTo>
                  <a:pt x="0" y="0"/>
                </a:moveTo>
                <a:lnTo>
                  <a:pt x="8991600" y="0"/>
                </a:lnTo>
                <a:lnTo>
                  <a:pt x="8991600" y="5170646"/>
                </a:lnTo>
                <a:lnTo>
                  <a:pt x="0" y="5170646"/>
                </a:lnTo>
                <a:lnTo>
                  <a:pt x="0" y="0"/>
                </a:lnTo>
                <a:close/>
              </a:path>
            </a:pathLst>
          </a:custGeom>
          <a:noFill/>
          <a:ln w="9525">
            <a:noFill/>
            <a:miter lim="800000"/>
            <a:headEnd/>
            <a:tailEnd/>
          </a:ln>
        </p:spPr>
        <p:txBody>
          <a:bodyPr wrap="square" lIns="91429" tIns="45714" rIns="91429" bIns="45714">
            <a:spAutoFit/>
          </a:bodyPr>
          <a:lstStyle/>
          <a:p>
            <a:pPr algn="just">
              <a:lnSpc>
                <a:spcPct val="115000"/>
              </a:lnSpc>
              <a:spcAft>
                <a:spcPts val="1000"/>
              </a:spcAft>
            </a:pPr>
            <a:r>
              <a:rPr lang="en-US" sz="2000" dirty="0" smtClean="0"/>
              <a:t>The effective temperature of the bremsstrahlung was determined by fitting an  exponential function (</a:t>
            </a:r>
            <a:r>
              <a:rPr lang="el-GR" sz="2000" dirty="0" smtClean="0">
                <a:latin typeface="Calibri"/>
                <a:cs typeface="Calibri"/>
              </a:rPr>
              <a:t>Γ</a:t>
            </a:r>
            <a:r>
              <a:rPr lang="en-US" sz="2000" dirty="0" smtClean="0"/>
              <a:t>(E)=</a:t>
            </a:r>
            <a:r>
              <a:rPr lang="en-US" sz="2000" dirty="0" err="1" smtClean="0"/>
              <a:t>E</a:t>
            </a:r>
            <a:r>
              <a:rPr lang="en-US" sz="2000" baseline="-25000" dirty="0" err="1" smtClean="0"/>
              <a:t>o</a:t>
            </a:r>
            <a:r>
              <a:rPr lang="en-US" sz="2000" dirty="0" err="1" smtClean="0"/>
              <a:t>e</a:t>
            </a:r>
            <a:r>
              <a:rPr lang="en-US" sz="2000" baseline="30000" dirty="0" smtClean="0"/>
              <a:t>(-E/T</a:t>
            </a:r>
            <a:r>
              <a:rPr lang="en-US" sz="2000" baseline="-25000" dirty="0" smtClean="0"/>
              <a:t>b</a:t>
            </a:r>
            <a:r>
              <a:rPr lang="en-US" sz="2000" baseline="30000" dirty="0" smtClean="0"/>
              <a:t>)</a:t>
            </a:r>
            <a:r>
              <a:rPr lang="en-US" sz="2000" dirty="0" smtClean="0"/>
              <a:t> to the data using a least squares algorithm.  The fit is measured over energies of 100 </a:t>
            </a:r>
            <a:r>
              <a:rPr lang="en-US" sz="2000" dirty="0" err="1" smtClean="0"/>
              <a:t>keV</a:t>
            </a:r>
            <a:r>
              <a:rPr lang="en-US" sz="2000" dirty="0" smtClean="0"/>
              <a:t> to minimize the effect of bremsstrahlung attenuation in the chamber wall, target, and room air at low energies.</a:t>
            </a:r>
          </a:p>
        </p:txBody>
      </p:sp>
      <p:sp>
        <p:nvSpPr>
          <p:cNvPr id="67" name="TextBox 305"/>
          <p:cNvSpPr>
            <a:spLocks noChangeArrowheads="1"/>
          </p:cNvSpPr>
          <p:nvPr/>
        </p:nvSpPr>
        <p:spPr bwMode="auto">
          <a:xfrm>
            <a:off x="10515600" y="18211800"/>
            <a:ext cx="6858000" cy="2569922"/>
          </a:xfrm>
          <a:custGeom>
            <a:avLst/>
            <a:gdLst>
              <a:gd name="T0" fmla="*/ 0 w 8991600"/>
              <a:gd name="T1" fmla="*/ 0 h 5170646"/>
              <a:gd name="T2" fmla="*/ 607925 w 8991600"/>
              <a:gd name="T3" fmla="*/ 0 h 5170646"/>
              <a:gd name="T4" fmla="*/ 607925 w 8991600"/>
              <a:gd name="T5" fmla="*/ 14779428 h 5170646"/>
              <a:gd name="T6" fmla="*/ 0 w 8991600"/>
              <a:gd name="T7" fmla="*/ 14779428 h 5170646"/>
              <a:gd name="T8" fmla="*/ 0 w 8991600"/>
              <a:gd name="T9" fmla="*/ 0 h 5170646"/>
              <a:gd name="T10" fmla="*/ 0 60000 65536"/>
              <a:gd name="T11" fmla="*/ 0 60000 65536"/>
              <a:gd name="T12" fmla="*/ 0 60000 65536"/>
              <a:gd name="T13" fmla="*/ 0 60000 65536"/>
              <a:gd name="T14" fmla="*/ 0 60000 65536"/>
              <a:gd name="T15" fmla="*/ 0 w 8991600"/>
              <a:gd name="T16" fmla="*/ 0 h 5170646"/>
              <a:gd name="T17" fmla="*/ 8991600 w 8991600"/>
              <a:gd name="T18" fmla="*/ 5170646 h 5170646"/>
            </a:gdLst>
            <a:ahLst/>
            <a:cxnLst>
              <a:cxn ang="T10">
                <a:pos x="T0" y="T1"/>
              </a:cxn>
              <a:cxn ang="T11">
                <a:pos x="T2" y="T3"/>
              </a:cxn>
              <a:cxn ang="T12">
                <a:pos x="T4" y="T5"/>
              </a:cxn>
              <a:cxn ang="T13">
                <a:pos x="T6" y="T7"/>
              </a:cxn>
              <a:cxn ang="T14">
                <a:pos x="T8" y="T9"/>
              </a:cxn>
            </a:cxnLst>
            <a:rect l="T15" t="T16" r="T17" b="T18"/>
            <a:pathLst>
              <a:path w="8991600" h="5170646">
                <a:moveTo>
                  <a:pt x="0" y="0"/>
                </a:moveTo>
                <a:lnTo>
                  <a:pt x="8991600" y="0"/>
                </a:lnTo>
                <a:lnTo>
                  <a:pt x="8991600" y="5170646"/>
                </a:lnTo>
                <a:lnTo>
                  <a:pt x="0" y="5170646"/>
                </a:lnTo>
                <a:lnTo>
                  <a:pt x="0" y="0"/>
                </a:lnTo>
                <a:close/>
              </a:path>
            </a:pathLst>
          </a:custGeom>
          <a:noFill/>
          <a:ln w="9525">
            <a:noFill/>
            <a:miter lim="800000"/>
            <a:headEnd/>
            <a:tailEnd/>
          </a:ln>
        </p:spPr>
        <p:txBody>
          <a:bodyPr wrap="square" lIns="91429" tIns="45714" rIns="91429" bIns="45714">
            <a:spAutoFit/>
          </a:bodyPr>
          <a:lstStyle/>
          <a:p>
            <a:pPr algn="just">
              <a:lnSpc>
                <a:spcPct val="115000"/>
              </a:lnSpc>
              <a:spcAft>
                <a:spcPts val="1000"/>
              </a:spcAft>
            </a:pPr>
            <a:r>
              <a:rPr lang="en-US" sz="2000" dirty="0" smtClean="0"/>
              <a:t>The effective bremsstrahlung temperature is plotted below as a function of laser intensity and is compared to several scaling laws for hot electron temperature.  The overall shape of the curve appears to best agree with </a:t>
            </a:r>
            <a:r>
              <a:rPr lang="en-US" sz="2000" dirty="0" err="1" smtClean="0"/>
              <a:t>Beg’s</a:t>
            </a:r>
            <a:r>
              <a:rPr lang="en-US" sz="2000" dirty="0" smtClean="0"/>
              <a:t> experimental scaling, but with different temperature coefficient.  In order to investigate this discrepancy MCNP (see above) simulations have been performed.  </a:t>
            </a:r>
            <a:endParaRPr lang="en-US" sz="2000" dirty="0"/>
          </a:p>
        </p:txBody>
      </p:sp>
      <p:sp>
        <p:nvSpPr>
          <p:cNvPr id="70" name="TextBox 306"/>
          <p:cNvSpPr>
            <a:spLocks noChangeArrowheads="1"/>
          </p:cNvSpPr>
          <p:nvPr/>
        </p:nvSpPr>
        <p:spPr bwMode="auto">
          <a:xfrm>
            <a:off x="14706600" y="9296400"/>
            <a:ext cx="17145000" cy="2215979"/>
          </a:xfrm>
          <a:custGeom>
            <a:avLst/>
            <a:gdLst>
              <a:gd name="T0" fmla="*/ 0 w 8991600"/>
              <a:gd name="T1" fmla="*/ 0 h 5170646"/>
              <a:gd name="T2" fmla="*/ 1026666 w 8991600"/>
              <a:gd name="T3" fmla="*/ 0 h 5170646"/>
              <a:gd name="T4" fmla="*/ 1026666 w 8991600"/>
              <a:gd name="T5" fmla="*/ 20198 h 5170646"/>
              <a:gd name="T6" fmla="*/ 0 w 8991600"/>
              <a:gd name="T7" fmla="*/ 20198 h 5170646"/>
              <a:gd name="T8" fmla="*/ 0 w 8991600"/>
              <a:gd name="T9" fmla="*/ 0 h 5170646"/>
              <a:gd name="T10" fmla="*/ 0 60000 65536"/>
              <a:gd name="T11" fmla="*/ 0 60000 65536"/>
              <a:gd name="T12" fmla="*/ 0 60000 65536"/>
              <a:gd name="T13" fmla="*/ 0 60000 65536"/>
              <a:gd name="T14" fmla="*/ 0 60000 65536"/>
              <a:gd name="T15" fmla="*/ 0 w 8991600"/>
              <a:gd name="T16" fmla="*/ 0 h 5170646"/>
              <a:gd name="T17" fmla="*/ 8991600 w 8991600"/>
              <a:gd name="T18" fmla="*/ 5170646 h 5170646"/>
            </a:gdLst>
            <a:ahLst/>
            <a:cxnLst>
              <a:cxn ang="T10">
                <a:pos x="T0" y="T1"/>
              </a:cxn>
              <a:cxn ang="T11">
                <a:pos x="T2" y="T3"/>
              </a:cxn>
              <a:cxn ang="T12">
                <a:pos x="T4" y="T5"/>
              </a:cxn>
              <a:cxn ang="T13">
                <a:pos x="T6" y="T7"/>
              </a:cxn>
              <a:cxn ang="T14">
                <a:pos x="T8" y="T9"/>
              </a:cxn>
            </a:cxnLst>
            <a:rect l="T15" t="T16" r="T17" b="T18"/>
            <a:pathLst>
              <a:path w="8991600" h="5170646">
                <a:moveTo>
                  <a:pt x="0" y="0"/>
                </a:moveTo>
                <a:lnTo>
                  <a:pt x="8991600" y="0"/>
                </a:lnTo>
                <a:lnTo>
                  <a:pt x="8991600" y="5170646"/>
                </a:lnTo>
                <a:lnTo>
                  <a:pt x="0" y="5170646"/>
                </a:lnTo>
                <a:lnTo>
                  <a:pt x="0" y="0"/>
                </a:lnTo>
                <a:close/>
              </a:path>
            </a:pathLst>
          </a:custGeom>
          <a:noFill/>
          <a:ln w="9525">
            <a:noFill/>
            <a:miter lim="800000"/>
            <a:headEnd/>
            <a:tailEnd/>
          </a:ln>
        </p:spPr>
        <p:txBody>
          <a:bodyPr wrap="square" lIns="91429" tIns="45714" rIns="91429" bIns="45714">
            <a:spAutoFit/>
          </a:bodyPr>
          <a:lstStyle/>
          <a:p>
            <a:pPr algn="just">
              <a:lnSpc>
                <a:spcPct val="115000"/>
              </a:lnSpc>
              <a:spcAft>
                <a:spcPts val="1000"/>
              </a:spcAft>
            </a:pPr>
            <a:r>
              <a:rPr lang="en-US" sz="2000" dirty="0" smtClean="0"/>
              <a:t>Relativistic bremsstrahlung radiation has an analytic form as </a:t>
            </a:r>
            <a:r>
              <a:rPr lang="en-US" sz="2000" smtClean="0"/>
              <a:t>shown above[6].  </a:t>
            </a:r>
            <a:r>
              <a:rPr lang="en-US" sz="2000" dirty="0" smtClean="0"/>
              <a:t>The cross section varies with </a:t>
            </a:r>
            <a:r>
              <a:rPr lang="el-GR" sz="2000" dirty="0" smtClean="0"/>
              <a:t>θ</a:t>
            </a:r>
            <a:r>
              <a:rPr lang="en-US" sz="2000" dirty="0" smtClean="0"/>
              <a:t>, the angle of photon emission, and becomes increasingly forward directed for high relativistic energies.  For complex incident electron energy spectrums the use of a modeling code such as MCNP provides useful insight into the relationship between the electron and bremsstrahlung spectrums.  The Monte Carlo N-Particle  code (MCNP)  is a general purpose code capable of simulating the passage of neutrons, photons, and electrons through matter and a large variety of associated nuclear and atomic physics processes.  MCNP was used to model the experimental setup and examine the relationship between the electron and bremsstrahlung temperatures and the angular distribution of the bremsstrahlung radiation (shown above).</a:t>
            </a:r>
            <a:endParaRPr lang="en-US" sz="2000" dirty="0"/>
          </a:p>
        </p:txBody>
      </p:sp>
      <p:sp>
        <p:nvSpPr>
          <p:cNvPr id="5" name="Rectangle 10"/>
          <p:cNvSpPr>
            <a:spLocks noChangeArrowheads="1"/>
          </p:cNvSpPr>
          <p:nvPr/>
        </p:nvSpPr>
        <p:spPr bwMode="auto">
          <a:xfrm>
            <a:off x="0" y="0"/>
            <a:ext cx="329184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60" name="Rectangle 12"/>
          <p:cNvSpPr>
            <a:spLocks noChangeArrowheads="1"/>
          </p:cNvSpPr>
          <p:nvPr/>
        </p:nvSpPr>
        <p:spPr bwMode="auto">
          <a:xfrm>
            <a:off x="0" y="0"/>
            <a:ext cx="329184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62" name="Rectangle 14"/>
          <p:cNvSpPr>
            <a:spLocks noChangeArrowheads="1"/>
          </p:cNvSpPr>
          <p:nvPr/>
        </p:nvSpPr>
        <p:spPr bwMode="auto">
          <a:xfrm>
            <a:off x="0" y="0"/>
            <a:ext cx="329184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8" name="Picture 15"/>
          <p:cNvPicPr>
            <a:picLocks noChangeAspect="1" noChangeArrowheads="1"/>
          </p:cNvPicPr>
          <p:nvPr/>
        </p:nvPicPr>
        <p:blipFill>
          <a:blip r:embed="rId7" cstate="print"/>
          <a:srcRect/>
          <a:stretch>
            <a:fillRect/>
          </a:stretch>
        </p:blipFill>
        <p:spPr bwMode="auto">
          <a:xfrm>
            <a:off x="762000" y="14293205"/>
            <a:ext cx="8686799" cy="3511105"/>
          </a:xfrm>
          <a:prstGeom prst="rect">
            <a:avLst/>
          </a:prstGeom>
          <a:noFill/>
          <a:ln w="9525">
            <a:noFill/>
            <a:miter lim="800000"/>
            <a:headEnd/>
            <a:tailEnd/>
          </a:ln>
          <a:effectLst/>
        </p:spPr>
      </p:pic>
      <p:pic>
        <p:nvPicPr>
          <p:cNvPr id="11" name="Picture 11"/>
          <p:cNvPicPr>
            <a:picLocks noChangeAspect="1" noChangeArrowheads="1"/>
          </p:cNvPicPr>
          <p:nvPr/>
        </p:nvPicPr>
        <p:blipFill>
          <a:blip r:embed="rId8" cstate="print"/>
          <a:srcRect/>
          <a:stretch>
            <a:fillRect/>
          </a:stretch>
        </p:blipFill>
        <p:spPr bwMode="auto">
          <a:xfrm>
            <a:off x="28041600" y="8610600"/>
            <a:ext cx="3705225" cy="752475"/>
          </a:xfrm>
          <a:prstGeom prst="rect">
            <a:avLst/>
          </a:prstGeom>
          <a:noFill/>
          <a:ln w="9525">
            <a:noFill/>
            <a:miter lim="800000"/>
            <a:headEnd/>
            <a:tailEnd/>
          </a:ln>
        </p:spPr>
      </p:pic>
      <p:pic>
        <p:nvPicPr>
          <p:cNvPr id="12" name="Picture 12"/>
          <p:cNvPicPr>
            <a:picLocks noChangeAspect="1" noChangeArrowheads="1"/>
          </p:cNvPicPr>
          <p:nvPr/>
        </p:nvPicPr>
        <p:blipFill>
          <a:blip r:embed="rId9" cstate="print"/>
          <a:srcRect/>
          <a:stretch>
            <a:fillRect/>
          </a:stretch>
        </p:blipFill>
        <p:spPr bwMode="auto">
          <a:xfrm>
            <a:off x="24003000" y="8610600"/>
            <a:ext cx="3505200" cy="742950"/>
          </a:xfrm>
          <a:prstGeom prst="rect">
            <a:avLst/>
          </a:prstGeom>
          <a:noFill/>
          <a:ln w="9525">
            <a:noFill/>
            <a:miter lim="800000"/>
            <a:headEnd/>
            <a:tailEnd/>
          </a:ln>
        </p:spPr>
      </p:pic>
      <p:sp>
        <p:nvSpPr>
          <p:cNvPr id="81" name="TextBox 33"/>
          <p:cNvSpPr txBox="1">
            <a:spLocks noChangeArrowheads="1"/>
          </p:cNvSpPr>
          <p:nvPr/>
        </p:nvSpPr>
        <p:spPr bwMode="auto">
          <a:xfrm>
            <a:off x="762000" y="23088600"/>
            <a:ext cx="8763000" cy="1508093"/>
          </a:xfrm>
          <a:prstGeom prst="rect">
            <a:avLst/>
          </a:prstGeom>
          <a:noFill/>
          <a:ln w="9525">
            <a:noFill/>
            <a:miter lim="800000"/>
            <a:headEnd/>
            <a:tailEnd/>
          </a:ln>
        </p:spPr>
        <p:txBody>
          <a:bodyPr wrap="square" lIns="91429" tIns="45714" rIns="91429" bIns="45714">
            <a:spAutoFit/>
          </a:bodyPr>
          <a:lstStyle/>
          <a:p>
            <a:pPr algn="just">
              <a:lnSpc>
                <a:spcPct val="115000"/>
              </a:lnSpc>
              <a:spcAft>
                <a:spcPts val="1000"/>
              </a:spcAft>
            </a:pPr>
            <a:r>
              <a:rPr lang="en-US" sz="2000" dirty="0" smtClean="0"/>
              <a:t>The experimental configuration is shown above. The compressed laser pulse is focused onto a rotating disc target.  A high purity germanium (</a:t>
            </a:r>
            <a:r>
              <a:rPr lang="en-US" sz="2000" dirty="0" err="1" smtClean="0"/>
              <a:t>HPGe</a:t>
            </a:r>
            <a:r>
              <a:rPr lang="en-US" sz="2000" dirty="0" smtClean="0"/>
              <a:t>) detector is located at a sufficient stand-off distances to avoid EMP and detector saturation.</a:t>
            </a:r>
          </a:p>
        </p:txBody>
      </p:sp>
      <p:pic>
        <p:nvPicPr>
          <p:cNvPr id="43" name="Picture 2"/>
          <p:cNvPicPr>
            <a:picLocks noChangeAspect="1" noChangeArrowheads="1"/>
          </p:cNvPicPr>
          <p:nvPr/>
        </p:nvPicPr>
        <p:blipFill>
          <a:blip r:embed="rId10" cstate="print"/>
          <a:srcRect/>
          <a:stretch>
            <a:fillRect/>
          </a:stretch>
        </p:blipFill>
        <p:spPr bwMode="auto">
          <a:xfrm>
            <a:off x="28041600" y="14478000"/>
            <a:ext cx="3543300" cy="2324100"/>
          </a:xfrm>
          <a:prstGeom prst="rect">
            <a:avLst/>
          </a:prstGeom>
          <a:noFill/>
          <a:ln w="9525">
            <a:noFill/>
            <a:miter lim="800000"/>
            <a:headEnd/>
            <a:tailEnd/>
          </a:ln>
        </p:spPr>
      </p:pic>
      <p:sp>
        <p:nvSpPr>
          <p:cNvPr id="47" name="TextBox 46"/>
          <p:cNvSpPr txBox="1"/>
          <p:nvPr/>
        </p:nvSpPr>
        <p:spPr>
          <a:xfrm>
            <a:off x="30403800" y="12954000"/>
            <a:ext cx="1981200" cy="7078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dirty="0" smtClean="0"/>
              <a:t>Images from </a:t>
            </a:r>
            <a:r>
              <a:rPr lang="en-US" sz="2000" dirty="0" err="1" smtClean="0"/>
              <a:t>Pozzi</a:t>
            </a:r>
            <a:r>
              <a:rPr lang="en-US" sz="2000" dirty="0" smtClean="0"/>
              <a:t> et. al.</a:t>
            </a:r>
          </a:p>
        </p:txBody>
      </p:sp>
      <p:pic>
        <p:nvPicPr>
          <p:cNvPr id="51" name="Picture 3"/>
          <p:cNvPicPr>
            <a:picLocks noChangeAspect="1" noChangeArrowheads="1"/>
          </p:cNvPicPr>
          <p:nvPr/>
        </p:nvPicPr>
        <p:blipFill>
          <a:blip r:embed="rId11" cstate="print"/>
          <a:srcRect/>
          <a:stretch>
            <a:fillRect/>
          </a:stretch>
        </p:blipFill>
        <p:spPr bwMode="auto">
          <a:xfrm>
            <a:off x="28041600" y="12268200"/>
            <a:ext cx="2133600" cy="2058549"/>
          </a:xfrm>
          <a:prstGeom prst="rect">
            <a:avLst/>
          </a:prstGeom>
          <a:noFill/>
          <a:ln w="9525">
            <a:noFill/>
            <a:miter lim="800000"/>
            <a:headEnd/>
            <a:tailEnd/>
          </a:ln>
        </p:spPr>
      </p:pic>
      <p:pic>
        <p:nvPicPr>
          <p:cNvPr id="1028" name="Picture 4"/>
          <p:cNvPicPr>
            <a:picLocks noChangeAspect="1" noChangeArrowheads="1"/>
          </p:cNvPicPr>
          <p:nvPr/>
        </p:nvPicPr>
        <p:blipFill>
          <a:blip r:embed="rId12" cstate="print"/>
          <a:srcRect/>
          <a:stretch>
            <a:fillRect/>
          </a:stretch>
        </p:blipFill>
        <p:spPr bwMode="auto">
          <a:xfrm>
            <a:off x="762001" y="18135088"/>
            <a:ext cx="8686800" cy="4753487"/>
          </a:xfrm>
          <a:prstGeom prst="rect">
            <a:avLst/>
          </a:prstGeom>
          <a:noFill/>
          <a:ln w="9525">
            <a:noFill/>
            <a:miter lim="800000"/>
            <a:headEnd/>
            <a:tailEnd/>
          </a:ln>
        </p:spPr>
      </p:pic>
      <p:pic>
        <p:nvPicPr>
          <p:cNvPr id="1036" name="Picture 12"/>
          <p:cNvPicPr>
            <a:picLocks noChangeAspect="1" noChangeArrowheads="1"/>
          </p:cNvPicPr>
          <p:nvPr/>
        </p:nvPicPr>
        <p:blipFill>
          <a:blip r:embed="rId13" cstate="print"/>
          <a:srcRect/>
          <a:stretch>
            <a:fillRect/>
          </a:stretch>
        </p:blipFill>
        <p:spPr bwMode="auto">
          <a:xfrm>
            <a:off x="17602200" y="18135600"/>
            <a:ext cx="3668351" cy="2775307"/>
          </a:xfrm>
          <a:prstGeom prst="rect">
            <a:avLst/>
          </a:prstGeom>
          <a:noFill/>
          <a:ln w="9525">
            <a:noFill/>
            <a:miter lim="800000"/>
            <a:headEnd/>
            <a:tailEnd/>
          </a:ln>
        </p:spPr>
      </p:pic>
      <p:pic>
        <p:nvPicPr>
          <p:cNvPr id="1037" name="Picture 13"/>
          <p:cNvPicPr>
            <a:picLocks noChangeAspect="1" noChangeArrowheads="1"/>
          </p:cNvPicPr>
          <p:nvPr/>
        </p:nvPicPr>
        <p:blipFill>
          <a:blip r:embed="rId14" cstate="print"/>
          <a:srcRect/>
          <a:stretch>
            <a:fillRect/>
          </a:stretch>
        </p:blipFill>
        <p:spPr bwMode="auto">
          <a:xfrm>
            <a:off x="10744200" y="14859000"/>
            <a:ext cx="5592607" cy="3101660"/>
          </a:xfrm>
          <a:prstGeom prst="rect">
            <a:avLst/>
          </a:prstGeom>
          <a:noFill/>
        </p:spPr>
      </p:pic>
      <p:pic>
        <p:nvPicPr>
          <p:cNvPr id="1045" name="Picture 21"/>
          <p:cNvPicPr>
            <a:picLocks noChangeAspect="1" noChangeArrowheads="1"/>
          </p:cNvPicPr>
          <p:nvPr/>
        </p:nvPicPr>
        <p:blipFill>
          <a:blip r:embed="rId15" cstate="print"/>
          <a:srcRect/>
          <a:stretch>
            <a:fillRect/>
          </a:stretch>
        </p:blipFill>
        <p:spPr bwMode="auto">
          <a:xfrm>
            <a:off x="15468600" y="21183600"/>
            <a:ext cx="5280025" cy="3700463"/>
          </a:xfrm>
          <a:prstGeom prst="rect">
            <a:avLst/>
          </a:prstGeom>
          <a:noFill/>
          <a:ln w="9525">
            <a:noFill/>
            <a:miter lim="800000"/>
            <a:headEnd/>
            <a:tailEnd/>
          </a:ln>
          <a:effectLst/>
        </p:spPr>
      </p:pic>
      <p:pic>
        <p:nvPicPr>
          <p:cNvPr id="1047" name="Picture 23"/>
          <p:cNvPicPr>
            <a:picLocks noChangeAspect="1" noChangeArrowheads="1"/>
          </p:cNvPicPr>
          <p:nvPr/>
        </p:nvPicPr>
        <p:blipFill>
          <a:blip r:embed="rId16" cstate="print"/>
          <a:srcRect/>
          <a:stretch>
            <a:fillRect/>
          </a:stretch>
        </p:blipFill>
        <p:spPr bwMode="auto">
          <a:xfrm>
            <a:off x="24003000" y="4876800"/>
            <a:ext cx="6781800" cy="3570066"/>
          </a:xfrm>
          <a:prstGeom prst="rect">
            <a:avLst/>
          </a:prstGeom>
          <a:noFill/>
          <a:ln w="9525">
            <a:noFill/>
            <a:miter lim="800000"/>
            <a:headEnd/>
            <a:tailEnd/>
          </a:ln>
        </p:spPr>
      </p:pic>
      <p:pic>
        <p:nvPicPr>
          <p:cNvPr id="1050" name="Picture 26"/>
          <p:cNvPicPr>
            <a:picLocks noChangeAspect="1" noChangeArrowheads="1"/>
          </p:cNvPicPr>
          <p:nvPr/>
        </p:nvPicPr>
        <p:blipFill>
          <a:blip r:embed="rId17" cstate="print"/>
          <a:srcRect/>
          <a:stretch>
            <a:fillRect/>
          </a:stretch>
        </p:blipFill>
        <p:spPr bwMode="auto">
          <a:xfrm>
            <a:off x="14782800" y="4953000"/>
            <a:ext cx="8939220" cy="4267200"/>
          </a:xfrm>
          <a:prstGeom prst="rect">
            <a:avLst/>
          </a:prstGeom>
          <a:noFill/>
          <a:ln w="9525">
            <a:noFill/>
            <a:miter lim="800000"/>
            <a:headEnd/>
            <a:tailEnd/>
          </a:ln>
        </p:spPr>
      </p:pic>
      <p:pic>
        <p:nvPicPr>
          <p:cNvPr id="1041" name="Picture 17"/>
          <p:cNvPicPr>
            <a:picLocks noChangeAspect="1" noChangeArrowheads="1"/>
          </p:cNvPicPr>
          <p:nvPr/>
        </p:nvPicPr>
        <p:blipFill>
          <a:blip r:embed="rId18" cstate="print"/>
          <a:srcRect/>
          <a:stretch>
            <a:fillRect/>
          </a:stretch>
        </p:blipFill>
        <p:spPr bwMode="auto">
          <a:xfrm>
            <a:off x="21107400" y="7010400"/>
            <a:ext cx="2250719" cy="1942138"/>
          </a:xfrm>
          <a:prstGeom prst="rect">
            <a:avLst/>
          </a:prstGeom>
          <a:noFill/>
          <a:ln w="9525">
            <a:noFill/>
            <a:miter lim="800000"/>
            <a:headEnd/>
            <a:tailEnd/>
          </a:ln>
        </p:spPr>
      </p:pic>
      <p:pic>
        <p:nvPicPr>
          <p:cNvPr id="1026" name="Picture 2"/>
          <p:cNvPicPr>
            <a:picLocks noChangeAspect="1" noChangeArrowheads="1"/>
          </p:cNvPicPr>
          <p:nvPr/>
        </p:nvPicPr>
        <p:blipFill>
          <a:blip r:embed="rId19" cstate="print"/>
          <a:srcRect/>
          <a:stretch>
            <a:fillRect/>
          </a:stretch>
        </p:blipFill>
        <p:spPr bwMode="auto">
          <a:xfrm>
            <a:off x="11049000" y="21193125"/>
            <a:ext cx="4457700" cy="3724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18519</TotalTime>
  <Words>1131</Words>
  <Application>Microsoft Office PowerPoint</Application>
  <PresentationFormat>Custom</PresentationFormat>
  <Paragraphs>37</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Flow</vt:lpstr>
      <vt:lpstr>Slide 1</vt:lpstr>
    </vt:vector>
  </TitlesOfParts>
  <Company>University of Michigan, Ann Arbor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Franklin Dollar</dc:creator>
  <cp:lastModifiedBy>calvin</cp:lastModifiedBy>
  <cp:revision>326</cp:revision>
  <dcterms:created xsi:type="dcterms:W3CDTF">2008-10-29T19:42:24Z</dcterms:created>
  <dcterms:modified xsi:type="dcterms:W3CDTF">2011-09-27T19:42:48Z</dcterms:modified>
</cp:coreProperties>
</file>