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6" r:id="rId2"/>
  </p:sldIdLst>
  <p:sldSz cx="32918400" cy="27432000"/>
  <p:notesSz cx="32461200" cy="26974800"/>
  <p:defaultTextStyle>
    <a:defPPr>
      <a:defRPr lang="en-US"/>
    </a:defPPr>
    <a:lvl1pPr algn="l" defTabSz="3448050" rtl="0" fontAlgn="base">
      <a:spcBef>
        <a:spcPct val="0"/>
      </a:spcBef>
      <a:spcAft>
        <a:spcPct val="0"/>
      </a:spcAft>
      <a:defRPr sz="6800" kern="1200">
        <a:solidFill>
          <a:schemeClr val="tx1"/>
        </a:solidFill>
        <a:latin typeface="Arial" charset="0"/>
        <a:ea typeface="+mn-ea"/>
        <a:cs typeface="Arial" charset="0"/>
      </a:defRPr>
    </a:lvl1pPr>
    <a:lvl2pPr marL="1724025" indent="-1266825" algn="l" defTabSz="3448050" rtl="0" fontAlgn="base">
      <a:spcBef>
        <a:spcPct val="0"/>
      </a:spcBef>
      <a:spcAft>
        <a:spcPct val="0"/>
      </a:spcAft>
      <a:defRPr sz="6800" kern="1200">
        <a:solidFill>
          <a:schemeClr val="tx1"/>
        </a:solidFill>
        <a:latin typeface="Arial" charset="0"/>
        <a:ea typeface="+mn-ea"/>
        <a:cs typeface="Arial" charset="0"/>
      </a:defRPr>
    </a:lvl2pPr>
    <a:lvl3pPr marL="3448050" indent="-2533650" algn="l" defTabSz="3448050" rtl="0" fontAlgn="base">
      <a:spcBef>
        <a:spcPct val="0"/>
      </a:spcBef>
      <a:spcAft>
        <a:spcPct val="0"/>
      </a:spcAft>
      <a:defRPr sz="6800" kern="1200">
        <a:solidFill>
          <a:schemeClr val="tx1"/>
        </a:solidFill>
        <a:latin typeface="Arial" charset="0"/>
        <a:ea typeface="+mn-ea"/>
        <a:cs typeface="Arial" charset="0"/>
      </a:defRPr>
    </a:lvl3pPr>
    <a:lvl4pPr marL="5172075" indent="-3800475" algn="l" defTabSz="3448050" rtl="0" fontAlgn="base">
      <a:spcBef>
        <a:spcPct val="0"/>
      </a:spcBef>
      <a:spcAft>
        <a:spcPct val="0"/>
      </a:spcAft>
      <a:defRPr sz="6800" kern="1200">
        <a:solidFill>
          <a:schemeClr val="tx1"/>
        </a:solidFill>
        <a:latin typeface="Arial" charset="0"/>
        <a:ea typeface="+mn-ea"/>
        <a:cs typeface="Arial" charset="0"/>
      </a:defRPr>
    </a:lvl4pPr>
    <a:lvl5pPr marL="6896100" indent="-5067300" algn="l" defTabSz="3448050" rtl="0" fontAlgn="base">
      <a:spcBef>
        <a:spcPct val="0"/>
      </a:spcBef>
      <a:spcAft>
        <a:spcPct val="0"/>
      </a:spcAft>
      <a:defRPr sz="6800" kern="1200">
        <a:solidFill>
          <a:schemeClr val="tx1"/>
        </a:solidFill>
        <a:latin typeface="Arial" charset="0"/>
        <a:ea typeface="+mn-ea"/>
        <a:cs typeface="Arial" charset="0"/>
      </a:defRPr>
    </a:lvl5pPr>
    <a:lvl6pPr marL="2286000" algn="l" defTabSz="914400" rtl="0" eaLnBrk="1" latinLnBrk="0" hangingPunct="1">
      <a:defRPr sz="6800" kern="1200">
        <a:solidFill>
          <a:schemeClr val="tx1"/>
        </a:solidFill>
        <a:latin typeface="Arial" charset="0"/>
        <a:ea typeface="+mn-ea"/>
        <a:cs typeface="Arial" charset="0"/>
      </a:defRPr>
    </a:lvl6pPr>
    <a:lvl7pPr marL="2743200" algn="l" defTabSz="914400" rtl="0" eaLnBrk="1" latinLnBrk="0" hangingPunct="1">
      <a:defRPr sz="6800" kern="1200">
        <a:solidFill>
          <a:schemeClr val="tx1"/>
        </a:solidFill>
        <a:latin typeface="Arial" charset="0"/>
        <a:ea typeface="+mn-ea"/>
        <a:cs typeface="Arial" charset="0"/>
      </a:defRPr>
    </a:lvl7pPr>
    <a:lvl8pPr marL="3200400" algn="l" defTabSz="914400" rtl="0" eaLnBrk="1" latinLnBrk="0" hangingPunct="1">
      <a:defRPr sz="6800" kern="1200">
        <a:solidFill>
          <a:schemeClr val="tx1"/>
        </a:solidFill>
        <a:latin typeface="Arial" charset="0"/>
        <a:ea typeface="+mn-ea"/>
        <a:cs typeface="Arial" charset="0"/>
      </a:defRPr>
    </a:lvl8pPr>
    <a:lvl9pPr marL="3657600" algn="l" defTabSz="914400" rtl="0" eaLnBrk="1" latinLnBrk="0" hangingPunct="1">
      <a:defRPr sz="6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7" autoAdjust="0"/>
    <p:restoredTop sz="99500" autoAdjust="0"/>
  </p:normalViewPr>
  <p:slideViewPr>
    <p:cSldViewPr>
      <p:cViewPr>
        <p:scale>
          <a:sx n="66" d="100"/>
          <a:sy n="66" d="100"/>
        </p:scale>
        <p:origin x="3714" y="1692"/>
      </p:cViewPr>
      <p:guideLst>
        <p:guide orient="horz" pos="8640"/>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838" cy="1349375"/>
          </a:xfrm>
          <a:prstGeom prst="rect">
            <a:avLst/>
          </a:prstGeom>
        </p:spPr>
        <p:txBody>
          <a:bodyPr vert="horz" lIns="339529" tIns="169767" rIns="339529" bIns="169767" rtlCol="0"/>
          <a:lstStyle>
            <a:lvl1pPr algn="l" defTabSz="12803460" fontAlgn="auto">
              <a:spcBef>
                <a:spcPts val="0"/>
              </a:spcBef>
              <a:spcAft>
                <a:spcPts val="0"/>
              </a:spcAft>
              <a:defRPr sz="4600">
                <a:latin typeface="+mn-lt"/>
                <a:cs typeface="+mn-cs"/>
              </a:defRPr>
            </a:lvl1pPr>
          </a:lstStyle>
          <a:p>
            <a:pPr>
              <a:defRPr/>
            </a:pPr>
            <a:endParaRPr lang="en-US"/>
          </a:p>
        </p:txBody>
      </p:sp>
      <p:sp>
        <p:nvSpPr>
          <p:cNvPr id="3" name="Date Placeholder 2"/>
          <p:cNvSpPr>
            <a:spLocks noGrp="1"/>
          </p:cNvSpPr>
          <p:nvPr>
            <p:ph type="dt" idx="1"/>
          </p:nvPr>
        </p:nvSpPr>
        <p:spPr>
          <a:xfrm>
            <a:off x="18386425" y="0"/>
            <a:ext cx="14066838" cy="1349375"/>
          </a:xfrm>
          <a:prstGeom prst="rect">
            <a:avLst/>
          </a:prstGeom>
        </p:spPr>
        <p:txBody>
          <a:bodyPr vert="horz" lIns="339529" tIns="169767" rIns="339529" bIns="169767" rtlCol="0"/>
          <a:lstStyle>
            <a:lvl1pPr algn="r" defTabSz="12803460" fontAlgn="auto">
              <a:spcBef>
                <a:spcPts val="0"/>
              </a:spcBef>
              <a:spcAft>
                <a:spcPts val="0"/>
              </a:spcAft>
              <a:defRPr sz="4600">
                <a:latin typeface="+mn-lt"/>
                <a:cs typeface="+mn-cs"/>
              </a:defRPr>
            </a:lvl1pPr>
          </a:lstStyle>
          <a:p>
            <a:pPr>
              <a:defRPr/>
            </a:pPr>
            <a:fld id="{CC5CC6B2-37B3-49F4-9AE3-0CB345091891}" type="datetimeFigureOut">
              <a:rPr lang="en-US"/>
              <a:pPr>
                <a:defRPr/>
              </a:pPr>
              <a:t>10/16/2012</a:t>
            </a:fld>
            <a:endParaRPr lang="en-US"/>
          </a:p>
        </p:txBody>
      </p:sp>
      <p:sp>
        <p:nvSpPr>
          <p:cNvPr id="4" name="Slide Image Placeholder 3"/>
          <p:cNvSpPr>
            <a:spLocks noGrp="1" noRot="1" noChangeAspect="1"/>
          </p:cNvSpPr>
          <p:nvPr>
            <p:ph type="sldImg" idx="2"/>
          </p:nvPr>
        </p:nvSpPr>
        <p:spPr>
          <a:xfrm>
            <a:off x="10161588" y="2024063"/>
            <a:ext cx="12138025" cy="10115550"/>
          </a:xfrm>
          <a:prstGeom prst="rect">
            <a:avLst/>
          </a:prstGeom>
          <a:noFill/>
          <a:ln w="12700">
            <a:solidFill>
              <a:prstClr val="black"/>
            </a:solidFill>
          </a:ln>
        </p:spPr>
        <p:txBody>
          <a:bodyPr vert="horz" lIns="339529" tIns="169767" rIns="339529" bIns="169767" rtlCol="0" anchor="ctr"/>
          <a:lstStyle/>
          <a:p>
            <a:pPr lvl="0"/>
            <a:endParaRPr lang="en-US" noProof="0"/>
          </a:p>
        </p:txBody>
      </p:sp>
      <p:sp>
        <p:nvSpPr>
          <p:cNvPr id="5" name="Notes Placeholder 4"/>
          <p:cNvSpPr>
            <a:spLocks noGrp="1"/>
          </p:cNvSpPr>
          <p:nvPr>
            <p:ph type="body" sz="quarter" idx="3"/>
          </p:nvPr>
        </p:nvSpPr>
        <p:spPr>
          <a:xfrm>
            <a:off x="3246438" y="12812713"/>
            <a:ext cx="25968325" cy="12139612"/>
          </a:xfrm>
          <a:prstGeom prst="rect">
            <a:avLst/>
          </a:prstGeom>
        </p:spPr>
        <p:txBody>
          <a:bodyPr vert="horz" lIns="339529" tIns="169767" rIns="339529" bIns="1697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25620663"/>
            <a:ext cx="14066838" cy="1349375"/>
          </a:xfrm>
          <a:prstGeom prst="rect">
            <a:avLst/>
          </a:prstGeom>
        </p:spPr>
        <p:txBody>
          <a:bodyPr vert="horz" lIns="339529" tIns="169767" rIns="339529" bIns="169767" rtlCol="0" anchor="b"/>
          <a:lstStyle>
            <a:lvl1pPr algn="l" defTabSz="12803460" fontAlgn="auto">
              <a:spcBef>
                <a:spcPts val="0"/>
              </a:spcBef>
              <a:spcAft>
                <a:spcPts val="0"/>
              </a:spcAft>
              <a:defRPr sz="46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18386425" y="25620663"/>
            <a:ext cx="14066838" cy="1349375"/>
          </a:xfrm>
          <a:prstGeom prst="rect">
            <a:avLst/>
          </a:prstGeom>
        </p:spPr>
        <p:txBody>
          <a:bodyPr vert="horz" lIns="339529" tIns="169767" rIns="339529" bIns="169767" rtlCol="0" anchor="b"/>
          <a:lstStyle>
            <a:lvl1pPr algn="r" defTabSz="12803460" fontAlgn="auto">
              <a:spcBef>
                <a:spcPts val="0"/>
              </a:spcBef>
              <a:spcAft>
                <a:spcPts val="0"/>
              </a:spcAft>
              <a:defRPr sz="4600">
                <a:latin typeface="+mn-lt"/>
                <a:cs typeface="+mn-cs"/>
              </a:defRPr>
            </a:lvl1pPr>
          </a:lstStyle>
          <a:p>
            <a:pPr>
              <a:defRPr/>
            </a:pPr>
            <a:fld id="{4CEAF46F-CF73-44B7-8A70-27952A1ABE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3448050" rtl="0" eaLnBrk="0" fontAlgn="base" hangingPunct="0">
      <a:spcBef>
        <a:spcPct val="30000"/>
      </a:spcBef>
      <a:spcAft>
        <a:spcPct val="0"/>
      </a:spcAft>
      <a:defRPr sz="4500" kern="1200">
        <a:solidFill>
          <a:schemeClr val="tx1"/>
        </a:solidFill>
        <a:latin typeface="+mn-lt"/>
        <a:ea typeface="+mn-ea"/>
        <a:cs typeface="+mn-cs"/>
      </a:defRPr>
    </a:lvl1pPr>
    <a:lvl2pPr marL="1724025" algn="l" defTabSz="3448050" rtl="0" eaLnBrk="0" fontAlgn="base" hangingPunct="0">
      <a:spcBef>
        <a:spcPct val="30000"/>
      </a:spcBef>
      <a:spcAft>
        <a:spcPct val="0"/>
      </a:spcAft>
      <a:defRPr sz="4500" kern="1200">
        <a:solidFill>
          <a:schemeClr val="tx1"/>
        </a:solidFill>
        <a:latin typeface="+mn-lt"/>
        <a:ea typeface="+mn-ea"/>
        <a:cs typeface="+mn-cs"/>
      </a:defRPr>
    </a:lvl2pPr>
    <a:lvl3pPr marL="3448050" algn="l" defTabSz="3448050" rtl="0" eaLnBrk="0" fontAlgn="base" hangingPunct="0">
      <a:spcBef>
        <a:spcPct val="30000"/>
      </a:spcBef>
      <a:spcAft>
        <a:spcPct val="0"/>
      </a:spcAft>
      <a:defRPr sz="4500" kern="1200">
        <a:solidFill>
          <a:schemeClr val="tx1"/>
        </a:solidFill>
        <a:latin typeface="+mn-lt"/>
        <a:ea typeface="+mn-ea"/>
        <a:cs typeface="+mn-cs"/>
      </a:defRPr>
    </a:lvl3pPr>
    <a:lvl4pPr marL="5172075" algn="l" defTabSz="3448050" rtl="0" eaLnBrk="0" fontAlgn="base" hangingPunct="0">
      <a:spcBef>
        <a:spcPct val="30000"/>
      </a:spcBef>
      <a:spcAft>
        <a:spcPct val="0"/>
      </a:spcAft>
      <a:defRPr sz="4500" kern="1200">
        <a:solidFill>
          <a:schemeClr val="tx1"/>
        </a:solidFill>
        <a:latin typeface="+mn-lt"/>
        <a:ea typeface="+mn-ea"/>
        <a:cs typeface="+mn-cs"/>
      </a:defRPr>
    </a:lvl4pPr>
    <a:lvl5pPr marL="6896100" algn="l" defTabSz="3448050" rtl="0" eaLnBrk="0" fontAlgn="base" hangingPunct="0">
      <a:spcBef>
        <a:spcPct val="30000"/>
      </a:spcBef>
      <a:spcAft>
        <a:spcPct val="0"/>
      </a:spcAft>
      <a:defRPr sz="4500" kern="1200">
        <a:solidFill>
          <a:schemeClr val="tx1"/>
        </a:solidFill>
        <a:latin typeface="+mn-lt"/>
        <a:ea typeface="+mn-ea"/>
        <a:cs typeface="+mn-cs"/>
      </a:defRPr>
    </a:lvl5pPr>
    <a:lvl6pPr marL="8620357" algn="l" defTabSz="3448143" rtl="0" eaLnBrk="1" latinLnBrk="0" hangingPunct="1">
      <a:defRPr sz="4500" kern="1200">
        <a:solidFill>
          <a:schemeClr val="tx1"/>
        </a:solidFill>
        <a:latin typeface="+mn-lt"/>
        <a:ea typeface="+mn-ea"/>
        <a:cs typeface="+mn-cs"/>
      </a:defRPr>
    </a:lvl6pPr>
    <a:lvl7pPr marL="10344428" algn="l" defTabSz="3448143" rtl="0" eaLnBrk="1" latinLnBrk="0" hangingPunct="1">
      <a:defRPr sz="4500" kern="1200">
        <a:solidFill>
          <a:schemeClr val="tx1"/>
        </a:solidFill>
        <a:latin typeface="+mn-lt"/>
        <a:ea typeface="+mn-ea"/>
        <a:cs typeface="+mn-cs"/>
      </a:defRPr>
    </a:lvl7pPr>
    <a:lvl8pPr marL="12068501" algn="l" defTabSz="3448143" rtl="0" eaLnBrk="1" latinLnBrk="0" hangingPunct="1">
      <a:defRPr sz="4500" kern="1200">
        <a:solidFill>
          <a:schemeClr val="tx1"/>
        </a:solidFill>
        <a:latin typeface="+mn-lt"/>
        <a:ea typeface="+mn-ea"/>
        <a:cs typeface="+mn-cs"/>
      </a:defRPr>
    </a:lvl8pPr>
    <a:lvl9pPr marL="13792572" algn="l" defTabSz="3448143" rtl="0" eaLnBrk="1" latinLnBrk="0" hangingPunct="1">
      <a:defRPr sz="4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2803116" fontAlgn="base">
              <a:spcBef>
                <a:spcPct val="0"/>
              </a:spcBef>
              <a:spcAft>
                <a:spcPct val="0"/>
              </a:spcAft>
              <a:defRPr/>
            </a:pPr>
            <a:fld id="{3BB3C521-7434-4ED1-A47F-8B9BE5CCED1B}" type="slidenum">
              <a:rPr lang="en-US" smtClean="0"/>
              <a:pPr defTabSz="12803116" fontAlgn="base">
                <a:spcBef>
                  <a:spcPct val="0"/>
                </a:spcBef>
                <a:spcAft>
                  <a:spcPct val="0"/>
                </a:spcAft>
                <a:defRPr/>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920240" y="5486400"/>
            <a:ext cx="28265933" cy="7315200"/>
          </a:xfrm>
          <a:ln>
            <a:noFill/>
          </a:ln>
        </p:spPr>
        <p:txBody>
          <a:bodyPr tIns="0" rIns="68971">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11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1920240" y="12914144"/>
            <a:ext cx="28276906" cy="7010400"/>
          </a:xfrm>
        </p:spPr>
        <p:txBody>
          <a:bodyPr lIns="0" rIns="68971"/>
          <a:lstStyle>
            <a:lvl1pPr marL="0" marR="172428" indent="0" algn="r">
              <a:buNone/>
              <a:defRPr>
                <a:solidFill>
                  <a:schemeClr val="tx1"/>
                </a:solidFill>
              </a:defRPr>
            </a:lvl1pPr>
            <a:lvl2pPr marL="1724284" indent="0" algn="ctr">
              <a:buNone/>
            </a:lvl2pPr>
            <a:lvl3pPr marL="3448568" indent="0" algn="ctr">
              <a:buNone/>
            </a:lvl3pPr>
            <a:lvl4pPr marL="5172852" indent="0" algn="ctr">
              <a:buNone/>
            </a:lvl4pPr>
            <a:lvl5pPr marL="6897136" indent="0" algn="ctr">
              <a:buNone/>
            </a:lvl5pPr>
            <a:lvl6pPr marL="8621420" indent="0" algn="ctr">
              <a:buNone/>
            </a:lvl6pPr>
            <a:lvl7pPr marL="10345704" indent="0" algn="ctr">
              <a:buNone/>
            </a:lvl7pPr>
            <a:lvl8pPr marL="12069989" indent="0" algn="ctr">
              <a:buNone/>
            </a:lvl8pPr>
            <a:lvl9pPr marL="13794273"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1CF2BFB-07DB-4154-973C-6E0D25585C80}" type="datetimeFigureOut">
              <a:rPr lang="en-US"/>
              <a:pPr>
                <a:defRPr/>
              </a:pPr>
              <a:t>10/16/2012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14F79D3-2AD1-4493-9342-A2B64F73DA2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C2D3186-3BBA-454E-A112-88811C64D736}" type="datetimeFigureOut">
              <a:rPr lang="en-US"/>
              <a:pPr>
                <a:defRPr/>
              </a:pPr>
              <a:t>10/16/2012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2B3426-F75B-4461-A21A-469DE00CFB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3657606"/>
            <a:ext cx="7406640" cy="208470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3657606"/>
            <a:ext cx="21671280" cy="208470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A0BDE16-CDD0-41D5-B451-158E63784FAF}" type="datetimeFigureOut">
              <a:rPr lang="en-US"/>
              <a:pPr>
                <a:defRPr/>
              </a:pPr>
              <a:t>10/16/2012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7280CAC-69D1-4596-AC54-A8888DC6F6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96FE540-D5C8-45E5-B8AF-0B062FDBFE46}" type="datetimeFigureOut">
              <a:rPr lang="en-US"/>
              <a:pPr>
                <a:defRPr/>
              </a:pPr>
              <a:t>10/16/2012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4CF451A-D7BD-4B2F-995E-3F1B1687DA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09267" y="5266944"/>
            <a:ext cx="27980640" cy="5449824"/>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211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909267" y="10818656"/>
            <a:ext cx="27980640" cy="6038848"/>
          </a:xfrm>
        </p:spPr>
        <p:txBody>
          <a:bodyPr lIns="172428" rIns="172428"/>
          <a:lstStyle>
            <a:lvl1pPr marL="0" indent="0">
              <a:buNone/>
              <a:defRPr sz="8300">
                <a:solidFill>
                  <a:schemeClr val="tx1"/>
                </a:solidFill>
              </a:defRPr>
            </a:lvl1pPr>
            <a:lvl2pPr>
              <a:buNone/>
              <a:defRPr sz="6800">
                <a:solidFill>
                  <a:schemeClr val="tx1">
                    <a:tint val="75000"/>
                  </a:schemeClr>
                </a:solidFill>
              </a:defRPr>
            </a:lvl2pPr>
            <a:lvl3pPr>
              <a:buNone/>
              <a:defRPr sz="6000">
                <a:solidFill>
                  <a:schemeClr val="tx1">
                    <a:tint val="75000"/>
                  </a:schemeClr>
                </a:solidFill>
              </a:defRPr>
            </a:lvl3pPr>
            <a:lvl4pPr>
              <a:buNone/>
              <a:defRPr sz="5300">
                <a:solidFill>
                  <a:schemeClr val="tx1">
                    <a:tint val="75000"/>
                  </a:schemeClr>
                </a:solidFill>
              </a:defRPr>
            </a:lvl4pPr>
            <a:lvl5pPr>
              <a:buNone/>
              <a:defRPr sz="53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25BBD5-DDFF-497D-B23B-51FAE4B42BC7}" type="datetimeFigureOut">
              <a:rPr lang="en-US"/>
              <a:pPr>
                <a:defRPr/>
              </a:pPr>
              <a:t>10/16/2012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A0BA35-267C-4F98-8B84-796506B541A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2816352"/>
            <a:ext cx="29626560" cy="457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7680340"/>
            <a:ext cx="14538960" cy="17739360"/>
          </a:xfrm>
        </p:spPr>
        <p:txBody>
          <a:bodyPr/>
          <a:lstStyle>
            <a:lvl1pPr>
              <a:defRPr sz="9800"/>
            </a:lvl1pPr>
            <a:lvl2pPr>
              <a:defRPr sz="9100"/>
            </a:lvl2pPr>
            <a:lvl3pPr>
              <a:defRPr sz="7500"/>
            </a:lvl3pPr>
            <a:lvl4pPr>
              <a:defRPr sz="6800"/>
            </a:lvl4pPr>
            <a:lvl5pPr>
              <a:defRPr sz="6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7680340"/>
            <a:ext cx="14538960" cy="17739360"/>
          </a:xfrm>
        </p:spPr>
        <p:txBody>
          <a:bodyPr/>
          <a:lstStyle>
            <a:lvl1pPr>
              <a:defRPr sz="9800"/>
            </a:lvl1pPr>
            <a:lvl2pPr>
              <a:defRPr sz="9100"/>
            </a:lvl2pPr>
            <a:lvl3pPr>
              <a:defRPr sz="7500"/>
            </a:lvl3pPr>
            <a:lvl4pPr>
              <a:defRPr sz="6800"/>
            </a:lvl4pPr>
            <a:lvl5pPr>
              <a:defRPr sz="6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7AA309C-0C4A-4D86-9DCC-89130265A5AA}" type="datetimeFigureOut">
              <a:rPr lang="en-US"/>
              <a:pPr>
                <a:defRPr/>
              </a:pPr>
              <a:t>10/16/2012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007C006-16A6-4754-9048-EF53F197DC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816352"/>
            <a:ext cx="2962656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7420992"/>
            <a:ext cx="14544677" cy="2637408"/>
          </a:xfrm>
        </p:spPr>
        <p:txBody>
          <a:bodyPr lIns="172428" tIns="0" rIns="172428" bIns="0" anchor="ctr">
            <a:noAutofit/>
          </a:bodyPr>
          <a:lstStyle>
            <a:lvl1pPr marL="0" indent="0">
              <a:buNone/>
              <a:defRPr sz="9100" b="1" cap="none" baseline="0">
                <a:solidFill>
                  <a:schemeClr val="tx2"/>
                </a:solidFill>
                <a:effectLst/>
              </a:defRPr>
            </a:lvl1pPr>
            <a:lvl2pPr>
              <a:buNone/>
              <a:defRPr sz="7500" b="1"/>
            </a:lvl2pPr>
            <a:lvl3pPr>
              <a:buNone/>
              <a:defRPr sz="6800" b="1"/>
            </a:lvl3pPr>
            <a:lvl4pPr>
              <a:buNone/>
              <a:defRPr sz="6000" b="1"/>
            </a:lvl4pPr>
            <a:lvl5pPr>
              <a:buNone/>
              <a:defRPr sz="6000" b="1"/>
            </a:lvl5pPr>
          </a:lstStyle>
          <a:p>
            <a:pPr lvl="0"/>
            <a:r>
              <a:rPr lang="en-US" smtClean="0"/>
              <a:t>Click to edit Master text styles</a:t>
            </a:r>
          </a:p>
        </p:txBody>
      </p:sp>
      <p:sp>
        <p:nvSpPr>
          <p:cNvPr id="4" name="Text Placeholder 3"/>
          <p:cNvSpPr>
            <a:spLocks noGrp="1"/>
          </p:cNvSpPr>
          <p:nvPr>
            <p:ph type="body" sz="half" idx="3"/>
          </p:nvPr>
        </p:nvSpPr>
        <p:spPr>
          <a:xfrm>
            <a:off x="16722092" y="7439030"/>
            <a:ext cx="14550390" cy="2619372"/>
          </a:xfrm>
        </p:spPr>
        <p:txBody>
          <a:bodyPr lIns="172428" tIns="0" rIns="172428" bIns="0" anchor="ctr"/>
          <a:lstStyle>
            <a:lvl1pPr marL="0" indent="0">
              <a:buNone/>
              <a:defRPr sz="9100" b="1" cap="none" baseline="0">
                <a:solidFill>
                  <a:schemeClr val="tx2"/>
                </a:solidFill>
                <a:effectLst/>
              </a:defRPr>
            </a:lvl1pPr>
            <a:lvl2pPr>
              <a:buNone/>
              <a:defRPr sz="7500" b="1"/>
            </a:lvl2pPr>
            <a:lvl3pPr>
              <a:buNone/>
              <a:defRPr sz="6800" b="1"/>
            </a:lvl3pPr>
            <a:lvl4pPr>
              <a:buNone/>
              <a:defRPr sz="6000" b="1"/>
            </a:lvl4pPr>
            <a:lvl5pPr>
              <a:buNone/>
              <a:defRPr sz="6000" b="1"/>
            </a:lvl5pPr>
          </a:lstStyle>
          <a:p>
            <a:pPr lvl="0"/>
            <a:r>
              <a:rPr lang="en-US" smtClean="0"/>
              <a:t>Click to edit Master text styles</a:t>
            </a:r>
          </a:p>
        </p:txBody>
      </p:sp>
      <p:sp>
        <p:nvSpPr>
          <p:cNvPr id="5" name="Content Placeholder 4"/>
          <p:cNvSpPr>
            <a:spLocks noGrp="1"/>
          </p:cNvSpPr>
          <p:nvPr>
            <p:ph sz="quarter" idx="2"/>
          </p:nvPr>
        </p:nvSpPr>
        <p:spPr>
          <a:xfrm>
            <a:off x="1645920" y="10058400"/>
            <a:ext cx="14544677" cy="15382880"/>
          </a:xfrm>
        </p:spPr>
        <p:txBody>
          <a:bodyPr tIns="0"/>
          <a:lstStyle>
            <a:lvl1pPr>
              <a:defRPr sz="8300"/>
            </a:lvl1pPr>
            <a:lvl2pPr>
              <a:defRPr sz="7500"/>
            </a:lvl2pPr>
            <a:lvl3pPr>
              <a:defRPr sz="6800"/>
            </a:lvl3pPr>
            <a:lvl4pPr>
              <a:defRPr sz="6000"/>
            </a:lvl4pPr>
            <a:lvl5pPr>
              <a:defRPr sz="6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6722092" y="10058400"/>
            <a:ext cx="14550390" cy="15382880"/>
          </a:xfrm>
        </p:spPr>
        <p:txBody>
          <a:bodyPr tIns="0"/>
          <a:lstStyle>
            <a:lvl1pPr>
              <a:defRPr sz="8300"/>
            </a:lvl1pPr>
            <a:lvl2pPr>
              <a:defRPr sz="7500"/>
            </a:lvl2pPr>
            <a:lvl3pPr>
              <a:defRPr sz="6800"/>
            </a:lvl3pPr>
            <a:lvl4pPr>
              <a:defRPr sz="6000"/>
            </a:lvl4pPr>
            <a:lvl5pPr>
              <a:defRPr sz="6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7385D81-AB40-4852-BF13-663251640689}" type="datetimeFigureOut">
              <a:rPr lang="en-US"/>
              <a:pPr>
                <a:defRPr/>
              </a:pPr>
              <a:t>10/16/2012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6F9B3C7-03D5-43E0-9429-207F01AFFA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920" y="2816352"/>
            <a:ext cx="29900880" cy="4572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89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900FB8E-909D-4C3F-AE6F-890AA7F5B308}" type="datetimeFigureOut">
              <a:rPr lang="en-US"/>
              <a:pPr>
                <a:defRPr/>
              </a:pPr>
              <a:t>10/16/2012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579B76A-19B4-4B8F-A8FD-9D03395FD4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9397C0A-D9B3-4108-86DC-EE0AA89F7CB4}" type="datetimeFigureOut">
              <a:rPr lang="en-US"/>
              <a:pPr>
                <a:defRPr/>
              </a:pPr>
              <a:t>10/16/2012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732E6BA-45B9-4A8B-AB22-AAEE898578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0" y="2057408"/>
            <a:ext cx="9875520" cy="4648200"/>
          </a:xfrm>
        </p:spPr>
        <p:txBody>
          <a:bodyPr>
            <a:noAutofit/>
          </a:bodyPr>
          <a:lstStyle>
            <a:lvl1pPr algn="l" rtl="0">
              <a:spcBef>
                <a:spcPct val="0"/>
              </a:spcBef>
              <a:buNone/>
              <a:defRPr sz="98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2468880" y="6705600"/>
            <a:ext cx="9875520" cy="18288000"/>
          </a:xfrm>
        </p:spPr>
        <p:txBody>
          <a:bodyPr lIns="68971" rIns="68971"/>
          <a:lstStyle>
            <a:lvl1pPr marL="0" indent="0" algn="l">
              <a:buNone/>
              <a:defRPr sz="5300"/>
            </a:lvl1pPr>
            <a:lvl2pPr indent="0" algn="l">
              <a:buNone/>
              <a:defRPr sz="4500"/>
            </a:lvl2pPr>
            <a:lvl3pPr indent="0" algn="l">
              <a:buNone/>
              <a:defRPr sz="3800"/>
            </a:lvl3pPr>
            <a:lvl4pPr indent="0" algn="l">
              <a:buNone/>
              <a:defRPr sz="3400"/>
            </a:lvl4pPr>
            <a:lvl5pPr indent="0" algn="l">
              <a:buNone/>
              <a:defRPr sz="3400"/>
            </a:lvl5pPr>
          </a:lstStyle>
          <a:p>
            <a:pPr lvl="0"/>
            <a:r>
              <a:rPr lang="en-US" smtClean="0"/>
              <a:t>Click to edit Master text styles</a:t>
            </a:r>
          </a:p>
        </p:txBody>
      </p:sp>
      <p:sp>
        <p:nvSpPr>
          <p:cNvPr id="4" name="Content Placeholder 3"/>
          <p:cNvSpPr>
            <a:spLocks noGrp="1"/>
          </p:cNvSpPr>
          <p:nvPr>
            <p:ph sz="half" idx="1"/>
          </p:nvPr>
        </p:nvSpPr>
        <p:spPr>
          <a:xfrm>
            <a:off x="12870180" y="6705600"/>
            <a:ext cx="18402300" cy="18288000"/>
          </a:xfrm>
        </p:spPr>
        <p:txBody>
          <a:bodyPr tIns="0"/>
          <a:lstStyle>
            <a:lvl1pPr>
              <a:defRPr sz="10600"/>
            </a:lvl1pPr>
            <a:lvl2pPr>
              <a:defRPr sz="9800"/>
            </a:lvl2pPr>
            <a:lvl3pPr>
              <a:defRPr sz="9100"/>
            </a:lvl3pPr>
            <a:lvl4pPr>
              <a:defRPr sz="7500"/>
            </a:lvl4pPr>
            <a:lvl5pPr>
              <a:defRPr sz="6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9CA81EC-D861-4EB7-81C5-270DE50DA0EF}" type="datetimeFigureOut">
              <a:rPr lang="en-US"/>
              <a:pPr>
                <a:defRPr/>
              </a:pPr>
              <a:t>10/16/2012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CA67543-29F6-4F01-B71F-F8CD95EAE7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11396663" y="4432300"/>
            <a:ext cx="18927762" cy="164592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344857" tIns="172428" rIns="344857" bIns="172428" anchor="ctr"/>
          <a:lstStyle/>
          <a:p>
            <a:pPr algn="ctr">
              <a:defRPr/>
            </a:pPr>
            <a:endParaRPr lang="en-US"/>
          </a:p>
        </p:txBody>
      </p:sp>
      <p:sp>
        <p:nvSpPr>
          <p:cNvPr id="6" name="Right Triangle 11"/>
          <p:cNvSpPr/>
          <p:nvPr/>
        </p:nvSpPr>
        <p:spPr>
          <a:xfrm rot="420000" flipV="1">
            <a:off x="28814713" y="21439188"/>
            <a:ext cx="560387" cy="62230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344857" tIns="172428" rIns="344857" bIns="172428" anchor="ctr"/>
          <a:lstStyle/>
          <a:p>
            <a:pPr algn="ctr">
              <a:defRPr/>
            </a:pPr>
            <a:endParaRPr lang="en-US"/>
          </a:p>
        </p:txBody>
      </p:sp>
      <p:sp>
        <p:nvSpPr>
          <p:cNvPr id="7" name="Freeform 9"/>
          <p:cNvSpPr>
            <a:spLocks/>
          </p:cNvSpPr>
          <p:nvPr/>
        </p:nvSpPr>
        <p:spPr bwMode="auto">
          <a:xfrm flipV="1">
            <a:off x="-34925" y="23266400"/>
            <a:ext cx="32988250" cy="41656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344857" tIns="172428" rIns="344857" bIns="172428"/>
          <a:lstStyle/>
          <a:p>
            <a:pPr>
              <a:defRPr/>
            </a:pPr>
            <a:endParaRPr lang="en-US">
              <a:latin typeface="+mn-lt"/>
              <a:cs typeface="+mn-cs"/>
            </a:endParaRPr>
          </a:p>
        </p:txBody>
      </p:sp>
      <p:sp>
        <p:nvSpPr>
          <p:cNvPr id="8" name="Freeform 10"/>
          <p:cNvSpPr>
            <a:spLocks/>
          </p:cNvSpPr>
          <p:nvPr/>
        </p:nvSpPr>
        <p:spPr bwMode="auto">
          <a:xfrm flipV="1">
            <a:off x="15773400" y="24879300"/>
            <a:ext cx="17145000" cy="25527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344857" tIns="172428" rIns="344857" bIns="172428"/>
          <a:lstStyle/>
          <a:p>
            <a:pPr>
              <a:defRPr/>
            </a:pPr>
            <a:endParaRPr lang="en-US">
              <a:latin typeface="+mn-lt"/>
              <a:cs typeface="+mn-cs"/>
            </a:endParaRPr>
          </a:p>
        </p:txBody>
      </p:sp>
      <p:sp>
        <p:nvSpPr>
          <p:cNvPr id="2" name="Title 1"/>
          <p:cNvSpPr>
            <a:spLocks noGrp="1"/>
          </p:cNvSpPr>
          <p:nvPr>
            <p:ph type="title"/>
          </p:nvPr>
        </p:nvSpPr>
        <p:spPr>
          <a:xfrm>
            <a:off x="2194560" y="4707986"/>
            <a:ext cx="7966253" cy="6330484"/>
          </a:xfrm>
        </p:spPr>
        <p:txBody>
          <a:bodyPr lIns="172428" rIns="172428" bIns="172428"/>
          <a:lstStyle>
            <a:lvl1pPr algn="l">
              <a:buNone/>
              <a:defRPr sz="75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2194560" y="11315140"/>
            <a:ext cx="7955280" cy="8717280"/>
          </a:xfrm>
        </p:spPr>
        <p:txBody>
          <a:bodyPr lIns="241400" rIns="172428"/>
          <a:lstStyle>
            <a:lvl1pPr marL="0" indent="0" algn="l">
              <a:spcBef>
                <a:spcPts val="943"/>
              </a:spcBef>
              <a:buFontTx/>
              <a:buNone/>
              <a:defRPr sz="4900"/>
            </a:lvl1pPr>
            <a:lvl2pPr>
              <a:defRPr sz="4500"/>
            </a:lvl2pPr>
            <a:lvl3pPr>
              <a:defRPr sz="3800"/>
            </a:lvl3pPr>
            <a:lvl4pPr>
              <a:defRPr sz="3400"/>
            </a:lvl4pPr>
            <a:lvl5pPr>
              <a:defRPr sz="3400"/>
            </a:lvl5pPr>
          </a:lstStyle>
          <a:p>
            <a:pPr lvl="0"/>
            <a:r>
              <a:rPr lang="en-US" smtClean="0"/>
              <a:t>Click to edit Master text styles</a:t>
            </a:r>
          </a:p>
        </p:txBody>
      </p:sp>
      <p:sp>
        <p:nvSpPr>
          <p:cNvPr id="3" name="Picture Placeholder 2"/>
          <p:cNvSpPr>
            <a:spLocks noGrp="1"/>
          </p:cNvSpPr>
          <p:nvPr>
            <p:ph type="pic" idx="1"/>
          </p:nvPr>
        </p:nvSpPr>
        <p:spPr>
          <a:xfrm rot="420000">
            <a:off x="12548855" y="4798068"/>
            <a:ext cx="16623792" cy="15727680"/>
          </a:xfrm>
          <a:prstGeom prst="rect">
            <a:avLst/>
          </a:prstGeom>
          <a:solidFill>
            <a:schemeClr val="bg2"/>
          </a:solidFill>
          <a:ln w="3000" cap="rnd">
            <a:solidFill>
              <a:srgbClr val="C0C0C0"/>
            </a:solidFill>
            <a:round/>
          </a:ln>
          <a:effectLst/>
        </p:spPr>
        <p:txBody>
          <a:bodyPr>
            <a:normAutofit/>
          </a:bodyPr>
          <a:lstStyle>
            <a:lvl1pPr marL="0" indent="0">
              <a:buNone/>
              <a:defRPr sz="121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1BCB9D0-784D-4FF8-AAE2-96364FB68918}" type="datetimeFigureOut">
              <a:rPr lang="en-US"/>
              <a:pPr>
                <a:defRPr/>
              </a:pPr>
              <a:t>10/16/2012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29078238" y="25425400"/>
            <a:ext cx="2193925" cy="1460500"/>
          </a:xfrm>
        </p:spPr>
        <p:txBody>
          <a:bodyPr/>
          <a:lstStyle>
            <a:lvl1pPr>
              <a:defRPr/>
            </a:lvl1pPr>
          </a:lstStyle>
          <a:p>
            <a:pPr>
              <a:defRPr/>
            </a:pPr>
            <a:fld id="{5158982F-FADA-4254-891D-47C848F028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34925" y="-28575"/>
            <a:ext cx="32988250" cy="41656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344857" tIns="172428" rIns="344857" bIns="172428"/>
          <a:lstStyle/>
          <a:p>
            <a:pPr>
              <a:defRPr/>
            </a:pPr>
            <a:endParaRPr lang="en-US">
              <a:latin typeface="+mn-lt"/>
              <a:cs typeface="+mn-cs"/>
            </a:endParaRPr>
          </a:p>
        </p:txBody>
      </p:sp>
      <p:sp>
        <p:nvSpPr>
          <p:cNvPr id="8" name="Freeform 7"/>
          <p:cNvSpPr>
            <a:spLocks/>
          </p:cNvSpPr>
          <p:nvPr/>
        </p:nvSpPr>
        <p:spPr bwMode="auto">
          <a:xfrm>
            <a:off x="15773400" y="-28575"/>
            <a:ext cx="17145000" cy="25527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344857" tIns="172428" rIns="344857" bIns="172428"/>
          <a:lstStyle/>
          <a:p>
            <a:pPr>
              <a:defRPr/>
            </a:pPr>
            <a:endParaRPr lang="en-US">
              <a:latin typeface="+mn-lt"/>
              <a:cs typeface="+mn-cs"/>
            </a:endParaRPr>
          </a:p>
        </p:txBody>
      </p:sp>
      <p:sp>
        <p:nvSpPr>
          <p:cNvPr id="15364" name="Title Placeholder 8"/>
          <p:cNvSpPr>
            <a:spLocks noGrp="1"/>
          </p:cNvSpPr>
          <p:nvPr>
            <p:ph type="title"/>
          </p:nvPr>
        </p:nvSpPr>
        <p:spPr bwMode="auto">
          <a:xfrm>
            <a:off x="1646238" y="2816225"/>
            <a:ext cx="29625925" cy="4572000"/>
          </a:xfrm>
          <a:prstGeom prst="rect">
            <a:avLst/>
          </a:prstGeom>
          <a:noFill/>
          <a:ln w="9525">
            <a:noFill/>
            <a:miter lim="800000"/>
            <a:headEnd/>
            <a:tailEnd/>
          </a:ln>
        </p:spPr>
        <p:txBody>
          <a:bodyPr vert="horz" wrap="square" lIns="0" tIns="172428" rIns="0" bIns="0" numCol="1" anchor="b" anchorCtr="0" compatLnSpc="1">
            <a:prstTxWarp prst="textNoShape">
              <a:avLst/>
            </a:prstTxWarp>
          </a:bodyPr>
          <a:lstStyle/>
          <a:p>
            <a:pPr lvl="0"/>
            <a:r>
              <a:rPr lang="en-US" smtClean="0"/>
              <a:t>Click to edit Master title style</a:t>
            </a:r>
          </a:p>
        </p:txBody>
      </p:sp>
      <p:sp>
        <p:nvSpPr>
          <p:cNvPr id="15365" name="Text Placeholder 29"/>
          <p:cNvSpPr>
            <a:spLocks noGrp="1"/>
          </p:cNvSpPr>
          <p:nvPr>
            <p:ph type="body" idx="1"/>
          </p:nvPr>
        </p:nvSpPr>
        <p:spPr bwMode="auto">
          <a:xfrm>
            <a:off x="1646238" y="7742238"/>
            <a:ext cx="29625925" cy="17556162"/>
          </a:xfrm>
          <a:prstGeom prst="rect">
            <a:avLst/>
          </a:prstGeom>
          <a:noFill/>
          <a:ln w="9525">
            <a:noFill/>
            <a:miter lim="800000"/>
            <a:headEnd/>
            <a:tailEnd/>
          </a:ln>
        </p:spPr>
        <p:txBody>
          <a:bodyPr vert="horz" wrap="square" lIns="344857" tIns="172428" rIns="344857" bIns="1724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1646238" y="25425400"/>
            <a:ext cx="7680325" cy="1460500"/>
          </a:xfrm>
          <a:prstGeom prst="rect">
            <a:avLst/>
          </a:prstGeom>
        </p:spPr>
        <p:txBody>
          <a:bodyPr vert="horz" lIns="0" tIns="0" rIns="0" bIns="0" anchor="b"/>
          <a:lstStyle>
            <a:lvl1pPr algn="l" eaLnBrk="1" latinLnBrk="0" hangingPunct="1">
              <a:defRPr kumimoji="0" sz="4500" smtClean="0">
                <a:solidFill>
                  <a:schemeClr val="tx2">
                    <a:shade val="90000"/>
                  </a:schemeClr>
                </a:solidFill>
              </a:defRPr>
            </a:lvl1pPr>
          </a:lstStyle>
          <a:p>
            <a:pPr>
              <a:defRPr/>
            </a:pPr>
            <a:fld id="{806B72A7-DA52-463D-A882-3FB6991B74D5}" type="datetimeFigureOut">
              <a:rPr lang="en-US"/>
              <a:pPr>
                <a:defRPr/>
              </a:pPr>
              <a:t>10/16/2012</a:t>
            </a:fld>
            <a:endParaRPr lang="en-US"/>
          </a:p>
        </p:txBody>
      </p:sp>
      <p:sp>
        <p:nvSpPr>
          <p:cNvPr id="22" name="Footer Placeholder 21"/>
          <p:cNvSpPr>
            <a:spLocks noGrp="1"/>
          </p:cNvSpPr>
          <p:nvPr>
            <p:ph type="ftr" sz="quarter" idx="3"/>
          </p:nvPr>
        </p:nvSpPr>
        <p:spPr>
          <a:xfrm>
            <a:off x="9601200" y="25425400"/>
            <a:ext cx="12069763" cy="1460500"/>
          </a:xfrm>
          <a:prstGeom prst="rect">
            <a:avLst/>
          </a:prstGeom>
        </p:spPr>
        <p:txBody>
          <a:bodyPr vert="horz" lIns="0" tIns="0" rIns="0" bIns="0" anchor="b"/>
          <a:lstStyle>
            <a:lvl1pPr algn="l" eaLnBrk="1" latinLnBrk="0" hangingPunct="1">
              <a:defRPr kumimoji="0" sz="45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28528963" y="25425400"/>
            <a:ext cx="2743200" cy="1460500"/>
          </a:xfrm>
          <a:prstGeom prst="rect">
            <a:avLst/>
          </a:prstGeom>
        </p:spPr>
        <p:txBody>
          <a:bodyPr vert="horz" lIns="0" tIns="0" rIns="0" bIns="0" anchor="b"/>
          <a:lstStyle>
            <a:lvl1pPr algn="r" eaLnBrk="1" latinLnBrk="0" hangingPunct="1">
              <a:defRPr kumimoji="0" sz="4500" smtClean="0">
                <a:solidFill>
                  <a:schemeClr val="tx2">
                    <a:shade val="90000"/>
                  </a:schemeClr>
                </a:solidFill>
              </a:defRPr>
            </a:lvl1pPr>
          </a:lstStyle>
          <a:p>
            <a:pPr>
              <a:defRPr/>
            </a:pPr>
            <a:fld id="{DCC0C4FE-0A97-400B-954F-F539180B48BD}" type="slidenum">
              <a:rPr lang="en-US"/>
              <a:pPr>
                <a:defRPr/>
              </a:pPr>
              <a:t>‹#›</a:t>
            </a:fld>
            <a:endParaRPr lang="en-US"/>
          </a:p>
        </p:txBody>
      </p:sp>
      <p:grpSp>
        <p:nvGrpSpPr>
          <p:cNvPr id="15369" name="Group 1"/>
          <p:cNvGrpSpPr>
            <a:grpSpLocks/>
          </p:cNvGrpSpPr>
          <p:nvPr/>
        </p:nvGrpSpPr>
        <p:grpSpPr bwMode="auto">
          <a:xfrm>
            <a:off x="-68263" y="809625"/>
            <a:ext cx="33050163" cy="259715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27" r:id="rId7"/>
    <p:sldLayoutId id="2147483726" r:id="rId8"/>
    <p:sldLayoutId id="2147483734" r:id="rId9"/>
    <p:sldLayoutId id="2147483725" r:id="rId10"/>
    <p:sldLayoutId id="2147483724" r:id="rId11"/>
  </p:sldLayoutIdLst>
  <p:txStyles>
    <p:titleStyle>
      <a:lvl1pPr algn="l" rtl="0" fontAlgn="base">
        <a:spcBef>
          <a:spcPct val="0"/>
        </a:spcBef>
        <a:spcAft>
          <a:spcPct val="0"/>
        </a:spcAft>
        <a:defRPr sz="18900" kern="1200">
          <a:solidFill>
            <a:schemeClr val="tx2"/>
          </a:solidFill>
          <a:latin typeface="+mj-lt"/>
          <a:ea typeface="+mj-ea"/>
          <a:cs typeface="+mj-cs"/>
        </a:defRPr>
      </a:lvl1pPr>
      <a:lvl2pPr algn="l" rtl="0" fontAlgn="base">
        <a:spcBef>
          <a:spcPct val="0"/>
        </a:spcBef>
        <a:spcAft>
          <a:spcPct val="0"/>
        </a:spcAft>
        <a:defRPr sz="18900">
          <a:solidFill>
            <a:schemeClr val="tx2"/>
          </a:solidFill>
          <a:latin typeface="Calibri" pitchFamily="34" charset="0"/>
        </a:defRPr>
      </a:lvl2pPr>
      <a:lvl3pPr algn="l" rtl="0" fontAlgn="base">
        <a:spcBef>
          <a:spcPct val="0"/>
        </a:spcBef>
        <a:spcAft>
          <a:spcPct val="0"/>
        </a:spcAft>
        <a:defRPr sz="18900">
          <a:solidFill>
            <a:schemeClr val="tx2"/>
          </a:solidFill>
          <a:latin typeface="Calibri" pitchFamily="34" charset="0"/>
        </a:defRPr>
      </a:lvl3pPr>
      <a:lvl4pPr algn="l" rtl="0" fontAlgn="base">
        <a:spcBef>
          <a:spcPct val="0"/>
        </a:spcBef>
        <a:spcAft>
          <a:spcPct val="0"/>
        </a:spcAft>
        <a:defRPr sz="18900">
          <a:solidFill>
            <a:schemeClr val="tx2"/>
          </a:solidFill>
          <a:latin typeface="Calibri" pitchFamily="34" charset="0"/>
        </a:defRPr>
      </a:lvl4pPr>
      <a:lvl5pPr algn="l" rtl="0" fontAlgn="base">
        <a:spcBef>
          <a:spcPct val="0"/>
        </a:spcBef>
        <a:spcAft>
          <a:spcPct val="0"/>
        </a:spcAft>
        <a:defRPr sz="18900">
          <a:solidFill>
            <a:schemeClr val="tx2"/>
          </a:solidFill>
          <a:latin typeface="Calibri" pitchFamily="34" charset="0"/>
        </a:defRPr>
      </a:lvl5pPr>
      <a:lvl6pPr marL="457200" algn="l" rtl="0" fontAlgn="base">
        <a:spcBef>
          <a:spcPct val="0"/>
        </a:spcBef>
        <a:spcAft>
          <a:spcPct val="0"/>
        </a:spcAft>
        <a:defRPr sz="18900">
          <a:solidFill>
            <a:schemeClr val="tx2"/>
          </a:solidFill>
          <a:latin typeface="Calibri" pitchFamily="34" charset="0"/>
        </a:defRPr>
      </a:lvl6pPr>
      <a:lvl7pPr marL="914400" algn="l" rtl="0" fontAlgn="base">
        <a:spcBef>
          <a:spcPct val="0"/>
        </a:spcBef>
        <a:spcAft>
          <a:spcPct val="0"/>
        </a:spcAft>
        <a:defRPr sz="18900">
          <a:solidFill>
            <a:schemeClr val="tx2"/>
          </a:solidFill>
          <a:latin typeface="Calibri" pitchFamily="34" charset="0"/>
        </a:defRPr>
      </a:lvl7pPr>
      <a:lvl8pPr marL="1371600" algn="l" rtl="0" fontAlgn="base">
        <a:spcBef>
          <a:spcPct val="0"/>
        </a:spcBef>
        <a:spcAft>
          <a:spcPct val="0"/>
        </a:spcAft>
        <a:defRPr sz="18900">
          <a:solidFill>
            <a:schemeClr val="tx2"/>
          </a:solidFill>
          <a:latin typeface="Calibri" pitchFamily="34" charset="0"/>
        </a:defRPr>
      </a:lvl8pPr>
      <a:lvl9pPr marL="1828800" algn="l" rtl="0" fontAlgn="base">
        <a:spcBef>
          <a:spcPct val="0"/>
        </a:spcBef>
        <a:spcAft>
          <a:spcPct val="0"/>
        </a:spcAft>
        <a:defRPr sz="18900">
          <a:solidFill>
            <a:schemeClr val="tx2"/>
          </a:solidFill>
          <a:latin typeface="Calibri" pitchFamily="34" charset="0"/>
        </a:defRPr>
      </a:lvl9pPr>
    </p:titleStyle>
    <p:bodyStyle>
      <a:lvl1pPr marL="1033463" indent="-1033463" algn="l" rtl="0" fontAlgn="base">
        <a:spcBef>
          <a:spcPct val="20000"/>
        </a:spcBef>
        <a:spcAft>
          <a:spcPct val="0"/>
        </a:spcAft>
        <a:buClr>
          <a:srgbClr val="9BBB59"/>
        </a:buClr>
        <a:buSzPct val="95000"/>
        <a:buFont typeface="Wingdings 2" pitchFamily="18" charset="2"/>
        <a:buChar char=""/>
        <a:defRPr sz="9800" kern="1200">
          <a:solidFill>
            <a:schemeClr val="tx1"/>
          </a:solidFill>
          <a:latin typeface="+mn-lt"/>
          <a:ea typeface="+mn-ea"/>
          <a:cs typeface="+mn-cs"/>
        </a:defRPr>
      </a:lvl1pPr>
      <a:lvl2pPr marL="2413000" indent="-930275" algn="l" rtl="0" fontAlgn="base">
        <a:spcBef>
          <a:spcPct val="20000"/>
        </a:spcBef>
        <a:spcAft>
          <a:spcPct val="0"/>
        </a:spcAft>
        <a:buClr>
          <a:schemeClr val="accent1"/>
        </a:buClr>
        <a:buSzPct val="85000"/>
        <a:buFont typeface="Wingdings 2" pitchFamily="18" charset="2"/>
        <a:buChar char=""/>
        <a:defRPr sz="9100" kern="1200">
          <a:solidFill>
            <a:schemeClr val="tx1"/>
          </a:solidFill>
          <a:latin typeface="+mn-lt"/>
          <a:ea typeface="+mn-ea"/>
          <a:cs typeface="+mn-cs"/>
        </a:defRPr>
      </a:lvl2pPr>
      <a:lvl3pPr marL="3448050" indent="-930275" algn="l" rtl="0" fontAlgn="base">
        <a:spcBef>
          <a:spcPct val="20000"/>
        </a:spcBef>
        <a:spcAft>
          <a:spcPct val="0"/>
        </a:spcAft>
        <a:buClr>
          <a:schemeClr val="accent2"/>
        </a:buClr>
        <a:buSzPct val="70000"/>
        <a:buFont typeface="Wingdings 2" pitchFamily="18" charset="2"/>
        <a:buChar char=""/>
        <a:defRPr sz="7900" kern="1200">
          <a:solidFill>
            <a:schemeClr val="tx1"/>
          </a:solidFill>
          <a:latin typeface="+mn-lt"/>
          <a:ea typeface="+mn-ea"/>
          <a:cs typeface="+mn-cs"/>
        </a:defRPr>
      </a:lvl3pPr>
      <a:lvl4pPr marL="4483100" indent="-792163" algn="l" rtl="0" fontAlgn="base">
        <a:spcBef>
          <a:spcPct val="20000"/>
        </a:spcBef>
        <a:spcAft>
          <a:spcPct val="0"/>
        </a:spcAft>
        <a:buClr>
          <a:srgbClr val="9BBB59"/>
        </a:buClr>
        <a:buSzPct val="65000"/>
        <a:buFont typeface="Wingdings 2" pitchFamily="18" charset="2"/>
        <a:buChar char=""/>
        <a:defRPr sz="7500" kern="1200">
          <a:solidFill>
            <a:schemeClr val="tx1"/>
          </a:solidFill>
          <a:latin typeface="+mn-lt"/>
          <a:ea typeface="+mn-ea"/>
          <a:cs typeface="+mn-cs"/>
        </a:defRPr>
      </a:lvl4pPr>
      <a:lvl5pPr marL="5516563" indent="-792163" algn="l" rtl="0" fontAlgn="base">
        <a:spcBef>
          <a:spcPct val="20000"/>
        </a:spcBef>
        <a:spcAft>
          <a:spcPct val="0"/>
        </a:spcAft>
        <a:buClr>
          <a:srgbClr val="8064A2"/>
        </a:buClr>
        <a:buSzPct val="65000"/>
        <a:buFont typeface="Wingdings 2" pitchFamily="18" charset="2"/>
        <a:buChar char=""/>
        <a:defRPr sz="7500" kern="1200">
          <a:solidFill>
            <a:schemeClr val="tx1"/>
          </a:solidFill>
          <a:latin typeface="+mn-lt"/>
          <a:ea typeface="+mn-ea"/>
          <a:cs typeface="+mn-cs"/>
        </a:defRPr>
      </a:lvl5pPr>
      <a:lvl6pPr marL="6552280" indent="-793171" algn="l" rtl="0" eaLnBrk="1" latinLnBrk="0" hangingPunct="1">
        <a:spcBef>
          <a:spcPct val="20000"/>
        </a:spcBef>
        <a:buClr>
          <a:schemeClr val="accent5"/>
        </a:buClr>
        <a:buSzPct val="80000"/>
        <a:buFont typeface="Wingdings 2"/>
        <a:buChar char=""/>
        <a:defRPr kumimoji="0" sz="6800" kern="1200">
          <a:solidFill>
            <a:schemeClr val="tx1"/>
          </a:solidFill>
          <a:latin typeface="+mn-lt"/>
          <a:ea typeface="+mn-ea"/>
          <a:cs typeface="+mn-cs"/>
        </a:defRPr>
      </a:lvl6pPr>
      <a:lvl7pPr marL="7241993" indent="-689714" algn="l" rtl="0" eaLnBrk="1" latinLnBrk="0" hangingPunct="1">
        <a:spcBef>
          <a:spcPct val="20000"/>
        </a:spcBef>
        <a:buClr>
          <a:schemeClr val="accent6"/>
        </a:buClr>
        <a:buSzPct val="80000"/>
        <a:buFont typeface="Wingdings 2"/>
        <a:buChar char=""/>
        <a:defRPr kumimoji="0" sz="6000" kern="1200" baseline="0">
          <a:solidFill>
            <a:schemeClr val="tx1"/>
          </a:solidFill>
          <a:latin typeface="+mn-lt"/>
          <a:ea typeface="+mn-ea"/>
          <a:cs typeface="+mn-cs"/>
        </a:defRPr>
      </a:lvl7pPr>
      <a:lvl8pPr marL="8276564" indent="-689714" algn="l" rtl="0" eaLnBrk="1" latinLnBrk="0" hangingPunct="1">
        <a:spcBef>
          <a:spcPct val="20000"/>
        </a:spcBef>
        <a:buClr>
          <a:schemeClr val="tx2"/>
        </a:buClr>
        <a:buChar char="•"/>
        <a:defRPr kumimoji="0" sz="6000" kern="1200">
          <a:solidFill>
            <a:schemeClr val="tx1"/>
          </a:solidFill>
          <a:latin typeface="+mn-lt"/>
          <a:ea typeface="+mn-ea"/>
          <a:cs typeface="+mn-cs"/>
        </a:defRPr>
      </a:lvl8pPr>
      <a:lvl9pPr marL="9311134" indent="-689714" algn="l" rtl="0" eaLnBrk="1" latinLnBrk="0" hangingPunct="1">
        <a:spcBef>
          <a:spcPct val="20000"/>
        </a:spcBef>
        <a:buClr>
          <a:schemeClr val="tx2"/>
        </a:buClr>
        <a:buFontTx/>
        <a:buChar char="•"/>
        <a:defRPr kumimoji="0" sz="5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724284" algn="l" rtl="0" eaLnBrk="1" latinLnBrk="0" hangingPunct="1">
        <a:defRPr kumimoji="0" kern="1200">
          <a:solidFill>
            <a:schemeClr val="tx1"/>
          </a:solidFill>
          <a:latin typeface="+mn-lt"/>
          <a:ea typeface="+mn-ea"/>
          <a:cs typeface="+mn-cs"/>
        </a:defRPr>
      </a:lvl2pPr>
      <a:lvl3pPr marL="3448568" algn="l" rtl="0" eaLnBrk="1" latinLnBrk="0" hangingPunct="1">
        <a:defRPr kumimoji="0" kern="1200">
          <a:solidFill>
            <a:schemeClr val="tx1"/>
          </a:solidFill>
          <a:latin typeface="+mn-lt"/>
          <a:ea typeface="+mn-ea"/>
          <a:cs typeface="+mn-cs"/>
        </a:defRPr>
      </a:lvl3pPr>
      <a:lvl4pPr marL="5172852" algn="l" rtl="0" eaLnBrk="1" latinLnBrk="0" hangingPunct="1">
        <a:defRPr kumimoji="0" kern="1200">
          <a:solidFill>
            <a:schemeClr val="tx1"/>
          </a:solidFill>
          <a:latin typeface="+mn-lt"/>
          <a:ea typeface="+mn-ea"/>
          <a:cs typeface="+mn-cs"/>
        </a:defRPr>
      </a:lvl4pPr>
      <a:lvl5pPr marL="6897136" algn="l" rtl="0" eaLnBrk="1" latinLnBrk="0" hangingPunct="1">
        <a:defRPr kumimoji="0" kern="1200">
          <a:solidFill>
            <a:schemeClr val="tx1"/>
          </a:solidFill>
          <a:latin typeface="+mn-lt"/>
          <a:ea typeface="+mn-ea"/>
          <a:cs typeface="+mn-cs"/>
        </a:defRPr>
      </a:lvl5pPr>
      <a:lvl6pPr marL="8621420" algn="l" rtl="0" eaLnBrk="1" latinLnBrk="0" hangingPunct="1">
        <a:defRPr kumimoji="0" kern="1200">
          <a:solidFill>
            <a:schemeClr val="tx1"/>
          </a:solidFill>
          <a:latin typeface="+mn-lt"/>
          <a:ea typeface="+mn-ea"/>
          <a:cs typeface="+mn-cs"/>
        </a:defRPr>
      </a:lvl6pPr>
      <a:lvl7pPr marL="10345704" algn="l" rtl="0" eaLnBrk="1" latinLnBrk="0" hangingPunct="1">
        <a:defRPr kumimoji="0" kern="1200">
          <a:solidFill>
            <a:schemeClr val="tx1"/>
          </a:solidFill>
          <a:latin typeface="+mn-lt"/>
          <a:ea typeface="+mn-ea"/>
          <a:cs typeface="+mn-cs"/>
        </a:defRPr>
      </a:lvl7pPr>
      <a:lvl8pPr marL="12069989" algn="l" rtl="0" eaLnBrk="1" latinLnBrk="0" hangingPunct="1">
        <a:defRPr kumimoji="0" kern="1200">
          <a:solidFill>
            <a:schemeClr val="tx1"/>
          </a:solidFill>
          <a:latin typeface="+mn-lt"/>
          <a:ea typeface="+mn-ea"/>
          <a:cs typeface="+mn-cs"/>
        </a:defRPr>
      </a:lvl8pPr>
      <a:lvl9pPr marL="1379427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6"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ounded Rectangle 198"/>
          <p:cNvSpPr/>
          <p:nvPr/>
        </p:nvSpPr>
        <p:spPr>
          <a:xfrm>
            <a:off x="21945600" y="13030200"/>
            <a:ext cx="10744200" cy="6781800"/>
          </a:xfrm>
          <a:prstGeom prst="round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6" name="Rectangle 5"/>
          <p:cNvSpPr/>
          <p:nvPr/>
        </p:nvSpPr>
        <p:spPr>
          <a:xfrm>
            <a:off x="0" y="0"/>
            <a:ext cx="32918400" cy="4191000"/>
          </a:xfrm>
          <a:prstGeom prst="rect">
            <a:avLst/>
          </a:prstGeom>
          <a:gradFill flip="none" rotWithShape="1">
            <a:gsLst>
              <a:gs pos="0">
                <a:schemeClr val="tx2">
                  <a:lumMod val="25000"/>
                </a:schemeClr>
              </a:gs>
              <a:gs pos="100000">
                <a:schemeClr val="tx2">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3448143" fontAlgn="auto">
              <a:spcBef>
                <a:spcPts val="0"/>
              </a:spcBef>
              <a:spcAft>
                <a:spcPts val="0"/>
              </a:spcAft>
              <a:defRPr/>
            </a:pPr>
            <a:endParaRPr lang="en-US" dirty="0"/>
          </a:p>
        </p:txBody>
      </p:sp>
      <p:pic>
        <p:nvPicPr>
          <p:cNvPr id="1029" name="Picture 7" descr="cuos"/>
          <p:cNvPicPr>
            <a:picLocks noChangeAspect="1" noChangeArrowheads="1"/>
          </p:cNvPicPr>
          <p:nvPr/>
        </p:nvPicPr>
        <p:blipFill>
          <a:blip r:embed="rId4"/>
          <a:srcRect/>
          <a:stretch>
            <a:fillRect/>
          </a:stretch>
        </p:blipFill>
        <p:spPr bwMode="auto">
          <a:xfrm>
            <a:off x="30697488" y="0"/>
            <a:ext cx="2220912" cy="4191000"/>
          </a:xfrm>
          <a:prstGeom prst="rect">
            <a:avLst/>
          </a:prstGeom>
          <a:noFill/>
          <a:ln w="9525">
            <a:noFill/>
            <a:miter lim="800000"/>
            <a:headEnd/>
            <a:tailEnd/>
          </a:ln>
        </p:spPr>
      </p:pic>
      <p:sp>
        <p:nvSpPr>
          <p:cNvPr id="1030" name="TextBox 12"/>
          <p:cNvSpPr txBox="1">
            <a:spLocks noChangeArrowheads="1"/>
          </p:cNvSpPr>
          <p:nvPr/>
        </p:nvSpPr>
        <p:spPr bwMode="auto">
          <a:xfrm>
            <a:off x="5715000" y="0"/>
            <a:ext cx="24993600" cy="2124075"/>
          </a:xfrm>
          <a:prstGeom prst="rect">
            <a:avLst/>
          </a:prstGeom>
          <a:noFill/>
          <a:ln w="9525">
            <a:noFill/>
            <a:miter lim="800000"/>
            <a:headEnd/>
            <a:tailEnd/>
          </a:ln>
        </p:spPr>
        <p:txBody>
          <a:bodyPr lIns="91429" tIns="45714" rIns="91429" bIns="45714">
            <a:spAutoFit/>
          </a:bodyPr>
          <a:lstStyle/>
          <a:p>
            <a:pPr algn="ctr"/>
            <a:r>
              <a:rPr lang="sv-SE" sz="6600" b="1"/>
              <a:t>Neutron Generation Using Ultra-Intense Laser Plasma Interactions</a:t>
            </a:r>
          </a:p>
        </p:txBody>
      </p:sp>
      <p:sp>
        <p:nvSpPr>
          <p:cNvPr id="1031" name="TextBox 13"/>
          <p:cNvSpPr txBox="1">
            <a:spLocks noChangeArrowheads="1"/>
          </p:cNvSpPr>
          <p:nvPr/>
        </p:nvSpPr>
        <p:spPr bwMode="auto">
          <a:xfrm>
            <a:off x="6096000" y="1981200"/>
            <a:ext cx="24231600" cy="2062163"/>
          </a:xfrm>
          <a:prstGeom prst="rect">
            <a:avLst/>
          </a:prstGeom>
          <a:noFill/>
          <a:ln w="9525">
            <a:noFill/>
            <a:miter lim="800000"/>
            <a:headEnd/>
            <a:tailEnd/>
          </a:ln>
        </p:spPr>
        <p:txBody>
          <a:bodyPr lIns="91429" tIns="45714" rIns="91429" bIns="45714">
            <a:spAutoFit/>
          </a:bodyPr>
          <a:lstStyle/>
          <a:p>
            <a:pPr algn="ctr"/>
            <a:r>
              <a:rPr lang="en-US" sz="3200">
                <a:latin typeface="Tahoma" pitchFamily="34" charset="0"/>
                <a:cs typeface="Tahoma" pitchFamily="34" charset="0"/>
              </a:rPr>
              <a:t>C. Zulick</a:t>
            </a:r>
            <a:r>
              <a:rPr lang="en-US" sz="3200" baseline="30000">
                <a:latin typeface="Tahoma" pitchFamily="34" charset="0"/>
                <a:cs typeface="Tahoma" pitchFamily="34" charset="0"/>
              </a:rPr>
              <a:t>1</a:t>
            </a:r>
            <a:r>
              <a:rPr lang="en-US" sz="3200">
                <a:latin typeface="Tahoma" pitchFamily="34" charset="0"/>
                <a:cs typeface="Tahoma" pitchFamily="34" charset="0"/>
              </a:rPr>
              <a:t> , F. Dollar</a:t>
            </a:r>
            <a:r>
              <a:rPr lang="en-US" sz="3200" baseline="30000">
                <a:latin typeface="Tahoma" pitchFamily="34" charset="0"/>
                <a:cs typeface="Tahoma" pitchFamily="34" charset="0"/>
              </a:rPr>
              <a:t>1</a:t>
            </a:r>
            <a:r>
              <a:rPr lang="en-US" sz="3200">
                <a:latin typeface="Tahoma" pitchFamily="34" charset="0"/>
                <a:cs typeface="Tahoma" pitchFamily="34" charset="0"/>
              </a:rPr>
              <a:t> , J. Davis</a:t>
            </a:r>
            <a:r>
              <a:rPr lang="en-US" sz="3200" baseline="30000">
                <a:latin typeface="Tahoma" pitchFamily="34" charset="0"/>
                <a:cs typeface="Tahoma" pitchFamily="34" charset="0"/>
              </a:rPr>
              <a:t>2</a:t>
            </a:r>
            <a:r>
              <a:rPr lang="en-US" sz="3200">
                <a:latin typeface="Tahoma" pitchFamily="34" charset="0"/>
                <a:cs typeface="Tahoma" pitchFamily="34" charset="0"/>
              </a:rPr>
              <a:t> , V. Chvykov</a:t>
            </a:r>
            <a:r>
              <a:rPr lang="en-US" sz="3200" baseline="30000">
                <a:latin typeface="Tahoma" pitchFamily="34" charset="0"/>
                <a:cs typeface="Tahoma" pitchFamily="34" charset="0"/>
              </a:rPr>
              <a:t>1</a:t>
            </a:r>
            <a:r>
              <a:rPr lang="en-US" sz="3200">
                <a:latin typeface="Tahoma" pitchFamily="34" charset="0"/>
                <a:cs typeface="Tahoma" pitchFamily="34" charset="0"/>
              </a:rPr>
              <a:t> , G. Kalintchenko</a:t>
            </a:r>
            <a:r>
              <a:rPr lang="en-US" sz="3200" baseline="30000">
                <a:latin typeface="Tahoma" pitchFamily="34" charset="0"/>
                <a:cs typeface="Tahoma" pitchFamily="34" charset="0"/>
              </a:rPr>
              <a:t>1</a:t>
            </a:r>
            <a:r>
              <a:rPr lang="en-US" sz="3200">
                <a:latin typeface="Tahoma" pitchFamily="34" charset="0"/>
                <a:cs typeface="Tahoma" pitchFamily="34" charset="0"/>
              </a:rPr>
              <a:t> , A. Maksimchuk</a:t>
            </a:r>
            <a:r>
              <a:rPr lang="en-US" sz="3200" baseline="30000">
                <a:latin typeface="Tahoma" pitchFamily="34" charset="0"/>
                <a:cs typeface="Tahoma" pitchFamily="34" charset="0"/>
              </a:rPr>
              <a:t>1</a:t>
            </a:r>
            <a:r>
              <a:rPr lang="en-US" sz="3200">
                <a:latin typeface="Tahoma" pitchFamily="34" charset="0"/>
                <a:cs typeface="Tahoma" pitchFamily="34" charset="0"/>
              </a:rPr>
              <a:t> , G. M. Petrov</a:t>
            </a:r>
            <a:r>
              <a:rPr lang="en-US" sz="3200" baseline="30000">
                <a:latin typeface="Tahoma" pitchFamily="34" charset="0"/>
                <a:cs typeface="Tahoma" pitchFamily="34" charset="0"/>
              </a:rPr>
              <a:t>2</a:t>
            </a:r>
            <a:r>
              <a:rPr lang="en-US" sz="3200">
                <a:latin typeface="Tahoma" pitchFamily="34" charset="0"/>
                <a:cs typeface="Tahoma" pitchFamily="34" charset="0"/>
              </a:rPr>
              <a:t> , A. G. R. Thomas</a:t>
            </a:r>
            <a:r>
              <a:rPr lang="en-US" sz="3200" baseline="30000">
                <a:latin typeface="Tahoma" pitchFamily="34" charset="0"/>
                <a:cs typeface="Tahoma" pitchFamily="34" charset="0"/>
              </a:rPr>
              <a:t>1</a:t>
            </a:r>
            <a:r>
              <a:rPr lang="en-US" sz="3200">
                <a:latin typeface="Tahoma" pitchFamily="34" charset="0"/>
                <a:cs typeface="Tahoma" pitchFamily="34" charset="0"/>
              </a:rPr>
              <a:t> , L. Willingale</a:t>
            </a:r>
            <a:r>
              <a:rPr lang="en-US" sz="3200" baseline="30000">
                <a:latin typeface="Tahoma" pitchFamily="34" charset="0"/>
                <a:cs typeface="Tahoma" pitchFamily="34" charset="0"/>
              </a:rPr>
              <a:t>1</a:t>
            </a:r>
            <a:r>
              <a:rPr lang="en-US" sz="3200">
                <a:latin typeface="Tahoma" pitchFamily="34" charset="0"/>
                <a:cs typeface="Tahoma" pitchFamily="34" charset="0"/>
              </a:rPr>
              <a:t> , V. Yanovsky</a:t>
            </a:r>
            <a:r>
              <a:rPr lang="en-US" sz="3200" baseline="30000">
                <a:latin typeface="Tahoma" pitchFamily="34" charset="0"/>
                <a:cs typeface="Tahoma" pitchFamily="34" charset="0"/>
              </a:rPr>
              <a:t>1</a:t>
            </a:r>
            <a:r>
              <a:rPr lang="en-US" sz="3200">
                <a:latin typeface="Tahoma" pitchFamily="34" charset="0"/>
                <a:cs typeface="Tahoma" pitchFamily="34" charset="0"/>
              </a:rPr>
              <a:t> , and K. Krushelnick</a:t>
            </a:r>
            <a:r>
              <a:rPr lang="en-US" sz="3200" baseline="30000">
                <a:latin typeface="Tahoma" pitchFamily="34" charset="0"/>
                <a:cs typeface="Tahoma" pitchFamily="34" charset="0"/>
              </a:rPr>
              <a:t>1</a:t>
            </a:r>
          </a:p>
          <a:p>
            <a:pPr algn="ctr"/>
            <a:r>
              <a:rPr lang="en-US" sz="3200" baseline="30000">
                <a:latin typeface="Tahoma" pitchFamily="34" charset="0"/>
                <a:cs typeface="Tahoma" pitchFamily="34" charset="0"/>
              </a:rPr>
              <a:t>1</a:t>
            </a:r>
            <a:r>
              <a:rPr lang="en-US" sz="3200">
                <a:latin typeface="Tahoma" pitchFamily="34" charset="0"/>
                <a:cs typeface="Tahoma" pitchFamily="34" charset="0"/>
              </a:rPr>
              <a:t>Center for Ultrafast Optical Science, University of Michigan</a:t>
            </a:r>
          </a:p>
          <a:p>
            <a:pPr algn="ctr"/>
            <a:r>
              <a:rPr lang="en-US" sz="3200" baseline="30000">
                <a:latin typeface="Tahoma" pitchFamily="34" charset="0"/>
                <a:cs typeface="Tahoma" pitchFamily="34" charset="0"/>
              </a:rPr>
              <a:t>2</a:t>
            </a:r>
            <a:r>
              <a:rPr lang="en-US" sz="3200">
                <a:latin typeface="Tahoma" pitchFamily="34" charset="0"/>
                <a:cs typeface="Tahoma" pitchFamily="34" charset="0"/>
              </a:rPr>
              <a:t>Plasma Physics Division, Naval Research Laboratory</a:t>
            </a:r>
          </a:p>
        </p:txBody>
      </p:sp>
      <p:sp>
        <p:nvSpPr>
          <p:cNvPr id="31" name="Rectangle 30"/>
          <p:cNvSpPr/>
          <p:nvPr/>
        </p:nvSpPr>
        <p:spPr>
          <a:xfrm>
            <a:off x="0" y="25450800"/>
            <a:ext cx="32918400" cy="228600"/>
          </a:xfrm>
          <a:prstGeom prst="rect">
            <a:avLst/>
          </a:prstGeom>
          <a:gradFill flip="none" rotWithShape="1">
            <a:gsLst>
              <a:gs pos="0">
                <a:schemeClr val="accent1">
                  <a:lumMod val="75000"/>
                </a:schemeClr>
              </a:gs>
              <a:gs pos="100000">
                <a:schemeClr val="tx2">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3448143" fontAlgn="auto">
              <a:spcBef>
                <a:spcPts val="0"/>
              </a:spcBef>
              <a:spcAft>
                <a:spcPts val="0"/>
              </a:spcAft>
              <a:defRPr/>
            </a:pPr>
            <a:endParaRPr lang="en-US" dirty="0"/>
          </a:p>
        </p:txBody>
      </p:sp>
      <p:sp>
        <p:nvSpPr>
          <p:cNvPr id="27" name="Rounded Rectangle 26"/>
          <p:cNvSpPr/>
          <p:nvPr/>
        </p:nvSpPr>
        <p:spPr>
          <a:xfrm>
            <a:off x="457200" y="14935200"/>
            <a:ext cx="9220200" cy="10134600"/>
          </a:xfrm>
          <a:prstGeom prst="round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just" defTabSz="3448143" fontAlgn="auto">
              <a:spcBef>
                <a:spcPts val="0"/>
              </a:spcBef>
              <a:spcAft>
                <a:spcPts val="0"/>
              </a:spcAft>
              <a:defRPr/>
            </a:pPr>
            <a:endParaRPr lang="en-US" sz="2600" dirty="0"/>
          </a:p>
        </p:txBody>
      </p:sp>
      <p:sp>
        <p:nvSpPr>
          <p:cNvPr id="1034" name="TextBox 33"/>
          <p:cNvSpPr txBox="1">
            <a:spLocks noChangeArrowheads="1"/>
          </p:cNvSpPr>
          <p:nvPr/>
        </p:nvSpPr>
        <p:spPr bwMode="auto">
          <a:xfrm>
            <a:off x="609600" y="15544800"/>
            <a:ext cx="8915400" cy="4694238"/>
          </a:xfrm>
          <a:prstGeom prst="rect">
            <a:avLst/>
          </a:prstGeom>
          <a:noFill/>
          <a:ln w="9525">
            <a:noFill/>
            <a:miter lim="800000"/>
            <a:headEnd/>
            <a:tailEnd/>
          </a:ln>
        </p:spPr>
        <p:txBody>
          <a:bodyPr lIns="91429" tIns="45714" rIns="91429" bIns="45714">
            <a:spAutoFit/>
          </a:bodyPr>
          <a:lstStyle/>
          <a:p>
            <a:pPr>
              <a:lnSpc>
                <a:spcPct val="115000"/>
              </a:lnSpc>
              <a:spcAft>
                <a:spcPts val="1000"/>
              </a:spcAft>
            </a:pPr>
            <a:r>
              <a:rPr lang="en-US" sz="2000" u="sng">
                <a:solidFill>
                  <a:schemeClr val="bg1"/>
                </a:solidFill>
              </a:rPr>
              <a:t>Experimental Setup and Background</a:t>
            </a:r>
            <a:r>
              <a:rPr lang="en-US" sz="2000">
                <a:solidFill>
                  <a:schemeClr val="bg1"/>
                </a:solidFill>
              </a:rPr>
              <a:t>:  The experiment was performed using the HERCULES laser facility at the University of Michigan. HERCULES is a Ti:sapphire system (</a:t>
            </a:r>
            <a:r>
              <a:rPr lang="el-GR" sz="2000">
                <a:solidFill>
                  <a:schemeClr val="bg1"/>
                </a:solidFill>
                <a:latin typeface="Calibri" pitchFamily="34" charset="0"/>
              </a:rPr>
              <a:t>λ</a:t>
            </a:r>
            <a:r>
              <a:rPr lang="en-US" sz="2000">
                <a:solidFill>
                  <a:schemeClr val="bg1"/>
                </a:solidFill>
                <a:latin typeface="Calibri" pitchFamily="34" charset="0"/>
              </a:rPr>
              <a:t> </a:t>
            </a:r>
            <a:r>
              <a:rPr lang="en-US" sz="2000">
                <a:solidFill>
                  <a:schemeClr val="bg1"/>
                </a:solidFill>
              </a:rPr>
              <a:t>= 800 nm) producing laser pulses with t = 40 fs duration full width at half maximum and an amplified spontaneous emission intensity contrast of 10</a:t>
            </a:r>
            <a:r>
              <a:rPr lang="en-US" sz="2000" baseline="30000">
                <a:solidFill>
                  <a:schemeClr val="bg1"/>
                </a:solidFill>
              </a:rPr>
              <a:t>-11</a:t>
            </a:r>
            <a:r>
              <a:rPr lang="en-US" sz="2000">
                <a:solidFill>
                  <a:schemeClr val="bg1"/>
                </a:solidFill>
              </a:rPr>
              <a:t> [4]. An additional contrast improvement to &lt;10</a:t>
            </a:r>
            <a:r>
              <a:rPr lang="en-US" sz="2000" baseline="30000">
                <a:solidFill>
                  <a:schemeClr val="bg1"/>
                </a:solidFill>
              </a:rPr>
              <a:t>-15</a:t>
            </a:r>
            <a:r>
              <a:rPr lang="en-US" sz="2000">
                <a:solidFill>
                  <a:schemeClr val="bg1"/>
                </a:solidFill>
              </a:rPr>
              <a:t> is provided by a pair of antireflection coated BK7 glass substrates that act as plasma mirrors.  The laser delivered 2 (0.75) J to the target with 55% of the energy in a 1.3 </a:t>
            </a:r>
            <a:r>
              <a:rPr lang="el-GR" sz="2000">
                <a:solidFill>
                  <a:schemeClr val="bg1"/>
                </a:solidFill>
                <a:latin typeface="Calibri" pitchFamily="34" charset="0"/>
              </a:rPr>
              <a:t>μ</a:t>
            </a:r>
            <a:r>
              <a:rPr lang="en-US" sz="2000">
                <a:solidFill>
                  <a:schemeClr val="bg1"/>
                </a:solidFill>
              </a:rPr>
              <a:t>m FWHM focal spot via an f /1 off-axis parabolic mirror. This results in an average on-target intensity of 1x10</a:t>
            </a:r>
            <a:r>
              <a:rPr lang="en-US" sz="2000" baseline="30000">
                <a:solidFill>
                  <a:schemeClr val="bg1"/>
                </a:solidFill>
              </a:rPr>
              <a:t>21</a:t>
            </a:r>
            <a:r>
              <a:rPr lang="en-US" sz="2000">
                <a:solidFill>
                  <a:schemeClr val="bg1"/>
                </a:solidFill>
              </a:rPr>
              <a:t> W/cm</a:t>
            </a:r>
            <a:r>
              <a:rPr lang="en-US" sz="2000" baseline="30000">
                <a:solidFill>
                  <a:schemeClr val="bg1"/>
                </a:solidFill>
              </a:rPr>
              <a:t>2</a:t>
            </a:r>
            <a:r>
              <a:rPr lang="en-US" sz="2000">
                <a:solidFill>
                  <a:schemeClr val="bg1"/>
                </a:solidFill>
              </a:rPr>
              <a:t> (a</a:t>
            </a:r>
            <a:r>
              <a:rPr lang="en-US" sz="2000" baseline="-25000">
                <a:solidFill>
                  <a:schemeClr val="bg1"/>
                </a:solidFill>
              </a:rPr>
              <a:t>0</a:t>
            </a:r>
            <a:r>
              <a:rPr lang="en-US" sz="2000">
                <a:solidFill>
                  <a:schemeClr val="bg1"/>
                </a:solidFill>
              </a:rPr>
              <a:t> = 27). A near diffraction limited spot size with a Strehl ratio of 0.6-0.75 was attained by using a deformable mirror (Xinetics) and a Shock-Hartmann wave front sensor, which were used to correct aberrations predominantly from the off-axis parabolic mirror.</a:t>
            </a:r>
            <a:endParaRPr lang="en-US" sz="2000">
              <a:solidFill>
                <a:schemeClr val="bg2"/>
              </a:solidFill>
              <a:latin typeface="Trebuchet MS" pitchFamily="34" charset="0"/>
              <a:ea typeface="Trebuchet MS" pitchFamily="34" charset="0"/>
              <a:cs typeface="Times New Roman" pitchFamily="18" charset="0"/>
            </a:endParaRPr>
          </a:p>
        </p:txBody>
      </p:sp>
      <p:pic>
        <p:nvPicPr>
          <p:cNvPr id="1035" name="Picture 43" descr="Split-M-Maize-bar.png"/>
          <p:cNvPicPr>
            <a:picLocks noChangeAspect="1"/>
          </p:cNvPicPr>
          <p:nvPr/>
        </p:nvPicPr>
        <p:blipFill>
          <a:blip r:embed="rId5"/>
          <a:srcRect/>
          <a:stretch>
            <a:fillRect/>
          </a:stretch>
        </p:blipFill>
        <p:spPr bwMode="auto">
          <a:xfrm>
            <a:off x="-152400" y="228600"/>
            <a:ext cx="5888038" cy="3810000"/>
          </a:xfrm>
          <a:prstGeom prst="rect">
            <a:avLst/>
          </a:prstGeom>
          <a:noFill/>
          <a:ln w="9525">
            <a:noFill/>
            <a:miter lim="800000"/>
            <a:headEnd/>
            <a:tailEnd/>
          </a:ln>
        </p:spPr>
      </p:pic>
      <p:sp>
        <p:nvSpPr>
          <p:cNvPr id="48" name="Rounded Rectangle 47"/>
          <p:cNvSpPr/>
          <p:nvPr/>
        </p:nvSpPr>
        <p:spPr>
          <a:xfrm>
            <a:off x="9829800" y="4800600"/>
            <a:ext cx="7620000" cy="7848600"/>
          </a:xfrm>
          <a:prstGeom prst="round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49" name="Rounded Rectangle 48"/>
          <p:cNvSpPr/>
          <p:nvPr/>
        </p:nvSpPr>
        <p:spPr>
          <a:xfrm>
            <a:off x="17830800" y="4724400"/>
            <a:ext cx="14554200" cy="7924800"/>
          </a:xfrm>
          <a:prstGeom prst="round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50" name="Rounded Rectangle 49"/>
          <p:cNvSpPr>
            <a:spLocks noChangeArrowheads="1"/>
          </p:cNvSpPr>
          <p:nvPr/>
        </p:nvSpPr>
        <p:spPr bwMode="auto">
          <a:xfrm>
            <a:off x="9982200" y="13030200"/>
            <a:ext cx="11734800" cy="12115800"/>
          </a:xfrm>
          <a:prstGeom prst="roundRect">
            <a:avLst>
              <a:gd name="adj" fmla="val 16667"/>
            </a:avLst>
          </a:prstGeom>
          <a:solidFill>
            <a:schemeClr val="tx1"/>
          </a:solidFill>
          <a:ln w="25400" algn="ctr">
            <a:solidFill>
              <a:schemeClr val="tx2"/>
            </a:solidFill>
            <a:round/>
            <a:headEnd/>
            <a:tailEnd/>
          </a:ln>
        </p:spPr>
        <p:txBody>
          <a:bodyPr lIns="91429" tIns="45714" rIns="91429" bIns="45714" anchor="ctr"/>
          <a:lstStyle/>
          <a:p>
            <a:pPr algn="just" defTabSz="3448143" fontAlgn="auto">
              <a:spcBef>
                <a:spcPts val="0"/>
              </a:spcBef>
              <a:spcAft>
                <a:spcPts val="0"/>
              </a:spcAft>
              <a:defRPr/>
            </a:pPr>
            <a:endParaRPr lang="en-US" sz="2600" dirty="0">
              <a:solidFill>
                <a:schemeClr val="lt1"/>
              </a:solidFill>
              <a:latin typeface="Trebuchet MS" pitchFamily="34" charset="0"/>
              <a:cs typeface="+mn-cs"/>
            </a:endParaRPr>
          </a:p>
        </p:txBody>
      </p:sp>
      <p:sp>
        <p:nvSpPr>
          <p:cNvPr id="52" name="Rounded Rectangle 51"/>
          <p:cNvSpPr/>
          <p:nvPr/>
        </p:nvSpPr>
        <p:spPr>
          <a:xfrm>
            <a:off x="21945600" y="20040600"/>
            <a:ext cx="10571163" cy="3048000"/>
          </a:xfrm>
          <a:prstGeom prst="round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just" defTabSz="3448143" fontAlgn="auto">
              <a:spcBef>
                <a:spcPts val="0"/>
              </a:spcBef>
              <a:spcAft>
                <a:spcPts val="0"/>
              </a:spcAft>
              <a:defRPr/>
            </a:pPr>
            <a:endParaRPr lang="en-US" sz="2600" dirty="0">
              <a:latin typeface="Trebuchet MS" pitchFamily="34" charset="0"/>
            </a:endParaRPr>
          </a:p>
        </p:txBody>
      </p:sp>
      <p:sp>
        <p:nvSpPr>
          <p:cNvPr id="1040" name="TextBox 71"/>
          <p:cNvSpPr>
            <a:spLocks noChangeArrowheads="1"/>
          </p:cNvSpPr>
          <p:nvPr/>
        </p:nvSpPr>
        <p:spPr bwMode="auto">
          <a:xfrm>
            <a:off x="22110700" y="20269200"/>
            <a:ext cx="10350500" cy="2728913"/>
          </a:xfrm>
          <a:custGeom>
            <a:avLst/>
            <a:gdLst>
              <a:gd name="T0" fmla="*/ 0 w 8991600"/>
              <a:gd name="T1" fmla="*/ 0 h 5170646"/>
              <a:gd name="T2" fmla="*/ 18174460 w 8991600"/>
              <a:gd name="T3" fmla="*/ 0 h 5170646"/>
              <a:gd name="T4" fmla="*/ 18174460 w 8991600"/>
              <a:gd name="T5" fmla="*/ 1073820 h 5170646"/>
              <a:gd name="T6" fmla="*/ 0 w 8991600"/>
              <a:gd name="T7" fmla="*/ 1073820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a:spAutoFit/>
          </a:bodyPr>
          <a:lstStyle/>
          <a:p>
            <a:pPr algn="just">
              <a:lnSpc>
                <a:spcPct val="115000"/>
              </a:lnSpc>
              <a:spcAft>
                <a:spcPts val="1000"/>
              </a:spcAft>
            </a:pPr>
            <a:r>
              <a:rPr lang="en-US" sz="2000" u="sng">
                <a:solidFill>
                  <a:schemeClr val="bg1"/>
                </a:solidFill>
              </a:rPr>
              <a:t>Summary</a:t>
            </a:r>
            <a:r>
              <a:rPr lang="en-US" sz="2000">
                <a:solidFill>
                  <a:schemeClr val="bg1"/>
                </a:solidFill>
              </a:rPr>
              <a:t>:  Laser produced neutrons have been characterized on the HERCULES system.</a:t>
            </a:r>
          </a:p>
          <a:p>
            <a:pPr algn="just">
              <a:lnSpc>
                <a:spcPct val="115000"/>
              </a:lnSpc>
              <a:spcAft>
                <a:spcPts val="1000"/>
              </a:spcAft>
              <a:buFont typeface="Arial" charset="0"/>
              <a:buChar char="•"/>
            </a:pPr>
            <a:r>
              <a:rPr lang="en-US" sz="2000">
                <a:solidFill>
                  <a:schemeClr val="bg1"/>
                </a:solidFill>
              </a:rPr>
              <a:t> Deuterons have been accelerated through the formation of a heavy ice layer.</a:t>
            </a:r>
          </a:p>
          <a:p>
            <a:pPr algn="just">
              <a:lnSpc>
                <a:spcPct val="115000"/>
              </a:lnSpc>
              <a:spcAft>
                <a:spcPts val="1000"/>
              </a:spcAft>
              <a:buFont typeface="Arial" charset="0"/>
              <a:buChar char="•"/>
            </a:pPr>
            <a:r>
              <a:rPr lang="en-US" sz="2000">
                <a:solidFill>
                  <a:schemeClr val="bg1"/>
                </a:solidFill>
              </a:rPr>
              <a:t> Neutron energies up to 15 MeV and fluxes up to 1.3 (+/- 0.6) x 10</a:t>
            </a:r>
            <a:r>
              <a:rPr lang="en-US" sz="2000" baseline="30000">
                <a:solidFill>
                  <a:schemeClr val="bg1"/>
                </a:solidFill>
              </a:rPr>
              <a:t>6</a:t>
            </a:r>
            <a:r>
              <a:rPr lang="en-US" sz="2000">
                <a:solidFill>
                  <a:schemeClr val="bg1"/>
                </a:solidFill>
              </a:rPr>
              <a:t> n/sr have been measured.</a:t>
            </a:r>
          </a:p>
          <a:p>
            <a:pPr algn="just">
              <a:lnSpc>
                <a:spcPct val="115000"/>
              </a:lnSpc>
              <a:spcAft>
                <a:spcPts val="1000"/>
              </a:spcAft>
              <a:buFont typeface="Arial" charset="0"/>
              <a:buChar char="•"/>
            </a:pPr>
            <a:r>
              <a:rPr lang="en-US" sz="2000">
                <a:solidFill>
                  <a:schemeClr val="bg1"/>
                </a:solidFill>
              </a:rPr>
              <a:t> Neutron spectral shapes agree with the predicted and simulated spectra .</a:t>
            </a:r>
          </a:p>
          <a:p>
            <a:pPr algn="just">
              <a:lnSpc>
                <a:spcPct val="115000"/>
              </a:lnSpc>
              <a:spcAft>
                <a:spcPts val="1000"/>
              </a:spcAft>
              <a:buFont typeface="Arial" charset="0"/>
              <a:buChar char="•"/>
            </a:pPr>
            <a:r>
              <a:rPr lang="en-US" sz="2000">
                <a:solidFill>
                  <a:schemeClr val="bg1"/>
                </a:solidFill>
              </a:rPr>
              <a:t> Future experiments will utilize the neutron beam for (n,f) interrogation of </a:t>
            </a:r>
            <a:r>
              <a:rPr lang="en-US" sz="2000" baseline="30000">
                <a:solidFill>
                  <a:schemeClr val="bg1"/>
                </a:solidFill>
              </a:rPr>
              <a:t>238</a:t>
            </a:r>
            <a:r>
              <a:rPr lang="en-US" sz="2000">
                <a:solidFill>
                  <a:schemeClr val="bg1"/>
                </a:solidFill>
              </a:rPr>
              <a:t>U.</a:t>
            </a:r>
          </a:p>
        </p:txBody>
      </p:sp>
      <p:sp>
        <p:nvSpPr>
          <p:cNvPr id="1041" name="TextBox 305"/>
          <p:cNvSpPr>
            <a:spLocks noChangeArrowheads="1"/>
          </p:cNvSpPr>
          <p:nvPr/>
        </p:nvSpPr>
        <p:spPr bwMode="auto">
          <a:xfrm>
            <a:off x="18288000" y="5029200"/>
            <a:ext cx="4343400" cy="6816725"/>
          </a:xfrm>
          <a:custGeom>
            <a:avLst/>
            <a:gdLst>
              <a:gd name="T0" fmla="*/ 0 w 8991600"/>
              <a:gd name="T1" fmla="*/ 0 h 5170646"/>
              <a:gd name="T2" fmla="*/ 293659 w 8991600"/>
              <a:gd name="T3" fmla="*/ 0 h 5170646"/>
              <a:gd name="T4" fmla="*/ 293659 w 8991600"/>
              <a:gd name="T5" fmla="*/ 19485939 h 5170646"/>
              <a:gd name="T6" fmla="*/ 0 w 8991600"/>
              <a:gd name="T7" fmla="*/ 19485939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a:spAutoFit/>
          </a:bodyPr>
          <a:lstStyle/>
          <a:p>
            <a:pPr algn="just">
              <a:lnSpc>
                <a:spcPct val="115000"/>
              </a:lnSpc>
              <a:spcAft>
                <a:spcPts val="1000"/>
              </a:spcAft>
            </a:pPr>
            <a:r>
              <a:rPr lang="en-US" sz="2000" u="sng">
                <a:solidFill>
                  <a:schemeClr val="bg1"/>
                </a:solidFill>
              </a:rPr>
              <a:t>Proton and Deuteron Acceleration:</a:t>
            </a:r>
            <a:r>
              <a:rPr lang="en-US" sz="2000">
                <a:solidFill>
                  <a:schemeClr val="bg1"/>
                </a:solidFill>
              </a:rPr>
              <a:t> Ions are accelerated during laser-plasma interactions through Target Normal Sheath Acceleration (TNSA).  During TNSA an accelerating sheath field is established by hot electrons which preferentially accelerates light ions on the rear surface of the target.  Organic contaminants present on all targets (which have not undergone extensive cleaning techniques) supply protons for typical experiments.  In this experiment the target material (2 </a:t>
            </a:r>
            <a:r>
              <a:rPr lang="el-GR" sz="2000">
                <a:solidFill>
                  <a:schemeClr val="bg1"/>
                </a:solidFill>
              </a:rPr>
              <a:t>μ</a:t>
            </a:r>
            <a:r>
              <a:rPr lang="en-US" sz="2000">
                <a:solidFill>
                  <a:schemeClr val="bg1"/>
                </a:solidFill>
              </a:rPr>
              <a:t>m Al) was cryogenically cooled and D</a:t>
            </a:r>
            <a:r>
              <a:rPr lang="en-US" sz="2000" baseline="-25000">
                <a:solidFill>
                  <a:schemeClr val="bg1"/>
                </a:solidFill>
              </a:rPr>
              <a:t>2</a:t>
            </a:r>
            <a:r>
              <a:rPr lang="en-US" sz="2000">
                <a:solidFill>
                  <a:schemeClr val="bg1"/>
                </a:solidFill>
              </a:rPr>
              <a:t>0 was sprayed into the chamber to form a thin heavy water ice layer on the surface of the target.  The resulting ion spectra are shown to the right.</a:t>
            </a:r>
          </a:p>
        </p:txBody>
      </p:sp>
      <p:sp>
        <p:nvSpPr>
          <p:cNvPr id="1042" name="TextBox 111"/>
          <p:cNvSpPr txBox="1">
            <a:spLocks noChangeArrowheads="1"/>
          </p:cNvSpPr>
          <p:nvPr/>
        </p:nvSpPr>
        <p:spPr bwMode="auto">
          <a:xfrm>
            <a:off x="2552700" y="8318500"/>
            <a:ext cx="153988" cy="1128713"/>
          </a:xfrm>
          <a:prstGeom prst="rect">
            <a:avLst/>
          </a:prstGeom>
          <a:noFill/>
          <a:ln w="9525">
            <a:noFill/>
            <a:miter lim="800000"/>
            <a:headEnd/>
            <a:tailEnd/>
          </a:ln>
        </p:spPr>
        <p:txBody>
          <a:bodyPr wrap="none" lIns="76197" tIns="38098" rIns="76197" bIns="38098">
            <a:spAutoFit/>
          </a:bodyPr>
          <a:lstStyle/>
          <a:p>
            <a:endParaRPr lang="en-US">
              <a:latin typeface="Calibri" pitchFamily="34" charset="0"/>
            </a:endParaRPr>
          </a:p>
        </p:txBody>
      </p:sp>
      <p:sp>
        <p:nvSpPr>
          <p:cNvPr id="124" name="Rounded Rectangle 123"/>
          <p:cNvSpPr/>
          <p:nvPr/>
        </p:nvSpPr>
        <p:spPr>
          <a:xfrm>
            <a:off x="21945600" y="23241000"/>
            <a:ext cx="10545763" cy="1878013"/>
          </a:xfrm>
          <a:prstGeom prst="round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just" defTabSz="3448143" fontAlgn="auto">
              <a:spcBef>
                <a:spcPts val="0"/>
              </a:spcBef>
              <a:spcAft>
                <a:spcPts val="0"/>
              </a:spcAft>
              <a:defRPr/>
            </a:pPr>
            <a:endParaRPr lang="en-US" sz="2600" dirty="0">
              <a:latin typeface="Trebuchet MS" pitchFamily="34" charset="0"/>
            </a:endParaRPr>
          </a:p>
        </p:txBody>
      </p:sp>
      <p:sp>
        <p:nvSpPr>
          <p:cNvPr id="2074" name="TextBox 124"/>
          <p:cNvSpPr>
            <a:spLocks noChangeArrowheads="1"/>
          </p:cNvSpPr>
          <p:nvPr/>
        </p:nvSpPr>
        <p:spPr bwMode="auto">
          <a:xfrm>
            <a:off x="21945600" y="23241000"/>
            <a:ext cx="10591800" cy="2057400"/>
          </a:xfrm>
          <a:custGeom>
            <a:avLst/>
            <a:gdLst>
              <a:gd name="T0" fmla="*/ 0 w 8991600"/>
              <a:gd name="T1" fmla="*/ 0 h 5170646"/>
              <a:gd name="T2" fmla="*/ 15788371 w 8991600"/>
              <a:gd name="T3" fmla="*/ 0 h 5170646"/>
              <a:gd name="T4" fmla="*/ 15788371 w 8991600"/>
              <a:gd name="T5" fmla="*/ 439544 h 5170646"/>
              <a:gd name="T6" fmla="*/ 0 w 8991600"/>
              <a:gd name="T7" fmla="*/ 439544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numCol="2">
            <a:spAutoFit/>
          </a:bodyPr>
          <a:lstStyle/>
          <a:p>
            <a:pPr algn="just">
              <a:lnSpc>
                <a:spcPct val="115000"/>
              </a:lnSpc>
              <a:spcAft>
                <a:spcPts val="1000"/>
              </a:spcAft>
              <a:defRPr/>
            </a:pPr>
            <a:r>
              <a:rPr lang="en-US" sz="2000" u="sng" dirty="0">
                <a:solidFill>
                  <a:schemeClr val="bg1"/>
                </a:solidFill>
              </a:rPr>
              <a:t>References</a:t>
            </a:r>
            <a:r>
              <a:rPr lang="en-US" sz="2000" dirty="0">
                <a:solidFill>
                  <a:schemeClr val="bg1"/>
                </a:solidFill>
              </a:rPr>
              <a:t>:</a:t>
            </a:r>
            <a:endParaRPr lang="en-US" sz="2000" dirty="0">
              <a:solidFill>
                <a:schemeClr val="bg1"/>
              </a:solidFill>
            </a:endParaRPr>
          </a:p>
          <a:p>
            <a:pPr algn="just">
              <a:spcAft>
                <a:spcPts val="1000"/>
              </a:spcAft>
              <a:defRPr/>
            </a:pPr>
            <a:r>
              <a:rPr lang="en-US" sz="2000" dirty="0">
                <a:solidFill>
                  <a:schemeClr val="bg1"/>
                </a:solidFill>
              </a:rPr>
              <a:t>[1] L. J. Perkins, </a:t>
            </a:r>
            <a:r>
              <a:rPr lang="en-US" sz="2000" i="1" dirty="0">
                <a:solidFill>
                  <a:schemeClr val="bg1"/>
                </a:solidFill>
              </a:rPr>
              <a:t>et.al.</a:t>
            </a:r>
            <a:r>
              <a:rPr lang="en-US" sz="2000" dirty="0">
                <a:solidFill>
                  <a:schemeClr val="bg1"/>
                </a:solidFill>
              </a:rPr>
              <a:t>, </a:t>
            </a:r>
            <a:r>
              <a:rPr lang="it-IT" sz="2000" dirty="0">
                <a:solidFill>
                  <a:schemeClr val="bg1"/>
                </a:solidFill>
              </a:rPr>
              <a:t>Nucl. Fusion </a:t>
            </a:r>
            <a:r>
              <a:rPr lang="it-IT" sz="2000" b="1" dirty="0">
                <a:solidFill>
                  <a:schemeClr val="bg1"/>
                </a:solidFill>
              </a:rPr>
              <a:t>40</a:t>
            </a:r>
            <a:r>
              <a:rPr lang="it-IT" sz="2000" dirty="0">
                <a:solidFill>
                  <a:schemeClr val="bg1"/>
                </a:solidFill>
              </a:rPr>
              <a:t>,1 (2000)</a:t>
            </a:r>
            <a:endParaRPr lang="en-US" sz="2000" dirty="0">
              <a:solidFill>
                <a:schemeClr val="bg1"/>
              </a:solidFill>
            </a:endParaRPr>
          </a:p>
          <a:p>
            <a:pPr algn="just">
              <a:spcAft>
                <a:spcPts val="1000"/>
              </a:spcAft>
              <a:defRPr/>
            </a:pPr>
            <a:r>
              <a:rPr lang="en-US" sz="2000" dirty="0">
                <a:solidFill>
                  <a:schemeClr val="bg1"/>
                </a:solidFill>
              </a:rPr>
              <a:t>[2] M. </a:t>
            </a:r>
            <a:r>
              <a:rPr lang="en-US" sz="2000" dirty="0" err="1">
                <a:solidFill>
                  <a:schemeClr val="bg1"/>
                </a:solidFill>
              </a:rPr>
              <a:t>Borghesi</a:t>
            </a:r>
            <a:r>
              <a:rPr lang="en-US" sz="2000" dirty="0">
                <a:solidFill>
                  <a:schemeClr val="bg1"/>
                </a:solidFill>
              </a:rPr>
              <a:t>, </a:t>
            </a:r>
            <a:r>
              <a:rPr lang="en-US" sz="2000" i="1" dirty="0">
                <a:solidFill>
                  <a:schemeClr val="bg1"/>
                </a:solidFill>
              </a:rPr>
              <a:t>et. al</a:t>
            </a:r>
            <a:r>
              <a:rPr lang="en-US" sz="2000" dirty="0">
                <a:solidFill>
                  <a:schemeClr val="bg1"/>
                </a:solidFill>
              </a:rPr>
              <a:t>., </a:t>
            </a:r>
            <a:r>
              <a:rPr lang="it-IT" sz="2000" dirty="0">
                <a:solidFill>
                  <a:schemeClr val="bg1"/>
                </a:solidFill>
              </a:rPr>
              <a:t>PPCF </a:t>
            </a:r>
            <a:r>
              <a:rPr lang="it-IT" sz="2000" b="1" dirty="0">
                <a:solidFill>
                  <a:schemeClr val="bg1"/>
                </a:solidFill>
              </a:rPr>
              <a:t>12A</a:t>
            </a:r>
            <a:r>
              <a:rPr lang="it-IT" sz="2000" dirty="0">
                <a:solidFill>
                  <a:schemeClr val="bg1"/>
                </a:solidFill>
              </a:rPr>
              <a:t> (2001)</a:t>
            </a:r>
          </a:p>
          <a:p>
            <a:pPr algn="just">
              <a:spcAft>
                <a:spcPts val="1000"/>
              </a:spcAft>
              <a:defRPr/>
            </a:pPr>
            <a:endParaRPr lang="en-US" sz="2000" dirty="0">
              <a:solidFill>
                <a:schemeClr val="bg1"/>
              </a:solidFill>
            </a:endParaRPr>
          </a:p>
          <a:p>
            <a:pPr algn="just">
              <a:spcAft>
                <a:spcPts val="1000"/>
              </a:spcAft>
              <a:defRPr/>
            </a:pPr>
            <a:r>
              <a:rPr lang="en-US" sz="2000" dirty="0">
                <a:solidFill>
                  <a:schemeClr val="bg1"/>
                </a:solidFill>
              </a:rPr>
              <a:t>[3] L. H. Gray, J. Read, Nature (London) 3845, </a:t>
            </a:r>
            <a:r>
              <a:rPr lang="en-US" sz="2000" b="1" dirty="0">
                <a:solidFill>
                  <a:schemeClr val="bg1"/>
                </a:solidFill>
              </a:rPr>
              <a:t>53</a:t>
            </a:r>
            <a:r>
              <a:rPr lang="en-US" sz="2000" dirty="0">
                <a:solidFill>
                  <a:schemeClr val="bg1"/>
                </a:solidFill>
              </a:rPr>
              <a:t> (1943)</a:t>
            </a:r>
          </a:p>
          <a:p>
            <a:pPr algn="just">
              <a:spcAft>
                <a:spcPts val="1000"/>
              </a:spcAft>
              <a:defRPr/>
            </a:pPr>
            <a:r>
              <a:rPr lang="en-US" sz="2000" dirty="0">
                <a:solidFill>
                  <a:schemeClr val="bg1"/>
                </a:solidFill>
              </a:rPr>
              <a:t>[4] V. </a:t>
            </a:r>
            <a:r>
              <a:rPr lang="en-US" sz="2000" dirty="0" err="1">
                <a:solidFill>
                  <a:schemeClr val="bg1"/>
                </a:solidFill>
              </a:rPr>
              <a:t>Chvykov</a:t>
            </a:r>
            <a:r>
              <a:rPr lang="en-US" sz="2000" dirty="0">
                <a:solidFill>
                  <a:schemeClr val="bg1"/>
                </a:solidFill>
              </a:rPr>
              <a:t>, </a:t>
            </a:r>
            <a:r>
              <a:rPr lang="en-US" sz="2000" i="1" dirty="0">
                <a:solidFill>
                  <a:schemeClr val="bg1"/>
                </a:solidFill>
              </a:rPr>
              <a:t>et.al.</a:t>
            </a:r>
            <a:r>
              <a:rPr lang="en-US" sz="2000" dirty="0">
                <a:solidFill>
                  <a:schemeClr val="bg1"/>
                </a:solidFill>
              </a:rPr>
              <a:t>, Opt. </a:t>
            </a:r>
            <a:r>
              <a:rPr lang="en-US" sz="2000" dirty="0" err="1">
                <a:solidFill>
                  <a:schemeClr val="bg1"/>
                </a:solidFill>
              </a:rPr>
              <a:t>Lett</a:t>
            </a:r>
            <a:r>
              <a:rPr lang="en-US" sz="2000" dirty="0">
                <a:solidFill>
                  <a:schemeClr val="bg1"/>
                </a:solidFill>
              </a:rPr>
              <a:t>. </a:t>
            </a:r>
            <a:r>
              <a:rPr lang="en-US" sz="2000" b="1" dirty="0">
                <a:solidFill>
                  <a:schemeClr val="bg1"/>
                </a:solidFill>
              </a:rPr>
              <a:t>31</a:t>
            </a:r>
            <a:r>
              <a:rPr lang="en-US" sz="2000" dirty="0">
                <a:solidFill>
                  <a:schemeClr val="bg1"/>
                </a:solidFill>
              </a:rPr>
              <a:t> 10 (2006)</a:t>
            </a:r>
          </a:p>
          <a:p>
            <a:pPr algn="just">
              <a:spcAft>
                <a:spcPts val="1000"/>
              </a:spcAft>
              <a:defRPr/>
            </a:pPr>
            <a:r>
              <a:rPr lang="en-US" sz="2000" dirty="0">
                <a:solidFill>
                  <a:schemeClr val="bg1"/>
                </a:solidFill>
              </a:rPr>
              <a:t>[5] P. </a:t>
            </a:r>
            <a:r>
              <a:rPr lang="en-US" sz="2000" dirty="0" err="1">
                <a:solidFill>
                  <a:schemeClr val="bg1"/>
                </a:solidFill>
              </a:rPr>
              <a:t>Pereslavtsev</a:t>
            </a:r>
            <a:r>
              <a:rPr lang="en-US" sz="2000" dirty="0">
                <a:solidFill>
                  <a:schemeClr val="bg1"/>
                </a:solidFill>
              </a:rPr>
              <a:t>, </a:t>
            </a:r>
            <a:r>
              <a:rPr lang="en-US" sz="2000" i="1" dirty="0">
                <a:solidFill>
                  <a:schemeClr val="bg1"/>
                </a:solidFill>
              </a:rPr>
              <a:t>et. al.</a:t>
            </a:r>
            <a:r>
              <a:rPr lang="en-US" sz="2000" dirty="0">
                <a:solidFill>
                  <a:schemeClr val="bg1"/>
                </a:solidFill>
              </a:rPr>
              <a:t>, NIMPR B </a:t>
            </a:r>
            <a:r>
              <a:rPr lang="en-US" sz="2000" b="1" dirty="0">
                <a:solidFill>
                  <a:schemeClr val="bg1"/>
                </a:solidFill>
              </a:rPr>
              <a:t>266</a:t>
            </a:r>
            <a:r>
              <a:rPr lang="en-US" sz="2000" dirty="0">
                <a:solidFill>
                  <a:schemeClr val="bg1"/>
                </a:solidFill>
              </a:rPr>
              <a:t> 3501 (2008)</a:t>
            </a:r>
          </a:p>
        </p:txBody>
      </p:sp>
      <p:sp>
        <p:nvSpPr>
          <p:cNvPr id="1045" name="TextBox 159"/>
          <p:cNvSpPr>
            <a:spLocks noChangeArrowheads="1"/>
          </p:cNvSpPr>
          <p:nvPr/>
        </p:nvSpPr>
        <p:spPr bwMode="auto">
          <a:xfrm>
            <a:off x="3810000" y="25717500"/>
            <a:ext cx="26670000" cy="400050"/>
          </a:xfrm>
          <a:custGeom>
            <a:avLst/>
            <a:gdLst>
              <a:gd name="T0" fmla="*/ 0 w 8991600"/>
              <a:gd name="T1" fmla="*/ 0 h 5170646"/>
              <a:gd name="T2" fmla="*/ 2064271461 w 8991600"/>
              <a:gd name="T3" fmla="*/ 0 h 5170646"/>
              <a:gd name="T4" fmla="*/ 2064271461 w 8991600"/>
              <a:gd name="T5" fmla="*/ 22 h 5170646"/>
              <a:gd name="T6" fmla="*/ 0 w 8991600"/>
              <a:gd name="T7" fmla="*/ 22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a:spAutoFit/>
          </a:bodyPr>
          <a:lstStyle/>
          <a:p>
            <a:r>
              <a:rPr lang="en-US" sz="2000"/>
              <a:t>This work was supported by the National Science Foundation (NSF) through the FOCUS Physics Frontier Center PHY-0114336, and by the Department of Homeland Security and NSF through grant EECS-0833499.</a:t>
            </a:r>
          </a:p>
        </p:txBody>
      </p:sp>
      <p:sp>
        <p:nvSpPr>
          <p:cNvPr id="25" name="Rounded Rectangle 24"/>
          <p:cNvSpPr/>
          <p:nvPr/>
        </p:nvSpPr>
        <p:spPr>
          <a:xfrm>
            <a:off x="533400" y="4724400"/>
            <a:ext cx="9067800" cy="9982200"/>
          </a:xfrm>
          <a:prstGeom prst="round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1047" name="TextBox 44"/>
          <p:cNvSpPr txBox="1">
            <a:spLocks noChangeArrowheads="1"/>
          </p:cNvSpPr>
          <p:nvPr/>
        </p:nvSpPr>
        <p:spPr bwMode="auto">
          <a:xfrm>
            <a:off x="762000" y="5091113"/>
            <a:ext cx="8610600" cy="4738687"/>
          </a:xfrm>
          <a:prstGeom prst="rect">
            <a:avLst/>
          </a:prstGeom>
          <a:noFill/>
          <a:ln w="9525">
            <a:noFill/>
            <a:miter lim="800000"/>
            <a:headEnd/>
            <a:tailEnd/>
          </a:ln>
        </p:spPr>
        <p:txBody>
          <a:bodyPr lIns="91429" tIns="45714" rIns="91429" bIns="45714">
            <a:spAutoFit/>
          </a:bodyPr>
          <a:lstStyle/>
          <a:p>
            <a:pPr>
              <a:lnSpc>
                <a:spcPct val="114000"/>
              </a:lnSpc>
              <a:spcAft>
                <a:spcPts val="1000"/>
              </a:spcAft>
            </a:pPr>
            <a:r>
              <a:rPr lang="en-US" sz="2000" u="sng">
                <a:solidFill>
                  <a:schemeClr val="bg1"/>
                </a:solidFill>
                <a:latin typeface="Trebuchet MS" pitchFamily="34" charset="0"/>
              </a:rPr>
              <a:t>Abstract</a:t>
            </a:r>
            <a:r>
              <a:rPr lang="en-US" sz="2000">
                <a:solidFill>
                  <a:schemeClr val="bg1"/>
                </a:solidFill>
                <a:latin typeface="Trebuchet MS" pitchFamily="34" charset="0"/>
                <a:ea typeface="Trebuchet MS" pitchFamily="34" charset="0"/>
                <a:cs typeface="Times New Roman" pitchFamily="18" charset="0"/>
              </a:rPr>
              <a:t>: </a:t>
            </a:r>
            <a:r>
              <a:rPr lang="en-US" sz="2000">
                <a:solidFill>
                  <a:schemeClr val="bg1"/>
                </a:solidFill>
              </a:rPr>
              <a:t>  Fast neutrons (&gt; 1 MeV) have important applications in biological imaging, materials testing, and active interrogation for homeland security. The generation of energetic neutrons is non-trivial since they are uncharged (no E-M acceleration) and require nuclear reactions to generate isolated neutrons (t1/2 = 881 s). Additionally, nuclear reactions tend to be isotropic, but directionality of the neutron beam is preferred for the efficient and selective use of neutrons. Experiments at the HERUCLES laser facility produced neutrons with energies up to 15 MeV in directional beams utilizing </a:t>
            </a:r>
            <a:r>
              <a:rPr lang="en-US" sz="2000" baseline="30000">
                <a:solidFill>
                  <a:schemeClr val="bg1"/>
                </a:solidFill>
              </a:rPr>
              <a:t>2</a:t>
            </a:r>
            <a:r>
              <a:rPr lang="en-US" sz="2000">
                <a:solidFill>
                  <a:schemeClr val="bg1"/>
                </a:solidFill>
              </a:rPr>
              <a:t>d(d,n)</a:t>
            </a:r>
            <a:r>
              <a:rPr lang="en-US" sz="2000" baseline="30000">
                <a:solidFill>
                  <a:schemeClr val="bg1"/>
                </a:solidFill>
              </a:rPr>
              <a:t>3</a:t>
            </a:r>
            <a:r>
              <a:rPr lang="en-US" sz="2000">
                <a:solidFill>
                  <a:schemeClr val="bg1"/>
                </a:solidFill>
              </a:rPr>
              <a:t> He, </a:t>
            </a:r>
            <a:r>
              <a:rPr lang="en-US" sz="2000" baseline="30000">
                <a:solidFill>
                  <a:schemeClr val="bg1"/>
                </a:solidFill>
              </a:rPr>
              <a:t>7</a:t>
            </a:r>
            <a:r>
              <a:rPr lang="en-US" sz="2000">
                <a:solidFill>
                  <a:schemeClr val="bg1"/>
                </a:solidFill>
              </a:rPr>
              <a:t>Li(p,n)</a:t>
            </a:r>
            <a:r>
              <a:rPr lang="en-US" sz="2000" baseline="30000">
                <a:solidFill>
                  <a:schemeClr val="bg1"/>
                </a:solidFill>
              </a:rPr>
              <a:t>7</a:t>
            </a:r>
            <a:r>
              <a:rPr lang="en-US" sz="2000">
                <a:solidFill>
                  <a:schemeClr val="bg1"/>
                </a:solidFill>
              </a:rPr>
              <a:t> Be, and </a:t>
            </a:r>
            <a:r>
              <a:rPr lang="en-US" sz="2000" baseline="30000">
                <a:solidFill>
                  <a:schemeClr val="bg1"/>
                </a:solidFill>
              </a:rPr>
              <a:t>7</a:t>
            </a:r>
            <a:r>
              <a:rPr lang="en-US" sz="2000">
                <a:solidFill>
                  <a:schemeClr val="bg1"/>
                </a:solidFill>
              </a:rPr>
              <a:t>Li(d,n)</a:t>
            </a:r>
            <a:r>
              <a:rPr lang="en-US" sz="2000" baseline="30000">
                <a:solidFill>
                  <a:schemeClr val="bg1"/>
                </a:solidFill>
              </a:rPr>
              <a:t>8</a:t>
            </a:r>
            <a:r>
              <a:rPr lang="en-US" sz="2000">
                <a:solidFill>
                  <a:schemeClr val="bg1"/>
                </a:solidFill>
              </a:rPr>
              <a:t> Be reactions. The neutrons were produced in a two-stage pitcher-catcher configuration by accelerating protons and deuterons from micron scale solid targets into bulk CD and LiF. The neutron yield was measured to be 2.3 (+/- 1.1) x 10</a:t>
            </a:r>
            <a:r>
              <a:rPr lang="en-US" sz="2000" baseline="30000">
                <a:solidFill>
                  <a:schemeClr val="bg1"/>
                </a:solidFill>
              </a:rPr>
              <a:t>7 </a:t>
            </a:r>
            <a:r>
              <a:rPr lang="en-US" sz="2000">
                <a:solidFill>
                  <a:schemeClr val="bg1"/>
                </a:solidFill>
              </a:rPr>
              <a:t>neutrons / sr.</a:t>
            </a:r>
          </a:p>
          <a:p>
            <a:pPr algn="just"/>
            <a:endParaRPr lang="en-US" sz="2000">
              <a:solidFill>
                <a:schemeClr val="bg2"/>
              </a:solidFill>
              <a:latin typeface="Trebuchet MS" pitchFamily="34" charset="0"/>
            </a:endParaRPr>
          </a:p>
        </p:txBody>
      </p:sp>
      <p:pic>
        <p:nvPicPr>
          <p:cNvPr id="1048" name="Picture 160" descr="DoHS.gif"/>
          <p:cNvPicPr>
            <a:picLocks noChangeAspect="1"/>
          </p:cNvPicPr>
          <p:nvPr/>
        </p:nvPicPr>
        <p:blipFill>
          <a:blip r:embed="rId6"/>
          <a:srcRect/>
          <a:stretch>
            <a:fillRect/>
          </a:stretch>
        </p:blipFill>
        <p:spPr bwMode="auto">
          <a:xfrm>
            <a:off x="31165800" y="25684163"/>
            <a:ext cx="1752600" cy="1747837"/>
          </a:xfrm>
          <a:prstGeom prst="rect">
            <a:avLst/>
          </a:prstGeom>
          <a:noFill/>
          <a:ln w="9525">
            <a:noFill/>
            <a:miter lim="800000"/>
            <a:headEnd/>
            <a:tailEnd/>
          </a:ln>
        </p:spPr>
      </p:pic>
      <p:sp>
        <p:nvSpPr>
          <p:cNvPr id="1049" name="TextBox 306"/>
          <p:cNvSpPr>
            <a:spLocks noChangeArrowheads="1"/>
          </p:cNvSpPr>
          <p:nvPr/>
        </p:nvSpPr>
        <p:spPr bwMode="auto">
          <a:xfrm>
            <a:off x="9982200" y="5200650"/>
            <a:ext cx="7162800" cy="5354638"/>
          </a:xfrm>
          <a:custGeom>
            <a:avLst/>
            <a:gdLst>
              <a:gd name="T0" fmla="*/ 0 w 8991600"/>
              <a:gd name="T1" fmla="*/ 0 h 5170646"/>
              <a:gd name="T2" fmla="*/ 817852 w 8991600"/>
              <a:gd name="T3" fmla="*/ 0 h 5170646"/>
              <a:gd name="T4" fmla="*/ 817852 w 8991600"/>
              <a:gd name="T5" fmla="*/ 20919 h 5170646"/>
              <a:gd name="T6" fmla="*/ 0 w 8991600"/>
              <a:gd name="T7" fmla="*/ 20919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a:spAutoFit/>
          </a:bodyPr>
          <a:lstStyle/>
          <a:p>
            <a:pPr algn="just" defTabSz="914400">
              <a:lnSpc>
                <a:spcPct val="114000"/>
              </a:lnSpc>
              <a:spcAft>
                <a:spcPts val="1000"/>
              </a:spcAft>
            </a:pPr>
            <a:r>
              <a:rPr lang="en-US" sz="2000" u="sng">
                <a:solidFill>
                  <a:schemeClr val="bg1"/>
                </a:solidFill>
              </a:rPr>
              <a:t>Applications of Laser Produced Neutrons</a:t>
            </a:r>
            <a:r>
              <a:rPr lang="en-US" sz="2000">
                <a:solidFill>
                  <a:schemeClr val="bg1"/>
                </a:solidFill>
              </a:rPr>
              <a:t>: The generation of directional neutron beams using laser based acceleration mechanisms offers an alternative means to RF accelerators for the generation of fast neutrons. The primary advantage of laser based techniques is the reduction of the charged particle acceleration distance from meter scale to millimeter scale due to the high electrical fields supported by plasmas. Fast neutron beams can be used for neutron radiography [1], imaging [2], fast neutron therapy [3], and active interrogation.  Neutron beams are of special interest for the detection of shielded Special Nuclear Material because neutrons can penetrate the high Z shielding materials used to masking gamma ray signals from passive radiation detectors and induce fission events which produce a detectable neutron signal.  </a:t>
            </a:r>
            <a:endParaRPr lang="en-US" sz="2000">
              <a:solidFill>
                <a:schemeClr val="bg1"/>
              </a:solidFill>
              <a:latin typeface="Trebuchet MS" pitchFamily="34" charset="0"/>
              <a:ea typeface="Trebuchet MS" pitchFamily="34" charset="0"/>
              <a:cs typeface="Times New Roman" pitchFamily="18" charset="0"/>
            </a:endParaRPr>
          </a:p>
        </p:txBody>
      </p:sp>
      <p:pic>
        <p:nvPicPr>
          <p:cNvPr id="2125" name="Picture 77"/>
          <p:cNvPicPr>
            <a:picLocks noChangeAspect="1" noChangeArrowheads="1"/>
          </p:cNvPicPr>
          <p:nvPr/>
        </p:nvPicPr>
        <p:blipFill>
          <a:blip r:embed="rId7"/>
          <a:srcRect/>
          <a:stretch>
            <a:fillRect/>
          </a:stretch>
        </p:blipFill>
        <p:spPr bwMode="auto">
          <a:xfrm>
            <a:off x="0" y="25669875"/>
            <a:ext cx="1752600" cy="17621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051" name="TextBox 305"/>
          <p:cNvSpPr>
            <a:spLocks noChangeArrowheads="1"/>
          </p:cNvSpPr>
          <p:nvPr/>
        </p:nvSpPr>
        <p:spPr bwMode="auto">
          <a:xfrm>
            <a:off x="10668000" y="13335000"/>
            <a:ext cx="10210800" cy="2216150"/>
          </a:xfrm>
          <a:custGeom>
            <a:avLst/>
            <a:gdLst>
              <a:gd name="T0" fmla="*/ 0 w 8991600"/>
              <a:gd name="T1" fmla="*/ 0 h 5170646"/>
              <a:gd name="T2" fmla="*/ 690355 w 8991600"/>
              <a:gd name="T3" fmla="*/ 0 h 5170646"/>
              <a:gd name="T4" fmla="*/ 690355 w 8991600"/>
              <a:gd name="T5" fmla="*/ 6334006 h 5170646"/>
              <a:gd name="T6" fmla="*/ 0 w 8991600"/>
              <a:gd name="T7" fmla="*/ 6334006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a:spAutoFit/>
          </a:bodyPr>
          <a:lstStyle/>
          <a:p>
            <a:pPr algn="just">
              <a:lnSpc>
                <a:spcPct val="115000"/>
              </a:lnSpc>
              <a:spcAft>
                <a:spcPts val="1000"/>
              </a:spcAft>
            </a:pPr>
            <a:r>
              <a:rPr lang="en-US" sz="2000" u="sng">
                <a:solidFill>
                  <a:schemeClr val="bg1"/>
                </a:solidFill>
              </a:rPr>
              <a:t>Neutron Generation</a:t>
            </a:r>
            <a:r>
              <a:rPr lang="en-US" sz="2000">
                <a:solidFill>
                  <a:schemeClr val="bg1"/>
                </a:solidFill>
              </a:rPr>
              <a:t>: Neutrons were generated with the fusion reactions listed in Table 1.  The deuteron reactions have the advantage of positive Q values (energy is released during the reaction) which provides an additional source of kinetic energy to the neutrons.  The expected </a:t>
            </a:r>
            <a:r>
              <a:rPr lang="en-US" sz="2000" baseline="30000">
                <a:solidFill>
                  <a:schemeClr val="bg1"/>
                </a:solidFill>
              </a:rPr>
              <a:t>7</a:t>
            </a:r>
            <a:r>
              <a:rPr lang="en-US" sz="2000">
                <a:solidFill>
                  <a:schemeClr val="bg1"/>
                </a:solidFill>
              </a:rPr>
              <a:t>Li(d,n)</a:t>
            </a:r>
            <a:r>
              <a:rPr lang="en-US" sz="2000" baseline="30000">
                <a:solidFill>
                  <a:schemeClr val="bg1"/>
                </a:solidFill>
              </a:rPr>
              <a:t>8</a:t>
            </a:r>
            <a:r>
              <a:rPr lang="en-US" sz="2000">
                <a:solidFill>
                  <a:schemeClr val="bg1"/>
                </a:solidFill>
              </a:rPr>
              <a:t>Be neutron spectra exhibits two energy peaks which are a result of the “traditional” two body interaction and a “stripping” reaction of the loosely bound deuteron which results in a neutron energy of E</a:t>
            </a:r>
            <a:r>
              <a:rPr lang="en-US" sz="2000" baseline="-25000">
                <a:solidFill>
                  <a:schemeClr val="bg1"/>
                </a:solidFill>
              </a:rPr>
              <a:t>d</a:t>
            </a:r>
            <a:r>
              <a:rPr lang="en-US" sz="2000">
                <a:solidFill>
                  <a:schemeClr val="bg1"/>
                </a:solidFill>
              </a:rPr>
              <a:t>/2 [5].</a:t>
            </a:r>
          </a:p>
        </p:txBody>
      </p:sp>
      <p:sp>
        <p:nvSpPr>
          <p:cNvPr id="1052" name="TextBox 305"/>
          <p:cNvSpPr>
            <a:spLocks noChangeArrowheads="1"/>
          </p:cNvSpPr>
          <p:nvPr/>
        </p:nvSpPr>
        <p:spPr bwMode="auto">
          <a:xfrm>
            <a:off x="10515600" y="17678400"/>
            <a:ext cx="10515600" cy="2216150"/>
          </a:xfrm>
          <a:custGeom>
            <a:avLst/>
            <a:gdLst>
              <a:gd name="T0" fmla="*/ 0 w 8991600"/>
              <a:gd name="T1" fmla="*/ 0 h 5170646"/>
              <a:gd name="T2" fmla="*/ 710963 w 8991600"/>
              <a:gd name="T3" fmla="*/ 0 h 5170646"/>
              <a:gd name="T4" fmla="*/ 710963 w 8991600"/>
              <a:gd name="T5" fmla="*/ 6334006 h 5170646"/>
              <a:gd name="T6" fmla="*/ 0 w 8991600"/>
              <a:gd name="T7" fmla="*/ 6334006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a:spAutoFit/>
          </a:bodyPr>
          <a:lstStyle/>
          <a:p>
            <a:pPr algn="just">
              <a:lnSpc>
                <a:spcPct val="115000"/>
              </a:lnSpc>
              <a:spcAft>
                <a:spcPts val="1000"/>
              </a:spcAft>
            </a:pPr>
            <a:r>
              <a:rPr lang="en-US" sz="2000">
                <a:solidFill>
                  <a:schemeClr val="bg1"/>
                </a:solidFill>
              </a:rPr>
              <a:t>The neutron spectrum (pictured below) illustrates the differences between the various nuclear reactions.   The highest energies (15 MeV) were observed with the positive Q value </a:t>
            </a:r>
            <a:r>
              <a:rPr lang="en-US" sz="2000" baseline="30000">
                <a:solidFill>
                  <a:schemeClr val="bg1"/>
                </a:solidFill>
              </a:rPr>
              <a:t>7</a:t>
            </a:r>
            <a:r>
              <a:rPr lang="en-US" sz="2000">
                <a:solidFill>
                  <a:schemeClr val="bg1"/>
                </a:solidFill>
              </a:rPr>
              <a:t>Li(d,n)</a:t>
            </a:r>
            <a:r>
              <a:rPr lang="en-US" sz="2000" baseline="30000">
                <a:solidFill>
                  <a:schemeClr val="bg1"/>
                </a:solidFill>
              </a:rPr>
              <a:t>8</a:t>
            </a:r>
            <a:r>
              <a:rPr lang="en-US" sz="2000">
                <a:solidFill>
                  <a:schemeClr val="bg1"/>
                </a:solidFill>
              </a:rPr>
              <a:t>Be reaction and the shape was similar to simulated spectra.  The </a:t>
            </a:r>
            <a:r>
              <a:rPr lang="en-US" sz="2000" baseline="30000">
                <a:solidFill>
                  <a:schemeClr val="bg1"/>
                </a:solidFill>
              </a:rPr>
              <a:t>7</a:t>
            </a:r>
            <a:r>
              <a:rPr lang="en-US" sz="2000">
                <a:solidFill>
                  <a:schemeClr val="bg1"/>
                </a:solidFill>
              </a:rPr>
              <a:t>Li(p,n)</a:t>
            </a:r>
            <a:r>
              <a:rPr lang="en-US" sz="2000" baseline="30000">
                <a:solidFill>
                  <a:schemeClr val="bg1"/>
                </a:solidFill>
              </a:rPr>
              <a:t>7</a:t>
            </a:r>
            <a:r>
              <a:rPr lang="en-US" sz="2000">
                <a:solidFill>
                  <a:schemeClr val="bg1"/>
                </a:solidFill>
              </a:rPr>
              <a:t>Be reaction produced the highest yield as a result of the robust, and well developed, proton acceleration techniques, while the deuteron acceleration can still be optimized (layer thickness, temperature).</a:t>
            </a:r>
          </a:p>
        </p:txBody>
      </p:sp>
      <p:sp>
        <p:nvSpPr>
          <p:cNvPr id="1053" name="Rectangle 10"/>
          <p:cNvSpPr>
            <a:spLocks noChangeArrowheads="1"/>
          </p:cNvSpPr>
          <p:nvPr/>
        </p:nvSpPr>
        <p:spPr bwMode="auto">
          <a:xfrm>
            <a:off x="0" y="0"/>
            <a:ext cx="32918400" cy="0"/>
          </a:xfrm>
          <a:prstGeom prst="rect">
            <a:avLst/>
          </a:prstGeom>
          <a:noFill/>
          <a:ln w="9525">
            <a:noFill/>
            <a:miter lim="800000"/>
            <a:headEnd/>
            <a:tailEnd/>
          </a:ln>
        </p:spPr>
        <p:txBody>
          <a:bodyPr wrap="none" anchor="ctr">
            <a:spAutoFit/>
          </a:bodyPr>
          <a:lstStyle/>
          <a:p>
            <a:endParaRPr lang="en-US"/>
          </a:p>
        </p:txBody>
      </p:sp>
      <p:sp>
        <p:nvSpPr>
          <p:cNvPr id="1054" name="Rectangle 12"/>
          <p:cNvSpPr>
            <a:spLocks noChangeArrowheads="1"/>
          </p:cNvSpPr>
          <p:nvPr/>
        </p:nvSpPr>
        <p:spPr bwMode="auto">
          <a:xfrm>
            <a:off x="0" y="0"/>
            <a:ext cx="32918400" cy="0"/>
          </a:xfrm>
          <a:prstGeom prst="rect">
            <a:avLst/>
          </a:prstGeom>
          <a:noFill/>
          <a:ln w="9525">
            <a:noFill/>
            <a:miter lim="800000"/>
            <a:headEnd/>
            <a:tailEnd/>
          </a:ln>
        </p:spPr>
        <p:txBody>
          <a:bodyPr wrap="none" anchor="ctr">
            <a:spAutoFit/>
          </a:bodyPr>
          <a:lstStyle/>
          <a:p>
            <a:endParaRPr lang="en-US"/>
          </a:p>
        </p:txBody>
      </p:sp>
      <p:sp>
        <p:nvSpPr>
          <p:cNvPr id="1055" name="Rectangle 14"/>
          <p:cNvSpPr>
            <a:spLocks noChangeArrowheads="1"/>
          </p:cNvSpPr>
          <p:nvPr/>
        </p:nvSpPr>
        <p:spPr bwMode="auto">
          <a:xfrm>
            <a:off x="0" y="0"/>
            <a:ext cx="32918400" cy="0"/>
          </a:xfrm>
          <a:prstGeom prst="rect">
            <a:avLst/>
          </a:prstGeom>
          <a:noFill/>
          <a:ln w="9525">
            <a:noFill/>
            <a:miter lim="800000"/>
            <a:headEnd/>
            <a:tailEnd/>
          </a:ln>
        </p:spPr>
        <p:txBody>
          <a:bodyPr wrap="none" anchor="ctr">
            <a:spAutoFit/>
          </a:bodyPr>
          <a:lstStyle/>
          <a:p>
            <a:endParaRPr lang="en-US"/>
          </a:p>
        </p:txBody>
      </p:sp>
      <p:sp>
        <p:nvSpPr>
          <p:cNvPr id="1056" name="TextBox 33"/>
          <p:cNvSpPr txBox="1">
            <a:spLocks noChangeArrowheads="1"/>
          </p:cNvSpPr>
          <p:nvPr/>
        </p:nvSpPr>
        <p:spPr bwMode="auto">
          <a:xfrm>
            <a:off x="22326600" y="13182600"/>
            <a:ext cx="9829800" cy="3406775"/>
          </a:xfrm>
          <a:prstGeom prst="rect">
            <a:avLst/>
          </a:prstGeom>
          <a:noFill/>
          <a:ln w="9525">
            <a:noFill/>
            <a:miter lim="800000"/>
            <a:headEnd/>
            <a:tailEnd/>
          </a:ln>
        </p:spPr>
        <p:txBody>
          <a:bodyPr lIns="91429" tIns="45714" rIns="91429" bIns="45714">
            <a:spAutoFit/>
          </a:bodyPr>
          <a:lstStyle/>
          <a:p>
            <a:pPr algn="just">
              <a:lnSpc>
                <a:spcPct val="115000"/>
              </a:lnSpc>
              <a:spcAft>
                <a:spcPts val="1000"/>
              </a:spcAft>
            </a:pPr>
            <a:r>
              <a:rPr lang="en-US" sz="2000" u="sng">
                <a:solidFill>
                  <a:schemeClr val="bg1"/>
                </a:solidFill>
              </a:rPr>
              <a:t>Neutron Diagnostics:</a:t>
            </a:r>
            <a:r>
              <a:rPr lang="en-US" sz="2000">
                <a:solidFill>
                  <a:schemeClr val="bg1"/>
                </a:solidFill>
              </a:rPr>
              <a:t>  The primary neutron diagnostics were neutron time-of-flight (nToF) detectors comprised of organic scintillators coupled to photo-multiplier tubes. A combination of </a:t>
            </a:r>
            <a:r>
              <a:rPr lang="en-US" sz="2000">
                <a:solidFill>
                  <a:schemeClr val="bg1"/>
                </a:solidFill>
                <a:latin typeface="Calibri" pitchFamily="34" charset="0"/>
              </a:rPr>
              <a:t>Ø</a:t>
            </a:r>
            <a:r>
              <a:rPr lang="en-US" sz="2000">
                <a:solidFill>
                  <a:schemeClr val="bg1"/>
                </a:solidFill>
              </a:rPr>
              <a:t>16 cm and </a:t>
            </a:r>
            <a:r>
              <a:rPr lang="en-US" sz="2000">
                <a:solidFill>
                  <a:schemeClr val="bg1"/>
                </a:solidFill>
                <a:latin typeface="Calibri" pitchFamily="34" charset="0"/>
              </a:rPr>
              <a:t>Ø</a:t>
            </a:r>
            <a:r>
              <a:rPr lang="en-US" sz="2000">
                <a:solidFill>
                  <a:schemeClr val="bg1"/>
                </a:solidFill>
              </a:rPr>
              <a:t>35.5 cm scintillators were used at distances of 2.75, 3.28, 5.63, and 9.19 meters from the target interaction to allow the nToFs to measure neutrons with energies from 0.5 to &gt;20 MeV. The neutron flux was measured with BD-PND bubble detectors from Bubble Technology Industries. The bubble detectors contain droplets of superheated liquid which are suspended in an inert gel. The detectors were sensitive to neutrons with energies between 200 keV and 15 MeV.</a:t>
            </a:r>
          </a:p>
          <a:p>
            <a:pPr algn="just">
              <a:lnSpc>
                <a:spcPct val="115000"/>
              </a:lnSpc>
              <a:spcAft>
                <a:spcPts val="1000"/>
              </a:spcAft>
            </a:pPr>
            <a:endParaRPr lang="en-US" sz="2000">
              <a:solidFill>
                <a:schemeClr val="bg1"/>
              </a:solidFill>
            </a:endParaRPr>
          </a:p>
        </p:txBody>
      </p:sp>
      <p:pic>
        <p:nvPicPr>
          <p:cNvPr id="1057" name="Picture 2"/>
          <p:cNvPicPr>
            <a:picLocks noChangeAspect="1" noChangeArrowheads="1"/>
          </p:cNvPicPr>
          <p:nvPr/>
        </p:nvPicPr>
        <p:blipFill>
          <a:blip r:embed="rId8"/>
          <a:srcRect/>
          <a:stretch>
            <a:fillRect/>
          </a:stretch>
        </p:blipFill>
        <p:spPr bwMode="auto">
          <a:xfrm>
            <a:off x="12649200" y="10210800"/>
            <a:ext cx="3543300" cy="2324100"/>
          </a:xfrm>
          <a:prstGeom prst="rect">
            <a:avLst/>
          </a:prstGeom>
          <a:noFill/>
          <a:ln w="9525">
            <a:noFill/>
            <a:miter lim="800000"/>
            <a:headEnd/>
            <a:tailEnd/>
          </a:ln>
        </p:spPr>
      </p:pic>
      <p:sp>
        <p:nvSpPr>
          <p:cNvPr id="1058" name="TextBox 46"/>
          <p:cNvSpPr txBox="1">
            <a:spLocks noChangeArrowheads="1"/>
          </p:cNvSpPr>
          <p:nvPr/>
        </p:nvSpPr>
        <p:spPr bwMode="auto">
          <a:xfrm>
            <a:off x="10591800" y="10950575"/>
            <a:ext cx="1981200" cy="708025"/>
          </a:xfrm>
          <a:prstGeom prst="rect">
            <a:avLst/>
          </a:prstGeom>
          <a:noFill/>
          <a:ln w="9525">
            <a:noFill/>
            <a:miter lim="800000"/>
            <a:headEnd/>
            <a:tailEnd/>
          </a:ln>
        </p:spPr>
        <p:txBody>
          <a:bodyPr>
            <a:spAutoFit/>
          </a:bodyPr>
          <a:lstStyle/>
          <a:p>
            <a:pPr defTabSz="914400"/>
            <a:r>
              <a:rPr lang="en-US" sz="2000">
                <a:solidFill>
                  <a:schemeClr val="bg1"/>
                </a:solidFill>
              </a:rPr>
              <a:t>Images from Pozzi et. al.</a:t>
            </a:r>
          </a:p>
        </p:txBody>
      </p:sp>
      <p:grpSp>
        <p:nvGrpSpPr>
          <p:cNvPr id="1059" name="Group 133"/>
          <p:cNvGrpSpPr>
            <a:grpSpLocks/>
          </p:cNvGrpSpPr>
          <p:nvPr/>
        </p:nvGrpSpPr>
        <p:grpSpPr bwMode="auto">
          <a:xfrm>
            <a:off x="23012400" y="16002000"/>
            <a:ext cx="4454525" cy="4371975"/>
            <a:chOff x="15087600" y="5334000"/>
            <a:chExt cx="4838856" cy="4372708"/>
          </a:xfrm>
        </p:grpSpPr>
        <p:sp>
          <p:nvSpPr>
            <p:cNvPr id="119" name="Rectangle 118"/>
            <p:cNvSpPr/>
            <p:nvPr/>
          </p:nvSpPr>
          <p:spPr>
            <a:xfrm>
              <a:off x="15087600" y="7924800"/>
              <a:ext cx="1447800" cy="1781908"/>
            </a:xfrm>
            <a:prstGeom prst="rect">
              <a:avLst/>
            </a:prstGeom>
            <a:solidFill>
              <a:srgbClr val="4F81BD">
                <a:lumMod val="40000"/>
                <a:lumOff val="60000"/>
              </a:srgbClr>
            </a:solidFill>
            <a:ln w="25400" cap="flat" cmpd="sng" algn="ctr">
              <a:solidFill>
                <a:sysClr val="windowText" lastClr="000000"/>
              </a:solidFill>
              <a:prstDash val="solid"/>
            </a:ln>
            <a:effectLst/>
            <a:scene3d>
              <a:camera prst="orthographicFront">
                <a:rot lat="3911145" lon="7524994" rev="7684571"/>
              </a:camera>
              <a:lightRig rig="threePt" dir="t"/>
            </a:scene3d>
            <a:sp3d extrusionH="127000" prstMaterial="metal"/>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pic>
          <p:nvPicPr>
            <p:cNvPr id="1097" name="Picture 3"/>
            <p:cNvPicPr>
              <a:picLocks noChangeAspect="1" noChangeArrowheads="1"/>
            </p:cNvPicPr>
            <p:nvPr/>
          </p:nvPicPr>
          <p:blipFill>
            <a:blip r:embed="rId9">
              <a:clrChange>
                <a:clrFrom>
                  <a:srgbClr val="000000"/>
                </a:clrFrom>
                <a:clrTo>
                  <a:srgbClr val="000000">
                    <a:alpha val="0"/>
                  </a:srgbClr>
                </a:clrTo>
              </a:clrChange>
            </a:blip>
            <a:srcRect/>
            <a:stretch>
              <a:fillRect/>
            </a:stretch>
          </p:blipFill>
          <p:spPr bwMode="auto">
            <a:xfrm>
              <a:off x="17145000" y="5334000"/>
              <a:ext cx="2743200" cy="2049517"/>
            </a:xfrm>
            <a:prstGeom prst="rect">
              <a:avLst/>
            </a:prstGeom>
            <a:noFill/>
            <a:ln w="9525">
              <a:noFill/>
              <a:miter lim="800000"/>
              <a:headEnd/>
              <a:tailEnd/>
            </a:ln>
          </p:spPr>
        </p:pic>
        <p:sp>
          <p:nvSpPr>
            <p:cNvPr id="121" name="Rectangle 120"/>
            <p:cNvSpPr/>
            <p:nvPr/>
          </p:nvSpPr>
          <p:spPr>
            <a:xfrm>
              <a:off x="16306800" y="7239000"/>
              <a:ext cx="990600" cy="1219200"/>
            </a:xfrm>
            <a:prstGeom prst="rect">
              <a:avLst/>
            </a:prstGeom>
            <a:solidFill>
              <a:srgbClr val="92D050"/>
            </a:solidFill>
            <a:ln w="25400" cap="flat" cmpd="sng" algn="ctr">
              <a:solidFill>
                <a:sysClr val="windowText" lastClr="000000"/>
              </a:solidFill>
              <a:prstDash val="solid"/>
            </a:ln>
            <a:effectLst/>
            <a:scene3d>
              <a:camera prst="orthographicFront">
                <a:rot lat="3911145" lon="7524994" rev="7684571"/>
              </a:camera>
              <a:lightRig rig="threePt" dir="t"/>
            </a:scene3d>
            <a:sp3d extrusionH="127000" prstMaterial="metal"/>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cxnSp>
          <p:nvCxnSpPr>
            <p:cNvPr id="1099" name="Straight Arrow Connector 121"/>
            <p:cNvCxnSpPr>
              <a:cxnSpLocks noChangeShapeType="1"/>
            </p:cNvCxnSpPr>
            <p:nvPr/>
          </p:nvCxnSpPr>
          <p:spPr bwMode="auto">
            <a:xfrm flipV="1">
              <a:off x="15163800" y="6705600"/>
              <a:ext cx="2743200" cy="2133600"/>
            </a:xfrm>
            <a:prstGeom prst="straightConnector1">
              <a:avLst/>
            </a:prstGeom>
            <a:noFill/>
            <a:ln w="9525" algn="ctr">
              <a:solidFill>
                <a:srgbClr val="FF0000"/>
              </a:solidFill>
              <a:round/>
              <a:headEnd/>
              <a:tailEnd type="arrow" w="med" len="med"/>
            </a:ln>
          </p:spPr>
        </p:cxnSp>
        <p:sp>
          <p:nvSpPr>
            <p:cNvPr id="123" name="Rectangle 122"/>
            <p:cNvSpPr/>
            <p:nvPr/>
          </p:nvSpPr>
          <p:spPr>
            <a:xfrm>
              <a:off x="16383000" y="6629400"/>
              <a:ext cx="990600" cy="1219200"/>
            </a:xfrm>
            <a:prstGeom prst="rect">
              <a:avLst/>
            </a:prstGeom>
            <a:solidFill>
              <a:srgbClr val="92D050"/>
            </a:solidFill>
            <a:ln w="25400" cap="flat" cmpd="sng" algn="ctr">
              <a:solidFill>
                <a:sysClr val="windowText" lastClr="000000"/>
              </a:solidFill>
              <a:prstDash val="solid"/>
            </a:ln>
            <a:effectLst/>
            <a:scene3d>
              <a:camera prst="orthographicFront">
                <a:rot lat="3911145" lon="7524994" rev="7684571"/>
              </a:camera>
              <a:lightRig rig="threePt" dir="t"/>
            </a:scene3d>
            <a:sp3d extrusionH="127000" prstMaterial="metal"/>
          </p:spPr>
          <p:txBody>
            <a:bodyPr anchor="ctr"/>
            <a:lstStyle/>
            <a:p>
              <a:pPr algn="ctr" defTabSz="914400" fontAlgn="auto">
                <a:spcBef>
                  <a:spcPts val="0"/>
                </a:spcBef>
                <a:spcAft>
                  <a:spcPts val="0"/>
                </a:spcAft>
                <a:defRPr/>
              </a:pPr>
              <a:r>
                <a:rPr lang="en-US" sz="1800" kern="0" dirty="0">
                  <a:solidFill>
                    <a:sysClr val="window" lastClr="FFFFFF"/>
                  </a:solidFill>
                  <a:latin typeface="Calibri"/>
                  <a:cs typeface="+mn-cs"/>
                </a:rPr>
                <a:t>B</a:t>
              </a:r>
              <a:endParaRPr lang="en-US" sz="1800" kern="0" dirty="0">
                <a:solidFill>
                  <a:sysClr val="window" lastClr="FFFFFF"/>
                </a:solidFill>
                <a:latin typeface="Calibri"/>
                <a:cs typeface="+mn-cs"/>
              </a:endParaRPr>
            </a:p>
          </p:txBody>
        </p:sp>
        <p:sp>
          <p:nvSpPr>
            <p:cNvPr id="125" name="Rectangle 124"/>
            <p:cNvSpPr/>
            <p:nvPr/>
          </p:nvSpPr>
          <p:spPr>
            <a:xfrm>
              <a:off x="15087600" y="7162800"/>
              <a:ext cx="1447800" cy="1781908"/>
            </a:xfrm>
            <a:prstGeom prst="rect">
              <a:avLst/>
            </a:prstGeom>
            <a:solidFill>
              <a:srgbClr val="4F81BD">
                <a:lumMod val="40000"/>
                <a:lumOff val="60000"/>
              </a:srgbClr>
            </a:solidFill>
            <a:ln w="25400" cap="flat" cmpd="sng" algn="ctr">
              <a:solidFill>
                <a:sysClr val="windowText" lastClr="000000"/>
              </a:solidFill>
              <a:prstDash val="solid"/>
            </a:ln>
            <a:effectLst/>
            <a:scene3d>
              <a:camera prst="orthographicFront">
                <a:rot lat="3911145" lon="7524994" rev="7684571"/>
              </a:camera>
              <a:lightRig rig="threePt" dir="t"/>
            </a:scene3d>
            <a:sp3d extrusionH="127000" prstMaterial="metal"/>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26" name="TextBox 125"/>
            <p:cNvSpPr txBox="1"/>
            <p:nvPr/>
          </p:nvSpPr>
          <p:spPr>
            <a:xfrm>
              <a:off x="17488059" y="7012269"/>
              <a:ext cx="2017627" cy="369949"/>
            </a:xfrm>
            <a:prstGeom prst="rect">
              <a:avLst/>
            </a:prstGeom>
            <a:noFill/>
          </p:spPr>
          <p:txBody>
            <a:bodyPr wrap="none">
              <a:spAutoFit/>
            </a:bodyPr>
            <a:lstStyle/>
            <a:p>
              <a:pPr defTabSz="914400" fontAlgn="auto">
                <a:spcBef>
                  <a:spcPts val="0"/>
                </a:spcBef>
                <a:spcAft>
                  <a:spcPts val="0"/>
                </a:spcAft>
                <a:defRPr/>
              </a:pPr>
              <a:r>
                <a:rPr lang="en-US" sz="1800" kern="0" dirty="0">
                  <a:solidFill>
                    <a:sysClr val="window" lastClr="FFFFFF">
                      <a:lumMod val="95000"/>
                    </a:sysClr>
                  </a:solidFill>
                </a:rPr>
                <a:t>Increasing energy</a:t>
              </a:r>
              <a:endParaRPr lang="en-US" sz="1800" kern="0" dirty="0">
                <a:solidFill>
                  <a:sysClr val="window" lastClr="FFFFFF">
                    <a:lumMod val="95000"/>
                  </a:sysClr>
                </a:solidFill>
              </a:endParaRPr>
            </a:p>
          </p:txBody>
        </p:sp>
        <p:cxnSp>
          <p:nvCxnSpPr>
            <p:cNvPr id="1103" name="Straight Arrow Connector 126"/>
            <p:cNvCxnSpPr>
              <a:cxnSpLocks noChangeShapeType="1"/>
            </p:cNvCxnSpPr>
            <p:nvPr/>
          </p:nvCxnSpPr>
          <p:spPr bwMode="auto">
            <a:xfrm rot="10800000">
              <a:off x="17907000" y="6934200"/>
              <a:ext cx="1447800" cy="1588"/>
            </a:xfrm>
            <a:prstGeom prst="straightConnector1">
              <a:avLst/>
            </a:prstGeom>
            <a:noFill/>
            <a:ln w="9525" algn="ctr">
              <a:solidFill>
                <a:srgbClr val="00B04E"/>
              </a:solidFill>
              <a:round/>
              <a:headEnd/>
              <a:tailEnd type="arrow" w="med" len="med"/>
            </a:ln>
          </p:spPr>
        </p:cxnSp>
        <p:sp>
          <p:nvSpPr>
            <p:cNvPr id="128" name="TextBox 127"/>
            <p:cNvSpPr txBox="1"/>
            <p:nvPr/>
          </p:nvSpPr>
          <p:spPr>
            <a:xfrm>
              <a:off x="15544584" y="7772809"/>
              <a:ext cx="337996" cy="368362"/>
            </a:xfrm>
            <a:prstGeom prst="rect">
              <a:avLst/>
            </a:prstGeom>
            <a:noFill/>
          </p:spPr>
          <p:txBody>
            <a:bodyPr wrap="none">
              <a:spAutoFit/>
            </a:bodyPr>
            <a:lstStyle/>
            <a:p>
              <a:pPr defTabSz="914400" fontAlgn="auto">
                <a:spcBef>
                  <a:spcPts val="0"/>
                </a:spcBef>
                <a:spcAft>
                  <a:spcPts val="0"/>
                </a:spcAft>
                <a:defRPr/>
              </a:pPr>
              <a:r>
                <a:rPr lang="en-US" sz="1800" kern="0" dirty="0">
                  <a:solidFill>
                    <a:sysClr val="windowText" lastClr="000000"/>
                  </a:solidFill>
                </a:rPr>
                <a:t>E</a:t>
              </a:r>
              <a:endParaRPr lang="en-US" sz="1800" kern="0" dirty="0">
                <a:solidFill>
                  <a:sysClr val="windowText" lastClr="000000"/>
                </a:solidFill>
              </a:endParaRPr>
            </a:p>
          </p:txBody>
        </p:sp>
        <p:sp>
          <p:nvSpPr>
            <p:cNvPr id="129" name="TextBox 128"/>
            <p:cNvSpPr txBox="1"/>
            <p:nvPr/>
          </p:nvSpPr>
          <p:spPr>
            <a:xfrm>
              <a:off x="16687906" y="6934468"/>
              <a:ext cx="337996" cy="368362"/>
            </a:xfrm>
            <a:prstGeom prst="rect">
              <a:avLst/>
            </a:prstGeom>
            <a:noFill/>
          </p:spPr>
          <p:txBody>
            <a:bodyPr wrap="none">
              <a:spAutoFit/>
            </a:bodyPr>
            <a:lstStyle/>
            <a:p>
              <a:pPr defTabSz="914400" fontAlgn="auto">
                <a:spcBef>
                  <a:spcPts val="0"/>
                </a:spcBef>
                <a:spcAft>
                  <a:spcPts val="0"/>
                </a:spcAft>
                <a:defRPr/>
              </a:pPr>
              <a:r>
                <a:rPr lang="en-US" sz="1800" kern="0" dirty="0">
                  <a:solidFill>
                    <a:sysClr val="windowText" lastClr="000000"/>
                  </a:solidFill>
                </a:rPr>
                <a:t>B</a:t>
              </a:r>
              <a:endParaRPr lang="en-US" sz="1800" kern="0" dirty="0">
                <a:solidFill>
                  <a:sysClr val="windowText" lastClr="000000"/>
                </a:solidFill>
              </a:endParaRPr>
            </a:p>
          </p:txBody>
        </p:sp>
        <p:cxnSp>
          <p:nvCxnSpPr>
            <p:cNvPr id="1106" name="Straight Arrow Connector 129"/>
            <p:cNvCxnSpPr>
              <a:cxnSpLocks noChangeShapeType="1"/>
            </p:cNvCxnSpPr>
            <p:nvPr/>
          </p:nvCxnSpPr>
          <p:spPr bwMode="auto">
            <a:xfrm rot="5400000" flipH="1" flipV="1">
              <a:off x="18745994" y="6324600"/>
              <a:ext cx="1219200" cy="1588"/>
            </a:xfrm>
            <a:prstGeom prst="straightConnector1">
              <a:avLst/>
            </a:prstGeom>
            <a:noFill/>
            <a:ln w="9525" algn="ctr">
              <a:solidFill>
                <a:srgbClr val="00B04E"/>
              </a:solidFill>
              <a:round/>
              <a:headEnd/>
              <a:tailEnd type="arrow" w="med" len="med"/>
            </a:ln>
          </p:spPr>
        </p:cxnSp>
        <p:sp>
          <p:nvSpPr>
            <p:cNvPr id="131" name="TextBox 130"/>
            <p:cNvSpPr txBox="1"/>
            <p:nvPr/>
          </p:nvSpPr>
          <p:spPr>
            <a:xfrm rot="16200000">
              <a:off x="18713066" y="6178354"/>
              <a:ext cx="2057745" cy="369036"/>
            </a:xfrm>
            <a:prstGeom prst="rect">
              <a:avLst/>
            </a:prstGeom>
            <a:noFill/>
          </p:spPr>
          <p:txBody>
            <a:bodyPr wrap="none">
              <a:spAutoFit/>
            </a:bodyPr>
            <a:lstStyle/>
            <a:p>
              <a:pPr defTabSz="914400" fontAlgn="auto">
                <a:spcBef>
                  <a:spcPts val="0"/>
                </a:spcBef>
                <a:spcAft>
                  <a:spcPts val="0"/>
                </a:spcAft>
                <a:defRPr/>
              </a:pPr>
              <a:r>
                <a:rPr lang="en-US" sz="1800" kern="0" dirty="0">
                  <a:solidFill>
                    <a:sysClr val="window" lastClr="FFFFFF">
                      <a:lumMod val="95000"/>
                    </a:sysClr>
                  </a:solidFill>
                </a:rPr>
                <a:t>Separation by q/m</a:t>
              </a:r>
              <a:endParaRPr lang="en-US" sz="1800" kern="0" dirty="0">
                <a:solidFill>
                  <a:sysClr val="window" lastClr="FFFFFF">
                    <a:lumMod val="95000"/>
                  </a:sysClr>
                </a:solidFill>
              </a:endParaRPr>
            </a:p>
          </p:txBody>
        </p:sp>
        <p:cxnSp>
          <p:nvCxnSpPr>
            <p:cNvPr id="132" name="Straight Arrow Connector 131"/>
            <p:cNvCxnSpPr/>
            <p:nvPr/>
          </p:nvCxnSpPr>
          <p:spPr>
            <a:xfrm rot="5400000" flipH="1" flipV="1">
              <a:off x="15735686" y="8495968"/>
              <a:ext cx="533489" cy="1725"/>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33" name="Straight Arrow Connector 132"/>
            <p:cNvCxnSpPr/>
            <p:nvPr/>
          </p:nvCxnSpPr>
          <p:spPr>
            <a:xfrm rot="5400000" flipH="1" flipV="1">
              <a:off x="16803132" y="7581414"/>
              <a:ext cx="533489" cy="1724"/>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grpSp>
      <p:graphicFrame>
        <p:nvGraphicFramePr>
          <p:cNvPr id="1026" name="Object 2"/>
          <p:cNvGraphicFramePr>
            <a:graphicFrameLocks noChangeAspect="1"/>
          </p:cNvGraphicFramePr>
          <p:nvPr/>
        </p:nvGraphicFramePr>
        <p:xfrm>
          <a:off x="16840200" y="21259800"/>
          <a:ext cx="4629150" cy="3810000"/>
        </p:xfrm>
        <a:graphic>
          <a:graphicData uri="http://schemas.openxmlformats.org/presentationml/2006/ole">
            <p:oleObj spid="_x0000_s1026" r:id="rId10" imgW="4331818" imgH="3412541" progId="Origin50.Graph">
              <p:embed/>
            </p:oleObj>
          </a:graphicData>
        </a:graphic>
      </p:graphicFrame>
      <p:pic>
        <p:nvPicPr>
          <p:cNvPr id="1060" name="Picture 3"/>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62000" y="9201150"/>
            <a:ext cx="8763000" cy="5353050"/>
          </a:xfrm>
          <a:prstGeom prst="rect">
            <a:avLst/>
          </a:prstGeom>
          <a:noFill/>
          <a:ln w="9525">
            <a:noFill/>
            <a:miter lim="800000"/>
            <a:headEnd/>
            <a:tailEnd/>
          </a:ln>
        </p:spPr>
      </p:pic>
      <p:pic>
        <p:nvPicPr>
          <p:cNvPr id="1061" name="Picture 5"/>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0210800" y="19583400"/>
            <a:ext cx="7543800" cy="5743575"/>
          </a:xfrm>
          <a:prstGeom prst="rect">
            <a:avLst/>
          </a:prstGeom>
          <a:noFill/>
          <a:ln w="9525">
            <a:noFill/>
            <a:miter lim="800000"/>
            <a:headEnd/>
            <a:tailEnd/>
          </a:ln>
        </p:spPr>
      </p:pic>
      <p:pic>
        <p:nvPicPr>
          <p:cNvPr id="1062" name="Picture 6"/>
          <p:cNvPicPr>
            <a:picLocks noChangeAspect="1" noChangeArrowheads="1"/>
          </p:cNvPicPr>
          <p:nvPr/>
        </p:nvPicPr>
        <p:blipFill>
          <a:blip r:embed="rId13"/>
          <a:srcRect/>
          <a:stretch>
            <a:fillRect/>
          </a:stretch>
        </p:blipFill>
        <p:spPr bwMode="auto">
          <a:xfrm>
            <a:off x="10029825" y="15621000"/>
            <a:ext cx="11610975" cy="1943100"/>
          </a:xfrm>
          <a:prstGeom prst="rect">
            <a:avLst/>
          </a:prstGeom>
          <a:noFill/>
          <a:ln w="9525">
            <a:noFill/>
            <a:miter lim="800000"/>
            <a:headEnd/>
            <a:tailEnd/>
          </a:ln>
        </p:spPr>
      </p:pic>
      <p:grpSp>
        <p:nvGrpSpPr>
          <p:cNvPr id="1063" name="Group 180"/>
          <p:cNvGrpSpPr>
            <a:grpSpLocks/>
          </p:cNvGrpSpPr>
          <p:nvPr/>
        </p:nvGrpSpPr>
        <p:grpSpPr bwMode="auto">
          <a:xfrm>
            <a:off x="25298400" y="16459200"/>
            <a:ext cx="6934200" cy="3236913"/>
            <a:chOff x="0" y="3004931"/>
            <a:chExt cx="6934200" cy="3237131"/>
          </a:xfrm>
        </p:grpSpPr>
        <p:grpSp>
          <p:nvGrpSpPr>
            <p:cNvPr id="1073" name="Group 31"/>
            <p:cNvGrpSpPr>
              <a:grpSpLocks/>
            </p:cNvGrpSpPr>
            <p:nvPr/>
          </p:nvGrpSpPr>
          <p:grpSpPr bwMode="auto">
            <a:xfrm>
              <a:off x="5791200" y="3048000"/>
              <a:ext cx="1143000" cy="3048000"/>
              <a:chOff x="6172200" y="3048000"/>
              <a:chExt cx="1143000" cy="3048000"/>
            </a:xfrm>
          </p:grpSpPr>
          <p:sp>
            <p:nvSpPr>
              <p:cNvPr id="159" name="Rounded Rectangle 158"/>
              <p:cNvSpPr/>
              <p:nvPr/>
            </p:nvSpPr>
            <p:spPr>
              <a:xfrm>
                <a:off x="6172200" y="3047797"/>
                <a:ext cx="1143000" cy="3048205"/>
              </a:xfrm>
              <a:prstGeom prst="roundRect">
                <a:avLst/>
              </a:prstGeom>
              <a:solidFill>
                <a:srgbClr val="4F81BD">
                  <a:lumMod val="20000"/>
                  <a:lumOff val="80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0" name="Oval 159"/>
              <p:cNvSpPr/>
              <p:nvPr/>
            </p:nvSpPr>
            <p:spPr>
              <a:xfrm>
                <a:off x="6400800" y="4495694"/>
                <a:ext cx="76200" cy="76205"/>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1" name="Oval 160"/>
              <p:cNvSpPr/>
              <p:nvPr/>
            </p:nvSpPr>
            <p:spPr>
              <a:xfrm>
                <a:off x="6553200" y="4876720"/>
                <a:ext cx="76200" cy="76205"/>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2" name="Oval 161"/>
              <p:cNvSpPr/>
              <p:nvPr/>
            </p:nvSpPr>
            <p:spPr>
              <a:xfrm>
                <a:off x="6629400" y="4267079"/>
                <a:ext cx="76200" cy="76205"/>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3" name="Oval 162"/>
              <p:cNvSpPr/>
              <p:nvPr/>
            </p:nvSpPr>
            <p:spPr>
              <a:xfrm>
                <a:off x="6781800" y="5333951"/>
                <a:ext cx="76200" cy="76205"/>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4" name="Oval 163"/>
              <p:cNvSpPr/>
              <p:nvPr/>
            </p:nvSpPr>
            <p:spPr>
              <a:xfrm>
                <a:off x="6934200" y="4571899"/>
                <a:ext cx="76200" cy="76205"/>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5" name="Oval 164"/>
              <p:cNvSpPr/>
              <p:nvPr/>
            </p:nvSpPr>
            <p:spPr>
              <a:xfrm>
                <a:off x="6858000" y="3809848"/>
                <a:ext cx="76200" cy="76205"/>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6" name="Oval 165"/>
              <p:cNvSpPr/>
              <p:nvPr/>
            </p:nvSpPr>
            <p:spPr>
              <a:xfrm>
                <a:off x="6553200" y="5714976"/>
                <a:ext cx="76200" cy="76205"/>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7" name="Oval 166"/>
              <p:cNvSpPr/>
              <p:nvPr/>
            </p:nvSpPr>
            <p:spPr>
              <a:xfrm>
                <a:off x="6553200" y="4648105"/>
                <a:ext cx="76200" cy="76205"/>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8" name="Oval 167"/>
              <p:cNvSpPr/>
              <p:nvPr/>
            </p:nvSpPr>
            <p:spPr>
              <a:xfrm>
                <a:off x="6781800" y="4876720"/>
                <a:ext cx="304800" cy="304821"/>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69" name="Oval 168"/>
              <p:cNvSpPr/>
              <p:nvPr/>
            </p:nvSpPr>
            <p:spPr>
              <a:xfrm>
                <a:off x="6324600" y="5257746"/>
                <a:ext cx="304800" cy="304821"/>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cxnSp>
            <p:nvCxnSpPr>
              <p:cNvPr id="1093" name="Straight Arrow Connector 169"/>
              <p:cNvCxnSpPr>
                <a:cxnSpLocks noChangeShapeType="1"/>
                <a:stCxn id="177" idx="3"/>
              </p:cNvCxnSpPr>
              <p:nvPr/>
            </p:nvCxnSpPr>
            <p:spPr bwMode="auto">
              <a:xfrm>
                <a:off x="6477000" y="3189597"/>
                <a:ext cx="381000" cy="196334"/>
              </a:xfrm>
              <a:prstGeom prst="straightConnector1">
                <a:avLst/>
              </a:prstGeom>
              <a:noFill/>
              <a:ln w="9525" algn="ctr">
                <a:solidFill>
                  <a:srgbClr val="FF0000"/>
                </a:solidFill>
                <a:round/>
                <a:headEnd/>
                <a:tailEnd type="arrow" w="med" len="med"/>
              </a:ln>
            </p:spPr>
          </p:cxnSp>
          <p:sp>
            <p:nvSpPr>
              <p:cNvPr id="171" name="Explosion 2 170"/>
              <p:cNvSpPr/>
              <p:nvPr/>
            </p:nvSpPr>
            <p:spPr>
              <a:xfrm>
                <a:off x="6362700" y="3530429"/>
                <a:ext cx="304800" cy="304821"/>
              </a:xfrm>
              <a:prstGeom prst="irregularSeal2">
                <a:avLst/>
              </a:prstGeom>
              <a:gradFill rotWithShape="1">
                <a:gsLst>
                  <a:gs pos="0">
                    <a:srgbClr val="00B050">
                      <a:shade val="51000"/>
                      <a:satMod val="130000"/>
                    </a:srgbClr>
                  </a:gs>
                  <a:gs pos="80000">
                    <a:srgbClr val="00B050">
                      <a:shade val="93000"/>
                      <a:satMod val="130000"/>
                    </a:srgbClr>
                  </a:gs>
                  <a:gs pos="100000">
                    <a:srgbClr val="00B050">
                      <a:shade val="94000"/>
                      <a:satMod val="135000"/>
                    </a:srgbClr>
                  </a:gs>
                </a:gsLst>
                <a:lin ang="16200000" scaled="0"/>
              </a:gradFill>
              <a:ln w="9525" cap="flat" cmpd="sng" algn="ctr">
                <a:solidFill>
                  <a:srgbClr val="00B050">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sp>
            <p:nvSpPr>
              <p:cNvPr id="172" name="Oval 171"/>
              <p:cNvSpPr/>
              <p:nvPr/>
            </p:nvSpPr>
            <p:spPr>
              <a:xfrm>
                <a:off x="6477000" y="3657438"/>
                <a:ext cx="76200" cy="76205"/>
              </a:xfrm>
              <a:prstGeom prst="ellipse">
                <a:avLst/>
              </a:prstGeom>
              <a:solidFill>
                <a:srgbClr val="4F81BD">
                  <a:lumMod val="75000"/>
                </a:srgbClr>
              </a:solidFill>
              <a:ln w="25400" cap="flat" cmpd="sng" algn="ctr">
                <a:no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cs typeface="+mn-cs"/>
                </a:endParaRPr>
              </a:p>
            </p:txBody>
          </p:sp>
        </p:grpSp>
        <p:sp>
          <p:nvSpPr>
            <p:cNvPr id="173" name="TextBox 172"/>
            <p:cNvSpPr txBox="1"/>
            <p:nvPr/>
          </p:nvSpPr>
          <p:spPr>
            <a:xfrm>
              <a:off x="2971800" y="4300418"/>
              <a:ext cx="2667000" cy="646157"/>
            </a:xfrm>
            <a:prstGeom prst="rect">
              <a:avLst/>
            </a:prstGeom>
            <a:noFill/>
          </p:spPr>
          <p:txBody>
            <a:bodyPr>
              <a:spAutoFit/>
            </a:bodyPr>
            <a:lstStyle/>
            <a:p>
              <a:pPr defTabSz="914400" fontAlgn="auto">
                <a:spcBef>
                  <a:spcPts val="0"/>
                </a:spcBef>
                <a:spcAft>
                  <a:spcPts val="0"/>
                </a:spcAft>
                <a:defRPr/>
              </a:pPr>
              <a:r>
                <a:rPr lang="en-US" sz="1800" kern="0" dirty="0">
                  <a:solidFill>
                    <a:sysClr val="windowText" lastClr="000000"/>
                  </a:solidFill>
                </a:rPr>
                <a:t>Droplets of superheated liquid (e.g. Freon)</a:t>
              </a:r>
              <a:endParaRPr lang="en-US" sz="1800" kern="0" dirty="0">
                <a:solidFill>
                  <a:sysClr val="windowText" lastClr="000000"/>
                </a:solidFill>
              </a:endParaRPr>
            </a:p>
          </p:txBody>
        </p:sp>
        <p:sp>
          <p:nvSpPr>
            <p:cNvPr id="174" name="TextBox 173"/>
            <p:cNvSpPr txBox="1"/>
            <p:nvPr/>
          </p:nvSpPr>
          <p:spPr>
            <a:xfrm>
              <a:off x="4191000" y="5595905"/>
              <a:ext cx="1676400" cy="646157"/>
            </a:xfrm>
            <a:prstGeom prst="rect">
              <a:avLst/>
            </a:prstGeom>
            <a:noFill/>
          </p:spPr>
          <p:txBody>
            <a:bodyPr>
              <a:spAutoFit/>
            </a:bodyPr>
            <a:lstStyle/>
            <a:p>
              <a:pPr defTabSz="914400" fontAlgn="auto">
                <a:spcBef>
                  <a:spcPts val="0"/>
                </a:spcBef>
                <a:spcAft>
                  <a:spcPts val="0"/>
                </a:spcAft>
                <a:defRPr/>
              </a:pPr>
              <a:r>
                <a:rPr lang="en-US" sz="1800" kern="0" dirty="0">
                  <a:solidFill>
                    <a:sysClr val="windowText" lastClr="000000"/>
                  </a:solidFill>
                </a:rPr>
                <a:t>Bubbles of trapped vapor</a:t>
              </a:r>
              <a:endParaRPr lang="en-US" sz="1800" kern="0" dirty="0">
                <a:solidFill>
                  <a:sysClr val="windowText" lastClr="000000"/>
                </a:solidFill>
              </a:endParaRPr>
            </a:p>
          </p:txBody>
        </p:sp>
        <p:cxnSp>
          <p:nvCxnSpPr>
            <p:cNvPr id="1076" name="Straight Arrow Connector 174"/>
            <p:cNvCxnSpPr>
              <a:cxnSpLocks noChangeShapeType="1"/>
              <a:stCxn id="174" idx="0"/>
              <a:endCxn id="169" idx="1"/>
            </p:cNvCxnSpPr>
            <p:nvPr/>
          </p:nvCxnSpPr>
          <p:spPr bwMode="auto">
            <a:xfrm flipV="1">
              <a:off x="5029200" y="5302437"/>
              <a:ext cx="959037" cy="293294"/>
            </a:xfrm>
            <a:prstGeom prst="straightConnector1">
              <a:avLst/>
            </a:prstGeom>
            <a:noFill/>
            <a:ln w="9525" algn="ctr">
              <a:solidFill>
                <a:srgbClr val="FF0000"/>
              </a:solidFill>
              <a:round/>
              <a:headEnd/>
              <a:tailEnd type="arrow" w="med" len="med"/>
            </a:ln>
          </p:spPr>
        </p:cxnSp>
        <p:cxnSp>
          <p:nvCxnSpPr>
            <p:cNvPr id="1077" name="Straight Arrow Connector 175"/>
            <p:cNvCxnSpPr>
              <a:cxnSpLocks noChangeShapeType="1"/>
              <a:stCxn id="173" idx="3"/>
              <a:endCxn id="160" idx="3"/>
            </p:cNvCxnSpPr>
            <p:nvPr/>
          </p:nvCxnSpPr>
          <p:spPr bwMode="auto">
            <a:xfrm flipV="1">
              <a:off x="5638800" y="4560841"/>
              <a:ext cx="392159" cy="62656"/>
            </a:xfrm>
            <a:prstGeom prst="straightConnector1">
              <a:avLst/>
            </a:prstGeom>
            <a:noFill/>
            <a:ln w="9525" algn="ctr">
              <a:solidFill>
                <a:srgbClr val="FF0000"/>
              </a:solidFill>
              <a:round/>
              <a:headEnd/>
              <a:tailEnd type="arrow" w="med" len="med"/>
            </a:ln>
          </p:spPr>
        </p:cxnSp>
        <p:sp>
          <p:nvSpPr>
            <p:cNvPr id="177" name="TextBox 176"/>
            <p:cNvSpPr txBox="1"/>
            <p:nvPr/>
          </p:nvSpPr>
          <p:spPr>
            <a:xfrm>
              <a:off x="3048000" y="3004931"/>
              <a:ext cx="3048000" cy="369913"/>
            </a:xfrm>
            <a:prstGeom prst="rect">
              <a:avLst/>
            </a:prstGeom>
            <a:noFill/>
          </p:spPr>
          <p:txBody>
            <a:bodyPr>
              <a:spAutoFit/>
            </a:bodyPr>
            <a:lstStyle/>
            <a:p>
              <a:pPr defTabSz="914400" fontAlgn="auto">
                <a:spcBef>
                  <a:spcPts val="0"/>
                </a:spcBef>
                <a:spcAft>
                  <a:spcPts val="0"/>
                </a:spcAft>
                <a:defRPr/>
              </a:pPr>
              <a:r>
                <a:rPr lang="en-US" sz="1800" kern="0" dirty="0">
                  <a:solidFill>
                    <a:sysClr val="windowText" lastClr="000000"/>
                  </a:solidFill>
                </a:rPr>
                <a:t>Inert matrix (polymer or gel)</a:t>
              </a:r>
              <a:endParaRPr lang="en-US" sz="1800" kern="0" dirty="0">
                <a:solidFill>
                  <a:sysClr val="windowText" lastClr="000000"/>
                </a:solidFill>
              </a:endParaRPr>
            </a:p>
          </p:txBody>
        </p:sp>
        <p:sp>
          <p:nvSpPr>
            <p:cNvPr id="178" name="TextBox 177"/>
            <p:cNvSpPr txBox="1"/>
            <p:nvPr/>
          </p:nvSpPr>
          <p:spPr>
            <a:xfrm>
              <a:off x="2590800" y="3538367"/>
              <a:ext cx="2362200" cy="646157"/>
            </a:xfrm>
            <a:prstGeom prst="rect">
              <a:avLst/>
            </a:prstGeom>
            <a:noFill/>
          </p:spPr>
          <p:txBody>
            <a:bodyPr>
              <a:spAutoFit/>
            </a:bodyPr>
            <a:lstStyle/>
            <a:p>
              <a:pPr defTabSz="914400" fontAlgn="auto">
                <a:spcBef>
                  <a:spcPts val="0"/>
                </a:spcBef>
                <a:spcAft>
                  <a:spcPts val="0"/>
                </a:spcAft>
                <a:defRPr/>
              </a:pPr>
              <a:r>
                <a:rPr lang="en-US" sz="1800" kern="0" dirty="0">
                  <a:solidFill>
                    <a:sysClr val="windowText" lastClr="000000"/>
                  </a:solidFill>
                </a:rPr>
                <a:t>Neutrons can provide nucleation trigger</a:t>
              </a:r>
              <a:endParaRPr lang="en-US" sz="1800" kern="0" dirty="0">
                <a:solidFill>
                  <a:sysClr val="windowText" lastClr="000000"/>
                </a:solidFill>
              </a:endParaRPr>
            </a:p>
          </p:txBody>
        </p:sp>
        <p:cxnSp>
          <p:nvCxnSpPr>
            <p:cNvPr id="1080" name="Straight Arrow Connector 178"/>
            <p:cNvCxnSpPr>
              <a:cxnSpLocks noChangeShapeType="1"/>
              <a:stCxn id="178" idx="3"/>
              <a:endCxn id="171" idx="1"/>
            </p:cNvCxnSpPr>
            <p:nvPr/>
          </p:nvCxnSpPr>
          <p:spPr bwMode="auto">
            <a:xfrm flipV="1">
              <a:off x="4953000" y="3712309"/>
              <a:ext cx="1028700" cy="149188"/>
            </a:xfrm>
            <a:prstGeom prst="straightConnector1">
              <a:avLst/>
            </a:prstGeom>
            <a:noFill/>
            <a:ln w="9525" algn="ctr">
              <a:solidFill>
                <a:srgbClr val="FF0000"/>
              </a:solidFill>
              <a:round/>
              <a:headEnd/>
              <a:tailEnd type="arrow" w="med" len="med"/>
            </a:ln>
          </p:spPr>
        </p:cxnSp>
        <p:pic>
          <p:nvPicPr>
            <p:cNvPr id="1081" name="Picture 2"/>
            <p:cNvPicPr>
              <a:picLocks noChangeAspect="1" noChangeArrowheads="1"/>
            </p:cNvPicPr>
            <p:nvPr/>
          </p:nvPicPr>
          <p:blipFill>
            <a:blip r:embed="rId14"/>
            <a:srcRect/>
            <a:stretch>
              <a:fillRect/>
            </a:stretch>
          </p:blipFill>
          <p:spPr bwMode="auto">
            <a:xfrm>
              <a:off x="0" y="4986131"/>
              <a:ext cx="4114800" cy="1252331"/>
            </a:xfrm>
            <a:prstGeom prst="rect">
              <a:avLst/>
            </a:prstGeom>
            <a:noFill/>
            <a:ln w="9525">
              <a:noFill/>
              <a:miter lim="800000"/>
              <a:headEnd/>
              <a:tailEnd/>
            </a:ln>
          </p:spPr>
        </p:pic>
      </p:grpSp>
      <p:grpSp>
        <p:nvGrpSpPr>
          <p:cNvPr id="1064" name="Group 182"/>
          <p:cNvGrpSpPr>
            <a:grpSpLocks/>
          </p:cNvGrpSpPr>
          <p:nvPr/>
        </p:nvGrpSpPr>
        <p:grpSpPr bwMode="auto">
          <a:xfrm>
            <a:off x="22783800" y="4800600"/>
            <a:ext cx="9906000" cy="7696200"/>
            <a:chOff x="18973800" y="4800600"/>
            <a:chExt cx="9906000" cy="7696200"/>
          </a:xfrm>
        </p:grpSpPr>
        <p:pic>
          <p:nvPicPr>
            <p:cNvPr id="1071" name="Picture 7"/>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8973800" y="5346686"/>
              <a:ext cx="9906000" cy="7150114"/>
            </a:xfrm>
            <a:prstGeom prst="rect">
              <a:avLst/>
            </a:prstGeom>
            <a:noFill/>
            <a:ln w="9525">
              <a:noFill/>
              <a:miter lim="800000"/>
              <a:headEnd/>
              <a:tailEnd/>
            </a:ln>
          </p:spPr>
        </p:pic>
        <p:sp>
          <p:nvSpPr>
            <p:cNvPr id="1072" name="TextBox 181"/>
            <p:cNvSpPr txBox="1">
              <a:spLocks noChangeArrowheads="1"/>
            </p:cNvSpPr>
            <p:nvPr/>
          </p:nvSpPr>
          <p:spPr bwMode="auto">
            <a:xfrm>
              <a:off x="19812000" y="4800600"/>
              <a:ext cx="8915400" cy="400110"/>
            </a:xfrm>
            <a:prstGeom prst="rect">
              <a:avLst/>
            </a:prstGeom>
            <a:noFill/>
            <a:ln w="9525">
              <a:noFill/>
              <a:miter lim="800000"/>
              <a:headEnd/>
              <a:tailEnd/>
            </a:ln>
          </p:spPr>
          <p:txBody>
            <a:bodyPr>
              <a:spAutoFit/>
            </a:bodyPr>
            <a:lstStyle/>
            <a:p>
              <a:pPr defTabSz="914400"/>
              <a:r>
                <a:rPr lang="en-US" sz="2000">
                  <a:solidFill>
                    <a:schemeClr val="bg1"/>
                  </a:solidFill>
                </a:rPr>
                <a:t>                      Protons			                       Deuterons</a:t>
              </a:r>
            </a:p>
          </p:txBody>
        </p:sp>
      </p:grpSp>
      <p:grpSp>
        <p:nvGrpSpPr>
          <p:cNvPr id="1065" name="Group 7"/>
          <p:cNvGrpSpPr>
            <a:grpSpLocks/>
          </p:cNvGrpSpPr>
          <p:nvPr/>
        </p:nvGrpSpPr>
        <p:grpSpPr bwMode="auto">
          <a:xfrm>
            <a:off x="1143000" y="19964400"/>
            <a:ext cx="8610600" cy="4953000"/>
            <a:chOff x="457200" y="1371600"/>
            <a:chExt cx="8610600" cy="4953000"/>
          </a:xfrm>
        </p:grpSpPr>
        <p:pic>
          <p:nvPicPr>
            <p:cNvPr id="1066" name="Picture 10"/>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457200" y="1647825"/>
              <a:ext cx="8029575" cy="4676775"/>
            </a:xfrm>
            <a:prstGeom prst="rect">
              <a:avLst/>
            </a:prstGeom>
            <a:noFill/>
            <a:ln w="9525">
              <a:noFill/>
              <a:miter lim="800000"/>
              <a:headEnd/>
              <a:tailEnd/>
            </a:ln>
          </p:spPr>
        </p:pic>
        <p:sp>
          <p:nvSpPr>
            <p:cNvPr id="195" name="TextBox 194"/>
            <p:cNvSpPr txBox="1"/>
            <p:nvPr/>
          </p:nvSpPr>
          <p:spPr>
            <a:xfrm>
              <a:off x="1143000" y="4648200"/>
              <a:ext cx="1295400" cy="646113"/>
            </a:xfrm>
            <a:prstGeom prst="rect">
              <a:avLst/>
            </a:prstGeom>
            <a:noFill/>
          </p:spPr>
          <p:txBody>
            <a:bodyPr>
              <a:spAutoFit/>
            </a:bodyPr>
            <a:lstStyle/>
            <a:p>
              <a:pPr defTabSz="914400" fontAlgn="auto">
                <a:spcBef>
                  <a:spcPts val="0"/>
                </a:spcBef>
                <a:spcAft>
                  <a:spcPts val="0"/>
                </a:spcAft>
                <a:defRPr/>
              </a:pPr>
              <a:r>
                <a:rPr lang="en-US" sz="1800" b="1" kern="0" dirty="0">
                  <a:solidFill>
                    <a:sysClr val="windowText" lastClr="000000"/>
                  </a:solidFill>
                </a:rPr>
                <a:t>Plasma mirrors</a:t>
              </a:r>
              <a:endParaRPr lang="en-US" sz="1800" b="1" kern="0" dirty="0">
                <a:solidFill>
                  <a:sysClr val="windowText" lastClr="000000"/>
                </a:solidFill>
              </a:endParaRPr>
            </a:p>
          </p:txBody>
        </p:sp>
        <p:cxnSp>
          <p:nvCxnSpPr>
            <p:cNvPr id="1068" name="Straight Arrow Connector 195"/>
            <p:cNvCxnSpPr>
              <a:cxnSpLocks noChangeShapeType="1"/>
              <a:stCxn id="195" idx="0"/>
            </p:cNvCxnSpPr>
            <p:nvPr/>
          </p:nvCxnSpPr>
          <p:spPr bwMode="auto">
            <a:xfrm flipV="1">
              <a:off x="1790700" y="4343400"/>
              <a:ext cx="342900" cy="304800"/>
            </a:xfrm>
            <a:prstGeom prst="straightConnector1">
              <a:avLst/>
            </a:prstGeom>
            <a:noFill/>
            <a:ln w="9525" algn="ctr">
              <a:solidFill>
                <a:srgbClr val="4A7EBB"/>
              </a:solidFill>
              <a:round/>
              <a:headEnd/>
              <a:tailEnd type="arrow" w="med" len="med"/>
            </a:ln>
          </p:spPr>
        </p:cxnSp>
        <p:sp>
          <p:nvSpPr>
            <p:cNvPr id="197" name="TextBox 196"/>
            <p:cNvSpPr txBox="1"/>
            <p:nvPr/>
          </p:nvSpPr>
          <p:spPr>
            <a:xfrm>
              <a:off x="3276600" y="1371600"/>
              <a:ext cx="3048000" cy="369888"/>
            </a:xfrm>
            <a:prstGeom prst="rect">
              <a:avLst/>
            </a:prstGeom>
            <a:noFill/>
          </p:spPr>
          <p:txBody>
            <a:bodyPr>
              <a:spAutoFit/>
            </a:bodyPr>
            <a:lstStyle/>
            <a:p>
              <a:pPr defTabSz="914400" fontAlgn="auto">
                <a:spcBef>
                  <a:spcPts val="0"/>
                </a:spcBef>
                <a:spcAft>
                  <a:spcPts val="0"/>
                </a:spcAft>
                <a:defRPr/>
              </a:pPr>
              <a:r>
                <a:rPr lang="en-US" sz="1800" b="1" kern="0" dirty="0">
                  <a:solidFill>
                    <a:sysClr val="windowText" lastClr="000000"/>
                  </a:solidFill>
                </a:rPr>
                <a:t>Laser Diagnostics</a:t>
              </a:r>
              <a:endParaRPr lang="en-US" sz="1800" b="1" kern="0" dirty="0">
                <a:solidFill>
                  <a:sysClr val="windowText" lastClr="000000"/>
                </a:solidFill>
              </a:endParaRPr>
            </a:p>
          </p:txBody>
        </p:sp>
        <p:sp>
          <p:nvSpPr>
            <p:cNvPr id="198" name="TextBox 197"/>
            <p:cNvSpPr txBox="1"/>
            <p:nvPr/>
          </p:nvSpPr>
          <p:spPr>
            <a:xfrm>
              <a:off x="7010400" y="2667000"/>
              <a:ext cx="2057400" cy="369888"/>
            </a:xfrm>
            <a:prstGeom prst="rect">
              <a:avLst/>
            </a:prstGeom>
            <a:noFill/>
          </p:spPr>
          <p:txBody>
            <a:bodyPr>
              <a:spAutoFit/>
            </a:bodyPr>
            <a:lstStyle/>
            <a:p>
              <a:pPr defTabSz="914400" fontAlgn="auto">
                <a:spcBef>
                  <a:spcPts val="0"/>
                </a:spcBef>
                <a:spcAft>
                  <a:spcPts val="0"/>
                </a:spcAft>
                <a:defRPr/>
              </a:pPr>
              <a:r>
                <a:rPr lang="en-US" sz="1800" b="1" kern="0" dirty="0">
                  <a:solidFill>
                    <a:sysClr val="windowText" lastClr="000000"/>
                  </a:solidFill>
                </a:rPr>
                <a:t>Particle Diagnostics</a:t>
              </a:r>
              <a:endParaRPr lang="en-US" sz="1800" b="1" kern="0" dirty="0">
                <a:solidFill>
                  <a:sysClr val="windowText" lastClr="000000"/>
                </a:solidFill>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Flow</Template>
  <TotalTime>14283</TotalTime>
  <Words>923</Words>
  <Application>Microsoft Office PowerPoint</Application>
  <PresentationFormat>Custom</PresentationFormat>
  <Paragraphs>31</Paragraphs>
  <Slides>1</Slides>
  <Notes>1</Notes>
  <HiddenSlides>0</HiddenSlides>
  <MMClips>0</MMClips>
  <ScaleCrop>false</ScaleCrop>
  <HeadingPairs>
    <vt:vector size="8" baseType="variant">
      <vt:variant>
        <vt:lpstr>Fonts Used</vt:lpstr>
      </vt:variant>
      <vt:variant>
        <vt:i4>7</vt:i4>
      </vt:variant>
      <vt:variant>
        <vt:lpstr>Design Template</vt:lpstr>
      </vt:variant>
      <vt:variant>
        <vt:i4>4</vt:i4>
      </vt:variant>
      <vt:variant>
        <vt:lpstr>Embedded OLE Servers</vt:lpstr>
      </vt:variant>
      <vt:variant>
        <vt:i4>1</vt:i4>
      </vt:variant>
      <vt:variant>
        <vt:lpstr>Slide Titles</vt:lpstr>
      </vt:variant>
      <vt:variant>
        <vt:i4>1</vt:i4>
      </vt:variant>
    </vt:vector>
  </HeadingPairs>
  <TitlesOfParts>
    <vt:vector size="13" baseType="lpstr">
      <vt:lpstr>Arial</vt:lpstr>
      <vt:lpstr>Calibri</vt:lpstr>
      <vt:lpstr>Constantia</vt:lpstr>
      <vt:lpstr>Wingdings 2</vt:lpstr>
      <vt:lpstr>Trebuchet MS</vt:lpstr>
      <vt:lpstr>Tahoma</vt:lpstr>
      <vt:lpstr>Times New Roman</vt:lpstr>
      <vt:lpstr>Flow</vt:lpstr>
      <vt:lpstr>Flow</vt:lpstr>
      <vt:lpstr>Flow</vt:lpstr>
      <vt:lpstr>Flow</vt:lpstr>
      <vt:lpstr>Origin Graph</vt:lpstr>
      <vt:lpstr>Slide 1</vt:lpstr>
    </vt:vector>
  </TitlesOfParts>
  <Company>University of Michigan, Ann Arbor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Franklin Dollar</dc:creator>
  <cp:lastModifiedBy>juliafk</cp:lastModifiedBy>
  <cp:revision>343</cp:revision>
  <dcterms:created xsi:type="dcterms:W3CDTF">2008-10-29T19:42:24Z</dcterms:created>
  <dcterms:modified xsi:type="dcterms:W3CDTF">2012-10-16T13:34:21Z</dcterms:modified>
</cp:coreProperties>
</file>