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0957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2872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3830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5744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7659" algn="l" defTabSz="188095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9D65A"/>
    <a:srgbClr val="FEEA9D"/>
    <a:srgbClr val="F9C9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928" y="-160"/>
      </p:cViewPr>
      <p:guideLst>
        <p:guide orient="horz" pos="9216"/>
        <p:guide pos="1152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EDAD3-1A48-904C-BB5B-EC6F84805BE0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6A738-D393-7E46-A03A-99EE8275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77D6E-DAD8-2D41-9B0A-BC41BC3BEFB5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5770B-B6B5-704B-8EA1-793193F39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5770B-B6B5-704B-8EA1-793193F39D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089815"/>
            <a:ext cx="31089600" cy="6272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6581120"/>
            <a:ext cx="2560320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3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4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7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171791"/>
            <a:ext cx="8229600" cy="249665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171791"/>
            <a:ext cx="24079200" cy="249665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8802775"/>
            <a:ext cx="31089600" cy="581152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2401978"/>
            <a:ext cx="31089600" cy="64007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95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9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287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52383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40478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8574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6670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504765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827523"/>
            <a:ext cx="16154400" cy="19310775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827523"/>
            <a:ext cx="16154400" cy="19310775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549815"/>
            <a:ext cx="16160752" cy="272965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957" indent="0">
              <a:buNone/>
              <a:defRPr sz="8200" b="1"/>
            </a:lvl2pPr>
            <a:lvl3pPr marL="3761915" indent="0">
              <a:buNone/>
              <a:defRPr sz="7400" b="1"/>
            </a:lvl3pPr>
            <a:lvl4pPr marL="5642872" indent="0">
              <a:buNone/>
              <a:defRPr sz="6600" b="1"/>
            </a:lvl4pPr>
            <a:lvl5pPr marL="7523830" indent="0">
              <a:buNone/>
              <a:defRPr sz="6600" b="1"/>
            </a:lvl5pPr>
            <a:lvl6pPr marL="9404787" indent="0">
              <a:buNone/>
              <a:defRPr sz="6600" b="1"/>
            </a:lvl6pPr>
            <a:lvl7pPr marL="11285744" indent="0">
              <a:buNone/>
              <a:defRPr sz="6600" b="1"/>
            </a:lvl7pPr>
            <a:lvl8pPr marL="13166702" indent="0">
              <a:buNone/>
              <a:defRPr sz="6600" b="1"/>
            </a:lvl8pPr>
            <a:lvl9pPr marL="15047659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9279467"/>
            <a:ext cx="16160752" cy="16858828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549815"/>
            <a:ext cx="16167100" cy="272965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957" indent="0">
              <a:buNone/>
              <a:defRPr sz="8200" b="1"/>
            </a:lvl2pPr>
            <a:lvl3pPr marL="3761915" indent="0">
              <a:buNone/>
              <a:defRPr sz="7400" b="1"/>
            </a:lvl3pPr>
            <a:lvl4pPr marL="5642872" indent="0">
              <a:buNone/>
              <a:defRPr sz="6600" b="1"/>
            </a:lvl4pPr>
            <a:lvl5pPr marL="7523830" indent="0">
              <a:buNone/>
              <a:defRPr sz="6600" b="1"/>
            </a:lvl5pPr>
            <a:lvl6pPr marL="9404787" indent="0">
              <a:buNone/>
              <a:defRPr sz="6600" b="1"/>
            </a:lvl6pPr>
            <a:lvl7pPr marL="11285744" indent="0">
              <a:buNone/>
              <a:defRPr sz="6600" b="1"/>
            </a:lvl7pPr>
            <a:lvl8pPr marL="13166702" indent="0">
              <a:buNone/>
              <a:defRPr sz="6600" b="1"/>
            </a:lvl8pPr>
            <a:lvl9pPr marL="15047659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9279467"/>
            <a:ext cx="16167100" cy="16858828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165013"/>
            <a:ext cx="12033252" cy="495808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165016"/>
            <a:ext cx="20447000" cy="2497328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6123096"/>
            <a:ext cx="12033252" cy="20015202"/>
          </a:xfrm>
        </p:spPr>
        <p:txBody>
          <a:bodyPr/>
          <a:lstStyle>
            <a:lvl1pPr marL="0" indent="0">
              <a:buNone/>
              <a:defRPr sz="5700"/>
            </a:lvl1pPr>
            <a:lvl2pPr marL="1880957" indent="0">
              <a:buNone/>
              <a:defRPr sz="5000"/>
            </a:lvl2pPr>
            <a:lvl3pPr marL="3761915" indent="0">
              <a:buNone/>
              <a:defRPr sz="4100"/>
            </a:lvl3pPr>
            <a:lvl4pPr marL="5642872" indent="0">
              <a:buNone/>
              <a:defRPr sz="3700"/>
            </a:lvl4pPr>
            <a:lvl5pPr marL="7523830" indent="0">
              <a:buNone/>
              <a:defRPr sz="3700"/>
            </a:lvl5pPr>
            <a:lvl6pPr marL="9404787" indent="0">
              <a:buNone/>
              <a:defRPr sz="3700"/>
            </a:lvl6pPr>
            <a:lvl7pPr marL="11285744" indent="0">
              <a:buNone/>
              <a:defRPr sz="3700"/>
            </a:lvl7pPr>
            <a:lvl8pPr marL="13166702" indent="0">
              <a:buNone/>
              <a:defRPr sz="3700"/>
            </a:lvl8pPr>
            <a:lvl9pPr marL="15047659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0482560"/>
            <a:ext cx="21945600" cy="241808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614507"/>
            <a:ext cx="21945600" cy="17556480"/>
          </a:xfrm>
        </p:spPr>
        <p:txBody>
          <a:bodyPr/>
          <a:lstStyle>
            <a:lvl1pPr marL="0" indent="0">
              <a:buNone/>
              <a:defRPr sz="13200"/>
            </a:lvl1pPr>
            <a:lvl2pPr marL="1880957" indent="0">
              <a:buNone/>
              <a:defRPr sz="11500"/>
            </a:lvl2pPr>
            <a:lvl3pPr marL="3761915" indent="0">
              <a:buNone/>
              <a:defRPr sz="9900"/>
            </a:lvl3pPr>
            <a:lvl4pPr marL="5642872" indent="0">
              <a:buNone/>
              <a:defRPr sz="8200"/>
            </a:lvl4pPr>
            <a:lvl5pPr marL="7523830" indent="0">
              <a:buNone/>
              <a:defRPr sz="8200"/>
            </a:lvl5pPr>
            <a:lvl6pPr marL="9404787" indent="0">
              <a:buNone/>
              <a:defRPr sz="8200"/>
            </a:lvl6pPr>
            <a:lvl7pPr marL="11285744" indent="0">
              <a:buNone/>
              <a:defRPr sz="8200"/>
            </a:lvl7pPr>
            <a:lvl8pPr marL="13166702" indent="0">
              <a:buNone/>
              <a:defRPr sz="8200"/>
            </a:lvl8pPr>
            <a:lvl9pPr marL="15047659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2900642"/>
            <a:ext cx="21945600" cy="3434078"/>
          </a:xfrm>
        </p:spPr>
        <p:txBody>
          <a:bodyPr/>
          <a:lstStyle>
            <a:lvl1pPr marL="0" indent="0">
              <a:buNone/>
              <a:defRPr sz="5700"/>
            </a:lvl1pPr>
            <a:lvl2pPr marL="1880957" indent="0">
              <a:buNone/>
              <a:defRPr sz="5000"/>
            </a:lvl2pPr>
            <a:lvl3pPr marL="3761915" indent="0">
              <a:buNone/>
              <a:defRPr sz="4100"/>
            </a:lvl3pPr>
            <a:lvl4pPr marL="5642872" indent="0">
              <a:buNone/>
              <a:defRPr sz="3700"/>
            </a:lvl4pPr>
            <a:lvl5pPr marL="7523830" indent="0">
              <a:buNone/>
              <a:defRPr sz="3700"/>
            </a:lvl5pPr>
            <a:lvl6pPr marL="9404787" indent="0">
              <a:buNone/>
              <a:defRPr sz="3700"/>
            </a:lvl6pPr>
            <a:lvl7pPr marL="11285744" indent="0">
              <a:buNone/>
              <a:defRPr sz="3700"/>
            </a:lvl7pPr>
            <a:lvl8pPr marL="13166702" indent="0">
              <a:buNone/>
              <a:defRPr sz="3700"/>
            </a:lvl8pPr>
            <a:lvl9pPr marL="15047659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171788"/>
            <a:ext cx="32918400" cy="4876800"/>
          </a:xfrm>
          <a:prstGeom prst="rect">
            <a:avLst/>
          </a:prstGeom>
        </p:spPr>
        <p:txBody>
          <a:bodyPr vert="horz" lIns="376191" tIns="188096" rIns="376191" bIns="1880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827523"/>
            <a:ext cx="32918400" cy="19310775"/>
          </a:xfrm>
          <a:prstGeom prst="rect">
            <a:avLst/>
          </a:prstGeom>
        </p:spPr>
        <p:txBody>
          <a:bodyPr vert="horz" lIns="376191" tIns="188096" rIns="376191" bIns="188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428"/>
            <a:ext cx="8534400" cy="1557867"/>
          </a:xfrm>
          <a:prstGeom prst="rect">
            <a:avLst/>
          </a:prstGeom>
        </p:spPr>
        <p:txBody>
          <a:bodyPr vert="horz" lIns="376191" tIns="188096" rIns="376191" bIns="188096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DB6DD-A1CD-9340-9C39-59A42B2A0F9E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428"/>
            <a:ext cx="11582400" cy="1557867"/>
          </a:xfrm>
          <a:prstGeom prst="rect">
            <a:avLst/>
          </a:prstGeom>
        </p:spPr>
        <p:txBody>
          <a:bodyPr vert="horz" lIns="376191" tIns="188096" rIns="376191" bIns="188096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428"/>
            <a:ext cx="8534400" cy="1557867"/>
          </a:xfrm>
          <a:prstGeom prst="rect">
            <a:avLst/>
          </a:prstGeom>
        </p:spPr>
        <p:txBody>
          <a:bodyPr vert="horz" lIns="376191" tIns="188096" rIns="376191" bIns="188096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76F6-046F-E24A-9487-F00F2BEC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80957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18" indent="-1410718" algn="l" defTabSz="1880957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1880957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3" indent="-940479" algn="l" defTabSz="1880957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indent="-940479" algn="l" defTabSz="1880957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1880957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1880957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1880957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0" indent="-940479" algn="l" defTabSz="1880957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8" indent="-940479" algn="l" defTabSz="1880957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7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2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30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4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59" algn="l" defTabSz="188095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jpeg"/><Relationship Id="rId12" Type="http://schemas.openxmlformats.org/officeDocument/2006/relationships/image" Target="../media/image10.jpeg"/><Relationship Id="rId13" Type="http://schemas.openxmlformats.org/officeDocument/2006/relationships/image" Target="../media/image11.jpeg"/><Relationship Id="rId14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12609194" y="6951416"/>
            <a:ext cx="23774400" cy="15322425"/>
          </a:xfrm>
          <a:prstGeom prst="roundRect">
            <a:avLst>
              <a:gd name="adj" fmla="val 6389"/>
            </a:avLst>
          </a:prstGeom>
          <a:solidFill>
            <a:srgbClr val="F9D65A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" name="Picture 70" descr="XI2_4p00_power_energ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5285" y="15661712"/>
            <a:ext cx="8188912" cy="6141683"/>
          </a:xfrm>
          <a:prstGeom prst="rect">
            <a:avLst/>
          </a:prstGeom>
        </p:spPr>
      </p:pic>
      <p:pic>
        <p:nvPicPr>
          <p:cNvPr id="70" name="Picture 69" descr="XI2_4p00_spectral_evol_ceil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1354" y="9197834"/>
            <a:ext cx="8178800" cy="6134100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153943" y="22453600"/>
            <a:ext cx="8005059" cy="6653272"/>
          </a:xfrm>
          <a:prstGeom prst="roundRect">
            <a:avLst>
              <a:gd name="adj" fmla="val 6389"/>
            </a:avLst>
          </a:prstGeom>
          <a:solidFill>
            <a:srgbClr val="F9D65A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XI2_dpn_4p00_EEDF_evolv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345" y="23115492"/>
            <a:ext cx="6303997" cy="4733227"/>
          </a:xfrm>
          <a:prstGeom prst="rect">
            <a:avLst/>
          </a:prstGeom>
        </p:spPr>
      </p:pic>
      <p:pic>
        <p:nvPicPr>
          <p:cNvPr id="118" name="Picture 117" descr="XI1_dpn_4p00_x3x1ind_7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30248" y="17361281"/>
            <a:ext cx="5130114" cy="3847586"/>
          </a:xfrm>
          <a:prstGeom prst="rect">
            <a:avLst/>
          </a:prstGeom>
        </p:spPr>
      </p:pic>
      <p:pic>
        <p:nvPicPr>
          <p:cNvPr id="114" name="Picture 113" descr="XI1_dpn_4p00_x3x1ind_4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30248" y="13276933"/>
            <a:ext cx="5130115" cy="3847586"/>
          </a:xfrm>
          <a:prstGeom prst="rect">
            <a:avLst/>
          </a:prstGeom>
        </p:spPr>
      </p:pic>
      <p:pic>
        <p:nvPicPr>
          <p:cNvPr id="111" name="Picture 110" descr="XI1_dpn_4p00_x3x1ind_2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30247" y="9197834"/>
            <a:ext cx="5130115" cy="3847586"/>
          </a:xfrm>
          <a:prstGeom prst="rect">
            <a:avLst/>
          </a:prstGeom>
        </p:spPr>
      </p:pic>
      <p:sp>
        <p:nvSpPr>
          <p:cNvPr id="136" name="Rounded Rectangle 135"/>
          <p:cNvSpPr/>
          <p:nvPr/>
        </p:nvSpPr>
        <p:spPr>
          <a:xfrm>
            <a:off x="29768800" y="22504400"/>
            <a:ext cx="6614794" cy="6602472"/>
          </a:xfrm>
          <a:prstGeom prst="roundRect">
            <a:avLst>
              <a:gd name="adj" fmla="val 6389"/>
            </a:avLst>
          </a:prstGeom>
          <a:solidFill>
            <a:srgbClr val="F9D65A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8351432" y="22453600"/>
            <a:ext cx="21271465" cy="6653272"/>
          </a:xfrm>
          <a:prstGeom prst="roundRect">
            <a:avLst>
              <a:gd name="adj" fmla="val 6389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uoslog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7000" y="126999"/>
            <a:ext cx="2876295" cy="66831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8050" y="0"/>
            <a:ext cx="33227950" cy="3647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latin typeface="Times New Roman"/>
              </a:rPr>
              <a:t>SIMULATIONS FOR THE ELUCIDATION OF ELECTRON BEAM PROPERTIES IN LASER-WAKEFIELD ACCELERATION EXPERIMENTS VIA BETATRON AND SYNCHROTRON-LIKE RADIATION</a:t>
            </a:r>
            <a:endParaRPr lang="en-US" sz="7700" dirty="0"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8050" y="4117915"/>
            <a:ext cx="13249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Times New Roman"/>
                <a:cs typeface="Times New Roman"/>
              </a:rPr>
              <a:t>P. G. Cummings, A. G. R. Thomas</a:t>
            </a:r>
            <a:endParaRPr lang="en-US" sz="7200" baseline="300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8050" y="5347338"/>
            <a:ext cx="190727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latin typeface="Times New Roman"/>
                <a:cs typeface="Times New Roman"/>
              </a:rPr>
              <a:t>Center for Ultrafast Optical Science, University of Michigan, Ann Arbor, MI, USA</a:t>
            </a:r>
            <a:endParaRPr lang="en-US" sz="4400" i="1" baseline="30000" dirty="0">
              <a:latin typeface="Times New Roman"/>
              <a:cs typeface="Times New Roman"/>
            </a:endParaRPr>
          </a:p>
        </p:txBody>
      </p:sp>
      <p:pic>
        <p:nvPicPr>
          <p:cNvPr id="12" name="Picture 11" descr="Michigan Engineering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489373" y="4558409"/>
            <a:ext cx="12531024" cy="2362993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53943" y="6921402"/>
            <a:ext cx="12188952" cy="7494638"/>
          </a:xfrm>
          <a:prstGeom prst="roundRect">
            <a:avLst>
              <a:gd name="adj" fmla="val 6389"/>
            </a:avLst>
          </a:prstGeom>
          <a:solidFill>
            <a:srgbClr val="F9D65A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1943" y="7129138"/>
            <a:ext cx="11274552" cy="78036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1943" y="7199672"/>
            <a:ext cx="112193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Abstract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8505376" y="22667527"/>
            <a:ext cx="12408859" cy="780366"/>
          </a:xfrm>
          <a:prstGeom prst="roundRect">
            <a:avLst/>
          </a:prstGeom>
          <a:solidFill>
            <a:srgbClr val="F9D65A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13073685" y="7281538"/>
            <a:ext cx="22870512" cy="7366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9933900" y="22738181"/>
            <a:ext cx="6273800" cy="914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6724" y="7891138"/>
            <a:ext cx="11274552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A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promising application of laser-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wakefield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acceleration (LWFA) technology is as a tunable source of x-ray and gamma radiation via synchrotron radiation. Such a source could have many potential applications, including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microscale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imaging of advanced composite materials. Consequently, the generation of synchrotron radiation in LWFA experiments is investigated computationally using the particle-in-cell simulation code OSIRIS 2.0. In LWFA systems, electrons are accelerated by an electrostatic “bubble” structure established by the propagating laser pulse, over a distance known as the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dephasing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length, 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. The bubble structure’s fields not only accelerate, but axially focus the beam; consequently the electron beam naturally undergoes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betatron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oscillations while being accelerated within the bubble. Once the beam passes the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dephasing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length, it eventually re-enters the plasma and undergoes a hosing instability. This instability causes a dramatic increase in the magnitude of the beam's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betatron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oscillations. Consequently, radiation emission in LWFA experiments can be controlled by varying the propagation distance of the laser pulse. The particle-in-cell code OSIRIS 2.0 was modified with a novel model for explicitly simulating synchrotron radiation to investigate this phenomena computationally. A parameter sweep was performed, varying the propagation distance of the simulation from 0.75L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to 4.0L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. The results from this parameter sweep are presented and discussed.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70648" y="22667527"/>
            <a:ext cx="7226524" cy="78036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66694" y="22753785"/>
            <a:ext cx="713047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Time Evolution of the EEDF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38915" y="27879484"/>
            <a:ext cx="11065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31345" y="27794819"/>
            <a:ext cx="630399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In the above plot, the blue line  shows the point where the system passes the </a:t>
            </a:r>
            <a:r>
              <a:rPr lang="en-US" sz="19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dephasing</a:t>
            </a:r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length L</a:t>
            </a:r>
            <a:r>
              <a:rPr lang="en-US" sz="1900" baseline="-25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</a:t>
            </a:r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, and the magenta line shows the point where the system passes twice the </a:t>
            </a:r>
            <a:r>
              <a:rPr lang="en-US" sz="19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dephasing</a:t>
            </a:r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length, 2L</a:t>
            </a:r>
            <a:r>
              <a:rPr lang="en-US" sz="1900" baseline="-25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13727947" y="8195938"/>
            <a:ext cx="5468315" cy="80948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9314789" y="8195938"/>
            <a:ext cx="5468315" cy="80948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24901354" y="8195938"/>
            <a:ext cx="11042843" cy="80948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" name="Picture 89" descr="XI1_dpn_4p00_x2x1ind_24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43406" y="9197834"/>
            <a:ext cx="5130114" cy="3847586"/>
          </a:xfrm>
          <a:prstGeom prst="rect">
            <a:avLst/>
          </a:prstGeom>
        </p:spPr>
      </p:pic>
      <p:pic>
        <p:nvPicPr>
          <p:cNvPr id="97" name="Picture 96" descr="XI1_dpn_4p00_x2x1ind_42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843406" y="13276933"/>
            <a:ext cx="5130114" cy="3847586"/>
          </a:xfrm>
          <a:prstGeom prst="rect">
            <a:avLst/>
          </a:prstGeom>
        </p:spPr>
      </p:pic>
      <p:pic>
        <p:nvPicPr>
          <p:cNvPr id="103" name="Picture 102" descr="XI1_dpn_4p00_x2x1ind_71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843406" y="17361281"/>
            <a:ext cx="5130114" cy="3847586"/>
          </a:xfrm>
          <a:prstGeom prst="rect">
            <a:avLst/>
          </a:prstGeom>
        </p:spPr>
      </p:pic>
      <p:sp>
        <p:nvSpPr>
          <p:cNvPr id="121" name="TextBox 120"/>
          <p:cNvSpPr txBox="1"/>
          <p:nvPr/>
        </p:nvSpPr>
        <p:spPr>
          <a:xfrm>
            <a:off x="13766435" y="8258275"/>
            <a:ext cx="542982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X2X1 Slices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9345361" y="8256747"/>
            <a:ext cx="542982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X3X1 Slices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123" name="Rounded Rectangle 122"/>
          <p:cNvSpPr/>
          <p:nvPr/>
        </p:nvSpPr>
        <p:spPr>
          <a:xfrm rot="16200000">
            <a:off x="11280007" y="10716884"/>
            <a:ext cx="3847586" cy="80948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 rot="16200000">
            <a:off x="11280007" y="14795984"/>
            <a:ext cx="3847586" cy="80948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 rot="16200000">
            <a:off x="11280005" y="18880331"/>
            <a:ext cx="3847586" cy="80948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11293852" y="10798461"/>
            <a:ext cx="384758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Frame 24, 1.28 </a:t>
            </a:r>
            <a:r>
              <a:rPr lang="en-US" sz="3600" b="1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ps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11293850" y="14877563"/>
            <a:ext cx="384758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Frame 42, 2.24 </a:t>
            </a:r>
            <a:r>
              <a:rPr lang="en-US" sz="3600" b="1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ps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11293852" y="18961908"/>
            <a:ext cx="384758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Frame 71, 3.79 </a:t>
            </a:r>
            <a:r>
              <a:rPr lang="en-US" sz="3600" b="1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ps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3897553" y="21208867"/>
            <a:ext cx="106628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The evolution of the system’s </a:t>
            </a:r>
            <a:r>
              <a:rPr lang="en-US" sz="25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betatron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motion in both the X2 and X3 planes, showing three distinct regimes of </a:t>
            </a:r>
            <a:r>
              <a:rPr lang="en-US" sz="25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betatron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amplitude</a:t>
            </a:r>
            <a:endParaRPr lang="en-US" sz="2500" baseline="-250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6" name="Picture 45" descr="XI2_4p00_sum_1D_spec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077405" y="22636581"/>
            <a:ext cx="8339464" cy="6254598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33080154" y="9197834"/>
            <a:ext cx="2864043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The evolution of the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radiation spectrum produced by the system’s </a:t>
            </a:r>
            <a:r>
              <a:rPr lang="en-US" sz="25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betatron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radiation.  </a:t>
            </a:r>
          </a:p>
          <a:p>
            <a:pPr algn="just"/>
            <a:endParaRPr lang="en-US" sz="25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Note that, as the system passes the </a:t>
            </a:r>
            <a:r>
              <a:rPr lang="en-US" sz="25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dephasing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length and undergoes a hosing instability, the peak energy decreases while the total energy emitted increases.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4901354" y="15661712"/>
            <a:ext cx="2864043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The evolution of the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radiation spectrum produced by the system’s </a:t>
            </a:r>
            <a:r>
              <a:rPr lang="en-US" sz="25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betatron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radiation.  </a:t>
            </a:r>
          </a:p>
          <a:p>
            <a:pPr algn="just"/>
            <a:endParaRPr lang="en-US" sz="25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r"/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Note that, as the system passes the </a:t>
            </a:r>
            <a:r>
              <a:rPr lang="en-US" sz="25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dephasing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length and undergoes a hosing instability, the peak energy decreases while the total energy emitted increases.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927589" y="8230956"/>
            <a:ext cx="11016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Radiation Data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73685" y="7244807"/>
            <a:ext cx="22870512" cy="6646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Simulation Results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65486" y="14619240"/>
            <a:ext cx="12188952" cy="7654601"/>
          </a:xfrm>
          <a:prstGeom prst="roundRect">
            <a:avLst>
              <a:gd name="adj" fmla="val 6389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61943" y="14773168"/>
            <a:ext cx="11274552" cy="780365"/>
          </a:xfrm>
          <a:prstGeom prst="roundRect">
            <a:avLst/>
          </a:prstGeom>
          <a:solidFill>
            <a:srgbClr val="F9D65A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61943" y="14843702"/>
            <a:ext cx="112193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Laser Wake-Field Acceleration</a:t>
            </a:r>
            <a:endParaRPr lang="en-US" sz="3600" b="1" baseline="300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43862" y="22715305"/>
            <a:ext cx="1237037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Simulation Parameters</a:t>
            </a:r>
            <a:endParaRPr lang="en-US" sz="3600" b="1" baseline="300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933900" y="22824618"/>
            <a:ext cx="6273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9C945"/>
                </a:solidFill>
                <a:latin typeface="Times New Roman"/>
                <a:cs typeface="Times New Roman"/>
              </a:rPr>
              <a:t>Future Work</a:t>
            </a:r>
            <a:endParaRPr lang="en-US" sz="3600" b="1" baseline="30000" dirty="0">
              <a:solidFill>
                <a:srgbClr val="F9C945"/>
              </a:solidFill>
              <a:latin typeface="Times New Roman"/>
              <a:cs typeface="Times New Roman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19848" y="15661712"/>
            <a:ext cx="11695952" cy="3146988"/>
          </a:xfrm>
          <a:prstGeom prst="roundRect">
            <a:avLst>
              <a:gd name="adj" fmla="val 7389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8" name="Isosceles Triangle 57"/>
          <p:cNvSpPr/>
          <p:nvPr/>
        </p:nvSpPr>
        <p:spPr>
          <a:xfrm rot="5400000">
            <a:off x="2589300" y="14035748"/>
            <a:ext cx="1381444" cy="5694947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905500" y="17573944"/>
            <a:ext cx="698500" cy="123475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07100" y="16192499"/>
            <a:ext cx="476504" cy="13814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6200000">
            <a:off x="8916147" y="14035749"/>
            <a:ext cx="675954" cy="5694947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427648" y="17373600"/>
            <a:ext cx="31004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Ultrashort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(~10-100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fs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) laser pulse</a:t>
            </a:r>
            <a:endParaRPr lang="en-US" sz="2400" baseline="300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78849" y="15692734"/>
            <a:ext cx="310049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Gas jet</a:t>
            </a:r>
            <a:endParaRPr lang="en-US" sz="2400" baseline="300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159002" y="17221200"/>
            <a:ext cx="310049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Generated X-Ray beam</a:t>
            </a:r>
            <a:endParaRPr lang="en-US" sz="2400" baseline="300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9848" y="18915086"/>
            <a:ext cx="57076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-In LWFA, an </a:t>
            </a:r>
            <a:r>
              <a:rPr lang="en-US" sz="30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ultrashort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(~10-100 </a:t>
            </a:r>
            <a:r>
              <a:rPr lang="en-US" sz="30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fs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), high-intensity (10</a:t>
            </a:r>
            <a:r>
              <a:rPr lang="en-US" sz="3000" baseline="30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20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-10</a:t>
            </a:r>
            <a:r>
              <a:rPr lang="en-US" sz="3000" baseline="30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22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W/cm</a:t>
            </a:r>
            <a:r>
              <a:rPr lang="en-US" sz="3000" baseline="30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2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) laser pulse is focused onto a gas jet</a:t>
            </a:r>
          </a:p>
          <a:p>
            <a:pPr algn="just"/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-The nonlinear 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plasma wake traps an accelerates electrons to high energies (~100-1000 </a:t>
            </a:r>
            <a:r>
              <a:rPr lang="en-US" sz="30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MeV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)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343396" y="18911754"/>
            <a:ext cx="57076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-The accelerating fields also provide a focusing effect</a:t>
            </a:r>
          </a:p>
          <a:p>
            <a:pPr algn="just"/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-Consequently, the electrons undergo </a:t>
            </a:r>
            <a:r>
              <a:rPr lang="en-US" sz="30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betatron</a:t>
            </a:r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motion as they are accelerated</a:t>
            </a:r>
          </a:p>
          <a:p>
            <a:pPr algn="just"/>
            <a:r>
              <a:rPr lang="en-US" sz="3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-The system emits synchrotron-like radiation from this process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66889" y="23470949"/>
            <a:ext cx="62347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Grid: 1200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200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200 cells</a:t>
            </a: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Box Size: 300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200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200 normalized length units</a:t>
            </a: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Box Size: 39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26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26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μm</a:t>
            </a:r>
            <a:endParaRPr lang="en-US" sz="3600" dirty="0" smtClean="0">
              <a:solidFill>
                <a:srgbClr val="F9C945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Particles Per Cell: 2</a:t>
            </a: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Movin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g Box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4718012" y="23470949"/>
            <a:ext cx="623470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Pulse Peak Normalized Vector Potential: 4.0</a:t>
            </a: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Spot Size (FWHM)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: 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5.2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μm</a:t>
            </a:r>
            <a:endParaRPr lang="en-US" sz="3600" dirty="0" smtClean="0">
              <a:solidFill>
                <a:srgbClr val="F9C945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Pulse Duration (FWHD): 28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fs</a:t>
            </a:r>
            <a:endParaRPr lang="en-US" sz="3600" dirty="0" smtClean="0">
              <a:solidFill>
                <a:srgbClr val="F9C945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Peak Intensity: 3.38 </a:t>
            </a:r>
            <a:r>
              <a:rPr lang="en-US" sz="3600" dirty="0" err="1" smtClean="0">
                <a:solidFill>
                  <a:srgbClr val="F9C945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10</a:t>
            </a:r>
            <a:r>
              <a:rPr lang="en-US" sz="3600" baseline="30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19 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W/cm</a:t>
            </a:r>
            <a:r>
              <a:rPr lang="en-US" sz="3600" baseline="300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2</a:t>
            </a:r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 </a:t>
            </a: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Peak Power: ~30 TW</a:t>
            </a:r>
          </a:p>
          <a:p>
            <a:pPr algn="just"/>
            <a:r>
              <a:rPr lang="en-US" sz="3600" dirty="0" smtClean="0">
                <a:solidFill>
                  <a:srgbClr val="F9C945"/>
                </a:solidFill>
                <a:latin typeface="Times New Roman"/>
                <a:cs typeface="Times New Roman"/>
              </a:rPr>
              <a:t>Pulse Energy: ~0.8 J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933900" y="23652581"/>
            <a:ext cx="62738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-Additional parameter sweeps will be performed, looking at the relationships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between the emitted radiation and other LWFA parameters</a:t>
            </a:r>
          </a:p>
          <a:p>
            <a:endParaRPr lang="en-US" sz="32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-Parameter sweeps over the normalized vector potential a0 and electron momentum phase-space are both currently being investigated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37108</TotalTime>
  <Words>691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Cummings</dc:creator>
  <cp:lastModifiedBy>Paul Cummings</cp:lastModifiedBy>
  <cp:revision>358</cp:revision>
  <dcterms:created xsi:type="dcterms:W3CDTF">2013-09-19T22:07:28Z</dcterms:created>
  <dcterms:modified xsi:type="dcterms:W3CDTF">2013-09-24T19:24:20Z</dcterms:modified>
</cp:coreProperties>
</file>