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83" autoAdjust="0"/>
  </p:normalViewPr>
  <p:slideViewPr>
    <p:cSldViewPr showGuides="1">
      <p:cViewPr>
        <p:scale>
          <a:sx n="50" d="100"/>
          <a:sy n="50" d="100"/>
        </p:scale>
        <p:origin x="-78" y="669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62776-12F9-4CC8-B02D-8BBD817B6EDD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7693C-8A3B-4EB3-8FC7-E93A4C659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9237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93197-0A9E-43C1-A4B8-83657CECA4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8535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322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3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82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557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032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650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41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09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32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08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93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813CD-5A86-4BBC-950C-FC1AD24BCA57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18EB-92F2-4281-B698-0E841981DE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57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66">
            <a:alpha val="3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801600" y="1826896"/>
            <a:ext cx="18284390" cy="1017566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n-US" sz="5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5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Mayur</a:t>
            </a:r>
            <a:r>
              <a:rPr lang="en-US" sz="5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Jain, </a:t>
            </a: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</a:t>
            </a:r>
            <a:r>
              <a:rPr lang="en-US" sz="5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Verboncoeur</a:t>
            </a: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Andrew </a:t>
            </a:r>
            <a:r>
              <a:rPr lang="en-US" sz="5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Christlieb</a:t>
            </a:r>
            <a:endParaRPr lang="en-US" sz="5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2743200"/>
            <a:ext cx="31089600" cy="1015661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sz="5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5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jainmayu</a:t>
            </a:r>
            <a:r>
              <a:rPr lang="en-US" sz="5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johnv</a:t>
            </a:r>
            <a:r>
              <a:rPr lang="en-US" sz="5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christli</a:t>
            </a:r>
            <a:r>
              <a:rPr lang="en-US" sz="5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]@msu.edu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0" y="3657600"/>
            <a:ext cx="31089600" cy="1015661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n-US" sz="5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Supported by AFOSR</a:t>
            </a:r>
            <a:endParaRPr lang="en-US" sz="5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00395" y="4592055"/>
            <a:ext cx="14517090" cy="11444690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5224726" y="4592055"/>
            <a:ext cx="14363472" cy="28035650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9857030" y="4592055"/>
            <a:ext cx="13595370" cy="16168505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00396" y="16267175"/>
            <a:ext cx="14517090" cy="16360529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471325" y="4630464"/>
            <a:ext cx="5299891" cy="923309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1380" y="16305580"/>
            <a:ext cx="12750460" cy="923309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s-ES" sz="5400" b="1" dirty="0" err="1" smtClean="0">
                <a:latin typeface="Times New Roman" pitchFamily="18" charset="0"/>
                <a:cs typeface="Times New Roman" pitchFamily="18" charset="0"/>
              </a:rPr>
              <a:t>Electrostatic</a:t>
            </a:r>
            <a:r>
              <a:rPr lang="es-E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5400" b="1" dirty="0" err="1" smtClean="0">
                <a:latin typeface="Times New Roman" pitchFamily="18" charset="0"/>
                <a:cs typeface="Times New Roman" pitchFamily="18" charset="0"/>
              </a:rPr>
              <a:t>particle</a:t>
            </a:r>
            <a:r>
              <a:rPr lang="es-E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5400" b="1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54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8064" y="16651226"/>
            <a:ext cx="13787396" cy="18620462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s-ES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Developing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Boundary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Integral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(BIT)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ultra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cold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SCP: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Simulating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resolved SCP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boundary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BIT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mesh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free.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Resolved PIC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needs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fine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mesh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boundary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reduces O(N</a:t>
            </a:r>
            <a:r>
              <a:rPr lang="es-ES" sz="3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O(N log N).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divided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hierarchy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clusters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Particle-particle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replaced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particle-cluster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interactions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Evaluated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multipole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expansions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Barnes and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Hut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monopole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approximations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and divide-and-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conquer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evaluation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BIT, ideal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SCP,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consists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 10</a:t>
            </a:r>
            <a:r>
              <a:rPr lang="es-ES" sz="3800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atoms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E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es-ES" sz="3800" b="1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BIT – </a:t>
            </a:r>
            <a:r>
              <a:rPr lang="es-ES" sz="3800" b="1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Grid</a:t>
            </a:r>
            <a:r>
              <a:rPr lang="es-ES" sz="3800" b="1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Free </a:t>
            </a:r>
            <a:r>
              <a:rPr lang="es-ES" sz="3800" b="1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Approach</a:t>
            </a:r>
            <a:r>
              <a:rPr lang="es-ES" sz="3800" b="1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450850" algn="l"/>
              </a:tabLst>
            </a:pP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representation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of  ultra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cold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SCP.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450850" algn="l"/>
              </a:tabLst>
            </a:pP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Each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particle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representing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physical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particle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450850" algn="l"/>
              </a:tabLst>
            </a:pP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Naturally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resolves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long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range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interactions</a:t>
            </a:r>
            <a:r>
              <a:rPr lang="es-ES" sz="3800" dirty="0" smtClean="0">
                <a:solidFill>
                  <a:srgbClr val="00000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Grid free approach starts by casting the Poisson's equation in integral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where y ∈ Ω\∂Ω and G(x|y) is the free space Green’s function.  </a:t>
            </a:r>
          </a:p>
          <a:p>
            <a:pPr>
              <a:buFont typeface="Arial" pitchFamily="34" charset="0"/>
              <a:buChar char="•"/>
            </a:pP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 volume integral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: particular solution</a:t>
            </a:r>
          </a:p>
          <a:p>
            <a:pPr>
              <a:buFont typeface="Arial" pitchFamily="34" charset="0"/>
              <a:buChar char="•"/>
            </a:pP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 boundary integral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: homogeneous solution </a:t>
            </a:r>
          </a:p>
          <a:p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So,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=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+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(y). </a:t>
            </a:r>
          </a:p>
          <a:p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Depending on boundary conditions,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can be modeled as a </a:t>
            </a:r>
            <a:r>
              <a:rPr lang="it-IT" sz="3600" dirty="0" smtClean="0">
                <a:latin typeface="Times New Roman" pitchFamily="18" charset="0"/>
                <a:cs typeface="Times New Roman" pitchFamily="18" charset="0"/>
              </a:rPr>
              <a:t>single layer or double layer potential.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72200" y="2734274"/>
            <a:ext cx="3657600" cy="2985432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endParaRPr lang="en-US" sz="1400" b="1" dirty="0"/>
          </a:p>
          <a:p>
            <a:pPr marL="285706" indent="-285706">
              <a:buFont typeface="Arial" pitchFamily="34" charset="0"/>
              <a:buChar char="•"/>
            </a:pPr>
            <a:endParaRPr lang="en-US" b="1" dirty="0"/>
          </a:p>
          <a:p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29933840" y="21183015"/>
            <a:ext cx="13480155" cy="8894722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sz="5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Regularization of the kernels to avoid singularity of the electrostatic potential as the distance becomes zero.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Studying electron-electron, ion-ion and electron-ion correlation functions.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Employing Taylor expansion coefficients of order p for the </a:t>
            </a:r>
            <a:r>
              <a:rPr lang="en-U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multipole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approximation of the </a:t>
            </a:r>
            <a:r>
              <a:rPr lang="en-U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treecode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better accuracy 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Including momentum dependent potentials based on Pauli potential and Heisenberg potential  in the </a:t>
            </a:r>
            <a:r>
              <a:rPr lang="en-U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treecode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comparing it with the direct summation  method with Coulomb’s law.</a:t>
            </a:r>
          </a:p>
          <a:p>
            <a:pPr>
              <a:buFont typeface="Arial" pitchFamily="34" charset="0"/>
              <a:buChar char="•"/>
            </a:pPr>
            <a:endParaRPr lang="en-US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29857030" y="21106205"/>
            <a:ext cx="13595372" cy="6490445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746041" y="4784080"/>
            <a:ext cx="14056230" cy="11203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focuses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 new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simulation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studying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strongly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coupled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plasmas (SCP) as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strongly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coupled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plasmas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differ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traditional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plasmas in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potential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larger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kinetic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quasi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neutral plasma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approximation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inadequate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case. </a:t>
            </a:r>
          </a:p>
          <a:p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addition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possibility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 quantum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effects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quasi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neutral plasma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does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account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major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effects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 SCP: </a:t>
            </a:r>
          </a:p>
          <a:p>
            <a:pPr marL="857250" indent="-857250">
              <a:buFont typeface="+mj-lt"/>
              <a:buAutoNum type="romanLcPeriod"/>
            </a:pP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permittivity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electromagnetic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waves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7250" indent="-857250">
              <a:buFont typeface="+mj-lt"/>
              <a:buAutoNum type="romanLcPeriod"/>
            </a:pP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impact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relaxation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charged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undergoing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Coulomb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collisions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weakly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shielded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range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interactions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objectives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met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of: </a:t>
            </a:r>
          </a:p>
          <a:p>
            <a:pPr marL="857250" indent="-857250">
              <a:buFont typeface="+mj-lt"/>
              <a:buAutoNum type="alphaLcParenR"/>
            </a:pP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Electrostatic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PIC and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Boundary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integral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(BIT)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methods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7250" indent="-857250">
              <a:buFont typeface="+mj-lt"/>
              <a:buAutoNum type="alphaLcParenR"/>
            </a:pP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Electromagnetic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PIC and new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implicit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particle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methods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treecodes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7250" indent="-857250">
              <a:buFont typeface="+mj-lt"/>
              <a:buAutoNum type="alphaLcParenR"/>
            </a:pP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Continuum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range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correlation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incorporated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fractional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dirty="0" err="1" smtClean="0">
                <a:latin typeface="Times New Roman" pitchFamily="18" charset="0"/>
                <a:cs typeface="Times New Roman" pitchFamily="18" charset="0"/>
              </a:rPr>
              <a:t>derivatives</a:t>
            </a:r>
            <a:r>
              <a:rPr lang="es-ES" sz="3800" dirty="0" smtClean="0">
                <a:latin typeface="Times New Roman" pitchFamily="18" charset="0"/>
                <a:cs typeface="Times New Roman" pitchFamily="18" charset="0"/>
              </a:rPr>
              <a:t> in time.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8" name="Rounded Rectangle 77"/>
          <p:cNvSpPr/>
          <p:nvPr/>
        </p:nvSpPr>
        <p:spPr>
          <a:xfrm>
            <a:off x="29818625" y="27827080"/>
            <a:ext cx="13633777" cy="4800626"/>
          </a:xfrm>
          <a:prstGeom prst="roundRect">
            <a:avLst>
              <a:gd name="adj" fmla="val 0"/>
            </a:avLst>
          </a:prstGeom>
          <a:noFill/>
          <a:ln>
            <a:solidFill>
              <a:srgbClr val="4A78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0" rIns="91426" bIns="45710" rtlCol="0" anchor="ctr"/>
          <a:lstStyle/>
          <a:p>
            <a:pPr algn="ctr"/>
            <a:endParaRPr lang="en-US"/>
          </a:p>
        </p:txBody>
      </p:sp>
      <p:pic>
        <p:nvPicPr>
          <p:cNvPr id="79" name="Picture 78" descr="msu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87276" y="252290"/>
            <a:ext cx="4426500" cy="4032524"/>
          </a:xfrm>
          <a:prstGeom prst="rect">
            <a:avLst/>
          </a:prstGeom>
        </p:spPr>
      </p:pic>
      <p:pic>
        <p:nvPicPr>
          <p:cNvPr id="80" name="Picture 79" descr="PTSG_logo_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73605" y="290695"/>
            <a:ext cx="5376700" cy="4115431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29895435" y="27788675"/>
            <a:ext cx="13403345" cy="5847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5400" dirty="0" smtClean="0"/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J.Barnes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and P. Hut. A hierarchical o(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nlogn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 force-calculation algorithm. Nature 324,(1986)</a:t>
            </a: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[2] A.J.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Christlieb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R.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Krasny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J.P.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Verboncoeur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J.W.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Emhoff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and I.D. Boyd, Grid-free plasma simulation techniques, IEEE Transactions on Plasma Science 34 (2006).</a:t>
            </a: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[3] W.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Dehnen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A hierarchical (n) force calculation algorithm, Journal of Computational Physics 179 (2002).</a:t>
            </a:r>
          </a:p>
          <a:p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5455155" y="4630460"/>
            <a:ext cx="13979420" cy="310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Point Cluster Interaction :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The potential 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3800" dirty="0" smtClean="0">
                <a:latin typeface="Times New Roman" pitchFamily="18" charset="0"/>
                <a:cs typeface="Times New Roman" pitchFamily="18" charset="0"/>
              </a:rPr>
              <a:t>(y)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is first expressed as</a:t>
            </a: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Cr =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|x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∈ C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∈ {∪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\ C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} denotes a cluster of particles and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y,C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) is the potential at point y due to cluster C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Green’s function  Taylor expanded about cluster center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cr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p order of approximation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, y) 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lth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Taylor coefficient of the Green’s function.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(C) 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lth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moment of the cluster. 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Cluster moments  independent of  y, while the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, y) independent of  number of particles in C</a:t>
            </a:r>
            <a:r>
              <a:rPr lang="en-US" sz="3800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3800" b="1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s-ES" sz="3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s-E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Barnes-Hut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 clever groups together nearby bodies.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Recursively divide set of bodies into groups, store in trees.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Topmost node is whole space, children quadrants of space. 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Entire space subdivided into quadrants.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Each subdivision contains fewer than a chosen maximum.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Empty quadrants acceptable.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Net force calculated by traversing nodes from root.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If internal node’s center of mass far, consider single body at group’s center of mass and weighing total mass. 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Fast because individual bodies not examined.</a:t>
            </a:r>
          </a:p>
          <a:p>
            <a:pPr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If internal node too close, recursively traverse each of its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subtrees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1" name="Picture 90" descr="Picture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63130" y="4515245"/>
            <a:ext cx="14133040" cy="1420985"/>
          </a:xfrm>
          <a:prstGeom prst="rect">
            <a:avLst/>
          </a:prstGeom>
        </p:spPr>
      </p:pic>
      <p:pic>
        <p:nvPicPr>
          <p:cNvPr id="92" name="Picture 91" descr="Picture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93560" y="6205065"/>
            <a:ext cx="13840957" cy="1228961"/>
          </a:xfrm>
          <a:prstGeom prst="rect">
            <a:avLst/>
          </a:prstGeom>
        </p:spPr>
      </p:pic>
      <p:sp>
        <p:nvSpPr>
          <p:cNvPr id="102" name="Rectangle 101"/>
          <p:cNvSpPr/>
          <p:nvPr/>
        </p:nvSpPr>
        <p:spPr>
          <a:xfrm>
            <a:off x="15877610" y="21528660"/>
            <a:ext cx="3302830" cy="2765161"/>
          </a:xfrm>
          <a:prstGeom prst="rect">
            <a:avLst/>
          </a:prstGeom>
          <a:noFill/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15877610" y="22834430"/>
            <a:ext cx="33028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102" idx="0"/>
            <a:endCxn id="102" idx="2"/>
          </p:cNvCxnSpPr>
          <p:nvPr/>
        </p:nvCxnSpPr>
        <p:spPr>
          <a:xfrm>
            <a:off x="17529025" y="21528660"/>
            <a:ext cx="0" cy="2765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6722520" y="21528660"/>
            <a:ext cx="0" cy="1382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17529025" y="22219950"/>
            <a:ext cx="1651415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16722520" y="22911240"/>
            <a:ext cx="0" cy="1382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15877610" y="23525720"/>
            <a:ext cx="165141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18335530" y="21528660"/>
            <a:ext cx="0" cy="13057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6300065" y="21528660"/>
            <a:ext cx="0" cy="6912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15877610" y="21874305"/>
            <a:ext cx="844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15877610" y="22219950"/>
            <a:ext cx="844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/>
          <p:cNvSpPr/>
          <p:nvPr/>
        </p:nvSpPr>
        <p:spPr>
          <a:xfrm>
            <a:off x="16338470" y="2318007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17874670" y="2187430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/>
          <p:cNvSpPr/>
          <p:nvPr/>
        </p:nvSpPr>
        <p:spPr>
          <a:xfrm>
            <a:off x="18604365" y="2256559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18066695" y="2310326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>
            <a:off x="16069635" y="21605470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69"/>
          <p:cNvSpPr/>
          <p:nvPr/>
        </p:nvSpPr>
        <p:spPr>
          <a:xfrm>
            <a:off x="16492090" y="21989520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val 170"/>
          <p:cNvSpPr/>
          <p:nvPr/>
        </p:nvSpPr>
        <p:spPr>
          <a:xfrm>
            <a:off x="16184850" y="22411975"/>
            <a:ext cx="115215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/>
          <p:cNvSpPr/>
          <p:nvPr/>
        </p:nvSpPr>
        <p:spPr>
          <a:xfrm>
            <a:off x="17106570" y="2387136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Oval 172"/>
          <p:cNvSpPr/>
          <p:nvPr/>
        </p:nvSpPr>
        <p:spPr>
          <a:xfrm>
            <a:off x="16914545" y="22604000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21599955" y="21567065"/>
            <a:ext cx="3456450" cy="2765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Arrow Connector 196"/>
          <p:cNvCxnSpPr>
            <a:stCxn id="178" idx="0"/>
            <a:endCxn id="178" idx="2"/>
          </p:cNvCxnSpPr>
          <p:nvPr/>
        </p:nvCxnSpPr>
        <p:spPr>
          <a:xfrm>
            <a:off x="23328180" y="21567065"/>
            <a:ext cx="0" cy="2765159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>
            <a:off x="23328180" y="22872835"/>
            <a:ext cx="4109335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23328180" y="22027925"/>
            <a:ext cx="38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214" name="TextBox 213"/>
          <p:cNvSpPr txBox="1"/>
          <p:nvPr/>
        </p:nvSpPr>
        <p:spPr>
          <a:xfrm>
            <a:off x="26746225" y="22834430"/>
            <a:ext cx="652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217" name="Oval 216"/>
          <p:cNvSpPr/>
          <p:nvPr/>
        </p:nvSpPr>
        <p:spPr>
          <a:xfrm flipH="1" flipV="1">
            <a:off x="22598485" y="22373570"/>
            <a:ext cx="76809" cy="841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/>
          <p:cNvSpPr/>
          <p:nvPr/>
        </p:nvSpPr>
        <p:spPr>
          <a:xfrm>
            <a:off x="22022410" y="23064860"/>
            <a:ext cx="76810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val 218"/>
          <p:cNvSpPr/>
          <p:nvPr/>
        </p:nvSpPr>
        <p:spPr>
          <a:xfrm>
            <a:off x="23865850" y="22027925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>
            <a:off x="23481800" y="21720685"/>
            <a:ext cx="76810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val 221"/>
          <p:cNvSpPr/>
          <p:nvPr/>
        </p:nvSpPr>
        <p:spPr>
          <a:xfrm>
            <a:off x="22406460" y="23717745"/>
            <a:ext cx="76810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/>
          <p:cNvSpPr/>
          <p:nvPr/>
        </p:nvSpPr>
        <p:spPr>
          <a:xfrm>
            <a:off x="24173090" y="23256885"/>
            <a:ext cx="115215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/>
          <p:cNvSpPr/>
          <p:nvPr/>
        </p:nvSpPr>
        <p:spPr>
          <a:xfrm>
            <a:off x="24518735" y="21605470"/>
            <a:ext cx="76810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/>
          <p:cNvSpPr/>
          <p:nvPr/>
        </p:nvSpPr>
        <p:spPr>
          <a:xfrm>
            <a:off x="21945601" y="22373570"/>
            <a:ext cx="76810" cy="768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/>
          <p:cNvSpPr/>
          <p:nvPr/>
        </p:nvSpPr>
        <p:spPr>
          <a:xfrm>
            <a:off x="22752105" y="22757620"/>
            <a:ext cx="115215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/>
          <p:cNvSpPr/>
          <p:nvPr/>
        </p:nvSpPr>
        <p:spPr>
          <a:xfrm>
            <a:off x="22137625" y="21874305"/>
            <a:ext cx="76810" cy="1152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2" name="Picture 231" descr="Picture1 (1)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418220" y="9507895"/>
            <a:ext cx="15874420" cy="1805035"/>
          </a:xfrm>
          <a:prstGeom prst="rect">
            <a:avLst/>
          </a:prstGeom>
        </p:spPr>
      </p:pic>
      <p:sp>
        <p:nvSpPr>
          <p:cNvPr id="233" name="TextBox 232"/>
          <p:cNvSpPr txBox="1"/>
          <p:nvPr/>
        </p:nvSpPr>
        <p:spPr>
          <a:xfrm>
            <a:off x="29933840" y="4668865"/>
            <a:ext cx="13364940" cy="10926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To determine if  node far away, compute 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r / d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where 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  width of internal node, 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d ,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 distance between body and node’s center-of-mass. 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Compare against threshold value θ. 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If 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r / d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 &lt; θ, internal node far away. 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Adjusting θ , changes  speed and accuracy.</a:t>
            </a:r>
          </a:p>
          <a:p>
            <a:pPr fontAlgn="base"/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Also, Direct summation method  O(N</a:t>
            </a:r>
            <a:r>
              <a:rPr lang="en-US" sz="38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 for the N body problem has been studied with the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Runge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Kutta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4 system</a:t>
            </a:r>
            <a:endParaRPr lang="en-US" sz="38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Fourth order convergence for RK4 integrator:</a:t>
            </a:r>
          </a:p>
          <a:p>
            <a:pPr fontAlgn="base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Cpu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time comparison between direct sum and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treecode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4" name="Picture 233" descr="Picture4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493560" y="13386800"/>
            <a:ext cx="13902610" cy="2803815"/>
          </a:xfrm>
          <a:prstGeom prst="rect">
            <a:avLst/>
          </a:prstGeom>
        </p:spPr>
      </p:pic>
      <p:pic>
        <p:nvPicPr>
          <p:cNvPr id="75" name="Picture 74" descr="plotla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0010650" y="15537480"/>
            <a:ext cx="13142908" cy="5107865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9924835" y="252290"/>
            <a:ext cx="2335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Modeling and Simulation of Strongly Coupled Plasmas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7" name="Picture 76" descr="Picture1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00395" y="26060450"/>
            <a:ext cx="15433651" cy="2880375"/>
          </a:xfrm>
          <a:prstGeom prst="rect">
            <a:avLst/>
          </a:prstGeom>
        </p:spPr>
      </p:pic>
      <p:pic>
        <p:nvPicPr>
          <p:cNvPr id="81" name="Picture 80" descr="4pv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0010650" y="10045565"/>
            <a:ext cx="13019295" cy="4608600"/>
          </a:xfrm>
          <a:prstGeom prst="rect">
            <a:avLst/>
          </a:prstGeom>
        </p:spPr>
      </p:pic>
      <p:cxnSp>
        <p:nvCxnSpPr>
          <p:cNvPr id="100" name="Straight Connector 99"/>
          <p:cNvCxnSpPr/>
          <p:nvPr/>
        </p:nvCxnSpPr>
        <p:spPr>
          <a:xfrm>
            <a:off x="16722520" y="22219950"/>
            <a:ext cx="8065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8219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1968</TotalTime>
  <Words>407</Words>
  <Application>Microsoft Office PowerPoint</Application>
  <PresentationFormat>Custom</PresentationFormat>
  <Paragraphs>122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GAUTHAM</dc:creator>
  <cp:lastModifiedBy>jainmayu</cp:lastModifiedBy>
  <cp:revision>99</cp:revision>
  <dcterms:created xsi:type="dcterms:W3CDTF">2013-09-19T01:02:33Z</dcterms:created>
  <dcterms:modified xsi:type="dcterms:W3CDTF">2013-10-13T21:07:12Z</dcterms:modified>
</cp:coreProperties>
</file>