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1148000" cy="32918400"/>
  <p:notesSz cx="6858000" cy="9144000"/>
  <p:defaultTextStyle>
    <a:defPPr>
      <a:defRPr lang="en-US"/>
    </a:defPPr>
    <a:lvl1pPr marL="0" algn="l" defTabSz="4231921" rtl="0" eaLnBrk="1" latinLnBrk="0" hangingPunct="1">
      <a:defRPr sz="8400" kern="1200">
        <a:solidFill>
          <a:schemeClr val="tx1"/>
        </a:solidFill>
        <a:latin typeface="+mn-lt"/>
        <a:ea typeface="+mn-ea"/>
        <a:cs typeface="+mn-cs"/>
      </a:defRPr>
    </a:lvl1pPr>
    <a:lvl2pPr marL="2115960" algn="l" defTabSz="4231921" rtl="0" eaLnBrk="1" latinLnBrk="0" hangingPunct="1">
      <a:defRPr sz="8400" kern="1200">
        <a:solidFill>
          <a:schemeClr val="tx1"/>
        </a:solidFill>
        <a:latin typeface="+mn-lt"/>
        <a:ea typeface="+mn-ea"/>
        <a:cs typeface="+mn-cs"/>
      </a:defRPr>
    </a:lvl2pPr>
    <a:lvl3pPr marL="4231921" algn="l" defTabSz="4231921" rtl="0" eaLnBrk="1" latinLnBrk="0" hangingPunct="1">
      <a:defRPr sz="8400" kern="1200">
        <a:solidFill>
          <a:schemeClr val="tx1"/>
        </a:solidFill>
        <a:latin typeface="+mn-lt"/>
        <a:ea typeface="+mn-ea"/>
        <a:cs typeface="+mn-cs"/>
      </a:defRPr>
    </a:lvl3pPr>
    <a:lvl4pPr marL="6347882" algn="l" defTabSz="4231921" rtl="0" eaLnBrk="1" latinLnBrk="0" hangingPunct="1">
      <a:defRPr sz="8400" kern="1200">
        <a:solidFill>
          <a:schemeClr val="tx1"/>
        </a:solidFill>
        <a:latin typeface="+mn-lt"/>
        <a:ea typeface="+mn-ea"/>
        <a:cs typeface="+mn-cs"/>
      </a:defRPr>
    </a:lvl4pPr>
    <a:lvl5pPr marL="8463842" algn="l" defTabSz="4231921" rtl="0" eaLnBrk="1" latinLnBrk="0" hangingPunct="1">
      <a:defRPr sz="8400" kern="1200">
        <a:solidFill>
          <a:schemeClr val="tx1"/>
        </a:solidFill>
        <a:latin typeface="+mn-lt"/>
        <a:ea typeface="+mn-ea"/>
        <a:cs typeface="+mn-cs"/>
      </a:defRPr>
    </a:lvl5pPr>
    <a:lvl6pPr marL="10579802" algn="l" defTabSz="4231921" rtl="0" eaLnBrk="1" latinLnBrk="0" hangingPunct="1">
      <a:defRPr sz="8400" kern="1200">
        <a:solidFill>
          <a:schemeClr val="tx1"/>
        </a:solidFill>
        <a:latin typeface="+mn-lt"/>
        <a:ea typeface="+mn-ea"/>
        <a:cs typeface="+mn-cs"/>
      </a:defRPr>
    </a:lvl6pPr>
    <a:lvl7pPr marL="12695762" algn="l" defTabSz="4231921" rtl="0" eaLnBrk="1" latinLnBrk="0" hangingPunct="1">
      <a:defRPr sz="8400" kern="1200">
        <a:solidFill>
          <a:schemeClr val="tx1"/>
        </a:solidFill>
        <a:latin typeface="+mn-lt"/>
        <a:ea typeface="+mn-ea"/>
        <a:cs typeface="+mn-cs"/>
      </a:defRPr>
    </a:lvl7pPr>
    <a:lvl8pPr marL="14811724" algn="l" defTabSz="4231921" rtl="0" eaLnBrk="1" latinLnBrk="0" hangingPunct="1">
      <a:defRPr sz="8400" kern="1200">
        <a:solidFill>
          <a:schemeClr val="tx1"/>
        </a:solidFill>
        <a:latin typeface="+mn-lt"/>
        <a:ea typeface="+mn-ea"/>
        <a:cs typeface="+mn-cs"/>
      </a:defRPr>
    </a:lvl8pPr>
    <a:lvl9pPr marL="16927684" algn="l" defTabSz="4231921"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0" autoAdjust="0"/>
    <p:restoredTop sz="84203" autoAdjust="0"/>
  </p:normalViewPr>
  <p:slideViewPr>
    <p:cSldViewPr>
      <p:cViewPr>
        <p:scale>
          <a:sx n="80" d="100"/>
          <a:sy n="80" d="100"/>
        </p:scale>
        <p:origin x="11928" y="4176"/>
      </p:cViewPr>
      <p:guideLst>
        <p:guide orient="horz" pos="10368"/>
        <p:guide pos="1296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A65F3-152B-4343-86E7-228310BCD6BE}" type="datetimeFigureOut">
              <a:rPr lang="en-US" smtClean="0"/>
              <a:pPr/>
              <a:t>9/25/2013</a:t>
            </a:fld>
            <a:endParaRPr lang="en-US"/>
          </a:p>
        </p:txBody>
      </p:sp>
      <p:sp>
        <p:nvSpPr>
          <p:cNvPr id="4" name="Slide Image Placeholder 3"/>
          <p:cNvSpPr>
            <a:spLocks noGrp="1" noRot="1" noChangeAspect="1"/>
          </p:cNvSpPr>
          <p:nvPr>
            <p:ph type="sldImg" idx="2"/>
          </p:nvPr>
        </p:nvSpPr>
        <p:spPr>
          <a:xfrm>
            <a:off x="1285875" y="685800"/>
            <a:ext cx="42862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5551-E16D-4409-BF75-DC218C38FE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231921" rtl="0" eaLnBrk="1" latinLnBrk="0" hangingPunct="1">
      <a:defRPr sz="5500" kern="1200">
        <a:solidFill>
          <a:schemeClr val="tx1"/>
        </a:solidFill>
        <a:latin typeface="+mn-lt"/>
        <a:ea typeface="+mn-ea"/>
        <a:cs typeface="+mn-cs"/>
      </a:defRPr>
    </a:lvl1pPr>
    <a:lvl2pPr marL="2115960" algn="l" defTabSz="4231921" rtl="0" eaLnBrk="1" latinLnBrk="0" hangingPunct="1">
      <a:defRPr sz="5500" kern="1200">
        <a:solidFill>
          <a:schemeClr val="tx1"/>
        </a:solidFill>
        <a:latin typeface="+mn-lt"/>
        <a:ea typeface="+mn-ea"/>
        <a:cs typeface="+mn-cs"/>
      </a:defRPr>
    </a:lvl2pPr>
    <a:lvl3pPr marL="4231921" algn="l" defTabSz="4231921" rtl="0" eaLnBrk="1" latinLnBrk="0" hangingPunct="1">
      <a:defRPr sz="5500" kern="1200">
        <a:solidFill>
          <a:schemeClr val="tx1"/>
        </a:solidFill>
        <a:latin typeface="+mn-lt"/>
        <a:ea typeface="+mn-ea"/>
        <a:cs typeface="+mn-cs"/>
      </a:defRPr>
    </a:lvl3pPr>
    <a:lvl4pPr marL="6347882" algn="l" defTabSz="4231921" rtl="0" eaLnBrk="1" latinLnBrk="0" hangingPunct="1">
      <a:defRPr sz="5500" kern="1200">
        <a:solidFill>
          <a:schemeClr val="tx1"/>
        </a:solidFill>
        <a:latin typeface="+mn-lt"/>
        <a:ea typeface="+mn-ea"/>
        <a:cs typeface="+mn-cs"/>
      </a:defRPr>
    </a:lvl4pPr>
    <a:lvl5pPr marL="8463842" algn="l" defTabSz="4231921" rtl="0" eaLnBrk="1" latinLnBrk="0" hangingPunct="1">
      <a:defRPr sz="5500" kern="1200">
        <a:solidFill>
          <a:schemeClr val="tx1"/>
        </a:solidFill>
        <a:latin typeface="+mn-lt"/>
        <a:ea typeface="+mn-ea"/>
        <a:cs typeface="+mn-cs"/>
      </a:defRPr>
    </a:lvl5pPr>
    <a:lvl6pPr marL="10579802" algn="l" defTabSz="4231921" rtl="0" eaLnBrk="1" latinLnBrk="0" hangingPunct="1">
      <a:defRPr sz="5500" kern="1200">
        <a:solidFill>
          <a:schemeClr val="tx1"/>
        </a:solidFill>
        <a:latin typeface="+mn-lt"/>
        <a:ea typeface="+mn-ea"/>
        <a:cs typeface="+mn-cs"/>
      </a:defRPr>
    </a:lvl6pPr>
    <a:lvl7pPr marL="12695762" algn="l" defTabSz="4231921" rtl="0" eaLnBrk="1" latinLnBrk="0" hangingPunct="1">
      <a:defRPr sz="5500" kern="1200">
        <a:solidFill>
          <a:schemeClr val="tx1"/>
        </a:solidFill>
        <a:latin typeface="+mn-lt"/>
        <a:ea typeface="+mn-ea"/>
        <a:cs typeface="+mn-cs"/>
      </a:defRPr>
    </a:lvl7pPr>
    <a:lvl8pPr marL="14811724" algn="l" defTabSz="4231921" rtl="0" eaLnBrk="1" latinLnBrk="0" hangingPunct="1">
      <a:defRPr sz="5500" kern="1200">
        <a:solidFill>
          <a:schemeClr val="tx1"/>
        </a:solidFill>
        <a:latin typeface="+mn-lt"/>
        <a:ea typeface="+mn-ea"/>
        <a:cs typeface="+mn-cs"/>
      </a:defRPr>
    </a:lvl8pPr>
    <a:lvl9pPr marL="16927684" algn="l" defTabSz="4231921"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75" y="685800"/>
            <a:ext cx="4286250" cy="3429000"/>
          </a:xfrm>
        </p:spPr>
      </p:sp>
      <p:sp>
        <p:nvSpPr>
          <p:cNvPr id="3" name="Notes Placeholder 2"/>
          <p:cNvSpPr>
            <a:spLocks noGrp="1"/>
          </p:cNvSpPr>
          <p:nvPr>
            <p:ph type="body" idx="1"/>
          </p:nvPr>
        </p:nvSpPr>
        <p:spPr/>
        <p:txBody>
          <a:bodyPr>
            <a:normAutofit/>
          </a:bodyPr>
          <a:lstStyle/>
          <a:p>
            <a:r>
              <a:rPr lang="en-US" dirty="0" smtClean="0"/>
              <a:t>Plasma density (10^11-10^12), gas temp (</a:t>
            </a:r>
            <a:r>
              <a:rPr lang="en-US" dirty="0" smtClean="0"/>
              <a:t>3000-4000K)-</a:t>
            </a:r>
            <a:r>
              <a:rPr lang="en-US" dirty="0" err="1" smtClean="0"/>
              <a:t>french</a:t>
            </a:r>
            <a:r>
              <a:rPr lang="en-US" dirty="0" smtClean="0"/>
              <a:t>, plasma </a:t>
            </a:r>
            <a:r>
              <a:rPr lang="en-US" dirty="0" smtClean="0"/>
              <a:t>size (diameter = 2.48 cm, volume = 63.89 cm3), </a:t>
            </a:r>
            <a:r>
              <a:rPr lang="en-US" dirty="0" smtClean="0"/>
              <a:t>some things on plasma, </a:t>
            </a:r>
            <a:r>
              <a:rPr lang="en-US" dirty="0" err="1" smtClean="0"/>
              <a:t>jings</a:t>
            </a:r>
            <a:r>
              <a:rPr lang="en-US" dirty="0" smtClean="0"/>
              <a:t> thesis </a:t>
            </a:r>
            <a:r>
              <a:rPr lang="en-US" dirty="0" err="1" smtClean="0"/>
              <a:t>backgrd</a:t>
            </a:r>
            <a:r>
              <a:rPr lang="en-US" dirty="0" smtClean="0"/>
              <a:t>, power density = 80-475 </a:t>
            </a:r>
            <a:r>
              <a:rPr lang="en-US" dirty="0" smtClean="0"/>
              <a:t>W/cm3</a:t>
            </a:r>
            <a:r>
              <a:rPr lang="en-US" smtClean="0"/>
              <a:t>, electric </a:t>
            </a:r>
            <a:r>
              <a:rPr lang="en-US" dirty="0" smtClean="0"/>
              <a:t>breakdown</a:t>
            </a:r>
            <a:r>
              <a:rPr lang="en-US" baseline="0" dirty="0" smtClean="0"/>
              <a:t> field = 10000 kV/cm), </a:t>
            </a:r>
            <a:r>
              <a:rPr lang="en-US" baseline="0" dirty="0" err="1" smtClean="0"/>
              <a:t>bandgap</a:t>
            </a:r>
            <a:r>
              <a:rPr lang="en-US" baseline="0" dirty="0" smtClean="0"/>
              <a:t> = 5.45 </a:t>
            </a:r>
            <a:r>
              <a:rPr lang="en-US" baseline="0" dirty="0" err="1" smtClean="0"/>
              <a:t>eV</a:t>
            </a:r>
            <a:r>
              <a:rPr lang="en-US" baseline="0" dirty="0" smtClean="0"/>
              <a:t>, thermal conductivity = 22 W/cm-K</a:t>
            </a:r>
            <a:endParaRPr lang="en-US" dirty="0"/>
          </a:p>
        </p:txBody>
      </p:sp>
      <p:sp>
        <p:nvSpPr>
          <p:cNvPr id="4" name="Slide Number Placeholder 3"/>
          <p:cNvSpPr>
            <a:spLocks noGrp="1"/>
          </p:cNvSpPr>
          <p:nvPr>
            <p:ph type="sldNum" sz="quarter" idx="10"/>
          </p:nvPr>
        </p:nvSpPr>
        <p:spPr/>
        <p:txBody>
          <a:bodyPr/>
          <a:lstStyle/>
          <a:p>
            <a:fld id="{A0795551-E16D-4409-BF75-DC218C38FEC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10226048"/>
            <a:ext cx="3497580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18653760"/>
            <a:ext cx="28803600" cy="8412480"/>
          </a:xfrm>
        </p:spPr>
        <p:txBody>
          <a:bodyPr/>
          <a:lstStyle>
            <a:lvl1pPr marL="0" indent="0" algn="ctr">
              <a:buNone/>
              <a:defRPr>
                <a:solidFill>
                  <a:schemeClr val="tx1">
                    <a:tint val="75000"/>
                  </a:schemeClr>
                </a:solidFill>
              </a:defRPr>
            </a:lvl1pPr>
            <a:lvl2pPr marL="2115960" indent="0" algn="ctr">
              <a:buNone/>
              <a:defRPr>
                <a:solidFill>
                  <a:schemeClr val="tx1">
                    <a:tint val="75000"/>
                  </a:schemeClr>
                </a:solidFill>
              </a:defRPr>
            </a:lvl2pPr>
            <a:lvl3pPr marL="4231921" indent="0" algn="ctr">
              <a:buNone/>
              <a:defRPr>
                <a:solidFill>
                  <a:schemeClr val="tx1">
                    <a:tint val="75000"/>
                  </a:schemeClr>
                </a:solidFill>
              </a:defRPr>
            </a:lvl3pPr>
            <a:lvl4pPr marL="6347882" indent="0" algn="ctr">
              <a:buNone/>
              <a:defRPr>
                <a:solidFill>
                  <a:schemeClr val="tx1">
                    <a:tint val="75000"/>
                  </a:schemeClr>
                </a:solidFill>
              </a:defRPr>
            </a:lvl4pPr>
            <a:lvl5pPr marL="8463842" indent="0" algn="ctr">
              <a:buNone/>
              <a:defRPr>
                <a:solidFill>
                  <a:schemeClr val="tx1">
                    <a:tint val="75000"/>
                  </a:schemeClr>
                </a:solidFill>
              </a:defRPr>
            </a:lvl5pPr>
            <a:lvl6pPr marL="10579802" indent="0" algn="ctr">
              <a:buNone/>
              <a:defRPr>
                <a:solidFill>
                  <a:schemeClr val="tx1">
                    <a:tint val="75000"/>
                  </a:schemeClr>
                </a:solidFill>
              </a:defRPr>
            </a:lvl6pPr>
            <a:lvl7pPr marL="12695762" indent="0" algn="ctr">
              <a:buNone/>
              <a:defRPr>
                <a:solidFill>
                  <a:schemeClr val="tx1">
                    <a:tint val="75000"/>
                  </a:schemeClr>
                </a:solidFill>
              </a:defRPr>
            </a:lvl7pPr>
            <a:lvl8pPr marL="14811724" indent="0" algn="ctr">
              <a:buNone/>
              <a:defRPr>
                <a:solidFill>
                  <a:schemeClr val="tx1">
                    <a:tint val="75000"/>
                  </a:schemeClr>
                </a:solidFill>
              </a:defRPr>
            </a:lvl8pPr>
            <a:lvl9pPr marL="169276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E6E458-C2EB-43A2-B87D-C2D5460CD71B}"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2778E-E44D-4D70-8E95-4525E04ED6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E6E458-C2EB-43A2-B87D-C2D5460CD71B}"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2778E-E44D-4D70-8E95-4525E04ED6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32300" y="1318271"/>
            <a:ext cx="925830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1318271"/>
            <a:ext cx="2708910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E6E458-C2EB-43A2-B87D-C2D5460CD71B}"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2778E-E44D-4D70-8E95-4525E04ED6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E6E458-C2EB-43A2-B87D-C2D5460CD71B}"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2778E-E44D-4D70-8E95-4525E04ED6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9" y="21153122"/>
            <a:ext cx="34975800" cy="6537960"/>
          </a:xfrm>
        </p:spPr>
        <p:txBody>
          <a:bodyPr anchor="t"/>
          <a:lstStyle>
            <a:lvl1pPr algn="l">
              <a:defRPr sz="186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9" y="13952230"/>
            <a:ext cx="34975800" cy="7200898"/>
          </a:xfrm>
        </p:spPr>
        <p:txBody>
          <a:bodyPr anchor="b"/>
          <a:lstStyle>
            <a:lvl1pPr marL="0" indent="0">
              <a:buNone/>
              <a:defRPr sz="9200">
                <a:solidFill>
                  <a:schemeClr val="tx1">
                    <a:tint val="75000"/>
                  </a:schemeClr>
                </a:solidFill>
              </a:defRPr>
            </a:lvl1pPr>
            <a:lvl2pPr marL="2115960" indent="0">
              <a:buNone/>
              <a:defRPr sz="8400">
                <a:solidFill>
                  <a:schemeClr val="tx1">
                    <a:tint val="75000"/>
                  </a:schemeClr>
                </a:solidFill>
              </a:defRPr>
            </a:lvl2pPr>
            <a:lvl3pPr marL="4231921" indent="0">
              <a:buNone/>
              <a:defRPr sz="7400">
                <a:solidFill>
                  <a:schemeClr val="tx1">
                    <a:tint val="75000"/>
                  </a:schemeClr>
                </a:solidFill>
              </a:defRPr>
            </a:lvl3pPr>
            <a:lvl4pPr marL="6347882" indent="0">
              <a:buNone/>
              <a:defRPr sz="6500">
                <a:solidFill>
                  <a:schemeClr val="tx1">
                    <a:tint val="75000"/>
                  </a:schemeClr>
                </a:solidFill>
              </a:defRPr>
            </a:lvl4pPr>
            <a:lvl5pPr marL="8463842" indent="0">
              <a:buNone/>
              <a:defRPr sz="6500">
                <a:solidFill>
                  <a:schemeClr val="tx1">
                    <a:tint val="75000"/>
                  </a:schemeClr>
                </a:solidFill>
              </a:defRPr>
            </a:lvl5pPr>
            <a:lvl6pPr marL="10579802" indent="0">
              <a:buNone/>
              <a:defRPr sz="6500">
                <a:solidFill>
                  <a:schemeClr val="tx1">
                    <a:tint val="75000"/>
                  </a:schemeClr>
                </a:solidFill>
              </a:defRPr>
            </a:lvl6pPr>
            <a:lvl7pPr marL="12695762" indent="0">
              <a:buNone/>
              <a:defRPr sz="6500">
                <a:solidFill>
                  <a:schemeClr val="tx1">
                    <a:tint val="75000"/>
                  </a:schemeClr>
                </a:solidFill>
              </a:defRPr>
            </a:lvl7pPr>
            <a:lvl8pPr marL="14811724" indent="0">
              <a:buNone/>
              <a:defRPr sz="6500">
                <a:solidFill>
                  <a:schemeClr val="tx1">
                    <a:tint val="75000"/>
                  </a:schemeClr>
                </a:solidFill>
              </a:defRPr>
            </a:lvl8pPr>
            <a:lvl9pPr marL="16927684" indent="0">
              <a:buNone/>
              <a:defRPr sz="6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E6E458-C2EB-43A2-B87D-C2D5460CD71B}"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2778E-E44D-4D70-8E95-4525E04ED6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7680967"/>
            <a:ext cx="18173700" cy="21724622"/>
          </a:xfrm>
        </p:spPr>
        <p:txBody>
          <a:bodyPr/>
          <a:lstStyle>
            <a:lvl1pPr>
              <a:defRPr sz="12900"/>
            </a:lvl1pPr>
            <a:lvl2pPr>
              <a:defRPr sz="11100"/>
            </a:lvl2pPr>
            <a:lvl3pPr>
              <a:defRPr sz="92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916900" y="7680967"/>
            <a:ext cx="18173700" cy="21724622"/>
          </a:xfrm>
        </p:spPr>
        <p:txBody>
          <a:bodyPr/>
          <a:lstStyle>
            <a:lvl1pPr>
              <a:defRPr sz="12900"/>
            </a:lvl1pPr>
            <a:lvl2pPr>
              <a:defRPr sz="11100"/>
            </a:lvl2pPr>
            <a:lvl3pPr>
              <a:defRPr sz="92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E6E458-C2EB-43A2-B87D-C2D5460CD71B}"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2778E-E44D-4D70-8E95-4525E04ED6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6" y="7368542"/>
            <a:ext cx="18180846" cy="3070858"/>
          </a:xfrm>
        </p:spPr>
        <p:txBody>
          <a:bodyPr anchor="b"/>
          <a:lstStyle>
            <a:lvl1pPr marL="0" indent="0">
              <a:buNone/>
              <a:defRPr sz="11100" b="1"/>
            </a:lvl1pPr>
            <a:lvl2pPr marL="2115960" indent="0">
              <a:buNone/>
              <a:defRPr sz="9200" b="1"/>
            </a:lvl2pPr>
            <a:lvl3pPr marL="4231921" indent="0">
              <a:buNone/>
              <a:defRPr sz="8400" b="1"/>
            </a:lvl3pPr>
            <a:lvl4pPr marL="6347882" indent="0">
              <a:buNone/>
              <a:defRPr sz="7400" b="1"/>
            </a:lvl4pPr>
            <a:lvl5pPr marL="8463842" indent="0">
              <a:buNone/>
              <a:defRPr sz="7400" b="1"/>
            </a:lvl5pPr>
            <a:lvl6pPr marL="10579802" indent="0">
              <a:buNone/>
              <a:defRPr sz="7400" b="1"/>
            </a:lvl6pPr>
            <a:lvl7pPr marL="12695762" indent="0">
              <a:buNone/>
              <a:defRPr sz="7400" b="1"/>
            </a:lvl7pPr>
            <a:lvl8pPr marL="14811724" indent="0">
              <a:buNone/>
              <a:defRPr sz="7400" b="1"/>
            </a:lvl8pPr>
            <a:lvl9pPr marL="16927684" indent="0">
              <a:buNone/>
              <a:defRPr sz="7400" b="1"/>
            </a:lvl9pPr>
          </a:lstStyle>
          <a:p>
            <a:pPr lvl="0"/>
            <a:r>
              <a:rPr lang="en-US" smtClean="0"/>
              <a:t>Click to edit Master text styles</a:t>
            </a:r>
          </a:p>
        </p:txBody>
      </p:sp>
      <p:sp>
        <p:nvSpPr>
          <p:cNvPr id="4" name="Content Placeholder 3"/>
          <p:cNvSpPr>
            <a:spLocks noGrp="1"/>
          </p:cNvSpPr>
          <p:nvPr>
            <p:ph sz="half" idx="2"/>
          </p:nvPr>
        </p:nvSpPr>
        <p:spPr>
          <a:xfrm>
            <a:off x="2057406" y="10439400"/>
            <a:ext cx="18180846" cy="18966182"/>
          </a:xfrm>
        </p:spPr>
        <p:txBody>
          <a:bodyPr/>
          <a:lstStyle>
            <a:lvl1pPr>
              <a:defRPr sz="11100"/>
            </a:lvl1pPr>
            <a:lvl2pPr>
              <a:defRPr sz="9200"/>
            </a:lvl2pPr>
            <a:lvl3pPr>
              <a:defRPr sz="84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9" y="7368542"/>
            <a:ext cx="18187988" cy="3070858"/>
          </a:xfrm>
        </p:spPr>
        <p:txBody>
          <a:bodyPr anchor="b"/>
          <a:lstStyle>
            <a:lvl1pPr marL="0" indent="0">
              <a:buNone/>
              <a:defRPr sz="11100" b="1"/>
            </a:lvl1pPr>
            <a:lvl2pPr marL="2115960" indent="0">
              <a:buNone/>
              <a:defRPr sz="9200" b="1"/>
            </a:lvl2pPr>
            <a:lvl3pPr marL="4231921" indent="0">
              <a:buNone/>
              <a:defRPr sz="8400" b="1"/>
            </a:lvl3pPr>
            <a:lvl4pPr marL="6347882" indent="0">
              <a:buNone/>
              <a:defRPr sz="7400" b="1"/>
            </a:lvl4pPr>
            <a:lvl5pPr marL="8463842" indent="0">
              <a:buNone/>
              <a:defRPr sz="7400" b="1"/>
            </a:lvl5pPr>
            <a:lvl6pPr marL="10579802" indent="0">
              <a:buNone/>
              <a:defRPr sz="7400" b="1"/>
            </a:lvl6pPr>
            <a:lvl7pPr marL="12695762" indent="0">
              <a:buNone/>
              <a:defRPr sz="7400" b="1"/>
            </a:lvl7pPr>
            <a:lvl8pPr marL="14811724" indent="0">
              <a:buNone/>
              <a:defRPr sz="7400" b="1"/>
            </a:lvl8pPr>
            <a:lvl9pPr marL="16927684" indent="0">
              <a:buNone/>
              <a:defRPr sz="7400" b="1"/>
            </a:lvl9pPr>
          </a:lstStyle>
          <a:p>
            <a:pPr lvl="0"/>
            <a:r>
              <a:rPr lang="en-US" smtClean="0"/>
              <a:t>Click to edit Master text styles</a:t>
            </a:r>
          </a:p>
        </p:txBody>
      </p:sp>
      <p:sp>
        <p:nvSpPr>
          <p:cNvPr id="6" name="Content Placeholder 5"/>
          <p:cNvSpPr>
            <a:spLocks noGrp="1"/>
          </p:cNvSpPr>
          <p:nvPr>
            <p:ph sz="quarter" idx="4"/>
          </p:nvPr>
        </p:nvSpPr>
        <p:spPr>
          <a:xfrm>
            <a:off x="20902619" y="10439400"/>
            <a:ext cx="18187988" cy="18966182"/>
          </a:xfrm>
        </p:spPr>
        <p:txBody>
          <a:bodyPr/>
          <a:lstStyle>
            <a:lvl1pPr>
              <a:defRPr sz="11100"/>
            </a:lvl1pPr>
            <a:lvl2pPr>
              <a:defRPr sz="9200"/>
            </a:lvl2pPr>
            <a:lvl3pPr>
              <a:defRPr sz="84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E6E458-C2EB-43A2-B87D-C2D5460CD71B}" type="datetimeFigureOut">
              <a:rPr lang="en-US" smtClean="0"/>
              <a:pPr/>
              <a:t>9/25/2013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2778E-E44D-4D70-8E95-4525E04ED6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E6E458-C2EB-43A2-B87D-C2D5460CD71B}" type="datetimeFigureOut">
              <a:rPr lang="en-US" smtClean="0"/>
              <a:pPr/>
              <a:t>9/25/2013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2778E-E44D-4D70-8E95-4525E04ED6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6E458-C2EB-43A2-B87D-C2D5460CD71B}" type="datetimeFigureOut">
              <a:rPr lang="en-US" smtClean="0"/>
              <a:pPr/>
              <a:t>9/25/2013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2778E-E44D-4D70-8E95-4525E04ED6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7" y="1310640"/>
            <a:ext cx="13537409" cy="5577840"/>
          </a:xfrm>
        </p:spPr>
        <p:txBody>
          <a:bodyPr anchor="b"/>
          <a:lstStyle>
            <a:lvl1pPr algn="l">
              <a:defRPr sz="9200" b="1"/>
            </a:lvl1pPr>
          </a:lstStyle>
          <a:p>
            <a:r>
              <a:rPr lang="en-US" smtClean="0"/>
              <a:t>Click to edit Master title style</a:t>
            </a:r>
            <a:endParaRPr lang="en-US"/>
          </a:p>
        </p:txBody>
      </p:sp>
      <p:sp>
        <p:nvSpPr>
          <p:cNvPr id="3" name="Content Placeholder 2"/>
          <p:cNvSpPr>
            <a:spLocks noGrp="1"/>
          </p:cNvSpPr>
          <p:nvPr>
            <p:ph idx="1"/>
          </p:nvPr>
        </p:nvSpPr>
        <p:spPr>
          <a:xfrm>
            <a:off x="16087728" y="1310648"/>
            <a:ext cx="23002880" cy="28094942"/>
          </a:xfrm>
        </p:spPr>
        <p:txBody>
          <a:bodyPr/>
          <a:lstStyle>
            <a:lvl1pPr>
              <a:defRPr sz="14800"/>
            </a:lvl1pPr>
            <a:lvl2pPr>
              <a:defRPr sz="12900"/>
            </a:lvl2pPr>
            <a:lvl3pPr>
              <a:defRPr sz="111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7" y="6888488"/>
            <a:ext cx="13537409" cy="22517102"/>
          </a:xfrm>
        </p:spPr>
        <p:txBody>
          <a:bodyPr/>
          <a:lstStyle>
            <a:lvl1pPr marL="0" indent="0">
              <a:buNone/>
              <a:defRPr sz="6500"/>
            </a:lvl1pPr>
            <a:lvl2pPr marL="2115960" indent="0">
              <a:buNone/>
              <a:defRPr sz="5500"/>
            </a:lvl2pPr>
            <a:lvl3pPr marL="4231921" indent="0">
              <a:buNone/>
              <a:defRPr sz="4600"/>
            </a:lvl3pPr>
            <a:lvl4pPr marL="6347882" indent="0">
              <a:buNone/>
              <a:defRPr sz="4100"/>
            </a:lvl4pPr>
            <a:lvl5pPr marL="8463842" indent="0">
              <a:buNone/>
              <a:defRPr sz="4100"/>
            </a:lvl5pPr>
            <a:lvl6pPr marL="10579802" indent="0">
              <a:buNone/>
              <a:defRPr sz="4100"/>
            </a:lvl6pPr>
            <a:lvl7pPr marL="12695762" indent="0">
              <a:buNone/>
              <a:defRPr sz="4100"/>
            </a:lvl7pPr>
            <a:lvl8pPr marL="14811724" indent="0">
              <a:buNone/>
              <a:defRPr sz="4100"/>
            </a:lvl8pPr>
            <a:lvl9pPr marL="16927684"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6E458-C2EB-43A2-B87D-C2D5460CD71B}"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2778E-E44D-4D70-8E95-4525E04ED6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6" y="23042887"/>
            <a:ext cx="24688800" cy="2720342"/>
          </a:xfrm>
        </p:spPr>
        <p:txBody>
          <a:bodyPr anchor="b"/>
          <a:lstStyle>
            <a:lvl1pPr algn="l">
              <a:defRPr sz="9200" b="1"/>
            </a:lvl1pPr>
          </a:lstStyle>
          <a:p>
            <a:r>
              <a:rPr lang="en-US" smtClean="0"/>
              <a:t>Click to edit Master title style</a:t>
            </a:r>
            <a:endParaRPr lang="en-US"/>
          </a:p>
        </p:txBody>
      </p:sp>
      <p:sp>
        <p:nvSpPr>
          <p:cNvPr id="3" name="Picture Placeholder 2"/>
          <p:cNvSpPr>
            <a:spLocks noGrp="1"/>
          </p:cNvSpPr>
          <p:nvPr>
            <p:ph type="pic" idx="1"/>
          </p:nvPr>
        </p:nvSpPr>
        <p:spPr>
          <a:xfrm>
            <a:off x="8065296" y="2941320"/>
            <a:ext cx="24688800" cy="19751040"/>
          </a:xfrm>
        </p:spPr>
        <p:txBody>
          <a:bodyPr/>
          <a:lstStyle>
            <a:lvl1pPr marL="0" indent="0">
              <a:buNone/>
              <a:defRPr sz="14800"/>
            </a:lvl1pPr>
            <a:lvl2pPr marL="2115960" indent="0">
              <a:buNone/>
              <a:defRPr sz="12900"/>
            </a:lvl2pPr>
            <a:lvl3pPr marL="4231921" indent="0">
              <a:buNone/>
              <a:defRPr sz="11100"/>
            </a:lvl3pPr>
            <a:lvl4pPr marL="6347882" indent="0">
              <a:buNone/>
              <a:defRPr sz="9200"/>
            </a:lvl4pPr>
            <a:lvl5pPr marL="8463842" indent="0">
              <a:buNone/>
              <a:defRPr sz="9200"/>
            </a:lvl5pPr>
            <a:lvl6pPr marL="10579802" indent="0">
              <a:buNone/>
              <a:defRPr sz="9200"/>
            </a:lvl6pPr>
            <a:lvl7pPr marL="12695762" indent="0">
              <a:buNone/>
              <a:defRPr sz="9200"/>
            </a:lvl7pPr>
            <a:lvl8pPr marL="14811724" indent="0">
              <a:buNone/>
              <a:defRPr sz="9200"/>
            </a:lvl8pPr>
            <a:lvl9pPr marL="16927684" indent="0">
              <a:buNone/>
              <a:defRPr sz="9200"/>
            </a:lvl9pPr>
          </a:lstStyle>
          <a:p>
            <a:endParaRPr lang="en-US"/>
          </a:p>
        </p:txBody>
      </p:sp>
      <p:sp>
        <p:nvSpPr>
          <p:cNvPr id="4" name="Text Placeholder 3"/>
          <p:cNvSpPr>
            <a:spLocks noGrp="1"/>
          </p:cNvSpPr>
          <p:nvPr>
            <p:ph type="body" sz="half" idx="2"/>
          </p:nvPr>
        </p:nvSpPr>
        <p:spPr>
          <a:xfrm>
            <a:off x="8065296" y="25763229"/>
            <a:ext cx="24688800" cy="3863338"/>
          </a:xfrm>
        </p:spPr>
        <p:txBody>
          <a:bodyPr/>
          <a:lstStyle>
            <a:lvl1pPr marL="0" indent="0">
              <a:buNone/>
              <a:defRPr sz="6500"/>
            </a:lvl1pPr>
            <a:lvl2pPr marL="2115960" indent="0">
              <a:buNone/>
              <a:defRPr sz="5500"/>
            </a:lvl2pPr>
            <a:lvl3pPr marL="4231921" indent="0">
              <a:buNone/>
              <a:defRPr sz="4600"/>
            </a:lvl3pPr>
            <a:lvl4pPr marL="6347882" indent="0">
              <a:buNone/>
              <a:defRPr sz="4100"/>
            </a:lvl4pPr>
            <a:lvl5pPr marL="8463842" indent="0">
              <a:buNone/>
              <a:defRPr sz="4100"/>
            </a:lvl5pPr>
            <a:lvl6pPr marL="10579802" indent="0">
              <a:buNone/>
              <a:defRPr sz="4100"/>
            </a:lvl6pPr>
            <a:lvl7pPr marL="12695762" indent="0">
              <a:buNone/>
              <a:defRPr sz="4100"/>
            </a:lvl7pPr>
            <a:lvl8pPr marL="14811724" indent="0">
              <a:buNone/>
              <a:defRPr sz="4100"/>
            </a:lvl8pPr>
            <a:lvl9pPr marL="16927684"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6E458-C2EB-43A2-B87D-C2D5460CD71B}"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2778E-E44D-4D70-8E95-4525E04ED6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0" y="1318262"/>
            <a:ext cx="37033200" cy="5486400"/>
          </a:xfrm>
          <a:prstGeom prst="rect">
            <a:avLst/>
          </a:prstGeom>
        </p:spPr>
        <p:txBody>
          <a:bodyPr vert="horz" lIns="423191" tIns="211596" rIns="423191" bIns="2115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57400" y="7680967"/>
            <a:ext cx="37033200" cy="21724622"/>
          </a:xfrm>
          <a:prstGeom prst="rect">
            <a:avLst/>
          </a:prstGeom>
        </p:spPr>
        <p:txBody>
          <a:bodyPr vert="horz" lIns="423191" tIns="211596" rIns="423191" bIns="2115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57400" y="30510488"/>
            <a:ext cx="9601200" cy="1752600"/>
          </a:xfrm>
          <a:prstGeom prst="rect">
            <a:avLst/>
          </a:prstGeom>
        </p:spPr>
        <p:txBody>
          <a:bodyPr vert="horz" lIns="423191" tIns="211596" rIns="423191" bIns="211596" rtlCol="0" anchor="ctr"/>
          <a:lstStyle>
            <a:lvl1pPr algn="l">
              <a:defRPr sz="5500">
                <a:solidFill>
                  <a:schemeClr val="tx1">
                    <a:tint val="75000"/>
                  </a:schemeClr>
                </a:solidFill>
              </a:defRPr>
            </a:lvl1pPr>
          </a:lstStyle>
          <a:p>
            <a:fld id="{0CE6E458-C2EB-43A2-B87D-C2D5460CD71B}" type="datetimeFigureOut">
              <a:rPr lang="en-US" smtClean="0"/>
              <a:pPr/>
              <a:t>9/25/2013</a:t>
            </a:fld>
            <a:endParaRPr lang="en-US"/>
          </a:p>
        </p:txBody>
      </p:sp>
      <p:sp>
        <p:nvSpPr>
          <p:cNvPr id="5" name="Footer Placeholder 4"/>
          <p:cNvSpPr>
            <a:spLocks noGrp="1"/>
          </p:cNvSpPr>
          <p:nvPr>
            <p:ph type="ftr" sz="quarter" idx="3"/>
          </p:nvPr>
        </p:nvSpPr>
        <p:spPr>
          <a:xfrm>
            <a:off x="14058900" y="30510488"/>
            <a:ext cx="13030200" cy="1752600"/>
          </a:xfrm>
          <a:prstGeom prst="rect">
            <a:avLst/>
          </a:prstGeom>
        </p:spPr>
        <p:txBody>
          <a:bodyPr vert="horz" lIns="423191" tIns="211596" rIns="423191" bIns="211596"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489400" y="30510488"/>
            <a:ext cx="9601200" cy="1752600"/>
          </a:xfrm>
          <a:prstGeom prst="rect">
            <a:avLst/>
          </a:prstGeom>
        </p:spPr>
        <p:txBody>
          <a:bodyPr vert="horz" lIns="423191" tIns="211596" rIns="423191" bIns="211596" rtlCol="0" anchor="ctr"/>
          <a:lstStyle>
            <a:lvl1pPr algn="r">
              <a:defRPr sz="5500">
                <a:solidFill>
                  <a:schemeClr val="tx1">
                    <a:tint val="75000"/>
                  </a:schemeClr>
                </a:solidFill>
              </a:defRPr>
            </a:lvl1pPr>
          </a:lstStyle>
          <a:p>
            <a:fld id="{8392778E-E44D-4D70-8E95-4525E04ED6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31921" rtl="0" eaLnBrk="1" latinLnBrk="0" hangingPunct="1">
        <a:spcBef>
          <a:spcPct val="0"/>
        </a:spcBef>
        <a:buNone/>
        <a:defRPr sz="20300" kern="1200">
          <a:solidFill>
            <a:schemeClr val="tx1"/>
          </a:solidFill>
          <a:latin typeface="+mj-lt"/>
          <a:ea typeface="+mj-ea"/>
          <a:cs typeface="+mj-cs"/>
        </a:defRPr>
      </a:lvl1pPr>
    </p:titleStyle>
    <p:bodyStyle>
      <a:lvl1pPr marL="1586970" indent="-1586970" algn="l" defTabSz="4231921" rtl="0" eaLnBrk="1" latinLnBrk="0" hangingPunct="1">
        <a:spcBef>
          <a:spcPct val="20000"/>
        </a:spcBef>
        <a:buFont typeface="Arial" pitchFamily="34" charset="0"/>
        <a:buChar char="•"/>
        <a:defRPr sz="14800" kern="1200">
          <a:solidFill>
            <a:schemeClr val="tx1"/>
          </a:solidFill>
          <a:latin typeface="+mn-lt"/>
          <a:ea typeface="+mn-ea"/>
          <a:cs typeface="+mn-cs"/>
        </a:defRPr>
      </a:lvl1pPr>
      <a:lvl2pPr marL="3438436" indent="-1322475" algn="l" defTabSz="4231921" rtl="0" eaLnBrk="1" latinLnBrk="0" hangingPunct="1">
        <a:spcBef>
          <a:spcPct val="20000"/>
        </a:spcBef>
        <a:buFont typeface="Arial" pitchFamily="34" charset="0"/>
        <a:buChar char="–"/>
        <a:defRPr sz="12900" kern="1200">
          <a:solidFill>
            <a:schemeClr val="tx1"/>
          </a:solidFill>
          <a:latin typeface="+mn-lt"/>
          <a:ea typeface="+mn-ea"/>
          <a:cs typeface="+mn-cs"/>
        </a:defRPr>
      </a:lvl2pPr>
      <a:lvl3pPr marL="5289902" indent="-1057980" algn="l" defTabSz="4231921" rtl="0" eaLnBrk="1" latinLnBrk="0" hangingPunct="1">
        <a:spcBef>
          <a:spcPct val="20000"/>
        </a:spcBef>
        <a:buFont typeface="Arial" pitchFamily="34" charset="0"/>
        <a:buChar char="•"/>
        <a:defRPr sz="11100" kern="1200">
          <a:solidFill>
            <a:schemeClr val="tx1"/>
          </a:solidFill>
          <a:latin typeface="+mn-lt"/>
          <a:ea typeface="+mn-ea"/>
          <a:cs typeface="+mn-cs"/>
        </a:defRPr>
      </a:lvl3pPr>
      <a:lvl4pPr marL="7405862" indent="-1057980" algn="l" defTabSz="4231921"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521822" indent="-1057980" algn="l" defTabSz="4231921"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637782" indent="-1057980" algn="l" defTabSz="4231921"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753743" indent="-1057980" algn="l" defTabSz="4231921"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869703" indent="-1057980" algn="l" defTabSz="4231921"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985664" indent="-1057980" algn="l" defTabSz="4231921"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en-US"/>
      </a:defPPr>
      <a:lvl1pPr marL="0" algn="l" defTabSz="4231921" rtl="0" eaLnBrk="1" latinLnBrk="0" hangingPunct="1">
        <a:defRPr sz="8400" kern="1200">
          <a:solidFill>
            <a:schemeClr val="tx1"/>
          </a:solidFill>
          <a:latin typeface="+mn-lt"/>
          <a:ea typeface="+mn-ea"/>
          <a:cs typeface="+mn-cs"/>
        </a:defRPr>
      </a:lvl1pPr>
      <a:lvl2pPr marL="2115960" algn="l" defTabSz="4231921" rtl="0" eaLnBrk="1" latinLnBrk="0" hangingPunct="1">
        <a:defRPr sz="8400" kern="1200">
          <a:solidFill>
            <a:schemeClr val="tx1"/>
          </a:solidFill>
          <a:latin typeface="+mn-lt"/>
          <a:ea typeface="+mn-ea"/>
          <a:cs typeface="+mn-cs"/>
        </a:defRPr>
      </a:lvl2pPr>
      <a:lvl3pPr marL="4231921" algn="l" defTabSz="4231921" rtl="0" eaLnBrk="1" latinLnBrk="0" hangingPunct="1">
        <a:defRPr sz="8400" kern="1200">
          <a:solidFill>
            <a:schemeClr val="tx1"/>
          </a:solidFill>
          <a:latin typeface="+mn-lt"/>
          <a:ea typeface="+mn-ea"/>
          <a:cs typeface="+mn-cs"/>
        </a:defRPr>
      </a:lvl3pPr>
      <a:lvl4pPr marL="6347882" algn="l" defTabSz="4231921" rtl="0" eaLnBrk="1" latinLnBrk="0" hangingPunct="1">
        <a:defRPr sz="8400" kern="1200">
          <a:solidFill>
            <a:schemeClr val="tx1"/>
          </a:solidFill>
          <a:latin typeface="+mn-lt"/>
          <a:ea typeface="+mn-ea"/>
          <a:cs typeface="+mn-cs"/>
        </a:defRPr>
      </a:lvl4pPr>
      <a:lvl5pPr marL="8463842" algn="l" defTabSz="4231921" rtl="0" eaLnBrk="1" latinLnBrk="0" hangingPunct="1">
        <a:defRPr sz="8400" kern="1200">
          <a:solidFill>
            <a:schemeClr val="tx1"/>
          </a:solidFill>
          <a:latin typeface="+mn-lt"/>
          <a:ea typeface="+mn-ea"/>
          <a:cs typeface="+mn-cs"/>
        </a:defRPr>
      </a:lvl5pPr>
      <a:lvl6pPr marL="10579802" algn="l" defTabSz="4231921" rtl="0" eaLnBrk="1" latinLnBrk="0" hangingPunct="1">
        <a:defRPr sz="8400" kern="1200">
          <a:solidFill>
            <a:schemeClr val="tx1"/>
          </a:solidFill>
          <a:latin typeface="+mn-lt"/>
          <a:ea typeface="+mn-ea"/>
          <a:cs typeface="+mn-cs"/>
        </a:defRPr>
      </a:lvl6pPr>
      <a:lvl7pPr marL="12695762" algn="l" defTabSz="4231921" rtl="0" eaLnBrk="1" latinLnBrk="0" hangingPunct="1">
        <a:defRPr sz="8400" kern="1200">
          <a:solidFill>
            <a:schemeClr val="tx1"/>
          </a:solidFill>
          <a:latin typeface="+mn-lt"/>
          <a:ea typeface="+mn-ea"/>
          <a:cs typeface="+mn-cs"/>
        </a:defRPr>
      </a:lvl7pPr>
      <a:lvl8pPr marL="14811724" algn="l" defTabSz="4231921" rtl="0" eaLnBrk="1" latinLnBrk="0" hangingPunct="1">
        <a:defRPr sz="8400" kern="1200">
          <a:solidFill>
            <a:schemeClr val="tx1"/>
          </a:solidFill>
          <a:latin typeface="+mn-lt"/>
          <a:ea typeface="+mn-ea"/>
          <a:cs typeface="+mn-cs"/>
        </a:defRPr>
      </a:lvl8pPr>
      <a:lvl9pPr marL="16927684" algn="l" defTabSz="4231921"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20726400" y="25226344"/>
            <a:ext cx="19659600" cy="3335518"/>
          </a:xfrm>
          <a:prstGeom prst="rect">
            <a:avLst/>
          </a:prstGeom>
          <a:noFill/>
        </p:spPr>
        <p:txBody>
          <a:bodyPr wrap="square" lIns="102861" tIns="51430" rIns="102861" bIns="51430" rtlCol="0">
            <a:spAutoFit/>
          </a:bodyPr>
          <a:lstStyle/>
          <a:p>
            <a:pPr algn="just"/>
            <a:r>
              <a:rPr lang="en-US" sz="5000" b="1" dirty="0" smtClean="0"/>
              <a:t>Conclusion</a:t>
            </a:r>
            <a:r>
              <a:rPr lang="en-US" sz="4500" b="1" dirty="0" smtClean="0"/>
              <a:t>:</a:t>
            </a:r>
          </a:p>
          <a:p>
            <a:pPr algn="just"/>
            <a:r>
              <a:rPr lang="en-US" sz="4000" dirty="0" smtClean="0"/>
              <a:t>We have demonstrated excellent growth of SCD on the top and side surface of HPHT seeds. Our initial experiments show the feasibility of growing large SCDs. Further analysis is being done in this regard. The flip-growth method will enable us to grow large single crystal diamond substrates with minimum defects/dislocations. </a:t>
            </a:r>
            <a:endParaRPr lang="en-US" sz="4000" dirty="0"/>
          </a:p>
        </p:txBody>
      </p:sp>
      <p:sp>
        <p:nvSpPr>
          <p:cNvPr id="20" name="TextBox 19"/>
          <p:cNvSpPr txBox="1"/>
          <p:nvPr/>
        </p:nvSpPr>
        <p:spPr>
          <a:xfrm>
            <a:off x="578069" y="26229192"/>
            <a:ext cx="19691132" cy="5182178"/>
          </a:xfrm>
          <a:prstGeom prst="rect">
            <a:avLst/>
          </a:prstGeom>
          <a:noFill/>
        </p:spPr>
        <p:txBody>
          <a:bodyPr wrap="square" lIns="102861" tIns="51430" rIns="102861" bIns="51430" rtlCol="0">
            <a:spAutoFit/>
          </a:bodyPr>
          <a:lstStyle/>
          <a:p>
            <a:pPr algn="just"/>
            <a:r>
              <a:rPr lang="en-US" sz="5000" b="1" dirty="0" smtClean="0"/>
              <a:t>Experimental Details:</a:t>
            </a:r>
          </a:p>
          <a:p>
            <a:pPr algn="just"/>
            <a:r>
              <a:rPr lang="en-US" sz="4000" dirty="0" smtClean="0"/>
              <a:t>Single crystal diamonds have been grown on 3.5x3.5x1.5 mm</a:t>
            </a:r>
            <a:r>
              <a:rPr lang="en-US" sz="4000" baseline="30000" dirty="0" smtClean="0"/>
              <a:t>3</a:t>
            </a:r>
            <a:r>
              <a:rPr lang="en-US" sz="4000" dirty="0" smtClean="0"/>
              <a:t> Sumitomo HPHT type </a:t>
            </a:r>
            <a:r>
              <a:rPr lang="en-US" sz="4000" dirty="0" err="1" smtClean="0"/>
              <a:t>Ib</a:t>
            </a:r>
            <a:r>
              <a:rPr lang="en-US" sz="4000" dirty="0" smtClean="0"/>
              <a:t> seeds. The experimental procedure is as follows:</a:t>
            </a:r>
          </a:p>
          <a:p>
            <a:pPr algn="just"/>
            <a:r>
              <a:rPr lang="en-US" sz="4000" dirty="0" smtClean="0"/>
              <a:t>• Analysis of seed under optical microscope Nikon 5000D</a:t>
            </a:r>
          </a:p>
          <a:p>
            <a:pPr algn="just"/>
            <a:r>
              <a:rPr lang="en-US" sz="4000" dirty="0" smtClean="0"/>
              <a:t>• Careful measurements of thickness and weight of each seed</a:t>
            </a:r>
          </a:p>
          <a:p>
            <a:pPr algn="just"/>
            <a:r>
              <a:rPr lang="en-US" sz="4000" dirty="0" smtClean="0"/>
              <a:t>• Pre-cleaning seeds with acids followed by a base and solvents</a:t>
            </a:r>
          </a:p>
          <a:p>
            <a:pPr algn="just"/>
            <a:r>
              <a:rPr lang="en-US" sz="4000" dirty="0" smtClean="0"/>
              <a:t>• 1  hour hydrogen  etching  followed by  deposition of diamond on HPHT  seed   in  reactor  B/</a:t>
            </a:r>
          </a:p>
          <a:p>
            <a:pPr algn="just"/>
            <a:r>
              <a:rPr lang="en-US" sz="4000" dirty="0" smtClean="0"/>
              <a:t>   reactor C while maintaining process conditions to make results reproducible.</a:t>
            </a:r>
            <a:endParaRPr lang="en-US" sz="4000" dirty="0"/>
          </a:p>
        </p:txBody>
      </p:sp>
      <p:sp>
        <p:nvSpPr>
          <p:cNvPr id="45" name="TextBox 44"/>
          <p:cNvSpPr txBox="1"/>
          <p:nvPr/>
        </p:nvSpPr>
        <p:spPr>
          <a:xfrm>
            <a:off x="609600" y="9791440"/>
            <a:ext cx="19659600" cy="4555093"/>
          </a:xfrm>
          <a:prstGeom prst="rect">
            <a:avLst/>
          </a:prstGeom>
          <a:noFill/>
        </p:spPr>
        <p:txBody>
          <a:bodyPr wrap="square" rtlCol="0">
            <a:spAutoFit/>
          </a:bodyPr>
          <a:lstStyle/>
          <a:p>
            <a:pPr algn="just"/>
            <a:r>
              <a:rPr lang="en-US" sz="5000" b="1" dirty="0" smtClean="0"/>
              <a:t>Objective: </a:t>
            </a:r>
          </a:p>
          <a:p>
            <a:pPr algn="just"/>
            <a:r>
              <a:rPr lang="en-US" sz="4000" dirty="0" smtClean="0"/>
              <a:t>Currently commercially available SCDs are limited in size (&lt;1 cm</a:t>
            </a:r>
            <a:r>
              <a:rPr lang="en-US" sz="4000" baseline="30000" dirty="0" smtClean="0"/>
              <a:t>2</a:t>
            </a:r>
            <a:r>
              <a:rPr lang="en-US" sz="4000" dirty="0" smtClean="0"/>
              <a:t>) and quality. The long-term objective of this project is to synthesize high quality (&lt; 50 ppb nitrogen</a:t>
            </a:r>
            <a:r>
              <a:rPr lang="en-US" sz="4000" baseline="-25000" dirty="0" smtClean="0"/>
              <a:t> </a:t>
            </a:r>
            <a:r>
              <a:rPr lang="en-US" sz="4000" dirty="0" smtClean="0"/>
              <a:t>concentration impurity levels, without threaded dislocations and other defects), low birefringence, freestanding (&gt; 400 µm) SCD substrates with a grown area of &gt; 1cm</a:t>
            </a:r>
            <a:r>
              <a:rPr lang="en-US" sz="4000" baseline="30000" dirty="0" smtClean="0"/>
              <a:t>2</a:t>
            </a:r>
            <a:r>
              <a:rPr lang="en-US" sz="4000" dirty="0" smtClean="0"/>
              <a:t>. We are presently exploring the process of synthesizing high quality SCD on top and on the sides of HPHT seeds. These two steps are necessary in order to grow large single crystal diamond substrates with minimum defects.</a:t>
            </a:r>
            <a:endParaRPr lang="en-US" sz="4000" dirty="0"/>
          </a:p>
        </p:txBody>
      </p:sp>
      <p:pic>
        <p:nvPicPr>
          <p:cNvPr id="11266" name="Picture 2" descr="http://www.egr.msu.edu/beclub/msulogo.gif"/>
          <p:cNvPicPr>
            <a:picLocks noChangeAspect="1" noChangeArrowheads="1"/>
          </p:cNvPicPr>
          <p:nvPr/>
        </p:nvPicPr>
        <p:blipFill>
          <a:blip r:embed="rId3" cstate="print"/>
          <a:srcRect/>
          <a:stretch>
            <a:fillRect/>
          </a:stretch>
        </p:blipFill>
        <p:spPr bwMode="auto">
          <a:xfrm>
            <a:off x="257644" y="31471464"/>
            <a:ext cx="5325977" cy="1636122"/>
          </a:xfrm>
          <a:prstGeom prst="rect">
            <a:avLst/>
          </a:prstGeom>
          <a:noFill/>
        </p:spPr>
      </p:pic>
      <p:pic>
        <p:nvPicPr>
          <p:cNvPr id="11268" name="Picture 4" descr="https://encrypted-tbn2.gstatic.com/images?q=tbn:ANd9GcTwWjGlZWCLvuKptdwiNAL6yQx8rwxMqOqd6B8_8-clhKEnl9KZ"/>
          <p:cNvPicPr>
            <a:picLocks noChangeAspect="1" noChangeArrowheads="1"/>
          </p:cNvPicPr>
          <p:nvPr/>
        </p:nvPicPr>
        <p:blipFill>
          <a:blip r:embed="rId4" cstate="print"/>
          <a:srcRect/>
          <a:stretch>
            <a:fillRect/>
          </a:stretch>
        </p:blipFill>
        <p:spPr bwMode="auto">
          <a:xfrm>
            <a:off x="35990048" y="31414935"/>
            <a:ext cx="4648202" cy="1629590"/>
          </a:xfrm>
          <a:prstGeom prst="rect">
            <a:avLst/>
          </a:prstGeom>
          <a:noFill/>
        </p:spPr>
      </p:pic>
      <p:sp>
        <p:nvSpPr>
          <p:cNvPr id="7" name="TextBox 6"/>
          <p:cNvSpPr txBox="1"/>
          <p:nvPr/>
        </p:nvSpPr>
        <p:spPr>
          <a:xfrm>
            <a:off x="1905000" y="330026"/>
            <a:ext cx="37338000" cy="2566077"/>
          </a:xfrm>
          <a:prstGeom prst="rect">
            <a:avLst/>
          </a:prstGeom>
          <a:noFill/>
        </p:spPr>
        <p:txBody>
          <a:bodyPr wrap="square" lIns="102861" tIns="51430" rIns="102861" bIns="51430" rtlCol="0">
            <a:spAutoFit/>
          </a:bodyPr>
          <a:lstStyle/>
          <a:p>
            <a:pPr algn="ctr"/>
            <a:r>
              <a:rPr lang="en-US" sz="8000" b="1" dirty="0" smtClean="0">
                <a:solidFill>
                  <a:srgbClr val="008000"/>
                </a:solidFill>
              </a:rPr>
              <a:t>Growth and Analysis of Large </a:t>
            </a:r>
            <a:r>
              <a:rPr lang="en-US" sz="8000" b="1" dirty="0" err="1" smtClean="0">
                <a:solidFill>
                  <a:srgbClr val="008000"/>
                </a:solidFill>
              </a:rPr>
              <a:t>Undoped</a:t>
            </a:r>
            <a:r>
              <a:rPr lang="en-US" sz="8000" b="1" dirty="0" smtClean="0">
                <a:solidFill>
                  <a:srgbClr val="008000"/>
                </a:solidFill>
              </a:rPr>
              <a:t> Single Crystal Diamond Substrates Using Microwave Plasma-Assisted Chemical Vapor Deposition (MPACVD)</a:t>
            </a:r>
            <a:r>
              <a:rPr lang="en-US" sz="8000" b="1" dirty="0" smtClean="0"/>
              <a:t> </a:t>
            </a:r>
            <a:endParaRPr lang="en-US" sz="8000" b="1" dirty="0"/>
          </a:p>
        </p:txBody>
      </p:sp>
      <p:sp>
        <p:nvSpPr>
          <p:cNvPr id="8" name="Rectangle 7"/>
          <p:cNvSpPr/>
          <p:nvPr/>
        </p:nvSpPr>
        <p:spPr>
          <a:xfrm>
            <a:off x="5238754" y="3172603"/>
            <a:ext cx="30384750" cy="2181356"/>
          </a:xfrm>
          <a:prstGeom prst="rect">
            <a:avLst/>
          </a:prstGeom>
        </p:spPr>
        <p:txBody>
          <a:bodyPr wrap="square" lIns="102861" tIns="51430" rIns="102861" bIns="51430">
            <a:spAutoFit/>
          </a:bodyPr>
          <a:lstStyle/>
          <a:p>
            <a:pPr algn="ctr"/>
            <a:r>
              <a:rPr lang="en-US" sz="4500" b="1" u="sng" dirty="0" err="1"/>
              <a:t>Shreya</a:t>
            </a:r>
            <a:r>
              <a:rPr lang="en-US" sz="4500" b="1" u="sng" dirty="0"/>
              <a:t> Nad</a:t>
            </a:r>
            <a:r>
              <a:rPr lang="en-US" sz="4500" b="1" baseline="30000" dirty="0"/>
              <a:t>a</a:t>
            </a:r>
            <a:r>
              <a:rPr lang="en-US" sz="4500" b="1" dirty="0"/>
              <a:t>, </a:t>
            </a:r>
            <a:r>
              <a:rPr lang="en-US" sz="4500" b="1" dirty="0" err="1"/>
              <a:t>Yajun</a:t>
            </a:r>
            <a:r>
              <a:rPr lang="en-US" sz="4500" b="1" dirty="0"/>
              <a:t> </a:t>
            </a:r>
            <a:r>
              <a:rPr lang="en-US" sz="4500" b="1" dirty="0" err="1"/>
              <a:t>Gu</a:t>
            </a:r>
            <a:r>
              <a:rPr lang="en-US" sz="4500" b="1" baseline="30000" dirty="0" err="1"/>
              <a:t>a</a:t>
            </a:r>
            <a:r>
              <a:rPr lang="en-US" sz="4500" b="1" dirty="0"/>
              <a:t>, </a:t>
            </a:r>
            <a:r>
              <a:rPr lang="en-US" sz="4500" b="1" dirty="0" err="1"/>
              <a:t>Jes</a:t>
            </a:r>
            <a:r>
              <a:rPr lang="en-US" sz="4500" b="1" dirty="0"/>
              <a:t> </a:t>
            </a:r>
            <a:r>
              <a:rPr lang="en-US" sz="4500" b="1" dirty="0" err="1"/>
              <a:t>Asmussen</a:t>
            </a:r>
            <a:r>
              <a:rPr lang="en-US" sz="4500" b="1" baseline="30000" dirty="0" err="1"/>
              <a:t>a.b</a:t>
            </a:r>
            <a:r>
              <a:rPr lang="en-US" sz="4500" b="1" dirty="0" smtClean="0"/>
              <a:t>,</a:t>
            </a:r>
          </a:p>
          <a:p>
            <a:pPr lvl="0" algn="ctr"/>
            <a:r>
              <a:rPr lang="en-US" sz="4500" dirty="0" smtClean="0"/>
              <a:t>a) Michigan </a:t>
            </a:r>
            <a:r>
              <a:rPr lang="en-US" sz="4500" dirty="0"/>
              <a:t>State University, East Lansing, MI 48824, USA; </a:t>
            </a:r>
          </a:p>
          <a:p>
            <a:pPr lvl="0" algn="ctr"/>
            <a:r>
              <a:rPr lang="en-US" sz="4500" dirty="0"/>
              <a:t> </a:t>
            </a:r>
            <a:r>
              <a:rPr lang="en-US" sz="4500" dirty="0" smtClean="0"/>
              <a:t>b) </a:t>
            </a:r>
            <a:r>
              <a:rPr lang="en-US" sz="4500" dirty="0" err="1" smtClean="0"/>
              <a:t>Fraunhofer</a:t>
            </a:r>
            <a:r>
              <a:rPr lang="en-US" sz="4500" dirty="0" smtClean="0"/>
              <a:t> </a:t>
            </a:r>
            <a:r>
              <a:rPr lang="en-US" sz="4500" dirty="0"/>
              <a:t>USA Inc., Center for Coatings and Laser Applications, East Lansing, MI 48824, </a:t>
            </a:r>
            <a:r>
              <a:rPr lang="en-US" sz="4500" dirty="0" smtClean="0"/>
              <a:t>USA</a:t>
            </a:r>
            <a:endParaRPr lang="en-US" sz="4500" b="1" dirty="0"/>
          </a:p>
        </p:txBody>
      </p:sp>
      <p:sp>
        <p:nvSpPr>
          <p:cNvPr id="9" name="TextBox 8"/>
          <p:cNvSpPr txBox="1"/>
          <p:nvPr/>
        </p:nvSpPr>
        <p:spPr>
          <a:xfrm>
            <a:off x="609600" y="5721832"/>
            <a:ext cx="19735800" cy="3951072"/>
          </a:xfrm>
          <a:prstGeom prst="rect">
            <a:avLst/>
          </a:prstGeom>
          <a:noFill/>
        </p:spPr>
        <p:txBody>
          <a:bodyPr wrap="square" lIns="102861" tIns="51430" rIns="102861" bIns="51430" rtlCol="0">
            <a:spAutoFit/>
          </a:bodyPr>
          <a:lstStyle/>
          <a:p>
            <a:pPr algn="just"/>
            <a:r>
              <a:rPr lang="en-US" sz="5000" b="1" dirty="0" smtClean="0"/>
              <a:t>Introduction:</a:t>
            </a:r>
            <a:r>
              <a:rPr lang="en-US" sz="4000" dirty="0" smtClean="0"/>
              <a:t> </a:t>
            </a:r>
          </a:p>
          <a:p>
            <a:pPr algn="just"/>
            <a:r>
              <a:rPr lang="en-US" sz="4000" dirty="0" smtClean="0"/>
              <a:t>Single crystal diamonds (SCDs) play an important role in the electronic and semiconductor industries. </a:t>
            </a:r>
            <a:r>
              <a:rPr lang="en-US" sz="4000" dirty="0"/>
              <a:t>C</a:t>
            </a:r>
            <a:r>
              <a:rPr lang="en-US" sz="4000" dirty="0" smtClean="0"/>
              <a:t>haracteristics  of SCDs  like high thermal conductivity, high electric breakdown field and a wide </a:t>
            </a:r>
            <a:r>
              <a:rPr lang="en-US" sz="4000" dirty="0" err="1" smtClean="0"/>
              <a:t>bandgap</a:t>
            </a:r>
            <a:r>
              <a:rPr lang="en-US" sz="4000" dirty="0" smtClean="0"/>
              <a:t> makes them attractive for applications in high power electronics, as heat spreaders and radiation detectors.  It is thus important to synthesize large single crystal diamond substrates for future applications.</a:t>
            </a:r>
            <a:endParaRPr lang="en-US" sz="4000" b="1" dirty="0" smtClean="0"/>
          </a:p>
        </p:txBody>
      </p:sp>
      <p:cxnSp>
        <p:nvCxnSpPr>
          <p:cNvPr id="11" name="Straight Connector 10"/>
          <p:cNvCxnSpPr/>
          <p:nvPr/>
        </p:nvCxnSpPr>
        <p:spPr>
          <a:xfrm>
            <a:off x="20574000" y="5683469"/>
            <a:ext cx="0" cy="25786080"/>
          </a:xfrm>
          <a:prstGeom prst="line">
            <a:avLst/>
          </a:prstGeom>
          <a:ln w="101600" cmpd="sng">
            <a:solidFill>
              <a:srgbClr val="008000"/>
            </a:solidFill>
          </a:ln>
        </p:spPr>
        <p:style>
          <a:lnRef idx="2">
            <a:schemeClr val="accent3"/>
          </a:lnRef>
          <a:fillRef idx="0">
            <a:schemeClr val="accent3"/>
          </a:fillRef>
          <a:effectRef idx="1">
            <a:schemeClr val="accent3"/>
          </a:effectRef>
          <a:fontRef idx="minor">
            <a:schemeClr val="tx1"/>
          </a:fontRef>
        </p:style>
      </p:cxnSp>
      <p:cxnSp>
        <p:nvCxnSpPr>
          <p:cNvPr id="13" name="Straight Connector 12"/>
          <p:cNvCxnSpPr/>
          <p:nvPr/>
        </p:nvCxnSpPr>
        <p:spPr>
          <a:xfrm>
            <a:off x="666750" y="9778825"/>
            <a:ext cx="19888200" cy="0"/>
          </a:xfrm>
          <a:prstGeom prst="line">
            <a:avLst/>
          </a:prstGeom>
          <a:ln w="539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6750" y="14488511"/>
            <a:ext cx="19888200" cy="0"/>
          </a:xfrm>
          <a:prstGeom prst="line">
            <a:avLst/>
          </a:prstGeom>
          <a:ln w="539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8180" y="5690301"/>
            <a:ext cx="39776400" cy="0"/>
          </a:xfrm>
          <a:prstGeom prst="line">
            <a:avLst/>
          </a:prstGeom>
          <a:ln w="53975">
            <a:solidFill>
              <a:srgbClr val="008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78069" y="22928553"/>
            <a:ext cx="19691132" cy="3181630"/>
          </a:xfrm>
          <a:prstGeom prst="rect">
            <a:avLst/>
          </a:prstGeom>
          <a:noFill/>
        </p:spPr>
        <p:txBody>
          <a:bodyPr wrap="square" lIns="102861" tIns="51430" rIns="102861" bIns="51430" rtlCol="0">
            <a:spAutoFit/>
          </a:bodyPr>
          <a:lstStyle/>
          <a:p>
            <a:pPr algn="just"/>
            <a:r>
              <a:rPr lang="en-US" sz="4000" dirty="0" smtClean="0"/>
              <a:t>Single crystal diamond growth  via MPACVD has been carried out  in MSU designed reactors B and C [1,2].  Figure 1 shows a cross-sectional view of reactor B.  Figure 2 shows the entire setup of reactor C. Although the substrate holder/ cooling stage size is the same in the two reactors, the major difference lies in the increase in dome and applicator size in reactor C which enables the plasma discharge to move away from the quartz walls.</a:t>
            </a:r>
            <a:endParaRPr lang="en-US" sz="4000" dirty="0"/>
          </a:p>
        </p:txBody>
      </p:sp>
      <p:grpSp>
        <p:nvGrpSpPr>
          <p:cNvPr id="43" name="Group 42"/>
          <p:cNvGrpSpPr/>
          <p:nvPr/>
        </p:nvGrpSpPr>
        <p:grpSpPr>
          <a:xfrm>
            <a:off x="771528" y="15087600"/>
            <a:ext cx="19294631" cy="7678310"/>
            <a:chOff x="1047750" y="24417867"/>
            <a:chExt cx="17150783" cy="11315374"/>
          </a:xfrm>
        </p:grpSpPr>
        <p:pic>
          <p:nvPicPr>
            <p:cNvPr id="11270" name="Picture 6" descr="C:\Users\shreya\Desktop\Asmussen\Committee meeting\New folder (2)\Untitled.jpg"/>
            <p:cNvPicPr>
              <a:picLocks noChangeAspect="1" noChangeArrowheads="1"/>
            </p:cNvPicPr>
            <p:nvPr/>
          </p:nvPicPr>
          <p:blipFill>
            <a:blip r:embed="rId5" cstate="print"/>
            <a:srcRect/>
            <a:stretch>
              <a:fillRect/>
            </a:stretch>
          </p:blipFill>
          <p:spPr bwMode="auto">
            <a:xfrm>
              <a:off x="1047750" y="24417867"/>
              <a:ext cx="8373531" cy="10786533"/>
            </a:xfrm>
            <a:prstGeom prst="rect">
              <a:avLst/>
            </a:prstGeom>
            <a:noFill/>
          </p:spPr>
        </p:pic>
        <p:sp>
          <p:nvSpPr>
            <p:cNvPr id="41" name="TextBox 40"/>
            <p:cNvSpPr txBox="1"/>
            <p:nvPr/>
          </p:nvSpPr>
          <p:spPr>
            <a:xfrm>
              <a:off x="2203024" y="34848797"/>
              <a:ext cx="6381628" cy="884444"/>
            </a:xfrm>
            <a:prstGeom prst="rect">
              <a:avLst/>
            </a:prstGeom>
            <a:noFill/>
          </p:spPr>
          <p:txBody>
            <a:bodyPr wrap="none" lIns="121917" tIns="60958" rIns="121917" bIns="60958" rtlCol="0">
              <a:spAutoFit/>
            </a:bodyPr>
            <a:lstStyle/>
            <a:p>
              <a:r>
                <a:rPr lang="en-US" sz="3100" dirty="0" smtClean="0"/>
                <a:t>Fig.1 – Cross-sectional view of reactor B [1]</a:t>
              </a:r>
              <a:endParaRPr lang="en-US" sz="3100" dirty="0"/>
            </a:p>
          </p:txBody>
        </p:sp>
        <p:pic>
          <p:nvPicPr>
            <p:cNvPr id="11271" name="Picture 7"/>
            <p:cNvPicPr>
              <a:picLocks noChangeAspect="1" noChangeArrowheads="1"/>
            </p:cNvPicPr>
            <p:nvPr/>
          </p:nvPicPr>
          <p:blipFill>
            <a:blip r:embed="rId6" cstate="print"/>
            <a:srcRect/>
            <a:stretch>
              <a:fillRect/>
            </a:stretch>
          </p:blipFill>
          <p:spPr bwMode="auto">
            <a:xfrm>
              <a:off x="9623655" y="25247600"/>
              <a:ext cx="8574878" cy="9482667"/>
            </a:xfrm>
            <a:prstGeom prst="rect">
              <a:avLst/>
            </a:prstGeom>
            <a:noFill/>
            <a:ln w="9525">
              <a:noFill/>
              <a:miter lim="800000"/>
              <a:headEnd/>
              <a:tailEnd/>
            </a:ln>
          </p:spPr>
        </p:pic>
        <p:sp>
          <p:nvSpPr>
            <p:cNvPr id="17" name="TextBox 16"/>
            <p:cNvSpPr txBox="1"/>
            <p:nvPr/>
          </p:nvSpPr>
          <p:spPr>
            <a:xfrm>
              <a:off x="12299948" y="34848797"/>
              <a:ext cx="3083175" cy="884444"/>
            </a:xfrm>
            <a:prstGeom prst="rect">
              <a:avLst/>
            </a:prstGeom>
            <a:noFill/>
          </p:spPr>
          <p:txBody>
            <a:bodyPr wrap="none" lIns="121917" tIns="60958" rIns="121917" bIns="60958" rtlCol="0">
              <a:spAutoFit/>
            </a:bodyPr>
            <a:lstStyle/>
            <a:p>
              <a:r>
                <a:rPr lang="en-US" sz="3100" dirty="0" smtClean="0"/>
                <a:t>Fig.2 – Reactor C [3]</a:t>
              </a:r>
              <a:endParaRPr lang="en-US" sz="3100" dirty="0"/>
            </a:p>
          </p:txBody>
        </p:sp>
      </p:grpSp>
      <p:sp>
        <p:nvSpPr>
          <p:cNvPr id="18" name="TextBox 17"/>
          <p:cNvSpPr txBox="1"/>
          <p:nvPr/>
        </p:nvSpPr>
        <p:spPr>
          <a:xfrm>
            <a:off x="20713262" y="28658302"/>
            <a:ext cx="19735800" cy="2812298"/>
          </a:xfrm>
          <a:prstGeom prst="rect">
            <a:avLst/>
          </a:prstGeom>
          <a:noFill/>
        </p:spPr>
        <p:txBody>
          <a:bodyPr wrap="square" lIns="102861" tIns="51430" rIns="102861" bIns="51430" rtlCol="0">
            <a:spAutoFit/>
          </a:bodyPr>
          <a:lstStyle/>
          <a:p>
            <a:pPr algn="just"/>
            <a:r>
              <a:rPr lang="en-US" sz="4400" b="1" dirty="0" smtClean="0"/>
              <a:t>References:</a:t>
            </a:r>
          </a:p>
          <a:p>
            <a:pPr algn="just"/>
            <a:r>
              <a:rPr lang="en-US" sz="3200" dirty="0" smtClean="0"/>
              <a:t>[1] J. Lu, Y. </a:t>
            </a:r>
            <a:r>
              <a:rPr lang="en-US" sz="3200" dirty="0" err="1" smtClean="0"/>
              <a:t>Gu</a:t>
            </a:r>
            <a:r>
              <a:rPr lang="en-US" sz="3200" dirty="0" smtClean="0"/>
              <a:t>, T.A. </a:t>
            </a:r>
            <a:r>
              <a:rPr lang="en-US" sz="3200" dirty="0" err="1" smtClean="0"/>
              <a:t>Grotjohn</a:t>
            </a:r>
            <a:r>
              <a:rPr lang="en-US" sz="3200" dirty="0" smtClean="0"/>
              <a:t>, T. </a:t>
            </a:r>
            <a:r>
              <a:rPr lang="en-US" sz="3200" dirty="0" err="1" smtClean="0"/>
              <a:t>Schuelke</a:t>
            </a:r>
            <a:r>
              <a:rPr lang="en-US" sz="3200" dirty="0" smtClean="0"/>
              <a:t>, J. </a:t>
            </a:r>
            <a:r>
              <a:rPr lang="en-US" sz="3200" dirty="0" err="1" smtClean="0"/>
              <a:t>Asmussen</a:t>
            </a:r>
            <a:r>
              <a:rPr lang="en-US" sz="3200" dirty="0" smtClean="0"/>
              <a:t>, Diamond &amp; </a:t>
            </a:r>
            <a:r>
              <a:rPr lang="en-US" sz="3200" dirty="0" err="1" smtClean="0"/>
              <a:t>Relat</a:t>
            </a:r>
            <a:r>
              <a:rPr lang="en-US" sz="3200" dirty="0" smtClean="0"/>
              <a:t>. Mater. 37 (2013) 17–28</a:t>
            </a:r>
          </a:p>
          <a:p>
            <a:pPr algn="just"/>
            <a:r>
              <a:rPr lang="en-US" sz="3200" dirty="0" smtClean="0"/>
              <a:t>[2] Y. </a:t>
            </a:r>
            <a:r>
              <a:rPr lang="en-US" sz="3200" dirty="0" err="1" smtClean="0"/>
              <a:t>Gu</a:t>
            </a:r>
            <a:r>
              <a:rPr lang="en-US" sz="3200" dirty="0" smtClean="0"/>
              <a:t>, J. Lu, T. </a:t>
            </a:r>
            <a:r>
              <a:rPr lang="en-US" sz="3200" dirty="0" err="1" smtClean="0"/>
              <a:t>Grotjohn</a:t>
            </a:r>
            <a:r>
              <a:rPr lang="en-US" sz="3200" dirty="0" smtClean="0"/>
              <a:t>, T. </a:t>
            </a:r>
            <a:r>
              <a:rPr lang="en-US" sz="3200" dirty="0" err="1" smtClean="0"/>
              <a:t>Schuelke</a:t>
            </a:r>
            <a:r>
              <a:rPr lang="en-US" sz="3200" dirty="0" smtClean="0"/>
              <a:t>, J. </a:t>
            </a:r>
            <a:r>
              <a:rPr lang="en-US" sz="3200" dirty="0" err="1" smtClean="0"/>
              <a:t>Asmussen</a:t>
            </a:r>
            <a:r>
              <a:rPr lang="en-US" sz="3200" dirty="0" smtClean="0"/>
              <a:t>, Diamond </a:t>
            </a:r>
            <a:r>
              <a:rPr lang="en-US" sz="3200" dirty="0" err="1" smtClean="0"/>
              <a:t>Relat</a:t>
            </a:r>
            <a:r>
              <a:rPr lang="en-US" sz="3200" dirty="0" smtClean="0"/>
              <a:t>. Mater. 24 (2012) 210.</a:t>
            </a:r>
          </a:p>
          <a:p>
            <a:pPr algn="just"/>
            <a:r>
              <a:rPr lang="en-US" sz="3200" dirty="0" smtClean="0"/>
              <a:t>[3] Y. </a:t>
            </a:r>
            <a:r>
              <a:rPr lang="en-US" sz="3200" dirty="0" err="1" smtClean="0"/>
              <a:t>Gu</a:t>
            </a:r>
            <a:r>
              <a:rPr lang="en-US" sz="3200" dirty="0" smtClean="0"/>
              <a:t>, The new  generation  microwave  plasma  assisted  CVD reactor  for diamond synthesis (PhD Thesis) Michigan</a:t>
            </a:r>
          </a:p>
          <a:p>
            <a:pPr algn="just"/>
            <a:r>
              <a:rPr lang="en-US" sz="3200" dirty="0" smtClean="0"/>
              <a:t>      State University, 2011</a:t>
            </a:r>
            <a:r>
              <a:rPr lang="en-US" sz="3600" dirty="0" smtClean="0"/>
              <a:t>.</a:t>
            </a:r>
            <a:endParaRPr lang="en-US" sz="3600" dirty="0"/>
          </a:p>
        </p:txBody>
      </p:sp>
      <p:cxnSp>
        <p:nvCxnSpPr>
          <p:cNvPr id="19" name="Straight Connector 18"/>
          <p:cNvCxnSpPr/>
          <p:nvPr/>
        </p:nvCxnSpPr>
        <p:spPr>
          <a:xfrm>
            <a:off x="706164" y="26277964"/>
            <a:ext cx="19888200" cy="0"/>
          </a:xfrm>
          <a:prstGeom prst="line">
            <a:avLst/>
          </a:prstGeom>
          <a:ln w="539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590423" y="9192348"/>
            <a:ext cx="19888200" cy="0"/>
          </a:xfrm>
          <a:prstGeom prst="line">
            <a:avLst/>
          </a:prstGeom>
          <a:ln w="53975">
            <a:solidFill>
              <a:srgbClr val="008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719832" y="5715000"/>
            <a:ext cx="19697699" cy="3458629"/>
          </a:xfrm>
          <a:prstGeom prst="rect">
            <a:avLst/>
          </a:prstGeom>
          <a:noFill/>
        </p:spPr>
        <p:txBody>
          <a:bodyPr wrap="square" lIns="102861" tIns="51430" rIns="102861" bIns="51430" rtlCol="0">
            <a:spAutoFit/>
          </a:bodyPr>
          <a:lstStyle/>
          <a:p>
            <a:pPr algn="just"/>
            <a:r>
              <a:rPr lang="en-US" sz="5000" b="1" dirty="0" smtClean="0"/>
              <a:t>Experimental Variables:</a:t>
            </a:r>
          </a:p>
          <a:p>
            <a:pPr algn="just"/>
            <a:r>
              <a:rPr lang="en-US" sz="4400" u="sng" dirty="0" smtClean="0"/>
              <a:t>Fixed variables</a:t>
            </a:r>
            <a:r>
              <a:rPr lang="en-US" sz="4000" dirty="0" smtClean="0"/>
              <a:t> – (short length) Ls ≅ 21.6 cm, (probe Length) </a:t>
            </a:r>
            <a:r>
              <a:rPr lang="en-US" sz="4000" dirty="0" err="1" smtClean="0"/>
              <a:t>Lp</a:t>
            </a:r>
            <a:r>
              <a:rPr lang="en-US" sz="4000" dirty="0" smtClean="0"/>
              <a:t> ≅ 3.6 cm, L2 ≅ 5.86 cm, L1 ≅ 5.411 cm and (substrate position) Zs ( = L1 – L2) ≅ </a:t>
            </a:r>
            <a:r>
              <a:rPr lang="en-US" sz="4000" dirty="0" smtClean="0"/>
              <a:t>-4.49 mm, </a:t>
            </a:r>
            <a:r>
              <a:rPr lang="en-US" sz="4000" dirty="0" smtClean="0"/>
              <a:t>H</a:t>
            </a:r>
            <a:r>
              <a:rPr lang="en-US" sz="4000" baseline="-25000" dirty="0" smtClean="0"/>
              <a:t>2</a:t>
            </a:r>
            <a:r>
              <a:rPr lang="en-US" sz="4000" dirty="0" smtClean="0"/>
              <a:t> flow rate = 400 </a:t>
            </a:r>
            <a:r>
              <a:rPr lang="en-US" sz="4000" dirty="0" err="1" smtClean="0"/>
              <a:t>sccm</a:t>
            </a:r>
            <a:endParaRPr lang="en-US" sz="4000" dirty="0" smtClean="0"/>
          </a:p>
          <a:p>
            <a:pPr algn="just"/>
            <a:r>
              <a:rPr lang="en-US" sz="4400" u="sng" dirty="0" smtClean="0"/>
              <a:t>Internal Variables</a:t>
            </a:r>
            <a:r>
              <a:rPr lang="en-US" sz="4400" dirty="0" smtClean="0"/>
              <a:t> </a:t>
            </a:r>
            <a:r>
              <a:rPr lang="en-US" sz="4000" dirty="0" smtClean="0"/>
              <a:t>– Pressure = 240 </a:t>
            </a:r>
            <a:r>
              <a:rPr lang="en-US" sz="4000" dirty="0" err="1" smtClean="0"/>
              <a:t>Torr</a:t>
            </a:r>
            <a:r>
              <a:rPr lang="en-US" sz="4000" dirty="0" smtClean="0"/>
              <a:t>, % CH</a:t>
            </a:r>
            <a:r>
              <a:rPr lang="en-US" sz="4000" baseline="-25000" dirty="0" smtClean="0"/>
              <a:t>4</a:t>
            </a:r>
            <a:r>
              <a:rPr lang="en-US" sz="4000" dirty="0" smtClean="0"/>
              <a:t>/H</a:t>
            </a:r>
            <a:r>
              <a:rPr lang="en-US" sz="4000" baseline="-25000" dirty="0" smtClean="0"/>
              <a:t>2</a:t>
            </a:r>
            <a:r>
              <a:rPr lang="en-US" sz="4000" dirty="0" smtClean="0"/>
              <a:t> = 5-7 %, growth time = 8-12 hours in reactor B and 72 hours in reactor C.</a:t>
            </a:r>
          </a:p>
        </p:txBody>
      </p:sp>
      <p:cxnSp>
        <p:nvCxnSpPr>
          <p:cNvPr id="23" name="Straight Connector 22"/>
          <p:cNvCxnSpPr/>
          <p:nvPr/>
        </p:nvCxnSpPr>
        <p:spPr>
          <a:xfrm>
            <a:off x="20629015" y="25227455"/>
            <a:ext cx="19842480" cy="0"/>
          </a:xfrm>
          <a:prstGeom prst="line">
            <a:avLst/>
          </a:prstGeom>
          <a:ln w="539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574000" y="28630179"/>
            <a:ext cx="19888200" cy="0"/>
          </a:xfrm>
          <a:prstGeom prst="line">
            <a:avLst/>
          </a:prstGeom>
          <a:ln w="53975">
            <a:solidFill>
              <a:srgbClr val="008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04345" y="14529501"/>
            <a:ext cx="4003725" cy="861774"/>
          </a:xfrm>
          <a:prstGeom prst="rect">
            <a:avLst/>
          </a:prstGeom>
          <a:noFill/>
        </p:spPr>
        <p:txBody>
          <a:bodyPr wrap="none" rtlCol="0">
            <a:spAutoFit/>
          </a:bodyPr>
          <a:lstStyle/>
          <a:p>
            <a:r>
              <a:rPr lang="en-US" sz="5000" b="1" dirty="0" smtClean="0"/>
              <a:t>Systems Used:</a:t>
            </a:r>
            <a:endParaRPr lang="en-US" sz="5000" dirty="0"/>
          </a:p>
        </p:txBody>
      </p:sp>
      <p:grpSp>
        <p:nvGrpSpPr>
          <p:cNvPr id="47" name="Group 46"/>
          <p:cNvGrpSpPr/>
          <p:nvPr/>
        </p:nvGrpSpPr>
        <p:grpSpPr>
          <a:xfrm>
            <a:off x="31793135" y="13639134"/>
            <a:ext cx="8781393" cy="3839570"/>
            <a:chOff x="31583586" y="9724030"/>
            <a:chExt cx="8781393" cy="3839570"/>
          </a:xfrm>
        </p:grpSpPr>
        <p:pic>
          <p:nvPicPr>
            <p:cNvPr id="2050" name="Picture 2" descr="C:\Users\shreya\Desktop\Asmussen\Data\2012\102612\2.5x - SCD on Half HPHT seed side.jpg"/>
            <p:cNvPicPr>
              <a:picLocks noChangeAspect="1" noChangeArrowheads="1"/>
            </p:cNvPicPr>
            <p:nvPr/>
          </p:nvPicPr>
          <p:blipFill>
            <a:blip r:embed="rId7" cstate="print"/>
            <a:srcRect/>
            <a:stretch>
              <a:fillRect/>
            </a:stretch>
          </p:blipFill>
          <p:spPr bwMode="auto">
            <a:xfrm>
              <a:off x="31583586" y="9724030"/>
              <a:ext cx="4405926" cy="3200400"/>
            </a:xfrm>
            <a:prstGeom prst="rect">
              <a:avLst/>
            </a:prstGeom>
            <a:noFill/>
          </p:spPr>
        </p:pic>
        <p:pic>
          <p:nvPicPr>
            <p:cNvPr id="2051" name="Picture 3" descr="C:\Users\shreya\Desktop\Asmussen\Data\2012\110512\2.jpg"/>
            <p:cNvPicPr>
              <a:picLocks noChangeAspect="1" noChangeArrowheads="1"/>
            </p:cNvPicPr>
            <p:nvPr/>
          </p:nvPicPr>
          <p:blipFill>
            <a:blip r:embed="rId8" cstate="print"/>
            <a:srcRect/>
            <a:stretch>
              <a:fillRect/>
            </a:stretch>
          </p:blipFill>
          <p:spPr bwMode="auto">
            <a:xfrm>
              <a:off x="36178994" y="9724030"/>
              <a:ext cx="4185985" cy="3276600"/>
            </a:xfrm>
            <a:prstGeom prst="rect">
              <a:avLst/>
            </a:prstGeom>
            <a:noFill/>
          </p:spPr>
        </p:pic>
        <p:sp>
          <p:nvSpPr>
            <p:cNvPr id="28" name="TextBox 27"/>
            <p:cNvSpPr txBox="1"/>
            <p:nvPr/>
          </p:nvSpPr>
          <p:spPr>
            <a:xfrm>
              <a:off x="31659786" y="12994213"/>
              <a:ext cx="8669425" cy="569387"/>
            </a:xfrm>
            <a:prstGeom prst="rect">
              <a:avLst/>
            </a:prstGeom>
            <a:noFill/>
          </p:spPr>
          <p:txBody>
            <a:bodyPr wrap="none" rtlCol="0">
              <a:spAutoFit/>
            </a:bodyPr>
            <a:lstStyle/>
            <a:p>
              <a:r>
                <a:rPr lang="en-US" sz="3100" dirty="0" smtClean="0"/>
                <a:t>Fig.4  – single crystal diamond on side of HPHT seeds</a:t>
              </a:r>
              <a:endParaRPr lang="en-US" sz="3100" dirty="0"/>
            </a:p>
          </p:txBody>
        </p:sp>
      </p:grpSp>
      <p:grpSp>
        <p:nvGrpSpPr>
          <p:cNvPr id="35" name="Group 34"/>
          <p:cNvGrpSpPr/>
          <p:nvPr/>
        </p:nvGrpSpPr>
        <p:grpSpPr>
          <a:xfrm>
            <a:off x="33375600" y="17736208"/>
            <a:ext cx="7124702" cy="6114392"/>
            <a:chOff x="26060399" y="20421600"/>
            <a:chExt cx="5943601" cy="6496349"/>
          </a:xfrm>
        </p:grpSpPr>
        <p:pic>
          <p:nvPicPr>
            <p:cNvPr id="33" name="Picture 32"/>
            <p:cNvPicPr/>
            <p:nvPr/>
          </p:nvPicPr>
          <p:blipFill>
            <a:blip r:embed="rId9" cstate="print"/>
            <a:srcRect/>
            <a:stretch>
              <a:fillRect/>
            </a:stretch>
          </p:blipFill>
          <p:spPr bwMode="auto">
            <a:xfrm>
              <a:off x="26136600" y="20421600"/>
              <a:ext cx="5867400" cy="4419600"/>
            </a:xfrm>
            <a:prstGeom prst="rect">
              <a:avLst/>
            </a:prstGeom>
            <a:noFill/>
          </p:spPr>
        </p:pic>
        <p:sp>
          <p:nvSpPr>
            <p:cNvPr id="34" name="TextBox 33"/>
            <p:cNvSpPr txBox="1"/>
            <p:nvPr/>
          </p:nvSpPr>
          <p:spPr>
            <a:xfrm>
              <a:off x="26060399" y="24917401"/>
              <a:ext cx="5867400" cy="2000548"/>
            </a:xfrm>
            <a:prstGeom prst="rect">
              <a:avLst/>
            </a:prstGeom>
            <a:noFill/>
          </p:spPr>
          <p:txBody>
            <a:bodyPr wrap="square" rtlCol="0">
              <a:spAutoFit/>
            </a:bodyPr>
            <a:lstStyle/>
            <a:p>
              <a:pPr algn="just"/>
              <a:r>
                <a:rPr lang="en-US" sz="3100" dirty="0" smtClean="0"/>
                <a:t>Fig. 5 – Uniform step growth of SCD on 3.5x3.5 mm</a:t>
              </a:r>
              <a:r>
                <a:rPr lang="en-US" sz="3100" baseline="30000" dirty="0" smtClean="0"/>
                <a:t>2</a:t>
              </a:r>
              <a:r>
                <a:rPr lang="en-US" sz="3100" dirty="0" smtClean="0"/>
                <a:t> HPHT seed with a growth time of 8 hours at 240 T and with 5 % CH</a:t>
              </a:r>
              <a:r>
                <a:rPr lang="en-US" sz="3100" baseline="-25000" dirty="0" smtClean="0"/>
                <a:t>4</a:t>
              </a:r>
              <a:r>
                <a:rPr lang="en-US" sz="3100" dirty="0" smtClean="0"/>
                <a:t> concentration.</a:t>
              </a:r>
              <a:endParaRPr lang="en-US" dirty="0"/>
            </a:p>
          </p:txBody>
        </p:sp>
      </p:grpSp>
      <p:sp>
        <p:nvSpPr>
          <p:cNvPr id="54" name="TextBox 53"/>
          <p:cNvSpPr txBox="1"/>
          <p:nvPr/>
        </p:nvSpPr>
        <p:spPr>
          <a:xfrm>
            <a:off x="20644946" y="9246476"/>
            <a:ext cx="10667999" cy="3939540"/>
          </a:xfrm>
          <a:prstGeom prst="rect">
            <a:avLst/>
          </a:prstGeom>
          <a:noFill/>
        </p:spPr>
        <p:txBody>
          <a:bodyPr wrap="square" rtlCol="0">
            <a:spAutoFit/>
          </a:bodyPr>
          <a:lstStyle/>
          <a:p>
            <a:pPr algn="just"/>
            <a:r>
              <a:rPr lang="en-US" sz="5000" b="1" dirty="0" smtClean="0"/>
              <a:t>Main Idea: </a:t>
            </a:r>
            <a:r>
              <a:rPr lang="en-US" sz="4400" b="1" i="1" u="sng" dirty="0" smtClean="0"/>
              <a:t>Flip-growth method </a:t>
            </a:r>
            <a:r>
              <a:rPr lang="en-US" sz="4400" b="1" dirty="0" smtClean="0"/>
              <a:t>–</a:t>
            </a:r>
            <a:endParaRPr lang="en-US" sz="4000" b="1" dirty="0" smtClean="0"/>
          </a:p>
          <a:p>
            <a:pPr algn="just"/>
            <a:r>
              <a:rPr lang="en-US" sz="4000" dirty="0" smtClean="0"/>
              <a:t>This method entails flipping the growth surface by 90° while keeping the &lt;100&gt; growth direction as described in figure 3. It will prevent propagation of threaded dislocations originating from the HPHT seed. The first step is to grow high quality SCD.</a:t>
            </a:r>
            <a:endParaRPr lang="en-US" sz="4000" dirty="0"/>
          </a:p>
        </p:txBody>
      </p:sp>
      <p:cxnSp>
        <p:nvCxnSpPr>
          <p:cNvPr id="57" name="Straight Connector 56"/>
          <p:cNvCxnSpPr/>
          <p:nvPr/>
        </p:nvCxnSpPr>
        <p:spPr>
          <a:xfrm>
            <a:off x="672662" y="31528407"/>
            <a:ext cx="39776400" cy="0"/>
          </a:xfrm>
          <a:prstGeom prst="line">
            <a:avLst/>
          </a:prstGeom>
          <a:ln w="53975">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31546800" y="9609083"/>
            <a:ext cx="8978845" cy="3457104"/>
            <a:chOff x="31475855" y="14428076"/>
            <a:chExt cx="8978845" cy="3457104"/>
          </a:xfrm>
        </p:grpSpPr>
        <p:grpSp>
          <p:nvGrpSpPr>
            <p:cNvPr id="48" name="Group 47"/>
            <p:cNvGrpSpPr/>
            <p:nvPr/>
          </p:nvGrpSpPr>
          <p:grpSpPr>
            <a:xfrm>
              <a:off x="31475855" y="14428076"/>
              <a:ext cx="8978845" cy="2754776"/>
              <a:chOff x="104775" y="2396924"/>
              <a:chExt cx="8978845" cy="2754776"/>
            </a:xfrm>
          </p:grpSpPr>
          <p:pic>
            <p:nvPicPr>
              <p:cNvPr id="49" name="Picture 2" descr="C:\Users\Shreya\Desktop\picture7.jpg"/>
              <p:cNvPicPr>
                <a:picLocks noChangeAspect="1" noChangeArrowheads="1"/>
              </p:cNvPicPr>
              <p:nvPr/>
            </p:nvPicPr>
            <p:blipFill>
              <a:blip r:embed="rId10" cstate="print"/>
              <a:srcRect/>
              <a:stretch>
                <a:fillRect/>
              </a:stretch>
            </p:blipFill>
            <p:spPr bwMode="auto">
              <a:xfrm>
                <a:off x="104775" y="2464325"/>
                <a:ext cx="8934450" cy="2047875"/>
              </a:xfrm>
              <a:prstGeom prst="rect">
                <a:avLst/>
              </a:prstGeom>
              <a:noFill/>
            </p:spPr>
          </p:pic>
          <p:sp>
            <p:nvSpPr>
              <p:cNvPr id="50" name="Rounded Rectangle 49"/>
              <p:cNvSpPr/>
              <p:nvPr/>
            </p:nvSpPr>
            <p:spPr>
              <a:xfrm>
                <a:off x="152400" y="2396924"/>
                <a:ext cx="7162800" cy="275477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437700" y="2408500"/>
                <a:ext cx="1645920" cy="274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276349" y="4509824"/>
                <a:ext cx="3528594" cy="523220"/>
              </a:xfrm>
              <a:prstGeom prst="rect">
                <a:avLst/>
              </a:prstGeom>
              <a:solidFill>
                <a:srgbClr val="FFFF00"/>
              </a:solidFill>
              <a:ln>
                <a:solidFill>
                  <a:schemeClr val="tx1"/>
                </a:solidFill>
              </a:ln>
            </p:spPr>
            <p:txBody>
              <a:bodyPr wrap="none" rtlCol="0">
                <a:spAutoFit/>
              </a:bodyPr>
              <a:lstStyle/>
              <a:p>
                <a:pPr algn="ctr"/>
                <a:r>
                  <a:rPr lang="en-US" sz="2800" dirty="0" smtClean="0">
                    <a:latin typeface="+mj-lt"/>
                  </a:rPr>
                  <a:t>Dislocations minimized</a:t>
                </a:r>
                <a:endParaRPr lang="en-US" sz="2800" dirty="0">
                  <a:latin typeface="+mj-lt"/>
                </a:endParaRPr>
              </a:p>
            </p:txBody>
          </p:sp>
          <p:sp>
            <p:nvSpPr>
              <p:cNvPr id="53" name="TextBox 52"/>
              <p:cNvSpPr txBox="1"/>
              <p:nvPr/>
            </p:nvSpPr>
            <p:spPr>
              <a:xfrm>
                <a:off x="7825503" y="4510006"/>
                <a:ext cx="1042272" cy="523220"/>
              </a:xfrm>
              <a:prstGeom prst="rect">
                <a:avLst/>
              </a:prstGeom>
              <a:solidFill>
                <a:srgbClr val="FFFF00"/>
              </a:solidFill>
              <a:ln>
                <a:solidFill>
                  <a:schemeClr val="tx1"/>
                </a:solidFill>
              </a:ln>
            </p:spPr>
            <p:txBody>
              <a:bodyPr wrap="none" rtlCol="0">
                <a:spAutoFit/>
              </a:bodyPr>
              <a:lstStyle/>
              <a:p>
                <a:pPr algn="ctr"/>
                <a:r>
                  <a:rPr lang="en-US" sz="2800" dirty="0" smtClean="0">
                    <a:latin typeface="+mj-lt"/>
                  </a:rPr>
                  <a:t>No N</a:t>
                </a:r>
                <a:r>
                  <a:rPr lang="en-US" sz="2800" baseline="-25000" dirty="0" smtClean="0">
                    <a:latin typeface="+mj-lt"/>
                  </a:rPr>
                  <a:t>2</a:t>
                </a:r>
                <a:endParaRPr lang="en-US" sz="2800" dirty="0">
                  <a:latin typeface="+mj-lt"/>
                </a:endParaRPr>
              </a:p>
            </p:txBody>
          </p:sp>
        </p:grpSp>
        <p:sp>
          <p:nvSpPr>
            <p:cNvPr id="55" name="TextBox 54"/>
            <p:cNvSpPr txBox="1"/>
            <p:nvPr/>
          </p:nvSpPr>
          <p:spPr>
            <a:xfrm>
              <a:off x="33743462" y="17315793"/>
              <a:ext cx="4628511" cy="569387"/>
            </a:xfrm>
            <a:prstGeom prst="rect">
              <a:avLst/>
            </a:prstGeom>
            <a:noFill/>
          </p:spPr>
          <p:txBody>
            <a:bodyPr wrap="none" rtlCol="0">
              <a:spAutoFit/>
            </a:bodyPr>
            <a:lstStyle/>
            <a:p>
              <a:r>
                <a:rPr lang="en-US" sz="3100" dirty="0" smtClean="0"/>
                <a:t>Fig. 3 – Flip-growth method</a:t>
              </a:r>
              <a:endParaRPr lang="en-US" sz="3100" dirty="0"/>
            </a:p>
          </p:txBody>
        </p:sp>
      </p:grpSp>
      <p:cxnSp>
        <p:nvCxnSpPr>
          <p:cNvPr id="60" name="Straight Connector 59"/>
          <p:cNvCxnSpPr/>
          <p:nvPr/>
        </p:nvCxnSpPr>
        <p:spPr>
          <a:xfrm>
            <a:off x="20616699" y="13316607"/>
            <a:ext cx="19888200" cy="0"/>
          </a:xfrm>
          <a:prstGeom prst="line">
            <a:avLst/>
          </a:prstGeom>
          <a:ln w="53975">
            <a:solidFill>
              <a:srgbClr val="008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689614" y="13257314"/>
            <a:ext cx="10725150" cy="4555093"/>
          </a:xfrm>
          <a:prstGeom prst="rect">
            <a:avLst/>
          </a:prstGeom>
          <a:noFill/>
        </p:spPr>
        <p:txBody>
          <a:bodyPr wrap="square" rtlCol="0">
            <a:spAutoFit/>
          </a:bodyPr>
          <a:lstStyle/>
          <a:p>
            <a:pPr algn="just"/>
            <a:r>
              <a:rPr lang="en-US" sz="5000" b="1" dirty="0" smtClean="0"/>
              <a:t>Results</a:t>
            </a:r>
            <a:r>
              <a:rPr lang="en-US" sz="4500" b="1" dirty="0" smtClean="0"/>
              <a:t>: </a:t>
            </a:r>
          </a:p>
          <a:p>
            <a:pPr marL="835748" indent="-835748" algn="just"/>
            <a:r>
              <a:rPr lang="en-US" sz="4000" b="1" dirty="0" smtClean="0"/>
              <a:t>1. </a:t>
            </a:r>
            <a:r>
              <a:rPr lang="en-US" sz="4000" b="1" u="sng" dirty="0" smtClean="0"/>
              <a:t>Side seed growth</a:t>
            </a:r>
            <a:r>
              <a:rPr lang="en-US" sz="4000" b="1" dirty="0" smtClean="0"/>
              <a:t> –</a:t>
            </a:r>
          </a:p>
          <a:p>
            <a:pPr indent="53573" algn="just"/>
            <a:r>
              <a:rPr lang="en-US" sz="4000" dirty="0" smtClean="0"/>
              <a:t>Initial experiments explored the possibility of depositing uniform and smooth SCD on the side of HPHT seeds. Figure 4 shows some results from reactor B with p = 240 T, %CH</a:t>
            </a:r>
            <a:r>
              <a:rPr lang="en-US" sz="4000" baseline="-25000" dirty="0" smtClean="0"/>
              <a:t>4</a:t>
            </a:r>
            <a:r>
              <a:rPr lang="en-US" sz="4000" dirty="0" smtClean="0"/>
              <a:t>/H</a:t>
            </a:r>
            <a:r>
              <a:rPr lang="en-US" sz="4000" baseline="-25000" dirty="0" smtClean="0"/>
              <a:t>2</a:t>
            </a:r>
            <a:r>
              <a:rPr lang="en-US" sz="4000" dirty="0" smtClean="0"/>
              <a:t> = 5%, growth  time = 10 hours and growth rate = 30–35 µm/hr.</a:t>
            </a:r>
          </a:p>
        </p:txBody>
      </p:sp>
      <p:grpSp>
        <p:nvGrpSpPr>
          <p:cNvPr id="64" name="Group 63"/>
          <p:cNvGrpSpPr/>
          <p:nvPr/>
        </p:nvGrpSpPr>
        <p:grpSpPr>
          <a:xfrm>
            <a:off x="20726400" y="20847269"/>
            <a:ext cx="19659600" cy="4371439"/>
            <a:chOff x="20726400" y="20784207"/>
            <a:chExt cx="19659600" cy="4371439"/>
          </a:xfrm>
        </p:grpSpPr>
        <p:sp>
          <p:nvSpPr>
            <p:cNvPr id="63" name="TextBox 62"/>
            <p:cNvSpPr txBox="1"/>
            <p:nvPr/>
          </p:nvSpPr>
          <p:spPr>
            <a:xfrm>
              <a:off x="20726400" y="23832207"/>
              <a:ext cx="19659600" cy="1323439"/>
            </a:xfrm>
            <a:prstGeom prst="rect">
              <a:avLst/>
            </a:prstGeom>
            <a:noFill/>
          </p:spPr>
          <p:txBody>
            <a:bodyPr wrap="square" rtlCol="0">
              <a:spAutoFit/>
            </a:bodyPr>
            <a:lstStyle/>
            <a:p>
              <a:r>
                <a:rPr lang="en-US" sz="4000" dirty="0" smtClean="0"/>
                <a:t>VIS,  FTIR  and  birefringence  are  in  process. New  substrate  holders  are  being fabricated for future experiments.</a:t>
              </a:r>
              <a:endParaRPr lang="en-US" sz="4000" dirty="0"/>
            </a:p>
          </p:txBody>
        </p:sp>
        <p:sp>
          <p:nvSpPr>
            <p:cNvPr id="29" name="TextBox 28"/>
            <p:cNvSpPr txBox="1"/>
            <p:nvPr/>
          </p:nvSpPr>
          <p:spPr>
            <a:xfrm>
              <a:off x="20746762" y="20784207"/>
              <a:ext cx="12476438" cy="3170099"/>
            </a:xfrm>
            <a:prstGeom prst="rect">
              <a:avLst/>
            </a:prstGeom>
            <a:noFill/>
          </p:spPr>
          <p:txBody>
            <a:bodyPr wrap="square" rtlCol="0">
              <a:spAutoFit/>
            </a:bodyPr>
            <a:lstStyle/>
            <a:p>
              <a:pPr algn="just"/>
              <a:r>
                <a:rPr lang="en-US" sz="4000" b="1" dirty="0" smtClean="0"/>
                <a:t>3. </a:t>
              </a:r>
              <a:r>
                <a:rPr lang="en-US" sz="4000" b="1" u="sng" dirty="0" smtClean="0"/>
                <a:t>Long term growth</a:t>
              </a:r>
              <a:r>
                <a:rPr lang="en-US" sz="4000" b="1" dirty="0" smtClean="0"/>
                <a:t> – </a:t>
              </a:r>
            </a:p>
            <a:p>
              <a:pPr algn="just"/>
              <a:r>
                <a:rPr lang="en-US" sz="4000" dirty="0" smtClean="0"/>
                <a:t>We have successfully grown thick (~1.8mm) uniform SCDs in reactor C with similar conditions, growth time = 72 hours and a growth rate ~25 µm/hr.  Characterization and analysis of  these  substrates  using Raman spectroscopy, SIMS, UV -</a:t>
              </a:r>
            </a:p>
          </p:txBody>
        </p:sp>
      </p:grpSp>
      <p:sp>
        <p:nvSpPr>
          <p:cNvPr id="61" name="TextBox 60"/>
          <p:cNvSpPr txBox="1"/>
          <p:nvPr/>
        </p:nvSpPr>
        <p:spPr>
          <a:xfrm>
            <a:off x="20689614" y="17754600"/>
            <a:ext cx="12457386" cy="3785652"/>
          </a:xfrm>
          <a:prstGeom prst="rect">
            <a:avLst/>
          </a:prstGeom>
          <a:noFill/>
        </p:spPr>
        <p:txBody>
          <a:bodyPr wrap="square" rtlCol="0">
            <a:spAutoFit/>
          </a:bodyPr>
          <a:lstStyle/>
          <a:p>
            <a:pPr indent="53573" algn="just"/>
            <a:r>
              <a:rPr lang="en-US" sz="4000" b="1" dirty="0" smtClean="0"/>
              <a:t>2. </a:t>
            </a:r>
            <a:r>
              <a:rPr lang="en-US" sz="4000" b="1" u="sng" dirty="0" smtClean="0"/>
              <a:t>Top surface growth</a:t>
            </a:r>
            <a:r>
              <a:rPr lang="en-US" sz="4000" b="1" dirty="0" smtClean="0"/>
              <a:t> – </a:t>
            </a:r>
          </a:p>
          <a:p>
            <a:pPr indent="53573" algn="just"/>
            <a:r>
              <a:rPr lang="en-US" sz="4000" dirty="0" smtClean="0"/>
              <a:t>Figure 5 shows SCD grown at 240 T, with 5% CH</a:t>
            </a:r>
            <a:r>
              <a:rPr lang="en-US" sz="4000" baseline="-25000" dirty="0" smtClean="0"/>
              <a:t>4</a:t>
            </a:r>
            <a:r>
              <a:rPr lang="en-US" sz="4000" dirty="0" smtClean="0"/>
              <a:t> and a growth time = 8 hours. The surface shows a step-like growth of SCD implying the high uniformity and smoothness of SCDs. The growth rates are 21–28 µm/hr. </a:t>
            </a:r>
          </a:p>
          <a:p>
            <a:endParaRPr lang="en-US"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1913</TotalTime>
  <Words>996</Words>
  <Application>Microsoft Office PowerPoint</Application>
  <PresentationFormat>Custom</PresentationFormat>
  <Paragraphs>46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shreya</dc:creator>
  <cp:lastModifiedBy>shreya</cp:lastModifiedBy>
  <cp:revision>153</cp:revision>
  <dcterms:created xsi:type="dcterms:W3CDTF">2013-09-03T15:18:09Z</dcterms:created>
  <dcterms:modified xsi:type="dcterms:W3CDTF">2013-09-25T15:57:31Z</dcterms:modified>
</cp:coreProperties>
</file>