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69" r:id="rId3"/>
    <p:sldId id="318" r:id="rId4"/>
    <p:sldId id="321" r:id="rId5"/>
    <p:sldId id="350" r:id="rId6"/>
    <p:sldId id="351" r:id="rId7"/>
    <p:sldId id="324" r:id="rId8"/>
    <p:sldId id="326" r:id="rId9"/>
    <p:sldId id="352" r:id="rId10"/>
    <p:sldId id="353" r:id="rId11"/>
    <p:sldId id="379" r:id="rId12"/>
    <p:sldId id="371" r:id="rId13"/>
    <p:sldId id="372" r:id="rId14"/>
    <p:sldId id="358" r:id="rId15"/>
    <p:sldId id="376" r:id="rId16"/>
    <p:sldId id="377" r:id="rId17"/>
    <p:sldId id="363" r:id="rId18"/>
    <p:sldId id="364" r:id="rId19"/>
    <p:sldId id="373" r:id="rId20"/>
    <p:sldId id="304" r:id="rId21"/>
    <p:sldId id="366" r:id="rId22"/>
    <p:sldId id="378" r:id="rId23"/>
    <p:sldId id="367" r:id="rId24"/>
    <p:sldId id="368" r:id="rId25"/>
    <p:sldId id="375" r:id="rId26"/>
    <p:sldId id="37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6180" autoAdjust="0"/>
  </p:normalViewPr>
  <p:slideViewPr>
    <p:cSldViewPr>
      <p:cViewPr>
        <p:scale>
          <a:sx n="100" d="100"/>
          <a:sy n="100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5386798-5AEB-4274-A8CF-902D50A968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2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48348E5E-1359-405E-B9DD-DD7B406EDC36}" type="slidenum">
              <a:rPr lang="en-US" altLang="zh-TW" b="0" smtClean="0"/>
              <a:pPr eaLnBrk="1" hangingPunct="1"/>
              <a:t>1</a:t>
            </a:fld>
            <a:endParaRPr lang="en-US" altLang="zh-TW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/>
          <a:lstStyle/>
          <a:p>
            <a:pPr eaLnBrk="1" hangingPunct="1"/>
            <a:endParaRPr lang="en-US" altLang="zh-CN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10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zh-CN" dirty="0" smtClean="0"/>
              <a:t>Also,</a:t>
            </a:r>
            <a:r>
              <a:rPr lang="en-US" altLang="zh-CN" baseline="0" dirty="0" smtClean="0"/>
              <a:t> the ions consists of two portion, </a:t>
            </a:r>
            <a:r>
              <a:rPr lang="en-US" altLang="zh-CN" baseline="0" dirty="0" err="1" smtClean="0"/>
              <a:t>Ar</a:t>
            </a:r>
            <a:r>
              <a:rPr lang="en-US" altLang="zh-CN" baseline="30000" dirty="0" smtClean="0"/>
              <a:t>+</a:t>
            </a:r>
            <a:r>
              <a:rPr lang="en-US" altLang="zh-CN" baseline="0" dirty="0" smtClean="0"/>
              <a:t> and Ar</a:t>
            </a:r>
            <a:r>
              <a:rPr lang="en-US" altLang="zh-CN" baseline="-25000" dirty="0" smtClean="0"/>
              <a:t>2</a:t>
            </a:r>
            <a:r>
              <a:rPr lang="en-US" altLang="zh-CN" baseline="30000" dirty="0" smtClean="0"/>
              <a:t>+</a:t>
            </a:r>
            <a:r>
              <a:rPr lang="en-US" altLang="zh-CN" baseline="0" dirty="0" smtClean="0"/>
              <a:t> .  The have the same order of magnitude, with </a:t>
            </a:r>
            <a:r>
              <a:rPr lang="en-US" altLang="zh-CN" baseline="0" dirty="0" err="1" smtClean="0"/>
              <a:t>Ar</a:t>
            </a:r>
            <a:r>
              <a:rPr lang="en-US" altLang="zh-CN" baseline="30000" dirty="0" smtClean="0"/>
              <a:t>+</a:t>
            </a:r>
            <a:r>
              <a:rPr lang="en-US" altLang="zh-CN" baseline="0" dirty="0" smtClean="0"/>
              <a:t> a little more.  We believe the Ar</a:t>
            </a:r>
            <a:r>
              <a:rPr lang="en-US" altLang="zh-CN" baseline="-25000" dirty="0" smtClean="0"/>
              <a:t>2</a:t>
            </a:r>
            <a:r>
              <a:rPr lang="en-US" altLang="zh-CN" baseline="30000" dirty="0" smtClean="0"/>
              <a:t>+</a:t>
            </a:r>
            <a:r>
              <a:rPr lang="en-US" altLang="zh-CN" baseline="0" dirty="0" smtClean="0"/>
              <a:t> are mainly formed by 2 body associative ionization.  The ion will then be driven to the collection plane on top by the </a:t>
            </a:r>
            <a:r>
              <a:rPr lang="en-US" altLang="zh-CN" baseline="0" dirty="0" err="1" smtClean="0"/>
              <a:t>ambipolar</a:t>
            </a:r>
            <a:r>
              <a:rPr lang="en-US" altLang="zh-CN" baseline="0" dirty="0" smtClean="0"/>
              <a:t> electric field. 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11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zh-CN" dirty="0" smtClean="0"/>
              <a:t>The fluxes collected on the top plane are shown here.  The left shows</a:t>
            </a:r>
            <a:r>
              <a:rPr lang="en-US" altLang="zh-CN" baseline="0" dirty="0" smtClean="0"/>
              <a:t> flux of different ions and photons.  Photons most from </a:t>
            </a:r>
            <a:r>
              <a:rPr lang="en-US" altLang="zh-CN" baseline="0" dirty="0" err="1" smtClean="0"/>
              <a:t>Ar</a:t>
            </a:r>
            <a:r>
              <a:rPr lang="en-US" altLang="zh-CN" baseline="0" dirty="0" smtClean="0"/>
              <a:t>*, </a:t>
            </a:r>
            <a:r>
              <a:rPr lang="en-US" altLang="zh-CN" baseline="0" dirty="0" err="1" smtClean="0"/>
              <a:t>Ar</a:t>
            </a:r>
            <a:r>
              <a:rPr lang="en-US" altLang="zh-CN" baseline="0" dirty="0" smtClean="0"/>
              <a:t> dimer radiation is not important. But for ion, </a:t>
            </a:r>
            <a:r>
              <a:rPr lang="en-US" altLang="zh-CN" baseline="0" dirty="0" err="1" smtClean="0"/>
              <a:t>Ar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excimer</a:t>
            </a:r>
            <a:r>
              <a:rPr lang="en-US" altLang="zh-CN" baseline="0" dirty="0" smtClean="0"/>
              <a:t> ions are important. 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then trying to gain some</a:t>
            </a:r>
            <a:r>
              <a:rPr lang="en-US" baseline="0" dirty="0" smtClean="0"/>
              <a:t> control on the photon generation in CW plasma.  We change different parameters along the way, but always keeping power/atom constant for all the different conditions.  </a:t>
            </a:r>
          </a:p>
          <a:p>
            <a:r>
              <a:rPr lang="en-US" baseline="0" dirty="0" smtClean="0"/>
              <a:t>First, change pressure.  Increase power correspondingly, such that power/pressure, i.e. power/atom is constant.  </a:t>
            </a:r>
          </a:p>
          <a:p>
            <a:r>
              <a:rPr lang="en-US" baseline="0" dirty="0" smtClean="0"/>
              <a:t>The plasma maintain a diffusive profile, because of its large density and high conductivity.  The peak electron density is also maintained fairly steady between 6-10 x 10^13 cm^-3.  </a:t>
            </a:r>
          </a:p>
          <a:p>
            <a:r>
              <a:rPr lang="en-US" baseline="0" dirty="0" smtClean="0"/>
              <a:t>We do observe a localization of plasma at higher pressure, a more flat shape of the electron density profile. 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Meanwhile, photon generation changed.  Due to smaller MFP at high pressure, source of photons, the </a:t>
            </a:r>
            <a:r>
              <a:rPr lang="en-US" dirty="0" err="1" smtClean="0"/>
              <a:t>radiative</a:t>
            </a:r>
            <a:r>
              <a:rPr lang="en-US" dirty="0" smtClean="0"/>
              <a:t> states of </a:t>
            </a:r>
            <a:r>
              <a:rPr lang="en-US" dirty="0" err="1" smtClean="0"/>
              <a:t>Ar</a:t>
            </a:r>
            <a:r>
              <a:rPr lang="en-US" dirty="0" smtClean="0"/>
              <a:t>, is localized above the</a:t>
            </a:r>
            <a:r>
              <a:rPr lang="en-US" baseline="0" dirty="0" smtClean="0"/>
              <a:t> electrodes.  With the peak excited states density unchanged, this profile shows a decreasing photon generation efficiency as pressure increases. 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a split photon source could be a problem at certain cases, so we tried to push it at the center again by shrinking the size of the cavity.  In order to maintain a similar operation condition for the microwave source, the </a:t>
            </a:r>
            <a:r>
              <a:rPr lang="en-US" baseline="0" dirty="0" err="1" smtClean="0"/>
              <a:t>pd</a:t>
            </a:r>
            <a:r>
              <a:rPr lang="en-US" baseline="0" dirty="0" smtClean="0"/>
              <a:t> scaling is kept constant by increasing the pressure at smaller cavity size, such that according to the </a:t>
            </a:r>
            <a:r>
              <a:rPr lang="en-US" baseline="0" dirty="0" err="1" smtClean="0"/>
              <a:t>paschen’s</a:t>
            </a:r>
            <a:r>
              <a:rPr lang="en-US" baseline="0" dirty="0" smtClean="0"/>
              <a:t> law, breakdown voltage is kept the same.  The flow rate of the gas was also adjusted to maintain constant gas residence time.  Also, as stated earlier, power/atom is kept constant.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the results.  The photon sources (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radiative</a:t>
            </a:r>
            <a:r>
              <a:rPr lang="en-US" baseline="0" dirty="0" smtClean="0"/>
              <a:t> states) have a similar diffusive profile with bulk plasma, even at high pressure due to the confinement of smaller cavity size.  These sources are characterized by their sizes, at 50% and 20% of its center value.  The size is then compared with its corresponding cavity size, to see how large the source is compared with the cavity.  The trend is shown in the 1-d plot.  The source is more condensed when the cavity is small. 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efficiency</a:t>
            </a:r>
            <a:r>
              <a:rPr lang="en-US" baseline="0" dirty="0" smtClean="0"/>
              <a:t> is then characterized by the center photon flux on the top plane vs. input power.  At smaller size and higher pressure, the efficiency increases.  This could be explained by a larger viewing of the source to the plane, due to a more focused source at higher pressure.   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then</a:t>
            </a:r>
            <a:r>
              <a:rPr lang="en-US" baseline="0" dirty="0" smtClean="0"/>
              <a:t> do an investigation on pulsing.  The RF pulse is implemented using a 200 kHz PRF rectangular pulse, with a 10% duty cycle.  This time, the voltage is kept constant at 160 V.  </a:t>
            </a:r>
          </a:p>
          <a:p>
            <a:r>
              <a:rPr lang="en-US" baseline="0" dirty="0" smtClean="0"/>
              <a:t>Electron temperature and plasma potential overshoots during pulse, and fall back.  Electron temperature is maintained by </a:t>
            </a:r>
            <a:r>
              <a:rPr lang="en-US" baseline="0" dirty="0" err="1" smtClean="0"/>
              <a:t>superelastic</a:t>
            </a:r>
            <a:r>
              <a:rPr lang="en-US" baseline="0" dirty="0" smtClean="0"/>
              <a:t> collisions. 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</a:t>
            </a:r>
            <a:r>
              <a:rPr lang="en-US" baseline="0" dirty="0" smtClean="0"/>
              <a:t> Helium is added to the gas mixture.  We can observe an increase of peak electron temperature with higher helium fraction during pulse, and similar after-glow temperature.  As a result, a larger photon flux over-shoot is generated.  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 it can</a:t>
            </a:r>
            <a:r>
              <a:rPr lang="en-US" baseline="0" dirty="0" smtClean="0"/>
              <a:t> be seen that </a:t>
            </a:r>
            <a:r>
              <a:rPr lang="en-US" baseline="0" dirty="0" err="1" smtClean="0"/>
              <a:t>Ar</a:t>
            </a:r>
            <a:r>
              <a:rPr lang="en-US" baseline="30000" dirty="0" smtClean="0"/>
              <a:t>+</a:t>
            </a:r>
            <a:r>
              <a:rPr lang="en-US" baseline="0" dirty="0" smtClean="0"/>
              <a:t> is always the dominant ion in the plasma even with 90% of He, due to charge exchange and penning ionization.  Penning ionization also accounts for the fast drop of high energy photon flux in afterglow. 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F535C336-9827-4D7C-B201-2C3A79D70BB9}" type="slidenum">
              <a:rPr lang="en-US" altLang="zh-TW" b="0" smtClean="0"/>
              <a:pPr eaLnBrk="1" hangingPunct="1"/>
              <a:t>2</a:t>
            </a:fld>
            <a:endParaRPr lang="en-US" altLang="zh-TW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4688"/>
            <a:ext cx="4594225" cy="34464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8B2F6549-A1D2-4B5F-B5E0-9BAA4063B0FB}" type="slidenum">
              <a:rPr lang="en-US" altLang="zh-TW" b="0" smtClean="0"/>
              <a:pPr eaLnBrk="1" hangingPunct="1"/>
              <a:t>20</a:t>
            </a:fld>
            <a:endParaRPr lang="en-US" altLang="zh-TW" b="0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/>
            <a:fld id="{88697CF7-02C3-4D58-AF18-ACD2C153D8FB}" type="slidenum">
              <a:rPr kumimoji="0" lang="en-US" altLang="zh-TW" sz="1100" b="0">
                <a:latin typeface="Times New Roman" pitchFamily="18" charset="0"/>
              </a:rPr>
              <a:pPr algn="r" eaLnBrk="1" hangingPunct="1"/>
              <a:t>20</a:t>
            </a:fld>
            <a:endParaRPr kumimoji="0" lang="en-US" altLang="zh-TW" sz="1100" b="0">
              <a:latin typeface="Times New Roman" pitchFamily="18" charset="0"/>
            </a:endParaRPr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/>
            <a:fld id="{D9031290-588B-4494-82CE-BC0336BC8658}" type="slidenum">
              <a:rPr kumimoji="0" lang="en-US" altLang="zh-TW" sz="1100" b="0">
                <a:latin typeface="Times New Roman" pitchFamily="18" charset="0"/>
              </a:rPr>
              <a:pPr algn="r" eaLnBrk="1" hangingPunct="1"/>
              <a:t>20</a:t>
            </a:fld>
            <a:endParaRPr kumimoji="0" lang="en-US" altLang="zh-TW" sz="1100" b="0">
              <a:latin typeface="Times New Roman" pitchFamily="18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F818B-1677-4F80-A2E8-BFEF5BB8BF77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199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2507F1B1-5958-4BD0-9D17-14689737C8DC}" type="slidenum">
              <a:rPr lang="en-US" altLang="zh-TW" b="0" smtClean="0"/>
              <a:pPr eaLnBrk="1" hangingPunct="1"/>
              <a:t>22</a:t>
            </a:fld>
            <a:endParaRPr lang="en-US" altLang="zh-TW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CB478-E92F-4170-AAB7-6284C985363D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3A1FD-6FC6-424B-BA56-89A05158D78C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189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9C962DC2-EF95-404C-859E-48BCA9B16DE2}" type="slidenum">
              <a:rPr lang="en-US" altLang="zh-TW" b="0" smtClean="0"/>
              <a:pPr eaLnBrk="1" hangingPunct="1"/>
              <a:t>26</a:t>
            </a:fld>
            <a:endParaRPr lang="en-US" altLang="zh-TW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B96935A5-C71D-45B6-BE5E-77B0B54DA76D}" type="slidenum">
              <a:rPr lang="en-US" altLang="zh-TW" b="0" smtClean="0"/>
              <a:pPr eaLnBrk="1" hangingPunct="1"/>
              <a:t>3</a:t>
            </a:fld>
            <a:endParaRPr lang="en-US" altLang="zh-TW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4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zh-CN" dirty="0" smtClean="0"/>
              <a:t>Recently, N. Miura</a:t>
            </a:r>
            <a:r>
              <a:rPr lang="en-US" altLang="zh-CN" baseline="0" dirty="0" smtClean="0"/>
              <a:t> and J. Hopwood in Tufts University proposed a </a:t>
            </a:r>
            <a:r>
              <a:rPr lang="en-US" altLang="zh-CN" baseline="0" dirty="0" err="1" smtClean="0"/>
              <a:t>microstrip</a:t>
            </a:r>
            <a:r>
              <a:rPr lang="en-US" altLang="zh-CN" baseline="0" dirty="0" smtClean="0"/>
              <a:t> split-ring resonator to ignite and sustain RF </a:t>
            </a:r>
            <a:r>
              <a:rPr lang="en-US" altLang="zh-CN" baseline="0" dirty="0" err="1" smtClean="0"/>
              <a:t>microplasma</a:t>
            </a:r>
            <a:r>
              <a:rPr lang="en-US" altLang="zh-CN" baseline="0" dirty="0" smtClean="0"/>
              <a:t>. This concept was then further developed as a SRR </a:t>
            </a:r>
            <a:r>
              <a:rPr lang="en-US" altLang="zh-CN" baseline="0" dirty="0" err="1" smtClean="0"/>
              <a:t>microplasma</a:t>
            </a:r>
            <a:r>
              <a:rPr lang="en-US" altLang="zh-CN" baseline="0" dirty="0" smtClean="0"/>
              <a:t> cavity as a VUV light source.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5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zh-CN" dirty="0" smtClean="0"/>
              <a:t>The geometry</a:t>
            </a:r>
            <a:r>
              <a:rPr lang="en-US" altLang="zh-CN" baseline="0" dirty="0" smtClean="0"/>
              <a:t> of the light source is a micro-cavity, which is shown in this slide.  The cavity is about 2 mm in width and 1.5 mm in height, with side wall formed by alumina.  Two electrodes are sitting at the bottom driven by microwave, and operated in a push-pull mode.  Quartz is used to coat the electrode.  Two openings on the cavity, with gas flows in from the bottom, and plasma/photon come through from the top opening.  </a:t>
            </a:r>
          </a:p>
          <a:p>
            <a:pPr eaLnBrk="1" hangingPunct="1"/>
            <a:r>
              <a:rPr lang="en-US" altLang="zh-CN" baseline="0" dirty="0" smtClean="0"/>
              <a:t>In this setup, different species are collected on the top plane in the diffusion region, while the plane is considered metal and grounded.  </a:t>
            </a:r>
          </a:p>
          <a:p>
            <a:pPr eaLnBrk="1" hangingPunct="1"/>
            <a:r>
              <a:rPr lang="en-US" altLang="zh-CN" baseline="0" dirty="0" smtClean="0"/>
              <a:t>The base case, plasma is </a:t>
            </a:r>
            <a:r>
              <a:rPr lang="en-US" altLang="zh-CN" baseline="0" dirty="0" err="1" smtClean="0"/>
              <a:t>ingnited</a:t>
            </a:r>
            <a:r>
              <a:rPr lang="en-US" altLang="zh-CN" baseline="0" dirty="0" smtClean="0"/>
              <a:t> and sustained in pure Argon, 4 </a:t>
            </a:r>
            <a:r>
              <a:rPr lang="en-US" altLang="zh-CN" baseline="0" dirty="0" err="1" smtClean="0"/>
              <a:t>Torr</a:t>
            </a:r>
            <a:r>
              <a:rPr lang="en-US" altLang="zh-CN" baseline="0" dirty="0" smtClean="0"/>
              <a:t> and 3 </a:t>
            </a:r>
            <a:r>
              <a:rPr lang="en-US" altLang="zh-CN" baseline="0" dirty="0" err="1" smtClean="0"/>
              <a:t>sccm</a:t>
            </a:r>
            <a:r>
              <a:rPr lang="en-US" altLang="zh-CN" baseline="0" dirty="0" smtClean="0"/>
              <a:t>.  Frequency is 2.5 GHz.  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3F627-DAD7-4535-8671-88A967EFE50D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197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atomic</a:t>
            </a:r>
            <a:r>
              <a:rPr lang="en-US" baseline="0" dirty="0" smtClean="0"/>
              <a:t> model of Argon.  Excited states are resolved, </a:t>
            </a:r>
            <a:r>
              <a:rPr lang="en-US" baseline="0" dirty="0" err="1" smtClean="0"/>
              <a:t>excimer</a:t>
            </a:r>
            <a:r>
              <a:rPr lang="en-US" baseline="0" dirty="0" smtClean="0"/>
              <a:t> ions are also resolved. 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14AFA6D3-9677-4684-AA8F-1A4C950A9739}" type="slidenum">
              <a:rPr lang="en-US" altLang="zh-TW" b="0" smtClean="0"/>
              <a:pPr eaLnBrk="1" hangingPunct="1"/>
              <a:t>7</a:t>
            </a:fld>
            <a:endParaRPr lang="en-US" altLang="zh-TW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E0E57566-E56C-4AA7-AC2B-B9E14EE65210}" type="slidenum">
              <a:rPr lang="en-US" altLang="zh-TW" b="0" smtClean="0"/>
              <a:pPr eaLnBrk="1" hangingPunct="1"/>
              <a:t>8</a:t>
            </a:fld>
            <a:endParaRPr lang="en-US" altLang="zh-TW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9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zh-CN" dirty="0" smtClean="0"/>
              <a:t>First, here</a:t>
            </a:r>
            <a:r>
              <a:rPr lang="en-US" altLang="zh-CN" baseline="0" dirty="0" smtClean="0"/>
              <a:t> is the basic plasma properties for a CW base case.  The plasma has a diffusive profile, with an electron density close to 10</a:t>
            </a:r>
            <a:r>
              <a:rPr lang="en-US" altLang="zh-CN" baseline="30000" dirty="0" smtClean="0"/>
              <a:t>14</a:t>
            </a:r>
            <a:r>
              <a:rPr lang="en-US" altLang="zh-CN" baseline="0" dirty="0" smtClean="0"/>
              <a:t> cm</a:t>
            </a:r>
            <a:r>
              <a:rPr lang="en-US" altLang="zh-CN" baseline="30000" dirty="0" smtClean="0"/>
              <a:t>-3</a:t>
            </a:r>
            <a:r>
              <a:rPr lang="en-US" altLang="zh-CN" baseline="0" dirty="0" smtClean="0"/>
              <a:t>,  that is an ionization fraction of 1%.  The electron temperature in the cavity is distributed quite uniform, with a relative high </a:t>
            </a:r>
            <a:r>
              <a:rPr lang="en-US" altLang="zh-CN" baseline="0" dirty="0" err="1" smtClean="0"/>
              <a:t>te</a:t>
            </a:r>
            <a:r>
              <a:rPr lang="en-US" altLang="zh-CN" baseline="0" dirty="0" smtClean="0"/>
              <a:t> even in the diffusion region, that is because of high energy electron can scatter through the opening, since they have smaller collision cross section. </a:t>
            </a:r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9955-0A15-4A8F-B4CE-8474D808BA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92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4CA2-0173-48EC-B1E7-B2FAFCB98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39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E88-8371-4546-BDF1-9F3BA048C3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791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FD94-F43A-42F0-A6D5-414CD01270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1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D16A-0969-4F7A-939F-4B8A737962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66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1AAD-8726-4151-AD90-B56EC23F7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0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F99B-47E5-4B48-ABB3-F65E5C0984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94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764E-938B-47E2-8B1B-5EEE02285E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51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363F-332F-4576-9E22-9C62998414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27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21BA-A1E5-44A5-B32A-272CCDF59B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56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7397-D81C-4C50-89EE-E9FE09B42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39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A3C0D31-A885-4289-8DBE-A3A9861DE6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tiff"/><Relationship Id="rId7" Type="http://schemas.openxmlformats.org/officeDocument/2006/relationships/image" Target="../media/image3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41.tiff"/><Relationship Id="rId7" Type="http://schemas.openxmlformats.org/officeDocument/2006/relationships/image" Target="../media/image4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207819" y="914400"/>
            <a:ext cx="937260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ko-KR" sz="3000" dirty="0">
                <a:ea typeface="굴림" pitchFamily="34" charset="-127"/>
              </a:rPr>
              <a:t>VUV PHOTON SOURCE OF A MICROWAVE EXCITED MICROPLASMAS </a:t>
            </a:r>
            <a:r>
              <a:rPr kumimoji="0" lang="en-US" altLang="ko-KR" sz="3000" dirty="0" smtClean="0">
                <a:ea typeface="굴림" pitchFamily="34" charset="-127"/>
              </a:rPr>
              <a:t>AT </a:t>
            </a:r>
            <a:r>
              <a:rPr kumimoji="0" lang="en-US" altLang="ko-KR" sz="3000" dirty="0">
                <a:ea typeface="굴림" pitchFamily="34" charset="-127"/>
              </a:rPr>
              <a:t>LOW PRESSURE*</a:t>
            </a:r>
          </a:p>
          <a:p>
            <a:pPr algn="ctr" eaLnBrk="1" hangingPunct="1"/>
            <a:endParaRPr kumimoji="0" lang="en-US" altLang="zh-TW" sz="3000" dirty="0">
              <a:ea typeface="굴림" pitchFamily="34" charset="-127"/>
            </a:endParaRPr>
          </a:p>
          <a:p>
            <a:pPr algn="ctr"/>
            <a:r>
              <a:rPr kumimoji="0" lang="en-US" altLang="zh-TW" sz="2200" dirty="0"/>
              <a:t>Peng </a:t>
            </a:r>
            <a:r>
              <a:rPr kumimoji="0" lang="en-US" altLang="zh-TW" sz="2200" dirty="0" err="1" smtClean="0"/>
              <a:t>Tian</a:t>
            </a:r>
            <a:r>
              <a:rPr kumimoji="0" lang="en-US" altLang="zh-TW" sz="2200" baseline="30000" dirty="0" err="1" smtClean="0"/>
              <a:t>a</a:t>
            </a:r>
            <a:r>
              <a:rPr kumimoji="0" lang="en-US" altLang="zh-TW" sz="2200" baseline="30000" dirty="0" smtClean="0"/>
              <a:t>)</a:t>
            </a:r>
            <a:r>
              <a:rPr kumimoji="0" lang="en-US" altLang="zh-TW" sz="2200" dirty="0" smtClean="0"/>
              <a:t>, Mark </a:t>
            </a:r>
            <a:r>
              <a:rPr kumimoji="0" lang="en-US" altLang="zh-TW" sz="2200" dirty="0" err="1" smtClean="0"/>
              <a:t>Denning</a:t>
            </a:r>
            <a:r>
              <a:rPr kumimoji="0" lang="en-US" altLang="zh-TW" sz="2200" baseline="30000" dirty="0" err="1"/>
              <a:t>b</a:t>
            </a:r>
            <a:r>
              <a:rPr kumimoji="0" lang="en-US" altLang="zh-TW" sz="2200" baseline="30000" dirty="0" smtClean="0"/>
              <a:t>) </a:t>
            </a:r>
            <a:r>
              <a:rPr kumimoji="0" lang="en-US" altLang="zh-TW" sz="2200" dirty="0" smtClean="0"/>
              <a:t> </a:t>
            </a:r>
            <a:r>
              <a:rPr kumimoji="0" lang="en-US" altLang="zh-TW" sz="2200" dirty="0"/>
              <a:t>and Mark J. </a:t>
            </a:r>
            <a:r>
              <a:rPr kumimoji="0" lang="en-US" altLang="zh-TW" sz="2200" dirty="0" err="1" smtClean="0"/>
              <a:t>Kushner</a:t>
            </a:r>
            <a:r>
              <a:rPr kumimoji="0" lang="en-US" altLang="zh-TW" sz="2200" baseline="30000" dirty="0" err="1" smtClean="0"/>
              <a:t>a</a:t>
            </a:r>
            <a:r>
              <a:rPr kumimoji="0" lang="en-US" altLang="zh-TW" sz="2200" baseline="30000" dirty="0" smtClean="0"/>
              <a:t>)</a:t>
            </a:r>
            <a:endParaRPr kumimoji="0" lang="en-US" altLang="zh-TW" sz="2200" dirty="0"/>
          </a:p>
          <a:p>
            <a:pPr algn="ctr"/>
            <a:endParaRPr kumimoji="0" lang="en-US" altLang="zh-TW" sz="2200" dirty="0"/>
          </a:p>
          <a:p>
            <a:pPr algn="ctr"/>
            <a:endParaRPr kumimoji="0" lang="en-US" altLang="zh-TW" sz="2200" dirty="0"/>
          </a:p>
          <a:p>
            <a:pPr algn="ctr"/>
            <a:r>
              <a:rPr kumimoji="0" lang="en-US" altLang="zh-TW" sz="2000" baseline="30000" dirty="0" smtClean="0"/>
              <a:t>a)</a:t>
            </a:r>
            <a:r>
              <a:rPr kumimoji="0" lang="en-US" altLang="zh-TW" sz="2000" dirty="0" smtClean="0"/>
              <a:t>University </a:t>
            </a:r>
            <a:r>
              <a:rPr kumimoji="0" lang="en-US" altLang="zh-TW" sz="2000" dirty="0"/>
              <a:t>of Michigan, Ann Arbor, MI 48109 USA </a:t>
            </a:r>
          </a:p>
          <a:p>
            <a:pPr algn="ctr" eaLnBrk="1" hangingPunct="1">
              <a:spcAft>
                <a:spcPct val="50000"/>
              </a:spcAft>
            </a:pPr>
            <a:r>
              <a:rPr kumimoji="0" lang="en-US" altLang="zh-TW" sz="2000" dirty="0"/>
              <a:t>tianpeng@umich.edu, mjkush@umich.edu</a:t>
            </a:r>
          </a:p>
          <a:p>
            <a:pPr algn="ctr" eaLnBrk="1" hangingPunct="1">
              <a:spcAft>
                <a:spcPts val="0"/>
              </a:spcAft>
            </a:pPr>
            <a:r>
              <a:rPr kumimoji="0" lang="en-US" altLang="zh-TW" sz="2000" baseline="30000" dirty="0" smtClean="0"/>
              <a:t>b)</a:t>
            </a:r>
            <a:r>
              <a:rPr kumimoji="0" lang="en-US" altLang="zh-TW" sz="2000" dirty="0" smtClean="0"/>
              <a:t>Agilent Technologies, 5301 Stevens Creek Blvd, Santa Clara, CA</a:t>
            </a:r>
          </a:p>
          <a:p>
            <a:pPr algn="ctr" eaLnBrk="1" hangingPunct="1">
              <a:spcAft>
                <a:spcPct val="50000"/>
              </a:spcAft>
            </a:pPr>
            <a:r>
              <a:rPr kumimoji="0" lang="en-US" altLang="zh-TW" sz="2000" dirty="0"/>
              <a:t>m</a:t>
            </a:r>
            <a:r>
              <a:rPr kumimoji="0" lang="en-US" altLang="zh-TW" sz="2000" dirty="0" smtClean="0"/>
              <a:t>ark.denning@agilent.com</a:t>
            </a:r>
            <a:endParaRPr kumimoji="0" lang="en-US" altLang="zh-TW" sz="2000" dirty="0"/>
          </a:p>
          <a:p>
            <a:pPr algn="ctr" eaLnBrk="1" hangingPunct="1"/>
            <a:endParaRPr kumimoji="0" lang="en-US" altLang="zh-TW" sz="2000" dirty="0"/>
          </a:p>
          <a:p>
            <a:pPr algn="ctr" eaLnBrk="1" hangingPunct="1"/>
            <a:r>
              <a:rPr kumimoji="0" lang="en-US" altLang="zh-TW" sz="1600" dirty="0"/>
              <a:t>* Work supported by </a:t>
            </a:r>
            <a:r>
              <a:rPr kumimoji="0" lang="en-US" altLang="zh-TW" sz="1600" dirty="0" smtClean="0"/>
              <a:t>Agilent Technologies. </a:t>
            </a:r>
            <a:endParaRPr kumimoji="0" lang="en-US" altLang="zh-TW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tianpeng_UIGEL5_D\Dropbox\UIGEL\GEC_2013\Figure\Base-Ar2+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52475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tianpeng_UIGEL5_D\Dropbox\UIGEL\GEC_2013\Figure\Base-Ar+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2" y="762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3265314" y="98107"/>
            <a:ext cx="26324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ION DENSITIES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52562" y="4469169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err="1" smtClean="0">
                <a:ea typeface="굴림" charset="-127"/>
              </a:rPr>
              <a:t>Ar</a:t>
            </a:r>
            <a:r>
              <a:rPr kumimoji="1" lang="en-US" altLang="ko-KR" sz="1600" b="1" baseline="30000" dirty="0" smtClean="0">
                <a:ea typeface="굴림" charset="-127"/>
              </a:rPr>
              <a:t>+</a:t>
            </a:r>
            <a:r>
              <a:rPr kumimoji="1" lang="en-US" altLang="ko-KR" sz="1600" b="1" dirty="0" smtClean="0">
                <a:ea typeface="굴림" charset="-127"/>
              </a:rPr>
              <a:t> Density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58085" y="4410075"/>
            <a:ext cx="1799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Ar</a:t>
            </a:r>
            <a:r>
              <a:rPr kumimoji="1" lang="en-US" altLang="ko-KR" sz="1600" b="1" baseline="-25000" dirty="0" smtClean="0">
                <a:ea typeface="굴림" charset="-127"/>
              </a:rPr>
              <a:t>2</a:t>
            </a:r>
            <a:r>
              <a:rPr kumimoji="1" lang="en-US" altLang="ko-KR" sz="1600" b="1" baseline="30000" dirty="0" smtClean="0">
                <a:ea typeface="굴림" charset="-127"/>
              </a:rPr>
              <a:t>+</a:t>
            </a:r>
            <a:r>
              <a:rPr kumimoji="1" lang="en-US" altLang="ko-KR" sz="1600" b="1" dirty="0" smtClean="0">
                <a:ea typeface="굴림" charset="-127"/>
              </a:rPr>
              <a:t> Density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60344" y="4850349"/>
            <a:ext cx="9212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Substantial amount of Ar</a:t>
            </a:r>
            <a:r>
              <a:rPr kumimoji="0" lang="en-US" altLang="zh-CN" sz="2000" baseline="-25000" dirty="0" smtClean="0"/>
              <a:t>2</a:t>
            </a:r>
            <a:r>
              <a:rPr kumimoji="0" lang="en-US" altLang="zh-CN" sz="2000" baseline="30000" dirty="0" smtClean="0"/>
              <a:t>+</a:t>
            </a:r>
            <a:r>
              <a:rPr kumimoji="0" lang="en-US" altLang="zh-CN" sz="2000" dirty="0" smtClean="0"/>
              <a:t> are created by 2 body associative ionization.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Ions driven through nozzle by positive plasma potential.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/>
              <a:t>Ar</a:t>
            </a:r>
            <a:r>
              <a:rPr kumimoji="0" lang="en-US" altLang="zh-CN" sz="2000" dirty="0"/>
              <a:t>, 4 </a:t>
            </a:r>
            <a:r>
              <a:rPr kumimoji="0" lang="en-US" altLang="zh-CN" sz="2000" dirty="0" err="1"/>
              <a:t>Torr</a:t>
            </a:r>
            <a:r>
              <a:rPr kumimoji="0" lang="en-US" altLang="zh-CN" sz="2000" dirty="0"/>
              <a:t>, 3 </a:t>
            </a:r>
            <a:r>
              <a:rPr kumimoji="0" lang="en-US" altLang="zh-CN" sz="2000" dirty="0" err="1"/>
              <a:t>sccm</a:t>
            </a:r>
            <a:r>
              <a:rPr kumimoji="0" lang="en-US" altLang="zh-CN" sz="2000" dirty="0"/>
              <a:t>, 2 </a:t>
            </a:r>
            <a:r>
              <a:rPr kumimoji="0" lang="en-US" altLang="zh-CN" sz="2000" dirty="0" smtClean="0"/>
              <a:t>W</a:t>
            </a:r>
            <a:endParaRPr kumimoji="0" lang="en-US" altLang="zh-CN" sz="20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0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672431" y="98107"/>
            <a:ext cx="38182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FLUX TO TOP PLANES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952998" y="4418129"/>
            <a:ext cx="3571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Total Ion and Photon flux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5325" y="4418129"/>
            <a:ext cx="3571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Ion and Photon fluxes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800" y="4675926"/>
            <a:ext cx="53498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dirty="0" smtClean="0"/>
              <a:t>Resonant radiation from </a:t>
            </a:r>
            <a:r>
              <a:rPr kumimoji="0" lang="en-US" altLang="zh-CN" dirty="0" err="1" smtClean="0"/>
              <a:t>Ar</a:t>
            </a:r>
            <a:r>
              <a:rPr kumimoji="0" lang="en-US" altLang="zh-CN" dirty="0" smtClean="0"/>
              <a:t> excited states is the main photon source, far exceeding the </a:t>
            </a:r>
            <a:r>
              <a:rPr kumimoji="0" lang="en-US" altLang="zh-CN" dirty="0" err="1" smtClean="0"/>
              <a:t>excimer</a:t>
            </a:r>
            <a:r>
              <a:rPr kumimoji="0" lang="en-US" altLang="zh-CN" dirty="0" smtClean="0"/>
              <a:t> radiation from Ar</a:t>
            </a:r>
            <a:r>
              <a:rPr kumimoji="0" lang="en-US" altLang="zh-CN" baseline="-25000" dirty="0" smtClean="0"/>
              <a:t>2</a:t>
            </a:r>
            <a:r>
              <a:rPr kumimoji="0" lang="en-US" altLang="zh-CN" baseline="30000" dirty="0" smtClean="0"/>
              <a:t>*</a:t>
            </a:r>
            <a:r>
              <a:rPr kumimoji="0" lang="en-US" altLang="zh-CN" dirty="0" smtClean="0"/>
              <a:t>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dirty="0" err="1" smtClean="0"/>
              <a:t>Ar</a:t>
            </a:r>
            <a:r>
              <a:rPr kumimoji="0" lang="en-US" altLang="zh-CN" baseline="30000" dirty="0" smtClean="0"/>
              <a:t>+</a:t>
            </a:r>
            <a:r>
              <a:rPr kumimoji="0" lang="en-US" altLang="zh-CN" dirty="0" smtClean="0"/>
              <a:t> and Ar</a:t>
            </a:r>
            <a:r>
              <a:rPr kumimoji="0" lang="en-US" altLang="zh-CN" baseline="-25000" dirty="0" smtClean="0"/>
              <a:t>2</a:t>
            </a:r>
            <a:r>
              <a:rPr kumimoji="0" lang="en-US" altLang="zh-CN" baseline="30000" dirty="0" smtClean="0"/>
              <a:t>+</a:t>
            </a:r>
            <a:r>
              <a:rPr kumimoji="0" lang="en-US" altLang="zh-CN" dirty="0" smtClean="0"/>
              <a:t> fluxes are comparable at the collection plane.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dirty="0" err="1"/>
              <a:t>Ar</a:t>
            </a:r>
            <a:r>
              <a:rPr kumimoji="0" lang="en-US" altLang="zh-CN" dirty="0"/>
              <a:t>, 4 </a:t>
            </a:r>
            <a:r>
              <a:rPr kumimoji="0" lang="en-US" altLang="zh-CN" dirty="0" err="1"/>
              <a:t>Torr</a:t>
            </a:r>
            <a:r>
              <a:rPr kumimoji="0" lang="en-US" altLang="zh-CN" dirty="0"/>
              <a:t>, 3 </a:t>
            </a:r>
            <a:r>
              <a:rPr kumimoji="0" lang="en-US" altLang="zh-CN" dirty="0" err="1"/>
              <a:t>sccm</a:t>
            </a:r>
            <a:r>
              <a:rPr kumimoji="0" lang="en-US" altLang="zh-CN" dirty="0"/>
              <a:t>, 2 </a:t>
            </a:r>
            <a:r>
              <a:rPr kumimoji="0" lang="en-US" altLang="zh-CN" dirty="0" smtClean="0"/>
              <a:t>W</a:t>
            </a:r>
            <a:endParaRPr kumimoji="0" lang="en-US" altLang="zh-CN" dirty="0"/>
          </a:p>
        </p:txBody>
      </p:sp>
      <p:pic>
        <p:nvPicPr>
          <p:cNvPr id="14" name="Picture 2" descr="D:\tianpeng_UIGEL5_D\PT_Conference\GEC_2013_Princeton\Figure\Geo_P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07771"/>
            <a:ext cx="16002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48823" y="5410200"/>
            <a:ext cx="1046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Fluxes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5362" name="Picture 2" descr="D:\tianpeng_UIGEL5_D\PT_Conference\GEC_2013_Princeton\Figure\Flux_All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5" y="760529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tianpeng_UIGEL5_D\PT_Conference\GEC_2013_Princeton\Figure\Flux_Sep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0529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9525" y="76200"/>
            <a:ext cx="93051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dirty="0">
                <a:latin typeface="Arial" pitchFamily="34" charset="0"/>
              </a:rPr>
              <a:t>POWER/PRESSURE=0.5 </a:t>
            </a:r>
            <a:r>
              <a:rPr lang="en-US" sz="2500" dirty="0" smtClean="0">
                <a:latin typeface="Arial" pitchFamily="34" charset="0"/>
              </a:rPr>
              <a:t>W/</a:t>
            </a:r>
            <a:r>
              <a:rPr lang="en-US" sz="2500" dirty="0" err="1" smtClean="0">
                <a:latin typeface="Arial" pitchFamily="34" charset="0"/>
              </a:rPr>
              <a:t>Torr</a:t>
            </a:r>
            <a:r>
              <a:rPr lang="en-US" sz="2500" dirty="0" smtClean="0">
                <a:latin typeface="Arial" pitchFamily="34" charset="0"/>
              </a:rPr>
              <a:t>: </a:t>
            </a:r>
            <a:r>
              <a:rPr lang="en-US" sz="2500" b="1" i="0" dirty="0" smtClean="0">
                <a:latin typeface="Arial" pitchFamily="34" charset="0"/>
              </a:rPr>
              <a:t>ELECTRON DENSITY</a:t>
            </a:r>
            <a:endParaRPr lang="en-US" sz="2500" b="1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255134"/>
            <a:ext cx="32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Bulk electron densities maintain a diffusive profile due to highly conductive plasma.  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Peak electron densities are </a:t>
            </a:r>
            <a:br>
              <a:rPr lang="en-US" sz="2200" dirty="0" smtClean="0"/>
            </a:br>
            <a:r>
              <a:rPr lang="en-US" sz="2200" dirty="0" smtClean="0"/>
              <a:t>10</a:t>
            </a:r>
            <a:r>
              <a:rPr lang="en-US" sz="2200" baseline="30000" dirty="0" smtClean="0"/>
              <a:t>13</a:t>
            </a:r>
            <a:r>
              <a:rPr lang="en-US" sz="2200" dirty="0" smtClean="0"/>
              <a:t> cm</a:t>
            </a:r>
            <a:r>
              <a:rPr lang="en-US" sz="2200" baseline="30000" dirty="0" smtClean="0"/>
              <a:t>-3</a:t>
            </a:r>
            <a:r>
              <a:rPr lang="en-US" sz="2200" dirty="0" smtClean="0"/>
              <a:t> with power/pressure=0.5 W/</a:t>
            </a:r>
            <a:r>
              <a:rPr lang="en-US" sz="2200" dirty="0" err="1" smtClean="0"/>
              <a:t>Torr</a:t>
            </a:r>
            <a:endParaRPr lang="en-US" sz="22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12152" y="6002923"/>
            <a:ext cx="2774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Electron Density (cm</a:t>
            </a:r>
            <a:r>
              <a:rPr kumimoji="1" lang="en-US" altLang="ko-KR" sz="1600" b="1" baseline="30000" dirty="0" smtClean="0">
                <a:ea typeface="굴림" charset="-127"/>
              </a:rPr>
              <a:t>-3</a:t>
            </a:r>
            <a:r>
              <a:rPr kumimoji="1" lang="en-US" altLang="ko-KR" sz="1600" b="1" dirty="0" smtClean="0">
                <a:ea typeface="굴림" charset="-127"/>
              </a:rPr>
              <a:t>)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4338" name="Picture 2" descr="D:\tianpeng_UIGEL5_D\PT_Conference\GEC_2013_Princeton\Figure\Pressure_Power_2D_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14400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76200"/>
            <a:ext cx="930518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b="1" i="0" dirty="0" smtClean="0">
                <a:latin typeface="Arial" pitchFamily="34" charset="0"/>
              </a:rPr>
              <a:t>POWER/PRESSURE=0.5 W/</a:t>
            </a:r>
            <a:r>
              <a:rPr lang="en-US" sz="2500" b="1" i="0" dirty="0" err="1" smtClean="0">
                <a:latin typeface="Arial" pitchFamily="34" charset="0"/>
              </a:rPr>
              <a:t>Torr</a:t>
            </a:r>
            <a:r>
              <a:rPr lang="en-US" sz="2500" b="1" i="0" dirty="0" smtClean="0">
                <a:latin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</a:rPr>
              <a:t>Ar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baseline="30000" dirty="0" smtClean="0">
                <a:latin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</a:rPr>
              <a:t>s</a:t>
            </a:r>
            <a:r>
              <a:rPr lang="en-US" sz="2400" baseline="-25000" dirty="0" smtClean="0">
                <a:latin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</a:rPr>
              <a:t>)+</a:t>
            </a:r>
            <a:r>
              <a:rPr lang="en-US" sz="2400" dirty="0" err="1" smtClean="0">
                <a:latin typeface="Arial" pitchFamily="34" charset="0"/>
              </a:rPr>
              <a:t>Ar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baseline="30000" dirty="0" smtClean="0">
                <a:latin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</a:rPr>
              <a:t>s</a:t>
            </a:r>
            <a:r>
              <a:rPr lang="en-US" sz="2400" baseline="-25000" dirty="0" smtClean="0">
                <a:latin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</a:rPr>
              <a:t>)</a:t>
            </a:r>
            <a:endParaRPr lang="en-US" sz="2400" dirty="0">
              <a:latin typeface="Arial" pitchFamily="34" charset="0"/>
            </a:endParaRPr>
          </a:p>
          <a:p>
            <a:pPr algn="ctr" eaLnBrk="0" hangingPunct="0"/>
            <a:endParaRPr lang="en-US" sz="240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1650" y="1245115"/>
            <a:ext cx="32575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As Pressure increases, mean free path decreases.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The source of photons (</a:t>
            </a:r>
            <a:r>
              <a:rPr lang="en-US" sz="2000" dirty="0" err="1" smtClean="0">
                <a:latin typeface="Arial" pitchFamily="34" charset="0"/>
              </a:rPr>
              <a:t>Ar</a:t>
            </a:r>
            <a:r>
              <a:rPr lang="en-US" sz="2000" dirty="0" smtClean="0">
                <a:latin typeface="Arial" pitchFamily="34" charset="0"/>
              </a:rPr>
              <a:t>(</a:t>
            </a:r>
            <a:r>
              <a:rPr lang="en-US" sz="2000" baseline="30000" dirty="0" smtClean="0">
                <a:latin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</a:rPr>
              <a:t>s</a:t>
            </a:r>
            <a:r>
              <a:rPr lang="en-US" sz="2000" baseline="-25000" dirty="0" smtClean="0">
                <a:latin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</a:rPr>
              <a:t>, </a:t>
            </a:r>
            <a:r>
              <a:rPr lang="en-US" sz="2000" baseline="30000" dirty="0" smtClean="0">
                <a:latin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</a:rPr>
              <a:t>s</a:t>
            </a:r>
            <a:r>
              <a:rPr lang="en-US" sz="2000" baseline="-25000" dirty="0" smtClean="0">
                <a:latin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</a:rPr>
              <a:t>)</a:t>
            </a:r>
            <a:r>
              <a:rPr lang="en-US" sz="2200" dirty="0" smtClean="0"/>
              <a:t>) is localized above electrodes.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Power efficiency of photon generation decreases. 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endParaRPr lang="en-US" sz="2200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47800" y="6004511"/>
            <a:ext cx="29491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600" dirty="0" err="1" smtClean="0">
                <a:ea typeface="굴림" charset="-127"/>
              </a:rPr>
              <a:t>Ar</a:t>
            </a:r>
            <a:r>
              <a:rPr lang="en-US" altLang="ko-KR" sz="1600" dirty="0" smtClean="0">
                <a:ea typeface="굴림" charset="-127"/>
              </a:rPr>
              <a:t> </a:t>
            </a:r>
            <a:r>
              <a:rPr lang="en-US" altLang="ko-KR" sz="1600" dirty="0" err="1" smtClean="0">
                <a:ea typeface="굴림" charset="-127"/>
              </a:rPr>
              <a:t>Radiative</a:t>
            </a:r>
            <a:r>
              <a:rPr lang="en-US" altLang="ko-KR" sz="1600" dirty="0" smtClean="0">
                <a:ea typeface="굴림" charset="-127"/>
              </a:rPr>
              <a:t> States</a:t>
            </a:r>
            <a:r>
              <a:rPr kumimoji="1" lang="en-US" altLang="ko-KR" sz="1600" b="1" dirty="0" smtClean="0">
                <a:ea typeface="굴림" charset="-127"/>
              </a:rPr>
              <a:t> (cm</a:t>
            </a:r>
            <a:r>
              <a:rPr kumimoji="1" lang="en-US" altLang="ko-KR" sz="1600" b="1" baseline="30000" dirty="0" smtClean="0">
                <a:ea typeface="굴림" charset="-127"/>
              </a:rPr>
              <a:t>-3</a:t>
            </a:r>
            <a:r>
              <a:rPr kumimoji="1" lang="en-US" altLang="ko-KR" sz="1600" b="1" dirty="0" smtClean="0">
                <a:ea typeface="굴림" charset="-127"/>
              </a:rPr>
              <a:t>)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 descr="D:\tianpeng_UIGEL5_D\PT_Conference\GEC_2013_Princeton\Figure\Pressure_Power_2D_AR4S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14400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2057400" y="76200"/>
            <a:ext cx="571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0" dirty="0" smtClean="0">
                <a:latin typeface="Arial" pitchFamily="34" charset="0"/>
                <a:cs typeface="Arial" pitchFamily="34" charset="0"/>
              </a:rPr>
              <a:t>PD (PRESSURE x SIZE) SCALING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14950" y="1338027"/>
            <a:ext cx="34480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Varying the size of cavity, while keeping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(pressure x size) constant.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input power is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also varied to keep (power/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200" baseline="-25000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Volume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constant.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Flow rate adjusted to maintain constant gas residence time.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5056" y="1124838"/>
            <a:ext cx="5006875" cy="4513962"/>
            <a:chOff x="5052237" y="1749990"/>
            <a:chExt cx="3343275" cy="2971800"/>
          </a:xfrm>
        </p:grpSpPr>
        <p:grpSp>
          <p:nvGrpSpPr>
            <p:cNvPr id="2" name="Group 1"/>
            <p:cNvGrpSpPr/>
            <p:nvPr/>
          </p:nvGrpSpPr>
          <p:grpSpPr>
            <a:xfrm>
              <a:off x="5052237" y="1749990"/>
              <a:ext cx="3343275" cy="2971800"/>
              <a:chOff x="5029200" y="772633"/>
              <a:chExt cx="3343275" cy="2971800"/>
            </a:xfrm>
          </p:grpSpPr>
          <p:pic>
            <p:nvPicPr>
              <p:cNvPr id="1026" name="Picture 2" descr="D:\tianpeng_UIGEL5_D\PT_WorkInProgress\Agilent_MS\Pd Scaling\Geometry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772633"/>
                <a:ext cx="3343275" cy="297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D:\tianpeng_UIGEL5_D\PT_WorkInProgress\Agilent_MS\Pd Scaling\Geometry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4162" y="2209800"/>
                <a:ext cx="1671638" cy="1485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D:\tianpeng_UIGEL5_D\PT_WorkInProgress\Agilent_MS\Pd Scaling\Geometry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981" y="2947974"/>
                <a:ext cx="841192" cy="747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638119" y="2133600"/>
              <a:ext cx="32606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2720" y="3298894"/>
              <a:ext cx="491478" cy="31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1/2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198" y="3930107"/>
              <a:ext cx="491478" cy="31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1/4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tianpeng_UIGEL5_D\PT_Conference\GEC_2013_Princeton\Figure\PD_1D_Ratio_A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865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tianpeng_UIGEL5_D\PT_Conference\GEC_2013_Princeton\Figure\PD_Charactorization_0p4_Ar_5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" y="2516188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429249" y="3981033"/>
            <a:ext cx="2774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ea typeface="굴림" charset="-127"/>
              </a:rPr>
              <a:t>Relative Source Size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1543050" y="95250"/>
            <a:ext cx="5943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0" dirty="0" smtClean="0">
                <a:latin typeface="Arial" pitchFamily="34" charset="0"/>
                <a:cs typeface="Arial" pitchFamily="34" charset="0"/>
              </a:rPr>
              <a:t>PD SCALING : LIGHT SOURCE SIZE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74650" y="6094968"/>
            <a:ext cx="488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)+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Max=8.7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x 10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13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[2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D:\tianpeng_UIGEL5_D\PT_Conference\GEC_2013_Princeton\Figure\PD_Charactorization_2p16_Ar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229225"/>
            <a:ext cx="1028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tianpeng_UIGEL5_D\PT_Conference\GEC_2013_Princeton\Figure\PD_Charactorization_1p8_Ar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314825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808224" y="2667000"/>
            <a:ext cx="12127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4 </a:t>
            </a:r>
            <a:r>
              <a:rPr lang="en-US" sz="1600" dirty="0" err="1" smtClean="0">
                <a:ea typeface="굴림" charset="-127"/>
              </a:rPr>
              <a:t>Torr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860991" y="4309646"/>
            <a:ext cx="12127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8 </a:t>
            </a:r>
            <a:r>
              <a:rPr lang="en-US" sz="1600" dirty="0" err="1" smtClean="0">
                <a:ea typeface="굴림" charset="-127"/>
              </a:rPr>
              <a:t>Torr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375466" y="4995446"/>
            <a:ext cx="12127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16 </a:t>
            </a:r>
            <a:r>
              <a:rPr lang="en-US" sz="1600" dirty="0" err="1" smtClean="0">
                <a:ea typeface="굴림" charset="-127"/>
              </a:rPr>
              <a:t>Torr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75" y="728866"/>
            <a:ext cx="43973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Photon sources are confined at center of the cavity.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Relative source size (Source/Cavity) decreases at higher pressure  (i.e., smaller cavity). </a:t>
            </a:r>
          </a:p>
        </p:txBody>
      </p:sp>
    </p:spTree>
    <p:extLst>
      <p:ext uri="{BB962C8B-B14F-4D97-AF65-F5344CB8AC3E}">
        <p14:creationId xmlns:p14="http://schemas.microsoft.com/office/powerpoint/2010/main" val="9903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ianpeng_UIGEL5_D\PT_Conference\GEC_2013_Princeton\Figure\PD_1D_PowerPhoton_Revers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9" y="5334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2416879" y="50481"/>
            <a:ext cx="46863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0" dirty="0" smtClean="0">
                <a:latin typeface="Arial" pitchFamily="34" charset="0"/>
                <a:cs typeface="Arial" pitchFamily="34" charset="0"/>
              </a:rPr>
              <a:t>PD SCALING: EFFICIENCY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9555" y="914400"/>
            <a:ext cx="36886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As pressure increases (cavity size decreases): </a:t>
            </a:r>
          </a:p>
          <a:p>
            <a:pPr marL="742950" lvl="1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photon source is more focused at center of the cavity, providing larger viewing angle to top plane. </a:t>
            </a:r>
          </a:p>
          <a:p>
            <a:pPr marL="742950" lvl="1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Power efficiency of photon source increases.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96118" y="4114800"/>
            <a:ext cx="2774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ea typeface="굴림" charset="-127"/>
              </a:rPr>
              <a:t>Photon Flux vs. Power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6386" name="Picture 2" descr="D:\tianpeng_UIGEL5_D\PT_Conference\GEC_2013_Princeton\Figure\Geo_P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8" y="4524375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05000" y="5452646"/>
            <a:ext cx="17918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Photon Flux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tianpeng_UIGEL5_D\PT_Conference\GEC_2013_Princeton\Figure\Pulsing_Ar_05us_T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791103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953000"/>
            <a:ext cx="9296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Electron temperature over-shoots at the beginning of pulse. 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Bulk averaged photon flux and ion density peaked during pulse-on time.  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200 kHz PRF, 10% DC, 160 V.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06037" y="4362450"/>
            <a:ext cx="2207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ea typeface="굴림" charset="-127"/>
              </a:rPr>
              <a:t>Bulk Ion Density </a:t>
            </a:r>
            <a:br>
              <a:rPr lang="en-US" sz="1600" dirty="0" smtClean="0">
                <a:ea typeface="굴림" charset="-127"/>
              </a:rPr>
            </a:br>
            <a:r>
              <a:rPr lang="en-US" sz="1600" dirty="0" smtClean="0">
                <a:ea typeface="굴림" charset="-127"/>
              </a:rPr>
              <a:t>and Photon Flux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562600" y="4458228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err="1" smtClean="0">
                <a:ea typeface="굴림" charset="-127"/>
              </a:rPr>
              <a:t>T</a:t>
            </a:r>
            <a:r>
              <a:rPr lang="en-US" sz="1600" baseline="-25000" dirty="0" err="1" smtClean="0">
                <a:ea typeface="굴림" charset="-127"/>
              </a:rPr>
              <a:t>e</a:t>
            </a:r>
            <a:r>
              <a:rPr lang="en-US" sz="1600" dirty="0" smtClean="0">
                <a:ea typeface="굴림" charset="-127"/>
              </a:rPr>
              <a:t> and Plasma Potential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842141" y="86380"/>
            <a:ext cx="5304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sz="2800" dirty="0">
                <a:latin typeface="Arial" pitchFamily="34" charset="0"/>
              </a:rPr>
              <a:t>PULSING - GAS </a:t>
            </a:r>
            <a:r>
              <a:rPr lang="en-US" sz="2600" dirty="0">
                <a:latin typeface="Arial" pitchFamily="34" charset="0"/>
              </a:rPr>
              <a:t>MIXTURES</a:t>
            </a:r>
            <a:r>
              <a:rPr lang="en-US" sz="2800" dirty="0">
                <a:latin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</a:rPr>
              <a:t>Ar</a:t>
            </a:r>
            <a:endParaRPr lang="en-US" sz="2800" dirty="0"/>
          </a:p>
        </p:txBody>
      </p:sp>
      <p:pic>
        <p:nvPicPr>
          <p:cNvPr id="12290" name="Picture 2" descr="D:\tianpeng_UIGEL5_D\PT_Conference\GEC_2013_Princeton\Figure\Pulsing_Ar_05u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1103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275387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" y="5906869"/>
            <a:ext cx="836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more He, larger over-shoot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enhanced photon generation during pulse-on period.  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819836" y="86379"/>
            <a:ext cx="5596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sz="2600" dirty="0">
                <a:latin typeface="Arial" pitchFamily="34" charset="0"/>
              </a:rPr>
              <a:t>PULSING - GAS MIXTURES: He/</a:t>
            </a:r>
            <a:r>
              <a:rPr lang="en-US" sz="2600" dirty="0" err="1">
                <a:latin typeface="Arial" pitchFamily="34" charset="0"/>
              </a:rPr>
              <a:t>Ar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609600"/>
            <a:ext cx="8153400" cy="5398770"/>
            <a:chOff x="533400" y="609600"/>
            <a:chExt cx="8153400" cy="5398770"/>
          </a:xfrm>
        </p:grpSpPr>
        <p:pic>
          <p:nvPicPr>
            <p:cNvPr id="16390" name="Picture 6" descr="D:\tianpeng_UIGEL5_D\PT_Conference\GEC_2013_Princeton\Figure\Pulsing_ArHe_01_0.5us_All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6487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 descr="D:\tianpeng_UIGEL5_D\PT_Conference\GEC_2013_Princeton\Figure\Pulsing_ArHe_04_0.5us_All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5" y="86868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D:\tianpeng_UIGEL5_D\PT_Conference\GEC_2013_Princeton\Figure\Pulsing_ArHe_05_0.5us_All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440" y="86868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507205" y="6096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=90/10</a:t>
              </a:r>
              <a:endParaRPr lang="en-US" sz="1500" b="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82287" y="6096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=70/30</a:t>
              </a:r>
              <a:endParaRPr lang="en-US" sz="1500" b="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01979" y="6096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=10/90</a:t>
              </a:r>
              <a:endParaRPr lang="en-US" sz="1500" b="0" dirty="0"/>
            </a:p>
          </p:txBody>
        </p:sp>
        <p:pic>
          <p:nvPicPr>
            <p:cNvPr id="16389" name="Picture 5" descr="D:\tianpeng_UIGEL5_D\PT_Conference\GEC_2013_Princeton\Figure\Pulsing_ArHe_01_0.5us_Te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" y="34480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D:\tianpeng_UIGEL5_D\PT_Conference\GEC_2013_Princeton\Figure\Pulsing_ArHe_04_0.5us_Te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75" y="34480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D:\tianpeng_UIGEL5_D\PT_Conference\GEC_2013_Princeton\Figure\Pulsing_ArHe_05_0.5us_Te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531" y="34480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6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4638" y="5772090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ionization is depleting 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states during afterglow.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dirty="0">
                <a:latin typeface="Arial" pitchFamily="34" charset="0"/>
                <a:cs typeface="Arial" pitchFamily="34" charset="0"/>
              </a:rPr>
              <a:t> is always the dominant ion in plasma.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760413" y="533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19836" y="38100"/>
            <a:ext cx="5596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sz="2600" dirty="0">
                <a:latin typeface="Arial" pitchFamily="34" charset="0"/>
              </a:rPr>
              <a:t>PULSING - GAS MIXTURES: He/</a:t>
            </a:r>
            <a:r>
              <a:rPr lang="en-US" sz="2600" dirty="0" err="1">
                <a:latin typeface="Arial" pitchFamily="34" charset="0"/>
              </a:rPr>
              <a:t>Ar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533400"/>
            <a:ext cx="8705850" cy="5311140"/>
            <a:chOff x="304800" y="533400"/>
            <a:chExt cx="8705850" cy="5311140"/>
          </a:xfrm>
        </p:grpSpPr>
        <p:pic>
          <p:nvPicPr>
            <p:cNvPr id="17411" name="Picture 3" descr="D:\tianpeng_UIGEL5_D\PT_Conference\GEC_2013_Princeton\Figure\Pulsing_ArHe_01_0.5us_Ion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7429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" name="Picture 8" descr="D:\tianpeng_UIGEL5_D\PT_Conference\GEC_2013_Princeton\Figure\Pulsing_ArHe_05_0.5us_Photon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290" y="3278505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D:\tianpeng_UIGEL5_D\PT_Conference\GEC_2013_Princeton\Figure\Pulsing_ArHe_04_0.5us_Photon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790" y="328422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D:\tianpeng_UIGEL5_D\PT_Conference\GEC_2013_Princeton\Figure\Pulsing_ArHe_01_0.5us_Photon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327660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D:\tianpeng_UIGEL5_D\PT_Conference\GEC_2013_Princeton\Figure\Pulsing_ArHe_04_0.5us_Ion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060" y="72390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5" descr="D:\tianpeng_UIGEL5_D\PT_Conference\GEC_2013_Princeton\Figure\Pulsing_ArHe_04_0.5us_Ion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33" y="72390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881898" y="5334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=90/10</a:t>
              </a:r>
              <a:endParaRPr lang="en-US" sz="1500" b="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82287" y="5334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=70/30</a:t>
              </a:r>
              <a:endParaRPr lang="en-US" sz="1500" b="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95400" y="5334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=10/90</a:t>
              </a:r>
              <a:endParaRPr lang="en-US" sz="15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8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8469" y="1066800"/>
            <a:ext cx="82550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909638" indent="-2841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err="1" smtClean="0">
                <a:ea typeface="굴림" pitchFamily="34" charset="-127"/>
              </a:rPr>
              <a:t>Microplasma</a:t>
            </a:r>
            <a:r>
              <a:rPr kumimoji="0" lang="en-US" altLang="ko-KR" sz="2200" dirty="0" smtClean="0">
                <a:ea typeface="굴림" pitchFamily="34" charset="-127"/>
              </a:rPr>
              <a:t> UV/VUV photon sources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Split Ring Microwave Micro-plasma</a:t>
            </a:r>
            <a:endParaRPr kumimoji="0" lang="en-US" altLang="zh-TW" sz="2200" dirty="0"/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>
                <a:ea typeface="굴림" pitchFamily="34" charset="-127"/>
              </a:rPr>
              <a:t>Description of model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Photon generation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Pressure</a:t>
            </a:r>
            <a:endParaRPr kumimoji="0" lang="en-US" altLang="ko-KR" sz="2200" dirty="0">
              <a:ea typeface="굴림" pitchFamily="34" charset="-127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err="1" smtClean="0">
                <a:ea typeface="굴림" pitchFamily="34" charset="-127"/>
              </a:rPr>
              <a:t>Pd</a:t>
            </a:r>
            <a:r>
              <a:rPr kumimoji="0" lang="en-US" altLang="ko-KR" sz="2200" dirty="0" smtClean="0">
                <a:ea typeface="굴림" pitchFamily="34" charset="-127"/>
              </a:rPr>
              <a:t> Scaling</a:t>
            </a:r>
            <a:endParaRPr kumimoji="0" lang="en-US" altLang="ko-KR" sz="2200" dirty="0">
              <a:ea typeface="굴림" pitchFamily="34" charset="-127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Pulsing with </a:t>
            </a:r>
            <a:r>
              <a:rPr kumimoji="0" lang="en-US" altLang="ko-KR" sz="2200" dirty="0" err="1" smtClean="0">
                <a:ea typeface="굴림" pitchFamily="34" charset="-127"/>
              </a:rPr>
              <a:t>Ar</a:t>
            </a:r>
            <a:r>
              <a:rPr kumimoji="0" lang="en-US" altLang="ko-KR" sz="2200" dirty="0" smtClean="0">
                <a:ea typeface="굴림" pitchFamily="34" charset="-127"/>
              </a:rPr>
              <a:t>/He gas mixtures</a:t>
            </a:r>
            <a:endParaRPr kumimoji="0" lang="en-US" altLang="ko-KR" sz="2200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Concluding </a:t>
            </a:r>
            <a:r>
              <a:rPr kumimoji="0" lang="en-US" altLang="ko-KR" sz="2200" dirty="0">
                <a:ea typeface="굴림" pitchFamily="34" charset="-127"/>
              </a:rPr>
              <a:t>Remarks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61482" y="56346"/>
            <a:ext cx="16289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AGENDA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50482"/>
            <a:ext cx="8686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>
                <a:solidFill>
                  <a:srgbClr val="000000"/>
                </a:solidFill>
                <a:cs typeface="Times New Roman" pitchFamily="18" charset="0"/>
              </a:rPr>
              <a:t>CONCLUDING REMARKS</a:t>
            </a:r>
          </a:p>
        </p:txBody>
      </p:sp>
      <p:sp>
        <p:nvSpPr>
          <p:cNvPr id="31749" name="Rectangle 1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en-US" altLang="zh-CN"/>
          </a:p>
        </p:txBody>
      </p:sp>
      <p:sp>
        <p:nvSpPr>
          <p:cNvPr id="31750" name="Rectangle 18"/>
          <p:cNvSpPr>
            <a:spLocks noChangeArrowheads="1"/>
          </p:cNvSpPr>
          <p:nvPr/>
        </p:nvSpPr>
        <p:spPr bwMode="auto">
          <a:xfrm>
            <a:off x="0" y="3132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en-US" altLang="zh-CN"/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03225" y="685800"/>
            <a:ext cx="83597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>
                <a:latin typeface="Arial" pitchFamily="34" charset="0"/>
                <a:ea typeface="SimSun" pitchFamily="2" charset="-122"/>
              </a:rPr>
              <a:t>Modeling </a:t>
            </a: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of a microwave excited SRR </a:t>
            </a:r>
            <a:r>
              <a:rPr lang="en-US" altLang="zh-CN" sz="2200" b="1" i="0" dirty="0" err="1">
                <a:latin typeface="Arial" pitchFamily="34" charset="0"/>
                <a:ea typeface="SimSun" pitchFamily="2" charset="-122"/>
              </a:rPr>
              <a:t>microplasmas</a:t>
            </a:r>
            <a:r>
              <a:rPr lang="en-US" altLang="zh-CN" sz="2200" b="1" i="0" dirty="0">
                <a:latin typeface="Arial" pitchFamily="34" charset="0"/>
                <a:ea typeface="SimSun" pitchFamily="2" charset="-122"/>
              </a:rPr>
              <a:t> as sources of VUV 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light.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Pure </a:t>
            </a:r>
            <a:r>
              <a:rPr lang="en-US" altLang="zh-CN" sz="2200" b="1" i="0" dirty="0" err="1" smtClean="0">
                <a:latin typeface="Arial" pitchFamily="34" charset="0"/>
                <a:ea typeface="SimSun" pitchFamily="2" charset="-122"/>
              </a:rPr>
              <a:t>Ar</a:t>
            </a: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 plasma at 4 </a:t>
            </a:r>
            <a:r>
              <a:rPr lang="en-US" altLang="zh-CN" sz="2200" b="1" i="0" dirty="0" err="1" smtClean="0">
                <a:latin typeface="Arial" pitchFamily="34" charset="0"/>
                <a:ea typeface="SimSun" pitchFamily="2" charset="-122"/>
              </a:rPr>
              <a:t>Torr</a:t>
            </a: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, 2 W produces peak electron density close to 10</a:t>
            </a:r>
            <a:r>
              <a:rPr lang="en-US" altLang="zh-CN" sz="2200" baseline="30000" dirty="0" smtClean="0">
                <a:latin typeface="Arial" pitchFamily="34" charset="0"/>
                <a:ea typeface="SimSun" pitchFamily="2" charset="-122"/>
              </a:rPr>
              <a:t>14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cm</a:t>
            </a:r>
            <a:r>
              <a:rPr lang="en-US" altLang="zh-CN" sz="2200" baseline="30000" dirty="0" smtClean="0">
                <a:latin typeface="Arial" pitchFamily="34" charset="0"/>
                <a:ea typeface="SimSun" pitchFamily="2" charset="-122"/>
              </a:rPr>
              <a:t>-3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, a fractional ionization of 1%. 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Shape and position of light source in plasma can be controlled by pressure.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The relative size of light source in plasma and power efficiency of photon flux generation is related to the size of the cavity, with p*d scale kept unchanged.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Pulsing with He addition could increase </a:t>
            </a:r>
            <a:r>
              <a:rPr lang="en-US" altLang="zh-CN" sz="2200" dirty="0" err="1" smtClean="0">
                <a:latin typeface="Arial" pitchFamily="34" charset="0"/>
                <a:ea typeface="SimSun" pitchFamily="2" charset="-122"/>
              </a:rPr>
              <a:t>T</a:t>
            </a:r>
            <a:r>
              <a:rPr lang="en-US" altLang="zh-CN" sz="2200" baseline="-25000" dirty="0" err="1" smtClean="0">
                <a:latin typeface="Arial" pitchFamily="34" charset="0"/>
                <a:ea typeface="SimSun" pitchFamily="2" charset="-122"/>
              </a:rPr>
              <a:t>e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and thus enhanced pulsing effect. </a:t>
            </a:r>
            <a:endParaRPr lang="en-US" altLang="zh-CN" sz="2200" b="1" i="0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760413" y="533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686" name="Text Box 6"/>
          <p:cNvSpPr txBox="1">
            <a:spLocks noChangeArrowheads="1"/>
          </p:cNvSpPr>
          <p:nvPr/>
        </p:nvSpPr>
        <p:spPr bwMode="auto">
          <a:xfrm>
            <a:off x="2524125" y="2551113"/>
            <a:ext cx="3843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0">
                <a:latin typeface="Arial" pitchFamily="34" charset="0"/>
              </a:rPr>
              <a:t>BACKUP SLIDES   </a:t>
            </a:r>
            <a:endParaRPr lang="en-US" sz="3200" b="1" i="0"/>
          </a:p>
        </p:txBody>
      </p:sp>
    </p:spTree>
    <p:extLst>
      <p:ext uri="{BB962C8B-B14F-4D97-AF65-F5344CB8AC3E}">
        <p14:creationId xmlns:p14="http://schemas.microsoft.com/office/powerpoint/2010/main" val="22966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74452" y="762000"/>
            <a:ext cx="86336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627063" indent="-284163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TW" sz="2200" dirty="0" err="1" smtClean="0">
                <a:ea typeface="굴림" pitchFamily="34" charset="-127"/>
              </a:rPr>
              <a:t>Microplasmas</a:t>
            </a:r>
            <a:r>
              <a:rPr kumimoji="0" lang="en-US" altLang="zh-TW" sz="2200" dirty="0" smtClean="0">
                <a:ea typeface="굴림" pitchFamily="34" charset="-127"/>
              </a:rPr>
              <a:t> as VUV light source for resonance absorption spectroscopy </a:t>
            </a:r>
            <a:endParaRPr kumimoji="0" lang="en-US" altLang="zh-TW" sz="2200" dirty="0"/>
          </a:p>
        </p:txBody>
      </p:sp>
      <p:grpSp>
        <p:nvGrpSpPr>
          <p:cNvPr id="5127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30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16" y="1295400"/>
            <a:ext cx="4273550" cy="281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" y="1602075"/>
            <a:ext cx="22542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1" y="3877397"/>
            <a:ext cx="2352044" cy="224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31" y="4142558"/>
            <a:ext cx="4109918" cy="127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27" y="5478235"/>
            <a:ext cx="4276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89428" y="56346"/>
            <a:ext cx="79730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APPLICATION OF MICROWAVE LIGHT SOURCES</a:t>
            </a:r>
          </a:p>
        </p:txBody>
      </p:sp>
    </p:spTree>
    <p:extLst>
      <p:ext uri="{BB962C8B-B14F-4D97-AF65-F5344CB8AC3E}">
        <p14:creationId xmlns:p14="http://schemas.microsoft.com/office/powerpoint/2010/main" val="9471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4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Electron Energy Distributions – Electron Monte Carlo Simulation</a:t>
            </a:r>
          </a:p>
        </p:txBody>
      </p:sp>
      <p:graphicFrame>
        <p:nvGraphicFramePr>
          <p:cNvPr id="1892356" name="Object 4"/>
          <p:cNvGraphicFramePr>
            <a:graphicFrameLocks noChangeAspect="1"/>
          </p:cNvGraphicFramePr>
          <p:nvPr/>
        </p:nvGraphicFramePr>
        <p:xfrm>
          <a:off x="152400" y="1679575"/>
          <a:ext cx="90106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" name="Equation" r:id="rId4" imgW="4698720" imgH="787320" progId="Equation.3">
                  <p:embed/>
                </p:oleObj>
              </mc:Choice>
              <mc:Fallback>
                <p:oleObj name="Equation" r:id="rId4" imgW="46987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9575"/>
                        <a:ext cx="90106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2358" name="Text Box 6"/>
          <p:cNvSpPr txBox="1">
            <a:spLocks noChangeArrowheads="1"/>
          </p:cNvSpPr>
          <p:nvPr/>
        </p:nvSpPr>
        <p:spPr bwMode="auto">
          <a:xfrm>
            <a:off x="533400" y="3233738"/>
            <a:ext cx="80692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dependent electrostatic fields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dependent electromagnetic fields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Electron-electron collisions using particle-mesh algorithm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resolved electron currents computed for wave equation solution.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Captures long-mean-free path and anomalous behavior.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Separate calculations for bulk and beam (secondary electrons)</a:t>
            </a:r>
            <a:endParaRPr lang="en-US" sz="2000" b="1" i="0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866775" y="192088"/>
            <a:ext cx="541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0" dirty="0">
                <a:latin typeface="Arial" pitchFamily="34" charset="0"/>
              </a:rPr>
              <a:t>HPEM-EQUATIONS SOLVED -  </a:t>
            </a:r>
            <a:endParaRPr lang="en-US" sz="2800" b="1" i="0" dirty="0"/>
          </a:p>
        </p:txBody>
      </p:sp>
      <p:graphicFrame>
        <p:nvGraphicFramePr>
          <p:cNvPr id="1892363" name="Object 11"/>
          <p:cNvGraphicFramePr>
            <a:graphicFrameLocks noChangeAspect="1"/>
          </p:cNvGraphicFramePr>
          <p:nvPr/>
        </p:nvGraphicFramePr>
        <p:xfrm>
          <a:off x="6049963" y="184150"/>
          <a:ext cx="13573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" name="Equation" r:id="rId6" imgW="596880" imgH="215640" progId="Equation.3">
                  <p:embed/>
                </p:oleObj>
              </mc:Choice>
              <mc:Fallback>
                <p:oleObj name="Equation" r:id="rId6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84150"/>
                        <a:ext cx="13573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6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403" name="Object 3"/>
          <p:cNvGraphicFramePr>
            <a:graphicFrameLocks noChangeAspect="1"/>
          </p:cNvGraphicFramePr>
          <p:nvPr/>
        </p:nvGraphicFramePr>
        <p:xfrm>
          <a:off x="317500" y="923925"/>
          <a:ext cx="63357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4" imgW="3416040" imgH="431640" progId="Equation.3">
                  <p:embed/>
                </p:oleObj>
              </mc:Choice>
              <mc:Fallback>
                <p:oleObj name="Equation" r:id="rId4" imgW="341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923925"/>
                        <a:ext cx="63357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4" name="Object 4"/>
          <p:cNvGraphicFramePr>
            <a:graphicFrameLocks noChangeAspect="1"/>
          </p:cNvGraphicFramePr>
          <p:nvPr/>
        </p:nvGraphicFramePr>
        <p:xfrm>
          <a:off x="249238" y="1717675"/>
          <a:ext cx="738981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6" imgW="4317840" imgH="838080" progId="Equation.3">
                  <p:embed/>
                </p:oleObj>
              </mc:Choice>
              <mc:Fallback>
                <p:oleObj name="Equation" r:id="rId6" imgW="43178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717675"/>
                        <a:ext cx="7389812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5" name="Object 5"/>
          <p:cNvGraphicFramePr>
            <a:graphicFrameLocks noChangeAspect="1"/>
          </p:cNvGraphicFramePr>
          <p:nvPr/>
        </p:nvGraphicFramePr>
        <p:xfrm>
          <a:off x="381000" y="3252788"/>
          <a:ext cx="8134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8" imgW="4470120" imgH="457200" progId="Equation.3">
                  <p:embed/>
                </p:oleObj>
              </mc:Choice>
              <mc:Fallback>
                <p:oleObj name="Equation" r:id="rId8" imgW="4470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52788"/>
                        <a:ext cx="81343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6" name="Object 6"/>
          <p:cNvGraphicFramePr>
            <a:graphicFrameLocks noChangeAspect="1"/>
          </p:cNvGraphicFramePr>
          <p:nvPr/>
        </p:nvGraphicFramePr>
        <p:xfrm>
          <a:off x="1311275" y="3948113"/>
          <a:ext cx="7086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10" imgW="3835080" imgH="469800" progId="Equation.3">
                  <p:embed/>
                </p:oleObj>
              </mc:Choice>
              <mc:Fallback>
                <p:oleObj name="Equation" r:id="rId10" imgW="383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948113"/>
                        <a:ext cx="7086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11" name="Text Box 11"/>
          <p:cNvSpPr txBox="1">
            <a:spLocks noChangeArrowheads="1"/>
          </p:cNvSpPr>
          <p:nvPr/>
        </p:nvSpPr>
        <p:spPr bwMode="auto">
          <a:xfrm>
            <a:off x="1076325" y="152400"/>
            <a:ext cx="541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0" dirty="0">
                <a:latin typeface="Arial" pitchFamily="34" charset="0"/>
              </a:rPr>
              <a:t>HPEM-EQUATIONS SOLVED -  </a:t>
            </a:r>
            <a:endParaRPr lang="en-US" sz="2800" b="1" i="0" dirty="0"/>
          </a:p>
        </p:txBody>
      </p:sp>
      <p:graphicFrame>
        <p:nvGraphicFramePr>
          <p:cNvPr id="1894412" name="Object 12"/>
          <p:cNvGraphicFramePr>
            <a:graphicFrameLocks noChangeAspect="1"/>
          </p:cNvGraphicFramePr>
          <p:nvPr/>
        </p:nvGraphicFramePr>
        <p:xfrm>
          <a:off x="6178550" y="184150"/>
          <a:ext cx="10985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12" imgW="482400" imgH="215640" progId="Equation.3">
                  <p:embed/>
                </p:oleObj>
              </mc:Choice>
              <mc:Fallback>
                <p:oleObj name="Equation" r:id="rId12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184150"/>
                        <a:ext cx="10985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13" name="Object 13"/>
          <p:cNvGraphicFramePr>
            <a:graphicFrameLocks noChangeAspect="1"/>
          </p:cNvGraphicFramePr>
          <p:nvPr/>
        </p:nvGraphicFramePr>
        <p:xfrm>
          <a:off x="444500" y="4916488"/>
          <a:ext cx="39322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14" imgW="2120760" imgH="253800" progId="Equation.3">
                  <p:embed/>
                </p:oleObj>
              </mc:Choice>
              <mc:Fallback>
                <p:oleObj name="Equation" r:id="rId14" imgW="2120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4916488"/>
                        <a:ext cx="39322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14" name="Object 14"/>
          <p:cNvGraphicFramePr>
            <a:graphicFrameLocks noChangeAspect="1"/>
          </p:cNvGraphicFramePr>
          <p:nvPr/>
        </p:nvGraphicFramePr>
        <p:xfrm>
          <a:off x="371475" y="5378450"/>
          <a:ext cx="77343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16" imgW="4647960" imgH="457200" progId="Equation.3">
                  <p:embed/>
                </p:oleObj>
              </mc:Choice>
              <mc:Fallback>
                <p:oleObj name="Equation" r:id="rId16" imgW="464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378450"/>
                        <a:ext cx="77343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2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145312"/>
            <a:ext cx="93051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b="1" i="0" dirty="0" smtClean="0">
                <a:latin typeface="Arial" pitchFamily="34" charset="0"/>
              </a:rPr>
              <a:t>VARYING PRESSURE AND POWER: CONDITION</a:t>
            </a:r>
            <a:endParaRPr lang="en-US" sz="25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390727" y="5029200"/>
            <a:ext cx="8523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dirty="0" smtClean="0"/>
              <a:t>Based on base case condition, change pressure and power. </a:t>
            </a:r>
          </a:p>
          <a:p>
            <a:pPr marL="285750" indent="-285750">
              <a:buFont typeface="Symbol" pitchFamily="18" charset="2"/>
              <a:buChar char="·"/>
            </a:pPr>
            <a:r>
              <a:rPr lang="en-US" sz="2000" dirty="0" smtClean="0"/>
              <a:t>Power deposited per particle is kept constant by keeping Power/Pressure = 0.5 W/</a:t>
            </a:r>
            <a:r>
              <a:rPr lang="en-US" sz="2000" dirty="0" err="1" smtClean="0"/>
              <a:t>Torr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89316"/>
              </p:ext>
            </p:extLst>
          </p:nvPr>
        </p:nvGraphicFramePr>
        <p:xfrm>
          <a:off x="5029200" y="1143000"/>
          <a:ext cx="3581400" cy="327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209"/>
                <a:gridCol w="1499191"/>
              </a:tblGrid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Pressure (</a:t>
                      </a:r>
                      <a:r>
                        <a:rPr lang="en-US" sz="2000" b="1" u="none" strike="noStrike" dirty="0" err="1">
                          <a:effectLst/>
                        </a:rPr>
                        <a:t>Torr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Power (W)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385" name="Picture 1" descr="D:\tianpeng_UIGEL5_D\Dropbox\UIGEL\GEC_2013\Figure\Base-e_NoLabe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261866" cy="37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0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"/>
          <p:cNvSpPr>
            <a:spLocks noChangeShapeType="1"/>
          </p:cNvSpPr>
          <p:nvPr/>
        </p:nvSpPr>
        <p:spPr bwMode="auto">
          <a:xfrm>
            <a:off x="646113" y="566738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884488" y="22225"/>
            <a:ext cx="3462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800"/>
              <a:t>PULSED PLASMAS</a:t>
            </a:r>
          </a:p>
        </p:txBody>
      </p: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198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15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TW" sz="2000" dirty="0"/>
              <a:t>Carrier frequency is modulated by a pulse, </a:t>
            </a:r>
            <a:r>
              <a:rPr kumimoji="0" lang="en-US" altLang="zh-TW" sz="2000" dirty="0" smtClean="0"/>
              <a:t>a fixed pulsing voltage and duty cycle.  </a:t>
            </a:r>
            <a:endParaRPr kumimoji="0" lang="en-US" altLang="zh-TW" sz="2000" dirty="0"/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TW" sz="2000" dirty="0"/>
              <a:t>The fast rising edge can “over-shoot” the self sustaining E/N, raising the “hot tail” in EEDF </a:t>
            </a:r>
            <a:r>
              <a:rPr kumimoji="0" lang="en-US" altLang="zh-CN" sz="2000" dirty="0"/>
              <a:t>f(</a:t>
            </a:r>
            <a:r>
              <a:rPr kumimoji="0" lang="en-US" altLang="zh-CN" sz="2000" dirty="0">
                <a:sym typeface="Symbol" pitchFamily="18" charset="2"/>
              </a:rPr>
              <a:t></a:t>
            </a:r>
            <a:r>
              <a:rPr kumimoji="0" lang="en-US" altLang="zh-CN" sz="2000" dirty="0" smtClean="0">
                <a:sym typeface="Symbol" pitchFamily="18" charset="2"/>
              </a:rPr>
              <a:t>).  </a:t>
            </a:r>
            <a:endParaRPr kumimoji="0" lang="en-US" altLang="zh-CN" sz="2000" dirty="0">
              <a:sym typeface="Symbol" pitchFamily="18" charset="2"/>
            </a:endParaRPr>
          </a:p>
        </p:txBody>
      </p:sp>
      <p:grpSp>
        <p:nvGrpSpPr>
          <p:cNvPr id="7174" name="Group 30"/>
          <p:cNvGrpSpPr>
            <a:grpSpLocks/>
          </p:cNvGrpSpPr>
          <p:nvPr/>
        </p:nvGrpSpPr>
        <p:grpSpPr bwMode="auto">
          <a:xfrm>
            <a:off x="838200" y="3675856"/>
            <a:ext cx="7310438" cy="2281238"/>
            <a:chOff x="535" y="1395"/>
            <a:chExt cx="4605" cy="1437"/>
          </a:xfrm>
        </p:grpSpPr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260" y="2543"/>
              <a:ext cx="3489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V="1">
              <a:off x="3182" y="2444"/>
              <a:ext cx="1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1478" y="1696"/>
              <a:ext cx="522" cy="748"/>
              <a:chOff x="1478" y="2590"/>
              <a:chExt cx="522" cy="748"/>
            </a:xfrm>
          </p:grpSpPr>
          <p:sp>
            <p:nvSpPr>
              <p:cNvPr id="7196" name="Line 12"/>
              <p:cNvSpPr>
                <a:spLocks noChangeShapeType="1"/>
              </p:cNvSpPr>
              <p:nvPr/>
            </p:nvSpPr>
            <p:spPr bwMode="auto">
              <a:xfrm>
                <a:off x="1478" y="3333"/>
                <a:ext cx="363" cy="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13"/>
              <p:cNvSpPr>
                <a:spLocks noChangeShapeType="1"/>
              </p:cNvSpPr>
              <p:nvPr/>
            </p:nvSpPr>
            <p:spPr bwMode="auto">
              <a:xfrm flipV="1">
                <a:off x="1835" y="2590"/>
                <a:ext cx="165" cy="74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 flipV="1">
              <a:off x="1996" y="1688"/>
              <a:ext cx="98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1" name="Group 15"/>
            <p:cNvGrpSpPr>
              <a:grpSpLocks/>
            </p:cNvGrpSpPr>
            <p:nvPr/>
          </p:nvGrpSpPr>
          <p:grpSpPr bwMode="auto">
            <a:xfrm flipH="1">
              <a:off x="2981" y="1696"/>
              <a:ext cx="522" cy="748"/>
              <a:chOff x="1478" y="2590"/>
              <a:chExt cx="522" cy="748"/>
            </a:xfrm>
          </p:grpSpPr>
          <p:sp>
            <p:nvSpPr>
              <p:cNvPr id="7194" name="Line 16"/>
              <p:cNvSpPr>
                <a:spLocks noChangeShapeType="1"/>
              </p:cNvSpPr>
              <p:nvPr/>
            </p:nvSpPr>
            <p:spPr bwMode="auto">
              <a:xfrm>
                <a:off x="1478" y="3333"/>
                <a:ext cx="363" cy="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17"/>
              <p:cNvSpPr>
                <a:spLocks noChangeShapeType="1"/>
              </p:cNvSpPr>
              <p:nvPr/>
            </p:nvSpPr>
            <p:spPr bwMode="auto">
              <a:xfrm flipV="1">
                <a:off x="1835" y="2590"/>
                <a:ext cx="165" cy="74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Line 18"/>
            <p:cNvSpPr>
              <a:spLocks noChangeShapeType="1"/>
            </p:cNvSpPr>
            <p:nvPr/>
          </p:nvSpPr>
          <p:spPr bwMode="auto">
            <a:xfrm>
              <a:off x="1464" y="2375"/>
              <a:ext cx="0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9"/>
            <p:cNvSpPr>
              <a:spLocks noChangeShapeType="1"/>
            </p:cNvSpPr>
            <p:nvPr/>
          </p:nvSpPr>
          <p:spPr bwMode="auto">
            <a:xfrm>
              <a:off x="4473" y="2381"/>
              <a:ext cx="0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4688" y="2427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/>
                <a:t>Time</a:t>
              </a:r>
            </a:p>
          </p:txBody>
        </p:sp>
        <p:sp>
          <p:nvSpPr>
            <p:cNvPr id="7185" name="Line 21"/>
            <p:cNvSpPr>
              <a:spLocks noChangeShapeType="1"/>
            </p:cNvSpPr>
            <p:nvPr/>
          </p:nvSpPr>
          <p:spPr bwMode="auto">
            <a:xfrm>
              <a:off x="1464" y="2727"/>
              <a:ext cx="3007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22"/>
            <p:cNvSpPr txBox="1">
              <a:spLocks noChangeArrowheads="1"/>
            </p:cNvSpPr>
            <p:nvPr/>
          </p:nvSpPr>
          <p:spPr bwMode="auto">
            <a:xfrm>
              <a:off x="2674" y="2601"/>
              <a:ext cx="54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 </a:t>
              </a:r>
              <a:r>
                <a:rPr kumimoji="0" lang="en-US" altLang="zh-CN" i="1"/>
                <a:t>= 1/</a:t>
              </a:r>
              <a:r>
                <a:rPr kumimoji="0" lang="en-US" altLang="zh-CN" i="1">
                  <a:sym typeface="Symbol" pitchFamily="18" charset="2"/>
                </a:rPr>
                <a:t></a:t>
              </a:r>
            </a:p>
          </p:txBody>
        </p:sp>
        <p:sp>
          <p:nvSpPr>
            <p:cNvPr id="7187" name="Line 23"/>
            <p:cNvSpPr>
              <a:spLocks noChangeShapeType="1"/>
            </p:cNvSpPr>
            <p:nvPr/>
          </p:nvSpPr>
          <p:spPr bwMode="auto">
            <a:xfrm flipV="1">
              <a:off x="1914" y="2047"/>
              <a:ext cx="113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24"/>
            <p:cNvSpPr txBox="1">
              <a:spLocks noChangeArrowheads="1"/>
            </p:cNvSpPr>
            <p:nvPr/>
          </p:nvSpPr>
          <p:spPr bwMode="auto">
            <a:xfrm>
              <a:off x="2087" y="1920"/>
              <a:ext cx="80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Duty Cycle</a:t>
              </a:r>
            </a:p>
          </p:txBody>
        </p:sp>
        <p:sp>
          <p:nvSpPr>
            <p:cNvPr id="7189" name="Line 25"/>
            <p:cNvSpPr>
              <a:spLocks noChangeShapeType="1"/>
            </p:cNvSpPr>
            <p:nvPr/>
          </p:nvSpPr>
          <p:spPr bwMode="auto">
            <a:xfrm rot="-5400000">
              <a:off x="686" y="1968"/>
              <a:ext cx="1152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Text Box 26"/>
            <p:cNvSpPr txBox="1">
              <a:spLocks noChangeArrowheads="1"/>
            </p:cNvSpPr>
            <p:nvPr/>
          </p:nvSpPr>
          <p:spPr bwMode="auto">
            <a:xfrm>
              <a:off x="535" y="1849"/>
              <a:ext cx="63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Power(t)</a:t>
              </a:r>
            </a:p>
          </p:txBody>
        </p:sp>
        <p:sp>
          <p:nvSpPr>
            <p:cNvPr id="7191" name="Text Box 27"/>
            <p:cNvSpPr txBox="1">
              <a:spLocks noChangeArrowheads="1"/>
            </p:cNvSpPr>
            <p:nvPr/>
          </p:nvSpPr>
          <p:spPr bwMode="auto">
            <a:xfrm>
              <a:off x="2317" y="1571"/>
              <a:ext cx="34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 dirty="0" err="1">
                  <a:sym typeface="Symbol" pitchFamily="18" charset="2"/>
                </a:rPr>
                <a:t>P</a:t>
              </a:r>
              <a:r>
                <a:rPr kumimoji="0" lang="en-US" altLang="zh-CN" i="1" baseline="-25000" dirty="0" err="1">
                  <a:sym typeface="Symbol" pitchFamily="18" charset="2"/>
                </a:rPr>
                <a:t>max</a:t>
              </a:r>
              <a:endParaRPr kumimoji="0" lang="en-US" altLang="zh-CN" i="1" baseline="-25000" dirty="0">
                <a:sym typeface="Symbol" pitchFamily="18" charset="2"/>
              </a:endParaRPr>
            </a:p>
          </p:txBody>
        </p:sp>
        <p:sp>
          <p:nvSpPr>
            <p:cNvPr id="7192" name="Text Box 28"/>
            <p:cNvSpPr txBox="1">
              <a:spLocks noChangeArrowheads="1"/>
            </p:cNvSpPr>
            <p:nvPr/>
          </p:nvSpPr>
          <p:spPr bwMode="auto">
            <a:xfrm>
              <a:off x="3608" y="2304"/>
              <a:ext cx="32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P</a:t>
              </a:r>
              <a:r>
                <a:rPr kumimoji="0" lang="en-US" altLang="zh-CN" i="1" baseline="-25000">
                  <a:sym typeface="Symbol" pitchFamily="18" charset="2"/>
                </a:rPr>
                <a:t>min</a:t>
              </a:r>
            </a:p>
          </p:txBody>
        </p:sp>
        <p:graphicFrame>
          <p:nvGraphicFramePr>
            <p:cNvPr id="7193" name="Object 29"/>
            <p:cNvGraphicFramePr>
              <a:graphicFrameLocks noChangeAspect="1"/>
            </p:cNvGraphicFramePr>
            <p:nvPr/>
          </p:nvGraphicFramePr>
          <p:xfrm>
            <a:off x="3266" y="1654"/>
            <a:ext cx="1180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6" name="Equation" r:id="rId4" imgW="1040948" imgH="393529" progId="Equation.3">
                    <p:embed/>
                  </p:oleObj>
                </mc:Choice>
                <mc:Fallback>
                  <p:oleObj name="Equation" r:id="rId4" imgW="104094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654"/>
                          <a:ext cx="1180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33210"/>
              </p:ext>
            </p:extLst>
          </p:nvPr>
        </p:nvGraphicFramePr>
        <p:xfrm>
          <a:off x="306387" y="2590800"/>
          <a:ext cx="86185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" name="Equation" r:id="rId6" imgW="5092700" imgH="508000" progId="Equation.3">
                  <p:embed/>
                </p:oleObj>
              </mc:Choice>
              <mc:Fallback>
                <p:oleObj name="Equation" r:id="rId6" imgW="5092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" y="2590800"/>
                        <a:ext cx="861853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4103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08975" y="762000"/>
            <a:ext cx="8305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Rare gas </a:t>
            </a:r>
            <a:r>
              <a:rPr kumimoji="0" lang="en-US" altLang="ko-KR" sz="2200" dirty="0" err="1" smtClean="0">
                <a:ea typeface="굴림" pitchFamily="34" charset="-127"/>
              </a:rPr>
              <a:t>microplasmas</a:t>
            </a:r>
            <a:r>
              <a:rPr kumimoji="0" lang="en-US" altLang="ko-KR" sz="2200" dirty="0" smtClean="0">
                <a:ea typeface="굴림" pitchFamily="34" charset="-127"/>
              </a:rPr>
              <a:t> are efficient and discretely tunable UV/VUV light sources.  </a:t>
            </a:r>
            <a:endParaRPr kumimoji="0" lang="en-US" altLang="ko-KR" sz="2200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Compact, inexpensive </a:t>
            </a:r>
            <a:r>
              <a:rPr kumimoji="0" lang="en-US" altLang="ko-KR" sz="2200" dirty="0" err="1" smtClean="0">
                <a:ea typeface="굴림" pitchFamily="34" charset="-127"/>
              </a:rPr>
              <a:t>microplasma</a:t>
            </a:r>
            <a:r>
              <a:rPr kumimoji="0" lang="en-US" altLang="ko-KR" sz="2200" dirty="0" smtClean="0">
                <a:ea typeface="굴림" pitchFamily="34" charset="-127"/>
              </a:rPr>
              <a:t> light sources have many applications ranging from analytical chemistry, mass spectrometry and surface analysis.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>
                <a:ea typeface="굴림" pitchFamily="34" charset="-127"/>
              </a:rPr>
              <a:t>Controlling metastable fluxes, light wavelengths and </a:t>
            </a:r>
            <a:r>
              <a:rPr kumimoji="0" lang="en-US" altLang="ko-KR" sz="2200" dirty="0" smtClean="0">
                <a:ea typeface="굴림" pitchFamily="34" charset="-127"/>
              </a:rPr>
              <a:t>ion,  VUV photon </a:t>
            </a:r>
            <a:r>
              <a:rPr kumimoji="0" lang="en-US" altLang="ko-KR" sz="2200" dirty="0">
                <a:ea typeface="굴림" pitchFamily="34" charset="-127"/>
              </a:rPr>
              <a:t>fluxes are important to achieving chemical selectivity.  </a:t>
            </a:r>
            <a:endParaRPr kumimoji="0" lang="en-US" altLang="ko-KR" sz="2200" dirty="0" smtClean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Microwave excited </a:t>
            </a:r>
            <a:r>
              <a:rPr kumimoji="0" lang="en-US" altLang="ko-KR" sz="2200" dirty="0" err="1" smtClean="0">
                <a:ea typeface="굴림" pitchFamily="34" charset="-127"/>
              </a:rPr>
              <a:t>microplasmas</a:t>
            </a:r>
            <a:r>
              <a:rPr kumimoji="0" lang="en-US" altLang="ko-KR" sz="2200" dirty="0" smtClean="0">
                <a:ea typeface="굴림" pitchFamily="34" charset="-127"/>
              </a:rPr>
              <a:t> can provide lower excitation voltage, high power efficiency and longer life time of the devices compared with DC </a:t>
            </a:r>
            <a:r>
              <a:rPr kumimoji="0" lang="en-US" altLang="ko-KR" sz="2200" dirty="0" err="1" smtClean="0">
                <a:ea typeface="굴림" pitchFamily="34" charset="-127"/>
              </a:rPr>
              <a:t>microplasmas</a:t>
            </a:r>
            <a:r>
              <a:rPr kumimoji="0" lang="en-US" altLang="ko-KR" sz="2200" dirty="0" smtClean="0">
                <a:ea typeface="굴림" pitchFamily="34" charset="-127"/>
              </a:rPr>
              <a:t>.  </a:t>
            </a:r>
            <a:endParaRPr kumimoji="0" lang="en-US" altLang="ko-KR" sz="2200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In this project, a microwave excited </a:t>
            </a:r>
            <a:r>
              <a:rPr kumimoji="0" lang="en-US" altLang="ko-KR" sz="2200" dirty="0" err="1" smtClean="0">
                <a:ea typeface="굴림" pitchFamily="34" charset="-127"/>
              </a:rPr>
              <a:t>microplasma</a:t>
            </a:r>
            <a:r>
              <a:rPr kumimoji="0" lang="en-US" altLang="ko-KR" sz="2200" dirty="0" smtClean="0">
                <a:ea typeface="굴림" pitchFamily="34" charset="-127"/>
              </a:rPr>
              <a:t> light source by a split-ring resonator (SRR) antenna will be studied as discretely tunable VUV source. </a:t>
            </a:r>
            <a:endParaRPr kumimoji="0" lang="en-US" altLang="ko-KR" sz="2200" dirty="0">
              <a:ea typeface="굴림" pitchFamily="34" charset="-127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3676" y="56346"/>
            <a:ext cx="7844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UV/VUV PHOTON SOURCES BY MICROPLASMA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0" y="4422173"/>
            <a:ext cx="5393968" cy="85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1698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>
                <a:cs typeface="Times New Roman" pitchFamily="18" charset="0"/>
              </a:rPr>
              <a:t>A </a:t>
            </a:r>
            <a:r>
              <a:rPr kumimoji="0" lang="en-US" altLang="zh-CN" sz="2000" dirty="0" err="1" smtClean="0">
                <a:cs typeface="Times New Roman" pitchFamily="18" charset="0"/>
              </a:rPr>
              <a:t>microstrip</a:t>
            </a:r>
            <a:r>
              <a:rPr kumimoji="0" lang="en-US" altLang="zh-CN" sz="2000" dirty="0" smtClean="0">
                <a:cs typeface="Times New Roman" pitchFamily="18" charset="0"/>
              </a:rPr>
              <a:t> split-ring resonator was investigated to ignite and sustain a RF </a:t>
            </a:r>
            <a:r>
              <a:rPr kumimoji="0" lang="en-US" altLang="zh-CN" sz="2000" dirty="0" err="1" smtClean="0">
                <a:cs typeface="Times New Roman" pitchFamily="18" charset="0"/>
              </a:rPr>
              <a:t>microplasma</a:t>
            </a:r>
            <a:r>
              <a:rPr kumimoji="0" lang="en-US" altLang="zh-CN" sz="2000" dirty="0" smtClean="0">
                <a:cs typeface="Times New Roman" pitchFamily="18" charset="0"/>
              </a:rPr>
              <a:t> proposed by N. Miura and J. Hopwood.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>
                <a:cs typeface="Times New Roman" pitchFamily="18" charset="0"/>
              </a:rPr>
              <a:t>This concept was further developed as a SRR </a:t>
            </a:r>
            <a:r>
              <a:rPr kumimoji="0" lang="en-US" altLang="zh-CN" sz="2000" dirty="0" err="1" smtClean="0">
                <a:cs typeface="Times New Roman" pitchFamily="18" charset="0"/>
              </a:rPr>
              <a:t>microplasma</a:t>
            </a:r>
            <a:r>
              <a:rPr kumimoji="0" lang="en-US" altLang="zh-CN" sz="2000" dirty="0" smtClean="0">
                <a:cs typeface="Times New Roman" pitchFamily="18" charset="0"/>
              </a:rPr>
              <a:t> cavity as VUV light source.  </a:t>
            </a:r>
            <a:endParaRPr kumimoji="0" lang="en-US" altLang="zh-CN" sz="2000" dirty="0">
              <a:cs typeface="Times New Roman" pitchFamily="18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-5745" y="44450"/>
            <a:ext cx="91745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SPLIT-RING-RESONATOR (SRR) MICROPLASMA CAVITY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147545"/>
            <a:ext cx="3886200" cy="35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0" y="2166595"/>
            <a:ext cx="4830771" cy="196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0" y="5275921"/>
            <a:ext cx="2676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117145" y="40957"/>
            <a:ext cx="49287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SRR-GEOMETRY BASE CASE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91075" y="1600200"/>
            <a:ext cx="4237038" cy="39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Microwave </a:t>
            </a:r>
            <a:r>
              <a:rPr lang="en-US" sz="2200" dirty="0" err="1" smtClean="0">
                <a:latin typeface="Arial" pitchFamily="34" charset="0"/>
              </a:rPr>
              <a:t>capacitively</a:t>
            </a:r>
            <a:r>
              <a:rPr lang="en-US" sz="2200" dirty="0" smtClean="0">
                <a:latin typeface="Arial" pitchFamily="34" charset="0"/>
              </a:rPr>
              <a:t> coupled plasma excited by push-pull electrodes. 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Quartz coated electrodes.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Base Condition: </a:t>
            </a: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dirty="0" smtClean="0">
                <a:latin typeface="Arial" pitchFamily="34" charset="0"/>
              </a:rPr>
              <a:t>, 4 </a:t>
            </a:r>
            <a:r>
              <a:rPr lang="en-US" sz="2200" b="1" i="0" dirty="0" err="1" smtClean="0">
                <a:latin typeface="Arial" pitchFamily="34" charset="0"/>
              </a:rPr>
              <a:t>Torr</a:t>
            </a:r>
            <a:r>
              <a:rPr lang="en-US" sz="2200" dirty="0" smtClean="0">
                <a:latin typeface="Arial" pitchFamily="34" charset="0"/>
              </a:rPr>
              <a:t>, 3 </a:t>
            </a:r>
            <a:r>
              <a:rPr lang="en-US" sz="2200" dirty="0" err="1" smtClean="0">
                <a:latin typeface="Arial" pitchFamily="34" charset="0"/>
              </a:rPr>
              <a:t>sccm</a:t>
            </a:r>
            <a:endParaRPr lang="en-US" sz="2200" dirty="0" smtClean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dirty="0">
                <a:latin typeface="Arial" pitchFamily="34" charset="0"/>
              </a:rPr>
              <a:t>2.5 GHz CW </a:t>
            </a:r>
            <a:r>
              <a:rPr lang="en-US" sz="2200" b="1" i="0" dirty="0" smtClean="0">
                <a:latin typeface="Arial" pitchFamily="34" charset="0"/>
              </a:rPr>
              <a:t>power, 2 W.</a:t>
            </a: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Cavity width: 2 mm</a:t>
            </a:r>
            <a:endParaRPr lang="en-US" sz="2200" b="1" i="0" dirty="0" smtClean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endParaRPr lang="en-US" sz="2200" b="1" i="0" dirty="0" smtClean="0">
              <a:latin typeface="Arial" pitchFamily="34" charset="0"/>
            </a:endParaRPr>
          </a:p>
        </p:txBody>
      </p:sp>
      <p:pic>
        <p:nvPicPr>
          <p:cNvPr id="11266" name="Picture 2" descr="D:\tianpeng_UIGEL5_D\Dropbox\UIGEL\GEC_2013\Figure\Ge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7148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2938" y="6858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Main focus: production of VUV photons and metastable states at the collection plane. </a:t>
            </a:r>
            <a:endParaRPr kumimoji="0" lang="en-US" altLang="zh-CN" sz="2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8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9" name="Text Box 5"/>
          <p:cNvSpPr txBox="1">
            <a:spLocks noChangeArrowheads="1"/>
          </p:cNvSpPr>
          <p:nvPr/>
        </p:nvSpPr>
        <p:spPr bwMode="auto">
          <a:xfrm>
            <a:off x="4548188" y="1204912"/>
            <a:ext cx="4049713" cy="40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Argon </a:t>
            </a:r>
            <a:r>
              <a:rPr lang="en-US" sz="2200" dirty="0" smtClean="0">
                <a:latin typeface="Arial" pitchFamily="34" charset="0"/>
              </a:rPr>
              <a:t>Species</a:t>
            </a:r>
            <a:r>
              <a:rPr lang="en-US" sz="2200" b="1" i="0" dirty="0" smtClean="0">
                <a:latin typeface="Arial" pitchFamily="34" charset="0"/>
              </a:rPr>
              <a:t>:</a:t>
            </a:r>
            <a:endParaRPr lang="en-US" sz="2200" b="1" i="0" dirty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 </a:t>
            </a:r>
            <a:r>
              <a:rPr lang="en-US" sz="2200" b="1" i="0" dirty="0" err="1">
                <a:latin typeface="Arial" pitchFamily="34" charset="0"/>
              </a:rPr>
              <a:t>Ar</a:t>
            </a:r>
            <a:r>
              <a:rPr lang="en-US" sz="2200" b="1" i="0" dirty="0">
                <a:latin typeface="Arial" pitchFamily="34" charset="0"/>
              </a:rPr>
              <a:t>(3s), </a:t>
            </a:r>
            <a:r>
              <a:rPr lang="en-US" sz="2200" b="1" i="0" dirty="0" err="1">
                <a:latin typeface="Arial" pitchFamily="34" charset="0"/>
              </a:rPr>
              <a:t>Ar</a:t>
            </a:r>
            <a:r>
              <a:rPr lang="en-US" sz="2200" b="1" i="0" dirty="0">
                <a:latin typeface="Arial" pitchFamily="34" charset="0"/>
              </a:rPr>
              <a:t>(</a:t>
            </a:r>
            <a:r>
              <a:rPr lang="en-US" sz="2200" b="1" i="0" baseline="30000" dirty="0">
                <a:latin typeface="Arial" pitchFamily="34" charset="0"/>
              </a:rPr>
              <a:t>1</a:t>
            </a:r>
            <a:r>
              <a:rPr lang="en-US" sz="2200" b="1" i="0" dirty="0">
                <a:latin typeface="Arial" pitchFamily="34" charset="0"/>
              </a:rPr>
              <a:t>s</a:t>
            </a:r>
            <a:r>
              <a:rPr lang="en-US" sz="2200" b="1" i="0" baseline="-25000" dirty="0">
                <a:latin typeface="Arial" pitchFamily="34" charset="0"/>
              </a:rPr>
              <a:t>2,3,4,5</a:t>
            </a:r>
            <a:r>
              <a:rPr lang="en-US" sz="2200" b="1" i="0" dirty="0" smtClean="0">
                <a:latin typeface="Arial" pitchFamily="34" charset="0"/>
              </a:rPr>
              <a:t>),</a:t>
            </a:r>
          </a:p>
          <a:p>
            <a:pPr lvl="1" eaLnBrk="0" hangingPunct="0">
              <a:spcAft>
                <a:spcPct val="30000"/>
              </a:spcAft>
            </a:pPr>
            <a:r>
              <a:rPr lang="en-US" sz="2200" dirty="0">
                <a:latin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</a:rPr>
              <a:t>  </a:t>
            </a: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dirty="0" smtClean="0">
                <a:latin typeface="Arial" pitchFamily="34" charset="0"/>
              </a:rPr>
              <a:t>(4p</a:t>
            </a:r>
            <a:r>
              <a:rPr lang="en-US" sz="2200" b="1" i="0" dirty="0">
                <a:latin typeface="Arial" pitchFamily="34" charset="0"/>
              </a:rPr>
              <a:t>),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(4d), </a:t>
            </a:r>
          </a:p>
          <a:p>
            <a:pPr lvl="1" eaLnBrk="0" hangingPunct="0">
              <a:spcAft>
                <a:spcPct val="30000"/>
              </a:spcAft>
            </a:pPr>
            <a:r>
              <a:rPr lang="en-US" sz="2200" b="1" i="0" dirty="0">
                <a:latin typeface="Arial" pitchFamily="34" charset="0"/>
              </a:rPr>
              <a:t> </a:t>
            </a:r>
            <a:r>
              <a:rPr lang="en-US" sz="2200" b="1" i="0" dirty="0" smtClean="0">
                <a:latin typeface="Arial" pitchFamily="34" charset="0"/>
              </a:rPr>
              <a:t>  </a:t>
            </a: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baseline="30000" dirty="0">
                <a:latin typeface="Arial" pitchFamily="34" charset="0"/>
              </a:rPr>
              <a:t>+</a:t>
            </a:r>
            <a:r>
              <a:rPr lang="en-US" sz="2200" b="1" i="0" dirty="0">
                <a:latin typeface="Arial" pitchFamily="34" charset="0"/>
              </a:rPr>
              <a:t>, </a:t>
            </a:r>
            <a:r>
              <a:rPr lang="en-US" sz="2200" dirty="0" smtClean="0">
                <a:latin typeface="Arial" pitchFamily="34" charset="0"/>
              </a:rPr>
              <a:t>Ar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en-US" sz="2200" baseline="30000" dirty="0" smtClean="0">
                <a:latin typeface="Arial" pitchFamily="34" charset="0"/>
              </a:rPr>
              <a:t>+</a:t>
            </a:r>
            <a:r>
              <a:rPr lang="en-US" sz="2200" dirty="0" smtClean="0">
                <a:latin typeface="Arial" pitchFamily="34" charset="0"/>
              </a:rPr>
              <a:t>, </a:t>
            </a:r>
            <a:r>
              <a:rPr lang="en-US" sz="2200" b="1" i="0" dirty="0" smtClean="0">
                <a:latin typeface="Arial" pitchFamily="34" charset="0"/>
              </a:rPr>
              <a:t>e</a:t>
            </a:r>
            <a:endParaRPr lang="en-US" sz="2200" b="1" i="0" dirty="0">
              <a:latin typeface="Arial" pitchFamily="34" charset="0"/>
            </a:endParaRP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Electron impact excitation and super-elastic collisions between all levels.</a:t>
            </a:r>
          </a:p>
          <a:p>
            <a:pPr eaLnBrk="0" hangingPunct="0">
              <a:spcAft>
                <a:spcPts val="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Radiation transport for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</a:t>
            </a:r>
            <a:r>
              <a:rPr lang="en-US" sz="2200" baseline="30000" dirty="0" smtClean="0">
                <a:latin typeface="Arial" pitchFamily="34" charset="0"/>
              </a:rPr>
              <a:t>1</a:t>
            </a:r>
            <a:r>
              <a:rPr lang="en-US" sz="2200" dirty="0" smtClean="0">
                <a:latin typeface="Arial" pitchFamily="34" charset="0"/>
              </a:rPr>
              <a:t>s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</a:rPr>
              <a:t>) (106 nm),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</a:t>
            </a:r>
            <a:r>
              <a:rPr lang="en-US" sz="2200" baseline="30000" dirty="0" smtClean="0">
                <a:latin typeface="Arial" pitchFamily="34" charset="0"/>
              </a:rPr>
              <a:t>1</a:t>
            </a:r>
            <a:r>
              <a:rPr lang="en-US" sz="2200" dirty="0" smtClean="0">
                <a:latin typeface="Arial" pitchFamily="34" charset="0"/>
              </a:rPr>
              <a:t>s</a:t>
            </a:r>
            <a:r>
              <a:rPr lang="en-US" sz="2200" baseline="-25000" dirty="0" smtClean="0">
                <a:latin typeface="Arial" pitchFamily="34" charset="0"/>
              </a:rPr>
              <a:t>4</a:t>
            </a:r>
            <a:r>
              <a:rPr lang="en-US" sz="2200" dirty="0" smtClean="0">
                <a:latin typeface="Arial" pitchFamily="34" charset="0"/>
              </a:rPr>
              <a:t>) (105 nm) and Ar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zh-CN" altLang="en-US" sz="2200" baseline="30000" dirty="0" smtClean="0">
                <a:latin typeface="Arial" pitchFamily="34" charset="0"/>
              </a:rPr>
              <a:t>*</a:t>
            </a:r>
            <a:r>
              <a:rPr lang="zh-CN" altLang="en-US" sz="2200" dirty="0">
                <a:latin typeface="Arial" pitchFamily="34" charset="0"/>
              </a:rPr>
              <a:t> </a:t>
            </a:r>
            <a:r>
              <a:rPr lang="en-US" altLang="zh-CN" sz="2200" dirty="0" smtClean="0">
                <a:latin typeface="Arial" pitchFamily="34" charset="0"/>
              </a:rPr>
              <a:t>(121 nm)</a:t>
            </a:r>
            <a:r>
              <a:rPr lang="en-US" sz="2200" dirty="0" smtClean="0">
                <a:latin typeface="Arial" pitchFamily="34" charset="0"/>
              </a:rPr>
              <a:t>.  </a:t>
            </a:r>
            <a:endParaRPr lang="en-US" sz="2200" b="1" i="0" dirty="0"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335855" y="76200"/>
            <a:ext cx="4006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kumimoji="0" lang="en-US" altLang="zh-CN" sz="2600" dirty="0" smtClean="0"/>
              <a:t>ATOMIC MODEL FOR </a:t>
            </a:r>
            <a:r>
              <a:rPr kumimoji="0" lang="en-US" altLang="zh-CN" sz="2600" dirty="0" err="1" smtClean="0"/>
              <a:t>Ar</a:t>
            </a:r>
            <a:endParaRPr kumimoji="0" lang="en-US" altLang="zh-CN" sz="2600" baseline="-25000" dirty="0">
              <a:latin typeface="Times New Roman" pitchFamily="18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749" y="1177925"/>
            <a:ext cx="4411663" cy="4758530"/>
            <a:chOff x="0" y="1227931"/>
            <a:chExt cx="4411663" cy="4758530"/>
          </a:xfrm>
        </p:grpSpPr>
        <p:sp>
          <p:nvSpPr>
            <p:cNvPr id="1977358" name="Line 14"/>
            <p:cNvSpPr>
              <a:spLocks noChangeShapeType="1"/>
            </p:cNvSpPr>
            <p:nvPr/>
          </p:nvSpPr>
          <p:spPr bwMode="auto">
            <a:xfrm>
              <a:off x="788988" y="33956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59" name="Line 15"/>
            <p:cNvSpPr>
              <a:spLocks noChangeShapeType="1"/>
            </p:cNvSpPr>
            <p:nvPr/>
          </p:nvSpPr>
          <p:spPr bwMode="auto">
            <a:xfrm>
              <a:off x="1027113" y="58213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0" name="Line 16"/>
            <p:cNvSpPr>
              <a:spLocks noChangeShapeType="1"/>
            </p:cNvSpPr>
            <p:nvPr/>
          </p:nvSpPr>
          <p:spPr bwMode="auto">
            <a:xfrm>
              <a:off x="1027113" y="35480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1" name="Line 17"/>
            <p:cNvSpPr>
              <a:spLocks noChangeShapeType="1"/>
            </p:cNvSpPr>
            <p:nvPr/>
          </p:nvSpPr>
          <p:spPr bwMode="auto">
            <a:xfrm>
              <a:off x="781050" y="3700461"/>
              <a:ext cx="22939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2" name="Line 18"/>
            <p:cNvSpPr>
              <a:spLocks noChangeShapeType="1"/>
            </p:cNvSpPr>
            <p:nvPr/>
          </p:nvSpPr>
          <p:spPr bwMode="auto">
            <a:xfrm>
              <a:off x="1027113" y="38528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3" name="Line 19"/>
            <p:cNvSpPr>
              <a:spLocks noChangeShapeType="1"/>
            </p:cNvSpPr>
            <p:nvPr/>
          </p:nvSpPr>
          <p:spPr bwMode="auto">
            <a:xfrm>
              <a:off x="1027113" y="1394618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4" name="Line 20"/>
            <p:cNvSpPr>
              <a:spLocks noChangeShapeType="1"/>
            </p:cNvSpPr>
            <p:nvPr/>
          </p:nvSpPr>
          <p:spPr bwMode="auto">
            <a:xfrm>
              <a:off x="1027113" y="2654299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5" name="Text Box 21"/>
            <p:cNvSpPr txBox="1">
              <a:spLocks noChangeArrowheads="1"/>
            </p:cNvSpPr>
            <p:nvPr/>
          </p:nvSpPr>
          <p:spPr bwMode="auto">
            <a:xfrm>
              <a:off x="3267075" y="2435224"/>
              <a:ext cx="1144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Ar(4p)</a:t>
              </a:r>
            </a:p>
          </p:txBody>
        </p:sp>
        <p:sp>
          <p:nvSpPr>
            <p:cNvPr id="1977366" name="Text Box 22"/>
            <p:cNvSpPr txBox="1">
              <a:spLocks noChangeArrowheads="1"/>
            </p:cNvSpPr>
            <p:nvPr/>
          </p:nvSpPr>
          <p:spPr bwMode="auto">
            <a:xfrm>
              <a:off x="3267075" y="3322636"/>
              <a:ext cx="1054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3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67" name="Text Box 23"/>
            <p:cNvSpPr txBox="1">
              <a:spLocks noChangeArrowheads="1"/>
            </p:cNvSpPr>
            <p:nvPr/>
          </p:nvSpPr>
          <p:spPr bwMode="auto">
            <a:xfrm>
              <a:off x="3267075" y="1227931"/>
              <a:ext cx="573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</a:t>
              </a:r>
              <a:r>
                <a:rPr lang="en-US" sz="1600" b="1" i="0" baseline="30000">
                  <a:latin typeface="Arial" pitchFamily="34" charset="0"/>
                </a:rPr>
                <a:t>+</a:t>
              </a:r>
              <a:endParaRPr lang="en-US" sz="1600" b="1" i="0">
                <a:latin typeface="Arial" pitchFamily="34" charset="0"/>
              </a:endParaRPr>
            </a:p>
          </p:txBody>
        </p:sp>
        <p:sp>
          <p:nvSpPr>
            <p:cNvPr id="1977368" name="Text Box 24"/>
            <p:cNvSpPr txBox="1">
              <a:spLocks noChangeArrowheads="1"/>
            </p:cNvSpPr>
            <p:nvPr/>
          </p:nvSpPr>
          <p:spPr bwMode="auto">
            <a:xfrm>
              <a:off x="0" y="3200399"/>
              <a:ext cx="890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 dirty="0" err="1">
                  <a:latin typeface="Arial" pitchFamily="34" charset="0"/>
                </a:rPr>
                <a:t>Ar</a:t>
              </a:r>
              <a:r>
                <a:rPr lang="en-US" sz="1600" b="1" i="0" dirty="0">
                  <a:latin typeface="Arial" pitchFamily="34" charset="0"/>
                </a:rPr>
                <a:t>(</a:t>
              </a:r>
              <a:r>
                <a:rPr lang="en-US" sz="1600" b="1" i="0" baseline="30000" dirty="0">
                  <a:latin typeface="Arial" pitchFamily="34" charset="0"/>
                </a:rPr>
                <a:t>1</a:t>
              </a:r>
              <a:r>
                <a:rPr lang="en-US" sz="1600" b="1" i="0" dirty="0">
                  <a:latin typeface="Arial" pitchFamily="34" charset="0"/>
                </a:rPr>
                <a:t>s</a:t>
              </a:r>
              <a:r>
                <a:rPr lang="en-US" sz="1600" b="1" i="0" baseline="-25000" dirty="0">
                  <a:latin typeface="Arial" pitchFamily="34" charset="0"/>
                </a:rPr>
                <a:t>2</a:t>
              </a:r>
              <a:r>
                <a:rPr lang="en-US" sz="1600" b="1" i="0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1977369" name="Text Box 25"/>
            <p:cNvSpPr txBox="1">
              <a:spLocks noChangeArrowheads="1"/>
            </p:cNvSpPr>
            <p:nvPr/>
          </p:nvSpPr>
          <p:spPr bwMode="auto">
            <a:xfrm>
              <a:off x="3267075" y="3662361"/>
              <a:ext cx="1054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5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70" name="Text Box 26"/>
            <p:cNvSpPr txBox="1">
              <a:spLocks noChangeArrowheads="1"/>
            </p:cNvSpPr>
            <p:nvPr/>
          </p:nvSpPr>
          <p:spPr bwMode="auto">
            <a:xfrm>
              <a:off x="11113" y="3509961"/>
              <a:ext cx="14859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4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71" name="Text Box 27"/>
            <p:cNvSpPr txBox="1">
              <a:spLocks noChangeArrowheads="1"/>
            </p:cNvSpPr>
            <p:nvPr/>
          </p:nvSpPr>
          <p:spPr bwMode="auto">
            <a:xfrm>
              <a:off x="3267075" y="5649911"/>
              <a:ext cx="915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Ar(3s)</a:t>
              </a:r>
            </a:p>
          </p:txBody>
        </p:sp>
        <p:sp>
          <p:nvSpPr>
            <p:cNvPr id="1977372" name="Line 28"/>
            <p:cNvSpPr>
              <a:spLocks noChangeShapeType="1"/>
            </p:cNvSpPr>
            <p:nvPr/>
          </p:nvSpPr>
          <p:spPr bwMode="auto">
            <a:xfrm flipH="1">
              <a:off x="852488" y="3387724"/>
              <a:ext cx="9525" cy="245745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3" name="Line 29"/>
            <p:cNvSpPr>
              <a:spLocks noChangeShapeType="1"/>
            </p:cNvSpPr>
            <p:nvPr/>
          </p:nvSpPr>
          <p:spPr bwMode="auto">
            <a:xfrm>
              <a:off x="981075" y="3703636"/>
              <a:ext cx="0" cy="213995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4" name="Text Box 30"/>
            <p:cNvSpPr txBox="1">
              <a:spLocks noChangeArrowheads="1"/>
            </p:cNvSpPr>
            <p:nvPr/>
          </p:nvSpPr>
          <p:spPr bwMode="auto">
            <a:xfrm>
              <a:off x="1020763" y="4565649"/>
              <a:ext cx="1828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  <a:sym typeface="Symbol" pitchFamily="18" charset="2"/>
                </a:rPr>
                <a:t></a:t>
              </a:r>
              <a:r>
                <a:rPr lang="en-US" sz="1600" b="1" i="0">
                  <a:latin typeface="Arial" pitchFamily="34" charset="0"/>
                </a:rPr>
                <a:t> = 105, 106 nm</a:t>
              </a:r>
            </a:p>
          </p:txBody>
        </p:sp>
        <p:sp>
          <p:nvSpPr>
            <p:cNvPr id="1977375" name="Line 31"/>
            <p:cNvSpPr>
              <a:spLocks noChangeShapeType="1"/>
            </p:cNvSpPr>
            <p:nvPr/>
          </p:nvSpPr>
          <p:spPr bwMode="auto">
            <a:xfrm flipH="1">
              <a:off x="1322388" y="2655886"/>
              <a:ext cx="0" cy="117316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7" name="Line 33"/>
            <p:cNvSpPr>
              <a:spLocks noChangeShapeType="1"/>
            </p:cNvSpPr>
            <p:nvPr/>
          </p:nvSpPr>
          <p:spPr bwMode="auto">
            <a:xfrm>
              <a:off x="1492250" y="2662236"/>
              <a:ext cx="1588" cy="100806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8" name="Line 34"/>
            <p:cNvSpPr>
              <a:spLocks noChangeShapeType="1"/>
            </p:cNvSpPr>
            <p:nvPr/>
          </p:nvSpPr>
          <p:spPr bwMode="auto">
            <a:xfrm>
              <a:off x="1636713" y="2693986"/>
              <a:ext cx="1587" cy="860425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9" name="Line 35"/>
            <p:cNvSpPr>
              <a:spLocks noChangeShapeType="1"/>
            </p:cNvSpPr>
            <p:nvPr/>
          </p:nvSpPr>
          <p:spPr bwMode="auto">
            <a:xfrm>
              <a:off x="1797050" y="2682874"/>
              <a:ext cx="1588" cy="731837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027113" y="1905000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3267075" y="1676400"/>
              <a:ext cx="1144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 dirty="0" err="1" smtClean="0">
                  <a:latin typeface="Arial" pitchFamily="34" charset="0"/>
                </a:rPr>
                <a:t>Ar</a:t>
              </a:r>
              <a:r>
                <a:rPr lang="en-US" sz="1600" b="1" i="0" dirty="0" smtClean="0">
                  <a:latin typeface="Arial" pitchFamily="34" charset="0"/>
                </a:rPr>
                <a:t>(4d)</a:t>
              </a:r>
              <a:endParaRPr lang="en-US" sz="1600" b="1" i="0" dirty="0">
                <a:latin typeface="Arial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849563" y="1935163"/>
              <a:ext cx="1588" cy="731837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667000" y="1935163"/>
              <a:ext cx="0" cy="1452561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514600" y="1928018"/>
              <a:ext cx="0" cy="1608931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2335855" y="1916113"/>
              <a:ext cx="0" cy="176212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2164556" y="1928018"/>
              <a:ext cx="0" cy="191849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8211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57200" y="4114800"/>
            <a:ext cx="8077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/>
              <a:t>The Hybrid Plasma Equipment Model (HPEM) is a modular simulator that combines fluid and kinetic approaches.</a:t>
            </a:r>
          </a:p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/>
              <a:t>Radiation transport is addressed using a spectrally resolved Monte Carlo simulation. </a:t>
            </a:r>
          </a:p>
        </p:txBody>
      </p: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228600" y="1219200"/>
            <a:ext cx="7413625" cy="2632075"/>
            <a:chOff x="129" y="1027"/>
            <a:chExt cx="4670" cy="1658"/>
          </a:xfrm>
        </p:grpSpPr>
        <p:pic>
          <p:nvPicPr>
            <p:cNvPr id="8203" name="Picture 10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04" name="Object 11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2" name="Equation" r:id="rId5" imgW="583947" imgH="457002" progId="Equation.3">
                    <p:embed/>
                  </p:oleObj>
                </mc:Choice>
                <mc:Fallback>
                  <p:oleObj name="Equation" r:id="rId5" imgW="583947" imgH="457002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12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3" name="Equation" r:id="rId7" imgW="660113" imgH="431613" progId="Equation.3">
                    <p:embed/>
                  </p:oleObj>
                </mc:Choice>
                <mc:Fallback>
                  <p:oleObj name="Equation" r:id="rId7" imgW="660113" imgH="4316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13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4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7" name="Object 14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5" name="Equation" r:id="rId11" imgW="889000" imgH="457200" progId="Equation.3">
                    <p:embed/>
                  </p:oleObj>
                </mc:Choice>
                <mc:Fallback>
                  <p:oleObj name="Equation" r:id="rId11" imgW="889000" imgH="457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8" name="Object 15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6" name="Equation" r:id="rId13" imgW="317087" imgH="215619" progId="Equation.3">
                    <p:embed/>
                  </p:oleObj>
                </mc:Choice>
                <mc:Fallback>
                  <p:oleObj name="Equation" r:id="rId13" imgW="317087" imgH="215619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9" name="Object 16"/>
            <p:cNvGraphicFramePr>
              <a:graphicFrameLocks noChangeAspect="1"/>
            </p:cNvGraphicFramePr>
            <p:nvPr/>
          </p:nvGraphicFramePr>
          <p:xfrm>
            <a:off x="3969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7" name="Equation" r:id="rId15" imgW="419100" imgH="228600" progId="Equation.3">
                    <p:embed/>
                  </p:oleObj>
                </mc:Choice>
                <mc:Fallback>
                  <p:oleObj name="Equation" r:id="rId15" imgW="41910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0" name="Object 17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8" name="Equation" r:id="rId17" imgW="431613" imgH="241195" progId="Equation.3">
                    <p:embed/>
                  </p:oleObj>
                </mc:Choice>
                <mc:Fallback>
                  <p:oleObj name="Equation" r:id="rId17" imgW="431613" imgH="241195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7551738" y="2297113"/>
            <a:ext cx="1320800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zh-CN" sz="1600"/>
              <a:t>Surface</a:t>
            </a:r>
          </a:p>
          <a:p>
            <a:pPr algn="ctr" eaLnBrk="1" hangingPunct="1"/>
            <a:r>
              <a:rPr kumimoji="0" lang="en-US" altLang="zh-CN" sz="1600"/>
              <a:t>Chemistry</a:t>
            </a:r>
          </a:p>
          <a:p>
            <a:pPr algn="ctr" eaLnBrk="1" hangingPunct="1"/>
            <a:r>
              <a:rPr kumimoji="0" lang="en-US" altLang="zh-CN" sz="1600"/>
              <a:t>Module</a:t>
            </a:r>
          </a:p>
        </p:txBody>
      </p:sp>
      <p:sp>
        <p:nvSpPr>
          <p:cNvPr id="8199" name="Line 19"/>
          <p:cNvSpPr>
            <a:spLocks noChangeShapeType="1"/>
          </p:cNvSpPr>
          <p:nvPr/>
        </p:nvSpPr>
        <p:spPr bwMode="auto">
          <a:xfrm rot="5400000">
            <a:off x="7308057" y="2375693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 rot="5400000" flipV="1">
            <a:off x="7335044" y="2550319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446212" y="57150"/>
            <a:ext cx="63230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HYBRID PLASMA EQUIPMENT MODEL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ad_trans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546225"/>
            <a:ext cx="6608762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32901" y="76200"/>
            <a:ext cx="69522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/>
              <a:t>RADIATION TRANSPORT MODEL IN HPEM</a:t>
            </a:r>
            <a:endParaRPr kumimoji="0" lang="en-US" altLang="zh-CN" sz="2600" baseline="-25000" dirty="0">
              <a:latin typeface="Times New Roman" pitchFamily="18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79400" y="758825"/>
            <a:ext cx="867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/>
              <a:t>Frequency resolved radiation transport in HPEM is modeled using a Monte Carlo simulation that accounts for radiation trapping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336267" y="98107"/>
            <a:ext cx="64905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ELECTRON DENSITY &amp; TEMPERATURE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5792" y="4419600"/>
            <a:ext cx="205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Electron Density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54437" y="4419600"/>
            <a:ext cx="26071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Electron Temperature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2290" name="Picture 2" descr="D:\tianpeng_UIGEL5_D\Dropbox\UIGEL\GEC_2013\Figure\Base-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2" y="762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tianpeng_UIGEL5_D\Dropbox\UIGEL\GEC_2013\Figure\Base-T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525" y="4748629"/>
            <a:ext cx="92805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Electron density reaches nearly 10</a:t>
            </a:r>
            <a:r>
              <a:rPr kumimoji="0" lang="en-US" altLang="zh-CN" sz="2000" baseline="30000" dirty="0" smtClean="0"/>
              <a:t>14</a:t>
            </a:r>
            <a:r>
              <a:rPr kumimoji="0" lang="en-US" altLang="zh-CN" sz="2000" dirty="0" smtClean="0"/>
              <a:t> cm</a:t>
            </a:r>
            <a:r>
              <a:rPr kumimoji="0" lang="en-US" altLang="zh-CN" sz="2000" baseline="30000" dirty="0" smtClean="0"/>
              <a:t>-3</a:t>
            </a:r>
            <a:r>
              <a:rPr kumimoji="0" lang="en-US" altLang="zh-CN" sz="2000" dirty="0" smtClean="0"/>
              <a:t>, or an ionization fraction of 1%.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High energy electrons scatter through nozzle due to smaller collision cross section.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 smtClean="0"/>
              <a:t>Ar</a:t>
            </a:r>
            <a:r>
              <a:rPr kumimoji="0" lang="en-US" altLang="zh-CN" sz="2000" dirty="0" smtClean="0"/>
              <a:t>, 4 </a:t>
            </a:r>
            <a:r>
              <a:rPr kumimoji="0" lang="en-US" altLang="zh-CN" sz="2000" dirty="0" err="1" smtClean="0"/>
              <a:t>Torr</a:t>
            </a:r>
            <a:r>
              <a:rPr kumimoji="0" lang="en-US" altLang="zh-CN" sz="2000" dirty="0" smtClean="0"/>
              <a:t>, 3 </a:t>
            </a:r>
            <a:r>
              <a:rPr kumimoji="0" lang="en-US" altLang="zh-CN" sz="2000" dirty="0" err="1" smtClean="0"/>
              <a:t>sccm</a:t>
            </a:r>
            <a:r>
              <a:rPr kumimoji="0" lang="en-US" altLang="zh-CN" sz="2000" dirty="0" smtClean="0"/>
              <a:t>, 2 W</a:t>
            </a:r>
            <a:endParaRPr kumimoji="0" lang="en-US" altLang="zh-CN" sz="20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204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MIPSE_2013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2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11315</TotalTime>
  <Words>2359</Words>
  <Application>Microsoft Office PowerPoint</Application>
  <PresentationFormat>On-screen Show (4:3)</PresentationFormat>
  <Paragraphs>282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</dc:creator>
  <cp:lastModifiedBy>Peng Tian</cp:lastModifiedBy>
  <cp:revision>491</cp:revision>
  <dcterms:created xsi:type="dcterms:W3CDTF">2012-07-05T20:45:06Z</dcterms:created>
  <dcterms:modified xsi:type="dcterms:W3CDTF">2013-09-25T16:40:25Z</dcterms:modified>
</cp:coreProperties>
</file>