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1"/>
  </p:notesMasterIdLst>
  <p:sldIdLst>
    <p:sldId id="312" r:id="rId2"/>
    <p:sldId id="282" r:id="rId3"/>
    <p:sldId id="379" r:id="rId4"/>
    <p:sldId id="380" r:id="rId5"/>
    <p:sldId id="355" r:id="rId6"/>
    <p:sldId id="353" r:id="rId7"/>
    <p:sldId id="349" r:id="rId8"/>
    <p:sldId id="381" r:id="rId9"/>
    <p:sldId id="377" r:id="rId10"/>
    <p:sldId id="384" r:id="rId11"/>
    <p:sldId id="362" r:id="rId12"/>
    <p:sldId id="364" r:id="rId13"/>
    <p:sldId id="383" r:id="rId14"/>
    <p:sldId id="386" r:id="rId15"/>
    <p:sldId id="385" r:id="rId16"/>
    <p:sldId id="359" r:id="rId17"/>
    <p:sldId id="376" r:id="rId18"/>
    <p:sldId id="372" r:id="rId19"/>
    <p:sldId id="339" r:id="rId20"/>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Jordan" initials="NJ"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A2C06"/>
    <a:srgbClr val="93A2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706" autoAdjust="0"/>
  </p:normalViewPr>
  <p:slideViewPr>
    <p:cSldViewPr>
      <p:cViewPr varScale="1">
        <p:scale>
          <a:sx n="92" d="100"/>
          <a:sy n="92" d="100"/>
        </p:scale>
        <p:origin x="-12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B44D56B4-E693-4AA4-B110-5686C4AC40E8}" type="datetimeFigureOut">
              <a:rPr lang="en-US" smtClean="0"/>
              <a:pPr/>
              <a:t>9/25/2013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E9FF3340-C9F8-45E3-85D3-E01BC8391FE9}" type="slidenum">
              <a:rPr lang="en-US" smtClean="0"/>
              <a:pPr/>
              <a:t>‹#›</a:t>
            </a:fld>
            <a:endParaRPr lang="en-US"/>
          </a:p>
        </p:txBody>
      </p:sp>
    </p:spTree>
    <p:extLst>
      <p:ext uri="{BB962C8B-B14F-4D97-AF65-F5344CB8AC3E}">
        <p14:creationId xmlns:p14="http://schemas.microsoft.com/office/powerpoint/2010/main" val="1677185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F7093C-576B-48AF-A14D-59F7D341D3EA}" type="slidenum">
              <a:rPr lang="en-US"/>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10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EF7093C-576B-48AF-A14D-59F7D341D3EA}" type="slidenum">
              <a:rPr lang="en-US"/>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latin typeface="Arial" charset="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CA6106D-01CA-4849-A6E9-BD2852C5FFA0}"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E99A7-1D40-43B1-A350-AC62D6F38FD9}"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6106D-01CA-4849-A6E9-BD2852C5FFA0}"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CA6106D-01CA-4849-A6E9-BD2852C5FFA0}"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A6106D-01CA-4849-A6E9-BD2852C5FFA0}"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6106D-01CA-4849-A6E9-BD2852C5FFA0}" type="datetimeFigureOut">
              <a:rPr lang="en-US" smtClean="0"/>
              <a:pPr/>
              <a:t>9/25/2013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E99A7-1D40-43B1-A350-AC62D6F38FD9}"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CA6106D-01CA-4849-A6E9-BD2852C5FFA0}"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CA6106D-01CA-4849-A6E9-BD2852C5FFA0}" type="datetimeFigureOut">
              <a:rPr lang="en-US" smtClean="0"/>
              <a:pPr/>
              <a:t>9/25/2013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E99A7-1D40-43B1-A350-AC62D6F38FD9}"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A6106D-01CA-4849-A6E9-BD2852C5FFA0}" type="datetimeFigureOut">
              <a:rPr lang="en-US" smtClean="0"/>
              <a:pPr/>
              <a:t>9/25/2013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6106D-01CA-4849-A6E9-BD2852C5FFA0}" type="datetimeFigureOut">
              <a:rPr lang="en-US" smtClean="0"/>
              <a:pPr/>
              <a:t>9/25/2013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6106D-01CA-4849-A6E9-BD2852C5FFA0}"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E99A7-1D40-43B1-A350-AC62D6F38FD9}"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6106D-01CA-4849-A6E9-BD2852C5FFA0}" type="datetimeFigureOut">
              <a:rPr lang="en-US" smtClean="0"/>
              <a:pPr/>
              <a:t>9/25/2013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E99A7-1D40-43B1-A350-AC62D6F38FD9}"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CA6106D-01CA-4849-A6E9-BD2852C5FFA0}" type="datetimeFigureOut">
              <a:rPr lang="en-US" smtClean="0"/>
              <a:pPr/>
              <a:t>9/25/2013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9DE99A7-1D40-43B1-A350-AC62D6F38F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219075" y="266700"/>
            <a:ext cx="9601200" cy="1905001"/>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000" kern="1200" cap="all" baseline="0">
                <a:solidFill>
                  <a:schemeClr val="accent1">
                    <a:lumMod val="50000"/>
                  </a:schemeClr>
                </a:solidFill>
                <a:latin typeface="+mj-lt"/>
                <a:ea typeface="+mj-ea"/>
                <a:cs typeface="+mj-cs"/>
              </a:defRPr>
            </a:lvl1pPr>
          </a:lstStyle>
          <a:p>
            <a:r>
              <a:rPr lang="en-US" sz="2800" dirty="0"/>
              <a:t>Development of a Compact </a:t>
            </a:r>
            <a:r>
              <a:rPr lang="en-US" sz="2800" dirty="0" smtClean="0"/>
              <a:t>Pulse </a:t>
            </a:r>
            <a:r>
              <a:rPr lang="en-US" sz="2800" dirty="0"/>
              <a:t>Generator for X-Ray Backlighting of Planar Foil Ablation Experiments*</a:t>
            </a:r>
          </a:p>
        </p:txBody>
      </p:sp>
      <p:sp>
        <p:nvSpPr>
          <p:cNvPr id="3" name="Rectangle 3"/>
          <p:cNvSpPr txBox="1">
            <a:spLocks noChangeArrowheads="1"/>
          </p:cNvSpPr>
          <p:nvPr/>
        </p:nvSpPr>
        <p:spPr>
          <a:xfrm>
            <a:off x="314325" y="2286000"/>
            <a:ext cx="8534400" cy="1066800"/>
          </a:xfrm>
          <a:prstGeom prst="rect">
            <a:avLst/>
          </a:prstGeom>
        </p:spPr>
        <p:txBody>
          <a:bodyPr vert="horz" lIns="91440" tIns="45720" rIns="91440" bIns="45720" rtlCol="0">
            <a:normAutofit/>
            <a:scene3d>
              <a:camera prst="orthographicFront"/>
              <a:lightRig rig="threePt" dir="t"/>
            </a:scene3d>
            <a:sp3d extrusionH="57150">
              <a:bevelT w="38100" h="38100"/>
            </a:sp3d>
          </a:bodyPr>
          <a:lstStyle>
            <a:lvl1pPr marL="0" indent="0" algn="ctr" defTabSz="914400" rtl="0" eaLnBrk="1" latinLnBrk="0" hangingPunct="1">
              <a:spcBef>
                <a:spcPct val="20000"/>
              </a:spcBef>
              <a:buClr>
                <a:schemeClr val="accent1"/>
              </a:buClr>
              <a:buFont typeface="Arial" pitchFamily="34" charset="0"/>
              <a:buNone/>
              <a:defRPr sz="1800" kern="1200" cap="all" spc="30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6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lnSpc>
                <a:spcPct val="80000"/>
              </a:lnSpc>
            </a:pPr>
            <a:endParaRPr lang="en-US" dirty="0" smtClean="0">
              <a:solidFill>
                <a:schemeClr val="tx1"/>
              </a:solidFill>
            </a:endParaRPr>
          </a:p>
          <a:p>
            <a:r>
              <a:rPr lang="en-US" sz="1600" dirty="0">
                <a:solidFill>
                  <a:schemeClr val="tx1"/>
                </a:solidFill>
              </a:rPr>
              <a:t>D.A. </a:t>
            </a:r>
            <a:r>
              <a:rPr lang="en-US" sz="1600" dirty="0" err="1">
                <a:solidFill>
                  <a:schemeClr val="tx1"/>
                </a:solidFill>
              </a:rPr>
              <a:t>Yager-Elorriaga</a:t>
            </a:r>
            <a:r>
              <a:rPr lang="en-US" sz="1600" dirty="0">
                <a:solidFill>
                  <a:schemeClr val="tx1"/>
                </a:solidFill>
              </a:rPr>
              <a:t>, A.M. Steiner, S.G. Patel, D.A. </a:t>
            </a:r>
            <a:r>
              <a:rPr lang="en-US" sz="1600" dirty="0" err="1">
                <a:solidFill>
                  <a:schemeClr val="tx1"/>
                </a:solidFill>
              </a:rPr>
              <a:t>Chalenski</a:t>
            </a:r>
            <a:r>
              <a:rPr lang="en-US" sz="1600" dirty="0">
                <a:solidFill>
                  <a:schemeClr val="tx1"/>
                </a:solidFill>
              </a:rPr>
              <a:t>, R.M. </a:t>
            </a:r>
            <a:r>
              <a:rPr lang="en-US" sz="1600" dirty="0" err="1">
                <a:solidFill>
                  <a:schemeClr val="tx1"/>
                </a:solidFill>
              </a:rPr>
              <a:t>Gilgenbach</a:t>
            </a:r>
            <a:r>
              <a:rPr lang="en-US" sz="1600" dirty="0">
                <a:solidFill>
                  <a:schemeClr val="tx1"/>
                </a:solidFill>
              </a:rPr>
              <a:t>, Y.Y. Lau, and N.M. Jordan</a:t>
            </a:r>
            <a:endParaRPr lang="en-US" sz="2000" dirty="0" smtClean="0">
              <a:solidFill>
                <a:schemeClr val="tx1"/>
              </a:solidFill>
            </a:endParaRPr>
          </a:p>
        </p:txBody>
      </p:sp>
      <p:sp>
        <p:nvSpPr>
          <p:cNvPr id="4" name="Rectangle 3"/>
          <p:cNvSpPr txBox="1">
            <a:spLocks noChangeArrowheads="1"/>
          </p:cNvSpPr>
          <p:nvPr/>
        </p:nvSpPr>
        <p:spPr>
          <a:xfrm>
            <a:off x="152400" y="2514600"/>
            <a:ext cx="8534400" cy="4114800"/>
          </a:xfrm>
          <a:prstGeom prst="rect">
            <a:avLst/>
          </a:prstGeom>
        </p:spPr>
        <p:txBody>
          <a:bodyPr>
            <a:scene3d>
              <a:camera prst="orthographicFront"/>
              <a:lightRig rig="threePt" dir="t"/>
            </a:scene3d>
            <a:sp3d extrusionH="57150">
              <a:bevelT w="38100" h="38100"/>
            </a:sp3d>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lnSpc>
                <a:spcPct val="80000"/>
              </a:lnSpc>
            </a:pPr>
            <a:endParaRPr lang="en-US" sz="1800" dirty="0" smtClean="0">
              <a:solidFill>
                <a:schemeClr val="tx1"/>
              </a:solidFill>
            </a:endParaRPr>
          </a:p>
          <a:p>
            <a:pPr>
              <a:lnSpc>
                <a:spcPct val="80000"/>
              </a:lnSpc>
            </a:pPr>
            <a:endParaRPr lang="en-US" sz="1800" dirty="0" smtClean="0">
              <a:solidFill>
                <a:schemeClr val="tx1"/>
              </a:solidFill>
            </a:endParaRPr>
          </a:p>
          <a:p>
            <a:pPr>
              <a:lnSpc>
                <a:spcPct val="80000"/>
              </a:lnSpc>
            </a:pPr>
            <a:endParaRPr lang="en-US" sz="1800" dirty="0" smtClean="0">
              <a:solidFill>
                <a:schemeClr val="tx1"/>
              </a:solidFill>
            </a:endParaRPr>
          </a:p>
          <a:p>
            <a:pPr marL="114300" indent="0" algn="ctr">
              <a:lnSpc>
                <a:spcPct val="80000"/>
              </a:lnSpc>
              <a:buNone/>
            </a:pPr>
            <a:r>
              <a:rPr lang="en-US" sz="1600" i="1" dirty="0" smtClean="0">
                <a:solidFill>
                  <a:schemeClr val="tx1">
                    <a:lumMod val="50000"/>
                    <a:lumOff val="50000"/>
                  </a:schemeClr>
                </a:solidFill>
              </a:rPr>
              <a:t>Plasma, Pulsed Power and Microwave Laboratory,</a:t>
            </a:r>
          </a:p>
          <a:p>
            <a:pPr marL="114300" indent="0" algn="ctr">
              <a:lnSpc>
                <a:spcPct val="80000"/>
              </a:lnSpc>
              <a:buNone/>
            </a:pPr>
            <a:r>
              <a:rPr lang="en-US" sz="1600" i="1" dirty="0" smtClean="0">
                <a:solidFill>
                  <a:schemeClr val="tx1">
                    <a:lumMod val="50000"/>
                    <a:lumOff val="50000"/>
                  </a:schemeClr>
                </a:solidFill>
              </a:rPr>
              <a:t>Nuclear Engineering and Radiological Sciences Dept.,</a:t>
            </a:r>
          </a:p>
          <a:p>
            <a:pPr marL="114300" indent="0" algn="ctr">
              <a:lnSpc>
                <a:spcPct val="80000"/>
              </a:lnSpc>
              <a:buNone/>
            </a:pPr>
            <a:r>
              <a:rPr lang="en-US" sz="1600" i="1" dirty="0" smtClean="0">
                <a:solidFill>
                  <a:schemeClr val="tx1">
                    <a:lumMod val="50000"/>
                    <a:lumOff val="50000"/>
                  </a:schemeClr>
                </a:solidFill>
              </a:rPr>
              <a:t>University of Michigan</a:t>
            </a:r>
          </a:p>
          <a:p>
            <a:pPr marL="114300" indent="0" algn="ctr">
              <a:lnSpc>
                <a:spcPct val="80000"/>
              </a:lnSpc>
              <a:buNone/>
            </a:pPr>
            <a:r>
              <a:rPr lang="en-US" sz="1600" i="1" dirty="0" smtClean="0">
                <a:solidFill>
                  <a:schemeClr val="tx1">
                    <a:lumMod val="50000"/>
                    <a:lumOff val="50000"/>
                  </a:schemeClr>
                </a:solidFill>
              </a:rPr>
              <a:t>Ann Arbor, MI 48109-2104 USA</a:t>
            </a:r>
          </a:p>
          <a:p>
            <a:pPr>
              <a:lnSpc>
                <a:spcPct val="80000"/>
              </a:lnSpc>
            </a:pPr>
            <a:endParaRPr lang="en-US" sz="1600" i="1" dirty="0" smtClean="0">
              <a:solidFill>
                <a:schemeClr val="tx1"/>
              </a:solidFill>
            </a:endParaRPr>
          </a:p>
          <a:p>
            <a:pPr marL="114300" indent="0" algn="ctr">
              <a:lnSpc>
                <a:spcPct val="80000"/>
              </a:lnSpc>
              <a:buNone/>
            </a:pPr>
            <a:endParaRPr lang="en-US" sz="1100" dirty="0" smtClean="0">
              <a:solidFill>
                <a:schemeClr val="tx1"/>
              </a:solidFill>
            </a:endParaRPr>
          </a:p>
          <a:p>
            <a:pPr marL="114300" indent="0" algn="ctr">
              <a:lnSpc>
                <a:spcPct val="80000"/>
              </a:lnSpc>
              <a:buNone/>
            </a:pPr>
            <a:r>
              <a:rPr lang="en-US" sz="1600" dirty="0" smtClean="0">
                <a:solidFill>
                  <a:schemeClr val="tx1"/>
                </a:solidFill>
              </a:rPr>
              <a:t>MISPE 2013, Ann Arbor, MI</a:t>
            </a:r>
            <a:endParaRPr lang="en-US" sz="1600" dirty="0">
              <a:solidFill>
                <a:schemeClr val="tx1"/>
              </a:solidFill>
            </a:endParaRPr>
          </a:p>
        </p:txBody>
      </p:sp>
      <p:sp>
        <p:nvSpPr>
          <p:cNvPr id="5" name="Rectangle 4"/>
          <p:cNvSpPr>
            <a:spLocks noChangeArrowheads="1"/>
          </p:cNvSpPr>
          <p:nvPr/>
        </p:nvSpPr>
        <p:spPr bwMode="auto">
          <a:xfrm>
            <a:off x="800100" y="5257800"/>
            <a:ext cx="7467600" cy="707886"/>
          </a:xfrm>
          <a:prstGeom prst="rect">
            <a:avLst/>
          </a:prstGeom>
          <a:noFill/>
          <a:ln w="9525">
            <a:noFill/>
            <a:miter lim="800000"/>
            <a:headEnd/>
            <a:tailEnd/>
          </a:ln>
          <a:effectLst/>
        </p:spPr>
        <p:txBody>
          <a:bodyPr>
            <a:spAutoFit/>
          </a:bodyPr>
          <a:lstStyle/>
          <a:p>
            <a:r>
              <a:rPr lang="en-US" sz="1000" dirty="0" smtClean="0">
                <a:latin typeface="Times New Roman" pitchFamily="18" charset="0"/>
              </a:rPr>
              <a:t>This </a:t>
            </a:r>
            <a:r>
              <a:rPr lang="en-US" sz="1000" dirty="0">
                <a:latin typeface="Times New Roman" pitchFamily="18" charset="0"/>
              </a:rPr>
              <a:t>work was supported by DoE Award number DE-SC0002590, NSF Grant number PHY 0903340, and by US DoE through Sandia National Labs award numbers 240985, 767581 and 768225 to the University of Michigan. This material is also based upon D.A. </a:t>
            </a:r>
            <a:r>
              <a:rPr lang="en-US" sz="1000" dirty="0" err="1">
                <a:latin typeface="Times New Roman" pitchFamily="18" charset="0"/>
              </a:rPr>
              <a:t>Yager-Elorriaga’s</a:t>
            </a:r>
            <a:r>
              <a:rPr lang="en-US" sz="1000" dirty="0">
                <a:latin typeface="Times New Roman" pitchFamily="18" charset="0"/>
              </a:rPr>
              <a:t> work supported by the National Science Foundation Graduate Student Research Fellowship under Grant No. DGE 1256260. </a:t>
            </a:r>
            <a:endParaRPr lang="en-US" sz="1000" dirty="0" smtClean="0">
              <a:latin typeface="Times New Roman" pitchFamily="18" charset="0"/>
            </a:endParaRPr>
          </a:p>
          <a:p>
            <a:r>
              <a:rPr lang="en-US" sz="1000" dirty="0" smtClean="0">
                <a:latin typeface="Times New Roman" pitchFamily="18" charset="0"/>
              </a:rPr>
              <a:t>S</a:t>
            </a:r>
            <a:r>
              <a:rPr lang="en-US" sz="1000" dirty="0">
                <a:latin typeface="Times New Roman" pitchFamily="18" charset="0"/>
              </a:rPr>
              <a:t>. G. Patel and A. Steiner were supported by NPSC fellowships through Sandia National Laboratories.</a:t>
            </a:r>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679187"/>
            <a:ext cx="1000125" cy="95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47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457200" y="1752601"/>
            <a:ext cx="4038600" cy="4572000"/>
          </a:xfrm>
        </p:spPr>
        <p:txBody>
          <a:bodyPr>
            <a:normAutofit/>
          </a:bodyPr>
          <a:lstStyle/>
          <a:p>
            <a:endParaRPr lang="en-US" dirty="0"/>
          </a:p>
          <a:p>
            <a:pPr marL="0" indent="0">
              <a:buNone/>
            </a:pPr>
            <a:endParaRPr lang="en-US" dirty="0" smtClean="0"/>
          </a:p>
          <a:p>
            <a:endParaRPr lang="en-US" dirty="0" smtClean="0"/>
          </a:p>
          <a:p>
            <a:pPr lvl="1"/>
            <a:endParaRPr lang="en-US" dirty="0" smtClean="0"/>
          </a:p>
          <a:p>
            <a:pPr marL="411480" lvl="1" indent="0">
              <a:buNone/>
            </a:pPr>
            <a:endParaRPr lang="en-US" dirty="0"/>
          </a:p>
          <a:p>
            <a:pPr marL="411480" lvl="1" indent="0">
              <a:buNone/>
            </a:pPr>
            <a:endParaRPr lang="en-US" dirty="0" smtClean="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491043"/>
            <a:ext cx="4221876" cy="353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914400" y="5334000"/>
            <a:ext cx="6781800" cy="646331"/>
          </a:xfrm>
          <a:prstGeom prst="rect">
            <a:avLst/>
          </a:prstGeom>
          <a:noFill/>
        </p:spPr>
        <p:txBody>
          <a:bodyPr wrap="square" rtlCol="0">
            <a:spAutoFit/>
          </a:bodyPr>
          <a:lstStyle/>
          <a:p>
            <a:r>
              <a:rPr lang="en-US" dirty="0" smtClean="0"/>
              <a:t>Camera shot of </a:t>
            </a:r>
            <a:r>
              <a:rPr lang="en-US" dirty="0" err="1" smtClean="0"/>
              <a:t>pulser</a:t>
            </a:r>
            <a:r>
              <a:rPr lang="en-US" dirty="0" smtClean="0"/>
              <a:t> shows bright light from switches due to breakdown (normal operation)</a:t>
            </a:r>
            <a:endParaRPr lang="en-US" dirty="0"/>
          </a:p>
        </p:txBody>
      </p:sp>
      <p:cxnSp>
        <p:nvCxnSpPr>
          <p:cNvPr id="16" name="Straight Arrow Connector 15"/>
          <p:cNvCxnSpPr/>
          <p:nvPr/>
        </p:nvCxnSpPr>
        <p:spPr>
          <a:xfrm flipH="1">
            <a:off x="4495800" y="2362200"/>
            <a:ext cx="1752600" cy="0"/>
          </a:xfrm>
          <a:prstGeom prst="straightConnector1">
            <a:avLst/>
          </a:prstGeom>
          <a:ln>
            <a:solidFill>
              <a:schemeClr val="tx2"/>
            </a:solidFill>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4191000" y="3975616"/>
            <a:ext cx="2057400" cy="0"/>
          </a:xfrm>
          <a:prstGeom prst="straightConnector1">
            <a:avLst/>
          </a:prstGeom>
          <a:ln>
            <a:solidFill>
              <a:schemeClr val="tx2"/>
            </a:solidFill>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6400800" y="2177534"/>
            <a:ext cx="2362200" cy="369332"/>
          </a:xfrm>
          <a:prstGeom prst="rect">
            <a:avLst/>
          </a:prstGeom>
          <a:noFill/>
        </p:spPr>
        <p:txBody>
          <a:bodyPr wrap="square" rtlCol="0">
            <a:spAutoFit/>
          </a:bodyPr>
          <a:lstStyle/>
          <a:p>
            <a:r>
              <a:rPr lang="en-US" dirty="0" smtClean="0"/>
              <a:t>Compact </a:t>
            </a:r>
            <a:r>
              <a:rPr lang="en-US" dirty="0" err="1" smtClean="0"/>
              <a:t>pulser</a:t>
            </a:r>
            <a:endParaRPr lang="en-US" dirty="0"/>
          </a:p>
        </p:txBody>
      </p:sp>
      <p:sp>
        <p:nvSpPr>
          <p:cNvPr id="19" name="TextBox 18"/>
          <p:cNvSpPr txBox="1"/>
          <p:nvPr/>
        </p:nvSpPr>
        <p:spPr>
          <a:xfrm>
            <a:off x="6400800" y="3810000"/>
            <a:ext cx="2133600" cy="369332"/>
          </a:xfrm>
          <a:prstGeom prst="rect">
            <a:avLst/>
          </a:prstGeom>
          <a:noFill/>
        </p:spPr>
        <p:txBody>
          <a:bodyPr wrap="square" rtlCol="0">
            <a:spAutoFit/>
          </a:bodyPr>
          <a:lstStyle/>
          <a:p>
            <a:r>
              <a:rPr lang="en-US" dirty="0" smtClean="0"/>
              <a:t>X-pinch chamber</a:t>
            </a:r>
            <a:endParaRPr lang="en-US" dirty="0"/>
          </a:p>
        </p:txBody>
      </p:sp>
    </p:spTree>
    <p:extLst>
      <p:ext uri="{BB962C8B-B14F-4D97-AF65-F5344CB8AC3E}">
        <p14:creationId xmlns:p14="http://schemas.microsoft.com/office/powerpoint/2010/main" val="1935094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Resistive Load Traces</a:t>
            </a:r>
            <a:endParaRPr lang="en-US" dirty="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396365"/>
            <a:ext cx="6592677" cy="4623435"/>
          </a:xfrm>
          <a:prstGeom prst="rect">
            <a:avLst/>
          </a:prstGeom>
        </p:spPr>
      </p:pic>
      <p:sp>
        <p:nvSpPr>
          <p:cNvPr id="3" name="TextBox 2"/>
          <p:cNvSpPr txBox="1"/>
          <p:nvPr/>
        </p:nvSpPr>
        <p:spPr>
          <a:xfrm>
            <a:off x="1066800" y="6019800"/>
            <a:ext cx="7086600" cy="369332"/>
          </a:xfrm>
          <a:prstGeom prst="rect">
            <a:avLst/>
          </a:prstGeom>
          <a:noFill/>
        </p:spPr>
        <p:txBody>
          <a:bodyPr wrap="square" rtlCol="0">
            <a:spAutoFit/>
          </a:bodyPr>
          <a:lstStyle/>
          <a:p>
            <a:r>
              <a:rPr lang="en-US" dirty="0" smtClean="0"/>
              <a:t>Measured using Pearson coils and four-way current splitter</a:t>
            </a:r>
            <a:endParaRPr lang="en-US" dirty="0"/>
          </a:p>
        </p:txBody>
      </p:sp>
      <p:sp>
        <p:nvSpPr>
          <p:cNvPr id="7" name="TextBox 6"/>
          <p:cNvSpPr txBox="1"/>
          <p:nvPr/>
        </p:nvSpPr>
        <p:spPr>
          <a:xfrm>
            <a:off x="1066800" y="6315075"/>
            <a:ext cx="7086600" cy="369332"/>
          </a:xfrm>
          <a:prstGeom prst="rect">
            <a:avLst/>
          </a:prstGeom>
          <a:noFill/>
        </p:spPr>
        <p:txBody>
          <a:bodyPr wrap="square" rtlCol="0">
            <a:spAutoFit/>
          </a:bodyPr>
          <a:lstStyle/>
          <a:p>
            <a:r>
              <a:rPr lang="en-US" dirty="0" smtClean="0"/>
              <a:t>Ringing shows that system is </a:t>
            </a:r>
            <a:r>
              <a:rPr lang="en-US" dirty="0" err="1" smtClean="0"/>
              <a:t>underdamped</a:t>
            </a:r>
            <a:r>
              <a:rPr lang="en-US" dirty="0" smtClean="0"/>
              <a:t>.</a:t>
            </a:r>
            <a:endParaRPr lang="en-US" dirty="0"/>
          </a:p>
        </p:txBody>
      </p:sp>
    </p:spTree>
    <p:extLst>
      <p:ext uri="{BB962C8B-B14F-4D97-AF65-F5344CB8AC3E}">
        <p14:creationId xmlns:p14="http://schemas.microsoft.com/office/powerpoint/2010/main" val="2622782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to </a:t>
            </a:r>
            <a:r>
              <a:rPr lang="en-US" dirty="0" err="1" smtClean="0"/>
              <a:t>Pspice</a:t>
            </a:r>
            <a:r>
              <a:rPr lang="en-US" dirty="0" smtClean="0"/>
              <a:t> Simulation</a:t>
            </a:r>
            <a:endParaRPr lang="en-US" dirty="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David\Desktop\mini-ltd\50k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52548"/>
            <a:ext cx="6525628" cy="48958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7764" y="6211669"/>
            <a:ext cx="9144000" cy="646331"/>
          </a:xfrm>
          <a:prstGeom prst="rect">
            <a:avLst/>
          </a:prstGeom>
          <a:noFill/>
        </p:spPr>
        <p:txBody>
          <a:bodyPr wrap="square" rtlCol="0">
            <a:spAutoFit/>
          </a:bodyPr>
          <a:lstStyle/>
          <a:p>
            <a:r>
              <a:rPr lang="en-US" dirty="0" smtClean="0"/>
              <a:t>CVR signal captures initial trend of pulse but discrepancies increase over time.</a:t>
            </a:r>
            <a:endParaRPr lang="en-US" dirty="0" smtClean="0"/>
          </a:p>
          <a:p>
            <a:r>
              <a:rPr lang="en-US" dirty="0" smtClean="0"/>
              <a:t>External tests found CVR to be </a:t>
            </a:r>
            <a:r>
              <a:rPr lang="en-US" dirty="0" smtClean="0"/>
              <a:t>out of </a:t>
            </a:r>
            <a:r>
              <a:rPr lang="en-US" dirty="0" smtClean="0"/>
              <a:t>calibration.</a:t>
            </a:r>
            <a:endParaRPr lang="en-US" dirty="0"/>
          </a:p>
        </p:txBody>
      </p:sp>
      <p:sp>
        <p:nvSpPr>
          <p:cNvPr id="5" name="TextBox 4"/>
          <p:cNvSpPr txBox="1"/>
          <p:nvPr/>
        </p:nvSpPr>
        <p:spPr>
          <a:xfrm>
            <a:off x="6995896" y="2866752"/>
            <a:ext cx="1995704" cy="2031325"/>
          </a:xfrm>
          <a:prstGeom prst="rect">
            <a:avLst/>
          </a:prstGeom>
          <a:noFill/>
        </p:spPr>
        <p:txBody>
          <a:bodyPr wrap="square" rtlCol="0">
            <a:spAutoFit/>
          </a:bodyPr>
          <a:lstStyle/>
          <a:p>
            <a:r>
              <a:rPr lang="en-US" dirty="0" err="1"/>
              <a:t>Pspice</a:t>
            </a:r>
            <a:r>
              <a:rPr lang="en-US" dirty="0"/>
              <a:t> </a:t>
            </a:r>
            <a:r>
              <a:rPr lang="en-US" dirty="0" smtClean="0"/>
              <a:t>simulation:</a:t>
            </a:r>
            <a:endParaRPr lang="en-US" dirty="0"/>
          </a:p>
          <a:p>
            <a:endParaRPr lang="en-US" dirty="0" smtClean="0"/>
          </a:p>
          <a:p>
            <a:r>
              <a:rPr lang="en-US" dirty="0" smtClean="0"/>
              <a:t>L=380 </a:t>
            </a:r>
            <a:r>
              <a:rPr lang="en-US" dirty="0" err="1" smtClean="0"/>
              <a:t>nH</a:t>
            </a:r>
            <a:endParaRPr lang="en-US" dirty="0"/>
          </a:p>
          <a:p>
            <a:r>
              <a:rPr lang="en-US" dirty="0" smtClean="0"/>
              <a:t>R=0.62 </a:t>
            </a:r>
            <a:r>
              <a:rPr lang="el-GR" dirty="0" smtClean="0"/>
              <a:t>Ω</a:t>
            </a:r>
            <a:endParaRPr lang="en-US" dirty="0" smtClean="0"/>
          </a:p>
          <a:p>
            <a:r>
              <a:rPr lang="en-US" dirty="0" smtClean="0"/>
              <a:t>C=120 </a:t>
            </a:r>
            <a:r>
              <a:rPr lang="en-US" dirty="0" err="1" smtClean="0"/>
              <a:t>nF</a:t>
            </a:r>
            <a:r>
              <a:rPr lang="en-US" dirty="0" smtClean="0"/>
              <a:t> </a:t>
            </a:r>
          </a:p>
          <a:p>
            <a:endParaRPr lang="en-US" dirty="0"/>
          </a:p>
        </p:txBody>
      </p:sp>
    </p:spTree>
    <p:extLst>
      <p:ext uri="{BB962C8B-B14F-4D97-AF65-F5344CB8AC3E}">
        <p14:creationId xmlns:p14="http://schemas.microsoft.com/office/powerpoint/2010/main" val="284441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vid\Desktop\xpinch chamber\resistive load\00025\traces\RLC fit vs Rogowski Cur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57200"/>
            <a:ext cx="7315200" cy="862965"/>
          </a:xfrm>
        </p:spPr>
        <p:txBody>
          <a:bodyPr>
            <a:normAutofit/>
          </a:bodyPr>
          <a:lstStyle/>
          <a:p>
            <a:r>
              <a:rPr lang="en-US" dirty="0" smtClean="0"/>
              <a:t>X-pinch Chamber Traces </a:t>
            </a:r>
            <a:endParaRPr lang="en-US" dirty="0"/>
          </a:p>
        </p:txBody>
      </p:sp>
      <p:pic>
        <p:nvPicPr>
          <p:cNvPr id="6" name="Picture 3" descr="C:\Users\Sonal\Desktop\StackedBloc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6135469"/>
            <a:ext cx="8110537" cy="646331"/>
          </a:xfrm>
          <a:prstGeom prst="rect">
            <a:avLst/>
          </a:prstGeom>
          <a:noFill/>
        </p:spPr>
        <p:txBody>
          <a:bodyPr wrap="square" rtlCol="0">
            <a:spAutoFit/>
          </a:bodyPr>
          <a:lstStyle/>
          <a:p>
            <a:r>
              <a:rPr lang="en-US" dirty="0" smtClean="0"/>
              <a:t>Current trace for charging voltage 70 kV measured using </a:t>
            </a:r>
            <a:r>
              <a:rPr lang="en-US" dirty="0" err="1" smtClean="0"/>
              <a:t>Rogowski</a:t>
            </a:r>
            <a:r>
              <a:rPr lang="en-US" dirty="0" smtClean="0"/>
              <a:t> coil. RLC fit parameters: </a:t>
            </a:r>
            <a:r>
              <a:rPr lang="pt-BR" dirty="0"/>
              <a:t>L = </a:t>
            </a:r>
            <a:r>
              <a:rPr lang="pt-BR" dirty="0" smtClean="0"/>
              <a:t>623 nH, R </a:t>
            </a:r>
            <a:r>
              <a:rPr lang="pt-BR" dirty="0"/>
              <a:t>= </a:t>
            </a:r>
            <a:r>
              <a:rPr lang="pt-BR" dirty="0" smtClean="0"/>
              <a:t>0.51 Ohms, C </a:t>
            </a:r>
            <a:r>
              <a:rPr lang="pt-BR" dirty="0"/>
              <a:t>= 120 nF</a:t>
            </a:r>
            <a:endParaRPr lang="en-US" dirty="0"/>
          </a:p>
        </p:txBody>
      </p:sp>
      <p:sp>
        <p:nvSpPr>
          <p:cNvPr id="8" name="TextBox 7"/>
          <p:cNvSpPr txBox="1"/>
          <p:nvPr/>
        </p:nvSpPr>
        <p:spPr>
          <a:xfrm>
            <a:off x="457200" y="5562600"/>
            <a:ext cx="6096000" cy="646331"/>
          </a:xfrm>
          <a:prstGeom prst="rect">
            <a:avLst/>
          </a:prstGeom>
          <a:noFill/>
        </p:spPr>
        <p:txBody>
          <a:bodyPr wrap="square" rtlCol="0">
            <a:spAutoFit/>
          </a:bodyPr>
          <a:lstStyle/>
          <a:p>
            <a:pPr algn="ctr"/>
            <a:r>
              <a:rPr lang="en-US" sz="3600" dirty="0" smtClean="0"/>
              <a:t>Resistive Load (0.5 Ohms)</a:t>
            </a:r>
            <a:endParaRPr lang="en-US" sz="3600" dirty="0"/>
          </a:p>
        </p:txBody>
      </p:sp>
      <p:sp>
        <p:nvSpPr>
          <p:cNvPr id="5" name="TextBox 4"/>
          <p:cNvSpPr txBox="1"/>
          <p:nvPr/>
        </p:nvSpPr>
        <p:spPr>
          <a:xfrm>
            <a:off x="6172200" y="2286000"/>
            <a:ext cx="3038476" cy="2031325"/>
          </a:xfrm>
          <a:prstGeom prst="rect">
            <a:avLst/>
          </a:prstGeom>
          <a:noFill/>
        </p:spPr>
        <p:txBody>
          <a:bodyPr wrap="square" rtlCol="0">
            <a:spAutoFit/>
          </a:bodyPr>
          <a:lstStyle/>
          <a:p>
            <a:r>
              <a:rPr lang="nn-NO" dirty="0" smtClean="0"/>
              <a:t>Max Current </a:t>
            </a:r>
            <a:r>
              <a:rPr lang="nn-NO" dirty="0"/>
              <a:t>= 51.45 kA at </a:t>
            </a:r>
            <a:r>
              <a:rPr lang="nn-NO" dirty="0" smtClean="0"/>
              <a:t>399 ns</a:t>
            </a:r>
          </a:p>
          <a:p>
            <a:endParaRPr lang="nn-NO" dirty="0"/>
          </a:p>
          <a:p>
            <a:r>
              <a:rPr lang="nn-NO" dirty="0" smtClean="0"/>
              <a:t>10-90% </a:t>
            </a:r>
            <a:r>
              <a:rPr lang="nn-NO" dirty="0"/>
              <a:t>risetime = 266 </a:t>
            </a:r>
            <a:r>
              <a:rPr lang="nn-NO" dirty="0" smtClean="0"/>
              <a:t>ns</a:t>
            </a:r>
          </a:p>
          <a:p>
            <a:endParaRPr lang="nn-NO" dirty="0"/>
          </a:p>
          <a:p>
            <a:r>
              <a:rPr lang="nn-NO" dirty="0" smtClean="0"/>
              <a:t>Risetime </a:t>
            </a:r>
            <a:r>
              <a:rPr lang="nn-NO" dirty="0"/>
              <a:t>dI/dt = </a:t>
            </a:r>
            <a:r>
              <a:rPr lang="nn-NO" dirty="0" smtClean="0"/>
              <a:t>0.15 kA/ns</a:t>
            </a:r>
          </a:p>
          <a:p>
            <a:endParaRPr lang="nn-NO" dirty="0"/>
          </a:p>
        </p:txBody>
      </p:sp>
    </p:spTree>
    <p:extLst>
      <p:ext uri="{BB962C8B-B14F-4D97-AF65-F5344CB8AC3E}">
        <p14:creationId xmlns:p14="http://schemas.microsoft.com/office/powerpoint/2010/main" val="1205693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David\Desktop\xpinch chamber\wire shots\00035\traces\RLC fit vs Rogowski Cur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6400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4800" y="457200"/>
            <a:ext cx="7315200" cy="862965"/>
          </a:xfrm>
        </p:spPr>
        <p:txBody>
          <a:bodyPr>
            <a:normAutofit/>
          </a:bodyPr>
          <a:lstStyle/>
          <a:p>
            <a:r>
              <a:rPr lang="en-US" dirty="0" smtClean="0"/>
              <a:t>X-pinch Chamber Traces </a:t>
            </a:r>
            <a:endParaRPr lang="en-US" dirty="0"/>
          </a:p>
        </p:txBody>
      </p:sp>
      <p:pic>
        <p:nvPicPr>
          <p:cNvPr id="6" name="Picture 3" descr="C:\Users\Sonal\Desktop\StackedBloc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 y="6135469"/>
            <a:ext cx="8077200" cy="646331"/>
          </a:xfrm>
          <a:prstGeom prst="rect">
            <a:avLst/>
          </a:prstGeom>
          <a:noFill/>
        </p:spPr>
        <p:txBody>
          <a:bodyPr wrap="square" rtlCol="0">
            <a:spAutoFit/>
          </a:bodyPr>
          <a:lstStyle/>
          <a:p>
            <a:r>
              <a:rPr lang="en-US" dirty="0" smtClean="0"/>
              <a:t>Current trace for charging voltage 60 kV measured using </a:t>
            </a:r>
            <a:r>
              <a:rPr lang="en-US" dirty="0" err="1" smtClean="0"/>
              <a:t>Rogowski</a:t>
            </a:r>
            <a:r>
              <a:rPr lang="en-US" dirty="0" smtClean="0"/>
              <a:t> coil. RLC fit parameters: L=625 </a:t>
            </a:r>
            <a:r>
              <a:rPr lang="en-US" dirty="0" err="1" smtClean="0"/>
              <a:t>nH</a:t>
            </a:r>
            <a:r>
              <a:rPr lang="en-US" dirty="0" smtClean="0"/>
              <a:t>, R=0.19 Ohms, C=120 </a:t>
            </a:r>
            <a:r>
              <a:rPr lang="en-US" dirty="0" err="1" smtClean="0"/>
              <a:t>nF</a:t>
            </a:r>
            <a:r>
              <a:rPr lang="en-US" dirty="0" smtClean="0"/>
              <a:t> </a:t>
            </a:r>
            <a:endParaRPr lang="en-US" dirty="0"/>
          </a:p>
        </p:txBody>
      </p:sp>
      <p:sp>
        <p:nvSpPr>
          <p:cNvPr id="9" name="TextBox 8"/>
          <p:cNvSpPr txBox="1"/>
          <p:nvPr/>
        </p:nvSpPr>
        <p:spPr>
          <a:xfrm>
            <a:off x="1295400" y="5562600"/>
            <a:ext cx="4419600" cy="646331"/>
          </a:xfrm>
          <a:prstGeom prst="rect">
            <a:avLst/>
          </a:prstGeom>
          <a:noFill/>
        </p:spPr>
        <p:txBody>
          <a:bodyPr wrap="square" rtlCol="0">
            <a:spAutoFit/>
          </a:bodyPr>
          <a:lstStyle/>
          <a:p>
            <a:pPr algn="ctr"/>
            <a:r>
              <a:rPr lang="en-US" sz="3600" dirty="0" smtClean="0"/>
              <a:t>Wire Load (11</a:t>
            </a:r>
            <a:r>
              <a:rPr lang="el-GR" sz="3600" dirty="0" smtClean="0"/>
              <a:t>μ</a:t>
            </a:r>
            <a:r>
              <a:rPr lang="en-US" sz="3600" dirty="0" smtClean="0"/>
              <a:t>m W)</a:t>
            </a:r>
            <a:endParaRPr lang="en-US" sz="3600" dirty="0"/>
          </a:p>
        </p:txBody>
      </p:sp>
      <p:sp>
        <p:nvSpPr>
          <p:cNvPr id="11" name="TextBox 10"/>
          <p:cNvSpPr txBox="1"/>
          <p:nvPr/>
        </p:nvSpPr>
        <p:spPr>
          <a:xfrm>
            <a:off x="6172200" y="2286000"/>
            <a:ext cx="2962276" cy="1754326"/>
          </a:xfrm>
          <a:prstGeom prst="rect">
            <a:avLst/>
          </a:prstGeom>
          <a:noFill/>
        </p:spPr>
        <p:txBody>
          <a:bodyPr wrap="square" rtlCol="0">
            <a:spAutoFit/>
          </a:bodyPr>
          <a:lstStyle/>
          <a:p>
            <a:r>
              <a:rPr lang="nn-NO" dirty="0" smtClean="0"/>
              <a:t>Max Current </a:t>
            </a:r>
            <a:r>
              <a:rPr lang="nn-NO" dirty="0"/>
              <a:t>= 60.13 kA at </a:t>
            </a:r>
            <a:r>
              <a:rPr lang="nn-NO" dirty="0" smtClean="0"/>
              <a:t>406 </a:t>
            </a:r>
            <a:r>
              <a:rPr lang="nn-NO" dirty="0"/>
              <a:t>ns</a:t>
            </a:r>
          </a:p>
          <a:p>
            <a:endParaRPr lang="nn-NO" dirty="0"/>
          </a:p>
          <a:p>
            <a:r>
              <a:rPr lang="nn-NO" dirty="0" smtClean="0"/>
              <a:t>10-90% </a:t>
            </a:r>
            <a:r>
              <a:rPr lang="nn-NO" dirty="0"/>
              <a:t>risetime = </a:t>
            </a:r>
            <a:r>
              <a:rPr lang="nn-NO" dirty="0" smtClean="0"/>
              <a:t>236 </a:t>
            </a:r>
            <a:r>
              <a:rPr lang="nn-NO" dirty="0"/>
              <a:t>ns</a:t>
            </a:r>
          </a:p>
          <a:p>
            <a:endParaRPr lang="nn-NO" dirty="0"/>
          </a:p>
          <a:p>
            <a:r>
              <a:rPr lang="nn-NO" dirty="0" smtClean="0"/>
              <a:t>Risetime </a:t>
            </a:r>
            <a:r>
              <a:rPr lang="nn-NO" dirty="0"/>
              <a:t>dI/dt = </a:t>
            </a:r>
            <a:r>
              <a:rPr lang="nn-NO" dirty="0" smtClean="0"/>
              <a:t>0.20 kA/ns</a:t>
            </a:r>
            <a:endParaRPr lang="en-US" dirty="0"/>
          </a:p>
        </p:txBody>
      </p:sp>
    </p:spTree>
    <p:extLst>
      <p:ext uri="{BB962C8B-B14F-4D97-AF65-F5344CB8AC3E}">
        <p14:creationId xmlns:p14="http://schemas.microsoft.com/office/powerpoint/2010/main" val="2926002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David\Desktop\xpinch chamber\Fiber shots\47 smoot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1" y="1981200"/>
            <a:ext cx="6398846" cy="3809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Fiber Optic Diagnostic</a:t>
            </a:r>
            <a:endParaRPr lang="en-US" dirty="0"/>
          </a:p>
        </p:txBody>
      </p:sp>
      <p:sp>
        <p:nvSpPr>
          <p:cNvPr id="3" name="Content Placeholder 2"/>
          <p:cNvSpPr>
            <a:spLocks noGrp="1"/>
          </p:cNvSpPr>
          <p:nvPr>
            <p:ph idx="1"/>
          </p:nvPr>
        </p:nvSpPr>
        <p:spPr>
          <a:xfrm>
            <a:off x="457200" y="1752601"/>
            <a:ext cx="4038600" cy="4572000"/>
          </a:xfrm>
        </p:spPr>
        <p:txBody>
          <a:bodyPr>
            <a:normAutofit/>
          </a:bodyPr>
          <a:lstStyle/>
          <a:p>
            <a:endParaRPr lang="en-US" dirty="0"/>
          </a:p>
          <a:p>
            <a:pPr marL="0" indent="0">
              <a:buNone/>
            </a:pPr>
            <a:endParaRPr lang="en-US" dirty="0" smtClean="0"/>
          </a:p>
          <a:p>
            <a:endParaRPr lang="en-US" dirty="0" smtClean="0"/>
          </a:p>
          <a:p>
            <a:pPr lvl="1"/>
            <a:endParaRPr lang="en-US" dirty="0" smtClean="0"/>
          </a:p>
          <a:p>
            <a:pPr marL="411480" lvl="1" indent="0">
              <a:buNone/>
            </a:pPr>
            <a:endParaRPr lang="en-US" dirty="0"/>
          </a:p>
          <a:p>
            <a:pPr marL="411480" lvl="1" indent="0">
              <a:buNone/>
            </a:pPr>
            <a:endParaRPr lang="en-US" dirty="0" smtClean="0"/>
          </a:p>
        </p:txBody>
      </p:sp>
      <p:pic>
        <p:nvPicPr>
          <p:cNvPr id="6" name="Picture 3" descr="C:\Users\Sonal\Desktop\StackedBloc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33400" y="1578866"/>
            <a:ext cx="6324600" cy="4572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p:txBody>
      </p:sp>
      <p:sp>
        <p:nvSpPr>
          <p:cNvPr id="4" name="TextBox 3"/>
          <p:cNvSpPr txBox="1"/>
          <p:nvPr/>
        </p:nvSpPr>
        <p:spPr>
          <a:xfrm>
            <a:off x="533400" y="5791200"/>
            <a:ext cx="8077200" cy="923330"/>
          </a:xfrm>
          <a:prstGeom prst="rect">
            <a:avLst/>
          </a:prstGeom>
          <a:noFill/>
        </p:spPr>
        <p:txBody>
          <a:bodyPr wrap="square" rtlCol="0">
            <a:spAutoFit/>
          </a:bodyPr>
          <a:lstStyle/>
          <a:p>
            <a:r>
              <a:rPr lang="en-US" dirty="0" smtClean="0"/>
              <a:t>Switch 2 (purple) breaks down without trigger pulse (self-break) 50 ns before switches </a:t>
            </a:r>
            <a:r>
              <a:rPr lang="en-US" dirty="0" smtClean="0"/>
              <a:t>4-6 (blue, green, red) </a:t>
            </a:r>
            <a:r>
              <a:rPr lang="en-US" dirty="0" smtClean="0"/>
              <a:t>break down. Switches 1 (teal) and </a:t>
            </a:r>
            <a:r>
              <a:rPr lang="en-US" dirty="0" smtClean="0"/>
              <a:t>3 </a:t>
            </a:r>
            <a:r>
              <a:rPr lang="en-US" dirty="0" smtClean="0"/>
              <a:t>(gold) are delayed ~600ns. Current trace reflects this behavior</a:t>
            </a:r>
            <a:r>
              <a:rPr lang="en-US" dirty="0" smtClean="0"/>
              <a:t>. PMT data smoothed.</a:t>
            </a:r>
            <a:endParaRPr lang="en-US" dirty="0"/>
          </a:p>
        </p:txBody>
      </p:sp>
      <p:sp>
        <p:nvSpPr>
          <p:cNvPr id="12" name="TextBox 11"/>
          <p:cNvSpPr txBox="1"/>
          <p:nvPr/>
        </p:nvSpPr>
        <p:spPr>
          <a:xfrm>
            <a:off x="600074" y="1447800"/>
            <a:ext cx="7248526" cy="830997"/>
          </a:xfrm>
          <a:prstGeom prst="rect">
            <a:avLst/>
          </a:prstGeom>
          <a:noFill/>
        </p:spPr>
        <p:txBody>
          <a:bodyPr wrap="square" rtlCol="0">
            <a:spAutoFit/>
          </a:bodyPr>
          <a:lstStyle/>
          <a:p>
            <a:r>
              <a:rPr lang="en-US" sz="2400" dirty="0" smtClean="0"/>
              <a:t>Used for determining when switches self-break and if switches are delayed</a:t>
            </a:r>
            <a:endParaRPr lang="en-US" sz="2400" dirty="0"/>
          </a:p>
        </p:txBody>
      </p:sp>
    </p:spTree>
    <p:extLst>
      <p:ext uri="{BB962C8B-B14F-4D97-AF65-F5344CB8AC3E}">
        <p14:creationId xmlns:p14="http://schemas.microsoft.com/office/powerpoint/2010/main" val="2746191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92500" lnSpcReduction="10000"/>
              </a:bodyPr>
              <a:lstStyle/>
              <a:p>
                <a:r>
                  <a:rPr lang="en-US" dirty="0" smtClean="0"/>
                  <a:t>The </a:t>
                </a:r>
                <a:r>
                  <a:rPr lang="en-US" dirty="0" err="1" smtClean="0"/>
                  <a:t>pulser</a:t>
                </a:r>
                <a:r>
                  <a:rPr lang="en-US" dirty="0" smtClean="0"/>
                  <a:t> inductance (290 </a:t>
                </a:r>
                <a:r>
                  <a:rPr lang="en-US" dirty="0" err="1" smtClean="0"/>
                  <a:t>nH</a:t>
                </a:r>
                <a:r>
                  <a:rPr lang="en-US" dirty="0" smtClean="0"/>
                  <a:t>) is limiting factor in </a:t>
                </a:r>
                <a:r>
                  <a:rPr lang="en-US" dirty="0" err="1" smtClean="0"/>
                  <a:t>risetime</a:t>
                </a:r>
                <a:r>
                  <a:rPr lang="en-US" dirty="0" smtClean="0"/>
                  <a:t>. The system inductance increases to 620 </a:t>
                </a:r>
                <a:r>
                  <a:rPr lang="en-US" dirty="0" err="1" smtClean="0"/>
                  <a:t>nH</a:t>
                </a:r>
                <a:r>
                  <a:rPr lang="en-US" dirty="0" smtClean="0"/>
                  <a:t> by adding coaxial transmission line and x-pinch chamber load. </a:t>
                </a:r>
              </a:p>
              <a:p>
                <a:endParaRPr lang="en-US" dirty="0"/>
              </a:p>
              <a:p>
                <a:pPr marL="182880" lvl="2">
                  <a:buSzPct val="85000"/>
                </a:pPr>
                <a:r>
                  <a:rPr lang="en-US" sz="2400" dirty="0" smtClean="0"/>
                  <a:t>Current and </a:t>
                </a:r>
                <a:r>
                  <a:rPr lang="en-US" sz="2400" dirty="0" err="1" smtClean="0"/>
                  <a:t>risetime</a:t>
                </a:r>
                <a:r>
                  <a:rPr lang="en-US" sz="2400" dirty="0" smtClean="0"/>
                  <a:t> (60 kA, 0.2 </a:t>
                </a:r>
                <a:r>
                  <a:rPr lang="en-US" sz="2400" dirty="0"/>
                  <a:t>kA/ns</a:t>
                </a:r>
                <a:r>
                  <a:rPr lang="en-US" sz="2400" dirty="0" smtClean="0"/>
                  <a:t>) </a:t>
                </a:r>
                <a:r>
                  <a:rPr lang="en-US" sz="2400" dirty="0" smtClean="0"/>
                  <a:t>may be sufficient for </a:t>
                </a:r>
                <a:r>
                  <a:rPr lang="en-US" sz="2400" dirty="0"/>
                  <a:t>traditional </a:t>
                </a:r>
                <a:r>
                  <a:rPr lang="en-US" sz="2400" dirty="0" smtClean="0"/>
                  <a:t>x-pinch without pulse peaking techniques.[4] </a:t>
                </a:r>
              </a:p>
              <a:p>
                <a:pPr marL="182880" lvl="2">
                  <a:buSzPct val="85000"/>
                </a:pPr>
                <a:endParaRPr lang="en-US" dirty="0" smtClean="0"/>
              </a:p>
              <a:p>
                <a:r>
                  <a:rPr lang="en-US" dirty="0" smtClean="0"/>
                  <a:t>Fiber optics are viable diagnostic for assessing switch behavior and may be applied to 1-MA LTD.</a:t>
                </a:r>
                <a:endParaRPr lang="en-US" dirty="0"/>
              </a:p>
              <a:p>
                <a:pPr marL="0" indent="0">
                  <a:buNone/>
                </a:pPr>
                <a:endParaRPr lang="en-US" dirty="0" smtClean="0"/>
              </a:p>
              <a:p>
                <a:r>
                  <a:rPr lang="en-US" dirty="0"/>
                  <a:t>~80% energy delivered to </a:t>
                </a:r>
                <a:r>
                  <a:rPr lang="en-US" dirty="0" smtClean="0"/>
                  <a:t>resistive load </a:t>
                </a:r>
                <a:r>
                  <a:rPr lang="en-US" dirty="0"/>
                  <a:t>at 50 kV</a:t>
                </a: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i="1">
                              <a:latin typeface="Cambria Math"/>
                            </a:rPr>
                          </m:ctrlPr>
                        </m:naryPr>
                        <m:sub/>
                        <m:sup/>
                        <m:e>
                          <m:sSup>
                            <m:sSupPr>
                              <m:ctrlPr>
                                <a:rPr lang="en-US" i="1">
                                  <a:latin typeface="Cambria Math"/>
                                </a:rPr>
                              </m:ctrlPr>
                            </m:sSupPr>
                            <m:e>
                              <m:r>
                                <a:rPr lang="en-US" i="1">
                                  <a:latin typeface="Cambria Math"/>
                                </a:rPr>
                                <m:t>𝐼</m:t>
                              </m:r>
                            </m:e>
                            <m:sup>
                              <m:r>
                                <a:rPr lang="en-US" i="1">
                                  <a:latin typeface="Cambria Math"/>
                                </a:rPr>
                                <m:t>2</m:t>
                              </m:r>
                            </m:sup>
                          </m:sSup>
                          <m:r>
                            <a:rPr lang="en-US" i="1">
                              <a:latin typeface="Cambria Math"/>
                            </a:rPr>
                            <m:t>𝑅</m:t>
                          </m:r>
                          <m:r>
                            <a:rPr lang="en-US" i="1">
                              <a:latin typeface="Cambria Math"/>
                            </a:rPr>
                            <m:t> </m:t>
                          </m:r>
                          <m:r>
                            <a:rPr lang="en-US" i="1">
                              <a:latin typeface="Cambria Math"/>
                            </a:rPr>
                            <m:t>𝑑𝑡</m:t>
                          </m:r>
                        </m:e>
                      </m:nary>
                      <m:r>
                        <a:rPr lang="en-US" i="1">
                          <a:latin typeface="Cambria Math"/>
                        </a:rPr>
                        <m:t> / </m:t>
                      </m:r>
                      <m:f>
                        <m:fPr>
                          <m:ctrlPr>
                            <a:rPr lang="en-US" i="1">
                              <a:latin typeface="Cambria Math"/>
                            </a:rPr>
                          </m:ctrlPr>
                        </m:fPr>
                        <m:num>
                          <m:r>
                            <a:rPr lang="en-US" i="1">
                              <a:latin typeface="Cambria Math"/>
                            </a:rPr>
                            <m:t>1</m:t>
                          </m:r>
                        </m:num>
                        <m:den>
                          <m:r>
                            <a:rPr lang="en-US" i="1">
                              <a:latin typeface="Cambria Math"/>
                            </a:rPr>
                            <m:t>2</m:t>
                          </m:r>
                        </m:den>
                      </m:f>
                      <m:r>
                        <a:rPr lang="en-US" i="1">
                          <a:latin typeface="Cambria Math"/>
                        </a:rPr>
                        <m:t>𝐶</m:t>
                      </m:r>
                      <m:sSup>
                        <m:sSupPr>
                          <m:ctrlPr>
                            <a:rPr lang="en-US" i="1">
                              <a:latin typeface="Cambria Math"/>
                            </a:rPr>
                          </m:ctrlPr>
                        </m:sSupPr>
                        <m:e>
                          <m:r>
                            <a:rPr lang="en-US" i="1">
                              <a:latin typeface="Cambria Math"/>
                            </a:rPr>
                            <m:t>𝑉</m:t>
                          </m:r>
                        </m:e>
                        <m:sup>
                          <m:r>
                            <a:rPr lang="en-US" i="1">
                              <a:latin typeface="Cambria Math"/>
                            </a:rPr>
                            <m:t>2</m:t>
                          </m:r>
                        </m:sup>
                      </m:sSup>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889" t="-1375" r="-1185"/>
                </a:stretch>
              </a:blipFill>
            </p:spPr>
            <p:txBody>
              <a:bodyPr/>
              <a:lstStyle/>
              <a:p>
                <a:r>
                  <a:rPr lang="en-US">
                    <a:noFill/>
                  </a:rPr>
                  <a:t> </a:t>
                </a:r>
              </a:p>
            </p:txBody>
          </p:sp>
        </mc:Fallback>
      </mc:AlternateContent>
    </p:spTree>
    <p:extLst>
      <p:ext uri="{BB962C8B-B14F-4D97-AF65-F5344CB8AC3E}">
        <p14:creationId xmlns:p14="http://schemas.microsoft.com/office/powerpoint/2010/main" val="778345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External B Field for MRT Experiments</a:t>
            </a:r>
            <a:endParaRPr lang="en-US" dirty="0"/>
          </a:p>
        </p:txBody>
      </p:sp>
      <p:sp>
        <p:nvSpPr>
          <p:cNvPr id="10" name="TextBox 9"/>
          <p:cNvSpPr txBox="1"/>
          <p:nvPr/>
        </p:nvSpPr>
        <p:spPr>
          <a:xfrm>
            <a:off x="689264" y="1524000"/>
            <a:ext cx="8458200" cy="923330"/>
          </a:xfrm>
          <a:prstGeom prst="rect">
            <a:avLst/>
          </a:prstGeom>
          <a:noFill/>
        </p:spPr>
        <p:txBody>
          <a:bodyPr wrap="square" rtlCol="0">
            <a:spAutoFit/>
          </a:bodyPr>
          <a:lstStyle/>
          <a:p>
            <a:r>
              <a:rPr lang="en-US" dirty="0" err="1" smtClean="0"/>
              <a:t>Pulser</a:t>
            </a:r>
            <a:r>
              <a:rPr lang="en-US" dirty="0" smtClean="0"/>
              <a:t> can be used to generate an external magnetic field for experiments studying the magneto Rayleigh-Taylor (MRT) instability on the 1 MA LTD at the University of Michigan</a:t>
            </a:r>
            <a:endParaRPr lang="en-US" dirty="0"/>
          </a:p>
        </p:txBody>
      </p:sp>
      <p:sp>
        <p:nvSpPr>
          <p:cNvPr id="5" name="TextBox 4"/>
          <p:cNvSpPr txBox="1"/>
          <p:nvPr/>
        </p:nvSpPr>
        <p:spPr>
          <a:xfrm>
            <a:off x="5715000" y="2871311"/>
            <a:ext cx="2971800" cy="1200329"/>
          </a:xfrm>
          <a:prstGeom prst="rect">
            <a:avLst/>
          </a:prstGeom>
          <a:noFill/>
        </p:spPr>
        <p:txBody>
          <a:bodyPr wrap="square" rtlCol="0">
            <a:spAutoFit/>
          </a:bodyPr>
          <a:lstStyle/>
          <a:p>
            <a:r>
              <a:rPr lang="en-US" dirty="0" err="1" smtClean="0"/>
              <a:t>B</a:t>
            </a:r>
            <a:r>
              <a:rPr lang="en-US" baseline="-25000" dirty="0" err="1" smtClean="0"/>
              <a:t>external</a:t>
            </a:r>
            <a:r>
              <a:rPr lang="en-US" dirty="0" smtClean="0"/>
              <a:t> can be formed from solenoid </a:t>
            </a:r>
            <a:r>
              <a:rPr lang="en-US" dirty="0" smtClean="0"/>
              <a:t>configuration around </a:t>
            </a:r>
            <a:r>
              <a:rPr lang="en-US" dirty="0" smtClean="0"/>
              <a:t>return </a:t>
            </a:r>
            <a:r>
              <a:rPr lang="en-US" dirty="0"/>
              <a:t>posts (blue current path) </a:t>
            </a:r>
            <a:endParaRPr lang="en-US"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47330"/>
            <a:ext cx="5419725"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15000" y="4267200"/>
            <a:ext cx="2514600" cy="923330"/>
          </a:xfrm>
          <a:prstGeom prst="rect">
            <a:avLst/>
          </a:prstGeom>
          <a:noFill/>
        </p:spPr>
        <p:txBody>
          <a:bodyPr wrap="square" rtlCol="0">
            <a:spAutoFit/>
          </a:bodyPr>
          <a:lstStyle/>
          <a:p>
            <a:r>
              <a:rPr lang="en-US" dirty="0" smtClean="0"/>
              <a:t>For one loop at radius 0.1 m, </a:t>
            </a:r>
            <a:r>
              <a:rPr lang="en-US" dirty="0" err="1" smtClean="0"/>
              <a:t>B</a:t>
            </a:r>
            <a:r>
              <a:rPr lang="en-US" baseline="-25000" dirty="0" err="1" smtClean="0"/>
              <a:t>external</a:t>
            </a:r>
            <a:r>
              <a:rPr lang="en-US" baseline="-25000" dirty="0" smtClean="0"/>
              <a:t> </a:t>
            </a:r>
            <a:r>
              <a:rPr lang="en-US" dirty="0" smtClean="0"/>
              <a:t>= 0.3 Tesla at 50 kA </a:t>
            </a:r>
            <a:endParaRPr lang="en-US" dirty="0"/>
          </a:p>
        </p:txBody>
      </p:sp>
    </p:spTree>
    <p:extLst>
      <p:ext uri="{BB962C8B-B14F-4D97-AF65-F5344CB8AC3E}">
        <p14:creationId xmlns:p14="http://schemas.microsoft.com/office/powerpoint/2010/main" val="19476595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r>
              <a:rPr lang="en-US" dirty="0" smtClean="0"/>
              <a:t>Explore techniques to decrease </a:t>
            </a:r>
            <a:r>
              <a:rPr lang="en-US" dirty="0" err="1" smtClean="0"/>
              <a:t>risetime</a:t>
            </a:r>
            <a:endParaRPr lang="en-US" dirty="0" smtClean="0"/>
          </a:p>
          <a:p>
            <a:pPr marL="457200" lvl="2"/>
            <a:r>
              <a:rPr lang="en-US" sz="2000" dirty="0"/>
              <a:t>Add pulse peaking </a:t>
            </a:r>
            <a:r>
              <a:rPr lang="en-US" sz="2000" dirty="0" smtClean="0"/>
              <a:t>switch</a:t>
            </a:r>
          </a:p>
          <a:p>
            <a:pPr marL="457200" lvl="2"/>
            <a:r>
              <a:rPr lang="en-US" sz="2000" dirty="0" smtClean="0"/>
              <a:t>Switch to radial transmission lines</a:t>
            </a:r>
          </a:p>
          <a:p>
            <a:pPr marL="0" indent="0">
              <a:buNone/>
            </a:pPr>
            <a:endParaRPr lang="en-US" dirty="0" smtClean="0"/>
          </a:p>
          <a:p>
            <a:r>
              <a:rPr lang="en-US" dirty="0" smtClean="0"/>
              <a:t>Implement x-ray photodiode </a:t>
            </a:r>
            <a:r>
              <a:rPr lang="en-US" dirty="0"/>
              <a:t>(AXUV) to determine if we are producing </a:t>
            </a:r>
            <a:r>
              <a:rPr lang="en-US" dirty="0" smtClean="0"/>
              <a:t>x-rays</a:t>
            </a:r>
          </a:p>
          <a:p>
            <a:endParaRPr lang="en-US" dirty="0"/>
          </a:p>
          <a:p>
            <a:r>
              <a:rPr lang="en-US" dirty="0" smtClean="0"/>
              <a:t>Determine whether traditional x-pinch configuration is able to produce x-ray burst for available current and </a:t>
            </a:r>
            <a:r>
              <a:rPr lang="en-US" dirty="0" err="1" smtClean="0"/>
              <a:t>risetime</a:t>
            </a:r>
            <a:r>
              <a:rPr lang="en-US" dirty="0" smtClean="0"/>
              <a:t>.</a:t>
            </a:r>
            <a:endParaRPr lang="en-US" dirty="0" smtClean="0"/>
          </a:p>
          <a:p>
            <a:pPr lvl="1"/>
            <a:endParaRPr lang="en-US" dirty="0" smtClean="0"/>
          </a:p>
        </p:txBody>
      </p:sp>
    </p:spTree>
    <p:extLst>
      <p:ext uri="{BB962C8B-B14F-4D97-AF65-F5344CB8AC3E}">
        <p14:creationId xmlns:p14="http://schemas.microsoft.com/office/powerpoint/2010/main" val="582087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a:t>[1] J. C. </a:t>
            </a:r>
            <a:r>
              <a:rPr lang="en-US" dirty="0" err="1"/>
              <a:t>Zier</a:t>
            </a:r>
            <a:r>
              <a:rPr lang="en-US" dirty="0"/>
              <a:t>, R. M. </a:t>
            </a:r>
            <a:r>
              <a:rPr lang="en-US" dirty="0" err="1"/>
              <a:t>Gilgenbach</a:t>
            </a:r>
            <a:r>
              <a:rPr lang="en-US" dirty="0"/>
              <a:t>, D. A. </a:t>
            </a:r>
            <a:r>
              <a:rPr lang="en-US" dirty="0" err="1"/>
              <a:t>Chalenski</a:t>
            </a:r>
            <a:r>
              <a:rPr lang="en-US" dirty="0"/>
              <a:t>, Y. Y. Lau, et al, Phys. Plasmas </a:t>
            </a:r>
            <a:r>
              <a:rPr lang="en-US" b="1" dirty="0"/>
              <a:t>19</a:t>
            </a:r>
            <a:r>
              <a:rPr lang="en-US" dirty="0"/>
              <a:t>, 032701 (2012).</a:t>
            </a:r>
            <a:endParaRPr lang="en-US" sz="3600" dirty="0"/>
          </a:p>
          <a:p>
            <a:r>
              <a:rPr lang="en-US" dirty="0"/>
              <a:t>[2] Jacob </a:t>
            </a:r>
            <a:r>
              <a:rPr lang="en-US" dirty="0" err="1"/>
              <a:t>Zier</a:t>
            </a:r>
            <a:r>
              <a:rPr lang="en-US" dirty="0"/>
              <a:t>, “Ablation Dynamics and Instabilities of Metallic Plasmas generated using MA-Scale Current Drivers”, Ph.D. Dissertation, University of Michigan, (2011</a:t>
            </a:r>
            <a:r>
              <a:rPr lang="en-US" dirty="0" smtClean="0"/>
              <a:t>).</a:t>
            </a:r>
          </a:p>
          <a:p>
            <a:r>
              <a:rPr lang="en-US" dirty="0" smtClean="0"/>
              <a:t>[3] </a:t>
            </a:r>
            <a:r>
              <a:rPr lang="en-US" dirty="0"/>
              <a:t>T. A. </a:t>
            </a:r>
            <a:r>
              <a:rPr lang="en-US" dirty="0" err="1"/>
              <a:t>Shelkovenko</a:t>
            </a:r>
            <a:r>
              <a:rPr lang="en-US" dirty="0"/>
              <a:t>, S. A. </a:t>
            </a:r>
            <a:r>
              <a:rPr lang="en-US" dirty="0" err="1"/>
              <a:t>Pikuz</a:t>
            </a:r>
            <a:r>
              <a:rPr lang="en-US" dirty="0"/>
              <a:t>, J. D. Douglass, R. D. McBride, J. </a:t>
            </a:r>
            <a:r>
              <a:rPr lang="en-US" dirty="0" smtClean="0"/>
              <a:t>B. Greenly</a:t>
            </a:r>
            <a:r>
              <a:rPr lang="en-US" dirty="0"/>
              <a:t>, and D. A. Hammer, IEEE Trans. Plasma Sci. 34, 2336 (2006</a:t>
            </a:r>
            <a:r>
              <a:rPr lang="en-US" dirty="0" smtClean="0"/>
              <a:t>).</a:t>
            </a:r>
          </a:p>
          <a:p>
            <a:r>
              <a:rPr lang="en-US" dirty="0" smtClean="0"/>
              <a:t>[4]</a:t>
            </a:r>
            <a:r>
              <a:rPr lang="nl-NL" dirty="0" smtClean="0"/>
              <a:t> </a:t>
            </a:r>
            <a:r>
              <a:rPr lang="nl-NL" dirty="0"/>
              <a:t>Collins, G. W</a:t>
            </a:r>
            <a:r>
              <a:rPr lang="nl-NL" dirty="0" smtClean="0"/>
              <a:t>. </a:t>
            </a:r>
            <a:r>
              <a:rPr lang="nl-NL" dirty="0"/>
              <a:t>Valdivia, M. P</a:t>
            </a:r>
            <a:r>
              <a:rPr lang="nl-NL" dirty="0" smtClean="0"/>
              <a:t>. </a:t>
            </a:r>
            <a:r>
              <a:rPr lang="nl-NL" dirty="0"/>
              <a:t>Zick, T</a:t>
            </a:r>
            <a:r>
              <a:rPr lang="nl-NL" dirty="0" smtClean="0"/>
              <a:t>. </a:t>
            </a:r>
            <a:r>
              <a:rPr lang="nl-NL" dirty="0"/>
              <a:t>Madden, R. E</a:t>
            </a:r>
            <a:r>
              <a:rPr lang="nl-NL" dirty="0" smtClean="0"/>
              <a:t>. </a:t>
            </a:r>
            <a:r>
              <a:rPr lang="nl-NL" dirty="0"/>
              <a:t>Haines, M. G</a:t>
            </a:r>
            <a:r>
              <a:rPr lang="nl-NL" dirty="0" smtClean="0"/>
              <a:t>. </a:t>
            </a:r>
            <a:r>
              <a:rPr lang="nl-NL" dirty="0"/>
              <a:t>Beg, F. </a:t>
            </a:r>
            <a:r>
              <a:rPr lang="nl-NL" dirty="0" smtClean="0"/>
              <a:t>N.</a:t>
            </a:r>
            <a:r>
              <a:rPr lang="en-US" dirty="0" smtClean="0"/>
              <a:t>, Phys</a:t>
            </a:r>
            <a:r>
              <a:rPr lang="en-US" dirty="0"/>
              <a:t>. Plasmas </a:t>
            </a:r>
            <a:r>
              <a:rPr lang="en-US" b="1" dirty="0"/>
              <a:t>20</a:t>
            </a:r>
            <a:r>
              <a:rPr lang="en-US" dirty="0"/>
              <a:t>, 042704 (2013)</a:t>
            </a:r>
          </a:p>
          <a:p>
            <a:endParaRPr lang="en-US" dirty="0"/>
          </a:p>
        </p:txBody>
      </p:sp>
      <p:pic>
        <p:nvPicPr>
          <p:cNvPr id="5"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73786"/>
            <a:ext cx="1000125" cy="95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220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08508" y="457200"/>
            <a:ext cx="8229600" cy="1143000"/>
          </a:xfrm>
        </p:spPr>
        <p:txBody>
          <a:bodyPr/>
          <a:lstStyle/>
          <a:p>
            <a:r>
              <a:rPr lang="en-US" dirty="0" smtClean="0"/>
              <a:t>Introduction and Motivation</a:t>
            </a:r>
            <a:endParaRPr lang="en-US" dirty="0"/>
          </a:p>
        </p:txBody>
      </p:sp>
      <p:sp>
        <p:nvSpPr>
          <p:cNvPr id="3" name="Rectangle 2"/>
          <p:cNvSpPr/>
          <p:nvPr/>
        </p:nvSpPr>
        <p:spPr>
          <a:xfrm>
            <a:off x="533400" y="1524000"/>
            <a:ext cx="8534400" cy="2185214"/>
          </a:xfrm>
          <a:prstGeom prst="rect">
            <a:avLst/>
          </a:prstGeom>
        </p:spPr>
        <p:txBody>
          <a:bodyPr wrap="square">
            <a:spAutoFit/>
          </a:bodyPr>
          <a:lstStyle/>
          <a:p>
            <a:r>
              <a:rPr lang="en-US" sz="2400" dirty="0" smtClean="0"/>
              <a:t>Compact </a:t>
            </a:r>
            <a:r>
              <a:rPr lang="en-US" sz="2400" dirty="0" err="1"/>
              <a:t>pulser</a:t>
            </a:r>
            <a:r>
              <a:rPr lang="en-US" sz="2400" dirty="0"/>
              <a:t> </a:t>
            </a:r>
            <a:r>
              <a:rPr lang="en-US" sz="2400" dirty="0" smtClean="0"/>
              <a:t>designed to </a:t>
            </a:r>
            <a:r>
              <a:rPr lang="en-US" sz="2400" dirty="0"/>
              <a:t>drive hybrid x-pinch loads </a:t>
            </a:r>
            <a:r>
              <a:rPr lang="en-US" sz="2400" dirty="0" smtClean="0"/>
              <a:t>to </a:t>
            </a:r>
            <a:r>
              <a:rPr lang="en-US" sz="2400" dirty="0"/>
              <a:t>backlight planar foil ablation experiments on the 1-MA LTD at the University of Michigan.[1,2</a:t>
            </a:r>
            <a:r>
              <a:rPr lang="en-US" sz="2400" dirty="0" smtClean="0"/>
              <a:t>]</a:t>
            </a:r>
          </a:p>
          <a:p>
            <a:endParaRPr lang="en-US" sz="2800" dirty="0"/>
          </a:p>
          <a:p>
            <a:endParaRPr lang="en-US" dirty="0">
              <a:latin typeface="Trebuchet MS" pitchFamily="34" charset="0"/>
            </a:endParaRPr>
          </a:p>
          <a:p>
            <a:endParaRPr lang="en-US" dirty="0">
              <a:latin typeface="Trebuchet MS" pitchFamily="34" charset="0"/>
            </a:endParaRPr>
          </a:p>
        </p:txBody>
      </p:sp>
      <p:pic>
        <p:nvPicPr>
          <p:cNvPr id="29" name="Picture 3" descr="C:\Users\Sonal\Desktop\StackedBloc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73786"/>
            <a:ext cx="1000125" cy="95021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ectangle 1"/>
              <p:cNvSpPr/>
              <p:nvPr/>
            </p:nvSpPr>
            <p:spPr>
              <a:xfrm>
                <a:off x="533400" y="3200400"/>
                <a:ext cx="5715000" cy="2677656"/>
              </a:xfrm>
              <a:prstGeom prst="rect">
                <a:avLst/>
              </a:prstGeom>
            </p:spPr>
            <p:txBody>
              <a:bodyPr wrap="square">
                <a:spAutoFit/>
              </a:bodyPr>
              <a:lstStyle/>
              <a:p>
                <a:r>
                  <a:rPr lang="en-US" sz="2400" dirty="0" smtClean="0"/>
                  <a:t>Diagnostics currently installed on 1-MA LTD include 775 nm </a:t>
                </a:r>
                <a:r>
                  <a:rPr lang="en-US" sz="2400" dirty="0" err="1" smtClean="0"/>
                  <a:t>Ti:sapphire</a:t>
                </a:r>
                <a:r>
                  <a:rPr lang="en-US" sz="2400" dirty="0" smtClean="0"/>
                  <a:t> </a:t>
                </a:r>
                <a:r>
                  <a:rPr lang="en-US" sz="2400" dirty="0"/>
                  <a:t>laser that cannot penetrate </a:t>
                </a:r>
                <a:r>
                  <a:rPr lang="en-US" sz="2400" dirty="0" smtClean="0"/>
                  <a:t>dense plasma region (</a:t>
                </a:r>
                <a14:m>
                  <m:oMath xmlns:m="http://schemas.openxmlformats.org/officeDocument/2006/math">
                    <m:r>
                      <a:rPr lang="en-US" sz="2400" b="0" i="1" smtClean="0">
                        <a:latin typeface="Cambria Math"/>
                      </a:rPr>
                      <m:t>𝑛</m:t>
                    </m:r>
                    <m:r>
                      <a:rPr lang="en-US" sz="2400" b="0" i="1" smtClean="0">
                        <a:latin typeface="Cambria Math"/>
                      </a:rPr>
                      <m:t>&gt;</m:t>
                    </m:r>
                    <m:sSup>
                      <m:sSupPr>
                        <m:ctrlPr>
                          <a:rPr lang="en-US" sz="2400" b="0" i="1" smtClean="0">
                            <a:latin typeface="Cambria Math"/>
                          </a:rPr>
                        </m:ctrlPr>
                      </m:sSupPr>
                      <m:e>
                        <m:r>
                          <a:rPr lang="en-US" sz="2400" b="0" i="1" smtClean="0">
                            <a:latin typeface="Cambria Math"/>
                          </a:rPr>
                          <m:t>10</m:t>
                        </m:r>
                      </m:e>
                      <m:sup>
                        <m:r>
                          <a:rPr lang="en-US" sz="2400" b="0" i="1" smtClean="0">
                            <a:latin typeface="Cambria Math"/>
                          </a:rPr>
                          <m:t>21</m:t>
                        </m:r>
                      </m:sup>
                    </m:sSup>
                    <m:r>
                      <a:rPr lang="en-US" sz="2400" b="0" i="0" smtClean="0">
                        <a:latin typeface="Cambria Math"/>
                      </a:rPr>
                      <m:t>/</m:t>
                    </m:r>
                    <m:sSup>
                      <m:sSupPr>
                        <m:ctrlPr>
                          <a:rPr lang="en-US" sz="2400" b="0" i="1" smtClean="0">
                            <a:latin typeface="Cambria Math"/>
                          </a:rPr>
                        </m:ctrlPr>
                      </m:sSupPr>
                      <m:e>
                        <m:r>
                          <m:rPr>
                            <m:sty m:val="p"/>
                          </m:rPr>
                          <a:rPr lang="en-US" sz="2400" b="0" i="0" smtClean="0">
                            <a:latin typeface="Cambria Math"/>
                          </a:rPr>
                          <m:t>cm</m:t>
                        </m:r>
                      </m:e>
                      <m:sup>
                        <m:r>
                          <a:rPr lang="en-US" sz="2400" b="0" i="0" smtClean="0">
                            <a:latin typeface="Cambria Math"/>
                          </a:rPr>
                          <m:t>3</m:t>
                        </m:r>
                      </m:sup>
                    </m:sSup>
                  </m:oMath>
                </a14:m>
                <a:r>
                  <a:rPr lang="en-US" sz="2400" dirty="0" smtClean="0"/>
                  <a:t>)</a:t>
                </a:r>
              </a:p>
              <a:p>
                <a:endParaRPr lang="en-US" sz="2400" dirty="0"/>
              </a:p>
              <a:p>
                <a:r>
                  <a:rPr lang="en-US" sz="2400" dirty="0" smtClean="0"/>
                  <a:t>X-rays from x-pinch may be used to probe deeper into the plasma</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533400" y="3200400"/>
                <a:ext cx="5715000" cy="2677656"/>
              </a:xfrm>
              <a:prstGeom prst="rect">
                <a:avLst/>
              </a:prstGeom>
              <a:blipFill rotWithShape="1">
                <a:blip r:embed="rId4"/>
                <a:stretch>
                  <a:fillRect l="-1708" t="-1595" b="-4556"/>
                </a:stretch>
              </a:blipFill>
            </p:spPr>
            <p:txBody>
              <a:bodyPr/>
              <a:lstStyle/>
              <a:p>
                <a:r>
                  <a:rPr lang="en-US">
                    <a:noFill/>
                  </a:rPr>
                  <a:t> </a:t>
                </a:r>
              </a:p>
            </p:txBody>
          </p:sp>
        </mc:Fallback>
      </mc:AlternateContent>
      <p:grpSp>
        <p:nvGrpSpPr>
          <p:cNvPr id="14" name="Group 13"/>
          <p:cNvGrpSpPr/>
          <p:nvPr/>
        </p:nvGrpSpPr>
        <p:grpSpPr>
          <a:xfrm>
            <a:off x="6372224" y="3045020"/>
            <a:ext cx="3205163" cy="3273011"/>
            <a:chOff x="6091237" y="2548232"/>
            <a:chExt cx="3205163" cy="3273011"/>
          </a:xfrm>
        </p:grpSpPr>
        <p:pic>
          <p:nvPicPr>
            <p:cNvPr id="7" name="Picture 3" descr="C:\Users\Sonal\Desktop\New folder (2)\New folder\New folder\00333_001_002_c1-laser.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79" r="19298"/>
            <a:stretch/>
          </p:blipFill>
          <p:spPr bwMode="auto">
            <a:xfrm>
              <a:off x="6091237" y="2971800"/>
              <a:ext cx="2247900" cy="25607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67500" y="5513466"/>
              <a:ext cx="2628900" cy="307777"/>
            </a:xfrm>
            <a:prstGeom prst="rect">
              <a:avLst/>
            </a:prstGeom>
            <a:noFill/>
          </p:spPr>
          <p:txBody>
            <a:bodyPr wrap="square" rtlCol="0">
              <a:spAutoFit/>
            </a:bodyPr>
            <a:lstStyle/>
            <a:p>
              <a:r>
                <a:rPr lang="en-US" sz="1400" dirty="0" smtClean="0"/>
                <a:t>Laser cut off in plasma</a:t>
              </a:r>
              <a:endParaRPr lang="en-US" sz="1400" dirty="0"/>
            </a:p>
          </p:txBody>
        </p:sp>
        <p:cxnSp>
          <p:nvCxnSpPr>
            <p:cNvPr id="6" name="Straight Arrow Connector 5"/>
            <p:cNvCxnSpPr/>
            <p:nvPr/>
          </p:nvCxnSpPr>
          <p:spPr>
            <a:xfrm flipH="1" flipV="1">
              <a:off x="7391400" y="4400729"/>
              <a:ext cx="590550" cy="111273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7110413" y="2895600"/>
              <a:ext cx="357187"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6156710" y="2548232"/>
              <a:ext cx="2204450" cy="307777"/>
            </a:xfrm>
            <a:prstGeom prst="rect">
              <a:avLst/>
            </a:prstGeom>
            <a:noFill/>
          </p:spPr>
          <p:txBody>
            <a:bodyPr wrap="none" rtlCol="0">
              <a:spAutoFit/>
            </a:bodyPr>
            <a:lstStyle/>
            <a:p>
              <a:r>
                <a:rPr lang="en-US" sz="1400" dirty="0" smtClean="0"/>
                <a:t>Expanding planar plasma</a:t>
              </a:r>
              <a:endParaRPr lang="en-US" sz="1400" dirty="0"/>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lowchart: Collate 46"/>
          <p:cNvSpPr/>
          <p:nvPr/>
        </p:nvSpPr>
        <p:spPr>
          <a:xfrm>
            <a:off x="1562100" y="1943100"/>
            <a:ext cx="1295400" cy="1866900"/>
          </a:xfrm>
          <a:prstGeom prst="flowChartCollat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15" name="Title 14"/>
          <p:cNvSpPr>
            <a:spLocks noGrp="1"/>
          </p:cNvSpPr>
          <p:nvPr>
            <p:ph type="title"/>
          </p:nvPr>
        </p:nvSpPr>
        <p:spPr>
          <a:xfrm>
            <a:off x="408508" y="457200"/>
            <a:ext cx="8229600" cy="1143000"/>
          </a:xfrm>
        </p:spPr>
        <p:txBody>
          <a:bodyPr/>
          <a:lstStyle/>
          <a:p>
            <a:r>
              <a:rPr lang="en-US" dirty="0" smtClean="0"/>
              <a:t>X-pinch Diagnostic</a:t>
            </a:r>
            <a:endParaRPr lang="en-US" dirty="0"/>
          </a:p>
        </p:txBody>
      </p:sp>
      <p:sp>
        <p:nvSpPr>
          <p:cNvPr id="3" name="Rectangle 2"/>
          <p:cNvSpPr/>
          <p:nvPr/>
        </p:nvSpPr>
        <p:spPr>
          <a:xfrm>
            <a:off x="304800" y="5638800"/>
            <a:ext cx="8534400" cy="1077218"/>
          </a:xfrm>
          <a:prstGeom prst="rect">
            <a:avLst/>
          </a:prstGeom>
        </p:spPr>
        <p:txBody>
          <a:bodyPr wrap="square">
            <a:spAutoFit/>
          </a:bodyPr>
          <a:lstStyle/>
          <a:p>
            <a:endParaRPr lang="en-US" sz="2800" dirty="0"/>
          </a:p>
          <a:p>
            <a:endParaRPr lang="en-US" dirty="0">
              <a:latin typeface="Trebuchet MS" pitchFamily="34" charset="0"/>
            </a:endParaRPr>
          </a:p>
          <a:p>
            <a:endParaRPr lang="en-US" dirty="0">
              <a:latin typeface="Trebuchet MS" pitchFamily="34" charset="0"/>
            </a:endParaRPr>
          </a:p>
        </p:txBody>
      </p:sp>
      <p:pic>
        <p:nvPicPr>
          <p:cNvPr id="29" name="Picture 3" descr="C:\Users\Sonal\Desktop\StackedBloc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73786"/>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p:cNvSpPr/>
          <p:nvPr/>
        </p:nvSpPr>
        <p:spPr>
          <a:xfrm>
            <a:off x="1181100" y="1828800"/>
            <a:ext cx="2057400" cy="22860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2" name="Oval 21"/>
          <p:cNvSpPr/>
          <p:nvPr/>
        </p:nvSpPr>
        <p:spPr>
          <a:xfrm>
            <a:off x="1181100" y="3695700"/>
            <a:ext cx="2057400" cy="228600"/>
          </a:xfrm>
          <a:prstGeom prst="ellips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4" name="Straight Arrow Connector 23"/>
          <p:cNvCxnSpPr/>
          <p:nvPr/>
        </p:nvCxnSpPr>
        <p:spPr>
          <a:xfrm>
            <a:off x="4695825" y="1900237"/>
            <a:ext cx="0" cy="1790700"/>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sp>
        <p:nvSpPr>
          <p:cNvPr id="33" name="TextBox 32"/>
          <p:cNvSpPr txBox="1"/>
          <p:nvPr/>
        </p:nvSpPr>
        <p:spPr>
          <a:xfrm>
            <a:off x="571500" y="2634734"/>
            <a:ext cx="914400" cy="369332"/>
          </a:xfrm>
          <a:prstGeom prst="rect">
            <a:avLst/>
          </a:prstGeom>
          <a:noFill/>
        </p:spPr>
        <p:txBody>
          <a:bodyPr wrap="square" rtlCol="0">
            <a:spAutoFit/>
          </a:bodyPr>
          <a:lstStyle/>
          <a:p>
            <a:r>
              <a:rPr lang="en-US" b="1" dirty="0" smtClean="0"/>
              <a:t>B</a:t>
            </a:r>
            <a:r>
              <a:rPr lang="en-US" dirty="0" smtClean="0"/>
              <a:t> Field</a:t>
            </a:r>
            <a:endParaRPr lang="en-US" dirty="0"/>
          </a:p>
        </p:txBody>
      </p:sp>
      <p:sp>
        <p:nvSpPr>
          <p:cNvPr id="36" name="Pentagon 35"/>
          <p:cNvSpPr/>
          <p:nvPr/>
        </p:nvSpPr>
        <p:spPr>
          <a:xfrm rot="5400000">
            <a:off x="6341269" y="2155031"/>
            <a:ext cx="957262" cy="304800"/>
          </a:xfrm>
          <a:prstGeom prst="homePlat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8" name="Pentagon 37"/>
          <p:cNvSpPr/>
          <p:nvPr/>
        </p:nvSpPr>
        <p:spPr>
          <a:xfrm rot="16200000">
            <a:off x="6341269" y="3225125"/>
            <a:ext cx="957262" cy="304800"/>
          </a:xfrm>
          <a:prstGeom prst="homePlat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40" name="Straight Connector 39"/>
          <p:cNvCxnSpPr>
            <a:stCxn id="36" idx="3"/>
            <a:endCxn id="38" idx="3"/>
          </p:cNvCxnSpPr>
          <p:nvPr/>
        </p:nvCxnSpPr>
        <p:spPr>
          <a:xfrm>
            <a:off x="6819900" y="2786062"/>
            <a:ext cx="0" cy="112832"/>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4191000" y="3700992"/>
            <a:ext cx="1143000" cy="369332"/>
          </a:xfrm>
          <a:prstGeom prst="rect">
            <a:avLst/>
          </a:prstGeom>
          <a:noFill/>
        </p:spPr>
        <p:txBody>
          <a:bodyPr wrap="square" rtlCol="0">
            <a:spAutoFit/>
          </a:bodyPr>
          <a:lstStyle/>
          <a:p>
            <a:r>
              <a:rPr lang="en-US" dirty="0" smtClean="0"/>
              <a:t>Current</a:t>
            </a:r>
            <a:endParaRPr lang="en-US" dirty="0"/>
          </a:p>
        </p:txBody>
      </p:sp>
      <p:sp>
        <p:nvSpPr>
          <p:cNvPr id="43" name="TextBox 42"/>
          <p:cNvSpPr txBox="1"/>
          <p:nvPr/>
        </p:nvSpPr>
        <p:spPr>
          <a:xfrm>
            <a:off x="5334000" y="2687320"/>
            <a:ext cx="914400" cy="369332"/>
          </a:xfrm>
          <a:prstGeom prst="rect">
            <a:avLst/>
          </a:prstGeom>
          <a:noFill/>
        </p:spPr>
        <p:txBody>
          <a:bodyPr wrap="square" rtlCol="0">
            <a:spAutoFit/>
          </a:bodyPr>
          <a:lstStyle/>
          <a:p>
            <a:r>
              <a:rPr lang="en-US" b="1" dirty="0" smtClean="0"/>
              <a:t>B</a:t>
            </a:r>
            <a:r>
              <a:rPr lang="en-US" dirty="0" smtClean="0"/>
              <a:t> Field</a:t>
            </a:r>
            <a:endParaRPr lang="en-US" dirty="0"/>
          </a:p>
        </p:txBody>
      </p:sp>
      <p:sp>
        <p:nvSpPr>
          <p:cNvPr id="48" name="Curved Left Arrow 47"/>
          <p:cNvSpPr/>
          <p:nvPr/>
        </p:nvSpPr>
        <p:spPr>
          <a:xfrm rot="10800000">
            <a:off x="6257925" y="2720558"/>
            <a:ext cx="409575" cy="230922"/>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9" name="Curved Left Arrow 48"/>
          <p:cNvSpPr/>
          <p:nvPr/>
        </p:nvSpPr>
        <p:spPr>
          <a:xfrm rot="10800000">
            <a:off x="1562100" y="2687320"/>
            <a:ext cx="458110" cy="264160"/>
          </a:xfrm>
          <a:prstGeom prst="curved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2" name="TextBox 51"/>
          <p:cNvSpPr txBox="1"/>
          <p:nvPr/>
        </p:nvSpPr>
        <p:spPr>
          <a:xfrm>
            <a:off x="1181100" y="4267200"/>
            <a:ext cx="2743200" cy="369332"/>
          </a:xfrm>
          <a:prstGeom prst="rect">
            <a:avLst/>
          </a:prstGeom>
          <a:noFill/>
        </p:spPr>
        <p:txBody>
          <a:bodyPr wrap="square" rtlCol="0">
            <a:spAutoFit/>
          </a:bodyPr>
          <a:lstStyle/>
          <a:p>
            <a:r>
              <a:rPr lang="en-US" dirty="0" smtClean="0"/>
              <a:t>Traditional X-pinch</a:t>
            </a:r>
            <a:endParaRPr lang="en-US" dirty="0"/>
          </a:p>
        </p:txBody>
      </p:sp>
      <p:sp>
        <p:nvSpPr>
          <p:cNvPr id="53" name="TextBox 52"/>
          <p:cNvSpPr txBox="1"/>
          <p:nvPr/>
        </p:nvSpPr>
        <p:spPr>
          <a:xfrm>
            <a:off x="6096000" y="4257675"/>
            <a:ext cx="2743200" cy="369332"/>
          </a:xfrm>
          <a:prstGeom prst="rect">
            <a:avLst/>
          </a:prstGeom>
          <a:noFill/>
        </p:spPr>
        <p:txBody>
          <a:bodyPr wrap="square" rtlCol="0">
            <a:spAutoFit/>
          </a:bodyPr>
          <a:lstStyle/>
          <a:p>
            <a:r>
              <a:rPr lang="en-US" dirty="0" smtClean="0"/>
              <a:t>Hybrid X-pinch</a:t>
            </a:r>
            <a:endParaRPr lang="en-US" dirty="0"/>
          </a:p>
        </p:txBody>
      </p:sp>
      <p:sp>
        <p:nvSpPr>
          <p:cNvPr id="56" name="Left Arrow 55"/>
          <p:cNvSpPr/>
          <p:nvPr/>
        </p:nvSpPr>
        <p:spPr>
          <a:xfrm>
            <a:off x="2381250" y="2773144"/>
            <a:ext cx="533400" cy="178336"/>
          </a:xfrm>
          <a:prstGeom prst="lef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2962274" y="2687320"/>
            <a:ext cx="695325" cy="369332"/>
          </a:xfrm>
          <a:prstGeom prst="rect">
            <a:avLst/>
          </a:prstGeom>
          <a:noFill/>
        </p:spPr>
        <p:txBody>
          <a:bodyPr wrap="square" rtlCol="0">
            <a:spAutoFit/>
          </a:bodyPr>
          <a:lstStyle/>
          <a:p>
            <a:r>
              <a:rPr lang="en-US" b="1" dirty="0" err="1" smtClean="0"/>
              <a:t>J</a:t>
            </a:r>
            <a:r>
              <a:rPr lang="en-US" dirty="0" err="1" smtClean="0"/>
              <a:t>x</a:t>
            </a:r>
            <a:r>
              <a:rPr lang="en-US" b="1" dirty="0" err="1" smtClean="0"/>
              <a:t>B</a:t>
            </a:r>
            <a:endParaRPr lang="en-US" b="1" dirty="0"/>
          </a:p>
        </p:txBody>
      </p:sp>
      <p:sp>
        <p:nvSpPr>
          <p:cNvPr id="58" name="Left Arrow 57"/>
          <p:cNvSpPr/>
          <p:nvPr/>
        </p:nvSpPr>
        <p:spPr>
          <a:xfrm>
            <a:off x="6886575" y="2773144"/>
            <a:ext cx="533400" cy="178336"/>
          </a:xfrm>
          <a:prstGeom prst="lef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7467600" y="2687320"/>
            <a:ext cx="914400" cy="369332"/>
          </a:xfrm>
          <a:prstGeom prst="rect">
            <a:avLst/>
          </a:prstGeom>
          <a:noFill/>
        </p:spPr>
        <p:txBody>
          <a:bodyPr wrap="square" rtlCol="0">
            <a:spAutoFit/>
          </a:bodyPr>
          <a:lstStyle/>
          <a:p>
            <a:r>
              <a:rPr lang="en-US" b="1" dirty="0" err="1" smtClean="0"/>
              <a:t>J</a:t>
            </a:r>
            <a:r>
              <a:rPr lang="en-US" dirty="0" err="1" smtClean="0"/>
              <a:t>x</a:t>
            </a:r>
            <a:r>
              <a:rPr lang="en-US" b="1" dirty="0" err="1" smtClean="0"/>
              <a:t>B</a:t>
            </a:r>
            <a:endParaRPr lang="en-US" b="1" dirty="0"/>
          </a:p>
        </p:txBody>
      </p:sp>
      <p:sp>
        <p:nvSpPr>
          <p:cNvPr id="60" name="TextBox 59"/>
          <p:cNvSpPr txBox="1"/>
          <p:nvPr/>
        </p:nvSpPr>
        <p:spPr>
          <a:xfrm>
            <a:off x="571500" y="4724400"/>
            <a:ext cx="7777162" cy="923330"/>
          </a:xfrm>
          <a:prstGeom prst="rect">
            <a:avLst/>
          </a:prstGeom>
          <a:noFill/>
        </p:spPr>
        <p:txBody>
          <a:bodyPr wrap="square" rtlCol="0">
            <a:spAutoFit/>
          </a:bodyPr>
          <a:lstStyle/>
          <a:p>
            <a:r>
              <a:rPr lang="en-US" dirty="0" smtClean="0"/>
              <a:t>X-pinch emits x-rays from &lt;~1</a:t>
            </a:r>
            <a:r>
              <a:rPr lang="el-GR" dirty="0" smtClean="0"/>
              <a:t>μ</a:t>
            </a:r>
            <a:r>
              <a:rPr lang="en-US" dirty="0" smtClean="0"/>
              <a:t>m hotspot for ~1ns at cross of wires where </a:t>
            </a:r>
            <a:r>
              <a:rPr lang="en-US" b="1" dirty="0" err="1" smtClean="0"/>
              <a:t>J</a:t>
            </a:r>
            <a:r>
              <a:rPr lang="en-US" dirty="0" err="1" smtClean="0"/>
              <a:t>x</a:t>
            </a:r>
            <a:r>
              <a:rPr lang="en-US" b="1" dirty="0" err="1" smtClean="0"/>
              <a:t>B</a:t>
            </a:r>
            <a:r>
              <a:rPr lang="en-US" dirty="0" smtClean="0"/>
              <a:t> is strongest. In hybrid x-pinch, cones produce similar global magnetic field and wire pinch is confined to local (~1cm) region between electrodes.</a:t>
            </a:r>
            <a:endParaRPr lang="en-US" dirty="0"/>
          </a:p>
        </p:txBody>
      </p:sp>
      <p:sp>
        <p:nvSpPr>
          <p:cNvPr id="61" name="Curved Left Arrow 60"/>
          <p:cNvSpPr/>
          <p:nvPr/>
        </p:nvSpPr>
        <p:spPr>
          <a:xfrm rot="10800000">
            <a:off x="1103990" y="2175351"/>
            <a:ext cx="572410" cy="264160"/>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62" name="Curved Left Arrow 61"/>
          <p:cNvSpPr/>
          <p:nvPr/>
        </p:nvSpPr>
        <p:spPr>
          <a:xfrm rot="10800000">
            <a:off x="1103990" y="3245444"/>
            <a:ext cx="572410" cy="264160"/>
          </a:xfrm>
          <a:prstGeom prst="curvedLef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chemeClr val="tx1"/>
              </a:solidFill>
            </a:endParaRPr>
          </a:p>
        </p:txBody>
      </p:sp>
      <p:sp>
        <p:nvSpPr>
          <p:cNvPr id="63" name="TextBox 62"/>
          <p:cNvSpPr txBox="1"/>
          <p:nvPr/>
        </p:nvSpPr>
        <p:spPr>
          <a:xfrm>
            <a:off x="571500" y="5791200"/>
            <a:ext cx="7581900" cy="923330"/>
          </a:xfrm>
          <a:prstGeom prst="rect">
            <a:avLst/>
          </a:prstGeom>
          <a:noFill/>
        </p:spPr>
        <p:txBody>
          <a:bodyPr wrap="square" rtlCol="0">
            <a:spAutoFit/>
          </a:bodyPr>
          <a:lstStyle/>
          <a:p>
            <a:r>
              <a:rPr lang="en-US" dirty="0" smtClean="0"/>
              <a:t>Traditional x-pinch requires ~40kA-1MA with </a:t>
            </a:r>
            <a:r>
              <a:rPr lang="en-US" dirty="0" err="1" smtClean="0"/>
              <a:t>risetime</a:t>
            </a:r>
            <a:r>
              <a:rPr lang="en-US" dirty="0" smtClean="0"/>
              <a:t> &gt;1kA/ns.[3] However, sub-ns x-ray bursts have been produced with </a:t>
            </a:r>
            <a:r>
              <a:rPr lang="en-US" dirty="0" err="1" smtClean="0"/>
              <a:t>risetime</a:t>
            </a:r>
            <a:r>
              <a:rPr lang="en-US" dirty="0" smtClean="0"/>
              <a:t> ~0.25kA/ns.[4] Conditions for hybrid x-pinch not fully explored.</a:t>
            </a:r>
          </a:p>
        </p:txBody>
      </p:sp>
    </p:spTree>
    <p:extLst>
      <p:ext uri="{BB962C8B-B14F-4D97-AF65-F5344CB8AC3E}">
        <p14:creationId xmlns:p14="http://schemas.microsoft.com/office/powerpoint/2010/main" val="2106483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X-pinch Radiography</a:t>
            </a:r>
            <a:endParaRPr lang="en-US" dirty="0"/>
          </a:p>
        </p:txBody>
      </p:sp>
      <p:pic>
        <p:nvPicPr>
          <p:cNvPr id="5"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573786"/>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6" name="Pentagon 5"/>
          <p:cNvSpPr/>
          <p:nvPr/>
        </p:nvSpPr>
        <p:spPr>
          <a:xfrm rot="5400000">
            <a:off x="1273970" y="2523916"/>
            <a:ext cx="957262" cy="304800"/>
          </a:xfrm>
          <a:prstGeom prst="homePlat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Pentagon 6"/>
          <p:cNvSpPr/>
          <p:nvPr/>
        </p:nvSpPr>
        <p:spPr>
          <a:xfrm rot="16200000">
            <a:off x="1273970" y="3594010"/>
            <a:ext cx="957262" cy="304800"/>
          </a:xfrm>
          <a:prstGeom prst="homePlate">
            <a:avLst/>
          </a:prstGeom>
          <a:solidFill>
            <a:srgbClr val="FFC000"/>
          </a:solidFill>
          <a:ln>
            <a:solidFill>
              <a:srgbClr val="FFC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8" name="Straight Connector 7"/>
          <p:cNvCxnSpPr>
            <a:stCxn id="6" idx="3"/>
            <a:endCxn id="7" idx="3"/>
          </p:cNvCxnSpPr>
          <p:nvPr/>
        </p:nvCxnSpPr>
        <p:spPr>
          <a:xfrm>
            <a:off x="1752601" y="3154947"/>
            <a:ext cx="0" cy="112832"/>
          </a:xfrm>
          <a:prstGeom prst="line">
            <a:avLst/>
          </a:prstGeom>
        </p:spPr>
        <p:style>
          <a:lnRef idx="1">
            <a:schemeClr val="dk1"/>
          </a:lnRef>
          <a:fillRef idx="0">
            <a:schemeClr val="dk1"/>
          </a:fillRef>
          <a:effectRef idx="0">
            <a:schemeClr val="dk1"/>
          </a:effectRef>
          <a:fontRef idx="minor">
            <a:schemeClr val="tx1"/>
          </a:fontRef>
        </p:style>
      </p:cxnSp>
      <p:sp>
        <p:nvSpPr>
          <p:cNvPr id="13" name="Rectangle 12"/>
          <p:cNvSpPr/>
          <p:nvPr/>
        </p:nvSpPr>
        <p:spPr>
          <a:xfrm>
            <a:off x="5257801" y="2166728"/>
            <a:ext cx="76200" cy="208926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Arrow Connector 16"/>
          <p:cNvCxnSpPr/>
          <p:nvPr/>
        </p:nvCxnSpPr>
        <p:spPr>
          <a:xfrm flipV="1">
            <a:off x="1905001" y="2440572"/>
            <a:ext cx="1066800" cy="762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1924051" y="3240672"/>
            <a:ext cx="14478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1914526" y="3297821"/>
            <a:ext cx="1143000" cy="7429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2009776" y="4130963"/>
            <a:ext cx="2266950" cy="338554"/>
          </a:xfrm>
          <a:prstGeom prst="rect">
            <a:avLst/>
          </a:prstGeom>
          <a:noFill/>
        </p:spPr>
        <p:txBody>
          <a:bodyPr wrap="square" rtlCol="0">
            <a:spAutoFit/>
          </a:bodyPr>
          <a:lstStyle/>
          <a:p>
            <a:r>
              <a:rPr lang="en-US" sz="1600" dirty="0" smtClean="0"/>
              <a:t>Sub-ns burst of x-rays</a:t>
            </a:r>
            <a:endParaRPr lang="en-US" sz="1600" dirty="0"/>
          </a:p>
        </p:txBody>
      </p:sp>
      <p:sp>
        <p:nvSpPr>
          <p:cNvPr id="27" name="TextBox 26"/>
          <p:cNvSpPr txBox="1"/>
          <p:nvPr/>
        </p:nvSpPr>
        <p:spPr>
          <a:xfrm>
            <a:off x="5405438" y="2817940"/>
            <a:ext cx="2138363" cy="584775"/>
          </a:xfrm>
          <a:prstGeom prst="rect">
            <a:avLst/>
          </a:prstGeom>
          <a:noFill/>
        </p:spPr>
        <p:txBody>
          <a:bodyPr wrap="square" rtlCol="0">
            <a:spAutoFit/>
          </a:bodyPr>
          <a:lstStyle/>
          <a:p>
            <a:r>
              <a:rPr lang="en-US" sz="1600" dirty="0" smtClean="0"/>
              <a:t>Planar foil plasma from 1-MA LTD</a:t>
            </a:r>
            <a:endParaRPr lang="en-US" sz="1600" dirty="0"/>
          </a:p>
        </p:txBody>
      </p:sp>
      <p:sp>
        <p:nvSpPr>
          <p:cNvPr id="28" name="TextBox 27"/>
          <p:cNvSpPr txBox="1"/>
          <p:nvPr/>
        </p:nvSpPr>
        <p:spPr>
          <a:xfrm>
            <a:off x="762001" y="5181600"/>
            <a:ext cx="6705599" cy="923330"/>
          </a:xfrm>
          <a:prstGeom prst="rect">
            <a:avLst/>
          </a:prstGeom>
          <a:noFill/>
        </p:spPr>
        <p:txBody>
          <a:bodyPr wrap="square" rtlCol="0">
            <a:spAutoFit/>
          </a:bodyPr>
          <a:lstStyle/>
          <a:p>
            <a:r>
              <a:rPr lang="en-US" dirty="0" smtClean="0"/>
              <a:t>X-pinch may be used for point projection radiography by driving in parallel with 1 MA LTD planar foil plasma or independently using compact </a:t>
            </a:r>
            <a:r>
              <a:rPr lang="en-US" dirty="0" err="1" smtClean="0"/>
              <a:t>pulser</a:t>
            </a:r>
            <a:r>
              <a:rPr lang="en-US" dirty="0" smtClean="0"/>
              <a:t>. </a:t>
            </a:r>
            <a:endParaRPr lang="en-US" dirty="0"/>
          </a:p>
        </p:txBody>
      </p:sp>
    </p:spTree>
    <p:extLst>
      <p:ext uri="{BB962C8B-B14F-4D97-AF65-F5344CB8AC3E}">
        <p14:creationId xmlns:p14="http://schemas.microsoft.com/office/powerpoint/2010/main" val="3869391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Design Characteristics</a:t>
            </a:r>
            <a:endParaRPr lang="en-US" dirty="0"/>
          </a:p>
        </p:txBody>
      </p:sp>
      <p:sp>
        <p:nvSpPr>
          <p:cNvPr id="3" name="Content Placeholder 2"/>
          <p:cNvSpPr>
            <a:spLocks noGrp="1"/>
          </p:cNvSpPr>
          <p:nvPr>
            <p:ph idx="1"/>
          </p:nvPr>
        </p:nvSpPr>
        <p:spPr>
          <a:xfrm>
            <a:off x="457200" y="1752600"/>
            <a:ext cx="3810000" cy="3962399"/>
          </a:xfrm>
        </p:spPr>
        <p:txBody>
          <a:bodyPr>
            <a:normAutofit/>
          </a:bodyPr>
          <a:lstStyle/>
          <a:p>
            <a:r>
              <a:rPr lang="en-US" dirty="0" smtClean="0"/>
              <a:t>6 LTD “bricks” </a:t>
            </a:r>
          </a:p>
          <a:p>
            <a:pPr marL="0" indent="0">
              <a:buNone/>
            </a:pPr>
            <a:r>
              <a:rPr lang="en-US" dirty="0"/>
              <a:t> </a:t>
            </a:r>
            <a:r>
              <a:rPr lang="en-US" dirty="0" smtClean="0"/>
              <a:t> in parallel</a:t>
            </a:r>
            <a:endParaRPr lang="en-US" dirty="0"/>
          </a:p>
          <a:p>
            <a:endParaRPr lang="en-US" dirty="0" smtClean="0"/>
          </a:p>
          <a:p>
            <a:r>
              <a:rPr lang="en-US" dirty="0" smtClean="0"/>
              <a:t>A “brick” is a switch with 2 capacitors at opposite polarities</a:t>
            </a:r>
            <a:endParaRPr lang="en-US" dirty="0"/>
          </a:p>
          <a:p>
            <a:endParaRPr lang="en-US" dirty="0" smtClean="0"/>
          </a:p>
          <a:p>
            <a:r>
              <a:rPr lang="en-US" dirty="0" smtClean="0"/>
              <a:t>L-3 Spark gap switch</a:t>
            </a:r>
          </a:p>
          <a:p>
            <a:endParaRPr lang="en-US" dirty="0"/>
          </a:p>
          <a:p>
            <a:endParaRPr lang="en-US" dirty="0" smtClean="0"/>
          </a:p>
          <a:p>
            <a:pPr lvl="1"/>
            <a:endParaRPr lang="en-US" dirty="0" smtClean="0"/>
          </a:p>
          <a:p>
            <a:pPr marL="411480" lvl="1" indent="0">
              <a:buNone/>
            </a:pPr>
            <a:endParaRPr lang="en-US" dirty="0"/>
          </a:p>
          <a:p>
            <a:pPr marL="411480" lvl="1" indent="0">
              <a:buNone/>
            </a:pPr>
            <a:endParaRPr lang="en-US" dirty="0" smtClean="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1504950"/>
            <a:ext cx="462915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bmius.com/images/Product/large/350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124200"/>
            <a:ext cx="3984625" cy="29884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33689" y="6119038"/>
            <a:ext cx="1329210" cy="276999"/>
          </a:xfrm>
          <a:prstGeom prst="rect">
            <a:avLst/>
          </a:prstGeom>
          <a:noFill/>
        </p:spPr>
        <p:txBody>
          <a:bodyPr wrap="none" rtlCol="0">
            <a:spAutoFit/>
          </a:bodyPr>
          <a:lstStyle/>
          <a:p>
            <a:r>
              <a:rPr lang="en-US" sz="1200" dirty="0" smtClean="0"/>
              <a:t>From bmius.com</a:t>
            </a:r>
            <a:endParaRPr lang="en-US" sz="1200" dirty="0"/>
          </a:p>
        </p:txBody>
      </p:sp>
      <p:cxnSp>
        <p:nvCxnSpPr>
          <p:cNvPr id="8" name="Straight Arrow Connector 7"/>
          <p:cNvCxnSpPr/>
          <p:nvPr/>
        </p:nvCxnSpPr>
        <p:spPr>
          <a:xfrm>
            <a:off x="7462837" y="3461266"/>
            <a:ext cx="0" cy="16764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7419975" y="4114800"/>
            <a:ext cx="857250" cy="369332"/>
          </a:xfrm>
          <a:prstGeom prst="rect">
            <a:avLst/>
          </a:prstGeom>
          <a:noFill/>
        </p:spPr>
        <p:txBody>
          <a:bodyPr wrap="square" rtlCol="0">
            <a:spAutoFit/>
          </a:bodyPr>
          <a:lstStyle/>
          <a:p>
            <a:r>
              <a:rPr lang="en-US" dirty="0" smtClean="0"/>
              <a:t>15 cm</a:t>
            </a:r>
            <a:endParaRPr lang="en-US" dirty="0"/>
          </a:p>
        </p:txBody>
      </p:sp>
    </p:spTree>
    <p:extLst>
      <p:ext uri="{BB962C8B-B14F-4D97-AF65-F5344CB8AC3E}">
        <p14:creationId xmlns:p14="http://schemas.microsoft.com/office/powerpoint/2010/main" val="3357197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Design Characteristics</a:t>
            </a:r>
            <a:endParaRPr lang="en-US" dirty="0"/>
          </a:p>
        </p:txBody>
      </p:sp>
      <p:sp>
        <p:nvSpPr>
          <p:cNvPr id="3" name="Content Placeholder 2"/>
          <p:cNvSpPr>
            <a:spLocks noGrp="1"/>
          </p:cNvSpPr>
          <p:nvPr>
            <p:ph idx="1"/>
          </p:nvPr>
        </p:nvSpPr>
        <p:spPr>
          <a:xfrm>
            <a:off x="457200" y="1752601"/>
            <a:ext cx="4038600" cy="4572000"/>
          </a:xfrm>
        </p:spPr>
        <p:txBody>
          <a:bodyPr>
            <a:normAutofit/>
          </a:bodyPr>
          <a:lstStyle/>
          <a:p>
            <a:endParaRPr lang="en-US" dirty="0"/>
          </a:p>
          <a:p>
            <a:pPr marL="0" indent="0">
              <a:buNone/>
            </a:pPr>
            <a:endParaRPr lang="en-US" dirty="0" smtClean="0"/>
          </a:p>
          <a:p>
            <a:endParaRPr lang="en-US" dirty="0" smtClean="0"/>
          </a:p>
          <a:p>
            <a:pPr lvl="1"/>
            <a:endParaRPr lang="en-US" dirty="0" smtClean="0"/>
          </a:p>
          <a:p>
            <a:pPr marL="411480" lvl="1" indent="0">
              <a:buNone/>
            </a:pPr>
            <a:endParaRPr lang="en-US" dirty="0"/>
          </a:p>
          <a:p>
            <a:pPr marL="411480" lvl="1" indent="0">
              <a:buNone/>
            </a:pPr>
            <a:endParaRPr lang="en-US" dirty="0" smtClean="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457200" y="1578866"/>
            <a:ext cx="4038600" cy="4572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US" dirty="0"/>
          </a:p>
          <a:p>
            <a:r>
              <a:rPr lang="en-US" dirty="0" smtClean="0"/>
              <a:t>Dimensions </a:t>
            </a:r>
            <a:r>
              <a:rPr lang="en-US" dirty="0"/>
              <a:t>70 cm x 90 cm x 16 </a:t>
            </a:r>
            <a:r>
              <a:rPr lang="en-US" dirty="0" smtClean="0"/>
              <a:t>cm</a:t>
            </a:r>
          </a:p>
          <a:p>
            <a:pPr marL="457200" lvl="2"/>
            <a:r>
              <a:rPr lang="en-US" dirty="0"/>
              <a:t>Volume 0.1 m</a:t>
            </a:r>
            <a:r>
              <a:rPr lang="en-US" baseline="30000" dirty="0"/>
              <a:t>3</a:t>
            </a:r>
          </a:p>
          <a:p>
            <a:endParaRPr lang="en-US" dirty="0" smtClean="0"/>
          </a:p>
          <a:p>
            <a:pPr marL="182880" lvl="1"/>
            <a:r>
              <a:rPr lang="en-US" sz="2400" dirty="0" smtClean="0"/>
              <a:t>Twelve 40 </a:t>
            </a:r>
            <a:r>
              <a:rPr lang="en-US" sz="2400" dirty="0" err="1" smtClean="0"/>
              <a:t>nF</a:t>
            </a:r>
            <a:r>
              <a:rPr lang="en-US" sz="2400" dirty="0" smtClean="0"/>
              <a:t> capacitors </a:t>
            </a:r>
          </a:p>
          <a:p>
            <a:pPr marL="182880" lvl="1"/>
            <a:endParaRPr lang="en-US" sz="2400" dirty="0"/>
          </a:p>
          <a:p>
            <a:pPr marL="182880" lvl="1"/>
            <a:r>
              <a:rPr lang="en-US" sz="2400" dirty="0" smtClean="0"/>
              <a:t>Switches triggered with 100kV Maxwell Pulse Generator</a:t>
            </a:r>
            <a:endParaRPr lang="en-US" sz="2400" dirty="0"/>
          </a:p>
          <a:p>
            <a:endParaRPr lang="en-US" dirty="0" smtClean="0"/>
          </a:p>
          <a:p>
            <a:pPr marL="0" indent="0">
              <a:buNone/>
            </a:pPr>
            <a:endParaRPr lang="en-US" dirty="0"/>
          </a:p>
          <a:p>
            <a:pPr lvl="1"/>
            <a:endParaRPr lang="en-US" baseline="30000" dirty="0"/>
          </a:p>
          <a:p>
            <a:pPr marL="274320" lvl="1" indent="0">
              <a:buNone/>
            </a:pPr>
            <a:endParaRPr lang="en-US" baseline="30000" dirty="0"/>
          </a:p>
          <a:p>
            <a:pPr lvl="1"/>
            <a:endParaRPr lang="en-US" dirty="0" smtClean="0"/>
          </a:p>
          <a:p>
            <a:pPr marL="0" indent="0">
              <a:buNone/>
            </a:pPr>
            <a:endParaRPr lang="en-US" dirty="0"/>
          </a:p>
        </p:txBody>
      </p:sp>
      <p:pic>
        <p:nvPicPr>
          <p:cNvPr id="9" name="Picture 4" descr="Compact LTD Solidworks Model With 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1987" y="1756291"/>
            <a:ext cx="474201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4724400" y="1792843"/>
            <a:ext cx="3429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296150" y="1764268"/>
            <a:ext cx="1104900" cy="369332"/>
          </a:xfrm>
          <a:prstGeom prst="rect">
            <a:avLst/>
          </a:prstGeom>
          <a:noFill/>
        </p:spPr>
        <p:txBody>
          <a:bodyPr wrap="square" rtlCol="0">
            <a:spAutoFit/>
          </a:bodyPr>
          <a:lstStyle/>
          <a:p>
            <a:r>
              <a:rPr lang="en-US" dirty="0" smtClean="0"/>
              <a:t>1 m</a:t>
            </a:r>
            <a:endParaRPr lang="en-US" dirty="0"/>
          </a:p>
        </p:txBody>
      </p:sp>
      <p:pic>
        <p:nvPicPr>
          <p:cNvPr id="13" name="Picture 5" descr="DSCF018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5956" y="4191000"/>
            <a:ext cx="3306044" cy="248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a:off x="7620000" y="4800600"/>
            <a:ext cx="0" cy="990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600950" y="5038725"/>
            <a:ext cx="838200" cy="369332"/>
          </a:xfrm>
          <a:prstGeom prst="rect">
            <a:avLst/>
          </a:prstGeom>
          <a:noFill/>
        </p:spPr>
        <p:txBody>
          <a:bodyPr wrap="square" rtlCol="0">
            <a:spAutoFit/>
          </a:bodyPr>
          <a:lstStyle/>
          <a:p>
            <a:r>
              <a:rPr lang="en-US" dirty="0" smtClean="0"/>
              <a:t>15 cm</a:t>
            </a:r>
            <a:endParaRPr lang="en-US" dirty="0"/>
          </a:p>
        </p:txBody>
      </p:sp>
      <p:sp>
        <p:nvSpPr>
          <p:cNvPr id="12" name="TextBox 11"/>
          <p:cNvSpPr txBox="1"/>
          <p:nvPr/>
        </p:nvSpPr>
        <p:spPr>
          <a:xfrm>
            <a:off x="4486275" y="6397823"/>
            <a:ext cx="4505325" cy="307777"/>
          </a:xfrm>
          <a:prstGeom prst="rect">
            <a:avLst/>
          </a:prstGeom>
          <a:solidFill>
            <a:schemeClr val="bg1"/>
          </a:solidFill>
        </p:spPr>
        <p:txBody>
          <a:bodyPr wrap="square" rtlCol="0">
            <a:spAutoFit/>
          </a:bodyPr>
          <a:lstStyle/>
          <a:p>
            <a:pPr algn="ctr"/>
            <a:r>
              <a:rPr lang="en-US" sz="1400" dirty="0" smtClean="0"/>
              <a:t>Resistive Load </a:t>
            </a:r>
            <a:r>
              <a:rPr lang="en-US" sz="1400" dirty="0" smtClean="0"/>
              <a:t>(</a:t>
            </a:r>
            <a:r>
              <a:rPr lang="en-US" sz="1400" dirty="0"/>
              <a:t>0.62 Ohm, 89 </a:t>
            </a:r>
            <a:r>
              <a:rPr lang="en-US" sz="1400" dirty="0" err="1"/>
              <a:t>nH</a:t>
            </a:r>
            <a:r>
              <a:rPr lang="en-US" sz="1400" dirty="0"/>
              <a:t>)</a:t>
            </a:r>
          </a:p>
        </p:txBody>
      </p:sp>
    </p:spTree>
    <p:extLst>
      <p:ext uri="{BB962C8B-B14F-4D97-AF65-F5344CB8AC3E}">
        <p14:creationId xmlns:p14="http://schemas.microsoft.com/office/powerpoint/2010/main" val="95172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 Design Characteristics</a:t>
            </a:r>
            <a:endParaRPr lang="en-US" dirty="0"/>
          </a:p>
        </p:txBody>
      </p:sp>
      <p:sp>
        <p:nvSpPr>
          <p:cNvPr id="3" name="Content Placeholder 2"/>
          <p:cNvSpPr>
            <a:spLocks noGrp="1"/>
          </p:cNvSpPr>
          <p:nvPr>
            <p:ph idx="1"/>
          </p:nvPr>
        </p:nvSpPr>
        <p:spPr>
          <a:xfrm>
            <a:off x="457200" y="1752601"/>
            <a:ext cx="3944787" cy="4572000"/>
          </a:xfrm>
        </p:spPr>
        <p:txBody>
          <a:bodyPr>
            <a:normAutofit/>
          </a:bodyPr>
          <a:lstStyle/>
          <a:p>
            <a:r>
              <a:rPr lang="en-US" sz="2000" dirty="0" smtClean="0"/>
              <a:t>Three loads tested:</a:t>
            </a:r>
          </a:p>
          <a:p>
            <a:endParaRPr lang="en-US" sz="2000" dirty="0" smtClean="0"/>
          </a:p>
          <a:p>
            <a:pPr lvl="1"/>
            <a:r>
              <a:rPr lang="en-US" sz="1800" dirty="0"/>
              <a:t>Resistive load (0.62 Ohm, 89 </a:t>
            </a:r>
            <a:r>
              <a:rPr lang="en-US" sz="1800" dirty="0" err="1"/>
              <a:t>nH</a:t>
            </a:r>
            <a:r>
              <a:rPr lang="en-US" sz="1800" dirty="0" smtClean="0"/>
              <a:t>)</a:t>
            </a:r>
          </a:p>
          <a:p>
            <a:pPr lvl="1"/>
            <a:endParaRPr lang="en-US" sz="1800" dirty="0"/>
          </a:p>
          <a:p>
            <a:pPr lvl="1"/>
            <a:r>
              <a:rPr lang="en-US" sz="1800" dirty="0"/>
              <a:t>X-pinch chamber with resistive load </a:t>
            </a:r>
            <a:r>
              <a:rPr lang="en-US" sz="1800" dirty="0" smtClean="0"/>
              <a:t>(0.5 </a:t>
            </a:r>
            <a:r>
              <a:rPr lang="en-US" sz="1800" dirty="0"/>
              <a:t>Ohm</a:t>
            </a:r>
            <a:r>
              <a:rPr lang="en-US" sz="1800" dirty="0" smtClean="0"/>
              <a:t>)</a:t>
            </a:r>
          </a:p>
          <a:p>
            <a:pPr lvl="1"/>
            <a:endParaRPr lang="en-US" sz="1800" dirty="0"/>
          </a:p>
          <a:p>
            <a:pPr lvl="1"/>
            <a:r>
              <a:rPr lang="en-US" sz="1800" dirty="0"/>
              <a:t>X-pinch chamber with wire load (</a:t>
            </a:r>
            <a:r>
              <a:rPr lang="en-US" sz="1800" dirty="0" smtClean="0"/>
              <a:t>11 </a:t>
            </a:r>
            <a:r>
              <a:rPr lang="el-GR" sz="1800" dirty="0" smtClean="0"/>
              <a:t>μ</a:t>
            </a:r>
            <a:r>
              <a:rPr lang="en-US" sz="1800" dirty="0"/>
              <a:t>m W and 50 </a:t>
            </a:r>
            <a:r>
              <a:rPr lang="el-GR" sz="1800" dirty="0"/>
              <a:t>μ</a:t>
            </a:r>
            <a:r>
              <a:rPr lang="en-US" sz="1800" dirty="0"/>
              <a:t>m Mo)</a:t>
            </a:r>
          </a:p>
          <a:p>
            <a:endParaRPr lang="en-US" sz="2000" dirty="0" smtClean="0"/>
          </a:p>
          <a:p>
            <a:pPr marL="274320" lvl="1" indent="0">
              <a:buNone/>
            </a:pPr>
            <a:endParaRPr lang="en-US" sz="1800" dirty="0"/>
          </a:p>
          <a:p>
            <a:pPr marL="0" indent="0">
              <a:buNone/>
            </a:pPr>
            <a:endParaRPr lang="en-US" sz="2200" dirty="0" smtClean="0"/>
          </a:p>
          <a:p>
            <a:pPr marL="0" indent="0">
              <a:buNone/>
            </a:pPr>
            <a:endParaRPr lang="en-US" sz="2200" dirty="0" smtClean="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5275" y="4572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7600950" y="5038725"/>
            <a:ext cx="838200" cy="369332"/>
          </a:xfrm>
          <a:prstGeom prst="rect">
            <a:avLst/>
          </a:prstGeom>
          <a:noFill/>
        </p:spPr>
        <p:txBody>
          <a:bodyPr wrap="square" rtlCol="0">
            <a:spAutoFit/>
          </a:bodyPr>
          <a:lstStyle/>
          <a:p>
            <a:r>
              <a:rPr lang="en-US" dirty="0" smtClean="0"/>
              <a:t>15 cm</a:t>
            </a:r>
            <a:endParaRPr lang="en-US" dirty="0"/>
          </a:p>
        </p:txBody>
      </p:sp>
      <p:pic>
        <p:nvPicPr>
          <p:cNvPr id="12" name="Picture 14" descr="C:\Users\David\Documents\Conference Abstracts docs etc\mini ltd pi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5" y="2286000"/>
            <a:ext cx="4273640" cy="3352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38675" y="5562600"/>
            <a:ext cx="4267200" cy="646331"/>
          </a:xfrm>
          <a:prstGeom prst="rect">
            <a:avLst/>
          </a:prstGeom>
          <a:noFill/>
        </p:spPr>
        <p:txBody>
          <a:bodyPr wrap="square" rtlCol="0">
            <a:spAutoFit/>
          </a:bodyPr>
          <a:lstStyle/>
          <a:p>
            <a:r>
              <a:rPr lang="en-US" dirty="0" smtClean="0"/>
              <a:t>Compact </a:t>
            </a:r>
            <a:r>
              <a:rPr lang="en-US" dirty="0" err="1" smtClean="0"/>
              <a:t>pulser</a:t>
            </a:r>
            <a:r>
              <a:rPr lang="en-US" dirty="0" smtClean="0"/>
              <a:t> is placed in transformer oil to prevent arcing</a:t>
            </a:r>
            <a:endParaRPr lang="en-US" dirty="0"/>
          </a:p>
        </p:txBody>
      </p:sp>
    </p:spTree>
    <p:extLst>
      <p:ext uri="{BB962C8B-B14F-4D97-AF65-F5344CB8AC3E}">
        <p14:creationId xmlns:p14="http://schemas.microsoft.com/office/powerpoint/2010/main" val="3214117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5650" y="1752600"/>
            <a:ext cx="5553075" cy="496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X-Pinch Load Design</a:t>
            </a:r>
            <a:endParaRPr lang="en-US" dirty="0"/>
          </a:p>
        </p:txBody>
      </p:sp>
      <p:sp>
        <p:nvSpPr>
          <p:cNvPr id="3" name="Content Placeholder 2"/>
          <p:cNvSpPr>
            <a:spLocks noGrp="1"/>
          </p:cNvSpPr>
          <p:nvPr>
            <p:ph idx="1"/>
          </p:nvPr>
        </p:nvSpPr>
        <p:spPr>
          <a:xfrm>
            <a:off x="304800" y="2362200"/>
            <a:ext cx="3276600" cy="3962400"/>
          </a:xfrm>
        </p:spPr>
        <p:txBody>
          <a:bodyPr>
            <a:normAutofit/>
          </a:bodyPr>
          <a:lstStyle/>
          <a:p>
            <a:r>
              <a:rPr lang="en-US" dirty="0"/>
              <a:t>Inductance L=86 </a:t>
            </a:r>
            <a:r>
              <a:rPr lang="en-US" dirty="0" err="1"/>
              <a:t>nH</a:t>
            </a:r>
            <a:endParaRPr lang="en-US" dirty="0"/>
          </a:p>
          <a:p>
            <a:endParaRPr lang="en-US" dirty="0"/>
          </a:p>
          <a:p>
            <a:r>
              <a:rPr lang="en-US" dirty="0"/>
              <a:t>Coaxial transmission </a:t>
            </a:r>
            <a:r>
              <a:rPr lang="en-US" dirty="0" smtClean="0"/>
              <a:t>line </a:t>
            </a:r>
            <a:r>
              <a:rPr lang="en-US" dirty="0" smtClean="0"/>
              <a:t>(L=250 </a:t>
            </a:r>
            <a:r>
              <a:rPr lang="en-US" dirty="0" err="1" smtClean="0"/>
              <a:t>nH</a:t>
            </a:r>
            <a:r>
              <a:rPr lang="en-US" dirty="0" smtClean="0"/>
              <a:t>) </a:t>
            </a:r>
            <a:r>
              <a:rPr lang="en-US" dirty="0"/>
              <a:t>connects </a:t>
            </a:r>
            <a:r>
              <a:rPr lang="en-US" dirty="0" err="1"/>
              <a:t>pulser</a:t>
            </a:r>
            <a:r>
              <a:rPr lang="en-US" dirty="0"/>
              <a:t> to </a:t>
            </a:r>
            <a:r>
              <a:rPr lang="en-US" dirty="0" smtClean="0"/>
              <a:t>  x-pinch </a:t>
            </a:r>
            <a:r>
              <a:rPr lang="en-US" dirty="0"/>
              <a:t>chamber</a:t>
            </a:r>
          </a:p>
          <a:p>
            <a:endParaRPr lang="en-US" dirty="0"/>
          </a:p>
          <a:p>
            <a:endParaRPr lang="en-US" dirty="0"/>
          </a:p>
          <a:p>
            <a:endParaRPr lang="en-US" dirty="0"/>
          </a:p>
          <a:p>
            <a:pPr marL="0" indent="0">
              <a:buNone/>
            </a:pPr>
            <a:endParaRPr lang="en-US" dirty="0" smtClean="0"/>
          </a:p>
          <a:p>
            <a:endParaRPr lang="en-US" dirty="0" smtClean="0"/>
          </a:p>
          <a:p>
            <a:pPr lvl="1"/>
            <a:endParaRPr lang="en-US" dirty="0" smtClean="0"/>
          </a:p>
          <a:p>
            <a:pPr marL="411480" lvl="1" indent="0">
              <a:buNone/>
            </a:pPr>
            <a:endParaRPr lang="en-US" dirty="0"/>
          </a:p>
          <a:p>
            <a:pPr marL="411480" lvl="1" indent="0">
              <a:buNone/>
            </a:pPr>
            <a:endParaRPr lang="en-US" dirty="0" smtClean="0"/>
          </a:p>
        </p:txBody>
      </p:sp>
      <p:pic>
        <p:nvPicPr>
          <p:cNvPr id="6" name="Picture 3" descr="C:\Users\Sonal\Desktop\StackedBlock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33400" y="1578866"/>
            <a:ext cx="6324600" cy="4572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a:p>
          <a:p>
            <a:endParaRPr lang="en-US" dirty="0"/>
          </a:p>
        </p:txBody>
      </p:sp>
      <p:sp>
        <p:nvSpPr>
          <p:cNvPr id="9" name="Content Placeholder 2"/>
          <p:cNvSpPr txBox="1">
            <a:spLocks/>
          </p:cNvSpPr>
          <p:nvPr/>
        </p:nvSpPr>
        <p:spPr>
          <a:xfrm>
            <a:off x="457200" y="1752601"/>
            <a:ext cx="3944787" cy="45720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sz="2200" dirty="0" smtClean="0"/>
          </a:p>
        </p:txBody>
      </p:sp>
    </p:spTree>
    <p:extLst>
      <p:ext uri="{BB962C8B-B14F-4D97-AF65-F5344CB8AC3E}">
        <p14:creationId xmlns:p14="http://schemas.microsoft.com/office/powerpoint/2010/main" val="39592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457200" y="1752601"/>
            <a:ext cx="4038600" cy="4572000"/>
          </a:xfrm>
        </p:spPr>
        <p:txBody>
          <a:bodyPr>
            <a:normAutofit/>
          </a:bodyPr>
          <a:lstStyle/>
          <a:p>
            <a:endParaRPr lang="en-US" dirty="0"/>
          </a:p>
          <a:p>
            <a:pPr marL="0" indent="0">
              <a:buNone/>
            </a:pPr>
            <a:endParaRPr lang="en-US" dirty="0" smtClean="0"/>
          </a:p>
          <a:p>
            <a:endParaRPr lang="en-US" dirty="0" smtClean="0"/>
          </a:p>
          <a:p>
            <a:pPr lvl="1"/>
            <a:endParaRPr lang="en-US" dirty="0" smtClean="0"/>
          </a:p>
          <a:p>
            <a:pPr marL="411480" lvl="1" indent="0">
              <a:buNone/>
            </a:pPr>
            <a:endParaRPr lang="en-US" dirty="0"/>
          </a:p>
          <a:p>
            <a:pPr marL="411480" lvl="1" indent="0">
              <a:buNone/>
            </a:pPr>
            <a:endParaRPr lang="en-US" dirty="0" smtClean="0"/>
          </a:p>
        </p:txBody>
      </p:sp>
      <p:pic>
        <p:nvPicPr>
          <p:cNvPr id="6" name="Picture 3" descr="C:\Users\Sonal\Desktop\StackedBlock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8600" y="609600"/>
            <a:ext cx="1000125" cy="95021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a:xfrm>
            <a:off x="533400" y="1578866"/>
            <a:ext cx="6324600" cy="4572000"/>
          </a:xfrm>
          <a:prstGeom prst="rect">
            <a:avLst/>
          </a:prstGeom>
        </p:spPr>
        <p:txBody>
          <a:bodyPr vert="horz" lIns="91440" tIns="45720" rIns="91440" bIns="45720" rtlCol="0">
            <a:normAutofit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Generator pulsed from </a:t>
            </a:r>
            <a:r>
              <a:rPr lang="en-US" u="sng" dirty="0" smtClean="0"/>
              <a:t>+</a:t>
            </a:r>
            <a:r>
              <a:rPr lang="en-US" dirty="0" smtClean="0"/>
              <a:t>30 kV to </a:t>
            </a:r>
            <a:r>
              <a:rPr lang="en-US" u="sng" dirty="0" smtClean="0"/>
              <a:t>+</a:t>
            </a:r>
            <a:r>
              <a:rPr lang="en-US" dirty="0" smtClean="0"/>
              <a:t>70 kV capacitor charge</a:t>
            </a:r>
          </a:p>
          <a:p>
            <a:endParaRPr lang="en-US" dirty="0"/>
          </a:p>
          <a:p>
            <a:r>
              <a:rPr lang="en-US" dirty="0" smtClean="0"/>
              <a:t>Current measured using</a:t>
            </a:r>
          </a:p>
          <a:p>
            <a:pPr lvl="1"/>
            <a:r>
              <a:rPr lang="en-US" dirty="0" smtClean="0"/>
              <a:t>Pearson coils using four-way current splitting device</a:t>
            </a:r>
          </a:p>
          <a:p>
            <a:pPr lvl="1"/>
            <a:r>
              <a:rPr lang="en-US" dirty="0" smtClean="0"/>
              <a:t>Current Viewing Resistor (CVR, R=0.0025 </a:t>
            </a:r>
            <a:r>
              <a:rPr lang="el-GR" dirty="0" smtClean="0"/>
              <a:t>Ω</a:t>
            </a:r>
            <a:r>
              <a:rPr lang="en-US" dirty="0" smtClean="0"/>
              <a:t>) </a:t>
            </a:r>
          </a:p>
          <a:p>
            <a:pPr lvl="1"/>
            <a:r>
              <a:rPr lang="en-US" dirty="0" err="1" smtClean="0"/>
              <a:t>Rogowski</a:t>
            </a:r>
            <a:r>
              <a:rPr lang="en-US" dirty="0" smtClean="0"/>
              <a:t> Coil calibrated with Pearson coil</a:t>
            </a:r>
          </a:p>
          <a:p>
            <a:endParaRPr lang="en-US" dirty="0" smtClean="0"/>
          </a:p>
          <a:p>
            <a:r>
              <a:rPr lang="en-US" dirty="0" smtClean="0"/>
              <a:t>Fiber optics and photomultiplier tubes used to determine switch breakdown time for diagnosing faulty switches</a:t>
            </a:r>
            <a:endParaRPr lang="en-US" dirty="0"/>
          </a:p>
          <a:p>
            <a:endParaRPr lang="en-US" dirty="0"/>
          </a:p>
        </p:txBody>
      </p:sp>
      <p:pic>
        <p:nvPicPr>
          <p:cNvPr id="1026" name="Picture 2" descr="http://www.atmo.arizona.edu/students/courselinks/spring08/atmo336s1/courses/spring11/atmo589/lecture_notes/mar22/rogowski_coi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944" y="2101740"/>
            <a:ext cx="1566355" cy="128993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6538914" y="2286000"/>
            <a:ext cx="1157286" cy="1380168"/>
            <a:chOff x="7762875" y="1790700"/>
            <a:chExt cx="1157286" cy="1380168"/>
          </a:xfrm>
        </p:grpSpPr>
        <p:pic>
          <p:nvPicPr>
            <p:cNvPr id="1028" name="Picture 4" descr="wide band current transform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875" y="1790700"/>
              <a:ext cx="1085850" cy="1085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77161" y="2893869"/>
              <a:ext cx="1143000" cy="276999"/>
            </a:xfrm>
            <a:prstGeom prst="rect">
              <a:avLst/>
            </a:prstGeom>
            <a:noFill/>
          </p:spPr>
          <p:txBody>
            <a:bodyPr wrap="square" rtlCol="0">
              <a:spAutoFit/>
            </a:bodyPr>
            <a:lstStyle/>
            <a:p>
              <a:r>
                <a:rPr lang="en-US" sz="1200" dirty="0" smtClean="0"/>
                <a:t>Pearson Coil</a:t>
              </a:r>
              <a:endParaRPr lang="en-US" sz="1200" dirty="0"/>
            </a:p>
          </p:txBody>
        </p:sp>
      </p:grpSp>
      <p:sp>
        <p:nvSpPr>
          <p:cNvPr id="10" name="TextBox 9"/>
          <p:cNvSpPr txBox="1"/>
          <p:nvPr/>
        </p:nvSpPr>
        <p:spPr>
          <a:xfrm>
            <a:off x="7733040" y="3372630"/>
            <a:ext cx="1272020" cy="276999"/>
          </a:xfrm>
          <a:prstGeom prst="rect">
            <a:avLst/>
          </a:prstGeom>
          <a:noFill/>
        </p:spPr>
        <p:txBody>
          <a:bodyPr wrap="square" rtlCol="0">
            <a:spAutoFit/>
          </a:bodyPr>
          <a:lstStyle/>
          <a:p>
            <a:r>
              <a:rPr lang="en-US" sz="1200" dirty="0" err="1" smtClean="0"/>
              <a:t>Rogowski</a:t>
            </a:r>
            <a:r>
              <a:rPr lang="en-US" sz="1200" dirty="0" smtClean="0"/>
              <a:t> Coil</a:t>
            </a:r>
            <a:endParaRPr lang="en-US" sz="1200" dirty="0"/>
          </a:p>
        </p:txBody>
      </p:sp>
      <p:grpSp>
        <p:nvGrpSpPr>
          <p:cNvPr id="12" name="Group 11"/>
          <p:cNvGrpSpPr/>
          <p:nvPr/>
        </p:nvGrpSpPr>
        <p:grpSpPr>
          <a:xfrm>
            <a:off x="7801913" y="4332410"/>
            <a:ext cx="1113487" cy="1583389"/>
            <a:chOff x="7801913" y="4332410"/>
            <a:chExt cx="1113487" cy="1583389"/>
          </a:xfrm>
        </p:grpSpPr>
        <p:pic>
          <p:nvPicPr>
            <p:cNvPr id="1030" name="Picture 6" descr="http://technology.niagarac.on.ca/courses/phtn1300/images/PMT-Appearan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1913" y="4332410"/>
              <a:ext cx="971550" cy="13825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29600" y="5638800"/>
              <a:ext cx="685800" cy="276999"/>
            </a:xfrm>
            <a:prstGeom prst="rect">
              <a:avLst/>
            </a:prstGeom>
            <a:noFill/>
          </p:spPr>
          <p:txBody>
            <a:bodyPr wrap="square" rtlCol="0">
              <a:spAutoFit/>
            </a:bodyPr>
            <a:lstStyle/>
            <a:p>
              <a:r>
                <a:rPr lang="en-US" sz="1200" dirty="0" smtClean="0"/>
                <a:t>PMT</a:t>
              </a:r>
              <a:endParaRPr lang="en-US" sz="1200" dirty="0"/>
            </a:p>
          </p:txBody>
        </p:sp>
      </p:grpSp>
      <p:grpSp>
        <p:nvGrpSpPr>
          <p:cNvPr id="11" name="Group 10"/>
          <p:cNvGrpSpPr/>
          <p:nvPr/>
        </p:nvGrpSpPr>
        <p:grpSpPr>
          <a:xfrm>
            <a:off x="6863314" y="5085576"/>
            <a:ext cx="832886" cy="858024"/>
            <a:chOff x="6742159" y="4981575"/>
            <a:chExt cx="832886" cy="858024"/>
          </a:xfrm>
        </p:grpSpPr>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2159" y="4981575"/>
              <a:ext cx="832886"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58000" y="5562600"/>
              <a:ext cx="685800" cy="276999"/>
            </a:xfrm>
            <a:prstGeom prst="rect">
              <a:avLst/>
            </a:prstGeom>
            <a:noFill/>
          </p:spPr>
          <p:txBody>
            <a:bodyPr wrap="square" rtlCol="0">
              <a:spAutoFit/>
            </a:bodyPr>
            <a:lstStyle/>
            <a:p>
              <a:r>
                <a:rPr lang="en-US" sz="1200" dirty="0" smtClean="0"/>
                <a:t>CVR</a:t>
              </a:r>
              <a:endParaRPr lang="en-US" sz="1200" dirty="0"/>
            </a:p>
          </p:txBody>
        </p:sp>
      </p:grpSp>
    </p:spTree>
    <p:extLst>
      <p:ext uri="{BB962C8B-B14F-4D97-AF65-F5344CB8AC3E}">
        <p14:creationId xmlns:p14="http://schemas.microsoft.com/office/powerpoint/2010/main" val="30337648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9423</TotalTime>
  <Words>1207</Words>
  <Application>Microsoft Office PowerPoint</Application>
  <PresentationFormat>On-screen Show (4:3)</PresentationFormat>
  <Paragraphs>179</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Clarity</vt:lpstr>
      <vt:lpstr>PowerPoint Presentation</vt:lpstr>
      <vt:lpstr>Introduction and Motivation</vt:lpstr>
      <vt:lpstr>X-pinch Diagnostic</vt:lpstr>
      <vt:lpstr>X-pinch Radiography</vt:lpstr>
      <vt:lpstr>Generator Design Characteristics</vt:lpstr>
      <vt:lpstr>Generator Design Characteristics</vt:lpstr>
      <vt:lpstr>Generator Design Characteristics</vt:lpstr>
      <vt:lpstr>X-Pinch Load Design</vt:lpstr>
      <vt:lpstr>Experimental Setup</vt:lpstr>
      <vt:lpstr>Experimental Setup</vt:lpstr>
      <vt:lpstr>Resistive Load Traces</vt:lpstr>
      <vt:lpstr>Comparison to Pspice Simulation</vt:lpstr>
      <vt:lpstr>X-pinch Chamber Traces </vt:lpstr>
      <vt:lpstr>X-pinch Chamber Traces </vt:lpstr>
      <vt:lpstr>Fiber Optic Diagnostic</vt:lpstr>
      <vt:lpstr>Discussion</vt:lpstr>
      <vt:lpstr>External B Field for MRT Experiments</vt:lpstr>
      <vt:lpstr>Future Work</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Update</dc:title>
  <dc:creator>David</dc:creator>
  <cp:lastModifiedBy>David</cp:lastModifiedBy>
  <cp:revision>531</cp:revision>
  <cp:lastPrinted>2013-03-28T21:35:41Z</cp:lastPrinted>
  <dcterms:created xsi:type="dcterms:W3CDTF">2008-11-04T19:50:36Z</dcterms:created>
  <dcterms:modified xsi:type="dcterms:W3CDTF">2013-09-25T15:57:51Z</dcterms:modified>
</cp:coreProperties>
</file>