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80" r:id="rId2"/>
    <p:sldId id="269" r:id="rId3"/>
    <p:sldId id="382" r:id="rId4"/>
    <p:sldId id="381" r:id="rId5"/>
    <p:sldId id="383" r:id="rId6"/>
    <p:sldId id="324" r:id="rId7"/>
    <p:sldId id="351" r:id="rId8"/>
    <p:sldId id="394" r:id="rId9"/>
    <p:sldId id="395" r:id="rId10"/>
    <p:sldId id="396" r:id="rId11"/>
    <p:sldId id="352" r:id="rId12"/>
    <p:sldId id="386" r:id="rId13"/>
    <p:sldId id="397" r:id="rId14"/>
    <p:sldId id="398" r:id="rId15"/>
    <p:sldId id="399" r:id="rId16"/>
    <p:sldId id="400" r:id="rId17"/>
    <p:sldId id="401" r:id="rId18"/>
    <p:sldId id="384" r:id="rId19"/>
    <p:sldId id="403" r:id="rId20"/>
    <p:sldId id="404" r:id="rId21"/>
    <p:sldId id="393" r:id="rId22"/>
    <p:sldId id="388" r:id="rId23"/>
    <p:sldId id="389" r:id="rId24"/>
    <p:sldId id="405" r:id="rId25"/>
    <p:sldId id="304" r:id="rId26"/>
    <p:sldId id="366" r:id="rId27"/>
    <p:sldId id="367" r:id="rId28"/>
    <p:sldId id="368" r:id="rId29"/>
    <p:sldId id="402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charset="0"/>
        <a:ea typeface="PMingLiU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charset="0"/>
        <a:ea typeface="PMingLiU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charset="0"/>
        <a:ea typeface="PMingLiU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charset="0"/>
        <a:ea typeface="PMingLiU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charset="0"/>
        <a:ea typeface="PMingLiU" pitchFamily="18" charset="-120"/>
        <a:cs typeface="+mn-cs"/>
      </a:defRPr>
    </a:lvl5pPr>
    <a:lvl6pPr marL="2286000" algn="l" defTabSz="914400" rtl="0" eaLnBrk="1" latinLnBrk="0" hangingPunct="1">
      <a:defRPr kumimoji="1" b="1" kern="1200">
        <a:solidFill>
          <a:schemeClr val="tx1"/>
        </a:solidFill>
        <a:latin typeface="Arial" charset="0"/>
        <a:ea typeface="PMingLiU" pitchFamily="18" charset="-120"/>
        <a:cs typeface="+mn-cs"/>
      </a:defRPr>
    </a:lvl6pPr>
    <a:lvl7pPr marL="2743200" algn="l" defTabSz="914400" rtl="0" eaLnBrk="1" latinLnBrk="0" hangingPunct="1">
      <a:defRPr kumimoji="1" b="1" kern="1200">
        <a:solidFill>
          <a:schemeClr val="tx1"/>
        </a:solidFill>
        <a:latin typeface="Arial" charset="0"/>
        <a:ea typeface="PMingLiU" pitchFamily="18" charset="-120"/>
        <a:cs typeface="+mn-cs"/>
      </a:defRPr>
    </a:lvl7pPr>
    <a:lvl8pPr marL="3200400" algn="l" defTabSz="914400" rtl="0" eaLnBrk="1" latinLnBrk="0" hangingPunct="1">
      <a:defRPr kumimoji="1" b="1" kern="1200">
        <a:solidFill>
          <a:schemeClr val="tx1"/>
        </a:solidFill>
        <a:latin typeface="Arial" charset="0"/>
        <a:ea typeface="PMingLiU" pitchFamily="18" charset="-120"/>
        <a:cs typeface="+mn-cs"/>
      </a:defRPr>
    </a:lvl8pPr>
    <a:lvl9pPr marL="3657600" algn="l" defTabSz="914400" rtl="0" eaLnBrk="1" latinLnBrk="0" hangingPunct="1">
      <a:defRPr kumimoji="1" b="1" kern="1200">
        <a:solidFill>
          <a:schemeClr val="tx1"/>
        </a:solidFill>
        <a:latin typeface="Arial" charset="0"/>
        <a:ea typeface="PMingLiU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3" autoAdjust="0"/>
    <p:restoredTop sz="86180" autoAdjust="0"/>
  </p:normalViewPr>
  <p:slideViewPr>
    <p:cSldViewPr>
      <p:cViewPr>
        <p:scale>
          <a:sx n="100" d="100"/>
          <a:sy n="100" d="100"/>
        </p:scale>
        <p:origin x="-654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7" Type="http://schemas.openxmlformats.org/officeDocument/2006/relationships/image" Target="../media/image75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6" Type="http://schemas.openxmlformats.org/officeDocument/2006/relationships/image" Target="../media/image74.wmf"/><Relationship Id="rId5" Type="http://schemas.openxmlformats.org/officeDocument/2006/relationships/image" Target="../media/image73.wmf"/><Relationship Id="rId4" Type="http://schemas.openxmlformats.org/officeDocument/2006/relationships/image" Target="../media/image7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 smtClean="0"/>
              <a:t>Click to edit Master text styles</a:t>
            </a:r>
          </a:p>
          <a:p>
            <a:pPr lvl="1"/>
            <a:r>
              <a:rPr lang="en-US" altLang="zh-TW" noProof="0" smtClean="0"/>
              <a:t>Second level</a:t>
            </a:r>
          </a:p>
          <a:p>
            <a:pPr lvl="2"/>
            <a:r>
              <a:rPr lang="en-US" altLang="zh-TW" noProof="0" smtClean="0"/>
              <a:t>Third level</a:t>
            </a:r>
          </a:p>
          <a:p>
            <a:pPr lvl="3"/>
            <a:r>
              <a:rPr lang="en-US" altLang="zh-TW" noProof="0" smtClean="0"/>
              <a:t>Fourth level</a:t>
            </a:r>
          </a:p>
          <a:p>
            <a:pPr lvl="4"/>
            <a:r>
              <a:rPr lang="en-US" altLang="zh-TW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E5386798-5AEB-4274-A8CF-902D50A9684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462227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PMingLiU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PMingLiU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PMingLiU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PMingLiU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PMingLiU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fld id="{48348E5E-1359-405E-B9DD-DD7B406EDC36}" type="slidenum">
              <a:rPr lang="en-US" altLang="zh-TW" b="0" smtClean="0"/>
              <a:pPr eaLnBrk="1" hangingPunct="1"/>
              <a:t>1</a:t>
            </a:fld>
            <a:endParaRPr lang="en-US" altLang="zh-TW" b="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4" rIns="93167" bIns="46584"/>
          <a:lstStyle/>
          <a:p>
            <a:pPr eaLnBrk="1" hangingPunct="1"/>
            <a:endParaRPr lang="en-US" altLang="zh-CN" sz="800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fld id="{A375BEF6-64E9-4FBB-869E-5089A26C18F6}" type="slidenum">
              <a:rPr lang="en-US" altLang="zh-TW" b="0" smtClean="0"/>
              <a:pPr eaLnBrk="1" hangingPunct="1"/>
              <a:t>10</a:t>
            </a:fld>
            <a:endParaRPr lang="en-US" altLang="zh-TW" b="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74688"/>
            <a:ext cx="4595813" cy="3446462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350" y="4346575"/>
            <a:ext cx="5067300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/>
          <a:lstStyle/>
          <a:p>
            <a:pPr eaLnBrk="1" hangingPunct="1"/>
            <a:endParaRPr lang="en-US" altLang="zh-CN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fld id="{A375BEF6-64E9-4FBB-869E-5089A26C18F6}" type="slidenum">
              <a:rPr lang="en-US" altLang="zh-TW" b="0" smtClean="0"/>
              <a:pPr eaLnBrk="1" hangingPunct="1"/>
              <a:t>11</a:t>
            </a:fld>
            <a:endParaRPr lang="en-US" altLang="zh-TW" b="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74688"/>
            <a:ext cx="4595813" cy="3446462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350" y="4346575"/>
            <a:ext cx="5067300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/>
          <a:lstStyle/>
          <a:p>
            <a:pPr eaLnBrk="1" hangingPunct="1"/>
            <a:endParaRPr lang="en-US" altLang="zh-CN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fld id="{A375BEF6-64E9-4FBB-869E-5089A26C18F6}" type="slidenum">
              <a:rPr lang="en-US" altLang="zh-TW" b="0" smtClean="0"/>
              <a:pPr eaLnBrk="1" hangingPunct="1"/>
              <a:t>12</a:t>
            </a:fld>
            <a:endParaRPr lang="en-US" altLang="zh-TW" b="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74688"/>
            <a:ext cx="4595813" cy="3446462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350" y="4346575"/>
            <a:ext cx="5067300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/>
          <a:lstStyle/>
          <a:p>
            <a:pPr eaLnBrk="1" hangingPunct="1"/>
            <a:endParaRPr lang="en-US" altLang="zh-CN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fld id="{A375BEF6-64E9-4FBB-869E-5089A26C18F6}" type="slidenum">
              <a:rPr lang="en-US" altLang="zh-TW" b="0" smtClean="0"/>
              <a:pPr eaLnBrk="1" hangingPunct="1"/>
              <a:t>13</a:t>
            </a:fld>
            <a:endParaRPr lang="en-US" altLang="zh-TW" b="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74688"/>
            <a:ext cx="4595813" cy="3446462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350" y="4346575"/>
            <a:ext cx="5067300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/>
          <a:lstStyle/>
          <a:p>
            <a:pPr eaLnBrk="1" hangingPunct="1"/>
            <a:endParaRPr lang="en-US" altLang="zh-CN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fld id="{A375BEF6-64E9-4FBB-869E-5089A26C18F6}" type="slidenum">
              <a:rPr lang="en-US" altLang="zh-TW" b="0" smtClean="0"/>
              <a:pPr eaLnBrk="1" hangingPunct="1"/>
              <a:t>14</a:t>
            </a:fld>
            <a:endParaRPr lang="en-US" altLang="zh-TW" b="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74688"/>
            <a:ext cx="4595813" cy="3446462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350" y="4346575"/>
            <a:ext cx="5067300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/>
          <a:lstStyle/>
          <a:p>
            <a:pPr eaLnBrk="1" hangingPunct="1"/>
            <a:endParaRPr lang="en-US" altLang="zh-CN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fld id="{A375BEF6-64E9-4FBB-869E-5089A26C18F6}" type="slidenum">
              <a:rPr lang="en-US" altLang="zh-TW" b="0" smtClean="0"/>
              <a:pPr eaLnBrk="1" hangingPunct="1"/>
              <a:t>15</a:t>
            </a:fld>
            <a:endParaRPr lang="en-US" altLang="zh-TW" b="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74688"/>
            <a:ext cx="4595813" cy="3446462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350" y="4346575"/>
            <a:ext cx="5067300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/>
          <a:lstStyle/>
          <a:p>
            <a:pPr eaLnBrk="1" hangingPunct="1"/>
            <a:endParaRPr lang="en-US" altLang="zh-CN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fld id="{A375BEF6-64E9-4FBB-869E-5089A26C18F6}" type="slidenum">
              <a:rPr lang="en-US" altLang="zh-TW" b="0" smtClean="0"/>
              <a:pPr eaLnBrk="1" hangingPunct="1"/>
              <a:t>16</a:t>
            </a:fld>
            <a:endParaRPr lang="en-US" altLang="zh-TW" b="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74688"/>
            <a:ext cx="4595813" cy="3446462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350" y="4346575"/>
            <a:ext cx="5067300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/>
          <a:lstStyle/>
          <a:p>
            <a:pPr eaLnBrk="1" hangingPunct="1"/>
            <a:endParaRPr lang="en-US" altLang="zh-CN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fld id="{A375BEF6-64E9-4FBB-869E-5089A26C18F6}" type="slidenum">
              <a:rPr lang="en-US" altLang="zh-TW" b="0" smtClean="0"/>
              <a:pPr eaLnBrk="1" hangingPunct="1"/>
              <a:t>17</a:t>
            </a:fld>
            <a:endParaRPr lang="en-US" altLang="zh-TW" b="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74688"/>
            <a:ext cx="4595813" cy="3446462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350" y="4346575"/>
            <a:ext cx="5067300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/>
          <a:lstStyle/>
          <a:p>
            <a:pPr eaLnBrk="1" hangingPunct="1"/>
            <a:endParaRPr lang="en-US" altLang="zh-CN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fld id="{A375BEF6-64E9-4FBB-869E-5089A26C18F6}" type="slidenum">
              <a:rPr lang="en-US" altLang="zh-TW" b="0" smtClean="0"/>
              <a:pPr eaLnBrk="1" hangingPunct="1"/>
              <a:t>18</a:t>
            </a:fld>
            <a:endParaRPr lang="en-US" altLang="zh-TW" b="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74688"/>
            <a:ext cx="4595813" cy="3446462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350" y="4346575"/>
            <a:ext cx="5067300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/>
          <a:lstStyle/>
          <a:p>
            <a:pPr eaLnBrk="1" hangingPunct="1"/>
            <a:endParaRPr lang="en-US" altLang="zh-CN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fld id="{A375BEF6-64E9-4FBB-869E-5089A26C18F6}" type="slidenum">
              <a:rPr lang="en-US" altLang="zh-TW" b="0" smtClean="0"/>
              <a:pPr eaLnBrk="1" hangingPunct="1"/>
              <a:t>19</a:t>
            </a:fld>
            <a:endParaRPr lang="en-US" altLang="zh-TW" b="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74688"/>
            <a:ext cx="4595813" cy="3446462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350" y="4346575"/>
            <a:ext cx="5067300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/>
          <a:lstStyle/>
          <a:p>
            <a:pPr eaLnBrk="1" hangingPunct="1"/>
            <a:endParaRPr lang="en-US" altLang="zh-CN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fld id="{F535C336-9827-4D7C-B201-2C3A79D70BB9}" type="slidenum">
              <a:rPr lang="en-US" altLang="zh-TW" b="0" smtClean="0"/>
              <a:pPr eaLnBrk="1" hangingPunct="1"/>
              <a:t>2</a:t>
            </a:fld>
            <a:endParaRPr lang="en-US" altLang="zh-TW" b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5063" y="674688"/>
            <a:ext cx="4594225" cy="3446462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350" y="4346575"/>
            <a:ext cx="5067300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buFontTx/>
              <a:buNone/>
            </a:pPr>
            <a:endParaRPr lang="en-US" altLang="zh-CN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fld id="{A375BEF6-64E9-4FBB-869E-5089A26C18F6}" type="slidenum">
              <a:rPr lang="en-US" altLang="zh-TW" b="0" smtClean="0"/>
              <a:pPr eaLnBrk="1" hangingPunct="1"/>
              <a:t>20</a:t>
            </a:fld>
            <a:endParaRPr lang="en-US" altLang="zh-TW" b="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74688"/>
            <a:ext cx="4595813" cy="3446462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350" y="4346575"/>
            <a:ext cx="5067300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/>
          <a:lstStyle/>
          <a:p>
            <a:pPr eaLnBrk="1" hangingPunct="1"/>
            <a:endParaRPr lang="en-US" altLang="zh-CN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61975" y="142875"/>
            <a:ext cx="5734050" cy="4300538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fld id="{A375BEF6-64E9-4FBB-869E-5089A26C18F6}" type="slidenum">
              <a:rPr lang="en-US" altLang="zh-TW" b="0" smtClean="0"/>
              <a:pPr eaLnBrk="1" hangingPunct="1"/>
              <a:t>22</a:t>
            </a:fld>
            <a:endParaRPr lang="en-US" altLang="zh-TW" b="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74688"/>
            <a:ext cx="4595813" cy="3446462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350" y="4346575"/>
            <a:ext cx="5067300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/>
          <a:lstStyle/>
          <a:p>
            <a:pPr eaLnBrk="1" hangingPunct="1"/>
            <a:endParaRPr lang="en-US" altLang="zh-CN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fld id="{A375BEF6-64E9-4FBB-869E-5089A26C18F6}" type="slidenum">
              <a:rPr lang="en-US" altLang="zh-TW" b="0" smtClean="0"/>
              <a:pPr eaLnBrk="1" hangingPunct="1"/>
              <a:t>23</a:t>
            </a:fld>
            <a:endParaRPr lang="en-US" altLang="zh-TW" b="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74688"/>
            <a:ext cx="4595813" cy="3446462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350" y="4346575"/>
            <a:ext cx="5067300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/>
          <a:lstStyle/>
          <a:p>
            <a:pPr eaLnBrk="1" hangingPunct="1"/>
            <a:endParaRPr lang="en-US" altLang="zh-CN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fld id="{A375BEF6-64E9-4FBB-869E-5089A26C18F6}" type="slidenum">
              <a:rPr lang="en-US" altLang="zh-TW" b="0" smtClean="0"/>
              <a:pPr eaLnBrk="1" hangingPunct="1"/>
              <a:t>24</a:t>
            </a:fld>
            <a:endParaRPr lang="en-US" altLang="zh-TW" b="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74688"/>
            <a:ext cx="4595813" cy="3446462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350" y="4346575"/>
            <a:ext cx="5067300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/>
          <a:lstStyle/>
          <a:p>
            <a:pPr eaLnBrk="1" hangingPunct="1"/>
            <a:endParaRPr lang="en-US" altLang="zh-CN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fld id="{8B2F6549-A1D2-4B5F-B5E0-9BAA4063B0FB}" type="slidenum">
              <a:rPr lang="en-US" altLang="zh-TW" b="0" smtClean="0"/>
              <a:pPr eaLnBrk="1" hangingPunct="1"/>
              <a:t>25</a:t>
            </a:fld>
            <a:endParaRPr lang="en-US" altLang="zh-TW" b="0" smtClean="0"/>
          </a:p>
        </p:txBody>
      </p:sp>
      <p:sp>
        <p:nvSpPr>
          <p:cNvPr id="59395" name="Rectangle 7"/>
          <p:cNvSpPr txBox="1">
            <a:spLocks noGrp="1"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7" tIns="45695" rIns="91387" bIns="45695" anchor="b"/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algn="r" eaLnBrk="1" hangingPunct="1"/>
            <a:fld id="{88697CF7-02C3-4D58-AF18-ACD2C153D8FB}" type="slidenum">
              <a:rPr kumimoji="0" lang="en-US" altLang="zh-TW" sz="1100" b="0">
                <a:latin typeface="Times New Roman" pitchFamily="18" charset="0"/>
              </a:rPr>
              <a:pPr algn="r" eaLnBrk="1" hangingPunct="1"/>
              <a:t>25</a:t>
            </a:fld>
            <a:endParaRPr kumimoji="0" lang="en-US" altLang="zh-TW" sz="1100" b="0">
              <a:latin typeface="Times New Roman" pitchFamily="18" charset="0"/>
            </a:endParaRPr>
          </a:p>
        </p:txBody>
      </p:sp>
      <p:sp>
        <p:nvSpPr>
          <p:cNvPr id="59396" name="Rectangle 7"/>
          <p:cNvSpPr txBox="1">
            <a:spLocks noGrp="1"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8" tIns="45689" rIns="91378" bIns="45689" anchor="b"/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algn="r" eaLnBrk="1" hangingPunct="1"/>
            <a:fld id="{D9031290-588B-4494-82CE-BC0336BC8658}" type="slidenum">
              <a:rPr kumimoji="0" lang="en-US" altLang="zh-TW" sz="1100" b="0">
                <a:latin typeface="Times New Roman" pitchFamily="18" charset="0"/>
              </a:rPr>
              <a:pPr algn="r" eaLnBrk="1" hangingPunct="1"/>
              <a:t>25</a:t>
            </a:fld>
            <a:endParaRPr kumimoji="0" lang="en-US" altLang="zh-TW" sz="1100" b="0">
              <a:latin typeface="Times New Roman" pitchFamily="18" charset="0"/>
            </a:endParaRPr>
          </a:p>
        </p:txBody>
      </p:sp>
      <p:sp>
        <p:nvSpPr>
          <p:cNvPr id="593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593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8" tIns="45689" rIns="91378" bIns="45689"/>
          <a:lstStyle/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DF818B-1677-4F80-A2E8-BFEF5BB8BF77}" type="slidenum">
              <a:rPr lang="zh-CN" altLang="en-US"/>
              <a:pPr/>
              <a:t>26</a:t>
            </a:fld>
            <a:endParaRPr lang="en-US" altLang="zh-CN"/>
          </a:p>
        </p:txBody>
      </p:sp>
      <p:sp>
        <p:nvSpPr>
          <p:cNvPr id="199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0CB478-E92F-4170-AAB7-6284C985363D}" type="slidenum">
              <a:rPr lang="zh-CN" altLang="en-US"/>
              <a:pPr/>
              <a:t>27</a:t>
            </a:fld>
            <a:endParaRPr lang="en-US" altLang="zh-CN"/>
          </a:p>
        </p:txBody>
      </p:sp>
      <p:sp>
        <p:nvSpPr>
          <p:cNvPr id="1893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3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63A1FD-6FC6-424B-BA56-89A05158D78C}" type="slidenum">
              <a:rPr lang="zh-CN" altLang="en-US"/>
              <a:pPr/>
              <a:t>28</a:t>
            </a:fld>
            <a:endParaRPr lang="en-US" altLang="zh-CN"/>
          </a:p>
        </p:txBody>
      </p:sp>
      <p:sp>
        <p:nvSpPr>
          <p:cNvPr id="1895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5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fld id="{A375BEF6-64E9-4FBB-869E-5089A26C18F6}" type="slidenum">
              <a:rPr lang="en-US" altLang="zh-TW" b="0" smtClean="0"/>
              <a:pPr eaLnBrk="1" hangingPunct="1"/>
              <a:t>29</a:t>
            </a:fld>
            <a:endParaRPr lang="en-US" altLang="zh-TW" b="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74688"/>
            <a:ext cx="4595813" cy="3446462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350" y="4346575"/>
            <a:ext cx="5067300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/>
          <a:lstStyle/>
          <a:p>
            <a:pPr eaLnBrk="1" hangingPunct="1"/>
            <a:endParaRPr lang="en-US" altLang="zh-CN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61975" y="142875"/>
            <a:ext cx="5734050" cy="4300538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</a:pPr>
            <a:endParaRPr lang="ko-KR" altLang="en-US" dirty="0" smtClean="0"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fld id="{A375BEF6-64E9-4FBB-869E-5089A26C18F6}" type="slidenum">
              <a:rPr lang="en-US" altLang="zh-TW" b="0" smtClean="0"/>
              <a:pPr eaLnBrk="1" hangingPunct="1"/>
              <a:t>4</a:t>
            </a:fld>
            <a:endParaRPr lang="en-US" altLang="zh-TW" b="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74688"/>
            <a:ext cx="4595813" cy="3446462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350" y="4346575"/>
            <a:ext cx="5067300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/>
          <a:lstStyle/>
          <a:p>
            <a:pPr eaLnBrk="1" hangingPunct="1"/>
            <a:endParaRPr lang="en-US" altLang="zh-CN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163E234-3D51-4550-B7B3-7D7919F4AC7B}" type="slidenum">
              <a:rPr lang="en-US" altLang="en-US" smtClean="0">
                <a:solidFill>
                  <a:srgbClr val="000000"/>
                </a:solidFill>
              </a:rPr>
              <a:pPr eaLnBrk="1" hangingPunct="1"/>
              <a:t>5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fld id="{14AFA6D3-9677-4684-AA8F-1A4C950A9739}" type="slidenum">
              <a:rPr lang="en-US" altLang="zh-TW" b="0" smtClean="0"/>
              <a:pPr eaLnBrk="1" hangingPunct="1"/>
              <a:t>6</a:t>
            </a:fld>
            <a:endParaRPr lang="en-US" altLang="zh-TW" b="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23F627-DAD7-4535-8671-88A967EFE50D}" type="slidenum">
              <a:rPr lang="zh-CN" altLang="en-US"/>
              <a:pPr/>
              <a:t>7</a:t>
            </a:fld>
            <a:endParaRPr lang="en-US" altLang="zh-CN"/>
          </a:p>
        </p:txBody>
      </p:sp>
      <p:sp>
        <p:nvSpPr>
          <p:cNvPr id="197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fld id="{A375BEF6-64E9-4FBB-869E-5089A26C18F6}" type="slidenum">
              <a:rPr lang="en-US" altLang="zh-TW" b="0" smtClean="0"/>
              <a:pPr eaLnBrk="1" hangingPunct="1"/>
              <a:t>8</a:t>
            </a:fld>
            <a:endParaRPr lang="en-US" altLang="zh-TW" b="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74688"/>
            <a:ext cx="4595813" cy="3446462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350" y="4346575"/>
            <a:ext cx="5067300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/>
          <a:lstStyle/>
          <a:p>
            <a:pPr eaLnBrk="1" hangingPunct="1"/>
            <a:endParaRPr lang="en-US" altLang="zh-CN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fld id="{A375BEF6-64E9-4FBB-869E-5089A26C18F6}" type="slidenum">
              <a:rPr lang="en-US" altLang="zh-TW" b="0" smtClean="0"/>
              <a:pPr eaLnBrk="1" hangingPunct="1"/>
              <a:t>9</a:t>
            </a:fld>
            <a:endParaRPr lang="en-US" altLang="zh-TW" b="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74688"/>
            <a:ext cx="4595813" cy="3446462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350" y="4346575"/>
            <a:ext cx="5067300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/>
          <a:lstStyle/>
          <a:p>
            <a:pPr eaLnBrk="1" hangingPunct="1"/>
            <a:endParaRPr lang="en-US" altLang="zh-CN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D9955-0A15-4A8F-B4CE-8474D808BA4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85923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E4CA2-0173-48EC-B1E7-B2FAFCB984C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17397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31E88-8371-4546-BDF1-9F3BA048C33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07911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3FD94-F43A-42F0-A6D5-414CD012704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37151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BD16A-0969-4F7A-939F-4B8A7379626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81661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01AAD-8726-4151-AD90-B56EC23F762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02061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EF99B-47E5-4B48-ABB3-F65E5C09845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09461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A764E-938B-47E2-8B1B-5EEE02285E2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02519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4363F-332F-4576-9E22-9C629984141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00278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821BA-A1E5-44A5-B32A-272CCDF59BA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75622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07397-D81C-4C50-89EE-E9FE09B428D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21392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3A3C0D31-A885-4289-8DBE-A3A9861DE6C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4.tiff"/><Relationship Id="rId4" Type="http://schemas.openxmlformats.org/officeDocument/2006/relationships/image" Target="../media/image23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6.tiff"/><Relationship Id="rId4" Type="http://schemas.openxmlformats.org/officeDocument/2006/relationships/image" Target="../media/image17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tiff"/><Relationship Id="rId5" Type="http://schemas.openxmlformats.org/officeDocument/2006/relationships/image" Target="../media/image29.tiff"/><Relationship Id="rId4" Type="http://schemas.openxmlformats.org/officeDocument/2006/relationships/image" Target="../media/image28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33.tiff"/><Relationship Id="rId4" Type="http://schemas.openxmlformats.org/officeDocument/2006/relationships/image" Target="../media/image32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tiff"/><Relationship Id="rId5" Type="http://schemas.openxmlformats.org/officeDocument/2006/relationships/image" Target="../media/image34.tiff"/><Relationship Id="rId4" Type="http://schemas.openxmlformats.org/officeDocument/2006/relationships/image" Target="../media/image32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iff"/><Relationship Id="rId7" Type="http://schemas.openxmlformats.org/officeDocument/2006/relationships/image" Target="../media/image39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38.tiff"/><Relationship Id="rId4" Type="http://schemas.openxmlformats.org/officeDocument/2006/relationships/image" Target="../media/image37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iff"/><Relationship Id="rId7" Type="http://schemas.openxmlformats.org/officeDocument/2006/relationships/image" Target="../media/image43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tiff"/><Relationship Id="rId5" Type="http://schemas.openxmlformats.org/officeDocument/2006/relationships/image" Target="../media/image18.png"/><Relationship Id="rId4" Type="http://schemas.openxmlformats.org/officeDocument/2006/relationships/image" Target="../media/image41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46.tiff"/><Relationship Id="rId4" Type="http://schemas.openxmlformats.org/officeDocument/2006/relationships/image" Target="../media/image45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tiff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tiff"/><Relationship Id="rId5" Type="http://schemas.openxmlformats.org/officeDocument/2006/relationships/image" Target="../media/image49.tiff"/><Relationship Id="rId4" Type="http://schemas.openxmlformats.org/officeDocument/2006/relationships/image" Target="../media/image48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53.tiff"/><Relationship Id="rId4" Type="http://schemas.openxmlformats.org/officeDocument/2006/relationships/image" Target="../media/image52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tif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56.tiff"/><Relationship Id="rId4" Type="http://schemas.openxmlformats.org/officeDocument/2006/relationships/image" Target="../media/image55.tif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tiff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tiff"/><Relationship Id="rId5" Type="http://schemas.openxmlformats.org/officeDocument/2006/relationships/image" Target="../media/image29.tiff"/><Relationship Id="rId4" Type="http://schemas.openxmlformats.org/officeDocument/2006/relationships/image" Target="../media/image58.tif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tiff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tiff"/><Relationship Id="rId5" Type="http://schemas.openxmlformats.org/officeDocument/2006/relationships/image" Target="../media/image62.tiff"/><Relationship Id="rId4" Type="http://schemas.openxmlformats.org/officeDocument/2006/relationships/image" Target="../media/image61.tif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tif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66.tiff"/><Relationship Id="rId4" Type="http://schemas.openxmlformats.org/officeDocument/2006/relationships/image" Target="../media/image65.tif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6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67.wmf"/><Relationship Id="rId4" Type="http://schemas.openxmlformats.org/officeDocument/2006/relationships/oleObject" Target="../embeddings/oleObject8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73.wmf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70.wmf"/><Relationship Id="rId12" Type="http://schemas.openxmlformats.org/officeDocument/2006/relationships/oleObject" Target="../embeddings/oleObject14.bin"/><Relationship Id="rId17" Type="http://schemas.openxmlformats.org/officeDocument/2006/relationships/image" Target="../media/image75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6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72.wmf"/><Relationship Id="rId5" Type="http://schemas.openxmlformats.org/officeDocument/2006/relationships/image" Target="../media/image69.wmf"/><Relationship Id="rId15" Type="http://schemas.openxmlformats.org/officeDocument/2006/relationships/image" Target="../media/image74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71.wmf"/><Relationship Id="rId14" Type="http://schemas.openxmlformats.org/officeDocument/2006/relationships/oleObject" Target="../embeddings/oleObject15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tif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tiff"/><Relationship Id="rId5" Type="http://schemas.openxmlformats.org/officeDocument/2006/relationships/image" Target="../media/image78.tiff"/><Relationship Id="rId4" Type="http://schemas.openxmlformats.org/officeDocument/2006/relationships/image" Target="../media/image77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13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0.wmf"/><Relationship Id="rId17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2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9.wmf"/><Relationship Id="rId4" Type="http://schemas.openxmlformats.org/officeDocument/2006/relationships/image" Target="../media/image14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tiff"/><Relationship Id="rId4" Type="http://schemas.openxmlformats.org/officeDocument/2006/relationships/image" Target="../media/image16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1.tiff"/><Relationship Id="rId4" Type="http://schemas.openxmlformats.org/officeDocument/2006/relationships/image" Target="../media/image20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-207819" y="914400"/>
            <a:ext cx="9372601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kumimoji="0" lang="en-US" altLang="ko-KR" sz="3000" dirty="0" smtClean="0">
                <a:ea typeface="굴림" pitchFamily="34" charset="-127"/>
              </a:rPr>
              <a:t>PLASMA DYNAMICS OF MICROWAVE EXCITED MICROPLASMAS IN A SUB-MILLIMETER CAVITY*</a:t>
            </a:r>
            <a:endParaRPr kumimoji="0" lang="en-US" altLang="ko-KR" sz="3000" dirty="0">
              <a:ea typeface="굴림" pitchFamily="34" charset="-127"/>
            </a:endParaRPr>
          </a:p>
          <a:p>
            <a:pPr algn="ctr" eaLnBrk="1" hangingPunct="1"/>
            <a:endParaRPr kumimoji="0" lang="en-US" altLang="zh-TW" sz="3000" dirty="0">
              <a:ea typeface="굴림" pitchFamily="34" charset="-127"/>
            </a:endParaRPr>
          </a:p>
          <a:p>
            <a:pPr algn="ctr"/>
            <a:r>
              <a:rPr kumimoji="0" lang="en-US" altLang="zh-TW" sz="2200" dirty="0"/>
              <a:t>Peng </a:t>
            </a:r>
            <a:r>
              <a:rPr kumimoji="0" lang="en-US" altLang="zh-TW" sz="2200" dirty="0" smtClean="0"/>
              <a:t>Tian</a:t>
            </a:r>
            <a:r>
              <a:rPr kumimoji="0" lang="en-US" altLang="zh-TW" sz="2200" baseline="30000" dirty="0" smtClean="0"/>
              <a:t>a)</a:t>
            </a:r>
            <a:r>
              <a:rPr kumimoji="0" lang="en-US" altLang="zh-TW" sz="2200" dirty="0" smtClean="0"/>
              <a:t>, Mark </a:t>
            </a:r>
            <a:r>
              <a:rPr kumimoji="0" lang="en-US" altLang="zh-TW" sz="2200" dirty="0" err="1" smtClean="0"/>
              <a:t>Denning</a:t>
            </a:r>
            <a:r>
              <a:rPr kumimoji="0" lang="en-US" altLang="zh-TW" sz="2200" baseline="30000" dirty="0" err="1"/>
              <a:t>b</a:t>
            </a:r>
            <a:r>
              <a:rPr kumimoji="0" lang="en-US" altLang="zh-TW" sz="2200" baseline="30000" dirty="0" smtClean="0"/>
              <a:t>) </a:t>
            </a:r>
            <a:r>
              <a:rPr kumimoji="0" lang="en-US" altLang="zh-TW" sz="2200" dirty="0" smtClean="0"/>
              <a:t>, </a:t>
            </a:r>
            <a:r>
              <a:rPr kumimoji="0" lang="en-US" altLang="zh-TW" sz="2200" dirty="0" err="1" smtClean="0"/>
              <a:t>Mehrnoosh</a:t>
            </a:r>
            <a:r>
              <a:rPr kumimoji="0" lang="en-US" altLang="zh-TW" sz="2200" dirty="0" smtClean="0"/>
              <a:t> </a:t>
            </a:r>
            <a:r>
              <a:rPr kumimoji="0" lang="en-US" altLang="zh-TW" sz="2200" dirty="0" err="1" smtClean="0"/>
              <a:t>Vahidpour</a:t>
            </a:r>
            <a:r>
              <a:rPr kumimoji="0" lang="en-US" altLang="zh-TW" sz="2200" dirty="0" smtClean="0"/>
              <a:t>, </a:t>
            </a:r>
          </a:p>
          <a:p>
            <a:pPr algn="ctr"/>
            <a:r>
              <a:rPr kumimoji="0" lang="en-US" altLang="zh-TW" sz="2200" dirty="0" smtClean="0"/>
              <a:t>Randall </a:t>
            </a:r>
            <a:r>
              <a:rPr kumimoji="0" lang="en-US" altLang="zh-TW" sz="2200" dirty="0" err="1" smtClean="0"/>
              <a:t>Urdhal</a:t>
            </a:r>
            <a:r>
              <a:rPr kumimoji="0" lang="en-US" altLang="zh-TW" sz="2200" baseline="30000" dirty="0" err="1" smtClean="0"/>
              <a:t>b</a:t>
            </a:r>
            <a:r>
              <a:rPr kumimoji="0" lang="en-US" altLang="zh-TW" sz="2200" baseline="30000" dirty="0" smtClean="0"/>
              <a:t>)</a:t>
            </a:r>
            <a:r>
              <a:rPr kumimoji="0" lang="en-US" altLang="zh-TW" sz="2200" dirty="0"/>
              <a:t> </a:t>
            </a:r>
            <a:r>
              <a:rPr kumimoji="0" lang="en-US" altLang="zh-TW" sz="2200" dirty="0" smtClean="0"/>
              <a:t>and </a:t>
            </a:r>
            <a:r>
              <a:rPr kumimoji="0" lang="en-US" altLang="zh-TW" sz="2200" dirty="0"/>
              <a:t>Mark J. </a:t>
            </a:r>
            <a:r>
              <a:rPr kumimoji="0" lang="en-US" altLang="zh-TW" sz="2200" dirty="0" err="1" smtClean="0"/>
              <a:t>Kushner</a:t>
            </a:r>
            <a:r>
              <a:rPr kumimoji="0" lang="en-US" altLang="zh-TW" sz="2200" baseline="30000" dirty="0" err="1" smtClean="0"/>
              <a:t>a</a:t>
            </a:r>
            <a:r>
              <a:rPr kumimoji="0" lang="en-US" altLang="zh-TW" sz="2200" baseline="30000" dirty="0" smtClean="0"/>
              <a:t>)</a:t>
            </a:r>
            <a:endParaRPr kumimoji="0" lang="en-US" altLang="zh-TW" sz="2200" dirty="0"/>
          </a:p>
          <a:p>
            <a:pPr algn="ctr"/>
            <a:endParaRPr kumimoji="0" lang="en-US" altLang="zh-TW" sz="2200" dirty="0" smtClean="0"/>
          </a:p>
          <a:p>
            <a:pPr algn="ctr"/>
            <a:r>
              <a:rPr kumimoji="0" lang="en-US" altLang="zh-TW" sz="2000" baseline="30000" dirty="0" smtClean="0"/>
              <a:t>a)</a:t>
            </a:r>
            <a:r>
              <a:rPr kumimoji="0" lang="en-US" altLang="zh-TW" sz="2000" dirty="0" smtClean="0"/>
              <a:t>University </a:t>
            </a:r>
            <a:r>
              <a:rPr kumimoji="0" lang="en-US" altLang="zh-TW" sz="2000" dirty="0"/>
              <a:t>of Michigan, Ann Arbor, MI 48109 USA </a:t>
            </a:r>
          </a:p>
          <a:p>
            <a:pPr algn="ctr" eaLnBrk="1" hangingPunct="1">
              <a:spcAft>
                <a:spcPct val="50000"/>
              </a:spcAft>
            </a:pPr>
            <a:r>
              <a:rPr kumimoji="0" lang="en-US" altLang="zh-TW" sz="2000" dirty="0"/>
              <a:t>tianpeng@umich.edu, mjkush@umich.edu</a:t>
            </a:r>
          </a:p>
          <a:p>
            <a:pPr algn="ctr" eaLnBrk="1" hangingPunct="1">
              <a:spcAft>
                <a:spcPts val="0"/>
              </a:spcAft>
            </a:pPr>
            <a:r>
              <a:rPr kumimoji="0" lang="en-US" altLang="zh-TW" sz="2000" baseline="30000" dirty="0" smtClean="0"/>
              <a:t>b)</a:t>
            </a:r>
            <a:r>
              <a:rPr kumimoji="0" lang="en-US" altLang="zh-TW" sz="2000" dirty="0" smtClean="0"/>
              <a:t>Agilent Technologies, 5301 Stevens Creek Blvd, Santa Clara, CA</a:t>
            </a:r>
          </a:p>
          <a:p>
            <a:pPr algn="ctr" eaLnBrk="1" hangingPunct="1">
              <a:spcAft>
                <a:spcPct val="50000"/>
              </a:spcAft>
            </a:pPr>
            <a:r>
              <a:rPr kumimoji="0" lang="en-US" altLang="zh-TW" sz="2000" dirty="0" smtClean="0"/>
              <a:t>mark.denning@agilent.com,  randall_urdahl@agilent.com</a:t>
            </a:r>
            <a:endParaRPr kumimoji="0" lang="en-US" altLang="zh-TW" sz="2000" dirty="0"/>
          </a:p>
          <a:p>
            <a:pPr algn="ctr" eaLnBrk="1" hangingPunct="1"/>
            <a:r>
              <a:rPr kumimoji="0" lang="en-US" altLang="zh-TW" sz="2000" dirty="0" smtClean="0"/>
              <a:t>MIPSE 2014, Ann Arbor, MI  </a:t>
            </a:r>
            <a:r>
              <a:rPr kumimoji="0" lang="en-US" altLang="zh-TW" sz="2000" dirty="0"/>
              <a:t>USA</a:t>
            </a:r>
          </a:p>
          <a:p>
            <a:pPr algn="ctr" eaLnBrk="1" hangingPunct="1"/>
            <a:endParaRPr kumimoji="0" lang="en-US" altLang="zh-TW" sz="2000" dirty="0"/>
          </a:p>
          <a:p>
            <a:pPr algn="ctr" eaLnBrk="1" hangingPunct="1"/>
            <a:r>
              <a:rPr kumimoji="0" lang="en-US" altLang="zh-TW" sz="1600" dirty="0"/>
              <a:t>* Work supported by </a:t>
            </a:r>
            <a:r>
              <a:rPr kumimoji="0" lang="en-US" altLang="zh-TW" sz="1600" dirty="0" smtClean="0"/>
              <a:t>Agilent Technologies. </a:t>
            </a:r>
            <a:endParaRPr kumimoji="0" lang="en-US" altLang="zh-TW" sz="1600" dirty="0"/>
          </a:p>
        </p:txBody>
      </p:sp>
    </p:spTree>
    <p:extLst>
      <p:ext uri="{BB962C8B-B14F-4D97-AF65-F5344CB8AC3E}">
        <p14:creationId xmlns:p14="http://schemas.microsoft.com/office/powerpoint/2010/main" val="7807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Line 6"/>
          <p:cNvSpPr>
            <a:spLocks noChangeShapeType="1"/>
          </p:cNvSpPr>
          <p:nvPr/>
        </p:nvSpPr>
        <p:spPr bwMode="auto">
          <a:xfrm>
            <a:off x="685800" y="609600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Text Box 9"/>
          <p:cNvSpPr txBox="1">
            <a:spLocks noChangeArrowheads="1"/>
          </p:cNvSpPr>
          <p:nvPr/>
        </p:nvSpPr>
        <p:spPr bwMode="auto">
          <a:xfrm>
            <a:off x="1050791" y="98107"/>
            <a:ext cx="706155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algn="ctr"/>
            <a:r>
              <a:rPr kumimoji="0" lang="en-US" altLang="zh-CN" sz="2600" dirty="0" smtClean="0"/>
              <a:t>BASE </a:t>
            </a:r>
            <a:r>
              <a:rPr kumimoji="0" lang="en-US" altLang="zh-CN" sz="2600" dirty="0"/>
              <a:t>CASE </a:t>
            </a:r>
            <a:r>
              <a:rPr kumimoji="0" lang="en-US" altLang="zh-CN" sz="2600" dirty="0" smtClean="0"/>
              <a:t>– POWER, E-FIELD, CHARGE</a:t>
            </a:r>
            <a:endParaRPr kumimoji="0" lang="en-US" altLang="zh-CN" sz="2600" dirty="0"/>
          </a:p>
        </p:txBody>
      </p:sp>
      <p:grpSp>
        <p:nvGrpSpPr>
          <p:cNvPr id="6154" name="Group 30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6155" name="Line 31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6" name="Text Box 32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9pPr>
            </a:lstStyle>
            <a:p>
              <a:pPr algn="ctr"/>
              <a:r>
                <a:rPr kumimoji="0" lang="en-US" altLang="zh-CN" sz="1600"/>
                <a:t>University of Michigan</a:t>
              </a:r>
            </a:p>
            <a:p>
              <a:pPr algn="ctr"/>
              <a:r>
                <a:rPr kumimoji="0" lang="en-US" altLang="zh-CN" sz="1600"/>
                <a:t>Institute for Plasma Science &amp; Engr.</a:t>
              </a:r>
            </a:p>
          </p:txBody>
        </p:sp>
      </p:grp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246146" y="4230231"/>
            <a:ext cx="836445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3038" indent="-173038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kumimoji="0" lang="en-US" altLang="zh-CN" sz="2000" dirty="0" smtClean="0"/>
              <a:t>Power deposition is dominantly at sheath edge.  </a:t>
            </a:r>
          </a:p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kumimoji="0" lang="en-US" altLang="zh-CN" sz="2000" dirty="0" smtClean="0"/>
              <a:t>Electrode covering dielectric charges to produce dc bias. </a:t>
            </a:r>
          </a:p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kumimoji="0" lang="en-US" altLang="zh-CN" sz="2000" dirty="0" err="1" smtClean="0"/>
              <a:t>Ambipolar</a:t>
            </a:r>
            <a:r>
              <a:rPr kumimoji="0" lang="en-US" altLang="zh-CN" sz="2000" dirty="0" smtClean="0"/>
              <a:t>-like electric field in the axial direction confines plasma.  Charging of dielectric beyond the edge of the plasma is non-</a:t>
            </a:r>
            <a:r>
              <a:rPr kumimoji="0" lang="en-US" altLang="zh-CN" sz="2000" dirty="0" err="1" smtClean="0"/>
              <a:t>ambipolar</a:t>
            </a:r>
            <a:r>
              <a:rPr kumimoji="0" lang="en-US" altLang="zh-CN" sz="2000" dirty="0" smtClean="0"/>
              <a:t> drift of electrons. 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146050" y="6527800"/>
            <a:ext cx="120417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r>
              <a:rPr kumimoji="0" lang="en-US" altLang="zh-TW" sz="1000" b="0" dirty="0" smtClean="0"/>
              <a:t>MIPSE_2014 P.T</a:t>
            </a:r>
            <a:r>
              <a:rPr kumimoji="0" lang="en-US" altLang="zh-TW" sz="1000" b="0" dirty="0"/>
              <a:t>.</a:t>
            </a:r>
          </a:p>
        </p:txBody>
      </p:sp>
      <p:pic>
        <p:nvPicPr>
          <p:cNvPr id="16386" name="Picture 2" descr="D:\tianpeng_UIGEL5_D\PT_Conference\ICOPS_2014\Peng\Figure\Ar_Base_Power_2D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65" y="664149"/>
            <a:ext cx="8229600" cy="112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D:\tianpeng_UIGEL5_D\PT_Conference\ICOPS_2014\Peng\Figure\Ar_Base_RHO_2D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92" y="2913783"/>
            <a:ext cx="8229600" cy="112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D:\tianpeng_UIGEL5_D\PT_Conference\ICOPS_2014\Peng\Figure\Ar_Base_EF_2D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38" y="1788966"/>
            <a:ext cx="8229600" cy="112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914400" y="3525959"/>
            <a:ext cx="685800" cy="228600"/>
          </a:xfrm>
          <a:prstGeom prst="ellipse">
            <a:avLst/>
          </a:prstGeom>
          <a:noFill/>
          <a:ln w="63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PMingLiU" pitchFamily="18" charset="-12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4800600" y="3525959"/>
            <a:ext cx="685800" cy="228600"/>
          </a:xfrm>
          <a:prstGeom prst="ellipse">
            <a:avLst/>
          </a:prstGeom>
          <a:noFill/>
          <a:ln w="63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PMingLiU" pitchFamily="18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87047" y="3232827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zh-CN" dirty="0"/>
              <a:t>–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100847" y="3232827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zh-CN" dirty="0"/>
              <a:t>–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772185" y="3492908"/>
            <a:ext cx="2777247" cy="294701"/>
          </a:xfrm>
          <a:prstGeom prst="ellipse">
            <a:avLst/>
          </a:prstGeom>
          <a:noFill/>
          <a:ln w="63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PMingLiU" pitchFamily="18" charset="-12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04355" y="3202531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zh-CN" dirty="0" smtClean="0"/>
              <a:t>+</a:t>
            </a:r>
            <a:endParaRPr lang="en-US" dirty="0"/>
          </a:p>
        </p:txBody>
      </p:sp>
      <p:grpSp>
        <p:nvGrpSpPr>
          <p:cNvPr id="22" name="Group 19"/>
          <p:cNvGrpSpPr>
            <a:grpSpLocks/>
          </p:cNvGrpSpPr>
          <p:nvPr/>
        </p:nvGrpSpPr>
        <p:grpSpPr bwMode="auto">
          <a:xfrm>
            <a:off x="1350226" y="6435056"/>
            <a:ext cx="4114800" cy="307975"/>
            <a:chOff x="3072" y="432"/>
            <a:chExt cx="2592" cy="194"/>
          </a:xfrm>
        </p:grpSpPr>
        <p:pic>
          <p:nvPicPr>
            <p:cNvPr id="23" name="Picture 20" descr="colorband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5" y="480"/>
              <a:ext cx="1536" cy="1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3072" y="432"/>
              <a:ext cx="259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/>
              <a:r>
                <a:rPr kumimoji="0" lang="en-US" altLang="zh-TW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kumimoji="0" lang="en-US" altLang="zh-TW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Min</a:t>
              </a:r>
              <a:r>
                <a:rPr kumimoji="0" lang="en-US" altLang="zh-TW" b="1" baseline="30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                                                </a:t>
              </a:r>
              <a:r>
                <a:rPr kumimoji="0" lang="en-US" altLang="zh-TW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Max</a:t>
              </a:r>
              <a:r>
                <a:rPr kumimoji="0" lang="en-US" altLang="zh-TW" sz="2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411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Line 6"/>
          <p:cNvSpPr>
            <a:spLocks noChangeShapeType="1"/>
          </p:cNvSpPr>
          <p:nvPr/>
        </p:nvSpPr>
        <p:spPr bwMode="auto">
          <a:xfrm>
            <a:off x="685800" y="609600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Text Box 9"/>
          <p:cNvSpPr txBox="1">
            <a:spLocks noChangeArrowheads="1"/>
          </p:cNvSpPr>
          <p:nvPr/>
        </p:nvSpPr>
        <p:spPr bwMode="auto">
          <a:xfrm>
            <a:off x="1767929" y="98107"/>
            <a:ext cx="562724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algn="ctr"/>
            <a:r>
              <a:rPr kumimoji="0" lang="en-US" altLang="zh-CN" sz="2600" dirty="0" smtClean="0"/>
              <a:t>BASE CASE – INITIAL CONDITION</a:t>
            </a:r>
            <a:endParaRPr kumimoji="0" lang="en-US" altLang="zh-CN" sz="2600" dirty="0"/>
          </a:p>
        </p:txBody>
      </p:sp>
      <p:grpSp>
        <p:nvGrpSpPr>
          <p:cNvPr id="6154" name="Group 30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6155" name="Line 31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6" name="Text Box 32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9pPr>
            </a:lstStyle>
            <a:p>
              <a:pPr algn="ctr"/>
              <a:r>
                <a:rPr kumimoji="0" lang="en-US" altLang="zh-CN" sz="1600"/>
                <a:t>University of Michigan</a:t>
              </a:r>
            </a:p>
            <a:p>
              <a:pPr algn="ctr"/>
              <a:r>
                <a:rPr kumimoji="0" lang="en-US" altLang="zh-CN" sz="1600"/>
                <a:t>Institute for Plasma Science &amp; Engr.</a:t>
              </a:r>
            </a:p>
          </p:txBody>
        </p:sp>
      </p:grp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313573" y="4253459"/>
            <a:ext cx="8212054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3038" indent="-173038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kumimoji="0" lang="en-US" altLang="zh-CN" sz="2000" dirty="0" smtClean="0"/>
              <a:t>If the electrons are seeded at different position, plasma will start expansion from there.  </a:t>
            </a:r>
          </a:p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kumimoji="0" lang="en-US" altLang="zh-CN" sz="2000" dirty="0" smtClean="0"/>
              <a:t>Expansion will stop when plasma receives enough current from the dielectric to dissipate the power.  Plasma will not fill the cavity at low power.  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146050" y="6527800"/>
            <a:ext cx="120417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r>
              <a:rPr kumimoji="0" lang="en-US" altLang="zh-TW" sz="1000" b="0" dirty="0" smtClean="0"/>
              <a:t>MIPSE_2014 P.T</a:t>
            </a:r>
            <a:r>
              <a:rPr kumimoji="0" lang="en-US" altLang="zh-TW" sz="1000" b="0" dirty="0"/>
              <a:t>.</a:t>
            </a:r>
          </a:p>
        </p:txBody>
      </p:sp>
      <p:pic>
        <p:nvPicPr>
          <p:cNvPr id="17410" name="Picture 2" descr="D:\tianpeng_UIGEL5_D\PT_Conference\ICOPS_2014\Peng\Figure\Ar_i0_2D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50" y="732443"/>
            <a:ext cx="8229600" cy="112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D:\tianpeng_UIGEL5_D\PT_Conference\ICOPS_2014\Peng\Figure\Ar_i1_2D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50" y="1891229"/>
            <a:ext cx="8229600" cy="112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D:\tianpeng_UIGEL5_D\PT_Conference\ICOPS_2014\Peng\Figure\Ar_i2_2D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50" y="3104772"/>
            <a:ext cx="8229600" cy="112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9"/>
          <p:cNvGrpSpPr>
            <a:grpSpLocks/>
          </p:cNvGrpSpPr>
          <p:nvPr/>
        </p:nvGrpSpPr>
        <p:grpSpPr bwMode="auto">
          <a:xfrm>
            <a:off x="801688" y="6018212"/>
            <a:ext cx="4114800" cy="307975"/>
            <a:chOff x="3072" y="432"/>
            <a:chExt cx="2592" cy="194"/>
          </a:xfrm>
        </p:grpSpPr>
        <p:pic>
          <p:nvPicPr>
            <p:cNvPr id="17" name="Picture 20" descr="colorband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5" y="480"/>
              <a:ext cx="1536" cy="1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21"/>
            <p:cNvSpPr>
              <a:spLocks noChangeArrowheads="1"/>
            </p:cNvSpPr>
            <p:nvPr/>
          </p:nvSpPr>
          <p:spPr bwMode="auto">
            <a:xfrm>
              <a:off x="3072" y="432"/>
              <a:ext cx="259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/>
              <a:r>
                <a:rPr kumimoji="0" lang="en-US" altLang="zh-TW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kumimoji="0" lang="en-US" altLang="zh-TW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Min</a:t>
              </a:r>
              <a:r>
                <a:rPr kumimoji="0" lang="en-US" altLang="zh-TW" b="1" baseline="30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                                                </a:t>
              </a:r>
              <a:r>
                <a:rPr kumimoji="0" lang="en-US" altLang="zh-TW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Max</a:t>
              </a:r>
              <a:r>
                <a:rPr kumimoji="0" lang="en-US" altLang="zh-TW" sz="2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625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Line 6"/>
          <p:cNvSpPr>
            <a:spLocks noChangeShapeType="1"/>
          </p:cNvSpPr>
          <p:nvPr/>
        </p:nvSpPr>
        <p:spPr bwMode="auto">
          <a:xfrm>
            <a:off x="685800" y="609600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Text Box 9"/>
          <p:cNvSpPr txBox="1">
            <a:spLocks noChangeArrowheads="1"/>
          </p:cNvSpPr>
          <p:nvPr/>
        </p:nvSpPr>
        <p:spPr bwMode="auto">
          <a:xfrm>
            <a:off x="1986934" y="98107"/>
            <a:ext cx="518924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algn="ctr"/>
            <a:r>
              <a:rPr kumimoji="0" lang="en-US" altLang="zh-CN" sz="2600" dirty="0" smtClean="0"/>
              <a:t>POWER – ELECTRON DENSITY</a:t>
            </a:r>
            <a:endParaRPr kumimoji="0" lang="en-US" altLang="zh-CN" sz="2600" dirty="0"/>
          </a:p>
        </p:txBody>
      </p:sp>
      <p:grpSp>
        <p:nvGrpSpPr>
          <p:cNvPr id="6154" name="Group 30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6155" name="Line 31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6" name="Text Box 32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9pPr>
            </a:lstStyle>
            <a:p>
              <a:pPr algn="ctr"/>
              <a:r>
                <a:rPr kumimoji="0" lang="en-US" altLang="zh-CN" sz="1600"/>
                <a:t>University of Michigan</a:t>
              </a:r>
            </a:p>
            <a:p>
              <a:pPr algn="ctr"/>
              <a:r>
                <a:rPr kumimoji="0" lang="en-US" altLang="zh-CN" sz="1600"/>
                <a:t>Institute for Plasma Science &amp; Engr.</a:t>
              </a:r>
            </a:p>
          </p:txBody>
        </p:sp>
      </p:grp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348867" y="5232259"/>
            <a:ext cx="8347488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3038" indent="-173038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kumimoji="0" lang="en-US" altLang="zh-CN" sz="2000" dirty="0" smtClean="0"/>
              <a:t>With increased power, plasma expands to the full length of cavity.</a:t>
            </a:r>
          </a:p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kumimoji="0" lang="en-US" altLang="zh-CN" sz="2000" dirty="0" smtClean="0"/>
              <a:t>Plasma is confined in physical boundaries of cavity with further increase in power.   1 W ~ 12 W.   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146050" y="6527800"/>
            <a:ext cx="120417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r>
              <a:rPr kumimoji="0" lang="en-US" altLang="zh-TW" sz="1000" b="0" dirty="0" smtClean="0"/>
              <a:t>MIPSE_2014 P.T</a:t>
            </a:r>
            <a:r>
              <a:rPr kumimoji="0" lang="en-US" altLang="zh-TW" sz="1000" b="0" dirty="0"/>
              <a:t>.</a:t>
            </a:r>
          </a:p>
        </p:txBody>
      </p:sp>
      <p:pic>
        <p:nvPicPr>
          <p:cNvPr id="2" name="Picture 2" descr="D:\tianpeng_UIGEL5_D\PT_Conference\ICOPS_2014\Peng\Figure\Ar_Power_4_E_2D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55" y="2982625"/>
            <a:ext cx="8229600" cy="112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tianpeng_UIGEL5_D\PT_Conference\ICOPS_2014\Peng\Figure\Ar_Power_12_E_2D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55" y="4107442"/>
            <a:ext cx="8229600" cy="112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D:\tianpeng_UIGEL5_D\PT_Conference\ICOPS_2014\Peng\Figure\Ar_Power_1_E_2D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55" y="707793"/>
            <a:ext cx="8229600" cy="112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D:\tianpeng_UIGEL5_D\PT_Conference\ICOPS_2014\Peng\Figure\Ar_Power_2_E_2D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55" y="1828800"/>
            <a:ext cx="8229600" cy="112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9"/>
          <p:cNvGrpSpPr>
            <a:grpSpLocks/>
          </p:cNvGrpSpPr>
          <p:nvPr/>
        </p:nvGrpSpPr>
        <p:grpSpPr bwMode="auto">
          <a:xfrm>
            <a:off x="1218511" y="6401810"/>
            <a:ext cx="4114800" cy="307975"/>
            <a:chOff x="3072" y="432"/>
            <a:chExt cx="2592" cy="194"/>
          </a:xfrm>
        </p:grpSpPr>
        <p:pic>
          <p:nvPicPr>
            <p:cNvPr id="18" name="Picture 20" descr="colorband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5" y="480"/>
              <a:ext cx="1536" cy="1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21"/>
            <p:cNvSpPr>
              <a:spLocks noChangeArrowheads="1"/>
            </p:cNvSpPr>
            <p:nvPr/>
          </p:nvSpPr>
          <p:spPr bwMode="auto">
            <a:xfrm>
              <a:off x="3072" y="432"/>
              <a:ext cx="259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/>
              <a:r>
                <a:rPr kumimoji="0" lang="en-US" altLang="zh-TW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kumimoji="0" lang="en-US" altLang="zh-TW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Min</a:t>
              </a:r>
              <a:r>
                <a:rPr kumimoji="0" lang="en-US" altLang="zh-TW" b="1" baseline="30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                                                </a:t>
              </a:r>
              <a:r>
                <a:rPr kumimoji="0" lang="en-US" altLang="zh-TW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Max</a:t>
              </a:r>
              <a:r>
                <a:rPr kumimoji="0" lang="en-US" altLang="zh-TW" sz="2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276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Line 6"/>
          <p:cNvSpPr>
            <a:spLocks noChangeShapeType="1"/>
          </p:cNvSpPr>
          <p:nvPr/>
        </p:nvSpPr>
        <p:spPr bwMode="auto">
          <a:xfrm>
            <a:off x="685800" y="609600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Text Box 9"/>
          <p:cNvSpPr txBox="1">
            <a:spLocks noChangeArrowheads="1"/>
          </p:cNvSpPr>
          <p:nvPr/>
        </p:nvSpPr>
        <p:spPr bwMode="auto">
          <a:xfrm>
            <a:off x="2481272" y="98107"/>
            <a:ext cx="420057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algn="ctr"/>
            <a:r>
              <a:rPr kumimoji="0" lang="en-US" altLang="zh-CN" sz="2600" dirty="0" smtClean="0"/>
              <a:t>POWER – PHOTON FLUX</a:t>
            </a:r>
            <a:endParaRPr kumimoji="0" lang="en-US" altLang="zh-CN" sz="2600" dirty="0"/>
          </a:p>
        </p:txBody>
      </p:sp>
      <p:grpSp>
        <p:nvGrpSpPr>
          <p:cNvPr id="6154" name="Group 30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6155" name="Line 31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6" name="Text Box 32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9pPr>
            </a:lstStyle>
            <a:p>
              <a:pPr algn="ctr"/>
              <a:r>
                <a:rPr kumimoji="0" lang="en-US" altLang="zh-CN" sz="1600"/>
                <a:t>University of Michigan</a:t>
              </a:r>
            </a:p>
            <a:p>
              <a:pPr algn="ctr"/>
              <a:r>
                <a:rPr kumimoji="0" lang="en-US" altLang="zh-CN" sz="1600"/>
                <a:t>Institute for Plasma Science &amp; Engr.</a:t>
              </a:r>
            </a:p>
          </p:txBody>
        </p:sp>
      </p:grp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228600" y="3084255"/>
            <a:ext cx="5362868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3038" indent="-173038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kumimoji="0" lang="en-US" altLang="zh-CN" sz="2000" dirty="0" smtClean="0"/>
              <a:t>Viewing angle for photons gets larger at high as plasma approaches orifice, producing more divergence flux.</a:t>
            </a:r>
          </a:p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kumimoji="0" lang="en-US" altLang="zh-CN" sz="2000" dirty="0" smtClean="0"/>
              <a:t>Photon power increases and saturates as input power increases, producing a decrease in efficiency.</a:t>
            </a:r>
          </a:p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kumimoji="0" lang="en-US" altLang="zh-CN" sz="2000" dirty="0" smtClean="0"/>
              <a:t>Photon efficiency from 0.01-0.03 % in Ar. 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146050" y="6527800"/>
            <a:ext cx="120417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r>
              <a:rPr kumimoji="0" lang="en-US" altLang="zh-TW" sz="1000" b="0" dirty="0" smtClean="0"/>
              <a:t>MIPSE_2014 P.T</a:t>
            </a:r>
            <a:r>
              <a:rPr kumimoji="0" lang="en-US" altLang="zh-TW" sz="1000" b="0" dirty="0"/>
              <a:t>.</a:t>
            </a:r>
          </a:p>
        </p:txBody>
      </p:sp>
      <p:pic>
        <p:nvPicPr>
          <p:cNvPr id="19458" name="Picture 2" descr="D:\tianpeng_UIGEL5_D\PT_Conference\ICOPS_2014\Peng\Figure\Ar_Power_1_Photon_2D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59" y="685800"/>
            <a:ext cx="8229600" cy="112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D:\tianpeng_UIGEL5_D\PT_Conference\ICOPS_2014\Peng\Figure\Ar_Power_12_Photon_2D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59" y="1810617"/>
            <a:ext cx="8229600" cy="112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D:\tianpeng_UIGEL5_D\PT_Conference\ICOPS_2014\Peng\Figure\Ar_Power_hv_Flux_1D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268" y="3041573"/>
            <a:ext cx="3361376" cy="298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val 16"/>
          <p:cNvSpPr/>
          <p:nvPr/>
        </p:nvSpPr>
        <p:spPr bwMode="auto">
          <a:xfrm>
            <a:off x="8039100" y="772825"/>
            <a:ext cx="228600" cy="950766"/>
          </a:xfrm>
          <a:prstGeom prst="ellipse">
            <a:avLst/>
          </a:prstGeom>
          <a:noFill/>
          <a:ln w="63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PMingLiU" pitchFamily="18" charset="-12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8009263" y="1875991"/>
            <a:ext cx="228600" cy="950766"/>
          </a:xfrm>
          <a:prstGeom prst="ellipse">
            <a:avLst/>
          </a:prstGeom>
          <a:noFill/>
          <a:ln w="63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PMingLiU" pitchFamily="18" charset="-120"/>
            </a:endParaRPr>
          </a:p>
        </p:txBody>
      </p:sp>
      <p:grpSp>
        <p:nvGrpSpPr>
          <p:cNvPr id="19" name="Group 19"/>
          <p:cNvGrpSpPr>
            <a:grpSpLocks/>
          </p:cNvGrpSpPr>
          <p:nvPr/>
        </p:nvGrpSpPr>
        <p:grpSpPr bwMode="auto">
          <a:xfrm>
            <a:off x="801688" y="6018212"/>
            <a:ext cx="4114800" cy="307975"/>
            <a:chOff x="3072" y="432"/>
            <a:chExt cx="2592" cy="194"/>
          </a:xfrm>
        </p:grpSpPr>
        <p:pic>
          <p:nvPicPr>
            <p:cNvPr id="20" name="Picture 20" descr="colorband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5" y="480"/>
              <a:ext cx="1536" cy="1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3072" y="432"/>
              <a:ext cx="259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/>
              <a:r>
                <a:rPr kumimoji="0" lang="en-US" altLang="zh-TW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kumimoji="0" lang="en-US" altLang="zh-TW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Min</a:t>
              </a:r>
              <a:r>
                <a:rPr kumimoji="0" lang="en-US" altLang="zh-TW" b="1" baseline="30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                                                </a:t>
              </a:r>
              <a:r>
                <a:rPr kumimoji="0" lang="en-US" altLang="zh-TW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Max</a:t>
              </a:r>
              <a:r>
                <a:rPr kumimoji="0" lang="en-US" altLang="zh-TW" sz="2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341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Line 6"/>
          <p:cNvSpPr>
            <a:spLocks noChangeShapeType="1"/>
          </p:cNvSpPr>
          <p:nvPr/>
        </p:nvSpPr>
        <p:spPr bwMode="auto">
          <a:xfrm>
            <a:off x="685800" y="609600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Text Box 9"/>
          <p:cNvSpPr txBox="1">
            <a:spLocks noChangeArrowheads="1"/>
          </p:cNvSpPr>
          <p:nvPr/>
        </p:nvSpPr>
        <p:spPr bwMode="auto">
          <a:xfrm>
            <a:off x="2481272" y="98107"/>
            <a:ext cx="420057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algn="ctr"/>
            <a:r>
              <a:rPr kumimoji="0" lang="en-US" altLang="zh-CN" sz="2600" dirty="0" smtClean="0"/>
              <a:t>POWER – PHOTON FLUX</a:t>
            </a:r>
            <a:endParaRPr kumimoji="0" lang="en-US" altLang="zh-CN" sz="2600" dirty="0"/>
          </a:p>
        </p:txBody>
      </p:sp>
      <p:grpSp>
        <p:nvGrpSpPr>
          <p:cNvPr id="6154" name="Group 30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6155" name="Line 31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6" name="Text Box 32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9pPr>
            </a:lstStyle>
            <a:p>
              <a:pPr algn="ctr"/>
              <a:r>
                <a:rPr kumimoji="0" lang="en-US" altLang="zh-CN" sz="1600"/>
                <a:t>University of Michigan</a:t>
              </a:r>
            </a:p>
            <a:p>
              <a:pPr algn="ctr"/>
              <a:r>
                <a:rPr kumimoji="0" lang="en-US" altLang="zh-CN" sz="1600"/>
                <a:t>Institute for Plasma Science &amp; Engr.</a:t>
              </a:r>
            </a:p>
          </p:txBody>
        </p:sp>
      </p:grp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146050" y="6527800"/>
            <a:ext cx="120417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r>
              <a:rPr kumimoji="0" lang="en-US" altLang="zh-TW" sz="1000" b="0" dirty="0" smtClean="0"/>
              <a:t>MIPSE_2014 P.T</a:t>
            </a:r>
            <a:r>
              <a:rPr kumimoji="0" lang="en-US" altLang="zh-TW" sz="1000" b="0" dirty="0"/>
              <a:t>.</a:t>
            </a:r>
          </a:p>
        </p:txBody>
      </p:sp>
      <p:pic>
        <p:nvPicPr>
          <p:cNvPr id="19458" name="Picture 2" descr="D:\tianpeng_UIGEL5_D\PT_Conference\ICOPS_2014\Peng\Figure\Ar_Power_1_Photon_2D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59" y="685800"/>
            <a:ext cx="8229600" cy="112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D:\tianpeng_UIGEL5_D\PT_Conference\ICOPS_2014\Peng\Figure\Ar_Power_12_Photon_2D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59" y="1810617"/>
            <a:ext cx="8229600" cy="112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D:\tianpeng_UIGEL5_D\PT_Conference\ICOPS_2014\Peng\Figure\Ar_Power_hv_Flux_1D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708" y="2984255"/>
            <a:ext cx="2574056" cy="228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5" descr="D:\tianpeng_UIGEL5_D\PT_Conference\ICOPS_2014\Peng\Figure\Ar_Power_hv_Power_1D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443" y="2973212"/>
            <a:ext cx="3541520" cy="314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9"/>
          <p:cNvGrpSpPr>
            <a:grpSpLocks/>
          </p:cNvGrpSpPr>
          <p:nvPr/>
        </p:nvGrpSpPr>
        <p:grpSpPr bwMode="auto">
          <a:xfrm>
            <a:off x="801688" y="6018212"/>
            <a:ext cx="4114800" cy="307975"/>
            <a:chOff x="3072" y="432"/>
            <a:chExt cx="2592" cy="194"/>
          </a:xfrm>
        </p:grpSpPr>
        <p:pic>
          <p:nvPicPr>
            <p:cNvPr id="17" name="Picture 20" descr="colorband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5" y="480"/>
              <a:ext cx="1536" cy="1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21"/>
            <p:cNvSpPr>
              <a:spLocks noChangeArrowheads="1"/>
            </p:cNvSpPr>
            <p:nvPr/>
          </p:nvSpPr>
          <p:spPr bwMode="auto">
            <a:xfrm>
              <a:off x="3072" y="432"/>
              <a:ext cx="259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/>
              <a:r>
                <a:rPr kumimoji="0" lang="en-US" altLang="zh-TW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kumimoji="0" lang="en-US" altLang="zh-TW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Min</a:t>
              </a:r>
              <a:r>
                <a:rPr kumimoji="0" lang="en-US" altLang="zh-TW" b="1" baseline="30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                                                </a:t>
              </a:r>
              <a:r>
                <a:rPr kumimoji="0" lang="en-US" altLang="zh-TW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Max</a:t>
              </a:r>
              <a:r>
                <a:rPr kumimoji="0" lang="en-US" altLang="zh-TW" sz="2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228600" y="3084255"/>
            <a:ext cx="5362868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3038" indent="-173038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kumimoji="0" lang="en-US" altLang="zh-CN" sz="2000" dirty="0" smtClean="0"/>
              <a:t>Viewing angle for photons gets larger at high as plasma approaches orifice, producing more divergence flux.</a:t>
            </a:r>
          </a:p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kumimoji="0" lang="en-US" altLang="zh-CN" sz="2000" dirty="0" smtClean="0"/>
              <a:t>Photon power increases and saturates as input power increases, producing a decrease in efficiency.</a:t>
            </a:r>
          </a:p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kumimoji="0" lang="en-US" altLang="zh-CN" sz="2000" dirty="0" smtClean="0"/>
              <a:t>Photon efficiency from 0.01-0.03 % in Ar. </a:t>
            </a:r>
          </a:p>
        </p:txBody>
      </p:sp>
    </p:spTree>
    <p:extLst>
      <p:ext uri="{BB962C8B-B14F-4D97-AF65-F5344CB8AC3E}">
        <p14:creationId xmlns:p14="http://schemas.microsoft.com/office/powerpoint/2010/main" val="111338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tianpeng_UIGEL5_D\PT_Conference\ICOPS_2014\Peng\Figure\Ar_AR_0_Movie_E_2D_End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8229600" cy="112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D:\tianpeng_UIGEL5_D\PT_Conference\ICOPS_2014\Peng\Figure\Ar_AR_1_E_1D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745" y="2161905"/>
            <a:ext cx="2881255" cy="256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D:\tianpeng_UIGEL5_D\PT_Conference\ICOPS_2014\Peng\Figure\Ar_AR_0_E_1D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8382"/>
            <a:ext cx="2819400" cy="250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Line 6"/>
          <p:cNvSpPr>
            <a:spLocks noChangeShapeType="1"/>
          </p:cNvSpPr>
          <p:nvPr/>
        </p:nvSpPr>
        <p:spPr bwMode="auto">
          <a:xfrm>
            <a:off x="685800" y="533400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Text Box 9"/>
          <p:cNvSpPr txBox="1">
            <a:spLocks noChangeArrowheads="1"/>
          </p:cNvSpPr>
          <p:nvPr/>
        </p:nvSpPr>
        <p:spPr bwMode="auto">
          <a:xfrm>
            <a:off x="1501006" y="40957"/>
            <a:ext cx="61611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algn="ctr"/>
            <a:r>
              <a:rPr kumimoji="0" lang="en-US" altLang="zh-CN" sz="2600" dirty="0" smtClean="0"/>
              <a:t>ORIFICE SIZE – ESCAPING PLASMA  </a:t>
            </a:r>
            <a:endParaRPr kumimoji="0" lang="en-US" altLang="zh-CN" sz="2600" dirty="0"/>
          </a:p>
        </p:txBody>
      </p:sp>
      <p:grpSp>
        <p:nvGrpSpPr>
          <p:cNvPr id="6154" name="Group 30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6155" name="Line 31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6" name="Text Box 32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9pPr>
            </a:lstStyle>
            <a:p>
              <a:pPr algn="ctr"/>
              <a:r>
                <a:rPr kumimoji="0" lang="en-US" altLang="zh-CN" sz="1600"/>
                <a:t>University of Michigan</a:t>
              </a:r>
            </a:p>
            <a:p>
              <a:pPr algn="ctr"/>
              <a:r>
                <a:rPr kumimoji="0" lang="en-US" altLang="zh-CN" sz="1600"/>
                <a:t>Institute for Plasma Science &amp; Engr.</a:t>
              </a:r>
            </a:p>
          </p:txBody>
        </p:sp>
      </p:grp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2844743" y="2590800"/>
            <a:ext cx="340365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3038" indent="-173038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kumimoji="0" lang="en-US" altLang="zh-CN" sz="2000" dirty="0" smtClean="0"/>
              <a:t>By enlarging the orifice, the plasma eventually escapes at high power. 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146050" y="6527800"/>
            <a:ext cx="120417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r>
              <a:rPr kumimoji="0" lang="en-US" altLang="zh-TW" sz="1000" b="0" dirty="0" smtClean="0"/>
              <a:t>MIPSE_2014 P.T</a:t>
            </a:r>
            <a:r>
              <a:rPr kumimoji="0" lang="en-US" altLang="zh-TW" sz="1000" b="0" dirty="0"/>
              <a:t>.</a:t>
            </a:r>
          </a:p>
        </p:txBody>
      </p:sp>
      <p:grpSp>
        <p:nvGrpSpPr>
          <p:cNvPr id="17" name="Group 19"/>
          <p:cNvGrpSpPr>
            <a:grpSpLocks/>
          </p:cNvGrpSpPr>
          <p:nvPr/>
        </p:nvGrpSpPr>
        <p:grpSpPr bwMode="auto">
          <a:xfrm>
            <a:off x="801688" y="6018212"/>
            <a:ext cx="4114800" cy="307975"/>
            <a:chOff x="3072" y="432"/>
            <a:chExt cx="2592" cy="194"/>
          </a:xfrm>
        </p:grpSpPr>
        <p:pic>
          <p:nvPicPr>
            <p:cNvPr id="18" name="Picture 20" descr="colorband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5" y="480"/>
              <a:ext cx="1536" cy="1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21"/>
            <p:cNvSpPr>
              <a:spLocks noChangeArrowheads="1"/>
            </p:cNvSpPr>
            <p:nvPr/>
          </p:nvSpPr>
          <p:spPr bwMode="auto">
            <a:xfrm>
              <a:off x="3072" y="432"/>
              <a:ext cx="259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/>
              <a:r>
                <a:rPr kumimoji="0" lang="en-US" altLang="zh-TW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kumimoji="0" lang="en-US" altLang="zh-TW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Min</a:t>
              </a:r>
              <a:r>
                <a:rPr kumimoji="0" lang="en-US" altLang="zh-TW" b="1" baseline="30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                                                </a:t>
              </a:r>
              <a:r>
                <a:rPr kumimoji="0" lang="en-US" altLang="zh-TW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Max</a:t>
              </a:r>
              <a:r>
                <a:rPr kumimoji="0" lang="en-US" altLang="zh-TW" sz="2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2" name="Down Arrow 1"/>
          <p:cNvSpPr/>
          <p:nvPr/>
        </p:nvSpPr>
        <p:spPr bwMode="auto">
          <a:xfrm>
            <a:off x="6858000" y="4495800"/>
            <a:ext cx="284956" cy="227221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PMingLiU" pitchFamily="18" charset="-120"/>
            </a:endParaRPr>
          </a:p>
        </p:txBody>
      </p:sp>
      <p:sp>
        <p:nvSpPr>
          <p:cNvPr id="21" name="Down Arrow 20"/>
          <p:cNvSpPr/>
          <p:nvPr/>
        </p:nvSpPr>
        <p:spPr bwMode="auto">
          <a:xfrm flipV="1">
            <a:off x="1207748" y="1676400"/>
            <a:ext cx="284956" cy="2286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PMingLiU" pitchFamily="18" charset="-120"/>
            </a:endParaRPr>
          </a:p>
        </p:txBody>
      </p:sp>
      <p:pic>
        <p:nvPicPr>
          <p:cNvPr id="15363" name="Picture 3" descr="D:\tianpeng_UIGEL5_D\PT_Conference\ICOPS_2014\Peng\Figure\Ar_AR_1_Movie_E_2D_End.t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818783"/>
            <a:ext cx="8229600" cy="112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14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Line 6"/>
          <p:cNvSpPr>
            <a:spLocks noChangeShapeType="1"/>
          </p:cNvSpPr>
          <p:nvPr/>
        </p:nvSpPr>
        <p:spPr bwMode="auto">
          <a:xfrm>
            <a:off x="685800" y="609600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Text Box 9"/>
          <p:cNvSpPr txBox="1">
            <a:spLocks noChangeArrowheads="1"/>
          </p:cNvSpPr>
          <p:nvPr/>
        </p:nvSpPr>
        <p:spPr bwMode="auto">
          <a:xfrm>
            <a:off x="1837863" y="98107"/>
            <a:ext cx="548740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algn="ctr"/>
            <a:r>
              <a:rPr kumimoji="0" lang="en-US" altLang="zh-CN" sz="2600" dirty="0" smtClean="0"/>
              <a:t>ORIFICE SIZE – POWER, E-FIELD</a:t>
            </a:r>
            <a:endParaRPr kumimoji="0" lang="en-US" altLang="zh-CN" sz="2600" dirty="0"/>
          </a:p>
        </p:txBody>
      </p:sp>
      <p:grpSp>
        <p:nvGrpSpPr>
          <p:cNvPr id="6154" name="Group 30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6155" name="Line 31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6" name="Text Box 32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9pPr>
            </a:lstStyle>
            <a:p>
              <a:pPr algn="ctr"/>
              <a:r>
                <a:rPr kumimoji="0" lang="en-US" altLang="zh-CN" sz="1600"/>
                <a:t>University of Michigan</a:t>
              </a:r>
            </a:p>
            <a:p>
              <a:pPr algn="ctr"/>
              <a:r>
                <a:rPr kumimoji="0" lang="en-US" altLang="zh-CN" sz="1600"/>
                <a:t>Institute for Plasma Science &amp; Engr.</a:t>
              </a:r>
            </a:p>
          </p:txBody>
        </p:sp>
      </p:grp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356315" y="5228425"/>
            <a:ext cx="821205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3038" indent="-173038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kumimoji="0" lang="en-US" altLang="zh-CN" sz="2000" dirty="0" smtClean="0"/>
              <a:t>Power deposition is focused at the orifice and edge of electrode once the plasma escapes and forms a plume. 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146050" y="6527800"/>
            <a:ext cx="120417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r>
              <a:rPr kumimoji="0" lang="en-US" altLang="zh-TW" sz="1000" b="0" dirty="0" smtClean="0"/>
              <a:t>MIPSE_2014 P.T</a:t>
            </a:r>
            <a:r>
              <a:rPr kumimoji="0" lang="en-US" altLang="zh-TW" sz="1000" b="0" dirty="0"/>
              <a:t>.</a:t>
            </a:r>
          </a:p>
        </p:txBody>
      </p:sp>
      <p:pic>
        <p:nvPicPr>
          <p:cNvPr id="21506" name="Picture 2" descr="D:\tianpeng_UIGEL5_D\PT_Conference\ICOPS_2014\Peng\Figure\Ar_AR_1_PD_2D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64" y="1828800"/>
            <a:ext cx="8229600" cy="112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D:\tianpeng_UIGEL5_D\PT_Conference\ICOPS_2014\Peng\Figure\Ar_AR_0_PD_2D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28" y="685800"/>
            <a:ext cx="82296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19"/>
          <p:cNvGrpSpPr>
            <a:grpSpLocks/>
          </p:cNvGrpSpPr>
          <p:nvPr/>
        </p:nvGrpSpPr>
        <p:grpSpPr bwMode="auto">
          <a:xfrm>
            <a:off x="801688" y="6018212"/>
            <a:ext cx="4114800" cy="307975"/>
            <a:chOff x="3072" y="432"/>
            <a:chExt cx="2592" cy="194"/>
          </a:xfrm>
        </p:grpSpPr>
        <p:pic>
          <p:nvPicPr>
            <p:cNvPr id="22" name="Picture 20" descr="colorband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5" y="480"/>
              <a:ext cx="1536" cy="1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3072" y="432"/>
              <a:ext cx="259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/>
              <a:r>
                <a:rPr kumimoji="0" lang="en-US" altLang="zh-TW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kumimoji="0" lang="en-US" altLang="zh-TW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Min</a:t>
              </a:r>
              <a:r>
                <a:rPr kumimoji="0" lang="en-US" altLang="zh-TW" b="1" baseline="30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                                                </a:t>
              </a:r>
              <a:r>
                <a:rPr kumimoji="0" lang="en-US" altLang="zh-TW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Max</a:t>
              </a:r>
              <a:r>
                <a:rPr kumimoji="0" lang="en-US" altLang="zh-TW" sz="2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pic>
        <p:nvPicPr>
          <p:cNvPr id="16386" name="Picture 2" descr="D:\tianpeng_UIGEL5_D\PT_Conference\ICOPS_2014\Peng\Figure\Ar_AR_0_Movie_EF_2D_Thresh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28" y="2990850"/>
            <a:ext cx="8229600" cy="112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D:\tianpeng_UIGEL5_D\PT_Conference\ICOPS_2014\Peng\Figure\Ar_AR_1_Movie_EF_2D_Thresh.t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64" y="4191000"/>
            <a:ext cx="8229600" cy="112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50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Line 6"/>
          <p:cNvSpPr>
            <a:spLocks noChangeShapeType="1"/>
          </p:cNvSpPr>
          <p:nvPr/>
        </p:nvSpPr>
        <p:spPr bwMode="auto">
          <a:xfrm>
            <a:off x="685800" y="609600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Text Box 9"/>
          <p:cNvSpPr txBox="1">
            <a:spLocks noChangeArrowheads="1"/>
          </p:cNvSpPr>
          <p:nvPr/>
        </p:nvSpPr>
        <p:spPr bwMode="auto">
          <a:xfrm>
            <a:off x="1627681" y="98107"/>
            <a:ext cx="590777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algn="ctr"/>
            <a:r>
              <a:rPr kumimoji="0" lang="en-US" altLang="zh-CN" sz="2600" dirty="0" smtClean="0"/>
              <a:t>ORIFICE SIZE – VUV PHOTON FLUX</a:t>
            </a:r>
            <a:endParaRPr kumimoji="0" lang="en-US" altLang="zh-CN" sz="2600" dirty="0"/>
          </a:p>
        </p:txBody>
      </p:sp>
      <p:grpSp>
        <p:nvGrpSpPr>
          <p:cNvPr id="6154" name="Group 30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6155" name="Line 31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6" name="Text Box 32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9pPr>
            </a:lstStyle>
            <a:p>
              <a:pPr algn="ctr"/>
              <a:r>
                <a:rPr kumimoji="0" lang="en-US" altLang="zh-CN" sz="1600"/>
                <a:t>University of Michigan</a:t>
              </a:r>
            </a:p>
            <a:p>
              <a:pPr algn="ctr"/>
              <a:r>
                <a:rPr kumimoji="0" lang="en-US" altLang="zh-CN" sz="1600"/>
                <a:t>Institute for Plasma Science &amp; Engr.</a:t>
              </a:r>
            </a:p>
          </p:txBody>
        </p:sp>
      </p:grp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466765" y="3200400"/>
            <a:ext cx="4706854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3038" indent="-173038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kumimoji="0" lang="en-US" altLang="zh-CN" sz="2000" dirty="0" smtClean="0"/>
              <a:t>VUV photon flux to observation plane increases with increasing orifice size, particularly when plume is formed.</a:t>
            </a:r>
          </a:p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kumimoji="0" lang="en-US" altLang="zh-CN" sz="2000" dirty="0" smtClean="0"/>
              <a:t>VUV flux is not “useful” because it is highly divergent.  </a:t>
            </a:r>
          </a:p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kumimoji="0" lang="en-US" altLang="zh-CN" sz="2000" dirty="0" smtClean="0"/>
              <a:t>Efficiency increased up to 0.1 %.  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146050" y="6527800"/>
            <a:ext cx="120417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r>
              <a:rPr kumimoji="0" lang="en-US" altLang="zh-TW" sz="1000" b="0" dirty="0" smtClean="0"/>
              <a:t>MIPSE_2014 P.T</a:t>
            </a:r>
            <a:r>
              <a:rPr kumimoji="0" lang="en-US" altLang="zh-TW" sz="1000" b="0" dirty="0"/>
              <a:t>.</a:t>
            </a:r>
          </a:p>
        </p:txBody>
      </p:sp>
      <p:pic>
        <p:nvPicPr>
          <p:cNvPr id="22531" name="Picture 3" descr="D:\tianpeng_UIGEL5_D\PT_Conference\ICOPS_2014\Peng\Figure\Ar_AR_1_Photon_2D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65" y="1828800"/>
            <a:ext cx="8229600" cy="112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D:\tianpeng_UIGEL5_D\PT_Conference\ICOPS_2014\Peng\Figure\Ar_AR_hv_Flux_1D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701" y="2953617"/>
            <a:ext cx="3389312" cy="301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5" descr="D:\tianpeng_UIGEL5_D\PT_Conference\ICOPS_2014\Peng\Figure\Ar_AR_0_Photon_2D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65" y="704850"/>
            <a:ext cx="82296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9"/>
          <p:cNvGrpSpPr>
            <a:grpSpLocks/>
          </p:cNvGrpSpPr>
          <p:nvPr/>
        </p:nvGrpSpPr>
        <p:grpSpPr bwMode="auto">
          <a:xfrm>
            <a:off x="801688" y="6018212"/>
            <a:ext cx="4114800" cy="307975"/>
            <a:chOff x="3072" y="432"/>
            <a:chExt cx="2592" cy="194"/>
          </a:xfrm>
        </p:grpSpPr>
        <p:pic>
          <p:nvPicPr>
            <p:cNvPr id="18" name="Picture 20" descr="colorband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5" y="480"/>
              <a:ext cx="1536" cy="1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21"/>
            <p:cNvSpPr>
              <a:spLocks noChangeArrowheads="1"/>
            </p:cNvSpPr>
            <p:nvPr/>
          </p:nvSpPr>
          <p:spPr bwMode="auto">
            <a:xfrm>
              <a:off x="3072" y="432"/>
              <a:ext cx="259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/>
              <a:r>
                <a:rPr kumimoji="0" lang="en-US" altLang="zh-TW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kumimoji="0" lang="en-US" altLang="zh-TW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Min</a:t>
              </a:r>
              <a:r>
                <a:rPr kumimoji="0" lang="en-US" altLang="zh-TW" b="1" baseline="30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                                                </a:t>
              </a:r>
              <a:r>
                <a:rPr kumimoji="0" lang="en-US" altLang="zh-TW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Max</a:t>
              </a:r>
              <a:r>
                <a:rPr kumimoji="0" lang="en-US" altLang="zh-TW" sz="2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9456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D:\tianpeng_UIGEL5_D\PT_Conference\ICOPS_2014\Peng\Figure\Ar_Pres_0.5_E_2D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53" y="609600"/>
            <a:ext cx="8229600" cy="112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Line 6"/>
          <p:cNvSpPr>
            <a:spLocks noChangeShapeType="1"/>
          </p:cNvSpPr>
          <p:nvPr/>
        </p:nvSpPr>
        <p:spPr bwMode="auto">
          <a:xfrm>
            <a:off x="685800" y="609600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Text Box 9"/>
          <p:cNvSpPr txBox="1">
            <a:spLocks noChangeArrowheads="1"/>
          </p:cNvSpPr>
          <p:nvPr/>
        </p:nvSpPr>
        <p:spPr bwMode="auto">
          <a:xfrm>
            <a:off x="1699193" y="98107"/>
            <a:ext cx="576472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algn="ctr"/>
            <a:r>
              <a:rPr kumimoji="0" lang="en-US" altLang="zh-CN" sz="2600" dirty="0" smtClean="0"/>
              <a:t>PRESSURE – ELECTRON DENSITY</a:t>
            </a:r>
            <a:endParaRPr kumimoji="0" lang="en-US" altLang="zh-CN" sz="2600" dirty="0"/>
          </a:p>
        </p:txBody>
      </p:sp>
      <p:grpSp>
        <p:nvGrpSpPr>
          <p:cNvPr id="6154" name="Group 30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6155" name="Line 31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6" name="Text Box 32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9pPr>
            </a:lstStyle>
            <a:p>
              <a:pPr algn="ctr"/>
              <a:r>
                <a:rPr kumimoji="0" lang="en-US" altLang="zh-CN" sz="1600"/>
                <a:t>University of Michigan</a:t>
              </a:r>
            </a:p>
            <a:p>
              <a:pPr algn="ctr"/>
              <a:r>
                <a:rPr kumimoji="0" lang="en-US" altLang="zh-CN" sz="1600"/>
                <a:t>Institute for Plasma Science &amp; Engr.</a:t>
              </a:r>
            </a:p>
          </p:txBody>
        </p:sp>
      </p:grp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417801" y="5086350"/>
            <a:ext cx="8553161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3038" indent="-173038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kumimoji="0" lang="en-US" altLang="zh-CN" sz="2000" dirty="0" smtClean="0"/>
              <a:t>Plasma tends to be more confined at high pressure with fixed power. Current density increases with pressure, like a normal glow.</a:t>
            </a:r>
          </a:p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kumimoji="0" lang="en-US" altLang="zh-CN" sz="2000" dirty="0" err="1" smtClean="0"/>
              <a:t>Ar</a:t>
            </a:r>
            <a:r>
              <a:rPr kumimoji="0" lang="en-US" altLang="zh-CN" sz="2000" dirty="0" smtClean="0"/>
              <a:t>, 1 W, 2.5 GHz. 0.5 – 20 </a:t>
            </a:r>
            <a:r>
              <a:rPr kumimoji="0" lang="en-US" altLang="zh-CN" sz="2000" dirty="0" err="1" smtClean="0"/>
              <a:t>Torr</a:t>
            </a:r>
            <a:r>
              <a:rPr kumimoji="0" lang="en-US" altLang="zh-CN" sz="2000" dirty="0" smtClean="0"/>
              <a:t>.  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146050" y="6527800"/>
            <a:ext cx="120417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r>
              <a:rPr kumimoji="0" lang="en-US" altLang="zh-TW" sz="1000" b="0" dirty="0" smtClean="0"/>
              <a:t>MIPSE_2014 P.T</a:t>
            </a:r>
            <a:r>
              <a:rPr kumimoji="0" lang="en-US" altLang="zh-TW" sz="1000" b="0" dirty="0"/>
              <a:t>.</a:t>
            </a:r>
          </a:p>
        </p:txBody>
      </p:sp>
      <p:pic>
        <p:nvPicPr>
          <p:cNvPr id="23556" name="Picture 4" descr="D:\tianpeng_UIGEL5_D\PT_Conference\ICOPS_2014\Peng\Figure\Ar_Pres_4_E_2D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53" y="1712766"/>
            <a:ext cx="8229600" cy="112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7" name="Picture 5" descr="D:\tianpeng_UIGEL5_D\PT_Conference\ICOPS_2014\Peng\Figure\Ar_Pres_12_E_2D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53" y="2841393"/>
            <a:ext cx="8229600" cy="112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D:\tianpeng_UIGEL5_D\PT_Conference\ICOPS_2014\Peng\Figure\Ar_Pres_20_E_2D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53" y="3962400"/>
            <a:ext cx="82296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9"/>
          <p:cNvGrpSpPr>
            <a:grpSpLocks/>
          </p:cNvGrpSpPr>
          <p:nvPr/>
        </p:nvGrpSpPr>
        <p:grpSpPr bwMode="auto">
          <a:xfrm>
            <a:off x="1066800" y="6310312"/>
            <a:ext cx="4114800" cy="307975"/>
            <a:chOff x="3072" y="432"/>
            <a:chExt cx="2592" cy="194"/>
          </a:xfrm>
        </p:grpSpPr>
        <p:pic>
          <p:nvPicPr>
            <p:cNvPr id="20" name="Picture 20" descr="colorband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5" y="480"/>
              <a:ext cx="1536" cy="1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3072" y="432"/>
              <a:ext cx="259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/>
              <a:r>
                <a:rPr kumimoji="0" lang="en-US" altLang="zh-TW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kumimoji="0" lang="en-US" altLang="zh-TW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Min</a:t>
              </a:r>
              <a:r>
                <a:rPr kumimoji="0" lang="en-US" altLang="zh-TW" b="1" baseline="30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                                                </a:t>
              </a:r>
              <a:r>
                <a:rPr kumimoji="0" lang="en-US" altLang="zh-TW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Max</a:t>
              </a:r>
              <a:r>
                <a:rPr kumimoji="0" lang="en-US" altLang="zh-TW" sz="2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80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tianpeng_UIGEL5_D\PT_Conference\ICOPS_2014\Peng\Figure\Ar_Pres_0.5_SEB_2D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32" y="623018"/>
            <a:ext cx="8229600" cy="112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Line 6"/>
          <p:cNvSpPr>
            <a:spLocks noChangeShapeType="1"/>
          </p:cNvSpPr>
          <p:nvPr/>
        </p:nvSpPr>
        <p:spPr bwMode="auto">
          <a:xfrm>
            <a:off x="685800" y="609600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Text Box 9"/>
          <p:cNvSpPr txBox="1">
            <a:spLocks noChangeArrowheads="1"/>
          </p:cNvSpPr>
          <p:nvPr/>
        </p:nvSpPr>
        <p:spPr bwMode="auto">
          <a:xfrm>
            <a:off x="2434524" y="98107"/>
            <a:ext cx="429406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algn="ctr"/>
            <a:r>
              <a:rPr kumimoji="0" lang="en-US" altLang="zh-CN" sz="2600" dirty="0" smtClean="0"/>
              <a:t>PRESSURE – IONIZATION</a:t>
            </a:r>
            <a:endParaRPr kumimoji="0" lang="en-US" altLang="zh-CN" sz="2600" dirty="0"/>
          </a:p>
        </p:txBody>
      </p:sp>
      <p:grpSp>
        <p:nvGrpSpPr>
          <p:cNvPr id="6154" name="Group 30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6155" name="Line 31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6" name="Text Box 32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9pPr>
            </a:lstStyle>
            <a:p>
              <a:pPr algn="ctr"/>
              <a:r>
                <a:rPr kumimoji="0" lang="en-US" altLang="zh-CN" sz="1600"/>
                <a:t>University of Michigan</a:t>
              </a:r>
            </a:p>
            <a:p>
              <a:pPr algn="ctr"/>
              <a:r>
                <a:rPr kumimoji="0" lang="en-US" altLang="zh-CN" sz="1600"/>
                <a:t>Institute for Plasma Science &amp; Engr.</a:t>
              </a:r>
            </a:p>
          </p:txBody>
        </p:sp>
      </p:grp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4419600" y="3048000"/>
            <a:ext cx="4343400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3038" indent="-173038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kumimoji="0" lang="en-US" altLang="zh-CN" sz="2000" dirty="0" smtClean="0"/>
              <a:t>E-beam ionization is less efficient and more uniform at low pressure, due to a longer MFP for higher energy electrons.  </a:t>
            </a:r>
          </a:p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kumimoji="0" lang="en-US" altLang="zh-CN" sz="2000" dirty="0" smtClean="0"/>
              <a:t>E-beam ionization is limited close to the surfaces at high pressure.  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146050" y="6527800"/>
            <a:ext cx="120417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r>
              <a:rPr kumimoji="0" lang="en-US" altLang="zh-TW" sz="1000" b="0" dirty="0" smtClean="0"/>
              <a:t>MIPSE_2014 P.T</a:t>
            </a:r>
            <a:r>
              <a:rPr kumimoji="0" lang="en-US" altLang="zh-TW" sz="1000" b="0" dirty="0"/>
              <a:t>.</a:t>
            </a:r>
          </a:p>
        </p:txBody>
      </p:sp>
      <p:pic>
        <p:nvPicPr>
          <p:cNvPr id="24579" name="Picture 3" descr="D:\tianpeng_UIGEL5_D\PT_Conference\ICOPS_2014\Peng\Figure\Ar_Pres_020_SEB_2D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40" y="1770785"/>
            <a:ext cx="8229600" cy="112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D:\tianpeng_UIGEL5_D\PT_Conference\ICOPS_2014\Peng\Figure\Ar_Pressure_SEBvsSE_1D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7" y="2911207"/>
            <a:ext cx="4114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9"/>
          <p:cNvGrpSpPr>
            <a:grpSpLocks/>
          </p:cNvGrpSpPr>
          <p:nvPr/>
        </p:nvGrpSpPr>
        <p:grpSpPr bwMode="auto">
          <a:xfrm>
            <a:off x="4533900" y="5672596"/>
            <a:ext cx="4114800" cy="307975"/>
            <a:chOff x="3072" y="432"/>
            <a:chExt cx="2592" cy="194"/>
          </a:xfrm>
        </p:grpSpPr>
        <p:pic>
          <p:nvPicPr>
            <p:cNvPr id="19" name="Picture 20" descr="colorband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5" y="480"/>
              <a:ext cx="1536" cy="1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21"/>
            <p:cNvSpPr>
              <a:spLocks noChangeArrowheads="1"/>
            </p:cNvSpPr>
            <p:nvPr/>
          </p:nvSpPr>
          <p:spPr bwMode="auto">
            <a:xfrm>
              <a:off x="3072" y="432"/>
              <a:ext cx="259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/>
              <a:r>
                <a:rPr kumimoji="0" lang="en-US" altLang="zh-TW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kumimoji="0" lang="en-US" altLang="zh-TW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Min</a:t>
              </a:r>
              <a:r>
                <a:rPr kumimoji="0" lang="en-US" altLang="zh-TW" b="1" baseline="30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                                                </a:t>
              </a:r>
              <a:r>
                <a:rPr kumimoji="0" lang="en-US" altLang="zh-TW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Max</a:t>
              </a:r>
              <a:r>
                <a:rPr kumimoji="0" lang="en-US" altLang="zh-TW" sz="2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644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448469" y="1066800"/>
            <a:ext cx="8255000" cy="398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909638" indent="-284163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kumimoji="0" lang="en-US" altLang="ko-KR" sz="2200" dirty="0" err="1" smtClean="0">
                <a:ea typeface="굴림" pitchFamily="34" charset="-127"/>
              </a:rPr>
              <a:t>Microplasma</a:t>
            </a:r>
            <a:r>
              <a:rPr kumimoji="0" lang="en-US" altLang="ko-KR" sz="2200" dirty="0" smtClean="0">
                <a:ea typeface="굴림" pitchFamily="34" charset="-127"/>
              </a:rPr>
              <a:t> cavities</a:t>
            </a:r>
          </a:p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kumimoji="0" lang="en-US" altLang="ko-KR" sz="2200" dirty="0" smtClean="0">
                <a:ea typeface="굴림" pitchFamily="34" charset="-127"/>
              </a:rPr>
              <a:t>Description </a:t>
            </a:r>
            <a:r>
              <a:rPr kumimoji="0" lang="en-US" altLang="ko-KR" sz="2200" dirty="0">
                <a:ea typeface="굴림" pitchFamily="34" charset="-127"/>
              </a:rPr>
              <a:t>of model</a:t>
            </a:r>
          </a:p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kumimoji="0" lang="en-US" altLang="ko-KR" sz="2200" dirty="0" smtClean="0">
                <a:ea typeface="굴림" pitchFamily="34" charset="-127"/>
              </a:rPr>
              <a:t>Plasma dynamics in </a:t>
            </a:r>
            <a:r>
              <a:rPr kumimoji="0" lang="en-US" altLang="ko-KR" sz="2200" dirty="0" err="1" smtClean="0">
                <a:ea typeface="굴림" pitchFamily="34" charset="-127"/>
              </a:rPr>
              <a:t>Ar</a:t>
            </a:r>
            <a:r>
              <a:rPr kumimoji="0" lang="en-US" altLang="ko-KR" sz="2200" dirty="0" smtClean="0">
                <a:ea typeface="굴림" pitchFamily="34" charset="-127"/>
              </a:rPr>
              <a:t> </a:t>
            </a:r>
          </a:p>
          <a:p>
            <a:pPr lvl="1">
              <a:spcAft>
                <a:spcPct val="50000"/>
              </a:spcAft>
              <a:buFont typeface="Symbol" pitchFamily="18" charset="2"/>
              <a:buChar char="·"/>
            </a:pPr>
            <a:r>
              <a:rPr kumimoji="0" lang="en-US" altLang="ko-KR" sz="2200" dirty="0" smtClean="0">
                <a:ea typeface="굴림" pitchFamily="34" charset="-127"/>
              </a:rPr>
              <a:t>Pressure</a:t>
            </a:r>
            <a:endParaRPr kumimoji="0" lang="en-US" altLang="ko-KR" sz="2200" dirty="0">
              <a:ea typeface="굴림" pitchFamily="34" charset="-127"/>
            </a:endParaRPr>
          </a:p>
          <a:p>
            <a:pPr lvl="1">
              <a:spcAft>
                <a:spcPct val="50000"/>
              </a:spcAft>
              <a:buFont typeface="Symbol" pitchFamily="18" charset="2"/>
              <a:buChar char="·"/>
            </a:pPr>
            <a:r>
              <a:rPr kumimoji="0" lang="en-US" altLang="ko-KR" sz="2200" dirty="0" smtClean="0">
                <a:ea typeface="굴림" pitchFamily="34" charset="-127"/>
              </a:rPr>
              <a:t>Power</a:t>
            </a:r>
            <a:endParaRPr kumimoji="0" lang="en-US" altLang="ko-KR" sz="2200" dirty="0">
              <a:ea typeface="굴림" pitchFamily="34" charset="-127"/>
            </a:endParaRPr>
          </a:p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kumimoji="0" lang="en-US" altLang="ko-KR" sz="2200" dirty="0" smtClean="0">
                <a:ea typeface="굴림" pitchFamily="34" charset="-127"/>
              </a:rPr>
              <a:t>Plasma dynamics in Ne/</a:t>
            </a:r>
            <a:r>
              <a:rPr kumimoji="0" lang="en-US" altLang="ko-KR" sz="2200" dirty="0" err="1" smtClean="0">
                <a:ea typeface="굴림" pitchFamily="34" charset="-127"/>
              </a:rPr>
              <a:t>Xe</a:t>
            </a:r>
            <a:endParaRPr kumimoji="0" lang="en-US" altLang="ko-KR" sz="2200" dirty="0" smtClean="0">
              <a:ea typeface="굴림" pitchFamily="34" charset="-127"/>
            </a:endParaRPr>
          </a:p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kumimoji="0" lang="en-US" altLang="ko-KR" sz="2200" dirty="0">
                <a:ea typeface="굴림" pitchFamily="34" charset="-127"/>
              </a:rPr>
              <a:t>Concluding Remarks</a:t>
            </a:r>
          </a:p>
          <a:p>
            <a:pPr>
              <a:spcAft>
                <a:spcPct val="50000"/>
              </a:spcAft>
              <a:buFont typeface="Symbol" pitchFamily="18" charset="2"/>
              <a:buChar char="·"/>
            </a:pPr>
            <a:endParaRPr kumimoji="0" lang="en-US" altLang="ko-KR" sz="2200" dirty="0">
              <a:ea typeface="굴림" pitchFamily="34" charset="-127"/>
            </a:endParaRPr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auto">
          <a:xfrm>
            <a:off x="760413" y="609600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761482" y="56346"/>
            <a:ext cx="162897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algn="ctr"/>
            <a:r>
              <a:rPr kumimoji="0" lang="en-US" altLang="zh-TW" sz="2600" dirty="0"/>
              <a:t>AGENDA</a:t>
            </a:r>
          </a:p>
        </p:txBody>
      </p:sp>
      <p:grpSp>
        <p:nvGrpSpPr>
          <p:cNvPr id="3077" name="Group 5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3079" name="Line 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0" name="Text Box 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9pPr>
            </a:lstStyle>
            <a:p>
              <a:pPr algn="ctr"/>
              <a:r>
                <a:rPr kumimoji="0" lang="en-US" altLang="zh-TW" sz="1600"/>
                <a:t>University of Michigan</a:t>
              </a:r>
            </a:p>
            <a:p>
              <a:pPr algn="ctr"/>
              <a:r>
                <a:rPr kumimoji="0" lang="en-US" altLang="zh-TW" sz="1600"/>
                <a:t>Institute for Plasma Science &amp; Engr.</a:t>
              </a:r>
            </a:p>
          </p:txBody>
        </p:sp>
      </p:grpSp>
      <p:sp>
        <p:nvSpPr>
          <p:cNvPr id="3078" name="Text Box 11"/>
          <p:cNvSpPr txBox="1">
            <a:spLocks noChangeArrowheads="1"/>
          </p:cNvSpPr>
          <p:nvPr/>
        </p:nvSpPr>
        <p:spPr bwMode="auto">
          <a:xfrm>
            <a:off x="146050" y="6527800"/>
            <a:ext cx="120417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r>
              <a:rPr kumimoji="0" lang="en-US" altLang="zh-TW" sz="1000" b="0" dirty="0" smtClean="0"/>
              <a:t>MIPSE_2014 P.T</a:t>
            </a:r>
            <a:r>
              <a:rPr kumimoji="0" lang="en-US" altLang="zh-TW" sz="1000" b="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D:\tianpeng_UIGEL5_D\PT_Conference\ICOPS_2014\Peng\Figure\Ar_Pres_20_Photon_2D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54" y="1828800"/>
            <a:ext cx="8229600" cy="112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D:\tianpeng_UIGEL5_D\PT_Conference\ICOPS_2014\Peng\Figure\Ar_Pres_0.5_Photon_2D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54" y="675344"/>
            <a:ext cx="8229600" cy="112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Line 6"/>
          <p:cNvSpPr>
            <a:spLocks noChangeShapeType="1"/>
          </p:cNvSpPr>
          <p:nvPr/>
        </p:nvSpPr>
        <p:spPr bwMode="auto">
          <a:xfrm>
            <a:off x="685800" y="609600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Text Box 9"/>
          <p:cNvSpPr txBox="1">
            <a:spLocks noChangeArrowheads="1"/>
          </p:cNvSpPr>
          <p:nvPr/>
        </p:nvSpPr>
        <p:spPr bwMode="auto">
          <a:xfrm>
            <a:off x="2193530" y="98107"/>
            <a:ext cx="477605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algn="ctr"/>
            <a:r>
              <a:rPr kumimoji="0" lang="en-US" altLang="zh-CN" sz="2600" dirty="0" smtClean="0"/>
              <a:t>PRESSURE – PHOTON FLUX</a:t>
            </a:r>
            <a:endParaRPr kumimoji="0" lang="en-US" altLang="zh-CN" sz="2600" dirty="0"/>
          </a:p>
        </p:txBody>
      </p:sp>
      <p:grpSp>
        <p:nvGrpSpPr>
          <p:cNvPr id="6154" name="Group 30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6155" name="Line 31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6" name="Text Box 32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9pPr>
            </a:lstStyle>
            <a:p>
              <a:pPr algn="ctr"/>
              <a:r>
                <a:rPr kumimoji="0" lang="en-US" altLang="zh-CN" sz="1600"/>
                <a:t>University of Michigan</a:t>
              </a:r>
            </a:p>
            <a:p>
              <a:pPr algn="ctr"/>
              <a:r>
                <a:rPr kumimoji="0" lang="en-US" altLang="zh-CN" sz="1600"/>
                <a:t>Institute for Plasma Science &amp; Engr.</a:t>
              </a:r>
            </a:p>
          </p:txBody>
        </p:sp>
      </p:grp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4343400" y="3048000"/>
            <a:ext cx="4106027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3038" indent="-173038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kumimoji="0" lang="en-US" altLang="zh-CN" sz="2000" dirty="0" smtClean="0"/>
              <a:t>Photon power to observation plane peaks at 5 </a:t>
            </a:r>
            <a:r>
              <a:rPr kumimoji="0" lang="en-US" altLang="zh-CN" sz="2000" dirty="0" err="1" smtClean="0"/>
              <a:t>Torr</a:t>
            </a:r>
            <a:r>
              <a:rPr kumimoji="0" lang="en-US" altLang="zh-CN" sz="2000" dirty="0" smtClean="0"/>
              <a:t>.</a:t>
            </a:r>
          </a:p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kumimoji="0" lang="en-US" altLang="zh-CN" sz="2000" dirty="0" smtClean="0"/>
              <a:t>Resonant state is increasingly quenched while flux becomes more collimated</a:t>
            </a:r>
          </a:p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kumimoji="0" lang="en-US" altLang="zh-CN" sz="2000" dirty="0" smtClean="0"/>
              <a:t>Efficiency is still low from 0.01-0.03 %.  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146050" y="6527800"/>
            <a:ext cx="120417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r>
              <a:rPr kumimoji="0" lang="en-US" altLang="zh-TW" sz="1000" b="0" dirty="0" smtClean="0"/>
              <a:t>MIPSE_2014 P.T</a:t>
            </a:r>
            <a:r>
              <a:rPr kumimoji="0" lang="en-US" altLang="zh-TW" sz="1000" b="0" dirty="0"/>
              <a:t>.</a:t>
            </a:r>
          </a:p>
        </p:txBody>
      </p:sp>
      <p:pic>
        <p:nvPicPr>
          <p:cNvPr id="25602" name="Picture 2" descr="D:\tianpeng_UIGEL5_D\PT_Conference\ICOPS_2014\Peng\Figure\Ar_Pressure_hv_Flux_1D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" y="2919413"/>
            <a:ext cx="4114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4533900" y="5672596"/>
            <a:ext cx="4114800" cy="307975"/>
            <a:chOff x="3072" y="432"/>
            <a:chExt cx="2592" cy="194"/>
          </a:xfrm>
        </p:grpSpPr>
        <p:pic>
          <p:nvPicPr>
            <p:cNvPr id="21" name="Picture 20" descr="colorband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5" y="480"/>
              <a:ext cx="1536" cy="1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3072" y="432"/>
              <a:ext cx="259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/>
              <a:r>
                <a:rPr kumimoji="0" lang="en-US" altLang="zh-TW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kumimoji="0" lang="en-US" altLang="zh-TW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Min</a:t>
              </a:r>
              <a:r>
                <a:rPr kumimoji="0" lang="en-US" altLang="zh-TW" b="1" baseline="30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                                                </a:t>
              </a:r>
              <a:r>
                <a:rPr kumimoji="0" lang="en-US" altLang="zh-TW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Max</a:t>
              </a:r>
              <a:r>
                <a:rPr kumimoji="0" lang="en-US" altLang="zh-TW" sz="2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791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501" name="Group 8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106502" name="Line 9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03" name="Text Box 10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ko-KR" i="0" dirty="0">
                  <a:ea typeface="Arial Unicode MS" pitchFamily="34" charset="-128"/>
                  <a:cs typeface="Arial Unicode MS" pitchFamily="34" charset="-128"/>
                </a:rPr>
                <a:t>University of Michigan</a:t>
              </a:r>
            </a:p>
            <a:p>
              <a:pPr algn="ctr"/>
              <a:r>
                <a:rPr lang="en-US" altLang="ko-KR" i="0" dirty="0">
                  <a:ea typeface="Arial Unicode MS" pitchFamily="34" charset="-128"/>
                  <a:cs typeface="Arial Unicode MS" pitchFamily="34" charset="-128"/>
                </a:rPr>
                <a:t>Institute for Plasma Science &amp; Engr.</a:t>
              </a:r>
            </a:p>
          </p:txBody>
        </p:sp>
      </p:grpSp>
      <p:sp>
        <p:nvSpPr>
          <p:cNvPr id="7" name="Line 2"/>
          <p:cNvSpPr>
            <a:spLocks noChangeShapeType="1"/>
          </p:cNvSpPr>
          <p:nvPr/>
        </p:nvSpPr>
        <p:spPr bwMode="auto">
          <a:xfrm>
            <a:off x="838200" y="699433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977506" y="76200"/>
            <a:ext cx="53319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sz="2800" i="0" dirty="0" smtClean="0">
                <a:ea typeface="SimSun" pitchFamily="2" charset="-122"/>
              </a:rPr>
              <a:t>Ne/</a:t>
            </a:r>
            <a:r>
              <a:rPr lang="en-US" altLang="zh-CN" sz="2800" i="0" dirty="0" err="1" smtClean="0">
                <a:ea typeface="SimSun" pitchFamily="2" charset="-122"/>
              </a:rPr>
              <a:t>Xe</a:t>
            </a:r>
            <a:r>
              <a:rPr lang="en-US" altLang="zh-CN" sz="2800" i="0" dirty="0" smtClean="0">
                <a:ea typeface="SimSun" pitchFamily="2" charset="-122"/>
              </a:rPr>
              <a:t> MIXTURE - REACTIONS</a:t>
            </a:r>
            <a:endParaRPr lang="en-US" altLang="zh-CN" sz="2800" i="0" dirty="0"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10785" y="685800"/>
            <a:ext cx="5157787" cy="5889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Aft>
                <a:spcPct val="35000"/>
              </a:spcAft>
              <a:buFont typeface="Symbol" pitchFamily="18" charset="2"/>
              <a:buNone/>
            </a:pPr>
            <a:r>
              <a:rPr lang="en-US" altLang="en-US" sz="2000" b="1" dirty="0" smtClean="0">
                <a:latin typeface="Arial" pitchFamily="34" charset="0"/>
                <a:sym typeface="Symbol" pitchFamily="18" charset="2"/>
              </a:rPr>
              <a:t>Reaction Mechanism: (‘M’ is Ne or </a:t>
            </a:r>
            <a:r>
              <a:rPr lang="en-US" altLang="en-US" sz="2000" b="1" dirty="0" err="1" smtClean="0">
                <a:latin typeface="Arial" pitchFamily="34" charset="0"/>
                <a:sym typeface="Symbol" pitchFamily="18" charset="2"/>
              </a:rPr>
              <a:t>Xe</a:t>
            </a:r>
            <a:r>
              <a:rPr lang="en-US" altLang="en-US" sz="2000" b="1" dirty="0" smtClean="0">
                <a:latin typeface="Arial" pitchFamily="34" charset="0"/>
                <a:sym typeface="Symbol" pitchFamily="18" charset="2"/>
              </a:rPr>
              <a:t>)</a:t>
            </a:r>
          </a:p>
          <a:p>
            <a:pPr eaLnBrk="1" hangingPunct="1">
              <a:spcAft>
                <a:spcPct val="35000"/>
              </a:spcAft>
              <a:buFont typeface="Symbol" pitchFamily="18" charset="2"/>
              <a:buNone/>
            </a:pPr>
            <a:r>
              <a:rPr lang="en-US" altLang="en-US" sz="2000" b="1" u="sng" dirty="0" smtClean="0">
                <a:latin typeface="Arial" pitchFamily="34" charset="0"/>
                <a:sym typeface="Symbol" pitchFamily="18" charset="2"/>
              </a:rPr>
              <a:t>E-Impact and Recombination </a:t>
            </a:r>
          </a:p>
          <a:p>
            <a:pPr eaLnBrk="1" hangingPunct="1">
              <a:spcAft>
                <a:spcPct val="35000"/>
              </a:spcAft>
              <a:buFont typeface="Symbol" pitchFamily="18" charset="2"/>
              <a:buNone/>
            </a:pPr>
            <a:r>
              <a:rPr lang="en-US" altLang="en-US" sz="1800" b="1" dirty="0" smtClean="0">
                <a:latin typeface="Arial" pitchFamily="34" charset="0"/>
                <a:sym typeface="Symbol" pitchFamily="18" charset="2"/>
              </a:rPr>
              <a:t>e + M  </a:t>
            </a:r>
            <a:r>
              <a:rPr lang="en-US" altLang="en-US" sz="1800" b="1" dirty="0" smtClean="0">
                <a:latin typeface="Arial" pitchFamily="34" charset="0"/>
                <a:sym typeface="Wingdings" pitchFamily="2" charset="2"/>
              </a:rPr>
              <a:t></a:t>
            </a:r>
            <a:r>
              <a:rPr lang="en-US" altLang="en-US" sz="1800" b="1" dirty="0" smtClean="0">
                <a:latin typeface="Arial" pitchFamily="34" charset="0"/>
                <a:sym typeface="Symbol" pitchFamily="18" charset="2"/>
              </a:rPr>
              <a:t> M* + e, 	   e + M  </a:t>
            </a:r>
            <a:r>
              <a:rPr lang="en-US" altLang="en-US" sz="1800" b="1" dirty="0" smtClean="0">
                <a:latin typeface="Arial" pitchFamily="34" charset="0"/>
                <a:sym typeface="Wingdings" pitchFamily="2" charset="2"/>
              </a:rPr>
              <a:t></a:t>
            </a:r>
            <a:r>
              <a:rPr lang="en-US" altLang="en-US" sz="1800" b="1" dirty="0" smtClean="0">
                <a:latin typeface="Arial" pitchFamily="34" charset="0"/>
                <a:sym typeface="Symbol" pitchFamily="18" charset="2"/>
              </a:rPr>
              <a:t> M</a:t>
            </a:r>
            <a:r>
              <a:rPr lang="en-US" altLang="en-US" sz="1800" b="1" baseline="30000" dirty="0" smtClean="0">
                <a:latin typeface="Arial" pitchFamily="34" charset="0"/>
                <a:sym typeface="Symbol" pitchFamily="18" charset="2"/>
              </a:rPr>
              <a:t>+</a:t>
            </a:r>
            <a:r>
              <a:rPr lang="en-US" altLang="en-US" sz="1800" b="1" dirty="0" smtClean="0">
                <a:latin typeface="Arial" pitchFamily="34" charset="0"/>
                <a:sym typeface="Symbol" pitchFamily="18" charset="2"/>
              </a:rPr>
              <a:t> + </a:t>
            </a:r>
            <a:r>
              <a:rPr lang="en-US" altLang="en-US" sz="1800" b="1" dirty="0">
                <a:latin typeface="Arial" pitchFamily="34" charset="0"/>
                <a:sym typeface="Symbol" pitchFamily="18" charset="2"/>
              </a:rPr>
              <a:t>2</a:t>
            </a:r>
            <a:r>
              <a:rPr lang="en-US" altLang="en-US" sz="1800" b="1" dirty="0" smtClean="0">
                <a:latin typeface="Arial" pitchFamily="34" charset="0"/>
                <a:sym typeface="Symbol" pitchFamily="18" charset="2"/>
              </a:rPr>
              <a:t>e</a:t>
            </a:r>
          </a:p>
          <a:p>
            <a:pPr eaLnBrk="1" hangingPunct="1">
              <a:spcAft>
                <a:spcPct val="35000"/>
              </a:spcAft>
              <a:buFont typeface="Symbol" pitchFamily="18" charset="2"/>
              <a:buNone/>
            </a:pPr>
            <a:r>
              <a:rPr lang="en-US" altLang="en-US" sz="1800" b="1" dirty="0" smtClean="0">
                <a:latin typeface="Arial" pitchFamily="34" charset="0"/>
                <a:sym typeface="Symbol" pitchFamily="18" charset="2"/>
              </a:rPr>
              <a:t>e + M* </a:t>
            </a:r>
            <a:r>
              <a:rPr lang="en-US" altLang="en-US" sz="1800" b="1" dirty="0">
                <a:latin typeface="Arial" pitchFamily="34" charset="0"/>
                <a:sym typeface="Wingdings" pitchFamily="2" charset="2"/>
              </a:rPr>
              <a:t></a:t>
            </a:r>
            <a:r>
              <a:rPr lang="en-US" altLang="en-US" sz="1800" b="1" dirty="0" smtClean="0">
                <a:latin typeface="Arial" pitchFamily="34" charset="0"/>
                <a:sym typeface="Symbol" pitchFamily="18" charset="2"/>
              </a:rPr>
              <a:t> M</a:t>
            </a:r>
            <a:r>
              <a:rPr lang="en-US" altLang="en-US" sz="1800" b="1" baseline="30000" dirty="0" smtClean="0">
                <a:latin typeface="Arial" pitchFamily="34" charset="0"/>
                <a:sym typeface="Symbol" pitchFamily="18" charset="2"/>
              </a:rPr>
              <a:t>+</a:t>
            </a:r>
            <a:r>
              <a:rPr lang="en-US" altLang="en-US" sz="1800" b="1" dirty="0" smtClean="0">
                <a:latin typeface="Arial" pitchFamily="34" charset="0"/>
                <a:sym typeface="Symbol" pitchFamily="18" charset="2"/>
              </a:rPr>
              <a:t> + 2e,  e </a:t>
            </a:r>
            <a:r>
              <a:rPr lang="en-US" altLang="en-US" sz="1800" b="1" dirty="0">
                <a:latin typeface="Arial" pitchFamily="34" charset="0"/>
                <a:sym typeface="Symbol" pitchFamily="18" charset="2"/>
              </a:rPr>
              <a:t>+ </a:t>
            </a:r>
            <a:r>
              <a:rPr lang="en-US" altLang="en-US" sz="1800" b="1" dirty="0" smtClean="0">
                <a:latin typeface="Arial" pitchFamily="34" charset="0"/>
                <a:sym typeface="Symbol" pitchFamily="18" charset="2"/>
              </a:rPr>
              <a:t>M</a:t>
            </a:r>
            <a:r>
              <a:rPr lang="en-US" altLang="en-US" sz="1800" b="1" baseline="30000" dirty="0" smtClean="0">
                <a:latin typeface="Arial" pitchFamily="34" charset="0"/>
                <a:sym typeface="Symbol" pitchFamily="18" charset="2"/>
              </a:rPr>
              <a:t>+</a:t>
            </a:r>
            <a:r>
              <a:rPr lang="en-US" altLang="en-US" sz="1800" b="1" dirty="0" smtClean="0">
                <a:latin typeface="Arial" pitchFamily="34" charset="0"/>
                <a:sym typeface="Symbol" pitchFamily="18" charset="2"/>
              </a:rPr>
              <a:t> </a:t>
            </a:r>
            <a:r>
              <a:rPr lang="en-US" altLang="en-US" sz="1800" b="1" dirty="0">
                <a:latin typeface="Arial" pitchFamily="34" charset="0"/>
                <a:sym typeface="Wingdings" pitchFamily="2" charset="2"/>
              </a:rPr>
              <a:t></a:t>
            </a:r>
            <a:r>
              <a:rPr lang="en-US" altLang="en-US" sz="1800" b="1" dirty="0" smtClean="0">
                <a:latin typeface="Arial" pitchFamily="34" charset="0"/>
                <a:sym typeface="Symbol" pitchFamily="18" charset="2"/>
              </a:rPr>
              <a:t> M</a:t>
            </a:r>
            <a:r>
              <a:rPr lang="en-US" altLang="en-US" sz="1800" b="1" dirty="0">
                <a:latin typeface="Arial" pitchFamily="34" charset="0"/>
                <a:sym typeface="Symbol" pitchFamily="18" charset="2"/>
              </a:rPr>
              <a:t>*</a:t>
            </a:r>
            <a:r>
              <a:rPr lang="en-US" altLang="en-US" sz="1800" b="1" dirty="0" smtClean="0">
                <a:latin typeface="Arial" pitchFamily="34" charset="0"/>
                <a:sym typeface="Symbol" pitchFamily="18" charset="2"/>
              </a:rPr>
              <a:t> </a:t>
            </a:r>
            <a:endParaRPr lang="en-US" altLang="en-US" sz="1800" b="1" dirty="0">
              <a:latin typeface="Arial" pitchFamily="34" charset="0"/>
              <a:sym typeface="Symbol" pitchFamily="18" charset="2"/>
            </a:endParaRPr>
          </a:p>
          <a:p>
            <a:pPr eaLnBrk="1" hangingPunct="1">
              <a:spcAft>
                <a:spcPct val="35000"/>
              </a:spcAft>
              <a:buFont typeface="Symbol" pitchFamily="18" charset="2"/>
              <a:buNone/>
            </a:pPr>
            <a:r>
              <a:rPr lang="en-US" altLang="en-US" sz="2000" b="1" u="sng" dirty="0" smtClean="0">
                <a:latin typeface="Arial" pitchFamily="34" charset="0"/>
                <a:sym typeface="Symbol" pitchFamily="18" charset="2"/>
              </a:rPr>
              <a:t>Spontaneous Emission</a:t>
            </a:r>
            <a:endParaRPr lang="en-US" altLang="en-US" sz="2000" b="1" u="sng" dirty="0">
              <a:latin typeface="Arial" pitchFamily="34" charset="0"/>
              <a:sym typeface="Symbol" pitchFamily="18" charset="2"/>
            </a:endParaRPr>
          </a:p>
          <a:p>
            <a:pPr eaLnBrk="1" hangingPunct="1">
              <a:spcAft>
                <a:spcPct val="35000"/>
              </a:spcAft>
              <a:buFont typeface="Symbol" pitchFamily="18" charset="2"/>
              <a:buNone/>
            </a:pPr>
            <a:r>
              <a:rPr lang="en-US" altLang="en-US" sz="1800" b="1" dirty="0" smtClean="0">
                <a:latin typeface="Arial" pitchFamily="34" charset="0"/>
                <a:sym typeface="Symbol" pitchFamily="18" charset="2"/>
              </a:rPr>
              <a:t>M* </a:t>
            </a:r>
            <a:r>
              <a:rPr lang="en-US" altLang="en-US" sz="1800" b="1" dirty="0" smtClean="0">
                <a:latin typeface="Arial" pitchFamily="34" charset="0"/>
                <a:sym typeface="Wingdings" pitchFamily="2" charset="2"/>
              </a:rPr>
              <a:t> M + </a:t>
            </a:r>
            <a:r>
              <a:rPr lang="en-US" altLang="en-US" sz="1800" b="1" i="1" dirty="0" err="1" smtClean="0">
                <a:latin typeface="Arial" pitchFamily="34" charset="0"/>
                <a:sym typeface="Wingdings" pitchFamily="2" charset="2"/>
              </a:rPr>
              <a:t>hv</a:t>
            </a:r>
            <a:endParaRPr lang="zh-CN" altLang="en-US" sz="1800" b="1" i="1" baseline="-25000" dirty="0" smtClean="0">
              <a:latin typeface="Arial" pitchFamily="34" charset="0"/>
              <a:ea typeface="SimSun" pitchFamily="2" charset="-122"/>
              <a:sym typeface="Wingdings" pitchFamily="2" charset="2"/>
            </a:endParaRPr>
          </a:p>
          <a:p>
            <a:pPr eaLnBrk="1" hangingPunct="1">
              <a:spcAft>
                <a:spcPct val="35000"/>
              </a:spcAft>
              <a:buFont typeface="Symbol" pitchFamily="18" charset="2"/>
              <a:buNone/>
            </a:pPr>
            <a:r>
              <a:rPr lang="en-US" altLang="en-US" sz="2000" b="1" u="sng" dirty="0" smtClean="0">
                <a:latin typeface="Arial" pitchFamily="34" charset="0"/>
                <a:sym typeface="Symbol" pitchFamily="18" charset="2"/>
              </a:rPr>
              <a:t>Penning Ionization, Charge exchange</a:t>
            </a:r>
            <a:endParaRPr lang="en-US" altLang="en-US" sz="2000" b="1" u="sng" dirty="0">
              <a:latin typeface="Arial" pitchFamily="34" charset="0"/>
              <a:sym typeface="Symbol" pitchFamily="18" charset="2"/>
            </a:endParaRPr>
          </a:p>
          <a:p>
            <a:pPr eaLnBrk="1" hangingPunct="1">
              <a:spcAft>
                <a:spcPct val="35000"/>
              </a:spcAft>
            </a:pPr>
            <a:r>
              <a:rPr lang="en-US" altLang="en-US" sz="1800" b="1" dirty="0" smtClean="0">
                <a:latin typeface="Arial" pitchFamily="34" charset="0"/>
                <a:sym typeface="Symbol" pitchFamily="18" charset="2"/>
              </a:rPr>
              <a:t>Ne* + </a:t>
            </a:r>
            <a:r>
              <a:rPr lang="en-US" altLang="en-US" sz="1800" b="1" dirty="0" err="1" smtClean="0">
                <a:latin typeface="Arial" pitchFamily="34" charset="0"/>
                <a:sym typeface="Symbol" pitchFamily="18" charset="2"/>
              </a:rPr>
              <a:t>Xe</a:t>
            </a:r>
            <a:r>
              <a:rPr lang="en-US" altLang="en-US" sz="1800" b="1" dirty="0" smtClean="0">
                <a:latin typeface="Arial" pitchFamily="34" charset="0"/>
                <a:sym typeface="Symbol" pitchFamily="18" charset="2"/>
              </a:rPr>
              <a:t> </a:t>
            </a:r>
            <a:r>
              <a:rPr lang="en-US" altLang="en-US" sz="1800" b="1" dirty="0" smtClean="0">
                <a:latin typeface="Arial" pitchFamily="34" charset="0"/>
                <a:sym typeface="Wingdings" pitchFamily="2" charset="2"/>
              </a:rPr>
              <a:t> Ne + </a:t>
            </a:r>
            <a:r>
              <a:rPr lang="en-US" altLang="en-US" sz="1800" b="1" dirty="0" err="1" smtClean="0">
                <a:latin typeface="Arial" pitchFamily="34" charset="0"/>
                <a:sym typeface="Wingdings" pitchFamily="2" charset="2"/>
              </a:rPr>
              <a:t>Xe</a:t>
            </a:r>
            <a:r>
              <a:rPr lang="en-US" altLang="en-US" sz="1800" b="1" baseline="30000" dirty="0" smtClean="0">
                <a:latin typeface="Arial" pitchFamily="34" charset="0"/>
                <a:sym typeface="Wingdings" pitchFamily="2" charset="2"/>
              </a:rPr>
              <a:t>+</a:t>
            </a:r>
            <a:r>
              <a:rPr lang="en-US" altLang="en-US" sz="1800" b="1" dirty="0" smtClean="0">
                <a:latin typeface="Arial" pitchFamily="34" charset="0"/>
                <a:sym typeface="Wingdings" pitchFamily="2" charset="2"/>
              </a:rPr>
              <a:t>,  </a:t>
            </a:r>
            <a:r>
              <a:rPr lang="en-US" altLang="en-US" sz="1800" b="1" dirty="0" smtClean="0">
                <a:latin typeface="Arial" pitchFamily="34" charset="0"/>
                <a:sym typeface="Symbol" pitchFamily="18" charset="2"/>
              </a:rPr>
              <a:t>Ne</a:t>
            </a:r>
            <a:r>
              <a:rPr lang="en-US" altLang="en-US" sz="1800" b="1" baseline="30000" dirty="0" smtClean="0">
                <a:latin typeface="Arial" pitchFamily="34" charset="0"/>
                <a:sym typeface="Symbol" pitchFamily="18" charset="2"/>
              </a:rPr>
              <a:t>+</a:t>
            </a:r>
            <a:r>
              <a:rPr lang="en-US" altLang="en-US" sz="1800" b="1" dirty="0" smtClean="0">
                <a:latin typeface="Arial" pitchFamily="34" charset="0"/>
                <a:sym typeface="Symbol" pitchFamily="18" charset="2"/>
              </a:rPr>
              <a:t> </a:t>
            </a:r>
            <a:r>
              <a:rPr lang="en-US" altLang="en-US" sz="1800" b="1" dirty="0">
                <a:latin typeface="Arial" pitchFamily="34" charset="0"/>
                <a:sym typeface="Symbol" pitchFamily="18" charset="2"/>
              </a:rPr>
              <a:t>+ </a:t>
            </a:r>
            <a:r>
              <a:rPr lang="en-US" altLang="en-US" sz="1800" b="1" dirty="0" err="1">
                <a:latin typeface="Arial" pitchFamily="34" charset="0"/>
                <a:sym typeface="Symbol" pitchFamily="18" charset="2"/>
              </a:rPr>
              <a:t>Xe</a:t>
            </a:r>
            <a:r>
              <a:rPr lang="en-US" altLang="en-US" sz="1800" b="1" dirty="0">
                <a:latin typeface="Arial" pitchFamily="34" charset="0"/>
                <a:sym typeface="Symbol" pitchFamily="18" charset="2"/>
              </a:rPr>
              <a:t> </a:t>
            </a:r>
            <a:r>
              <a:rPr lang="en-US" altLang="en-US" sz="1800" b="1" dirty="0">
                <a:latin typeface="Arial" pitchFamily="34" charset="0"/>
                <a:sym typeface="Wingdings" pitchFamily="2" charset="2"/>
              </a:rPr>
              <a:t> Ne + </a:t>
            </a:r>
            <a:r>
              <a:rPr lang="en-US" altLang="en-US" sz="1800" b="1" dirty="0" err="1">
                <a:latin typeface="Arial" pitchFamily="34" charset="0"/>
                <a:sym typeface="Wingdings" pitchFamily="2" charset="2"/>
              </a:rPr>
              <a:t>Xe</a:t>
            </a:r>
            <a:r>
              <a:rPr lang="en-US" altLang="en-US" sz="1800" b="1" baseline="30000" dirty="0" smtClean="0">
                <a:latin typeface="Arial" pitchFamily="34" charset="0"/>
                <a:sym typeface="Wingdings" pitchFamily="2" charset="2"/>
              </a:rPr>
              <a:t>+</a:t>
            </a:r>
            <a:endParaRPr lang="en-US" altLang="en-US" sz="1800" b="1" dirty="0" smtClean="0">
              <a:latin typeface="Arial" pitchFamily="34" charset="0"/>
              <a:sym typeface="Wingdings" pitchFamily="2" charset="2"/>
            </a:endParaRPr>
          </a:p>
          <a:p>
            <a:pPr eaLnBrk="1" hangingPunct="1">
              <a:spcAft>
                <a:spcPct val="35000"/>
              </a:spcAft>
            </a:pPr>
            <a:r>
              <a:rPr lang="en-US" altLang="en-US" sz="1800" b="1" dirty="0" smtClean="0">
                <a:latin typeface="Arial" pitchFamily="34" charset="0"/>
                <a:sym typeface="Wingdings" pitchFamily="2" charset="2"/>
              </a:rPr>
              <a:t>M* + M*  M</a:t>
            </a:r>
            <a:r>
              <a:rPr lang="en-US" altLang="en-US" sz="1800" b="1" baseline="30000" dirty="0" smtClean="0">
                <a:latin typeface="Arial" pitchFamily="34" charset="0"/>
                <a:sym typeface="Wingdings" pitchFamily="2" charset="2"/>
              </a:rPr>
              <a:t>+</a:t>
            </a:r>
            <a:r>
              <a:rPr lang="en-US" altLang="en-US" sz="1800" b="1" dirty="0" smtClean="0">
                <a:latin typeface="Arial" pitchFamily="34" charset="0"/>
                <a:sym typeface="Wingdings" pitchFamily="2" charset="2"/>
              </a:rPr>
              <a:t> + M</a:t>
            </a:r>
            <a:endParaRPr lang="zh-CN" altLang="en-US" sz="1800" b="1" baseline="-25000" dirty="0" smtClean="0">
              <a:latin typeface="Arial" pitchFamily="34" charset="0"/>
              <a:ea typeface="SimSun" pitchFamily="2" charset="-122"/>
              <a:sym typeface="Wingdings" pitchFamily="2" charset="2"/>
            </a:endParaRPr>
          </a:p>
          <a:p>
            <a:pPr eaLnBrk="1" hangingPunct="1">
              <a:spcAft>
                <a:spcPct val="70000"/>
              </a:spcAft>
              <a:buFont typeface="Symbol" pitchFamily="18" charset="2"/>
              <a:buNone/>
            </a:pPr>
            <a:r>
              <a:rPr lang="en-US" altLang="en-US" sz="2000" b="1" u="sng" dirty="0" smtClean="0">
                <a:latin typeface="Arial" pitchFamily="34" charset="0"/>
                <a:sym typeface="Symbol" pitchFamily="18" charset="2"/>
              </a:rPr>
              <a:t>Photo-Ionization </a:t>
            </a:r>
          </a:p>
          <a:p>
            <a:pPr eaLnBrk="1" hangingPunct="1">
              <a:spcAft>
                <a:spcPct val="70000"/>
              </a:spcAft>
              <a:buFont typeface="Symbol" pitchFamily="18" charset="2"/>
              <a:buNone/>
            </a:pPr>
            <a:r>
              <a:rPr lang="en-US" altLang="en-US" sz="1800" b="1" i="1" dirty="0" err="1" smtClean="0">
                <a:latin typeface="Arial" pitchFamily="34" charset="0"/>
                <a:sym typeface="Symbol" pitchFamily="18" charset="2"/>
              </a:rPr>
              <a:t>hv</a:t>
            </a:r>
            <a:r>
              <a:rPr lang="en-US" altLang="en-US" sz="1800" b="1" dirty="0" smtClean="0">
                <a:latin typeface="Arial" pitchFamily="34" charset="0"/>
                <a:sym typeface="Symbol" pitchFamily="18" charset="2"/>
              </a:rPr>
              <a:t> </a:t>
            </a:r>
            <a:r>
              <a:rPr lang="en-US" altLang="en-US" sz="1800" b="1" dirty="0">
                <a:latin typeface="Arial" pitchFamily="34" charset="0"/>
                <a:sym typeface="Symbol" pitchFamily="18" charset="2"/>
              </a:rPr>
              <a:t>+ </a:t>
            </a:r>
            <a:r>
              <a:rPr lang="en-US" altLang="en-US" sz="1800" b="1" dirty="0" smtClean="0">
                <a:latin typeface="Arial" pitchFamily="34" charset="0"/>
                <a:sym typeface="Symbol" pitchFamily="18" charset="2"/>
              </a:rPr>
              <a:t>M </a:t>
            </a:r>
            <a:r>
              <a:rPr lang="en-US" altLang="en-US" sz="1800" b="1" dirty="0" smtClean="0">
                <a:latin typeface="Arial" pitchFamily="34" charset="0"/>
                <a:sym typeface="Wingdings" pitchFamily="2" charset="2"/>
              </a:rPr>
              <a:t> M</a:t>
            </a:r>
            <a:r>
              <a:rPr lang="en-US" altLang="en-US" sz="1800" b="1" baseline="30000" dirty="0" smtClean="0">
                <a:latin typeface="Arial" pitchFamily="34" charset="0"/>
                <a:sym typeface="Wingdings" pitchFamily="2" charset="2"/>
              </a:rPr>
              <a:t>+</a:t>
            </a:r>
            <a:r>
              <a:rPr lang="en-US" altLang="en-US" sz="1800" b="1" dirty="0" smtClean="0">
                <a:latin typeface="Arial" pitchFamily="34" charset="0"/>
                <a:sym typeface="Wingdings" pitchFamily="2" charset="2"/>
              </a:rPr>
              <a:t> + e,  </a:t>
            </a:r>
            <a:r>
              <a:rPr lang="en-US" altLang="en-US" sz="1800" b="1" i="1" dirty="0" err="1" smtClean="0">
                <a:latin typeface="Arial" pitchFamily="34" charset="0"/>
                <a:sym typeface="Wingdings" pitchFamily="2" charset="2"/>
              </a:rPr>
              <a:t>hv</a:t>
            </a:r>
            <a:r>
              <a:rPr lang="en-US" altLang="en-US" sz="1800" b="1" i="1" dirty="0" smtClean="0">
                <a:latin typeface="Arial" pitchFamily="34" charset="0"/>
                <a:sym typeface="Wingdings" pitchFamily="2" charset="2"/>
              </a:rPr>
              <a:t> </a:t>
            </a:r>
            <a:r>
              <a:rPr lang="en-US" altLang="en-US" sz="1800" b="1" dirty="0" smtClean="0">
                <a:latin typeface="Arial" pitchFamily="34" charset="0"/>
                <a:sym typeface="Wingdings" pitchFamily="2" charset="2"/>
              </a:rPr>
              <a:t>+ M*  M</a:t>
            </a:r>
            <a:r>
              <a:rPr lang="en-US" altLang="en-US" sz="1800" b="1" baseline="30000" dirty="0" smtClean="0">
                <a:latin typeface="Arial" pitchFamily="34" charset="0"/>
                <a:sym typeface="Wingdings" pitchFamily="2" charset="2"/>
              </a:rPr>
              <a:t>+</a:t>
            </a:r>
            <a:r>
              <a:rPr lang="en-US" altLang="en-US" sz="1800" b="1" dirty="0" smtClean="0">
                <a:latin typeface="Arial" pitchFamily="34" charset="0"/>
                <a:sym typeface="Wingdings" pitchFamily="2" charset="2"/>
              </a:rPr>
              <a:t> + e</a:t>
            </a:r>
          </a:p>
          <a:p>
            <a:pPr eaLnBrk="1" hangingPunct="1">
              <a:spcAft>
                <a:spcPct val="70000"/>
              </a:spcAft>
              <a:buFont typeface="Symbol" pitchFamily="18" charset="2"/>
              <a:buNone/>
            </a:pPr>
            <a:r>
              <a:rPr lang="en-US" altLang="en-US" sz="2000" b="1" u="sng" dirty="0" smtClean="0">
                <a:latin typeface="Arial" pitchFamily="34" charset="0"/>
                <a:sym typeface="Symbol" pitchFamily="18" charset="2"/>
              </a:rPr>
              <a:t>Dimer Reaction</a:t>
            </a:r>
          </a:p>
          <a:p>
            <a:pPr eaLnBrk="1" hangingPunct="1">
              <a:spcAft>
                <a:spcPct val="70000"/>
              </a:spcAft>
            </a:pPr>
            <a:r>
              <a:rPr lang="en-US" altLang="en-US" sz="1800" b="1" i="1" dirty="0" smtClean="0">
                <a:latin typeface="Arial" pitchFamily="34" charset="0"/>
                <a:sym typeface="Symbol" pitchFamily="18" charset="2"/>
              </a:rPr>
              <a:t>M* + M +M </a:t>
            </a:r>
            <a:r>
              <a:rPr lang="en-US" altLang="en-US" sz="1800" b="1" dirty="0" smtClean="0">
                <a:latin typeface="Arial" pitchFamily="34" charset="0"/>
                <a:sym typeface="Wingdings" pitchFamily="2" charset="2"/>
              </a:rPr>
              <a:t> M</a:t>
            </a:r>
            <a:r>
              <a:rPr lang="en-US" altLang="en-US" sz="1800" b="1" baseline="-25000" dirty="0" smtClean="0">
                <a:latin typeface="Arial" pitchFamily="34" charset="0"/>
                <a:sym typeface="Wingdings" pitchFamily="2" charset="2"/>
              </a:rPr>
              <a:t>2</a:t>
            </a:r>
            <a:r>
              <a:rPr lang="en-US" altLang="en-US" sz="1800" b="1" dirty="0">
                <a:latin typeface="Arial" pitchFamily="34" charset="0"/>
                <a:sym typeface="Wingdings" pitchFamily="2" charset="2"/>
              </a:rPr>
              <a:t>*</a:t>
            </a:r>
            <a:r>
              <a:rPr lang="en-US" altLang="en-US" sz="1800" b="1" dirty="0" smtClean="0">
                <a:latin typeface="Arial" pitchFamily="34" charset="0"/>
                <a:sym typeface="Wingdings" pitchFamily="2" charset="2"/>
              </a:rPr>
              <a:t> + M,  </a:t>
            </a:r>
            <a:r>
              <a:rPr lang="en-US" altLang="en-US" sz="1800" b="1" i="1" dirty="0" smtClean="0">
                <a:latin typeface="Arial" pitchFamily="34" charset="0"/>
                <a:sym typeface="Wingdings" pitchFamily="2" charset="2"/>
              </a:rPr>
              <a:t>e + </a:t>
            </a:r>
            <a:r>
              <a:rPr lang="en-US" altLang="en-US" sz="1800" b="1" dirty="0">
                <a:latin typeface="Arial" pitchFamily="34" charset="0"/>
                <a:sym typeface="Wingdings" pitchFamily="2" charset="2"/>
              </a:rPr>
              <a:t>M</a:t>
            </a:r>
            <a:r>
              <a:rPr lang="en-US" altLang="en-US" sz="1800" b="1" baseline="-25000" dirty="0">
                <a:latin typeface="Arial" pitchFamily="34" charset="0"/>
                <a:sym typeface="Wingdings" pitchFamily="2" charset="2"/>
              </a:rPr>
              <a:t>2</a:t>
            </a:r>
            <a:r>
              <a:rPr lang="en-US" altLang="en-US" sz="1800" b="1" dirty="0">
                <a:latin typeface="Arial" pitchFamily="34" charset="0"/>
                <a:sym typeface="Wingdings" pitchFamily="2" charset="2"/>
              </a:rPr>
              <a:t>* </a:t>
            </a:r>
            <a:r>
              <a:rPr lang="en-US" altLang="en-US" sz="1800" b="1" dirty="0" smtClean="0">
                <a:latin typeface="Arial" pitchFamily="34" charset="0"/>
                <a:sym typeface="Wingdings" pitchFamily="2" charset="2"/>
              </a:rPr>
              <a:t> M</a:t>
            </a:r>
            <a:r>
              <a:rPr lang="en-US" altLang="en-US" sz="1800" b="1" baseline="-25000" dirty="0" smtClean="0">
                <a:latin typeface="Arial" pitchFamily="34" charset="0"/>
                <a:sym typeface="Wingdings" pitchFamily="2" charset="2"/>
              </a:rPr>
              <a:t>2</a:t>
            </a:r>
            <a:r>
              <a:rPr lang="en-US" altLang="en-US" sz="1800" b="1" baseline="30000" dirty="0" smtClean="0">
                <a:latin typeface="Arial" pitchFamily="34" charset="0"/>
                <a:sym typeface="Wingdings" pitchFamily="2" charset="2"/>
              </a:rPr>
              <a:t>+</a:t>
            </a:r>
            <a:r>
              <a:rPr lang="en-US" altLang="en-US" sz="1800" b="1" dirty="0" smtClean="0">
                <a:latin typeface="Arial" pitchFamily="34" charset="0"/>
                <a:sym typeface="Wingdings" pitchFamily="2" charset="2"/>
              </a:rPr>
              <a:t> + 2e</a:t>
            </a:r>
          </a:p>
          <a:p>
            <a:pPr eaLnBrk="1" hangingPunct="1">
              <a:spcAft>
                <a:spcPct val="70000"/>
              </a:spcAft>
            </a:pPr>
            <a:r>
              <a:rPr lang="en-US" altLang="en-US" sz="1800" b="1" dirty="0" smtClean="0">
                <a:latin typeface="Arial" pitchFamily="34" charset="0"/>
                <a:sym typeface="Wingdings" pitchFamily="2" charset="2"/>
              </a:rPr>
              <a:t>e + M</a:t>
            </a:r>
            <a:r>
              <a:rPr lang="en-US" altLang="en-US" sz="1800" b="1" baseline="-25000" dirty="0" smtClean="0">
                <a:latin typeface="Arial" pitchFamily="34" charset="0"/>
                <a:sym typeface="Wingdings" pitchFamily="2" charset="2"/>
              </a:rPr>
              <a:t>2</a:t>
            </a:r>
            <a:r>
              <a:rPr lang="en-US" altLang="en-US" sz="1800" b="1" baseline="30000" dirty="0" smtClean="0">
                <a:latin typeface="Arial" pitchFamily="34" charset="0"/>
                <a:sym typeface="Wingdings" pitchFamily="2" charset="2"/>
              </a:rPr>
              <a:t>+</a:t>
            </a:r>
            <a:r>
              <a:rPr lang="en-US" altLang="en-US" sz="1800" b="1" dirty="0">
                <a:latin typeface="Arial" pitchFamily="34" charset="0"/>
                <a:sym typeface="Wingdings" pitchFamily="2" charset="2"/>
              </a:rPr>
              <a:t> </a:t>
            </a:r>
            <a:r>
              <a:rPr lang="en-US" altLang="en-US" sz="1800" b="1" dirty="0" smtClean="0">
                <a:latin typeface="Arial" pitchFamily="34" charset="0"/>
                <a:sym typeface="Wingdings" pitchFamily="2" charset="2"/>
              </a:rPr>
              <a:t> M* + M,  M</a:t>
            </a:r>
            <a:r>
              <a:rPr lang="en-US" altLang="en-US" sz="1800" b="1" baseline="-25000" dirty="0" smtClean="0">
                <a:latin typeface="Arial" pitchFamily="34" charset="0"/>
                <a:sym typeface="Wingdings" pitchFamily="2" charset="2"/>
              </a:rPr>
              <a:t>2</a:t>
            </a:r>
            <a:r>
              <a:rPr lang="en-US" altLang="en-US" sz="1800" b="1" baseline="30000" dirty="0" smtClean="0">
                <a:latin typeface="Arial" pitchFamily="34" charset="0"/>
                <a:sym typeface="Wingdings" pitchFamily="2" charset="2"/>
              </a:rPr>
              <a:t>+</a:t>
            </a:r>
            <a:r>
              <a:rPr lang="en-US" altLang="en-US" sz="1800" b="1" dirty="0" smtClean="0">
                <a:latin typeface="Arial" pitchFamily="34" charset="0"/>
                <a:sym typeface="Wingdings" pitchFamily="2" charset="2"/>
              </a:rPr>
              <a:t> + M  M</a:t>
            </a:r>
            <a:r>
              <a:rPr lang="en-US" altLang="en-US" sz="1800" b="1" baseline="30000" dirty="0" smtClean="0">
                <a:latin typeface="Arial" pitchFamily="34" charset="0"/>
                <a:sym typeface="Wingdings" pitchFamily="2" charset="2"/>
              </a:rPr>
              <a:t>+</a:t>
            </a:r>
            <a:r>
              <a:rPr lang="en-US" altLang="en-US" sz="1800" b="1" dirty="0" smtClean="0">
                <a:latin typeface="Arial" pitchFamily="34" charset="0"/>
                <a:sym typeface="Wingdings" pitchFamily="2" charset="2"/>
              </a:rPr>
              <a:t> + 2M</a:t>
            </a:r>
            <a:endParaRPr lang="en-US" altLang="en-US" sz="1800" b="1" dirty="0">
              <a:latin typeface="Arial" pitchFamily="34" charset="0"/>
              <a:sym typeface="Wingdings" pitchFamily="2" charset="2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162549" y="660023"/>
            <a:ext cx="3981451" cy="643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lang="en-US" altLang="ko-KR" sz="2000" i="0" dirty="0" smtClean="0">
                <a:ea typeface="SimSun" pitchFamily="2" charset="-122"/>
              </a:rPr>
              <a:t>Penning mixture of Ne/</a:t>
            </a:r>
            <a:r>
              <a:rPr lang="en-US" altLang="ko-KR" sz="2000" i="0" dirty="0" err="1" smtClean="0">
                <a:ea typeface="SimSun" pitchFamily="2" charset="-122"/>
              </a:rPr>
              <a:t>Xe</a:t>
            </a:r>
            <a:r>
              <a:rPr lang="en-US" altLang="ko-KR" sz="2000" i="0" dirty="0" smtClean="0">
                <a:ea typeface="SimSun" pitchFamily="2" charset="-122"/>
              </a:rPr>
              <a:t>, 4 </a:t>
            </a:r>
            <a:r>
              <a:rPr lang="en-US" altLang="ko-KR" sz="2000" i="0" dirty="0" err="1" smtClean="0">
                <a:ea typeface="SimSun" pitchFamily="2" charset="-122"/>
              </a:rPr>
              <a:t>Torr</a:t>
            </a:r>
            <a:endParaRPr lang="en-US" altLang="ko-KR" sz="2000" i="0" dirty="0" smtClean="0">
              <a:ea typeface="SimSun" pitchFamily="2" charset="-122"/>
            </a:endParaRPr>
          </a:p>
          <a:p>
            <a:pPr>
              <a:spcAft>
                <a:spcPct val="30000"/>
              </a:spcAft>
              <a:buFont typeface="Symbol" pitchFamily="18" charset="2"/>
              <a:buChar char="·"/>
            </a:pPr>
            <a:r>
              <a:rPr lang="en-US" sz="2000" i="0" dirty="0"/>
              <a:t>Xenon Species:</a:t>
            </a:r>
          </a:p>
          <a:p>
            <a:pPr lvl="1">
              <a:spcAft>
                <a:spcPct val="30000"/>
              </a:spcAft>
              <a:buFont typeface="Symbol" pitchFamily="18" charset="2"/>
              <a:buChar char="·"/>
            </a:pPr>
            <a:r>
              <a:rPr lang="en-US" sz="2000" i="0" dirty="0" err="1"/>
              <a:t>Xe</a:t>
            </a:r>
            <a:r>
              <a:rPr lang="en-US" sz="2000" i="0" dirty="0"/>
              <a:t>(1s</a:t>
            </a:r>
            <a:r>
              <a:rPr lang="en-US" sz="2000" i="0" baseline="-25000" dirty="0"/>
              <a:t>4</a:t>
            </a:r>
            <a:r>
              <a:rPr lang="en-US" sz="2000" i="0" dirty="0"/>
              <a:t>), </a:t>
            </a:r>
            <a:r>
              <a:rPr lang="en-US" sz="2000" i="0" dirty="0" err="1"/>
              <a:t>Xe</a:t>
            </a:r>
            <a:r>
              <a:rPr lang="en-US" sz="2000" i="0" dirty="0"/>
              <a:t>(1s</a:t>
            </a:r>
            <a:r>
              <a:rPr lang="en-US" sz="2000" i="0" baseline="-25000" dirty="0"/>
              <a:t>3</a:t>
            </a:r>
            <a:r>
              <a:rPr lang="en-US" sz="2000" i="0" dirty="0"/>
              <a:t>), </a:t>
            </a:r>
            <a:r>
              <a:rPr lang="en-US" sz="2000" i="0" dirty="0" err="1"/>
              <a:t>Xe</a:t>
            </a:r>
            <a:r>
              <a:rPr lang="en-US" sz="2000" i="0" dirty="0"/>
              <a:t>(1s</a:t>
            </a:r>
            <a:r>
              <a:rPr lang="en-US" sz="2000" i="0" baseline="-25000" dirty="0"/>
              <a:t>2</a:t>
            </a:r>
            <a:r>
              <a:rPr lang="en-US" sz="2000" i="0" dirty="0"/>
              <a:t>), </a:t>
            </a:r>
            <a:r>
              <a:rPr lang="en-US" sz="2000" i="0" dirty="0" err="1"/>
              <a:t>Xe</a:t>
            </a:r>
            <a:r>
              <a:rPr lang="en-US" sz="2000" i="0" dirty="0"/>
              <a:t>(2p</a:t>
            </a:r>
            <a:r>
              <a:rPr lang="en-US" sz="2000" i="0" baseline="-25000" dirty="0"/>
              <a:t>10</a:t>
            </a:r>
            <a:r>
              <a:rPr lang="en-US" sz="2000" i="0" dirty="0"/>
              <a:t>), </a:t>
            </a:r>
            <a:r>
              <a:rPr lang="en-US" sz="2000" i="0" dirty="0" err="1"/>
              <a:t>Xe</a:t>
            </a:r>
            <a:r>
              <a:rPr lang="en-US" sz="2000" i="0" dirty="0"/>
              <a:t>(3d</a:t>
            </a:r>
            <a:r>
              <a:rPr lang="en-US" sz="2000" i="0" baseline="-25000" dirty="0"/>
              <a:t>6</a:t>
            </a:r>
            <a:r>
              <a:rPr lang="en-US" sz="2000" i="0" dirty="0"/>
              <a:t>), </a:t>
            </a:r>
            <a:r>
              <a:rPr lang="en-US" sz="2000" i="0" dirty="0" err="1"/>
              <a:t>Xe</a:t>
            </a:r>
            <a:r>
              <a:rPr lang="en-US" sz="2000" i="0" dirty="0"/>
              <a:t>(2s</a:t>
            </a:r>
            <a:r>
              <a:rPr lang="en-US" sz="2000" i="0" baseline="-25000" dirty="0"/>
              <a:t>5</a:t>
            </a:r>
            <a:r>
              <a:rPr lang="en-US" sz="2000" i="0" dirty="0"/>
              <a:t>), </a:t>
            </a:r>
            <a:r>
              <a:rPr lang="en-US" sz="2000" i="0" dirty="0" err="1"/>
              <a:t>Xe</a:t>
            </a:r>
            <a:r>
              <a:rPr lang="en-US" sz="2000" i="0" dirty="0"/>
              <a:t>(3</a:t>
            </a:r>
            <a:r>
              <a:rPr lang="en-US" sz="2000" i="0" baseline="-25000" dirty="0"/>
              <a:t>p</a:t>
            </a:r>
            <a:r>
              <a:rPr lang="en-US" sz="2000" i="0" dirty="0"/>
              <a:t>), </a:t>
            </a:r>
            <a:r>
              <a:rPr lang="en-US" sz="2000" i="0" dirty="0" smtClean="0"/>
              <a:t>  Xe</a:t>
            </a:r>
            <a:r>
              <a:rPr lang="en-US" sz="2000" i="0" baseline="-25000" dirty="0" smtClean="0"/>
              <a:t>2</a:t>
            </a:r>
            <a:r>
              <a:rPr lang="en-US" sz="2000" i="0" baseline="30000" dirty="0" smtClean="0"/>
              <a:t>*</a:t>
            </a:r>
            <a:r>
              <a:rPr lang="en-US" sz="2000" i="0" dirty="0" smtClean="0"/>
              <a:t>, </a:t>
            </a:r>
            <a:r>
              <a:rPr lang="en-US" sz="2000" i="0" dirty="0" err="1" smtClean="0"/>
              <a:t>Xe</a:t>
            </a:r>
            <a:r>
              <a:rPr lang="en-US" sz="2000" i="0" baseline="30000" dirty="0" smtClean="0"/>
              <a:t>+</a:t>
            </a:r>
            <a:r>
              <a:rPr lang="en-US" sz="2000" i="0" dirty="0" smtClean="0"/>
              <a:t>,  Xe</a:t>
            </a:r>
            <a:r>
              <a:rPr lang="en-US" sz="2000" i="0" baseline="-25000" dirty="0" smtClean="0"/>
              <a:t>2</a:t>
            </a:r>
            <a:r>
              <a:rPr lang="en-US" sz="2000" i="0" baseline="30000" dirty="0" smtClean="0"/>
              <a:t>+</a:t>
            </a:r>
            <a:endParaRPr lang="en-US" sz="2000" i="0" dirty="0"/>
          </a:p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lang="en-US" altLang="ko-KR" sz="2000" i="0" dirty="0" smtClean="0">
                <a:ea typeface="SimSun" pitchFamily="2" charset="-122"/>
              </a:rPr>
              <a:t>Neon Species: </a:t>
            </a:r>
          </a:p>
          <a:p>
            <a:pPr lvl="1">
              <a:spcAft>
                <a:spcPct val="50000"/>
              </a:spcAft>
              <a:buFont typeface="Symbol" pitchFamily="18" charset="2"/>
              <a:buChar char="·"/>
            </a:pPr>
            <a:r>
              <a:rPr lang="en-US" altLang="ko-KR" sz="2000" i="0" dirty="0" smtClean="0">
                <a:ea typeface="SimSun" pitchFamily="2" charset="-122"/>
              </a:rPr>
              <a:t>Ne(1s</a:t>
            </a:r>
            <a:r>
              <a:rPr lang="en-US" altLang="ko-KR" sz="2000" i="0" baseline="-25000" dirty="0" smtClean="0">
                <a:ea typeface="SimSun" pitchFamily="2" charset="-122"/>
              </a:rPr>
              <a:t>2-5</a:t>
            </a:r>
            <a:r>
              <a:rPr lang="en-US" altLang="ko-KR" sz="2000" i="0" dirty="0" smtClean="0">
                <a:ea typeface="SimSun" pitchFamily="2" charset="-122"/>
              </a:rPr>
              <a:t>), Ne(2p), Ne</a:t>
            </a:r>
            <a:r>
              <a:rPr lang="en-US" altLang="ko-KR" sz="2000" i="0" baseline="-25000" dirty="0" smtClean="0">
                <a:ea typeface="SimSun" pitchFamily="2" charset="-122"/>
              </a:rPr>
              <a:t>2</a:t>
            </a:r>
            <a:r>
              <a:rPr lang="en-US" altLang="ko-KR" sz="2000" i="0" baseline="30000" dirty="0" smtClean="0">
                <a:ea typeface="SimSun" pitchFamily="2" charset="-122"/>
              </a:rPr>
              <a:t>*</a:t>
            </a:r>
            <a:r>
              <a:rPr lang="en-US" altLang="ko-KR" sz="2000" i="0" dirty="0" smtClean="0">
                <a:ea typeface="SimSun" pitchFamily="2" charset="-122"/>
              </a:rPr>
              <a:t>, </a:t>
            </a:r>
            <a:r>
              <a:rPr lang="en-US" altLang="ko-KR" sz="2000" i="0" dirty="0">
                <a:ea typeface="SimSun" pitchFamily="2" charset="-122"/>
              </a:rPr>
              <a:t>N</a:t>
            </a:r>
            <a:r>
              <a:rPr lang="en-US" altLang="ko-KR" sz="2000" i="0" dirty="0" smtClean="0">
                <a:ea typeface="SimSun" pitchFamily="2" charset="-122"/>
              </a:rPr>
              <a:t>e</a:t>
            </a:r>
            <a:r>
              <a:rPr lang="en-US" altLang="ko-KR" sz="2000" i="0" baseline="30000" dirty="0" smtClean="0">
                <a:ea typeface="SimSun" pitchFamily="2" charset="-122"/>
              </a:rPr>
              <a:t>+</a:t>
            </a:r>
            <a:r>
              <a:rPr lang="en-US" altLang="ko-KR" sz="2000" i="0" dirty="0" smtClean="0">
                <a:ea typeface="SimSun" pitchFamily="2" charset="-122"/>
              </a:rPr>
              <a:t>, Ne</a:t>
            </a:r>
            <a:r>
              <a:rPr lang="en-US" altLang="ko-KR" sz="2000" i="0" baseline="-25000" dirty="0" smtClean="0">
                <a:ea typeface="SimSun" pitchFamily="2" charset="-122"/>
              </a:rPr>
              <a:t>2</a:t>
            </a:r>
            <a:r>
              <a:rPr lang="en-US" altLang="ko-KR" sz="2000" i="0" baseline="30000" dirty="0" smtClean="0">
                <a:ea typeface="SimSun" pitchFamily="2" charset="-122"/>
              </a:rPr>
              <a:t>+</a:t>
            </a:r>
            <a:r>
              <a:rPr lang="en-US" altLang="ko-KR" sz="2000" i="0" dirty="0" smtClean="0">
                <a:ea typeface="SimSun" pitchFamily="2" charset="-122"/>
              </a:rPr>
              <a:t>,</a:t>
            </a:r>
          </a:p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lang="en-US" altLang="ko-KR" sz="2000" i="0" dirty="0">
                <a:ea typeface="SimSun" pitchFamily="2" charset="-122"/>
              </a:rPr>
              <a:t>Photon Species: </a:t>
            </a:r>
          </a:p>
          <a:p>
            <a:pPr lvl="1">
              <a:spcAft>
                <a:spcPct val="50000"/>
              </a:spcAft>
              <a:buFont typeface="Symbol" pitchFamily="18" charset="2"/>
              <a:buChar char="·"/>
            </a:pPr>
            <a:r>
              <a:rPr lang="en-US" altLang="ko-KR" sz="2000" i="0" dirty="0">
                <a:ea typeface="SimSun" pitchFamily="2" charset="-122"/>
              </a:rPr>
              <a:t>147 nm </a:t>
            </a:r>
            <a:r>
              <a:rPr lang="en-US" sz="2000" i="0" dirty="0"/>
              <a:t>–</a:t>
            </a:r>
            <a:r>
              <a:rPr lang="en-US" altLang="ko-KR" sz="2000" i="0" dirty="0" smtClean="0">
                <a:ea typeface="SimSun" pitchFamily="2" charset="-122"/>
              </a:rPr>
              <a:t> </a:t>
            </a:r>
            <a:r>
              <a:rPr lang="en-US" sz="2000" i="0" dirty="0" err="1"/>
              <a:t>Xe</a:t>
            </a:r>
            <a:r>
              <a:rPr lang="en-US" sz="2000" i="0" dirty="0"/>
              <a:t>(1s</a:t>
            </a:r>
            <a:r>
              <a:rPr lang="en-US" sz="2000" i="0" baseline="-25000" dirty="0"/>
              <a:t>4</a:t>
            </a:r>
            <a:r>
              <a:rPr lang="en-US" sz="2000" i="0" dirty="0"/>
              <a:t>)</a:t>
            </a:r>
            <a:br>
              <a:rPr lang="en-US" sz="2000" i="0" dirty="0"/>
            </a:br>
            <a:r>
              <a:rPr lang="en-US" sz="2000" i="0" dirty="0"/>
              <a:t>121 nm –</a:t>
            </a:r>
            <a:r>
              <a:rPr lang="en-US" sz="2000" i="0" dirty="0" smtClean="0"/>
              <a:t> </a:t>
            </a:r>
            <a:r>
              <a:rPr lang="en-US" sz="2000" i="0" dirty="0" err="1"/>
              <a:t>Xe</a:t>
            </a:r>
            <a:r>
              <a:rPr lang="en-US" sz="2000" i="0" dirty="0"/>
              <a:t>(1s</a:t>
            </a:r>
            <a:r>
              <a:rPr lang="en-US" sz="2000" i="0" baseline="-25000" dirty="0"/>
              <a:t>2</a:t>
            </a:r>
            <a:r>
              <a:rPr lang="en-US" sz="2000" i="0" dirty="0"/>
              <a:t>)</a:t>
            </a:r>
            <a:br>
              <a:rPr lang="en-US" sz="2000" i="0" dirty="0"/>
            </a:br>
            <a:r>
              <a:rPr lang="en-US" sz="2000" i="0" dirty="0"/>
              <a:t>173 nm – Xe</a:t>
            </a:r>
            <a:r>
              <a:rPr lang="en-US" sz="2000" i="0" baseline="-25000" dirty="0"/>
              <a:t>2</a:t>
            </a:r>
            <a:r>
              <a:rPr lang="en-US" sz="2000" i="0" baseline="30000" dirty="0"/>
              <a:t>*</a:t>
            </a:r>
            <a:r>
              <a:rPr lang="en-US" sz="2000" i="0" dirty="0"/>
              <a:t> </a:t>
            </a:r>
            <a:br>
              <a:rPr lang="en-US" sz="2000" i="0" dirty="0"/>
            </a:br>
            <a:r>
              <a:rPr lang="en-US" sz="2000" i="0" dirty="0" smtClean="0"/>
              <a:t>74   nm – Ne(1s</a:t>
            </a:r>
            <a:r>
              <a:rPr lang="en-US" sz="2000" i="0" baseline="-25000" dirty="0" smtClean="0"/>
              <a:t>2,4</a:t>
            </a:r>
            <a:r>
              <a:rPr lang="en-US" sz="2000" i="0" dirty="0" smtClean="0"/>
              <a:t>)</a:t>
            </a:r>
            <a:br>
              <a:rPr lang="en-US" sz="2000" i="0" dirty="0" smtClean="0"/>
            </a:br>
            <a:r>
              <a:rPr lang="en-US" sz="2000" i="0" dirty="0" smtClean="0"/>
              <a:t>84   nm – Ne</a:t>
            </a:r>
            <a:r>
              <a:rPr lang="en-US" sz="2000" i="0" baseline="-25000" dirty="0" smtClean="0"/>
              <a:t>2</a:t>
            </a:r>
            <a:r>
              <a:rPr lang="en-US" sz="2000" i="0" baseline="30000" dirty="0" smtClean="0"/>
              <a:t>*</a:t>
            </a:r>
            <a:endParaRPr lang="en-US" altLang="ko-KR" sz="2000" i="0" dirty="0">
              <a:ea typeface="SimSun" pitchFamily="2" charset="-122"/>
            </a:endParaRPr>
          </a:p>
          <a:p>
            <a:pPr marL="457200" lvl="1" indent="0">
              <a:spcAft>
                <a:spcPct val="50000"/>
              </a:spcAft>
            </a:pPr>
            <a:endParaRPr lang="en-US" altLang="ko-KR" sz="2000" i="0" dirty="0" smtClean="0">
              <a:ea typeface="SimSun" pitchFamily="2" charset="-122"/>
            </a:endParaRPr>
          </a:p>
          <a:p>
            <a:pPr lvl="1">
              <a:spcAft>
                <a:spcPct val="50000"/>
              </a:spcAft>
              <a:buFont typeface="Symbol" pitchFamily="18" charset="2"/>
              <a:buChar char="·"/>
            </a:pPr>
            <a:endParaRPr lang="en-US" altLang="ko-KR" sz="2000" i="0" dirty="0">
              <a:ea typeface="SimSun" pitchFamily="2" charset="-122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46050" y="6527800"/>
            <a:ext cx="120417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r>
              <a:rPr kumimoji="0" lang="en-US" altLang="zh-TW" sz="1000" b="0" dirty="0" smtClean="0"/>
              <a:t>MIPSE_2014 P.T</a:t>
            </a:r>
            <a:r>
              <a:rPr kumimoji="0" lang="en-US" altLang="zh-TW" sz="1000" b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111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8" name="Picture 10" descr="D:\tianpeng_UIGEL5_D\PT_Conference\ICOPS_2014\Peng\Figure\Ne_Base_1W_2D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57" y="2775332"/>
            <a:ext cx="8229600" cy="112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6" name="Picture 8" descr="D:\tianpeng_UIGEL5_D\PT_Conference\ICOPS_2014\Peng\Figure\NeXe_Base_1W_2D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57" y="1676400"/>
            <a:ext cx="8229600" cy="112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Line 6"/>
          <p:cNvSpPr>
            <a:spLocks noChangeShapeType="1"/>
          </p:cNvSpPr>
          <p:nvPr/>
        </p:nvSpPr>
        <p:spPr bwMode="auto">
          <a:xfrm>
            <a:off x="685800" y="609600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Text Box 9"/>
          <p:cNvSpPr txBox="1">
            <a:spLocks noChangeArrowheads="1"/>
          </p:cNvSpPr>
          <p:nvPr/>
        </p:nvSpPr>
        <p:spPr bwMode="auto">
          <a:xfrm>
            <a:off x="1599811" y="98107"/>
            <a:ext cx="59634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algn="ctr"/>
            <a:r>
              <a:rPr lang="en-US" altLang="zh-CN" sz="2400" dirty="0" smtClean="0">
                <a:ea typeface="SimSun" pitchFamily="2" charset="-122"/>
              </a:rPr>
              <a:t>Ne/</a:t>
            </a:r>
            <a:r>
              <a:rPr lang="en-US" altLang="zh-CN" sz="2400" dirty="0" err="1" smtClean="0">
                <a:ea typeface="SimSun" pitchFamily="2" charset="-122"/>
              </a:rPr>
              <a:t>Xe</a:t>
            </a:r>
            <a:r>
              <a:rPr lang="en-US" altLang="zh-CN" sz="2400" dirty="0" smtClean="0">
                <a:ea typeface="SimSun" pitchFamily="2" charset="-122"/>
              </a:rPr>
              <a:t> MIXTURE – ELECTRON DENSITY</a:t>
            </a:r>
            <a:endParaRPr lang="en-US" altLang="zh-CN" sz="2400" dirty="0">
              <a:latin typeface="Times New Roman" pitchFamily="18" charset="0"/>
              <a:ea typeface="SimSun" pitchFamily="2" charset="-122"/>
            </a:endParaRPr>
          </a:p>
        </p:txBody>
      </p:sp>
      <p:grpSp>
        <p:nvGrpSpPr>
          <p:cNvPr id="6154" name="Group 30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6155" name="Line 31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6" name="Text Box 32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9pPr>
            </a:lstStyle>
            <a:p>
              <a:pPr algn="ctr"/>
              <a:r>
                <a:rPr kumimoji="0" lang="en-US" altLang="zh-CN" sz="1600"/>
                <a:t>University of Michigan</a:t>
              </a:r>
            </a:p>
            <a:p>
              <a:pPr algn="ctr"/>
              <a:r>
                <a:rPr kumimoji="0" lang="en-US" altLang="zh-CN" sz="1600"/>
                <a:t>Institute for Plasma Science &amp; Engr.</a:t>
              </a:r>
            </a:p>
          </p:txBody>
        </p:sp>
      </p:grp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362192" y="5012676"/>
            <a:ext cx="8212054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3038" indent="-173038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kumimoji="0" lang="en-US" altLang="zh-CN" sz="2000" dirty="0" smtClean="0"/>
              <a:t>Ne/</a:t>
            </a:r>
            <a:r>
              <a:rPr kumimoji="0" lang="en-US" altLang="zh-CN" sz="2000" dirty="0" err="1" smtClean="0"/>
              <a:t>Xe</a:t>
            </a:r>
            <a:r>
              <a:rPr kumimoji="0" lang="en-US" altLang="zh-CN" sz="2000" dirty="0" smtClean="0"/>
              <a:t>=80/20, 4 </a:t>
            </a:r>
            <a:r>
              <a:rPr kumimoji="0" lang="en-US" altLang="zh-CN" sz="2000" dirty="0" err="1" smtClean="0"/>
              <a:t>Torr</a:t>
            </a:r>
            <a:r>
              <a:rPr kumimoji="0" lang="en-US" altLang="zh-CN" sz="2000" dirty="0" smtClean="0"/>
              <a:t>, 1W.  </a:t>
            </a:r>
          </a:p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kumimoji="0" lang="en-US" altLang="zh-CN" sz="2000" dirty="0" smtClean="0"/>
              <a:t>Plasma density is higher and fills cavity with Ne/</a:t>
            </a:r>
            <a:r>
              <a:rPr kumimoji="0" lang="en-US" altLang="zh-CN" sz="2000" dirty="0" err="1" smtClean="0"/>
              <a:t>Xe</a:t>
            </a:r>
            <a:r>
              <a:rPr kumimoji="0" lang="en-US" altLang="zh-CN" sz="2000" dirty="0" smtClean="0"/>
              <a:t> mixture.  Penning reactions are playing an important role in expansion. 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146050" y="6527800"/>
            <a:ext cx="120417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r>
              <a:rPr kumimoji="0" lang="en-US" altLang="zh-TW" sz="1000" b="0" dirty="0" smtClean="0"/>
              <a:t>MIPSE_2014 P.T</a:t>
            </a:r>
            <a:r>
              <a:rPr kumimoji="0" lang="en-US" altLang="zh-TW" sz="1000" b="0" dirty="0"/>
              <a:t>.</a:t>
            </a:r>
          </a:p>
        </p:txBody>
      </p:sp>
      <p:pic>
        <p:nvPicPr>
          <p:cNvPr id="27650" name="Picture 2" descr="D:\tianpeng_UIGEL5_D\PT_Conference\ICOPS_2014\Peng\Figure\Ar_Power_1_E_2D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57" y="627785"/>
            <a:ext cx="8229600" cy="112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7" name="Picture 9" descr="D:\tianpeng_UIGEL5_D\PT_Conference\ICOPS_2014\Peng\Figure\Xe_Base_1W_2D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57" y="3886200"/>
            <a:ext cx="8229600" cy="112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19"/>
          <p:cNvGrpSpPr>
            <a:grpSpLocks/>
          </p:cNvGrpSpPr>
          <p:nvPr/>
        </p:nvGrpSpPr>
        <p:grpSpPr bwMode="auto">
          <a:xfrm>
            <a:off x="1152181" y="6253758"/>
            <a:ext cx="4114800" cy="307975"/>
            <a:chOff x="3072" y="432"/>
            <a:chExt cx="2592" cy="194"/>
          </a:xfrm>
        </p:grpSpPr>
        <p:pic>
          <p:nvPicPr>
            <p:cNvPr id="23" name="Picture 20" descr="colorband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5" y="480"/>
              <a:ext cx="1536" cy="1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3072" y="432"/>
              <a:ext cx="259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/>
              <a:r>
                <a:rPr kumimoji="0" lang="en-US" altLang="zh-TW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kumimoji="0" lang="en-US" altLang="zh-TW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Min</a:t>
              </a:r>
              <a:r>
                <a:rPr kumimoji="0" lang="en-US" altLang="zh-TW" b="1" baseline="30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                                                </a:t>
              </a:r>
              <a:r>
                <a:rPr kumimoji="0" lang="en-US" altLang="zh-TW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Max</a:t>
              </a:r>
              <a:r>
                <a:rPr kumimoji="0" lang="en-US" altLang="zh-TW" sz="2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276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 descr="D:\tianpeng_UIGEL5_D\PT_Conference\ICOPS_2014\Peng\Figure\NeXe_Base_1W_Ne1s24_2D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61" y="2837585"/>
            <a:ext cx="8229600" cy="112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Line 6"/>
          <p:cNvSpPr>
            <a:spLocks noChangeShapeType="1"/>
          </p:cNvSpPr>
          <p:nvPr/>
        </p:nvSpPr>
        <p:spPr bwMode="auto">
          <a:xfrm>
            <a:off x="685800" y="609600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Text Box 9"/>
          <p:cNvSpPr txBox="1">
            <a:spLocks noChangeArrowheads="1"/>
          </p:cNvSpPr>
          <p:nvPr/>
        </p:nvSpPr>
        <p:spPr bwMode="auto">
          <a:xfrm>
            <a:off x="888883" y="98107"/>
            <a:ext cx="73853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algn="ctr"/>
            <a:r>
              <a:rPr lang="en-US" altLang="zh-CN" sz="2800" dirty="0" smtClean="0">
                <a:ea typeface="SimSun" pitchFamily="2" charset="-122"/>
              </a:rPr>
              <a:t>Ne/</a:t>
            </a:r>
            <a:r>
              <a:rPr lang="en-US" altLang="zh-CN" sz="2800" dirty="0" err="1" smtClean="0">
                <a:ea typeface="SimSun" pitchFamily="2" charset="-122"/>
              </a:rPr>
              <a:t>Xe</a:t>
            </a:r>
            <a:r>
              <a:rPr lang="en-US" altLang="zh-CN" sz="2800" dirty="0" smtClean="0">
                <a:ea typeface="SimSun" pitchFamily="2" charset="-122"/>
              </a:rPr>
              <a:t> MIXTURE </a:t>
            </a:r>
            <a:r>
              <a:rPr lang="en-US" altLang="zh-CN" sz="2800" dirty="0">
                <a:ea typeface="SimSun" pitchFamily="2" charset="-122"/>
              </a:rPr>
              <a:t>– </a:t>
            </a:r>
            <a:r>
              <a:rPr lang="en-US" altLang="zh-CN" sz="2800" dirty="0" smtClean="0">
                <a:ea typeface="SimSun" pitchFamily="2" charset="-122"/>
              </a:rPr>
              <a:t>Ne</a:t>
            </a:r>
            <a:r>
              <a:rPr lang="en-US" altLang="zh-CN" sz="2800" baseline="30000" dirty="0" smtClean="0">
                <a:ea typeface="SimSun" pitchFamily="2" charset="-122"/>
              </a:rPr>
              <a:t>+</a:t>
            </a:r>
            <a:r>
              <a:rPr lang="en-US" altLang="zh-CN" sz="2800" dirty="0" smtClean="0">
                <a:ea typeface="SimSun" pitchFamily="2" charset="-122"/>
              </a:rPr>
              <a:t>, </a:t>
            </a:r>
            <a:r>
              <a:rPr lang="en-US" altLang="zh-CN" sz="2800" dirty="0" err="1" smtClean="0">
                <a:ea typeface="SimSun" pitchFamily="2" charset="-122"/>
              </a:rPr>
              <a:t>Xe</a:t>
            </a:r>
            <a:r>
              <a:rPr lang="en-US" altLang="zh-CN" sz="2800" baseline="30000" dirty="0" smtClean="0">
                <a:ea typeface="SimSun" pitchFamily="2" charset="-122"/>
              </a:rPr>
              <a:t>+</a:t>
            </a:r>
            <a:r>
              <a:rPr lang="en-US" altLang="zh-CN" sz="2800" dirty="0" smtClean="0">
                <a:ea typeface="SimSun" pitchFamily="2" charset="-122"/>
              </a:rPr>
              <a:t>,Ne(</a:t>
            </a:r>
            <a:r>
              <a:rPr lang="en-US" altLang="zh-CN" sz="2800" baseline="30000" dirty="0" smtClean="0">
                <a:ea typeface="SimSun" pitchFamily="2" charset="-122"/>
              </a:rPr>
              <a:t>1</a:t>
            </a:r>
            <a:r>
              <a:rPr lang="en-US" altLang="zh-CN" sz="2800" dirty="0" smtClean="0">
                <a:ea typeface="SimSun" pitchFamily="2" charset="-122"/>
              </a:rPr>
              <a:t>s</a:t>
            </a:r>
            <a:r>
              <a:rPr lang="en-US" altLang="zh-CN" sz="2800" baseline="-25000" dirty="0" smtClean="0">
                <a:ea typeface="SimSun" pitchFamily="2" charset="-122"/>
              </a:rPr>
              <a:t>2,4</a:t>
            </a:r>
            <a:r>
              <a:rPr lang="en-US" altLang="zh-CN" sz="2800" dirty="0" smtClean="0">
                <a:ea typeface="SimSun" pitchFamily="2" charset="-122"/>
              </a:rPr>
              <a:t>),</a:t>
            </a:r>
            <a:r>
              <a:rPr lang="en-US" altLang="zh-CN" sz="2800" dirty="0" err="1" smtClean="0">
                <a:ea typeface="SimSun" pitchFamily="2" charset="-122"/>
              </a:rPr>
              <a:t>Xe</a:t>
            </a:r>
            <a:r>
              <a:rPr lang="en-US" altLang="zh-CN" sz="2800" dirty="0" smtClean="0">
                <a:ea typeface="SimSun" pitchFamily="2" charset="-122"/>
              </a:rPr>
              <a:t>(</a:t>
            </a:r>
            <a:r>
              <a:rPr lang="en-US" altLang="zh-CN" sz="2800" baseline="30000" dirty="0" smtClean="0">
                <a:ea typeface="SimSun" pitchFamily="2" charset="-122"/>
              </a:rPr>
              <a:t>1</a:t>
            </a:r>
            <a:r>
              <a:rPr lang="en-US" altLang="zh-CN" sz="2800" dirty="0" smtClean="0">
                <a:ea typeface="SimSun" pitchFamily="2" charset="-122"/>
              </a:rPr>
              <a:t>s</a:t>
            </a:r>
            <a:r>
              <a:rPr lang="en-US" altLang="zh-CN" sz="2800" baseline="-25000" dirty="0" smtClean="0">
                <a:ea typeface="SimSun" pitchFamily="2" charset="-122"/>
              </a:rPr>
              <a:t>4</a:t>
            </a:r>
            <a:r>
              <a:rPr lang="en-US" altLang="zh-CN" sz="2800" dirty="0" smtClean="0">
                <a:ea typeface="SimSun" pitchFamily="2" charset="-122"/>
              </a:rPr>
              <a:t>)</a:t>
            </a:r>
            <a:endParaRPr lang="en-US" altLang="zh-CN" sz="2800" dirty="0">
              <a:latin typeface="Times New Roman" pitchFamily="18" charset="0"/>
              <a:ea typeface="SimSun" pitchFamily="2" charset="-122"/>
            </a:endParaRPr>
          </a:p>
        </p:txBody>
      </p:sp>
      <p:grpSp>
        <p:nvGrpSpPr>
          <p:cNvPr id="6154" name="Group 30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6155" name="Line 31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6" name="Text Box 32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9pPr>
            </a:lstStyle>
            <a:p>
              <a:pPr algn="ctr"/>
              <a:r>
                <a:rPr kumimoji="0" lang="en-US" altLang="zh-CN" sz="1600"/>
                <a:t>University of Michigan</a:t>
              </a:r>
            </a:p>
            <a:p>
              <a:pPr algn="ctr"/>
              <a:r>
                <a:rPr kumimoji="0" lang="en-US" altLang="zh-CN" sz="1600"/>
                <a:t>Institute for Plasma Science &amp; Engr.</a:t>
              </a:r>
            </a:p>
          </p:txBody>
        </p:sp>
      </p:grp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475534" y="5090889"/>
            <a:ext cx="8212054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3038" indent="-173038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kumimoji="0" lang="en-US" altLang="zh-CN" sz="2000" dirty="0" err="1" smtClean="0"/>
              <a:t>Xe</a:t>
            </a:r>
            <a:r>
              <a:rPr kumimoji="0" lang="en-US" altLang="zh-CN" sz="2000" dirty="0" smtClean="0"/>
              <a:t> excited states are 3 orders of magnitude larger than for Ne.</a:t>
            </a:r>
          </a:p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kumimoji="0" lang="en-US" altLang="zh-CN" sz="2000" dirty="0" smtClean="0"/>
              <a:t>Ne/</a:t>
            </a:r>
            <a:r>
              <a:rPr kumimoji="0" lang="en-US" altLang="zh-CN" sz="2000" dirty="0" err="1" smtClean="0"/>
              <a:t>Xe</a:t>
            </a:r>
            <a:r>
              <a:rPr kumimoji="0" lang="en-US" altLang="zh-CN" sz="2000" dirty="0" smtClean="0"/>
              <a:t>=80/20, 4 </a:t>
            </a:r>
            <a:r>
              <a:rPr kumimoji="0" lang="en-US" altLang="zh-CN" sz="2000" dirty="0" err="1" smtClean="0"/>
              <a:t>Torr</a:t>
            </a:r>
            <a:r>
              <a:rPr kumimoji="0" lang="en-US" altLang="zh-CN" sz="2000" dirty="0" smtClean="0"/>
              <a:t>, 1W, 1sccm.  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146050" y="6527800"/>
            <a:ext cx="120417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r>
              <a:rPr kumimoji="0" lang="en-US" altLang="zh-TW" sz="1000" b="0" dirty="0" smtClean="0"/>
              <a:t>MIPSE_2014 P.T</a:t>
            </a:r>
            <a:r>
              <a:rPr kumimoji="0" lang="en-US" altLang="zh-TW" sz="1000" b="0" dirty="0"/>
              <a:t>.</a:t>
            </a:r>
          </a:p>
        </p:txBody>
      </p:sp>
      <p:pic>
        <p:nvPicPr>
          <p:cNvPr id="28674" name="Picture 2" descr="D:\tianpeng_UIGEL5_D\PT_Conference\ICOPS_2014\Peng\Figure\NeXe_Base_1W_Xe+_2D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61" y="1752600"/>
            <a:ext cx="8229600" cy="112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5" name="Picture 3" descr="D:\tianpeng_UIGEL5_D\PT_Conference\ICOPS_2014\Peng\Figure\NeXe_Base_1W_Ne+_2D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61" y="627785"/>
            <a:ext cx="8229600" cy="112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8" name="Picture 6" descr="D:\tianpeng_UIGEL5_D\PT_Conference\ICOPS_2014\Peng\Figure\NeXe_Base_1W_Xe1s4_2D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62400"/>
            <a:ext cx="8229600" cy="112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9"/>
          <p:cNvGrpSpPr>
            <a:grpSpLocks/>
          </p:cNvGrpSpPr>
          <p:nvPr/>
        </p:nvGrpSpPr>
        <p:grpSpPr bwMode="auto">
          <a:xfrm>
            <a:off x="1152181" y="6253758"/>
            <a:ext cx="4114800" cy="307975"/>
            <a:chOff x="3072" y="432"/>
            <a:chExt cx="2592" cy="194"/>
          </a:xfrm>
        </p:grpSpPr>
        <p:pic>
          <p:nvPicPr>
            <p:cNvPr id="19" name="Picture 20" descr="colorband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5" y="480"/>
              <a:ext cx="1536" cy="1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21"/>
            <p:cNvSpPr>
              <a:spLocks noChangeArrowheads="1"/>
            </p:cNvSpPr>
            <p:nvPr/>
          </p:nvSpPr>
          <p:spPr bwMode="auto">
            <a:xfrm>
              <a:off x="3072" y="432"/>
              <a:ext cx="259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/>
              <a:r>
                <a:rPr kumimoji="0" lang="en-US" altLang="zh-TW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kumimoji="0" lang="en-US" altLang="zh-TW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Min</a:t>
              </a:r>
              <a:r>
                <a:rPr kumimoji="0" lang="en-US" altLang="zh-TW" b="1" baseline="30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                                                </a:t>
              </a:r>
              <a:r>
                <a:rPr kumimoji="0" lang="en-US" altLang="zh-TW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Max</a:t>
              </a:r>
              <a:r>
                <a:rPr kumimoji="0" lang="en-US" altLang="zh-TW" sz="2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276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Line 6"/>
          <p:cNvSpPr>
            <a:spLocks noChangeShapeType="1"/>
          </p:cNvSpPr>
          <p:nvPr/>
        </p:nvSpPr>
        <p:spPr bwMode="auto">
          <a:xfrm>
            <a:off x="685800" y="609600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Text Box 9"/>
          <p:cNvSpPr txBox="1">
            <a:spLocks noChangeArrowheads="1"/>
          </p:cNvSpPr>
          <p:nvPr/>
        </p:nvSpPr>
        <p:spPr bwMode="auto">
          <a:xfrm>
            <a:off x="1649544" y="98107"/>
            <a:ext cx="58640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algn="ctr"/>
            <a:r>
              <a:rPr lang="en-US" altLang="zh-CN" sz="2800" dirty="0" smtClean="0">
                <a:ea typeface="SimSun" pitchFamily="2" charset="-122"/>
              </a:rPr>
              <a:t>Ne/</a:t>
            </a:r>
            <a:r>
              <a:rPr lang="en-US" altLang="zh-CN" sz="2800" dirty="0" err="1" smtClean="0">
                <a:ea typeface="SimSun" pitchFamily="2" charset="-122"/>
              </a:rPr>
              <a:t>Xe</a:t>
            </a:r>
            <a:r>
              <a:rPr lang="en-US" altLang="zh-CN" sz="2800" dirty="0" smtClean="0">
                <a:ea typeface="SimSun" pitchFamily="2" charset="-122"/>
              </a:rPr>
              <a:t> MIXTURE – PHOTON FLUX</a:t>
            </a:r>
            <a:endParaRPr lang="en-US" altLang="zh-CN" sz="2800" dirty="0">
              <a:latin typeface="Times New Roman" pitchFamily="18" charset="0"/>
              <a:ea typeface="SimSun" pitchFamily="2" charset="-122"/>
            </a:endParaRPr>
          </a:p>
        </p:txBody>
      </p:sp>
      <p:grpSp>
        <p:nvGrpSpPr>
          <p:cNvPr id="6154" name="Group 30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6155" name="Line 31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6" name="Text Box 32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9pPr>
            </a:lstStyle>
            <a:p>
              <a:pPr algn="ctr"/>
              <a:r>
                <a:rPr kumimoji="0" lang="en-US" altLang="zh-CN" sz="1600"/>
                <a:t>University of Michigan</a:t>
              </a:r>
            </a:p>
            <a:p>
              <a:pPr algn="ctr"/>
              <a:r>
                <a:rPr kumimoji="0" lang="en-US" altLang="zh-CN" sz="1600"/>
                <a:t>Institute for Plasma Science &amp; Engr.</a:t>
              </a:r>
            </a:p>
          </p:txBody>
        </p:sp>
      </p:grp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4390605" y="3047999"/>
            <a:ext cx="4735951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3038" indent="-173038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kumimoji="0" lang="en-US" altLang="zh-CN" sz="2000" dirty="0" smtClean="0"/>
              <a:t>Photon flux is dominantly due </a:t>
            </a:r>
            <a:r>
              <a:rPr kumimoji="0" lang="en-US" altLang="zh-CN" sz="2000" dirty="0" err="1" smtClean="0"/>
              <a:t>Xe</a:t>
            </a:r>
            <a:r>
              <a:rPr kumimoji="0" lang="en-US" altLang="zh-CN" sz="2000" dirty="0" smtClean="0"/>
              <a:t> due to its lower resonant energy.  Ne emission is over 4 orders lower.  </a:t>
            </a:r>
          </a:p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kumimoji="0" lang="en-US" altLang="zh-CN" sz="2000" dirty="0" smtClean="0"/>
              <a:t>Photon fluxes are more efficiently generated in penning mixture.  Efficiency is 5-10 times that of pure Ar.  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146050" y="6527800"/>
            <a:ext cx="120417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r>
              <a:rPr kumimoji="0" lang="en-US" altLang="zh-TW" sz="1000" b="0" dirty="0" smtClean="0"/>
              <a:t>MIPSE_2014 P.T</a:t>
            </a:r>
            <a:r>
              <a:rPr kumimoji="0" lang="en-US" altLang="zh-TW" sz="1000" b="0" dirty="0"/>
              <a:t>.</a:t>
            </a:r>
          </a:p>
        </p:txBody>
      </p:sp>
      <p:pic>
        <p:nvPicPr>
          <p:cNvPr id="29698" name="Picture 2" descr="D:\tianpeng_UIGEL5_D\PT_Conference\ICOPS_2014\Peng\Figure\NeXe_Power_1_Photon_2D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65" y="627785"/>
            <a:ext cx="8229600" cy="112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9" name="Picture 3" descr="D:\tianpeng_UIGEL5_D\PT_Conference\ICOPS_2014\Peng\Figure\NeXe_Power_12_Photon_2D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65" y="1752600"/>
            <a:ext cx="8229600" cy="112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D:\tianpeng_UIGEL5_D\PT_Conference\ICOPS_2014\Peng\Figure\NeXe_Power_hv_Power_1D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82" y="2877417"/>
            <a:ext cx="4114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9"/>
          <p:cNvGrpSpPr>
            <a:grpSpLocks/>
          </p:cNvGrpSpPr>
          <p:nvPr/>
        </p:nvGrpSpPr>
        <p:grpSpPr bwMode="auto">
          <a:xfrm>
            <a:off x="4517300" y="5638800"/>
            <a:ext cx="4114800" cy="307975"/>
            <a:chOff x="3072" y="432"/>
            <a:chExt cx="2592" cy="194"/>
          </a:xfrm>
        </p:grpSpPr>
        <p:pic>
          <p:nvPicPr>
            <p:cNvPr id="14" name="Picture 20" descr="colorband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5" y="480"/>
              <a:ext cx="1536" cy="1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21"/>
            <p:cNvSpPr>
              <a:spLocks noChangeArrowheads="1"/>
            </p:cNvSpPr>
            <p:nvPr/>
          </p:nvSpPr>
          <p:spPr bwMode="auto">
            <a:xfrm>
              <a:off x="3072" y="432"/>
              <a:ext cx="259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/>
              <a:r>
                <a:rPr kumimoji="0" lang="en-US" altLang="zh-TW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kumimoji="0" lang="en-US" altLang="zh-TW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Min</a:t>
              </a:r>
              <a:r>
                <a:rPr kumimoji="0" lang="en-US" altLang="zh-TW" b="1" baseline="30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                                                </a:t>
              </a:r>
              <a:r>
                <a:rPr kumimoji="0" lang="en-US" altLang="zh-TW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Max</a:t>
              </a:r>
              <a:r>
                <a:rPr kumimoji="0" lang="en-US" altLang="zh-TW" sz="2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703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5"/>
          <p:cNvSpPr txBox="1">
            <a:spLocks noChangeArrowheads="1"/>
          </p:cNvSpPr>
          <p:nvPr/>
        </p:nvSpPr>
        <p:spPr bwMode="auto">
          <a:xfrm>
            <a:off x="228600" y="50482"/>
            <a:ext cx="86868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algn="ctr"/>
            <a:r>
              <a:rPr kumimoji="0" lang="en-US" altLang="zh-TW" sz="2600" dirty="0">
                <a:solidFill>
                  <a:srgbClr val="000000"/>
                </a:solidFill>
                <a:cs typeface="Times New Roman" pitchFamily="18" charset="0"/>
              </a:rPr>
              <a:t>CONCLUDING REMARKS</a:t>
            </a:r>
          </a:p>
        </p:txBody>
      </p:sp>
      <p:sp>
        <p:nvSpPr>
          <p:cNvPr id="31749" name="Rectangle 16"/>
          <p:cNvSpPr>
            <a:spLocks noChangeArrowheads="1"/>
          </p:cNvSpPr>
          <p:nvPr/>
        </p:nvSpPr>
        <p:spPr bwMode="auto">
          <a:xfrm>
            <a:off x="0" y="-182563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kumimoji="0" lang="en-US" altLang="zh-CN"/>
          </a:p>
        </p:txBody>
      </p:sp>
      <p:sp>
        <p:nvSpPr>
          <p:cNvPr id="31750" name="Rectangle 18"/>
          <p:cNvSpPr>
            <a:spLocks noChangeArrowheads="1"/>
          </p:cNvSpPr>
          <p:nvPr/>
        </p:nvSpPr>
        <p:spPr bwMode="auto">
          <a:xfrm>
            <a:off x="0" y="31321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kumimoji="0" lang="en-US" altLang="zh-CN"/>
          </a:p>
        </p:txBody>
      </p:sp>
      <p:grpSp>
        <p:nvGrpSpPr>
          <p:cNvPr id="31751" name="Group 7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31753" name="Line 8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4" name="Text Box 9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9pPr>
            </a:lstStyle>
            <a:p>
              <a:pPr algn="ctr"/>
              <a:r>
                <a:rPr kumimoji="0" lang="en-US" altLang="zh-TW" sz="1600"/>
                <a:t>University of Michigan</a:t>
              </a:r>
            </a:p>
            <a:p>
              <a:pPr algn="ctr"/>
              <a:r>
                <a:rPr kumimoji="0" lang="en-US" altLang="zh-TW" sz="1600"/>
                <a:t>Institute for Plasma Science &amp; Engr.</a:t>
              </a:r>
            </a:p>
          </p:txBody>
        </p:sp>
      </p:grp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46050" y="6527800"/>
            <a:ext cx="120417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r>
              <a:rPr kumimoji="0" lang="en-US" altLang="zh-TW" sz="1000" b="0" dirty="0" smtClean="0"/>
              <a:t>MIPSE_2014 P.T</a:t>
            </a:r>
            <a:r>
              <a:rPr kumimoji="0" lang="en-US" altLang="zh-TW" sz="1000" b="0" dirty="0"/>
              <a:t>.</a:t>
            </a:r>
          </a:p>
        </p:txBody>
      </p:sp>
      <p:sp>
        <p:nvSpPr>
          <p:cNvPr id="10" name="Text Box 27"/>
          <p:cNvSpPr txBox="1">
            <a:spLocks noChangeArrowheads="1"/>
          </p:cNvSpPr>
          <p:nvPr/>
        </p:nvSpPr>
        <p:spPr bwMode="auto">
          <a:xfrm>
            <a:off x="568688" y="685800"/>
            <a:ext cx="8194312" cy="575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33363" indent="-2333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7850" indent="-2301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spcAft>
                <a:spcPts val="1200"/>
              </a:spcAft>
              <a:buFont typeface="Symbol" pitchFamily="18" charset="2"/>
              <a:buChar char="·"/>
            </a:pPr>
            <a:r>
              <a:rPr lang="en-US" altLang="zh-CN" sz="2200" b="1" i="0" dirty="0" smtClean="0">
                <a:latin typeface="Arial" pitchFamily="34" charset="0"/>
                <a:ea typeface="SimSun" pitchFamily="2" charset="-122"/>
              </a:rPr>
              <a:t>A microwave excited </a:t>
            </a:r>
            <a:r>
              <a:rPr lang="en-US" altLang="zh-CN" sz="2200" dirty="0" smtClean="0">
                <a:latin typeface="Arial" pitchFamily="34" charset="0"/>
                <a:ea typeface="SimSun" pitchFamily="2" charset="-122"/>
              </a:rPr>
              <a:t>micro-cavity </a:t>
            </a:r>
            <a:r>
              <a:rPr lang="en-US" altLang="zh-CN" sz="2200" dirty="0" err="1" smtClean="0">
                <a:latin typeface="Arial" pitchFamily="34" charset="0"/>
                <a:ea typeface="SimSun" pitchFamily="2" charset="-122"/>
              </a:rPr>
              <a:t>microplasma</a:t>
            </a:r>
            <a:r>
              <a:rPr lang="en-US" altLang="zh-CN" sz="2200" dirty="0" smtClean="0">
                <a:latin typeface="Arial" pitchFamily="34" charset="0"/>
                <a:ea typeface="SimSun" pitchFamily="2" charset="-122"/>
              </a:rPr>
              <a:t> has been computationally investigated.</a:t>
            </a:r>
          </a:p>
          <a:p>
            <a:pPr eaLnBrk="0" hangingPunct="0">
              <a:spcAft>
                <a:spcPts val="1200"/>
              </a:spcAft>
              <a:buFont typeface="Symbol" pitchFamily="18" charset="2"/>
              <a:buChar char="·"/>
            </a:pPr>
            <a:r>
              <a:rPr lang="en-US" altLang="zh-CN" sz="2200" b="1" i="0" dirty="0" smtClean="0">
                <a:latin typeface="Arial" pitchFamily="34" charset="0"/>
                <a:ea typeface="SimSun" pitchFamily="2" charset="-122"/>
              </a:rPr>
              <a:t>Pure </a:t>
            </a:r>
            <a:r>
              <a:rPr lang="en-US" altLang="zh-CN" sz="2200" b="1" i="0" dirty="0" err="1" smtClean="0">
                <a:latin typeface="Arial" pitchFamily="34" charset="0"/>
                <a:ea typeface="SimSun" pitchFamily="2" charset="-122"/>
              </a:rPr>
              <a:t>Ar</a:t>
            </a:r>
            <a:r>
              <a:rPr lang="en-US" altLang="zh-CN" sz="2200" b="1" i="0" dirty="0" smtClean="0">
                <a:latin typeface="Arial" pitchFamily="34" charset="0"/>
                <a:ea typeface="SimSun" pitchFamily="2" charset="-122"/>
              </a:rPr>
              <a:t> plasmas operate in a normal-glow like mode, confined in a fraction of cavity volume when power is low.  </a:t>
            </a:r>
            <a:endParaRPr lang="en-US" altLang="zh-CN" sz="2200" dirty="0" smtClean="0">
              <a:latin typeface="Arial" pitchFamily="34" charset="0"/>
              <a:ea typeface="SimSun" pitchFamily="2" charset="-122"/>
            </a:endParaRPr>
          </a:p>
          <a:p>
            <a:pPr eaLnBrk="0" hangingPunct="0">
              <a:spcAft>
                <a:spcPts val="1200"/>
              </a:spcAft>
              <a:buFont typeface="Symbol" pitchFamily="18" charset="2"/>
              <a:buChar char="·"/>
            </a:pPr>
            <a:r>
              <a:rPr lang="en-US" altLang="zh-CN" sz="2200" dirty="0" smtClean="0">
                <a:latin typeface="Arial" pitchFamily="34" charset="0"/>
                <a:ea typeface="SimSun" pitchFamily="2" charset="-122"/>
              </a:rPr>
              <a:t>With increasing power, plasma will expand and fill the cavity.  When the orifice size is large enough at certain power, plasma will escape and form a plume. </a:t>
            </a:r>
            <a:endParaRPr lang="en-US" altLang="zh-CN" sz="2200" b="1" i="0" dirty="0" smtClean="0">
              <a:latin typeface="Arial" pitchFamily="34" charset="0"/>
              <a:ea typeface="SimSun" pitchFamily="2" charset="-122"/>
            </a:endParaRPr>
          </a:p>
          <a:p>
            <a:pPr eaLnBrk="0" hangingPunct="0">
              <a:spcAft>
                <a:spcPts val="1200"/>
              </a:spcAft>
              <a:buFont typeface="Symbol" pitchFamily="18" charset="2"/>
              <a:buChar char="·"/>
            </a:pPr>
            <a:r>
              <a:rPr lang="en-US" altLang="zh-CN" sz="2200" dirty="0" err="1" smtClean="0">
                <a:latin typeface="Arial" pitchFamily="34" charset="0"/>
                <a:ea typeface="SimSun" pitchFamily="2" charset="-122"/>
              </a:rPr>
              <a:t>Ar</a:t>
            </a:r>
            <a:r>
              <a:rPr lang="en-US" altLang="zh-CN" sz="2200" dirty="0" smtClean="0">
                <a:latin typeface="Arial" pitchFamily="34" charset="0"/>
                <a:ea typeface="SimSun" pitchFamily="2" charset="-122"/>
              </a:rPr>
              <a:t> photon output efficiency is typically low, from 0.01 – 0.03 %.  </a:t>
            </a:r>
          </a:p>
          <a:p>
            <a:pPr eaLnBrk="0" hangingPunct="0">
              <a:spcAft>
                <a:spcPts val="1200"/>
              </a:spcAft>
              <a:buFont typeface="Symbol" pitchFamily="18" charset="2"/>
              <a:buChar char="·"/>
            </a:pPr>
            <a:r>
              <a:rPr lang="en-US" altLang="zh-CN" sz="2200" dirty="0" smtClean="0">
                <a:latin typeface="Arial" pitchFamily="34" charset="0"/>
                <a:ea typeface="SimSun" pitchFamily="2" charset="-122"/>
              </a:rPr>
              <a:t>Ne/</a:t>
            </a:r>
            <a:r>
              <a:rPr lang="en-US" altLang="zh-CN" sz="2200" dirty="0" err="1" smtClean="0">
                <a:latin typeface="Arial" pitchFamily="34" charset="0"/>
                <a:ea typeface="SimSun" pitchFamily="2" charset="-122"/>
              </a:rPr>
              <a:t>Xe</a:t>
            </a:r>
            <a:r>
              <a:rPr lang="en-US" altLang="zh-CN" sz="2200" dirty="0" smtClean="0">
                <a:latin typeface="Arial" pitchFamily="34" charset="0"/>
                <a:ea typeface="SimSun" pitchFamily="2" charset="-122"/>
              </a:rPr>
              <a:t> mixtures will increase the plasma density due to Penning reactions. </a:t>
            </a:r>
          </a:p>
          <a:p>
            <a:pPr eaLnBrk="0" hangingPunct="0">
              <a:spcAft>
                <a:spcPts val="1200"/>
              </a:spcAft>
              <a:buFont typeface="Symbol" pitchFamily="18" charset="2"/>
              <a:buChar char="·"/>
            </a:pPr>
            <a:r>
              <a:rPr lang="en-US" altLang="zh-CN" sz="2200" dirty="0" smtClean="0">
                <a:latin typeface="Arial" pitchFamily="34" charset="0"/>
                <a:ea typeface="SimSun" pitchFamily="2" charset="-122"/>
              </a:rPr>
              <a:t>Ne/</a:t>
            </a:r>
            <a:r>
              <a:rPr lang="en-US" altLang="zh-CN" sz="2200" dirty="0" err="1" smtClean="0">
                <a:latin typeface="Arial" pitchFamily="34" charset="0"/>
                <a:ea typeface="SimSun" pitchFamily="2" charset="-122"/>
              </a:rPr>
              <a:t>Xe</a:t>
            </a:r>
            <a:r>
              <a:rPr lang="en-US" altLang="zh-CN" sz="2200" dirty="0" smtClean="0">
                <a:latin typeface="Arial" pitchFamily="34" charset="0"/>
                <a:ea typeface="SimSun" pitchFamily="2" charset="-122"/>
              </a:rPr>
              <a:t> VUV output efficiency is 5 – 10 times higher than that of </a:t>
            </a:r>
            <a:r>
              <a:rPr lang="en-US" altLang="zh-CN" sz="2200" dirty="0" err="1" smtClean="0">
                <a:latin typeface="Arial" pitchFamily="34" charset="0"/>
                <a:ea typeface="SimSun" pitchFamily="2" charset="-122"/>
              </a:rPr>
              <a:t>Ar</a:t>
            </a:r>
            <a:r>
              <a:rPr lang="en-US" altLang="zh-CN" sz="2200" dirty="0" smtClean="0">
                <a:latin typeface="Arial" pitchFamily="34" charset="0"/>
                <a:ea typeface="SimSun" pitchFamily="2" charset="-122"/>
              </a:rPr>
              <a:t>, from 0.05 – 0.5 %.  </a:t>
            </a:r>
          </a:p>
          <a:p>
            <a:pPr eaLnBrk="0" hangingPunct="0">
              <a:spcAft>
                <a:spcPct val="25000"/>
              </a:spcAft>
              <a:buFont typeface="Symbol" pitchFamily="18" charset="2"/>
              <a:buChar char="·"/>
            </a:pPr>
            <a:endParaRPr lang="en-US" altLang="zh-CN" sz="2200" b="1" i="0" dirty="0">
              <a:latin typeface="Arial" pitchFamily="34" charset="0"/>
              <a:ea typeface="SimSun" pitchFamily="2" charset="-122"/>
            </a:endParaRPr>
          </a:p>
        </p:txBody>
      </p:sp>
      <p:sp>
        <p:nvSpPr>
          <p:cNvPr id="11" name="Line 3"/>
          <p:cNvSpPr>
            <a:spLocks noChangeShapeType="1"/>
          </p:cNvSpPr>
          <p:nvPr/>
        </p:nvSpPr>
        <p:spPr bwMode="auto">
          <a:xfrm>
            <a:off x="760413" y="533400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1686" name="Text Box 6"/>
          <p:cNvSpPr txBox="1">
            <a:spLocks noChangeArrowheads="1"/>
          </p:cNvSpPr>
          <p:nvPr/>
        </p:nvSpPr>
        <p:spPr bwMode="auto">
          <a:xfrm>
            <a:off x="2524125" y="2551113"/>
            <a:ext cx="38433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3200" b="1" i="0">
                <a:latin typeface="Arial" pitchFamily="34" charset="0"/>
              </a:rPr>
              <a:t>BACKUP SLIDES   </a:t>
            </a:r>
            <a:endParaRPr lang="en-US" sz="3200" b="1" i="0"/>
          </a:p>
        </p:txBody>
      </p:sp>
    </p:spTree>
    <p:extLst>
      <p:ext uri="{BB962C8B-B14F-4D97-AF65-F5344CB8AC3E}">
        <p14:creationId xmlns:p14="http://schemas.microsoft.com/office/powerpoint/2010/main" val="229660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2354" name="Line 2"/>
          <p:cNvSpPr>
            <a:spLocks noChangeShapeType="1"/>
          </p:cNvSpPr>
          <p:nvPr/>
        </p:nvSpPr>
        <p:spPr bwMode="auto">
          <a:xfrm>
            <a:off x="838200" y="762000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2355" name="Text Box 3"/>
          <p:cNvSpPr txBox="1">
            <a:spLocks noChangeArrowheads="1"/>
          </p:cNvSpPr>
          <p:nvPr/>
        </p:nvSpPr>
        <p:spPr bwMode="auto">
          <a:xfrm>
            <a:off x="381000" y="1143000"/>
            <a:ext cx="8540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3038" indent="-1730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buFont typeface="Symbol" pitchFamily="18" charset="2"/>
              <a:buChar char="·"/>
            </a:pPr>
            <a:r>
              <a:rPr lang="en-US" sz="2000" b="1" i="0">
                <a:latin typeface="Arial" pitchFamily="34" charset="0"/>
              </a:rPr>
              <a:t>Electron Energy Distributions – Electron Monte Carlo Simulation</a:t>
            </a:r>
          </a:p>
        </p:txBody>
      </p:sp>
      <p:graphicFrame>
        <p:nvGraphicFramePr>
          <p:cNvPr id="1892356" name="Object 4"/>
          <p:cNvGraphicFramePr>
            <a:graphicFrameLocks noChangeAspect="1"/>
          </p:cNvGraphicFramePr>
          <p:nvPr/>
        </p:nvGraphicFramePr>
        <p:xfrm>
          <a:off x="152400" y="1679575"/>
          <a:ext cx="9010650" cy="150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78" name="Equation" r:id="rId4" imgW="4698720" imgH="787320" progId="Equation.3">
                  <p:embed/>
                </p:oleObj>
              </mc:Choice>
              <mc:Fallback>
                <p:oleObj name="Equation" r:id="rId4" imgW="469872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679575"/>
                        <a:ext cx="9010650" cy="1509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2358" name="Text Box 6"/>
          <p:cNvSpPr txBox="1">
            <a:spLocks noChangeArrowheads="1"/>
          </p:cNvSpPr>
          <p:nvPr/>
        </p:nvSpPr>
        <p:spPr bwMode="auto">
          <a:xfrm>
            <a:off x="533400" y="3233738"/>
            <a:ext cx="8069263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3038" indent="-1730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spcAft>
                <a:spcPct val="30000"/>
              </a:spcAft>
              <a:buFont typeface="Symbol" pitchFamily="18" charset="2"/>
              <a:buChar char="·"/>
            </a:pPr>
            <a:r>
              <a:rPr lang="en-US" sz="2000" b="1" i="0">
                <a:latin typeface="Arial" pitchFamily="34" charset="0"/>
              </a:rPr>
              <a:t>Phase dependent electrostatic fields</a:t>
            </a:r>
          </a:p>
          <a:p>
            <a:pPr eaLnBrk="0" hangingPunct="0">
              <a:spcAft>
                <a:spcPct val="30000"/>
              </a:spcAft>
              <a:buFont typeface="Symbol" pitchFamily="18" charset="2"/>
              <a:buChar char="·"/>
            </a:pPr>
            <a:r>
              <a:rPr lang="en-US" sz="2000" b="1" i="0">
                <a:latin typeface="Arial" pitchFamily="34" charset="0"/>
              </a:rPr>
              <a:t>Phase dependent electromagnetic fields</a:t>
            </a:r>
          </a:p>
          <a:p>
            <a:pPr eaLnBrk="0" hangingPunct="0">
              <a:spcAft>
                <a:spcPct val="30000"/>
              </a:spcAft>
              <a:buFont typeface="Symbol" pitchFamily="18" charset="2"/>
              <a:buChar char="·"/>
            </a:pPr>
            <a:r>
              <a:rPr lang="en-US" sz="2000" b="1" i="0">
                <a:latin typeface="Arial" pitchFamily="34" charset="0"/>
              </a:rPr>
              <a:t>Electron-electron collisions using particle-mesh algorithm</a:t>
            </a:r>
          </a:p>
          <a:p>
            <a:pPr eaLnBrk="0" hangingPunct="0">
              <a:spcAft>
                <a:spcPct val="30000"/>
              </a:spcAft>
              <a:buFont typeface="Symbol" pitchFamily="18" charset="2"/>
              <a:buChar char="·"/>
            </a:pPr>
            <a:r>
              <a:rPr lang="en-US" sz="2000" b="1" i="0">
                <a:latin typeface="Arial" pitchFamily="34" charset="0"/>
              </a:rPr>
              <a:t>Phase resolved electron currents computed for wave equation solution.</a:t>
            </a:r>
          </a:p>
          <a:p>
            <a:pPr eaLnBrk="0" hangingPunct="0">
              <a:spcAft>
                <a:spcPct val="30000"/>
              </a:spcAft>
              <a:buFont typeface="Symbol" pitchFamily="18" charset="2"/>
              <a:buChar char="·"/>
            </a:pPr>
            <a:r>
              <a:rPr lang="en-US" sz="2000" b="1" i="0">
                <a:latin typeface="Arial" pitchFamily="34" charset="0"/>
              </a:rPr>
              <a:t>Captures long-mean-free path and anomalous behavior.</a:t>
            </a:r>
          </a:p>
          <a:p>
            <a:pPr eaLnBrk="0" hangingPunct="0">
              <a:spcAft>
                <a:spcPct val="30000"/>
              </a:spcAft>
              <a:buFont typeface="Symbol" pitchFamily="18" charset="2"/>
              <a:buChar char="·"/>
            </a:pPr>
            <a:r>
              <a:rPr lang="en-US" sz="2000" b="1" i="0">
                <a:latin typeface="Arial" pitchFamily="34" charset="0"/>
              </a:rPr>
              <a:t>Separate calculations for bulk and beam (secondary electrons)</a:t>
            </a:r>
            <a:endParaRPr lang="en-US" sz="2000" b="1" i="0" baseline="-25000">
              <a:latin typeface="Arial" pitchFamily="34" charset="0"/>
              <a:sym typeface="Symbol" pitchFamily="18" charset="2"/>
            </a:endParaRPr>
          </a:p>
        </p:txBody>
      </p:sp>
      <p:sp>
        <p:nvSpPr>
          <p:cNvPr id="1892362" name="Text Box 10"/>
          <p:cNvSpPr txBox="1">
            <a:spLocks noChangeArrowheads="1"/>
          </p:cNvSpPr>
          <p:nvPr/>
        </p:nvSpPr>
        <p:spPr bwMode="auto">
          <a:xfrm>
            <a:off x="866775" y="192088"/>
            <a:ext cx="54148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 b="1" i="0" dirty="0">
                <a:latin typeface="Arial" pitchFamily="34" charset="0"/>
              </a:rPr>
              <a:t>HPEM-EQUATIONS SOLVED -  </a:t>
            </a:r>
            <a:endParaRPr lang="en-US" sz="2800" b="1" i="0" dirty="0"/>
          </a:p>
        </p:txBody>
      </p:sp>
      <p:graphicFrame>
        <p:nvGraphicFramePr>
          <p:cNvPr id="1892363" name="Object 11"/>
          <p:cNvGraphicFramePr>
            <a:graphicFrameLocks noChangeAspect="1"/>
          </p:cNvGraphicFramePr>
          <p:nvPr/>
        </p:nvGraphicFramePr>
        <p:xfrm>
          <a:off x="6049963" y="184150"/>
          <a:ext cx="1357312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79" name="Equation" r:id="rId6" imgW="596880" imgH="215640" progId="Equation.3">
                  <p:embed/>
                </p:oleObj>
              </mc:Choice>
              <mc:Fallback>
                <p:oleObj name="Equation" r:id="rId6" imgW="596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9963" y="184150"/>
                        <a:ext cx="1357312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769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02" name="Line 2"/>
          <p:cNvSpPr>
            <a:spLocks noChangeShapeType="1"/>
          </p:cNvSpPr>
          <p:nvPr/>
        </p:nvSpPr>
        <p:spPr bwMode="auto">
          <a:xfrm>
            <a:off x="838200" y="762000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894403" name="Object 3"/>
          <p:cNvGraphicFramePr>
            <a:graphicFrameLocks noChangeAspect="1"/>
          </p:cNvGraphicFramePr>
          <p:nvPr/>
        </p:nvGraphicFramePr>
        <p:xfrm>
          <a:off x="317500" y="923925"/>
          <a:ext cx="6335713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0" name="Equation" r:id="rId4" imgW="3416040" imgH="431640" progId="Equation.3">
                  <p:embed/>
                </p:oleObj>
              </mc:Choice>
              <mc:Fallback>
                <p:oleObj name="Equation" r:id="rId4" imgW="34160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00" y="923925"/>
                        <a:ext cx="6335713" cy="79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404" name="Object 4"/>
          <p:cNvGraphicFramePr>
            <a:graphicFrameLocks noChangeAspect="1"/>
          </p:cNvGraphicFramePr>
          <p:nvPr/>
        </p:nvGraphicFramePr>
        <p:xfrm>
          <a:off x="249238" y="1717675"/>
          <a:ext cx="7389812" cy="143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1" name="Equation" r:id="rId6" imgW="4317840" imgH="838080" progId="Equation.3">
                  <p:embed/>
                </p:oleObj>
              </mc:Choice>
              <mc:Fallback>
                <p:oleObj name="Equation" r:id="rId6" imgW="431784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238" y="1717675"/>
                        <a:ext cx="7389812" cy="1430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405" name="Object 5"/>
          <p:cNvGraphicFramePr>
            <a:graphicFrameLocks noChangeAspect="1"/>
          </p:cNvGraphicFramePr>
          <p:nvPr/>
        </p:nvGraphicFramePr>
        <p:xfrm>
          <a:off x="381000" y="3252788"/>
          <a:ext cx="8134350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2" name="Equation" r:id="rId8" imgW="4470120" imgH="457200" progId="Equation.3">
                  <p:embed/>
                </p:oleObj>
              </mc:Choice>
              <mc:Fallback>
                <p:oleObj name="Equation" r:id="rId8" imgW="44701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252788"/>
                        <a:ext cx="8134350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406" name="Object 6"/>
          <p:cNvGraphicFramePr>
            <a:graphicFrameLocks noChangeAspect="1"/>
          </p:cNvGraphicFramePr>
          <p:nvPr/>
        </p:nvGraphicFramePr>
        <p:xfrm>
          <a:off x="1311275" y="3948113"/>
          <a:ext cx="708660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3" name="Equation" r:id="rId10" imgW="3835080" imgH="469800" progId="Equation.3">
                  <p:embed/>
                </p:oleObj>
              </mc:Choice>
              <mc:Fallback>
                <p:oleObj name="Equation" r:id="rId10" imgW="38350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1275" y="3948113"/>
                        <a:ext cx="7086600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4411" name="Text Box 11"/>
          <p:cNvSpPr txBox="1">
            <a:spLocks noChangeArrowheads="1"/>
          </p:cNvSpPr>
          <p:nvPr/>
        </p:nvSpPr>
        <p:spPr bwMode="auto">
          <a:xfrm>
            <a:off x="1076325" y="152400"/>
            <a:ext cx="54148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 b="1" i="0" dirty="0">
                <a:latin typeface="Arial" pitchFamily="34" charset="0"/>
              </a:rPr>
              <a:t>HPEM-EQUATIONS SOLVED -  </a:t>
            </a:r>
            <a:endParaRPr lang="en-US" sz="2800" b="1" i="0" dirty="0"/>
          </a:p>
        </p:txBody>
      </p:sp>
      <p:graphicFrame>
        <p:nvGraphicFramePr>
          <p:cNvPr id="1894412" name="Object 12"/>
          <p:cNvGraphicFramePr>
            <a:graphicFrameLocks noChangeAspect="1"/>
          </p:cNvGraphicFramePr>
          <p:nvPr/>
        </p:nvGraphicFramePr>
        <p:xfrm>
          <a:off x="6178550" y="184150"/>
          <a:ext cx="1098550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4" name="Equation" r:id="rId12" imgW="482400" imgH="215640" progId="Equation.3">
                  <p:embed/>
                </p:oleObj>
              </mc:Choice>
              <mc:Fallback>
                <p:oleObj name="Equation" r:id="rId12" imgW="4824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8550" y="184150"/>
                        <a:ext cx="1098550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413" name="Object 13"/>
          <p:cNvGraphicFramePr>
            <a:graphicFrameLocks noChangeAspect="1"/>
          </p:cNvGraphicFramePr>
          <p:nvPr/>
        </p:nvGraphicFramePr>
        <p:xfrm>
          <a:off x="444500" y="4916488"/>
          <a:ext cx="3932238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5" name="Equation" r:id="rId14" imgW="2120760" imgH="253800" progId="Equation.3">
                  <p:embed/>
                </p:oleObj>
              </mc:Choice>
              <mc:Fallback>
                <p:oleObj name="Equation" r:id="rId14" imgW="21207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00" y="4916488"/>
                        <a:ext cx="3932238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414" name="Object 14"/>
          <p:cNvGraphicFramePr>
            <a:graphicFrameLocks noChangeAspect="1"/>
          </p:cNvGraphicFramePr>
          <p:nvPr/>
        </p:nvGraphicFramePr>
        <p:xfrm>
          <a:off x="371475" y="5378450"/>
          <a:ext cx="7734300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6" name="Equation" r:id="rId16" imgW="4647960" imgH="457200" progId="Equation.3">
                  <p:embed/>
                </p:oleObj>
              </mc:Choice>
              <mc:Fallback>
                <p:oleObj name="Equation" r:id="rId16" imgW="46479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5" y="5378450"/>
                        <a:ext cx="7734300" cy="76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726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Line 6"/>
          <p:cNvSpPr>
            <a:spLocks noChangeShapeType="1"/>
          </p:cNvSpPr>
          <p:nvPr/>
        </p:nvSpPr>
        <p:spPr bwMode="auto">
          <a:xfrm>
            <a:off x="685800" y="609600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Text Box 9"/>
          <p:cNvSpPr txBox="1">
            <a:spLocks noChangeArrowheads="1"/>
          </p:cNvSpPr>
          <p:nvPr/>
        </p:nvSpPr>
        <p:spPr bwMode="auto">
          <a:xfrm>
            <a:off x="2745954" y="98107"/>
            <a:ext cx="367119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algn="ctr"/>
            <a:r>
              <a:rPr kumimoji="0" lang="en-US" altLang="zh-CN" sz="2600" dirty="0" smtClean="0"/>
              <a:t>PRESSURE – E FIELD</a:t>
            </a:r>
            <a:endParaRPr kumimoji="0" lang="en-US" altLang="zh-CN" sz="2600" dirty="0"/>
          </a:p>
        </p:txBody>
      </p:sp>
      <p:grpSp>
        <p:nvGrpSpPr>
          <p:cNvPr id="6154" name="Group 30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6155" name="Line 31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6" name="Text Box 32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9pPr>
            </a:lstStyle>
            <a:p>
              <a:pPr algn="ctr"/>
              <a:r>
                <a:rPr kumimoji="0" lang="en-US" altLang="zh-CN" sz="1600"/>
                <a:t>University of Michigan</a:t>
              </a:r>
            </a:p>
            <a:p>
              <a:pPr algn="ctr"/>
              <a:r>
                <a:rPr kumimoji="0" lang="en-US" altLang="zh-CN" sz="1600"/>
                <a:t>Institute for Plasma Science &amp; Engr.</a:t>
              </a:r>
            </a:p>
          </p:txBody>
        </p:sp>
      </p:grp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430655" y="5334000"/>
            <a:ext cx="82120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3038" indent="-173038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kumimoji="0" lang="en-US" altLang="zh-CN" sz="2000" dirty="0" smtClean="0"/>
              <a:t>Higher the pressure, more confined the plasma is. 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146050" y="6527800"/>
            <a:ext cx="120417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r>
              <a:rPr kumimoji="0" lang="en-US" altLang="zh-TW" sz="1000" b="0" dirty="0" smtClean="0"/>
              <a:t>MIPSE_2014 P.T</a:t>
            </a:r>
            <a:r>
              <a:rPr kumimoji="0" lang="en-US" altLang="zh-TW" sz="1000" b="0" dirty="0"/>
              <a:t>.</a:t>
            </a:r>
          </a:p>
        </p:txBody>
      </p:sp>
      <p:pic>
        <p:nvPicPr>
          <p:cNvPr id="17410" name="Picture 2" descr="D:\tianpeng_UIGEL5_D\PT_Conference\ICOPS_2014\Peng\Figure\Ar_Pres_20_EF_2D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53" y="4114800"/>
            <a:ext cx="8229600" cy="112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D:\tianpeng_UIGEL5_D\PT_Conference\ICOPS_2014\Peng\Figure\Ar_Pres_0.5_EF_2D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53" y="609600"/>
            <a:ext cx="8229600" cy="112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D:\tianpeng_UIGEL5_D\PT_Conference\ICOPS_2014\Peng\Figure\Ar_Pres_4_EF_2D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53" y="1752030"/>
            <a:ext cx="8229600" cy="112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 descr="D:\tianpeng_UIGEL5_D\PT_Conference\ICOPS_2014\Peng\Figure\Ar_Pres_12_EF_2D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53" y="2895600"/>
            <a:ext cx="8229600" cy="112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69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Line 2"/>
          <p:cNvSpPr>
            <a:spLocks noChangeShapeType="1"/>
          </p:cNvSpPr>
          <p:nvPr/>
        </p:nvSpPr>
        <p:spPr bwMode="auto">
          <a:xfrm>
            <a:off x="838200" y="609600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499" name="Text Box 5"/>
          <p:cNvSpPr txBox="1">
            <a:spLocks noChangeArrowheads="1"/>
          </p:cNvSpPr>
          <p:nvPr/>
        </p:nvSpPr>
        <p:spPr bwMode="auto">
          <a:xfrm>
            <a:off x="1600200" y="76200"/>
            <a:ext cx="53228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ko-KR" sz="2800" i="0" dirty="0" smtClean="0">
                <a:ea typeface="SimSun" pitchFamily="2" charset="-122"/>
              </a:rPr>
              <a:t>MICROPLASMAS IN CAVITIES</a:t>
            </a:r>
            <a:endParaRPr lang="en-US" altLang="zh-CN" sz="2800" i="0" dirty="0">
              <a:latin typeface="Times New Roman" pitchFamily="18" charset="0"/>
              <a:ea typeface="SimSun" pitchFamily="2" charset="-122"/>
            </a:endParaRPr>
          </a:p>
        </p:txBody>
      </p:sp>
      <p:grpSp>
        <p:nvGrpSpPr>
          <p:cNvPr id="106501" name="Group 8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106502" name="Line 9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03" name="Text Box 10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ko-KR" i="0" dirty="0">
                  <a:ea typeface="Arial Unicode MS" pitchFamily="34" charset="-128"/>
                  <a:cs typeface="Arial Unicode MS" pitchFamily="34" charset="-128"/>
                </a:rPr>
                <a:t>University of Michigan</a:t>
              </a:r>
            </a:p>
            <a:p>
              <a:pPr algn="ctr"/>
              <a:r>
                <a:rPr lang="en-US" altLang="ko-KR" i="0" dirty="0">
                  <a:ea typeface="Arial Unicode MS" pitchFamily="34" charset="-128"/>
                  <a:cs typeface="Arial Unicode MS" pitchFamily="34" charset="-128"/>
                </a:rPr>
                <a:t>Institute for Plasma Science &amp; Engr.</a:t>
              </a: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8"/>
          <a:stretch/>
        </p:blipFill>
        <p:spPr bwMode="auto">
          <a:xfrm>
            <a:off x="442289" y="2266253"/>
            <a:ext cx="3691318" cy="219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0" name="Text Box 7"/>
          <p:cNvSpPr txBox="1">
            <a:spLocks noChangeArrowheads="1"/>
          </p:cNvSpPr>
          <p:nvPr/>
        </p:nvSpPr>
        <p:spPr bwMode="auto">
          <a:xfrm>
            <a:off x="333858" y="762000"/>
            <a:ext cx="8531225" cy="1118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ts val="800"/>
              </a:spcAft>
              <a:buFont typeface="Symbol" pitchFamily="18" charset="2"/>
              <a:buChar char="·"/>
            </a:pPr>
            <a:r>
              <a:rPr lang="en-US" altLang="ko-KR" sz="2000" i="0" dirty="0" smtClean="0">
                <a:ea typeface="SimSun" pitchFamily="2" charset="-122"/>
              </a:rPr>
              <a:t>Microplasmas in cavities have a wide range of applications (e.g. ion/photon sources, display panels).</a:t>
            </a:r>
          </a:p>
          <a:p>
            <a:pPr>
              <a:spcAft>
                <a:spcPts val="800"/>
              </a:spcAft>
              <a:buFont typeface="Symbol" pitchFamily="18" charset="2"/>
              <a:buChar char="·"/>
            </a:pPr>
            <a:r>
              <a:rPr lang="en-US" altLang="ko-KR" sz="2000" i="0" dirty="0">
                <a:ea typeface="SimSun" pitchFamily="2" charset="-122"/>
              </a:rPr>
              <a:t>E</a:t>
            </a:r>
            <a:r>
              <a:rPr lang="en-US" altLang="ko-KR" sz="2000" i="0" dirty="0" smtClean="0">
                <a:ea typeface="SimSun" pitchFamily="2" charset="-122"/>
              </a:rPr>
              <a:t>xcitation mechanisms and scaling laws are unclear.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219375" y="4848761"/>
            <a:ext cx="506769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kumimoji="0" lang="en-US" altLang="zh-TW" sz="1600" dirty="0"/>
              <a:t>Ref:</a:t>
            </a:r>
          </a:p>
          <a:p>
            <a:r>
              <a:rPr kumimoji="0" lang="en-US" altLang="zh-TW" sz="1600" dirty="0"/>
              <a:t>[1</a:t>
            </a:r>
            <a:r>
              <a:rPr kumimoji="0" lang="en-US" altLang="zh-TW" sz="1600" dirty="0" smtClean="0"/>
              <a:t>]</a:t>
            </a:r>
            <a:r>
              <a:rPr lang="en-US" sz="1600" b="1" dirty="0"/>
              <a:t> </a:t>
            </a:r>
            <a:r>
              <a:rPr lang="en-US" sz="1600" dirty="0"/>
              <a:t>H-J Lee</a:t>
            </a:r>
            <a:r>
              <a:rPr lang="en-US" sz="1600" dirty="0" smtClean="0"/>
              <a:t>, </a:t>
            </a:r>
            <a:r>
              <a:rPr lang="en-US" sz="1600" i="1" dirty="0" smtClean="0"/>
              <a:t>et al</a:t>
            </a:r>
            <a:r>
              <a:rPr lang="en-US" sz="1600" dirty="0" smtClean="0"/>
              <a:t>.,</a:t>
            </a:r>
            <a:r>
              <a:rPr kumimoji="0" lang="en-US" altLang="zh-TW" sz="1600" dirty="0" smtClean="0"/>
              <a:t> </a:t>
            </a:r>
            <a:r>
              <a:rPr lang="en-US" sz="1600" dirty="0"/>
              <a:t>J. Phys. D: Appl. Phys. </a:t>
            </a:r>
            <a:r>
              <a:rPr lang="en-US" sz="1600" b="1" dirty="0"/>
              <a:t>45 </a:t>
            </a:r>
            <a:r>
              <a:rPr lang="en-US" sz="1600" dirty="0"/>
              <a:t>(2012</a:t>
            </a:r>
            <a:r>
              <a:rPr lang="en-US" sz="1600" dirty="0" smtClean="0"/>
              <a:t>)</a:t>
            </a:r>
          </a:p>
          <a:p>
            <a:r>
              <a:rPr kumimoji="0" lang="en-US" altLang="zh-TW" sz="1600" dirty="0" smtClean="0"/>
              <a:t>[2] </a:t>
            </a:r>
            <a:r>
              <a:rPr kumimoji="0" lang="en-US" altLang="zh-TW" sz="1600" dirty="0" err="1" smtClean="0"/>
              <a:t>K.S.Kim</a:t>
            </a:r>
            <a:r>
              <a:rPr kumimoji="0" lang="en-US" altLang="zh-TW" sz="1600" dirty="0" smtClean="0"/>
              <a:t>, </a:t>
            </a:r>
            <a:r>
              <a:rPr lang="fr-FR" altLang="zh-TW" sz="1600" dirty="0" smtClean="0"/>
              <a:t>Appl. Phys. Lett. 94 011503 (2009)</a:t>
            </a:r>
            <a:endParaRPr kumimoji="0" lang="en-US" altLang="zh-TW" sz="1600" dirty="0"/>
          </a:p>
          <a:p>
            <a:r>
              <a:rPr kumimoji="0" lang="en-US" altLang="zh-TW" sz="1600" dirty="0" smtClean="0"/>
              <a:t>[3] </a:t>
            </a:r>
            <a:r>
              <a:rPr lang="en-US" sz="1600" dirty="0" err="1"/>
              <a:t>Endre</a:t>
            </a:r>
            <a:r>
              <a:rPr lang="en-US" sz="1600" dirty="0"/>
              <a:t> J. </a:t>
            </a:r>
            <a:r>
              <a:rPr lang="en-US" sz="1600" dirty="0" err="1" smtClean="0"/>
              <a:t>Szili</a:t>
            </a:r>
            <a:r>
              <a:rPr lang="en-US" sz="1600" dirty="0" smtClean="0"/>
              <a:t>, </a:t>
            </a:r>
            <a:r>
              <a:rPr lang="en-US" sz="1600" i="1" dirty="0" smtClean="0"/>
              <a:t>et al.</a:t>
            </a:r>
            <a:r>
              <a:rPr lang="en-US" sz="1600" dirty="0" smtClean="0"/>
              <a:t>, </a:t>
            </a:r>
            <a:r>
              <a:rPr lang="en-US" altLang="zh-TW" sz="1600" dirty="0" smtClean="0"/>
              <a:t>Proc</a:t>
            </a:r>
            <a:r>
              <a:rPr lang="en-US" altLang="zh-TW" sz="1600" dirty="0"/>
              <a:t>. SPIE 8204, Smart Nano-Micro Materials and Devices, 82042J (December 23, 2011); </a:t>
            </a:r>
            <a:endParaRPr kumimoji="0" lang="en-US" altLang="zh-TW" sz="1600" dirty="0"/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2019190" y="4619625"/>
            <a:ext cx="761911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kumimoji="0" lang="en-US" altLang="zh-TW" sz="1500" dirty="0" smtClean="0"/>
              <a:t>[</a:t>
            </a:r>
            <a:r>
              <a:rPr kumimoji="0" lang="en-US" altLang="zh-TW" sz="1500" dirty="0"/>
              <a:t>1</a:t>
            </a:r>
            <a:r>
              <a:rPr kumimoji="0" lang="en-US" altLang="zh-TW" sz="1500" dirty="0" smtClean="0"/>
              <a:t>],[2]</a:t>
            </a:r>
            <a:endParaRPr kumimoji="0" lang="en-US" altLang="zh-TW" sz="1000" dirty="0"/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6916921" y="5638799"/>
            <a:ext cx="45207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kumimoji="0" lang="en-US" altLang="zh-TW" sz="1500" dirty="0" smtClean="0"/>
              <a:t>[3]</a:t>
            </a:r>
            <a:endParaRPr kumimoji="0" lang="en-US" altLang="zh-TW" sz="10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392" y="2075802"/>
            <a:ext cx="31813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50" y="4631742"/>
            <a:ext cx="33337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146050" y="6527800"/>
            <a:ext cx="120417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r>
              <a:rPr kumimoji="0" lang="en-US" altLang="zh-TW" sz="1000" b="0" dirty="0" smtClean="0"/>
              <a:t>MIPSE_2014 P.T</a:t>
            </a:r>
            <a:r>
              <a:rPr kumimoji="0" lang="en-US" altLang="zh-TW" sz="1000" b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732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160918" y="914400"/>
            <a:ext cx="86106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169863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lang="en-US" altLang="zh-CN" sz="2000" dirty="0">
                <a:latin typeface="Arial" pitchFamily="34" charset="0"/>
                <a:ea typeface="SimSun" pitchFamily="2" charset="-122"/>
              </a:rPr>
              <a:t>Rare gases and rare-gas mixtures with flow rates of 1-10 </a:t>
            </a:r>
            <a:r>
              <a:rPr lang="en-US" altLang="zh-CN" sz="2000" dirty="0" err="1">
                <a:latin typeface="Arial" pitchFamily="34" charset="0"/>
                <a:ea typeface="SimSun" pitchFamily="2" charset="-122"/>
              </a:rPr>
              <a:t>sccm</a:t>
            </a:r>
            <a:r>
              <a:rPr lang="en-US" altLang="zh-CN" sz="2000" dirty="0">
                <a:latin typeface="Arial" pitchFamily="34" charset="0"/>
                <a:ea typeface="SimSun" pitchFamily="2" charset="-122"/>
              </a:rPr>
              <a:t> through a </a:t>
            </a:r>
            <a:r>
              <a:rPr lang="en-US" altLang="zh-CN" sz="2000" dirty="0" smtClean="0">
                <a:latin typeface="Arial" pitchFamily="34" charset="0"/>
                <a:ea typeface="SimSun" pitchFamily="2" charset="-122"/>
              </a:rPr>
              <a:t>structure ~ 2 </a:t>
            </a:r>
            <a:r>
              <a:rPr lang="en-US" altLang="zh-CN" sz="2000" dirty="0">
                <a:latin typeface="Arial" pitchFamily="34" charset="0"/>
                <a:ea typeface="SimSun" pitchFamily="2" charset="-122"/>
              </a:rPr>
              <a:t>mm wide with power of a few watts.</a:t>
            </a:r>
          </a:p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lang="en-US" altLang="zh-CN" sz="2000" dirty="0">
                <a:latin typeface="Arial" pitchFamily="34" charset="0"/>
                <a:ea typeface="SimSun" pitchFamily="2" charset="-122"/>
              </a:rPr>
              <a:t>Confined structure enables operation at a few </a:t>
            </a:r>
            <a:r>
              <a:rPr lang="en-US" altLang="zh-CN" sz="2000" dirty="0" err="1">
                <a:latin typeface="Arial" pitchFamily="34" charset="0"/>
                <a:ea typeface="SimSun" pitchFamily="2" charset="-122"/>
              </a:rPr>
              <a:t>Torr</a:t>
            </a:r>
            <a:r>
              <a:rPr lang="en-US" altLang="zh-CN" sz="2000" dirty="0">
                <a:latin typeface="Arial" pitchFamily="34" charset="0"/>
                <a:ea typeface="SimSun" pitchFamily="2" charset="-122"/>
              </a:rPr>
              <a:t> while exhausting into near vacuum</a:t>
            </a:r>
            <a:r>
              <a:rPr lang="en-US" altLang="zh-CN" sz="2000" dirty="0" smtClean="0">
                <a:latin typeface="Arial" pitchFamily="34" charset="0"/>
                <a:ea typeface="SimSun" pitchFamily="2" charset="-122"/>
              </a:rPr>
              <a:t>.</a:t>
            </a:r>
          </a:p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lang="en-US" altLang="zh-CN" sz="2000" dirty="0" err="1" smtClean="0">
                <a:latin typeface="Arial" pitchFamily="34" charset="0"/>
                <a:ea typeface="SimSun" pitchFamily="2" charset="-122"/>
              </a:rPr>
              <a:t>Microplasmas</a:t>
            </a:r>
            <a:r>
              <a:rPr lang="en-US" altLang="zh-CN" sz="2000" dirty="0" smtClean="0">
                <a:latin typeface="Arial" pitchFamily="34" charset="0"/>
                <a:ea typeface="SimSun" pitchFamily="2" charset="-122"/>
              </a:rPr>
              <a:t> are used as VUV photon sources.</a:t>
            </a:r>
            <a:endParaRPr lang="en-US" altLang="zh-CN" sz="2000" dirty="0">
              <a:latin typeface="Arial" pitchFamily="34" charset="0"/>
              <a:ea typeface="SimSun" pitchFamily="2" charset="-122"/>
            </a:endParaRPr>
          </a:p>
        </p:txBody>
      </p:sp>
      <p:sp>
        <p:nvSpPr>
          <p:cNvPr id="6148" name="Line 6"/>
          <p:cNvSpPr>
            <a:spLocks noChangeShapeType="1"/>
          </p:cNvSpPr>
          <p:nvPr/>
        </p:nvSpPr>
        <p:spPr bwMode="auto">
          <a:xfrm>
            <a:off x="685800" y="609600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Text Box 9"/>
          <p:cNvSpPr txBox="1">
            <a:spLocks noChangeArrowheads="1"/>
          </p:cNvSpPr>
          <p:nvPr/>
        </p:nvSpPr>
        <p:spPr bwMode="auto">
          <a:xfrm>
            <a:off x="1143520" y="47943"/>
            <a:ext cx="678076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algn="ctr"/>
            <a:r>
              <a:rPr kumimoji="0" lang="en-US" altLang="zh-CN" sz="2600" dirty="0" smtClean="0"/>
              <a:t>LOW PRESSURE MICROPLASMA CAVITY</a:t>
            </a:r>
            <a:endParaRPr kumimoji="0" lang="en-US" altLang="zh-CN" sz="2600" dirty="0"/>
          </a:p>
        </p:txBody>
      </p:sp>
      <p:grpSp>
        <p:nvGrpSpPr>
          <p:cNvPr id="6154" name="Group 30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6155" name="Line 31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6" name="Text Box 32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9pPr>
            </a:lstStyle>
            <a:p>
              <a:pPr algn="ctr"/>
              <a:r>
                <a:rPr kumimoji="0" lang="en-US" altLang="zh-CN" sz="1600"/>
                <a:t>University of Michigan</a:t>
              </a:r>
            </a:p>
            <a:p>
              <a:pPr algn="ctr"/>
              <a:r>
                <a:rPr kumimoji="0" lang="en-US" altLang="zh-CN" sz="1600"/>
                <a:t>Institute for Plasma Science &amp; Engr.</a:t>
              </a:r>
            </a:p>
          </p:txBody>
        </p:sp>
      </p:grp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46050" y="6527800"/>
            <a:ext cx="120417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r>
              <a:rPr kumimoji="0" lang="en-US" altLang="zh-TW" sz="1000" b="0" dirty="0" smtClean="0"/>
              <a:t>MIPSE_2014 P.T</a:t>
            </a:r>
            <a:r>
              <a:rPr kumimoji="0" lang="en-US" altLang="zh-TW" sz="1000" b="0" dirty="0"/>
              <a:t>.</a:t>
            </a:r>
          </a:p>
        </p:txBody>
      </p: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5" y="3276600"/>
            <a:ext cx="5029200" cy="2623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C:\Jimmy Temp\tech101\microplasma_pho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892" y="2895600"/>
            <a:ext cx="2524125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879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4500" y="115888"/>
            <a:ext cx="8269288" cy="733425"/>
          </a:xfrm>
          <a:noFill/>
        </p:spPr>
        <p:txBody>
          <a:bodyPr/>
          <a:lstStyle/>
          <a:p>
            <a:r>
              <a:rPr lang="en-US" altLang="en-US" sz="2800" b="1" dirty="0" smtClean="0">
                <a:latin typeface="Arial" charset="0"/>
              </a:rPr>
              <a:t>MICROPLASMA GEOMETRY</a:t>
            </a:r>
          </a:p>
        </p:txBody>
      </p:sp>
      <p:sp>
        <p:nvSpPr>
          <p:cNvPr id="2051" name="Line 6"/>
          <p:cNvSpPr>
            <a:spLocks noChangeShapeType="1"/>
          </p:cNvSpPr>
          <p:nvPr/>
        </p:nvSpPr>
        <p:spPr bwMode="auto">
          <a:xfrm>
            <a:off x="701675" y="762000"/>
            <a:ext cx="7754938" cy="17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6280" name="Text Box 3"/>
          <p:cNvSpPr txBox="1">
            <a:spLocks noChangeArrowheads="1"/>
          </p:cNvSpPr>
          <p:nvPr/>
        </p:nvSpPr>
        <p:spPr bwMode="auto">
          <a:xfrm>
            <a:off x="533400" y="2895600"/>
            <a:ext cx="8305800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Aft>
                <a:spcPct val="50000"/>
              </a:spcAft>
              <a:buFont typeface="Symbol" pitchFamily="18" charset="2"/>
              <a:buChar char="·"/>
              <a:defRPr/>
            </a:pPr>
            <a:r>
              <a:rPr lang="en-US" sz="2000" dirty="0">
                <a:latin typeface="Arial" pitchFamily="34" charset="0"/>
              </a:rPr>
              <a:t>Microwave </a:t>
            </a:r>
            <a:r>
              <a:rPr lang="en-US" sz="2000" dirty="0" err="1">
                <a:latin typeface="Arial" pitchFamily="34" charset="0"/>
              </a:rPr>
              <a:t>capacitively</a:t>
            </a:r>
            <a:r>
              <a:rPr lang="en-US" sz="2000" dirty="0">
                <a:latin typeface="Arial" pitchFamily="34" charset="0"/>
              </a:rPr>
              <a:t> coupled plasma </a:t>
            </a:r>
            <a:r>
              <a:rPr lang="en-US" sz="2000" dirty="0" smtClean="0">
                <a:latin typeface="Arial" pitchFamily="34" charset="0"/>
              </a:rPr>
              <a:t>in a l</a:t>
            </a:r>
            <a:r>
              <a:rPr lang="en-US" sz="2000" b="1" kern="0" dirty="0" smtClean="0">
                <a:solidFill>
                  <a:srgbClr val="000000"/>
                </a:solidFill>
              </a:rPr>
              <a:t>ong </a:t>
            </a:r>
            <a:r>
              <a:rPr lang="en-US" sz="2000" b="1" kern="0" dirty="0" err="1">
                <a:solidFill>
                  <a:srgbClr val="000000"/>
                </a:solidFill>
              </a:rPr>
              <a:t>m</a:t>
            </a:r>
            <a:r>
              <a:rPr lang="en-US" sz="2000" b="1" kern="0" dirty="0" err="1" smtClean="0">
                <a:solidFill>
                  <a:srgbClr val="000000"/>
                </a:solidFill>
              </a:rPr>
              <a:t>icroplasma</a:t>
            </a:r>
            <a:r>
              <a:rPr lang="en-US" sz="2000" b="1" kern="0" dirty="0" smtClean="0">
                <a:solidFill>
                  <a:srgbClr val="000000"/>
                </a:solidFill>
              </a:rPr>
              <a:t> cavity (side view)</a:t>
            </a:r>
          </a:p>
          <a:p>
            <a:pPr eaLnBrk="0" hangingPunct="0">
              <a:spcAft>
                <a:spcPct val="50000"/>
              </a:spcAft>
              <a:buFont typeface="Symbol" pitchFamily="18" charset="2"/>
              <a:buChar char="·"/>
              <a:defRPr/>
            </a:pPr>
            <a:r>
              <a:rPr lang="en-US" sz="2000" dirty="0">
                <a:latin typeface="Arial" pitchFamily="34" charset="0"/>
              </a:rPr>
              <a:t>Quartz coated electrodes. </a:t>
            </a:r>
          </a:p>
          <a:p>
            <a:pPr eaLnBrk="0" fontAlgn="base" hangingPunct="0">
              <a:spcBef>
                <a:spcPct val="0"/>
              </a:spcBef>
              <a:spcAft>
                <a:spcPct val="50000"/>
              </a:spcAft>
              <a:buFont typeface="Symbol" pitchFamily="18" charset="2"/>
              <a:buChar char="·"/>
              <a:defRPr/>
            </a:pPr>
            <a:r>
              <a:rPr lang="en-US" sz="2000" b="1" kern="0" dirty="0" smtClean="0">
                <a:solidFill>
                  <a:srgbClr val="000000"/>
                </a:solidFill>
              </a:rPr>
              <a:t>In diffusion region, side walls are covered by dielectric. </a:t>
            </a:r>
          </a:p>
          <a:p>
            <a:pPr eaLnBrk="0" hangingPunct="0">
              <a:spcAft>
                <a:spcPts val="1200"/>
              </a:spcAft>
              <a:buFont typeface="Symbol" pitchFamily="18" charset="2"/>
              <a:buChar char="·"/>
            </a:pPr>
            <a:r>
              <a:rPr lang="en-US" sz="2000" dirty="0" smtClean="0">
                <a:latin typeface="Arial" pitchFamily="34" charset="0"/>
              </a:rPr>
              <a:t>Base </a:t>
            </a:r>
            <a:r>
              <a:rPr lang="en-US" sz="2000" dirty="0">
                <a:latin typeface="Arial" pitchFamily="34" charset="0"/>
              </a:rPr>
              <a:t>Condition: </a:t>
            </a:r>
          </a:p>
          <a:p>
            <a:pPr lvl="1" eaLnBrk="0" hangingPunct="0">
              <a:spcAft>
                <a:spcPct val="30000"/>
              </a:spcAft>
              <a:buFont typeface="Symbol" pitchFamily="18" charset="2"/>
              <a:buChar char="·"/>
            </a:pPr>
            <a:r>
              <a:rPr lang="en-US" sz="2000" dirty="0" err="1">
                <a:latin typeface="Arial" pitchFamily="34" charset="0"/>
              </a:rPr>
              <a:t>Ar</a:t>
            </a:r>
            <a:r>
              <a:rPr lang="en-US" sz="2000" dirty="0">
                <a:latin typeface="Arial" pitchFamily="34" charset="0"/>
              </a:rPr>
              <a:t>, 4 </a:t>
            </a:r>
            <a:r>
              <a:rPr lang="en-US" sz="2000" dirty="0" err="1">
                <a:latin typeface="Arial" pitchFamily="34" charset="0"/>
              </a:rPr>
              <a:t>Torr</a:t>
            </a:r>
            <a:r>
              <a:rPr lang="en-US" sz="2000" dirty="0">
                <a:latin typeface="Arial" pitchFamily="34" charset="0"/>
              </a:rPr>
              <a:t>, </a:t>
            </a:r>
            <a:r>
              <a:rPr lang="en-US" sz="2000" dirty="0" smtClean="0">
                <a:latin typeface="Arial" pitchFamily="34" charset="0"/>
              </a:rPr>
              <a:t>1 </a:t>
            </a:r>
            <a:r>
              <a:rPr lang="en-US" sz="2000" dirty="0" err="1">
                <a:latin typeface="Arial" pitchFamily="34" charset="0"/>
              </a:rPr>
              <a:t>sccm</a:t>
            </a:r>
            <a:endParaRPr lang="en-US" sz="2000" dirty="0">
              <a:latin typeface="Arial" pitchFamily="34" charset="0"/>
            </a:endParaRPr>
          </a:p>
          <a:p>
            <a:pPr lvl="1" eaLnBrk="0" hangingPunct="0">
              <a:spcAft>
                <a:spcPct val="30000"/>
              </a:spcAft>
              <a:buFont typeface="Symbol" pitchFamily="18" charset="2"/>
              <a:buChar char="·"/>
            </a:pPr>
            <a:r>
              <a:rPr lang="en-US" sz="2000" dirty="0">
                <a:latin typeface="Arial" pitchFamily="34" charset="0"/>
              </a:rPr>
              <a:t>2.5 GHz CW power, 2 W.</a:t>
            </a:r>
          </a:p>
          <a:p>
            <a:pPr lvl="1" eaLnBrk="0" hangingPunct="0">
              <a:spcAft>
                <a:spcPct val="30000"/>
              </a:spcAft>
              <a:buFont typeface="Symbol" pitchFamily="18" charset="2"/>
              <a:buChar char="·"/>
            </a:pPr>
            <a:r>
              <a:rPr lang="en-US" sz="2000" dirty="0">
                <a:latin typeface="Arial" pitchFamily="34" charset="0"/>
              </a:rPr>
              <a:t>Cavity width: 2 mm</a:t>
            </a:r>
          </a:p>
          <a:p>
            <a:pPr eaLnBrk="0" fontAlgn="base" hangingPunct="0">
              <a:spcBef>
                <a:spcPct val="0"/>
              </a:spcBef>
              <a:spcAft>
                <a:spcPct val="50000"/>
              </a:spcAft>
              <a:buFont typeface="Symbol" pitchFamily="18" charset="2"/>
              <a:buChar char="·"/>
              <a:defRPr/>
            </a:pPr>
            <a:endParaRPr lang="en-US" sz="2000" b="1" kern="0" dirty="0" smtClean="0">
              <a:solidFill>
                <a:srgbClr val="000000"/>
              </a:solidFill>
            </a:endParaRPr>
          </a:p>
        </p:txBody>
      </p:sp>
      <p:grpSp>
        <p:nvGrpSpPr>
          <p:cNvPr id="2053" name="Group 5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24" name="Line 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" name="Text Box 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sz="1600" b="1" kern="0" dirty="0">
                  <a:solidFill>
                    <a:srgbClr val="000000"/>
                  </a:solidFill>
                  <a:latin typeface="Arial" charset="0"/>
                </a:rPr>
                <a:t>University of Michigan</a:t>
              </a:r>
            </a:p>
            <a:p>
              <a:pPr algn="ctr" eaLnBrk="0" hangingPunct="0">
                <a:defRPr/>
              </a:pPr>
              <a:r>
                <a:rPr lang="en-US" sz="1600" b="1" kern="0" dirty="0">
                  <a:solidFill>
                    <a:srgbClr val="000000"/>
                  </a:solidFill>
                  <a:latin typeface="Arial" charset="0"/>
                </a:rPr>
                <a:t>Institute for Plasma Science &amp; Engr.</a:t>
              </a:r>
            </a:p>
          </p:txBody>
        </p:sp>
      </p:grpSp>
      <p:pic>
        <p:nvPicPr>
          <p:cNvPr id="14338" name="Picture 2" descr="D:\tianpeng_UIGEL5_D\PT_Conference\ICOPS_2014\Peng\Figure\Geo_2D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35" y="990600"/>
            <a:ext cx="8568418" cy="116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Brace 1"/>
          <p:cNvSpPr/>
          <p:nvPr/>
        </p:nvSpPr>
        <p:spPr bwMode="auto">
          <a:xfrm rot="5400000">
            <a:off x="2996975" y="-178876"/>
            <a:ext cx="234930" cy="4857279"/>
          </a:xfrm>
          <a:prstGeom prst="rightBrace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PMingLiU" pitchFamily="18" charset="-120"/>
            </a:endParaRPr>
          </a:p>
        </p:txBody>
      </p:sp>
      <p:sp>
        <p:nvSpPr>
          <p:cNvPr id="16" name="Right Brace 15"/>
          <p:cNvSpPr/>
          <p:nvPr/>
        </p:nvSpPr>
        <p:spPr bwMode="auto">
          <a:xfrm rot="5400000">
            <a:off x="6999775" y="1035443"/>
            <a:ext cx="286355" cy="2428639"/>
          </a:xfrm>
          <a:prstGeom prst="rightBrace">
            <a:avLst>
              <a:gd name="adj1" fmla="val 8333"/>
              <a:gd name="adj2" fmla="val 50330"/>
            </a:avLst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PMingLiU" pitchFamily="18" charset="-12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67000" y="2353853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Aft>
                <a:spcPct val="50000"/>
              </a:spcAft>
              <a:defRPr/>
            </a:pPr>
            <a:r>
              <a:rPr lang="en-US" b="0" kern="0" dirty="0" smtClean="0">
                <a:solidFill>
                  <a:srgbClr val="FF0000"/>
                </a:solidFill>
              </a:rPr>
              <a:t>Cavity</a:t>
            </a:r>
            <a:endParaRPr lang="en-US" b="0" kern="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04233" y="2353853"/>
            <a:ext cx="1877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Aft>
                <a:spcPct val="50000"/>
              </a:spcAft>
              <a:defRPr/>
            </a:pPr>
            <a:r>
              <a:rPr lang="en-US" b="0" kern="0" dirty="0" smtClean="0">
                <a:solidFill>
                  <a:srgbClr val="FF0000"/>
                </a:solidFill>
              </a:rPr>
              <a:t>Diffusion Region</a:t>
            </a:r>
            <a:endParaRPr lang="en-US" b="0" kern="0" dirty="0">
              <a:solidFill>
                <a:srgbClr val="FF0000"/>
              </a:solidFill>
            </a:endParaRPr>
          </a:p>
        </p:txBody>
      </p:sp>
      <p:sp>
        <p:nvSpPr>
          <p:cNvPr id="18" name="Right Brace 17"/>
          <p:cNvSpPr/>
          <p:nvPr/>
        </p:nvSpPr>
        <p:spPr bwMode="auto">
          <a:xfrm rot="5400000">
            <a:off x="5629273" y="2128146"/>
            <a:ext cx="253820" cy="234929"/>
          </a:xfrm>
          <a:prstGeom prst="rightBrace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PMingLiU" pitchFamily="18" charset="-12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30425" y="2353853"/>
            <a:ext cx="851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Aft>
                <a:spcPct val="50000"/>
              </a:spcAft>
              <a:defRPr/>
            </a:pPr>
            <a:r>
              <a:rPr lang="en-US" b="0" kern="0" dirty="0" smtClean="0">
                <a:solidFill>
                  <a:srgbClr val="FF0000"/>
                </a:solidFill>
              </a:rPr>
              <a:t>Orifice</a:t>
            </a:r>
            <a:endParaRPr lang="en-US" b="0" kern="0" dirty="0">
              <a:solidFill>
                <a:srgbClr val="FF0000"/>
              </a:solidFill>
            </a:endParaRP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146050" y="6527800"/>
            <a:ext cx="120417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r>
              <a:rPr kumimoji="0" lang="en-US" altLang="zh-TW" sz="1000" b="0" dirty="0" smtClean="0"/>
              <a:t>MIPSE_2014 P.T</a:t>
            </a:r>
            <a:r>
              <a:rPr kumimoji="0" lang="en-US" altLang="zh-TW" sz="1000" b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837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Group 11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8211" name="Line 12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2" name="Text Box 13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9pPr>
            </a:lstStyle>
            <a:p>
              <a:pPr algn="ctr"/>
              <a:r>
                <a:rPr kumimoji="0" lang="en-US" altLang="zh-TW" sz="1600"/>
                <a:t>University of Michigan</a:t>
              </a:r>
            </a:p>
            <a:p>
              <a:pPr algn="ctr"/>
              <a:r>
                <a:rPr kumimoji="0" lang="en-US" altLang="zh-TW" sz="1600"/>
                <a:t>Institute for Plasma Science &amp; Engr.</a:t>
              </a:r>
            </a:p>
          </p:txBody>
        </p:sp>
      </p:grpSp>
      <p:sp>
        <p:nvSpPr>
          <p:cNvPr id="8196" name="Rectangle 8"/>
          <p:cNvSpPr>
            <a:spLocks noChangeArrowheads="1"/>
          </p:cNvSpPr>
          <p:nvPr/>
        </p:nvSpPr>
        <p:spPr bwMode="auto">
          <a:xfrm>
            <a:off x="457200" y="4114800"/>
            <a:ext cx="807720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33363" indent="-233363" eaLnBrk="0" hangingPunct="0">
              <a:spcAft>
                <a:spcPct val="50000"/>
              </a:spcAft>
              <a:buFont typeface="Symbol" pitchFamily="18" charset="2"/>
              <a:buChar char="·"/>
            </a:pPr>
            <a:r>
              <a:rPr kumimoji="0" lang="en-US" altLang="zh-CN" sz="2000" dirty="0"/>
              <a:t>The Hybrid Plasma Equipment Model (HPEM) is a modular simulator that combines fluid and kinetic approaches.</a:t>
            </a:r>
          </a:p>
          <a:p>
            <a:pPr marL="233363" indent="-233363" eaLnBrk="0" hangingPunct="0">
              <a:spcAft>
                <a:spcPct val="50000"/>
              </a:spcAft>
              <a:buFont typeface="Symbol" pitchFamily="18" charset="2"/>
              <a:buChar char="·"/>
            </a:pPr>
            <a:r>
              <a:rPr kumimoji="0" lang="en-US" altLang="zh-CN" sz="2000" dirty="0"/>
              <a:t>Radiation transport is addressed using a spectrally resolved Monte Carlo simulation. </a:t>
            </a:r>
          </a:p>
        </p:txBody>
      </p:sp>
      <p:grpSp>
        <p:nvGrpSpPr>
          <p:cNvPr id="8197" name="Group 9"/>
          <p:cNvGrpSpPr>
            <a:grpSpLocks/>
          </p:cNvGrpSpPr>
          <p:nvPr/>
        </p:nvGrpSpPr>
        <p:grpSpPr bwMode="auto">
          <a:xfrm>
            <a:off x="228600" y="1219200"/>
            <a:ext cx="7413625" cy="2632075"/>
            <a:chOff x="129" y="1027"/>
            <a:chExt cx="4670" cy="1658"/>
          </a:xfrm>
        </p:grpSpPr>
        <p:pic>
          <p:nvPicPr>
            <p:cNvPr id="8203" name="Picture 10" descr="hpem_graphic_0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" y="1027"/>
              <a:ext cx="4670" cy="1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8204" name="Object 11"/>
            <p:cNvGraphicFramePr>
              <a:graphicFrameLocks noChangeAspect="1"/>
            </p:cNvGraphicFramePr>
            <p:nvPr/>
          </p:nvGraphicFramePr>
          <p:xfrm>
            <a:off x="1233" y="1387"/>
            <a:ext cx="432" cy="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60" name="Equation" r:id="rId5" imgW="583947" imgH="457002" progId="Equation.3">
                    <p:embed/>
                  </p:oleObj>
                </mc:Choice>
                <mc:Fallback>
                  <p:oleObj name="Equation" r:id="rId5" imgW="583947" imgH="457002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33" y="1387"/>
                          <a:ext cx="432" cy="3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05" name="Object 12"/>
            <p:cNvGraphicFramePr>
              <a:graphicFrameLocks noChangeAspect="1"/>
            </p:cNvGraphicFramePr>
            <p:nvPr/>
          </p:nvGraphicFramePr>
          <p:xfrm>
            <a:off x="2857" y="1406"/>
            <a:ext cx="488" cy="3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61" name="Equation" r:id="rId7" imgW="660113" imgH="431613" progId="Equation.3">
                    <p:embed/>
                  </p:oleObj>
                </mc:Choice>
                <mc:Fallback>
                  <p:oleObj name="Equation" r:id="rId7" imgW="660113" imgH="431613" progId="Equation.3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57" y="1406"/>
                          <a:ext cx="488" cy="3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06" name="Object 13"/>
            <p:cNvGraphicFramePr>
              <a:graphicFrameLocks noChangeAspect="1"/>
            </p:cNvGraphicFramePr>
            <p:nvPr/>
          </p:nvGraphicFramePr>
          <p:xfrm>
            <a:off x="1185" y="2276"/>
            <a:ext cx="357" cy="1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62" name="Equation" r:id="rId9" imgW="482391" imgH="228501" progId="Equation.3">
                    <p:embed/>
                  </p:oleObj>
                </mc:Choice>
                <mc:Fallback>
                  <p:oleObj name="Equation" r:id="rId9" imgW="482391" imgH="228501" progId="Equation.3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85" y="2276"/>
                          <a:ext cx="357" cy="1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07" name="Object 14"/>
            <p:cNvGraphicFramePr>
              <a:graphicFrameLocks noChangeAspect="1"/>
            </p:cNvGraphicFramePr>
            <p:nvPr/>
          </p:nvGraphicFramePr>
          <p:xfrm>
            <a:off x="2913" y="2061"/>
            <a:ext cx="657" cy="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63" name="Equation" r:id="rId11" imgW="889000" imgH="457200" progId="Equation.3">
                    <p:embed/>
                  </p:oleObj>
                </mc:Choice>
                <mc:Fallback>
                  <p:oleObj name="Equation" r:id="rId11" imgW="889000" imgH="457200" progId="Equation.3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2061"/>
                          <a:ext cx="657" cy="3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08" name="Object 15"/>
            <p:cNvGraphicFramePr>
              <a:graphicFrameLocks noChangeAspect="1"/>
            </p:cNvGraphicFramePr>
            <p:nvPr/>
          </p:nvGraphicFramePr>
          <p:xfrm>
            <a:off x="2145" y="1082"/>
            <a:ext cx="240" cy="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64" name="Equation" r:id="rId13" imgW="317087" imgH="215619" progId="Equation.3">
                    <p:embed/>
                  </p:oleObj>
                </mc:Choice>
                <mc:Fallback>
                  <p:oleObj name="Equation" r:id="rId13" imgW="317087" imgH="215619" progId="Equation.3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45" y="1082"/>
                          <a:ext cx="240" cy="1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09" name="Object 16"/>
            <p:cNvGraphicFramePr>
              <a:graphicFrameLocks noChangeAspect="1"/>
            </p:cNvGraphicFramePr>
            <p:nvPr/>
          </p:nvGraphicFramePr>
          <p:xfrm>
            <a:off x="3969" y="2036"/>
            <a:ext cx="309" cy="1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65" name="Equation" r:id="rId15" imgW="419100" imgH="228600" progId="Equation.3">
                    <p:embed/>
                  </p:oleObj>
                </mc:Choice>
                <mc:Fallback>
                  <p:oleObj name="Equation" r:id="rId15" imgW="419100" imgH="228600" progId="Equation.3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69" y="2036"/>
                          <a:ext cx="309" cy="1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10" name="Object 17"/>
            <p:cNvGraphicFramePr>
              <a:graphicFrameLocks noChangeAspect="1"/>
            </p:cNvGraphicFramePr>
            <p:nvPr/>
          </p:nvGraphicFramePr>
          <p:xfrm>
            <a:off x="4435" y="2042"/>
            <a:ext cx="319" cy="1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66" name="Equation" r:id="rId17" imgW="431613" imgH="241195" progId="Equation.3">
                    <p:embed/>
                  </p:oleObj>
                </mc:Choice>
                <mc:Fallback>
                  <p:oleObj name="Equation" r:id="rId17" imgW="431613" imgH="241195" progId="Equation.3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35" y="2042"/>
                          <a:ext cx="319" cy="1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198" name="Text Box 18"/>
          <p:cNvSpPr txBox="1">
            <a:spLocks noChangeArrowheads="1"/>
          </p:cNvSpPr>
          <p:nvPr/>
        </p:nvSpPr>
        <p:spPr bwMode="auto">
          <a:xfrm>
            <a:off x="7551738" y="2297113"/>
            <a:ext cx="1320800" cy="85725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kumimoji="0" lang="en-US" altLang="zh-CN" sz="1600"/>
              <a:t>Surface</a:t>
            </a:r>
          </a:p>
          <a:p>
            <a:pPr algn="ctr" eaLnBrk="1" hangingPunct="1"/>
            <a:r>
              <a:rPr kumimoji="0" lang="en-US" altLang="zh-CN" sz="1600"/>
              <a:t>Chemistry</a:t>
            </a:r>
          </a:p>
          <a:p>
            <a:pPr algn="ctr" eaLnBrk="1" hangingPunct="1"/>
            <a:r>
              <a:rPr kumimoji="0" lang="en-US" altLang="zh-CN" sz="1600"/>
              <a:t>Module</a:t>
            </a:r>
          </a:p>
        </p:txBody>
      </p:sp>
      <p:sp>
        <p:nvSpPr>
          <p:cNvPr id="8199" name="Line 19"/>
          <p:cNvSpPr>
            <a:spLocks noChangeShapeType="1"/>
          </p:cNvSpPr>
          <p:nvPr/>
        </p:nvSpPr>
        <p:spPr bwMode="auto">
          <a:xfrm rot="5400000">
            <a:off x="7308057" y="2375693"/>
            <a:ext cx="0" cy="43021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Line 20"/>
          <p:cNvSpPr>
            <a:spLocks noChangeShapeType="1"/>
          </p:cNvSpPr>
          <p:nvPr/>
        </p:nvSpPr>
        <p:spPr bwMode="auto">
          <a:xfrm rot="5400000" flipV="1">
            <a:off x="7335044" y="2550319"/>
            <a:ext cx="0" cy="43021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1446212" y="57150"/>
            <a:ext cx="632301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algn="ctr"/>
            <a:r>
              <a:rPr kumimoji="0" lang="en-US" altLang="zh-TW" sz="2600" dirty="0"/>
              <a:t>HYBRID PLASMA EQUIPMENT MODEL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146050" y="6527800"/>
            <a:ext cx="120417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r>
              <a:rPr kumimoji="0" lang="en-US" altLang="zh-TW" sz="1000" b="0" dirty="0" smtClean="0"/>
              <a:t>MIPSE_2014 P.T</a:t>
            </a:r>
            <a:r>
              <a:rPr kumimoji="0" lang="en-US" altLang="zh-TW" sz="1000" b="0" dirty="0"/>
              <a:t>.</a:t>
            </a:r>
          </a:p>
        </p:txBody>
      </p:sp>
      <p:sp>
        <p:nvSpPr>
          <p:cNvPr id="22" name="Line 6"/>
          <p:cNvSpPr>
            <a:spLocks noChangeShapeType="1"/>
          </p:cNvSpPr>
          <p:nvPr/>
        </p:nvSpPr>
        <p:spPr bwMode="auto">
          <a:xfrm>
            <a:off x="685800" y="609600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7349" name="Text Box 5"/>
          <p:cNvSpPr txBox="1">
            <a:spLocks noChangeArrowheads="1"/>
          </p:cNvSpPr>
          <p:nvPr/>
        </p:nvSpPr>
        <p:spPr bwMode="auto">
          <a:xfrm>
            <a:off x="4548188" y="1204912"/>
            <a:ext cx="4049713" cy="408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3038" indent="-1730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spcAft>
                <a:spcPct val="30000"/>
              </a:spcAft>
              <a:buFont typeface="Symbol" pitchFamily="18" charset="2"/>
              <a:buChar char="·"/>
            </a:pPr>
            <a:r>
              <a:rPr lang="en-US" sz="2200" b="1" i="0" dirty="0">
                <a:latin typeface="Arial" pitchFamily="34" charset="0"/>
              </a:rPr>
              <a:t>Argon </a:t>
            </a:r>
            <a:r>
              <a:rPr lang="en-US" sz="2200" dirty="0" smtClean="0">
                <a:latin typeface="Arial" pitchFamily="34" charset="0"/>
              </a:rPr>
              <a:t>Species</a:t>
            </a:r>
            <a:r>
              <a:rPr lang="en-US" sz="2200" b="1" i="0" dirty="0" smtClean="0">
                <a:latin typeface="Arial" pitchFamily="34" charset="0"/>
              </a:rPr>
              <a:t>:</a:t>
            </a:r>
            <a:endParaRPr lang="en-US" sz="2200" b="1" i="0" dirty="0">
              <a:latin typeface="Arial" pitchFamily="34" charset="0"/>
            </a:endParaRPr>
          </a:p>
          <a:p>
            <a:pPr lvl="1" eaLnBrk="0" hangingPunct="0">
              <a:spcAft>
                <a:spcPct val="30000"/>
              </a:spcAft>
              <a:buFont typeface="Symbol" pitchFamily="18" charset="2"/>
              <a:buChar char="·"/>
            </a:pPr>
            <a:r>
              <a:rPr lang="en-US" sz="2200" b="1" i="0" dirty="0">
                <a:latin typeface="Arial" pitchFamily="34" charset="0"/>
              </a:rPr>
              <a:t> </a:t>
            </a:r>
            <a:r>
              <a:rPr lang="en-US" sz="2200" b="1" i="0" dirty="0" err="1">
                <a:latin typeface="Arial" pitchFamily="34" charset="0"/>
              </a:rPr>
              <a:t>Ar</a:t>
            </a:r>
            <a:r>
              <a:rPr lang="en-US" sz="2200" b="1" i="0" dirty="0">
                <a:latin typeface="Arial" pitchFamily="34" charset="0"/>
              </a:rPr>
              <a:t>(3s), </a:t>
            </a:r>
            <a:r>
              <a:rPr lang="en-US" sz="2200" b="1" i="0" dirty="0" err="1">
                <a:latin typeface="Arial" pitchFamily="34" charset="0"/>
              </a:rPr>
              <a:t>Ar</a:t>
            </a:r>
            <a:r>
              <a:rPr lang="en-US" sz="2200" b="1" i="0" dirty="0">
                <a:latin typeface="Arial" pitchFamily="34" charset="0"/>
              </a:rPr>
              <a:t>(</a:t>
            </a:r>
            <a:r>
              <a:rPr lang="en-US" sz="2200" b="1" i="0" baseline="30000" dirty="0">
                <a:latin typeface="Arial" pitchFamily="34" charset="0"/>
              </a:rPr>
              <a:t>1</a:t>
            </a:r>
            <a:r>
              <a:rPr lang="en-US" sz="2200" b="1" i="0" dirty="0">
                <a:latin typeface="Arial" pitchFamily="34" charset="0"/>
              </a:rPr>
              <a:t>s</a:t>
            </a:r>
            <a:r>
              <a:rPr lang="en-US" sz="2200" b="1" i="0" baseline="-25000" dirty="0">
                <a:latin typeface="Arial" pitchFamily="34" charset="0"/>
              </a:rPr>
              <a:t>2,3,4,5</a:t>
            </a:r>
            <a:r>
              <a:rPr lang="en-US" sz="2200" b="1" i="0" dirty="0" smtClean="0">
                <a:latin typeface="Arial" pitchFamily="34" charset="0"/>
              </a:rPr>
              <a:t>),</a:t>
            </a:r>
          </a:p>
          <a:p>
            <a:pPr lvl="1" eaLnBrk="0" hangingPunct="0">
              <a:spcAft>
                <a:spcPct val="30000"/>
              </a:spcAft>
            </a:pPr>
            <a:r>
              <a:rPr lang="en-US" sz="2200" dirty="0">
                <a:latin typeface="Arial" pitchFamily="34" charset="0"/>
              </a:rPr>
              <a:t> </a:t>
            </a:r>
            <a:r>
              <a:rPr lang="en-US" sz="2200" dirty="0" smtClean="0">
                <a:latin typeface="Arial" pitchFamily="34" charset="0"/>
              </a:rPr>
              <a:t>  </a:t>
            </a:r>
            <a:r>
              <a:rPr lang="en-US" sz="2200" b="1" i="0" dirty="0" err="1" smtClean="0">
                <a:latin typeface="Arial" pitchFamily="34" charset="0"/>
              </a:rPr>
              <a:t>Ar</a:t>
            </a:r>
            <a:r>
              <a:rPr lang="en-US" sz="2200" b="1" i="0" dirty="0" smtClean="0">
                <a:latin typeface="Arial" pitchFamily="34" charset="0"/>
              </a:rPr>
              <a:t>(4p</a:t>
            </a:r>
            <a:r>
              <a:rPr lang="en-US" sz="2200" b="1" i="0" dirty="0">
                <a:latin typeface="Arial" pitchFamily="34" charset="0"/>
              </a:rPr>
              <a:t>), </a:t>
            </a:r>
            <a:r>
              <a:rPr lang="en-US" sz="2200" dirty="0" err="1" smtClean="0">
                <a:latin typeface="Arial" pitchFamily="34" charset="0"/>
              </a:rPr>
              <a:t>Ar</a:t>
            </a:r>
            <a:r>
              <a:rPr lang="en-US" sz="2200" dirty="0" smtClean="0">
                <a:latin typeface="Arial" pitchFamily="34" charset="0"/>
              </a:rPr>
              <a:t>(4d), </a:t>
            </a:r>
          </a:p>
          <a:p>
            <a:pPr lvl="1" eaLnBrk="0" hangingPunct="0">
              <a:spcAft>
                <a:spcPct val="30000"/>
              </a:spcAft>
            </a:pPr>
            <a:r>
              <a:rPr lang="en-US" sz="2200" b="1" i="0" dirty="0">
                <a:latin typeface="Arial" pitchFamily="34" charset="0"/>
              </a:rPr>
              <a:t> </a:t>
            </a:r>
            <a:r>
              <a:rPr lang="en-US" sz="2200" b="1" i="0" dirty="0" smtClean="0">
                <a:latin typeface="Arial" pitchFamily="34" charset="0"/>
              </a:rPr>
              <a:t>  </a:t>
            </a:r>
            <a:r>
              <a:rPr lang="en-US" sz="2200" b="1" i="0" dirty="0" err="1" smtClean="0">
                <a:latin typeface="Arial" pitchFamily="34" charset="0"/>
              </a:rPr>
              <a:t>Ar</a:t>
            </a:r>
            <a:r>
              <a:rPr lang="en-US" sz="2200" b="1" i="0" baseline="30000" dirty="0">
                <a:latin typeface="Arial" pitchFamily="34" charset="0"/>
              </a:rPr>
              <a:t>+</a:t>
            </a:r>
            <a:r>
              <a:rPr lang="en-US" sz="2200" b="1" i="0" dirty="0">
                <a:latin typeface="Arial" pitchFamily="34" charset="0"/>
              </a:rPr>
              <a:t>, </a:t>
            </a:r>
            <a:r>
              <a:rPr lang="en-US" sz="2200" dirty="0" smtClean="0">
                <a:latin typeface="Arial" pitchFamily="34" charset="0"/>
              </a:rPr>
              <a:t>Ar</a:t>
            </a:r>
            <a:r>
              <a:rPr lang="en-US" sz="2200" baseline="-25000" dirty="0" smtClean="0">
                <a:latin typeface="Arial" pitchFamily="34" charset="0"/>
              </a:rPr>
              <a:t>2</a:t>
            </a:r>
            <a:r>
              <a:rPr lang="en-US" sz="2200" baseline="30000" dirty="0" smtClean="0">
                <a:latin typeface="Arial" pitchFamily="34" charset="0"/>
              </a:rPr>
              <a:t>+</a:t>
            </a:r>
            <a:r>
              <a:rPr lang="en-US" sz="2200" dirty="0" smtClean="0">
                <a:latin typeface="Arial" pitchFamily="34" charset="0"/>
              </a:rPr>
              <a:t>, </a:t>
            </a:r>
            <a:r>
              <a:rPr lang="en-US" sz="2200" b="1" i="0" dirty="0" smtClean="0">
                <a:latin typeface="Arial" pitchFamily="34" charset="0"/>
              </a:rPr>
              <a:t>e</a:t>
            </a:r>
            <a:endParaRPr lang="en-US" sz="2200" b="1" i="0" dirty="0">
              <a:latin typeface="Arial" pitchFamily="34" charset="0"/>
            </a:endParaRPr>
          </a:p>
          <a:p>
            <a:pPr eaLnBrk="0" hangingPunct="0">
              <a:spcAft>
                <a:spcPct val="30000"/>
              </a:spcAft>
              <a:buFont typeface="Symbol" pitchFamily="18" charset="2"/>
              <a:buChar char="·"/>
            </a:pPr>
            <a:r>
              <a:rPr lang="en-US" sz="2200" b="1" i="0" dirty="0">
                <a:latin typeface="Arial" pitchFamily="34" charset="0"/>
              </a:rPr>
              <a:t>Electron impact excitation and super-elastic collisions between all levels.</a:t>
            </a:r>
          </a:p>
          <a:p>
            <a:pPr eaLnBrk="0" hangingPunct="0">
              <a:spcAft>
                <a:spcPts val="0"/>
              </a:spcAft>
              <a:buFont typeface="Symbol" pitchFamily="18" charset="2"/>
              <a:buChar char="·"/>
            </a:pPr>
            <a:r>
              <a:rPr lang="en-US" sz="2200" b="1" i="0" dirty="0" smtClean="0">
                <a:latin typeface="Arial" pitchFamily="34" charset="0"/>
              </a:rPr>
              <a:t>Radiation transport for </a:t>
            </a:r>
            <a:r>
              <a:rPr lang="en-US" sz="2200" dirty="0" err="1" smtClean="0">
                <a:latin typeface="Arial" pitchFamily="34" charset="0"/>
              </a:rPr>
              <a:t>Ar</a:t>
            </a:r>
            <a:r>
              <a:rPr lang="en-US" sz="2200" dirty="0" smtClean="0">
                <a:latin typeface="Arial" pitchFamily="34" charset="0"/>
              </a:rPr>
              <a:t>(</a:t>
            </a:r>
            <a:r>
              <a:rPr lang="en-US" sz="2200" baseline="30000" dirty="0" smtClean="0">
                <a:latin typeface="Arial" pitchFamily="34" charset="0"/>
              </a:rPr>
              <a:t>1</a:t>
            </a:r>
            <a:r>
              <a:rPr lang="en-US" sz="2200" dirty="0" smtClean="0">
                <a:latin typeface="Arial" pitchFamily="34" charset="0"/>
              </a:rPr>
              <a:t>s</a:t>
            </a:r>
            <a:r>
              <a:rPr lang="en-US" sz="2200" baseline="-25000" dirty="0" smtClean="0">
                <a:latin typeface="Arial" pitchFamily="34" charset="0"/>
              </a:rPr>
              <a:t>2</a:t>
            </a:r>
            <a:r>
              <a:rPr lang="en-US" sz="2200" dirty="0" smtClean="0">
                <a:latin typeface="Arial" pitchFamily="34" charset="0"/>
              </a:rPr>
              <a:t>) (106 nm), </a:t>
            </a:r>
            <a:r>
              <a:rPr lang="en-US" sz="2200" dirty="0" err="1" smtClean="0">
                <a:latin typeface="Arial" pitchFamily="34" charset="0"/>
              </a:rPr>
              <a:t>Ar</a:t>
            </a:r>
            <a:r>
              <a:rPr lang="en-US" sz="2200" dirty="0" smtClean="0">
                <a:latin typeface="Arial" pitchFamily="34" charset="0"/>
              </a:rPr>
              <a:t>(</a:t>
            </a:r>
            <a:r>
              <a:rPr lang="en-US" sz="2200" baseline="30000" dirty="0" smtClean="0">
                <a:latin typeface="Arial" pitchFamily="34" charset="0"/>
              </a:rPr>
              <a:t>1</a:t>
            </a:r>
            <a:r>
              <a:rPr lang="en-US" sz="2200" dirty="0" smtClean="0">
                <a:latin typeface="Arial" pitchFamily="34" charset="0"/>
              </a:rPr>
              <a:t>s</a:t>
            </a:r>
            <a:r>
              <a:rPr lang="en-US" sz="2200" baseline="-25000" dirty="0" smtClean="0">
                <a:latin typeface="Arial" pitchFamily="34" charset="0"/>
              </a:rPr>
              <a:t>4</a:t>
            </a:r>
            <a:r>
              <a:rPr lang="en-US" sz="2200" dirty="0" smtClean="0">
                <a:latin typeface="Arial" pitchFamily="34" charset="0"/>
              </a:rPr>
              <a:t>) (105 nm) and Ar</a:t>
            </a:r>
            <a:r>
              <a:rPr lang="en-US" sz="2200" baseline="-25000" dirty="0" smtClean="0">
                <a:latin typeface="Arial" pitchFamily="34" charset="0"/>
              </a:rPr>
              <a:t>2</a:t>
            </a:r>
            <a:r>
              <a:rPr lang="zh-CN" altLang="en-US" sz="2200" baseline="30000" dirty="0" smtClean="0">
                <a:latin typeface="Arial" pitchFamily="34" charset="0"/>
              </a:rPr>
              <a:t>*</a:t>
            </a:r>
            <a:r>
              <a:rPr lang="zh-CN" altLang="en-US" sz="2200" dirty="0">
                <a:latin typeface="Arial" pitchFamily="34" charset="0"/>
              </a:rPr>
              <a:t> </a:t>
            </a:r>
            <a:r>
              <a:rPr lang="en-US" altLang="zh-CN" sz="2200" dirty="0" smtClean="0">
                <a:latin typeface="Arial" pitchFamily="34" charset="0"/>
              </a:rPr>
              <a:t>(121 nm)</a:t>
            </a:r>
            <a:r>
              <a:rPr lang="en-US" sz="2200" dirty="0" smtClean="0">
                <a:latin typeface="Arial" pitchFamily="34" charset="0"/>
              </a:rPr>
              <a:t>.  </a:t>
            </a:r>
            <a:endParaRPr lang="en-US" sz="2200" b="1" i="0" dirty="0">
              <a:latin typeface="Arial" pitchFamily="34" charset="0"/>
            </a:endParaRP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2335855" y="76200"/>
            <a:ext cx="411734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r>
              <a:rPr kumimoji="0" lang="en-US" altLang="zh-CN" sz="2600" dirty="0" smtClean="0"/>
              <a:t>ATOMIC MODEL FOR AR</a:t>
            </a:r>
            <a:endParaRPr kumimoji="0" lang="en-US" altLang="zh-CN" sz="2600" baseline="-25000" dirty="0">
              <a:latin typeface="Times New Roman" pitchFamily="18" charset="0"/>
            </a:endParaRPr>
          </a:p>
        </p:txBody>
      </p: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32" name="Line 31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Text Box 32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9pPr>
            </a:lstStyle>
            <a:p>
              <a:pPr algn="ctr"/>
              <a:r>
                <a:rPr kumimoji="0" lang="en-US" altLang="zh-CN" sz="1600"/>
                <a:t>University of Michigan</a:t>
              </a:r>
            </a:p>
            <a:p>
              <a:pPr algn="ctr"/>
              <a:r>
                <a:rPr kumimoji="0" lang="en-US" altLang="zh-CN" sz="1600"/>
                <a:t>Institute for Plasma Science &amp; Engr.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4749" y="1177925"/>
            <a:ext cx="4411663" cy="4758530"/>
            <a:chOff x="0" y="1227931"/>
            <a:chExt cx="4411663" cy="4758530"/>
          </a:xfrm>
        </p:grpSpPr>
        <p:sp>
          <p:nvSpPr>
            <p:cNvPr id="1977358" name="Line 14"/>
            <p:cNvSpPr>
              <a:spLocks noChangeShapeType="1"/>
            </p:cNvSpPr>
            <p:nvPr/>
          </p:nvSpPr>
          <p:spPr bwMode="auto">
            <a:xfrm>
              <a:off x="788988" y="3395661"/>
              <a:ext cx="229393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7359" name="Line 15"/>
            <p:cNvSpPr>
              <a:spLocks noChangeShapeType="1"/>
            </p:cNvSpPr>
            <p:nvPr/>
          </p:nvSpPr>
          <p:spPr bwMode="auto">
            <a:xfrm>
              <a:off x="1027113" y="5821361"/>
              <a:ext cx="229393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7360" name="Line 16"/>
            <p:cNvSpPr>
              <a:spLocks noChangeShapeType="1"/>
            </p:cNvSpPr>
            <p:nvPr/>
          </p:nvSpPr>
          <p:spPr bwMode="auto">
            <a:xfrm>
              <a:off x="1027113" y="3548061"/>
              <a:ext cx="229393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7361" name="Line 17"/>
            <p:cNvSpPr>
              <a:spLocks noChangeShapeType="1"/>
            </p:cNvSpPr>
            <p:nvPr/>
          </p:nvSpPr>
          <p:spPr bwMode="auto">
            <a:xfrm>
              <a:off x="781050" y="3700461"/>
              <a:ext cx="2293938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7362" name="Line 18"/>
            <p:cNvSpPr>
              <a:spLocks noChangeShapeType="1"/>
            </p:cNvSpPr>
            <p:nvPr/>
          </p:nvSpPr>
          <p:spPr bwMode="auto">
            <a:xfrm>
              <a:off x="1027113" y="3852861"/>
              <a:ext cx="229393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7363" name="Line 19"/>
            <p:cNvSpPr>
              <a:spLocks noChangeShapeType="1"/>
            </p:cNvSpPr>
            <p:nvPr/>
          </p:nvSpPr>
          <p:spPr bwMode="auto">
            <a:xfrm>
              <a:off x="1027113" y="1394618"/>
              <a:ext cx="229393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7364" name="Line 20"/>
            <p:cNvSpPr>
              <a:spLocks noChangeShapeType="1"/>
            </p:cNvSpPr>
            <p:nvPr/>
          </p:nvSpPr>
          <p:spPr bwMode="auto">
            <a:xfrm>
              <a:off x="1027113" y="2654299"/>
              <a:ext cx="229393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7365" name="Text Box 21"/>
            <p:cNvSpPr txBox="1">
              <a:spLocks noChangeArrowheads="1"/>
            </p:cNvSpPr>
            <p:nvPr/>
          </p:nvSpPr>
          <p:spPr bwMode="auto">
            <a:xfrm>
              <a:off x="3267075" y="2435224"/>
              <a:ext cx="1144588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173038" indent="-173038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>
                <a:spcAft>
                  <a:spcPct val="30000"/>
                </a:spcAft>
                <a:buFont typeface="Symbol" pitchFamily="18" charset="2"/>
                <a:buNone/>
              </a:pPr>
              <a:r>
                <a:rPr lang="en-US" sz="1600" b="1" i="0">
                  <a:latin typeface="Arial" pitchFamily="34" charset="0"/>
                </a:rPr>
                <a:t>Ar(4p)</a:t>
              </a:r>
            </a:p>
          </p:txBody>
        </p:sp>
        <p:sp>
          <p:nvSpPr>
            <p:cNvPr id="1977366" name="Text Box 22"/>
            <p:cNvSpPr txBox="1">
              <a:spLocks noChangeArrowheads="1"/>
            </p:cNvSpPr>
            <p:nvPr/>
          </p:nvSpPr>
          <p:spPr bwMode="auto">
            <a:xfrm>
              <a:off x="3267075" y="3322636"/>
              <a:ext cx="10541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173038" indent="-173038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>
                <a:spcAft>
                  <a:spcPct val="30000"/>
                </a:spcAft>
                <a:buFont typeface="Symbol" pitchFamily="18" charset="2"/>
                <a:buNone/>
              </a:pPr>
              <a:r>
                <a:rPr lang="en-US" sz="1600" b="1" i="0">
                  <a:latin typeface="Arial" pitchFamily="34" charset="0"/>
                </a:rPr>
                <a:t>Ar(</a:t>
              </a:r>
              <a:r>
                <a:rPr lang="en-US" sz="1600" b="1" i="0" baseline="30000">
                  <a:latin typeface="Arial" pitchFamily="34" charset="0"/>
                </a:rPr>
                <a:t>1</a:t>
              </a:r>
              <a:r>
                <a:rPr lang="en-US" sz="1600" b="1" i="0">
                  <a:latin typeface="Arial" pitchFamily="34" charset="0"/>
                </a:rPr>
                <a:t>s</a:t>
              </a:r>
              <a:r>
                <a:rPr lang="en-US" sz="1600" b="1" i="0" baseline="-25000">
                  <a:latin typeface="Arial" pitchFamily="34" charset="0"/>
                </a:rPr>
                <a:t>3</a:t>
              </a:r>
              <a:r>
                <a:rPr lang="en-US" sz="1600" b="1" i="0">
                  <a:latin typeface="Arial" pitchFamily="34" charset="0"/>
                </a:rPr>
                <a:t>)</a:t>
              </a:r>
            </a:p>
          </p:txBody>
        </p:sp>
        <p:sp>
          <p:nvSpPr>
            <p:cNvPr id="1977367" name="Text Box 23"/>
            <p:cNvSpPr txBox="1">
              <a:spLocks noChangeArrowheads="1"/>
            </p:cNvSpPr>
            <p:nvPr/>
          </p:nvSpPr>
          <p:spPr bwMode="auto">
            <a:xfrm>
              <a:off x="3267075" y="1227931"/>
              <a:ext cx="573088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173038" indent="-173038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>
                <a:spcAft>
                  <a:spcPct val="30000"/>
                </a:spcAft>
                <a:buFont typeface="Symbol" pitchFamily="18" charset="2"/>
                <a:buNone/>
              </a:pPr>
              <a:r>
                <a:rPr lang="en-US" sz="1600" b="1" i="0">
                  <a:latin typeface="Arial" pitchFamily="34" charset="0"/>
                </a:rPr>
                <a:t>Ar</a:t>
              </a:r>
              <a:r>
                <a:rPr lang="en-US" sz="1600" b="1" i="0" baseline="30000">
                  <a:latin typeface="Arial" pitchFamily="34" charset="0"/>
                </a:rPr>
                <a:t>+</a:t>
              </a:r>
              <a:endParaRPr lang="en-US" sz="1600" b="1" i="0">
                <a:latin typeface="Arial" pitchFamily="34" charset="0"/>
              </a:endParaRPr>
            </a:p>
          </p:txBody>
        </p:sp>
        <p:sp>
          <p:nvSpPr>
            <p:cNvPr id="1977368" name="Text Box 24"/>
            <p:cNvSpPr txBox="1">
              <a:spLocks noChangeArrowheads="1"/>
            </p:cNvSpPr>
            <p:nvPr/>
          </p:nvSpPr>
          <p:spPr bwMode="auto">
            <a:xfrm>
              <a:off x="0" y="3200399"/>
              <a:ext cx="890588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173038" indent="-173038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>
                <a:spcAft>
                  <a:spcPct val="30000"/>
                </a:spcAft>
                <a:buFont typeface="Symbol" pitchFamily="18" charset="2"/>
                <a:buNone/>
              </a:pPr>
              <a:r>
                <a:rPr lang="en-US" sz="1600" b="1" i="0" dirty="0" err="1">
                  <a:latin typeface="Arial" pitchFamily="34" charset="0"/>
                </a:rPr>
                <a:t>Ar</a:t>
              </a:r>
              <a:r>
                <a:rPr lang="en-US" sz="1600" b="1" i="0" dirty="0">
                  <a:latin typeface="Arial" pitchFamily="34" charset="0"/>
                </a:rPr>
                <a:t>(</a:t>
              </a:r>
              <a:r>
                <a:rPr lang="en-US" sz="1600" b="1" i="0" baseline="30000" dirty="0">
                  <a:latin typeface="Arial" pitchFamily="34" charset="0"/>
                </a:rPr>
                <a:t>1</a:t>
              </a:r>
              <a:r>
                <a:rPr lang="en-US" sz="1600" b="1" i="0" dirty="0">
                  <a:latin typeface="Arial" pitchFamily="34" charset="0"/>
                </a:rPr>
                <a:t>s</a:t>
              </a:r>
              <a:r>
                <a:rPr lang="en-US" sz="1600" b="1" i="0" baseline="-25000" dirty="0">
                  <a:latin typeface="Arial" pitchFamily="34" charset="0"/>
                </a:rPr>
                <a:t>2</a:t>
              </a:r>
              <a:r>
                <a:rPr lang="en-US" sz="1600" b="1" i="0" dirty="0">
                  <a:latin typeface="Arial" pitchFamily="34" charset="0"/>
                </a:rPr>
                <a:t>)</a:t>
              </a:r>
            </a:p>
          </p:txBody>
        </p:sp>
        <p:sp>
          <p:nvSpPr>
            <p:cNvPr id="1977369" name="Text Box 25"/>
            <p:cNvSpPr txBox="1">
              <a:spLocks noChangeArrowheads="1"/>
            </p:cNvSpPr>
            <p:nvPr/>
          </p:nvSpPr>
          <p:spPr bwMode="auto">
            <a:xfrm>
              <a:off x="3267075" y="3662361"/>
              <a:ext cx="10541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173038" indent="-173038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>
                <a:spcAft>
                  <a:spcPct val="30000"/>
                </a:spcAft>
                <a:buFont typeface="Symbol" pitchFamily="18" charset="2"/>
                <a:buNone/>
              </a:pPr>
              <a:r>
                <a:rPr lang="en-US" sz="1600" b="1" i="0">
                  <a:latin typeface="Arial" pitchFamily="34" charset="0"/>
                </a:rPr>
                <a:t>Ar(</a:t>
              </a:r>
              <a:r>
                <a:rPr lang="en-US" sz="1600" b="1" i="0" baseline="30000">
                  <a:latin typeface="Arial" pitchFamily="34" charset="0"/>
                </a:rPr>
                <a:t>1</a:t>
              </a:r>
              <a:r>
                <a:rPr lang="en-US" sz="1600" b="1" i="0">
                  <a:latin typeface="Arial" pitchFamily="34" charset="0"/>
                </a:rPr>
                <a:t>s</a:t>
              </a:r>
              <a:r>
                <a:rPr lang="en-US" sz="1600" b="1" i="0" baseline="-25000">
                  <a:latin typeface="Arial" pitchFamily="34" charset="0"/>
                </a:rPr>
                <a:t>5</a:t>
              </a:r>
              <a:r>
                <a:rPr lang="en-US" sz="1600" b="1" i="0">
                  <a:latin typeface="Arial" pitchFamily="34" charset="0"/>
                </a:rPr>
                <a:t>)</a:t>
              </a:r>
            </a:p>
          </p:txBody>
        </p:sp>
        <p:sp>
          <p:nvSpPr>
            <p:cNvPr id="1977370" name="Text Box 26"/>
            <p:cNvSpPr txBox="1">
              <a:spLocks noChangeArrowheads="1"/>
            </p:cNvSpPr>
            <p:nvPr/>
          </p:nvSpPr>
          <p:spPr bwMode="auto">
            <a:xfrm>
              <a:off x="11113" y="3509961"/>
              <a:ext cx="14859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173038" indent="-173038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>
                <a:spcAft>
                  <a:spcPct val="30000"/>
                </a:spcAft>
                <a:buFont typeface="Symbol" pitchFamily="18" charset="2"/>
                <a:buNone/>
              </a:pPr>
              <a:r>
                <a:rPr lang="en-US" sz="1600" b="1" i="0">
                  <a:latin typeface="Arial" pitchFamily="34" charset="0"/>
                </a:rPr>
                <a:t>Ar(</a:t>
              </a:r>
              <a:r>
                <a:rPr lang="en-US" sz="1600" b="1" i="0" baseline="30000">
                  <a:latin typeface="Arial" pitchFamily="34" charset="0"/>
                </a:rPr>
                <a:t>1</a:t>
              </a:r>
              <a:r>
                <a:rPr lang="en-US" sz="1600" b="1" i="0">
                  <a:latin typeface="Arial" pitchFamily="34" charset="0"/>
                </a:rPr>
                <a:t>s</a:t>
              </a:r>
              <a:r>
                <a:rPr lang="en-US" sz="1600" b="1" i="0" baseline="-25000">
                  <a:latin typeface="Arial" pitchFamily="34" charset="0"/>
                </a:rPr>
                <a:t>4</a:t>
              </a:r>
              <a:r>
                <a:rPr lang="en-US" sz="1600" b="1" i="0">
                  <a:latin typeface="Arial" pitchFamily="34" charset="0"/>
                </a:rPr>
                <a:t>)</a:t>
              </a:r>
            </a:p>
          </p:txBody>
        </p:sp>
        <p:sp>
          <p:nvSpPr>
            <p:cNvPr id="1977371" name="Text Box 27"/>
            <p:cNvSpPr txBox="1">
              <a:spLocks noChangeArrowheads="1"/>
            </p:cNvSpPr>
            <p:nvPr/>
          </p:nvSpPr>
          <p:spPr bwMode="auto">
            <a:xfrm>
              <a:off x="3267075" y="5649911"/>
              <a:ext cx="915988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173038" indent="-173038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>
                <a:spcAft>
                  <a:spcPct val="30000"/>
                </a:spcAft>
                <a:buFont typeface="Symbol" pitchFamily="18" charset="2"/>
                <a:buNone/>
              </a:pPr>
              <a:r>
                <a:rPr lang="en-US" sz="1600" b="1" i="0">
                  <a:latin typeface="Arial" pitchFamily="34" charset="0"/>
                </a:rPr>
                <a:t>Ar(3s)</a:t>
              </a:r>
            </a:p>
          </p:txBody>
        </p:sp>
        <p:sp>
          <p:nvSpPr>
            <p:cNvPr id="1977372" name="Line 28"/>
            <p:cNvSpPr>
              <a:spLocks noChangeShapeType="1"/>
            </p:cNvSpPr>
            <p:nvPr/>
          </p:nvSpPr>
          <p:spPr bwMode="auto">
            <a:xfrm flipH="1">
              <a:off x="852488" y="3387724"/>
              <a:ext cx="9525" cy="2457450"/>
            </a:xfrm>
            <a:prstGeom prst="line">
              <a:avLst/>
            </a:prstGeom>
            <a:noFill/>
            <a:ln w="22225" cap="rnd">
              <a:solidFill>
                <a:schemeClr val="tx1"/>
              </a:solidFill>
              <a:prstDash val="sysDot"/>
              <a:round/>
              <a:headEnd type="triangl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7373" name="Line 29"/>
            <p:cNvSpPr>
              <a:spLocks noChangeShapeType="1"/>
            </p:cNvSpPr>
            <p:nvPr/>
          </p:nvSpPr>
          <p:spPr bwMode="auto">
            <a:xfrm>
              <a:off x="981075" y="3703636"/>
              <a:ext cx="0" cy="2139950"/>
            </a:xfrm>
            <a:prstGeom prst="line">
              <a:avLst/>
            </a:prstGeom>
            <a:noFill/>
            <a:ln w="22225" cap="rnd">
              <a:solidFill>
                <a:schemeClr val="tx1"/>
              </a:solidFill>
              <a:prstDash val="sysDot"/>
              <a:round/>
              <a:headEnd type="triangl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7374" name="Text Box 30"/>
            <p:cNvSpPr txBox="1">
              <a:spLocks noChangeArrowheads="1"/>
            </p:cNvSpPr>
            <p:nvPr/>
          </p:nvSpPr>
          <p:spPr bwMode="auto">
            <a:xfrm>
              <a:off x="1020763" y="4565649"/>
              <a:ext cx="18288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173038" indent="-173038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>
                <a:spcAft>
                  <a:spcPct val="30000"/>
                </a:spcAft>
                <a:buFont typeface="Symbol" pitchFamily="18" charset="2"/>
                <a:buNone/>
              </a:pPr>
              <a:r>
                <a:rPr lang="en-US" sz="1600" b="1" i="0">
                  <a:latin typeface="Arial" pitchFamily="34" charset="0"/>
                  <a:sym typeface="Symbol" pitchFamily="18" charset="2"/>
                </a:rPr>
                <a:t></a:t>
              </a:r>
              <a:r>
                <a:rPr lang="en-US" sz="1600" b="1" i="0">
                  <a:latin typeface="Arial" pitchFamily="34" charset="0"/>
                </a:rPr>
                <a:t> = 105, 106 nm</a:t>
              </a:r>
            </a:p>
          </p:txBody>
        </p:sp>
        <p:sp>
          <p:nvSpPr>
            <p:cNvPr id="1977375" name="Line 31"/>
            <p:cNvSpPr>
              <a:spLocks noChangeShapeType="1"/>
            </p:cNvSpPr>
            <p:nvPr/>
          </p:nvSpPr>
          <p:spPr bwMode="auto">
            <a:xfrm flipH="1">
              <a:off x="1322388" y="2655886"/>
              <a:ext cx="0" cy="1173163"/>
            </a:xfrm>
            <a:prstGeom prst="line">
              <a:avLst/>
            </a:prstGeom>
            <a:noFill/>
            <a:ln w="22225" cap="rnd">
              <a:solidFill>
                <a:schemeClr val="tx1"/>
              </a:solidFill>
              <a:prstDash val="sysDot"/>
              <a:round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7377" name="Line 33"/>
            <p:cNvSpPr>
              <a:spLocks noChangeShapeType="1"/>
            </p:cNvSpPr>
            <p:nvPr/>
          </p:nvSpPr>
          <p:spPr bwMode="auto">
            <a:xfrm>
              <a:off x="1492250" y="2662236"/>
              <a:ext cx="1588" cy="1008063"/>
            </a:xfrm>
            <a:prstGeom prst="line">
              <a:avLst/>
            </a:prstGeom>
            <a:noFill/>
            <a:ln w="22225" cap="rnd">
              <a:solidFill>
                <a:schemeClr val="tx1"/>
              </a:solidFill>
              <a:prstDash val="sysDot"/>
              <a:round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7378" name="Line 34"/>
            <p:cNvSpPr>
              <a:spLocks noChangeShapeType="1"/>
            </p:cNvSpPr>
            <p:nvPr/>
          </p:nvSpPr>
          <p:spPr bwMode="auto">
            <a:xfrm>
              <a:off x="1636713" y="2693986"/>
              <a:ext cx="1587" cy="860425"/>
            </a:xfrm>
            <a:prstGeom prst="line">
              <a:avLst/>
            </a:prstGeom>
            <a:noFill/>
            <a:ln w="22225" cap="rnd">
              <a:solidFill>
                <a:schemeClr val="tx1"/>
              </a:solidFill>
              <a:prstDash val="sysDot"/>
              <a:round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7379" name="Line 35"/>
            <p:cNvSpPr>
              <a:spLocks noChangeShapeType="1"/>
            </p:cNvSpPr>
            <p:nvPr/>
          </p:nvSpPr>
          <p:spPr bwMode="auto">
            <a:xfrm>
              <a:off x="1797050" y="2682874"/>
              <a:ext cx="1588" cy="731837"/>
            </a:xfrm>
            <a:prstGeom prst="line">
              <a:avLst/>
            </a:prstGeom>
            <a:noFill/>
            <a:ln w="22225" cap="rnd">
              <a:solidFill>
                <a:schemeClr val="tx1"/>
              </a:solidFill>
              <a:prstDash val="sysDot"/>
              <a:round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20"/>
            <p:cNvSpPr>
              <a:spLocks noChangeShapeType="1"/>
            </p:cNvSpPr>
            <p:nvPr/>
          </p:nvSpPr>
          <p:spPr bwMode="auto">
            <a:xfrm>
              <a:off x="1027113" y="1905000"/>
              <a:ext cx="229393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 Box 21"/>
            <p:cNvSpPr txBox="1">
              <a:spLocks noChangeArrowheads="1"/>
            </p:cNvSpPr>
            <p:nvPr/>
          </p:nvSpPr>
          <p:spPr bwMode="auto">
            <a:xfrm>
              <a:off x="3267075" y="1676400"/>
              <a:ext cx="1144588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173038" indent="-173038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>
                <a:spcAft>
                  <a:spcPct val="30000"/>
                </a:spcAft>
                <a:buFont typeface="Symbol" pitchFamily="18" charset="2"/>
                <a:buNone/>
              </a:pPr>
              <a:r>
                <a:rPr lang="en-US" sz="1600" b="1" i="0" dirty="0" err="1" smtClean="0">
                  <a:latin typeface="Arial" pitchFamily="34" charset="0"/>
                </a:rPr>
                <a:t>Ar</a:t>
              </a:r>
              <a:r>
                <a:rPr lang="en-US" sz="1600" b="1" i="0" dirty="0" smtClean="0">
                  <a:latin typeface="Arial" pitchFamily="34" charset="0"/>
                </a:rPr>
                <a:t>(4d)</a:t>
              </a:r>
              <a:endParaRPr lang="en-US" sz="1600" b="1" i="0" dirty="0">
                <a:latin typeface="Arial" pitchFamily="34" charset="0"/>
              </a:endParaRPr>
            </a:p>
          </p:txBody>
        </p:sp>
        <p:sp>
          <p:nvSpPr>
            <p:cNvPr id="36" name="Line 35"/>
            <p:cNvSpPr>
              <a:spLocks noChangeShapeType="1"/>
            </p:cNvSpPr>
            <p:nvPr/>
          </p:nvSpPr>
          <p:spPr bwMode="auto">
            <a:xfrm>
              <a:off x="2849563" y="1935163"/>
              <a:ext cx="1588" cy="731837"/>
            </a:xfrm>
            <a:prstGeom prst="line">
              <a:avLst/>
            </a:prstGeom>
            <a:noFill/>
            <a:ln w="22225" cap="rnd">
              <a:solidFill>
                <a:schemeClr val="tx1"/>
              </a:solidFill>
              <a:prstDash val="sysDot"/>
              <a:round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35"/>
            <p:cNvSpPr>
              <a:spLocks noChangeShapeType="1"/>
            </p:cNvSpPr>
            <p:nvPr/>
          </p:nvSpPr>
          <p:spPr bwMode="auto">
            <a:xfrm>
              <a:off x="2667000" y="1935163"/>
              <a:ext cx="0" cy="1452561"/>
            </a:xfrm>
            <a:prstGeom prst="line">
              <a:avLst/>
            </a:prstGeom>
            <a:noFill/>
            <a:ln w="22225" cap="rnd">
              <a:solidFill>
                <a:schemeClr val="tx1"/>
              </a:solidFill>
              <a:prstDash val="sysDot"/>
              <a:round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35"/>
            <p:cNvSpPr>
              <a:spLocks noChangeShapeType="1"/>
            </p:cNvSpPr>
            <p:nvPr/>
          </p:nvSpPr>
          <p:spPr bwMode="auto">
            <a:xfrm>
              <a:off x="2514600" y="1928018"/>
              <a:ext cx="0" cy="1608931"/>
            </a:xfrm>
            <a:prstGeom prst="line">
              <a:avLst/>
            </a:prstGeom>
            <a:noFill/>
            <a:ln w="22225" cap="rnd">
              <a:solidFill>
                <a:schemeClr val="tx1"/>
              </a:solidFill>
              <a:prstDash val="sysDot"/>
              <a:round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35"/>
            <p:cNvSpPr>
              <a:spLocks noChangeShapeType="1"/>
            </p:cNvSpPr>
            <p:nvPr/>
          </p:nvSpPr>
          <p:spPr bwMode="auto">
            <a:xfrm>
              <a:off x="2335855" y="1916113"/>
              <a:ext cx="0" cy="1762123"/>
            </a:xfrm>
            <a:prstGeom prst="line">
              <a:avLst/>
            </a:prstGeom>
            <a:noFill/>
            <a:ln w="22225" cap="rnd">
              <a:solidFill>
                <a:schemeClr val="tx1"/>
              </a:solidFill>
              <a:prstDash val="sysDot"/>
              <a:round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35"/>
            <p:cNvSpPr>
              <a:spLocks noChangeShapeType="1"/>
            </p:cNvSpPr>
            <p:nvPr/>
          </p:nvSpPr>
          <p:spPr bwMode="auto">
            <a:xfrm>
              <a:off x="2164556" y="1928018"/>
              <a:ext cx="0" cy="1918493"/>
            </a:xfrm>
            <a:prstGeom prst="line">
              <a:avLst/>
            </a:prstGeom>
            <a:noFill/>
            <a:ln w="22225" cap="rnd">
              <a:solidFill>
                <a:schemeClr val="tx1"/>
              </a:solidFill>
              <a:prstDash val="sysDot"/>
              <a:round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" name="Text Box 11"/>
          <p:cNvSpPr txBox="1">
            <a:spLocks noChangeArrowheads="1"/>
          </p:cNvSpPr>
          <p:nvPr/>
        </p:nvSpPr>
        <p:spPr bwMode="auto">
          <a:xfrm>
            <a:off x="146050" y="6527800"/>
            <a:ext cx="120417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r>
              <a:rPr kumimoji="0" lang="en-US" altLang="zh-TW" sz="1000" b="0" dirty="0" smtClean="0"/>
              <a:t>MIPSE_2014 P.T</a:t>
            </a:r>
            <a:r>
              <a:rPr kumimoji="0" lang="en-US" altLang="zh-TW" sz="1000" b="0" dirty="0"/>
              <a:t>.</a:t>
            </a:r>
          </a:p>
        </p:txBody>
      </p:sp>
      <p:sp>
        <p:nvSpPr>
          <p:cNvPr id="42" name="Line 6"/>
          <p:cNvSpPr>
            <a:spLocks noChangeShapeType="1"/>
          </p:cNvSpPr>
          <p:nvPr/>
        </p:nvSpPr>
        <p:spPr bwMode="auto">
          <a:xfrm>
            <a:off x="685800" y="609600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28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Line 6"/>
          <p:cNvSpPr>
            <a:spLocks noChangeShapeType="1"/>
          </p:cNvSpPr>
          <p:nvPr/>
        </p:nvSpPr>
        <p:spPr bwMode="auto">
          <a:xfrm>
            <a:off x="685800" y="609600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Text Box 9"/>
          <p:cNvSpPr txBox="1">
            <a:spLocks noChangeArrowheads="1"/>
          </p:cNvSpPr>
          <p:nvPr/>
        </p:nvSpPr>
        <p:spPr bwMode="auto">
          <a:xfrm>
            <a:off x="2394229" y="98107"/>
            <a:ext cx="437465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algn="ctr"/>
            <a:r>
              <a:rPr kumimoji="0" lang="en-US" altLang="zh-CN" sz="2600" dirty="0" smtClean="0"/>
              <a:t>BASE CASE – e, </a:t>
            </a:r>
            <a:r>
              <a:rPr kumimoji="0" lang="en-US" altLang="zh-CN" sz="2600" dirty="0" err="1" smtClean="0"/>
              <a:t>T</a:t>
            </a:r>
            <a:r>
              <a:rPr kumimoji="0" lang="en-US" altLang="zh-CN" sz="2600" baseline="-25000" dirty="0" err="1" smtClean="0"/>
              <a:t>e</a:t>
            </a:r>
            <a:r>
              <a:rPr kumimoji="0" lang="en-US" altLang="zh-CN" sz="2600" dirty="0" smtClean="0"/>
              <a:t>, </a:t>
            </a:r>
            <a:r>
              <a:rPr kumimoji="0" lang="en-US" altLang="zh-CN" sz="2600" dirty="0" err="1" smtClean="0"/>
              <a:t>Ar</a:t>
            </a:r>
            <a:r>
              <a:rPr kumimoji="0" lang="en-US" altLang="zh-CN" sz="2600" dirty="0" smtClean="0"/>
              <a:t>(</a:t>
            </a:r>
            <a:r>
              <a:rPr kumimoji="0" lang="en-US" altLang="zh-CN" sz="2600" baseline="30000" dirty="0" smtClean="0"/>
              <a:t>1</a:t>
            </a:r>
            <a:r>
              <a:rPr kumimoji="0" lang="en-US" altLang="zh-CN" sz="2600" dirty="0" smtClean="0"/>
              <a:t>s</a:t>
            </a:r>
            <a:r>
              <a:rPr kumimoji="0" lang="en-US" altLang="zh-CN" sz="2600" baseline="-25000" dirty="0" smtClean="0"/>
              <a:t>4</a:t>
            </a:r>
            <a:r>
              <a:rPr kumimoji="0" lang="en-US" altLang="zh-CN" sz="2600" dirty="0" smtClean="0"/>
              <a:t>)</a:t>
            </a:r>
            <a:endParaRPr kumimoji="0" lang="en-US" altLang="zh-CN" sz="2600" dirty="0"/>
          </a:p>
        </p:txBody>
      </p:sp>
      <p:grpSp>
        <p:nvGrpSpPr>
          <p:cNvPr id="6154" name="Group 30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6155" name="Line 31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6" name="Text Box 32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9pPr>
            </a:lstStyle>
            <a:p>
              <a:pPr algn="ctr"/>
              <a:r>
                <a:rPr kumimoji="0" lang="en-US" altLang="zh-CN" sz="1600"/>
                <a:t>University of Michigan</a:t>
              </a:r>
            </a:p>
            <a:p>
              <a:pPr algn="ctr"/>
              <a:r>
                <a:rPr kumimoji="0" lang="en-US" altLang="zh-CN" sz="1600"/>
                <a:t>Institute for Plasma Science &amp; Engr.</a:t>
              </a:r>
            </a:p>
          </p:txBody>
        </p:sp>
      </p:grp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313572" y="4114800"/>
            <a:ext cx="8373227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3038" indent="-173038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kumimoji="0" lang="en-US" altLang="zh-CN" sz="2000" dirty="0" smtClean="0"/>
              <a:t>Plasma density reaches 10</a:t>
            </a:r>
            <a:r>
              <a:rPr kumimoji="0" lang="en-US" altLang="zh-CN" sz="2000" baseline="30000" dirty="0" smtClean="0"/>
              <a:t>13</a:t>
            </a:r>
            <a:r>
              <a:rPr kumimoji="0" lang="en-US" altLang="zh-CN" sz="2000" dirty="0" smtClean="0"/>
              <a:t> cm</a:t>
            </a:r>
            <a:r>
              <a:rPr kumimoji="0" lang="en-US" altLang="zh-CN" sz="2000" baseline="30000" dirty="0" smtClean="0"/>
              <a:t>-3</a:t>
            </a:r>
            <a:r>
              <a:rPr kumimoji="0" lang="en-US" altLang="zh-CN" sz="2000" dirty="0" smtClean="0"/>
              <a:t>, resonant state density is twice the plasma density.  The plasma expands to cover the electrode, behaves like ‘normal glow’. </a:t>
            </a:r>
          </a:p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kumimoji="0" lang="en-US" altLang="zh-CN" sz="2000" dirty="0" smtClean="0"/>
              <a:t>High energy, long mean free path electrons escape the bulk plasma in axial direction. </a:t>
            </a:r>
          </a:p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kumimoji="0" lang="en-US" altLang="zh-CN" sz="2000" dirty="0" err="1" smtClean="0"/>
              <a:t>Ar</a:t>
            </a:r>
            <a:r>
              <a:rPr kumimoji="0" lang="en-US" altLang="zh-CN" sz="2000" dirty="0" smtClean="0"/>
              <a:t>, 4 </a:t>
            </a:r>
            <a:r>
              <a:rPr kumimoji="0" lang="en-US" altLang="zh-CN" sz="2000" dirty="0" err="1" smtClean="0"/>
              <a:t>Torr</a:t>
            </a:r>
            <a:r>
              <a:rPr kumimoji="0" lang="en-US" altLang="zh-CN" sz="2000" dirty="0" smtClean="0"/>
              <a:t>, 1 </a:t>
            </a:r>
            <a:r>
              <a:rPr kumimoji="0" lang="en-US" altLang="zh-CN" sz="2000" dirty="0" err="1" smtClean="0"/>
              <a:t>sccm</a:t>
            </a:r>
            <a:r>
              <a:rPr kumimoji="0" lang="en-US" altLang="zh-CN" sz="2000" dirty="0" smtClean="0"/>
              <a:t>, 2 W, 2.5 GHz.   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146050" y="6527800"/>
            <a:ext cx="120417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r>
              <a:rPr kumimoji="0" lang="en-US" altLang="zh-TW" sz="1000" b="0" dirty="0" smtClean="0"/>
              <a:t>MIPSE_2014 P.T</a:t>
            </a:r>
            <a:r>
              <a:rPr kumimoji="0" lang="en-US" altLang="zh-TW" sz="1000" b="0" dirty="0"/>
              <a:t>.</a:t>
            </a:r>
          </a:p>
        </p:txBody>
      </p:sp>
      <p:pic>
        <p:nvPicPr>
          <p:cNvPr id="14339" name="Picture 3" descr="D:\tianpeng_UIGEL5_D\PT_Conference\ICOPS_2014\Peng\Figure\Ar_Base_AR4SR_2D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95" y="2913783"/>
            <a:ext cx="8229600" cy="112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D:\tianpeng_UIGEL5_D\PT_Conference\ICOPS_2014\Peng\Figure\Ar_Base_Te_2D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59" y="1756451"/>
            <a:ext cx="8229600" cy="112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D:\tianpeng_UIGEL5_D\PT_Conference\ICOPS_2014\Peng\Figure\Ar_i1_2D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95" y="631634"/>
            <a:ext cx="8229600" cy="112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9"/>
          <p:cNvGrpSpPr>
            <a:grpSpLocks/>
          </p:cNvGrpSpPr>
          <p:nvPr/>
        </p:nvGrpSpPr>
        <p:grpSpPr bwMode="auto">
          <a:xfrm>
            <a:off x="1229528" y="6310312"/>
            <a:ext cx="4114800" cy="307975"/>
            <a:chOff x="3072" y="432"/>
            <a:chExt cx="2592" cy="194"/>
          </a:xfrm>
        </p:grpSpPr>
        <p:pic>
          <p:nvPicPr>
            <p:cNvPr id="18" name="Picture 20" descr="colorband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5" y="480"/>
              <a:ext cx="1536" cy="1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21"/>
            <p:cNvSpPr>
              <a:spLocks noChangeArrowheads="1"/>
            </p:cNvSpPr>
            <p:nvPr/>
          </p:nvSpPr>
          <p:spPr bwMode="auto">
            <a:xfrm>
              <a:off x="3072" y="432"/>
              <a:ext cx="259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/>
              <a:r>
                <a:rPr kumimoji="0" lang="en-US" altLang="zh-TW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kumimoji="0" lang="en-US" altLang="zh-TW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Min</a:t>
              </a:r>
              <a:r>
                <a:rPr kumimoji="0" lang="en-US" altLang="zh-TW" b="1" baseline="30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                                                </a:t>
              </a:r>
              <a:r>
                <a:rPr kumimoji="0" lang="en-US" altLang="zh-TW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Max</a:t>
              </a:r>
              <a:r>
                <a:rPr kumimoji="0" lang="en-US" altLang="zh-TW" sz="2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643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Line 6"/>
          <p:cNvSpPr>
            <a:spLocks noChangeShapeType="1"/>
          </p:cNvSpPr>
          <p:nvPr/>
        </p:nvSpPr>
        <p:spPr bwMode="auto">
          <a:xfrm>
            <a:off x="685800" y="609600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Text Box 9"/>
          <p:cNvSpPr txBox="1">
            <a:spLocks noChangeArrowheads="1"/>
          </p:cNvSpPr>
          <p:nvPr/>
        </p:nvSpPr>
        <p:spPr bwMode="auto">
          <a:xfrm>
            <a:off x="2379228" y="98107"/>
            <a:ext cx="440466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algn="ctr"/>
            <a:r>
              <a:rPr kumimoji="0" lang="en-US" altLang="zh-CN" sz="2600" dirty="0" smtClean="0"/>
              <a:t>BASE CASE – IONIZATION</a:t>
            </a:r>
            <a:endParaRPr kumimoji="0" lang="en-US" altLang="zh-CN" sz="2600" dirty="0"/>
          </a:p>
        </p:txBody>
      </p:sp>
      <p:grpSp>
        <p:nvGrpSpPr>
          <p:cNvPr id="6154" name="Group 30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6155" name="Line 31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6" name="Text Box 32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9pPr>
            </a:lstStyle>
            <a:p>
              <a:pPr algn="ctr"/>
              <a:r>
                <a:rPr kumimoji="0" lang="en-US" altLang="zh-CN" sz="1600"/>
                <a:t>University of Michigan</a:t>
              </a:r>
            </a:p>
            <a:p>
              <a:pPr algn="ctr"/>
              <a:r>
                <a:rPr kumimoji="0" lang="en-US" altLang="zh-CN" sz="1600"/>
                <a:t>Institute for Plasma Science &amp; Engr.</a:t>
              </a:r>
            </a:p>
          </p:txBody>
        </p:sp>
      </p:grp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313573" y="4210364"/>
            <a:ext cx="871454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3038" indent="-173038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kumimoji="0" lang="en-US" altLang="zh-CN" sz="2000" dirty="0" smtClean="0"/>
              <a:t>Major ionization source is from bulk electrons, with the assistance of ionization by sheath accelerated secondary electrons.  </a:t>
            </a:r>
          </a:p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kumimoji="0" lang="en-US" altLang="zh-CN" sz="2000" dirty="0" smtClean="0"/>
              <a:t>Photo-ionization is considerable lower (3 orders lower than beam ionization) </a:t>
            </a:r>
          </a:p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kumimoji="0" lang="en-US" altLang="zh-CN" sz="2000" dirty="0" smtClean="0"/>
              <a:t>Ionization is most intense at the two ends of plasma. 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146050" y="6527800"/>
            <a:ext cx="120417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r>
              <a:rPr kumimoji="0" lang="en-US" altLang="zh-TW" sz="1000" b="0" dirty="0" smtClean="0"/>
              <a:t>MIPSE_2014 P.T</a:t>
            </a:r>
            <a:r>
              <a:rPr kumimoji="0" lang="en-US" altLang="zh-TW" sz="1000" b="0" dirty="0"/>
              <a:t>.</a:t>
            </a:r>
          </a:p>
        </p:txBody>
      </p:sp>
      <p:pic>
        <p:nvPicPr>
          <p:cNvPr id="4" name="Picture 5" descr="D:\tianpeng_UIGEL5_D\PT_Conference\ICOPS_2014\Peng\Figure\Ar_Base_SHVE_2D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90" y="2971800"/>
            <a:ext cx="8229600" cy="112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D:\tianpeng_UIGEL5_D\PT_Conference\ICOPS_2014\Peng\Figure\Ar_Base_SE_2D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62" y="722170"/>
            <a:ext cx="8229600" cy="112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7" descr="D:\tianpeng_UIGEL5_D\PT_Conference\ICOPS_2014\Peng\Figure\Ar_Base_SEB_2D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62" y="1846985"/>
            <a:ext cx="8229600" cy="112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9"/>
          <p:cNvGrpSpPr>
            <a:grpSpLocks/>
          </p:cNvGrpSpPr>
          <p:nvPr/>
        </p:nvGrpSpPr>
        <p:grpSpPr bwMode="auto">
          <a:xfrm>
            <a:off x="1200150" y="6219825"/>
            <a:ext cx="4114800" cy="307975"/>
            <a:chOff x="3072" y="432"/>
            <a:chExt cx="2592" cy="194"/>
          </a:xfrm>
        </p:grpSpPr>
        <p:pic>
          <p:nvPicPr>
            <p:cNvPr id="19" name="Picture 20" descr="colorband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5" y="480"/>
              <a:ext cx="1536" cy="1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21"/>
            <p:cNvSpPr>
              <a:spLocks noChangeArrowheads="1"/>
            </p:cNvSpPr>
            <p:nvPr/>
          </p:nvSpPr>
          <p:spPr bwMode="auto">
            <a:xfrm>
              <a:off x="3072" y="432"/>
              <a:ext cx="259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/>
              <a:r>
                <a:rPr kumimoji="0" lang="en-US" altLang="zh-TW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kumimoji="0" lang="en-US" altLang="zh-TW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Min</a:t>
              </a:r>
              <a:r>
                <a:rPr kumimoji="0" lang="en-US" altLang="zh-TW" b="1" baseline="30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                                                </a:t>
              </a:r>
              <a:r>
                <a:rPr kumimoji="0" lang="en-US" altLang="zh-TW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Max</a:t>
              </a:r>
              <a:r>
                <a:rPr kumimoji="0" lang="en-US" altLang="zh-TW" sz="2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695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PMingLiU"/>
        <a:cs typeface=""/>
      </a:majorFont>
      <a:minorFont>
        <a:latin typeface="Arial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zh-TW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PMingLiU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zh-TW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PMingLiU" pitchFamily="18" charset="-12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13638</TotalTime>
  <Words>1731</Words>
  <Application>Microsoft Office PowerPoint</Application>
  <PresentationFormat>On-screen Show (4:3)</PresentationFormat>
  <Paragraphs>283</Paragraphs>
  <Slides>29</Slides>
  <Notes>29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MICROPLASMA GEOMETRY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Peng</dc:creator>
  <cp:lastModifiedBy>Julia Falkovitch-Khain</cp:lastModifiedBy>
  <cp:revision>612</cp:revision>
  <dcterms:created xsi:type="dcterms:W3CDTF">2012-07-05T20:45:06Z</dcterms:created>
  <dcterms:modified xsi:type="dcterms:W3CDTF">2014-10-20T16:18:50Z</dcterms:modified>
</cp:coreProperties>
</file>