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
  </p:notesMasterIdLst>
  <p:sldIdLst>
    <p:sldId id="257" r:id="rId2"/>
  </p:sldIdLst>
  <p:sldSz cx="49377600" cy="32918400"/>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219456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438912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658368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877824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10972800" algn="l" defTabSz="438912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13167360" algn="l" defTabSz="438912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15361920" algn="l" defTabSz="438912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17556480" algn="l" defTabSz="438912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10368" userDrawn="1">
          <p15:clr>
            <a:srgbClr val="A4A3A4"/>
          </p15:clr>
        </p15:guide>
        <p15:guide id="2" pos="13824" userDrawn="1">
          <p15:clr>
            <a:srgbClr val="A4A3A4"/>
          </p15:clr>
        </p15:guide>
        <p15:guide id="3" pos="155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274C"/>
    <a:srgbClr val="FFCB05"/>
    <a:srgbClr val="FCCD04"/>
    <a:srgbClr val="000066"/>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59" autoAdjust="0"/>
    <p:restoredTop sz="99283" autoAdjust="0"/>
  </p:normalViewPr>
  <p:slideViewPr>
    <p:cSldViewPr>
      <p:cViewPr>
        <p:scale>
          <a:sx n="25" d="100"/>
          <a:sy n="25" d="100"/>
        </p:scale>
        <p:origin x="774" y="2010"/>
      </p:cViewPr>
      <p:guideLst>
        <p:guide orient="horz" pos="10368"/>
        <p:guide pos="13824"/>
        <p:guide pos="15552"/>
      </p:guideLst>
    </p:cSldViewPr>
  </p:slideViewPr>
  <p:outlineViewPr>
    <p:cViewPr>
      <p:scale>
        <a:sx n="33" d="100"/>
        <a:sy n="33" d="100"/>
      </p:scale>
      <p:origin x="0" y="0"/>
    </p:cViewPr>
  </p:outlineViewPr>
  <p:notesTextViewPr>
    <p:cViewPr>
      <p:scale>
        <a:sx n="75" d="100"/>
        <a:sy n="75"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6E12474-6A94-4CFA-B932-ED1F5DF0BE70}" type="datetimeFigureOut">
              <a:rPr lang="en-US"/>
              <a:pPr>
                <a:defRPr/>
              </a:pPr>
              <a:t>10/6/2015</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1DB6092-9292-4607-AE0B-D9C56F2C9C67}" type="slidenum">
              <a:rPr lang="en-US" altLang="en-US"/>
              <a:pPr/>
              <a:t>‹#›</a:t>
            </a:fld>
            <a:endParaRPr lang="en-US" altLang="en-US"/>
          </a:p>
        </p:txBody>
      </p:sp>
    </p:spTree>
    <p:extLst>
      <p:ext uri="{BB962C8B-B14F-4D97-AF65-F5344CB8AC3E}">
        <p14:creationId xmlns:p14="http://schemas.microsoft.com/office/powerpoint/2010/main" xmlns="" val="377205032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5760" kern="1200">
        <a:solidFill>
          <a:schemeClr val="tx1"/>
        </a:solidFill>
        <a:latin typeface="+mn-lt"/>
        <a:ea typeface="+mn-ea"/>
        <a:cs typeface="+mn-cs"/>
      </a:defRPr>
    </a:lvl1pPr>
    <a:lvl2pPr marL="2194560" algn="l" rtl="0" fontAlgn="base">
      <a:spcBef>
        <a:spcPct val="30000"/>
      </a:spcBef>
      <a:spcAft>
        <a:spcPct val="0"/>
      </a:spcAft>
      <a:defRPr sz="5760" kern="1200">
        <a:solidFill>
          <a:schemeClr val="tx1"/>
        </a:solidFill>
        <a:latin typeface="+mn-lt"/>
        <a:ea typeface="+mn-ea"/>
        <a:cs typeface="+mn-cs"/>
      </a:defRPr>
    </a:lvl2pPr>
    <a:lvl3pPr marL="4389120" algn="l" rtl="0" fontAlgn="base">
      <a:spcBef>
        <a:spcPct val="30000"/>
      </a:spcBef>
      <a:spcAft>
        <a:spcPct val="0"/>
      </a:spcAft>
      <a:defRPr sz="5760" kern="1200">
        <a:solidFill>
          <a:schemeClr val="tx1"/>
        </a:solidFill>
        <a:latin typeface="+mn-lt"/>
        <a:ea typeface="+mn-ea"/>
        <a:cs typeface="+mn-cs"/>
      </a:defRPr>
    </a:lvl3pPr>
    <a:lvl4pPr marL="6583680" algn="l" rtl="0" fontAlgn="base">
      <a:spcBef>
        <a:spcPct val="30000"/>
      </a:spcBef>
      <a:spcAft>
        <a:spcPct val="0"/>
      </a:spcAft>
      <a:defRPr sz="5760" kern="1200">
        <a:solidFill>
          <a:schemeClr val="tx1"/>
        </a:solidFill>
        <a:latin typeface="+mn-lt"/>
        <a:ea typeface="+mn-ea"/>
        <a:cs typeface="+mn-cs"/>
      </a:defRPr>
    </a:lvl4pPr>
    <a:lvl5pPr marL="8778240" algn="l" rtl="0" fontAlgn="base">
      <a:spcBef>
        <a:spcPct val="30000"/>
      </a:spcBef>
      <a:spcAft>
        <a:spcPct val="0"/>
      </a:spcAft>
      <a:defRPr sz="5760" kern="1200">
        <a:solidFill>
          <a:schemeClr val="tx1"/>
        </a:solidFill>
        <a:latin typeface="+mn-lt"/>
        <a:ea typeface="+mn-ea"/>
        <a:cs typeface="+mn-cs"/>
      </a:defRPr>
    </a:lvl5pPr>
    <a:lvl6pPr marL="10972800" algn="l" defTabSz="4389120" rtl="0" eaLnBrk="1" latinLnBrk="0" hangingPunct="1">
      <a:defRPr sz="5760" kern="1200">
        <a:solidFill>
          <a:schemeClr val="tx1"/>
        </a:solidFill>
        <a:latin typeface="+mn-lt"/>
        <a:ea typeface="+mn-ea"/>
        <a:cs typeface="+mn-cs"/>
      </a:defRPr>
    </a:lvl6pPr>
    <a:lvl7pPr marL="13167360" algn="l" defTabSz="4389120" rtl="0" eaLnBrk="1" latinLnBrk="0" hangingPunct="1">
      <a:defRPr sz="5760" kern="1200">
        <a:solidFill>
          <a:schemeClr val="tx1"/>
        </a:solidFill>
        <a:latin typeface="+mn-lt"/>
        <a:ea typeface="+mn-ea"/>
        <a:cs typeface="+mn-cs"/>
      </a:defRPr>
    </a:lvl7pPr>
    <a:lvl8pPr marL="15361920" algn="l" defTabSz="4389120" rtl="0" eaLnBrk="1" latinLnBrk="0" hangingPunct="1">
      <a:defRPr sz="5760" kern="1200">
        <a:solidFill>
          <a:schemeClr val="tx1"/>
        </a:solidFill>
        <a:latin typeface="+mn-lt"/>
        <a:ea typeface="+mn-ea"/>
        <a:cs typeface="+mn-cs"/>
      </a:defRPr>
    </a:lvl8pPr>
    <a:lvl9pPr marL="17556480" algn="l" defTabSz="4389120" rtl="0" eaLnBrk="1" latinLnBrk="0" hangingPunct="1">
      <a:defRPr sz="57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DB6092-9292-4607-AE0B-D9C56F2C9C67}" type="slidenum">
              <a:rPr lang="en-US" altLang="en-US" smtClean="0"/>
              <a:pPr/>
              <a:t>1</a:t>
            </a:fld>
            <a:endParaRPr lang="en-US" altLang="en-US"/>
          </a:p>
        </p:txBody>
      </p:sp>
    </p:spTree>
    <p:extLst>
      <p:ext uri="{BB962C8B-B14F-4D97-AF65-F5344CB8AC3E}">
        <p14:creationId xmlns:p14="http://schemas.microsoft.com/office/powerpoint/2010/main" xmlns="" val="4000931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49377600" cy="3291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3703320" y="10226042"/>
            <a:ext cx="4197096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7406640" y="18653760"/>
            <a:ext cx="3456432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xmlns="" val="1060023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291840" y="28529282"/>
            <a:ext cx="11521440" cy="1752600"/>
          </a:xfrm>
          <a:prstGeom prst="rect">
            <a:avLst/>
          </a:prstGeom>
        </p:spPr>
        <p:txBody>
          <a:bodyPr/>
          <a:lstStyle>
            <a:lvl1pPr fontAlgn="auto">
              <a:spcBef>
                <a:spcPts val="0"/>
              </a:spcBef>
              <a:spcAft>
                <a:spcPts val="0"/>
              </a:spcAft>
              <a:defRPr>
                <a:latin typeface="+mn-lt"/>
                <a:cs typeface="+mn-cs"/>
              </a:defRPr>
            </a:lvl1pPr>
          </a:lstStyle>
          <a:p>
            <a:pPr>
              <a:defRPr/>
            </a:pPr>
            <a:fld id="{91D2B7E1-7436-4E14-AC11-98A8FED57754}" type="datetime1">
              <a:rPr lang="en-US"/>
              <a:pPr>
                <a:defRPr/>
              </a:pPr>
              <a:t>10/6/2015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33rd International Electric Propulsion Conference, Oct. 9, 2013, Washington, D.C.</a:t>
            </a:r>
          </a:p>
        </p:txBody>
      </p:sp>
      <p:sp>
        <p:nvSpPr>
          <p:cNvPr id="6" name="Slide Number Placeholder 5"/>
          <p:cNvSpPr>
            <a:spLocks noGrp="1"/>
          </p:cNvSpPr>
          <p:nvPr>
            <p:ph type="sldNum" sz="quarter" idx="12"/>
          </p:nvPr>
        </p:nvSpPr>
        <p:spPr/>
        <p:txBody>
          <a:bodyPr/>
          <a:lstStyle>
            <a:lvl1pPr>
              <a:defRPr/>
            </a:lvl1pPr>
          </a:lstStyle>
          <a:p>
            <a:fld id="{B9396364-9D6C-4A57-8E0D-D1D8159BF4FA}" type="slidenum">
              <a:rPr lang="en-US" altLang="en-US"/>
              <a:pPr/>
              <a:t>‹#›</a:t>
            </a:fld>
            <a:endParaRPr lang="en-US" altLang="en-US"/>
          </a:p>
        </p:txBody>
      </p:sp>
    </p:spTree>
    <p:extLst>
      <p:ext uri="{BB962C8B-B14F-4D97-AF65-F5344CB8AC3E}">
        <p14:creationId xmlns:p14="http://schemas.microsoft.com/office/powerpoint/2010/main" xmlns="" val="735167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798760" y="1318265"/>
            <a:ext cx="1110996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68880" y="1318265"/>
            <a:ext cx="3250692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291840" y="28529282"/>
            <a:ext cx="11521440" cy="1752600"/>
          </a:xfrm>
          <a:prstGeom prst="rect">
            <a:avLst/>
          </a:prstGeom>
        </p:spPr>
        <p:txBody>
          <a:bodyPr/>
          <a:lstStyle>
            <a:lvl1pPr fontAlgn="auto">
              <a:spcBef>
                <a:spcPts val="0"/>
              </a:spcBef>
              <a:spcAft>
                <a:spcPts val="0"/>
              </a:spcAft>
              <a:defRPr>
                <a:latin typeface="+mn-lt"/>
                <a:cs typeface="+mn-cs"/>
              </a:defRPr>
            </a:lvl1pPr>
          </a:lstStyle>
          <a:p>
            <a:pPr>
              <a:defRPr/>
            </a:pPr>
            <a:fld id="{E860BCD2-943D-495C-97FF-0269D017C3D3}" type="datetime1">
              <a:rPr lang="en-US"/>
              <a:pPr>
                <a:defRPr/>
              </a:pPr>
              <a:t>10/6/2015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33rd International Electric Propulsion Conference, Oct. 9, 2013, Washington, D.C.</a:t>
            </a:r>
          </a:p>
        </p:txBody>
      </p:sp>
      <p:sp>
        <p:nvSpPr>
          <p:cNvPr id="6" name="Slide Number Placeholder 5"/>
          <p:cNvSpPr>
            <a:spLocks noGrp="1"/>
          </p:cNvSpPr>
          <p:nvPr>
            <p:ph type="sldNum" sz="quarter" idx="12"/>
          </p:nvPr>
        </p:nvSpPr>
        <p:spPr/>
        <p:txBody>
          <a:bodyPr/>
          <a:lstStyle>
            <a:lvl1pPr>
              <a:defRPr/>
            </a:lvl1pPr>
          </a:lstStyle>
          <a:p>
            <a:fld id="{30E6E1C9-A575-4FC2-B738-3BF95E9D7264}" type="slidenum">
              <a:rPr lang="en-US" altLang="en-US"/>
              <a:pPr/>
              <a:t>‹#›</a:t>
            </a:fld>
            <a:endParaRPr lang="en-US" altLang="en-US"/>
          </a:p>
        </p:txBody>
      </p:sp>
    </p:spTree>
    <p:extLst>
      <p:ext uri="{BB962C8B-B14F-4D97-AF65-F5344CB8AC3E}">
        <p14:creationId xmlns:p14="http://schemas.microsoft.com/office/powerpoint/2010/main" xmlns="" val="546140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8880" y="29308"/>
            <a:ext cx="44439840" cy="3387166"/>
          </a:xfrm>
        </p:spPr>
        <p:txBody>
          <a:bodyPr/>
          <a:lstStyle>
            <a:lvl1pPr>
              <a:defRPr sz="9600" baseline="0"/>
            </a:lvl1pPr>
          </a:lstStyle>
          <a:p>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291840" y="28529282"/>
            <a:ext cx="11521440" cy="1752600"/>
          </a:xfrm>
          <a:prstGeom prst="rect">
            <a:avLst/>
          </a:prstGeom>
        </p:spPr>
        <p:txBody>
          <a:bodyPr/>
          <a:lstStyle>
            <a:lvl1pPr fontAlgn="auto">
              <a:spcBef>
                <a:spcPts val="0"/>
              </a:spcBef>
              <a:spcAft>
                <a:spcPts val="0"/>
              </a:spcAft>
              <a:defRPr>
                <a:latin typeface="+mn-lt"/>
                <a:cs typeface="+mn-cs"/>
              </a:defRPr>
            </a:lvl1pPr>
          </a:lstStyle>
          <a:p>
            <a:pPr>
              <a:defRPr/>
            </a:pPr>
            <a:fld id="{D6C0B972-40FA-49C5-96F2-C88C5D627FB3}" type="datetime1">
              <a:rPr lang="en-US"/>
              <a:pPr>
                <a:defRPr/>
              </a:pPr>
              <a:t>10/6/2015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33rd International Electric Propulsion Conference, Oct. 9, 2013, Washington, D.C.</a:t>
            </a:r>
          </a:p>
        </p:txBody>
      </p:sp>
      <p:sp>
        <p:nvSpPr>
          <p:cNvPr id="6" name="Slide Number Placeholder 5"/>
          <p:cNvSpPr>
            <a:spLocks noGrp="1"/>
          </p:cNvSpPr>
          <p:nvPr>
            <p:ph type="sldNum" sz="quarter" idx="12"/>
          </p:nvPr>
        </p:nvSpPr>
        <p:spPr/>
        <p:txBody>
          <a:bodyPr/>
          <a:lstStyle>
            <a:lvl1pPr>
              <a:defRPr/>
            </a:lvl1pPr>
          </a:lstStyle>
          <a:p>
            <a:fld id="{63573BB4-0BDA-43C2-ACE4-0ECFC1864FFE}" type="slidenum">
              <a:rPr lang="en-US" altLang="en-US"/>
              <a:pPr/>
              <a:t>‹#›</a:t>
            </a:fld>
            <a:endParaRPr lang="en-US" altLang="en-US"/>
          </a:p>
        </p:txBody>
      </p:sp>
    </p:spTree>
    <p:extLst>
      <p:ext uri="{BB962C8B-B14F-4D97-AF65-F5344CB8AC3E}">
        <p14:creationId xmlns:p14="http://schemas.microsoft.com/office/powerpoint/2010/main" xmlns="" val="41123912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00490" y="21153122"/>
            <a:ext cx="4197096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900490" y="13952225"/>
            <a:ext cx="41970960" cy="7200898"/>
          </a:xfrm>
        </p:spPr>
        <p:txBody>
          <a:bodyPr anchor="b"/>
          <a:lstStyle>
            <a:lvl1pPr marL="0" indent="0">
              <a:buNone/>
              <a:defRPr sz="9600">
                <a:solidFill>
                  <a:schemeClr val="tx1">
                    <a:tint val="75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91840" y="28529282"/>
            <a:ext cx="11521440" cy="1752600"/>
          </a:xfrm>
          <a:prstGeom prst="rect">
            <a:avLst/>
          </a:prstGeom>
        </p:spPr>
        <p:txBody>
          <a:bodyPr/>
          <a:lstStyle>
            <a:lvl1pPr fontAlgn="auto">
              <a:spcBef>
                <a:spcPts val="0"/>
              </a:spcBef>
              <a:spcAft>
                <a:spcPts val="0"/>
              </a:spcAft>
              <a:defRPr>
                <a:latin typeface="+mn-lt"/>
                <a:cs typeface="+mn-cs"/>
              </a:defRPr>
            </a:lvl1pPr>
          </a:lstStyle>
          <a:p>
            <a:pPr>
              <a:defRPr/>
            </a:pPr>
            <a:fld id="{6C3B560C-4064-4910-81A1-3CD014E6950A}" type="datetime1">
              <a:rPr lang="en-US"/>
              <a:pPr>
                <a:defRPr/>
              </a:pPr>
              <a:t>10/6/2015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33rd International Electric Propulsion Conference, Oct. 9, 2013, Washington, D.C.</a:t>
            </a:r>
          </a:p>
        </p:txBody>
      </p:sp>
      <p:sp>
        <p:nvSpPr>
          <p:cNvPr id="6" name="Slide Number Placeholder 5"/>
          <p:cNvSpPr>
            <a:spLocks noGrp="1"/>
          </p:cNvSpPr>
          <p:nvPr>
            <p:ph type="sldNum" sz="quarter" idx="12"/>
          </p:nvPr>
        </p:nvSpPr>
        <p:spPr/>
        <p:txBody>
          <a:bodyPr/>
          <a:lstStyle>
            <a:lvl1pPr>
              <a:defRPr/>
            </a:lvl1pPr>
          </a:lstStyle>
          <a:p>
            <a:fld id="{F8DCB2AB-2457-43D4-BFA4-5974A2D5A9B2}" type="slidenum">
              <a:rPr lang="en-US" altLang="en-US"/>
              <a:pPr/>
              <a:t>‹#›</a:t>
            </a:fld>
            <a:endParaRPr lang="en-US" altLang="en-US"/>
          </a:p>
        </p:txBody>
      </p:sp>
    </p:spTree>
    <p:extLst>
      <p:ext uri="{BB962C8B-B14F-4D97-AF65-F5344CB8AC3E}">
        <p14:creationId xmlns:p14="http://schemas.microsoft.com/office/powerpoint/2010/main" xmlns="" val="741311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68880" y="7680963"/>
            <a:ext cx="21808440" cy="21724622"/>
          </a:xfrm>
        </p:spPr>
        <p:txBody>
          <a:bodyPr/>
          <a:lstStyle>
            <a:lvl1pPr>
              <a:defRPr sz="13440"/>
            </a:lvl1pPr>
            <a:lvl2pPr>
              <a:defRPr sz="11520"/>
            </a:lvl2pPr>
            <a:lvl3pPr>
              <a:defRPr sz="9600"/>
            </a:lvl3pPr>
            <a:lvl4pPr>
              <a:defRPr sz="8640"/>
            </a:lvl4pPr>
            <a:lvl5pPr>
              <a:defRPr sz="8640"/>
            </a:lvl5pPr>
            <a:lvl6pPr>
              <a:defRPr sz="8640"/>
            </a:lvl6pPr>
            <a:lvl7pPr>
              <a:defRPr sz="8640"/>
            </a:lvl7pPr>
            <a:lvl8pPr>
              <a:defRPr sz="8640"/>
            </a:lvl8pPr>
            <a:lvl9pPr>
              <a:defRPr sz="86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100280" y="7680963"/>
            <a:ext cx="21808440" cy="21724622"/>
          </a:xfrm>
        </p:spPr>
        <p:txBody>
          <a:bodyPr/>
          <a:lstStyle>
            <a:lvl1pPr>
              <a:defRPr sz="13440"/>
            </a:lvl1pPr>
            <a:lvl2pPr>
              <a:defRPr sz="11520"/>
            </a:lvl2pPr>
            <a:lvl3pPr>
              <a:defRPr sz="9600"/>
            </a:lvl3pPr>
            <a:lvl4pPr>
              <a:defRPr sz="8640"/>
            </a:lvl4pPr>
            <a:lvl5pPr>
              <a:defRPr sz="8640"/>
            </a:lvl5pPr>
            <a:lvl6pPr>
              <a:defRPr sz="8640"/>
            </a:lvl6pPr>
            <a:lvl7pPr>
              <a:defRPr sz="8640"/>
            </a:lvl7pPr>
            <a:lvl8pPr>
              <a:defRPr sz="8640"/>
            </a:lvl8pPr>
            <a:lvl9pPr>
              <a:defRPr sz="86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291840" y="28529282"/>
            <a:ext cx="11521440" cy="1752600"/>
          </a:xfrm>
          <a:prstGeom prst="rect">
            <a:avLst/>
          </a:prstGeom>
        </p:spPr>
        <p:txBody>
          <a:bodyPr/>
          <a:lstStyle>
            <a:lvl1pPr fontAlgn="auto">
              <a:spcBef>
                <a:spcPts val="0"/>
              </a:spcBef>
              <a:spcAft>
                <a:spcPts val="0"/>
              </a:spcAft>
              <a:defRPr>
                <a:latin typeface="+mn-lt"/>
                <a:cs typeface="+mn-cs"/>
              </a:defRPr>
            </a:lvl1pPr>
          </a:lstStyle>
          <a:p>
            <a:pPr>
              <a:defRPr/>
            </a:pPr>
            <a:fld id="{BA429151-9956-4850-B21C-A8070983E8AB}" type="datetime1">
              <a:rPr lang="en-US"/>
              <a:pPr>
                <a:defRPr/>
              </a:pPr>
              <a:t>10/6/2015</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33rd International Electric Propulsion Conference, Oct. 9, 2013, Washington, D.C.</a:t>
            </a:r>
          </a:p>
        </p:txBody>
      </p:sp>
      <p:sp>
        <p:nvSpPr>
          <p:cNvPr id="7" name="Slide Number Placeholder 6"/>
          <p:cNvSpPr>
            <a:spLocks noGrp="1"/>
          </p:cNvSpPr>
          <p:nvPr>
            <p:ph type="sldNum" sz="quarter" idx="12"/>
          </p:nvPr>
        </p:nvSpPr>
        <p:spPr/>
        <p:txBody>
          <a:bodyPr/>
          <a:lstStyle>
            <a:lvl1pPr>
              <a:defRPr/>
            </a:lvl1pPr>
          </a:lstStyle>
          <a:p>
            <a:fld id="{27A29B78-3C84-4D5E-AD4B-A8C7B5925592}" type="slidenum">
              <a:rPr lang="en-US" altLang="en-US"/>
              <a:pPr/>
              <a:t>‹#›</a:t>
            </a:fld>
            <a:endParaRPr lang="en-US" altLang="en-US"/>
          </a:p>
        </p:txBody>
      </p:sp>
    </p:spTree>
    <p:extLst>
      <p:ext uri="{BB962C8B-B14F-4D97-AF65-F5344CB8AC3E}">
        <p14:creationId xmlns:p14="http://schemas.microsoft.com/office/powerpoint/2010/main" xmlns="" val="4044676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468880" y="7368542"/>
            <a:ext cx="21817015" cy="307085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4" name="Content Placeholder 3"/>
          <p:cNvSpPr>
            <a:spLocks noGrp="1"/>
          </p:cNvSpPr>
          <p:nvPr>
            <p:ph sz="half" idx="2"/>
          </p:nvPr>
        </p:nvSpPr>
        <p:spPr>
          <a:xfrm>
            <a:off x="2468880" y="10439400"/>
            <a:ext cx="21817015" cy="18966182"/>
          </a:xfrm>
        </p:spPr>
        <p:txBody>
          <a:bodyPr/>
          <a:lstStyle>
            <a:lvl1pPr>
              <a:defRPr sz="11520"/>
            </a:lvl1pPr>
            <a:lvl2pPr>
              <a:defRPr sz="9600"/>
            </a:lvl2pPr>
            <a:lvl3pPr>
              <a:defRPr sz="8640"/>
            </a:lvl3pPr>
            <a:lvl4pPr>
              <a:defRPr sz="7680"/>
            </a:lvl4pPr>
            <a:lvl5pPr>
              <a:defRPr sz="7680"/>
            </a:lvl5pPr>
            <a:lvl6pPr>
              <a:defRPr sz="7680"/>
            </a:lvl6pPr>
            <a:lvl7pPr>
              <a:defRPr sz="7680"/>
            </a:lvl7pPr>
            <a:lvl8pPr>
              <a:defRPr sz="7680"/>
            </a:lvl8pPr>
            <a:lvl9pPr>
              <a:defRPr sz="768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5083137" y="7368542"/>
            <a:ext cx="21825585" cy="307085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6" name="Content Placeholder 5"/>
          <p:cNvSpPr>
            <a:spLocks noGrp="1"/>
          </p:cNvSpPr>
          <p:nvPr>
            <p:ph sz="quarter" idx="4"/>
          </p:nvPr>
        </p:nvSpPr>
        <p:spPr>
          <a:xfrm>
            <a:off x="25083137" y="10439400"/>
            <a:ext cx="21825585" cy="18966182"/>
          </a:xfrm>
        </p:spPr>
        <p:txBody>
          <a:bodyPr/>
          <a:lstStyle>
            <a:lvl1pPr>
              <a:defRPr sz="11520"/>
            </a:lvl1pPr>
            <a:lvl2pPr>
              <a:defRPr sz="9600"/>
            </a:lvl2pPr>
            <a:lvl3pPr>
              <a:defRPr sz="8640"/>
            </a:lvl3pPr>
            <a:lvl4pPr>
              <a:defRPr sz="7680"/>
            </a:lvl4pPr>
            <a:lvl5pPr>
              <a:defRPr sz="7680"/>
            </a:lvl5pPr>
            <a:lvl6pPr>
              <a:defRPr sz="7680"/>
            </a:lvl6pPr>
            <a:lvl7pPr>
              <a:defRPr sz="7680"/>
            </a:lvl7pPr>
            <a:lvl8pPr>
              <a:defRPr sz="7680"/>
            </a:lvl8pPr>
            <a:lvl9pPr>
              <a:defRPr sz="768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3291840" y="28529282"/>
            <a:ext cx="11521440" cy="1752600"/>
          </a:xfrm>
          <a:prstGeom prst="rect">
            <a:avLst/>
          </a:prstGeom>
        </p:spPr>
        <p:txBody>
          <a:bodyPr/>
          <a:lstStyle>
            <a:lvl1pPr fontAlgn="auto">
              <a:spcBef>
                <a:spcPts val="0"/>
              </a:spcBef>
              <a:spcAft>
                <a:spcPts val="0"/>
              </a:spcAft>
              <a:defRPr>
                <a:latin typeface="+mn-lt"/>
                <a:cs typeface="+mn-cs"/>
              </a:defRPr>
            </a:lvl1pPr>
          </a:lstStyle>
          <a:p>
            <a:pPr>
              <a:defRPr/>
            </a:pPr>
            <a:fld id="{C34D7050-5B5E-4411-980A-91D7C66CAC26}" type="datetime1">
              <a:rPr lang="en-US"/>
              <a:pPr>
                <a:defRPr/>
              </a:pPr>
              <a:t>10/6/2015</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a:t>33rd International Electric Propulsion Conference, Oct. 9, 2013, Washington, D.C.</a:t>
            </a:r>
          </a:p>
        </p:txBody>
      </p:sp>
      <p:sp>
        <p:nvSpPr>
          <p:cNvPr id="9" name="Slide Number Placeholder 8"/>
          <p:cNvSpPr>
            <a:spLocks noGrp="1"/>
          </p:cNvSpPr>
          <p:nvPr>
            <p:ph type="sldNum" sz="quarter" idx="12"/>
          </p:nvPr>
        </p:nvSpPr>
        <p:spPr/>
        <p:txBody>
          <a:bodyPr/>
          <a:lstStyle>
            <a:lvl1pPr>
              <a:defRPr/>
            </a:lvl1pPr>
          </a:lstStyle>
          <a:p>
            <a:fld id="{02C6F448-17E3-41F6-9FBF-7A4367235D74}" type="slidenum">
              <a:rPr lang="en-US" altLang="en-US"/>
              <a:pPr/>
              <a:t>‹#›</a:t>
            </a:fld>
            <a:endParaRPr lang="en-US" altLang="en-US"/>
          </a:p>
        </p:txBody>
      </p:sp>
    </p:spTree>
    <p:extLst>
      <p:ext uri="{BB962C8B-B14F-4D97-AF65-F5344CB8AC3E}">
        <p14:creationId xmlns:p14="http://schemas.microsoft.com/office/powerpoint/2010/main" xmlns="" val="1110143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3291840" y="28529282"/>
            <a:ext cx="11521440" cy="1752600"/>
          </a:xfrm>
          <a:prstGeom prst="rect">
            <a:avLst/>
          </a:prstGeom>
        </p:spPr>
        <p:txBody>
          <a:bodyPr/>
          <a:lstStyle>
            <a:lvl1pPr fontAlgn="auto">
              <a:spcBef>
                <a:spcPts val="0"/>
              </a:spcBef>
              <a:spcAft>
                <a:spcPts val="0"/>
              </a:spcAft>
              <a:defRPr>
                <a:latin typeface="+mn-lt"/>
                <a:cs typeface="+mn-cs"/>
              </a:defRPr>
            </a:lvl1pPr>
          </a:lstStyle>
          <a:p>
            <a:pPr>
              <a:defRPr/>
            </a:pPr>
            <a:fld id="{3B182BE7-61FE-485C-949C-1D2E5FCC9A32}" type="datetime1">
              <a:rPr lang="en-US"/>
              <a:pPr>
                <a:defRPr/>
              </a:pPr>
              <a:t>10/6/2015</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33rd International Electric Propulsion Conference, Oct. 9, 2013, Washington, D.C.</a:t>
            </a:r>
          </a:p>
        </p:txBody>
      </p:sp>
      <p:sp>
        <p:nvSpPr>
          <p:cNvPr id="5" name="Slide Number Placeholder 4"/>
          <p:cNvSpPr>
            <a:spLocks noGrp="1"/>
          </p:cNvSpPr>
          <p:nvPr>
            <p:ph type="sldNum" sz="quarter" idx="12"/>
          </p:nvPr>
        </p:nvSpPr>
        <p:spPr/>
        <p:txBody>
          <a:bodyPr/>
          <a:lstStyle>
            <a:lvl1pPr>
              <a:defRPr/>
            </a:lvl1pPr>
          </a:lstStyle>
          <a:p>
            <a:fld id="{13651DC4-D6E9-45D7-A6E1-7031BE9E7BD9}" type="slidenum">
              <a:rPr lang="en-US" altLang="en-US"/>
              <a:pPr/>
              <a:t>‹#›</a:t>
            </a:fld>
            <a:endParaRPr lang="en-US" altLang="en-US"/>
          </a:p>
        </p:txBody>
      </p:sp>
    </p:spTree>
    <p:extLst>
      <p:ext uri="{BB962C8B-B14F-4D97-AF65-F5344CB8AC3E}">
        <p14:creationId xmlns:p14="http://schemas.microsoft.com/office/powerpoint/2010/main" xmlns="" val="3943708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291840" y="28529282"/>
            <a:ext cx="11521440" cy="1752600"/>
          </a:xfrm>
          <a:prstGeom prst="rect">
            <a:avLst/>
          </a:prstGeom>
        </p:spPr>
        <p:txBody>
          <a:bodyPr/>
          <a:lstStyle>
            <a:lvl1pPr fontAlgn="auto">
              <a:spcBef>
                <a:spcPts val="0"/>
              </a:spcBef>
              <a:spcAft>
                <a:spcPts val="0"/>
              </a:spcAft>
              <a:defRPr>
                <a:latin typeface="+mn-lt"/>
                <a:cs typeface="+mn-cs"/>
              </a:defRPr>
            </a:lvl1pPr>
          </a:lstStyle>
          <a:p>
            <a:pPr>
              <a:defRPr/>
            </a:pPr>
            <a:fld id="{50EFA218-DB85-4260-AE92-9F233047007A}" type="datetime1">
              <a:rPr lang="en-US"/>
              <a:pPr>
                <a:defRPr/>
              </a:pPr>
              <a:t>10/6/2015</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33rd International Electric Propulsion Conference, Oct. 9, 2013, Washington, D.C.</a:t>
            </a:r>
          </a:p>
        </p:txBody>
      </p:sp>
      <p:sp>
        <p:nvSpPr>
          <p:cNvPr id="4" name="Slide Number Placeholder 3"/>
          <p:cNvSpPr>
            <a:spLocks noGrp="1"/>
          </p:cNvSpPr>
          <p:nvPr>
            <p:ph type="sldNum" sz="quarter" idx="12"/>
          </p:nvPr>
        </p:nvSpPr>
        <p:spPr/>
        <p:txBody>
          <a:bodyPr/>
          <a:lstStyle>
            <a:lvl1pPr>
              <a:defRPr/>
            </a:lvl1pPr>
          </a:lstStyle>
          <a:p>
            <a:fld id="{CB60A02D-4FDF-41E9-BD99-0077163A6531}" type="slidenum">
              <a:rPr lang="en-US" altLang="en-US"/>
              <a:pPr/>
              <a:t>‹#›</a:t>
            </a:fld>
            <a:endParaRPr lang="en-US" altLang="en-US"/>
          </a:p>
        </p:txBody>
      </p:sp>
    </p:spTree>
    <p:extLst>
      <p:ext uri="{BB962C8B-B14F-4D97-AF65-F5344CB8AC3E}">
        <p14:creationId xmlns:p14="http://schemas.microsoft.com/office/powerpoint/2010/main" xmlns="" val="2481129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68883" y="1310640"/>
            <a:ext cx="16244890"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9305270" y="1310643"/>
            <a:ext cx="27603450" cy="28094942"/>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468883" y="6888483"/>
            <a:ext cx="16244890" cy="22517102"/>
          </a:xfrm>
        </p:spPr>
        <p:txBody>
          <a:bodyPr/>
          <a:lstStyle>
            <a:lvl1pPr marL="0" indent="0">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smtClean="0"/>
              <a:t>Click to edit Master text styles</a:t>
            </a:r>
          </a:p>
        </p:txBody>
      </p:sp>
      <p:sp>
        <p:nvSpPr>
          <p:cNvPr id="5" name="Date Placeholder 4"/>
          <p:cNvSpPr>
            <a:spLocks noGrp="1"/>
          </p:cNvSpPr>
          <p:nvPr>
            <p:ph type="dt" sz="half" idx="10"/>
          </p:nvPr>
        </p:nvSpPr>
        <p:spPr>
          <a:xfrm>
            <a:off x="3291840" y="28529282"/>
            <a:ext cx="11521440" cy="1752600"/>
          </a:xfrm>
          <a:prstGeom prst="rect">
            <a:avLst/>
          </a:prstGeom>
        </p:spPr>
        <p:txBody>
          <a:bodyPr/>
          <a:lstStyle>
            <a:lvl1pPr fontAlgn="auto">
              <a:spcBef>
                <a:spcPts val="0"/>
              </a:spcBef>
              <a:spcAft>
                <a:spcPts val="0"/>
              </a:spcAft>
              <a:defRPr>
                <a:latin typeface="+mn-lt"/>
                <a:cs typeface="+mn-cs"/>
              </a:defRPr>
            </a:lvl1pPr>
          </a:lstStyle>
          <a:p>
            <a:pPr>
              <a:defRPr/>
            </a:pPr>
            <a:fld id="{850663C1-94F4-45FA-82AE-819BA232D198}" type="datetime1">
              <a:rPr lang="en-US"/>
              <a:pPr>
                <a:defRPr/>
              </a:pPr>
              <a:t>10/6/2015</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33rd International Electric Propulsion Conference, Oct. 9, 2013, Washington, D.C.</a:t>
            </a:r>
          </a:p>
        </p:txBody>
      </p:sp>
      <p:sp>
        <p:nvSpPr>
          <p:cNvPr id="7" name="Slide Number Placeholder 6"/>
          <p:cNvSpPr>
            <a:spLocks noGrp="1"/>
          </p:cNvSpPr>
          <p:nvPr>
            <p:ph type="sldNum" sz="quarter" idx="12"/>
          </p:nvPr>
        </p:nvSpPr>
        <p:spPr/>
        <p:txBody>
          <a:bodyPr/>
          <a:lstStyle>
            <a:lvl1pPr>
              <a:defRPr/>
            </a:lvl1pPr>
          </a:lstStyle>
          <a:p>
            <a:fld id="{3CCA503B-BD93-47B9-AAAD-32C4FAB0D101}" type="slidenum">
              <a:rPr lang="en-US" altLang="en-US"/>
              <a:pPr/>
              <a:t>‹#›</a:t>
            </a:fld>
            <a:endParaRPr lang="en-US" altLang="en-US"/>
          </a:p>
        </p:txBody>
      </p:sp>
    </p:spTree>
    <p:extLst>
      <p:ext uri="{BB962C8B-B14F-4D97-AF65-F5344CB8AC3E}">
        <p14:creationId xmlns:p14="http://schemas.microsoft.com/office/powerpoint/2010/main" xmlns="" val="2220799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78355" y="23042880"/>
            <a:ext cx="2962656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9678355" y="2941320"/>
            <a:ext cx="29626560" cy="19751040"/>
          </a:xfrm>
        </p:spPr>
        <p:txBody>
          <a:bodyPr rtlCol="0">
            <a:normAutofit/>
          </a:bodyPr>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pPr lvl="0"/>
            <a:endParaRPr lang="en-US" noProof="0" smtClean="0"/>
          </a:p>
        </p:txBody>
      </p:sp>
      <p:sp>
        <p:nvSpPr>
          <p:cNvPr id="4" name="Text Placeholder 3"/>
          <p:cNvSpPr>
            <a:spLocks noGrp="1"/>
          </p:cNvSpPr>
          <p:nvPr>
            <p:ph type="body" sz="half" idx="2"/>
          </p:nvPr>
        </p:nvSpPr>
        <p:spPr>
          <a:xfrm>
            <a:off x="9678355" y="25763222"/>
            <a:ext cx="29626560" cy="3863338"/>
          </a:xfrm>
        </p:spPr>
        <p:txBody>
          <a:bodyPr/>
          <a:lstStyle>
            <a:lvl1pPr marL="0" indent="0">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smtClean="0"/>
              <a:t>Click to edit Master text styles</a:t>
            </a:r>
          </a:p>
        </p:txBody>
      </p:sp>
      <p:sp>
        <p:nvSpPr>
          <p:cNvPr id="5" name="Date Placeholder 4"/>
          <p:cNvSpPr>
            <a:spLocks noGrp="1"/>
          </p:cNvSpPr>
          <p:nvPr>
            <p:ph type="dt" sz="half" idx="10"/>
          </p:nvPr>
        </p:nvSpPr>
        <p:spPr>
          <a:xfrm>
            <a:off x="3291840" y="28529282"/>
            <a:ext cx="11521440" cy="1752600"/>
          </a:xfrm>
          <a:prstGeom prst="rect">
            <a:avLst/>
          </a:prstGeom>
        </p:spPr>
        <p:txBody>
          <a:bodyPr/>
          <a:lstStyle>
            <a:lvl1pPr fontAlgn="auto">
              <a:spcBef>
                <a:spcPts val="0"/>
              </a:spcBef>
              <a:spcAft>
                <a:spcPts val="0"/>
              </a:spcAft>
              <a:defRPr>
                <a:latin typeface="+mn-lt"/>
                <a:cs typeface="+mn-cs"/>
              </a:defRPr>
            </a:lvl1pPr>
          </a:lstStyle>
          <a:p>
            <a:pPr>
              <a:defRPr/>
            </a:pPr>
            <a:fld id="{95AAD4BD-1CC0-4E06-8429-B58BD4E3758F}" type="datetime1">
              <a:rPr lang="en-US"/>
              <a:pPr>
                <a:defRPr/>
              </a:pPr>
              <a:t>10/6/2015</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33rd International Electric Propulsion Conference, Oct. 9, 2013, Washington, D.C.</a:t>
            </a:r>
          </a:p>
        </p:txBody>
      </p:sp>
      <p:sp>
        <p:nvSpPr>
          <p:cNvPr id="7" name="Slide Number Placeholder 6"/>
          <p:cNvSpPr>
            <a:spLocks noGrp="1"/>
          </p:cNvSpPr>
          <p:nvPr>
            <p:ph type="sldNum" sz="quarter" idx="12"/>
          </p:nvPr>
        </p:nvSpPr>
        <p:spPr/>
        <p:txBody>
          <a:bodyPr/>
          <a:lstStyle>
            <a:lvl1pPr>
              <a:defRPr/>
            </a:lvl1pPr>
          </a:lstStyle>
          <a:p>
            <a:fld id="{892A0B83-A5F6-4F18-AB71-EB82F9323B8E}" type="slidenum">
              <a:rPr lang="en-US" altLang="en-US"/>
              <a:pPr/>
              <a:t>‹#›</a:t>
            </a:fld>
            <a:endParaRPr lang="en-US" altLang="en-US"/>
          </a:p>
        </p:txBody>
      </p:sp>
    </p:spTree>
    <p:extLst>
      <p:ext uri="{BB962C8B-B14F-4D97-AF65-F5344CB8AC3E}">
        <p14:creationId xmlns:p14="http://schemas.microsoft.com/office/powerpoint/2010/main" xmlns="" val="32023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31638240"/>
            <a:ext cx="49377600" cy="1280160"/>
          </a:xfrm>
          <a:prstGeom prst="rect">
            <a:avLst/>
          </a:prstGeom>
          <a:solidFill>
            <a:srgbClr val="0027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CCD04"/>
              </a:solidFill>
            </a:endParaRPr>
          </a:p>
        </p:txBody>
      </p:sp>
      <p:sp>
        <p:nvSpPr>
          <p:cNvPr id="1027" name="Title Placeholder 1"/>
          <p:cNvSpPr>
            <a:spLocks noGrp="1"/>
          </p:cNvSpPr>
          <p:nvPr>
            <p:ph type="title"/>
          </p:nvPr>
        </p:nvSpPr>
        <p:spPr bwMode="auto">
          <a:xfrm>
            <a:off x="2468880" y="84416"/>
            <a:ext cx="44439840" cy="2375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8" name="Text Placeholder 2"/>
          <p:cNvSpPr>
            <a:spLocks noGrp="1"/>
          </p:cNvSpPr>
          <p:nvPr>
            <p:ph type="body" idx="1"/>
          </p:nvPr>
        </p:nvSpPr>
        <p:spPr bwMode="auto">
          <a:xfrm>
            <a:off x="2468880" y="5649129"/>
            <a:ext cx="44439840" cy="23756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5" name="Footer Placeholder 4"/>
          <p:cNvSpPr>
            <a:spLocks noGrp="1"/>
          </p:cNvSpPr>
          <p:nvPr>
            <p:ph type="ftr" sz="quarter" idx="3"/>
          </p:nvPr>
        </p:nvSpPr>
        <p:spPr>
          <a:xfrm>
            <a:off x="0" y="31638240"/>
            <a:ext cx="32506920" cy="1280160"/>
          </a:xfrm>
          <a:prstGeom prst="rect">
            <a:avLst/>
          </a:prstGeom>
        </p:spPr>
        <p:txBody>
          <a:bodyPr vert="horz" lIns="91440" tIns="45720" rIns="91440" bIns="45720" rtlCol="0" anchor="ctr"/>
          <a:lstStyle>
            <a:lvl1pPr algn="l" fontAlgn="auto">
              <a:spcBef>
                <a:spcPts val="0"/>
              </a:spcBef>
              <a:spcAft>
                <a:spcPts val="0"/>
              </a:spcAft>
              <a:defRPr sz="5760" dirty="0" smtClean="0">
                <a:solidFill>
                  <a:srgbClr val="FFCB05"/>
                </a:solidFill>
                <a:latin typeface="+mn-lt"/>
                <a:cs typeface="+mn-cs"/>
              </a:defRPr>
            </a:lvl1pPr>
          </a:lstStyle>
          <a:p>
            <a:pPr>
              <a:defRPr/>
            </a:pPr>
            <a:r>
              <a:rPr lang="en-US"/>
              <a:t>33rd International Electric Propulsion Conference, Oct. 9, 2013, Washington, D.C.</a:t>
            </a:r>
          </a:p>
        </p:txBody>
      </p:sp>
      <p:sp>
        <p:nvSpPr>
          <p:cNvPr id="6" name="Slide Number Placeholder 5"/>
          <p:cNvSpPr>
            <a:spLocks noGrp="1"/>
          </p:cNvSpPr>
          <p:nvPr>
            <p:ph type="sldNum" sz="quarter" idx="4"/>
          </p:nvPr>
        </p:nvSpPr>
        <p:spPr>
          <a:xfrm>
            <a:off x="43205400" y="31638240"/>
            <a:ext cx="6172200" cy="1280160"/>
          </a:xfrm>
          <a:prstGeom prst="rect">
            <a:avLst/>
          </a:prstGeom>
        </p:spPr>
        <p:txBody>
          <a:bodyPr vert="horz" wrap="square" lIns="91440" tIns="45720" rIns="91440" bIns="45720" numCol="1" anchor="ctr" anchorCtr="0" compatLnSpc="1">
            <a:prstTxWarp prst="textNoShape">
              <a:avLst/>
            </a:prstTxWarp>
          </a:bodyPr>
          <a:lstStyle>
            <a:lvl1pPr algn="r">
              <a:defRPr sz="5760">
                <a:solidFill>
                  <a:srgbClr val="FFCB05"/>
                </a:solidFill>
              </a:defRPr>
            </a:lvl1pPr>
          </a:lstStyle>
          <a:p>
            <a:fld id="{40BA2B90-29AC-4AF7-BAB3-F36F0203F533}" type="slidenum">
              <a:rPr lang="en-US" altLang="en-US"/>
              <a:pPr/>
              <a:t>‹#›</a:t>
            </a:fld>
            <a:endParaRPr lang="en-US" altLang="en-US"/>
          </a:p>
        </p:txBody>
      </p:sp>
      <p:cxnSp>
        <p:nvCxnSpPr>
          <p:cNvPr id="9" name="Straight Connector 8"/>
          <p:cNvCxnSpPr/>
          <p:nvPr userDrawn="1"/>
        </p:nvCxnSpPr>
        <p:spPr>
          <a:xfrm>
            <a:off x="0" y="3048000"/>
            <a:ext cx="49377600" cy="0"/>
          </a:xfrm>
          <a:prstGeom prst="line">
            <a:avLst/>
          </a:prstGeom>
          <a:ln w="190500">
            <a:solidFill>
              <a:srgbClr val="00274C"/>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2918400" y="3962400"/>
            <a:ext cx="0" cy="26862617"/>
          </a:xfrm>
          <a:prstGeom prst="line">
            <a:avLst/>
          </a:prstGeom>
          <a:ln w="190500">
            <a:solidFill>
              <a:srgbClr val="0027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16383000" y="3962400"/>
            <a:ext cx="0" cy="26862617"/>
          </a:xfrm>
          <a:prstGeom prst="line">
            <a:avLst/>
          </a:prstGeom>
          <a:ln w="190500">
            <a:solidFill>
              <a:srgbClr val="00274C"/>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iming>
    <p:tnLst>
      <p:par>
        <p:cTn id="1" dur="indefinite" restart="never" nodeType="tmRoot"/>
      </p:par>
    </p:tnLst>
  </p:timing>
  <p:hf hdr="0" dt="0"/>
  <p:txStyles>
    <p:titleStyle>
      <a:lvl1pPr algn="ctr" rtl="0" fontAlgn="base">
        <a:spcBef>
          <a:spcPct val="0"/>
        </a:spcBef>
        <a:spcAft>
          <a:spcPct val="0"/>
        </a:spcAft>
        <a:defRPr sz="9600" kern="1200">
          <a:solidFill>
            <a:schemeClr val="tx1"/>
          </a:solidFill>
          <a:latin typeface="+mj-lt"/>
          <a:ea typeface="+mj-ea"/>
          <a:cs typeface="+mj-cs"/>
        </a:defRPr>
      </a:lvl1pPr>
      <a:lvl2pPr algn="ctr" rtl="0" fontAlgn="base">
        <a:spcBef>
          <a:spcPct val="0"/>
        </a:spcBef>
        <a:spcAft>
          <a:spcPct val="0"/>
        </a:spcAft>
        <a:defRPr sz="21120">
          <a:solidFill>
            <a:schemeClr val="tx1"/>
          </a:solidFill>
          <a:latin typeface="Calibri" panose="020F0502020204030204" pitchFamily="34" charset="0"/>
        </a:defRPr>
      </a:lvl2pPr>
      <a:lvl3pPr algn="ctr" rtl="0" fontAlgn="base">
        <a:spcBef>
          <a:spcPct val="0"/>
        </a:spcBef>
        <a:spcAft>
          <a:spcPct val="0"/>
        </a:spcAft>
        <a:defRPr sz="21120">
          <a:solidFill>
            <a:schemeClr val="tx1"/>
          </a:solidFill>
          <a:latin typeface="Calibri" panose="020F0502020204030204" pitchFamily="34" charset="0"/>
        </a:defRPr>
      </a:lvl3pPr>
      <a:lvl4pPr algn="ctr" rtl="0" fontAlgn="base">
        <a:spcBef>
          <a:spcPct val="0"/>
        </a:spcBef>
        <a:spcAft>
          <a:spcPct val="0"/>
        </a:spcAft>
        <a:defRPr sz="21120">
          <a:solidFill>
            <a:schemeClr val="tx1"/>
          </a:solidFill>
          <a:latin typeface="Calibri" panose="020F0502020204030204" pitchFamily="34" charset="0"/>
        </a:defRPr>
      </a:lvl4pPr>
      <a:lvl5pPr algn="ctr" rtl="0" fontAlgn="base">
        <a:spcBef>
          <a:spcPct val="0"/>
        </a:spcBef>
        <a:spcAft>
          <a:spcPct val="0"/>
        </a:spcAft>
        <a:defRPr sz="21120">
          <a:solidFill>
            <a:schemeClr val="tx1"/>
          </a:solidFill>
          <a:latin typeface="Calibri" panose="020F0502020204030204" pitchFamily="34" charset="0"/>
        </a:defRPr>
      </a:lvl5pPr>
      <a:lvl6pPr marL="2194560" algn="ctr" rtl="0" fontAlgn="base">
        <a:spcBef>
          <a:spcPct val="0"/>
        </a:spcBef>
        <a:spcAft>
          <a:spcPct val="0"/>
        </a:spcAft>
        <a:defRPr sz="21120">
          <a:solidFill>
            <a:schemeClr val="tx1"/>
          </a:solidFill>
          <a:latin typeface="Calibri" panose="020F0502020204030204" pitchFamily="34" charset="0"/>
        </a:defRPr>
      </a:lvl6pPr>
      <a:lvl7pPr marL="4389120" algn="ctr" rtl="0" fontAlgn="base">
        <a:spcBef>
          <a:spcPct val="0"/>
        </a:spcBef>
        <a:spcAft>
          <a:spcPct val="0"/>
        </a:spcAft>
        <a:defRPr sz="21120">
          <a:solidFill>
            <a:schemeClr val="tx1"/>
          </a:solidFill>
          <a:latin typeface="Calibri" panose="020F0502020204030204" pitchFamily="34" charset="0"/>
        </a:defRPr>
      </a:lvl7pPr>
      <a:lvl8pPr marL="6583680" algn="ctr" rtl="0" fontAlgn="base">
        <a:spcBef>
          <a:spcPct val="0"/>
        </a:spcBef>
        <a:spcAft>
          <a:spcPct val="0"/>
        </a:spcAft>
        <a:defRPr sz="21120">
          <a:solidFill>
            <a:schemeClr val="tx1"/>
          </a:solidFill>
          <a:latin typeface="Calibri" panose="020F0502020204030204" pitchFamily="34" charset="0"/>
        </a:defRPr>
      </a:lvl8pPr>
      <a:lvl9pPr marL="8778240" algn="ctr" rtl="0" fontAlgn="base">
        <a:spcBef>
          <a:spcPct val="0"/>
        </a:spcBef>
        <a:spcAft>
          <a:spcPct val="0"/>
        </a:spcAft>
        <a:defRPr sz="21120">
          <a:solidFill>
            <a:schemeClr val="tx1"/>
          </a:solidFill>
          <a:latin typeface="Calibri" panose="020F0502020204030204" pitchFamily="34" charset="0"/>
        </a:defRPr>
      </a:lvl9pPr>
    </p:titleStyle>
    <p:bodyStyle>
      <a:lvl1pPr marL="1645920" indent="-1645920" algn="l" rtl="0" fontAlgn="base">
        <a:spcBef>
          <a:spcPct val="20000"/>
        </a:spcBef>
        <a:spcAft>
          <a:spcPct val="0"/>
        </a:spcAft>
        <a:buFont typeface="Arial" panose="020B0604020202020204" pitchFamily="34" charset="0"/>
        <a:buChar char="•"/>
        <a:defRPr sz="15360" kern="1200">
          <a:solidFill>
            <a:schemeClr val="tx1"/>
          </a:solidFill>
          <a:latin typeface="+mn-lt"/>
          <a:ea typeface="+mn-ea"/>
          <a:cs typeface="+mn-cs"/>
        </a:defRPr>
      </a:lvl1pPr>
      <a:lvl2pPr marL="3566160" indent="-1371600" algn="l" rtl="0" fontAlgn="base">
        <a:spcBef>
          <a:spcPct val="20000"/>
        </a:spcBef>
        <a:spcAft>
          <a:spcPct val="0"/>
        </a:spcAft>
        <a:buFont typeface="Arial" panose="020B0604020202020204" pitchFamily="34" charset="0"/>
        <a:buChar char="–"/>
        <a:defRPr sz="13440" kern="1200">
          <a:solidFill>
            <a:schemeClr val="tx1"/>
          </a:solidFill>
          <a:latin typeface="+mn-lt"/>
          <a:ea typeface="+mn-ea"/>
          <a:cs typeface="+mn-cs"/>
        </a:defRPr>
      </a:lvl2pPr>
      <a:lvl3pPr marL="5486400" indent="-1097280" algn="l" rtl="0" fontAlgn="base">
        <a:spcBef>
          <a:spcPct val="20000"/>
        </a:spcBef>
        <a:spcAft>
          <a:spcPct val="0"/>
        </a:spcAft>
        <a:buFont typeface="Arial" panose="020B0604020202020204" pitchFamily="34" charset="0"/>
        <a:buChar char="•"/>
        <a:defRPr sz="11520" kern="1200">
          <a:solidFill>
            <a:schemeClr val="tx1"/>
          </a:solidFill>
          <a:latin typeface="+mn-lt"/>
          <a:ea typeface="+mn-ea"/>
          <a:cs typeface="+mn-cs"/>
        </a:defRPr>
      </a:lvl3pPr>
      <a:lvl4pPr marL="7680960" indent="-1097280" algn="l" rtl="0" fontAlgn="base">
        <a:spcBef>
          <a:spcPct val="20000"/>
        </a:spcBef>
        <a:spcAft>
          <a:spcPct val="0"/>
        </a:spcAft>
        <a:buFont typeface="Arial" panose="020B0604020202020204" pitchFamily="34" charset="0"/>
        <a:buChar char="–"/>
        <a:defRPr sz="9600" kern="1200">
          <a:solidFill>
            <a:schemeClr val="tx1"/>
          </a:solidFill>
          <a:latin typeface="+mn-lt"/>
          <a:ea typeface="+mn-ea"/>
          <a:cs typeface="+mn-cs"/>
        </a:defRPr>
      </a:lvl4pPr>
      <a:lvl5pPr marL="9875520" indent="-1097280" algn="l" rtl="0" fontAlgn="base">
        <a:spcBef>
          <a:spcPct val="20000"/>
        </a:spcBef>
        <a:spcAft>
          <a:spcPct val="0"/>
        </a:spcAft>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163899"/>
            <a:ext cx="49377600" cy="3535825"/>
          </a:xfrm>
          <a:solidFill>
            <a:srgbClr val="00274C"/>
          </a:solidFill>
        </p:spPr>
        <p:txBody>
          <a:bodyPr/>
          <a:lstStyle/>
          <a:p>
            <a:pPr lvl="0"/>
            <a:r>
              <a:rPr lang="en-US" dirty="0" smtClean="0">
                <a:solidFill>
                  <a:schemeClr val="bg1"/>
                </a:solidFill>
                <a:latin typeface="Arial" pitchFamily="34" charset="0"/>
                <a:cs typeface="Arial" pitchFamily="34" charset="0"/>
              </a:rPr>
              <a:t>Ion </a:t>
            </a:r>
            <a:r>
              <a:rPr lang="en-US" dirty="0" err="1" smtClean="0">
                <a:solidFill>
                  <a:schemeClr val="bg1"/>
                </a:solidFill>
                <a:latin typeface="Arial" pitchFamily="34" charset="0"/>
                <a:cs typeface="Arial" pitchFamily="34" charset="0"/>
              </a:rPr>
              <a:t>Energetics</a:t>
            </a:r>
            <a:r>
              <a:rPr lang="en-US" dirty="0" smtClean="0">
                <a:solidFill>
                  <a:schemeClr val="bg1"/>
                </a:solidFill>
                <a:latin typeface="Arial" pitchFamily="34" charset="0"/>
                <a:cs typeface="Arial" pitchFamily="34" charset="0"/>
              </a:rPr>
              <a:t> of the Modes of the </a:t>
            </a:r>
            <a:r>
              <a:rPr lang="en-US" dirty="0" err="1" smtClean="0">
                <a:solidFill>
                  <a:schemeClr val="bg1"/>
                </a:solidFill>
                <a:latin typeface="Arial" pitchFamily="34" charset="0"/>
                <a:cs typeface="Arial" pitchFamily="34" charset="0"/>
              </a:rPr>
              <a:t>CubeSat</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Ambipolar</a:t>
            </a:r>
            <a:r>
              <a:rPr lang="en-US" dirty="0" smtClean="0">
                <a:solidFill>
                  <a:schemeClr val="bg1"/>
                </a:solidFill>
                <a:latin typeface="Arial" pitchFamily="34" charset="0"/>
                <a:cs typeface="Arial" pitchFamily="34" charset="0"/>
              </a:rPr>
              <a:t> Thruster</a:t>
            </a:r>
            <a:r>
              <a:rPr lang="en-US" altLang="en-US" sz="6600" dirty="0" smtClean="0">
                <a:solidFill>
                  <a:schemeClr val="bg1"/>
                </a:solidFill>
                <a:latin typeface="Arial" pitchFamily="34" charset="0"/>
                <a:cs typeface="Arial" pitchFamily="34" charset="0"/>
              </a:rPr>
              <a:t/>
            </a:r>
            <a:br>
              <a:rPr lang="en-US" altLang="en-US" sz="6600" dirty="0" smtClean="0">
                <a:solidFill>
                  <a:schemeClr val="bg1"/>
                </a:solidFill>
                <a:latin typeface="Arial" pitchFamily="34" charset="0"/>
                <a:cs typeface="Arial" pitchFamily="34" charset="0"/>
              </a:rPr>
            </a:br>
            <a:r>
              <a:rPr lang="en-US" sz="4800" i="1" dirty="0" smtClean="0">
                <a:solidFill>
                  <a:schemeClr val="bg1"/>
                </a:solidFill>
                <a:latin typeface="Arial" pitchFamily="34" charset="0"/>
                <a:cs typeface="Arial" pitchFamily="34" charset="0"/>
              </a:rPr>
              <a:t>Timothy A. Collard</a:t>
            </a:r>
            <a:r>
              <a:rPr lang="en-US" sz="4800" i="1" baseline="30000" dirty="0" smtClean="0">
                <a:solidFill>
                  <a:schemeClr val="bg1"/>
                </a:solidFill>
                <a:latin typeface="Arial" pitchFamily="34" charset="0"/>
                <a:cs typeface="Arial" pitchFamily="34" charset="0"/>
              </a:rPr>
              <a:t>1</a:t>
            </a:r>
            <a:r>
              <a:rPr lang="en-US" sz="4800" i="1" dirty="0" smtClean="0">
                <a:solidFill>
                  <a:schemeClr val="bg1"/>
                </a:solidFill>
                <a:latin typeface="Arial" pitchFamily="34" charset="0"/>
                <a:cs typeface="Arial" pitchFamily="34" charset="0"/>
              </a:rPr>
              <a:t>, J. P. Sheehan</a:t>
            </a:r>
            <a:r>
              <a:rPr lang="en-US" sz="4800" i="1" baseline="30000" dirty="0" smtClean="0">
                <a:solidFill>
                  <a:schemeClr val="bg1"/>
                </a:solidFill>
                <a:latin typeface="Arial" pitchFamily="34" charset="0"/>
                <a:cs typeface="Arial" pitchFamily="34" charset="0"/>
              </a:rPr>
              <a:t>1</a:t>
            </a:r>
            <a:r>
              <a:rPr lang="en-US" sz="4800" i="1" dirty="0" smtClean="0">
                <a:solidFill>
                  <a:schemeClr val="bg1"/>
                </a:solidFill>
                <a:latin typeface="Arial" pitchFamily="34" charset="0"/>
                <a:cs typeface="Arial" pitchFamily="34" charset="0"/>
              </a:rPr>
              <a:t>,  and Alec D. Gallimore</a:t>
            </a:r>
            <a:r>
              <a:rPr lang="en-US" sz="4800" i="1" baseline="30000" dirty="0" smtClean="0">
                <a:solidFill>
                  <a:schemeClr val="bg1"/>
                </a:solidFill>
                <a:latin typeface="Arial" pitchFamily="34" charset="0"/>
                <a:cs typeface="Arial" pitchFamily="34" charset="0"/>
              </a:rPr>
              <a:t>1</a:t>
            </a:r>
            <a:r>
              <a:rPr lang="en-US" sz="4800" i="1" dirty="0">
                <a:solidFill>
                  <a:schemeClr val="bg1"/>
                </a:solidFill>
                <a:latin typeface="Arial" pitchFamily="34" charset="0"/>
                <a:cs typeface="Arial" pitchFamily="34" charset="0"/>
              </a:rPr>
              <a:t/>
            </a:r>
            <a:br>
              <a:rPr lang="en-US" sz="4800" i="1" dirty="0">
                <a:solidFill>
                  <a:schemeClr val="bg1"/>
                </a:solidFill>
                <a:latin typeface="Arial" pitchFamily="34" charset="0"/>
                <a:cs typeface="Arial" pitchFamily="34" charset="0"/>
              </a:rPr>
            </a:br>
            <a:r>
              <a:rPr lang="en-US" sz="4800" i="1" baseline="30000" dirty="0" smtClean="0">
                <a:solidFill>
                  <a:schemeClr val="bg1"/>
                </a:solidFill>
                <a:latin typeface="Arial" pitchFamily="34" charset="0"/>
                <a:cs typeface="Arial" pitchFamily="34" charset="0"/>
              </a:rPr>
              <a:t>1</a:t>
            </a:r>
            <a:r>
              <a:rPr lang="en-US" sz="4800" i="1" dirty="0" smtClean="0">
                <a:solidFill>
                  <a:schemeClr val="bg1"/>
                </a:solidFill>
                <a:latin typeface="Arial" pitchFamily="34" charset="0"/>
                <a:cs typeface="Arial" pitchFamily="34" charset="0"/>
              </a:rPr>
              <a:t>Aerospace Engineering, University </a:t>
            </a:r>
            <a:r>
              <a:rPr lang="en-US" sz="4800" i="1" dirty="0">
                <a:solidFill>
                  <a:schemeClr val="bg1"/>
                </a:solidFill>
                <a:latin typeface="Arial" pitchFamily="34" charset="0"/>
                <a:cs typeface="Arial" pitchFamily="34" charset="0"/>
              </a:rPr>
              <a:t>of </a:t>
            </a:r>
            <a:r>
              <a:rPr lang="en-US" sz="4800" i="1" dirty="0" smtClean="0">
                <a:solidFill>
                  <a:schemeClr val="bg1"/>
                </a:solidFill>
                <a:latin typeface="Arial" pitchFamily="34" charset="0"/>
                <a:cs typeface="Arial" pitchFamily="34" charset="0"/>
              </a:rPr>
              <a:t>Michigan</a:t>
            </a:r>
            <a:endParaRPr lang="en-US" altLang="en-US" sz="6600" dirty="0" smtClean="0">
              <a:solidFill>
                <a:schemeClr val="bg1"/>
              </a:solidFill>
              <a:latin typeface="Arial" pitchFamily="34" charset="0"/>
              <a:cs typeface="Arial" pitchFamily="34" charset="0"/>
            </a:endParaRPr>
          </a:p>
        </p:txBody>
      </p:sp>
      <p:sp>
        <p:nvSpPr>
          <p:cNvPr id="14340" name="Footer Placeholder 3"/>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3566160" indent="-1371600">
              <a:defRPr>
                <a:solidFill>
                  <a:schemeClr val="tx1"/>
                </a:solidFill>
                <a:latin typeface="Calibri" panose="020F0502020204030204" pitchFamily="34" charset="0"/>
              </a:defRPr>
            </a:lvl2pPr>
            <a:lvl3pPr marL="5486400" indent="-1097280">
              <a:defRPr>
                <a:solidFill>
                  <a:schemeClr val="tx1"/>
                </a:solidFill>
                <a:latin typeface="Calibri" panose="020F0502020204030204" pitchFamily="34" charset="0"/>
              </a:defRPr>
            </a:lvl3pPr>
            <a:lvl4pPr marL="7680960" indent="-1097280">
              <a:defRPr>
                <a:solidFill>
                  <a:schemeClr val="tx1"/>
                </a:solidFill>
                <a:latin typeface="Calibri" panose="020F0502020204030204" pitchFamily="34" charset="0"/>
              </a:defRPr>
            </a:lvl4pPr>
            <a:lvl5pPr marL="9875520" indent="-1097280">
              <a:defRPr>
                <a:solidFill>
                  <a:schemeClr val="tx1"/>
                </a:solidFill>
                <a:latin typeface="Calibri" panose="020F0502020204030204" pitchFamily="34" charset="0"/>
              </a:defRPr>
            </a:lvl5pPr>
            <a:lvl6pPr marL="12070080" indent="-1097280" fontAlgn="base">
              <a:spcBef>
                <a:spcPct val="0"/>
              </a:spcBef>
              <a:spcAft>
                <a:spcPct val="0"/>
              </a:spcAft>
              <a:defRPr>
                <a:solidFill>
                  <a:schemeClr val="tx1"/>
                </a:solidFill>
                <a:latin typeface="Calibri" panose="020F0502020204030204" pitchFamily="34" charset="0"/>
              </a:defRPr>
            </a:lvl6pPr>
            <a:lvl7pPr marL="14264640" indent="-1097280" fontAlgn="base">
              <a:spcBef>
                <a:spcPct val="0"/>
              </a:spcBef>
              <a:spcAft>
                <a:spcPct val="0"/>
              </a:spcAft>
              <a:defRPr>
                <a:solidFill>
                  <a:schemeClr val="tx1"/>
                </a:solidFill>
                <a:latin typeface="Calibri" panose="020F0502020204030204" pitchFamily="34" charset="0"/>
              </a:defRPr>
            </a:lvl7pPr>
            <a:lvl8pPr marL="16459200" indent="-1097280" fontAlgn="base">
              <a:spcBef>
                <a:spcPct val="0"/>
              </a:spcBef>
              <a:spcAft>
                <a:spcPct val="0"/>
              </a:spcAft>
              <a:defRPr>
                <a:solidFill>
                  <a:schemeClr val="tx1"/>
                </a:solidFill>
                <a:latin typeface="Calibri" panose="020F0502020204030204" pitchFamily="34" charset="0"/>
              </a:defRPr>
            </a:lvl8pPr>
            <a:lvl9pPr marL="18653760" indent="-109728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4800" dirty="0" smtClean="0">
                <a:solidFill>
                  <a:schemeClr val="bg1"/>
                </a:solidFill>
                <a:latin typeface="Arial" pitchFamily="34" charset="0"/>
                <a:cs typeface="Arial" pitchFamily="34" charset="0"/>
              </a:rPr>
              <a:t>5</a:t>
            </a:r>
            <a:r>
              <a:rPr lang="en-US" altLang="en-US" sz="4800" baseline="30000" dirty="0" smtClean="0">
                <a:solidFill>
                  <a:schemeClr val="bg1"/>
                </a:solidFill>
                <a:latin typeface="Arial" pitchFamily="34" charset="0"/>
                <a:cs typeface="Arial" pitchFamily="34" charset="0"/>
              </a:rPr>
              <a:t>th</a:t>
            </a:r>
            <a:r>
              <a:rPr lang="en-US" altLang="en-US" sz="4800" dirty="0" smtClean="0">
                <a:solidFill>
                  <a:schemeClr val="bg1"/>
                </a:solidFill>
                <a:latin typeface="Arial" pitchFamily="34" charset="0"/>
                <a:cs typeface="Arial" pitchFamily="34" charset="0"/>
              </a:rPr>
              <a:t> Annual MIPSE Graduate Student Symposium</a:t>
            </a:r>
            <a:endParaRPr lang="en-US" altLang="en-US" sz="4800" dirty="0">
              <a:solidFill>
                <a:schemeClr val="bg1"/>
              </a:solidFill>
              <a:latin typeface="Arial" pitchFamily="34" charset="0"/>
              <a:cs typeface="Arial" pitchFamily="34" charset="0"/>
            </a:endParaRPr>
          </a:p>
        </p:txBody>
      </p:sp>
      <p:sp>
        <p:nvSpPr>
          <p:cNvPr id="14341"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3566160" indent="-1371600">
              <a:defRPr>
                <a:solidFill>
                  <a:schemeClr val="tx1"/>
                </a:solidFill>
                <a:latin typeface="Calibri" panose="020F0502020204030204" pitchFamily="34" charset="0"/>
              </a:defRPr>
            </a:lvl2pPr>
            <a:lvl3pPr marL="5486400" indent="-1097280">
              <a:defRPr>
                <a:solidFill>
                  <a:schemeClr val="tx1"/>
                </a:solidFill>
                <a:latin typeface="Calibri" panose="020F0502020204030204" pitchFamily="34" charset="0"/>
              </a:defRPr>
            </a:lvl3pPr>
            <a:lvl4pPr marL="7680960" indent="-1097280">
              <a:defRPr>
                <a:solidFill>
                  <a:schemeClr val="tx1"/>
                </a:solidFill>
                <a:latin typeface="Calibri" panose="020F0502020204030204" pitchFamily="34" charset="0"/>
              </a:defRPr>
            </a:lvl4pPr>
            <a:lvl5pPr marL="9875520" indent="-1097280">
              <a:defRPr>
                <a:solidFill>
                  <a:schemeClr val="tx1"/>
                </a:solidFill>
                <a:latin typeface="Calibri" panose="020F0502020204030204" pitchFamily="34" charset="0"/>
              </a:defRPr>
            </a:lvl5pPr>
            <a:lvl6pPr marL="12070080" indent="-1097280" fontAlgn="base">
              <a:spcBef>
                <a:spcPct val="0"/>
              </a:spcBef>
              <a:spcAft>
                <a:spcPct val="0"/>
              </a:spcAft>
              <a:defRPr>
                <a:solidFill>
                  <a:schemeClr val="tx1"/>
                </a:solidFill>
                <a:latin typeface="Calibri" panose="020F0502020204030204" pitchFamily="34" charset="0"/>
              </a:defRPr>
            </a:lvl6pPr>
            <a:lvl7pPr marL="14264640" indent="-1097280" fontAlgn="base">
              <a:spcBef>
                <a:spcPct val="0"/>
              </a:spcBef>
              <a:spcAft>
                <a:spcPct val="0"/>
              </a:spcAft>
              <a:defRPr>
                <a:solidFill>
                  <a:schemeClr val="tx1"/>
                </a:solidFill>
                <a:latin typeface="Calibri" panose="020F0502020204030204" pitchFamily="34" charset="0"/>
              </a:defRPr>
            </a:lvl7pPr>
            <a:lvl8pPr marL="16459200" indent="-1097280" fontAlgn="base">
              <a:spcBef>
                <a:spcPct val="0"/>
              </a:spcBef>
              <a:spcAft>
                <a:spcPct val="0"/>
              </a:spcAft>
              <a:defRPr>
                <a:solidFill>
                  <a:schemeClr val="tx1"/>
                </a:solidFill>
                <a:latin typeface="Calibri" panose="020F0502020204030204" pitchFamily="34" charset="0"/>
              </a:defRPr>
            </a:lvl8pPr>
            <a:lvl9pPr marL="18653760" indent="-1097280" fontAlgn="base">
              <a:spcBef>
                <a:spcPct val="0"/>
              </a:spcBef>
              <a:spcAft>
                <a:spcPct val="0"/>
              </a:spcAft>
              <a:defRPr>
                <a:solidFill>
                  <a:schemeClr val="tx1"/>
                </a:solidFill>
                <a:latin typeface="Calibri" panose="020F0502020204030204" pitchFamily="34" charset="0"/>
              </a:defRPr>
            </a:lvl9pPr>
          </a:lstStyle>
          <a:p>
            <a:r>
              <a:rPr lang="en-US" altLang="en-US" dirty="0" smtClean="0">
                <a:solidFill>
                  <a:srgbClr val="FFCB05"/>
                </a:solidFill>
              </a:rPr>
              <a:t> </a:t>
            </a:r>
            <a:endParaRPr lang="en-US" altLang="en-US" dirty="0">
              <a:solidFill>
                <a:srgbClr val="FFCB05"/>
              </a:solidFill>
            </a:endParaRPr>
          </a:p>
        </p:txBody>
      </p:sp>
      <p:sp>
        <p:nvSpPr>
          <p:cNvPr id="19" name="TextBox 18"/>
          <p:cNvSpPr txBox="1"/>
          <p:nvPr/>
        </p:nvSpPr>
        <p:spPr>
          <a:xfrm>
            <a:off x="304801" y="5029200"/>
            <a:ext cx="15620999" cy="3970318"/>
          </a:xfrm>
          <a:prstGeom prst="rect">
            <a:avLst/>
          </a:prstGeom>
          <a:noFill/>
        </p:spPr>
        <p:txBody>
          <a:bodyPr wrap="square" rtlCol="0">
            <a:spAutoFit/>
          </a:bodyPr>
          <a:lstStyle/>
          <a:p>
            <a:pPr algn="just"/>
            <a:r>
              <a:rPr lang="en-US" sz="3600" dirty="0" smtClean="0">
                <a:latin typeface="Arial" pitchFamily="34" charset="0"/>
              </a:rPr>
              <a:t>A state-of-the art </a:t>
            </a:r>
            <a:r>
              <a:rPr lang="en-US" sz="3600" dirty="0" err="1" smtClean="0">
                <a:latin typeface="Arial" pitchFamily="34" charset="0"/>
              </a:rPr>
              <a:t>nanosatellite</a:t>
            </a:r>
            <a:r>
              <a:rPr lang="en-US" sz="3600" dirty="0" smtClean="0">
                <a:latin typeface="Arial" pitchFamily="34" charset="0"/>
              </a:rPr>
              <a:t> helicon  thruster that:</a:t>
            </a:r>
          </a:p>
          <a:p>
            <a:pPr algn="just"/>
            <a:endParaRPr lang="en-US" sz="3600" dirty="0" smtClean="0">
              <a:latin typeface="Arial" pitchFamily="34" charset="0"/>
            </a:endParaRPr>
          </a:p>
          <a:p>
            <a:pPr algn="just">
              <a:buFont typeface="Arial" pitchFamily="34" charset="0"/>
              <a:buChar char="•"/>
            </a:pPr>
            <a:r>
              <a:rPr lang="en-US" sz="3600" dirty="0" smtClean="0">
                <a:latin typeface="Arial" pitchFamily="34" charset="0"/>
              </a:rPr>
              <a:t> is </a:t>
            </a:r>
            <a:r>
              <a:rPr lang="en-US" sz="3600" dirty="0" err="1" smtClean="0">
                <a:latin typeface="Arial" pitchFamily="34" charset="0"/>
              </a:rPr>
              <a:t>electrodeless</a:t>
            </a:r>
            <a:endParaRPr lang="en-US" sz="3600" dirty="0" smtClean="0">
              <a:latin typeface="Arial" pitchFamily="34" charset="0"/>
            </a:endParaRPr>
          </a:p>
          <a:p>
            <a:pPr algn="just">
              <a:buFont typeface="Arial" pitchFamily="34" charset="0"/>
              <a:buChar char="•"/>
            </a:pPr>
            <a:r>
              <a:rPr lang="en-US" sz="3600" dirty="0" smtClean="0">
                <a:latin typeface="Arial" pitchFamily="34" charset="0"/>
              </a:rPr>
              <a:t> uses permanent magnets</a:t>
            </a:r>
          </a:p>
          <a:p>
            <a:pPr algn="just">
              <a:buFont typeface="Arial" pitchFamily="34" charset="0"/>
              <a:buChar char="•"/>
            </a:pPr>
            <a:r>
              <a:rPr lang="en-US" sz="3600" dirty="0" smtClean="0">
                <a:latin typeface="Arial" pitchFamily="34" charset="0"/>
              </a:rPr>
              <a:t> occupies &lt; 1U without a propellant tank</a:t>
            </a:r>
          </a:p>
          <a:p>
            <a:pPr algn="just">
              <a:buFont typeface="Arial" pitchFamily="34" charset="0"/>
              <a:buChar char="•"/>
            </a:pPr>
            <a:r>
              <a:rPr lang="en-US" sz="3600" dirty="0" smtClean="0">
                <a:latin typeface="Arial" pitchFamily="34" charset="0"/>
              </a:rPr>
              <a:t> </a:t>
            </a:r>
            <a:r>
              <a:rPr lang="es-ES" sz="3600" dirty="0" err="1" smtClean="0">
                <a:latin typeface="Arial" pitchFamily="34" charset="0"/>
              </a:rPr>
              <a:t>increases</a:t>
            </a:r>
            <a:r>
              <a:rPr lang="es-ES" sz="3600" dirty="0" smtClean="0">
                <a:latin typeface="Arial" pitchFamily="34" charset="0"/>
              </a:rPr>
              <a:t> </a:t>
            </a:r>
            <a:r>
              <a:rPr lang="es-ES" sz="3600" dirty="0" err="1" smtClean="0">
                <a:latin typeface="Arial" pitchFamily="34" charset="0"/>
              </a:rPr>
              <a:t>the</a:t>
            </a:r>
            <a:r>
              <a:rPr lang="es-ES" sz="3600" dirty="0" smtClean="0">
                <a:latin typeface="Arial" pitchFamily="34" charset="0"/>
              </a:rPr>
              <a:t> </a:t>
            </a:r>
            <a:r>
              <a:rPr lang="en-US" sz="3600" dirty="0" smtClean="0">
                <a:latin typeface="Arial" pitchFamily="34" charset="0"/>
              </a:rPr>
              <a:t>ΔV </a:t>
            </a:r>
            <a:r>
              <a:rPr lang="es-ES" sz="3600" dirty="0" err="1" smtClean="0">
                <a:latin typeface="Arial" pitchFamily="34" charset="0"/>
              </a:rPr>
              <a:t>capabilities</a:t>
            </a:r>
            <a:r>
              <a:rPr lang="es-ES" sz="3600" dirty="0" smtClean="0">
                <a:latin typeface="Arial" pitchFamily="34" charset="0"/>
              </a:rPr>
              <a:t> of </a:t>
            </a:r>
            <a:r>
              <a:rPr lang="es-ES" sz="3600" dirty="0" err="1" smtClean="0">
                <a:latin typeface="Arial" pitchFamily="34" charset="0"/>
              </a:rPr>
              <a:t>nanosatellites</a:t>
            </a:r>
            <a:r>
              <a:rPr lang="es-ES" sz="3600" dirty="0" smtClean="0">
                <a:latin typeface="Arial" pitchFamily="34" charset="0"/>
              </a:rPr>
              <a:t> </a:t>
            </a:r>
            <a:r>
              <a:rPr lang="es-ES" sz="3600" dirty="0" err="1" smtClean="0">
                <a:latin typeface="Arial" pitchFamily="34" charset="0"/>
              </a:rPr>
              <a:t>to</a:t>
            </a:r>
            <a:r>
              <a:rPr lang="es-ES" sz="3600" dirty="0" smtClean="0">
                <a:latin typeface="Arial" pitchFamily="34" charset="0"/>
              </a:rPr>
              <a:t> &gt; 1000 m/s</a:t>
            </a:r>
            <a:endParaRPr lang="en-US" sz="3600" dirty="0" smtClean="0">
              <a:latin typeface="Arial" pitchFamily="34" charset="0"/>
            </a:endParaRPr>
          </a:p>
          <a:p>
            <a:pPr algn="just">
              <a:buFont typeface="Arial" pitchFamily="34" charset="0"/>
              <a:buChar char="•"/>
            </a:pPr>
            <a:r>
              <a:rPr lang="en-US" sz="3600" dirty="0" smtClean="0">
                <a:latin typeface="Arial" pitchFamily="34" charset="0"/>
              </a:rPr>
              <a:t> enables a wide array of new scientific and commercial missions</a:t>
            </a:r>
            <a:endParaRPr lang="en-US" sz="4400" dirty="0"/>
          </a:p>
        </p:txBody>
      </p:sp>
      <p:sp>
        <p:nvSpPr>
          <p:cNvPr id="20" name="TextBox 19"/>
          <p:cNvSpPr txBox="1"/>
          <p:nvPr/>
        </p:nvSpPr>
        <p:spPr>
          <a:xfrm>
            <a:off x="301752" y="17830801"/>
            <a:ext cx="15621000" cy="5632311"/>
          </a:xfrm>
          <a:prstGeom prst="rect">
            <a:avLst/>
          </a:prstGeom>
          <a:noFill/>
        </p:spPr>
        <p:txBody>
          <a:bodyPr wrap="square" rtlCol="0">
            <a:spAutoFit/>
          </a:bodyPr>
          <a:lstStyle/>
          <a:p>
            <a:pPr algn="just"/>
            <a:r>
              <a:rPr lang="en-US" sz="3600" dirty="0" smtClean="0">
                <a:latin typeface="Arial" pitchFamily="34" charset="0"/>
              </a:rPr>
              <a:t>Over the past decade the reduced cost and accelerated mission development cycle of the </a:t>
            </a:r>
            <a:r>
              <a:rPr lang="en-US" sz="3600" dirty="0" err="1" smtClean="0">
                <a:latin typeface="Arial" pitchFamily="34" charset="0"/>
              </a:rPr>
              <a:t>CubeSat</a:t>
            </a:r>
            <a:r>
              <a:rPr lang="en-US" sz="3600" dirty="0" smtClean="0">
                <a:latin typeface="Arial" pitchFamily="34" charset="0"/>
              </a:rPr>
              <a:t> architecture has become an attractive option to commercial and scientific groups that are interested in a wide range of missions, from space weather monitoring to deep space exploration [2]. However, </a:t>
            </a:r>
            <a:r>
              <a:rPr lang="en-US" sz="3600" dirty="0" err="1" smtClean="0">
                <a:latin typeface="Arial" pitchFamily="34" charset="0"/>
              </a:rPr>
              <a:t>nanosatellites</a:t>
            </a:r>
            <a:r>
              <a:rPr lang="en-US" sz="3600" dirty="0" smtClean="0">
                <a:latin typeface="Arial" pitchFamily="34" charset="0"/>
              </a:rPr>
              <a:t> are limited to a narrow range of missions due to the lack of high performance propulsion systems. Current technology is limited to chemical and electric thrusters with ΔV capabilities of &lt; 300 m/s [3]. While this is sufficient for station-keeping and orbit raising many mission-enabling maneuvers require ΔV &gt; 1000 m/s, such as Earth escape and orbit inclination changes. </a:t>
            </a:r>
          </a:p>
        </p:txBody>
      </p:sp>
      <p:sp>
        <p:nvSpPr>
          <p:cNvPr id="22" name="TextBox 21"/>
          <p:cNvSpPr txBox="1"/>
          <p:nvPr/>
        </p:nvSpPr>
        <p:spPr>
          <a:xfrm>
            <a:off x="33437856" y="22174200"/>
            <a:ext cx="15392400" cy="2308324"/>
          </a:xfrm>
          <a:prstGeom prst="rect">
            <a:avLst/>
          </a:prstGeom>
          <a:noFill/>
        </p:spPr>
        <p:txBody>
          <a:bodyPr wrap="square" rtlCol="0">
            <a:spAutoFit/>
          </a:bodyPr>
          <a:lstStyle/>
          <a:p>
            <a:r>
              <a:rPr lang="en-US" sz="3600" dirty="0" smtClean="0">
                <a:latin typeface="Arial" pitchFamily="34" charset="0"/>
              </a:rPr>
              <a:t>Two of the three modes observed in CAT operation  include energetic ion populations, which indicate promising performance characteristics. Testing is underway to directly measure the thrust and specific impulse delivered by CAT while operating in these modes. </a:t>
            </a:r>
            <a:endParaRPr lang="en-US" sz="3600" dirty="0">
              <a:latin typeface="Arial" pitchFamily="34" charset="0"/>
            </a:endParaRPr>
          </a:p>
        </p:txBody>
      </p:sp>
      <p:sp>
        <p:nvSpPr>
          <p:cNvPr id="23" name="TextBox 22"/>
          <p:cNvSpPr txBox="1"/>
          <p:nvPr/>
        </p:nvSpPr>
        <p:spPr>
          <a:xfrm>
            <a:off x="33491255" y="25533488"/>
            <a:ext cx="15392400" cy="5262979"/>
          </a:xfrm>
          <a:prstGeom prst="rect">
            <a:avLst/>
          </a:prstGeom>
          <a:noFill/>
        </p:spPr>
        <p:txBody>
          <a:bodyPr wrap="square" rtlCol="0">
            <a:spAutoFit/>
          </a:bodyPr>
          <a:lstStyle/>
          <a:p>
            <a:pPr algn="just"/>
            <a:r>
              <a:rPr lang="en-US" sz="3600" dirty="0" smtClean="0">
                <a:latin typeface="Arial" pitchFamily="34" charset="0"/>
              </a:rPr>
              <a:t>This material is based upon work supported by the National Science Foundation Graduate Research Fellowship Program under Grant No. DGE </a:t>
            </a:r>
            <a:r>
              <a:rPr lang="en-US" sz="3600" dirty="0" smtClean="0">
                <a:latin typeface="Arial" pitchFamily="34" charset="0"/>
              </a:rPr>
              <a:t>1256260, DARPA </a:t>
            </a:r>
            <a:r>
              <a:rPr lang="en-US" sz="3600" dirty="0" smtClean="0">
                <a:latin typeface="Arial" pitchFamily="34" charset="0"/>
              </a:rPr>
              <a:t>under contract number NNA15BA42C, </a:t>
            </a:r>
            <a:r>
              <a:rPr lang="en-US" sz="3600" dirty="0" smtClean="0">
                <a:latin typeface="Arial" pitchFamily="34" charset="0"/>
              </a:rPr>
              <a:t>and NASA  under Grant No. NNX14AD71G. Thank you to my fellow lab mates at PEPL for their helpful discussions and support.</a:t>
            </a:r>
          </a:p>
          <a:p>
            <a:pPr algn="just"/>
            <a:endParaRPr lang="en-US" sz="3600" dirty="0" smtClean="0">
              <a:latin typeface="Arial" pitchFamily="34" charset="0"/>
            </a:endParaRPr>
          </a:p>
          <a:p>
            <a:pPr algn="just"/>
            <a:r>
              <a:rPr lang="en-US" sz="2400" dirty="0" smtClean="0">
                <a:latin typeface="Arial" pitchFamily="34" charset="0"/>
              </a:rPr>
              <a:t>[1] Sheehan, J. P., et al. (2011). "Initial Operation of the </a:t>
            </a:r>
            <a:r>
              <a:rPr lang="en-US" sz="2400" dirty="0" err="1" smtClean="0">
                <a:latin typeface="Arial" pitchFamily="34" charset="0"/>
              </a:rPr>
              <a:t>CubeSat</a:t>
            </a:r>
            <a:r>
              <a:rPr lang="en-US" sz="2400" dirty="0" smtClean="0">
                <a:latin typeface="Arial" pitchFamily="34" charset="0"/>
              </a:rPr>
              <a:t> </a:t>
            </a:r>
            <a:r>
              <a:rPr lang="en-US" sz="2400" dirty="0" err="1" smtClean="0">
                <a:latin typeface="Arial" pitchFamily="34" charset="0"/>
              </a:rPr>
              <a:t>Ambipolar</a:t>
            </a:r>
            <a:r>
              <a:rPr lang="en-US" sz="2400" dirty="0" smtClean="0">
                <a:latin typeface="Arial" pitchFamily="34" charset="0"/>
              </a:rPr>
              <a:t> Thruster."  33rd International Electric Propulsion Conference. (2015).</a:t>
            </a:r>
          </a:p>
          <a:p>
            <a:r>
              <a:rPr lang="en-US" sz="2400" dirty="0" smtClean="0">
                <a:latin typeface="Arial" pitchFamily="34" charset="0"/>
              </a:rPr>
              <a:t>[2] </a:t>
            </a:r>
            <a:r>
              <a:rPr lang="en-US" sz="2400" dirty="0" err="1" smtClean="0">
                <a:latin typeface="Arial" pitchFamily="34" charset="0"/>
              </a:rPr>
              <a:t>Bouwmeester</a:t>
            </a:r>
            <a:r>
              <a:rPr lang="en-US" sz="2400" dirty="0" smtClean="0">
                <a:latin typeface="Arial" pitchFamily="34" charset="0"/>
              </a:rPr>
              <a:t>, J. and J. </a:t>
            </a:r>
            <a:r>
              <a:rPr lang="en-US" sz="2400" dirty="0" err="1" smtClean="0">
                <a:latin typeface="Arial" pitchFamily="34" charset="0"/>
              </a:rPr>
              <a:t>Guo</a:t>
            </a:r>
            <a:r>
              <a:rPr lang="en-US" sz="2400" dirty="0" smtClean="0">
                <a:latin typeface="Arial" pitchFamily="34" charset="0"/>
              </a:rPr>
              <a:t> "Survey of worldwide </a:t>
            </a:r>
            <a:r>
              <a:rPr lang="en-US" sz="2400" dirty="0" err="1" smtClean="0">
                <a:latin typeface="Arial" pitchFamily="34" charset="0"/>
              </a:rPr>
              <a:t>pico</a:t>
            </a:r>
            <a:r>
              <a:rPr lang="en-US" sz="2400" dirty="0" smtClean="0">
                <a:latin typeface="Arial" pitchFamily="34" charset="0"/>
              </a:rPr>
              <a:t>-and </a:t>
            </a:r>
            <a:r>
              <a:rPr lang="en-US" sz="2400" dirty="0" err="1" smtClean="0">
                <a:latin typeface="Arial" pitchFamily="34" charset="0"/>
              </a:rPr>
              <a:t>nanosatellite</a:t>
            </a:r>
            <a:r>
              <a:rPr lang="en-US" sz="2400" dirty="0" smtClean="0">
                <a:latin typeface="Arial" pitchFamily="34" charset="0"/>
              </a:rPr>
              <a:t> missions, distributions and subsystem technology." </a:t>
            </a:r>
            <a:r>
              <a:rPr lang="en-US" sz="2400" u="sng" dirty="0" err="1" smtClean="0">
                <a:latin typeface="Arial" pitchFamily="34" charset="0"/>
              </a:rPr>
              <a:t>Acta</a:t>
            </a:r>
            <a:r>
              <a:rPr lang="en-US" sz="2400" u="sng" dirty="0" smtClean="0">
                <a:latin typeface="Arial" pitchFamily="34" charset="0"/>
              </a:rPr>
              <a:t> </a:t>
            </a:r>
            <a:r>
              <a:rPr lang="en-US" sz="2400" u="sng" dirty="0" err="1" smtClean="0">
                <a:latin typeface="Arial" pitchFamily="34" charset="0"/>
              </a:rPr>
              <a:t>Astronautica</a:t>
            </a:r>
            <a:r>
              <a:rPr lang="en-US" sz="2400" dirty="0" smtClean="0">
                <a:latin typeface="Arial" pitchFamily="34" charset="0"/>
              </a:rPr>
              <a:t> 67(7): 854-862. (2010).</a:t>
            </a:r>
          </a:p>
          <a:p>
            <a:r>
              <a:rPr lang="en-US" sz="2400" dirty="0" smtClean="0">
                <a:latin typeface="Arial" pitchFamily="34" charset="0"/>
              </a:rPr>
              <a:t>[3] Mueller, J., et al. "Survey of propulsion technologies applicable to </a:t>
            </a:r>
            <a:r>
              <a:rPr lang="en-US" sz="2400" dirty="0" err="1" smtClean="0">
                <a:latin typeface="Arial" pitchFamily="34" charset="0"/>
              </a:rPr>
              <a:t>cubesats</a:t>
            </a:r>
            <a:r>
              <a:rPr lang="en-US" sz="2400" dirty="0" smtClean="0">
                <a:latin typeface="Arial" pitchFamily="34" charset="0"/>
              </a:rPr>
              <a:t>."</a:t>
            </a:r>
            <a:r>
              <a:rPr lang="en-US" sz="2400" b="1" dirty="0" smtClean="0">
                <a:latin typeface="Arial" pitchFamily="34" charset="0"/>
              </a:rPr>
              <a:t> </a:t>
            </a:r>
            <a:r>
              <a:rPr lang="en-US" sz="2400" dirty="0" smtClean="0">
                <a:latin typeface="Arial" pitchFamily="34" charset="0"/>
              </a:rPr>
              <a:t>(2010).</a:t>
            </a:r>
          </a:p>
        </p:txBody>
      </p:sp>
      <p:pic>
        <p:nvPicPr>
          <p:cNvPr id="1028" name="Picture 4" descr="http://upload.wikimedia.org/wikipedia/commons/3/36/Michigan_Wolverines_Block_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110400" y="0"/>
            <a:ext cx="4267200" cy="3200400"/>
          </a:xfrm>
          <a:prstGeom prst="rect">
            <a:avLst/>
          </a:prstGeom>
          <a:noFill/>
          <a:extLst>
            <a:ext uri="{909E8E84-426E-40DD-AFC4-6F175D3DCCD1}">
              <a14:hiddenFill xmlns:a14="http://schemas.microsoft.com/office/drawing/2010/main" xmlns="">
                <a:solidFill>
                  <a:srgbClr val="FFFFFF"/>
                </a:solidFill>
              </a14:hiddenFill>
            </a:ext>
          </a:extLst>
        </p:spPr>
      </p:pic>
      <p:sp>
        <p:nvSpPr>
          <p:cNvPr id="50" name="TextBox 49"/>
          <p:cNvSpPr txBox="1"/>
          <p:nvPr/>
        </p:nvSpPr>
        <p:spPr>
          <a:xfrm>
            <a:off x="0" y="16916400"/>
            <a:ext cx="15621000" cy="707886"/>
          </a:xfrm>
          <a:prstGeom prst="rect">
            <a:avLst/>
          </a:prstGeom>
          <a:solidFill>
            <a:schemeClr val="bg1">
              <a:lumMod val="85000"/>
            </a:schemeClr>
          </a:solidFill>
        </p:spPr>
        <p:txBody>
          <a:bodyPr wrap="square" rtlCol="0">
            <a:spAutoFit/>
          </a:bodyPr>
          <a:lstStyle/>
          <a:p>
            <a:pPr algn="ctr"/>
            <a:r>
              <a:rPr lang="en-US" sz="4000" b="1" dirty="0" smtClean="0">
                <a:latin typeface="Arial" pitchFamily="34" charset="0"/>
              </a:rPr>
              <a:t>Motivation</a:t>
            </a:r>
            <a:endParaRPr lang="en-US" sz="3600" b="1" dirty="0" smtClean="0">
              <a:latin typeface="Arial" pitchFamily="34" charset="0"/>
            </a:endParaRPr>
          </a:p>
        </p:txBody>
      </p:sp>
      <p:sp>
        <p:nvSpPr>
          <p:cNvPr id="51" name="TextBox 50"/>
          <p:cNvSpPr txBox="1"/>
          <p:nvPr/>
        </p:nvSpPr>
        <p:spPr>
          <a:xfrm>
            <a:off x="301752" y="4038600"/>
            <a:ext cx="15621000" cy="707886"/>
          </a:xfrm>
          <a:prstGeom prst="rect">
            <a:avLst/>
          </a:prstGeom>
          <a:solidFill>
            <a:schemeClr val="bg1">
              <a:lumMod val="85000"/>
            </a:schemeClr>
          </a:solidFill>
        </p:spPr>
        <p:txBody>
          <a:bodyPr wrap="square" rtlCol="0">
            <a:spAutoFit/>
          </a:bodyPr>
          <a:lstStyle/>
          <a:p>
            <a:pPr algn="ctr"/>
            <a:r>
              <a:rPr lang="en-US" sz="4000" b="1" dirty="0" smtClean="0"/>
              <a:t>The </a:t>
            </a:r>
            <a:r>
              <a:rPr lang="en-US" sz="4000" b="1" dirty="0" err="1" smtClean="0"/>
              <a:t>CubeSat</a:t>
            </a:r>
            <a:r>
              <a:rPr lang="en-US" sz="4000" b="1" dirty="0" smtClean="0"/>
              <a:t> </a:t>
            </a:r>
            <a:r>
              <a:rPr lang="en-US" sz="4000" b="1" dirty="0" err="1" smtClean="0"/>
              <a:t>Ambipolar</a:t>
            </a:r>
            <a:r>
              <a:rPr lang="en-US" sz="4000" b="1" dirty="0" smtClean="0"/>
              <a:t> Thruster (CAT)</a:t>
            </a:r>
            <a:endParaRPr lang="en-US" sz="3600" b="1" dirty="0" smtClean="0"/>
          </a:p>
        </p:txBody>
      </p:sp>
      <p:sp>
        <p:nvSpPr>
          <p:cNvPr id="55" name="TextBox 54"/>
          <p:cNvSpPr txBox="1"/>
          <p:nvPr/>
        </p:nvSpPr>
        <p:spPr>
          <a:xfrm>
            <a:off x="16840200" y="14630400"/>
            <a:ext cx="15621000" cy="707886"/>
          </a:xfrm>
          <a:prstGeom prst="rect">
            <a:avLst/>
          </a:prstGeom>
          <a:solidFill>
            <a:schemeClr val="bg1">
              <a:lumMod val="85000"/>
            </a:schemeClr>
          </a:solidFill>
        </p:spPr>
        <p:txBody>
          <a:bodyPr wrap="square" rtlCol="0">
            <a:spAutoFit/>
          </a:bodyPr>
          <a:lstStyle/>
          <a:p>
            <a:pPr algn="ctr"/>
            <a:r>
              <a:rPr lang="en-US" sz="4000" b="1" dirty="0" smtClean="0">
                <a:latin typeface="Arial" pitchFamily="34" charset="0"/>
              </a:rPr>
              <a:t>Results – Low Flow Rate, High Power Operation</a:t>
            </a:r>
            <a:endParaRPr lang="en-US" sz="3600" b="1" dirty="0" smtClean="0">
              <a:latin typeface="Arial" pitchFamily="34" charset="0"/>
            </a:endParaRPr>
          </a:p>
        </p:txBody>
      </p:sp>
      <p:sp>
        <p:nvSpPr>
          <p:cNvPr id="56" name="TextBox 55"/>
          <p:cNvSpPr txBox="1"/>
          <p:nvPr/>
        </p:nvSpPr>
        <p:spPr>
          <a:xfrm>
            <a:off x="33422849" y="21313914"/>
            <a:ext cx="15621000" cy="707886"/>
          </a:xfrm>
          <a:prstGeom prst="rect">
            <a:avLst/>
          </a:prstGeom>
          <a:solidFill>
            <a:schemeClr val="bg1">
              <a:lumMod val="85000"/>
            </a:schemeClr>
          </a:solidFill>
        </p:spPr>
        <p:txBody>
          <a:bodyPr wrap="square" rtlCol="0">
            <a:spAutoFit/>
          </a:bodyPr>
          <a:lstStyle/>
          <a:p>
            <a:pPr algn="ctr"/>
            <a:r>
              <a:rPr lang="en-US" sz="4000" b="1" dirty="0" smtClean="0">
                <a:latin typeface="Arial" pitchFamily="34" charset="0"/>
              </a:rPr>
              <a:t>Conclusions</a:t>
            </a:r>
            <a:endParaRPr lang="en-US" sz="3600" b="1" dirty="0" smtClean="0">
              <a:latin typeface="Arial" pitchFamily="34" charset="0"/>
            </a:endParaRPr>
          </a:p>
        </p:txBody>
      </p:sp>
      <p:sp>
        <p:nvSpPr>
          <p:cNvPr id="57" name="TextBox 56"/>
          <p:cNvSpPr txBox="1"/>
          <p:nvPr/>
        </p:nvSpPr>
        <p:spPr>
          <a:xfrm>
            <a:off x="33422849" y="24635328"/>
            <a:ext cx="15621000" cy="707886"/>
          </a:xfrm>
          <a:prstGeom prst="rect">
            <a:avLst/>
          </a:prstGeom>
          <a:solidFill>
            <a:schemeClr val="bg1">
              <a:lumMod val="85000"/>
            </a:schemeClr>
          </a:solidFill>
        </p:spPr>
        <p:txBody>
          <a:bodyPr wrap="square" rtlCol="0">
            <a:spAutoFit/>
          </a:bodyPr>
          <a:lstStyle/>
          <a:p>
            <a:pPr algn="ctr"/>
            <a:r>
              <a:rPr lang="en-US" sz="4000" b="1" dirty="0" smtClean="0">
                <a:latin typeface="Arial" pitchFamily="34" charset="0"/>
              </a:rPr>
              <a:t>Acknowledgements</a:t>
            </a:r>
            <a:endParaRPr lang="en-US" sz="3600" b="1" dirty="0" smtClean="0">
              <a:latin typeface="Arial" pitchFamily="34" charset="0"/>
            </a:endParaRPr>
          </a:p>
        </p:txBody>
      </p:sp>
      <p:sp>
        <p:nvSpPr>
          <p:cNvPr id="7" name="Rectangle 9"/>
          <p:cNvSpPr>
            <a:spLocks noChangeArrowheads="1"/>
          </p:cNvSpPr>
          <p:nvPr/>
        </p:nvSpPr>
        <p:spPr bwMode="auto">
          <a:xfrm>
            <a:off x="0" y="0"/>
            <a:ext cx="49377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0"/>
          <p:cNvSpPr>
            <a:spLocks noChangeArrowheads="1"/>
          </p:cNvSpPr>
          <p:nvPr/>
        </p:nvSpPr>
        <p:spPr bwMode="auto">
          <a:xfrm>
            <a:off x="0" y="457200"/>
            <a:ext cx="493776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4"/>
          <p:cNvSpPr>
            <a:spLocks noChangeArrowheads="1"/>
          </p:cNvSpPr>
          <p:nvPr/>
        </p:nvSpPr>
        <p:spPr bwMode="auto">
          <a:xfrm>
            <a:off x="0" y="0"/>
            <a:ext cx="49377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5"/>
          <p:cNvSpPr>
            <a:spLocks noChangeArrowheads="1"/>
          </p:cNvSpPr>
          <p:nvPr/>
        </p:nvSpPr>
        <p:spPr bwMode="auto">
          <a:xfrm>
            <a:off x="0" y="5257800"/>
            <a:ext cx="493776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Picture 2" descr="http://www.umich.edu/~peplweb/images/pepl_logo.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3810000" cy="3429000"/>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28" descr="ArB.JPG"/>
          <p:cNvPicPr>
            <a:picLocks noChangeAspect="1"/>
          </p:cNvPicPr>
          <p:nvPr/>
        </p:nvPicPr>
        <p:blipFill>
          <a:blip r:embed="rId5" cstate="print"/>
          <a:srcRect l="53561"/>
          <a:stretch>
            <a:fillRect/>
          </a:stretch>
        </p:blipFill>
        <p:spPr>
          <a:xfrm>
            <a:off x="45186600" y="4800600"/>
            <a:ext cx="3831945" cy="5486400"/>
          </a:xfrm>
          <a:prstGeom prst="rect">
            <a:avLst/>
          </a:prstGeom>
        </p:spPr>
      </p:pic>
      <p:pic>
        <p:nvPicPr>
          <p:cNvPr id="31" name="Picture 30" descr="XeSB.JPG"/>
          <p:cNvPicPr>
            <a:picLocks noChangeAspect="1"/>
          </p:cNvPicPr>
          <p:nvPr/>
        </p:nvPicPr>
        <p:blipFill>
          <a:blip r:embed="rId6" cstate="print"/>
          <a:srcRect l="40324" r="12579" b="18056"/>
          <a:stretch>
            <a:fillRect/>
          </a:stretch>
        </p:blipFill>
        <p:spPr>
          <a:xfrm>
            <a:off x="28575000" y="15468600"/>
            <a:ext cx="3886200" cy="4495800"/>
          </a:xfrm>
          <a:prstGeom prst="rect">
            <a:avLst/>
          </a:prstGeom>
        </p:spPr>
      </p:pic>
      <p:pic>
        <p:nvPicPr>
          <p:cNvPr id="32" name="Picture 31" descr="CAT_Operation_Schematic.png"/>
          <p:cNvPicPr>
            <a:picLocks noChangeAspect="1"/>
          </p:cNvPicPr>
          <p:nvPr/>
        </p:nvPicPr>
        <p:blipFill>
          <a:blip r:embed="rId7" cstate="print"/>
          <a:srcRect b="11100"/>
          <a:stretch>
            <a:fillRect/>
          </a:stretch>
        </p:blipFill>
        <p:spPr>
          <a:xfrm>
            <a:off x="6705600" y="9448800"/>
            <a:ext cx="9142858" cy="6096000"/>
          </a:xfrm>
          <a:prstGeom prst="rect">
            <a:avLst/>
          </a:prstGeom>
        </p:spPr>
      </p:pic>
      <p:pic>
        <p:nvPicPr>
          <p:cNvPr id="36" name="Picture 35" descr="uRPA.png"/>
          <p:cNvPicPr>
            <a:picLocks noChangeAspect="1"/>
          </p:cNvPicPr>
          <p:nvPr/>
        </p:nvPicPr>
        <p:blipFill>
          <a:blip r:embed="rId8" cstate="print"/>
          <a:stretch>
            <a:fillRect/>
          </a:stretch>
        </p:blipFill>
        <p:spPr>
          <a:xfrm>
            <a:off x="17830800" y="7848600"/>
            <a:ext cx="6391451" cy="5257800"/>
          </a:xfrm>
          <a:prstGeom prst="rect">
            <a:avLst/>
          </a:prstGeom>
        </p:spPr>
      </p:pic>
      <p:pic>
        <p:nvPicPr>
          <p:cNvPr id="37" name="Picture 36" descr="RPA_Schematic.png"/>
          <p:cNvPicPr>
            <a:picLocks noChangeAspect="1"/>
          </p:cNvPicPr>
          <p:nvPr/>
        </p:nvPicPr>
        <p:blipFill>
          <a:blip r:embed="rId9" cstate="print"/>
          <a:srcRect l="9194" t="6838" r="8121" b="34663"/>
          <a:stretch>
            <a:fillRect/>
          </a:stretch>
        </p:blipFill>
        <p:spPr>
          <a:xfrm>
            <a:off x="25984200" y="7391400"/>
            <a:ext cx="5559552" cy="5559552"/>
          </a:xfrm>
          <a:prstGeom prst="rect">
            <a:avLst/>
          </a:prstGeom>
        </p:spPr>
      </p:pic>
      <p:sp>
        <p:nvSpPr>
          <p:cNvPr id="38" name="TextBox 37"/>
          <p:cNvSpPr txBox="1"/>
          <p:nvPr/>
        </p:nvSpPr>
        <p:spPr>
          <a:xfrm>
            <a:off x="16843248" y="4038600"/>
            <a:ext cx="15621000" cy="707886"/>
          </a:xfrm>
          <a:prstGeom prst="rect">
            <a:avLst/>
          </a:prstGeom>
          <a:solidFill>
            <a:schemeClr val="bg1">
              <a:lumMod val="85000"/>
            </a:schemeClr>
          </a:solidFill>
        </p:spPr>
        <p:txBody>
          <a:bodyPr wrap="square" rtlCol="0">
            <a:spAutoFit/>
          </a:bodyPr>
          <a:lstStyle/>
          <a:p>
            <a:pPr algn="ctr"/>
            <a:r>
              <a:rPr lang="en-US" sz="4000" b="1" smtClean="0">
                <a:latin typeface="Arial" pitchFamily="34" charset="0"/>
              </a:rPr>
              <a:t>Experimental Setup</a:t>
            </a:r>
            <a:endParaRPr lang="en-US" sz="3600" b="1" dirty="0" smtClean="0">
              <a:latin typeface="Arial" pitchFamily="34" charset="0"/>
            </a:endParaRPr>
          </a:p>
        </p:txBody>
      </p:sp>
      <p:sp>
        <p:nvSpPr>
          <p:cNvPr id="34" name="TextBox 33"/>
          <p:cNvSpPr txBox="1"/>
          <p:nvPr/>
        </p:nvSpPr>
        <p:spPr>
          <a:xfrm>
            <a:off x="9829800" y="25984200"/>
            <a:ext cx="5638800" cy="369332"/>
          </a:xfrm>
          <a:prstGeom prst="rect">
            <a:avLst/>
          </a:prstGeom>
          <a:noFill/>
        </p:spPr>
        <p:txBody>
          <a:bodyPr wrap="square" rtlCol="0">
            <a:spAutoFit/>
          </a:bodyPr>
          <a:lstStyle/>
          <a:p>
            <a:endParaRPr lang="en-US" dirty="0"/>
          </a:p>
        </p:txBody>
      </p:sp>
      <p:pic>
        <p:nvPicPr>
          <p:cNvPr id="39" name="Picture 38" descr="PATRIOT_plume.jpg"/>
          <p:cNvPicPr>
            <a:picLocks noChangeAspect="1"/>
          </p:cNvPicPr>
          <p:nvPr/>
        </p:nvPicPr>
        <p:blipFill>
          <a:blip r:embed="rId10" cstate="print"/>
          <a:srcRect l="14682" t="4167" r="13245" b="4167"/>
          <a:stretch>
            <a:fillRect/>
          </a:stretch>
        </p:blipFill>
        <p:spPr>
          <a:xfrm>
            <a:off x="381000" y="23774400"/>
            <a:ext cx="7481454" cy="5943600"/>
          </a:xfrm>
          <a:prstGeom prst="rect">
            <a:avLst/>
          </a:prstGeom>
        </p:spPr>
      </p:pic>
      <p:sp>
        <p:nvSpPr>
          <p:cNvPr id="43" name="TextBox 42"/>
          <p:cNvSpPr txBox="1"/>
          <p:nvPr/>
        </p:nvSpPr>
        <p:spPr>
          <a:xfrm>
            <a:off x="16840200" y="5029200"/>
            <a:ext cx="15620999" cy="2308324"/>
          </a:xfrm>
          <a:prstGeom prst="rect">
            <a:avLst/>
          </a:prstGeom>
          <a:noFill/>
        </p:spPr>
        <p:txBody>
          <a:bodyPr wrap="square" rtlCol="0">
            <a:spAutoFit/>
          </a:bodyPr>
          <a:lstStyle/>
          <a:p>
            <a:pPr algn="just"/>
            <a:r>
              <a:rPr lang="en-US" sz="3600" dirty="0" smtClean="0">
                <a:latin typeface="Arial" pitchFamily="34" charset="0"/>
              </a:rPr>
              <a:t>The ion energy distribution was measured using a Retarding Potential Analyzer (RPA), shown in Figure 3, and the plasma potential was measured with an emissive probe. These measurements were made in a vacuum chamber at the </a:t>
            </a:r>
            <a:r>
              <a:rPr lang="en-US" sz="3600" dirty="0" err="1" smtClean="0">
                <a:latin typeface="Arial" pitchFamily="34" charset="0"/>
              </a:rPr>
              <a:t>Plasmadynamics</a:t>
            </a:r>
            <a:r>
              <a:rPr lang="en-US" sz="3600" dirty="0" smtClean="0">
                <a:latin typeface="Arial" pitchFamily="34" charset="0"/>
              </a:rPr>
              <a:t> and Electric Propulsion Laboratory</a:t>
            </a:r>
            <a:endParaRPr lang="en-US" sz="3600" dirty="0">
              <a:latin typeface="Arial" pitchFamily="34" charset="0"/>
            </a:endParaRPr>
          </a:p>
        </p:txBody>
      </p:sp>
      <p:sp>
        <p:nvSpPr>
          <p:cNvPr id="45" name="TextBox 44"/>
          <p:cNvSpPr txBox="1"/>
          <p:nvPr/>
        </p:nvSpPr>
        <p:spPr>
          <a:xfrm>
            <a:off x="20726400" y="13106400"/>
            <a:ext cx="1295400" cy="553998"/>
          </a:xfrm>
          <a:prstGeom prst="rect">
            <a:avLst/>
          </a:prstGeom>
          <a:noFill/>
        </p:spPr>
        <p:txBody>
          <a:bodyPr wrap="square" rtlCol="0">
            <a:spAutoFit/>
          </a:bodyPr>
          <a:lstStyle/>
          <a:p>
            <a:r>
              <a:rPr lang="en-US" sz="3000" b="1" dirty="0" smtClean="0">
                <a:latin typeface="Arial" pitchFamily="34" charset="0"/>
              </a:rPr>
              <a:t>a)</a:t>
            </a:r>
            <a:endParaRPr lang="en-US" sz="3000" b="1" dirty="0">
              <a:latin typeface="Arial" pitchFamily="34" charset="0"/>
            </a:endParaRPr>
          </a:p>
        </p:txBody>
      </p:sp>
      <p:sp>
        <p:nvSpPr>
          <p:cNvPr id="46" name="TextBox 45"/>
          <p:cNvSpPr txBox="1"/>
          <p:nvPr/>
        </p:nvSpPr>
        <p:spPr>
          <a:xfrm>
            <a:off x="28651200" y="12954000"/>
            <a:ext cx="1295400" cy="553998"/>
          </a:xfrm>
          <a:prstGeom prst="rect">
            <a:avLst/>
          </a:prstGeom>
          <a:noFill/>
        </p:spPr>
        <p:txBody>
          <a:bodyPr wrap="square" rtlCol="0">
            <a:spAutoFit/>
          </a:bodyPr>
          <a:lstStyle/>
          <a:p>
            <a:r>
              <a:rPr lang="en-US" sz="3000" b="1" dirty="0" smtClean="0">
                <a:latin typeface="Arial" pitchFamily="34" charset="0"/>
              </a:rPr>
              <a:t>b)</a:t>
            </a:r>
            <a:endParaRPr lang="en-US" sz="3000" b="1" dirty="0">
              <a:latin typeface="Arial" pitchFamily="34" charset="0"/>
            </a:endParaRPr>
          </a:p>
        </p:txBody>
      </p:sp>
      <p:sp>
        <p:nvSpPr>
          <p:cNvPr id="47" name="TextBox 46"/>
          <p:cNvSpPr txBox="1"/>
          <p:nvPr/>
        </p:nvSpPr>
        <p:spPr>
          <a:xfrm>
            <a:off x="17297400" y="13639800"/>
            <a:ext cx="14935200" cy="1015663"/>
          </a:xfrm>
          <a:prstGeom prst="rect">
            <a:avLst/>
          </a:prstGeom>
          <a:noFill/>
        </p:spPr>
        <p:txBody>
          <a:bodyPr wrap="square" rtlCol="0">
            <a:spAutoFit/>
          </a:bodyPr>
          <a:lstStyle/>
          <a:p>
            <a:pPr algn="just"/>
            <a:r>
              <a:rPr lang="en-US" sz="3000" b="1" dirty="0" smtClean="0">
                <a:latin typeface="Arial" pitchFamily="34" charset="0"/>
              </a:rPr>
              <a:t>Figure 3. a)</a:t>
            </a:r>
            <a:r>
              <a:rPr lang="en-US" sz="3000" dirty="0" smtClean="0">
                <a:latin typeface="Arial" pitchFamily="34" charset="0"/>
              </a:rPr>
              <a:t> A photograph of the RPA. </a:t>
            </a:r>
            <a:r>
              <a:rPr lang="en-US" sz="3000" b="1" dirty="0" smtClean="0">
                <a:latin typeface="Arial" pitchFamily="34" charset="0"/>
              </a:rPr>
              <a:t>b)</a:t>
            </a:r>
            <a:r>
              <a:rPr lang="en-US" sz="3000" dirty="0" smtClean="0">
                <a:latin typeface="Arial" pitchFamily="34" charset="0"/>
              </a:rPr>
              <a:t> The potential distribution of the grids within the RPA.</a:t>
            </a:r>
            <a:endParaRPr lang="en-US" sz="3000" b="1" dirty="0">
              <a:latin typeface="Arial" pitchFamily="34" charset="0"/>
            </a:endParaRPr>
          </a:p>
        </p:txBody>
      </p:sp>
      <p:sp>
        <p:nvSpPr>
          <p:cNvPr id="49" name="Rectangle 48"/>
          <p:cNvSpPr/>
          <p:nvPr/>
        </p:nvSpPr>
        <p:spPr>
          <a:xfrm>
            <a:off x="304800" y="9372600"/>
            <a:ext cx="6248400" cy="6414909"/>
          </a:xfrm>
          <a:prstGeom prst="rect">
            <a:avLst/>
          </a:prstGeom>
        </p:spPr>
        <p:txBody>
          <a:bodyPr wrap="square">
            <a:spAutoFit/>
          </a:bodyPr>
          <a:lstStyle/>
          <a:p>
            <a:pPr algn="just"/>
            <a:r>
              <a:rPr lang="en-US" sz="3600" dirty="0" smtClean="0">
                <a:latin typeface="Arial" pitchFamily="34" charset="0"/>
              </a:rPr>
              <a:t>During testing CAT, shown in Figure 1, exhibited 2 - 3 distinct operational modes on xenon and argon by varying the power and the propellant mass flow rate [1]. An energetic ion population was observed in two of the three modes, while the third mode appeared to simply heat the propellant. </a:t>
            </a:r>
            <a:endParaRPr lang="en-US" sz="3600" dirty="0">
              <a:latin typeface="Arial" pitchFamily="34" charset="0"/>
            </a:endParaRPr>
          </a:p>
        </p:txBody>
      </p:sp>
      <p:sp>
        <p:nvSpPr>
          <p:cNvPr id="52" name="TextBox 51"/>
          <p:cNvSpPr txBox="1"/>
          <p:nvPr/>
        </p:nvSpPr>
        <p:spPr>
          <a:xfrm>
            <a:off x="6705600" y="15773400"/>
            <a:ext cx="9220200" cy="1015663"/>
          </a:xfrm>
          <a:prstGeom prst="rect">
            <a:avLst/>
          </a:prstGeom>
          <a:noFill/>
        </p:spPr>
        <p:txBody>
          <a:bodyPr wrap="square" rtlCol="0">
            <a:spAutoFit/>
          </a:bodyPr>
          <a:lstStyle/>
          <a:p>
            <a:pPr algn="just"/>
            <a:r>
              <a:rPr lang="en-US" sz="3000" b="1" dirty="0" smtClean="0">
                <a:latin typeface="Arial" pitchFamily="34" charset="0"/>
              </a:rPr>
              <a:t>Figure 1.</a:t>
            </a:r>
            <a:r>
              <a:rPr lang="en-US" sz="3000" dirty="0" smtClean="0">
                <a:latin typeface="Arial" pitchFamily="34" charset="0"/>
              </a:rPr>
              <a:t> A photograph of CAT, with the major components highlighted.</a:t>
            </a:r>
            <a:endParaRPr lang="en-US" sz="3000" b="1" dirty="0">
              <a:latin typeface="Arial" pitchFamily="34" charset="0"/>
            </a:endParaRPr>
          </a:p>
        </p:txBody>
      </p:sp>
      <p:pic>
        <p:nvPicPr>
          <p:cNvPr id="53" name="Picture 52" descr="test.jpg"/>
          <p:cNvPicPr>
            <a:picLocks noChangeAspect="1"/>
          </p:cNvPicPr>
          <p:nvPr/>
        </p:nvPicPr>
        <p:blipFill>
          <a:blip r:embed="rId11" cstate="print"/>
          <a:srcRect l="42764" t="4167" r="21526" b="4167"/>
          <a:stretch>
            <a:fillRect/>
          </a:stretch>
        </p:blipFill>
        <p:spPr>
          <a:xfrm>
            <a:off x="7848600" y="23774400"/>
            <a:ext cx="8113914" cy="5943600"/>
          </a:xfrm>
          <a:prstGeom prst="rect">
            <a:avLst/>
          </a:prstGeom>
        </p:spPr>
      </p:pic>
      <p:sp>
        <p:nvSpPr>
          <p:cNvPr id="54" name="TextBox 53"/>
          <p:cNvSpPr txBox="1"/>
          <p:nvPr/>
        </p:nvSpPr>
        <p:spPr>
          <a:xfrm>
            <a:off x="533400" y="30327600"/>
            <a:ext cx="15392400" cy="553998"/>
          </a:xfrm>
          <a:prstGeom prst="rect">
            <a:avLst/>
          </a:prstGeom>
          <a:noFill/>
        </p:spPr>
        <p:txBody>
          <a:bodyPr wrap="square" rtlCol="0">
            <a:spAutoFit/>
          </a:bodyPr>
          <a:lstStyle/>
          <a:p>
            <a:r>
              <a:rPr lang="en-US" sz="3000" b="1" dirty="0" smtClean="0">
                <a:latin typeface="Arial" pitchFamily="34" charset="0"/>
              </a:rPr>
              <a:t>Figure 2. a)</a:t>
            </a:r>
            <a:r>
              <a:rPr lang="en-US" sz="3000" dirty="0" smtClean="0">
                <a:latin typeface="Arial" pitchFamily="34" charset="0"/>
              </a:rPr>
              <a:t> An example Earth observation mission. </a:t>
            </a:r>
            <a:r>
              <a:rPr lang="en-US" sz="3000" b="1" dirty="0" smtClean="0">
                <a:latin typeface="Arial" pitchFamily="34" charset="0"/>
              </a:rPr>
              <a:t>b)</a:t>
            </a:r>
            <a:r>
              <a:rPr lang="en-US" sz="3000" dirty="0" smtClean="0">
                <a:latin typeface="Arial" pitchFamily="34" charset="0"/>
              </a:rPr>
              <a:t> A spiral maneuver to escape Earth.</a:t>
            </a:r>
            <a:endParaRPr lang="en-US" sz="3000" b="1" dirty="0">
              <a:latin typeface="Arial" pitchFamily="34" charset="0"/>
            </a:endParaRPr>
          </a:p>
        </p:txBody>
      </p:sp>
      <p:sp>
        <p:nvSpPr>
          <p:cNvPr id="58" name="TextBox 57"/>
          <p:cNvSpPr txBox="1"/>
          <p:nvPr/>
        </p:nvSpPr>
        <p:spPr>
          <a:xfrm>
            <a:off x="3810000" y="29718000"/>
            <a:ext cx="1295400" cy="553998"/>
          </a:xfrm>
          <a:prstGeom prst="rect">
            <a:avLst/>
          </a:prstGeom>
          <a:noFill/>
        </p:spPr>
        <p:txBody>
          <a:bodyPr wrap="square" rtlCol="0">
            <a:spAutoFit/>
          </a:bodyPr>
          <a:lstStyle/>
          <a:p>
            <a:r>
              <a:rPr lang="en-US" sz="3000" b="1" dirty="0" smtClean="0">
                <a:latin typeface="Arial" pitchFamily="34" charset="0"/>
              </a:rPr>
              <a:t>a)</a:t>
            </a:r>
            <a:endParaRPr lang="en-US" sz="3000" b="1" dirty="0">
              <a:latin typeface="Arial" pitchFamily="34" charset="0"/>
            </a:endParaRPr>
          </a:p>
        </p:txBody>
      </p:sp>
      <p:sp>
        <p:nvSpPr>
          <p:cNvPr id="59" name="TextBox 58"/>
          <p:cNvSpPr txBox="1"/>
          <p:nvPr/>
        </p:nvSpPr>
        <p:spPr>
          <a:xfrm>
            <a:off x="11887200" y="29718000"/>
            <a:ext cx="1295400" cy="553998"/>
          </a:xfrm>
          <a:prstGeom prst="rect">
            <a:avLst/>
          </a:prstGeom>
          <a:noFill/>
        </p:spPr>
        <p:txBody>
          <a:bodyPr wrap="square" rtlCol="0">
            <a:spAutoFit/>
          </a:bodyPr>
          <a:lstStyle/>
          <a:p>
            <a:r>
              <a:rPr lang="en-US" sz="3000" b="1" dirty="0" smtClean="0">
                <a:latin typeface="Arial" pitchFamily="34" charset="0"/>
              </a:rPr>
              <a:t>b)</a:t>
            </a:r>
            <a:endParaRPr lang="en-US" sz="3000" b="1" dirty="0">
              <a:latin typeface="Arial" pitchFamily="34" charset="0"/>
            </a:endParaRPr>
          </a:p>
        </p:txBody>
      </p:sp>
      <p:sp>
        <p:nvSpPr>
          <p:cNvPr id="60" name="TextBox 59"/>
          <p:cNvSpPr txBox="1"/>
          <p:nvPr/>
        </p:nvSpPr>
        <p:spPr>
          <a:xfrm>
            <a:off x="33299400" y="4953000"/>
            <a:ext cx="11277600" cy="6740307"/>
          </a:xfrm>
          <a:prstGeom prst="rect">
            <a:avLst/>
          </a:prstGeom>
          <a:noFill/>
        </p:spPr>
        <p:txBody>
          <a:bodyPr wrap="square" rtlCol="0">
            <a:spAutoFit/>
          </a:bodyPr>
          <a:lstStyle/>
          <a:p>
            <a:pPr algn="just"/>
            <a:r>
              <a:rPr lang="en-US" sz="3600" dirty="0" smtClean="0">
                <a:latin typeface="Arial" pitchFamily="34" charset="0"/>
              </a:rPr>
              <a:t>The second mode that exhibited an energetic ion beam was a high propellant flow rate, low power mode.  CAT operation on argon in this mode is shown in Figure 6.   </a:t>
            </a:r>
          </a:p>
          <a:p>
            <a:pPr algn="just"/>
            <a:endParaRPr lang="en-US" sz="3600" dirty="0" smtClean="0">
              <a:latin typeface="Arial" pitchFamily="34" charset="0"/>
            </a:endParaRPr>
          </a:p>
          <a:p>
            <a:pPr algn="just"/>
            <a:r>
              <a:rPr lang="en-US" sz="3600" b="1" dirty="0" smtClean="0">
                <a:latin typeface="Arial" pitchFamily="34" charset="0"/>
              </a:rPr>
              <a:t>Important details about this mode:</a:t>
            </a:r>
          </a:p>
          <a:p>
            <a:pPr algn="just"/>
            <a:endParaRPr lang="en-US" sz="3600" dirty="0" smtClean="0">
              <a:latin typeface="Arial" pitchFamily="34" charset="0"/>
            </a:endParaRPr>
          </a:p>
          <a:p>
            <a:pPr algn="just">
              <a:buFont typeface="Arial" pitchFamily="34" charset="0"/>
              <a:buChar char="•"/>
            </a:pPr>
            <a:r>
              <a:rPr lang="en-US" sz="3600" dirty="0" smtClean="0">
                <a:latin typeface="Arial" pitchFamily="34" charset="0"/>
              </a:rPr>
              <a:t>  ~ 1 x 10</a:t>
            </a:r>
            <a:r>
              <a:rPr lang="en-US" sz="3600" baseline="30000" dirty="0" smtClean="0">
                <a:latin typeface="Arial" pitchFamily="34" charset="0"/>
              </a:rPr>
              <a:t>-4</a:t>
            </a:r>
            <a:r>
              <a:rPr lang="en-US" sz="3600" dirty="0" smtClean="0">
                <a:latin typeface="Arial" pitchFamily="34" charset="0"/>
              </a:rPr>
              <a:t> </a:t>
            </a:r>
            <a:r>
              <a:rPr lang="en-US" sz="3600" dirty="0" err="1" smtClean="0">
                <a:latin typeface="Arial" pitchFamily="34" charset="0"/>
              </a:rPr>
              <a:t>Torr</a:t>
            </a:r>
            <a:r>
              <a:rPr lang="en-US" sz="3600" dirty="0" smtClean="0">
                <a:latin typeface="Arial" pitchFamily="34" charset="0"/>
              </a:rPr>
              <a:t> back pressure </a:t>
            </a:r>
          </a:p>
          <a:p>
            <a:pPr algn="just">
              <a:buFont typeface="Arial" pitchFamily="34" charset="0"/>
              <a:buChar char="•"/>
            </a:pPr>
            <a:r>
              <a:rPr lang="en-US" sz="3600" dirty="0" smtClean="0">
                <a:latin typeface="Arial" pitchFamily="34" charset="0"/>
              </a:rPr>
              <a:t>  ~ 7 cm charge exchange mean free path</a:t>
            </a:r>
          </a:p>
          <a:p>
            <a:pPr algn="just">
              <a:buFont typeface="Arial" pitchFamily="34" charset="0"/>
              <a:buChar char="•"/>
            </a:pPr>
            <a:r>
              <a:rPr lang="en-US" sz="3600" dirty="0" smtClean="0">
                <a:latin typeface="Arial" pitchFamily="34" charset="0"/>
              </a:rPr>
              <a:t>  Varying power changed ion energy (Figure 7a)</a:t>
            </a:r>
          </a:p>
          <a:p>
            <a:pPr algn="just">
              <a:buFont typeface="Arial" pitchFamily="34" charset="0"/>
              <a:buChar char="•"/>
            </a:pPr>
            <a:r>
              <a:rPr lang="en-US" sz="3600" dirty="0" smtClean="0">
                <a:latin typeface="Arial" pitchFamily="34" charset="0"/>
              </a:rPr>
              <a:t>  Evidence of </a:t>
            </a:r>
            <a:r>
              <a:rPr lang="en-US" sz="3600" dirty="0" err="1" smtClean="0">
                <a:latin typeface="Arial" pitchFamily="34" charset="0"/>
              </a:rPr>
              <a:t>ambipolar</a:t>
            </a:r>
            <a:r>
              <a:rPr lang="en-US" sz="3600" dirty="0" smtClean="0">
                <a:latin typeface="Arial" pitchFamily="34" charset="0"/>
              </a:rPr>
              <a:t> acceleration (Figure 7b)</a:t>
            </a:r>
          </a:p>
          <a:p>
            <a:pPr algn="just"/>
            <a:endParaRPr lang="en-US" sz="3600" dirty="0">
              <a:latin typeface="Arial" pitchFamily="34" charset="0"/>
            </a:endParaRPr>
          </a:p>
        </p:txBody>
      </p:sp>
      <p:sp>
        <p:nvSpPr>
          <p:cNvPr id="61" name="TextBox 60"/>
          <p:cNvSpPr txBox="1"/>
          <p:nvPr/>
        </p:nvSpPr>
        <p:spPr>
          <a:xfrm>
            <a:off x="33375600" y="19583400"/>
            <a:ext cx="15621000" cy="1477328"/>
          </a:xfrm>
          <a:prstGeom prst="rect">
            <a:avLst/>
          </a:prstGeom>
          <a:noFill/>
        </p:spPr>
        <p:txBody>
          <a:bodyPr wrap="square" rtlCol="0">
            <a:spAutoFit/>
          </a:bodyPr>
          <a:lstStyle/>
          <a:p>
            <a:pPr algn="just"/>
            <a:r>
              <a:rPr lang="en-US" sz="3000" b="1" dirty="0" smtClean="0">
                <a:latin typeface="Arial" pitchFamily="34" charset="0"/>
              </a:rPr>
              <a:t>Figure 7. a</a:t>
            </a:r>
            <a:r>
              <a:rPr lang="en-US" sz="3000" dirty="0" smtClean="0">
                <a:latin typeface="Arial" pitchFamily="34" charset="0"/>
              </a:rPr>
              <a:t>) The variation of the ion energy distribution of the high flow rate (12 </a:t>
            </a:r>
            <a:r>
              <a:rPr lang="en-US" sz="3000" dirty="0" err="1" smtClean="0">
                <a:latin typeface="Arial" pitchFamily="34" charset="0"/>
              </a:rPr>
              <a:t>sccm</a:t>
            </a:r>
            <a:r>
              <a:rPr lang="en-US" sz="3000" dirty="0" smtClean="0">
                <a:latin typeface="Arial" pitchFamily="34" charset="0"/>
              </a:rPr>
              <a:t>), low power mode with varied input power.  </a:t>
            </a:r>
            <a:r>
              <a:rPr lang="en-US" sz="3000" b="1" dirty="0" smtClean="0">
                <a:latin typeface="Arial" pitchFamily="34" charset="0"/>
              </a:rPr>
              <a:t>b)</a:t>
            </a:r>
            <a:r>
              <a:rPr lang="en-US" sz="3000" dirty="0" smtClean="0">
                <a:latin typeface="Arial" pitchFamily="34" charset="0"/>
              </a:rPr>
              <a:t> The spatial variation of the ion energy distribution with a flow rate of 12 </a:t>
            </a:r>
            <a:r>
              <a:rPr lang="en-US" sz="3000" dirty="0" err="1" smtClean="0">
                <a:latin typeface="Arial" pitchFamily="34" charset="0"/>
              </a:rPr>
              <a:t>sccm</a:t>
            </a:r>
            <a:r>
              <a:rPr lang="en-US" sz="3000" dirty="0" smtClean="0">
                <a:latin typeface="Arial" pitchFamily="34" charset="0"/>
              </a:rPr>
              <a:t> and P &lt; 8.5 W.</a:t>
            </a:r>
            <a:endParaRPr lang="en-US" sz="3000" b="1" dirty="0">
              <a:latin typeface="Arial" pitchFamily="34" charset="0"/>
            </a:endParaRPr>
          </a:p>
        </p:txBody>
      </p:sp>
      <p:sp>
        <p:nvSpPr>
          <p:cNvPr id="2050" name="Rectangle 2"/>
          <p:cNvSpPr>
            <a:spLocks noChangeArrowheads="1"/>
          </p:cNvSpPr>
          <p:nvPr/>
        </p:nvSpPr>
        <p:spPr bwMode="auto">
          <a:xfrm>
            <a:off x="0" y="0"/>
            <a:ext cx="493776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493776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4" name="Rectangle 6"/>
          <p:cNvSpPr>
            <a:spLocks noChangeArrowheads="1"/>
          </p:cNvSpPr>
          <p:nvPr/>
        </p:nvSpPr>
        <p:spPr bwMode="auto">
          <a:xfrm>
            <a:off x="0" y="0"/>
            <a:ext cx="493776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 name="TextBox 61"/>
          <p:cNvSpPr txBox="1"/>
          <p:nvPr/>
        </p:nvSpPr>
        <p:spPr>
          <a:xfrm>
            <a:off x="37261800" y="18973800"/>
            <a:ext cx="1295400" cy="553998"/>
          </a:xfrm>
          <a:prstGeom prst="rect">
            <a:avLst/>
          </a:prstGeom>
          <a:noFill/>
        </p:spPr>
        <p:txBody>
          <a:bodyPr wrap="square" rtlCol="0">
            <a:spAutoFit/>
          </a:bodyPr>
          <a:lstStyle/>
          <a:p>
            <a:r>
              <a:rPr lang="en-US" sz="3000" b="1" dirty="0" smtClean="0">
                <a:latin typeface="Arial" pitchFamily="34" charset="0"/>
              </a:rPr>
              <a:t>a)</a:t>
            </a:r>
            <a:endParaRPr lang="en-US" sz="3000" b="1" dirty="0">
              <a:latin typeface="Arial" pitchFamily="34" charset="0"/>
            </a:endParaRPr>
          </a:p>
        </p:txBody>
      </p:sp>
      <p:sp>
        <p:nvSpPr>
          <p:cNvPr id="63" name="TextBox 62"/>
          <p:cNvSpPr txBox="1"/>
          <p:nvPr/>
        </p:nvSpPr>
        <p:spPr>
          <a:xfrm>
            <a:off x="44729400" y="18973800"/>
            <a:ext cx="1295400" cy="553998"/>
          </a:xfrm>
          <a:prstGeom prst="rect">
            <a:avLst/>
          </a:prstGeom>
          <a:noFill/>
        </p:spPr>
        <p:txBody>
          <a:bodyPr wrap="square" rtlCol="0">
            <a:spAutoFit/>
          </a:bodyPr>
          <a:lstStyle/>
          <a:p>
            <a:r>
              <a:rPr lang="en-US" sz="3000" b="1" dirty="0" smtClean="0">
                <a:latin typeface="Arial" pitchFamily="34" charset="0"/>
              </a:rPr>
              <a:t>b)</a:t>
            </a:r>
            <a:endParaRPr lang="en-US" sz="3000" b="1" dirty="0">
              <a:latin typeface="Arial" pitchFamily="34" charset="0"/>
            </a:endParaRPr>
          </a:p>
        </p:txBody>
      </p:sp>
      <p:sp>
        <p:nvSpPr>
          <p:cNvPr id="64" name="TextBox 63"/>
          <p:cNvSpPr txBox="1"/>
          <p:nvPr/>
        </p:nvSpPr>
        <p:spPr>
          <a:xfrm>
            <a:off x="45186600" y="10287000"/>
            <a:ext cx="3810000" cy="1477328"/>
          </a:xfrm>
          <a:prstGeom prst="rect">
            <a:avLst/>
          </a:prstGeom>
          <a:noFill/>
        </p:spPr>
        <p:txBody>
          <a:bodyPr wrap="square" rtlCol="0">
            <a:spAutoFit/>
          </a:bodyPr>
          <a:lstStyle/>
          <a:p>
            <a:pPr algn="just"/>
            <a:r>
              <a:rPr lang="en-US" sz="3000" b="1" dirty="0" smtClean="0">
                <a:latin typeface="Arial" pitchFamily="34" charset="0"/>
              </a:rPr>
              <a:t>Figure 6. </a:t>
            </a:r>
            <a:r>
              <a:rPr lang="en-US" sz="3000" dirty="0" smtClean="0">
                <a:latin typeface="Arial" pitchFamily="34" charset="0"/>
              </a:rPr>
              <a:t>CAT firing in the high flow rate, low power mode.</a:t>
            </a:r>
            <a:endParaRPr lang="en-US" sz="3000" b="1" dirty="0">
              <a:latin typeface="Arial" pitchFamily="34" charset="0"/>
            </a:endParaRPr>
          </a:p>
        </p:txBody>
      </p:sp>
      <p:sp>
        <p:nvSpPr>
          <p:cNvPr id="65" name="TextBox 64"/>
          <p:cNvSpPr txBox="1"/>
          <p:nvPr/>
        </p:nvSpPr>
        <p:spPr>
          <a:xfrm>
            <a:off x="28575000" y="20269200"/>
            <a:ext cx="3886200" cy="1477328"/>
          </a:xfrm>
          <a:prstGeom prst="rect">
            <a:avLst/>
          </a:prstGeom>
          <a:noFill/>
        </p:spPr>
        <p:txBody>
          <a:bodyPr wrap="square" rtlCol="0">
            <a:spAutoFit/>
          </a:bodyPr>
          <a:lstStyle/>
          <a:p>
            <a:pPr algn="just"/>
            <a:r>
              <a:rPr lang="en-US" sz="3000" b="1" dirty="0" smtClean="0">
                <a:latin typeface="Arial" pitchFamily="34" charset="0"/>
              </a:rPr>
              <a:t>Figure 4. </a:t>
            </a:r>
            <a:r>
              <a:rPr lang="en-US" sz="3000" dirty="0" smtClean="0">
                <a:latin typeface="Arial" pitchFamily="34" charset="0"/>
              </a:rPr>
              <a:t>CAT firing in the low flow rate, high power mode.</a:t>
            </a:r>
            <a:endParaRPr lang="en-US" sz="3000" b="1" dirty="0">
              <a:latin typeface="Arial" pitchFamily="34" charset="0"/>
            </a:endParaRPr>
          </a:p>
        </p:txBody>
      </p:sp>
      <p:sp>
        <p:nvSpPr>
          <p:cNvPr id="66" name="TextBox 65"/>
          <p:cNvSpPr txBox="1"/>
          <p:nvPr/>
        </p:nvSpPr>
        <p:spPr>
          <a:xfrm>
            <a:off x="16992600" y="29565600"/>
            <a:ext cx="15621000" cy="1477328"/>
          </a:xfrm>
          <a:prstGeom prst="rect">
            <a:avLst/>
          </a:prstGeom>
          <a:noFill/>
        </p:spPr>
        <p:txBody>
          <a:bodyPr wrap="square" rtlCol="0">
            <a:spAutoFit/>
          </a:bodyPr>
          <a:lstStyle/>
          <a:p>
            <a:pPr algn="just"/>
            <a:r>
              <a:rPr lang="en-US" sz="3000" b="1" dirty="0" smtClean="0">
                <a:latin typeface="Arial" pitchFamily="34" charset="0"/>
              </a:rPr>
              <a:t>Figure 5. a</a:t>
            </a:r>
            <a:r>
              <a:rPr lang="en-US" sz="3000" dirty="0" smtClean="0">
                <a:latin typeface="Arial" pitchFamily="34" charset="0"/>
              </a:rPr>
              <a:t>) The lack of variation of the ion energy distribution of the low flow rate (0.2 </a:t>
            </a:r>
            <a:r>
              <a:rPr lang="en-US" sz="3000" dirty="0" err="1" smtClean="0">
                <a:latin typeface="Arial" pitchFamily="34" charset="0"/>
              </a:rPr>
              <a:t>sccm</a:t>
            </a:r>
            <a:r>
              <a:rPr lang="en-US" sz="3000" dirty="0" smtClean="0">
                <a:latin typeface="Arial" pitchFamily="34" charset="0"/>
              </a:rPr>
              <a:t>), high power mode with varied input power.  </a:t>
            </a:r>
            <a:r>
              <a:rPr lang="en-US" sz="3000" b="1" dirty="0" smtClean="0">
                <a:latin typeface="Arial" pitchFamily="34" charset="0"/>
              </a:rPr>
              <a:t>b)</a:t>
            </a:r>
            <a:r>
              <a:rPr lang="en-US" sz="3000" dirty="0" smtClean="0">
                <a:latin typeface="Arial" pitchFamily="34" charset="0"/>
              </a:rPr>
              <a:t> The spatial variation of the ion energy distribution with a flow rate of  0.2 </a:t>
            </a:r>
            <a:r>
              <a:rPr lang="en-US" sz="3000" dirty="0" err="1" smtClean="0">
                <a:latin typeface="Arial" pitchFamily="34" charset="0"/>
              </a:rPr>
              <a:t>sccm</a:t>
            </a:r>
            <a:r>
              <a:rPr lang="en-US" sz="3000" dirty="0" smtClean="0">
                <a:latin typeface="Arial" pitchFamily="34" charset="0"/>
              </a:rPr>
              <a:t> and P &lt; 143.7 W.</a:t>
            </a:r>
            <a:endParaRPr lang="en-US" sz="3000" b="1" dirty="0">
              <a:latin typeface="Arial" pitchFamily="34" charset="0"/>
            </a:endParaRPr>
          </a:p>
        </p:txBody>
      </p:sp>
      <p:sp>
        <p:nvSpPr>
          <p:cNvPr id="67" name="TextBox 66"/>
          <p:cNvSpPr txBox="1"/>
          <p:nvPr/>
        </p:nvSpPr>
        <p:spPr>
          <a:xfrm>
            <a:off x="16840200" y="15392400"/>
            <a:ext cx="11277600" cy="5632311"/>
          </a:xfrm>
          <a:prstGeom prst="rect">
            <a:avLst/>
          </a:prstGeom>
          <a:noFill/>
        </p:spPr>
        <p:txBody>
          <a:bodyPr wrap="square" rtlCol="0">
            <a:spAutoFit/>
          </a:bodyPr>
          <a:lstStyle/>
          <a:p>
            <a:pPr algn="just"/>
            <a:r>
              <a:rPr lang="en-US" sz="3600" dirty="0" smtClean="0">
                <a:latin typeface="Arial" pitchFamily="34" charset="0"/>
              </a:rPr>
              <a:t>The first mode that exhibited an energetic ion beam was a low propellant flow rate, high power mode. Figure 4 shows CAT operation on xenon in this mode.  </a:t>
            </a:r>
          </a:p>
          <a:p>
            <a:pPr algn="just"/>
            <a:endParaRPr lang="en-US" sz="3600" dirty="0" smtClean="0">
              <a:latin typeface="Arial" pitchFamily="34" charset="0"/>
            </a:endParaRPr>
          </a:p>
          <a:p>
            <a:pPr algn="just"/>
            <a:r>
              <a:rPr lang="en-US" sz="3600" dirty="0" smtClean="0">
                <a:latin typeface="Arial" pitchFamily="34" charset="0"/>
              </a:rPr>
              <a:t> </a:t>
            </a:r>
            <a:r>
              <a:rPr lang="en-US" sz="3600" b="1" dirty="0" smtClean="0">
                <a:latin typeface="Arial" pitchFamily="34" charset="0"/>
              </a:rPr>
              <a:t>Important details about this mode:</a:t>
            </a:r>
          </a:p>
          <a:p>
            <a:pPr algn="just"/>
            <a:endParaRPr lang="en-US" sz="3600" dirty="0" smtClean="0">
              <a:latin typeface="Arial" pitchFamily="34" charset="0"/>
            </a:endParaRPr>
          </a:p>
          <a:p>
            <a:pPr algn="just">
              <a:buFont typeface="Arial" pitchFamily="34" charset="0"/>
              <a:buChar char="•"/>
            </a:pPr>
            <a:r>
              <a:rPr lang="en-US" sz="3600" dirty="0" smtClean="0">
                <a:latin typeface="Arial" pitchFamily="34" charset="0"/>
              </a:rPr>
              <a:t>  ~ 1 x 10</a:t>
            </a:r>
            <a:r>
              <a:rPr lang="en-US" sz="3600" baseline="30000" dirty="0" smtClean="0">
                <a:latin typeface="Arial" pitchFamily="34" charset="0"/>
              </a:rPr>
              <a:t>-6</a:t>
            </a:r>
            <a:r>
              <a:rPr lang="en-US" sz="3600" dirty="0" smtClean="0">
                <a:latin typeface="Arial" pitchFamily="34" charset="0"/>
              </a:rPr>
              <a:t> </a:t>
            </a:r>
            <a:r>
              <a:rPr lang="en-US" sz="3600" dirty="0" err="1" smtClean="0">
                <a:latin typeface="Arial" pitchFamily="34" charset="0"/>
              </a:rPr>
              <a:t>Torr</a:t>
            </a:r>
            <a:r>
              <a:rPr lang="en-US" sz="3600" dirty="0" smtClean="0">
                <a:latin typeface="Arial" pitchFamily="34" charset="0"/>
              </a:rPr>
              <a:t> back pressure </a:t>
            </a:r>
          </a:p>
          <a:p>
            <a:pPr algn="just">
              <a:buFont typeface="Arial" pitchFamily="34" charset="0"/>
              <a:buChar char="•"/>
            </a:pPr>
            <a:r>
              <a:rPr lang="en-US" sz="3600" dirty="0" smtClean="0">
                <a:latin typeface="Arial" pitchFamily="34" charset="0"/>
              </a:rPr>
              <a:t>  Varying power did not change ion energy (Figure 5a)</a:t>
            </a:r>
          </a:p>
          <a:p>
            <a:pPr algn="just">
              <a:buFont typeface="Arial" pitchFamily="34" charset="0"/>
              <a:buChar char="•"/>
            </a:pPr>
            <a:r>
              <a:rPr lang="en-US" sz="3600" dirty="0" smtClean="0">
                <a:latin typeface="Arial" pitchFamily="34" charset="0"/>
              </a:rPr>
              <a:t>  Evidence of a double layer (Figure 5b)</a:t>
            </a:r>
          </a:p>
          <a:p>
            <a:pPr algn="just"/>
            <a:endParaRPr lang="en-US" sz="3600" dirty="0">
              <a:latin typeface="Arial" pitchFamily="34" charset="0"/>
            </a:endParaRPr>
          </a:p>
        </p:txBody>
      </p:sp>
      <p:sp>
        <p:nvSpPr>
          <p:cNvPr id="68" name="TextBox 67"/>
          <p:cNvSpPr txBox="1"/>
          <p:nvPr/>
        </p:nvSpPr>
        <p:spPr>
          <a:xfrm>
            <a:off x="20574000" y="28956000"/>
            <a:ext cx="1295400" cy="553998"/>
          </a:xfrm>
          <a:prstGeom prst="rect">
            <a:avLst/>
          </a:prstGeom>
          <a:noFill/>
        </p:spPr>
        <p:txBody>
          <a:bodyPr wrap="square" rtlCol="0">
            <a:spAutoFit/>
          </a:bodyPr>
          <a:lstStyle/>
          <a:p>
            <a:r>
              <a:rPr lang="en-US" sz="3000" b="1" dirty="0" smtClean="0">
                <a:latin typeface="Arial" pitchFamily="34" charset="0"/>
              </a:rPr>
              <a:t>a)</a:t>
            </a:r>
            <a:endParaRPr lang="en-US" sz="3000" b="1" dirty="0">
              <a:latin typeface="Arial" pitchFamily="34" charset="0"/>
            </a:endParaRPr>
          </a:p>
        </p:txBody>
      </p:sp>
      <p:sp>
        <p:nvSpPr>
          <p:cNvPr id="69" name="TextBox 68"/>
          <p:cNvSpPr txBox="1"/>
          <p:nvPr/>
        </p:nvSpPr>
        <p:spPr>
          <a:xfrm>
            <a:off x="28270200" y="28956000"/>
            <a:ext cx="1295400" cy="553998"/>
          </a:xfrm>
          <a:prstGeom prst="rect">
            <a:avLst/>
          </a:prstGeom>
          <a:noFill/>
        </p:spPr>
        <p:txBody>
          <a:bodyPr wrap="square" rtlCol="0">
            <a:spAutoFit/>
          </a:bodyPr>
          <a:lstStyle/>
          <a:p>
            <a:r>
              <a:rPr lang="en-US" sz="3000" b="1" dirty="0" smtClean="0">
                <a:latin typeface="Arial" pitchFamily="34" charset="0"/>
              </a:rPr>
              <a:t>b)</a:t>
            </a:r>
            <a:endParaRPr lang="en-US" sz="3000" b="1" dirty="0">
              <a:latin typeface="Arial" pitchFamily="34" charset="0"/>
            </a:endParaRPr>
          </a:p>
        </p:txBody>
      </p:sp>
      <p:pic>
        <p:nvPicPr>
          <p:cNvPr id="75" name="Picture 74" descr="Contour_Annotated (2).png"/>
          <p:cNvPicPr>
            <a:picLocks noChangeAspect="1"/>
          </p:cNvPicPr>
          <p:nvPr/>
        </p:nvPicPr>
        <p:blipFill>
          <a:blip r:embed="rId12" cstate="print"/>
          <a:srcRect l="21640" r="20119"/>
          <a:stretch>
            <a:fillRect/>
          </a:stretch>
        </p:blipFill>
        <p:spPr>
          <a:xfrm>
            <a:off x="40982265" y="11734800"/>
            <a:ext cx="8395335" cy="7132320"/>
          </a:xfrm>
          <a:prstGeom prst="rect">
            <a:avLst/>
          </a:prstGeom>
        </p:spPr>
      </p:pic>
      <p:sp>
        <p:nvSpPr>
          <p:cNvPr id="76" name="TextBox 75"/>
          <p:cNvSpPr txBox="1"/>
          <p:nvPr/>
        </p:nvSpPr>
        <p:spPr>
          <a:xfrm>
            <a:off x="33421320" y="4041648"/>
            <a:ext cx="15621000" cy="707886"/>
          </a:xfrm>
          <a:prstGeom prst="rect">
            <a:avLst/>
          </a:prstGeom>
          <a:solidFill>
            <a:schemeClr val="bg1">
              <a:lumMod val="85000"/>
            </a:schemeClr>
          </a:solidFill>
        </p:spPr>
        <p:txBody>
          <a:bodyPr wrap="square" rtlCol="0">
            <a:spAutoFit/>
          </a:bodyPr>
          <a:lstStyle/>
          <a:p>
            <a:pPr algn="ctr"/>
            <a:r>
              <a:rPr lang="en-US" sz="4000" b="1" dirty="0" smtClean="0">
                <a:latin typeface="Arial" pitchFamily="34" charset="0"/>
              </a:rPr>
              <a:t>Results – High Flow Rate, Low Power Operation</a:t>
            </a:r>
            <a:endParaRPr lang="en-US" sz="3600" b="1" dirty="0" smtClean="0">
              <a:latin typeface="Arial" pitchFamily="34" charset="0"/>
            </a:endParaRPr>
          </a:p>
        </p:txBody>
      </p:sp>
      <p:pic>
        <p:nvPicPr>
          <p:cNvPr id="70" name="Picture 69" descr="Xe_VaryP.png"/>
          <p:cNvPicPr>
            <a:picLocks noChangeAspect="1"/>
          </p:cNvPicPr>
          <p:nvPr/>
        </p:nvPicPr>
        <p:blipFill>
          <a:blip r:embed="rId13" cstate="print"/>
          <a:stretch>
            <a:fillRect/>
          </a:stretch>
        </p:blipFill>
        <p:spPr>
          <a:xfrm>
            <a:off x="16611600" y="21869400"/>
            <a:ext cx="8028167" cy="7132320"/>
          </a:xfrm>
          <a:prstGeom prst="rect">
            <a:avLst/>
          </a:prstGeom>
        </p:spPr>
      </p:pic>
      <p:pic>
        <p:nvPicPr>
          <p:cNvPr id="71" name="Picture 70" descr="Ar_VaryP.png"/>
          <p:cNvPicPr>
            <a:picLocks noChangeAspect="1"/>
          </p:cNvPicPr>
          <p:nvPr/>
        </p:nvPicPr>
        <p:blipFill>
          <a:blip r:embed="rId14" cstate="print"/>
          <a:srcRect r="1288"/>
          <a:stretch>
            <a:fillRect/>
          </a:stretch>
        </p:blipFill>
        <p:spPr>
          <a:xfrm>
            <a:off x="33223200" y="11658600"/>
            <a:ext cx="7924800" cy="7132320"/>
          </a:xfrm>
          <a:prstGeom prst="rect">
            <a:avLst/>
          </a:prstGeom>
        </p:spPr>
      </p:pic>
      <p:pic>
        <p:nvPicPr>
          <p:cNvPr id="72" name="Picture 71" descr="Contour_Annotated.png"/>
          <p:cNvPicPr>
            <a:picLocks noChangeAspect="1"/>
          </p:cNvPicPr>
          <p:nvPr/>
        </p:nvPicPr>
        <p:blipFill>
          <a:blip r:embed="rId15" cstate="print"/>
          <a:srcRect l="22704" r="20627"/>
          <a:stretch>
            <a:fillRect/>
          </a:stretch>
        </p:blipFill>
        <p:spPr>
          <a:xfrm>
            <a:off x="24536400" y="21793200"/>
            <a:ext cx="8168640" cy="713232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7244</TotalTime>
  <Words>843</Words>
  <Application>Microsoft Office PowerPoint</Application>
  <PresentationFormat>Custom</PresentationFormat>
  <Paragraphs>58</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Ion Energetics of the Modes of the CubeSat Ambipolar Thruster Timothy A. Collard1, J. P. Sheehan1,  and Alec D. Gallimore1 1Aerospace Engineering, University of Michigan</vt:lpstr>
    </vt:vector>
  </TitlesOfParts>
  <Company>University of Michigan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JP Sheehan;Frans Ebersohn</dc:creator>
  <cp:lastModifiedBy>Tim</cp:lastModifiedBy>
  <cp:revision>183</cp:revision>
  <dcterms:created xsi:type="dcterms:W3CDTF">2013-09-25T13:55:51Z</dcterms:created>
  <dcterms:modified xsi:type="dcterms:W3CDTF">2015-10-06T13:29:15Z</dcterms:modified>
</cp:coreProperties>
</file>