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7" r:id="rId4"/>
    <p:sldId id="259" r:id="rId5"/>
    <p:sldId id="260" r:id="rId6"/>
    <p:sldId id="261" r:id="rId7"/>
    <p:sldId id="262" r:id="rId8"/>
    <p:sldId id="263" r:id="rId9"/>
    <p:sldId id="264" r:id="rId10"/>
    <p:sldId id="265" r:id="rId11"/>
    <p:sldId id="268" r:id="rId12"/>
    <p:sldId id="269" r:id="rId13"/>
    <p:sldId id="270" r:id="rId14"/>
    <p:sldId id="271" r:id="rId15"/>
    <p:sldId id="272" r:id="rId16"/>
    <p:sldId id="273" r:id="rId1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18" d="100"/>
          <a:sy n="118" d="100"/>
        </p:scale>
        <p:origin x="-6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2456A15C-DBA0-4FC9-8B03-9B3ED80BA4C7}" type="datetimeFigureOut">
              <a:rPr lang="en-US" smtClean="0"/>
              <a:t>10/2/2015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56E7A18B-7104-41B6-95CB-D74234542669}" type="slidenum">
              <a:rPr lang="en-US" smtClean="0"/>
              <a:t>‹#›</a:t>
            </a:fld>
            <a:endParaRPr lang="en-US"/>
          </a:p>
        </p:txBody>
      </p:sp>
    </p:spTree>
    <p:extLst>
      <p:ext uri="{BB962C8B-B14F-4D97-AF65-F5344CB8AC3E}">
        <p14:creationId xmlns:p14="http://schemas.microsoft.com/office/powerpoint/2010/main" val="333819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RPM is a high power microwave source so id like to first motivate the development of the RPM by mentioning some of the applications of HPM</a:t>
            </a:r>
            <a:endParaRPr lang="en-US" dirty="0"/>
          </a:p>
        </p:txBody>
      </p:sp>
      <p:sp>
        <p:nvSpPr>
          <p:cNvPr id="4" name="Slide Number Placeholder 3"/>
          <p:cNvSpPr>
            <a:spLocks noGrp="1"/>
          </p:cNvSpPr>
          <p:nvPr>
            <p:ph type="sldNum" sz="quarter" idx="10"/>
          </p:nvPr>
        </p:nvSpPr>
        <p:spPr/>
        <p:txBody>
          <a:bodyPr/>
          <a:lstStyle/>
          <a:p>
            <a:fld id="{91657A88-E2E7-452D-92BD-2FA27666DB1F}" type="slidenum">
              <a:rPr lang="en-US" smtClean="0"/>
              <a:t>2</a:t>
            </a:fld>
            <a:endParaRPr lang="en-US"/>
          </a:p>
        </p:txBody>
      </p:sp>
    </p:spTree>
    <p:extLst>
      <p:ext uri="{BB962C8B-B14F-4D97-AF65-F5344CB8AC3E}">
        <p14:creationId xmlns:p14="http://schemas.microsoft.com/office/powerpoint/2010/main" val="161339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15792"/>
            <a:ext cx="5505450" cy="4570731"/>
          </a:xfrm>
        </p:spPr>
        <p:txBody>
          <a:bodyPr/>
          <a:lstStyle/>
          <a:p>
            <a:r>
              <a:rPr lang="en-US" dirty="0" smtClean="0"/>
              <a:t>The primary purpose of the RPM is to exploit a potentially favorable geometric form factor that in turn will provide several operational advantages over a conventional cylindrical magnetron.</a:t>
            </a:r>
          </a:p>
          <a:p>
            <a:endParaRPr lang="en-US" dirty="0"/>
          </a:p>
          <a:p>
            <a:r>
              <a:rPr lang="en-US" dirty="0" smtClean="0"/>
              <a:t>Amongst these geometrical advantages are:</a:t>
            </a:r>
          </a:p>
          <a:p>
            <a:endParaRPr lang="en-US" dirty="0"/>
          </a:p>
          <a:p>
            <a:r>
              <a:rPr lang="en-US" dirty="0" smtClean="0"/>
              <a:t>Larger cathode surface area for higher current densities than its purely cylindrical counterpart </a:t>
            </a:r>
          </a:p>
          <a:p>
            <a:endParaRPr lang="en-US" dirty="0" smtClean="0"/>
          </a:p>
          <a:p>
            <a:r>
              <a:rPr lang="en-US" dirty="0" smtClean="0"/>
              <a:t>Larger anode area for faster heat dissipation (especially in CW devices)</a:t>
            </a:r>
          </a:p>
          <a:p>
            <a:endParaRPr lang="en-US" dirty="0" smtClean="0"/>
          </a:p>
          <a:p>
            <a:r>
              <a:rPr lang="en-US" dirty="0" smtClean="0"/>
              <a:t>The RPM also allows for nearly full electron beam recirculation from one planar oscillator to the other. This intrinsic feedback mechanism not only reduces the complexity of the structure but can also exceed the return efficiency achieved by some multistage depressed collectors.</a:t>
            </a:r>
          </a:p>
          <a:p>
            <a:endParaRPr lang="en-US" dirty="0" smtClean="0"/>
          </a:p>
          <a:p>
            <a:r>
              <a:rPr lang="en-US" dirty="0" smtClean="0"/>
              <a:t>Lastly the device is modularly </a:t>
            </a:r>
            <a:r>
              <a:rPr lang="en-US" dirty="0" err="1" smtClean="0"/>
              <a:t>scaleable</a:t>
            </a:r>
            <a:r>
              <a:rPr lang="en-US" dirty="0" smtClean="0"/>
              <a:t>. That is to say that each planar oscillator could be indefinitely extended to scale output power without significantly impacting the operational conditions of the magnetron</a:t>
            </a:r>
          </a:p>
          <a:p>
            <a:endParaRPr lang="en-US" dirty="0"/>
          </a:p>
        </p:txBody>
      </p:sp>
      <p:sp>
        <p:nvSpPr>
          <p:cNvPr id="4" name="Slide Number Placeholder 3"/>
          <p:cNvSpPr>
            <a:spLocks noGrp="1"/>
          </p:cNvSpPr>
          <p:nvPr>
            <p:ph type="sldNum" sz="quarter" idx="10"/>
          </p:nvPr>
        </p:nvSpPr>
        <p:spPr/>
        <p:txBody>
          <a:bodyPr/>
          <a:lstStyle/>
          <a:p>
            <a:fld id="{5FB3DFC4-2BBF-49A1-AD5B-5821D03FC12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57117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Shown here is axially oriented cross section of our experimental setup. Following this diagram from right to left we have our MELBA which provides a -300kV pulsed voltage to the coaxial transmission line.</a:t>
            </a:r>
          </a:p>
          <a:p>
            <a:endParaRPr lang="en-US" dirty="0"/>
          </a:p>
          <a:p>
            <a:r>
              <a:rPr lang="en-US" dirty="0" smtClean="0"/>
              <a:t>The pulse traverses the transmission line which inevitably terminates in the emission primed cathode structure centrally located about the RPM-12a anode block. An axially uniform magnetic field is applied by via a</a:t>
            </a:r>
            <a:r>
              <a:rPr lang="en-US" baseline="0" dirty="0" smtClean="0"/>
              <a:t> </a:t>
            </a:r>
            <a:r>
              <a:rPr lang="en-US" baseline="0" dirty="0" err="1" smtClean="0"/>
              <a:t>helholtz</a:t>
            </a:r>
            <a:r>
              <a:rPr lang="en-US" baseline="0" dirty="0" smtClean="0"/>
              <a:t> </a:t>
            </a:r>
            <a:r>
              <a:rPr lang="en-US" dirty="0" smtClean="0"/>
              <a:t>electromagnet, shown here, providing the necessary cross field configuration for our drifting electron beam to reach synchronism.</a:t>
            </a:r>
          </a:p>
          <a:p>
            <a:endParaRPr lang="en-US" dirty="0"/>
          </a:p>
          <a:p>
            <a:r>
              <a:rPr lang="en-US" dirty="0" smtClean="0"/>
              <a:t>RF power that is generated in the  open face cavities of the RPM during operation is then able to weakly mode convert to a cylindrical waveguide mode inside the vacuum</a:t>
            </a:r>
            <a:r>
              <a:rPr lang="en-US" baseline="0" dirty="0" smtClean="0"/>
              <a:t> chamber. </a:t>
            </a:r>
            <a:r>
              <a:rPr lang="en-US" dirty="0" smtClean="0"/>
              <a:t>Power from the vacuum chamber propagates to the load chamber where it is attenuated by RF absorber. We sample a small amount of the remaining power through a WR650 to type N antenna to diagnose the frequency and relative timing of our HPM pulse.</a:t>
            </a:r>
            <a:endParaRPr lang="en-US" dirty="0"/>
          </a:p>
        </p:txBody>
      </p:sp>
      <p:sp>
        <p:nvSpPr>
          <p:cNvPr id="4" name="Slide Number Placeholder 3"/>
          <p:cNvSpPr>
            <a:spLocks noGrp="1"/>
          </p:cNvSpPr>
          <p:nvPr>
            <p:ph type="sldNum" sz="quarter" idx="10"/>
          </p:nvPr>
        </p:nvSpPr>
        <p:spPr/>
        <p:txBody>
          <a:bodyPr/>
          <a:lstStyle/>
          <a:p>
            <a:fld id="{5FB3DFC4-2BBF-49A1-AD5B-5821D03FC12B}" type="slidenum">
              <a:rPr lang="en-US" smtClean="0"/>
              <a:pPr/>
              <a:t>4</a:t>
            </a:fld>
            <a:endParaRPr lang="en-US"/>
          </a:p>
        </p:txBody>
      </p:sp>
    </p:spTree>
    <p:extLst>
      <p:ext uri="{BB962C8B-B14F-4D97-AF65-F5344CB8AC3E}">
        <p14:creationId xmlns:p14="http://schemas.microsoft.com/office/powerpoint/2010/main" val="257117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improve the potential for locking our oscillators </a:t>
            </a:r>
            <a:r>
              <a:rPr lang="en-US" dirty="0" smtClean="0"/>
              <a:t>we introduce the Mode Control Cathode</a:t>
            </a:r>
          </a:p>
          <a:p>
            <a:endParaRPr lang="en-US" dirty="0"/>
          </a:p>
          <a:p>
            <a:r>
              <a:rPr lang="en-US" dirty="0" smtClean="0"/>
              <a:t>Geometrically similar to the transparent cathode developed by Prof. </a:t>
            </a:r>
            <a:r>
              <a:rPr lang="en-US" dirty="0" err="1" smtClean="0"/>
              <a:t>Sgu</a:t>
            </a:r>
            <a:r>
              <a:rPr lang="en-US" dirty="0"/>
              <a:t> </a:t>
            </a:r>
            <a:r>
              <a:rPr lang="en-US" dirty="0" smtClean="0"/>
              <a:t>at the UNM,</a:t>
            </a:r>
          </a:p>
          <a:p>
            <a:r>
              <a:rPr lang="en-US" dirty="0" smtClean="0"/>
              <a:t>The MCC will act as an emission priming structure for both the pi and 2pi modes. </a:t>
            </a:r>
          </a:p>
          <a:p>
            <a:endParaRPr lang="en-US" dirty="0"/>
          </a:p>
          <a:p>
            <a:r>
              <a:rPr lang="en-US" dirty="0" smtClean="0"/>
              <a:t>However, instead of acting to only enhance the electrostatic field on the surface of the cathode, the MCC works to resonantly couple RF fields from one side of the device to the other. </a:t>
            </a:r>
          </a:p>
          <a:p>
            <a:endParaRPr lang="en-US" dirty="0"/>
          </a:p>
          <a:p>
            <a:r>
              <a:rPr lang="en-US" dirty="0" smtClean="0"/>
              <a:t>The periodically slotted structure also provides full electron beam transport, from one oscillator to the other, throughout the entirety of the planar geometry and may lead to a phenomenon we refer to as “Cross Oscillator Self Focusing” which I will elaborate on shortly.</a:t>
            </a:r>
          </a:p>
          <a:p>
            <a:endParaRPr lang="en-US" dirty="0"/>
          </a:p>
          <a:p>
            <a:r>
              <a:rPr lang="en-US" dirty="0" smtClean="0"/>
              <a:t>Additionally the MCC can be utilized as an RF tuning mechanism that is completely independent from the surrounding slow wave structure.  Subtle changes to the size and shape of each periodic structure can be analytically shown to shift the frequency of a given mode or increase mode separation (particularly between the closely spaced even-odd modes I identified initially.)</a:t>
            </a:r>
            <a:endParaRPr lang="en-US" dirty="0"/>
          </a:p>
        </p:txBody>
      </p:sp>
      <p:sp>
        <p:nvSpPr>
          <p:cNvPr id="4" name="Slide Number Placeholder 3"/>
          <p:cNvSpPr>
            <a:spLocks noGrp="1"/>
          </p:cNvSpPr>
          <p:nvPr>
            <p:ph type="sldNum" sz="quarter" idx="10"/>
          </p:nvPr>
        </p:nvSpPr>
        <p:spPr/>
        <p:txBody>
          <a:bodyPr/>
          <a:lstStyle/>
          <a:p>
            <a:fld id="{5FB3DFC4-2BBF-49A1-AD5B-5821D03FC12B}" type="slidenum">
              <a:rPr lang="en-US" smtClean="0"/>
              <a:pPr/>
              <a:t>5</a:t>
            </a:fld>
            <a:endParaRPr lang="en-US"/>
          </a:p>
        </p:txBody>
      </p:sp>
    </p:spTree>
    <p:extLst>
      <p:ext uri="{BB962C8B-B14F-4D97-AF65-F5344CB8AC3E}">
        <p14:creationId xmlns:p14="http://schemas.microsoft.com/office/powerpoint/2010/main" val="205925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774700"/>
            <a:ext cx="4648200" cy="3486150"/>
          </a:xfrm>
        </p:spPr>
      </p:sp>
      <p:sp>
        <p:nvSpPr>
          <p:cNvPr id="3" name="Notes Placeholder 2"/>
          <p:cNvSpPr>
            <a:spLocks noGrp="1"/>
          </p:cNvSpPr>
          <p:nvPr>
            <p:ph type="body" idx="1"/>
          </p:nvPr>
        </p:nvSpPr>
        <p:spPr>
          <a:xfrm>
            <a:off x="688182" y="4415791"/>
            <a:ext cx="5505450" cy="4183380"/>
          </a:xfrm>
        </p:spPr>
        <p:txBody>
          <a:bodyPr/>
          <a:lstStyle/>
          <a:p>
            <a:endParaRPr lang="en-US" dirty="0"/>
          </a:p>
          <a:p>
            <a:r>
              <a:rPr lang="en-US" dirty="0" smtClean="0"/>
              <a:t>Id now like to talk about a recent modification</a:t>
            </a:r>
            <a:r>
              <a:rPr lang="en-US" baseline="0" dirty="0" smtClean="0"/>
              <a:t> made to the RPM, the </a:t>
            </a:r>
            <a:r>
              <a:rPr lang="en-US" baseline="0" dirty="0" smtClean="0"/>
              <a:t>Multi-Frequency </a:t>
            </a:r>
            <a:r>
              <a:rPr lang="en-US" baseline="0" dirty="0" smtClean="0"/>
              <a:t>RPM. (describe MFRPM)</a:t>
            </a:r>
            <a:endParaRPr lang="en-US" dirty="0" smtClean="0"/>
          </a:p>
        </p:txBody>
      </p:sp>
      <p:sp>
        <p:nvSpPr>
          <p:cNvPr id="4" name="Slide Number Placeholder 3"/>
          <p:cNvSpPr>
            <a:spLocks noGrp="1"/>
          </p:cNvSpPr>
          <p:nvPr>
            <p:ph type="sldNum" sz="quarter" idx="10"/>
          </p:nvPr>
        </p:nvSpPr>
        <p:spPr/>
        <p:txBody>
          <a:bodyPr/>
          <a:lstStyle/>
          <a:p>
            <a:fld id="{5FB3DFC4-2BBF-49A1-AD5B-5821D03FC12B}" type="slidenum">
              <a:rPr lang="en-US" smtClean="0"/>
              <a:pPr/>
              <a:t>6</a:t>
            </a:fld>
            <a:endParaRPr lang="en-US" dirty="0"/>
          </a:p>
        </p:txBody>
      </p:sp>
    </p:spTree>
    <p:extLst>
      <p:ext uri="{BB962C8B-B14F-4D97-AF65-F5344CB8AC3E}">
        <p14:creationId xmlns:p14="http://schemas.microsoft.com/office/powerpoint/2010/main" val="397200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have a</a:t>
            </a:r>
            <a:r>
              <a:rPr lang="en-US" baseline="0" dirty="0" smtClean="0"/>
              <a:t> photograph of the MFRPM experiment fully assembled. The power is extracted from each oscillator and directed to appropriately sized waveguide. The signal is measured by a directional coupler in each waveguide</a:t>
            </a:r>
            <a:endParaRPr lang="en-US" dirty="0"/>
          </a:p>
        </p:txBody>
      </p:sp>
      <p:sp>
        <p:nvSpPr>
          <p:cNvPr id="4" name="Slide Number Placeholder 3"/>
          <p:cNvSpPr>
            <a:spLocks noGrp="1"/>
          </p:cNvSpPr>
          <p:nvPr>
            <p:ph type="sldNum" sz="quarter" idx="10"/>
          </p:nvPr>
        </p:nvSpPr>
        <p:spPr/>
        <p:txBody>
          <a:bodyPr/>
          <a:lstStyle/>
          <a:p>
            <a:fld id="{91657A88-E2E7-452D-92BD-2FA27666DB1F}" type="slidenum">
              <a:rPr lang="en-US" smtClean="0"/>
              <a:t>7</a:t>
            </a:fld>
            <a:endParaRPr lang="en-US"/>
          </a:p>
        </p:txBody>
      </p:sp>
    </p:spTree>
    <p:extLst>
      <p:ext uri="{BB962C8B-B14F-4D97-AF65-F5344CB8AC3E}">
        <p14:creationId xmlns:p14="http://schemas.microsoft.com/office/powerpoint/2010/main" val="916932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657A88-E2E7-452D-92BD-2FA27666DB1F}" type="slidenum">
              <a:rPr lang="en-US" smtClean="0"/>
              <a:t>8</a:t>
            </a:fld>
            <a:endParaRPr lang="en-US"/>
          </a:p>
        </p:txBody>
      </p:sp>
    </p:spTree>
    <p:extLst>
      <p:ext uri="{BB962C8B-B14F-4D97-AF65-F5344CB8AC3E}">
        <p14:creationId xmlns:p14="http://schemas.microsoft.com/office/powerpoint/2010/main" val="916932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a:t>
            </a:r>
            <a:r>
              <a:rPr lang="en-US" baseline="0" dirty="0" smtClean="0"/>
              <a:t> have some shot data taken from the MFRPM. (Describe)</a:t>
            </a:r>
            <a:endParaRPr lang="en-US" dirty="0"/>
          </a:p>
        </p:txBody>
      </p:sp>
      <p:sp>
        <p:nvSpPr>
          <p:cNvPr id="4" name="Slide Number Placeholder 3"/>
          <p:cNvSpPr>
            <a:spLocks noGrp="1"/>
          </p:cNvSpPr>
          <p:nvPr>
            <p:ph type="sldNum" sz="quarter" idx="10"/>
          </p:nvPr>
        </p:nvSpPr>
        <p:spPr/>
        <p:txBody>
          <a:bodyPr/>
          <a:lstStyle/>
          <a:p>
            <a:fld id="{91657A88-E2E7-452D-92BD-2FA27666DB1F}" type="slidenum">
              <a:rPr lang="en-US" smtClean="0"/>
              <a:t>9</a:t>
            </a:fld>
            <a:endParaRPr lang="en-US"/>
          </a:p>
        </p:txBody>
      </p:sp>
    </p:spTree>
    <p:extLst>
      <p:ext uri="{BB962C8B-B14F-4D97-AF65-F5344CB8AC3E}">
        <p14:creationId xmlns:p14="http://schemas.microsoft.com/office/powerpoint/2010/main" val="163725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4F44E1-6AFC-4890-8B95-C6D106495963}"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CBAD8-8BD8-41AB-938B-AB501C5EF9DF}" type="slidenum">
              <a:rPr lang="en-US" smtClean="0"/>
              <a:t>‹#›</a:t>
            </a:fld>
            <a:endParaRPr lang="en-US"/>
          </a:p>
        </p:txBody>
      </p:sp>
    </p:spTree>
    <p:extLst>
      <p:ext uri="{BB962C8B-B14F-4D97-AF65-F5344CB8AC3E}">
        <p14:creationId xmlns:p14="http://schemas.microsoft.com/office/powerpoint/2010/main" val="3645495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F44E1-6AFC-4890-8B95-C6D106495963}"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CBAD8-8BD8-41AB-938B-AB501C5EF9DF}" type="slidenum">
              <a:rPr lang="en-US" smtClean="0"/>
              <a:t>‹#›</a:t>
            </a:fld>
            <a:endParaRPr lang="en-US"/>
          </a:p>
        </p:txBody>
      </p:sp>
    </p:spTree>
    <p:extLst>
      <p:ext uri="{BB962C8B-B14F-4D97-AF65-F5344CB8AC3E}">
        <p14:creationId xmlns:p14="http://schemas.microsoft.com/office/powerpoint/2010/main" val="24024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F44E1-6AFC-4890-8B95-C6D106495963}"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CBAD8-8BD8-41AB-938B-AB501C5EF9DF}" type="slidenum">
              <a:rPr lang="en-US" smtClean="0"/>
              <a:t>‹#›</a:t>
            </a:fld>
            <a:endParaRPr lang="en-US"/>
          </a:p>
        </p:txBody>
      </p:sp>
    </p:spTree>
    <p:extLst>
      <p:ext uri="{BB962C8B-B14F-4D97-AF65-F5344CB8AC3E}">
        <p14:creationId xmlns:p14="http://schemas.microsoft.com/office/powerpoint/2010/main" val="222196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F44E1-6AFC-4890-8B95-C6D106495963}"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CBAD8-8BD8-41AB-938B-AB501C5EF9DF}" type="slidenum">
              <a:rPr lang="en-US" smtClean="0"/>
              <a:t>‹#›</a:t>
            </a:fld>
            <a:endParaRPr lang="en-US"/>
          </a:p>
        </p:txBody>
      </p:sp>
    </p:spTree>
    <p:extLst>
      <p:ext uri="{BB962C8B-B14F-4D97-AF65-F5344CB8AC3E}">
        <p14:creationId xmlns:p14="http://schemas.microsoft.com/office/powerpoint/2010/main" val="180577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4F44E1-6AFC-4890-8B95-C6D106495963}"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CBAD8-8BD8-41AB-938B-AB501C5EF9DF}" type="slidenum">
              <a:rPr lang="en-US" smtClean="0"/>
              <a:t>‹#›</a:t>
            </a:fld>
            <a:endParaRPr lang="en-US"/>
          </a:p>
        </p:txBody>
      </p:sp>
    </p:spTree>
    <p:extLst>
      <p:ext uri="{BB962C8B-B14F-4D97-AF65-F5344CB8AC3E}">
        <p14:creationId xmlns:p14="http://schemas.microsoft.com/office/powerpoint/2010/main" val="53032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4F44E1-6AFC-4890-8B95-C6D106495963}" type="datetimeFigureOut">
              <a:rPr lang="en-US" smtClean="0"/>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CBAD8-8BD8-41AB-938B-AB501C5EF9DF}" type="slidenum">
              <a:rPr lang="en-US" smtClean="0"/>
              <a:t>‹#›</a:t>
            </a:fld>
            <a:endParaRPr lang="en-US"/>
          </a:p>
        </p:txBody>
      </p:sp>
    </p:spTree>
    <p:extLst>
      <p:ext uri="{BB962C8B-B14F-4D97-AF65-F5344CB8AC3E}">
        <p14:creationId xmlns:p14="http://schemas.microsoft.com/office/powerpoint/2010/main" val="2053354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4F44E1-6AFC-4890-8B95-C6D106495963}" type="datetimeFigureOut">
              <a:rPr lang="en-US" smtClean="0"/>
              <a:t>10/2/2015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FCBAD8-8BD8-41AB-938B-AB501C5EF9DF}" type="slidenum">
              <a:rPr lang="en-US" smtClean="0"/>
              <a:t>‹#›</a:t>
            </a:fld>
            <a:endParaRPr lang="en-US"/>
          </a:p>
        </p:txBody>
      </p:sp>
    </p:spTree>
    <p:extLst>
      <p:ext uri="{BB962C8B-B14F-4D97-AF65-F5344CB8AC3E}">
        <p14:creationId xmlns:p14="http://schemas.microsoft.com/office/powerpoint/2010/main" val="38209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4F44E1-6AFC-4890-8B95-C6D106495963}" type="datetimeFigureOut">
              <a:rPr lang="en-US" smtClean="0"/>
              <a:t>10/2/2015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CBAD8-8BD8-41AB-938B-AB501C5EF9DF}" type="slidenum">
              <a:rPr lang="en-US" smtClean="0"/>
              <a:t>‹#›</a:t>
            </a:fld>
            <a:endParaRPr lang="en-US"/>
          </a:p>
        </p:txBody>
      </p:sp>
    </p:spTree>
    <p:extLst>
      <p:ext uri="{BB962C8B-B14F-4D97-AF65-F5344CB8AC3E}">
        <p14:creationId xmlns:p14="http://schemas.microsoft.com/office/powerpoint/2010/main" val="3325918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F44E1-6AFC-4890-8B95-C6D106495963}" type="datetimeFigureOut">
              <a:rPr lang="en-US" smtClean="0"/>
              <a:t>10/2/2015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FCBAD8-8BD8-41AB-938B-AB501C5EF9DF}" type="slidenum">
              <a:rPr lang="en-US" smtClean="0"/>
              <a:t>‹#›</a:t>
            </a:fld>
            <a:endParaRPr lang="en-US"/>
          </a:p>
        </p:txBody>
      </p:sp>
    </p:spTree>
    <p:extLst>
      <p:ext uri="{BB962C8B-B14F-4D97-AF65-F5344CB8AC3E}">
        <p14:creationId xmlns:p14="http://schemas.microsoft.com/office/powerpoint/2010/main" val="152357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F44E1-6AFC-4890-8B95-C6D106495963}" type="datetimeFigureOut">
              <a:rPr lang="en-US" smtClean="0"/>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CBAD8-8BD8-41AB-938B-AB501C5EF9DF}" type="slidenum">
              <a:rPr lang="en-US" smtClean="0"/>
              <a:t>‹#›</a:t>
            </a:fld>
            <a:endParaRPr lang="en-US"/>
          </a:p>
        </p:txBody>
      </p:sp>
    </p:spTree>
    <p:extLst>
      <p:ext uri="{BB962C8B-B14F-4D97-AF65-F5344CB8AC3E}">
        <p14:creationId xmlns:p14="http://schemas.microsoft.com/office/powerpoint/2010/main" val="92670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F44E1-6AFC-4890-8B95-C6D106495963}" type="datetimeFigureOut">
              <a:rPr lang="en-US" smtClean="0"/>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CBAD8-8BD8-41AB-938B-AB501C5EF9DF}" type="slidenum">
              <a:rPr lang="en-US" smtClean="0"/>
              <a:t>‹#›</a:t>
            </a:fld>
            <a:endParaRPr lang="en-US"/>
          </a:p>
        </p:txBody>
      </p:sp>
    </p:spTree>
    <p:extLst>
      <p:ext uri="{BB962C8B-B14F-4D97-AF65-F5344CB8AC3E}">
        <p14:creationId xmlns:p14="http://schemas.microsoft.com/office/powerpoint/2010/main" val="153121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F44E1-6AFC-4890-8B95-C6D106495963}" type="datetimeFigureOut">
              <a:rPr lang="en-US" smtClean="0"/>
              <a:t>10/2/2015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CBAD8-8BD8-41AB-938B-AB501C5EF9DF}" type="slidenum">
              <a:rPr lang="en-US" smtClean="0"/>
              <a:t>‹#›</a:t>
            </a:fld>
            <a:endParaRPr lang="en-US"/>
          </a:p>
        </p:txBody>
      </p:sp>
    </p:spTree>
    <p:extLst>
      <p:ext uri="{BB962C8B-B14F-4D97-AF65-F5344CB8AC3E}">
        <p14:creationId xmlns:p14="http://schemas.microsoft.com/office/powerpoint/2010/main" val="3638099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76400"/>
            <a:ext cx="8382000" cy="1470025"/>
          </a:xfrm>
        </p:spPr>
        <p:txBody>
          <a:bodyPr>
            <a:normAutofit fontScale="90000"/>
          </a:bodyPr>
          <a:lstStyle/>
          <a:p>
            <a:r>
              <a:rPr lang="en-US" dirty="0" smtClean="0"/>
              <a:t>Harmonic Generation on the Multi-Frequency Recirculating Planar Magnetron</a:t>
            </a:r>
            <a:endParaRPr lang="en-US" dirty="0"/>
          </a:p>
        </p:txBody>
      </p:sp>
      <p:sp>
        <p:nvSpPr>
          <p:cNvPr id="3" name="Subtitle 2"/>
          <p:cNvSpPr>
            <a:spLocks noGrp="1"/>
          </p:cNvSpPr>
          <p:nvPr>
            <p:ph type="subTitle" idx="1"/>
          </p:nvPr>
        </p:nvSpPr>
        <p:spPr/>
        <p:txBody>
          <a:bodyPr>
            <a:normAutofit fontScale="62500" lnSpcReduction="20000"/>
          </a:bodyPr>
          <a:lstStyle/>
          <a:p>
            <a:r>
              <a:rPr lang="en-US" dirty="0" smtClean="0">
                <a:solidFill>
                  <a:schemeClr val="tx1">
                    <a:lumMod val="65000"/>
                    <a:lumOff val="35000"/>
                  </a:schemeClr>
                </a:solidFill>
                <a:latin typeface="Times New Roman" panose="02020603050405020304" pitchFamily="18" charset="0"/>
                <a:cs typeface="Times New Roman" panose="02020603050405020304" pitchFamily="18" charset="0"/>
              </a:rPr>
              <a:t>S. C. </a:t>
            </a:r>
            <a:r>
              <a:rPr lang="en-US" dirty="0" err="1" smtClean="0">
                <a:solidFill>
                  <a:schemeClr val="tx1">
                    <a:lumMod val="65000"/>
                    <a:lumOff val="35000"/>
                  </a:schemeClr>
                </a:solidFill>
                <a:latin typeface="Times New Roman" panose="02020603050405020304" pitchFamily="18" charset="0"/>
                <a:cs typeface="Times New Roman" panose="02020603050405020304" pitchFamily="18" charset="0"/>
              </a:rPr>
              <a:t>Exelby</a:t>
            </a:r>
            <a:r>
              <a:rPr lang="en-US" dirty="0" smtClean="0">
                <a:solidFill>
                  <a:schemeClr val="tx1">
                    <a:lumMod val="65000"/>
                    <a:lumOff val="35000"/>
                  </a:schemeClr>
                </a:solidFill>
                <a:latin typeface="Times New Roman" panose="02020603050405020304" pitchFamily="18" charset="0"/>
                <a:cs typeface="Times New Roman" panose="02020603050405020304" pitchFamily="18" charset="0"/>
              </a:rPr>
              <a:t>, G. B. Greening, N. M. Jordan, D. Simon, P. Zhang, Y.Y. Lau and R. M. </a:t>
            </a:r>
            <a:r>
              <a:rPr lang="en-US" dirty="0" err="1" smtClean="0">
                <a:solidFill>
                  <a:schemeClr val="tx1">
                    <a:lumMod val="65000"/>
                    <a:lumOff val="35000"/>
                  </a:schemeClr>
                </a:solidFill>
                <a:latin typeface="Times New Roman" panose="02020603050405020304" pitchFamily="18" charset="0"/>
                <a:cs typeface="Times New Roman" panose="02020603050405020304" pitchFamily="18" charset="0"/>
              </a:rPr>
              <a:t>Gilgenbach</a:t>
            </a:r>
            <a:r>
              <a:rPr lang="en-US" dirty="0" smtClean="0">
                <a:solidFill>
                  <a:schemeClr val="tx1">
                    <a:lumMod val="65000"/>
                    <a:lumOff val="35000"/>
                  </a:schemeClr>
                </a:solidFill>
                <a:latin typeface="Times New Roman" panose="02020603050405020304" pitchFamily="18" charset="0"/>
                <a:cs typeface="Times New Roman" panose="02020603050405020304" pitchFamily="18" charset="0"/>
              </a:rPr>
              <a:t/>
            </a:r>
            <a:br>
              <a:rPr lang="en-US" dirty="0" smtClean="0">
                <a:solidFill>
                  <a:schemeClr val="tx1">
                    <a:lumMod val="65000"/>
                    <a:lumOff val="35000"/>
                  </a:schemeClr>
                </a:solidFill>
                <a:latin typeface="Times New Roman" panose="02020603050405020304" pitchFamily="18" charset="0"/>
                <a:cs typeface="Times New Roman" panose="02020603050405020304" pitchFamily="18" charset="0"/>
              </a:rPr>
            </a:br>
            <a:r>
              <a:rPr lang="en-US" i="1" dirty="0" smtClean="0">
                <a:solidFill>
                  <a:schemeClr val="tx1">
                    <a:lumMod val="65000"/>
                    <a:lumOff val="35000"/>
                  </a:schemeClr>
                </a:solidFill>
                <a:latin typeface="Times New Roman" panose="02020603050405020304" pitchFamily="18" charset="0"/>
                <a:cs typeface="Times New Roman" panose="02020603050405020304" pitchFamily="18" charset="0"/>
              </a:rPr>
              <a:t>Plasma, Pulsed Power and Microwave Laboratory</a:t>
            </a:r>
            <a:r>
              <a:rPr lang="en-US" dirty="0" smtClean="0">
                <a:solidFill>
                  <a:schemeClr val="tx1">
                    <a:lumMod val="65000"/>
                    <a:lumOff val="35000"/>
                  </a:schemeClr>
                </a:solidFill>
                <a:latin typeface="Times New Roman" panose="02020603050405020304" pitchFamily="18" charset="0"/>
                <a:cs typeface="Times New Roman" panose="02020603050405020304" pitchFamily="18" charset="0"/>
              </a:rPr>
              <a:t/>
            </a:r>
            <a:br>
              <a:rPr lang="en-US" dirty="0" smtClean="0">
                <a:solidFill>
                  <a:schemeClr val="tx1">
                    <a:lumMod val="65000"/>
                    <a:lumOff val="35000"/>
                  </a:schemeClr>
                </a:solidFill>
                <a:latin typeface="Times New Roman" panose="02020603050405020304" pitchFamily="18" charset="0"/>
                <a:cs typeface="Times New Roman" panose="02020603050405020304" pitchFamily="18" charset="0"/>
              </a:rPr>
            </a:br>
            <a:r>
              <a:rPr lang="en-US" i="1" dirty="0" smtClean="0">
                <a:solidFill>
                  <a:schemeClr val="tx1">
                    <a:lumMod val="65000"/>
                    <a:lumOff val="35000"/>
                  </a:schemeClr>
                </a:solidFill>
                <a:latin typeface="Times New Roman" panose="02020603050405020304" pitchFamily="18" charset="0"/>
                <a:cs typeface="Times New Roman" panose="02020603050405020304" pitchFamily="18" charset="0"/>
              </a:rPr>
              <a:t>Nuclear Engineering and Radiological Sciences Department</a:t>
            </a:r>
            <a:r>
              <a:rPr lang="en-US" dirty="0" smtClean="0">
                <a:solidFill>
                  <a:schemeClr val="tx1">
                    <a:lumMod val="65000"/>
                    <a:lumOff val="35000"/>
                  </a:schemeClr>
                </a:solidFill>
                <a:latin typeface="Times New Roman" panose="02020603050405020304" pitchFamily="18" charset="0"/>
                <a:cs typeface="Times New Roman" panose="02020603050405020304" pitchFamily="18" charset="0"/>
              </a:rPr>
              <a:t/>
            </a:r>
            <a:br>
              <a:rPr lang="en-US" dirty="0" smtClean="0">
                <a:solidFill>
                  <a:schemeClr val="tx1">
                    <a:lumMod val="65000"/>
                    <a:lumOff val="35000"/>
                  </a:schemeClr>
                </a:solidFill>
                <a:latin typeface="Times New Roman" panose="02020603050405020304" pitchFamily="18" charset="0"/>
                <a:cs typeface="Times New Roman" panose="02020603050405020304" pitchFamily="18" charset="0"/>
              </a:rPr>
            </a:br>
            <a:r>
              <a:rPr lang="en-US" i="1" dirty="0" smtClean="0">
                <a:solidFill>
                  <a:schemeClr val="tx1">
                    <a:lumMod val="65000"/>
                    <a:lumOff val="35000"/>
                  </a:schemeClr>
                </a:solidFill>
                <a:latin typeface="Times New Roman" panose="02020603050405020304" pitchFamily="18" charset="0"/>
                <a:cs typeface="Times New Roman" panose="02020603050405020304" pitchFamily="18" charset="0"/>
              </a:rPr>
              <a:t>University of Michigan</a:t>
            </a:r>
            <a:r>
              <a:rPr lang="en-US" dirty="0" smtClean="0">
                <a:solidFill>
                  <a:schemeClr val="tx1">
                    <a:lumMod val="65000"/>
                    <a:lumOff val="35000"/>
                  </a:schemeClr>
                </a:solidFill>
                <a:latin typeface="Times New Roman" panose="02020603050405020304" pitchFamily="18" charset="0"/>
                <a:cs typeface="Times New Roman" panose="02020603050405020304" pitchFamily="18" charset="0"/>
              </a:rPr>
              <a:t/>
            </a:r>
            <a:br>
              <a:rPr lang="en-US" dirty="0" smtClean="0">
                <a:solidFill>
                  <a:schemeClr val="tx1">
                    <a:lumMod val="65000"/>
                    <a:lumOff val="35000"/>
                  </a:schemeClr>
                </a:solidFill>
                <a:latin typeface="Times New Roman" panose="02020603050405020304" pitchFamily="18" charset="0"/>
                <a:cs typeface="Times New Roman" panose="02020603050405020304" pitchFamily="18" charset="0"/>
              </a:rPr>
            </a:br>
            <a:r>
              <a:rPr lang="en-US" dirty="0" smtClean="0">
                <a:solidFill>
                  <a:schemeClr val="tx1">
                    <a:lumMod val="65000"/>
                    <a:lumOff val="35000"/>
                  </a:schemeClr>
                </a:solidFill>
                <a:latin typeface="Times New Roman" panose="02020603050405020304" pitchFamily="18" charset="0"/>
                <a:cs typeface="Times New Roman" panose="02020603050405020304" pitchFamily="18" charset="0"/>
              </a:rPr>
              <a:t>Ann Arbor, MI 48109-2104</a:t>
            </a:r>
            <a:endParaRPr lang="en-US" dirty="0">
              <a:solidFill>
                <a:schemeClr val="tx1">
                  <a:lumMod val="65000"/>
                  <a:lumOff val="35000"/>
                </a:schemeClr>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100074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461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Integrated FFT</a:t>
            </a:r>
            <a:endParaRPr lang="en-US" dirty="0"/>
          </a:p>
        </p:txBody>
      </p:sp>
      <p:sp>
        <p:nvSpPr>
          <p:cNvPr id="4" name="TextBox 3"/>
          <p:cNvSpPr txBox="1"/>
          <p:nvPr/>
        </p:nvSpPr>
        <p:spPr>
          <a:xfrm>
            <a:off x="304800" y="5323582"/>
            <a:ext cx="2438400" cy="1077218"/>
          </a:xfrm>
          <a:prstGeom prst="rect">
            <a:avLst/>
          </a:prstGeom>
          <a:noFill/>
        </p:spPr>
        <p:txBody>
          <a:bodyPr wrap="square" rtlCol="0">
            <a:spAutoFit/>
          </a:bodyPr>
          <a:lstStyle/>
          <a:p>
            <a:pPr algn="ctr"/>
            <a:r>
              <a:rPr lang="en-US" sz="1600" dirty="0" smtClean="0"/>
              <a:t>L-Band </a:t>
            </a:r>
            <a:r>
              <a:rPr lang="en-US" sz="1600" dirty="0"/>
              <a:t>Frequencies [GHz]: </a:t>
            </a:r>
          </a:p>
          <a:p>
            <a:pPr algn="ctr"/>
            <a:r>
              <a:rPr lang="en-US" sz="1600" dirty="0"/>
              <a:t>0.971 </a:t>
            </a:r>
          </a:p>
          <a:p>
            <a:pPr algn="ctr"/>
            <a:r>
              <a:rPr lang="en-US" sz="1600" dirty="0"/>
              <a:t>0.981 </a:t>
            </a:r>
          </a:p>
          <a:p>
            <a:pPr algn="ctr"/>
            <a:r>
              <a:rPr lang="en-US" sz="1600" dirty="0"/>
              <a:t>1.039 </a:t>
            </a:r>
          </a:p>
        </p:txBody>
      </p:sp>
      <p:sp>
        <p:nvSpPr>
          <p:cNvPr id="5" name="TextBox 4"/>
          <p:cNvSpPr txBox="1"/>
          <p:nvPr/>
        </p:nvSpPr>
        <p:spPr>
          <a:xfrm>
            <a:off x="5715000" y="5292804"/>
            <a:ext cx="2432589" cy="1107996"/>
          </a:xfrm>
          <a:prstGeom prst="rect">
            <a:avLst/>
          </a:prstGeom>
          <a:noFill/>
        </p:spPr>
        <p:txBody>
          <a:bodyPr wrap="none" rtlCol="0">
            <a:spAutoFit/>
          </a:bodyPr>
          <a:lstStyle/>
          <a:p>
            <a:pPr algn="ctr"/>
            <a:r>
              <a:rPr lang="en-US" sz="1600" dirty="0" smtClean="0"/>
              <a:t>S-Band Frequencies [GHz]: </a:t>
            </a:r>
          </a:p>
          <a:p>
            <a:pPr algn="ctr"/>
            <a:r>
              <a:rPr lang="en-US" sz="1600" dirty="0" smtClean="0"/>
              <a:t>1.944 </a:t>
            </a:r>
          </a:p>
          <a:p>
            <a:pPr algn="ctr"/>
            <a:r>
              <a:rPr lang="en-US" sz="1600" dirty="0" smtClean="0"/>
              <a:t>2.016</a:t>
            </a:r>
          </a:p>
          <a:p>
            <a:pPr algn="ctr"/>
            <a:endParaRPr lang="en-US" dirty="0"/>
          </a:p>
        </p:txBody>
      </p:sp>
      <p:pic>
        <p:nvPicPr>
          <p:cNvPr id="10"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163" y="2289573"/>
            <a:ext cx="4059236" cy="3044427"/>
          </a:xfrm>
          <a:prstGeom prst="rect">
            <a:avLst/>
          </a:prstGeom>
        </p:spPr>
      </p:pic>
      <p:pic>
        <p:nvPicPr>
          <p:cNvPr id="12" name="Content Placeholder 6"/>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4724400" y="2289572"/>
            <a:ext cx="4059237" cy="3044428"/>
          </a:xfrm>
        </p:spPr>
      </p:pic>
      <p:sp>
        <p:nvSpPr>
          <p:cNvPr id="8" name="TextBox 7"/>
          <p:cNvSpPr txBox="1"/>
          <p:nvPr/>
        </p:nvSpPr>
        <p:spPr>
          <a:xfrm>
            <a:off x="2751221" y="5310426"/>
            <a:ext cx="2371290" cy="861774"/>
          </a:xfrm>
          <a:prstGeom prst="rect">
            <a:avLst/>
          </a:prstGeom>
          <a:noFill/>
        </p:spPr>
        <p:txBody>
          <a:bodyPr wrap="none" rtlCol="0">
            <a:spAutoFit/>
          </a:bodyPr>
          <a:lstStyle/>
          <a:p>
            <a:pPr algn="ctr"/>
            <a:r>
              <a:rPr lang="en-US" sz="1600" dirty="0" smtClean="0"/>
              <a:t>L-Band Harmonic [GHz]: </a:t>
            </a:r>
          </a:p>
          <a:p>
            <a:pPr algn="ctr"/>
            <a:r>
              <a:rPr lang="en-US" sz="1600" dirty="0" smtClean="0"/>
              <a:t>2.010 </a:t>
            </a:r>
          </a:p>
          <a:p>
            <a:endParaRPr lang="en-US" dirty="0"/>
          </a:p>
        </p:txBody>
      </p:sp>
      <p:sp>
        <p:nvSpPr>
          <p:cNvPr id="11" name="TextBox 10"/>
          <p:cNvSpPr txBox="1"/>
          <p:nvPr/>
        </p:nvSpPr>
        <p:spPr>
          <a:xfrm>
            <a:off x="685800" y="1208782"/>
            <a:ext cx="7696200" cy="1077218"/>
          </a:xfrm>
          <a:prstGeom prst="rect">
            <a:avLst/>
          </a:prstGeom>
          <a:noFill/>
        </p:spPr>
        <p:txBody>
          <a:bodyPr wrap="square" rtlCol="0">
            <a:spAutoFit/>
          </a:bodyPr>
          <a:lstStyle/>
          <a:p>
            <a:pPr algn="ctr"/>
            <a:r>
              <a:rPr lang="en-US" sz="1600" dirty="0" smtClean="0"/>
              <a:t>Mode competition is apparent on both oscillators. The L-Band oscillator also displays significant harmonic generation. It should be noted that the dominant 2.016 GHz signal from the S-Band is not double the frequency of the L-Band Dominant frequency nor the 2.01 GHz first harmonic.</a:t>
            </a:r>
            <a:endParaRPr lang="en-US" sz="1600" dirty="0"/>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100074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778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Time-Frequency Analysis</a:t>
            </a:r>
            <a:endParaRPr lang="en-US" dirty="0"/>
          </a:p>
        </p:txBody>
      </p:sp>
      <p:sp>
        <p:nvSpPr>
          <p:cNvPr id="11" name="TextBox 10"/>
          <p:cNvSpPr txBox="1"/>
          <p:nvPr/>
        </p:nvSpPr>
        <p:spPr>
          <a:xfrm>
            <a:off x="1066800" y="1323475"/>
            <a:ext cx="7239000" cy="1015663"/>
          </a:xfrm>
          <a:prstGeom prst="rect">
            <a:avLst/>
          </a:prstGeom>
          <a:noFill/>
        </p:spPr>
        <p:txBody>
          <a:bodyPr wrap="square" rtlCol="0">
            <a:spAutoFit/>
          </a:bodyPr>
          <a:lstStyle/>
          <a:p>
            <a:pPr algn="ctr"/>
            <a:r>
              <a:rPr lang="en-US" sz="2000" dirty="0" smtClean="0"/>
              <a:t>A frequency resolved TFA shows simultaneous oscillation in the competing modes on the oscillators, indicating mode competition rather than mode hopping</a:t>
            </a:r>
            <a:endParaRPr lang="en-US" sz="2000" dirty="0"/>
          </a:p>
        </p:txBody>
      </p:sp>
      <p:pic>
        <p:nvPicPr>
          <p:cNvPr id="12"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8012" y="2635449"/>
            <a:ext cx="4040188" cy="3030140"/>
          </a:xfrm>
        </p:spPr>
      </p:pic>
      <p:pic>
        <p:nvPicPr>
          <p:cNvPr id="14"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634853"/>
            <a:ext cx="4041775" cy="3031331"/>
          </a:xfr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100074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881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Harmonic Content</a:t>
            </a:r>
            <a:endParaRPr lang="en-US" dirty="0"/>
          </a:p>
        </p:txBody>
      </p:sp>
      <p:sp>
        <p:nvSpPr>
          <p:cNvPr id="10" name="TextBox 9"/>
          <p:cNvSpPr txBox="1"/>
          <p:nvPr/>
        </p:nvSpPr>
        <p:spPr>
          <a:xfrm>
            <a:off x="762000" y="1371599"/>
            <a:ext cx="7696200" cy="923330"/>
          </a:xfrm>
          <a:prstGeom prst="rect">
            <a:avLst/>
          </a:prstGeom>
          <a:noFill/>
        </p:spPr>
        <p:txBody>
          <a:bodyPr wrap="square" rtlCol="0">
            <a:spAutoFit/>
          </a:bodyPr>
          <a:lstStyle/>
          <a:p>
            <a:pPr algn="ctr"/>
            <a:r>
              <a:rPr lang="en-US" dirty="0" smtClean="0"/>
              <a:t>A time resolved time-frequency analysis shows that the L-Band 1 GHz and its harmonics occur simultaneously for a short time though higher order harmonics persist after the 1 GHz signal</a:t>
            </a:r>
            <a:endParaRPr lang="en-US" dirty="0"/>
          </a:p>
        </p:txBody>
      </p:sp>
      <p:pic>
        <p:nvPicPr>
          <p:cNvPr id="9"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2438400"/>
            <a:ext cx="4267201" cy="3200400"/>
          </a:xfrm>
        </p:spPr>
      </p:pic>
      <p:pic>
        <p:nvPicPr>
          <p:cNvPr id="13"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2429256"/>
            <a:ext cx="4279393" cy="3209544"/>
          </a:xfr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100074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125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Magnetic Field Dependence</a:t>
            </a:r>
            <a:endParaRPr lang="en-US" dirty="0"/>
          </a:p>
        </p:txBody>
      </p:sp>
      <p:sp>
        <p:nvSpPr>
          <p:cNvPr id="6" name="Text Placeholder 5"/>
          <p:cNvSpPr>
            <a:spLocks noGrp="1"/>
          </p:cNvSpPr>
          <p:nvPr>
            <p:ph type="body" idx="1"/>
          </p:nvPr>
        </p:nvSpPr>
        <p:spPr>
          <a:xfrm>
            <a:off x="457200" y="1219200"/>
            <a:ext cx="4040188" cy="639762"/>
          </a:xfrm>
        </p:spPr>
        <p:txBody>
          <a:bodyPr/>
          <a:lstStyle/>
          <a:p>
            <a:r>
              <a:rPr lang="en-US" dirty="0"/>
              <a:t>L</a:t>
            </a:r>
            <a:r>
              <a:rPr lang="en-US" dirty="0" smtClean="0"/>
              <a:t>-Band Frequencies vs. B</a:t>
            </a:r>
            <a:endParaRPr lang="en-US" dirty="0"/>
          </a:p>
        </p:txBody>
      </p:sp>
      <p:sp>
        <p:nvSpPr>
          <p:cNvPr id="8" name="Text Placeholder 7"/>
          <p:cNvSpPr>
            <a:spLocks noGrp="1"/>
          </p:cNvSpPr>
          <p:nvPr>
            <p:ph type="body" sz="quarter" idx="3"/>
          </p:nvPr>
        </p:nvSpPr>
        <p:spPr>
          <a:xfrm>
            <a:off x="4645025" y="1219200"/>
            <a:ext cx="4041775" cy="639762"/>
          </a:xfrm>
        </p:spPr>
        <p:txBody>
          <a:bodyPr/>
          <a:lstStyle/>
          <a:p>
            <a:r>
              <a:rPr lang="en-US" dirty="0" smtClean="0"/>
              <a:t>S-Band Frequencies vs. B</a:t>
            </a:r>
            <a:endParaRPr lang="en-US" dirty="0"/>
          </a:p>
        </p:txBody>
      </p:sp>
      <p:pic>
        <p:nvPicPr>
          <p:cNvPr id="10"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1905000"/>
            <a:ext cx="4040188" cy="3030140"/>
          </a:xfrm>
        </p:spPr>
      </p:pic>
      <p:pic>
        <p:nvPicPr>
          <p:cNvPr id="11" name="Content Placeholder 4"/>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1905000"/>
            <a:ext cx="4041775" cy="3031331"/>
          </a:xfrm>
        </p:spPr>
      </p:pic>
      <p:sp>
        <p:nvSpPr>
          <p:cNvPr id="12" name="TextBox 11"/>
          <p:cNvSpPr txBox="1"/>
          <p:nvPr/>
        </p:nvSpPr>
        <p:spPr>
          <a:xfrm>
            <a:off x="457200" y="5181600"/>
            <a:ext cx="8229600" cy="1200329"/>
          </a:xfrm>
          <a:prstGeom prst="rect">
            <a:avLst/>
          </a:prstGeom>
          <a:noFill/>
        </p:spPr>
        <p:txBody>
          <a:bodyPr wrap="square" rtlCol="0">
            <a:spAutoFit/>
          </a:bodyPr>
          <a:lstStyle/>
          <a:p>
            <a:pPr algn="ctr"/>
            <a:r>
              <a:rPr lang="en-US" dirty="0" smtClean="0"/>
              <a:t>The 1.04 GHz competing mode is thought to be a chamber oscillation which would explain the insensitivity to magnetic field. Dominant L-Band modes tend to decrease in frequency with increasing magnetic field, as do competing S-Band modes. This behavior is surprising as it opposes the expected frequency shift due to beam loading.</a:t>
            </a:r>
            <a:endParaRPr lang="en-US" dirty="0"/>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100074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3684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79438"/>
            <a:ext cx="7315200" cy="715962"/>
          </a:xfrm>
        </p:spPr>
        <p:txBody>
          <a:bodyPr>
            <a:normAutofit/>
          </a:bodyPr>
          <a:lstStyle/>
          <a:p>
            <a:r>
              <a:rPr lang="en-US" sz="3600" dirty="0" smtClean="0"/>
              <a:t>L- and Half S-Band Frequencies vs. B</a:t>
            </a:r>
            <a:endParaRPr lang="en-US" sz="3600" dirty="0"/>
          </a:p>
        </p:txBody>
      </p:sp>
      <p:pic>
        <p:nvPicPr>
          <p:cNvPr id="4"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4999" y="1397794"/>
            <a:ext cx="5181601" cy="3886201"/>
          </a:xfrm>
        </p:spPr>
      </p:pic>
      <p:sp>
        <p:nvSpPr>
          <p:cNvPr id="5" name="TextBox 4"/>
          <p:cNvSpPr txBox="1"/>
          <p:nvPr/>
        </p:nvSpPr>
        <p:spPr>
          <a:xfrm>
            <a:off x="762000" y="5562600"/>
            <a:ext cx="7620000" cy="923330"/>
          </a:xfrm>
          <a:prstGeom prst="rect">
            <a:avLst/>
          </a:prstGeom>
          <a:noFill/>
        </p:spPr>
        <p:txBody>
          <a:bodyPr wrap="square" rtlCol="0">
            <a:spAutoFit/>
          </a:bodyPr>
          <a:lstStyle/>
          <a:p>
            <a:pPr algn="ctr"/>
            <a:r>
              <a:rPr lang="en-US" dirty="0" smtClean="0"/>
              <a:t>The Dominant L-Band modes and the half-frequencies of the competing S-Band modes are overlaid and plotted against B. The overlap suggests that the second harmonic of the L-Band excites a competing mode on the S-Band oscillator</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00074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281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The MFRPM produced peak powers of 20 MW at 1 GHz and 10 MW at 2 GHz simultaneously.</a:t>
            </a:r>
          </a:p>
          <a:p>
            <a:pPr marL="0" indent="0">
              <a:buNone/>
            </a:pPr>
            <a:endParaRPr lang="en-US" sz="2400" dirty="0" smtClean="0"/>
          </a:p>
          <a:p>
            <a:r>
              <a:rPr lang="en-US" sz="2400" dirty="0" smtClean="0"/>
              <a:t>Harmonic Generation of 2 GHz and 4 GHz was excited on the L-Band Oscillator.</a:t>
            </a:r>
          </a:p>
          <a:p>
            <a:pPr marL="0" indent="0">
              <a:buNone/>
            </a:pPr>
            <a:endParaRPr lang="en-US" sz="2400" dirty="0" smtClean="0"/>
          </a:p>
          <a:p>
            <a:r>
              <a:rPr lang="en-US" sz="2400" dirty="0" smtClean="0"/>
              <a:t>Harmonic signals are generated concurrently with primary 1 GHz signal and persist after the 1 GHz signal cuts off.</a:t>
            </a:r>
          </a:p>
          <a:p>
            <a:pPr marL="0" indent="0">
              <a:buNone/>
            </a:pPr>
            <a:endParaRPr lang="en-US" sz="2400" dirty="0" smtClean="0"/>
          </a:p>
          <a:p>
            <a:r>
              <a:rPr lang="en-US" sz="2400" dirty="0" smtClean="0"/>
              <a:t>Dominant frequencies tend to decrease with increasing magnetic field.</a:t>
            </a:r>
          </a:p>
          <a:p>
            <a:pPr marL="0" indent="0">
              <a:buNone/>
            </a:pPr>
            <a:endParaRPr lang="en-US" sz="2400" dirty="0" smtClean="0"/>
          </a:p>
          <a:p>
            <a:r>
              <a:rPr lang="en-US" sz="2400" dirty="0" smtClean="0"/>
              <a:t>The 2 GHz harmonic from the L-Band oscillator is thought to excite competing modes on the S-Band oscillator. </a:t>
            </a:r>
            <a:endParaRPr lang="en-US"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100074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002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dirty="0" smtClean="0"/>
              <a:t>Future Work</a:t>
            </a:r>
            <a:endParaRPr lang="en-US" dirty="0"/>
          </a:p>
        </p:txBody>
      </p:sp>
      <p:sp>
        <p:nvSpPr>
          <p:cNvPr id="3" name="Content Placeholder 2"/>
          <p:cNvSpPr>
            <a:spLocks noGrp="1"/>
          </p:cNvSpPr>
          <p:nvPr>
            <p:ph idx="1"/>
          </p:nvPr>
        </p:nvSpPr>
        <p:spPr>
          <a:xfrm>
            <a:off x="609600" y="1600200"/>
            <a:ext cx="7772400" cy="1447800"/>
          </a:xfrm>
        </p:spPr>
        <p:txBody>
          <a:bodyPr>
            <a:noAutofit/>
          </a:bodyPr>
          <a:lstStyle/>
          <a:p>
            <a:r>
              <a:rPr lang="en-US" sz="2400" dirty="0" smtClean="0">
                <a:latin typeface="+mj-lt"/>
              </a:rPr>
              <a:t>Proper extraction techniques will be designed to observe and measure the power in the harmonic signals.</a:t>
            </a:r>
          </a:p>
          <a:p>
            <a:r>
              <a:rPr lang="en-US" sz="2400" dirty="0" smtClean="0">
                <a:latin typeface="+mj-lt"/>
              </a:rPr>
              <a:t>Harmonic generation from other cathodes and anodes will be analyzed</a:t>
            </a:r>
            <a:endParaRPr lang="en-US" sz="2400" dirty="0">
              <a:latin typeface="+mj-lt"/>
            </a:endParaRPr>
          </a:p>
        </p:txBody>
      </p:sp>
      <p:sp>
        <p:nvSpPr>
          <p:cNvPr id="4" name="TextBox 3"/>
          <p:cNvSpPr txBox="1"/>
          <p:nvPr/>
        </p:nvSpPr>
        <p:spPr>
          <a:xfrm>
            <a:off x="685800" y="4316611"/>
            <a:ext cx="7620000" cy="2769989"/>
          </a:xfrm>
          <a:prstGeom prst="rect">
            <a:avLst/>
          </a:prstGeom>
          <a:noFill/>
        </p:spPr>
        <p:txBody>
          <a:bodyPr wrap="square" rtlCol="0">
            <a:spAutoFit/>
          </a:bodyPr>
          <a:lstStyle/>
          <a:p>
            <a:r>
              <a:rPr lang="en-US" altLang="en-US" sz="2000" dirty="0" smtClean="0">
                <a:latin typeface="+mj-lt"/>
              </a:rPr>
              <a:t>This research was supported by the Air Force Office of Scientific Research, The Office of Naval Research, and L-3 Communications Electron Devices</a:t>
            </a:r>
          </a:p>
          <a:p>
            <a:endParaRPr lang="en-US" altLang="en-US" sz="2000" dirty="0">
              <a:latin typeface="+mj-lt"/>
            </a:endParaRPr>
          </a:p>
          <a:p>
            <a:r>
              <a:rPr lang="en-US" sz="2000" dirty="0" smtClean="0">
                <a:latin typeface="+mj-lt"/>
              </a:rPr>
              <a:t>G. B. Greening received additional support from the Directed Energy Professional Society.</a:t>
            </a:r>
          </a:p>
          <a:p>
            <a:endParaRPr lang="en-US" altLang="en-US" dirty="0" smtClean="0">
              <a:latin typeface="Times New Roman" pitchFamily="18" charset="0"/>
            </a:endParaRPr>
          </a:p>
          <a:p>
            <a:endParaRPr lang="en-US" dirty="0" smtClean="0"/>
          </a:p>
          <a:p>
            <a:endParaRPr lang="en-US" dirty="0"/>
          </a:p>
        </p:txBody>
      </p:sp>
      <p:sp>
        <p:nvSpPr>
          <p:cNvPr id="5" name="Title 1"/>
          <p:cNvSpPr txBox="1">
            <a:spLocks/>
          </p:cNvSpPr>
          <p:nvPr/>
        </p:nvSpPr>
        <p:spPr>
          <a:xfrm>
            <a:off x="381000" y="3200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Acknowledgements</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100074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155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153400" cy="1143000"/>
          </a:xfrm>
        </p:spPr>
        <p:txBody>
          <a:bodyPr>
            <a:noAutofit/>
          </a:bodyPr>
          <a:lstStyle/>
          <a:p>
            <a:pPr algn="ctr"/>
            <a:r>
              <a:rPr lang="en-US" sz="3600" dirty="0" smtClean="0"/>
              <a:t>Motivation: High Power Microwaves (HPM</a:t>
            </a:r>
            <a:r>
              <a:rPr lang="en-US" sz="3600" dirty="0" smtClean="0"/>
              <a:t>) and </a:t>
            </a:r>
            <a:r>
              <a:rPr lang="en-US" sz="3600" dirty="0" smtClean="0"/>
              <a:t>M</a:t>
            </a:r>
            <a:r>
              <a:rPr lang="en-US" sz="3600" dirty="0" smtClean="0"/>
              <a:t>ulti-Frequency Generation </a:t>
            </a:r>
            <a:endParaRPr lang="en-US" sz="3600" dirty="0"/>
          </a:p>
        </p:txBody>
      </p:sp>
      <p:sp>
        <p:nvSpPr>
          <p:cNvPr id="3" name="Content Placeholder 2"/>
          <p:cNvSpPr>
            <a:spLocks noGrp="1"/>
          </p:cNvSpPr>
          <p:nvPr>
            <p:ph sz="quarter" idx="1"/>
          </p:nvPr>
        </p:nvSpPr>
        <p:spPr>
          <a:xfrm>
            <a:off x="1143000" y="1981200"/>
            <a:ext cx="7543800" cy="4267200"/>
          </a:xfrm>
        </p:spPr>
        <p:txBody>
          <a:bodyPr>
            <a:normAutofit fontScale="77500" lnSpcReduction="20000"/>
          </a:bodyPr>
          <a:lstStyle/>
          <a:p>
            <a:pPr>
              <a:lnSpc>
                <a:spcPct val="200000"/>
              </a:lnSpc>
              <a:spcBef>
                <a:spcPts val="600"/>
              </a:spcBef>
            </a:pPr>
            <a:r>
              <a:rPr lang="en-US" altLang="en-US" dirty="0" smtClean="0"/>
              <a:t>HPM applications include</a:t>
            </a:r>
          </a:p>
          <a:p>
            <a:pPr lvl="1">
              <a:lnSpc>
                <a:spcPct val="200000"/>
              </a:lnSpc>
              <a:spcBef>
                <a:spcPts val="600"/>
              </a:spcBef>
            </a:pPr>
            <a:r>
              <a:rPr lang="en-US" altLang="en-US" dirty="0" smtClean="0"/>
              <a:t>Defensive: Radar, </a:t>
            </a:r>
            <a:r>
              <a:rPr lang="en-US" altLang="en-US" dirty="0"/>
              <a:t>E</a:t>
            </a:r>
            <a:r>
              <a:rPr lang="en-US" altLang="en-US" dirty="0" smtClean="0"/>
              <a:t>lectronic </a:t>
            </a:r>
            <a:r>
              <a:rPr lang="en-US" altLang="en-US" dirty="0"/>
              <a:t>W</a:t>
            </a:r>
            <a:r>
              <a:rPr lang="en-US" altLang="en-US" dirty="0" smtClean="0"/>
              <a:t>arfare</a:t>
            </a:r>
          </a:p>
          <a:p>
            <a:pPr lvl="1">
              <a:lnSpc>
                <a:spcPct val="200000"/>
              </a:lnSpc>
              <a:spcBef>
                <a:spcPts val="600"/>
              </a:spcBef>
            </a:pPr>
            <a:r>
              <a:rPr lang="en-US" altLang="en-US" dirty="0" smtClean="0"/>
              <a:t>Industrial: Heating, Material Processing</a:t>
            </a:r>
            <a:endParaRPr lang="en-US" altLang="en-US" dirty="0"/>
          </a:p>
          <a:p>
            <a:pPr>
              <a:lnSpc>
                <a:spcPct val="200000"/>
              </a:lnSpc>
              <a:spcBef>
                <a:spcPts val="600"/>
              </a:spcBef>
            </a:pPr>
            <a:r>
              <a:rPr lang="en-US" altLang="en-US" dirty="0" smtClean="0"/>
              <a:t>Multi-frequency Advantages</a:t>
            </a:r>
            <a:endParaRPr lang="en-US" altLang="en-US" dirty="0"/>
          </a:p>
          <a:p>
            <a:pPr lvl="1">
              <a:lnSpc>
                <a:spcPct val="200000"/>
              </a:lnSpc>
              <a:spcBef>
                <a:spcPts val="600"/>
              </a:spcBef>
            </a:pPr>
            <a:r>
              <a:rPr lang="en-US" altLang="en-US" dirty="0" smtClean="0"/>
              <a:t>Variable coupling primarily for counter IED, vehicle stoppers, and other aspects of electronic warfare</a:t>
            </a:r>
            <a:endParaRPr lang="en-US" alt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00074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282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772400" cy="1143000"/>
          </a:xfrm>
        </p:spPr>
        <p:txBody>
          <a:bodyPr>
            <a:normAutofit/>
          </a:bodyPr>
          <a:lstStyle/>
          <a:p>
            <a:r>
              <a:rPr lang="en-US" dirty="0" smtClean="0">
                <a:latin typeface="Calibri" panose="020F0502020204030204" pitchFamily="34" charset="0"/>
              </a:rPr>
              <a:t>Recirculating Planar Magnetrons</a:t>
            </a:r>
            <a:r>
              <a:rPr lang="en-US" baseline="30000" dirty="0" smtClean="0">
                <a:latin typeface="Calibri" panose="020F0502020204030204" pitchFamily="34" charset="0"/>
              </a:rPr>
              <a:t>1</a:t>
            </a:r>
            <a:endParaRPr lang="en-US" dirty="0">
              <a:latin typeface="Calibri" panose="020F0502020204030204" pitchFamily="34" charset="0"/>
            </a:endParaRPr>
          </a:p>
        </p:txBody>
      </p:sp>
      <p:sp>
        <p:nvSpPr>
          <p:cNvPr id="3" name="Content Placeholder 2"/>
          <p:cNvSpPr>
            <a:spLocks noGrp="1"/>
          </p:cNvSpPr>
          <p:nvPr>
            <p:ph sz="quarter" idx="1"/>
          </p:nvPr>
        </p:nvSpPr>
        <p:spPr>
          <a:xfrm>
            <a:off x="666095" y="762000"/>
            <a:ext cx="7772400" cy="609600"/>
          </a:xfrm>
        </p:spPr>
        <p:txBody>
          <a:bodyPr/>
          <a:lstStyle/>
          <a:p>
            <a:pPr marL="0" indent="0" algn="ctr">
              <a:buNone/>
            </a:pPr>
            <a:r>
              <a:rPr lang="en-US" dirty="0" smtClean="0">
                <a:solidFill>
                  <a:schemeClr val="accent1">
                    <a:lumMod val="75000"/>
                  </a:schemeClr>
                </a:solidFill>
              </a:rPr>
              <a:t>Motivation: RPM Advantages</a:t>
            </a:r>
          </a:p>
          <a:p>
            <a:pPr marL="0" indent="0" algn="ctr">
              <a:buNone/>
            </a:pPr>
            <a:endParaRPr lang="en-US" dirty="0"/>
          </a:p>
        </p:txBody>
      </p:sp>
      <p:sp>
        <p:nvSpPr>
          <p:cNvPr id="11" name="TextBox 10"/>
          <p:cNvSpPr txBox="1"/>
          <p:nvPr/>
        </p:nvSpPr>
        <p:spPr>
          <a:xfrm>
            <a:off x="76649" y="1066800"/>
            <a:ext cx="5341469" cy="5047536"/>
          </a:xfrm>
          <a:prstGeom prst="rect">
            <a:avLst/>
          </a:prstGeom>
          <a:noFill/>
        </p:spPr>
        <p:txBody>
          <a:bodyPr wrap="square" rtlCol="0">
            <a:spAutoFit/>
          </a:bodyPr>
          <a:lstStyle/>
          <a:p>
            <a:endParaRPr lang="en-US" sz="2200" b="1" dirty="0" smtClean="0">
              <a:solidFill>
                <a:prstClr val="black"/>
              </a:solidFill>
              <a:cs typeface="Times New Roman" pitchFamily="18" charset="0"/>
            </a:endParaRPr>
          </a:p>
          <a:p>
            <a:pPr marL="285750" indent="-285750">
              <a:buFont typeface="Arial" pitchFamily="34" charset="0"/>
              <a:buChar char="•"/>
            </a:pPr>
            <a:r>
              <a:rPr lang="en-US" sz="2200" dirty="0" smtClean="0">
                <a:solidFill>
                  <a:prstClr val="black"/>
                </a:solidFill>
                <a:cs typeface="Times New Roman" pitchFamily="18" charset="0"/>
              </a:rPr>
              <a:t>Larger cathode surface area </a:t>
            </a:r>
            <a:r>
              <a:rPr lang="en-US" sz="2200" dirty="0">
                <a:solidFill>
                  <a:prstClr val="black"/>
                </a:solidFill>
                <a:cs typeface="Times New Roman" pitchFamily="18" charset="0"/>
              </a:rPr>
              <a:t>p</a:t>
            </a:r>
            <a:r>
              <a:rPr lang="en-US" sz="2200" dirty="0" smtClean="0">
                <a:solidFill>
                  <a:prstClr val="black"/>
                </a:solidFill>
                <a:cs typeface="Times New Roman" pitchFamily="18" charset="0"/>
              </a:rPr>
              <a:t>rovides higher current </a:t>
            </a:r>
          </a:p>
          <a:p>
            <a:pPr marL="285750" indent="-285750">
              <a:buFont typeface="Arial" pitchFamily="34" charset="0"/>
              <a:buChar char="•"/>
            </a:pPr>
            <a:endParaRPr lang="en-US" sz="2200" dirty="0" smtClean="0">
              <a:solidFill>
                <a:prstClr val="black"/>
              </a:solidFill>
              <a:cs typeface="Times New Roman" pitchFamily="18" charset="0"/>
            </a:endParaRPr>
          </a:p>
          <a:p>
            <a:pPr marL="285750" indent="-285750">
              <a:buFont typeface="Arial" pitchFamily="34" charset="0"/>
              <a:buChar char="•"/>
            </a:pPr>
            <a:r>
              <a:rPr lang="en-US" sz="2200" dirty="0">
                <a:solidFill>
                  <a:prstClr val="black"/>
                </a:solidFill>
                <a:cs typeface="Times New Roman" pitchFamily="18" charset="0"/>
              </a:rPr>
              <a:t>Larger anode area allows for faster heat dissipation </a:t>
            </a:r>
            <a:endParaRPr lang="en-US" sz="2200" dirty="0" smtClean="0">
              <a:solidFill>
                <a:prstClr val="black"/>
              </a:solidFill>
              <a:cs typeface="Times New Roman" pitchFamily="18" charset="0"/>
            </a:endParaRPr>
          </a:p>
          <a:p>
            <a:pPr marL="285750" indent="-285750">
              <a:buFont typeface="Arial" pitchFamily="34" charset="0"/>
              <a:buChar char="•"/>
            </a:pPr>
            <a:endParaRPr lang="en-US" sz="2200" dirty="0" smtClean="0">
              <a:solidFill>
                <a:prstClr val="black"/>
              </a:solidFill>
              <a:cs typeface="Times New Roman" pitchFamily="18" charset="0"/>
            </a:endParaRPr>
          </a:p>
          <a:p>
            <a:pPr marL="285750" indent="-285750">
              <a:buFont typeface="Arial" pitchFamily="34" charset="0"/>
              <a:buChar char="•"/>
            </a:pPr>
            <a:r>
              <a:rPr lang="en-US" sz="2200" dirty="0">
                <a:solidFill>
                  <a:prstClr val="black"/>
                </a:solidFill>
                <a:cs typeface="Times New Roman" pitchFamily="18" charset="0"/>
              </a:rPr>
              <a:t>RPM allows </a:t>
            </a:r>
            <a:r>
              <a:rPr lang="en-US" sz="2200" dirty="0" smtClean="0">
                <a:solidFill>
                  <a:prstClr val="black"/>
                </a:solidFill>
                <a:cs typeface="Times New Roman" pitchFamily="18" charset="0"/>
              </a:rPr>
              <a:t>for nearly full </a:t>
            </a:r>
            <a:r>
              <a:rPr lang="en-US" sz="2200" dirty="0">
                <a:solidFill>
                  <a:prstClr val="black"/>
                </a:solidFill>
                <a:cs typeface="Times New Roman" pitchFamily="18" charset="0"/>
              </a:rPr>
              <a:t>electron beam </a:t>
            </a:r>
            <a:r>
              <a:rPr lang="en-US" sz="2200" dirty="0" smtClean="0">
                <a:solidFill>
                  <a:prstClr val="black"/>
                </a:solidFill>
                <a:cs typeface="Times New Roman" pitchFamily="18" charset="0"/>
              </a:rPr>
              <a:t>recirculation</a:t>
            </a:r>
            <a:endParaRPr lang="en-US" sz="2200" dirty="0">
              <a:solidFill>
                <a:prstClr val="black"/>
              </a:solidFill>
              <a:cs typeface="Times New Roman" pitchFamily="18" charset="0"/>
            </a:endParaRPr>
          </a:p>
          <a:p>
            <a:endParaRPr lang="en-US" sz="2200" dirty="0">
              <a:solidFill>
                <a:prstClr val="black"/>
              </a:solidFill>
              <a:cs typeface="Times New Roman" pitchFamily="18" charset="0"/>
            </a:endParaRPr>
          </a:p>
          <a:p>
            <a:pPr marL="285750" indent="-285750">
              <a:buFont typeface="Arial" pitchFamily="34" charset="0"/>
              <a:buChar char="•"/>
            </a:pPr>
            <a:r>
              <a:rPr lang="en-US" sz="2200" dirty="0" smtClean="0">
                <a:solidFill>
                  <a:prstClr val="black"/>
                </a:solidFill>
                <a:cs typeface="Times New Roman" pitchFamily="18" charset="0"/>
              </a:rPr>
              <a:t>Magnetic field volume scales linearly with number of cavities (N) instead of (N</a:t>
            </a:r>
            <a:r>
              <a:rPr lang="en-US" sz="2200" baseline="30000" dirty="0" smtClean="0">
                <a:solidFill>
                  <a:prstClr val="black"/>
                </a:solidFill>
                <a:cs typeface="Times New Roman" pitchFamily="18" charset="0"/>
              </a:rPr>
              <a:t>2</a:t>
            </a:r>
            <a:r>
              <a:rPr lang="en-US" sz="2200" dirty="0" smtClean="0">
                <a:solidFill>
                  <a:prstClr val="black"/>
                </a:solidFill>
                <a:cs typeface="Times New Roman" pitchFamily="18" charset="0"/>
              </a:rPr>
              <a:t>) as with cylindrical magnetron</a:t>
            </a:r>
          </a:p>
          <a:p>
            <a:endParaRPr lang="en-US" dirty="0" smtClean="0">
              <a:solidFill>
                <a:prstClr val="black"/>
              </a:solidFill>
              <a:cs typeface="Times New Roman" pitchFamily="18" charset="0"/>
            </a:endParaRPr>
          </a:p>
          <a:p>
            <a:pPr marL="285750" indent="-285750">
              <a:buFont typeface="Arial" pitchFamily="34" charset="0"/>
              <a:buChar char="•"/>
            </a:pPr>
            <a:endParaRPr lang="en-US" dirty="0" smtClean="0">
              <a:solidFill>
                <a:prstClr val="black"/>
              </a:solidFill>
              <a:cs typeface="Times New Roman" pitchFamily="18" charset="0"/>
            </a:endParaRPr>
          </a:p>
        </p:txBody>
      </p:sp>
      <p:pic>
        <p:nvPicPr>
          <p:cNvPr id="21"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371600"/>
            <a:ext cx="3753075" cy="4538277"/>
          </a:xfrm>
          <a:prstGeom prst="rect">
            <a:avLst/>
          </a:prstGeom>
        </p:spPr>
      </p:pic>
      <p:sp>
        <p:nvSpPr>
          <p:cNvPr id="8" name="TextBox 7"/>
          <p:cNvSpPr txBox="1"/>
          <p:nvPr/>
        </p:nvSpPr>
        <p:spPr>
          <a:xfrm>
            <a:off x="304800" y="5715000"/>
            <a:ext cx="6324600" cy="1107996"/>
          </a:xfrm>
          <a:prstGeom prst="rect">
            <a:avLst/>
          </a:prstGeom>
          <a:noFill/>
        </p:spPr>
        <p:txBody>
          <a:bodyPr wrap="square" rtlCol="0">
            <a:spAutoFit/>
          </a:bodyPr>
          <a:lstStyle/>
          <a:p>
            <a:r>
              <a:rPr lang="en-US" sz="1600" b="1" dirty="0" smtClean="0"/>
              <a:t>1- Patent Granted- </a:t>
            </a:r>
            <a:r>
              <a:rPr lang="en-US" sz="1600" b="1" dirty="0"/>
              <a:t>R.M. </a:t>
            </a:r>
            <a:r>
              <a:rPr lang="en-US" sz="1600" b="1" dirty="0" err="1"/>
              <a:t>Gilgenbach</a:t>
            </a:r>
            <a:r>
              <a:rPr lang="en-US" sz="1600" b="1" dirty="0"/>
              <a:t>, Y.Y. Lau, D.M. French, B.W. Hoff, J. </a:t>
            </a:r>
            <a:r>
              <a:rPr lang="en-US" sz="1600" b="1" dirty="0" err="1"/>
              <a:t>Luginsland</a:t>
            </a:r>
            <a:r>
              <a:rPr lang="en-US" sz="1600" b="1" dirty="0"/>
              <a:t>, and M.A. </a:t>
            </a:r>
            <a:r>
              <a:rPr lang="en-US" sz="1600" b="1" dirty="0" err="1"/>
              <a:t>Franzi</a:t>
            </a:r>
            <a:r>
              <a:rPr lang="en-US" sz="1600" b="1" dirty="0"/>
              <a:t>, “Crossed field device,” U.S. Patent US 8 841 867 B2, Sep. 23, 2014</a:t>
            </a:r>
          </a:p>
          <a:p>
            <a:endParaRPr lang="en-US"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100074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821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p:cNvSpPr>
            <a:spLocks noGrp="1"/>
          </p:cNvSpPr>
          <p:nvPr>
            <p:ph type="title"/>
          </p:nvPr>
        </p:nvSpPr>
        <p:spPr>
          <a:xfrm>
            <a:off x="1143000" y="76200"/>
            <a:ext cx="7772400" cy="1143000"/>
          </a:xfrm>
        </p:spPr>
        <p:txBody>
          <a:bodyPr>
            <a:normAutofit/>
          </a:bodyPr>
          <a:lstStyle/>
          <a:p>
            <a:r>
              <a:rPr lang="en-US" dirty="0" smtClean="0"/>
              <a:t>Recirculating Planar Magnetrons</a:t>
            </a:r>
            <a:endParaRPr lang="en-US" dirty="0"/>
          </a:p>
        </p:txBody>
      </p:sp>
      <p:sp>
        <p:nvSpPr>
          <p:cNvPr id="3" name="Content Placeholder 2"/>
          <p:cNvSpPr>
            <a:spLocks noGrp="1"/>
          </p:cNvSpPr>
          <p:nvPr>
            <p:ph sz="quarter" idx="1"/>
          </p:nvPr>
        </p:nvSpPr>
        <p:spPr>
          <a:xfrm>
            <a:off x="718126" y="914400"/>
            <a:ext cx="7772400" cy="609600"/>
          </a:xfrm>
        </p:spPr>
        <p:txBody>
          <a:bodyPr/>
          <a:lstStyle/>
          <a:p>
            <a:pPr marL="0" indent="0" algn="ctr">
              <a:buNone/>
            </a:pPr>
            <a:r>
              <a:rPr lang="en-US" dirty="0" smtClean="0">
                <a:solidFill>
                  <a:schemeClr val="accent1">
                    <a:lumMod val="75000"/>
                  </a:schemeClr>
                </a:solidFill>
              </a:rPr>
              <a:t>Experimental: Equipment Diagram</a:t>
            </a:r>
          </a:p>
          <a:p>
            <a:pPr marL="0" indent="0" algn="ctr">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690786"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3387" y="4648200"/>
            <a:ext cx="8213413" cy="2031325"/>
          </a:xfrm>
          <a:prstGeom prst="rect">
            <a:avLst/>
          </a:prstGeom>
          <a:noFill/>
        </p:spPr>
        <p:txBody>
          <a:bodyPr wrap="square" rtlCol="0">
            <a:spAutoFit/>
          </a:bodyPr>
          <a:lstStyle/>
          <a:p>
            <a:r>
              <a:rPr lang="en-US" dirty="0" smtClean="0"/>
              <a:t>Michigan Electron Long Beam Accelerator provides  -</a:t>
            </a:r>
            <a:r>
              <a:rPr lang="en-US" dirty="0" smtClean="0"/>
              <a:t>300 kV </a:t>
            </a:r>
            <a:r>
              <a:rPr lang="en-US" dirty="0" smtClean="0"/>
              <a:t>voltage pulse to the coaxial transmission line which terminates at the cathode of the RPM</a:t>
            </a:r>
          </a:p>
          <a:p>
            <a:endParaRPr lang="en-US" dirty="0"/>
          </a:p>
          <a:p>
            <a:r>
              <a:rPr lang="en-US" dirty="0" smtClean="0"/>
              <a:t>Helmholtz coils surround the RPM providing the 0.1 to 0.32 </a:t>
            </a:r>
            <a:r>
              <a:rPr lang="en-US" dirty="0" err="1" smtClean="0"/>
              <a:t>Taxial</a:t>
            </a:r>
            <a:r>
              <a:rPr lang="en-US" dirty="0" smtClean="0"/>
              <a:t> </a:t>
            </a:r>
            <a:r>
              <a:rPr lang="en-US" dirty="0" smtClean="0"/>
              <a:t>magnetic field</a:t>
            </a:r>
          </a:p>
          <a:p>
            <a:endParaRPr lang="en-US" dirty="0" smtClean="0"/>
          </a:p>
          <a:p>
            <a:r>
              <a:rPr lang="en-US" dirty="0" smtClean="0"/>
              <a:t>B-dots are installed in the front (left) of the magnetron to gather phase information</a:t>
            </a:r>
            <a:endParaRPr lang="en-US" dirty="0"/>
          </a:p>
          <a:p>
            <a:r>
              <a:rPr lang="en-US" dirty="0" smtClean="0"/>
              <a:t> </a:t>
            </a:r>
            <a:endParaRPr lang="en-US"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100074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0900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258762"/>
            <a:ext cx="7772400" cy="731838"/>
          </a:xfrm>
        </p:spPr>
        <p:txBody>
          <a:bodyPr>
            <a:normAutofit fontScale="90000"/>
          </a:bodyPr>
          <a:lstStyle/>
          <a:p>
            <a:pPr algn="ctr"/>
            <a:r>
              <a:rPr lang="en-US" dirty="0" smtClean="0"/>
              <a:t>Recirculating Planar Magnetrons</a:t>
            </a:r>
            <a:endParaRPr lang="en-US" dirty="0"/>
          </a:p>
        </p:txBody>
      </p:sp>
      <p:sp>
        <p:nvSpPr>
          <p:cNvPr id="5" name="Content Placeholder 2"/>
          <p:cNvSpPr>
            <a:spLocks noGrp="1"/>
          </p:cNvSpPr>
          <p:nvPr>
            <p:ph sz="quarter" idx="1"/>
          </p:nvPr>
        </p:nvSpPr>
        <p:spPr>
          <a:xfrm>
            <a:off x="718126" y="762000"/>
            <a:ext cx="7772400" cy="609600"/>
          </a:xfrm>
        </p:spPr>
        <p:txBody>
          <a:bodyPr/>
          <a:lstStyle/>
          <a:p>
            <a:pPr marL="0" indent="0" algn="ctr">
              <a:buNone/>
            </a:pPr>
            <a:r>
              <a:rPr lang="en-US" sz="2800" dirty="0" smtClean="0">
                <a:solidFill>
                  <a:schemeClr val="accent1">
                    <a:lumMod val="75000"/>
                  </a:schemeClr>
                </a:solidFill>
              </a:rPr>
              <a:t>Mode Control </a:t>
            </a:r>
            <a:r>
              <a:rPr lang="en-US" sz="2800" dirty="0" smtClean="0">
                <a:solidFill>
                  <a:schemeClr val="accent1">
                    <a:lumMod val="75000"/>
                  </a:schemeClr>
                </a:solidFill>
              </a:rPr>
              <a:t>Cathode</a:t>
            </a:r>
            <a:r>
              <a:rPr lang="en-US" sz="2800" baseline="30000" dirty="0">
                <a:solidFill>
                  <a:schemeClr val="accent1">
                    <a:lumMod val="75000"/>
                  </a:schemeClr>
                </a:solidFill>
              </a:rPr>
              <a:t>2</a:t>
            </a:r>
            <a:r>
              <a:rPr lang="en-US" sz="2800" dirty="0" smtClean="0">
                <a:solidFill>
                  <a:schemeClr val="accent1">
                    <a:lumMod val="75000"/>
                  </a:schemeClr>
                </a:solidFill>
              </a:rPr>
              <a:t>: </a:t>
            </a:r>
            <a:r>
              <a:rPr lang="en-US" sz="2800" dirty="0" smtClean="0">
                <a:solidFill>
                  <a:schemeClr val="accent1">
                    <a:lumMod val="75000"/>
                  </a:schemeClr>
                </a:solidFill>
              </a:rPr>
              <a:t>Concept</a:t>
            </a:r>
          </a:p>
          <a:p>
            <a:pPr marL="0" indent="0" algn="ctr">
              <a:buNone/>
            </a:pPr>
            <a:endParaRPr lang="en-US" dirty="0"/>
          </a:p>
        </p:txBody>
      </p:sp>
      <p:sp>
        <p:nvSpPr>
          <p:cNvPr id="6" name="TextBox 5"/>
          <p:cNvSpPr txBox="1"/>
          <p:nvPr/>
        </p:nvSpPr>
        <p:spPr>
          <a:xfrm>
            <a:off x="224860" y="1447800"/>
            <a:ext cx="5181600" cy="4124206"/>
          </a:xfrm>
          <a:prstGeom prst="rect">
            <a:avLst/>
          </a:prstGeom>
          <a:noFill/>
        </p:spPr>
        <p:txBody>
          <a:bodyPr wrap="square" rtlCol="0">
            <a:spAutoFit/>
          </a:bodyPr>
          <a:lstStyle/>
          <a:p>
            <a:r>
              <a:rPr lang="en-US" sz="2200" b="1" dirty="0" smtClean="0"/>
              <a:t>Mode Control </a:t>
            </a:r>
            <a:r>
              <a:rPr lang="en-US" sz="2200" b="1" dirty="0" smtClean="0"/>
              <a:t>Cathode</a:t>
            </a:r>
            <a:endParaRPr lang="en-US" sz="2200" b="1" dirty="0" smtClean="0"/>
          </a:p>
          <a:p>
            <a:pPr marL="742950" lvl="1" indent="-285750">
              <a:buFont typeface="Arial" pitchFamily="34" charset="0"/>
              <a:buChar char="•"/>
            </a:pPr>
            <a:r>
              <a:rPr lang="en-US" sz="2000" dirty="0" smtClean="0">
                <a:latin typeface="+mj-lt"/>
                <a:cs typeface="Times New Roman" panose="02020603050405020304" pitchFamily="18" charset="0"/>
              </a:rPr>
              <a:t>Geometrically similar to Transparent Cathode (</a:t>
            </a:r>
            <a:r>
              <a:rPr lang="en-US" sz="2000" dirty="0" err="1" smtClean="0">
                <a:latin typeface="+mj-lt"/>
                <a:cs typeface="Times New Roman" panose="02020603050405020304" pitchFamily="18" charset="0"/>
              </a:rPr>
              <a:t>Schamiloglu</a:t>
            </a:r>
            <a:r>
              <a:rPr lang="en-US" sz="2000" dirty="0" smtClean="0">
                <a:latin typeface="+mj-lt"/>
                <a:cs typeface="Times New Roman" panose="02020603050405020304" pitchFamily="18" charset="0"/>
              </a:rPr>
              <a:t> et al. )</a:t>
            </a:r>
          </a:p>
          <a:p>
            <a:pPr lvl="1"/>
            <a:endParaRPr lang="en-US" sz="2000" dirty="0" smtClean="0">
              <a:latin typeface="+mj-lt"/>
              <a:cs typeface="Times New Roman" panose="02020603050405020304" pitchFamily="18" charset="0"/>
            </a:endParaRPr>
          </a:p>
          <a:p>
            <a:pPr marL="742950" lvl="1" indent="-285750">
              <a:buFont typeface="Arial" pitchFamily="34" charset="0"/>
              <a:buChar char="•"/>
            </a:pPr>
            <a:r>
              <a:rPr lang="en-US" sz="2000" dirty="0">
                <a:latin typeface="+mj-lt"/>
                <a:cs typeface="Times New Roman" panose="02020603050405020304" pitchFamily="18" charset="0"/>
              </a:rPr>
              <a:t>Emission priming structure</a:t>
            </a:r>
          </a:p>
          <a:p>
            <a:pPr marL="742950" lvl="1" indent="-285750">
              <a:buFont typeface="Arial" pitchFamily="34" charset="0"/>
              <a:buChar char="•"/>
            </a:pPr>
            <a:endParaRPr lang="en-US" sz="2000" dirty="0" smtClean="0">
              <a:latin typeface="+mj-lt"/>
              <a:cs typeface="Times New Roman" panose="02020603050405020304" pitchFamily="18" charset="0"/>
            </a:endParaRPr>
          </a:p>
          <a:p>
            <a:pPr marL="742950" lvl="1" indent="-285750">
              <a:buFont typeface="Arial" pitchFamily="34" charset="0"/>
              <a:buChar char="•"/>
            </a:pPr>
            <a:r>
              <a:rPr lang="en-US" sz="2000" dirty="0" smtClean="0">
                <a:latin typeface="+mj-lt"/>
                <a:cs typeface="Times New Roman" panose="02020603050405020304" pitchFamily="18" charset="0"/>
              </a:rPr>
              <a:t>Acts as a resonant electromagnetic coupler</a:t>
            </a:r>
          </a:p>
          <a:p>
            <a:pPr marL="1200150" lvl="2" indent="-285750">
              <a:buFont typeface="Arial" pitchFamily="34" charset="0"/>
              <a:buChar char="•"/>
            </a:pPr>
            <a:endParaRPr lang="en-US" sz="2000" dirty="0" smtClean="0">
              <a:latin typeface="+mj-lt"/>
              <a:cs typeface="Times New Roman" panose="02020603050405020304" pitchFamily="18" charset="0"/>
            </a:endParaRPr>
          </a:p>
          <a:p>
            <a:pPr marL="1200150" lvl="2" indent="-285750">
              <a:buFont typeface="Arial" pitchFamily="34" charset="0"/>
              <a:buChar char="•"/>
            </a:pPr>
            <a:r>
              <a:rPr lang="en-US" sz="2000" dirty="0" smtClean="0">
                <a:latin typeface="+mj-lt"/>
                <a:cs typeface="Times New Roman" panose="02020603050405020304" pitchFamily="18" charset="0"/>
              </a:rPr>
              <a:t>Full electron circulation </a:t>
            </a:r>
          </a:p>
          <a:p>
            <a:pPr marL="1200150" lvl="2" indent="-285750">
              <a:buFont typeface="Arial" pitchFamily="34" charset="0"/>
              <a:buChar char="•"/>
            </a:pPr>
            <a:r>
              <a:rPr lang="en-US" sz="2000" dirty="0" smtClean="0">
                <a:latin typeface="+mj-lt"/>
                <a:cs typeface="Times New Roman" panose="02020603050405020304" pitchFamily="18" charset="0"/>
              </a:rPr>
              <a:t>Cross oscillator self focusing</a:t>
            </a:r>
          </a:p>
          <a:p>
            <a:pPr lvl="1"/>
            <a:endParaRPr lang="en-US" sz="2000" dirty="0" smtClean="0">
              <a:latin typeface="+mj-lt"/>
              <a:cs typeface="Times New Roman" panose="02020603050405020304" pitchFamily="18" charset="0"/>
            </a:endParaRPr>
          </a:p>
          <a:p>
            <a:pPr marL="742950" lvl="1" indent="-285750">
              <a:buFont typeface="Arial" pitchFamily="34" charset="0"/>
              <a:buChar char="•"/>
            </a:pPr>
            <a:r>
              <a:rPr lang="en-US" sz="2000" dirty="0" smtClean="0">
                <a:latin typeface="+mj-lt"/>
                <a:cs typeface="Times New Roman" panose="02020603050405020304" pitchFamily="18" charset="0"/>
              </a:rPr>
              <a:t>Independent tuning mechanism</a:t>
            </a:r>
            <a:endParaRPr lang="en-US" sz="2000" dirty="0">
              <a:latin typeface="+mj-lt"/>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219200"/>
            <a:ext cx="3467772" cy="4699747"/>
          </a:xfrm>
          <a:prstGeom prst="rect">
            <a:avLst/>
          </a:prstGeom>
        </p:spPr>
      </p:pic>
      <p:sp>
        <p:nvSpPr>
          <p:cNvPr id="15" name="TextBox 14"/>
          <p:cNvSpPr txBox="1"/>
          <p:nvPr/>
        </p:nvSpPr>
        <p:spPr>
          <a:xfrm>
            <a:off x="609600" y="5947021"/>
            <a:ext cx="8039099" cy="830997"/>
          </a:xfrm>
          <a:prstGeom prst="rect">
            <a:avLst/>
          </a:prstGeom>
          <a:noFill/>
        </p:spPr>
        <p:txBody>
          <a:bodyPr wrap="square" rtlCol="0">
            <a:spAutoFit/>
          </a:bodyPr>
          <a:lstStyle/>
          <a:p>
            <a:r>
              <a:rPr lang="en-US" sz="1600" dirty="0"/>
              <a:t>2</a:t>
            </a:r>
            <a:r>
              <a:rPr lang="en-US" sz="1600" dirty="0" smtClean="0"/>
              <a:t>- </a:t>
            </a:r>
            <a:r>
              <a:rPr lang="en-US" sz="1600" dirty="0"/>
              <a:t>Matthew </a:t>
            </a:r>
            <a:r>
              <a:rPr lang="en-US" sz="1600" dirty="0" err="1"/>
              <a:t>Franzi</a:t>
            </a:r>
            <a:r>
              <a:rPr lang="en-US" sz="1600" dirty="0"/>
              <a:t>, Ronald </a:t>
            </a:r>
            <a:r>
              <a:rPr lang="en-US" sz="1600" dirty="0" err="1"/>
              <a:t>Gilgenbach</a:t>
            </a:r>
            <a:r>
              <a:rPr lang="en-US" sz="1600" dirty="0"/>
              <a:t>, Y. Y. Lau, Brad Hoff, Geoff Greening et al., “Passive mode control in the recirculating planar magnetron” Phys. Plasmas 20, 033108 (2013); </a:t>
            </a:r>
            <a:r>
              <a:rPr lang="en-US" sz="1600" dirty="0" err="1"/>
              <a:t>doi</a:t>
            </a:r>
            <a:r>
              <a:rPr lang="en-US" sz="1600" dirty="0"/>
              <a:t>: 10.1063/1.4794967</a:t>
            </a: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100074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6418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258762"/>
            <a:ext cx="7772400" cy="731838"/>
          </a:xfrm>
        </p:spPr>
        <p:txBody>
          <a:bodyPr>
            <a:normAutofit fontScale="90000"/>
          </a:bodyPr>
          <a:lstStyle/>
          <a:p>
            <a:pPr algn="ctr"/>
            <a:r>
              <a:rPr lang="en-US" dirty="0" smtClean="0"/>
              <a:t>Recirculating Planar Magnetrons</a:t>
            </a:r>
            <a:endParaRPr lang="en-US" dirty="0"/>
          </a:p>
        </p:txBody>
      </p:sp>
      <p:sp>
        <p:nvSpPr>
          <p:cNvPr id="5" name="Content Placeholder 2"/>
          <p:cNvSpPr>
            <a:spLocks noGrp="1"/>
          </p:cNvSpPr>
          <p:nvPr>
            <p:ph sz="quarter" idx="1"/>
          </p:nvPr>
        </p:nvSpPr>
        <p:spPr>
          <a:xfrm>
            <a:off x="1143000" y="838200"/>
            <a:ext cx="7772400" cy="609600"/>
          </a:xfrm>
        </p:spPr>
        <p:txBody>
          <a:bodyPr>
            <a:normAutofit fontScale="85000" lnSpcReduction="10000"/>
          </a:bodyPr>
          <a:lstStyle/>
          <a:p>
            <a:pPr marL="0" indent="0" algn="ctr">
              <a:buNone/>
            </a:pPr>
            <a:r>
              <a:rPr lang="en-US" sz="2800" dirty="0" smtClean="0">
                <a:solidFill>
                  <a:schemeClr val="accent1">
                    <a:lumMod val="75000"/>
                  </a:schemeClr>
                </a:solidFill>
              </a:rPr>
              <a:t>Multi-Frequency </a:t>
            </a:r>
            <a:r>
              <a:rPr lang="en-US" sz="2800" dirty="0" smtClean="0">
                <a:solidFill>
                  <a:schemeClr val="accent1">
                    <a:lumMod val="75000"/>
                  </a:schemeClr>
                </a:solidFill>
              </a:rPr>
              <a:t>Recirculating Planar Magnetron (MFRPM)</a:t>
            </a:r>
          </a:p>
          <a:p>
            <a:pPr marL="0" indent="0" algn="ctr">
              <a:buNone/>
            </a:pPr>
            <a:endParaRPr lang="en-US" dirty="0"/>
          </a:p>
        </p:txBody>
      </p:sp>
      <p:sp>
        <p:nvSpPr>
          <p:cNvPr id="7" name="AutoShape 2" descr="https://web.mail.umich.edu/maize/?_task=mail&amp;_framed=1&amp;_action=get&amp;_mbox=INBOX&amp;_uid=48690&amp;_part=2"/>
          <p:cNvSpPr>
            <a:spLocks noChangeAspect="1" noChangeArrowheads="1"/>
          </p:cNvSpPr>
          <p:nvPr/>
        </p:nvSpPr>
        <p:spPr bwMode="auto">
          <a:xfrm>
            <a:off x="155575" y="-2141538"/>
            <a:ext cx="3943350" cy="4467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83" y="1524001"/>
            <a:ext cx="435105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29200" y="1524001"/>
            <a:ext cx="3505200" cy="4062651"/>
          </a:xfrm>
          <a:prstGeom prst="rect">
            <a:avLst/>
          </a:prstGeom>
          <a:noFill/>
        </p:spPr>
        <p:txBody>
          <a:bodyPr wrap="square" rtlCol="0">
            <a:spAutoFit/>
          </a:bodyPr>
          <a:lstStyle/>
          <a:p>
            <a:r>
              <a:rPr lang="en-US" sz="2400" b="1" dirty="0" smtClean="0"/>
              <a:t>MFRPM 6+8 Design:</a:t>
            </a:r>
          </a:p>
          <a:p>
            <a:endParaRPr lang="en-US" dirty="0" smtClean="0"/>
          </a:p>
          <a:p>
            <a:pPr marL="285750" indent="-285750">
              <a:buFont typeface="Arial" panose="020B0604020202020204" pitchFamily="34" charset="0"/>
              <a:buChar char="•"/>
            </a:pPr>
            <a:r>
              <a:rPr lang="en-US" dirty="0" smtClean="0"/>
              <a:t>Replaced one of the original RPM’s  1 GHz slow wave structures (SWS) with a 2 GHz SWS</a:t>
            </a:r>
          </a:p>
          <a:p>
            <a:pPr marL="285750" indent="-285750">
              <a:buFont typeface="Arial" panose="020B0604020202020204" pitchFamily="34" charset="0"/>
              <a:buChar char="•"/>
            </a:pPr>
            <a:r>
              <a:rPr lang="en-US" dirty="0" smtClean="0"/>
              <a:t>2 GHz SWS has 8 resonant cavities</a:t>
            </a:r>
          </a:p>
          <a:p>
            <a:pPr marL="285750" indent="-285750">
              <a:buFont typeface="Arial" panose="020B0604020202020204" pitchFamily="34" charset="0"/>
              <a:buChar char="•"/>
            </a:pPr>
            <a:r>
              <a:rPr lang="en-US" dirty="0" smtClean="0"/>
              <a:t>Expected to produce the 2 frequencies simultaneously</a:t>
            </a:r>
          </a:p>
          <a:p>
            <a:pPr marL="285750" indent="-285750">
              <a:buFont typeface="Arial" panose="020B0604020202020204" pitchFamily="34" charset="0"/>
              <a:buChar char="•"/>
            </a:pPr>
            <a:r>
              <a:rPr lang="en-US" dirty="0" smtClean="0"/>
              <a:t>AK gap is the same for the 1 and 2 GHz oscillators</a:t>
            </a:r>
          </a:p>
          <a:p>
            <a:pPr marL="285750" indent="-285750">
              <a:buFont typeface="Arial" panose="020B0604020202020204" pitchFamily="34" charset="0"/>
              <a:buChar char="•"/>
            </a:pPr>
            <a:r>
              <a:rPr lang="en-US" dirty="0" smtClean="0"/>
              <a:t>Power is extracted by antennas threaded into the middle vane on each oscillator</a:t>
            </a:r>
          </a:p>
          <a:p>
            <a:pPr marL="285750" indent="-285750">
              <a:buFont typeface="Arial" panose="020B0604020202020204" pitchFamily="34" charset="0"/>
              <a:buChar char="•"/>
            </a:pPr>
            <a:endParaRPr lang="en-US" dirty="0" smtClean="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100074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0803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93202"/>
            <a:ext cx="7772400" cy="849798"/>
          </a:xfrm>
        </p:spPr>
        <p:txBody>
          <a:bodyPr>
            <a:normAutofit/>
          </a:bodyPr>
          <a:lstStyle/>
          <a:p>
            <a:r>
              <a:rPr lang="en-US" dirty="0"/>
              <a:t>Recirculating Planar Magnetrons</a:t>
            </a:r>
          </a:p>
        </p:txBody>
      </p:sp>
      <p:sp>
        <p:nvSpPr>
          <p:cNvPr id="4" name="Content Placeholder 2"/>
          <p:cNvSpPr txBox="1">
            <a:spLocks/>
          </p:cNvSpPr>
          <p:nvPr/>
        </p:nvSpPr>
        <p:spPr>
          <a:xfrm>
            <a:off x="1066800" y="914400"/>
            <a:ext cx="7772400" cy="609600"/>
          </a:xfrm>
          <a:prstGeom prst="rect">
            <a:avLst/>
          </a:prstGeom>
        </p:spPr>
        <p:txBody>
          <a:bodyPr vert="horz">
            <a:normAutofit fontScale="925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en-US" dirty="0" smtClean="0">
                <a:solidFill>
                  <a:schemeClr val="accent1">
                    <a:lumMod val="75000"/>
                  </a:schemeClr>
                </a:solidFill>
              </a:rPr>
              <a:t>Multi-Frequency </a:t>
            </a:r>
            <a:r>
              <a:rPr lang="en-US" dirty="0">
                <a:solidFill>
                  <a:schemeClr val="accent1">
                    <a:lumMod val="75000"/>
                  </a:schemeClr>
                </a:solidFill>
              </a:rPr>
              <a:t>Recirculating Planar Magnetron (MFRPM)</a:t>
            </a:r>
          </a:p>
          <a:p>
            <a:pPr marL="0" indent="0" algn="ctr">
              <a:buFont typeface="Wingdings 2"/>
              <a:buNone/>
            </a:pPr>
            <a:endParaRPr lang="en-US" dirty="0"/>
          </a:p>
        </p:txBody>
      </p:sp>
      <p:pic>
        <p:nvPicPr>
          <p:cNvPr id="3074" name="Picture 2" descr="C:\Users\scexlb1\Pictures\IMG_5140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71613"/>
            <a:ext cx="6900881" cy="46005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100074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62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93202"/>
            <a:ext cx="7772400" cy="849798"/>
          </a:xfrm>
        </p:spPr>
        <p:txBody>
          <a:bodyPr>
            <a:normAutofit/>
          </a:bodyPr>
          <a:lstStyle/>
          <a:p>
            <a:r>
              <a:rPr lang="en-US" dirty="0"/>
              <a:t>Recirculating Planar Magnetrons</a:t>
            </a:r>
          </a:p>
        </p:txBody>
      </p:sp>
      <p:sp>
        <p:nvSpPr>
          <p:cNvPr id="4" name="Content Placeholder 2"/>
          <p:cNvSpPr txBox="1">
            <a:spLocks/>
          </p:cNvSpPr>
          <p:nvPr/>
        </p:nvSpPr>
        <p:spPr>
          <a:xfrm>
            <a:off x="1066800" y="914400"/>
            <a:ext cx="7772400" cy="609600"/>
          </a:xfrm>
          <a:prstGeom prst="rect">
            <a:avLst/>
          </a:prstGeom>
        </p:spPr>
        <p:txBody>
          <a:bodyPr vert="horz">
            <a:normAutofit fontScale="925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en-US" dirty="0" smtClean="0">
                <a:solidFill>
                  <a:schemeClr val="accent1">
                    <a:lumMod val="75000"/>
                  </a:schemeClr>
                </a:solidFill>
              </a:rPr>
              <a:t>Multi-Frequency </a:t>
            </a:r>
            <a:r>
              <a:rPr lang="en-US" dirty="0">
                <a:solidFill>
                  <a:schemeClr val="accent1">
                    <a:lumMod val="75000"/>
                  </a:schemeClr>
                </a:solidFill>
              </a:rPr>
              <a:t>Recirculating Planar Magnetron (MFRPM)</a:t>
            </a:r>
          </a:p>
          <a:p>
            <a:pPr marL="0" indent="0" algn="ctr">
              <a:buFont typeface="Wingdings 2"/>
              <a:buNone/>
            </a:pPr>
            <a:endParaRPr lang="en-US" dirty="0"/>
          </a:p>
        </p:txBody>
      </p:sp>
      <p:pic>
        <p:nvPicPr>
          <p:cNvPr id="6" name="Content Placeholder 5"/>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152400" y="1529011"/>
            <a:ext cx="3308018" cy="2481014"/>
          </a:xfrm>
        </p:spPr>
      </p:pic>
      <p:pic>
        <p:nvPicPr>
          <p:cNvPr id="7"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4072186"/>
            <a:ext cx="3308019" cy="2481014"/>
          </a:xfrm>
          <a:prstGeom prst="rect">
            <a:avLst/>
          </a:prstGeom>
        </p:spPr>
      </p:pic>
      <p:pic>
        <p:nvPicPr>
          <p:cNvPr id="8" name="Content Placeholder 5"/>
          <p:cNvPicPr>
            <a:picLocks noGrp="1" noChangeAspect="1"/>
          </p:cNvPicPr>
          <p:nvPr>
            <p:ph idx="10"/>
          </p:nvPr>
        </p:nvPicPr>
        <p:blipFill>
          <a:blip r:embed="rId5" cstate="print">
            <a:extLst>
              <a:ext uri="{28A0092B-C50C-407E-A947-70E740481C1C}">
                <a14:useLocalDpi xmlns:a14="http://schemas.microsoft.com/office/drawing/2010/main" val="0"/>
              </a:ext>
            </a:extLst>
          </a:blip>
          <a:stretch>
            <a:fillRect/>
          </a:stretch>
        </p:blipFill>
        <p:spPr>
          <a:xfrm>
            <a:off x="3276600" y="1481386"/>
            <a:ext cx="3291847" cy="2468885"/>
          </a:xfrm>
        </p:spPr>
      </p:pic>
      <p:pic>
        <p:nvPicPr>
          <p:cNvPr id="9" name="Content Placeholder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6600" y="4072186"/>
            <a:ext cx="3291847" cy="2468885"/>
          </a:xfrm>
          <a:prstGeom prst="rect">
            <a:avLst/>
          </a:prstGeom>
        </p:spPr>
      </p:pic>
      <p:sp>
        <p:nvSpPr>
          <p:cNvPr id="3" name="TextBox 2"/>
          <p:cNvSpPr txBox="1"/>
          <p:nvPr/>
        </p:nvSpPr>
        <p:spPr>
          <a:xfrm>
            <a:off x="6400800" y="1709986"/>
            <a:ext cx="2438400" cy="4431983"/>
          </a:xfrm>
          <a:prstGeom prst="rect">
            <a:avLst/>
          </a:prstGeom>
          <a:noFill/>
        </p:spPr>
        <p:txBody>
          <a:bodyPr wrap="square" rtlCol="0">
            <a:spAutoFit/>
          </a:bodyPr>
          <a:lstStyle/>
          <a:p>
            <a:pPr>
              <a:spcAft>
                <a:spcPts val="1200"/>
              </a:spcAft>
            </a:pPr>
            <a:r>
              <a:rPr lang="en-US" b="1" dirty="0" smtClean="0">
                <a:latin typeface="Times New Roman" panose="02020603050405020304" pitchFamily="18" charset="0"/>
                <a:cs typeface="Times New Roman" panose="02020603050405020304" pitchFamily="18" charset="0"/>
              </a:rPr>
              <a:t>MFRPM Experiments</a:t>
            </a:r>
          </a:p>
          <a:p>
            <a:pPr marL="285750" indent="-285750">
              <a:spcAft>
                <a:spcPts val="60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Dual frequency operation achieved</a:t>
            </a:r>
          </a:p>
          <a:p>
            <a:pPr marL="285750" indent="-285750">
              <a:spcAft>
                <a:spcPts val="60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Potentially phase locked operation (boxed) for up to 60 ns</a:t>
            </a:r>
          </a:p>
          <a:p>
            <a:pPr marL="285750" indent="-285750">
              <a:spcAft>
                <a:spcPts val="600"/>
              </a:spcAft>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Especially high currents drawn leading to significant voltage droop</a:t>
            </a:r>
          </a:p>
          <a:p>
            <a:pPr marL="285750" indent="-285750">
              <a:spcAft>
                <a:spcPts val="60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Mode competition is evident</a:t>
            </a:r>
            <a:endParaRPr lang="en-US" dirty="0">
              <a:latin typeface="Times New Roman" panose="02020603050405020304" pitchFamily="18" charset="0"/>
              <a:cs typeface="Times New Roman" panose="02020603050405020304" pitchFamily="18" charset="0"/>
            </a:endParaRPr>
          </a:p>
        </p:txBody>
      </p:sp>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228600"/>
            <a:ext cx="100074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921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93202"/>
            <a:ext cx="7772400" cy="849798"/>
          </a:xfrm>
        </p:spPr>
        <p:txBody>
          <a:bodyPr>
            <a:normAutofit/>
          </a:bodyPr>
          <a:lstStyle/>
          <a:p>
            <a:r>
              <a:rPr lang="en-US" dirty="0"/>
              <a:t>Recirculating Planar Magnetrons</a:t>
            </a:r>
          </a:p>
        </p:txBody>
      </p:sp>
      <p:sp>
        <p:nvSpPr>
          <p:cNvPr id="4" name="Content Placeholder 2"/>
          <p:cNvSpPr txBox="1">
            <a:spLocks/>
          </p:cNvSpPr>
          <p:nvPr/>
        </p:nvSpPr>
        <p:spPr>
          <a:xfrm>
            <a:off x="1066800" y="914400"/>
            <a:ext cx="7772400" cy="609600"/>
          </a:xfrm>
          <a:prstGeom prst="rect">
            <a:avLst/>
          </a:prstGeom>
        </p:spPr>
        <p:txBody>
          <a:bodyPr vert="horz">
            <a:normAutofit fontScale="925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en-US" dirty="0" smtClean="0">
                <a:solidFill>
                  <a:schemeClr val="accent1">
                    <a:lumMod val="75000"/>
                  </a:schemeClr>
                </a:solidFill>
              </a:rPr>
              <a:t>Multi-Frequency </a:t>
            </a:r>
            <a:r>
              <a:rPr lang="en-US" dirty="0">
                <a:solidFill>
                  <a:schemeClr val="accent1">
                    <a:lumMod val="75000"/>
                  </a:schemeClr>
                </a:solidFill>
              </a:rPr>
              <a:t>Recirculating Planar Magnetron (MFRPM)</a:t>
            </a:r>
          </a:p>
          <a:p>
            <a:pPr marL="0" indent="0" algn="ctr">
              <a:buFont typeface="Wingdings 2"/>
              <a:buNone/>
            </a:pPr>
            <a:endParaRPr lang="en-US" dirty="0"/>
          </a:p>
        </p:txBody>
      </p:sp>
      <p:pic>
        <p:nvPicPr>
          <p:cNvPr id="4098" name="Picture 2" descr="C:\Users\scexlb1\Pictures\13597-shotPlo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905000"/>
            <a:ext cx="5486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10250" y="1583353"/>
            <a:ext cx="3048000" cy="4893647"/>
          </a:xfrm>
          <a:prstGeom prst="rect">
            <a:avLst/>
          </a:prstGeom>
          <a:noFill/>
        </p:spPr>
        <p:txBody>
          <a:bodyPr wrap="square" rtlCol="0">
            <a:spAutoFit/>
          </a:bodyPr>
          <a:lstStyle/>
          <a:p>
            <a:r>
              <a:rPr lang="en-US" sz="2400" dirty="0" smtClean="0"/>
              <a:t>MFRPM Results</a:t>
            </a:r>
          </a:p>
          <a:p>
            <a:endParaRPr lang="en-US" dirty="0" smtClean="0"/>
          </a:p>
          <a:p>
            <a:pPr marL="285750" indent="-285750">
              <a:buFont typeface="Arial" panose="020B0604020202020204" pitchFamily="34" charset="0"/>
              <a:buChar char="•"/>
            </a:pPr>
            <a:r>
              <a:rPr lang="en-US" dirty="0" smtClean="0"/>
              <a:t>Approximately 20 MW peak power generated from the L-band and 10 MW from the S-band.</a:t>
            </a:r>
          </a:p>
          <a:p>
            <a:pPr marL="285750" indent="-285750">
              <a:buFont typeface="Arial" panose="020B0604020202020204" pitchFamily="34" charset="0"/>
              <a:buChar char="•"/>
            </a:pPr>
            <a:r>
              <a:rPr lang="en-US" dirty="0" smtClean="0"/>
              <a:t>L-band output power fluctuations suggest mode competition</a:t>
            </a:r>
          </a:p>
          <a:p>
            <a:pPr marL="285750" indent="-285750">
              <a:buFont typeface="Arial" panose="020B0604020202020204" pitchFamily="34" charset="0"/>
              <a:buChar char="•"/>
            </a:pPr>
            <a:r>
              <a:rPr lang="en-US" dirty="0" smtClean="0"/>
              <a:t>L-band and S-band outputs peak simultaneously</a:t>
            </a:r>
          </a:p>
          <a:p>
            <a:pPr marL="285750" indent="-285750">
              <a:buFont typeface="Arial" panose="020B0604020202020204" pitchFamily="34" charset="0"/>
              <a:buChar char="•"/>
            </a:pPr>
            <a:r>
              <a:rPr lang="en-US" dirty="0" smtClean="0"/>
              <a:t>S-band microwaves begin later and end at around the same time, likely due to unfavorable AK gap </a:t>
            </a:r>
          </a:p>
          <a:p>
            <a:pPr marL="285750" indent="-285750">
              <a:buFont typeface="Arial" panose="020B0604020202020204" pitchFamily="34" charset="0"/>
              <a:buChar char="•"/>
            </a:pPr>
            <a:endParaRPr lang="en-US" dirty="0" smtClean="0"/>
          </a:p>
          <a:p>
            <a:endParaRPr lang="en-US"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100074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378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10178</TotalTime>
  <Words>1510</Words>
  <Application>Microsoft Office PowerPoint</Application>
  <PresentationFormat>On-screen Show (4:3)</PresentationFormat>
  <Paragraphs>146</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Harmonic Generation on the Multi-Frequency Recirculating Planar Magnetron</vt:lpstr>
      <vt:lpstr>Motivation: High Power Microwaves (HPM) and Multi-Frequency Generation </vt:lpstr>
      <vt:lpstr>Recirculating Planar Magnetrons1</vt:lpstr>
      <vt:lpstr>Recirculating Planar Magnetrons</vt:lpstr>
      <vt:lpstr>Recirculating Planar Magnetrons</vt:lpstr>
      <vt:lpstr>Recirculating Planar Magnetrons</vt:lpstr>
      <vt:lpstr>Recirculating Planar Magnetrons</vt:lpstr>
      <vt:lpstr>Recirculating Planar Magnetrons</vt:lpstr>
      <vt:lpstr>Recirculating Planar Magnetrons</vt:lpstr>
      <vt:lpstr>Time Integrated FFT</vt:lpstr>
      <vt:lpstr>Time-Frequency Analysis</vt:lpstr>
      <vt:lpstr>Harmonic Content</vt:lpstr>
      <vt:lpstr>Magnetic Field Dependence</vt:lpstr>
      <vt:lpstr>L- and Half S-Band Frequencies vs. B</vt:lpstr>
      <vt:lpstr>Conclusions</vt:lpstr>
      <vt:lpstr>Future Work</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Exelby</dc:creator>
  <cp:lastModifiedBy>Steven Exelby</cp:lastModifiedBy>
  <cp:revision>24</cp:revision>
  <cp:lastPrinted>2015-10-07T17:55:56Z</cp:lastPrinted>
  <dcterms:created xsi:type="dcterms:W3CDTF">2015-10-02T19:13:22Z</dcterms:created>
  <dcterms:modified xsi:type="dcterms:W3CDTF">2015-10-09T20:52:21Z</dcterms:modified>
</cp:coreProperties>
</file>