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4" r:id="rId2"/>
    <p:sldMasterId id="2147483727" r:id="rId3"/>
    <p:sldMasterId id="2147483739" r:id="rId4"/>
  </p:sldMasterIdLst>
  <p:notesMasterIdLst>
    <p:notesMasterId r:id="rId27"/>
  </p:notesMasterIdLst>
  <p:sldIdLst>
    <p:sldId id="584" r:id="rId5"/>
    <p:sldId id="479" r:id="rId6"/>
    <p:sldId id="478" r:id="rId7"/>
    <p:sldId id="509" r:id="rId8"/>
    <p:sldId id="568" r:id="rId9"/>
    <p:sldId id="501" r:id="rId10"/>
    <p:sldId id="541" r:id="rId11"/>
    <p:sldId id="529" r:id="rId12"/>
    <p:sldId id="552" r:id="rId13"/>
    <p:sldId id="557" r:id="rId14"/>
    <p:sldId id="569" r:id="rId15"/>
    <p:sldId id="559" r:id="rId16"/>
    <p:sldId id="555" r:id="rId17"/>
    <p:sldId id="585" r:id="rId18"/>
    <p:sldId id="586" r:id="rId19"/>
    <p:sldId id="587" r:id="rId20"/>
    <p:sldId id="571" r:id="rId21"/>
    <p:sldId id="561" r:id="rId22"/>
    <p:sldId id="572" r:id="rId23"/>
    <p:sldId id="562" r:id="rId24"/>
    <p:sldId id="581" r:id="rId25"/>
    <p:sldId id="567" r:id="rId2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784" autoAdjust="0"/>
  </p:normalViewPr>
  <p:slideViewPr>
    <p:cSldViewPr snapToGrid="0">
      <p:cViewPr>
        <p:scale>
          <a:sx n="120" d="100"/>
          <a:sy n="120" d="100"/>
        </p:scale>
        <p:origin x="-137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273" cy="4646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129" y="0"/>
            <a:ext cx="3042273" cy="4646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298" y="4420623"/>
            <a:ext cx="5615331" cy="4186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706"/>
            <a:ext cx="3042273" cy="4646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fld id="{891614D7-CB88-48FC-965A-91CC5DC3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0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 algn="r"/>
              <a:t>1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 algn="r"/>
              <a:t>1</a:t>
            </a:fld>
            <a:endParaRPr lang="en-US" altLang="zh-CN" sz="130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142875"/>
            <a:ext cx="5838825" cy="4378325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35" indent="-304835">
              <a:buFontTx/>
              <a:buAutoNum type="arabicPeriod"/>
            </a:pPr>
            <a:endParaRPr lang="en-US" altLang="ko-KR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22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22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2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2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3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3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 algn="r"/>
              <a:t>6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 algn="r"/>
              <a:t>6</a:t>
            </a:fld>
            <a:endParaRPr lang="en-US" altLang="zh-CN" sz="130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6947" indent="-275749" defTabSz="932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2995" indent="-220599" defTabSz="932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4193" indent="-220599" defTabSz="932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5391" indent="-220599" defTabSz="932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6589" indent="-220599" defTabSz="932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7787" indent="-220599" defTabSz="932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8985" indent="-220599" defTabSz="932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50183" indent="-220599" defTabSz="932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47D060-3483-4D83-836E-E3E60D1E935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8363" cy="35099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77" y="4423700"/>
            <a:ext cx="5188773" cy="41959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298" y="4420623"/>
            <a:ext cx="5615331" cy="4188282"/>
          </a:xfrm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BFC19-28A3-4F36-B223-FB7B90A99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FE96-CEDB-4873-B3ED-9777E164F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B2E6-0CD1-446F-9BEA-DB16659E2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-6350" y="1628775"/>
            <a:ext cx="9144000" cy="1498600"/>
            <a:chOff x="0" y="1035"/>
            <a:chExt cx="6240" cy="944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1050"/>
              <a:ext cx="6240" cy="923"/>
            </a:xfrm>
            <a:prstGeom prst="rect">
              <a:avLst/>
            </a:prstGeom>
            <a:pattFill prst="narHorz">
              <a:fgClr>
                <a:srgbClr val="006666"/>
              </a:fgClr>
              <a:bgClr>
                <a:srgbClr val="003366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4" name="Line 10"/>
            <p:cNvSpPr>
              <a:spLocks noChangeShapeType="1"/>
            </p:cNvSpPr>
            <p:nvPr/>
          </p:nvSpPr>
          <p:spPr bwMode="auto">
            <a:xfrm>
              <a:off x="0" y="1046"/>
              <a:ext cx="62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0" y="1035"/>
              <a:ext cx="624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0" y="1968"/>
              <a:ext cx="624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0" y="1979"/>
              <a:ext cx="624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atinLnBrk="1">
              <a:defRPr/>
            </a:pPr>
            <a:fld id="{9F067197-25B7-443E-B8CC-1713FF8B1465}" type="slidenum">
              <a:rPr kumimoji="1" lang="en-US" altLang="ko-KR">
                <a:solidFill>
                  <a:srgbClr val="000000"/>
                </a:solidFill>
              </a:rPr>
              <a:pPr latinLnBrk="1"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3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5111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643602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chemeClr val="accent6"/>
              </a:buClr>
              <a:buSzPct val="85000"/>
              <a:buFont typeface="Wingdings" pitchFamily="2" charset="2"/>
              <a:buChar char="u"/>
              <a:defRPr sz="1600">
                <a:latin typeface="HY견고딕" pitchFamily="18" charset="-127"/>
                <a:ea typeface="HY견고딕" pitchFamily="18" charset="-127"/>
              </a:defRPr>
            </a:lvl1pPr>
            <a:lvl2pPr marL="539750" indent="-184150">
              <a:defRPr sz="1400">
                <a:latin typeface="HY견고딕" pitchFamily="18" charset="-127"/>
                <a:ea typeface="HY견고딕" pitchFamily="18" charset="-127"/>
              </a:defRPr>
            </a:lvl2pPr>
            <a:lvl3pPr marL="895350" indent="-173038">
              <a:defRPr sz="1200">
                <a:latin typeface="HY견고딕" pitchFamily="18" charset="-127"/>
                <a:ea typeface="HY견고딕" pitchFamily="18" charset="-127"/>
              </a:defRPr>
            </a:lvl3pPr>
            <a:lvl4pPr marL="1165225" indent="-184150">
              <a:defRPr sz="1100">
                <a:latin typeface="HY견고딕" pitchFamily="18" charset="-127"/>
                <a:ea typeface="HY견고딕" pitchFamily="18" charset="-127"/>
              </a:defRPr>
            </a:lvl4pPr>
            <a:lvl5pPr marL="1347788" indent="-182563">
              <a:defRPr sz="110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14810" y="642940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fld id="{852113CE-82E4-4A76-BB3E-ED245E4BA1A0}" type="slidenum">
              <a:rPr kumimoji="1" lang="ko-KR" altLang="en-US" sz="1200" smtClean="0">
                <a:solidFill>
                  <a:srgbClr val="0000FF"/>
                </a:solidFill>
                <a:ea typeface="HY견고딕" pitchFamily="18" charset="-127"/>
              </a:rPr>
              <a:pPr latinLnBrk="1"/>
              <a:t>‹#›</a:t>
            </a:fld>
            <a:endParaRPr kumimoji="1" lang="ko-KR" altLang="en-US" sz="1200" dirty="0">
              <a:solidFill>
                <a:srgbClr val="0000FF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579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2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4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4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96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0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3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C4CC-8A06-4805-B879-BDD3D612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69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2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45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FB3A15-615B-4FB5-AD2C-21245A4A5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3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93F3BD-9A99-4407-A93F-3CCA6CF34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8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F2FAEE-4B2F-4313-BD46-9CFA2BBCA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04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91D131-CFFB-425B-BAAB-A713BD6F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58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529C5F-6C9C-46A7-B51D-994628F66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8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2791E9-2B7E-473C-A03F-88E46B2E1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D80F-2285-4CCA-828B-0096F5D8F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562F9E-CFA3-444A-9341-164440F6D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10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7C3608-CDBE-49C9-81F6-50556C0F8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9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63ED06-8304-4269-9005-3D306EDF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17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097F53-EC71-4965-B22A-311DB1694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81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9E909E-1829-4289-8962-A6664AA93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21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511F8-6E83-45B7-A957-E8B93999803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6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2776F-D018-48CF-8882-F1E697DA3A3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01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50985-B51C-47AE-AFDA-5989F1ABE0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76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27D1-7DBB-4EF8-B07E-8C6BC9C3DBD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8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116B-7995-40CA-9312-F5CF8DBDD7C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F8E0-DB00-49A7-BA5A-091DA8FA2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87DC0-E521-4F50-9A32-CB2232C0880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57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1124D-AA4D-49B4-A50C-FA3F32D68DE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07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B2C7-9155-452D-BF19-07940D0C44D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10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F753-905C-4D43-BCC2-D7E0234F359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83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6B4F9-2BF9-47EA-BF1B-2B511A84792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43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32EF-2E3A-4169-904F-73303DF95F6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2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74EA-31D5-4A84-A92E-5394434ED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EA04-CCFB-4D82-A2AA-D3DAD27C1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382-2B52-4E07-B421-F7DC90AA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B6CB-7239-4CE6-B2F5-B4A7D328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C077-35DE-4915-89BC-CF0346F1A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7955E55-5E93-4966-892A-2331D859A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atinLnBrk="1"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atinLnBrk="1"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 flipV="1">
            <a:off x="1" y="642918"/>
            <a:ext cx="8440738" cy="762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3366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latinLnBrk="1">
              <a:lnSpc>
                <a:spcPct val="140000"/>
              </a:lnSpc>
              <a:defRPr/>
            </a:pPr>
            <a:endParaRPr kumimoji="1" lang="ko-KR" altLang="ko-KR" sz="2000" b="1" i="1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pic>
        <p:nvPicPr>
          <p:cNvPr id="1029" name="그림 5" descr="SPS로고_PPT용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8140" y="6429379"/>
            <a:ext cx="1114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72438" y="212725"/>
            <a:ext cx="857250" cy="306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kumimoji="1" lang="ko-KR" altLang="en-US" sz="1400" dirty="0">
                <a:solidFill>
                  <a:srgbClr val="FF0000"/>
                </a:solidFill>
                <a:ea typeface="HY견고딕" pitchFamily="18" charset="-127"/>
              </a:rPr>
              <a:t>對外秘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40" y="6572792"/>
            <a:ext cx="4987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kumimoji="1" lang="en-US" altLang="ko-KR" sz="1200" dirty="0" err="1" smtClean="0">
                <a:solidFill>
                  <a:srgbClr val="0000FF"/>
                </a:solidFill>
                <a:ea typeface="HY견고딕" pitchFamily="18" charset="-127"/>
              </a:rPr>
              <a:t>Volynets</a:t>
            </a:r>
            <a:endParaRPr kumimoji="1" lang="ko-KR" altLang="en-US" sz="1200" dirty="0">
              <a:solidFill>
                <a:srgbClr val="0000FF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51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F2F0C9-0072-4B00-A9F2-B8DD2ACB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46162A9-7C06-428F-AE72-61F502E64E3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28600" y="239575"/>
            <a:ext cx="86868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b="1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DRY ETCHING OF Si</a:t>
            </a:r>
            <a:r>
              <a:rPr lang="en-US" altLang="en-US" sz="3400" b="1" baseline="-25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3</a:t>
            </a:r>
            <a:r>
              <a:rPr lang="en-US" altLang="en-US" sz="34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N</a:t>
            </a:r>
            <a:r>
              <a:rPr lang="en-US" altLang="en-US" sz="3400" b="1" baseline="-25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4</a:t>
            </a:r>
            <a:r>
              <a:rPr lang="en-US" altLang="en-US" sz="34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USING REMOTE PLASMA SOURCES SUSTAINED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IN NF</a:t>
            </a:r>
            <a:r>
              <a:rPr lang="en-US" altLang="en-US" sz="3400" b="1" baseline="-25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3</a:t>
            </a:r>
            <a:r>
              <a:rPr lang="en-US" altLang="en-US" sz="34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MIXTURES*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Shuo Huang</a:t>
            </a:r>
            <a:r>
              <a:rPr lang="en-US" altLang="en-US" sz="2800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and Mark J. Kushner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of Electrical Engineering and Computer Science,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University 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Michigan, 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Ann Arbor, MI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48109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(shuoh@umich.edu, mjkush@umich.edu)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The 6</a:t>
            </a:r>
            <a:r>
              <a:rPr lang="en-US" altLang="en-US" sz="2000" b="1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Annual MIPSE Graduate Student Symposium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Ann Arbor, Michigan</a:t>
            </a:r>
            <a:endParaRPr lang="en-US" altLang="en-US" sz="2000" b="1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October 7, 2015</a:t>
            </a:r>
            <a:endParaRPr lang="en-US" altLang="en-US" sz="2000" b="1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12"/>
          <p:cNvSpPr txBox="1">
            <a:spLocks noChangeArrowheads="1"/>
          </p:cNvSpPr>
          <p:nvPr/>
        </p:nvSpPr>
        <p:spPr bwMode="auto">
          <a:xfrm>
            <a:off x="200867" y="5906273"/>
            <a:ext cx="87145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0"/>
              </a:spcAft>
              <a:buFont typeface="Times New Roman" panose="02020603050405020304" pitchFamily="18" charset="0"/>
              <a:buChar char="*"/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supported 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 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Electronics, DOE Office of 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Energy Science 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National 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Foundation.</a:t>
            </a:r>
            <a:endParaRPr lang="en-US" altLang="zh-CN" sz="17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n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e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, T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e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: 300 W (CW)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10695" r="27408" b="5741"/>
          <a:stretch/>
        </p:blipFill>
        <p:spPr>
          <a:xfrm>
            <a:off x="291531" y="733425"/>
            <a:ext cx="3823002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t="10695" r="27638" b="5741"/>
          <a:stretch/>
        </p:blipFill>
        <p:spPr>
          <a:xfrm>
            <a:off x="4541044" y="742472"/>
            <a:ext cx="3809194" cy="411480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4248" y="5013204"/>
            <a:ext cx="8702717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confinement results from highly attaching chemistry and grid of shower-head.  (</a:t>
            </a:r>
            <a:r>
              <a:rPr lang="en-US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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0.08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showerhead.)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[e]: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4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 10</a:t>
            </a:r>
            <a:r>
              <a:rPr lang="en-US" altLang="zh-CN" sz="2000" b="1" baseline="300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11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cm</a:t>
            </a:r>
            <a:r>
              <a:rPr lang="en-US" altLang="zh-CN" sz="2000" b="1" baseline="30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-3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T</a:t>
            </a:r>
            <a:r>
              <a:rPr lang="en-US" altLang="zh-CN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4.5 eV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1204892" y="6347374"/>
            <a:ext cx="2906818" cy="407439"/>
            <a:chOff x="2244" y="3933"/>
            <a:chExt cx="1104" cy="186"/>
          </a:xfrm>
        </p:grpSpPr>
        <p:pic>
          <p:nvPicPr>
            <p:cNvPr id="22" name="Picture 16" descr="lab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3960"/>
              <a:ext cx="5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2244" y="3933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MIN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3019" y="3946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IONIZATION SOURCE – ION-ION PLASMA (CW)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6742" y="4887337"/>
            <a:ext cx="84886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 are largely confined to source region, however a weak ion-ion plasma persists to lower chamber.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Ion-ion plasma in lower chamber: [F</a:t>
            </a:r>
            <a:r>
              <a:rPr lang="en-US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[NO</a:t>
            </a:r>
            <a:r>
              <a:rPr lang="en-US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+ [O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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10</a:t>
            </a:r>
            <a:r>
              <a:rPr lang="en-US" altLang="zh-CN" sz="2000" b="1" baseline="30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8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cm</a:t>
            </a:r>
            <a:r>
              <a:rPr lang="en-US" altLang="zh-CN" sz="2000" b="1" baseline="30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-3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flux of ions to wafer surface.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1204892" y="6347374"/>
            <a:ext cx="2906818" cy="407439"/>
            <a:chOff x="2244" y="3933"/>
            <a:chExt cx="1104" cy="186"/>
          </a:xfrm>
        </p:grpSpPr>
        <p:pic>
          <p:nvPicPr>
            <p:cNvPr id="14" name="Picture 16" descr="lab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3960"/>
              <a:ext cx="5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244" y="3933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MIN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019" y="3946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MAX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0912" r="27209" b="6418"/>
          <a:stretch/>
        </p:blipFill>
        <p:spPr>
          <a:xfrm>
            <a:off x="540001" y="772537"/>
            <a:ext cx="3852183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11264" r="27739" b="6203"/>
          <a:stretch/>
        </p:blipFill>
        <p:spPr>
          <a:xfrm>
            <a:off x="4746929" y="772537"/>
            <a:ext cx="3843699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RADICAL GENERATION </a:t>
            </a:r>
            <a:r>
              <a:rPr lang="en-US" altLang="en-US" sz="2800" b="1" dirty="0">
                <a:solidFill>
                  <a:srgbClr val="000000"/>
                </a:solidFill>
              </a:rPr>
              <a:t>–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300 W (CW)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2110" y="4425412"/>
            <a:ext cx="831494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efficiently produced with 50% dissociation of NF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 pitchFamily="18" charset="2"/>
              </a:rPr>
              <a:t>[NO] produced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 pitchFamily="18" charset="2"/>
              </a:rPr>
              <a:t>by endothermic </a:t>
            </a:r>
            <a:r>
              <a:rPr lang="en-US" altLang="zh-CN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 pitchFamily="18" charset="2"/>
              </a:rPr>
              <a:t>processes aided by gas heating: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 pitchFamily="18" charset="2"/>
              </a:rPr>
              <a:t>      		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 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+ NO    N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O </a:t>
            </a:r>
            <a:r>
              <a:rPr lang="en-US" altLang="zh-CN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 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+ NO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temperature in RPS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11593" r="27533" b="6097"/>
          <a:stretch/>
        </p:blipFill>
        <p:spPr>
          <a:xfrm>
            <a:off x="584677" y="707666"/>
            <a:ext cx="3866042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11378" r="27828" b="6247"/>
          <a:stretch/>
        </p:blipFill>
        <p:spPr>
          <a:xfrm>
            <a:off x="4541044" y="707666"/>
            <a:ext cx="3845585" cy="4114800"/>
          </a:xfrm>
          <a:prstGeom prst="rect">
            <a:avLst/>
          </a:prstGeom>
        </p:spPr>
      </p:pic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1204892" y="6347374"/>
            <a:ext cx="2906818" cy="407439"/>
            <a:chOff x="2244" y="3933"/>
            <a:chExt cx="1104" cy="186"/>
          </a:xfrm>
        </p:grpSpPr>
        <p:pic>
          <p:nvPicPr>
            <p:cNvPr id="20" name="Picture 16" descr="lab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3960"/>
              <a:ext cx="5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244" y="3933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MIN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019" y="3946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2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ETCH RATE – 300 W (CW)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9937" b="3019"/>
          <a:stretch/>
        </p:blipFill>
        <p:spPr>
          <a:xfrm>
            <a:off x="4290200" y="1221210"/>
            <a:ext cx="4793572" cy="37474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388" y="902179"/>
            <a:ext cx="459934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Si surface sites etched by F, forming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</a:rPr>
              <a:t>SiF</a:t>
            </a:r>
            <a:r>
              <a:rPr lang="en-US" altLang="en-US" sz="1800" b="1" baseline="-25000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</a:rPr>
              <a:t> and exposing N sites.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N sites etched by NO aided processes:</a:t>
            </a:r>
          </a:p>
          <a:p>
            <a:pPr marL="0" lvl="4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  (I)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N(s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NO(g)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US" altLang="ko-KR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(g) + O(s)</a:t>
            </a:r>
          </a:p>
          <a:p>
            <a:pPr marL="0" lvl="4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O(s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NO(g)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NO</a:t>
            </a:r>
            <a:r>
              <a:rPr lang="en-US" altLang="ko-KR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(g) + </a:t>
            </a:r>
            <a:r>
              <a:rPr lang="en-US" altLang="ko-KR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SiN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(s)</a:t>
            </a:r>
          </a:p>
          <a:p>
            <a:pPr marL="0" lvl="4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O(s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O(g)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O</a:t>
            </a:r>
            <a:r>
              <a:rPr lang="en-US" altLang="ko-KR" sz="18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</a:t>
            </a:r>
            <a:r>
              <a:rPr lang="en-US" altLang="ko-KR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SiN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(s)</a:t>
            </a:r>
            <a:endParaRPr lang="en-US" altLang="ko-KR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lvl="4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O(s)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O(s)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en-US" altLang="ko-KR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(g) + </a:t>
            </a:r>
            <a:r>
              <a:rPr lang="en-US" altLang="ko-KR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SiN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(s)</a:t>
            </a:r>
          </a:p>
          <a:p>
            <a:pPr marL="0" lvl="4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(II)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N(s)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NO  N</a:t>
            </a:r>
            <a:r>
              <a:rPr lang="en-US" altLang="ko-KR" sz="18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+ </a:t>
            </a:r>
            <a:r>
              <a:rPr lang="en-US" altLang="ko-KR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SiN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(s) </a:t>
            </a:r>
            <a:endParaRPr lang="en-US" altLang="en-US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For these conditions, limiting factor for etch rate is ratio of  NO/F fluxes.</a:t>
            </a:r>
          </a:p>
          <a:p>
            <a:pPr>
              <a:spcBef>
                <a:spcPts val="600"/>
              </a:spcBef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Other possible channel to remove N sites: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N(s) </a:t>
            </a:r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N(g) </a:t>
            </a:r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(g).</a:t>
            </a: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1042" r="9691" b="2188"/>
          <a:stretch/>
        </p:blipFill>
        <p:spPr>
          <a:xfrm>
            <a:off x="3030963" y="711645"/>
            <a:ext cx="3017520" cy="2614688"/>
          </a:xfrm>
          <a:prstGeom prst="rect">
            <a:avLst/>
          </a:prstGeom>
        </p:spPr>
      </p:pic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241929" y="562825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52009" y="31804"/>
            <a:ext cx="8330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FLUXES, ETCH RATE vs. POWER (CW)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0592" r="9599" b="2187"/>
          <a:stretch/>
        </p:blipFill>
        <p:spPr>
          <a:xfrm>
            <a:off x="19296" y="681301"/>
            <a:ext cx="3017520" cy="2613796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24726" y="3262627"/>
            <a:ext cx="969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 </a:t>
            </a: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F Flux</a:t>
            </a:r>
            <a:endParaRPr lang="en-US" altLang="ko-KR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6735" y="3659058"/>
            <a:ext cx="862061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flux increases linearly with power until saturating when NF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dissociation becomes significant.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flux increases non-linearly with power due to 2-step and/or endothermic formation mechanism, requiring  higher radical densities and gas temperature.  F/NO ratio decreases with power.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is threshold power for significant etching based on availability of NO.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r="10000" b="3194"/>
          <a:stretch/>
        </p:blipFill>
        <p:spPr>
          <a:xfrm>
            <a:off x="6110578" y="628528"/>
            <a:ext cx="3017520" cy="261974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279353" y="3248050"/>
            <a:ext cx="1167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 NO</a:t>
            </a: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Flux</a:t>
            </a:r>
            <a:endParaRPr lang="en-US" altLang="ko-KR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180028" y="3273229"/>
            <a:ext cx="13040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 Etch Rate</a:t>
            </a:r>
            <a:endParaRPr lang="en-US" altLang="ko-KR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40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SURFACE COVERAGE vs. POWER (CW)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32764" y="503521"/>
            <a:ext cx="32891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Fractional Si surface sites</a:t>
            </a:r>
            <a:endParaRPr lang="en-US" altLang="ko-KR" sz="1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57800" y="503521"/>
            <a:ext cx="3353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Fractional N surface sites</a:t>
            </a:r>
            <a:endParaRPr lang="en-US" altLang="ko-KR" sz="1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endParaRPr lang="en-US" altLang="ko-KR" sz="18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8902" r="10022" b="3084"/>
          <a:stretch/>
        </p:blipFill>
        <p:spPr>
          <a:xfrm>
            <a:off x="4665336" y="970058"/>
            <a:ext cx="4115769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8" r="10020" b="2187"/>
          <a:stretch/>
        </p:blipFill>
        <p:spPr>
          <a:xfrm>
            <a:off x="350076" y="1061498"/>
            <a:ext cx="4190968" cy="356616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9156" y="4215995"/>
            <a:ext cx="8211673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</a:rPr>
              <a:t>Initial condition: pristine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pitchFamily="34" charset="0"/>
              </a:rPr>
              <a:t>SiN</a:t>
            </a: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</a:rPr>
              <a:t>sites containing Si and N "subs-sites".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</a:rPr>
              <a:t>Si "sub-sites" in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pitchFamily="34" charset="0"/>
              </a:rPr>
              <a:t>SiN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</a:rPr>
              <a:t> almost completely etched by F atoms leaving N "sub-sites".  Full etching is rate limited by removal of N sub-sites.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</a:rPr>
              <a:t>Etching of N sites depends on NO density: higher NO flux leads to removal of N sites and re-exposure of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pitchFamily="34" charset="0"/>
              </a:rPr>
              <a:t>SiN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itchFamily="34" charset="0"/>
              </a:rPr>
              <a:t> sites.  </a:t>
            </a:r>
            <a:endParaRPr lang="en-US" altLang="en-US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FLUXES, ETCH RATE vs. GAS MIXTURE (CW)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74836" y="4000962"/>
            <a:ext cx="851611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trends when varying gas mixture.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atom flux increases with NF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fraction however, NO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constant for constant power – due, in part, to endothermic origin and dependence on gas temperature.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is limited dependence of etch rate on mixture as long as NO fluxes are critically large.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9937" r="9749" b="3144"/>
          <a:stretch/>
        </p:blipFill>
        <p:spPr>
          <a:xfrm>
            <a:off x="83033" y="768763"/>
            <a:ext cx="3017520" cy="2669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9657" r="9791" b="2187"/>
          <a:stretch/>
        </p:blipFill>
        <p:spPr>
          <a:xfrm>
            <a:off x="3078950" y="776712"/>
            <a:ext cx="3017520" cy="2676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8902" r="9876" b="2778"/>
          <a:stretch/>
        </p:blipFill>
        <p:spPr>
          <a:xfrm>
            <a:off x="6078774" y="755751"/>
            <a:ext cx="3017520" cy="26799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37265" y="3477304"/>
            <a:ext cx="969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 </a:t>
            </a: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F Flux</a:t>
            </a:r>
            <a:endParaRPr lang="en-US" altLang="ko-KR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191892" y="3462727"/>
            <a:ext cx="1167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 NO</a:t>
            </a: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Flux</a:t>
            </a:r>
            <a:endParaRPr lang="en-US" altLang="ko-KR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092567" y="3487906"/>
            <a:ext cx="13040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 Etch Rate</a:t>
            </a:r>
            <a:endParaRPr lang="en-US" altLang="ko-KR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48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31" descr="pulse_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362200"/>
            <a:ext cx="68564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1" name="Group 23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89096" name="Line 24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mtClea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9097" name="Text Box 25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smtClean="0">
                  <a:solidFill>
                    <a:srgbClr val="000000"/>
                  </a:solidFill>
                  <a:latin typeface="Arial" charset="0"/>
                  <a:ea typeface="+mn-ea"/>
                </a:rPr>
                <a:t>University of Michigan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smtClean="0">
                  <a:solidFill>
                    <a:srgbClr val="000000"/>
                  </a:solidFill>
                  <a:latin typeface="Arial" charset="0"/>
                  <a:ea typeface="+mn-ea"/>
                </a:rPr>
                <a:t>Institute for Plasma Science &amp; Engr.</a:t>
              </a:r>
            </a:p>
          </p:txBody>
        </p:sp>
      </p:grp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337343" y="609600"/>
            <a:ext cx="873521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 smtClean="0">
              <a:solidFill>
                <a:srgbClr val="000000"/>
              </a:solidFill>
              <a:latin typeface="Arial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Use of pulse power provides a means for modulating electron energy distribution (EED), and so control radical generation.  </a:t>
            </a:r>
          </a:p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Pulsing enables both plasma properties and etch properties to be controlled beyond what may be possible with CW excitation. 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393170" y="4982132"/>
            <a:ext cx="81793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 smtClean="0">
              <a:solidFill>
                <a:srgbClr val="000000"/>
              </a:solidFill>
              <a:latin typeface="Arial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ct val="300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Pulse repetition frequency: 20, 50, 100 kHz.</a:t>
            </a:r>
          </a:p>
          <a:p>
            <a:pPr fontAlgn="auto">
              <a:spcBef>
                <a:spcPts val="0"/>
              </a:spcBef>
              <a:spcAft>
                <a:spcPct val="300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Duty Cycle = 30, 50%. </a:t>
            </a:r>
          </a:p>
          <a:p>
            <a:pPr fontAlgn="auto">
              <a:spcBef>
                <a:spcPts val="0"/>
              </a:spcBef>
              <a:spcAft>
                <a:spcPct val="300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Average power: 300 W.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PULSED POWER</a:t>
            </a:r>
          </a:p>
        </p:txBody>
      </p:sp>
    </p:spTree>
    <p:extLst>
      <p:ext uri="{BB962C8B-B14F-4D97-AF65-F5344CB8AC3E}">
        <p14:creationId xmlns:p14="http://schemas.microsoft.com/office/powerpoint/2010/main" val="40017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CHARGED SPECIES – </a:t>
            </a:r>
            <a:r>
              <a:rPr lang="en-US" altLang="en-US" sz="2800" b="1" dirty="0">
                <a:solidFill>
                  <a:srgbClr val="00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0 kHz, 30% DUTY CYCLE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10695" r="4321" b="1504"/>
          <a:stretch/>
        </p:blipFill>
        <p:spPr>
          <a:xfrm>
            <a:off x="4113787" y="1068416"/>
            <a:ext cx="4914326" cy="41148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6676" y="849780"/>
            <a:ext cx="389812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With a fast 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rising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pulse, over-shoot in E/N and T</a:t>
            </a:r>
            <a:r>
              <a:rPr lang="en-US" altLang="zh-CN" sz="2000" b="1" baseline="-2500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e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 above </a:t>
            </a:r>
            <a:r>
              <a:rPr lang="en-US" altLang="zh-CN" sz="2000" b="1" dirty="0" err="1" smtClean="0">
                <a:latin typeface="Arial" pitchFamily="34" charset="0"/>
                <a:ea typeface="SimSun" pitchFamily="2" charset="-122"/>
                <a:sym typeface="Symbol" pitchFamily="18" charset="2"/>
              </a:rPr>
              <a:t>cw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 values enable more efficient excitation.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Source and loss for e’s balance over 1 pulse period:</a:t>
            </a:r>
          </a:p>
          <a:p>
            <a:pPr lvl="1"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Pulse-on: ionization,</a:t>
            </a:r>
          </a:p>
          <a:p>
            <a:pPr lvl="1"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Pulse-off: diffusion, attachment, and recombination.</a:t>
            </a:r>
          </a:p>
          <a:p>
            <a:pPr>
              <a:spcBef>
                <a:spcPts val="60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Customizable rate coefficients compared to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CW operation.</a:t>
            </a:r>
            <a:endParaRPr lang="en-US" altLang="zh-CN" sz="2000" b="1" dirty="0">
              <a:latin typeface="Arial" pitchFamily="34" charset="0"/>
              <a:ea typeface="SimSun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49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[e], [NO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] – 20 </a:t>
            </a:r>
            <a:r>
              <a:rPr lang="en-US" altLang="en-US" sz="2800" b="1" dirty="0">
                <a:solidFill>
                  <a:srgbClr val="000000"/>
                </a:solidFill>
              </a:rPr>
              <a:t>kHz, 30%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DC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769125"/>
            <a:ext cx="3851352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44" y="769125"/>
            <a:ext cx="3828011" cy="41148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8165" y="4541632"/>
            <a:ext cx="821167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Terminal positive ion is NO</a:t>
            </a:r>
            <a:r>
              <a:rPr lang="en-US" altLang="en-US" sz="2000" b="1" baseline="30000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 due to favorable charge exchange.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As density of NO increases flowing downstream, NO</a:t>
            </a:r>
            <a:r>
              <a:rPr lang="en-US" altLang="en-US" sz="2000" b="1" baseline="30000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 density increases. </a:t>
            </a:r>
            <a:endParaRPr lang="en-US" altLang="en-US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195310" y="6396770"/>
            <a:ext cx="2912229" cy="282579"/>
            <a:chOff x="2244" y="3931"/>
            <a:chExt cx="1104" cy="175"/>
          </a:xfrm>
        </p:grpSpPr>
        <p:pic>
          <p:nvPicPr>
            <p:cNvPr id="16" name="Picture 16" descr="lab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" y="3974"/>
              <a:ext cx="5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44" y="3933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MIN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019" y="3931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MAX</a:t>
              </a: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91706" y="6359179"/>
            <a:ext cx="1570008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Animation Slide</a:t>
            </a:r>
            <a:endParaRPr lang="en-US" altLang="ko-KR" sz="1400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3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/>
              <a:t>AGENDA</a:t>
            </a:r>
            <a:endParaRPr lang="en-US" altLang="en-US" sz="2000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6448" y="831989"/>
            <a:ext cx="8208296" cy="502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Remote NF</a:t>
            </a:r>
            <a:r>
              <a:rPr lang="en-US" sz="2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sources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n-US" sz="2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 impact cross sections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phase and surface reaction mechanisms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model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 properties and etch rates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wave scenarios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Pulsed power scenarios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gas mixtures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NO DENSITY AND FLUX </a:t>
            </a:r>
            <a:r>
              <a:rPr lang="en-US" altLang="en-US" sz="2800" b="1" dirty="0">
                <a:solidFill>
                  <a:srgbClr val="000000"/>
                </a:solidFill>
              </a:rPr>
              <a:t>– 20 kHz, 30% DC</a:t>
            </a:r>
          </a:p>
          <a:p>
            <a:pPr algn="ctr" eaLnBrk="0" hangingPunct="0"/>
            <a:endParaRPr lang="en-US" alt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" y="750712"/>
            <a:ext cx="3765776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57" y="854015"/>
            <a:ext cx="4222993" cy="3790911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0993" y="4775152"/>
            <a:ext cx="817933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Since radical lifetime and residence time are longer than pulse period, little modulation in NO densities and fluxes.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Lower PRF could be leveraged to sequence fluxes to substrate.</a:t>
            </a:r>
            <a:endParaRPr lang="en-US" altLang="zh-CN" sz="1800" b="1" dirty="0">
              <a:latin typeface="Arial" pitchFamily="34" charset="0"/>
              <a:ea typeface="SimSun" pitchFamily="2" charset="-122"/>
              <a:sym typeface="Symbol" pitchFamily="18" charset="2"/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255808" y="6378114"/>
            <a:ext cx="2912229" cy="282579"/>
            <a:chOff x="2244" y="3931"/>
            <a:chExt cx="1104" cy="175"/>
          </a:xfrm>
        </p:grpSpPr>
        <p:pic>
          <p:nvPicPr>
            <p:cNvPr id="16" name="Picture 16" descr="lab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" y="3982"/>
              <a:ext cx="5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44" y="3933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MIN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019" y="3931"/>
              <a:ext cx="3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MAX</a:t>
              </a: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91706" y="6359179"/>
            <a:ext cx="1570008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Animation Slide</a:t>
            </a:r>
            <a:endParaRPr lang="en-US" altLang="ko-KR" sz="1400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4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ETCH RATE 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vs. PRF, DUTY CYCLE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8902" r="10377" b="1505"/>
          <a:stretch/>
        </p:blipFill>
        <p:spPr>
          <a:xfrm>
            <a:off x="475514" y="1064464"/>
            <a:ext cx="3944760" cy="3566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8902" r="11085" b="1505"/>
          <a:stretch/>
        </p:blipFill>
        <p:spPr>
          <a:xfrm>
            <a:off x="4668140" y="1064464"/>
            <a:ext cx="3905153" cy="3566160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94913" y="535325"/>
            <a:ext cx="24745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PRF: 20 – 100 kHz</a:t>
            </a:r>
            <a:endParaRPr lang="en-US" altLang="ko-KR" sz="1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72612" y="535325"/>
            <a:ext cx="3424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Duty cycle: 30 – 50% DC</a:t>
            </a:r>
            <a:endParaRPr lang="en-US" altLang="ko-KR" sz="1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endParaRPr lang="en-US" altLang="ko-KR" sz="18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38266" y="4510207"/>
            <a:ext cx="817933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</a:rPr>
              <a:t>Etch rate sensitive to PRF and duty cycle for same average power due to production rates of NO.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</a:rPr>
              <a:t>With increasing PRF, average gas temperature increases.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</a:rPr>
              <a:t>With decreasing DC, </a:t>
            </a:r>
            <a:r>
              <a:rPr lang="en-US" altLang="zh-CN" sz="2000" b="1" dirty="0" err="1" smtClean="0">
                <a:latin typeface="Arial" pitchFamily="34" charset="0"/>
                <a:ea typeface="SimSun" pitchFamily="2" charset="-122"/>
              </a:rPr>
              <a:t>T</a:t>
            </a:r>
            <a:r>
              <a:rPr lang="en-US" altLang="zh-CN" sz="2000" b="1" baseline="-25000" dirty="0" err="1" smtClean="0">
                <a:latin typeface="Arial" pitchFamily="34" charset="0"/>
                <a:ea typeface="SimSun" pitchFamily="2" charset="-122"/>
              </a:rPr>
              <a:t>gas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</a:rPr>
              <a:t> during pulse increases. </a:t>
            </a:r>
            <a:endParaRPr lang="en-US" altLang="zh-CN" sz="1800" b="1" dirty="0" smtClean="0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3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/>
              <a:t>CONCLUDING REMARKS</a:t>
            </a:r>
            <a:endParaRPr lang="en-US" altLang="en-US" sz="20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4451" y="817463"/>
            <a:ext cx="8264032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RPS has been modeled using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ICP operation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HPEM (2-D).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Electron-impact NF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cross sections has been calculated using </a:t>
            </a:r>
            <a:r>
              <a:rPr lang="en-US" altLang="ko-KR" sz="2000" b="1" i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ab initio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R-matrix method.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</a:rPr>
              <a:t>Etch rates correlate with NO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flux which produces non-linear scaling with power 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</a:rPr>
              <a:t>but weak dependence on mixture.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</a:rPr>
              <a:t>Etch 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</a:rPr>
              <a:t>rate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</a:rPr>
              <a:t>increases with increased PRF and decreased duty cycle: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Over-shoot 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in E/N and </a:t>
            </a:r>
            <a:r>
              <a:rPr lang="en-US" altLang="zh-CN" sz="2000" b="1" dirty="0" err="1">
                <a:latin typeface="Arial" pitchFamily="34" charset="0"/>
                <a:ea typeface="SimSun" pitchFamily="2" charset="-122"/>
                <a:sym typeface="Symbol" pitchFamily="18" charset="2"/>
              </a:rPr>
              <a:t>T</a:t>
            </a:r>
            <a:r>
              <a:rPr lang="en-US" altLang="zh-CN" sz="2000" b="1" baseline="-25000" dirty="0" err="1">
                <a:latin typeface="Arial" pitchFamily="34" charset="0"/>
                <a:ea typeface="SimSun" pitchFamily="2" charset="-122"/>
                <a:sym typeface="Symbol" pitchFamily="18" charset="2"/>
              </a:rPr>
              <a:t>e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 above </a:t>
            </a:r>
            <a:r>
              <a:rPr lang="en-US" altLang="zh-CN" sz="2000" b="1" dirty="0" err="1" smtClean="0">
                <a:latin typeface="Arial" pitchFamily="34" charset="0"/>
                <a:ea typeface="SimSun" pitchFamily="2" charset="-122"/>
                <a:sym typeface="Symbol" pitchFamily="18" charset="2"/>
              </a:rPr>
              <a:t>cw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values enable more efficient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excitation and gas heating.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NO density modulated through gas heating.</a:t>
            </a:r>
            <a:endParaRPr lang="en-US" altLang="ko-KR" sz="2000" b="1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75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6160" y="87313"/>
            <a:ext cx="9137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 dirty="0" smtClean="0"/>
              <a:t>REMOTE PLASMA SOURCES</a:t>
            </a:r>
            <a:endParaRPr lang="en-US" altLang="en-US" sz="2000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0908" y="762587"/>
            <a:ext cx="84074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emote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plasma sources (RPS)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microelectronics fabrication: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roduce dominantly neutral fluxes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radicals for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etching, cleaning, surface passivation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damage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charging and energetic 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bombardment.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33" y="2471310"/>
            <a:ext cx="3767397" cy="24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72747" y="5725285"/>
            <a:ext cx="3723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itchFamily="34" charset="0"/>
              </a:rPr>
              <a:t>[1] </a:t>
            </a:r>
            <a:r>
              <a:rPr lang="en-US" altLang="zh-CN" sz="1200" b="1" dirty="0" err="1" smtClean="0">
                <a:solidFill>
                  <a:srgbClr val="000000"/>
                </a:solidFill>
                <a:latin typeface="Arial" pitchFamily="34" charset="0"/>
              </a:rPr>
              <a:t>Kastenmeier</a:t>
            </a:r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</a:rPr>
              <a:t> et al., JVSTA  16, 2047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34" charset="0"/>
              </a:rPr>
              <a:t>(1998).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37344" y="2616462"/>
            <a:ext cx="4864384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plasma production, transport and processing regions.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effect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E-field on particle transport near wafer.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dominated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convective flow and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RPS use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istance, grids or other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discriminating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barriers to limit exposure to plasma.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5915" y="5049771"/>
            <a:ext cx="2401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1600" b="1" dirty="0" smtClean="0">
                <a:solidFill>
                  <a:srgbClr val="000000"/>
                </a:solidFill>
                <a:latin typeface="Arial" pitchFamily="34" charset="0"/>
              </a:rPr>
              <a:t> Schematic </a:t>
            </a:r>
            <a:r>
              <a:rPr lang="en-US" altLang="zh-CN" sz="1600" b="1" dirty="0">
                <a:solidFill>
                  <a:srgbClr val="000000"/>
                </a:solidFill>
                <a:latin typeface="Arial" pitchFamily="34" charset="0"/>
              </a:rPr>
              <a:t>of RPS.[1]</a:t>
            </a:r>
          </a:p>
        </p:txBody>
      </p:sp>
    </p:spTree>
    <p:extLst>
      <p:ext uri="{BB962C8B-B14F-4D97-AF65-F5344CB8AC3E}">
        <p14:creationId xmlns:p14="http://schemas.microsoft.com/office/powerpoint/2010/main" val="32451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2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2775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84175" y="826403"/>
            <a:ext cx="8497888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In NF</a:t>
            </a:r>
            <a:r>
              <a:rPr lang="en-US" altLang="ko-KR" sz="2000" b="1" baseline="-250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3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 containing mixtures, F efficiently produced by dissociative processes: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ko-KR" sz="19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                                    </a:t>
            </a:r>
            <a:r>
              <a:rPr lang="en-US" altLang="zh-CN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 pitchFamily="18" charset="2"/>
              </a:rPr>
              <a:t>e + </a:t>
            </a:r>
            <a:r>
              <a:rPr lang="en-US" altLang="zh-CN" sz="2000" b="1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 pitchFamily="18" charset="2"/>
              </a:rPr>
              <a:t>NF</a:t>
            </a:r>
            <a:r>
              <a:rPr lang="en-US" altLang="zh-CN" sz="2000" b="1" baseline="-25000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 pitchFamily="18" charset="2"/>
              </a:rPr>
              <a:t>n</a:t>
            </a:r>
            <a:r>
              <a:rPr lang="en-US" altLang="zh-CN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 pitchFamily="18" charset="2"/>
              </a:rPr>
              <a:t> (n=1-3) </a:t>
            </a:r>
            <a:r>
              <a:rPr lang="en-US" altLang="zh-CN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/>
              </a:rPr>
              <a:t> 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</a:rPr>
              <a:t>NF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" pitchFamily="34" charset="0"/>
              </a:rPr>
              <a:t>n-1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</a:rPr>
              <a:t> + F</a:t>
            </a:r>
            <a:r>
              <a:rPr lang="en-US" altLang="en-US" sz="2000" b="1" baseline="30000" dirty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2000" b="1" baseline="-250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                          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e 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+ </a:t>
            </a:r>
            <a:r>
              <a:rPr lang="en-US" altLang="ko-KR" sz="2000" b="1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NF</a:t>
            </a:r>
            <a:r>
              <a:rPr lang="en-US" altLang="ko-KR" sz="2000" b="1" baseline="-25000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n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sym typeface="Symbol" pitchFamily="18" charset="2"/>
              </a:rPr>
              <a:t>(n=1-3) 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 NF</a:t>
            </a:r>
            <a:r>
              <a:rPr lang="en-US" altLang="ko-KR" sz="2000" b="1" baseline="-250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n-1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 + F + e.</a:t>
            </a:r>
            <a:endParaRPr lang="en-US" altLang="ko-KR" sz="20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F-containing plasmas used for etching Si-containing materials.</a:t>
            </a:r>
            <a:endParaRPr lang="en-US" altLang="ko-KR" sz="2000" b="1" i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		</a:t>
            </a:r>
            <a:r>
              <a:rPr lang="en-US" altLang="ko-KR" sz="19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SiF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m-1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(s) + F(gas) 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 </a:t>
            </a:r>
            <a:r>
              <a:rPr lang="en-US" altLang="ko-KR" sz="2000" b="1" dirty="0" err="1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SiF</a:t>
            </a:r>
            <a:r>
              <a:rPr lang="en-US" altLang="ko-KR" sz="2000" b="1" baseline="-25000" dirty="0" err="1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m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(ads, m=1-3)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                    SiF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(s)    + F(gas)  SiF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4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(gas).</a:t>
            </a:r>
            <a:endParaRPr lang="en-US" altLang="ko-KR" sz="20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Pure NF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 limits variety of reactive fluxes to F, </a:t>
            </a:r>
            <a:r>
              <a:rPr lang="en-US" altLang="ko-KR" sz="2000" b="1" dirty="0" err="1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NF</a:t>
            </a:r>
            <a:r>
              <a:rPr lang="en-US" altLang="ko-KR" sz="2000" b="1" baseline="-25000" dirty="0" err="1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n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.  Additives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i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ncrease variety 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of reactive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</a:rPr>
              <a:t>species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to optimize process.</a:t>
            </a:r>
            <a:endParaRPr lang="en-US" altLang="ko-KR" sz="20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NO produced in NF</a:t>
            </a:r>
            <a:r>
              <a:rPr lang="en-US" altLang="zh-CN" sz="2000" b="1" baseline="-25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3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/O</a:t>
            </a:r>
            <a:r>
              <a:rPr lang="en-US" altLang="zh-CN" sz="2000" b="1" baseline="-25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mixtures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aids 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removal of N from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Si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N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4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.[2]</a:t>
            </a:r>
            <a:endParaRPr lang="en-US" altLang="zh-CN" sz="2000" b="1" baseline="-250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                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N(surface) + NO(gas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)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 N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(gas) + O(surface) 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                                                      </a:t>
            </a:r>
            <a:r>
              <a:rPr lang="en-US" altLang="ko-KR" sz="20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N</a:t>
            </a:r>
            <a:r>
              <a:rPr lang="en-US" altLang="ko-KR" sz="2000" b="1" baseline="-25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anose="020B0604020202020204" pitchFamily="34" charset="0"/>
                <a:sym typeface="Symbol"/>
              </a:rPr>
              <a:t>O(gas).</a:t>
            </a:r>
            <a:endParaRPr lang="en-US" altLang="ko-KR" sz="20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anose="020B0604020202020204" pitchFamily="34" charset="0"/>
              <a:sym typeface="Symbol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60" y="87313"/>
            <a:ext cx="9137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 dirty="0" smtClean="0"/>
              <a:t>NF</a:t>
            </a:r>
            <a:r>
              <a:rPr lang="en-US" altLang="en-US" sz="2800" b="1" baseline="-25000" dirty="0" smtClean="0"/>
              <a:t>3</a:t>
            </a:r>
            <a:r>
              <a:rPr lang="en-US" altLang="en-US" sz="2800" b="1" dirty="0" smtClean="0"/>
              <a:t> GAS MIXTURES</a:t>
            </a:r>
            <a:endParaRPr lang="en-US" altLang="en-US" sz="2000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7344" y="6277120"/>
            <a:ext cx="53087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</a:rPr>
              <a:t>[2] </a:t>
            </a:r>
            <a:r>
              <a:rPr lang="en-US" altLang="zh-CN" sz="1200" b="1" dirty="0" err="1" smtClean="0">
                <a:solidFill>
                  <a:srgbClr val="000000"/>
                </a:solidFill>
                <a:latin typeface="Arial" pitchFamily="34" charset="0"/>
              </a:rPr>
              <a:t>Kastenmeier</a:t>
            </a:r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</a:rPr>
              <a:t> et al., JVSTA 19, 25 (2001).</a:t>
            </a:r>
            <a:endParaRPr lang="en-US" altLang="zh-CN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1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4826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27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447584" y="5040798"/>
            <a:ext cx="44263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ko-KR" sz="1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C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ross sections for </a:t>
            </a:r>
            <a:r>
              <a:rPr lang="en-US" altLang="ko-KR" sz="1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NF</a:t>
            </a:r>
            <a:r>
              <a:rPr lang="en-US" altLang="ko-KR" sz="1800" b="1" baseline="-250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3</a:t>
            </a:r>
            <a:r>
              <a:rPr lang="en-US" altLang="ko-KR" sz="1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based </a:t>
            </a:r>
            <a:r>
              <a:rPr lang="en-US" altLang="ko-KR" sz="1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on work of V. </a:t>
            </a:r>
            <a:r>
              <a:rPr lang="en-US" altLang="ko-KR" sz="1800" b="1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Lisovskiy</a:t>
            </a:r>
            <a:r>
              <a:rPr lang="en-US" altLang="ko-KR" sz="1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et al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.[3] </a:t>
            </a:r>
            <a:endParaRPr lang="en-US" altLang="ko-KR" sz="1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160" y="87313"/>
            <a:ext cx="9137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ELECTRON IMPACT NF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CROSS SECTIONS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38135" y="6038585"/>
            <a:ext cx="3835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</a:rPr>
              <a:t>[3] V. </a:t>
            </a:r>
            <a:r>
              <a:rPr lang="en-US" altLang="zh-CN" sz="1200" b="1" dirty="0" err="1" smtClean="0">
                <a:solidFill>
                  <a:srgbClr val="000000"/>
                </a:solidFill>
                <a:latin typeface="Arial" pitchFamily="34" charset="0"/>
              </a:rPr>
              <a:t>Lisovskiy</a:t>
            </a:r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</a:rPr>
              <a:t> et al., J. Phys. D 47, 115203 (2014).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925680" y="5076200"/>
            <a:ext cx="41283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ko-KR" sz="18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C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ross sections for NF</a:t>
            </a:r>
            <a:r>
              <a:rPr lang="en-US" altLang="ko-KR" sz="1800" b="1" baseline="-250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3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alculated using R-matrix method.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0417" r="9136" b="2639"/>
          <a:stretch/>
        </p:blipFill>
        <p:spPr>
          <a:xfrm>
            <a:off x="4592332" y="1342916"/>
            <a:ext cx="4311994" cy="374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0556" r="9506" b="3194"/>
          <a:stretch/>
        </p:blipFill>
        <p:spPr>
          <a:xfrm>
            <a:off x="246478" y="1343499"/>
            <a:ext cx="4328602" cy="374904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2180" y="509062"/>
            <a:ext cx="8656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ko-KR" sz="18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Differences in dissociative electron attachment at low energy does impact predictions of RPS efficiency.  </a:t>
            </a:r>
            <a:endParaRPr lang="en-US" altLang="ko-KR" sz="1800" b="1"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9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252971" y="6178550"/>
            <a:ext cx="3770313" cy="582613"/>
            <a:chOff x="2953" y="3839"/>
            <a:chExt cx="2375" cy="367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solidFill>
                    <a:srgbClr val="000000"/>
                  </a:solidFill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solidFill>
                    <a:srgbClr val="000000"/>
                  </a:solidFill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1722157" y="887731"/>
            <a:ext cx="1301261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N, N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324301" y="2416197"/>
            <a:ext cx="75613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NF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126047" y="3922894"/>
            <a:ext cx="75613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NF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729476" y="2416197"/>
            <a:ext cx="75613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NF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6755319" y="5394973"/>
            <a:ext cx="75613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6390007" y="878219"/>
            <a:ext cx="1469181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NO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1853487" y="5394972"/>
            <a:ext cx="1301261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F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6473966" y="3207511"/>
            <a:ext cx="1301261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O, O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Line 9"/>
          <p:cNvSpPr>
            <a:spLocks noChangeShapeType="1"/>
          </p:cNvSpPr>
          <p:nvPr/>
        </p:nvSpPr>
        <p:spPr bwMode="auto">
          <a:xfrm flipV="1">
            <a:off x="3023418" y="1044597"/>
            <a:ext cx="3366589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22" name="Line 9"/>
          <p:cNvSpPr>
            <a:spLocks noChangeShapeType="1"/>
          </p:cNvSpPr>
          <p:nvPr/>
        </p:nvSpPr>
        <p:spPr bwMode="auto">
          <a:xfrm flipH="1" flipV="1">
            <a:off x="3023418" y="1196997"/>
            <a:ext cx="334998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23" name="Line 9"/>
          <p:cNvSpPr>
            <a:spLocks noChangeShapeType="1"/>
          </p:cNvSpPr>
          <p:nvPr/>
        </p:nvSpPr>
        <p:spPr bwMode="auto">
          <a:xfrm flipV="1">
            <a:off x="702370" y="1349395"/>
            <a:ext cx="1361832" cy="10668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>
            <a:off x="702370" y="2877862"/>
            <a:ext cx="1538776" cy="250428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25" name="Line 9"/>
          <p:cNvSpPr>
            <a:spLocks noChangeShapeType="1"/>
          </p:cNvSpPr>
          <p:nvPr/>
        </p:nvSpPr>
        <p:spPr bwMode="auto">
          <a:xfrm flipH="1" flipV="1">
            <a:off x="1080439" y="2877862"/>
            <a:ext cx="1361833" cy="10450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26" name="Line 9"/>
          <p:cNvSpPr>
            <a:spLocks noChangeShapeType="1"/>
          </p:cNvSpPr>
          <p:nvPr/>
        </p:nvSpPr>
        <p:spPr bwMode="auto">
          <a:xfrm flipV="1">
            <a:off x="2566220" y="2877859"/>
            <a:ext cx="1139938" cy="103605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 flipH="1" flipV="1">
            <a:off x="2742064" y="1349396"/>
            <a:ext cx="133459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28" name="Line 9"/>
          <p:cNvSpPr>
            <a:spLocks noChangeShapeType="1"/>
          </p:cNvSpPr>
          <p:nvPr/>
        </p:nvSpPr>
        <p:spPr bwMode="auto">
          <a:xfrm flipH="1">
            <a:off x="2742064" y="2899739"/>
            <a:ext cx="1077740" cy="1014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29" name="Line 9"/>
          <p:cNvSpPr>
            <a:spLocks noChangeShapeType="1"/>
          </p:cNvSpPr>
          <p:nvPr/>
        </p:nvSpPr>
        <p:spPr bwMode="auto">
          <a:xfrm flipH="1">
            <a:off x="2504117" y="4375580"/>
            <a:ext cx="1" cy="101939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0" name="Line 9"/>
          <p:cNvSpPr>
            <a:spLocks noChangeShapeType="1"/>
          </p:cNvSpPr>
          <p:nvPr/>
        </p:nvSpPr>
        <p:spPr bwMode="auto">
          <a:xfrm flipH="1">
            <a:off x="2820341" y="2877862"/>
            <a:ext cx="1407623" cy="250428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1" name="Line 9"/>
          <p:cNvSpPr>
            <a:spLocks noChangeShapeType="1"/>
          </p:cNvSpPr>
          <p:nvPr/>
        </p:nvSpPr>
        <p:spPr bwMode="auto">
          <a:xfrm flipV="1">
            <a:off x="1080439" y="2744443"/>
            <a:ext cx="262571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2" name="Line 9"/>
          <p:cNvSpPr>
            <a:spLocks noChangeShapeType="1"/>
          </p:cNvSpPr>
          <p:nvPr/>
        </p:nvSpPr>
        <p:spPr bwMode="auto">
          <a:xfrm flipH="1" flipV="1">
            <a:off x="1080440" y="2576106"/>
            <a:ext cx="262571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3" name="Line 9"/>
          <p:cNvSpPr>
            <a:spLocks noChangeShapeType="1"/>
          </p:cNvSpPr>
          <p:nvPr/>
        </p:nvSpPr>
        <p:spPr bwMode="auto">
          <a:xfrm flipH="1" flipV="1">
            <a:off x="3145654" y="5588766"/>
            <a:ext cx="360087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4485615" y="2877861"/>
            <a:ext cx="2269704" cy="252616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5" name="Line 9"/>
          <p:cNvSpPr>
            <a:spLocks noChangeShapeType="1"/>
          </p:cNvSpPr>
          <p:nvPr/>
        </p:nvSpPr>
        <p:spPr bwMode="auto">
          <a:xfrm flipH="1" flipV="1">
            <a:off x="7210625" y="1330985"/>
            <a:ext cx="0" cy="187199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6" name="Line 9"/>
          <p:cNvSpPr>
            <a:spLocks noChangeShapeType="1"/>
          </p:cNvSpPr>
          <p:nvPr/>
        </p:nvSpPr>
        <p:spPr bwMode="auto">
          <a:xfrm flipH="1">
            <a:off x="7007309" y="3676790"/>
            <a:ext cx="0" cy="170536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7" name="Line 9"/>
          <p:cNvSpPr>
            <a:spLocks noChangeShapeType="1"/>
          </p:cNvSpPr>
          <p:nvPr/>
        </p:nvSpPr>
        <p:spPr bwMode="auto">
          <a:xfrm flipH="1" flipV="1">
            <a:off x="7210625" y="3663967"/>
            <a:ext cx="0" cy="171818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8" name="Line 9"/>
          <p:cNvSpPr>
            <a:spLocks noChangeShapeType="1"/>
          </p:cNvSpPr>
          <p:nvPr/>
        </p:nvSpPr>
        <p:spPr bwMode="auto">
          <a:xfrm flipH="1">
            <a:off x="7007309" y="1339884"/>
            <a:ext cx="0" cy="187652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39" name="Line 9"/>
          <p:cNvSpPr>
            <a:spLocks noChangeShapeType="1"/>
          </p:cNvSpPr>
          <p:nvPr/>
        </p:nvSpPr>
        <p:spPr bwMode="auto">
          <a:xfrm flipV="1">
            <a:off x="3154748" y="5708356"/>
            <a:ext cx="359177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3698584" y="724330"/>
            <a:ext cx="19218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O, O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3729476" y="1196997"/>
            <a:ext cx="19218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O, NO, M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7129099" y="2074225"/>
            <a:ext cx="64612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N,</a:t>
            </a:r>
          </a:p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FNO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6463100" y="1801359"/>
            <a:ext cx="632792" cy="1313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NO,</a:t>
            </a:r>
          </a:p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alt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7133388" y="3992852"/>
            <a:ext cx="533344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FO, 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6669694" y="4059728"/>
            <a:ext cx="40969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5432510" y="4362184"/>
            <a:ext cx="5333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3931284" y="5272019"/>
            <a:ext cx="196917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O, FO, NO, NF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4096199" y="5702749"/>
            <a:ext cx="148503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O, F, NO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741120" y="1456505"/>
            <a:ext cx="834397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e,</a:t>
            </a:r>
          </a:p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NF, </a:t>
            </a:r>
          </a:p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3307266" y="1728906"/>
            <a:ext cx="7693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850555" y="4067804"/>
            <a:ext cx="87160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N,    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NF, M</a:t>
            </a:r>
          </a:p>
        </p:txBody>
      </p: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2850282" y="3960082"/>
            <a:ext cx="76938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e,</a:t>
            </a:r>
          </a:p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N,</a:t>
            </a:r>
          </a:p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M</a:t>
            </a:r>
          </a:p>
        </p:txBody>
      </p: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2250389" y="4584614"/>
            <a:ext cx="769388" cy="666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e,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alt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1471758" y="3557446"/>
            <a:ext cx="7693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2393298" y="3108194"/>
            <a:ext cx="91396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e, N, </a:t>
            </a:r>
          </a:p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NF, M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2820341" y="3339445"/>
            <a:ext cx="96463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F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NF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1575518" y="2262308"/>
            <a:ext cx="173174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N, NF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O, M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1826101" y="2760789"/>
            <a:ext cx="13831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NF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581233" y="2416197"/>
            <a:ext cx="907414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FNO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4485615" y="2670814"/>
            <a:ext cx="109561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260852" y="2343144"/>
            <a:ext cx="141932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O, FO, NO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flipV="1">
            <a:off x="6034940" y="1350884"/>
            <a:ext cx="507288" cy="10668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178537" y="1700383"/>
            <a:ext cx="5333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flipH="1">
            <a:off x="5906726" y="1350885"/>
            <a:ext cx="483281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797556" y="1682156"/>
            <a:ext cx="40969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 flipH="1" flipV="1">
            <a:off x="6034938" y="2877862"/>
            <a:ext cx="839601" cy="250428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900455" y="3708777"/>
            <a:ext cx="5542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NF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280391" y="5983964"/>
            <a:ext cx="5462547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zh-CN" sz="1700" b="1" dirty="0" smtClean="0">
                <a:solidFill>
                  <a:srgbClr val="000000"/>
                </a:solidFill>
                <a:latin typeface="Arial" pitchFamily="34" charset="0"/>
              </a:rPr>
              <a:t>M represents 3</a:t>
            </a:r>
            <a:r>
              <a:rPr lang="en-US" altLang="zh-CN" sz="1700" b="1" baseline="30000" dirty="0" smtClean="0">
                <a:solidFill>
                  <a:srgbClr val="000000"/>
                </a:solidFill>
                <a:latin typeface="Arial" pitchFamily="34" charset="0"/>
              </a:rPr>
              <a:t>rd</a:t>
            </a:r>
            <a:r>
              <a:rPr lang="en-US" altLang="zh-CN" sz="1700" b="1" dirty="0" smtClean="0">
                <a:solidFill>
                  <a:srgbClr val="000000"/>
                </a:solidFill>
                <a:latin typeface="Arial" pitchFamily="34" charset="0"/>
              </a:rPr>
              <a:t> body.</a:t>
            </a:r>
          </a:p>
          <a:p>
            <a:pPr marL="342900" lvl="1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zh-CN" sz="1700" b="1" dirty="0" smtClean="0">
                <a:solidFill>
                  <a:srgbClr val="000000"/>
                </a:solidFill>
                <a:latin typeface="Arial" pitchFamily="34" charset="0"/>
              </a:rPr>
              <a:t>Electron </a:t>
            </a:r>
            <a:r>
              <a:rPr lang="en-US" altLang="zh-CN" sz="1700" b="1" dirty="0">
                <a:solidFill>
                  <a:srgbClr val="000000"/>
                </a:solidFill>
                <a:latin typeface="Arial" pitchFamily="34" charset="0"/>
              </a:rPr>
              <a:t>modified enthalpy </a:t>
            </a:r>
            <a:r>
              <a:rPr lang="en-US" altLang="zh-CN" sz="1700" b="1" dirty="0" smtClean="0">
                <a:solidFill>
                  <a:srgbClr val="000000"/>
                </a:solidFill>
                <a:latin typeface="Arial" pitchFamily="34" charset="0"/>
              </a:rPr>
              <a:t>(gas heating).</a:t>
            </a:r>
          </a:p>
          <a:p>
            <a:pPr marL="342900" lvl="1" eaLnBrk="1" hangingPunct="1"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endParaRPr lang="en-US" altLang="zh-CN" sz="17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 flipH="1" flipV="1">
            <a:off x="6502270" y="2890681"/>
            <a:ext cx="238320" cy="31682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157598" y="2916455"/>
            <a:ext cx="5542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NF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flipH="1">
            <a:off x="2946520" y="2888799"/>
            <a:ext cx="2654189" cy="250428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3" name="Line 9"/>
          <p:cNvSpPr>
            <a:spLocks noChangeShapeType="1"/>
          </p:cNvSpPr>
          <p:nvPr/>
        </p:nvSpPr>
        <p:spPr bwMode="auto">
          <a:xfrm flipV="1">
            <a:off x="3136189" y="2899739"/>
            <a:ext cx="2661367" cy="2504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076654" y="3760027"/>
            <a:ext cx="5333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242014" y="4206807"/>
            <a:ext cx="5333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8145732" y="3207511"/>
            <a:ext cx="75613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altLang="en-US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 flipV="1">
            <a:off x="7775227" y="3400376"/>
            <a:ext cx="370505" cy="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8" name="Line 9"/>
          <p:cNvSpPr>
            <a:spLocks noChangeShapeType="1"/>
          </p:cNvSpPr>
          <p:nvPr/>
        </p:nvSpPr>
        <p:spPr bwMode="auto">
          <a:xfrm flipH="1">
            <a:off x="7775228" y="3552778"/>
            <a:ext cx="337652" cy="466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713150" y="3049095"/>
            <a:ext cx="49465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en-US" sz="14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653289" y="3572095"/>
            <a:ext cx="632792" cy="10977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NO,</a:t>
            </a:r>
          </a:p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pPr algn="ctr" eaLnBrk="1" hangingPunct="1"/>
            <a:endParaRPr lang="en-US" altLang="en-US" sz="1400" b="1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 flipH="1" flipV="1">
            <a:off x="7653289" y="1350885"/>
            <a:ext cx="891926" cy="185209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867782" y="1966024"/>
            <a:ext cx="64612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84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6160" y="87313"/>
            <a:ext cx="9137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 dirty="0">
                <a:solidFill>
                  <a:srgbClr val="000000"/>
                </a:solidFill>
              </a:rPr>
              <a:t>REACTION MECHANISM: NF</a:t>
            </a:r>
            <a:r>
              <a:rPr lang="en-US" altLang="en-US" sz="2800" b="1" baseline="-25000" dirty="0">
                <a:solidFill>
                  <a:srgbClr val="000000"/>
                </a:solidFill>
              </a:rPr>
              <a:t>3</a:t>
            </a:r>
            <a:r>
              <a:rPr lang="en-US" altLang="en-US" sz="2800" b="1" dirty="0">
                <a:solidFill>
                  <a:srgbClr val="000000"/>
                </a:solidFill>
              </a:rPr>
              <a:t>/O</a:t>
            </a:r>
            <a:r>
              <a:rPr lang="en-US" altLang="en-US" sz="2800" b="1" baseline="-25000" dirty="0">
                <a:solidFill>
                  <a:srgbClr val="000000"/>
                </a:solidFill>
              </a:rPr>
              <a:t>2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49158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159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sz="1600" b="1">
                  <a:solidFill>
                    <a:srgbClr val="000000"/>
                  </a:solidFill>
                  <a:ea typeface="Arial Unicode MS" pitchFamily="34" charset="-122"/>
                  <a:cs typeface="Arial Unicode MS" pitchFamily="34" charset="-122"/>
                </a:rPr>
                <a:t>University of Michigan</a:t>
              </a:r>
            </a:p>
            <a:p>
              <a:pPr algn="ctr" eaLnBrk="0" hangingPunct="0"/>
              <a:r>
                <a:rPr lang="en-US" altLang="ko-KR" sz="1600" b="1">
                  <a:solidFill>
                    <a:srgbClr val="000000"/>
                  </a:solidFill>
                  <a:ea typeface="Arial Unicode MS" pitchFamily="34" charset="-122"/>
                  <a:cs typeface="Arial Unicode MS" pitchFamily="34" charset="-122"/>
                </a:rPr>
                <a:t>Institute for Plasma Science &amp; Engr.</a:t>
              </a:r>
            </a:p>
          </p:txBody>
        </p:sp>
      </p:grpSp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350" y="87313"/>
            <a:ext cx="9137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600" b="1" dirty="0">
                <a:solidFill>
                  <a:srgbClr val="000000"/>
                </a:solidFill>
              </a:rPr>
              <a:t>PRIMARY SURFACE MECHANISM FOR </a:t>
            </a:r>
            <a:r>
              <a:rPr lang="en-US" altLang="zh-CN" sz="2600" b="1" dirty="0">
                <a:solidFill>
                  <a:srgbClr val="000000"/>
                </a:solidFill>
                <a:cs typeface="Arial" charset="0"/>
              </a:rPr>
              <a:t>Si</a:t>
            </a:r>
            <a:r>
              <a:rPr lang="en-US" altLang="zh-CN" sz="2600" b="1" baseline="-25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zh-CN" sz="2600" b="1" dirty="0">
                <a:solidFill>
                  <a:srgbClr val="000000"/>
                </a:solidFill>
                <a:cs typeface="Arial" charset="0"/>
              </a:rPr>
              <a:t>N</a:t>
            </a:r>
            <a:r>
              <a:rPr lang="en-US" altLang="zh-CN" sz="2600" b="1" baseline="-25000" dirty="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altLang="en-US" sz="2600" b="1" dirty="0">
                <a:solidFill>
                  <a:srgbClr val="000000"/>
                </a:solidFill>
              </a:rPr>
              <a:t> ETCHING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485774" y="685800"/>
            <a:ext cx="848518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In RPS systems, there are negligible fluxes of ions (with above thermal energies) to substrate.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Mechanism is purely neutral driven.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Si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in </a:t>
            </a:r>
            <a:r>
              <a:rPr lang="en-US" altLang="zh-CN" sz="2000" b="1" dirty="0">
                <a:solidFill>
                  <a:srgbClr val="000000"/>
                </a:solidFill>
                <a:cs typeface="Arial" charset="0"/>
              </a:rPr>
              <a:t>Si</a:t>
            </a:r>
            <a:r>
              <a:rPr lang="en-US" altLang="zh-CN" sz="2000" b="1" baseline="-25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zh-CN" sz="2000" b="1" dirty="0">
                <a:solidFill>
                  <a:srgbClr val="000000"/>
                </a:solidFill>
                <a:cs typeface="Arial" charset="0"/>
              </a:rPr>
              <a:t>N</a:t>
            </a:r>
            <a:r>
              <a:rPr lang="en-US" altLang="zh-CN" sz="2000" b="1" baseline="-25000" dirty="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is removed by a sequence of F-passivation steps.</a:t>
            </a:r>
            <a:endParaRPr lang="en-US" altLang="ko-KR" sz="2000" b="1" dirty="0" smtClean="0">
              <a:solidFill>
                <a:srgbClr val="000000"/>
              </a:solidFill>
              <a:cs typeface="Arial" charset="0"/>
            </a:endParaRPr>
          </a:p>
          <a:p>
            <a:pPr marL="2057400" lvl="4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err="1" smtClean="0">
                <a:solidFill>
                  <a:srgbClr val="000000"/>
                </a:solidFill>
                <a:cs typeface="Arial" charset="0"/>
              </a:rPr>
              <a:t>SiN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(g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ko-KR" sz="2000" b="1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SiNF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(s)</a:t>
            </a:r>
            <a:endParaRPr lang="en-US" altLang="ko-KR" sz="2000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057400" lvl="4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err="1" smtClean="0">
                <a:solidFill>
                  <a:srgbClr val="000000"/>
                </a:solidFill>
                <a:cs typeface="Arial" charset="0"/>
              </a:rPr>
              <a:t>SiNF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(g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SiNF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(s)</a:t>
            </a:r>
            <a:endParaRPr lang="en-US" altLang="ko-KR" sz="2000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057400" lvl="4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SiNF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(g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SiNF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(s)</a:t>
            </a:r>
            <a:endParaRPr lang="en-US" altLang="ko-KR" sz="2000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057400" lvl="4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SiNF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(g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SiF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4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(g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 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N(s)</a:t>
            </a:r>
            <a:endParaRPr lang="en-US" altLang="ko-KR" sz="2000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solidFill>
                  <a:srgbClr val="000000"/>
                </a:solidFill>
                <a:cs typeface="Arial" charset="0"/>
              </a:rPr>
              <a:t>NO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aids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removal of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 surface sites through 2 channels. </a:t>
            </a:r>
          </a:p>
          <a:p>
            <a:pPr marL="2057400" lvl="4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NO(g)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(g) + O(s)</a:t>
            </a:r>
            <a:endParaRPr lang="en-US" altLang="ko-KR" sz="2000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057400" lvl="4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NO(g)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NO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(g) +</a:t>
            </a:r>
            <a:r>
              <a:rPr lang="en-US" altLang="ko-KR" sz="2000" b="1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SiN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(s)</a:t>
            </a:r>
            <a:endParaRPr lang="en-US" altLang="ko-KR" sz="2000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057400" lvl="4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O(g)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(g)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+ </a:t>
            </a:r>
            <a:r>
              <a:rPr lang="en-US" altLang="ko-KR" sz="2000" b="1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SiN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(s)</a:t>
            </a:r>
            <a:endParaRPr lang="en-US" altLang="ko-KR" sz="2000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marL="2057400" lvl="4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(g) + </a:t>
            </a:r>
            <a:r>
              <a:rPr lang="en-US" altLang="ko-KR" sz="2000" b="1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SiN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(s) </a:t>
            </a:r>
          </a:p>
          <a:p>
            <a:pPr marL="2057400" lvl="4" indent="-228600" eaLnBrk="0" hangingPunct="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N(s)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+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NO(g)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 altLang="ko-KR" sz="2000" b="1" baseline="-25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O(g) </a:t>
            </a:r>
            <a:r>
              <a:rPr lang="en-US" altLang="ko-KR" sz="2000" b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+ </a:t>
            </a:r>
            <a:r>
              <a:rPr lang="en-US" altLang="ko-KR" sz="2000" b="1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SiN</a:t>
            </a:r>
            <a:r>
              <a:rPr lang="en-US" altLang="ko-KR" sz="20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(s) </a:t>
            </a:r>
            <a:endParaRPr lang="en-US" altLang="zh-CN" sz="2000" b="1" baseline="-25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198438" y="1615694"/>
            <a:ext cx="7413625" cy="2632075"/>
            <a:chOff x="129" y="1027"/>
            <a:chExt cx="4670" cy="1658"/>
          </a:xfrm>
        </p:grpSpPr>
        <p:pic>
          <p:nvPicPr>
            <p:cNvPr id="9232" name="Picture 9" descr="hpem_graphic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27"/>
              <a:ext cx="4670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233" name="Object 10"/>
            <p:cNvGraphicFramePr>
              <a:graphicFrameLocks noChangeAspect="1"/>
            </p:cNvGraphicFramePr>
            <p:nvPr/>
          </p:nvGraphicFramePr>
          <p:xfrm>
            <a:off x="1233" y="1387"/>
            <a:ext cx="432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4" name="Equation" r:id="rId5" imgW="583947" imgH="457002" progId="Equation.3">
                    <p:embed/>
                  </p:oleObj>
                </mc:Choice>
                <mc:Fallback>
                  <p:oleObj name="Equation" r:id="rId5" imgW="583947" imgH="4570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1387"/>
                          <a:ext cx="432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1"/>
            <p:cNvGraphicFramePr>
              <a:graphicFrameLocks noChangeAspect="1"/>
            </p:cNvGraphicFramePr>
            <p:nvPr/>
          </p:nvGraphicFramePr>
          <p:xfrm>
            <a:off x="2857" y="1406"/>
            <a:ext cx="48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5" name="Equation" r:id="rId7" imgW="660113" imgH="431613" progId="Equation.3">
                    <p:embed/>
                  </p:oleObj>
                </mc:Choice>
                <mc:Fallback>
                  <p:oleObj name="Equation" r:id="rId7" imgW="660113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1406"/>
                          <a:ext cx="48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2"/>
            <p:cNvGraphicFramePr>
              <a:graphicFrameLocks noChangeAspect="1"/>
            </p:cNvGraphicFramePr>
            <p:nvPr/>
          </p:nvGraphicFramePr>
          <p:xfrm>
            <a:off x="1185" y="2276"/>
            <a:ext cx="35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6" name="Equation" r:id="rId9" imgW="482391" imgH="228501" progId="Equation.3">
                    <p:embed/>
                  </p:oleObj>
                </mc:Choice>
                <mc:Fallback>
                  <p:oleObj name="Equation" r:id="rId9" imgW="48239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" y="2276"/>
                          <a:ext cx="357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3"/>
            <p:cNvGraphicFramePr>
              <a:graphicFrameLocks noChangeAspect="1"/>
            </p:cNvGraphicFramePr>
            <p:nvPr/>
          </p:nvGraphicFramePr>
          <p:xfrm>
            <a:off x="2913" y="2061"/>
            <a:ext cx="657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7" name="Equation" r:id="rId11" imgW="889000" imgH="457200" progId="Equation.3">
                    <p:embed/>
                  </p:oleObj>
                </mc:Choice>
                <mc:Fallback>
                  <p:oleObj name="Equation" r:id="rId11" imgW="8890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061"/>
                          <a:ext cx="657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4"/>
            <p:cNvGraphicFramePr>
              <a:graphicFrameLocks noChangeAspect="1"/>
            </p:cNvGraphicFramePr>
            <p:nvPr/>
          </p:nvGraphicFramePr>
          <p:xfrm>
            <a:off x="2145" y="1082"/>
            <a:ext cx="24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8" name="Equation" r:id="rId13" imgW="317087" imgH="215619" progId="Equation.3">
                    <p:embed/>
                  </p:oleObj>
                </mc:Choice>
                <mc:Fallback>
                  <p:oleObj name="Equation" r:id="rId13" imgW="317087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" y="1082"/>
                          <a:ext cx="240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3078173"/>
                </p:ext>
              </p:extLst>
            </p:nvPr>
          </p:nvGraphicFramePr>
          <p:xfrm>
            <a:off x="3929" y="2054"/>
            <a:ext cx="309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9" name="Equation" r:id="rId15" imgW="419040" imgH="228600" progId="Equation.3">
                    <p:embed/>
                  </p:oleObj>
                </mc:Choice>
                <mc:Fallback>
                  <p:oleObj name="Equation" r:id="rId1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9" y="2054"/>
                          <a:ext cx="309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1664914"/>
                </p:ext>
              </p:extLst>
            </p:nvPr>
          </p:nvGraphicFramePr>
          <p:xfrm>
            <a:off x="4430" y="2068"/>
            <a:ext cx="31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40" name="Equation" r:id="rId17" imgW="431613" imgH="241195" progId="Equation.3">
                    <p:embed/>
                  </p:oleObj>
                </mc:Choice>
                <mc:Fallback>
                  <p:oleObj name="Equation" r:id="rId17" imgW="431613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0" y="2068"/>
                          <a:ext cx="319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6681788" y="1098169"/>
            <a:ext cx="2025650" cy="857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Plasma Chemistry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Monte Carlo Simulation</a:t>
            </a:r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auto">
          <a:xfrm>
            <a:off x="6821488" y="1971294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24" name="Line 19"/>
          <p:cNvSpPr>
            <a:spLocks noChangeShapeType="1"/>
          </p:cNvSpPr>
          <p:nvPr/>
        </p:nvSpPr>
        <p:spPr bwMode="auto">
          <a:xfrm flipV="1">
            <a:off x="7026275" y="1968119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7521575" y="2388806"/>
            <a:ext cx="1320800" cy="857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Surface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</a:rPr>
              <a:t>Kinetics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9226" name="Line 21"/>
          <p:cNvSpPr>
            <a:spLocks noChangeShapeType="1"/>
          </p:cNvSpPr>
          <p:nvPr/>
        </p:nvSpPr>
        <p:spPr bwMode="auto">
          <a:xfrm rot="5400000">
            <a:off x="7259638" y="2449131"/>
            <a:ext cx="0" cy="466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27" name="Line 22"/>
          <p:cNvSpPr>
            <a:spLocks noChangeShapeType="1"/>
          </p:cNvSpPr>
          <p:nvPr/>
        </p:nvSpPr>
        <p:spPr bwMode="auto">
          <a:xfrm rot="5400000" flipH="1" flipV="1">
            <a:off x="7273133" y="2610264"/>
            <a:ext cx="2" cy="4937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29" name="Rectangle 8"/>
          <p:cNvSpPr>
            <a:spLocks noChangeArrowheads="1"/>
          </p:cNvSpPr>
          <p:nvPr/>
        </p:nvSpPr>
        <p:spPr bwMode="auto">
          <a:xfrm>
            <a:off x="305110" y="4350956"/>
            <a:ext cx="8726747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573088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4625">
              <a:spcBef>
                <a:spcPts val="0"/>
              </a:spcBef>
              <a:spcAft>
                <a:spcPts val="200"/>
              </a:spcAft>
              <a:buFont typeface="Symbol" pitchFamily="18" charset="2"/>
              <a:buChar char="·"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Hybrid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Plasma Equipment 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Model – modular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simulator that combines fluid and kinetic approaches.</a:t>
            </a:r>
          </a:p>
          <a:p>
            <a:pPr marL="176213" indent="-174625">
              <a:spcBef>
                <a:spcPts val="0"/>
              </a:spcBef>
              <a:spcAft>
                <a:spcPts val="200"/>
              </a:spcAft>
              <a:buFont typeface="Symbol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Kinetics Module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SKM) – a surface site balance model addressing etching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deposition and passivation of surfaces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6213" indent="-174625">
              <a:spcBef>
                <a:spcPts val="600"/>
              </a:spcBef>
              <a:spcAft>
                <a:spcPts val="400"/>
              </a:spcAft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Fluid-Kinetics Poisson Module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FKPM): Heavy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and electron continuity, 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energy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Poisson’s equations.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itchFamily="18" charset="2"/>
              <a:buChar char="·"/>
            </a:pPr>
            <a:endParaRPr lang="en-US" altLang="ja-JP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0" name="Rectangle 1"/>
          <p:cNvSpPr>
            <a:spLocks noChangeArrowheads="1"/>
          </p:cNvSpPr>
          <p:nvPr/>
        </p:nvSpPr>
        <p:spPr bwMode="auto">
          <a:xfrm>
            <a:off x="71438" y="941006"/>
            <a:ext cx="8956675" cy="3409950"/>
          </a:xfrm>
          <a:prstGeom prst="rect">
            <a:avLst/>
          </a:prstGeom>
          <a:noFill/>
          <a:ln w="25400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231" name="Text Box 20"/>
          <p:cNvSpPr txBox="1">
            <a:spLocks noChangeArrowheads="1"/>
          </p:cNvSpPr>
          <p:nvPr/>
        </p:nvSpPr>
        <p:spPr bwMode="auto">
          <a:xfrm>
            <a:off x="360363" y="594422"/>
            <a:ext cx="1714500" cy="8302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Electron, Ion Cross Section Database</a:t>
            </a: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337344" y="472517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79388" y="9679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DESCRIPTION OF HPEM 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3244400" y="2061781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latin typeface="Arial" charset="0"/>
              </a:rPr>
              <a:t>EETM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5432333" y="2062952"/>
            <a:ext cx="764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altLang="zh-CN" sz="1600" dirty="0" smtClean="0">
                <a:solidFill>
                  <a:srgbClr val="000000"/>
                </a:solidFill>
                <a:latin typeface="Arial" charset="0"/>
              </a:rPr>
              <a:t>FKPM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5257800" y="6258460"/>
            <a:ext cx="3770313" cy="582613"/>
            <a:chOff x="2953" y="3839"/>
            <a:chExt cx="2375" cy="367"/>
          </a:xfrm>
        </p:grpSpPr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solidFill>
                    <a:srgbClr val="000000"/>
                  </a:solidFill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solidFill>
                    <a:srgbClr val="000000"/>
                  </a:solidFill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6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7419" y="906457"/>
            <a:ext cx="427362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Inductively coupled RPS.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Mini-showerheads to isolate ions.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/NF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50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mTorr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3000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sccm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 b="1" dirty="0">
              <a:solidFill>
                <a:srgbClr val="000000"/>
              </a:solidFill>
              <a:latin typeface="Arial" pitchFamily="34" charset="0"/>
              <a:ea typeface="SimSun" pitchFamily="2" charset="-122"/>
              <a:sym typeface="Symbol" pitchFamily="18" charset="2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Flow distance: 12 cm.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CW cases:</a:t>
            </a:r>
          </a:p>
          <a:p>
            <a:pPr marL="519113" lvl="1"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Power: 100 – 800 W.</a:t>
            </a:r>
          </a:p>
          <a:p>
            <a:pPr marL="519113" lvl="1"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/NF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=(100-2X)/X/X:    X=5-20.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Pulsed cases: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PRF=20, 50,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kHz. 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cycle=30, 50%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300 W.</a:t>
            </a: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smtClean="0">
                <a:solidFill>
                  <a:srgbClr val="000000"/>
                </a:solidFill>
              </a:rPr>
              <a:t>REMOTE PLASMA SOURCE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10827" r="27284" b="5741"/>
          <a:stretch/>
        </p:blipFill>
        <p:spPr>
          <a:xfrm>
            <a:off x="4437527" y="1005033"/>
            <a:ext cx="4389120" cy="47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26924</TotalTime>
  <Words>1835</Words>
  <Application>Microsoft Office PowerPoint</Application>
  <PresentationFormat>On-screen Show (4:3)</PresentationFormat>
  <Paragraphs>304</Paragraphs>
  <Slides>22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2_Default Design</vt:lpstr>
      <vt:lpstr>디자인 사용자 지정</vt:lpstr>
      <vt:lpstr>4_Default Design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Cullen 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vmdonnel</dc:creator>
  <cp:lastModifiedBy>Shuo Huang</cp:lastModifiedBy>
  <cp:revision>967</cp:revision>
  <cp:lastPrinted>2015-09-25T18:05:46Z</cp:lastPrinted>
  <dcterms:created xsi:type="dcterms:W3CDTF">2009-10-14T21:04:03Z</dcterms:created>
  <dcterms:modified xsi:type="dcterms:W3CDTF">2015-10-05T14:52:48Z</dcterms:modified>
</cp:coreProperties>
</file>