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303" r:id="rId3"/>
    <p:sldId id="306" r:id="rId4"/>
    <p:sldId id="304" r:id="rId5"/>
    <p:sldId id="307" r:id="rId6"/>
    <p:sldId id="311" r:id="rId7"/>
    <p:sldId id="308" r:id="rId8"/>
    <p:sldId id="312" r:id="rId9"/>
    <p:sldId id="309" r:id="rId10"/>
    <p:sldId id="310" r:id="rId11"/>
    <p:sldId id="313" r:id="rId12"/>
    <p:sldId id="314" r:id="rId13"/>
    <p:sldId id="315" r:id="rId14"/>
    <p:sldId id="305" r:id="rId15"/>
  </p:sldIdLst>
  <p:sldSz cx="9144000" cy="6858000" type="screen4x3"/>
  <p:notesSz cx="9305925" cy="7019925"/>
  <p:defaultTextStyle>
    <a:defPPr>
      <a:defRPr lang="zh-CN"/>
    </a:defPPr>
    <a:lvl1pPr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DA00"/>
    <a:srgbClr val="00FF00"/>
    <a:srgbClr val="00FFFF"/>
    <a:srgbClr val="FF00FF"/>
    <a:srgbClr val="F4EE00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7846" autoAdjust="0"/>
  </p:normalViewPr>
  <p:slideViewPr>
    <p:cSldViewPr>
      <p:cViewPr varScale="1">
        <p:scale>
          <a:sx n="136" d="100"/>
          <a:sy n="13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108" y="-870"/>
      </p:cViewPr>
      <p:guideLst>
        <p:guide orient="horz" pos="2211"/>
        <p:guide pos="29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674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2E72E-4349-46D7-A272-A9D96AFE177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674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46F27-989A-4138-9CCE-13BF9B868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EA955A4-6F43-4037-ABC0-BC39A446D3F4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30593" y="3334465"/>
            <a:ext cx="7444740" cy="31589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D9D0C07-14E2-4194-852E-C5F87E8F5B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92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52688" y="109538"/>
            <a:ext cx="4400550" cy="3300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218" y="3492900"/>
            <a:ext cx="8506735" cy="3527025"/>
          </a:xfrm>
          <a:noFill/>
        </p:spPr>
        <p:txBody>
          <a:bodyPr wrap="square" lIns="91520" tIns="45759" rIns="91520" bIns="45759" numCol="1" anchor="t" anchorCtr="0" compatLnSpc="1">
            <a:prstTxWarp prst="textNoShape">
              <a:avLst/>
            </a:prstTxWarp>
          </a:bodyPr>
          <a:lstStyle/>
          <a:p>
            <a:pPr marL="310957" indent="-310957">
              <a:buFontTx/>
              <a:buAutoNum type="arabicPeriod"/>
            </a:pPr>
            <a:endParaRPr lang="en-US" altLang="ko-KR" dirty="0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3045-D29B-40F5-B767-63358967D44B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FE46-3D95-421B-93EE-BBC7879195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991E-723E-4858-A13B-F5C9B3BF36D0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63DF-E07D-4DE8-8CF1-2459AD6740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4AFB-E81C-419B-A6F0-955200CD6A90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B02D-7D36-4735-88C1-9C0E4FB07B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E542-B1D9-4FBD-A212-F18F86B5B9AF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20B2-92C9-4DE5-9C19-3CD2D300DA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5078-D508-4622-8A77-912B95D6ABF6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6061-6CDB-4C00-8BE4-FE55202CE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A737-19B9-45FD-8512-DCB3EC3D124C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AD98D-2644-41C2-B0A8-BFDB57C393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C0D1-A638-474E-A62F-71EE889CD841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CE8B-3019-4B89-A38A-97EE508C2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5A02-B1E9-4E84-AAFE-938A9FB97AA3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5729-FF62-4D60-B1ED-2CEB294A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5D70-C551-4A72-AF91-E06763A1F03A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B61B-1DD8-459E-A113-B4D9FAF913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C31B-6221-4797-A72F-922D1DD68B8D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328D-1552-4B2A-9C31-79E3EEA1E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B336-B6E2-4FFB-AF28-6FDC6A5169E4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2A9D-7D7A-4A5D-B48B-8CD9318A45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15C34C-06DA-40D2-8FB4-B54C3E49E112}" type="datetimeFigureOut">
              <a:rPr lang="zh-CN" altLang="en-US"/>
              <a:pPr>
                <a:defRPr/>
              </a:pPr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740499-9D9B-4913-B575-6AA49A347B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1"/>
          <p:cNvSpPr txBox="1">
            <a:spLocks noChangeArrowheads="1"/>
          </p:cNvSpPr>
          <p:nvPr/>
        </p:nvSpPr>
        <p:spPr bwMode="auto">
          <a:xfrm>
            <a:off x="413538" y="1228685"/>
            <a:ext cx="831692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Stochastic Defect Detection for Monte-Carlo Feature Profile Model </a:t>
            </a:r>
            <a:r>
              <a:rPr lang="en-US" altLang="zh-CN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0"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sz="3400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marL="0"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MIPSE Graduate Symposium 2015</a:t>
            </a:r>
          </a:p>
          <a:p>
            <a:pPr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sz="2400" b="1" dirty="0" smtClean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marL="0"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Chad Huard and Mark Kushner</a:t>
            </a:r>
          </a:p>
          <a:p>
            <a:pPr marL="0"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University of Michigan, Dept. of Electrical Engineering</a:t>
            </a:r>
          </a:p>
          <a:p>
            <a:pPr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sz="2000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marL="0"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* Work supported by Lam Research Corporation</a:t>
            </a:r>
            <a:endParaRPr lang="en-US" altLang="ko-KR" sz="2000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MIPSE_2015</a:t>
            </a:r>
          </a:p>
          <a:p>
            <a:endParaRPr lang="en-US" sz="1000" dirty="0" smtClean="0"/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HK IMPLEMENTATION IN MCFPM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MIPSE_2015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966136"/>
            <a:ext cx="510731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2000" b="1" dirty="0">
                <a:latin typeface="Arial"/>
                <a:cs typeface="Arial"/>
              </a:rPr>
              <a:t>In </a:t>
            </a:r>
            <a:r>
              <a:rPr lang="en-US" sz="2000" b="1" dirty="0" smtClean="0">
                <a:latin typeface="Arial"/>
                <a:cs typeface="Arial"/>
              </a:rPr>
              <a:t>MCFPM the HK algorithm is adopted </a:t>
            </a:r>
            <a:r>
              <a:rPr lang="en-US" sz="2000" b="1" dirty="0">
                <a:latin typeface="Arial"/>
                <a:cs typeface="Arial"/>
              </a:rPr>
              <a:t>to identify and label clusters of solid materials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2000" b="1" dirty="0">
                <a:latin typeface="Arial"/>
                <a:cs typeface="Arial"/>
              </a:rPr>
              <a:t>If solid profile is completely connected there will be only one single </a:t>
            </a:r>
            <a:r>
              <a:rPr lang="en-US" sz="2000" b="1" dirty="0" smtClean="0">
                <a:latin typeface="Arial"/>
                <a:cs typeface="Arial"/>
              </a:rPr>
              <a:t>cluster with only one label</a:t>
            </a:r>
            <a:endParaRPr lang="en-US" sz="2000" b="1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2000" b="1" dirty="0">
                <a:latin typeface="Arial"/>
                <a:cs typeface="Arial"/>
              </a:rPr>
              <a:t>Clusters comprised of fewer than </a:t>
            </a:r>
            <a:r>
              <a:rPr lang="en-US" sz="2000" b="1" dirty="0" err="1">
                <a:latin typeface="Arial"/>
                <a:cs typeface="Arial"/>
              </a:rPr>
              <a:t>N</a:t>
            </a:r>
            <a:r>
              <a:rPr lang="en-US" sz="2000" b="1" baseline="-25000" dirty="0" err="1">
                <a:latin typeface="Arial"/>
                <a:cs typeface="Arial"/>
              </a:rPr>
              <a:t>min</a:t>
            </a:r>
            <a:r>
              <a:rPr lang="en-US" sz="2000" b="1" dirty="0">
                <a:latin typeface="Arial"/>
                <a:cs typeface="Arial"/>
              </a:rPr>
              <a:t> cells are considered orphaned and dropped or deleted </a:t>
            </a:r>
            <a:endParaRPr lang="en-US" sz="2000" b="1" dirty="0" smtClean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2000" b="1" dirty="0" smtClean="0">
                <a:latin typeface="Arial"/>
                <a:cs typeface="Arial"/>
              </a:rPr>
              <a:t>HK algorithm is very computationally efficient and robust in this application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1026" name="Picture 2" descr="G:\T150821\simpleH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52" y="1453303"/>
            <a:ext cx="3077384" cy="463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0152" y="879102"/>
            <a:ext cx="30283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Clusters of solid cells: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Cells are colored by cluster label using the HK algorithm as implemented in MCFPM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SI ETCHING IN CL</a:t>
            </a:r>
            <a:r>
              <a:rPr lang="en-US" altLang="zh-CN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PLASMA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MIPSE_2015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966136"/>
            <a:ext cx="5210187" cy="565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Silicon etching in </a:t>
            </a:r>
            <a:r>
              <a:rPr lang="en-US" sz="1600" b="1" dirty="0" err="1" smtClean="0">
                <a:latin typeface="Arial"/>
                <a:cs typeface="Arial"/>
              </a:rPr>
              <a:t>Ar</a:t>
            </a:r>
            <a:r>
              <a:rPr lang="en-US" sz="1600" b="1" dirty="0" smtClean="0">
                <a:latin typeface="Arial"/>
                <a:cs typeface="Arial"/>
              </a:rPr>
              <a:t>/Cl</a:t>
            </a:r>
            <a:r>
              <a:rPr lang="en-US" sz="1600" b="1" baseline="-25000" dirty="0" smtClean="0">
                <a:latin typeface="Arial"/>
                <a:cs typeface="Arial"/>
              </a:rPr>
              <a:t>2</a:t>
            </a:r>
            <a:r>
              <a:rPr lang="en-US" sz="1600" b="1" dirty="0" smtClean="0">
                <a:latin typeface="Arial"/>
                <a:cs typeface="Arial"/>
              </a:rPr>
              <a:t> plasma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Main etch mechanism: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Surface chlorination:</a:t>
            </a:r>
            <a:endParaRPr lang="en-US" sz="1600" b="1" dirty="0">
              <a:latin typeface="Arial"/>
              <a:cs typeface="Arial"/>
            </a:endParaRPr>
          </a:p>
          <a:p>
            <a:pPr marL="1200150" lvl="4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Si</a:t>
            </a:r>
            <a:r>
              <a:rPr lang="en-US" sz="1600" b="1" baseline="-25000" dirty="0" smtClean="0">
                <a:latin typeface="Arial"/>
                <a:cs typeface="Arial"/>
              </a:rPr>
              <a:t>(s)</a:t>
            </a:r>
            <a:r>
              <a:rPr lang="en-US" sz="1600" b="1" dirty="0" smtClean="0">
                <a:latin typeface="Arial"/>
                <a:cs typeface="Arial"/>
              </a:rPr>
              <a:t> + Cl</a:t>
            </a:r>
            <a:r>
              <a:rPr lang="en-US" sz="1600" b="1" baseline="-25000" dirty="0">
                <a:latin typeface="Arial"/>
                <a:cs typeface="Arial"/>
              </a:rPr>
              <a:t>(g)</a:t>
            </a:r>
            <a:r>
              <a:rPr lang="en-US" sz="1600" b="1" dirty="0" smtClean="0">
                <a:latin typeface="Arial"/>
                <a:cs typeface="Arial"/>
              </a:rPr>
              <a:t> → </a:t>
            </a:r>
            <a:r>
              <a:rPr lang="en-US" sz="1600" b="1" dirty="0" err="1" smtClean="0">
                <a:latin typeface="Arial"/>
                <a:cs typeface="Arial"/>
              </a:rPr>
              <a:t>SiCl</a:t>
            </a:r>
            <a:r>
              <a:rPr lang="en-US" sz="1600" b="1" baseline="-25000" dirty="0">
                <a:latin typeface="Arial"/>
                <a:cs typeface="Arial"/>
              </a:rPr>
              <a:t>(s)</a:t>
            </a:r>
            <a:endParaRPr lang="en-US" sz="1600" b="1" baseline="-25000" dirty="0" smtClean="0">
              <a:latin typeface="Arial"/>
              <a:cs typeface="Arial"/>
            </a:endParaRPr>
          </a:p>
          <a:p>
            <a:pPr marL="1200150" lvl="4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 err="1" smtClean="0">
                <a:latin typeface="Arial"/>
                <a:cs typeface="Arial"/>
              </a:rPr>
              <a:t>SiCl</a:t>
            </a:r>
            <a:r>
              <a:rPr lang="en-US" sz="1600" b="1" baseline="-25000" dirty="0">
                <a:latin typeface="Arial"/>
                <a:cs typeface="Arial"/>
              </a:rPr>
              <a:t>(s)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+ </a:t>
            </a:r>
            <a:r>
              <a:rPr lang="en-US" sz="1600" b="1" dirty="0" smtClean="0">
                <a:latin typeface="Arial"/>
                <a:cs typeface="Arial"/>
              </a:rPr>
              <a:t>Cl</a:t>
            </a:r>
            <a:r>
              <a:rPr lang="en-US" sz="1600" b="1" baseline="-25000" dirty="0">
                <a:latin typeface="Arial"/>
                <a:cs typeface="Arial"/>
              </a:rPr>
              <a:t>(g)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→ </a:t>
            </a:r>
            <a:r>
              <a:rPr lang="en-US" sz="1600" b="1" dirty="0" smtClean="0">
                <a:latin typeface="Arial"/>
                <a:cs typeface="Arial"/>
              </a:rPr>
              <a:t>SiCl</a:t>
            </a:r>
            <a:r>
              <a:rPr lang="en-US" sz="1600" b="1" baseline="-25000" dirty="0" smtClean="0">
                <a:latin typeface="Arial"/>
                <a:cs typeface="Arial"/>
              </a:rPr>
              <a:t>2</a:t>
            </a:r>
            <a:r>
              <a:rPr lang="en-US" sz="1600" b="1" baseline="-25000" dirty="0">
                <a:latin typeface="Arial"/>
                <a:cs typeface="Arial"/>
              </a:rPr>
              <a:t>(s)</a:t>
            </a:r>
            <a:endParaRPr lang="en-US" sz="1600" b="1" baseline="-25000" dirty="0" smtClean="0">
              <a:latin typeface="Arial"/>
              <a:cs typeface="Arial"/>
            </a:endParaRPr>
          </a:p>
          <a:p>
            <a:pPr marL="1200150" lvl="4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SiCl</a:t>
            </a:r>
            <a:r>
              <a:rPr lang="en-US" sz="1600" b="1" baseline="-25000" dirty="0" smtClean="0">
                <a:latin typeface="Arial"/>
                <a:cs typeface="Arial"/>
              </a:rPr>
              <a:t>2</a:t>
            </a:r>
            <a:r>
              <a:rPr lang="en-US" sz="1600" b="1" baseline="-25000" dirty="0">
                <a:latin typeface="Arial"/>
                <a:cs typeface="Arial"/>
              </a:rPr>
              <a:t>(s)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+ </a:t>
            </a:r>
            <a:r>
              <a:rPr lang="en-US" sz="1600" b="1" dirty="0" smtClean="0">
                <a:latin typeface="Arial"/>
                <a:cs typeface="Arial"/>
              </a:rPr>
              <a:t>Cl</a:t>
            </a:r>
            <a:r>
              <a:rPr lang="en-US" sz="1600" b="1" baseline="-25000" dirty="0">
                <a:latin typeface="Arial"/>
                <a:cs typeface="Arial"/>
              </a:rPr>
              <a:t>(g)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→ </a:t>
            </a:r>
            <a:r>
              <a:rPr lang="en-US" sz="1600" b="1" dirty="0" smtClean="0">
                <a:latin typeface="Arial"/>
                <a:cs typeface="Arial"/>
              </a:rPr>
              <a:t>SiCl</a:t>
            </a:r>
            <a:r>
              <a:rPr lang="en-US" sz="1600" b="1" baseline="-25000" dirty="0" smtClean="0">
                <a:latin typeface="Arial"/>
                <a:cs typeface="Arial"/>
              </a:rPr>
              <a:t>3</a:t>
            </a:r>
            <a:r>
              <a:rPr lang="en-US" sz="1600" b="1" baseline="-25000" dirty="0">
                <a:latin typeface="Arial"/>
                <a:cs typeface="Arial"/>
              </a:rPr>
              <a:t>(s)</a:t>
            </a:r>
            <a:endParaRPr lang="en-US" sz="1600" b="1" baseline="-25000" dirty="0" smtClean="0">
              <a:latin typeface="Arial"/>
              <a:cs typeface="Arial"/>
            </a:endParaRPr>
          </a:p>
          <a:p>
            <a:pPr marL="1200150" lvl="4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SiCl</a:t>
            </a:r>
            <a:r>
              <a:rPr lang="en-US" sz="1600" b="1" baseline="-25000" dirty="0" smtClean="0">
                <a:latin typeface="Arial"/>
                <a:cs typeface="Arial"/>
              </a:rPr>
              <a:t>3</a:t>
            </a:r>
            <a:r>
              <a:rPr lang="en-US" sz="1600" b="1" baseline="-25000" dirty="0">
                <a:latin typeface="Arial"/>
                <a:cs typeface="Arial"/>
              </a:rPr>
              <a:t>(s)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+ </a:t>
            </a:r>
            <a:r>
              <a:rPr lang="en-US" sz="1600" b="1" dirty="0" smtClean="0">
                <a:latin typeface="Arial"/>
                <a:cs typeface="Arial"/>
              </a:rPr>
              <a:t>Cl</a:t>
            </a:r>
            <a:r>
              <a:rPr lang="en-US" sz="1600" b="1" baseline="-25000" dirty="0">
                <a:latin typeface="Arial"/>
                <a:cs typeface="Arial"/>
              </a:rPr>
              <a:t>(g)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→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SiCl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4(g)</a:t>
            </a:r>
            <a:r>
              <a:rPr lang="en-US" sz="1600" b="1" dirty="0" smtClean="0">
                <a:latin typeface="Arial"/>
                <a:cs typeface="Arial"/>
              </a:rPr>
              <a:t> (low rate)</a:t>
            </a:r>
            <a:endParaRPr lang="en-US" sz="1600" b="1" dirty="0">
              <a:latin typeface="Arial"/>
              <a:cs typeface="Arial"/>
            </a:endParaRP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Ion assisted etching:</a:t>
            </a:r>
          </a:p>
          <a:p>
            <a:pPr marL="1200150" lvl="4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 err="1" smtClean="0">
                <a:latin typeface="Arial"/>
                <a:cs typeface="Arial"/>
              </a:rPr>
              <a:t>SiCl</a:t>
            </a:r>
            <a:r>
              <a:rPr lang="en-US" sz="1600" b="1" baseline="-25000" dirty="0" err="1" smtClean="0">
                <a:latin typeface="Arial"/>
                <a:cs typeface="Arial"/>
              </a:rPr>
              <a:t>x</a:t>
            </a:r>
            <a:r>
              <a:rPr lang="en-US" sz="1600" b="1" baseline="-25000" dirty="0">
                <a:latin typeface="Arial"/>
                <a:cs typeface="Arial"/>
              </a:rPr>
              <a:t>(s)</a:t>
            </a:r>
            <a:r>
              <a:rPr lang="en-US" sz="1600" b="1" dirty="0" smtClean="0">
                <a:latin typeface="Arial"/>
                <a:cs typeface="Arial"/>
              </a:rPr>
              <a:t> + M → </a:t>
            </a:r>
            <a:r>
              <a:rPr lang="en-US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SiCl</a:t>
            </a:r>
            <a:r>
              <a:rPr lang="en-US" sz="1600" b="1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US" sz="1600" b="1" baseline="-25000" dirty="0">
                <a:solidFill>
                  <a:srgbClr val="FF0000"/>
                </a:solidFill>
                <a:latin typeface="Arial"/>
                <a:cs typeface="Arial"/>
              </a:rPr>
              <a:t>(g)</a:t>
            </a:r>
            <a:r>
              <a:rPr lang="en-US" sz="1600" b="1" dirty="0" smtClean="0">
                <a:latin typeface="Arial"/>
                <a:cs typeface="Arial"/>
              </a:rPr>
              <a:t> + M </a:t>
            </a:r>
          </a:p>
          <a:p>
            <a:pPr marL="1200150" lvl="4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Where M is an energetic ion</a:t>
            </a:r>
          </a:p>
          <a:p>
            <a:pPr marL="1200150" lvl="4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Sputter rate increases with chlorine coordination and ion energy</a:t>
            </a:r>
            <a:endParaRPr lang="en-US" sz="1600" b="1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>
                <a:latin typeface="Arial"/>
                <a:cs typeface="Arial"/>
              </a:rPr>
              <a:t>Other reactions considered: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>
                <a:latin typeface="Arial"/>
                <a:cs typeface="Arial"/>
              </a:rPr>
              <a:t>Direct sputtering of Si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>
                <a:latin typeface="Arial"/>
                <a:cs typeface="Arial"/>
              </a:rPr>
              <a:t>Re-deposition of etch products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1600" b="1" dirty="0">
                <a:latin typeface="Arial"/>
                <a:cs typeface="Arial"/>
              </a:rPr>
              <a:t>Sputtering / re-deposition of polymer </a:t>
            </a:r>
            <a:r>
              <a:rPr lang="en-US" sz="1600" b="1" dirty="0" smtClean="0">
                <a:latin typeface="Arial"/>
                <a:cs typeface="Arial"/>
              </a:rPr>
              <a:t>resist (PR)</a:t>
            </a:r>
            <a:endParaRPr lang="en-US" sz="1600" b="1" dirty="0"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b="1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15" y="1196752"/>
            <a:ext cx="3358765" cy="350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2680" y="4869160"/>
            <a:ext cx="29523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2" indent="-274320"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Ion energy and angular distributions at etch surface</a:t>
            </a:r>
            <a:endParaRPr lang="en-US" sz="1600" b="1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ON POLYMER REDEPOSITION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MIPSE_2015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9" y="1052736"/>
            <a:ext cx="6555949" cy="50406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11960" y="946463"/>
            <a:ext cx="4608512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Not using a drop routine leaves a cloud </a:t>
            </a:r>
            <a:r>
              <a:rPr lang="en-US" sz="1600" b="1" dirty="0">
                <a:latin typeface="Arial"/>
                <a:cs typeface="Arial"/>
              </a:rPr>
              <a:t>of resist cells </a:t>
            </a:r>
            <a:r>
              <a:rPr lang="en-US" sz="1600" b="1" dirty="0" smtClean="0">
                <a:latin typeface="Arial"/>
                <a:cs typeface="Arial"/>
              </a:rPr>
              <a:t>floating </a:t>
            </a:r>
            <a:r>
              <a:rPr lang="en-US" sz="1600" b="1" dirty="0">
                <a:latin typeface="Arial"/>
                <a:cs typeface="Arial"/>
              </a:rPr>
              <a:t>above the main </a:t>
            </a:r>
            <a:r>
              <a:rPr lang="en-US" sz="1600" b="1" dirty="0" smtClean="0">
                <a:latin typeface="Arial"/>
                <a:cs typeface="Arial"/>
              </a:rPr>
              <a:t>profile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Delete shows very little re-deposited PR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"/>
            </a:pPr>
            <a:r>
              <a:rPr lang="en-US" sz="1600" b="1" dirty="0" smtClean="0">
                <a:latin typeface="Arial"/>
                <a:cs typeface="Arial"/>
              </a:rPr>
              <a:t>Drop shows significant “micro-masking” effect</a:t>
            </a:r>
          </a:p>
          <a:p>
            <a:pPr marL="274320" indent="-274320">
              <a:lnSpc>
                <a:spcPct val="100000"/>
              </a:lnSpc>
              <a:buFont typeface="Wingdings" panose="05000000000000000000" pitchFamily="2" charset="2"/>
              <a:buChar char=""/>
            </a:pPr>
            <a:endParaRPr lang="en-US" sz="1600" b="1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dirty="0" smtClean="0">
                <a:latin typeface="Arial"/>
                <a:cs typeface="Arial"/>
              </a:rPr>
              <a:t>[</a:t>
            </a:r>
            <a:r>
              <a:rPr lang="en-US" sz="1600" b="1" dirty="0" smtClean="0">
                <a:latin typeface="Arial"/>
                <a:cs typeface="Arial"/>
              </a:rPr>
              <a:t>A] </a:t>
            </a:r>
            <a:r>
              <a:rPr lang="en-US" sz="1600" b="1" dirty="0" smtClean="0">
                <a:latin typeface="Arial"/>
                <a:cs typeface="Arial"/>
              </a:rPr>
              <a:t>Etch profile with n</a:t>
            </a:r>
            <a:r>
              <a:rPr lang="en-US" sz="1600" b="1" dirty="0" smtClean="0">
                <a:latin typeface="Arial"/>
                <a:cs typeface="Arial"/>
              </a:rPr>
              <a:t>o </a:t>
            </a:r>
            <a:r>
              <a:rPr lang="en-US" sz="1600" b="1" dirty="0" smtClean="0">
                <a:latin typeface="Arial"/>
                <a:cs typeface="Arial"/>
              </a:rPr>
              <a:t>drop </a:t>
            </a:r>
            <a:r>
              <a:rPr lang="en-US" sz="1600" b="1" dirty="0" smtClean="0">
                <a:latin typeface="Arial"/>
                <a:cs typeface="Arial"/>
              </a:rPr>
              <a:t>routine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>
                <a:latin typeface="Arial"/>
                <a:cs typeface="Arial"/>
              </a:rPr>
              <a:t>[B] Etch profile with clusters deleted</a:t>
            </a:r>
            <a:endParaRPr lang="en-US" sz="16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dirty="0" smtClean="0">
                <a:latin typeface="Arial"/>
                <a:cs typeface="Arial"/>
              </a:rPr>
              <a:t>[C] </a:t>
            </a:r>
            <a:r>
              <a:rPr lang="en-US" sz="1600" b="1" dirty="0" smtClean="0">
                <a:latin typeface="Arial"/>
                <a:cs typeface="Arial"/>
              </a:rPr>
              <a:t>Etch profile with clusters dropped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0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ON ETCH RATE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MIPSE_2015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2861"/>
            <a:ext cx="2448272" cy="5317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0598" y="1034669"/>
            <a:ext cx="5549874" cy="513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Choosing to delete orphaned clusters increases etch rate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Dropping orphaned clusters to surface slows etch rate </a:t>
            </a:r>
            <a:r>
              <a:rPr lang="en-US" b="1" dirty="0" smtClean="0">
                <a:latin typeface="Arial"/>
                <a:cs typeface="Arial"/>
              </a:rPr>
              <a:t>slightly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These </a:t>
            </a:r>
            <a:r>
              <a:rPr lang="en-US" b="1" dirty="0" smtClean="0">
                <a:latin typeface="Arial"/>
                <a:cs typeface="Arial"/>
              </a:rPr>
              <a:t>results are expected due to the relatively low sputtering rate for photoresist in this reaction mechanism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This result, along with unit tests, provides verification of the HK technique as implemented in </a:t>
            </a:r>
            <a:r>
              <a:rPr lang="en-US" b="1" dirty="0" smtClean="0">
                <a:latin typeface="Arial"/>
                <a:cs typeface="Arial"/>
              </a:rPr>
              <a:t>MCFPM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endParaRPr lang="en-US" b="1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Arial"/>
                <a:cs typeface="Arial"/>
              </a:rPr>
              <a:t>[A] </a:t>
            </a:r>
            <a:r>
              <a:rPr lang="en-US" b="1" dirty="0" smtClean="0">
                <a:latin typeface="Arial"/>
                <a:cs typeface="Arial"/>
              </a:rPr>
              <a:t>Etch profiles with no </a:t>
            </a:r>
            <a:r>
              <a:rPr lang="en-US" b="1" dirty="0">
                <a:latin typeface="Arial"/>
                <a:cs typeface="Arial"/>
              </a:rPr>
              <a:t>drop routine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Arial"/>
                <a:cs typeface="Arial"/>
              </a:rPr>
              <a:t>[B] </a:t>
            </a:r>
            <a:r>
              <a:rPr lang="en-US" b="1" dirty="0" smtClean="0">
                <a:latin typeface="Arial"/>
                <a:cs typeface="Arial"/>
              </a:rPr>
              <a:t>Etch profiles </a:t>
            </a:r>
            <a:r>
              <a:rPr lang="en-US" b="1" dirty="0">
                <a:latin typeface="Arial"/>
                <a:cs typeface="Arial"/>
              </a:rPr>
              <a:t>with </a:t>
            </a:r>
            <a:r>
              <a:rPr lang="en-US" b="1" dirty="0" smtClean="0">
                <a:latin typeface="Arial"/>
                <a:cs typeface="Arial"/>
              </a:rPr>
              <a:t>orphaned </a:t>
            </a:r>
            <a:r>
              <a:rPr lang="en-US" b="1" dirty="0">
                <a:latin typeface="Arial"/>
                <a:cs typeface="Arial"/>
              </a:rPr>
              <a:t>clusters deleted 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Arial"/>
                <a:cs typeface="Arial"/>
              </a:rPr>
              <a:t>[C] </a:t>
            </a:r>
            <a:r>
              <a:rPr lang="en-US" b="1" dirty="0" smtClean="0">
                <a:latin typeface="Arial"/>
                <a:cs typeface="Arial"/>
              </a:rPr>
              <a:t>Etch profiles with orphaned </a:t>
            </a:r>
            <a:r>
              <a:rPr lang="en-US" b="1" dirty="0">
                <a:latin typeface="Arial"/>
                <a:cs typeface="Arial"/>
              </a:rPr>
              <a:t>clusters </a:t>
            </a:r>
            <a:r>
              <a:rPr lang="en-US" b="1" dirty="0" smtClean="0">
                <a:latin typeface="Arial"/>
                <a:cs typeface="Arial"/>
              </a:rPr>
              <a:t>dropped</a:t>
            </a:r>
            <a:endParaRPr lang="en-US" b="1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7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3528" y="966136"/>
            <a:ext cx="75608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Accurate etch profile simulation is essential to modern semiconductor technology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MCFPM provides 2d and 3d etch simulation integrated with reactor simulation through HPEM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Stochastic appearance of orphaned clusters of solid cells can effect etch simulation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err="1" smtClean="0">
                <a:latin typeface="Arial"/>
                <a:cs typeface="Arial"/>
              </a:rPr>
              <a:t>Hoshen</a:t>
            </a:r>
            <a:r>
              <a:rPr lang="en-US" b="1" dirty="0" smtClean="0">
                <a:latin typeface="Arial"/>
                <a:cs typeface="Arial"/>
              </a:rPr>
              <a:t>-Kopelman algorithm provides an efficient method to search for orphaned clusters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Choice of how to handle orphaned clusters can effect simulated profile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In case of etching of Si in </a:t>
            </a:r>
            <a:r>
              <a:rPr lang="en-US" b="1" dirty="0" err="1" smtClean="0">
                <a:latin typeface="Arial"/>
                <a:cs typeface="Arial"/>
              </a:rPr>
              <a:t>Ar</a:t>
            </a:r>
            <a:r>
              <a:rPr lang="en-US" b="1" dirty="0" smtClean="0">
                <a:latin typeface="Arial"/>
                <a:cs typeface="Arial"/>
              </a:rPr>
              <a:t>/Cl</a:t>
            </a:r>
            <a:r>
              <a:rPr lang="en-US" b="1" baseline="-25000" dirty="0" smtClean="0">
                <a:latin typeface="Arial"/>
                <a:cs typeface="Arial"/>
              </a:rPr>
              <a:t>2</a:t>
            </a:r>
            <a:r>
              <a:rPr lang="en-US" b="1" dirty="0" smtClean="0">
                <a:latin typeface="Arial"/>
                <a:cs typeface="Arial"/>
              </a:rPr>
              <a:t> plasma: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Deleting orphans increases etch rate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Dropping orphans results in increased </a:t>
            </a:r>
            <a:r>
              <a:rPr lang="en-US" b="1" dirty="0" smtClean="0">
                <a:latin typeface="Arial"/>
                <a:cs typeface="Arial"/>
              </a:rPr>
              <a:t>micro-masking</a:t>
            </a:r>
            <a:endParaRPr lang="en-US" b="1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Other systems may have different dependencies, and require flexible solution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457200" y="-100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buFontTx/>
            </a:pP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MIPSE_2015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82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PLASMA ETCHING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3528" y="966136"/>
            <a:ext cx="75608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"/>
            </a:pPr>
            <a:r>
              <a:rPr lang="en-US" sz="2000" b="1" dirty="0" smtClean="0">
                <a:latin typeface="Arial"/>
                <a:cs typeface="Arial"/>
              </a:rPr>
              <a:t>Reactive ion etching in plasma has become indispensable for semiconductor fabrication </a:t>
            </a:r>
            <a:r>
              <a:rPr lang="en-US" sz="2000" b="1" dirty="0" smtClean="0">
                <a:latin typeface="Arial"/>
                <a:cs typeface="Arial"/>
              </a:rPr>
              <a:t>processes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"/>
            </a:pPr>
            <a:r>
              <a:rPr lang="en-US" sz="2000" b="1" dirty="0">
                <a:latin typeface="Arial"/>
                <a:cs typeface="Arial"/>
              </a:rPr>
              <a:t>Each successive technology node puts greater demands on etch techniques in terms of resolution and </a:t>
            </a:r>
            <a:r>
              <a:rPr lang="en-US" sz="2000" b="1" dirty="0" smtClean="0">
                <a:latin typeface="Arial"/>
                <a:cs typeface="Arial"/>
              </a:rPr>
              <a:t>fidelity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MIPSE_2015</a:t>
            </a:r>
          </a:p>
          <a:p>
            <a:endParaRPr lang="en-US" sz="1000" dirty="0" smtClean="0"/>
          </a:p>
          <a:p>
            <a:endParaRPr lang="en-US" sz="1000" dirty="0"/>
          </a:p>
        </p:txBody>
      </p:sp>
      <p:grpSp>
        <p:nvGrpSpPr>
          <p:cNvPr id="3" name="Group 2"/>
          <p:cNvGrpSpPr/>
          <p:nvPr/>
        </p:nvGrpSpPr>
        <p:grpSpPr>
          <a:xfrm>
            <a:off x="827585" y="2724785"/>
            <a:ext cx="7488831" cy="3032477"/>
            <a:chOff x="467544" y="2724785"/>
            <a:chExt cx="7488831" cy="3032477"/>
          </a:xfrm>
        </p:grpSpPr>
        <p:pic>
          <p:nvPicPr>
            <p:cNvPr id="13" name="Picture 12" descr="http://asset0.cbsistatic.com/cnwk.1d/i/tim/2012/10/12/Intel-process-innovations_620x32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724785"/>
              <a:ext cx="5749649" cy="3032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5"/>
            <a:stretch/>
          </p:blipFill>
          <p:spPr bwMode="auto">
            <a:xfrm>
              <a:off x="6466440" y="3308217"/>
              <a:ext cx="1489935" cy="244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582870" y="2804853"/>
              <a:ext cx="1257074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dirty="0" smtClean="0"/>
                <a:t>2014 </a:t>
              </a:r>
            </a:p>
            <a:p>
              <a:pPr algn="ctr">
                <a:spcBef>
                  <a:spcPts val="0"/>
                </a:spcBef>
              </a:pPr>
              <a:r>
                <a:rPr lang="en-US" sz="1400" b="1" dirty="0" smtClean="0"/>
                <a:t>14nm 2</a:t>
              </a:r>
              <a:r>
                <a:rPr lang="en-US" sz="1400" b="1" baseline="30000" dirty="0" smtClean="0"/>
                <a:t>nd</a:t>
              </a:r>
              <a:r>
                <a:rPr lang="en-US" sz="1400" b="1" dirty="0" smtClean="0"/>
                <a:t> Gen.</a:t>
              </a:r>
              <a:endParaRPr lang="en-US" sz="1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7656" y="6050434"/>
            <a:ext cx="5151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</a:t>
            </a:r>
            <a:r>
              <a:rPr lang="en-US" sz="1000" dirty="0" smtClean="0"/>
              <a:t>]  S</a:t>
            </a:r>
            <a:r>
              <a:rPr lang="en-US" sz="1000" dirty="0"/>
              <a:t>. </a:t>
            </a:r>
            <a:r>
              <a:rPr lang="en-US" sz="1000" dirty="0" smtClean="0"/>
              <a:t>Natarajan</a:t>
            </a:r>
            <a:r>
              <a:rPr lang="en-US" sz="1000" i="1" dirty="0" smtClean="0"/>
              <a:t> et al.</a:t>
            </a:r>
            <a:r>
              <a:rPr lang="en-US" sz="1000" dirty="0" smtClean="0"/>
              <a:t>, </a:t>
            </a:r>
            <a:r>
              <a:rPr lang="en-US" sz="1000" i="1" dirty="0" smtClean="0"/>
              <a:t>2014 </a:t>
            </a:r>
            <a:r>
              <a:rPr lang="en-US" sz="1000" i="1" dirty="0"/>
              <a:t>IEEE International Electron Devices Meeting</a:t>
            </a:r>
            <a:r>
              <a:rPr lang="en-US" sz="1000" dirty="0"/>
              <a:t>, 2014, pp. 3.7.1–3.7.3.</a:t>
            </a:r>
          </a:p>
        </p:txBody>
      </p:sp>
    </p:spTree>
    <p:extLst>
      <p:ext uri="{BB962C8B-B14F-4D97-AF65-F5344CB8AC3E}">
        <p14:creationId xmlns:p14="http://schemas.microsoft.com/office/powerpoint/2010/main" val="9330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IN MODELING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3528" y="96613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2000" b="1" dirty="0">
                <a:latin typeface="Arial"/>
                <a:cs typeface="Arial"/>
              </a:rPr>
              <a:t>High </a:t>
            </a:r>
            <a:r>
              <a:rPr lang="en-US" sz="2000" b="1" dirty="0">
                <a:latin typeface="Arial"/>
                <a:cs typeface="Arial"/>
              </a:rPr>
              <a:t>quality simulation techniques are required that can be used to investigate the physics at work in modern etch processes on technologically relevant </a:t>
            </a:r>
            <a:r>
              <a:rPr lang="en-US" sz="2000" b="1" dirty="0">
                <a:latin typeface="Arial"/>
                <a:cs typeface="Arial"/>
              </a:rPr>
              <a:t>scales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MIPSE_2015</a:t>
            </a:r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07656" y="5733256"/>
            <a:ext cx="52660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</a:t>
            </a:r>
            <a:r>
              <a:rPr lang="en-US" sz="1000" dirty="0" smtClean="0"/>
              <a:t>] R</a:t>
            </a:r>
            <a:r>
              <a:rPr lang="en-US" sz="1000" dirty="0"/>
              <a:t>. L. Bates, M. J. </a:t>
            </a:r>
            <a:r>
              <a:rPr lang="en-US" sz="1000" dirty="0" err="1"/>
              <a:t>Goeckner</a:t>
            </a:r>
            <a:r>
              <a:rPr lang="en-US" sz="1000" dirty="0"/>
              <a:t>, and L. J. </a:t>
            </a:r>
            <a:r>
              <a:rPr lang="en-US" sz="1000" dirty="0" err="1"/>
              <a:t>Overzet</a:t>
            </a:r>
            <a:r>
              <a:rPr lang="en-US" sz="1000" dirty="0"/>
              <a:t>, </a:t>
            </a:r>
            <a:r>
              <a:rPr lang="en-US" sz="1000" i="1" dirty="0"/>
              <a:t>J. Vac. Sci. Technol. A Vacuum, Surfaces, Film.</a:t>
            </a:r>
            <a:r>
              <a:rPr lang="en-US" sz="1000" dirty="0"/>
              <a:t>, vol. 32, no. 5, p. 051302, 2014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[2] K</a:t>
            </a:r>
            <a:r>
              <a:rPr lang="en-US" sz="1000" dirty="0"/>
              <a:t>. J. </a:t>
            </a:r>
            <a:r>
              <a:rPr lang="en-US" sz="1000" dirty="0" err="1"/>
              <a:t>Kanarik</a:t>
            </a:r>
            <a:r>
              <a:rPr lang="en-US" sz="1000" dirty="0"/>
              <a:t>, T. </a:t>
            </a:r>
            <a:r>
              <a:rPr lang="en-US" sz="1000" dirty="0" err="1"/>
              <a:t>Lill</a:t>
            </a:r>
            <a:r>
              <a:rPr lang="en-US" sz="1000" dirty="0"/>
              <a:t>, E. a. Hudson, S. </a:t>
            </a:r>
            <a:r>
              <a:rPr lang="en-US" sz="1000" dirty="0" err="1"/>
              <a:t>Sriraman</a:t>
            </a:r>
            <a:r>
              <a:rPr lang="en-US" sz="1000" dirty="0"/>
              <a:t>, S. Tan, J. Marks, V. </a:t>
            </a:r>
            <a:r>
              <a:rPr lang="en-US" sz="1000" dirty="0" err="1"/>
              <a:t>Vahedi</a:t>
            </a:r>
            <a:r>
              <a:rPr lang="en-US" sz="1000" dirty="0"/>
              <a:t>, and R. a. </a:t>
            </a:r>
            <a:r>
              <a:rPr lang="en-US" sz="1000" dirty="0" err="1"/>
              <a:t>Gottscho</a:t>
            </a:r>
            <a:r>
              <a:rPr lang="en-US" sz="1000" dirty="0"/>
              <a:t>, </a:t>
            </a:r>
            <a:r>
              <a:rPr lang="en-US" sz="1000" i="1" dirty="0"/>
              <a:t>J. Vac. Sci. Technol. A Vacuum, Surfaces, Film.</a:t>
            </a:r>
            <a:r>
              <a:rPr lang="en-US" sz="1000" dirty="0"/>
              <a:t>, vol. 33, no. 2, p. 020802, 2015.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71600" y="2151264"/>
            <a:ext cx="7200800" cy="3383977"/>
            <a:chOff x="539552" y="2151264"/>
            <a:chExt cx="7200800" cy="3383977"/>
          </a:xfrm>
        </p:grpSpPr>
        <p:grpSp>
          <p:nvGrpSpPr>
            <p:cNvPr id="10" name="Group 9"/>
            <p:cNvGrpSpPr/>
            <p:nvPr/>
          </p:nvGrpSpPr>
          <p:grpSpPr>
            <a:xfrm>
              <a:off x="539552" y="2574313"/>
              <a:ext cx="3657917" cy="2249845"/>
              <a:chOff x="539552" y="2574313"/>
              <a:chExt cx="3657917" cy="224984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552" y="2915945"/>
                <a:ext cx="3657917" cy="1908213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62659" y="2574313"/>
                <a:ext cx="3411703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Aspect Ratio Dependent Etch-rate</a:t>
                </a:r>
                <a:endParaRPr lang="en-US" b="1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276532" y="2151264"/>
              <a:ext cx="2463820" cy="3383977"/>
              <a:chOff x="5584912" y="2151264"/>
              <a:chExt cx="2463820" cy="3383977"/>
            </a:xfrm>
          </p:grpSpPr>
          <p:pic>
            <p:nvPicPr>
              <p:cNvPr id="2050" name="Picture 2" descr="C:\Users\chuard\Desktop\Kanarik et al-0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4912" y="2492896"/>
                <a:ext cx="2463820" cy="3042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732262" y="2151264"/>
                <a:ext cx="2169120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Atomic Layer Etching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16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MODEL HIRERARCHY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MIPSE_2015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pic>
        <p:nvPicPr>
          <p:cNvPr id="3075" name="Picture 3" descr="G:\TEMP\MCFPM_modu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4" y="1268760"/>
            <a:ext cx="6007622" cy="47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02019" y="1246981"/>
            <a:ext cx="62646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2000" b="1" dirty="0" smtClean="0">
                <a:latin typeface="Arial"/>
                <a:cs typeface="Arial"/>
              </a:rPr>
              <a:t>Integrated modeling of reactor level plasma physics, sheath dynamics and etch feature evolution is essential to understand the dependency of etch features on process conditions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2000" b="1" dirty="0" smtClean="0">
                <a:latin typeface="Arial"/>
                <a:cs typeface="Arial"/>
              </a:rPr>
              <a:t>Our model uses independent modules which exchange information on process dependent time/length scales to simulate the physics at these vastly different scales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3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MONTE CARLO FEATURE PROFILE MODEL</a:t>
            </a:r>
            <a:endParaRPr lang="zh-CN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MIPSE_2015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966136"/>
            <a:ext cx="51845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Profile geometry is defined on a structured grid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Pseudo-particles are launched with fluxes, energy and angular distributions derived from HPEM data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Particles are tracked through space until they react with the profile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Typical reactions:</a:t>
            </a:r>
          </a:p>
          <a:p>
            <a:pPr marL="73152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Deposition	</a:t>
            </a:r>
            <a:r>
              <a:rPr lang="en-US" sz="1400" b="1" dirty="0" smtClean="0">
                <a:latin typeface="Arial"/>
                <a:cs typeface="Arial"/>
              </a:rPr>
              <a:t>A(s) + B(g) </a:t>
            </a:r>
            <a:r>
              <a:rPr lang="en-US" sz="1400" b="1" dirty="0" smtClean="0">
                <a:latin typeface="Arial"/>
                <a:cs typeface="Arial"/>
                <a:sym typeface="Wingdings" panose="05000000000000000000" pitchFamily="2" charset="2"/>
              </a:rPr>
              <a:t> A(s) + B(s)</a:t>
            </a:r>
            <a:endParaRPr lang="en-US" sz="1400" b="1" dirty="0" smtClean="0">
              <a:latin typeface="Arial"/>
              <a:cs typeface="Arial"/>
            </a:endParaRPr>
          </a:p>
          <a:p>
            <a:pPr marL="73152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Reflection	</a:t>
            </a:r>
            <a:r>
              <a:rPr lang="en-US" sz="1400" b="1" dirty="0" smtClean="0">
                <a:latin typeface="Arial"/>
                <a:cs typeface="Arial"/>
              </a:rPr>
              <a:t>A(s) + B(g) </a:t>
            </a:r>
            <a:r>
              <a:rPr lang="en-US" sz="1400" b="1" dirty="0" smtClean="0">
                <a:latin typeface="Arial"/>
                <a:cs typeface="Arial"/>
                <a:sym typeface="Wingdings" panose="05000000000000000000" pitchFamily="2" charset="2"/>
              </a:rPr>
              <a:t> A(s) + B(g)</a:t>
            </a:r>
            <a:endParaRPr lang="en-US" sz="1400" b="1" dirty="0" smtClean="0">
              <a:latin typeface="Arial"/>
              <a:cs typeface="Arial"/>
            </a:endParaRPr>
          </a:p>
          <a:p>
            <a:pPr marL="73152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Reaction	</a:t>
            </a:r>
            <a:r>
              <a:rPr lang="en-US" b="1" dirty="0" smtClean="0">
                <a:latin typeface="Arial"/>
                <a:cs typeface="Arial"/>
              </a:rPr>
              <a:t>	</a:t>
            </a:r>
            <a:r>
              <a:rPr lang="en-US" sz="1400" b="1" dirty="0" smtClean="0">
                <a:latin typeface="Arial"/>
                <a:cs typeface="Arial"/>
              </a:rPr>
              <a:t>A(s</a:t>
            </a:r>
            <a:r>
              <a:rPr lang="en-US" sz="1400" b="1" dirty="0" smtClean="0">
                <a:latin typeface="Arial"/>
                <a:cs typeface="Arial"/>
              </a:rPr>
              <a:t>) + B(g) </a:t>
            </a:r>
            <a:r>
              <a:rPr lang="en-US" sz="1400" b="1" dirty="0" smtClean="0">
                <a:latin typeface="Arial"/>
                <a:cs typeface="Arial"/>
                <a:sym typeface="Wingdings" panose="05000000000000000000" pitchFamily="2" charset="2"/>
              </a:rPr>
              <a:t> C(s) + D(g)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  <a:sym typeface="Wingdings" panose="05000000000000000000" pitchFamily="2" charset="2"/>
              </a:rPr>
              <a:t>All particles, including reaction products, are tracked until they are consumed or leave the simulation domain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  <a:sym typeface="Wingdings" panose="05000000000000000000" pitchFamily="2" charset="2"/>
              </a:rPr>
              <a:t>Changes made to the profile by particle reactions are tracked as the simulation output</a:t>
            </a:r>
            <a:endParaRPr lang="en-US" b="1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24744"/>
            <a:ext cx="1820770" cy="4543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328" y="1340768"/>
            <a:ext cx="137730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2708920"/>
            <a:ext cx="130035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4005064"/>
            <a:ext cx="11592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STOCHASTIC DEFECTS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MIPSE_2015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966136"/>
            <a:ext cx="505016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Due to stochastic nature of the Monte Carlo technique, unphysical defects can appear in the etch profile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Clusters of solid cells which have become detached from the main profile can appear during simulation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To avoid these unphysical defects affecting the results of the simulation they must be searched for and resolved separately from the main etch simulation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Two ways to resolve: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Delete orphaned clusters when detected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b="1" dirty="0" smtClean="0">
                <a:latin typeface="Arial"/>
                <a:cs typeface="Arial"/>
              </a:rPr>
              <a:t>Drop clusters to surface of profile, as by gravity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76" y="1268760"/>
            <a:ext cx="304167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HOSHEN-KOPELMAN (HK) </a:t>
            </a: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MIPSE_2015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966136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2000" b="1" dirty="0" smtClean="0">
                <a:latin typeface="Arial"/>
                <a:cs typeface="Arial"/>
              </a:rPr>
              <a:t>Originally conceived to study percolation problems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2000" b="1" dirty="0" smtClean="0">
                <a:latin typeface="Arial"/>
                <a:cs typeface="Arial"/>
              </a:rPr>
              <a:t>Algorithm finds ‘clusters’ of connected cells and gives each cluster a unique label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2000" b="1" dirty="0" smtClean="0">
                <a:latin typeface="Arial"/>
                <a:cs typeface="Arial"/>
              </a:rPr>
              <a:t>Any two cells that have the same label are connected by a path through other cells with the same label, and any two cells with different labels have no such path between them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/>
              <a:cs typeface="Arial"/>
            </a:endParaRPr>
          </a:p>
        </p:txBody>
      </p:sp>
      <p:pic>
        <p:nvPicPr>
          <p:cNvPr id="1027" name="Picture 3" descr="G:\TEMP\simpleHKdem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3579341"/>
            <a:ext cx="608965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656" y="5914727"/>
            <a:ext cx="52660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smtClean="0"/>
              <a:t>1] J</a:t>
            </a:r>
            <a:r>
              <a:rPr lang="en-US" sz="1000" dirty="0"/>
              <a:t>. </a:t>
            </a:r>
            <a:r>
              <a:rPr lang="en-US" sz="1000" dirty="0" err="1"/>
              <a:t>Hoshen</a:t>
            </a:r>
            <a:r>
              <a:rPr lang="en-US" sz="1000" dirty="0"/>
              <a:t> and R. Kopelman, </a:t>
            </a:r>
            <a:r>
              <a:rPr lang="en-US" sz="1000" i="1" dirty="0"/>
              <a:t>Phys. Rev. B</a:t>
            </a:r>
            <a:r>
              <a:rPr lang="en-US" sz="1000" dirty="0"/>
              <a:t>, vol. 14, no. 8, pp. 3438–3445, Oct. 1976.</a:t>
            </a:r>
          </a:p>
          <a:p>
            <a:r>
              <a:rPr lang="en-US" sz="1000" dirty="0" smtClean="0"/>
              <a:t>[2] C</a:t>
            </a:r>
            <a:r>
              <a:rPr lang="en-US" sz="1000" dirty="0"/>
              <a:t>. </a:t>
            </a:r>
            <a:r>
              <a:rPr lang="en-US" sz="1000" dirty="0" err="1"/>
              <a:t>Joas</a:t>
            </a:r>
            <a:r>
              <a:rPr lang="en-US" sz="1000" dirty="0"/>
              <a:t>, “Introduction to the </a:t>
            </a:r>
            <a:r>
              <a:rPr lang="en-US" sz="1000" dirty="0" err="1"/>
              <a:t>Hoshen</a:t>
            </a:r>
            <a:r>
              <a:rPr lang="en-US" sz="1000" dirty="0"/>
              <a:t>-Kopelman algorithm and its application to nodal domain statistics,” in </a:t>
            </a:r>
            <a:r>
              <a:rPr lang="en-US" sz="1000" i="1" dirty="0"/>
              <a:t>Weizmann Institute, Nodal Week</a:t>
            </a:r>
            <a:r>
              <a:rPr lang="en-US" sz="1000" dirty="0"/>
              <a:t>, 2006</a:t>
            </a:r>
            <a:r>
              <a:rPr lang="en-US" sz="1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2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HK PSEUDOCODE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MIPSE_2015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656" y="5914727"/>
            <a:ext cx="52660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smtClean="0"/>
              <a:t>1] J</a:t>
            </a:r>
            <a:r>
              <a:rPr lang="en-US" sz="1000" dirty="0"/>
              <a:t>. </a:t>
            </a:r>
            <a:r>
              <a:rPr lang="en-US" sz="1000" dirty="0" err="1"/>
              <a:t>Hoshen</a:t>
            </a:r>
            <a:r>
              <a:rPr lang="en-US" sz="1000" dirty="0"/>
              <a:t> and R. Kopelman, </a:t>
            </a:r>
            <a:r>
              <a:rPr lang="en-US" sz="1000" i="1" dirty="0"/>
              <a:t>Phys. Rev. B</a:t>
            </a:r>
            <a:r>
              <a:rPr lang="en-US" sz="1000" dirty="0"/>
              <a:t>, vol. 14, no. 8, pp. 3438–3445, Oct. 1976.</a:t>
            </a:r>
          </a:p>
          <a:p>
            <a:r>
              <a:rPr lang="en-US" sz="1000" dirty="0" smtClean="0"/>
              <a:t>[2] C</a:t>
            </a:r>
            <a:r>
              <a:rPr lang="en-US" sz="1000" dirty="0"/>
              <a:t>. </a:t>
            </a:r>
            <a:r>
              <a:rPr lang="en-US" sz="1000" dirty="0" err="1"/>
              <a:t>Joas</a:t>
            </a:r>
            <a:r>
              <a:rPr lang="en-US" sz="1000" dirty="0"/>
              <a:t>, “Introduction to the </a:t>
            </a:r>
            <a:r>
              <a:rPr lang="en-US" sz="1000" dirty="0" err="1"/>
              <a:t>Hoshen</a:t>
            </a:r>
            <a:r>
              <a:rPr lang="en-US" sz="1000" dirty="0"/>
              <a:t>-Kopelman algorithm and its application to nodal domain statistics,” in </a:t>
            </a:r>
            <a:r>
              <a:rPr lang="en-US" sz="1000" i="1" dirty="0"/>
              <a:t>Weizmann Institute, Nodal Week</a:t>
            </a:r>
            <a:r>
              <a:rPr lang="en-US" sz="1000" dirty="0"/>
              <a:t>, 2006</a:t>
            </a:r>
            <a:r>
              <a:rPr lang="en-US" sz="1000" dirty="0" smtClean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23528" y="966136"/>
                <a:ext cx="8424936" cy="493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r>
                  <a:rPr lang="en-US" sz="2000" b="1" dirty="0" smtClean="0">
                    <a:latin typeface="Arial"/>
                    <a:cs typeface="Arial"/>
                  </a:rPr>
                  <a:t>Vector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Arial"/>
                      </a:rPr>
                      <m:t>𝑳</m:t>
                    </m:r>
                    <m:r>
                      <a:rPr lang="en-US" sz="2000" b="1" i="1" smtClean="0">
                        <a:latin typeface="Cambria Math"/>
                        <a:cs typeface="Arial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Arial"/>
                    <a:cs typeface="Arial"/>
                  </a:rPr>
                  <a:t>stores cluster labels and acts as equivalence list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r>
                  <a:rPr lang="en-US" sz="2000" b="1" dirty="0" smtClean="0">
                    <a:latin typeface="Arial"/>
                    <a:cs typeface="Arial"/>
                  </a:rPr>
                  <a:t>Two labels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Arial"/>
                      </a:rPr>
                      <m:t>𝒊</m:t>
                    </m:r>
                  </m:oMath>
                </a14:m>
                <a:r>
                  <a:rPr lang="en-US" sz="2000" b="1" dirty="0" smtClean="0"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Arial"/>
                      </a:rPr>
                      <m:t>𝒋</m:t>
                    </m:r>
                  </m:oMath>
                </a14:m>
                <a:r>
                  <a:rPr lang="en-US" sz="2000" b="1" dirty="0" smtClean="0">
                    <a:latin typeface="Arial"/>
                    <a:cs typeface="Arial"/>
                  </a:rPr>
                  <a:t> are equivalent if: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cs typeface="Arial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cs typeface="Arial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cs typeface="Arial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  <a:cs typeface="Arial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cs typeface="Arial"/>
                      </a:rPr>
                      <m:t>𝒋</m:t>
                    </m:r>
                  </m:oMath>
                </a14:m>
                <a:endParaRPr lang="en-US" sz="2000" b="1" dirty="0" smtClean="0">
                  <a:latin typeface="Arial"/>
                  <a:cs typeface="Arial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r>
                  <a:rPr lang="en-US" sz="2000" b="1" dirty="0" smtClean="0">
                    <a:latin typeface="Arial"/>
                    <a:cs typeface="Arial"/>
                  </a:rPr>
                  <a:t>Equivalence operators: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endParaRPr lang="en-US" sz="2000" b="1" dirty="0" smtClean="0">
                  <a:latin typeface="Arial"/>
                  <a:cs typeface="Arial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endParaRPr lang="en-US" sz="2000" b="1" dirty="0" smtClean="0">
                  <a:latin typeface="Arial"/>
                  <a:cs typeface="Arial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endParaRPr lang="en-US" sz="2000" b="1" dirty="0">
                  <a:latin typeface="Arial"/>
                  <a:cs typeface="Arial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endParaRPr lang="en-US" sz="2000" b="1" dirty="0" smtClean="0">
                  <a:latin typeface="Arial"/>
                  <a:cs typeface="Arial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endParaRPr lang="en-US" sz="2000" b="1" dirty="0">
                  <a:latin typeface="Arial"/>
                  <a:cs typeface="Arial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r>
                  <a:rPr lang="en-US" sz="2000" b="1" dirty="0" smtClean="0">
                    <a:latin typeface="Arial"/>
                    <a:cs typeface="Arial"/>
                  </a:rPr>
                  <a:t>Loop through system</a:t>
                </a:r>
              </a:p>
              <a:p>
                <a:pPr marL="800100" lvl="2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r>
                  <a:rPr lang="en-US" sz="2000" b="1" dirty="0" smtClean="0">
                    <a:latin typeface="Arial"/>
                    <a:cs typeface="Arial"/>
                  </a:rPr>
                  <a:t>Look at cells ‘behind’ current position</a:t>
                </a:r>
              </a:p>
              <a:p>
                <a:pPr marL="1257300" lvl="4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r>
                  <a:rPr lang="en-US" sz="2000" b="1" dirty="0" smtClean="0">
                    <a:latin typeface="Arial"/>
                    <a:cs typeface="Arial"/>
                  </a:rPr>
                  <a:t>If only one cell has a label, take that label</a:t>
                </a:r>
              </a:p>
              <a:p>
                <a:pPr marL="1257300" lvl="4" indent="-342900">
                  <a:lnSpc>
                    <a:spcPct val="10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"/>
                </a:pPr>
                <a:r>
                  <a:rPr lang="en-US" sz="2000" b="1" dirty="0" smtClean="0">
                    <a:latin typeface="Arial"/>
                    <a:cs typeface="Arial"/>
                  </a:rPr>
                  <a:t>If two or more cells have labels, take lowest label and Union equivalent labels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66136"/>
                <a:ext cx="8424936" cy="4939814"/>
              </a:xfrm>
              <a:prstGeom prst="rect">
                <a:avLst/>
              </a:prstGeom>
              <a:blipFill rotWithShape="1">
                <a:blip r:embed="rId3"/>
                <a:stretch>
                  <a:fillRect l="-579" t="-493" b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345285" y="2204863"/>
            <a:ext cx="6453430" cy="1812805"/>
            <a:chOff x="1331640" y="2204863"/>
            <a:chExt cx="6453430" cy="1812805"/>
          </a:xfrm>
        </p:grpSpPr>
        <p:sp>
          <p:nvSpPr>
            <p:cNvPr id="2" name="TextBox 1"/>
            <p:cNvSpPr txBox="1"/>
            <p:nvPr/>
          </p:nvSpPr>
          <p:spPr>
            <a:xfrm>
              <a:off x="1331640" y="2204864"/>
              <a:ext cx="2646878" cy="1812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1" dirty="0">
                  <a:latin typeface="Hack" panose="020B0609030202020204" pitchFamily="49" charset="0"/>
                  <a:ea typeface="Hack" panose="020B0609030202020204" pitchFamily="49" charset="0"/>
                  <a:cs typeface="Hack" panose="020B0609030202020204" pitchFamily="49" charset="0"/>
                </a:rPr>
                <a:t>Find(x):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b="1" dirty="0">
                  <a:latin typeface="Hack" panose="020B0609030202020204" pitchFamily="49" charset="0"/>
                  <a:ea typeface="Hack" panose="020B0609030202020204" pitchFamily="49" charset="0"/>
                  <a:cs typeface="Hack" panose="020B0609030202020204" pitchFamily="49" charset="0"/>
                </a:rPr>
                <a:t>while L(x)!=x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b="1" dirty="0" smtClean="0">
                  <a:latin typeface="Hack" panose="020B0609030202020204" pitchFamily="49" charset="0"/>
                  <a:ea typeface="Hack" panose="020B0609030202020204" pitchFamily="49" charset="0"/>
                  <a:cs typeface="Hack" panose="020B0609030202020204" pitchFamily="49" charset="0"/>
                </a:rPr>
                <a:t>	x=L(x</a:t>
              </a:r>
              <a:r>
                <a:rPr lang="en-US" sz="2000" b="1" dirty="0">
                  <a:latin typeface="Hack" panose="020B0609030202020204" pitchFamily="49" charset="0"/>
                  <a:ea typeface="Hack" panose="020B0609030202020204" pitchFamily="49" charset="0"/>
                  <a:cs typeface="Hack" panose="020B0609030202020204" pitchFamily="49" charset="0"/>
                </a:rPr>
                <a:t>)</a:t>
              </a:r>
            </a:p>
            <a:p>
              <a:pPr lvl="1">
                <a:lnSpc>
                  <a:spcPct val="100000"/>
                </a:lnSpc>
              </a:pPr>
              <a:r>
                <a:rPr lang="en-US" sz="2000" b="1" dirty="0">
                  <a:latin typeface="Hack" panose="020B0609030202020204" pitchFamily="49" charset="0"/>
                  <a:ea typeface="Hack" panose="020B0609030202020204" pitchFamily="49" charset="0"/>
                  <a:cs typeface="Hack" panose="020B0609030202020204" pitchFamily="49" charset="0"/>
                </a:rPr>
                <a:t>return(x)</a:t>
              </a:r>
            </a:p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92080" y="2204863"/>
              <a:ext cx="2492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1" dirty="0" smtClean="0">
                  <a:latin typeface="Hack" panose="020B0609030202020204" pitchFamily="49" charset="0"/>
                  <a:ea typeface="Hack" panose="020B0609030202020204" pitchFamily="49" charset="0"/>
                  <a:cs typeface="Hack" panose="020B0609030202020204" pitchFamily="49" charset="0"/>
                </a:rPr>
                <a:t>Union(</a:t>
              </a:r>
              <a:r>
                <a:rPr lang="en-US" sz="2000" b="1" dirty="0" err="1" smtClean="0">
                  <a:latin typeface="Hack" panose="020B0609030202020204" pitchFamily="49" charset="0"/>
                  <a:ea typeface="Hack" panose="020B0609030202020204" pitchFamily="49" charset="0"/>
                  <a:cs typeface="Hack" panose="020B0609030202020204" pitchFamily="49" charset="0"/>
                </a:rPr>
                <a:t>x,y</a:t>
              </a:r>
              <a:r>
                <a:rPr lang="en-US" sz="2000" b="1" dirty="0" smtClean="0">
                  <a:latin typeface="Hack" panose="020B0609030202020204" pitchFamily="49" charset="0"/>
                  <a:ea typeface="Hack" panose="020B0609030202020204" pitchFamily="49" charset="0"/>
                  <a:cs typeface="Hack" panose="020B0609030202020204" pitchFamily="49" charset="0"/>
                </a:rPr>
                <a:t>):</a:t>
              </a:r>
              <a:endParaRPr lang="en-US" sz="2000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endParaRPr>
            </a:p>
            <a:p>
              <a:pPr lvl="1">
                <a:lnSpc>
                  <a:spcPct val="100000"/>
                </a:lnSpc>
              </a:pPr>
              <a:r>
                <a:rPr lang="en-US" sz="2000" b="1" dirty="0" smtClean="0">
                  <a:latin typeface="Hack" panose="020B0609030202020204" pitchFamily="49" charset="0"/>
                  <a:ea typeface="Hack" panose="020B0609030202020204" pitchFamily="49" charset="0"/>
                  <a:cs typeface="Hack" panose="020B0609030202020204" pitchFamily="49" charset="0"/>
                </a:rPr>
                <a:t>L(x)=Find(y)</a:t>
              </a:r>
              <a:endParaRPr lang="en-US" sz="2000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0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HK ALGORITHM FLOW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838200" y="8366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University of Michigan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latin typeface="Arial" charset="0"/>
                </a:rPr>
                <a:t>Institute for Plasma Science &amp; Engr.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656" y="6510513"/>
            <a:ext cx="122398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/>
              <a:t>MIPSE_2015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7" y="1772816"/>
            <a:ext cx="8232426" cy="38889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656" y="5914727"/>
            <a:ext cx="52660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smtClean="0"/>
              <a:t>1] J</a:t>
            </a:r>
            <a:r>
              <a:rPr lang="en-US" sz="1000" dirty="0"/>
              <a:t>. </a:t>
            </a:r>
            <a:r>
              <a:rPr lang="en-US" sz="1000" dirty="0" err="1"/>
              <a:t>Hoshen</a:t>
            </a:r>
            <a:r>
              <a:rPr lang="en-US" sz="1000" dirty="0"/>
              <a:t> and R. Kopelman, </a:t>
            </a:r>
            <a:r>
              <a:rPr lang="en-US" sz="1000" i="1" dirty="0"/>
              <a:t>Phys. Rev. B</a:t>
            </a:r>
            <a:r>
              <a:rPr lang="en-US" sz="1000" dirty="0"/>
              <a:t>, vol. 14, no. 8, pp. 3438–3445, Oct. 1976.</a:t>
            </a:r>
          </a:p>
          <a:p>
            <a:r>
              <a:rPr lang="en-US" sz="1000" dirty="0" smtClean="0"/>
              <a:t>[2] C</a:t>
            </a:r>
            <a:r>
              <a:rPr lang="en-US" sz="1000" dirty="0"/>
              <a:t>. </a:t>
            </a:r>
            <a:r>
              <a:rPr lang="en-US" sz="1000" dirty="0" err="1"/>
              <a:t>Joas</a:t>
            </a:r>
            <a:r>
              <a:rPr lang="en-US" sz="1000" dirty="0"/>
              <a:t>, “Introduction to the </a:t>
            </a:r>
            <a:r>
              <a:rPr lang="en-US" sz="1000" dirty="0" err="1"/>
              <a:t>Hoshen</a:t>
            </a:r>
            <a:r>
              <a:rPr lang="en-US" sz="1000" dirty="0"/>
              <a:t>-Kopelman algorithm and its application to nodal domain statistics,” in </a:t>
            </a:r>
            <a:r>
              <a:rPr lang="en-US" sz="1000" i="1" dirty="0"/>
              <a:t>Weizmann Institute, Nodal Week</a:t>
            </a:r>
            <a:r>
              <a:rPr lang="en-US" sz="1000" dirty="0"/>
              <a:t>, 2006</a:t>
            </a:r>
            <a:r>
              <a:rPr lang="en-US" sz="1000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96613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"/>
            </a:pPr>
            <a:r>
              <a:rPr lang="en-US" sz="2000" b="1" dirty="0" smtClean="0">
                <a:latin typeface="Arial"/>
                <a:cs typeface="Arial"/>
              </a:rPr>
              <a:t>HK algorithm requires two passes through system to accurately label all clusters</a:t>
            </a:r>
            <a:endParaRPr lang="en-US" sz="20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8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20176</TotalTime>
  <Words>1362</Words>
  <Application>Microsoft Office PowerPoint</Application>
  <PresentationFormat>On-screen Show (4:3)</PresentationFormat>
  <Paragraphs>191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</vt:lpstr>
      <vt:lpstr>PowerPoint Presentation</vt:lpstr>
      <vt:lpstr>IMPORTANCE OF PLASMA ETCHING</vt:lpstr>
      <vt:lpstr>CHALLENGES IN MODELING</vt:lpstr>
      <vt:lpstr>INTEGRATED MODEL HIRERARCHY</vt:lpstr>
      <vt:lpstr>MONTE CARLO FEATURE PROFILE MODEL</vt:lpstr>
      <vt:lpstr>STOCHASTIC DEFECTS</vt:lpstr>
      <vt:lpstr>HOSHEN-KOPELMAN (HK) ALGORITHM</vt:lpstr>
      <vt:lpstr>HK PSEUDOCODE</vt:lpstr>
      <vt:lpstr>HK ALGORITHM FLOW</vt:lpstr>
      <vt:lpstr>HK IMPLEMENTATION IN MCFPM</vt:lpstr>
      <vt:lpstr>EXAMPLE: SI ETCHING IN CL2 PLASMA</vt:lpstr>
      <vt:lpstr>EFFECT ON POLYMER REDEPOSITION</vt:lpstr>
      <vt:lpstr>EFFECT ON ETCH RATE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P.T.</dc:creator>
  <cp:lastModifiedBy>Chad Huard</cp:lastModifiedBy>
  <cp:revision>752</cp:revision>
  <cp:lastPrinted>2015-10-06T18:11:52Z</cp:lastPrinted>
  <dcterms:created xsi:type="dcterms:W3CDTF">2012-03-04T21:52:45Z</dcterms:created>
  <dcterms:modified xsi:type="dcterms:W3CDTF">2015-10-06T19:16:37Z</dcterms:modified>
</cp:coreProperties>
</file>