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tiff" ContentType="image/tiff"/>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273" r:id="rId2"/>
    <p:sldId id="274" r:id="rId3"/>
    <p:sldId id="320" r:id="rId4"/>
    <p:sldId id="321" r:id="rId5"/>
    <p:sldId id="323" r:id="rId6"/>
    <p:sldId id="289" r:id="rId7"/>
    <p:sldId id="308" r:id="rId8"/>
    <p:sldId id="276" r:id="rId9"/>
    <p:sldId id="330" r:id="rId10"/>
    <p:sldId id="311" r:id="rId11"/>
    <p:sldId id="325" r:id="rId12"/>
    <p:sldId id="331" r:id="rId13"/>
    <p:sldId id="315" r:id="rId14"/>
    <p:sldId id="329" r:id="rId15"/>
    <p:sldId id="316" r:id="rId16"/>
    <p:sldId id="271" r:id="rId17"/>
    <p:sldId id="332" r:id="rId18"/>
    <p:sldId id="290" r:id="rId19"/>
    <p:sldId id="309" r:id="rId20"/>
    <p:sldId id="310" r:id="rId21"/>
    <p:sldId id="313" r:id="rId22"/>
  </p:sldIdLst>
  <p:sldSz cx="9144000" cy="6858000" type="screen4x3"/>
  <p:notesSz cx="9296400" cy="7010400"/>
  <p:defaultTextStyle>
    <a:defPPr>
      <a:defRPr lang="zh-CN"/>
    </a:defPPr>
    <a:lvl1pPr algn="l" rtl="0" fontAlgn="base">
      <a:lnSpc>
        <a:spcPct val="90000"/>
      </a:lnSpc>
      <a:spcBef>
        <a:spcPct val="20000"/>
      </a:spcBef>
      <a:spcAft>
        <a:spcPct val="0"/>
      </a:spcAft>
      <a:buFont typeface="Arial" charset="0"/>
      <a:defRPr kern="1200">
        <a:solidFill>
          <a:schemeClr val="tx1"/>
        </a:solidFill>
        <a:latin typeface="Calibri" pitchFamily="34" charset="0"/>
        <a:ea typeface="宋体" pitchFamily="2" charset="-122"/>
        <a:cs typeface="+mn-cs"/>
      </a:defRPr>
    </a:lvl1pPr>
    <a:lvl2pPr marL="457200" algn="l" rtl="0" fontAlgn="base">
      <a:lnSpc>
        <a:spcPct val="90000"/>
      </a:lnSpc>
      <a:spcBef>
        <a:spcPct val="20000"/>
      </a:spcBef>
      <a:spcAft>
        <a:spcPct val="0"/>
      </a:spcAft>
      <a:buFont typeface="Arial" charset="0"/>
      <a:defRPr kern="1200">
        <a:solidFill>
          <a:schemeClr val="tx1"/>
        </a:solidFill>
        <a:latin typeface="Calibri" pitchFamily="34" charset="0"/>
        <a:ea typeface="宋体" pitchFamily="2" charset="-122"/>
        <a:cs typeface="+mn-cs"/>
      </a:defRPr>
    </a:lvl2pPr>
    <a:lvl3pPr marL="914400" algn="l" rtl="0" fontAlgn="base">
      <a:lnSpc>
        <a:spcPct val="90000"/>
      </a:lnSpc>
      <a:spcBef>
        <a:spcPct val="20000"/>
      </a:spcBef>
      <a:spcAft>
        <a:spcPct val="0"/>
      </a:spcAft>
      <a:buFont typeface="Arial" charset="0"/>
      <a:defRPr kern="1200">
        <a:solidFill>
          <a:schemeClr val="tx1"/>
        </a:solidFill>
        <a:latin typeface="Calibri" pitchFamily="34" charset="0"/>
        <a:ea typeface="宋体" pitchFamily="2" charset="-122"/>
        <a:cs typeface="+mn-cs"/>
      </a:defRPr>
    </a:lvl3pPr>
    <a:lvl4pPr marL="1371600" algn="l" rtl="0" fontAlgn="base">
      <a:lnSpc>
        <a:spcPct val="90000"/>
      </a:lnSpc>
      <a:spcBef>
        <a:spcPct val="20000"/>
      </a:spcBef>
      <a:spcAft>
        <a:spcPct val="0"/>
      </a:spcAft>
      <a:buFont typeface="Arial" charset="0"/>
      <a:defRPr kern="1200">
        <a:solidFill>
          <a:schemeClr val="tx1"/>
        </a:solidFill>
        <a:latin typeface="Calibri" pitchFamily="34" charset="0"/>
        <a:ea typeface="宋体" pitchFamily="2" charset="-122"/>
        <a:cs typeface="+mn-cs"/>
      </a:defRPr>
    </a:lvl4pPr>
    <a:lvl5pPr marL="1828800" algn="l" rtl="0" fontAlgn="base">
      <a:lnSpc>
        <a:spcPct val="90000"/>
      </a:lnSpc>
      <a:spcBef>
        <a:spcPct val="20000"/>
      </a:spcBef>
      <a:spcAft>
        <a:spcPct val="0"/>
      </a:spcAft>
      <a:buFont typeface="Arial" charset="0"/>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ADA00"/>
    <a:srgbClr val="00FF00"/>
    <a:srgbClr val="00FFFF"/>
    <a:srgbClr val="FF00FF"/>
    <a:srgbClr val="F4EE00"/>
    <a:srgbClr val="CC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576" autoAdjust="0"/>
    <p:restoredTop sz="94971" autoAdjust="0"/>
  </p:normalViewPr>
  <p:slideViewPr>
    <p:cSldViewPr>
      <p:cViewPr varScale="1">
        <p:scale>
          <a:sx n="123" d="100"/>
          <a:sy n="123" d="100"/>
        </p:scale>
        <p:origin x="-1518" y="-15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123" d="100"/>
          <a:sy n="123" d="100"/>
        </p:scale>
        <p:origin x="-108" y="-870"/>
      </p:cViewPr>
      <p:guideLst>
        <p:guide orient="horz" pos="2208"/>
        <p:guide pos="292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7.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image" Target="../media/image2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020" cy="350401"/>
          </a:xfrm>
          <a:prstGeom prst="rect">
            <a:avLst/>
          </a:prstGeom>
        </p:spPr>
        <p:txBody>
          <a:bodyPr vert="horz" lIns="91330" tIns="45665" rIns="91330" bIns="45665" rtlCol="0"/>
          <a:lstStyle>
            <a:lvl1pPr algn="l">
              <a:defRPr sz="1200"/>
            </a:lvl1pPr>
          </a:lstStyle>
          <a:p>
            <a:endParaRPr lang="en-US"/>
          </a:p>
        </p:txBody>
      </p:sp>
      <p:sp>
        <p:nvSpPr>
          <p:cNvPr id="3" name="Date Placeholder 2"/>
          <p:cNvSpPr>
            <a:spLocks noGrp="1"/>
          </p:cNvSpPr>
          <p:nvPr>
            <p:ph type="dt" sz="quarter" idx="1"/>
          </p:nvPr>
        </p:nvSpPr>
        <p:spPr>
          <a:xfrm>
            <a:off x="5266279" y="0"/>
            <a:ext cx="4028020" cy="350401"/>
          </a:xfrm>
          <a:prstGeom prst="rect">
            <a:avLst/>
          </a:prstGeom>
        </p:spPr>
        <p:txBody>
          <a:bodyPr vert="horz" lIns="91330" tIns="45665" rIns="91330" bIns="45665" rtlCol="0"/>
          <a:lstStyle>
            <a:lvl1pPr algn="r">
              <a:defRPr sz="1200"/>
            </a:lvl1pPr>
          </a:lstStyle>
          <a:p>
            <a:fld id="{0D12E72E-4349-46D7-A272-A9D96AFE1770}" type="datetimeFigureOut">
              <a:rPr lang="en-US" smtClean="0"/>
              <a:t>10/7/2015</a:t>
            </a:fld>
            <a:endParaRPr lang="en-US"/>
          </a:p>
        </p:txBody>
      </p:sp>
      <p:sp>
        <p:nvSpPr>
          <p:cNvPr id="4" name="Footer Placeholder 3"/>
          <p:cNvSpPr>
            <a:spLocks noGrp="1"/>
          </p:cNvSpPr>
          <p:nvPr>
            <p:ph type="ftr" sz="quarter" idx="2"/>
          </p:nvPr>
        </p:nvSpPr>
        <p:spPr>
          <a:xfrm>
            <a:off x="0" y="6658804"/>
            <a:ext cx="4028020" cy="350401"/>
          </a:xfrm>
          <a:prstGeom prst="rect">
            <a:avLst/>
          </a:prstGeom>
        </p:spPr>
        <p:txBody>
          <a:bodyPr vert="horz" lIns="91330" tIns="45665" rIns="91330" bIns="45665" rtlCol="0" anchor="b"/>
          <a:lstStyle>
            <a:lvl1pPr algn="l">
              <a:defRPr sz="1200"/>
            </a:lvl1pPr>
          </a:lstStyle>
          <a:p>
            <a:endParaRPr lang="en-US"/>
          </a:p>
        </p:txBody>
      </p:sp>
      <p:sp>
        <p:nvSpPr>
          <p:cNvPr id="5" name="Slide Number Placeholder 4"/>
          <p:cNvSpPr>
            <a:spLocks noGrp="1"/>
          </p:cNvSpPr>
          <p:nvPr>
            <p:ph type="sldNum" sz="quarter" idx="3"/>
          </p:nvPr>
        </p:nvSpPr>
        <p:spPr>
          <a:xfrm>
            <a:off x="5266279" y="6658804"/>
            <a:ext cx="4028020" cy="350401"/>
          </a:xfrm>
          <a:prstGeom prst="rect">
            <a:avLst/>
          </a:prstGeom>
        </p:spPr>
        <p:txBody>
          <a:bodyPr vert="horz" lIns="91330" tIns="45665" rIns="91330" bIns="45665" rtlCol="0" anchor="b"/>
          <a:lstStyle>
            <a:lvl1pPr algn="r">
              <a:defRPr sz="1200"/>
            </a:lvl1pPr>
          </a:lstStyle>
          <a:p>
            <a:fld id="{82F46F27-989A-4138-9CCE-13BF9B868F4D}" type="slidenum">
              <a:rPr lang="en-US" smtClean="0"/>
              <a:t>‹#›</a:t>
            </a:fld>
            <a:endParaRPr lang="en-US"/>
          </a:p>
        </p:txBody>
      </p:sp>
    </p:spTree>
    <p:extLst>
      <p:ext uri="{BB962C8B-B14F-4D97-AF65-F5344CB8AC3E}">
        <p14:creationId xmlns:p14="http://schemas.microsoft.com/office/powerpoint/2010/main" val="21115653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4028440" cy="350520"/>
          </a:xfrm>
          <a:prstGeom prst="rect">
            <a:avLst/>
          </a:prstGeom>
        </p:spPr>
        <p:txBody>
          <a:bodyPr vert="horz" lIns="93175" tIns="46588" rIns="93175" bIns="46588" rtlCol="0"/>
          <a:lstStyle>
            <a:lvl1pPr algn="l" fontAlgn="auto">
              <a:lnSpc>
                <a:spcPct val="100000"/>
              </a:lnSpc>
              <a:spcBef>
                <a:spcPts val="0"/>
              </a:spcBef>
              <a:spcAft>
                <a:spcPts val="0"/>
              </a:spcAft>
              <a:buFontTx/>
              <a:buNone/>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5265809" y="0"/>
            <a:ext cx="4028440" cy="350520"/>
          </a:xfrm>
          <a:prstGeom prst="rect">
            <a:avLst/>
          </a:prstGeom>
        </p:spPr>
        <p:txBody>
          <a:bodyPr vert="horz" lIns="93175" tIns="46588" rIns="93175" bIns="46588" rtlCol="0"/>
          <a:lstStyle>
            <a:lvl1pPr algn="r" fontAlgn="auto">
              <a:lnSpc>
                <a:spcPct val="100000"/>
              </a:lnSpc>
              <a:spcBef>
                <a:spcPts val="0"/>
              </a:spcBef>
              <a:spcAft>
                <a:spcPts val="0"/>
              </a:spcAft>
              <a:buFontTx/>
              <a:buNone/>
              <a:defRPr sz="1200" smtClean="0">
                <a:latin typeface="+mn-lt"/>
                <a:ea typeface="+mn-ea"/>
              </a:defRPr>
            </a:lvl1pPr>
          </a:lstStyle>
          <a:p>
            <a:pPr>
              <a:defRPr/>
            </a:pPr>
            <a:fld id="{7EA955A4-6F43-4037-ABC0-BC39A446D3F4}" type="datetimeFigureOut">
              <a:rPr lang="zh-CN" altLang="en-US"/>
              <a:pPr>
                <a:defRPr/>
              </a:pPr>
              <a:t>2015/10/7</a:t>
            </a:fld>
            <a:endParaRPr lang="zh-CN" altLang="en-US"/>
          </a:p>
        </p:txBody>
      </p:sp>
      <p:sp>
        <p:nvSpPr>
          <p:cNvPr id="4" name="幻灯片图像占位符 3"/>
          <p:cNvSpPr>
            <a:spLocks noGrp="1" noRot="1" noChangeAspect="1"/>
          </p:cNvSpPr>
          <p:nvPr>
            <p:ph type="sldImg" idx="2"/>
          </p:nvPr>
        </p:nvSpPr>
        <p:spPr>
          <a:xfrm>
            <a:off x="2897188" y="527050"/>
            <a:ext cx="3502025" cy="2627313"/>
          </a:xfrm>
          <a:prstGeom prst="rect">
            <a:avLst/>
          </a:prstGeom>
          <a:noFill/>
          <a:ln w="12700">
            <a:solidFill>
              <a:prstClr val="black"/>
            </a:solidFill>
          </a:ln>
        </p:spPr>
        <p:txBody>
          <a:bodyPr vert="horz" lIns="93175" tIns="46588" rIns="93175" bIns="46588" rtlCol="0" anchor="ctr"/>
          <a:lstStyle/>
          <a:p>
            <a:pPr lvl="0"/>
            <a:endParaRPr lang="zh-CN" altLang="en-US" noProof="0"/>
          </a:p>
        </p:txBody>
      </p:sp>
      <p:sp>
        <p:nvSpPr>
          <p:cNvPr id="5" name="备注占位符 4"/>
          <p:cNvSpPr>
            <a:spLocks noGrp="1"/>
          </p:cNvSpPr>
          <p:nvPr>
            <p:ph type="body" sz="quarter" idx="3"/>
          </p:nvPr>
        </p:nvSpPr>
        <p:spPr>
          <a:xfrm>
            <a:off x="929640" y="3329940"/>
            <a:ext cx="7437120" cy="3154680"/>
          </a:xfrm>
          <a:prstGeom prst="rect">
            <a:avLst/>
          </a:prstGeom>
        </p:spPr>
        <p:txBody>
          <a:bodyPr vert="horz" lIns="93175" tIns="46588" rIns="93175" bIns="46588" rtlCol="0">
            <a:normAutofit/>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endParaRPr lang="zh-CN" altLang="en-US" noProof="0"/>
          </a:p>
        </p:txBody>
      </p:sp>
      <p:sp>
        <p:nvSpPr>
          <p:cNvPr id="6" name="页脚占位符 5"/>
          <p:cNvSpPr>
            <a:spLocks noGrp="1"/>
          </p:cNvSpPr>
          <p:nvPr>
            <p:ph type="ftr" sz="quarter" idx="4"/>
          </p:nvPr>
        </p:nvSpPr>
        <p:spPr>
          <a:xfrm>
            <a:off x="0" y="6658664"/>
            <a:ext cx="4028440" cy="350520"/>
          </a:xfrm>
          <a:prstGeom prst="rect">
            <a:avLst/>
          </a:prstGeom>
        </p:spPr>
        <p:txBody>
          <a:bodyPr vert="horz" lIns="93175" tIns="46588" rIns="93175" bIns="46588" rtlCol="0" anchor="b"/>
          <a:lstStyle>
            <a:lvl1pPr algn="l" fontAlgn="auto">
              <a:lnSpc>
                <a:spcPct val="100000"/>
              </a:lnSpc>
              <a:spcBef>
                <a:spcPts val="0"/>
              </a:spcBef>
              <a:spcAft>
                <a:spcPts val="0"/>
              </a:spcAft>
              <a:buFontTx/>
              <a:buNone/>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5265809" y="6658664"/>
            <a:ext cx="4028440" cy="350520"/>
          </a:xfrm>
          <a:prstGeom prst="rect">
            <a:avLst/>
          </a:prstGeom>
        </p:spPr>
        <p:txBody>
          <a:bodyPr vert="horz" lIns="93175" tIns="46588" rIns="93175" bIns="46588" rtlCol="0" anchor="b"/>
          <a:lstStyle>
            <a:lvl1pPr algn="r" fontAlgn="auto">
              <a:lnSpc>
                <a:spcPct val="100000"/>
              </a:lnSpc>
              <a:spcBef>
                <a:spcPts val="0"/>
              </a:spcBef>
              <a:spcAft>
                <a:spcPts val="0"/>
              </a:spcAft>
              <a:buFontTx/>
              <a:buNone/>
              <a:defRPr sz="1200" smtClean="0">
                <a:latin typeface="+mn-lt"/>
                <a:ea typeface="+mn-ea"/>
              </a:defRPr>
            </a:lvl1pPr>
          </a:lstStyle>
          <a:p>
            <a:pPr>
              <a:defRPr/>
            </a:pPr>
            <a:fld id="{8D9D0C07-14E2-4194-852E-C5F87E8F5B7F}" type="slidenum">
              <a:rPr lang="zh-CN" altLang="en-US"/>
              <a:pPr>
                <a:defRPr/>
              </a:pPr>
              <a:t>‹#›</a:t>
            </a:fld>
            <a:endParaRPr lang="zh-CN" altLang="en-US"/>
          </a:p>
        </p:txBody>
      </p:sp>
    </p:spTree>
    <p:extLst>
      <p:ext uri="{BB962C8B-B14F-4D97-AF65-F5344CB8AC3E}">
        <p14:creationId xmlns:p14="http://schemas.microsoft.com/office/powerpoint/2010/main" val="28729282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bwMode="auto">
          <a:xfrm>
            <a:off x="2451100" y="109538"/>
            <a:ext cx="4394200" cy="3295650"/>
          </a:xfrm>
          <a:noFill/>
          <a:ln>
            <a:solidFill>
              <a:srgbClr val="000000"/>
            </a:solidFill>
            <a:miter lim="800000"/>
            <a:headEnd/>
            <a:tailEnd/>
          </a:ln>
        </p:spPr>
      </p:sp>
      <p:sp>
        <p:nvSpPr>
          <p:cNvPr id="40963" name="Rectangle 3"/>
          <p:cNvSpPr>
            <a:spLocks noGrp="1" noChangeArrowheads="1"/>
          </p:cNvSpPr>
          <p:nvPr>
            <p:ph type="body" idx="1"/>
          </p:nvPr>
        </p:nvSpPr>
        <p:spPr bwMode="auto">
          <a:xfrm>
            <a:off x="449758" y="3488161"/>
            <a:ext cx="8498028" cy="3522239"/>
          </a:xfrm>
          <a:noFill/>
        </p:spPr>
        <p:txBody>
          <a:bodyPr wrap="square" lIns="91410" tIns="45704" rIns="91410" bIns="45704" numCol="1" anchor="t" anchorCtr="0" compatLnSpc="1">
            <a:prstTxWarp prst="textNoShape">
              <a:avLst/>
            </a:prstTxWarp>
          </a:bodyPr>
          <a:lstStyle/>
          <a:p>
            <a:pPr marL="310584" indent="-310584">
              <a:buFontTx/>
              <a:buAutoNum type="arabicPeriod"/>
            </a:pPr>
            <a:endParaRPr lang="en-US" altLang="ko-KR" dirty="0" smtClean="0">
              <a:ea typeface="굴림" pitchFamily="34" charset="-127"/>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D9D0C07-14E2-4194-852E-C5F87E8F5B7F}" type="slidenum">
              <a:rPr lang="zh-CN" altLang="en-US" smtClean="0"/>
              <a:pPr>
                <a:defRPr/>
              </a:pPr>
              <a:t>10</a:t>
            </a:fld>
            <a:endParaRPr lang="zh-CN" altLang="en-US"/>
          </a:p>
        </p:txBody>
      </p:sp>
    </p:spTree>
    <p:extLst>
      <p:ext uri="{BB962C8B-B14F-4D97-AF65-F5344CB8AC3E}">
        <p14:creationId xmlns:p14="http://schemas.microsoft.com/office/powerpoint/2010/main" val="20738558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Humidity:</a:t>
            </a:r>
            <a:r>
              <a:rPr lang="en-US" baseline="0" dirty="0" smtClean="0"/>
              <a:t> </a:t>
            </a:r>
            <a:endParaRPr lang="en-US" dirty="0"/>
          </a:p>
        </p:txBody>
      </p:sp>
      <p:sp>
        <p:nvSpPr>
          <p:cNvPr id="4" name="Slide Number Placeholder 3"/>
          <p:cNvSpPr>
            <a:spLocks noGrp="1"/>
          </p:cNvSpPr>
          <p:nvPr>
            <p:ph type="sldNum" sz="quarter" idx="10"/>
          </p:nvPr>
        </p:nvSpPr>
        <p:spPr/>
        <p:txBody>
          <a:bodyPr/>
          <a:lstStyle/>
          <a:p>
            <a:pPr>
              <a:defRPr/>
            </a:pPr>
            <a:fld id="{8D9D0C07-14E2-4194-852E-C5F87E8F5B7F}" type="slidenum">
              <a:rPr lang="zh-CN" altLang="en-US" smtClean="0"/>
              <a:pPr>
                <a:defRPr/>
              </a:pPr>
              <a:t>11</a:t>
            </a:fld>
            <a:endParaRPr lang="zh-CN" altLang="en-US"/>
          </a:p>
        </p:txBody>
      </p:sp>
    </p:spTree>
    <p:extLst>
      <p:ext uri="{BB962C8B-B14F-4D97-AF65-F5344CB8AC3E}">
        <p14:creationId xmlns:p14="http://schemas.microsoft.com/office/powerpoint/2010/main" val="20738558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Humidity:</a:t>
            </a:r>
            <a:r>
              <a:rPr lang="en-US" baseline="0" dirty="0" smtClean="0"/>
              <a:t> </a:t>
            </a:r>
            <a:endParaRPr lang="en-US" dirty="0"/>
          </a:p>
        </p:txBody>
      </p:sp>
      <p:sp>
        <p:nvSpPr>
          <p:cNvPr id="4" name="Slide Number Placeholder 3"/>
          <p:cNvSpPr>
            <a:spLocks noGrp="1"/>
          </p:cNvSpPr>
          <p:nvPr>
            <p:ph type="sldNum" sz="quarter" idx="10"/>
          </p:nvPr>
        </p:nvSpPr>
        <p:spPr/>
        <p:txBody>
          <a:bodyPr/>
          <a:lstStyle/>
          <a:p>
            <a:pPr>
              <a:defRPr/>
            </a:pPr>
            <a:fld id="{8D9D0C07-14E2-4194-852E-C5F87E8F5B7F}" type="slidenum">
              <a:rPr lang="zh-CN" altLang="en-US" smtClean="0"/>
              <a:pPr>
                <a:defRPr/>
              </a:pPr>
              <a:t>12</a:t>
            </a:fld>
            <a:endParaRPr lang="zh-CN" altLang="en-US"/>
          </a:p>
        </p:txBody>
      </p:sp>
    </p:spTree>
    <p:extLst>
      <p:ext uri="{BB962C8B-B14F-4D97-AF65-F5344CB8AC3E}">
        <p14:creationId xmlns:p14="http://schemas.microsoft.com/office/powerpoint/2010/main" val="20738558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ym typeface="Symbol"/>
              </a:rPr>
              <a:t>What is residence time for XX sccm</a:t>
            </a:r>
          </a:p>
          <a:p>
            <a:r>
              <a:rPr lang="en-US" dirty="0" smtClean="0">
                <a:sym typeface="Symbol"/>
              </a:rPr>
              <a:t>Consider running intermediate sccm.  These values of x10 and x100, which are pretty big jumps. Fir </a:t>
            </a:r>
            <a:r>
              <a:rPr lang="en-US" dirty="0" err="1" smtClean="0">
                <a:sym typeface="Symbol"/>
              </a:rPr>
              <a:t>exanokem</a:t>
            </a:r>
            <a:r>
              <a:rPr lang="en-US" dirty="0" smtClean="0">
                <a:sym typeface="Symbol"/>
              </a:rPr>
              <a:t> </a:t>
            </a:r>
            <a:r>
              <a:rPr lang="en-US" dirty="0" err="1" smtClean="0">
                <a:sym typeface="Symbol"/>
              </a:rPr>
              <a:t>tii</a:t>
            </a:r>
            <a:r>
              <a:rPr lang="en-US" dirty="0" smtClean="0">
                <a:sym typeface="Symbol"/>
              </a:rPr>
              <a:t> </a:t>
            </a:r>
            <a:r>
              <a:rPr lang="en-US" dirty="0" err="1" smtClean="0">
                <a:sym typeface="Symbol"/>
              </a:rPr>
              <a:t>gard</a:t>
            </a:r>
            <a:r>
              <a:rPr lang="en-US" dirty="0" smtClean="0">
                <a:sym typeface="Symbol"/>
              </a:rPr>
              <a:t> </a:t>
            </a:r>
            <a:r>
              <a:rPr lang="en-US" dirty="0" err="1" smtClean="0">
                <a:sym typeface="Symbol"/>
              </a:rPr>
              <a:t>ti</a:t>
            </a:r>
            <a:r>
              <a:rPr lang="en-US" dirty="0" smtClean="0">
                <a:sym typeface="Symbol"/>
              </a:rPr>
              <a:t> explain 1 jump in O3-</a:t>
            </a:r>
          </a:p>
          <a:p>
            <a:endParaRPr lang="en-US" dirty="0"/>
          </a:p>
        </p:txBody>
      </p:sp>
      <p:sp>
        <p:nvSpPr>
          <p:cNvPr id="4" name="Slide Number Placeholder 3"/>
          <p:cNvSpPr>
            <a:spLocks noGrp="1"/>
          </p:cNvSpPr>
          <p:nvPr>
            <p:ph type="sldNum" sz="quarter" idx="10"/>
          </p:nvPr>
        </p:nvSpPr>
        <p:spPr/>
        <p:txBody>
          <a:bodyPr/>
          <a:lstStyle/>
          <a:p>
            <a:pPr>
              <a:defRPr/>
            </a:pPr>
            <a:fld id="{8D9D0C07-14E2-4194-852E-C5F87E8F5B7F}" type="slidenum">
              <a:rPr lang="zh-CN" altLang="en-US" smtClean="0"/>
              <a:pPr>
                <a:defRPr/>
              </a:pPr>
              <a:t>13</a:t>
            </a:fld>
            <a:endParaRPr lang="zh-CN" altLang="en-US"/>
          </a:p>
        </p:txBody>
      </p:sp>
    </p:spTree>
    <p:extLst>
      <p:ext uri="{BB962C8B-B14F-4D97-AF65-F5344CB8AC3E}">
        <p14:creationId xmlns:p14="http://schemas.microsoft.com/office/powerpoint/2010/main" val="20738558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ym typeface="Symbol"/>
              </a:rPr>
              <a:t>What is residence time for XX sccm</a:t>
            </a:r>
          </a:p>
          <a:p>
            <a:r>
              <a:rPr lang="en-US" dirty="0" smtClean="0">
                <a:sym typeface="Symbol"/>
              </a:rPr>
              <a:t>Consider running intermediate sccm.  These values of x10 and x100, which are pretty big jumps. Fir </a:t>
            </a:r>
            <a:r>
              <a:rPr lang="en-US" dirty="0" err="1" smtClean="0">
                <a:sym typeface="Symbol"/>
              </a:rPr>
              <a:t>exanokem</a:t>
            </a:r>
            <a:r>
              <a:rPr lang="en-US" dirty="0" smtClean="0">
                <a:sym typeface="Symbol"/>
              </a:rPr>
              <a:t> </a:t>
            </a:r>
            <a:r>
              <a:rPr lang="en-US" dirty="0" err="1" smtClean="0">
                <a:sym typeface="Symbol"/>
              </a:rPr>
              <a:t>tii</a:t>
            </a:r>
            <a:r>
              <a:rPr lang="en-US" dirty="0" smtClean="0">
                <a:sym typeface="Symbol"/>
              </a:rPr>
              <a:t> </a:t>
            </a:r>
            <a:r>
              <a:rPr lang="en-US" dirty="0" err="1" smtClean="0">
                <a:sym typeface="Symbol"/>
              </a:rPr>
              <a:t>gard</a:t>
            </a:r>
            <a:r>
              <a:rPr lang="en-US" dirty="0" smtClean="0">
                <a:sym typeface="Symbol"/>
              </a:rPr>
              <a:t> </a:t>
            </a:r>
            <a:r>
              <a:rPr lang="en-US" dirty="0" err="1" smtClean="0">
                <a:sym typeface="Symbol"/>
              </a:rPr>
              <a:t>ti</a:t>
            </a:r>
            <a:r>
              <a:rPr lang="en-US" dirty="0" smtClean="0">
                <a:sym typeface="Symbol"/>
              </a:rPr>
              <a:t> explain 1 jump in O3-</a:t>
            </a:r>
          </a:p>
          <a:p>
            <a:endParaRPr lang="en-US" dirty="0"/>
          </a:p>
        </p:txBody>
      </p:sp>
      <p:sp>
        <p:nvSpPr>
          <p:cNvPr id="4" name="Slide Number Placeholder 3"/>
          <p:cNvSpPr>
            <a:spLocks noGrp="1"/>
          </p:cNvSpPr>
          <p:nvPr>
            <p:ph type="sldNum" sz="quarter" idx="10"/>
          </p:nvPr>
        </p:nvSpPr>
        <p:spPr/>
        <p:txBody>
          <a:bodyPr/>
          <a:lstStyle/>
          <a:p>
            <a:pPr>
              <a:defRPr/>
            </a:pPr>
            <a:fld id="{8D9D0C07-14E2-4194-852E-C5F87E8F5B7F}" type="slidenum">
              <a:rPr lang="zh-CN" altLang="en-US" smtClean="0"/>
              <a:pPr>
                <a:defRPr/>
              </a:pPr>
              <a:t>14</a:t>
            </a:fld>
            <a:endParaRPr lang="zh-CN" altLang="en-US"/>
          </a:p>
        </p:txBody>
      </p:sp>
    </p:spTree>
    <p:extLst>
      <p:ext uri="{BB962C8B-B14F-4D97-AF65-F5344CB8AC3E}">
        <p14:creationId xmlns:p14="http://schemas.microsoft.com/office/powerpoint/2010/main" val="20738558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D9D0C07-14E2-4194-852E-C5F87E8F5B7F}" type="slidenum">
              <a:rPr lang="zh-CN" altLang="en-US" smtClean="0"/>
              <a:pPr>
                <a:defRPr/>
              </a:pPr>
              <a:t>15</a:t>
            </a:fld>
            <a:endParaRPr lang="zh-CN" altLang="en-US"/>
          </a:p>
        </p:txBody>
      </p:sp>
    </p:spTree>
    <p:extLst>
      <p:ext uri="{BB962C8B-B14F-4D97-AF65-F5344CB8AC3E}">
        <p14:creationId xmlns:p14="http://schemas.microsoft.com/office/powerpoint/2010/main" val="20738558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D9D0C07-14E2-4194-852E-C5F87E8F5B7F}" type="slidenum">
              <a:rPr lang="zh-CN" altLang="en-US" smtClean="0"/>
              <a:pPr>
                <a:defRPr/>
              </a:pPr>
              <a:t>17</a:t>
            </a:fld>
            <a:endParaRPr lang="zh-CN" altLang="en-US"/>
          </a:p>
        </p:txBody>
      </p:sp>
    </p:spTree>
    <p:extLst>
      <p:ext uri="{BB962C8B-B14F-4D97-AF65-F5344CB8AC3E}">
        <p14:creationId xmlns:p14="http://schemas.microsoft.com/office/powerpoint/2010/main" val="20738558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defTabSz="949546" eaLnBrk="0" hangingPunct="0">
              <a:spcBef>
                <a:spcPct val="30000"/>
              </a:spcBef>
              <a:defRPr sz="1200">
                <a:solidFill>
                  <a:schemeClr val="tx1"/>
                </a:solidFill>
                <a:latin typeface="Arial" charset="0"/>
              </a:defRPr>
            </a:lvl1pPr>
            <a:lvl2pPr marL="757048" indent="-291172" defTabSz="949546" eaLnBrk="0" hangingPunct="0">
              <a:spcBef>
                <a:spcPct val="30000"/>
              </a:spcBef>
              <a:defRPr sz="1200">
                <a:solidFill>
                  <a:schemeClr val="tx1"/>
                </a:solidFill>
                <a:latin typeface="Arial" charset="0"/>
              </a:defRPr>
            </a:lvl2pPr>
            <a:lvl3pPr marL="1164690" indent="-232938" defTabSz="949546" eaLnBrk="0" hangingPunct="0">
              <a:spcBef>
                <a:spcPct val="30000"/>
              </a:spcBef>
              <a:defRPr sz="1200">
                <a:solidFill>
                  <a:schemeClr val="tx1"/>
                </a:solidFill>
                <a:latin typeface="Arial" charset="0"/>
              </a:defRPr>
            </a:lvl3pPr>
            <a:lvl4pPr marL="1630565" indent="-232938" defTabSz="949546" eaLnBrk="0" hangingPunct="0">
              <a:spcBef>
                <a:spcPct val="30000"/>
              </a:spcBef>
              <a:defRPr sz="1200">
                <a:solidFill>
                  <a:schemeClr val="tx1"/>
                </a:solidFill>
                <a:latin typeface="Arial" charset="0"/>
              </a:defRPr>
            </a:lvl4pPr>
            <a:lvl5pPr marL="2096440" indent="-232938" defTabSz="949546" eaLnBrk="0" hangingPunct="0">
              <a:spcBef>
                <a:spcPct val="30000"/>
              </a:spcBef>
              <a:defRPr sz="1200">
                <a:solidFill>
                  <a:schemeClr val="tx1"/>
                </a:solidFill>
                <a:latin typeface="Arial" charset="0"/>
              </a:defRPr>
            </a:lvl5pPr>
            <a:lvl6pPr marL="2562317" indent="-232938" defTabSz="949546" eaLnBrk="0" fontAlgn="base" hangingPunct="0">
              <a:spcBef>
                <a:spcPct val="30000"/>
              </a:spcBef>
              <a:spcAft>
                <a:spcPct val="0"/>
              </a:spcAft>
              <a:defRPr sz="1200">
                <a:solidFill>
                  <a:schemeClr val="tx1"/>
                </a:solidFill>
                <a:latin typeface="Arial" charset="0"/>
              </a:defRPr>
            </a:lvl6pPr>
            <a:lvl7pPr marL="3028192" indent="-232938" defTabSz="949546" eaLnBrk="0" fontAlgn="base" hangingPunct="0">
              <a:spcBef>
                <a:spcPct val="30000"/>
              </a:spcBef>
              <a:spcAft>
                <a:spcPct val="0"/>
              </a:spcAft>
              <a:defRPr sz="1200">
                <a:solidFill>
                  <a:schemeClr val="tx1"/>
                </a:solidFill>
                <a:latin typeface="Arial" charset="0"/>
              </a:defRPr>
            </a:lvl7pPr>
            <a:lvl8pPr marL="3494068" indent="-232938" defTabSz="949546" eaLnBrk="0" fontAlgn="base" hangingPunct="0">
              <a:spcBef>
                <a:spcPct val="30000"/>
              </a:spcBef>
              <a:spcAft>
                <a:spcPct val="0"/>
              </a:spcAft>
              <a:defRPr sz="1200">
                <a:solidFill>
                  <a:schemeClr val="tx1"/>
                </a:solidFill>
                <a:latin typeface="Arial" charset="0"/>
              </a:defRPr>
            </a:lvl8pPr>
            <a:lvl9pPr marL="3959943" indent="-232938" defTabSz="949546"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F783B69B-457E-4858-9BAE-D522012A7006}" type="slidenum">
              <a:rPr lang="en-US" altLang="en-US" smtClean="0"/>
              <a:pPr eaLnBrk="1" hangingPunct="1">
                <a:spcBef>
                  <a:spcPct val="0"/>
                </a:spcBef>
              </a:pPr>
              <a:t>18</a:t>
            </a:fld>
            <a:endParaRPr lang="en-US" altLang="en-US" smtClean="0"/>
          </a:p>
        </p:txBody>
      </p:sp>
      <p:sp>
        <p:nvSpPr>
          <p:cNvPr id="34819" name="Rectangle 7"/>
          <p:cNvSpPr txBox="1">
            <a:spLocks noGrp="1" noChangeArrowheads="1"/>
          </p:cNvSpPr>
          <p:nvPr/>
        </p:nvSpPr>
        <p:spPr bwMode="auto">
          <a:xfrm>
            <a:off x="5265812" y="6659466"/>
            <a:ext cx="4030591" cy="350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25" tIns="47514" rIns="95025" bIns="47514" anchor="b"/>
          <a:lstStyle>
            <a:lvl1pPr defTabSz="931863" eaLnBrk="0" hangingPunct="0">
              <a:spcBef>
                <a:spcPct val="30000"/>
              </a:spcBef>
              <a:defRPr sz="1200">
                <a:solidFill>
                  <a:schemeClr val="tx1"/>
                </a:solidFill>
                <a:latin typeface="Arial" charset="0"/>
              </a:defRPr>
            </a:lvl1pPr>
            <a:lvl2pPr marL="742950" indent="-285750" defTabSz="931863" eaLnBrk="0" hangingPunct="0">
              <a:spcBef>
                <a:spcPct val="30000"/>
              </a:spcBef>
              <a:defRPr sz="1200">
                <a:solidFill>
                  <a:schemeClr val="tx1"/>
                </a:solidFill>
                <a:latin typeface="Arial" charset="0"/>
              </a:defRPr>
            </a:lvl2pPr>
            <a:lvl3pPr marL="1143000" indent="-228600" defTabSz="931863" eaLnBrk="0" hangingPunct="0">
              <a:spcBef>
                <a:spcPct val="30000"/>
              </a:spcBef>
              <a:defRPr sz="1200">
                <a:solidFill>
                  <a:schemeClr val="tx1"/>
                </a:solidFill>
                <a:latin typeface="Arial" charset="0"/>
              </a:defRPr>
            </a:lvl3pPr>
            <a:lvl4pPr marL="1600200" indent="-228600" defTabSz="931863" eaLnBrk="0" hangingPunct="0">
              <a:spcBef>
                <a:spcPct val="30000"/>
              </a:spcBef>
              <a:defRPr sz="1200">
                <a:solidFill>
                  <a:schemeClr val="tx1"/>
                </a:solidFill>
                <a:latin typeface="Arial" charset="0"/>
              </a:defRPr>
            </a:lvl4pPr>
            <a:lvl5pPr marL="2057400" indent="-228600" defTabSz="931863" eaLnBrk="0" hangingPunct="0">
              <a:spcBef>
                <a:spcPct val="30000"/>
              </a:spcBef>
              <a:defRPr sz="1200">
                <a:solidFill>
                  <a:schemeClr val="tx1"/>
                </a:solidFill>
                <a:latin typeface="Arial" charset="0"/>
              </a:defRPr>
            </a:lvl5pPr>
            <a:lvl6pPr marL="2514600" indent="-228600" defTabSz="931863" eaLnBrk="0" fontAlgn="base" hangingPunct="0">
              <a:spcBef>
                <a:spcPct val="30000"/>
              </a:spcBef>
              <a:spcAft>
                <a:spcPct val="0"/>
              </a:spcAft>
              <a:defRPr sz="1200">
                <a:solidFill>
                  <a:schemeClr val="tx1"/>
                </a:solidFill>
                <a:latin typeface="Arial" charset="0"/>
              </a:defRPr>
            </a:lvl6pPr>
            <a:lvl7pPr marL="2971800" indent="-228600" defTabSz="931863" eaLnBrk="0" fontAlgn="base" hangingPunct="0">
              <a:spcBef>
                <a:spcPct val="30000"/>
              </a:spcBef>
              <a:spcAft>
                <a:spcPct val="0"/>
              </a:spcAft>
              <a:defRPr sz="1200">
                <a:solidFill>
                  <a:schemeClr val="tx1"/>
                </a:solidFill>
                <a:latin typeface="Arial" charset="0"/>
              </a:defRPr>
            </a:lvl7pPr>
            <a:lvl8pPr marL="3429000" indent="-228600" defTabSz="931863" eaLnBrk="0" fontAlgn="base" hangingPunct="0">
              <a:spcBef>
                <a:spcPct val="30000"/>
              </a:spcBef>
              <a:spcAft>
                <a:spcPct val="0"/>
              </a:spcAft>
              <a:defRPr sz="1200">
                <a:solidFill>
                  <a:schemeClr val="tx1"/>
                </a:solidFill>
                <a:latin typeface="Arial" charset="0"/>
              </a:defRPr>
            </a:lvl8pPr>
            <a:lvl9pPr marL="3886200" indent="-228600" defTabSz="931863"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4E407ECF-7819-44E1-A90E-E1F23512CA8F}" type="slidenum">
              <a:rPr lang="en-US" altLang="en-US">
                <a:latin typeface="Times New Roman" pitchFamily="18" charset="0"/>
              </a:rPr>
              <a:pPr algn="r" eaLnBrk="1" hangingPunct="1">
                <a:spcBef>
                  <a:spcPct val="0"/>
                </a:spcBef>
              </a:pPr>
              <a:t>18</a:t>
            </a:fld>
            <a:endParaRPr lang="en-US" altLang="en-US">
              <a:latin typeface="Times New Roman" pitchFamily="18" charset="0"/>
            </a:endParaRPr>
          </a:p>
        </p:txBody>
      </p:sp>
      <p:sp>
        <p:nvSpPr>
          <p:cNvPr id="34820" name="Rectangle 7"/>
          <p:cNvSpPr txBox="1">
            <a:spLocks noGrp="1" noChangeArrowheads="1"/>
          </p:cNvSpPr>
          <p:nvPr/>
        </p:nvSpPr>
        <p:spPr bwMode="auto">
          <a:xfrm>
            <a:off x="5265812" y="6659466"/>
            <a:ext cx="4030591" cy="350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16" tIns="47508" rIns="95016" bIns="47508" anchor="b"/>
          <a:lstStyle>
            <a:lvl1pPr defTabSz="931863" eaLnBrk="0" hangingPunct="0">
              <a:spcBef>
                <a:spcPct val="30000"/>
              </a:spcBef>
              <a:defRPr sz="1200">
                <a:solidFill>
                  <a:schemeClr val="tx1"/>
                </a:solidFill>
                <a:latin typeface="Arial" charset="0"/>
              </a:defRPr>
            </a:lvl1pPr>
            <a:lvl2pPr marL="742950" indent="-285750" defTabSz="931863" eaLnBrk="0" hangingPunct="0">
              <a:spcBef>
                <a:spcPct val="30000"/>
              </a:spcBef>
              <a:defRPr sz="1200">
                <a:solidFill>
                  <a:schemeClr val="tx1"/>
                </a:solidFill>
                <a:latin typeface="Arial" charset="0"/>
              </a:defRPr>
            </a:lvl2pPr>
            <a:lvl3pPr marL="1143000" indent="-228600" defTabSz="931863" eaLnBrk="0" hangingPunct="0">
              <a:spcBef>
                <a:spcPct val="30000"/>
              </a:spcBef>
              <a:defRPr sz="1200">
                <a:solidFill>
                  <a:schemeClr val="tx1"/>
                </a:solidFill>
                <a:latin typeface="Arial" charset="0"/>
              </a:defRPr>
            </a:lvl3pPr>
            <a:lvl4pPr marL="1600200" indent="-228600" defTabSz="931863" eaLnBrk="0" hangingPunct="0">
              <a:spcBef>
                <a:spcPct val="30000"/>
              </a:spcBef>
              <a:defRPr sz="1200">
                <a:solidFill>
                  <a:schemeClr val="tx1"/>
                </a:solidFill>
                <a:latin typeface="Arial" charset="0"/>
              </a:defRPr>
            </a:lvl4pPr>
            <a:lvl5pPr marL="2057400" indent="-228600" defTabSz="931863" eaLnBrk="0" hangingPunct="0">
              <a:spcBef>
                <a:spcPct val="30000"/>
              </a:spcBef>
              <a:defRPr sz="1200">
                <a:solidFill>
                  <a:schemeClr val="tx1"/>
                </a:solidFill>
                <a:latin typeface="Arial" charset="0"/>
              </a:defRPr>
            </a:lvl5pPr>
            <a:lvl6pPr marL="2514600" indent="-228600" defTabSz="931863" eaLnBrk="0" fontAlgn="base" hangingPunct="0">
              <a:spcBef>
                <a:spcPct val="30000"/>
              </a:spcBef>
              <a:spcAft>
                <a:spcPct val="0"/>
              </a:spcAft>
              <a:defRPr sz="1200">
                <a:solidFill>
                  <a:schemeClr val="tx1"/>
                </a:solidFill>
                <a:latin typeface="Arial" charset="0"/>
              </a:defRPr>
            </a:lvl6pPr>
            <a:lvl7pPr marL="2971800" indent="-228600" defTabSz="931863" eaLnBrk="0" fontAlgn="base" hangingPunct="0">
              <a:spcBef>
                <a:spcPct val="30000"/>
              </a:spcBef>
              <a:spcAft>
                <a:spcPct val="0"/>
              </a:spcAft>
              <a:defRPr sz="1200">
                <a:solidFill>
                  <a:schemeClr val="tx1"/>
                </a:solidFill>
                <a:latin typeface="Arial" charset="0"/>
              </a:defRPr>
            </a:lvl7pPr>
            <a:lvl8pPr marL="3429000" indent="-228600" defTabSz="931863" eaLnBrk="0" fontAlgn="base" hangingPunct="0">
              <a:spcBef>
                <a:spcPct val="30000"/>
              </a:spcBef>
              <a:spcAft>
                <a:spcPct val="0"/>
              </a:spcAft>
              <a:defRPr sz="1200">
                <a:solidFill>
                  <a:schemeClr val="tx1"/>
                </a:solidFill>
                <a:latin typeface="Arial" charset="0"/>
              </a:defRPr>
            </a:lvl8pPr>
            <a:lvl9pPr marL="3886200" indent="-228600" defTabSz="931863"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57BB0158-8CEC-40F4-83BE-998EC1613DAD}" type="slidenum">
              <a:rPr lang="en-US" altLang="en-US">
                <a:latin typeface="Times New Roman" pitchFamily="18" charset="0"/>
              </a:rPr>
              <a:pPr algn="r" eaLnBrk="1" hangingPunct="1">
                <a:spcBef>
                  <a:spcPct val="0"/>
                </a:spcBef>
              </a:pPr>
              <a:t>18</a:t>
            </a:fld>
            <a:endParaRPr lang="en-US" altLang="en-US">
              <a:latin typeface="Times New Roman" pitchFamily="18" charset="0"/>
            </a:endParaRPr>
          </a:p>
        </p:txBody>
      </p:sp>
      <p:sp>
        <p:nvSpPr>
          <p:cNvPr id="34821" name="Rectangle 2"/>
          <p:cNvSpPr>
            <a:spLocks noGrp="1" noRot="1" noChangeAspect="1" noChangeArrowheads="1" noTextEdit="1"/>
          </p:cNvSpPr>
          <p:nvPr>
            <p:ph type="sldImg"/>
          </p:nvPr>
        </p:nvSpPr>
        <p:spPr>
          <a:ln/>
        </p:spPr>
      </p:sp>
      <p:sp>
        <p:nvSpPr>
          <p:cNvPr id="34822" name="Rectangle 3"/>
          <p:cNvSpPr>
            <a:spLocks noGrp="1" noChangeArrowheads="1"/>
          </p:cNvSpPr>
          <p:nvPr>
            <p:ph type="body" idx="1"/>
          </p:nvPr>
        </p:nvSpPr>
        <p:spPr>
          <a:noFill/>
        </p:spPr>
        <p:txBody>
          <a:bodyPr lIns="95016" tIns="47508" rIns="95016" bIns="47508"/>
          <a:lstStyle/>
          <a:p>
            <a:pPr eaLnBrk="1" hangingPunct="1"/>
            <a:endParaRPr lang="en-US"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D9D0C07-14E2-4194-852E-C5F87E8F5B7F}" type="slidenum">
              <a:rPr lang="zh-CN" altLang="en-US" smtClean="0"/>
              <a:pPr>
                <a:defRPr/>
              </a:pPr>
              <a:t>19</a:t>
            </a:fld>
            <a:endParaRPr lang="zh-CN" altLang="en-US"/>
          </a:p>
        </p:txBody>
      </p:sp>
    </p:spTree>
    <p:extLst>
      <p:ext uri="{BB962C8B-B14F-4D97-AF65-F5344CB8AC3E}">
        <p14:creationId xmlns:p14="http://schemas.microsoft.com/office/powerpoint/2010/main" val="13366308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D9D0C07-14E2-4194-852E-C5F87E8F5B7F}" type="slidenum">
              <a:rPr lang="zh-CN" altLang="en-US" smtClean="0"/>
              <a:pPr>
                <a:defRPr/>
              </a:pPr>
              <a:t>20</a:t>
            </a:fld>
            <a:endParaRPr lang="zh-CN" altLang="en-US"/>
          </a:p>
        </p:txBody>
      </p:sp>
    </p:spTree>
    <p:extLst>
      <p:ext uri="{BB962C8B-B14F-4D97-AF65-F5344CB8AC3E}">
        <p14:creationId xmlns:p14="http://schemas.microsoft.com/office/powerpoint/2010/main" val="20738558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Application</a:t>
            </a:r>
            <a:r>
              <a:rPr lang="en-US" baseline="0" dirty="0" smtClean="0"/>
              <a:t> for </a:t>
            </a:r>
            <a:r>
              <a:rPr lang="en-US" baseline="0" dirty="0" err="1" smtClean="0"/>
              <a:t>atm</a:t>
            </a:r>
            <a:r>
              <a:rPr lang="en-US" baseline="0" dirty="0" smtClean="0"/>
              <a:t> discharges</a:t>
            </a:r>
            <a:endParaRPr lang="en-US" dirty="0"/>
          </a:p>
        </p:txBody>
      </p:sp>
      <p:sp>
        <p:nvSpPr>
          <p:cNvPr id="4" name="Slide Number Placeholder 3"/>
          <p:cNvSpPr>
            <a:spLocks noGrp="1"/>
          </p:cNvSpPr>
          <p:nvPr>
            <p:ph type="sldNum" sz="quarter" idx="10"/>
          </p:nvPr>
        </p:nvSpPr>
        <p:spPr/>
        <p:txBody>
          <a:bodyPr/>
          <a:lstStyle/>
          <a:p>
            <a:pPr>
              <a:defRPr/>
            </a:pPr>
            <a:fld id="{8D9D0C07-14E2-4194-852E-C5F87E8F5B7F}" type="slidenum">
              <a:rPr lang="zh-CN" altLang="en-US" smtClean="0"/>
              <a:pPr>
                <a:defRPr/>
              </a:pPr>
              <a:t>2</a:t>
            </a:fld>
            <a:endParaRPr lang="zh-CN" altLang="en-US"/>
          </a:p>
        </p:txBody>
      </p:sp>
    </p:spTree>
    <p:extLst>
      <p:ext uri="{BB962C8B-B14F-4D97-AF65-F5344CB8AC3E}">
        <p14:creationId xmlns:p14="http://schemas.microsoft.com/office/powerpoint/2010/main" val="13366308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 gas phase RONS</a:t>
            </a:r>
            <a:r>
              <a:rPr lang="en-US" baseline="0" dirty="0" smtClean="0"/>
              <a:t> examined increase with energy except O2-</a:t>
            </a:r>
          </a:p>
          <a:p>
            <a:endParaRPr lang="en-US"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sym typeface="Symbol"/>
              </a:rPr>
              <a:t>explain why some species decrease with energy or increase at slower rate then increase in energy.</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8D9D0C07-14E2-4194-852E-C5F87E8F5B7F}" type="slidenum">
              <a:rPr lang="zh-CN" altLang="en-US" smtClean="0"/>
              <a:pPr>
                <a:defRPr/>
              </a:pPr>
              <a:t>21</a:t>
            </a:fld>
            <a:endParaRPr lang="zh-CN" altLang="en-US"/>
          </a:p>
        </p:txBody>
      </p:sp>
    </p:spTree>
    <p:extLst>
      <p:ext uri="{BB962C8B-B14F-4D97-AF65-F5344CB8AC3E}">
        <p14:creationId xmlns:p14="http://schemas.microsoft.com/office/powerpoint/2010/main" val="20738558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Application</a:t>
            </a:r>
            <a:r>
              <a:rPr lang="en-US" baseline="0" dirty="0" smtClean="0"/>
              <a:t> for </a:t>
            </a:r>
            <a:r>
              <a:rPr lang="en-US" baseline="0" dirty="0" err="1" smtClean="0"/>
              <a:t>atm</a:t>
            </a:r>
            <a:r>
              <a:rPr lang="en-US" baseline="0" dirty="0" smtClean="0"/>
              <a:t> discharges</a:t>
            </a:r>
            <a:endParaRPr lang="en-US" dirty="0"/>
          </a:p>
        </p:txBody>
      </p:sp>
      <p:sp>
        <p:nvSpPr>
          <p:cNvPr id="4" name="Slide Number Placeholder 3"/>
          <p:cNvSpPr>
            <a:spLocks noGrp="1"/>
          </p:cNvSpPr>
          <p:nvPr>
            <p:ph type="sldNum" sz="quarter" idx="10"/>
          </p:nvPr>
        </p:nvSpPr>
        <p:spPr/>
        <p:txBody>
          <a:bodyPr/>
          <a:lstStyle/>
          <a:p>
            <a:pPr>
              <a:defRPr/>
            </a:pPr>
            <a:fld id="{8D9D0C07-14E2-4194-852E-C5F87E8F5B7F}" type="slidenum">
              <a:rPr lang="zh-CN" altLang="en-US" smtClean="0"/>
              <a:pPr>
                <a:defRPr/>
              </a:pPr>
              <a:t>3</a:t>
            </a:fld>
            <a:endParaRPr lang="zh-CN" altLang="en-US"/>
          </a:p>
        </p:txBody>
      </p:sp>
    </p:spTree>
    <p:extLst>
      <p:ext uri="{BB962C8B-B14F-4D97-AF65-F5344CB8AC3E}">
        <p14:creationId xmlns:p14="http://schemas.microsoft.com/office/powerpoint/2010/main" val="13366308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D9D0C07-14E2-4194-852E-C5F87E8F5B7F}" type="slidenum">
              <a:rPr lang="zh-CN" altLang="en-US" smtClean="0"/>
              <a:pPr>
                <a:defRPr/>
              </a:pPr>
              <a:t>4</a:t>
            </a:fld>
            <a:endParaRPr lang="zh-CN" altLang="en-US"/>
          </a:p>
        </p:txBody>
      </p:sp>
    </p:spTree>
    <p:extLst>
      <p:ext uri="{BB962C8B-B14F-4D97-AF65-F5344CB8AC3E}">
        <p14:creationId xmlns:p14="http://schemas.microsoft.com/office/powerpoint/2010/main" val="13366308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D9D0C07-14E2-4194-852E-C5F87E8F5B7F}" type="slidenum">
              <a:rPr lang="zh-CN" altLang="en-US" smtClean="0"/>
              <a:pPr>
                <a:defRPr/>
              </a:pPr>
              <a:t>5</a:t>
            </a:fld>
            <a:endParaRPr lang="zh-CN" altLang="en-US"/>
          </a:p>
        </p:txBody>
      </p:sp>
    </p:spTree>
    <p:extLst>
      <p:ext uri="{BB962C8B-B14F-4D97-AF65-F5344CB8AC3E}">
        <p14:creationId xmlns:p14="http://schemas.microsoft.com/office/powerpoint/2010/main" val="13366308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defTabSz="949546" eaLnBrk="0" hangingPunct="0">
              <a:spcBef>
                <a:spcPct val="30000"/>
              </a:spcBef>
              <a:defRPr sz="1200">
                <a:solidFill>
                  <a:schemeClr val="tx1"/>
                </a:solidFill>
                <a:latin typeface="Arial" charset="0"/>
              </a:defRPr>
            </a:lvl1pPr>
            <a:lvl2pPr marL="757048" indent="-291172" defTabSz="949546" eaLnBrk="0" hangingPunct="0">
              <a:spcBef>
                <a:spcPct val="30000"/>
              </a:spcBef>
              <a:defRPr sz="1200">
                <a:solidFill>
                  <a:schemeClr val="tx1"/>
                </a:solidFill>
                <a:latin typeface="Arial" charset="0"/>
              </a:defRPr>
            </a:lvl2pPr>
            <a:lvl3pPr marL="1164690" indent="-232938" defTabSz="949546" eaLnBrk="0" hangingPunct="0">
              <a:spcBef>
                <a:spcPct val="30000"/>
              </a:spcBef>
              <a:defRPr sz="1200">
                <a:solidFill>
                  <a:schemeClr val="tx1"/>
                </a:solidFill>
                <a:latin typeface="Arial" charset="0"/>
              </a:defRPr>
            </a:lvl3pPr>
            <a:lvl4pPr marL="1630565" indent="-232938" defTabSz="949546" eaLnBrk="0" hangingPunct="0">
              <a:spcBef>
                <a:spcPct val="30000"/>
              </a:spcBef>
              <a:defRPr sz="1200">
                <a:solidFill>
                  <a:schemeClr val="tx1"/>
                </a:solidFill>
                <a:latin typeface="Arial" charset="0"/>
              </a:defRPr>
            </a:lvl4pPr>
            <a:lvl5pPr marL="2096440" indent="-232938" defTabSz="949546" eaLnBrk="0" hangingPunct="0">
              <a:spcBef>
                <a:spcPct val="30000"/>
              </a:spcBef>
              <a:defRPr sz="1200">
                <a:solidFill>
                  <a:schemeClr val="tx1"/>
                </a:solidFill>
                <a:latin typeface="Arial" charset="0"/>
              </a:defRPr>
            </a:lvl5pPr>
            <a:lvl6pPr marL="2562317" indent="-232938" defTabSz="949546" eaLnBrk="0" fontAlgn="base" hangingPunct="0">
              <a:spcBef>
                <a:spcPct val="30000"/>
              </a:spcBef>
              <a:spcAft>
                <a:spcPct val="0"/>
              </a:spcAft>
              <a:defRPr sz="1200">
                <a:solidFill>
                  <a:schemeClr val="tx1"/>
                </a:solidFill>
                <a:latin typeface="Arial" charset="0"/>
              </a:defRPr>
            </a:lvl6pPr>
            <a:lvl7pPr marL="3028192" indent="-232938" defTabSz="949546" eaLnBrk="0" fontAlgn="base" hangingPunct="0">
              <a:spcBef>
                <a:spcPct val="30000"/>
              </a:spcBef>
              <a:spcAft>
                <a:spcPct val="0"/>
              </a:spcAft>
              <a:defRPr sz="1200">
                <a:solidFill>
                  <a:schemeClr val="tx1"/>
                </a:solidFill>
                <a:latin typeface="Arial" charset="0"/>
              </a:defRPr>
            </a:lvl7pPr>
            <a:lvl8pPr marL="3494068" indent="-232938" defTabSz="949546" eaLnBrk="0" fontAlgn="base" hangingPunct="0">
              <a:spcBef>
                <a:spcPct val="30000"/>
              </a:spcBef>
              <a:spcAft>
                <a:spcPct val="0"/>
              </a:spcAft>
              <a:defRPr sz="1200">
                <a:solidFill>
                  <a:schemeClr val="tx1"/>
                </a:solidFill>
                <a:latin typeface="Arial" charset="0"/>
              </a:defRPr>
            </a:lvl8pPr>
            <a:lvl9pPr marL="3959943" indent="-232938" defTabSz="949546"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6657B7F8-7E4B-4892-87E8-0337830CA381}" type="slidenum">
              <a:rPr lang="en-US" altLang="en-US" smtClean="0"/>
              <a:pPr eaLnBrk="1" hangingPunct="1">
                <a:spcBef>
                  <a:spcPct val="0"/>
                </a:spcBef>
              </a:pPr>
              <a:t>6</a:t>
            </a:fld>
            <a:endParaRPr lang="en-US" altLang="en-US" smtClean="0"/>
          </a:p>
        </p:txBody>
      </p:sp>
      <p:sp>
        <p:nvSpPr>
          <p:cNvPr id="33795" name="Rectangle 7"/>
          <p:cNvSpPr txBox="1">
            <a:spLocks noGrp="1" noChangeArrowheads="1"/>
          </p:cNvSpPr>
          <p:nvPr/>
        </p:nvSpPr>
        <p:spPr bwMode="auto">
          <a:xfrm>
            <a:off x="5265812" y="6659466"/>
            <a:ext cx="4030591" cy="350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25" tIns="47514" rIns="95025" bIns="47514" anchor="b"/>
          <a:lstStyle>
            <a:lvl1pPr defTabSz="931863" eaLnBrk="0" hangingPunct="0">
              <a:spcBef>
                <a:spcPct val="30000"/>
              </a:spcBef>
              <a:defRPr sz="1200">
                <a:solidFill>
                  <a:schemeClr val="tx1"/>
                </a:solidFill>
                <a:latin typeface="Arial" charset="0"/>
              </a:defRPr>
            </a:lvl1pPr>
            <a:lvl2pPr marL="742950" indent="-285750" defTabSz="931863" eaLnBrk="0" hangingPunct="0">
              <a:spcBef>
                <a:spcPct val="30000"/>
              </a:spcBef>
              <a:defRPr sz="1200">
                <a:solidFill>
                  <a:schemeClr val="tx1"/>
                </a:solidFill>
                <a:latin typeface="Arial" charset="0"/>
              </a:defRPr>
            </a:lvl2pPr>
            <a:lvl3pPr marL="1143000" indent="-228600" defTabSz="931863" eaLnBrk="0" hangingPunct="0">
              <a:spcBef>
                <a:spcPct val="30000"/>
              </a:spcBef>
              <a:defRPr sz="1200">
                <a:solidFill>
                  <a:schemeClr val="tx1"/>
                </a:solidFill>
                <a:latin typeface="Arial" charset="0"/>
              </a:defRPr>
            </a:lvl3pPr>
            <a:lvl4pPr marL="1600200" indent="-228600" defTabSz="931863" eaLnBrk="0" hangingPunct="0">
              <a:spcBef>
                <a:spcPct val="30000"/>
              </a:spcBef>
              <a:defRPr sz="1200">
                <a:solidFill>
                  <a:schemeClr val="tx1"/>
                </a:solidFill>
                <a:latin typeface="Arial" charset="0"/>
              </a:defRPr>
            </a:lvl4pPr>
            <a:lvl5pPr marL="2057400" indent="-228600" defTabSz="931863" eaLnBrk="0" hangingPunct="0">
              <a:spcBef>
                <a:spcPct val="30000"/>
              </a:spcBef>
              <a:defRPr sz="1200">
                <a:solidFill>
                  <a:schemeClr val="tx1"/>
                </a:solidFill>
                <a:latin typeface="Arial" charset="0"/>
              </a:defRPr>
            </a:lvl5pPr>
            <a:lvl6pPr marL="2514600" indent="-228600" defTabSz="931863" eaLnBrk="0" fontAlgn="base" hangingPunct="0">
              <a:spcBef>
                <a:spcPct val="30000"/>
              </a:spcBef>
              <a:spcAft>
                <a:spcPct val="0"/>
              </a:spcAft>
              <a:defRPr sz="1200">
                <a:solidFill>
                  <a:schemeClr val="tx1"/>
                </a:solidFill>
                <a:latin typeface="Arial" charset="0"/>
              </a:defRPr>
            </a:lvl6pPr>
            <a:lvl7pPr marL="2971800" indent="-228600" defTabSz="931863" eaLnBrk="0" fontAlgn="base" hangingPunct="0">
              <a:spcBef>
                <a:spcPct val="30000"/>
              </a:spcBef>
              <a:spcAft>
                <a:spcPct val="0"/>
              </a:spcAft>
              <a:defRPr sz="1200">
                <a:solidFill>
                  <a:schemeClr val="tx1"/>
                </a:solidFill>
                <a:latin typeface="Arial" charset="0"/>
              </a:defRPr>
            </a:lvl7pPr>
            <a:lvl8pPr marL="3429000" indent="-228600" defTabSz="931863" eaLnBrk="0" fontAlgn="base" hangingPunct="0">
              <a:spcBef>
                <a:spcPct val="30000"/>
              </a:spcBef>
              <a:spcAft>
                <a:spcPct val="0"/>
              </a:spcAft>
              <a:defRPr sz="1200">
                <a:solidFill>
                  <a:schemeClr val="tx1"/>
                </a:solidFill>
                <a:latin typeface="Arial" charset="0"/>
              </a:defRPr>
            </a:lvl8pPr>
            <a:lvl9pPr marL="3886200" indent="-228600" defTabSz="931863"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4DA5C6C9-A75D-4171-A348-E0752EF4D0F0}" type="slidenum">
              <a:rPr lang="en-US" altLang="en-US">
                <a:latin typeface="Times New Roman" pitchFamily="18" charset="0"/>
              </a:rPr>
              <a:pPr algn="r" eaLnBrk="1" hangingPunct="1">
                <a:spcBef>
                  <a:spcPct val="0"/>
                </a:spcBef>
              </a:pPr>
              <a:t>6</a:t>
            </a:fld>
            <a:endParaRPr lang="en-US" altLang="en-US">
              <a:latin typeface="Times New Roman" pitchFamily="18" charset="0"/>
            </a:endParaRPr>
          </a:p>
        </p:txBody>
      </p:sp>
      <p:sp>
        <p:nvSpPr>
          <p:cNvPr id="33796" name="Rectangle 7"/>
          <p:cNvSpPr txBox="1">
            <a:spLocks noGrp="1" noChangeArrowheads="1"/>
          </p:cNvSpPr>
          <p:nvPr/>
        </p:nvSpPr>
        <p:spPr bwMode="auto">
          <a:xfrm>
            <a:off x="5265812" y="6659466"/>
            <a:ext cx="4030591" cy="350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16" tIns="47508" rIns="95016" bIns="47508" anchor="b"/>
          <a:lstStyle>
            <a:lvl1pPr defTabSz="931863" eaLnBrk="0" hangingPunct="0">
              <a:spcBef>
                <a:spcPct val="30000"/>
              </a:spcBef>
              <a:defRPr sz="1200">
                <a:solidFill>
                  <a:schemeClr val="tx1"/>
                </a:solidFill>
                <a:latin typeface="Arial" charset="0"/>
              </a:defRPr>
            </a:lvl1pPr>
            <a:lvl2pPr marL="742950" indent="-285750" defTabSz="931863" eaLnBrk="0" hangingPunct="0">
              <a:spcBef>
                <a:spcPct val="30000"/>
              </a:spcBef>
              <a:defRPr sz="1200">
                <a:solidFill>
                  <a:schemeClr val="tx1"/>
                </a:solidFill>
                <a:latin typeface="Arial" charset="0"/>
              </a:defRPr>
            </a:lvl2pPr>
            <a:lvl3pPr marL="1143000" indent="-228600" defTabSz="931863" eaLnBrk="0" hangingPunct="0">
              <a:spcBef>
                <a:spcPct val="30000"/>
              </a:spcBef>
              <a:defRPr sz="1200">
                <a:solidFill>
                  <a:schemeClr val="tx1"/>
                </a:solidFill>
                <a:latin typeface="Arial" charset="0"/>
              </a:defRPr>
            </a:lvl3pPr>
            <a:lvl4pPr marL="1600200" indent="-228600" defTabSz="931863" eaLnBrk="0" hangingPunct="0">
              <a:spcBef>
                <a:spcPct val="30000"/>
              </a:spcBef>
              <a:defRPr sz="1200">
                <a:solidFill>
                  <a:schemeClr val="tx1"/>
                </a:solidFill>
                <a:latin typeface="Arial" charset="0"/>
              </a:defRPr>
            </a:lvl4pPr>
            <a:lvl5pPr marL="2057400" indent="-228600" defTabSz="931863" eaLnBrk="0" hangingPunct="0">
              <a:spcBef>
                <a:spcPct val="30000"/>
              </a:spcBef>
              <a:defRPr sz="1200">
                <a:solidFill>
                  <a:schemeClr val="tx1"/>
                </a:solidFill>
                <a:latin typeface="Arial" charset="0"/>
              </a:defRPr>
            </a:lvl5pPr>
            <a:lvl6pPr marL="2514600" indent="-228600" defTabSz="931863" eaLnBrk="0" fontAlgn="base" hangingPunct="0">
              <a:spcBef>
                <a:spcPct val="30000"/>
              </a:spcBef>
              <a:spcAft>
                <a:spcPct val="0"/>
              </a:spcAft>
              <a:defRPr sz="1200">
                <a:solidFill>
                  <a:schemeClr val="tx1"/>
                </a:solidFill>
                <a:latin typeface="Arial" charset="0"/>
              </a:defRPr>
            </a:lvl6pPr>
            <a:lvl7pPr marL="2971800" indent="-228600" defTabSz="931863" eaLnBrk="0" fontAlgn="base" hangingPunct="0">
              <a:spcBef>
                <a:spcPct val="30000"/>
              </a:spcBef>
              <a:spcAft>
                <a:spcPct val="0"/>
              </a:spcAft>
              <a:defRPr sz="1200">
                <a:solidFill>
                  <a:schemeClr val="tx1"/>
                </a:solidFill>
                <a:latin typeface="Arial" charset="0"/>
              </a:defRPr>
            </a:lvl7pPr>
            <a:lvl8pPr marL="3429000" indent="-228600" defTabSz="931863" eaLnBrk="0" fontAlgn="base" hangingPunct="0">
              <a:spcBef>
                <a:spcPct val="30000"/>
              </a:spcBef>
              <a:spcAft>
                <a:spcPct val="0"/>
              </a:spcAft>
              <a:defRPr sz="1200">
                <a:solidFill>
                  <a:schemeClr val="tx1"/>
                </a:solidFill>
                <a:latin typeface="Arial" charset="0"/>
              </a:defRPr>
            </a:lvl8pPr>
            <a:lvl9pPr marL="3886200" indent="-228600" defTabSz="931863"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10D09D89-C856-4802-8AA1-7EEF260E0612}" type="slidenum">
              <a:rPr lang="en-US" altLang="en-US">
                <a:latin typeface="Times New Roman" pitchFamily="18" charset="0"/>
              </a:rPr>
              <a:pPr algn="r" eaLnBrk="1" hangingPunct="1">
                <a:spcBef>
                  <a:spcPct val="0"/>
                </a:spcBef>
              </a:pPr>
              <a:t>6</a:t>
            </a:fld>
            <a:endParaRPr lang="en-US" altLang="en-US">
              <a:latin typeface="Times New Roman" pitchFamily="18" charset="0"/>
            </a:endParaRPr>
          </a:p>
        </p:txBody>
      </p:sp>
      <p:sp>
        <p:nvSpPr>
          <p:cNvPr id="33797" name="Rectangle 2"/>
          <p:cNvSpPr>
            <a:spLocks noGrp="1" noRot="1" noChangeAspect="1" noChangeArrowheads="1" noTextEdit="1"/>
          </p:cNvSpPr>
          <p:nvPr>
            <p:ph type="sldImg"/>
          </p:nvPr>
        </p:nvSpPr>
        <p:spPr>
          <a:ln/>
        </p:spPr>
      </p:sp>
      <p:sp>
        <p:nvSpPr>
          <p:cNvPr id="33798" name="Rectangle 3"/>
          <p:cNvSpPr>
            <a:spLocks noGrp="1" noChangeArrowheads="1"/>
          </p:cNvSpPr>
          <p:nvPr>
            <p:ph type="body" idx="1"/>
          </p:nvPr>
        </p:nvSpPr>
        <p:spPr>
          <a:noFill/>
        </p:spPr>
        <p:txBody>
          <a:bodyPr lIns="95016" tIns="47508" rIns="95016" bIns="47508"/>
          <a:lstStyle/>
          <a:p>
            <a:pPr eaLnBrk="1" hangingPunct="1"/>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defTabSz="949546" eaLnBrk="0" hangingPunct="0">
              <a:spcBef>
                <a:spcPct val="30000"/>
              </a:spcBef>
              <a:defRPr sz="1200">
                <a:solidFill>
                  <a:schemeClr val="tx1"/>
                </a:solidFill>
                <a:latin typeface="Arial" charset="0"/>
              </a:defRPr>
            </a:lvl1pPr>
            <a:lvl2pPr marL="757048" indent="-291172" defTabSz="949546" eaLnBrk="0" hangingPunct="0">
              <a:spcBef>
                <a:spcPct val="30000"/>
              </a:spcBef>
              <a:defRPr sz="1200">
                <a:solidFill>
                  <a:schemeClr val="tx1"/>
                </a:solidFill>
                <a:latin typeface="Arial" charset="0"/>
              </a:defRPr>
            </a:lvl2pPr>
            <a:lvl3pPr marL="1164690" indent="-232938" defTabSz="949546" eaLnBrk="0" hangingPunct="0">
              <a:spcBef>
                <a:spcPct val="30000"/>
              </a:spcBef>
              <a:defRPr sz="1200">
                <a:solidFill>
                  <a:schemeClr val="tx1"/>
                </a:solidFill>
                <a:latin typeface="Arial" charset="0"/>
              </a:defRPr>
            </a:lvl3pPr>
            <a:lvl4pPr marL="1630565" indent="-232938" defTabSz="949546" eaLnBrk="0" hangingPunct="0">
              <a:spcBef>
                <a:spcPct val="30000"/>
              </a:spcBef>
              <a:defRPr sz="1200">
                <a:solidFill>
                  <a:schemeClr val="tx1"/>
                </a:solidFill>
                <a:latin typeface="Arial" charset="0"/>
              </a:defRPr>
            </a:lvl4pPr>
            <a:lvl5pPr marL="2096440" indent="-232938" defTabSz="949546" eaLnBrk="0" hangingPunct="0">
              <a:spcBef>
                <a:spcPct val="30000"/>
              </a:spcBef>
              <a:defRPr sz="1200">
                <a:solidFill>
                  <a:schemeClr val="tx1"/>
                </a:solidFill>
                <a:latin typeface="Arial" charset="0"/>
              </a:defRPr>
            </a:lvl5pPr>
            <a:lvl6pPr marL="2562317" indent="-232938" defTabSz="949546" eaLnBrk="0" fontAlgn="base" hangingPunct="0">
              <a:spcBef>
                <a:spcPct val="30000"/>
              </a:spcBef>
              <a:spcAft>
                <a:spcPct val="0"/>
              </a:spcAft>
              <a:defRPr sz="1200">
                <a:solidFill>
                  <a:schemeClr val="tx1"/>
                </a:solidFill>
                <a:latin typeface="Arial" charset="0"/>
              </a:defRPr>
            </a:lvl6pPr>
            <a:lvl7pPr marL="3028192" indent="-232938" defTabSz="949546" eaLnBrk="0" fontAlgn="base" hangingPunct="0">
              <a:spcBef>
                <a:spcPct val="30000"/>
              </a:spcBef>
              <a:spcAft>
                <a:spcPct val="0"/>
              </a:spcAft>
              <a:defRPr sz="1200">
                <a:solidFill>
                  <a:schemeClr val="tx1"/>
                </a:solidFill>
                <a:latin typeface="Arial" charset="0"/>
              </a:defRPr>
            </a:lvl7pPr>
            <a:lvl8pPr marL="3494068" indent="-232938" defTabSz="949546" eaLnBrk="0" fontAlgn="base" hangingPunct="0">
              <a:spcBef>
                <a:spcPct val="30000"/>
              </a:spcBef>
              <a:spcAft>
                <a:spcPct val="0"/>
              </a:spcAft>
              <a:defRPr sz="1200">
                <a:solidFill>
                  <a:schemeClr val="tx1"/>
                </a:solidFill>
                <a:latin typeface="Arial" charset="0"/>
              </a:defRPr>
            </a:lvl8pPr>
            <a:lvl9pPr marL="3959943" indent="-232938" defTabSz="949546"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F783B69B-457E-4858-9BAE-D522012A7006}" type="slidenum">
              <a:rPr lang="en-US" altLang="en-US" smtClean="0"/>
              <a:pPr eaLnBrk="1" hangingPunct="1">
                <a:spcBef>
                  <a:spcPct val="0"/>
                </a:spcBef>
              </a:pPr>
              <a:t>7</a:t>
            </a:fld>
            <a:endParaRPr lang="en-US" altLang="en-US" smtClean="0"/>
          </a:p>
        </p:txBody>
      </p:sp>
      <p:sp>
        <p:nvSpPr>
          <p:cNvPr id="34819" name="Rectangle 7"/>
          <p:cNvSpPr txBox="1">
            <a:spLocks noGrp="1" noChangeArrowheads="1"/>
          </p:cNvSpPr>
          <p:nvPr/>
        </p:nvSpPr>
        <p:spPr bwMode="auto">
          <a:xfrm>
            <a:off x="5265812" y="6659466"/>
            <a:ext cx="4030591" cy="350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25" tIns="47514" rIns="95025" bIns="47514" anchor="b"/>
          <a:lstStyle>
            <a:lvl1pPr defTabSz="931863" eaLnBrk="0" hangingPunct="0">
              <a:spcBef>
                <a:spcPct val="30000"/>
              </a:spcBef>
              <a:defRPr sz="1200">
                <a:solidFill>
                  <a:schemeClr val="tx1"/>
                </a:solidFill>
                <a:latin typeface="Arial" charset="0"/>
              </a:defRPr>
            </a:lvl1pPr>
            <a:lvl2pPr marL="742950" indent="-285750" defTabSz="931863" eaLnBrk="0" hangingPunct="0">
              <a:spcBef>
                <a:spcPct val="30000"/>
              </a:spcBef>
              <a:defRPr sz="1200">
                <a:solidFill>
                  <a:schemeClr val="tx1"/>
                </a:solidFill>
                <a:latin typeface="Arial" charset="0"/>
              </a:defRPr>
            </a:lvl2pPr>
            <a:lvl3pPr marL="1143000" indent="-228600" defTabSz="931863" eaLnBrk="0" hangingPunct="0">
              <a:spcBef>
                <a:spcPct val="30000"/>
              </a:spcBef>
              <a:defRPr sz="1200">
                <a:solidFill>
                  <a:schemeClr val="tx1"/>
                </a:solidFill>
                <a:latin typeface="Arial" charset="0"/>
              </a:defRPr>
            </a:lvl3pPr>
            <a:lvl4pPr marL="1600200" indent="-228600" defTabSz="931863" eaLnBrk="0" hangingPunct="0">
              <a:spcBef>
                <a:spcPct val="30000"/>
              </a:spcBef>
              <a:defRPr sz="1200">
                <a:solidFill>
                  <a:schemeClr val="tx1"/>
                </a:solidFill>
                <a:latin typeface="Arial" charset="0"/>
              </a:defRPr>
            </a:lvl4pPr>
            <a:lvl5pPr marL="2057400" indent="-228600" defTabSz="931863" eaLnBrk="0" hangingPunct="0">
              <a:spcBef>
                <a:spcPct val="30000"/>
              </a:spcBef>
              <a:defRPr sz="1200">
                <a:solidFill>
                  <a:schemeClr val="tx1"/>
                </a:solidFill>
                <a:latin typeface="Arial" charset="0"/>
              </a:defRPr>
            </a:lvl5pPr>
            <a:lvl6pPr marL="2514600" indent="-228600" defTabSz="931863" eaLnBrk="0" fontAlgn="base" hangingPunct="0">
              <a:spcBef>
                <a:spcPct val="30000"/>
              </a:spcBef>
              <a:spcAft>
                <a:spcPct val="0"/>
              </a:spcAft>
              <a:defRPr sz="1200">
                <a:solidFill>
                  <a:schemeClr val="tx1"/>
                </a:solidFill>
                <a:latin typeface="Arial" charset="0"/>
              </a:defRPr>
            </a:lvl6pPr>
            <a:lvl7pPr marL="2971800" indent="-228600" defTabSz="931863" eaLnBrk="0" fontAlgn="base" hangingPunct="0">
              <a:spcBef>
                <a:spcPct val="30000"/>
              </a:spcBef>
              <a:spcAft>
                <a:spcPct val="0"/>
              </a:spcAft>
              <a:defRPr sz="1200">
                <a:solidFill>
                  <a:schemeClr val="tx1"/>
                </a:solidFill>
                <a:latin typeface="Arial" charset="0"/>
              </a:defRPr>
            </a:lvl7pPr>
            <a:lvl8pPr marL="3429000" indent="-228600" defTabSz="931863" eaLnBrk="0" fontAlgn="base" hangingPunct="0">
              <a:spcBef>
                <a:spcPct val="30000"/>
              </a:spcBef>
              <a:spcAft>
                <a:spcPct val="0"/>
              </a:spcAft>
              <a:defRPr sz="1200">
                <a:solidFill>
                  <a:schemeClr val="tx1"/>
                </a:solidFill>
                <a:latin typeface="Arial" charset="0"/>
              </a:defRPr>
            </a:lvl8pPr>
            <a:lvl9pPr marL="3886200" indent="-228600" defTabSz="931863"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4E407ECF-7819-44E1-A90E-E1F23512CA8F}" type="slidenum">
              <a:rPr lang="en-US" altLang="en-US">
                <a:latin typeface="Times New Roman" pitchFamily="18" charset="0"/>
              </a:rPr>
              <a:pPr algn="r" eaLnBrk="1" hangingPunct="1">
                <a:spcBef>
                  <a:spcPct val="0"/>
                </a:spcBef>
              </a:pPr>
              <a:t>7</a:t>
            </a:fld>
            <a:endParaRPr lang="en-US" altLang="en-US">
              <a:latin typeface="Times New Roman" pitchFamily="18" charset="0"/>
            </a:endParaRPr>
          </a:p>
        </p:txBody>
      </p:sp>
      <p:sp>
        <p:nvSpPr>
          <p:cNvPr id="34820" name="Rectangle 7"/>
          <p:cNvSpPr txBox="1">
            <a:spLocks noGrp="1" noChangeArrowheads="1"/>
          </p:cNvSpPr>
          <p:nvPr/>
        </p:nvSpPr>
        <p:spPr bwMode="auto">
          <a:xfrm>
            <a:off x="5265812" y="6659466"/>
            <a:ext cx="4030591" cy="350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16" tIns="47508" rIns="95016" bIns="47508" anchor="b"/>
          <a:lstStyle>
            <a:lvl1pPr defTabSz="931863" eaLnBrk="0" hangingPunct="0">
              <a:spcBef>
                <a:spcPct val="30000"/>
              </a:spcBef>
              <a:defRPr sz="1200">
                <a:solidFill>
                  <a:schemeClr val="tx1"/>
                </a:solidFill>
                <a:latin typeface="Arial" charset="0"/>
              </a:defRPr>
            </a:lvl1pPr>
            <a:lvl2pPr marL="742950" indent="-285750" defTabSz="931863" eaLnBrk="0" hangingPunct="0">
              <a:spcBef>
                <a:spcPct val="30000"/>
              </a:spcBef>
              <a:defRPr sz="1200">
                <a:solidFill>
                  <a:schemeClr val="tx1"/>
                </a:solidFill>
                <a:latin typeface="Arial" charset="0"/>
              </a:defRPr>
            </a:lvl2pPr>
            <a:lvl3pPr marL="1143000" indent="-228600" defTabSz="931863" eaLnBrk="0" hangingPunct="0">
              <a:spcBef>
                <a:spcPct val="30000"/>
              </a:spcBef>
              <a:defRPr sz="1200">
                <a:solidFill>
                  <a:schemeClr val="tx1"/>
                </a:solidFill>
                <a:latin typeface="Arial" charset="0"/>
              </a:defRPr>
            </a:lvl3pPr>
            <a:lvl4pPr marL="1600200" indent="-228600" defTabSz="931863" eaLnBrk="0" hangingPunct="0">
              <a:spcBef>
                <a:spcPct val="30000"/>
              </a:spcBef>
              <a:defRPr sz="1200">
                <a:solidFill>
                  <a:schemeClr val="tx1"/>
                </a:solidFill>
                <a:latin typeface="Arial" charset="0"/>
              </a:defRPr>
            </a:lvl4pPr>
            <a:lvl5pPr marL="2057400" indent="-228600" defTabSz="931863" eaLnBrk="0" hangingPunct="0">
              <a:spcBef>
                <a:spcPct val="30000"/>
              </a:spcBef>
              <a:defRPr sz="1200">
                <a:solidFill>
                  <a:schemeClr val="tx1"/>
                </a:solidFill>
                <a:latin typeface="Arial" charset="0"/>
              </a:defRPr>
            </a:lvl5pPr>
            <a:lvl6pPr marL="2514600" indent="-228600" defTabSz="931863" eaLnBrk="0" fontAlgn="base" hangingPunct="0">
              <a:spcBef>
                <a:spcPct val="30000"/>
              </a:spcBef>
              <a:spcAft>
                <a:spcPct val="0"/>
              </a:spcAft>
              <a:defRPr sz="1200">
                <a:solidFill>
                  <a:schemeClr val="tx1"/>
                </a:solidFill>
                <a:latin typeface="Arial" charset="0"/>
              </a:defRPr>
            </a:lvl6pPr>
            <a:lvl7pPr marL="2971800" indent="-228600" defTabSz="931863" eaLnBrk="0" fontAlgn="base" hangingPunct="0">
              <a:spcBef>
                <a:spcPct val="30000"/>
              </a:spcBef>
              <a:spcAft>
                <a:spcPct val="0"/>
              </a:spcAft>
              <a:defRPr sz="1200">
                <a:solidFill>
                  <a:schemeClr val="tx1"/>
                </a:solidFill>
                <a:latin typeface="Arial" charset="0"/>
              </a:defRPr>
            </a:lvl7pPr>
            <a:lvl8pPr marL="3429000" indent="-228600" defTabSz="931863" eaLnBrk="0" fontAlgn="base" hangingPunct="0">
              <a:spcBef>
                <a:spcPct val="30000"/>
              </a:spcBef>
              <a:spcAft>
                <a:spcPct val="0"/>
              </a:spcAft>
              <a:defRPr sz="1200">
                <a:solidFill>
                  <a:schemeClr val="tx1"/>
                </a:solidFill>
                <a:latin typeface="Arial" charset="0"/>
              </a:defRPr>
            </a:lvl8pPr>
            <a:lvl9pPr marL="3886200" indent="-228600" defTabSz="931863"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57BB0158-8CEC-40F4-83BE-998EC1613DAD}" type="slidenum">
              <a:rPr lang="en-US" altLang="en-US">
                <a:latin typeface="Times New Roman" pitchFamily="18" charset="0"/>
              </a:rPr>
              <a:pPr algn="r" eaLnBrk="1" hangingPunct="1">
                <a:spcBef>
                  <a:spcPct val="0"/>
                </a:spcBef>
              </a:pPr>
              <a:t>7</a:t>
            </a:fld>
            <a:endParaRPr lang="en-US" altLang="en-US">
              <a:latin typeface="Times New Roman" pitchFamily="18" charset="0"/>
            </a:endParaRPr>
          </a:p>
        </p:txBody>
      </p:sp>
      <p:sp>
        <p:nvSpPr>
          <p:cNvPr id="34821" name="Rectangle 2"/>
          <p:cNvSpPr>
            <a:spLocks noGrp="1" noRot="1" noChangeAspect="1" noChangeArrowheads="1" noTextEdit="1"/>
          </p:cNvSpPr>
          <p:nvPr>
            <p:ph type="sldImg"/>
          </p:nvPr>
        </p:nvSpPr>
        <p:spPr>
          <a:ln/>
        </p:spPr>
      </p:sp>
      <p:sp>
        <p:nvSpPr>
          <p:cNvPr id="34822" name="Rectangle 3"/>
          <p:cNvSpPr>
            <a:spLocks noGrp="1" noChangeArrowheads="1"/>
          </p:cNvSpPr>
          <p:nvPr>
            <p:ph type="body" idx="1"/>
          </p:nvPr>
        </p:nvSpPr>
        <p:spPr>
          <a:noFill/>
        </p:spPr>
        <p:txBody>
          <a:bodyPr lIns="95016" tIns="47508" rIns="95016" bIns="47508"/>
          <a:lstStyle/>
          <a:p>
            <a:pPr eaLnBrk="1" hangingPunct="1"/>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D9D0C07-14E2-4194-852E-C5F87E8F5B7F}" type="slidenum">
              <a:rPr lang="zh-CN" altLang="en-US" smtClean="0"/>
              <a:pPr>
                <a:defRPr/>
              </a:pPr>
              <a:t>8</a:t>
            </a:fld>
            <a:endParaRPr lang="zh-CN" altLang="en-US"/>
          </a:p>
        </p:txBody>
      </p:sp>
    </p:spTree>
    <p:extLst>
      <p:ext uri="{BB962C8B-B14F-4D97-AF65-F5344CB8AC3E}">
        <p14:creationId xmlns:p14="http://schemas.microsoft.com/office/powerpoint/2010/main" val="20738558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D9D0C07-14E2-4194-852E-C5F87E8F5B7F}" type="slidenum">
              <a:rPr lang="zh-CN" altLang="en-US" smtClean="0"/>
              <a:pPr>
                <a:defRPr/>
              </a:pPr>
              <a:t>9</a:t>
            </a:fld>
            <a:endParaRPr lang="zh-CN" altLang="en-US"/>
          </a:p>
        </p:txBody>
      </p:sp>
    </p:spTree>
    <p:extLst>
      <p:ext uri="{BB962C8B-B14F-4D97-AF65-F5344CB8AC3E}">
        <p14:creationId xmlns:p14="http://schemas.microsoft.com/office/powerpoint/2010/main" val="20738558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pPr>
              <a:defRPr/>
            </a:pPr>
            <a:fld id="{14133045-D29B-40F5-B767-63358967D44B}" type="datetimeFigureOut">
              <a:rPr lang="zh-CN" altLang="en-US"/>
              <a:pPr>
                <a:defRPr/>
              </a:pPr>
              <a:t>2015/10/7</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5F0CFE46-3D95-421B-93EE-BBC78791950E}" type="slidenum">
              <a:rPr lang="zh-CN" altLang="en-US"/>
              <a:pPr>
                <a:defRPr/>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D6BD991E-723E-4858-A13B-F5C9B3BF36D0}" type="datetimeFigureOut">
              <a:rPr lang="zh-CN" altLang="en-US"/>
              <a:pPr>
                <a:defRPr/>
              </a:pPr>
              <a:t>2015/10/7</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BCB363DF-E07D-4DE8-8CF1-2459AD6740A6}" type="slidenum">
              <a:rPr lang="zh-CN" altLang="en-US"/>
              <a:pPr>
                <a:defRPr/>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AFF04AFB-E81C-419B-A6F0-955200CD6A90}" type="datetimeFigureOut">
              <a:rPr lang="zh-CN" altLang="en-US"/>
              <a:pPr>
                <a:defRPr/>
              </a:pPr>
              <a:t>2015/10/7</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54BBB02D-7D36-4735-88C1-9C0E4FB07B57}" type="slidenum">
              <a:rPr lang="zh-CN" altLang="en-US"/>
              <a:pPr>
                <a:defRPr/>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0C4CE542-B1D9-4FBD-A212-F18F86B5B9AF}" type="datetimeFigureOut">
              <a:rPr lang="zh-CN" altLang="en-US"/>
              <a:pPr>
                <a:defRPr/>
              </a:pPr>
              <a:t>2015/10/7</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3C1E20B2-92C9-4DE5-9C19-3CD2D300DA8A}" type="slidenum">
              <a:rPr lang="zh-CN" altLang="en-US"/>
              <a:pPr>
                <a:defRPr/>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pPr>
              <a:defRPr/>
            </a:pPr>
            <a:fld id="{E7215078-D508-4622-8A77-912B95D6ABF6}" type="datetimeFigureOut">
              <a:rPr lang="zh-CN" altLang="en-US"/>
              <a:pPr>
                <a:defRPr/>
              </a:pPr>
              <a:t>2015/10/7</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A8F26061-6CDB-4C00-8BE4-FE55202CE818}" type="slidenum">
              <a:rPr lang="zh-CN" altLang="en-US"/>
              <a:pPr>
                <a:defRPr/>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p:cNvSpPr>
          <p:nvPr>
            <p:ph type="dt" sz="half" idx="10"/>
          </p:nvPr>
        </p:nvSpPr>
        <p:spPr/>
        <p:txBody>
          <a:bodyPr/>
          <a:lstStyle>
            <a:lvl1pPr>
              <a:defRPr/>
            </a:lvl1pPr>
          </a:lstStyle>
          <a:p>
            <a:pPr>
              <a:defRPr/>
            </a:pPr>
            <a:fld id="{292CA737-19B9-45FD-8512-DCB3EC3D124C}" type="datetimeFigureOut">
              <a:rPr lang="zh-CN" altLang="en-US"/>
              <a:pPr>
                <a:defRPr/>
              </a:pPr>
              <a:t>2015/10/7</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A43AD98D-2644-41C2-B0A8-BFDB57C3932A}" type="slidenum">
              <a:rPr lang="zh-CN" altLang="en-US"/>
              <a:pPr>
                <a:defRPr/>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p:cNvSpPr>
          <p:nvPr>
            <p:ph type="dt" sz="half" idx="10"/>
          </p:nvPr>
        </p:nvSpPr>
        <p:spPr/>
        <p:txBody>
          <a:bodyPr/>
          <a:lstStyle>
            <a:lvl1pPr>
              <a:defRPr/>
            </a:lvl1pPr>
          </a:lstStyle>
          <a:p>
            <a:pPr>
              <a:defRPr/>
            </a:pPr>
            <a:fld id="{2D50C0D1-A638-474E-A62F-71EE889CD841}" type="datetimeFigureOut">
              <a:rPr lang="zh-CN" altLang="en-US"/>
              <a:pPr>
                <a:defRPr/>
              </a:pPr>
              <a:t>2015/10/7</a:t>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E197CE8B-3019-4B89-A38A-97EE508C2826}" type="slidenum">
              <a:rPr lang="zh-CN" altLang="en-US"/>
              <a:pPr>
                <a:defRPr/>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p:cNvSpPr>
          <p:nvPr>
            <p:ph type="dt" sz="half" idx="10"/>
          </p:nvPr>
        </p:nvSpPr>
        <p:spPr/>
        <p:txBody>
          <a:bodyPr/>
          <a:lstStyle>
            <a:lvl1pPr>
              <a:defRPr/>
            </a:lvl1pPr>
          </a:lstStyle>
          <a:p>
            <a:pPr>
              <a:defRPr/>
            </a:pPr>
            <a:fld id="{6F915A02-B1E9-4E84-AAFE-938A9FB97AA3}" type="datetimeFigureOut">
              <a:rPr lang="zh-CN" altLang="en-US"/>
              <a:pPr>
                <a:defRPr/>
              </a:pPr>
              <a:t>2015/10/7</a:t>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41E35729-FF62-4D60-B1ED-2CEB294A17D9}" type="slidenum">
              <a:rPr lang="zh-CN" altLang="en-US"/>
              <a:pPr>
                <a:defRPr/>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F1595D70-C551-4A72-AF91-E06763A1F03A}" type="datetimeFigureOut">
              <a:rPr lang="zh-CN" altLang="en-US"/>
              <a:pPr>
                <a:defRPr/>
              </a:pPr>
              <a:t>2015/10/7</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F23EB61B-1DD8-459E-A113-B4D9FAF91341}" type="slidenum">
              <a:rPr lang="zh-CN" altLang="en-US"/>
              <a:pPr>
                <a:defRPr/>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5206C31B-6221-4797-A72F-922D1DD68B8D}" type="datetimeFigureOut">
              <a:rPr lang="zh-CN" altLang="en-US"/>
              <a:pPr>
                <a:defRPr/>
              </a:pPr>
              <a:t>2015/10/7</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1E57328D-1552-4B2A-9C31-79E3EEA1EC4F}" type="slidenum">
              <a:rPr lang="zh-CN" altLang="en-US"/>
              <a:pPr>
                <a:defRPr/>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75D6B336-B6E2-4FFB-AF28-6FDC6A5169E4}" type="datetimeFigureOut">
              <a:rPr lang="zh-CN" altLang="en-US"/>
              <a:pPr>
                <a:defRPr/>
              </a:pPr>
              <a:t>2015/10/7</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1D122A9D-7D7A-4A5D-B48B-8CD9318A4597}" type="slidenum">
              <a:rPr lang="zh-CN" altLang="en-US"/>
              <a:pPr>
                <a:defRPr/>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7" name="文本占位符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lnSpc>
                <a:spcPct val="100000"/>
              </a:lnSpc>
              <a:spcBef>
                <a:spcPts val="0"/>
              </a:spcBef>
              <a:spcAft>
                <a:spcPts val="0"/>
              </a:spcAft>
              <a:buFontTx/>
              <a:buNone/>
              <a:defRPr sz="1200" smtClean="0">
                <a:solidFill>
                  <a:schemeClr val="tx1">
                    <a:tint val="75000"/>
                  </a:schemeClr>
                </a:solidFill>
                <a:latin typeface="+mn-lt"/>
                <a:ea typeface="+mn-ea"/>
              </a:defRPr>
            </a:lvl1pPr>
          </a:lstStyle>
          <a:p>
            <a:pPr>
              <a:defRPr/>
            </a:pPr>
            <a:fld id="{EA15C34C-06DA-40D2-8FB4-B54C3E49E112}" type="datetimeFigureOut">
              <a:rPr lang="zh-CN" altLang="en-US"/>
              <a:pPr>
                <a:defRPr/>
              </a:pPr>
              <a:t>2015/10/7</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lnSpc>
                <a:spcPct val="100000"/>
              </a:lnSpc>
              <a:spcBef>
                <a:spcPts val="0"/>
              </a:spcBef>
              <a:spcAft>
                <a:spcPts val="0"/>
              </a:spcAft>
              <a:buFontTx/>
              <a:buNone/>
              <a:defRPr sz="12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lnSpc>
                <a:spcPct val="100000"/>
              </a:lnSpc>
              <a:spcBef>
                <a:spcPts val="0"/>
              </a:spcBef>
              <a:spcAft>
                <a:spcPts val="0"/>
              </a:spcAft>
              <a:buFontTx/>
              <a:buNone/>
              <a:defRPr sz="1200" smtClean="0">
                <a:solidFill>
                  <a:schemeClr val="tx1">
                    <a:tint val="75000"/>
                  </a:schemeClr>
                </a:solidFill>
                <a:latin typeface="+mn-lt"/>
                <a:ea typeface="+mn-ea"/>
              </a:defRPr>
            </a:lvl1pPr>
          </a:lstStyle>
          <a:p>
            <a:pPr>
              <a:defRPr/>
            </a:pPr>
            <a:fld id="{60740499-9D9B-4913-B575-6AA49A347BEE}"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ea typeface="宋体" pitchFamily="2" charset="-122"/>
        </a:defRPr>
      </a:lvl2pPr>
      <a:lvl3pPr algn="ctr" rtl="0" fontAlgn="base">
        <a:spcBef>
          <a:spcPct val="0"/>
        </a:spcBef>
        <a:spcAft>
          <a:spcPct val="0"/>
        </a:spcAft>
        <a:defRPr sz="4400">
          <a:solidFill>
            <a:schemeClr val="tx1"/>
          </a:solidFill>
          <a:latin typeface="Calibri" pitchFamily="34" charset="0"/>
          <a:ea typeface="宋体" pitchFamily="2" charset="-122"/>
        </a:defRPr>
      </a:lvl3pPr>
      <a:lvl4pPr algn="ctr" rtl="0" fontAlgn="base">
        <a:spcBef>
          <a:spcPct val="0"/>
        </a:spcBef>
        <a:spcAft>
          <a:spcPct val="0"/>
        </a:spcAft>
        <a:defRPr sz="4400">
          <a:solidFill>
            <a:schemeClr val="tx1"/>
          </a:solidFill>
          <a:latin typeface="Calibri" pitchFamily="34" charset="0"/>
          <a:ea typeface="宋体" pitchFamily="2" charset="-122"/>
        </a:defRPr>
      </a:lvl4pPr>
      <a:lvl5pPr algn="ctr" rtl="0" fontAlgn="base">
        <a:spcBef>
          <a:spcPct val="0"/>
        </a:spcBef>
        <a:spcAft>
          <a:spcPct val="0"/>
        </a:spcAft>
        <a:defRPr sz="4400">
          <a:solidFill>
            <a:schemeClr val="tx1"/>
          </a:solidFill>
          <a:latin typeface="Calibri" pitchFamily="34" charset="0"/>
          <a:ea typeface="宋体" pitchFamily="2" charset="-122"/>
        </a:defRPr>
      </a:lvl5pPr>
      <a:lvl6pPr marL="457200" algn="ctr" rtl="0" fontAlgn="base">
        <a:spcBef>
          <a:spcPct val="0"/>
        </a:spcBef>
        <a:spcAft>
          <a:spcPct val="0"/>
        </a:spcAft>
        <a:defRPr sz="4400">
          <a:solidFill>
            <a:schemeClr val="tx1"/>
          </a:solidFill>
          <a:latin typeface="Calibri" pitchFamily="34" charset="0"/>
          <a:ea typeface="宋体" pitchFamily="2" charset="-122"/>
        </a:defRPr>
      </a:lvl6pPr>
      <a:lvl7pPr marL="914400" algn="ctr" rtl="0" fontAlgn="base">
        <a:spcBef>
          <a:spcPct val="0"/>
        </a:spcBef>
        <a:spcAft>
          <a:spcPct val="0"/>
        </a:spcAft>
        <a:defRPr sz="4400">
          <a:solidFill>
            <a:schemeClr val="tx1"/>
          </a:solidFill>
          <a:latin typeface="Calibri" pitchFamily="34" charset="0"/>
          <a:ea typeface="宋体" pitchFamily="2" charset="-122"/>
        </a:defRPr>
      </a:lvl7pPr>
      <a:lvl8pPr marL="1371600" algn="ctr" rtl="0" fontAlgn="base">
        <a:spcBef>
          <a:spcPct val="0"/>
        </a:spcBef>
        <a:spcAft>
          <a:spcPct val="0"/>
        </a:spcAft>
        <a:defRPr sz="4400">
          <a:solidFill>
            <a:schemeClr val="tx1"/>
          </a:solidFill>
          <a:latin typeface="Calibri" pitchFamily="34" charset="0"/>
          <a:ea typeface="宋体" pitchFamily="2" charset="-122"/>
        </a:defRPr>
      </a:lvl8pPr>
      <a:lvl9pPr marL="1828800" algn="ctr" rtl="0" fontAlgn="base">
        <a:spcBef>
          <a:spcPct val="0"/>
        </a:spcBef>
        <a:spcAft>
          <a:spcPct val="0"/>
        </a:spcAft>
        <a:defRPr sz="4400">
          <a:solidFill>
            <a:schemeClr val="tx1"/>
          </a:solidFill>
          <a:latin typeface="Calibri" pitchFamily="34" charset="0"/>
          <a:ea typeface="宋体" pitchFamily="2" charset="-122"/>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5.tiff"/></Relationships>
</file>

<file path=ppt/slides/_rels/slide11.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7.tiff"/></Relationships>
</file>

<file path=ppt/slides/_rels/slide12.xml.rels><?xml version="1.0" encoding="UTF-8" standalone="yes"?>
<Relationships xmlns="http://schemas.openxmlformats.org/package/2006/relationships"><Relationship Id="rId3" Type="http://schemas.openxmlformats.org/officeDocument/2006/relationships/image" Target="../media/image18.tif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9.tiff"/></Relationships>
</file>

<file path=ppt/slides/_rels/slide13.xml.rels><?xml version="1.0" encoding="UTF-8" standalone="yes"?>
<Relationships xmlns="http://schemas.openxmlformats.org/package/2006/relationships"><Relationship Id="rId3" Type="http://schemas.openxmlformats.org/officeDocument/2006/relationships/image" Target="../media/image20.tif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1.tiff"/></Relationships>
</file>

<file path=ppt/slides/_rels/slide14.xml.rels><?xml version="1.0" encoding="UTF-8" standalone="yes"?>
<Relationships xmlns="http://schemas.openxmlformats.org/package/2006/relationships"><Relationship Id="rId3" Type="http://schemas.openxmlformats.org/officeDocument/2006/relationships/image" Target="../media/image22.tiff"/><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3.tiff"/></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openxmlformats.org/officeDocument/2006/relationships/image" Target="../media/image26.wmf"/><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4.bin"/><Relationship Id="rId5" Type="http://schemas.openxmlformats.org/officeDocument/2006/relationships/image" Target="../media/image25.wmf"/><Relationship Id="rId4" Type="http://schemas.openxmlformats.org/officeDocument/2006/relationships/oleObject" Target="../embeddings/oleObject3.bin"/></Relationships>
</file>

<file path=ppt/slides/_rels/slide19.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8.tiff"/></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29.tif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0.tiff"/><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1.tiff"/></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8.w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7.wmf"/><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3.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71"/>
          <p:cNvSpPr txBox="1">
            <a:spLocks noChangeArrowheads="1"/>
          </p:cNvSpPr>
          <p:nvPr/>
        </p:nvSpPr>
        <p:spPr bwMode="auto">
          <a:xfrm>
            <a:off x="358080" y="548680"/>
            <a:ext cx="8534400" cy="5137817"/>
          </a:xfrm>
          <a:prstGeom prst="rect">
            <a:avLst/>
          </a:prstGeom>
          <a:noFill/>
          <a:ln w="9525">
            <a:noFill/>
            <a:miter lim="800000"/>
            <a:headEnd/>
            <a:tailEnd/>
          </a:ln>
        </p:spPr>
        <p:txBody>
          <a:bodyPr>
            <a:spAutoFit/>
          </a:bodyPr>
          <a:lstStyle/>
          <a:p>
            <a:pPr algn="ctr">
              <a:lnSpc>
                <a:spcPct val="100000"/>
              </a:lnSpc>
              <a:spcBef>
                <a:spcPct val="0"/>
              </a:spcBef>
              <a:buFontTx/>
              <a:buNone/>
            </a:pPr>
            <a:r>
              <a:rPr lang="en-US" altLang="zh-CN" sz="3400" b="1" dirty="0" smtClean="0">
                <a:latin typeface="Arial" panose="020B0604020202020204" pitchFamily="34" charset="0"/>
                <a:cs typeface="Arial" panose="020B0604020202020204" pitchFamily="34" charset="0"/>
              </a:rPr>
              <a:t>DBD ON LIQUID COVERED TISSUE: MODELING LONG-TIMESCALE CHEMISTRY*</a:t>
            </a:r>
            <a:endParaRPr lang="en-US" altLang="zh-CN" sz="3400" b="1" dirty="0">
              <a:latin typeface="Arial" panose="020B0604020202020204" pitchFamily="34" charset="0"/>
              <a:ea typeface="Arial Unicode MS" pitchFamily="34" charset="-128"/>
              <a:cs typeface="Arial" panose="020B0604020202020204" pitchFamily="34" charset="0"/>
            </a:endParaRPr>
          </a:p>
          <a:p>
            <a:pPr algn="ctr" eaLnBrk="0" hangingPunct="0">
              <a:lnSpc>
                <a:spcPct val="100000"/>
              </a:lnSpc>
              <a:spcBef>
                <a:spcPct val="0"/>
              </a:spcBef>
              <a:buFontTx/>
              <a:buNone/>
            </a:pPr>
            <a:endParaRPr lang="en-US" altLang="ko-KR" sz="2200" b="1" baseline="30000" dirty="0" smtClean="0">
              <a:latin typeface="Arial" panose="020B0604020202020204" pitchFamily="34" charset="0"/>
              <a:ea typeface="굴림" pitchFamily="34" charset="-127"/>
              <a:cs typeface="Arial" panose="020B0604020202020204" pitchFamily="34" charset="0"/>
            </a:endParaRPr>
          </a:p>
          <a:p>
            <a:pPr algn="ctr">
              <a:spcBef>
                <a:spcPct val="0"/>
              </a:spcBef>
              <a:buFontTx/>
              <a:buNone/>
            </a:pPr>
            <a:r>
              <a:rPr lang="en-US" altLang="en-US" sz="2400" b="1" dirty="0" smtClean="0">
                <a:latin typeface="Arial" panose="020B0604020202020204" pitchFamily="34" charset="0"/>
                <a:cs typeface="Arial" panose="020B0604020202020204" pitchFamily="34" charset="0"/>
              </a:rPr>
              <a:t>Amanda M. </a:t>
            </a:r>
            <a:r>
              <a:rPr lang="en-US" altLang="en-US" sz="2400" b="1" dirty="0" err="1" smtClean="0">
                <a:latin typeface="Arial" panose="020B0604020202020204" pitchFamily="34" charset="0"/>
                <a:cs typeface="Arial" panose="020B0604020202020204" pitchFamily="34" charset="0"/>
              </a:rPr>
              <a:t>Lietz</a:t>
            </a:r>
            <a:r>
              <a:rPr lang="en-US" altLang="en-US" sz="2400" b="1" baseline="30000" dirty="0" err="1" smtClean="0">
                <a:latin typeface="Arial" panose="020B0604020202020204" pitchFamily="34" charset="0"/>
                <a:cs typeface="Arial" panose="020B0604020202020204" pitchFamily="34" charset="0"/>
              </a:rPr>
              <a:t>a</a:t>
            </a:r>
            <a:r>
              <a:rPr lang="en-US" altLang="en-US" sz="2400" b="1" baseline="30000" dirty="0" smtClean="0">
                <a:latin typeface="Arial" panose="020B0604020202020204" pitchFamily="34" charset="0"/>
                <a:cs typeface="Arial" panose="020B0604020202020204" pitchFamily="34" charset="0"/>
              </a:rPr>
              <a:t>)</a:t>
            </a:r>
            <a:r>
              <a:rPr lang="en-US" altLang="en-US" sz="2400" b="1" dirty="0" smtClean="0">
                <a:latin typeface="Arial" panose="020B0604020202020204" pitchFamily="34" charset="0"/>
                <a:cs typeface="Arial" panose="020B0604020202020204" pitchFamily="34" charset="0"/>
              </a:rPr>
              <a:t> and Mark </a:t>
            </a:r>
            <a:r>
              <a:rPr lang="en-US" altLang="en-US" sz="2400" b="1" dirty="0">
                <a:latin typeface="Arial" panose="020B0604020202020204" pitchFamily="34" charset="0"/>
                <a:cs typeface="Arial" panose="020B0604020202020204" pitchFamily="34" charset="0"/>
              </a:rPr>
              <a:t>J. </a:t>
            </a:r>
            <a:r>
              <a:rPr lang="en-US" altLang="en-US" sz="2400" b="1" dirty="0" err="1" smtClean="0">
                <a:latin typeface="Arial" panose="020B0604020202020204" pitchFamily="34" charset="0"/>
                <a:cs typeface="Arial" panose="020B0604020202020204" pitchFamily="34" charset="0"/>
              </a:rPr>
              <a:t>Kushner</a:t>
            </a:r>
            <a:r>
              <a:rPr lang="en-US" altLang="en-US" sz="2400" b="1" baseline="30000" dirty="0" err="1">
                <a:latin typeface="Arial" panose="020B0604020202020204" pitchFamily="34" charset="0"/>
                <a:cs typeface="Arial" panose="020B0604020202020204" pitchFamily="34" charset="0"/>
              </a:rPr>
              <a:t>b</a:t>
            </a:r>
            <a:r>
              <a:rPr lang="en-US" altLang="en-US" sz="2400" b="1" baseline="30000" dirty="0" smtClean="0">
                <a:latin typeface="Arial" panose="020B0604020202020204" pitchFamily="34" charset="0"/>
                <a:cs typeface="Arial" panose="020B0604020202020204" pitchFamily="34" charset="0"/>
              </a:rPr>
              <a:t>)</a:t>
            </a:r>
            <a:endParaRPr lang="en-US" altLang="en-US" sz="2400" b="1" baseline="30000" dirty="0">
              <a:latin typeface="Arial" panose="020B0604020202020204" pitchFamily="34" charset="0"/>
              <a:cs typeface="Arial" panose="020B0604020202020204" pitchFamily="34" charset="0"/>
            </a:endParaRPr>
          </a:p>
          <a:p>
            <a:pPr algn="ctr">
              <a:spcBef>
                <a:spcPct val="0"/>
              </a:spcBef>
              <a:buFontTx/>
              <a:buNone/>
            </a:pPr>
            <a:endParaRPr lang="en-US" altLang="en-US" sz="1600" b="1" dirty="0">
              <a:latin typeface="Arial" panose="020B0604020202020204" pitchFamily="34" charset="0"/>
              <a:cs typeface="Arial" panose="020B0604020202020204" pitchFamily="34" charset="0"/>
            </a:endParaRPr>
          </a:p>
          <a:p>
            <a:pPr algn="ctr">
              <a:spcBef>
                <a:spcPct val="0"/>
              </a:spcBef>
              <a:buFontTx/>
              <a:buNone/>
            </a:pPr>
            <a:r>
              <a:rPr lang="en-US" altLang="en-US" b="1" baseline="30000" dirty="0">
                <a:latin typeface="Arial" panose="020B0604020202020204" pitchFamily="34" charset="0"/>
                <a:cs typeface="Arial" panose="020B0604020202020204" pitchFamily="34" charset="0"/>
              </a:rPr>
              <a:t>a)</a:t>
            </a:r>
            <a:r>
              <a:rPr lang="en-US" altLang="en-US" b="1" dirty="0">
                <a:latin typeface="Arial" panose="020B0604020202020204" pitchFamily="34" charset="0"/>
                <a:cs typeface="Arial" panose="020B0604020202020204" pitchFamily="34" charset="0"/>
              </a:rPr>
              <a:t>Department of Nuclear Engineering and Radiological </a:t>
            </a:r>
            <a:r>
              <a:rPr lang="en-US" altLang="en-US" b="1" dirty="0" smtClean="0">
                <a:latin typeface="Arial" panose="020B0604020202020204" pitchFamily="34" charset="0"/>
                <a:cs typeface="Arial" panose="020B0604020202020204" pitchFamily="34" charset="0"/>
              </a:rPr>
              <a:t>Sciences</a:t>
            </a:r>
          </a:p>
          <a:p>
            <a:pPr algn="ctr">
              <a:spcBef>
                <a:spcPct val="0"/>
              </a:spcBef>
            </a:pPr>
            <a:r>
              <a:rPr lang="en-US" altLang="en-US" b="1" baseline="30000" dirty="0">
                <a:latin typeface="Arial" panose="020B0604020202020204" pitchFamily="34" charset="0"/>
                <a:cs typeface="Arial" panose="020B0604020202020204" pitchFamily="34" charset="0"/>
              </a:rPr>
              <a:t>b)</a:t>
            </a:r>
            <a:r>
              <a:rPr lang="en-US" altLang="en-US" b="1" dirty="0">
                <a:latin typeface="Arial" panose="020B0604020202020204" pitchFamily="34" charset="0"/>
                <a:cs typeface="Arial" panose="020B0604020202020204" pitchFamily="34" charset="0"/>
              </a:rPr>
              <a:t>Department of Electrical Engineering and Computer </a:t>
            </a:r>
            <a:r>
              <a:rPr lang="en-US" altLang="en-US" b="1" dirty="0" smtClean="0">
                <a:latin typeface="Arial" panose="020B0604020202020204" pitchFamily="34" charset="0"/>
                <a:cs typeface="Arial" panose="020B0604020202020204" pitchFamily="34" charset="0"/>
              </a:rPr>
              <a:t>Science</a:t>
            </a:r>
          </a:p>
          <a:p>
            <a:pPr algn="ctr" eaLnBrk="1" hangingPunct="1">
              <a:spcBef>
                <a:spcPct val="0"/>
              </a:spcBef>
              <a:buFontTx/>
              <a:buNone/>
            </a:pPr>
            <a:r>
              <a:rPr lang="en-US" altLang="en-US" b="1" dirty="0">
                <a:latin typeface="Arial" panose="020B0604020202020204" pitchFamily="34" charset="0"/>
                <a:cs typeface="Arial" panose="020B0604020202020204" pitchFamily="34" charset="0"/>
              </a:rPr>
              <a:t>University of Michigan, Ann Arbor, MI 48109, USA   </a:t>
            </a:r>
          </a:p>
          <a:p>
            <a:pPr algn="ctr">
              <a:spcBef>
                <a:spcPct val="0"/>
              </a:spcBef>
            </a:pPr>
            <a:r>
              <a:rPr lang="en-US" altLang="en-US" b="1" dirty="0">
                <a:latin typeface="Arial" panose="020B0604020202020204" pitchFamily="34" charset="0"/>
                <a:cs typeface="Arial" panose="020B0604020202020204" pitchFamily="34" charset="0"/>
              </a:rPr>
              <a:t>lietz@umich.edu, </a:t>
            </a:r>
            <a:r>
              <a:rPr lang="en-US" altLang="en-US" b="1" dirty="0" smtClean="0">
                <a:latin typeface="Arial" panose="020B0604020202020204" pitchFamily="34" charset="0"/>
                <a:cs typeface="Arial" panose="020B0604020202020204" pitchFamily="34" charset="0"/>
              </a:rPr>
              <a:t>bucktian@umich.edu, mjkush@umich.edu, </a:t>
            </a:r>
          </a:p>
          <a:p>
            <a:pPr algn="ctr">
              <a:spcBef>
                <a:spcPct val="0"/>
              </a:spcBef>
            </a:pPr>
            <a:r>
              <a:rPr lang="en-US" altLang="en-US" b="1" dirty="0" smtClean="0">
                <a:latin typeface="Arial" panose="020B0604020202020204" pitchFamily="34" charset="0"/>
                <a:cs typeface="Arial" panose="020B0604020202020204" pitchFamily="34" charset="0"/>
              </a:rPr>
              <a:t>http</a:t>
            </a:r>
            <a:r>
              <a:rPr lang="en-US" altLang="en-US" b="1" dirty="0">
                <a:latin typeface="Arial" panose="020B0604020202020204" pitchFamily="34" charset="0"/>
                <a:cs typeface="Arial" panose="020B0604020202020204" pitchFamily="34" charset="0"/>
              </a:rPr>
              <a:t>://uigelz.eecs.umich.edu </a:t>
            </a:r>
          </a:p>
          <a:p>
            <a:pPr algn="ctr">
              <a:spcBef>
                <a:spcPct val="0"/>
              </a:spcBef>
              <a:buFontTx/>
              <a:buNone/>
            </a:pPr>
            <a:endParaRPr lang="en-US" altLang="en-US" b="1" dirty="0">
              <a:latin typeface="Arial" panose="020B0604020202020204" pitchFamily="34" charset="0"/>
              <a:cs typeface="Arial" panose="020B0604020202020204" pitchFamily="34" charset="0"/>
            </a:endParaRPr>
          </a:p>
          <a:p>
            <a:pPr algn="ctr" eaLnBrk="0" hangingPunct="0">
              <a:lnSpc>
                <a:spcPct val="100000"/>
              </a:lnSpc>
              <a:spcBef>
                <a:spcPct val="0"/>
              </a:spcBef>
              <a:buFontTx/>
              <a:buNone/>
            </a:pPr>
            <a:endParaRPr lang="en-US" altLang="ko-KR" b="1" dirty="0">
              <a:latin typeface="Arial" panose="020B0604020202020204" pitchFamily="34" charset="0"/>
              <a:ea typeface="굴림" pitchFamily="34" charset="-127"/>
              <a:cs typeface="Arial" panose="020B0604020202020204" pitchFamily="34" charset="0"/>
            </a:endParaRPr>
          </a:p>
          <a:p>
            <a:pPr algn="ctr" eaLnBrk="0" hangingPunct="0">
              <a:lnSpc>
                <a:spcPct val="100000"/>
              </a:lnSpc>
              <a:spcBef>
                <a:spcPct val="0"/>
              </a:spcBef>
            </a:pPr>
            <a:r>
              <a:rPr lang="en-US" altLang="ko-KR" sz="2000" b="1" dirty="0" smtClean="0">
                <a:latin typeface="Arial" panose="020B0604020202020204" pitchFamily="34" charset="0"/>
                <a:ea typeface="굴림" pitchFamily="34" charset="-127"/>
                <a:cs typeface="Arial" panose="020B0604020202020204" pitchFamily="34" charset="0"/>
              </a:rPr>
              <a:t>Michigan Institute of Plasma Science and Engineering Symposium</a:t>
            </a:r>
            <a:endParaRPr lang="en-US" altLang="ko-KR" sz="2000" b="1" dirty="0">
              <a:latin typeface="Arial" panose="020B0604020202020204" pitchFamily="34" charset="0"/>
              <a:ea typeface="굴림" pitchFamily="34" charset="-127"/>
              <a:cs typeface="Arial" panose="020B0604020202020204" pitchFamily="34" charset="0"/>
            </a:endParaRPr>
          </a:p>
          <a:p>
            <a:pPr algn="ctr" eaLnBrk="0" hangingPunct="0">
              <a:lnSpc>
                <a:spcPct val="100000"/>
              </a:lnSpc>
              <a:spcBef>
                <a:spcPct val="0"/>
              </a:spcBef>
              <a:buFontTx/>
              <a:buNone/>
            </a:pPr>
            <a:r>
              <a:rPr lang="en-US" altLang="ko-KR" sz="2000" b="1" dirty="0" smtClean="0">
                <a:latin typeface="Arial" panose="020B0604020202020204" pitchFamily="34" charset="0"/>
                <a:ea typeface="굴림" pitchFamily="34" charset="-127"/>
                <a:cs typeface="Arial" panose="020B0604020202020204" pitchFamily="34" charset="0"/>
              </a:rPr>
              <a:t>Ann Arbor, MI</a:t>
            </a:r>
          </a:p>
          <a:p>
            <a:pPr algn="ctr" eaLnBrk="0" hangingPunct="0">
              <a:lnSpc>
                <a:spcPct val="100000"/>
              </a:lnSpc>
              <a:spcBef>
                <a:spcPct val="0"/>
              </a:spcBef>
              <a:buFontTx/>
              <a:buNone/>
            </a:pPr>
            <a:r>
              <a:rPr lang="en-US" altLang="ko-KR" sz="2000" b="1" dirty="0">
                <a:latin typeface="Arial" panose="020B0604020202020204" pitchFamily="34" charset="0"/>
                <a:ea typeface="굴림" pitchFamily="34" charset="-127"/>
                <a:cs typeface="Arial" panose="020B0604020202020204" pitchFamily="34" charset="0"/>
              </a:rPr>
              <a:t>7</a:t>
            </a:r>
            <a:r>
              <a:rPr lang="en-US" altLang="ko-KR" sz="2000" b="1" dirty="0" smtClean="0">
                <a:latin typeface="Arial" panose="020B0604020202020204" pitchFamily="34" charset="0"/>
                <a:ea typeface="굴림" pitchFamily="34" charset="-127"/>
                <a:cs typeface="Arial" panose="020B0604020202020204" pitchFamily="34" charset="0"/>
              </a:rPr>
              <a:t> October 2015</a:t>
            </a:r>
            <a:endParaRPr lang="en-US" altLang="ko-KR" sz="2000" b="1" dirty="0">
              <a:latin typeface="Arial" panose="020B0604020202020204" pitchFamily="34" charset="0"/>
              <a:ea typeface="굴림" pitchFamily="34" charset="-127"/>
              <a:cs typeface="Arial" panose="020B0604020202020204" pitchFamily="34" charset="0"/>
            </a:endParaRPr>
          </a:p>
        </p:txBody>
      </p:sp>
      <p:sp>
        <p:nvSpPr>
          <p:cNvPr id="6" name="TextBox 2"/>
          <p:cNvSpPr txBox="1"/>
          <p:nvPr/>
        </p:nvSpPr>
        <p:spPr>
          <a:xfrm>
            <a:off x="467544" y="6133829"/>
            <a:ext cx="8208912" cy="535531"/>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171450" indent="-171450"/>
            <a:r>
              <a:rPr lang="en-US" sz="1600" b="1" dirty="0" smtClean="0"/>
              <a:t>* 	Work </a:t>
            </a:r>
            <a:r>
              <a:rPr lang="en-US" sz="1600" b="1" dirty="0"/>
              <a:t>was supported by the DOE Office of Fusion Energy </a:t>
            </a:r>
            <a:r>
              <a:rPr lang="en-US" sz="1600" b="1" dirty="0" smtClean="0"/>
              <a:t>Science and the National </a:t>
            </a:r>
            <a:r>
              <a:rPr lang="en-US" sz="1600" b="1" dirty="0"/>
              <a:t>Science Foundation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标题 1"/>
          <p:cNvSpPr>
            <a:spLocks noGrp="1"/>
          </p:cNvSpPr>
          <p:nvPr>
            <p:ph type="title"/>
          </p:nvPr>
        </p:nvSpPr>
        <p:spPr>
          <a:xfrm>
            <a:off x="251520" y="-27384"/>
            <a:ext cx="8640960" cy="764704"/>
          </a:xfrm>
        </p:spPr>
        <p:txBody>
          <a:bodyPr/>
          <a:lstStyle/>
          <a:p>
            <a:r>
              <a:rPr lang="en-US" altLang="zh-CN" sz="3000" b="1" dirty="0" smtClean="0">
                <a:latin typeface="Arial" panose="020B0604020202020204" pitchFamily="34" charset="0"/>
                <a:cs typeface="Arial" panose="020B0604020202020204" pitchFamily="34" charset="0"/>
              </a:rPr>
              <a:t>SINGLE PULSE: GAS RNS</a:t>
            </a:r>
            <a:endParaRPr lang="zh-CN" altLang="en-US" sz="3000" b="1" dirty="0" smtClean="0">
              <a:latin typeface="Arial" panose="020B0604020202020204" pitchFamily="34" charset="0"/>
              <a:cs typeface="Arial" panose="020B0604020202020204" pitchFamily="34" charset="0"/>
            </a:endParaRPr>
          </a:p>
        </p:txBody>
      </p:sp>
      <p:sp>
        <p:nvSpPr>
          <p:cNvPr id="15365" name="Line 2"/>
          <p:cNvSpPr>
            <a:spLocks noChangeShapeType="1"/>
          </p:cNvSpPr>
          <p:nvPr/>
        </p:nvSpPr>
        <p:spPr bwMode="auto">
          <a:xfrm>
            <a:off x="971550" y="620688"/>
            <a:ext cx="7467600" cy="0"/>
          </a:xfrm>
          <a:prstGeom prst="line">
            <a:avLst/>
          </a:prstGeom>
          <a:noFill/>
          <a:ln w="28575">
            <a:solidFill>
              <a:schemeClr val="tx1"/>
            </a:solidFill>
            <a:round/>
            <a:headEnd/>
            <a:tailEnd/>
          </a:ln>
        </p:spPr>
        <p:txBody>
          <a:bodyPr wrap="none" anchor="ctr"/>
          <a:lstStyle/>
          <a:p>
            <a:endParaRPr lang="en-US"/>
          </a:p>
        </p:txBody>
      </p:sp>
      <p:grpSp>
        <p:nvGrpSpPr>
          <p:cNvPr id="5" name="Group 5"/>
          <p:cNvGrpSpPr>
            <a:grpSpLocks/>
          </p:cNvGrpSpPr>
          <p:nvPr/>
        </p:nvGrpSpPr>
        <p:grpSpPr bwMode="auto">
          <a:xfrm>
            <a:off x="5373688" y="6165850"/>
            <a:ext cx="3770312" cy="582613"/>
            <a:chOff x="2953" y="3839"/>
            <a:chExt cx="2375" cy="367"/>
          </a:xfrm>
        </p:grpSpPr>
        <p:sp>
          <p:nvSpPr>
            <p:cNvPr id="6" name="Line 6"/>
            <p:cNvSpPr>
              <a:spLocks noChangeShapeType="1"/>
            </p:cNvSpPr>
            <p:nvPr/>
          </p:nvSpPr>
          <p:spPr bwMode="auto">
            <a:xfrm>
              <a:off x="2989" y="3839"/>
              <a:ext cx="2303" cy="1"/>
            </a:xfrm>
            <a:prstGeom prst="line">
              <a:avLst/>
            </a:prstGeom>
            <a:noFill/>
            <a:ln w="28575">
              <a:solidFill>
                <a:schemeClr val="tx1"/>
              </a:solidFill>
              <a:round/>
              <a:headEnd/>
              <a:tailEnd/>
            </a:ln>
            <a:effectLst/>
          </p:spPr>
          <p:txBody>
            <a:bodyPr wrap="none" anchor="ctr"/>
            <a:lstStyle/>
            <a:p>
              <a:endParaRPr lang="en-US"/>
            </a:p>
          </p:txBody>
        </p:sp>
        <p:sp>
          <p:nvSpPr>
            <p:cNvPr id="7" name="Text Box 7"/>
            <p:cNvSpPr txBox="1">
              <a:spLocks noChangeArrowheads="1"/>
            </p:cNvSpPr>
            <p:nvPr/>
          </p:nvSpPr>
          <p:spPr bwMode="auto">
            <a:xfrm>
              <a:off x="2953" y="3840"/>
              <a:ext cx="2375" cy="366"/>
            </a:xfrm>
            <a:prstGeom prst="rect">
              <a:avLst/>
            </a:prstGeom>
            <a:noFill/>
            <a:ln w="9525">
              <a:noFill/>
              <a:miter lim="800000"/>
              <a:headEnd/>
              <a:tailEnd/>
            </a:ln>
            <a:effectLst/>
          </p:spPr>
          <p:txBody>
            <a:bodyPr>
              <a:spAutoFit/>
            </a:bodyPr>
            <a:lstStyle/>
            <a:p>
              <a:pPr algn="ctr" eaLnBrk="0" hangingPunct="0">
                <a:lnSpc>
                  <a:spcPct val="100000"/>
                </a:lnSpc>
                <a:spcBef>
                  <a:spcPct val="0"/>
                </a:spcBef>
                <a:buFontTx/>
                <a:buNone/>
              </a:pPr>
              <a:r>
                <a:rPr lang="en-US" altLang="zh-CN" sz="1600" b="1" dirty="0">
                  <a:latin typeface="Arial" charset="0"/>
                </a:rPr>
                <a:t>University of Michigan</a:t>
              </a:r>
            </a:p>
            <a:p>
              <a:pPr algn="ctr" eaLnBrk="0" hangingPunct="0">
                <a:lnSpc>
                  <a:spcPct val="100000"/>
                </a:lnSpc>
                <a:spcBef>
                  <a:spcPct val="0"/>
                </a:spcBef>
                <a:buFontTx/>
                <a:buNone/>
              </a:pPr>
              <a:r>
                <a:rPr lang="en-US" altLang="zh-CN" sz="1600" b="1" dirty="0">
                  <a:latin typeface="Arial" charset="0"/>
                </a:rPr>
                <a:t>Institute for Plasma Science &amp; Engr.</a:t>
              </a:r>
            </a:p>
          </p:txBody>
        </p:sp>
      </p:grpSp>
      <p:sp>
        <p:nvSpPr>
          <p:cNvPr id="12" name="内容占位符 2"/>
          <p:cNvSpPr txBox="1">
            <a:spLocks/>
          </p:cNvSpPr>
          <p:nvPr/>
        </p:nvSpPr>
        <p:spPr bwMode="auto">
          <a:xfrm>
            <a:off x="395536" y="4221087"/>
            <a:ext cx="8426818" cy="2228941"/>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0000"/>
              </a:lnSpc>
              <a:spcBef>
                <a:spcPts val="0"/>
              </a:spcBef>
              <a:spcAft>
                <a:spcPts val="600"/>
              </a:spcAft>
              <a:buFont typeface="Symbol" panose="05050102010706020507" pitchFamily="18" charset="2"/>
              <a:buChar char="·"/>
            </a:pPr>
            <a:r>
              <a:rPr lang="en-US" altLang="zh-CN" sz="2000" b="1" dirty="0">
                <a:latin typeface="Arial" panose="020B0604020202020204" pitchFamily="34" charset="0"/>
                <a:cs typeface="Arial" panose="020B0604020202020204" pitchFamily="34" charset="0"/>
                <a:sym typeface="Symbol"/>
              </a:rPr>
              <a:t>G</a:t>
            </a:r>
            <a:r>
              <a:rPr lang="en-US" altLang="zh-CN" sz="2000" b="1" dirty="0" smtClean="0">
                <a:latin typeface="Arial" panose="020B0604020202020204" pitchFamily="34" charset="0"/>
                <a:cs typeface="Arial" panose="020B0604020202020204" pitchFamily="34" charset="0"/>
                <a:sym typeface="Symbol"/>
              </a:rPr>
              <a:t>as RNS form later than ROS as multiple reactions required for </a:t>
            </a:r>
            <a:r>
              <a:rPr lang="en-US" altLang="zh-CN" sz="2000" b="1" dirty="0" err="1" smtClean="0">
                <a:latin typeface="Arial" panose="020B0604020202020204" pitchFamily="34" charset="0"/>
                <a:cs typeface="Arial" panose="020B0604020202020204" pitchFamily="34" charset="0"/>
                <a:sym typeface="Symbol"/>
              </a:rPr>
              <a:t>N</a:t>
            </a:r>
            <a:r>
              <a:rPr lang="en-US" altLang="zh-CN" sz="2000" b="1" baseline="-25000" dirty="0" err="1" smtClean="0">
                <a:latin typeface="Arial" panose="020B0604020202020204" pitchFamily="34" charset="0"/>
                <a:cs typeface="Arial" panose="020B0604020202020204" pitchFamily="34" charset="0"/>
                <a:sym typeface="Symbol"/>
              </a:rPr>
              <a:t>x</a:t>
            </a:r>
            <a:r>
              <a:rPr lang="en-US" altLang="zh-CN" sz="2000" b="1" dirty="0" err="1" smtClean="0">
                <a:latin typeface="Arial" panose="020B0604020202020204" pitchFamily="34" charset="0"/>
                <a:cs typeface="Arial" panose="020B0604020202020204" pitchFamily="34" charset="0"/>
                <a:sym typeface="Symbol"/>
              </a:rPr>
              <a:t>O</a:t>
            </a:r>
            <a:r>
              <a:rPr lang="en-US" altLang="zh-CN" sz="2000" b="1" baseline="-25000" dirty="0" err="1" smtClean="0">
                <a:latin typeface="Arial" panose="020B0604020202020204" pitchFamily="34" charset="0"/>
                <a:cs typeface="Arial" panose="020B0604020202020204" pitchFamily="34" charset="0"/>
                <a:sym typeface="Symbol"/>
              </a:rPr>
              <a:t>y</a:t>
            </a:r>
            <a:r>
              <a:rPr lang="en-US" altLang="zh-CN" sz="2000" b="1" dirty="0" smtClean="0">
                <a:latin typeface="Arial" panose="020B0604020202020204" pitchFamily="34" charset="0"/>
                <a:cs typeface="Arial" panose="020B0604020202020204" pitchFamily="34" charset="0"/>
                <a:sym typeface="Symbol"/>
              </a:rPr>
              <a:t>, </a:t>
            </a:r>
            <a:r>
              <a:rPr lang="en-US" altLang="zh-CN" sz="2000" b="1" dirty="0" err="1" smtClean="0">
                <a:latin typeface="Arial" panose="020B0604020202020204" pitchFamily="34" charset="0"/>
                <a:cs typeface="Arial" panose="020B0604020202020204" pitchFamily="34" charset="0"/>
                <a:sym typeface="Symbol"/>
              </a:rPr>
              <a:t>HNO</a:t>
            </a:r>
            <a:r>
              <a:rPr lang="en-US" altLang="zh-CN" sz="2000" b="1" baseline="-25000" dirty="0" err="1" smtClean="0">
                <a:latin typeface="Arial" panose="020B0604020202020204" pitchFamily="34" charset="0"/>
                <a:cs typeface="Arial" panose="020B0604020202020204" pitchFamily="34" charset="0"/>
                <a:sym typeface="Symbol"/>
              </a:rPr>
              <a:t>x</a:t>
            </a:r>
            <a:r>
              <a:rPr lang="en-US" altLang="zh-CN" sz="2000" b="1" baseline="-25000" dirty="0" smtClean="0">
                <a:latin typeface="Arial" panose="020B0604020202020204" pitchFamily="34" charset="0"/>
                <a:cs typeface="Arial" panose="020B0604020202020204" pitchFamily="34" charset="0"/>
                <a:sym typeface="Symbol"/>
              </a:rPr>
              <a:t>.</a:t>
            </a:r>
            <a:endParaRPr lang="en-US" altLang="zh-CN" sz="2000" b="1" baseline="-25000" dirty="0" smtClean="0">
              <a:latin typeface="Arial" panose="020B0604020202020204" pitchFamily="34" charset="0"/>
              <a:cs typeface="Arial" panose="020B0604020202020204" pitchFamily="34" charset="0"/>
            </a:endParaRPr>
          </a:p>
          <a:p>
            <a:pPr>
              <a:lnSpc>
                <a:spcPct val="100000"/>
              </a:lnSpc>
              <a:spcBef>
                <a:spcPts val="0"/>
              </a:spcBef>
              <a:spcAft>
                <a:spcPts val="600"/>
              </a:spcAft>
              <a:buFont typeface="Symbol" panose="05050102010706020507" pitchFamily="18" charset="2"/>
              <a:buChar char="·"/>
            </a:pPr>
            <a:r>
              <a:rPr lang="en-US" altLang="zh-CN" sz="2000" b="1" dirty="0" err="1" smtClean="0">
                <a:latin typeface="Arial" panose="020B0604020202020204" pitchFamily="34" charset="0"/>
                <a:cs typeface="Arial" panose="020B0604020202020204" pitchFamily="34" charset="0"/>
              </a:rPr>
              <a:t>HNO</a:t>
            </a:r>
            <a:r>
              <a:rPr lang="en-US" altLang="zh-CN" sz="2000" b="1" baseline="-25000" dirty="0" err="1" smtClean="0">
                <a:latin typeface="Arial" panose="020B0604020202020204" pitchFamily="34" charset="0"/>
                <a:cs typeface="Arial" panose="020B0604020202020204" pitchFamily="34" charset="0"/>
              </a:rPr>
              <a:t>x</a:t>
            </a:r>
            <a:r>
              <a:rPr lang="en-US" altLang="zh-CN" sz="2000" b="1" dirty="0" smtClean="0">
                <a:latin typeface="Arial" panose="020B0604020202020204" pitchFamily="34" charset="0"/>
                <a:cs typeface="Arial" panose="020B0604020202020204" pitchFamily="34" charset="0"/>
              </a:rPr>
              <a:t> and NO</a:t>
            </a:r>
            <a:r>
              <a:rPr lang="en-US" altLang="zh-CN" sz="2000" b="1" baseline="-25000" dirty="0" smtClean="0">
                <a:latin typeface="Arial" panose="020B0604020202020204" pitchFamily="34" charset="0"/>
                <a:cs typeface="Arial" panose="020B0604020202020204" pitchFamily="34" charset="0"/>
              </a:rPr>
              <a:t>x</a:t>
            </a:r>
            <a:r>
              <a:rPr lang="en-US" altLang="zh-CN" sz="2000" b="1" dirty="0" smtClean="0">
                <a:latin typeface="Arial" panose="020B0604020202020204" pitchFamily="34" charset="0"/>
                <a:cs typeface="Arial" panose="020B0604020202020204" pitchFamily="34" charset="0"/>
              </a:rPr>
              <a:t> accumulate over many pulses, simulation of long timescales is necessary to address RNS liquid chemistry. </a:t>
            </a:r>
          </a:p>
          <a:p>
            <a:pPr>
              <a:lnSpc>
                <a:spcPct val="100000"/>
              </a:lnSpc>
              <a:spcBef>
                <a:spcPts val="0"/>
              </a:spcBef>
              <a:spcAft>
                <a:spcPts val="600"/>
              </a:spcAft>
              <a:buFont typeface="Symbol" panose="05050102010706020507" pitchFamily="18" charset="2"/>
              <a:buChar char="·"/>
            </a:pPr>
            <a:r>
              <a:rPr lang="en-US" altLang="zh-CN" sz="2000" b="1" dirty="0" smtClean="0">
                <a:latin typeface="Arial" panose="020B0604020202020204" pitchFamily="34" charset="0"/>
                <a:cs typeface="Arial" panose="020B0604020202020204" pitchFamily="34" charset="0"/>
              </a:rPr>
              <a:t>HNO</a:t>
            </a:r>
            <a:r>
              <a:rPr lang="en-US" altLang="zh-CN" sz="2000" b="1" baseline="-25000" dirty="0" smtClean="0">
                <a:latin typeface="Arial" panose="020B0604020202020204" pitchFamily="34" charset="0"/>
                <a:cs typeface="Arial" panose="020B0604020202020204" pitchFamily="34" charset="0"/>
              </a:rPr>
              <a:t>3aq</a:t>
            </a:r>
            <a:r>
              <a:rPr lang="en-US" altLang="zh-CN" sz="2000" b="1" dirty="0" smtClean="0">
                <a:latin typeface="Arial" panose="020B0604020202020204" pitchFamily="34" charset="0"/>
                <a:cs typeface="Arial" panose="020B0604020202020204" pitchFamily="34" charset="0"/>
              </a:rPr>
              <a:t>, </a:t>
            </a:r>
            <a:r>
              <a:rPr lang="en-US" altLang="zh-CN" sz="2000" b="1" dirty="0" err="1" smtClean="0">
                <a:latin typeface="Arial" panose="020B0604020202020204" pitchFamily="34" charset="0"/>
                <a:cs typeface="Arial" panose="020B0604020202020204" pitchFamily="34" charset="0"/>
              </a:rPr>
              <a:t>ONOOH</a:t>
            </a:r>
            <a:r>
              <a:rPr lang="en-US" altLang="zh-CN" sz="2000" b="1" baseline="-25000" dirty="0" err="1" smtClean="0">
                <a:latin typeface="Arial" panose="020B0604020202020204" pitchFamily="34" charset="0"/>
                <a:cs typeface="Arial" panose="020B0604020202020204" pitchFamily="34" charset="0"/>
              </a:rPr>
              <a:t>aq</a:t>
            </a:r>
            <a:r>
              <a:rPr lang="en-US" altLang="zh-CN" sz="2000" b="1" dirty="0" smtClean="0">
                <a:latin typeface="Arial" panose="020B0604020202020204" pitchFamily="34" charset="0"/>
                <a:cs typeface="Arial" panose="020B0604020202020204" pitchFamily="34" charset="0"/>
              </a:rPr>
              <a:t>, and HNO</a:t>
            </a:r>
            <a:r>
              <a:rPr lang="en-US" altLang="zh-CN" sz="2000" b="1" baseline="-25000" dirty="0" smtClean="0">
                <a:latin typeface="Arial" panose="020B0604020202020204" pitchFamily="34" charset="0"/>
                <a:cs typeface="Arial" panose="020B0604020202020204" pitchFamily="34" charset="0"/>
              </a:rPr>
              <a:t>2aq </a:t>
            </a:r>
            <a:r>
              <a:rPr lang="en-US" altLang="zh-CN" sz="2000" b="1" dirty="0" smtClean="0">
                <a:latin typeface="Arial" panose="020B0604020202020204" pitchFamily="34" charset="0"/>
                <a:cs typeface="Arial" panose="020B0604020202020204" pitchFamily="34" charset="0"/>
              </a:rPr>
              <a:t>hydrolyze to form H</a:t>
            </a:r>
            <a:r>
              <a:rPr lang="en-US" altLang="zh-CN" sz="2000" b="1" baseline="-25000" dirty="0" smtClean="0">
                <a:latin typeface="Arial" panose="020B0604020202020204" pitchFamily="34" charset="0"/>
                <a:cs typeface="Arial" panose="020B0604020202020204" pitchFamily="34" charset="0"/>
              </a:rPr>
              <a:t>3</a:t>
            </a:r>
            <a:r>
              <a:rPr lang="en-US" altLang="zh-CN" sz="2000" b="1" dirty="0" smtClean="0">
                <a:latin typeface="Arial" panose="020B0604020202020204" pitchFamily="34" charset="0"/>
                <a:cs typeface="Arial" panose="020B0604020202020204" pitchFamily="34" charset="0"/>
              </a:rPr>
              <a:t>O</a:t>
            </a:r>
            <a:r>
              <a:rPr lang="en-US" altLang="zh-CN" sz="2000" b="1" baseline="30000" dirty="0" smtClean="0">
                <a:latin typeface="Arial" panose="020B0604020202020204" pitchFamily="34" charset="0"/>
                <a:cs typeface="Arial" panose="020B0604020202020204" pitchFamily="34" charset="0"/>
              </a:rPr>
              <a:t>+</a:t>
            </a:r>
            <a:r>
              <a:rPr lang="en-US" altLang="zh-CN" sz="2000" b="1" dirty="0" smtClean="0">
                <a:latin typeface="Arial" panose="020B0604020202020204" pitchFamily="34" charset="0"/>
                <a:cs typeface="Arial" panose="020B0604020202020204" pitchFamily="34" charset="0"/>
              </a:rPr>
              <a:t>, NO</a:t>
            </a:r>
            <a:r>
              <a:rPr lang="en-US" altLang="zh-CN" sz="2000" b="1" baseline="-25000" dirty="0" smtClean="0">
                <a:latin typeface="Arial" panose="020B0604020202020204" pitchFamily="34" charset="0"/>
                <a:cs typeface="Arial" panose="020B0604020202020204" pitchFamily="34" charset="0"/>
              </a:rPr>
              <a:t>x</a:t>
            </a:r>
            <a:r>
              <a:rPr lang="en-US" altLang="zh-CN" sz="2000" b="1" baseline="30000" dirty="0" smtClean="0">
                <a:latin typeface="Arial" panose="020B0604020202020204" pitchFamily="34" charset="0"/>
                <a:cs typeface="Arial" panose="020B0604020202020204" pitchFamily="34" charset="0"/>
              </a:rPr>
              <a:t>-</a:t>
            </a:r>
            <a:r>
              <a:rPr lang="en-US" altLang="zh-CN" sz="2000" b="1" baseline="-25000" dirty="0" err="1" smtClean="0">
                <a:latin typeface="Arial" panose="020B0604020202020204" pitchFamily="34" charset="0"/>
                <a:cs typeface="Arial" panose="020B0604020202020204" pitchFamily="34" charset="0"/>
              </a:rPr>
              <a:t>aq</a:t>
            </a:r>
            <a:r>
              <a:rPr lang="en-US" altLang="zh-CN" sz="2000" b="1" dirty="0" smtClean="0">
                <a:latin typeface="Arial" panose="020B0604020202020204" pitchFamily="34" charset="0"/>
                <a:cs typeface="Arial" panose="020B0604020202020204" pitchFamily="34" charset="0"/>
              </a:rPr>
              <a:t>, lowering </a:t>
            </a:r>
            <a:r>
              <a:rPr lang="en-US" altLang="zh-CN" sz="2000" b="1" dirty="0" err="1" smtClean="0">
                <a:latin typeface="Arial" panose="020B0604020202020204" pitchFamily="34" charset="0"/>
                <a:cs typeface="Arial" panose="020B0604020202020204" pitchFamily="34" charset="0"/>
              </a:rPr>
              <a:t>pH.</a:t>
            </a:r>
            <a:endParaRPr lang="en-US" altLang="zh-CN" sz="2000" b="1" dirty="0" smtClean="0">
              <a:latin typeface="Arial" panose="020B0604020202020204" pitchFamily="34" charset="0"/>
              <a:cs typeface="Arial" panose="020B0604020202020204" pitchFamily="34" charset="0"/>
            </a:endParaRPr>
          </a:p>
          <a:p>
            <a:pPr>
              <a:lnSpc>
                <a:spcPct val="100000"/>
              </a:lnSpc>
              <a:spcAft>
                <a:spcPts val="600"/>
              </a:spcAft>
            </a:pPr>
            <a:endParaRPr lang="en-US" altLang="zh-CN" sz="2000" b="1" dirty="0" smtClean="0">
              <a:latin typeface="Arial" panose="020B0604020202020204" pitchFamily="34" charset="0"/>
              <a:cs typeface="Arial" panose="020B0604020202020204" pitchFamily="34" charset="0"/>
            </a:endParaRPr>
          </a:p>
          <a:p>
            <a:pPr marL="0" indent="0">
              <a:lnSpc>
                <a:spcPct val="90000"/>
              </a:lnSpc>
              <a:buFont typeface="Arial" charset="0"/>
              <a:buNone/>
            </a:pPr>
            <a:endParaRPr lang="en-US" altLang="zh-CN" sz="2000" b="1" dirty="0" smtClean="0">
              <a:latin typeface="Arial" panose="020B0604020202020204" pitchFamily="34" charset="0"/>
              <a:cs typeface="Arial" panose="020B0604020202020204" pitchFamily="34" charset="0"/>
            </a:endParaRPr>
          </a:p>
          <a:p>
            <a:pPr lvl="2">
              <a:lnSpc>
                <a:spcPct val="90000"/>
              </a:lnSpc>
            </a:pPr>
            <a:endParaRPr lang="en-US" altLang="zh-CN" sz="1800" dirty="0" smtClean="0"/>
          </a:p>
        </p:txBody>
      </p:sp>
      <p:sp>
        <p:nvSpPr>
          <p:cNvPr id="18" name="Text Box 11"/>
          <p:cNvSpPr txBox="1">
            <a:spLocks noChangeArrowheads="1"/>
          </p:cNvSpPr>
          <p:nvPr/>
        </p:nvSpPr>
        <p:spPr bwMode="auto">
          <a:xfrm>
            <a:off x="107656" y="6510513"/>
            <a:ext cx="100796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000" dirty="0" smtClean="0"/>
              <a:t>MIPSE </a:t>
            </a:r>
            <a:r>
              <a:rPr lang="en-US" sz="1000" dirty="0"/>
              <a:t>2015</a:t>
            </a:r>
          </a:p>
        </p:txBody>
      </p:sp>
      <p:pic>
        <p:nvPicPr>
          <p:cNvPr id="22530" name="Picture 2" descr="D:\UIGELS_D_Amanda\Global_kin\Liquid\paper_cases\param_paper_v3\base\gas_Ns_pulse100v3.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83968" y="672315"/>
            <a:ext cx="3672408" cy="3264362"/>
          </a:xfrm>
          <a:prstGeom prst="rect">
            <a:avLst/>
          </a:prstGeom>
          <a:noFill/>
          <a:extLst>
            <a:ext uri="{909E8E84-426E-40DD-AFC4-6F175D3DCCD1}">
              <a14:hiddenFill xmlns:a14="http://schemas.microsoft.com/office/drawing/2010/main">
                <a:solidFill>
                  <a:srgbClr val="FFFFFF"/>
                </a:solidFill>
              </a14:hiddenFill>
            </a:ext>
          </a:extLst>
        </p:spPr>
      </p:pic>
      <p:pic>
        <p:nvPicPr>
          <p:cNvPr id="22531" name="Picture 3" descr="D:\UIGELS_D_Amanda\Global_kin\Liquid\paper_cases\param_paper_v3\base\gas_Ns_pulse1v3.t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7584" y="672315"/>
            <a:ext cx="3619102" cy="32169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94287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标题 1"/>
          <p:cNvSpPr>
            <a:spLocks noGrp="1"/>
          </p:cNvSpPr>
          <p:nvPr>
            <p:ph type="title"/>
          </p:nvPr>
        </p:nvSpPr>
        <p:spPr>
          <a:xfrm>
            <a:off x="323528" y="0"/>
            <a:ext cx="8640960" cy="764704"/>
          </a:xfrm>
        </p:spPr>
        <p:txBody>
          <a:bodyPr/>
          <a:lstStyle/>
          <a:p>
            <a:r>
              <a:rPr lang="en-US" altLang="zh-CN" sz="3000" b="1" dirty="0" smtClean="0">
                <a:latin typeface="Arial" panose="020B0604020202020204" pitchFamily="34" charset="0"/>
                <a:cs typeface="Arial" panose="020B0604020202020204" pitchFamily="34" charset="0"/>
              </a:rPr>
              <a:t>POST-PULSE CHEMISTRY: GAS</a:t>
            </a:r>
            <a:endParaRPr lang="zh-CN" altLang="en-US" sz="3000" b="1" dirty="0" smtClean="0">
              <a:latin typeface="Arial" panose="020B0604020202020204" pitchFamily="34" charset="0"/>
              <a:cs typeface="Arial" panose="020B0604020202020204" pitchFamily="34" charset="0"/>
            </a:endParaRPr>
          </a:p>
        </p:txBody>
      </p:sp>
      <p:sp>
        <p:nvSpPr>
          <p:cNvPr id="15365" name="Line 2"/>
          <p:cNvSpPr>
            <a:spLocks noChangeShapeType="1"/>
          </p:cNvSpPr>
          <p:nvPr/>
        </p:nvSpPr>
        <p:spPr bwMode="auto">
          <a:xfrm>
            <a:off x="971550" y="620688"/>
            <a:ext cx="7467600" cy="0"/>
          </a:xfrm>
          <a:prstGeom prst="line">
            <a:avLst/>
          </a:prstGeom>
          <a:noFill/>
          <a:ln w="28575">
            <a:solidFill>
              <a:schemeClr val="tx1"/>
            </a:solidFill>
            <a:round/>
            <a:headEnd/>
            <a:tailEnd/>
          </a:ln>
        </p:spPr>
        <p:txBody>
          <a:bodyPr wrap="none" anchor="ctr"/>
          <a:lstStyle/>
          <a:p>
            <a:endParaRPr lang="en-US"/>
          </a:p>
        </p:txBody>
      </p:sp>
      <p:grpSp>
        <p:nvGrpSpPr>
          <p:cNvPr id="5" name="Group 5"/>
          <p:cNvGrpSpPr>
            <a:grpSpLocks/>
          </p:cNvGrpSpPr>
          <p:nvPr/>
        </p:nvGrpSpPr>
        <p:grpSpPr bwMode="auto">
          <a:xfrm>
            <a:off x="5373688" y="6165850"/>
            <a:ext cx="3770312" cy="582613"/>
            <a:chOff x="2953" y="3839"/>
            <a:chExt cx="2375" cy="367"/>
          </a:xfrm>
        </p:grpSpPr>
        <p:sp>
          <p:nvSpPr>
            <p:cNvPr id="6" name="Line 6"/>
            <p:cNvSpPr>
              <a:spLocks noChangeShapeType="1"/>
            </p:cNvSpPr>
            <p:nvPr/>
          </p:nvSpPr>
          <p:spPr bwMode="auto">
            <a:xfrm>
              <a:off x="2989" y="3839"/>
              <a:ext cx="2303" cy="1"/>
            </a:xfrm>
            <a:prstGeom prst="line">
              <a:avLst/>
            </a:prstGeom>
            <a:noFill/>
            <a:ln w="28575">
              <a:solidFill>
                <a:schemeClr val="tx1"/>
              </a:solidFill>
              <a:round/>
              <a:headEnd/>
              <a:tailEnd/>
            </a:ln>
            <a:effectLst/>
          </p:spPr>
          <p:txBody>
            <a:bodyPr wrap="none" anchor="ctr"/>
            <a:lstStyle/>
            <a:p>
              <a:endParaRPr lang="en-US"/>
            </a:p>
          </p:txBody>
        </p:sp>
        <p:sp>
          <p:nvSpPr>
            <p:cNvPr id="7" name="Text Box 7"/>
            <p:cNvSpPr txBox="1">
              <a:spLocks noChangeArrowheads="1"/>
            </p:cNvSpPr>
            <p:nvPr/>
          </p:nvSpPr>
          <p:spPr bwMode="auto">
            <a:xfrm>
              <a:off x="2953" y="3840"/>
              <a:ext cx="2375" cy="366"/>
            </a:xfrm>
            <a:prstGeom prst="rect">
              <a:avLst/>
            </a:prstGeom>
            <a:noFill/>
            <a:ln w="9525">
              <a:noFill/>
              <a:miter lim="800000"/>
              <a:headEnd/>
              <a:tailEnd/>
            </a:ln>
            <a:effectLst/>
          </p:spPr>
          <p:txBody>
            <a:bodyPr>
              <a:spAutoFit/>
            </a:bodyPr>
            <a:lstStyle/>
            <a:p>
              <a:pPr algn="ctr" eaLnBrk="0" hangingPunct="0">
                <a:lnSpc>
                  <a:spcPct val="100000"/>
                </a:lnSpc>
                <a:spcBef>
                  <a:spcPct val="0"/>
                </a:spcBef>
                <a:buFontTx/>
                <a:buNone/>
              </a:pPr>
              <a:r>
                <a:rPr lang="en-US" altLang="zh-CN" sz="1600" b="1" dirty="0">
                  <a:latin typeface="Arial" charset="0"/>
                </a:rPr>
                <a:t>University of Michigan</a:t>
              </a:r>
            </a:p>
            <a:p>
              <a:pPr algn="ctr" eaLnBrk="0" hangingPunct="0">
                <a:lnSpc>
                  <a:spcPct val="100000"/>
                </a:lnSpc>
                <a:spcBef>
                  <a:spcPct val="0"/>
                </a:spcBef>
                <a:buFontTx/>
                <a:buNone/>
              </a:pPr>
              <a:r>
                <a:rPr lang="en-US" altLang="zh-CN" sz="1600" b="1" dirty="0">
                  <a:latin typeface="Arial" charset="0"/>
                </a:rPr>
                <a:t>Institute for Plasma Science &amp; Engr.</a:t>
              </a:r>
            </a:p>
          </p:txBody>
        </p:sp>
      </p:grpSp>
      <p:sp>
        <p:nvSpPr>
          <p:cNvPr id="12" name="内容占位符 2"/>
          <p:cNvSpPr txBox="1">
            <a:spLocks/>
          </p:cNvSpPr>
          <p:nvPr/>
        </p:nvSpPr>
        <p:spPr bwMode="auto">
          <a:xfrm>
            <a:off x="251520" y="4581128"/>
            <a:ext cx="8835330" cy="1876822"/>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0000"/>
              </a:lnSpc>
              <a:spcBef>
                <a:spcPts val="0"/>
              </a:spcBef>
              <a:spcAft>
                <a:spcPts val="600"/>
              </a:spcAft>
              <a:buFont typeface="Symbol" panose="05050102010706020507" pitchFamily="18" charset="2"/>
              <a:buChar char="·"/>
            </a:pPr>
            <a:r>
              <a:rPr lang="en-US" altLang="zh-CN" sz="2000" b="1" dirty="0" smtClean="0">
                <a:latin typeface="Arial" panose="020B0604020202020204" pitchFamily="34" charset="0"/>
                <a:cs typeface="Arial" panose="020B0604020202020204" pitchFamily="34" charset="0"/>
                <a:sym typeface="Symbol"/>
              </a:rPr>
              <a:t>Initially, radical species at high density react with one another</a:t>
            </a:r>
            <a:r>
              <a:rPr lang="en-US" altLang="zh-CN" sz="2000" b="1" smtClean="0">
                <a:latin typeface="Arial" panose="020B0604020202020204" pitchFamily="34" charset="0"/>
                <a:cs typeface="Arial" panose="020B0604020202020204" pitchFamily="34" charset="0"/>
                <a:sym typeface="Symbol"/>
              </a:rPr>
              <a:t>, e.g.</a:t>
            </a:r>
            <a:endParaRPr lang="en-US" altLang="zh-CN" sz="2000" b="1" dirty="0" smtClean="0">
              <a:latin typeface="Arial" panose="020B0604020202020204" pitchFamily="34" charset="0"/>
              <a:cs typeface="Arial" panose="020B0604020202020204" pitchFamily="34" charset="0"/>
              <a:sym typeface="Symbol"/>
            </a:endParaRPr>
          </a:p>
          <a:p>
            <a:pPr>
              <a:lnSpc>
                <a:spcPct val="100000"/>
              </a:lnSpc>
              <a:spcBef>
                <a:spcPts val="0"/>
              </a:spcBef>
              <a:spcAft>
                <a:spcPts val="600"/>
              </a:spcAft>
              <a:buFont typeface="Symbol" panose="05050102010706020507" pitchFamily="18" charset="2"/>
              <a:buChar char="·"/>
            </a:pPr>
            <a:endParaRPr lang="en-US" altLang="zh-CN" sz="2000" b="1" dirty="0" smtClean="0">
              <a:latin typeface="Arial" panose="020B0604020202020204" pitchFamily="34" charset="0"/>
              <a:cs typeface="Arial" panose="020B0604020202020204" pitchFamily="34" charset="0"/>
              <a:sym typeface="Symbol"/>
            </a:endParaRPr>
          </a:p>
          <a:p>
            <a:pPr>
              <a:lnSpc>
                <a:spcPct val="100000"/>
              </a:lnSpc>
              <a:spcBef>
                <a:spcPts val="0"/>
              </a:spcBef>
              <a:spcAft>
                <a:spcPts val="600"/>
              </a:spcAft>
              <a:buFont typeface="Symbol" panose="05050102010706020507" pitchFamily="18" charset="2"/>
              <a:buChar char="·"/>
            </a:pPr>
            <a:endParaRPr lang="en-US" altLang="zh-CN" sz="2000" b="1" dirty="0" smtClean="0">
              <a:latin typeface="Arial" panose="020B0604020202020204" pitchFamily="34" charset="0"/>
              <a:cs typeface="Arial" panose="020B0604020202020204" pitchFamily="34" charset="0"/>
              <a:sym typeface="Symbol"/>
            </a:endParaRPr>
          </a:p>
          <a:p>
            <a:pPr>
              <a:lnSpc>
                <a:spcPct val="100000"/>
              </a:lnSpc>
              <a:spcBef>
                <a:spcPts val="0"/>
              </a:spcBef>
              <a:spcAft>
                <a:spcPts val="600"/>
              </a:spcAft>
              <a:buFont typeface="Symbol" panose="05050102010706020507" pitchFamily="18" charset="2"/>
              <a:buChar char="·"/>
            </a:pPr>
            <a:r>
              <a:rPr lang="en-US" altLang="zh-CN" sz="2000" b="1" dirty="0" smtClean="0">
                <a:latin typeface="Arial" panose="020B0604020202020204" pitchFamily="34" charset="0"/>
                <a:cs typeface="Arial" panose="020B0604020202020204" pitchFamily="34" charset="0"/>
                <a:sym typeface="Symbol"/>
              </a:rPr>
              <a:t>Around 2 s after the discharge, the diffusion losses to the liquid dominate the reactive species losses</a:t>
            </a:r>
          </a:p>
          <a:p>
            <a:pPr marL="0" indent="0">
              <a:lnSpc>
                <a:spcPct val="90000"/>
              </a:lnSpc>
              <a:buFont typeface="Arial" charset="0"/>
              <a:buNone/>
            </a:pPr>
            <a:endParaRPr lang="en-US" altLang="zh-CN" sz="2000" b="1" dirty="0" smtClean="0">
              <a:latin typeface="Arial" panose="020B0604020202020204" pitchFamily="34" charset="0"/>
              <a:cs typeface="Arial" panose="020B0604020202020204" pitchFamily="34" charset="0"/>
            </a:endParaRPr>
          </a:p>
          <a:p>
            <a:pPr lvl="2">
              <a:lnSpc>
                <a:spcPct val="90000"/>
              </a:lnSpc>
            </a:pPr>
            <a:endParaRPr lang="en-US" altLang="zh-CN" sz="1800" dirty="0" smtClean="0"/>
          </a:p>
        </p:txBody>
      </p:sp>
      <p:sp>
        <p:nvSpPr>
          <p:cNvPr id="18" name="Text Box 11"/>
          <p:cNvSpPr txBox="1">
            <a:spLocks noChangeArrowheads="1"/>
          </p:cNvSpPr>
          <p:nvPr/>
        </p:nvSpPr>
        <p:spPr bwMode="auto">
          <a:xfrm>
            <a:off x="107656" y="6510513"/>
            <a:ext cx="1079968"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000" dirty="0" smtClean="0"/>
              <a:t>MIPSE </a:t>
            </a:r>
            <a:r>
              <a:rPr lang="en-US" sz="1000" dirty="0"/>
              <a:t>2015</a:t>
            </a:r>
          </a:p>
        </p:txBody>
      </p:sp>
      <p:pic>
        <p:nvPicPr>
          <p:cNvPr id="24578" name="Picture 2" descr="D:\UIGELS_D_Amanda\Global_kin\Liquid\paper_cases\param_paper_v3\base\gas_RNS_postpulse.tif"/>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8624"/>
          <a:stretch/>
        </p:blipFill>
        <p:spPr bwMode="auto">
          <a:xfrm>
            <a:off x="4726068" y="767735"/>
            <a:ext cx="4417931" cy="3588399"/>
          </a:xfrm>
          <a:prstGeom prst="rect">
            <a:avLst/>
          </a:prstGeom>
          <a:noFill/>
          <a:extLst>
            <a:ext uri="{909E8E84-426E-40DD-AFC4-6F175D3DCCD1}">
              <a14:hiddenFill xmlns:a14="http://schemas.microsoft.com/office/drawing/2010/main">
                <a:solidFill>
                  <a:srgbClr val="FFFFFF"/>
                </a:solidFill>
              </a14:hiddenFill>
            </a:ext>
          </a:extLst>
        </p:spPr>
      </p:pic>
      <p:pic>
        <p:nvPicPr>
          <p:cNvPr id="24579" name="Picture 3" descr="D:\UIGELS_D_Amanda\Global_kin\Liquid\paper_cases\param_paper_v3\base\gas_ROS_postpulse.tif"/>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8208" r="6107"/>
          <a:stretch/>
        </p:blipFill>
        <p:spPr bwMode="auto">
          <a:xfrm>
            <a:off x="340198" y="764704"/>
            <a:ext cx="4132884" cy="359143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971550" y="4983415"/>
            <a:ext cx="3384426" cy="723275"/>
          </a:xfrm>
          <a:prstGeom prst="rect">
            <a:avLst/>
          </a:prstGeom>
        </p:spPr>
        <p:txBody>
          <a:bodyPr wrap="square">
            <a:spAutoFit/>
          </a:bodyPr>
          <a:lstStyle/>
          <a:p>
            <a:pPr>
              <a:lnSpc>
                <a:spcPct val="100000"/>
              </a:lnSpc>
              <a:spcBef>
                <a:spcPts val="0"/>
              </a:spcBef>
              <a:spcAft>
                <a:spcPts val="600"/>
              </a:spcAft>
            </a:pPr>
            <a:r>
              <a:rPr lang="en-US" altLang="zh-CN" b="1" dirty="0">
                <a:latin typeface="Arial" panose="020B0604020202020204" pitchFamily="34" charset="0"/>
                <a:cs typeface="Arial" panose="020B0604020202020204" pitchFamily="34" charset="0"/>
                <a:sym typeface="Symbol"/>
              </a:rPr>
              <a:t>OH + H</a:t>
            </a:r>
            <a:r>
              <a:rPr lang="en-US" altLang="zh-CN" b="1" baseline="-25000" dirty="0">
                <a:latin typeface="Arial" panose="020B0604020202020204" pitchFamily="34" charset="0"/>
                <a:cs typeface="Arial" panose="020B0604020202020204" pitchFamily="34" charset="0"/>
                <a:sym typeface="Symbol"/>
              </a:rPr>
              <a:t>2</a:t>
            </a:r>
            <a:r>
              <a:rPr lang="en-US" altLang="zh-CN" b="1" dirty="0">
                <a:latin typeface="Arial" panose="020B0604020202020204" pitchFamily="34" charset="0"/>
                <a:cs typeface="Arial" panose="020B0604020202020204" pitchFamily="34" charset="0"/>
                <a:sym typeface="Symbol"/>
              </a:rPr>
              <a:t>O</a:t>
            </a:r>
            <a:r>
              <a:rPr lang="en-US" altLang="zh-CN" b="1" baseline="-25000" dirty="0">
                <a:latin typeface="Arial" panose="020B0604020202020204" pitchFamily="34" charset="0"/>
                <a:cs typeface="Arial" panose="020B0604020202020204" pitchFamily="34" charset="0"/>
                <a:sym typeface="Symbol"/>
              </a:rPr>
              <a:t>2</a:t>
            </a:r>
            <a:r>
              <a:rPr lang="en-US" altLang="zh-CN" b="1" dirty="0">
                <a:latin typeface="Arial" panose="020B0604020202020204" pitchFamily="34" charset="0"/>
                <a:cs typeface="Arial" panose="020B0604020202020204" pitchFamily="34" charset="0"/>
                <a:sym typeface="Symbol"/>
              </a:rPr>
              <a:t> </a:t>
            </a:r>
            <a:r>
              <a:rPr lang="en-US" altLang="zh-CN" b="1" dirty="0" smtClean="0">
                <a:latin typeface="Arial" panose="020B0604020202020204" pitchFamily="34" charset="0"/>
                <a:cs typeface="Arial" panose="020B0604020202020204" pitchFamily="34" charset="0"/>
                <a:sym typeface="Symbol"/>
              </a:rPr>
              <a:t> </a:t>
            </a:r>
            <a:r>
              <a:rPr lang="en-US" altLang="zh-CN" b="1" dirty="0">
                <a:latin typeface="Arial" panose="020B0604020202020204" pitchFamily="34" charset="0"/>
                <a:cs typeface="Arial" panose="020B0604020202020204" pitchFamily="34" charset="0"/>
                <a:sym typeface="Symbol"/>
              </a:rPr>
              <a:t>H</a:t>
            </a:r>
            <a:r>
              <a:rPr lang="en-US" altLang="zh-CN" b="1" baseline="-25000" dirty="0">
                <a:latin typeface="Arial" panose="020B0604020202020204" pitchFamily="34" charset="0"/>
                <a:cs typeface="Arial" panose="020B0604020202020204" pitchFamily="34" charset="0"/>
                <a:sym typeface="Symbol"/>
              </a:rPr>
              <a:t>2</a:t>
            </a:r>
            <a:r>
              <a:rPr lang="en-US" altLang="zh-CN" b="1" dirty="0">
                <a:latin typeface="Arial" panose="020B0604020202020204" pitchFamily="34" charset="0"/>
                <a:cs typeface="Arial" panose="020B0604020202020204" pitchFamily="34" charset="0"/>
                <a:sym typeface="Symbol"/>
              </a:rPr>
              <a:t>O + HO</a:t>
            </a:r>
            <a:r>
              <a:rPr lang="en-US" altLang="zh-CN" b="1" baseline="-25000" dirty="0">
                <a:latin typeface="Arial" panose="020B0604020202020204" pitchFamily="34" charset="0"/>
                <a:cs typeface="Arial" panose="020B0604020202020204" pitchFamily="34" charset="0"/>
                <a:sym typeface="Symbol"/>
              </a:rPr>
              <a:t>2</a:t>
            </a:r>
          </a:p>
          <a:p>
            <a:pPr>
              <a:lnSpc>
                <a:spcPct val="100000"/>
              </a:lnSpc>
              <a:spcBef>
                <a:spcPts val="0"/>
              </a:spcBef>
              <a:spcAft>
                <a:spcPts val="600"/>
              </a:spcAft>
            </a:pPr>
            <a:r>
              <a:rPr lang="pt-BR" altLang="zh-CN" b="1" dirty="0">
                <a:latin typeface="Arial" panose="020B0604020202020204" pitchFamily="34" charset="0"/>
                <a:cs typeface="Arial" panose="020B0604020202020204" pitchFamily="34" charset="0"/>
                <a:sym typeface="Symbol"/>
              </a:rPr>
              <a:t>HO</a:t>
            </a:r>
            <a:r>
              <a:rPr lang="pt-BR" altLang="zh-CN" b="1" baseline="-25000" dirty="0">
                <a:latin typeface="Arial" panose="020B0604020202020204" pitchFamily="34" charset="0"/>
                <a:cs typeface="Arial" panose="020B0604020202020204" pitchFamily="34" charset="0"/>
                <a:sym typeface="Symbol"/>
              </a:rPr>
              <a:t>2</a:t>
            </a:r>
            <a:r>
              <a:rPr lang="pt-BR" altLang="zh-CN" b="1" dirty="0">
                <a:latin typeface="Arial" panose="020B0604020202020204" pitchFamily="34" charset="0"/>
                <a:cs typeface="Arial" panose="020B0604020202020204" pitchFamily="34" charset="0"/>
                <a:sym typeface="Symbol"/>
              </a:rPr>
              <a:t> + H</a:t>
            </a:r>
            <a:r>
              <a:rPr lang="pt-BR" altLang="zh-CN" b="1" baseline="-25000" dirty="0">
                <a:latin typeface="Arial" panose="020B0604020202020204" pitchFamily="34" charset="0"/>
                <a:cs typeface="Arial" panose="020B0604020202020204" pitchFamily="34" charset="0"/>
                <a:sym typeface="Symbol"/>
              </a:rPr>
              <a:t>2</a:t>
            </a:r>
            <a:r>
              <a:rPr lang="pt-BR" altLang="zh-CN" b="1" dirty="0">
                <a:latin typeface="Arial" panose="020B0604020202020204" pitchFamily="34" charset="0"/>
                <a:cs typeface="Arial" panose="020B0604020202020204" pitchFamily="34" charset="0"/>
                <a:sym typeface="Symbol"/>
              </a:rPr>
              <a:t>O</a:t>
            </a:r>
            <a:r>
              <a:rPr lang="pt-BR" altLang="zh-CN" b="1" baseline="-25000" dirty="0">
                <a:latin typeface="Arial" panose="020B0604020202020204" pitchFamily="34" charset="0"/>
                <a:cs typeface="Arial" panose="020B0604020202020204" pitchFamily="34" charset="0"/>
                <a:sym typeface="Symbol"/>
              </a:rPr>
              <a:t>2</a:t>
            </a:r>
            <a:r>
              <a:rPr lang="pt-BR" altLang="zh-CN" b="1" dirty="0">
                <a:latin typeface="Arial" panose="020B0604020202020204" pitchFamily="34" charset="0"/>
                <a:cs typeface="Arial" panose="020B0604020202020204" pitchFamily="34" charset="0"/>
                <a:sym typeface="Symbol"/>
              </a:rPr>
              <a:t> </a:t>
            </a:r>
            <a:r>
              <a:rPr lang="en-US" altLang="zh-CN" b="1" dirty="0">
                <a:latin typeface="Arial" panose="020B0604020202020204" pitchFamily="34" charset="0"/>
                <a:cs typeface="Arial" panose="020B0604020202020204" pitchFamily="34" charset="0"/>
                <a:sym typeface="Symbol"/>
              </a:rPr>
              <a:t></a:t>
            </a:r>
            <a:r>
              <a:rPr lang="pt-BR" altLang="zh-CN" b="1" dirty="0" smtClean="0">
                <a:latin typeface="Arial" panose="020B0604020202020204" pitchFamily="34" charset="0"/>
                <a:cs typeface="Arial" panose="020B0604020202020204" pitchFamily="34" charset="0"/>
                <a:sym typeface="Symbol"/>
              </a:rPr>
              <a:t> </a:t>
            </a:r>
            <a:r>
              <a:rPr lang="pt-BR" altLang="zh-CN" b="1" dirty="0">
                <a:latin typeface="Arial" panose="020B0604020202020204" pitchFamily="34" charset="0"/>
                <a:cs typeface="Arial" panose="020B0604020202020204" pitchFamily="34" charset="0"/>
                <a:sym typeface="Symbol"/>
              </a:rPr>
              <a:t>OH + H</a:t>
            </a:r>
            <a:r>
              <a:rPr lang="pt-BR" altLang="zh-CN" b="1" baseline="-25000" dirty="0">
                <a:latin typeface="Arial" panose="020B0604020202020204" pitchFamily="34" charset="0"/>
                <a:cs typeface="Arial" panose="020B0604020202020204" pitchFamily="34" charset="0"/>
                <a:sym typeface="Symbol"/>
              </a:rPr>
              <a:t>2</a:t>
            </a:r>
            <a:r>
              <a:rPr lang="pt-BR" altLang="zh-CN" b="1" dirty="0">
                <a:latin typeface="Arial" panose="020B0604020202020204" pitchFamily="34" charset="0"/>
                <a:cs typeface="Arial" panose="020B0604020202020204" pitchFamily="34" charset="0"/>
                <a:sym typeface="Symbol"/>
              </a:rPr>
              <a:t>O + </a:t>
            </a:r>
            <a:r>
              <a:rPr lang="pt-BR" altLang="zh-CN" b="1" dirty="0" smtClean="0">
                <a:latin typeface="Arial" panose="020B0604020202020204" pitchFamily="34" charset="0"/>
                <a:cs typeface="Arial" panose="020B0604020202020204" pitchFamily="34" charset="0"/>
                <a:sym typeface="Symbol"/>
              </a:rPr>
              <a:t>O</a:t>
            </a:r>
            <a:r>
              <a:rPr lang="pt-BR" altLang="zh-CN" b="1" baseline="-25000" dirty="0" smtClean="0">
                <a:latin typeface="Arial" panose="020B0604020202020204" pitchFamily="34" charset="0"/>
                <a:cs typeface="Arial" panose="020B0604020202020204" pitchFamily="34" charset="0"/>
                <a:sym typeface="Symbol"/>
              </a:rPr>
              <a:t>2</a:t>
            </a:r>
            <a:endParaRPr lang="pt-BR" altLang="zh-CN" b="1" baseline="-25000" dirty="0">
              <a:latin typeface="Arial" panose="020B0604020202020204" pitchFamily="34" charset="0"/>
              <a:cs typeface="Arial" panose="020B0604020202020204" pitchFamily="34" charset="0"/>
              <a:sym typeface="Symbol"/>
            </a:endParaRPr>
          </a:p>
        </p:txBody>
      </p:sp>
      <p:sp>
        <p:nvSpPr>
          <p:cNvPr id="13" name="Rectangle 12"/>
          <p:cNvSpPr/>
          <p:nvPr/>
        </p:nvSpPr>
        <p:spPr>
          <a:xfrm>
            <a:off x="4788024" y="4971074"/>
            <a:ext cx="4572000" cy="723275"/>
          </a:xfrm>
          <a:prstGeom prst="rect">
            <a:avLst/>
          </a:prstGeom>
        </p:spPr>
        <p:txBody>
          <a:bodyPr>
            <a:spAutoFit/>
          </a:bodyPr>
          <a:lstStyle/>
          <a:p>
            <a:pPr>
              <a:lnSpc>
                <a:spcPct val="100000"/>
              </a:lnSpc>
              <a:spcBef>
                <a:spcPts val="0"/>
              </a:spcBef>
              <a:spcAft>
                <a:spcPts val="600"/>
              </a:spcAft>
            </a:pPr>
            <a:r>
              <a:rPr lang="pt-BR" altLang="zh-CN" b="1" dirty="0" smtClean="0">
                <a:latin typeface="Arial" panose="020B0604020202020204" pitchFamily="34" charset="0"/>
                <a:cs typeface="Arial" panose="020B0604020202020204" pitchFamily="34" charset="0"/>
                <a:sym typeface="Symbol"/>
              </a:rPr>
              <a:t>OH </a:t>
            </a:r>
            <a:r>
              <a:rPr lang="pt-BR" altLang="zh-CN" b="1" dirty="0">
                <a:latin typeface="Arial" panose="020B0604020202020204" pitchFamily="34" charset="0"/>
                <a:cs typeface="Arial" panose="020B0604020202020204" pitchFamily="34" charset="0"/>
                <a:sym typeface="Symbol"/>
              </a:rPr>
              <a:t>+ HNO</a:t>
            </a:r>
            <a:r>
              <a:rPr lang="pt-BR" altLang="zh-CN" b="1" baseline="-25000" dirty="0">
                <a:latin typeface="Arial" panose="020B0604020202020204" pitchFamily="34" charset="0"/>
                <a:cs typeface="Arial" panose="020B0604020202020204" pitchFamily="34" charset="0"/>
                <a:sym typeface="Symbol"/>
              </a:rPr>
              <a:t>4</a:t>
            </a:r>
            <a:r>
              <a:rPr lang="pt-BR" altLang="zh-CN" b="1" dirty="0">
                <a:latin typeface="Arial" panose="020B0604020202020204" pitchFamily="34" charset="0"/>
                <a:cs typeface="Arial" panose="020B0604020202020204" pitchFamily="34" charset="0"/>
                <a:sym typeface="Symbol"/>
              </a:rPr>
              <a:t> </a:t>
            </a:r>
            <a:r>
              <a:rPr lang="en-US" altLang="zh-CN" b="1" dirty="0">
                <a:latin typeface="Arial" panose="020B0604020202020204" pitchFamily="34" charset="0"/>
                <a:cs typeface="Arial" panose="020B0604020202020204" pitchFamily="34" charset="0"/>
                <a:sym typeface="Symbol"/>
              </a:rPr>
              <a:t></a:t>
            </a:r>
            <a:r>
              <a:rPr lang="pt-BR" altLang="zh-CN" b="1" dirty="0" smtClean="0">
                <a:latin typeface="Arial" panose="020B0604020202020204" pitchFamily="34" charset="0"/>
                <a:cs typeface="Arial" panose="020B0604020202020204" pitchFamily="34" charset="0"/>
                <a:sym typeface="Symbol"/>
              </a:rPr>
              <a:t> </a:t>
            </a:r>
            <a:r>
              <a:rPr lang="pt-BR" altLang="zh-CN" b="1" dirty="0">
                <a:latin typeface="Arial" panose="020B0604020202020204" pitchFamily="34" charset="0"/>
                <a:cs typeface="Arial" panose="020B0604020202020204" pitchFamily="34" charset="0"/>
                <a:sym typeface="Symbol"/>
              </a:rPr>
              <a:t>H</a:t>
            </a:r>
            <a:r>
              <a:rPr lang="pt-BR" altLang="zh-CN" b="1" baseline="-25000" dirty="0">
                <a:latin typeface="Arial" panose="020B0604020202020204" pitchFamily="34" charset="0"/>
                <a:cs typeface="Arial" panose="020B0604020202020204" pitchFamily="34" charset="0"/>
                <a:sym typeface="Symbol"/>
              </a:rPr>
              <a:t>2</a:t>
            </a:r>
            <a:r>
              <a:rPr lang="pt-BR" altLang="zh-CN" b="1" dirty="0">
                <a:latin typeface="Arial" panose="020B0604020202020204" pitchFamily="34" charset="0"/>
                <a:cs typeface="Arial" panose="020B0604020202020204" pitchFamily="34" charset="0"/>
                <a:sym typeface="Symbol"/>
              </a:rPr>
              <a:t>O + NO</a:t>
            </a:r>
            <a:r>
              <a:rPr lang="pt-BR" altLang="zh-CN" b="1" baseline="-25000" dirty="0">
                <a:latin typeface="Arial" panose="020B0604020202020204" pitchFamily="34" charset="0"/>
                <a:cs typeface="Arial" panose="020B0604020202020204" pitchFamily="34" charset="0"/>
                <a:sym typeface="Symbol"/>
              </a:rPr>
              <a:t>2</a:t>
            </a:r>
            <a:r>
              <a:rPr lang="pt-BR" altLang="zh-CN" b="1" dirty="0">
                <a:latin typeface="Arial" panose="020B0604020202020204" pitchFamily="34" charset="0"/>
                <a:cs typeface="Arial" panose="020B0604020202020204" pitchFamily="34" charset="0"/>
                <a:sym typeface="Symbol"/>
              </a:rPr>
              <a:t> + O</a:t>
            </a:r>
            <a:r>
              <a:rPr lang="pt-BR" altLang="zh-CN" b="1" baseline="-25000" dirty="0">
                <a:latin typeface="Arial" panose="020B0604020202020204" pitchFamily="34" charset="0"/>
                <a:cs typeface="Arial" panose="020B0604020202020204" pitchFamily="34" charset="0"/>
                <a:sym typeface="Symbol"/>
              </a:rPr>
              <a:t>2</a:t>
            </a:r>
          </a:p>
          <a:p>
            <a:pPr>
              <a:lnSpc>
                <a:spcPct val="100000"/>
              </a:lnSpc>
              <a:spcBef>
                <a:spcPts val="0"/>
              </a:spcBef>
              <a:spcAft>
                <a:spcPts val="600"/>
              </a:spcAft>
            </a:pPr>
            <a:r>
              <a:rPr lang="en-US" altLang="zh-CN" b="1" dirty="0" smtClean="0">
                <a:latin typeface="Arial" panose="020B0604020202020204" pitchFamily="34" charset="0"/>
                <a:cs typeface="Arial" panose="020B0604020202020204" pitchFamily="34" charset="0"/>
                <a:sym typeface="Symbol"/>
              </a:rPr>
              <a:t>HNO</a:t>
            </a:r>
            <a:r>
              <a:rPr lang="en-US" altLang="zh-CN" b="1" baseline="-25000" dirty="0" smtClean="0">
                <a:latin typeface="Arial" panose="020B0604020202020204" pitchFamily="34" charset="0"/>
                <a:cs typeface="Arial" panose="020B0604020202020204" pitchFamily="34" charset="0"/>
                <a:sym typeface="Symbol"/>
              </a:rPr>
              <a:t>2</a:t>
            </a:r>
            <a:r>
              <a:rPr lang="en-US" altLang="zh-CN" b="1" dirty="0" smtClean="0">
                <a:latin typeface="Arial" panose="020B0604020202020204" pitchFamily="34" charset="0"/>
                <a:cs typeface="Arial" panose="020B0604020202020204" pitchFamily="34" charset="0"/>
                <a:sym typeface="Symbol"/>
              </a:rPr>
              <a:t> </a:t>
            </a:r>
            <a:r>
              <a:rPr lang="en-US" altLang="zh-CN" b="1" dirty="0">
                <a:latin typeface="Arial" panose="020B0604020202020204" pitchFamily="34" charset="0"/>
                <a:cs typeface="Arial" panose="020B0604020202020204" pitchFamily="34" charset="0"/>
                <a:sym typeface="Symbol"/>
              </a:rPr>
              <a:t>+ NO</a:t>
            </a:r>
            <a:r>
              <a:rPr lang="en-US" altLang="zh-CN" b="1" baseline="-25000" dirty="0">
                <a:latin typeface="Arial" panose="020B0604020202020204" pitchFamily="34" charset="0"/>
                <a:cs typeface="Arial" panose="020B0604020202020204" pitchFamily="34" charset="0"/>
                <a:sym typeface="Symbol"/>
              </a:rPr>
              <a:t>2</a:t>
            </a:r>
            <a:r>
              <a:rPr lang="en-US" altLang="zh-CN" b="1" dirty="0">
                <a:latin typeface="Arial" panose="020B0604020202020204" pitchFamily="34" charset="0"/>
                <a:cs typeface="Arial" panose="020B0604020202020204" pitchFamily="34" charset="0"/>
                <a:sym typeface="Symbol"/>
              </a:rPr>
              <a:t> </a:t>
            </a:r>
            <a:r>
              <a:rPr lang="en-US" altLang="zh-CN" b="1" dirty="0" smtClean="0">
                <a:latin typeface="Arial" panose="020B0604020202020204" pitchFamily="34" charset="0"/>
                <a:cs typeface="Arial" panose="020B0604020202020204" pitchFamily="34" charset="0"/>
                <a:sym typeface="Symbol"/>
              </a:rPr>
              <a:t> </a:t>
            </a:r>
            <a:r>
              <a:rPr lang="en-US" altLang="zh-CN" b="1" dirty="0">
                <a:latin typeface="Arial" panose="020B0604020202020204" pitchFamily="34" charset="0"/>
                <a:cs typeface="Arial" panose="020B0604020202020204" pitchFamily="34" charset="0"/>
                <a:sym typeface="Symbol"/>
              </a:rPr>
              <a:t>HNO</a:t>
            </a:r>
            <a:r>
              <a:rPr lang="en-US" altLang="zh-CN" b="1" baseline="-25000" dirty="0">
                <a:latin typeface="Arial" panose="020B0604020202020204" pitchFamily="34" charset="0"/>
                <a:cs typeface="Arial" panose="020B0604020202020204" pitchFamily="34" charset="0"/>
                <a:sym typeface="Symbol"/>
              </a:rPr>
              <a:t>3</a:t>
            </a:r>
            <a:r>
              <a:rPr lang="en-US" altLang="zh-CN" b="1" dirty="0">
                <a:latin typeface="Arial" panose="020B0604020202020204" pitchFamily="34" charset="0"/>
                <a:cs typeface="Arial" panose="020B0604020202020204" pitchFamily="34" charset="0"/>
                <a:sym typeface="Symbol"/>
              </a:rPr>
              <a:t> + NO</a:t>
            </a:r>
          </a:p>
        </p:txBody>
      </p:sp>
    </p:spTree>
    <p:extLst>
      <p:ext uri="{BB962C8B-B14F-4D97-AF65-F5344CB8AC3E}">
        <p14:creationId xmlns:p14="http://schemas.microsoft.com/office/powerpoint/2010/main" val="8704519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标题 1"/>
          <p:cNvSpPr>
            <a:spLocks noGrp="1"/>
          </p:cNvSpPr>
          <p:nvPr>
            <p:ph type="title"/>
          </p:nvPr>
        </p:nvSpPr>
        <p:spPr>
          <a:xfrm>
            <a:off x="323528" y="0"/>
            <a:ext cx="8640960" cy="764704"/>
          </a:xfrm>
        </p:spPr>
        <p:txBody>
          <a:bodyPr/>
          <a:lstStyle/>
          <a:p>
            <a:r>
              <a:rPr lang="en-US" altLang="zh-CN" sz="3000" b="1" dirty="0" smtClean="0">
                <a:latin typeface="Arial" panose="020B0604020202020204" pitchFamily="34" charset="0"/>
                <a:cs typeface="Arial" panose="020B0604020202020204" pitchFamily="34" charset="0"/>
              </a:rPr>
              <a:t>POST-PULSE CHEMISTRY: LIQUID</a:t>
            </a:r>
            <a:endParaRPr lang="zh-CN" altLang="en-US" sz="3000" b="1" dirty="0" smtClean="0">
              <a:latin typeface="Arial" panose="020B0604020202020204" pitchFamily="34" charset="0"/>
              <a:cs typeface="Arial" panose="020B0604020202020204" pitchFamily="34" charset="0"/>
            </a:endParaRPr>
          </a:p>
        </p:txBody>
      </p:sp>
      <p:sp>
        <p:nvSpPr>
          <p:cNvPr id="15365" name="Line 2"/>
          <p:cNvSpPr>
            <a:spLocks noChangeShapeType="1"/>
          </p:cNvSpPr>
          <p:nvPr/>
        </p:nvSpPr>
        <p:spPr bwMode="auto">
          <a:xfrm>
            <a:off x="971550" y="620688"/>
            <a:ext cx="7467600" cy="0"/>
          </a:xfrm>
          <a:prstGeom prst="line">
            <a:avLst/>
          </a:prstGeom>
          <a:noFill/>
          <a:ln w="28575">
            <a:solidFill>
              <a:schemeClr val="tx1"/>
            </a:solidFill>
            <a:round/>
            <a:headEnd/>
            <a:tailEnd/>
          </a:ln>
        </p:spPr>
        <p:txBody>
          <a:bodyPr wrap="none" anchor="ctr"/>
          <a:lstStyle/>
          <a:p>
            <a:endParaRPr lang="en-US"/>
          </a:p>
        </p:txBody>
      </p:sp>
      <p:grpSp>
        <p:nvGrpSpPr>
          <p:cNvPr id="5" name="Group 5"/>
          <p:cNvGrpSpPr>
            <a:grpSpLocks/>
          </p:cNvGrpSpPr>
          <p:nvPr/>
        </p:nvGrpSpPr>
        <p:grpSpPr bwMode="auto">
          <a:xfrm>
            <a:off x="5373688" y="6165850"/>
            <a:ext cx="3770312" cy="582613"/>
            <a:chOff x="2953" y="3839"/>
            <a:chExt cx="2375" cy="367"/>
          </a:xfrm>
        </p:grpSpPr>
        <p:sp>
          <p:nvSpPr>
            <p:cNvPr id="6" name="Line 6"/>
            <p:cNvSpPr>
              <a:spLocks noChangeShapeType="1"/>
            </p:cNvSpPr>
            <p:nvPr/>
          </p:nvSpPr>
          <p:spPr bwMode="auto">
            <a:xfrm>
              <a:off x="2989" y="3839"/>
              <a:ext cx="2303" cy="1"/>
            </a:xfrm>
            <a:prstGeom prst="line">
              <a:avLst/>
            </a:prstGeom>
            <a:noFill/>
            <a:ln w="28575">
              <a:solidFill>
                <a:schemeClr val="tx1"/>
              </a:solidFill>
              <a:round/>
              <a:headEnd/>
              <a:tailEnd/>
            </a:ln>
            <a:effectLst/>
          </p:spPr>
          <p:txBody>
            <a:bodyPr wrap="none" anchor="ctr"/>
            <a:lstStyle/>
            <a:p>
              <a:endParaRPr lang="en-US"/>
            </a:p>
          </p:txBody>
        </p:sp>
        <p:sp>
          <p:nvSpPr>
            <p:cNvPr id="7" name="Text Box 7"/>
            <p:cNvSpPr txBox="1">
              <a:spLocks noChangeArrowheads="1"/>
            </p:cNvSpPr>
            <p:nvPr/>
          </p:nvSpPr>
          <p:spPr bwMode="auto">
            <a:xfrm>
              <a:off x="2953" y="3840"/>
              <a:ext cx="2375" cy="366"/>
            </a:xfrm>
            <a:prstGeom prst="rect">
              <a:avLst/>
            </a:prstGeom>
            <a:noFill/>
            <a:ln w="9525">
              <a:noFill/>
              <a:miter lim="800000"/>
              <a:headEnd/>
              <a:tailEnd/>
            </a:ln>
            <a:effectLst/>
          </p:spPr>
          <p:txBody>
            <a:bodyPr>
              <a:spAutoFit/>
            </a:bodyPr>
            <a:lstStyle/>
            <a:p>
              <a:pPr algn="ctr" eaLnBrk="0" hangingPunct="0">
                <a:lnSpc>
                  <a:spcPct val="100000"/>
                </a:lnSpc>
                <a:spcBef>
                  <a:spcPct val="0"/>
                </a:spcBef>
                <a:buFontTx/>
                <a:buNone/>
              </a:pPr>
              <a:r>
                <a:rPr lang="en-US" altLang="zh-CN" sz="1600" b="1" dirty="0">
                  <a:latin typeface="Arial" charset="0"/>
                </a:rPr>
                <a:t>University of Michigan</a:t>
              </a:r>
            </a:p>
            <a:p>
              <a:pPr algn="ctr" eaLnBrk="0" hangingPunct="0">
                <a:lnSpc>
                  <a:spcPct val="100000"/>
                </a:lnSpc>
                <a:spcBef>
                  <a:spcPct val="0"/>
                </a:spcBef>
                <a:buFontTx/>
                <a:buNone/>
              </a:pPr>
              <a:r>
                <a:rPr lang="en-US" altLang="zh-CN" sz="1600" b="1" dirty="0">
                  <a:latin typeface="Arial" charset="0"/>
                </a:rPr>
                <a:t>Institute for Plasma Science &amp; Engr.</a:t>
              </a:r>
            </a:p>
          </p:txBody>
        </p:sp>
      </p:grpSp>
      <p:sp>
        <p:nvSpPr>
          <p:cNvPr id="12" name="内容占位符 2"/>
          <p:cNvSpPr txBox="1">
            <a:spLocks/>
          </p:cNvSpPr>
          <p:nvPr/>
        </p:nvSpPr>
        <p:spPr bwMode="auto">
          <a:xfrm>
            <a:off x="251520" y="3928441"/>
            <a:ext cx="8835330" cy="2582071"/>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0000"/>
              </a:lnSpc>
              <a:spcBef>
                <a:spcPts val="0"/>
              </a:spcBef>
              <a:spcAft>
                <a:spcPts val="600"/>
              </a:spcAft>
              <a:buFont typeface="Symbol" panose="05050102010706020507" pitchFamily="18" charset="2"/>
              <a:buChar char="·"/>
            </a:pPr>
            <a:r>
              <a:rPr lang="en-US" altLang="zh-CN" sz="2000" b="1" dirty="0" smtClean="0">
                <a:latin typeface="Arial" panose="020B0604020202020204" pitchFamily="34" charset="0"/>
                <a:cs typeface="Arial" panose="020B0604020202020204" pitchFamily="34" charset="0"/>
                <a:sym typeface="Symbol"/>
              </a:rPr>
              <a:t>NO</a:t>
            </a:r>
            <a:r>
              <a:rPr lang="en-US" altLang="zh-CN" sz="2000" b="1" baseline="-25000" dirty="0" smtClean="0">
                <a:latin typeface="Arial" panose="020B0604020202020204" pitchFamily="34" charset="0"/>
                <a:cs typeface="Arial" panose="020B0604020202020204" pitchFamily="34" charset="0"/>
                <a:sym typeface="Symbol"/>
              </a:rPr>
              <a:t>3</a:t>
            </a:r>
            <a:r>
              <a:rPr lang="en-US" altLang="zh-CN" sz="2000" b="1" baseline="30000" dirty="0" smtClean="0">
                <a:latin typeface="Arial" panose="020B0604020202020204" pitchFamily="34" charset="0"/>
                <a:cs typeface="Arial" panose="020B0604020202020204" pitchFamily="34" charset="0"/>
                <a:sym typeface="Symbol"/>
              </a:rPr>
              <a:t>-</a:t>
            </a:r>
            <a:r>
              <a:rPr lang="en-US" altLang="zh-CN" sz="2000" b="1" dirty="0" smtClean="0">
                <a:latin typeface="Arial" panose="020B0604020202020204" pitchFamily="34" charset="0"/>
                <a:cs typeface="Arial" panose="020B0604020202020204" pitchFamily="34" charset="0"/>
                <a:sym typeface="Symbol"/>
              </a:rPr>
              <a:t>, and N</a:t>
            </a:r>
            <a:r>
              <a:rPr lang="en-US" altLang="zh-CN" sz="2000" b="1" baseline="-25000" dirty="0" smtClean="0">
                <a:latin typeface="Arial" panose="020B0604020202020204" pitchFamily="34" charset="0"/>
                <a:cs typeface="Arial" panose="020B0604020202020204" pitchFamily="34" charset="0"/>
                <a:sym typeface="Symbol"/>
              </a:rPr>
              <a:t>2</a:t>
            </a:r>
            <a:r>
              <a:rPr lang="en-US" altLang="zh-CN" sz="2000" b="1" dirty="0" smtClean="0">
                <a:latin typeface="Arial" panose="020B0604020202020204" pitchFamily="34" charset="0"/>
                <a:cs typeface="Arial" panose="020B0604020202020204" pitchFamily="34" charset="0"/>
                <a:sym typeface="Symbol"/>
              </a:rPr>
              <a:t>O are stable products</a:t>
            </a:r>
          </a:p>
          <a:p>
            <a:pPr>
              <a:lnSpc>
                <a:spcPct val="100000"/>
              </a:lnSpc>
              <a:spcBef>
                <a:spcPts val="0"/>
              </a:spcBef>
              <a:spcAft>
                <a:spcPts val="600"/>
              </a:spcAft>
              <a:buFont typeface="Symbol" panose="05050102010706020507" pitchFamily="18" charset="2"/>
              <a:buChar char="·"/>
            </a:pPr>
            <a:r>
              <a:rPr lang="en-US" altLang="zh-CN" sz="2000" b="1" dirty="0" smtClean="0">
                <a:latin typeface="Arial" panose="020B0604020202020204" pitchFamily="34" charset="0"/>
                <a:cs typeface="Arial" panose="020B0604020202020204" pitchFamily="34" charset="0"/>
                <a:sym typeface="Symbol"/>
              </a:rPr>
              <a:t>Most H</a:t>
            </a:r>
            <a:r>
              <a:rPr lang="en-US" altLang="zh-CN" sz="2000" b="1" baseline="-25000" dirty="0" smtClean="0">
                <a:latin typeface="Arial" panose="020B0604020202020204" pitchFamily="34" charset="0"/>
                <a:cs typeface="Arial" panose="020B0604020202020204" pitchFamily="34" charset="0"/>
                <a:sym typeface="Symbol"/>
              </a:rPr>
              <a:t>3</a:t>
            </a:r>
            <a:r>
              <a:rPr lang="en-US" altLang="zh-CN" sz="2000" b="1" dirty="0" smtClean="0">
                <a:latin typeface="Arial" panose="020B0604020202020204" pitchFamily="34" charset="0"/>
                <a:cs typeface="Arial" panose="020B0604020202020204" pitchFamily="34" charset="0"/>
                <a:sym typeface="Symbol"/>
              </a:rPr>
              <a:t>O</a:t>
            </a:r>
            <a:r>
              <a:rPr lang="en-US" altLang="zh-CN" sz="2000" b="1" baseline="30000" dirty="0" smtClean="0">
                <a:latin typeface="Arial" panose="020B0604020202020204" pitchFamily="34" charset="0"/>
                <a:cs typeface="Arial" panose="020B0604020202020204" pitchFamily="34" charset="0"/>
                <a:sym typeface="Symbol"/>
              </a:rPr>
              <a:t>+</a:t>
            </a:r>
            <a:r>
              <a:rPr lang="en-US" altLang="zh-CN" sz="2000" b="1" dirty="0" smtClean="0">
                <a:latin typeface="Arial" panose="020B0604020202020204" pitchFamily="34" charset="0"/>
                <a:cs typeface="Arial" panose="020B0604020202020204" pitchFamily="34" charset="0"/>
                <a:sym typeface="Symbol"/>
              </a:rPr>
              <a:t> from hydrolysis of HNO</a:t>
            </a:r>
            <a:r>
              <a:rPr lang="en-US" altLang="zh-CN" sz="2000" b="1" baseline="-25000" dirty="0" smtClean="0">
                <a:latin typeface="Arial" panose="020B0604020202020204" pitchFamily="34" charset="0"/>
                <a:cs typeface="Arial" panose="020B0604020202020204" pitchFamily="34" charset="0"/>
                <a:sym typeface="Symbol"/>
              </a:rPr>
              <a:t>3</a:t>
            </a:r>
            <a:r>
              <a:rPr lang="en-US" altLang="zh-CN" sz="2000" b="1" dirty="0" smtClean="0">
                <a:latin typeface="Arial" panose="020B0604020202020204" pitchFamily="34" charset="0"/>
                <a:cs typeface="Arial" panose="020B0604020202020204" pitchFamily="34" charset="0"/>
                <a:sym typeface="Symbol"/>
              </a:rPr>
              <a:t>, final pH  4.2</a:t>
            </a:r>
          </a:p>
          <a:p>
            <a:pPr>
              <a:lnSpc>
                <a:spcPct val="100000"/>
              </a:lnSpc>
              <a:spcBef>
                <a:spcPts val="0"/>
              </a:spcBef>
              <a:spcAft>
                <a:spcPts val="600"/>
              </a:spcAft>
              <a:buFont typeface="Symbol" panose="05050102010706020507" pitchFamily="18" charset="2"/>
              <a:buChar char="·"/>
            </a:pPr>
            <a:r>
              <a:rPr lang="en-US" altLang="zh-CN" sz="2000" b="1" dirty="0" smtClean="0">
                <a:latin typeface="Arial" panose="020B0604020202020204" pitchFamily="34" charset="0"/>
                <a:cs typeface="Arial" panose="020B0604020202020204" pitchFamily="34" charset="0"/>
                <a:sym typeface="Symbol"/>
              </a:rPr>
              <a:t>HNO</a:t>
            </a:r>
            <a:r>
              <a:rPr lang="en-US" altLang="zh-CN" sz="2000" b="1" baseline="-25000" dirty="0" smtClean="0">
                <a:latin typeface="Arial" panose="020B0604020202020204" pitchFamily="34" charset="0"/>
                <a:cs typeface="Arial" panose="020B0604020202020204" pitchFamily="34" charset="0"/>
                <a:sym typeface="Symbol"/>
              </a:rPr>
              <a:t>4</a:t>
            </a:r>
            <a:r>
              <a:rPr lang="en-US" altLang="zh-CN" sz="2000" b="1" dirty="0" smtClean="0">
                <a:latin typeface="Arial" panose="020B0604020202020204" pitchFamily="34" charset="0"/>
                <a:cs typeface="Arial" panose="020B0604020202020204" pitchFamily="34" charset="0"/>
                <a:sym typeface="Symbol"/>
              </a:rPr>
              <a:t> thermally decays in about 9 s, delivers reactivity long after treatment time</a:t>
            </a:r>
          </a:p>
          <a:p>
            <a:pPr>
              <a:lnSpc>
                <a:spcPct val="100000"/>
              </a:lnSpc>
              <a:spcBef>
                <a:spcPts val="0"/>
              </a:spcBef>
              <a:spcAft>
                <a:spcPts val="600"/>
              </a:spcAft>
              <a:buFont typeface="Symbol" panose="05050102010706020507" pitchFamily="18" charset="2"/>
              <a:buChar char="·"/>
            </a:pPr>
            <a:endParaRPr lang="en-US" altLang="zh-CN" sz="2000" b="1" dirty="0">
              <a:latin typeface="Arial" panose="020B0604020202020204" pitchFamily="34" charset="0"/>
              <a:cs typeface="Arial" panose="020B0604020202020204" pitchFamily="34" charset="0"/>
              <a:sym typeface="Symbol"/>
            </a:endParaRPr>
          </a:p>
          <a:p>
            <a:pPr>
              <a:lnSpc>
                <a:spcPct val="100000"/>
              </a:lnSpc>
              <a:spcBef>
                <a:spcPts val="0"/>
              </a:spcBef>
              <a:spcAft>
                <a:spcPts val="600"/>
              </a:spcAft>
              <a:buFont typeface="Symbol" panose="05050102010706020507" pitchFamily="18" charset="2"/>
              <a:buChar char="·"/>
            </a:pPr>
            <a:r>
              <a:rPr lang="en-US" altLang="zh-CN" sz="2000" b="1" dirty="0">
                <a:latin typeface="Arial" panose="020B0604020202020204" pitchFamily="34" charset="0"/>
                <a:cs typeface="Arial" panose="020B0604020202020204" pitchFamily="34" charset="0"/>
                <a:sym typeface="Symbol"/>
              </a:rPr>
              <a:t>O</a:t>
            </a:r>
            <a:r>
              <a:rPr lang="en-US" altLang="zh-CN" sz="2000" b="1" baseline="-25000" dirty="0">
                <a:latin typeface="Arial" panose="020B0604020202020204" pitchFamily="34" charset="0"/>
                <a:cs typeface="Arial" panose="020B0604020202020204" pitchFamily="34" charset="0"/>
                <a:sym typeface="Symbol"/>
              </a:rPr>
              <a:t>3</a:t>
            </a:r>
            <a:r>
              <a:rPr lang="en-US" altLang="zh-CN" sz="2000" b="1" dirty="0" smtClean="0">
                <a:latin typeface="Arial" panose="020B0604020202020204" pitchFamily="34" charset="0"/>
                <a:cs typeface="Arial" panose="020B0604020202020204" pitchFamily="34" charset="0"/>
                <a:sym typeface="Symbol"/>
              </a:rPr>
              <a:t> has a long lifetime, but begins to thermally decay at long timescales</a:t>
            </a:r>
          </a:p>
          <a:p>
            <a:pPr>
              <a:lnSpc>
                <a:spcPct val="100000"/>
              </a:lnSpc>
              <a:spcBef>
                <a:spcPts val="0"/>
              </a:spcBef>
              <a:spcAft>
                <a:spcPts val="600"/>
              </a:spcAft>
              <a:buFont typeface="Symbol" panose="05050102010706020507" pitchFamily="18" charset="2"/>
              <a:buChar char="·"/>
            </a:pPr>
            <a:endParaRPr lang="en-US" altLang="zh-CN" sz="2000" b="1" dirty="0" smtClean="0">
              <a:latin typeface="Arial" panose="020B0604020202020204" pitchFamily="34" charset="0"/>
              <a:cs typeface="Arial" panose="020B0604020202020204" pitchFamily="34" charset="0"/>
            </a:endParaRPr>
          </a:p>
          <a:p>
            <a:pPr marL="0" indent="0">
              <a:lnSpc>
                <a:spcPct val="90000"/>
              </a:lnSpc>
              <a:buFont typeface="Arial" charset="0"/>
              <a:buNone/>
            </a:pPr>
            <a:endParaRPr lang="en-US" altLang="zh-CN" sz="2000" b="1" dirty="0" smtClean="0">
              <a:latin typeface="Arial" panose="020B0604020202020204" pitchFamily="34" charset="0"/>
              <a:cs typeface="Arial" panose="020B0604020202020204" pitchFamily="34" charset="0"/>
            </a:endParaRPr>
          </a:p>
          <a:p>
            <a:pPr lvl="2">
              <a:lnSpc>
                <a:spcPct val="90000"/>
              </a:lnSpc>
            </a:pPr>
            <a:endParaRPr lang="en-US" altLang="zh-CN" sz="1800" dirty="0" smtClean="0"/>
          </a:p>
        </p:txBody>
      </p:sp>
      <p:sp>
        <p:nvSpPr>
          <p:cNvPr id="18" name="Text Box 11"/>
          <p:cNvSpPr txBox="1">
            <a:spLocks noChangeArrowheads="1"/>
          </p:cNvSpPr>
          <p:nvPr/>
        </p:nvSpPr>
        <p:spPr bwMode="auto">
          <a:xfrm>
            <a:off x="107656" y="6510513"/>
            <a:ext cx="93595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000" dirty="0" smtClean="0"/>
              <a:t>MIPSE </a:t>
            </a:r>
            <a:r>
              <a:rPr lang="en-US" sz="1000" dirty="0"/>
              <a:t>2015</a:t>
            </a:r>
          </a:p>
        </p:txBody>
      </p:sp>
      <p:sp>
        <p:nvSpPr>
          <p:cNvPr id="16" name="内容占位符 2"/>
          <p:cNvSpPr txBox="1">
            <a:spLocks/>
          </p:cNvSpPr>
          <p:nvPr/>
        </p:nvSpPr>
        <p:spPr bwMode="auto">
          <a:xfrm>
            <a:off x="3059832" y="5373216"/>
            <a:ext cx="2592289" cy="432049"/>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lnSpc>
                <a:spcPct val="100000"/>
              </a:lnSpc>
              <a:spcBef>
                <a:spcPts val="0"/>
              </a:spcBef>
              <a:spcAft>
                <a:spcPts val="600"/>
              </a:spcAft>
              <a:buNone/>
            </a:pPr>
            <a:r>
              <a:rPr lang="en-US" altLang="zh-CN" sz="2000" b="1" dirty="0" smtClean="0">
                <a:latin typeface="Arial" panose="020B0604020202020204" pitchFamily="34" charset="0"/>
                <a:cs typeface="Arial" panose="020B0604020202020204" pitchFamily="34" charset="0"/>
              </a:rPr>
              <a:t>HNO</a:t>
            </a:r>
            <a:r>
              <a:rPr lang="en-US" altLang="zh-CN" sz="2000" b="1" baseline="-25000" dirty="0" smtClean="0">
                <a:latin typeface="Arial" panose="020B0604020202020204" pitchFamily="34" charset="0"/>
                <a:cs typeface="Arial" panose="020B0604020202020204" pitchFamily="34" charset="0"/>
              </a:rPr>
              <a:t>4</a:t>
            </a:r>
            <a:r>
              <a:rPr lang="en-US" altLang="zh-CN" sz="2000" b="1" baseline="30000" dirty="0" smtClean="0">
                <a:latin typeface="Arial" panose="020B0604020202020204" pitchFamily="34" charset="0"/>
                <a:cs typeface="Arial" panose="020B0604020202020204" pitchFamily="34" charset="0"/>
              </a:rPr>
              <a:t> </a:t>
            </a:r>
            <a:r>
              <a:rPr lang="en-US" altLang="zh-CN" sz="2000" b="1" dirty="0" smtClean="0">
                <a:latin typeface="Arial" panose="020B0604020202020204" pitchFamily="34" charset="0"/>
                <a:cs typeface="Arial" panose="020B0604020202020204" pitchFamily="34" charset="0"/>
                <a:sym typeface="Symbol"/>
              </a:rPr>
              <a:t> </a:t>
            </a:r>
            <a:r>
              <a:rPr lang="en-US" altLang="zh-CN" sz="2000" b="1" dirty="0" smtClean="0">
                <a:latin typeface="Arial" panose="020B0604020202020204" pitchFamily="34" charset="0"/>
                <a:cs typeface="Arial" panose="020B0604020202020204" pitchFamily="34" charset="0"/>
                <a:sym typeface="Wingdings" panose="05000000000000000000" pitchFamily="2" charset="2"/>
              </a:rPr>
              <a:t>HO</a:t>
            </a:r>
            <a:r>
              <a:rPr lang="en-US" altLang="zh-CN" sz="2000" b="1" baseline="-25000" dirty="0" smtClean="0">
                <a:latin typeface="Arial" panose="020B0604020202020204" pitchFamily="34" charset="0"/>
                <a:cs typeface="Arial" panose="020B0604020202020204" pitchFamily="34" charset="0"/>
                <a:sym typeface="Wingdings" panose="05000000000000000000" pitchFamily="2" charset="2"/>
              </a:rPr>
              <a:t>2</a:t>
            </a:r>
            <a:r>
              <a:rPr lang="en-US" altLang="zh-CN" sz="2000" b="1" dirty="0" smtClean="0">
                <a:latin typeface="Arial" panose="020B0604020202020204" pitchFamily="34" charset="0"/>
                <a:cs typeface="Arial" panose="020B0604020202020204" pitchFamily="34" charset="0"/>
                <a:sym typeface="Wingdings" panose="05000000000000000000" pitchFamily="2" charset="2"/>
              </a:rPr>
              <a:t> + NO</a:t>
            </a:r>
            <a:r>
              <a:rPr lang="en-US" altLang="zh-CN" sz="2000" b="1" baseline="-25000" dirty="0" smtClean="0">
                <a:latin typeface="Arial" panose="020B0604020202020204" pitchFamily="34" charset="0"/>
                <a:cs typeface="Arial" panose="020B0604020202020204" pitchFamily="34" charset="0"/>
                <a:sym typeface="Wingdings" panose="05000000000000000000" pitchFamily="2" charset="2"/>
              </a:rPr>
              <a:t>2</a:t>
            </a:r>
            <a:endParaRPr lang="en-US" altLang="zh-CN" sz="2000" b="1" baseline="-25000" dirty="0" smtClean="0">
              <a:latin typeface="Arial" panose="020B0604020202020204" pitchFamily="34" charset="0"/>
              <a:cs typeface="Arial" panose="020B0604020202020204" pitchFamily="34" charset="0"/>
            </a:endParaRPr>
          </a:p>
        </p:txBody>
      </p:sp>
      <p:pic>
        <p:nvPicPr>
          <p:cNvPr id="23554" name="Picture 2" descr="D:\UIGELS_D_Amanda\Global_kin\Liquid\paper_cases\param_paper_v3\base\liq_highRONS_postpulse.tif"/>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8840"/>
          <a:stretch/>
        </p:blipFill>
        <p:spPr bwMode="auto">
          <a:xfrm>
            <a:off x="395537" y="764704"/>
            <a:ext cx="3888432" cy="3150846"/>
          </a:xfrm>
          <a:prstGeom prst="rect">
            <a:avLst/>
          </a:prstGeom>
          <a:noFill/>
          <a:extLst>
            <a:ext uri="{909E8E84-426E-40DD-AFC4-6F175D3DCCD1}">
              <a14:hiddenFill xmlns:a14="http://schemas.microsoft.com/office/drawing/2010/main">
                <a:solidFill>
                  <a:srgbClr val="FFFFFF"/>
                </a:solidFill>
              </a14:hiddenFill>
            </a:ext>
          </a:extLst>
        </p:spPr>
      </p:pic>
      <p:pic>
        <p:nvPicPr>
          <p:cNvPr id="23555" name="Picture 3" descr="D:\UIGELS_D_Amanda\Global_kin\Liquid\paper_cases\param_paper_v3\base\liq_lowRONS_postpulse.tif"/>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8699"/>
          <a:stretch/>
        </p:blipFill>
        <p:spPr bwMode="auto">
          <a:xfrm>
            <a:off x="4382157" y="762153"/>
            <a:ext cx="3862251" cy="31344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45582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7" name="Picture 3" descr="D:\UIGELS_D_Amanda\Global_kin\Liquid\paper_cases\param_paper_v3\flow_v2\liq_RNS_10s.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8254" y="3789040"/>
            <a:ext cx="3230450" cy="2871511"/>
          </a:xfrm>
          <a:prstGeom prst="rect">
            <a:avLst/>
          </a:prstGeom>
          <a:noFill/>
          <a:extLst>
            <a:ext uri="{909E8E84-426E-40DD-AFC4-6F175D3DCCD1}">
              <a14:hiddenFill xmlns:a14="http://schemas.microsoft.com/office/drawing/2010/main">
                <a:solidFill>
                  <a:srgbClr val="FFFFFF"/>
                </a:solidFill>
              </a14:hiddenFill>
            </a:ext>
          </a:extLst>
        </p:spPr>
      </p:pic>
      <p:sp>
        <p:nvSpPr>
          <p:cNvPr id="15365" name="Line 2"/>
          <p:cNvSpPr>
            <a:spLocks noChangeShapeType="1"/>
          </p:cNvSpPr>
          <p:nvPr/>
        </p:nvSpPr>
        <p:spPr bwMode="auto">
          <a:xfrm>
            <a:off x="971550" y="692696"/>
            <a:ext cx="7467600" cy="0"/>
          </a:xfrm>
          <a:prstGeom prst="line">
            <a:avLst/>
          </a:prstGeom>
          <a:noFill/>
          <a:ln w="28575">
            <a:solidFill>
              <a:schemeClr val="tx1"/>
            </a:solidFill>
            <a:round/>
            <a:headEnd/>
            <a:tailEnd/>
          </a:ln>
        </p:spPr>
        <p:txBody>
          <a:bodyPr wrap="none" anchor="ctr"/>
          <a:lstStyle/>
          <a:p>
            <a:endParaRPr lang="en-US"/>
          </a:p>
        </p:txBody>
      </p:sp>
      <p:grpSp>
        <p:nvGrpSpPr>
          <p:cNvPr id="5" name="Group 5"/>
          <p:cNvGrpSpPr>
            <a:grpSpLocks/>
          </p:cNvGrpSpPr>
          <p:nvPr/>
        </p:nvGrpSpPr>
        <p:grpSpPr bwMode="auto">
          <a:xfrm>
            <a:off x="5373688" y="6165850"/>
            <a:ext cx="3770312" cy="582613"/>
            <a:chOff x="2953" y="3839"/>
            <a:chExt cx="2375" cy="367"/>
          </a:xfrm>
        </p:grpSpPr>
        <p:sp>
          <p:nvSpPr>
            <p:cNvPr id="6" name="Line 6"/>
            <p:cNvSpPr>
              <a:spLocks noChangeShapeType="1"/>
            </p:cNvSpPr>
            <p:nvPr/>
          </p:nvSpPr>
          <p:spPr bwMode="auto">
            <a:xfrm>
              <a:off x="2989" y="3839"/>
              <a:ext cx="2303" cy="1"/>
            </a:xfrm>
            <a:prstGeom prst="line">
              <a:avLst/>
            </a:prstGeom>
            <a:noFill/>
            <a:ln w="28575">
              <a:solidFill>
                <a:schemeClr val="tx1"/>
              </a:solidFill>
              <a:round/>
              <a:headEnd/>
              <a:tailEnd/>
            </a:ln>
            <a:effectLst/>
          </p:spPr>
          <p:txBody>
            <a:bodyPr wrap="none" anchor="ctr"/>
            <a:lstStyle/>
            <a:p>
              <a:endParaRPr lang="en-US"/>
            </a:p>
          </p:txBody>
        </p:sp>
        <p:sp>
          <p:nvSpPr>
            <p:cNvPr id="7" name="Text Box 7"/>
            <p:cNvSpPr txBox="1">
              <a:spLocks noChangeArrowheads="1"/>
            </p:cNvSpPr>
            <p:nvPr/>
          </p:nvSpPr>
          <p:spPr bwMode="auto">
            <a:xfrm>
              <a:off x="2953" y="3840"/>
              <a:ext cx="2375" cy="366"/>
            </a:xfrm>
            <a:prstGeom prst="rect">
              <a:avLst/>
            </a:prstGeom>
            <a:noFill/>
            <a:ln w="9525">
              <a:noFill/>
              <a:miter lim="800000"/>
              <a:headEnd/>
              <a:tailEnd/>
            </a:ln>
            <a:effectLst/>
          </p:spPr>
          <p:txBody>
            <a:bodyPr>
              <a:spAutoFit/>
            </a:bodyPr>
            <a:lstStyle/>
            <a:p>
              <a:pPr algn="ctr" eaLnBrk="0" hangingPunct="0">
                <a:lnSpc>
                  <a:spcPct val="100000"/>
                </a:lnSpc>
                <a:spcBef>
                  <a:spcPct val="0"/>
                </a:spcBef>
                <a:buFontTx/>
                <a:buNone/>
              </a:pPr>
              <a:r>
                <a:rPr lang="en-US" altLang="zh-CN" sz="1600" b="1" dirty="0">
                  <a:latin typeface="Arial" charset="0"/>
                </a:rPr>
                <a:t>University of Michigan</a:t>
              </a:r>
            </a:p>
            <a:p>
              <a:pPr algn="ctr" eaLnBrk="0" hangingPunct="0">
                <a:lnSpc>
                  <a:spcPct val="100000"/>
                </a:lnSpc>
                <a:spcBef>
                  <a:spcPct val="0"/>
                </a:spcBef>
                <a:buFontTx/>
                <a:buNone/>
              </a:pPr>
              <a:r>
                <a:rPr lang="en-US" altLang="zh-CN" sz="1600" b="1" dirty="0">
                  <a:latin typeface="Arial" charset="0"/>
                </a:rPr>
                <a:t>Institute for Plasma Science &amp; Engr.</a:t>
              </a:r>
            </a:p>
          </p:txBody>
        </p:sp>
      </p:grpSp>
      <p:sp>
        <p:nvSpPr>
          <p:cNvPr id="18" name="Text Box 11"/>
          <p:cNvSpPr txBox="1">
            <a:spLocks noChangeArrowheads="1"/>
          </p:cNvSpPr>
          <p:nvPr/>
        </p:nvSpPr>
        <p:spPr bwMode="auto">
          <a:xfrm>
            <a:off x="107656" y="6510513"/>
            <a:ext cx="100796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000" dirty="0" smtClean="0"/>
              <a:t>MIPSE </a:t>
            </a:r>
            <a:r>
              <a:rPr lang="en-US" sz="1000" dirty="0"/>
              <a:t>2015</a:t>
            </a:r>
          </a:p>
        </p:txBody>
      </p:sp>
      <p:sp>
        <p:nvSpPr>
          <p:cNvPr id="19" name="标题 1"/>
          <p:cNvSpPr>
            <a:spLocks noGrp="1"/>
          </p:cNvSpPr>
          <p:nvPr>
            <p:ph type="title"/>
          </p:nvPr>
        </p:nvSpPr>
        <p:spPr>
          <a:xfrm>
            <a:off x="323528" y="0"/>
            <a:ext cx="8640960" cy="764704"/>
          </a:xfrm>
        </p:spPr>
        <p:txBody>
          <a:bodyPr/>
          <a:lstStyle/>
          <a:p>
            <a:r>
              <a:rPr lang="en-US" altLang="zh-CN" sz="3000" b="1" dirty="0" smtClean="0">
                <a:latin typeface="Arial" panose="020B0604020202020204" pitchFamily="34" charset="0"/>
                <a:cs typeface="Arial" panose="020B0604020202020204" pitchFamily="34" charset="0"/>
              </a:rPr>
              <a:t>LIQUID DENSITIES vs GAS FLOW RATE</a:t>
            </a:r>
            <a:endParaRPr lang="zh-CN" altLang="en-US" sz="3000" b="1" dirty="0" smtClean="0">
              <a:latin typeface="Arial" panose="020B0604020202020204" pitchFamily="34" charset="0"/>
              <a:cs typeface="Arial" panose="020B0604020202020204" pitchFamily="34" charset="0"/>
            </a:endParaRPr>
          </a:p>
        </p:txBody>
      </p:sp>
      <p:sp>
        <p:nvSpPr>
          <p:cNvPr id="12" name="内容占位符 2"/>
          <p:cNvSpPr txBox="1">
            <a:spLocks/>
          </p:cNvSpPr>
          <p:nvPr/>
        </p:nvSpPr>
        <p:spPr bwMode="auto">
          <a:xfrm>
            <a:off x="3851996" y="836712"/>
            <a:ext cx="5112491" cy="4968552"/>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0000"/>
              </a:lnSpc>
              <a:spcBef>
                <a:spcPts val="0"/>
              </a:spcBef>
              <a:spcAft>
                <a:spcPts val="400"/>
              </a:spcAft>
              <a:buFont typeface="Symbol" panose="05050102010706020507" pitchFamily="18" charset="2"/>
              <a:buChar char="·"/>
            </a:pPr>
            <a:r>
              <a:rPr lang="en-US" altLang="zh-CN" sz="2000" b="1" dirty="0" smtClean="0">
                <a:latin typeface="Arial" panose="020B0604020202020204" pitchFamily="34" charset="0"/>
                <a:cs typeface="Arial" panose="020B0604020202020204" pitchFamily="34" charset="0"/>
              </a:rPr>
              <a:t>500 Hz, 10 kV, 10 s (end of last pulse)</a:t>
            </a:r>
          </a:p>
          <a:p>
            <a:pPr>
              <a:lnSpc>
                <a:spcPct val="100000"/>
              </a:lnSpc>
              <a:spcBef>
                <a:spcPts val="0"/>
              </a:spcBef>
              <a:spcAft>
                <a:spcPts val="400"/>
              </a:spcAft>
              <a:buFont typeface="Symbol" panose="05050102010706020507" pitchFamily="18" charset="2"/>
              <a:buChar char="·"/>
            </a:pPr>
            <a:r>
              <a:rPr lang="en-US" altLang="zh-CN" sz="2000" b="1" dirty="0" smtClean="0">
                <a:latin typeface="Arial" panose="020B0604020202020204" pitchFamily="34" charset="0"/>
                <a:cs typeface="Arial" panose="020B0604020202020204" pitchFamily="34" charset="0"/>
              </a:rPr>
              <a:t>Inlet gas 50% RH: 1 - 5000 sccm (2.4 </a:t>
            </a:r>
            <a:r>
              <a:rPr lang="en-US" altLang="zh-CN" sz="2000" b="1" dirty="0" err="1" smtClean="0">
                <a:latin typeface="Arial" panose="020B0604020202020204" pitchFamily="34" charset="0"/>
                <a:cs typeface="Arial" panose="020B0604020202020204" pitchFamily="34" charset="0"/>
              </a:rPr>
              <a:t>ms</a:t>
            </a:r>
            <a:r>
              <a:rPr lang="en-US" altLang="zh-CN" sz="2000" b="1" dirty="0" smtClean="0">
                <a:latin typeface="Arial" panose="020B0604020202020204" pitchFamily="34" charset="0"/>
                <a:cs typeface="Arial" panose="020B0604020202020204" pitchFamily="34" charset="0"/>
              </a:rPr>
              <a:t> – 12 s res. time (</a:t>
            </a:r>
            <a:r>
              <a:rPr lang="en-US" altLang="zh-CN" sz="2000" b="1" dirty="0">
                <a:latin typeface="Arial" panose="020B0604020202020204" pitchFamily="34" charset="0"/>
                <a:cs typeface="Arial" panose="020B0604020202020204" pitchFamily="34" charset="0"/>
                <a:sym typeface="Symbol"/>
              </a:rPr>
              <a:t></a:t>
            </a:r>
            <a:r>
              <a:rPr lang="en-US" altLang="zh-CN" sz="2000" b="1" baseline="-25000" dirty="0">
                <a:latin typeface="Arial" panose="020B0604020202020204" pitchFamily="34" charset="0"/>
                <a:cs typeface="Arial" panose="020B0604020202020204" pitchFamily="34" charset="0"/>
                <a:sym typeface="Symbol"/>
              </a:rPr>
              <a:t>res</a:t>
            </a:r>
            <a:r>
              <a:rPr lang="en-US" altLang="zh-CN" sz="2000" b="1" dirty="0">
                <a:latin typeface="Arial" panose="020B0604020202020204" pitchFamily="34" charset="0"/>
                <a:cs typeface="Arial" panose="020B0604020202020204" pitchFamily="34" charset="0"/>
                <a:sym typeface="Symbol"/>
              </a:rPr>
              <a:t> </a:t>
            </a:r>
            <a:r>
              <a:rPr lang="en-US" altLang="zh-CN" sz="2000" b="1" dirty="0" smtClean="0">
                <a:latin typeface="Arial" panose="020B0604020202020204" pitchFamily="34" charset="0"/>
                <a:cs typeface="Arial" panose="020B0604020202020204" pitchFamily="34" charset="0"/>
              </a:rPr>
              <a:t>))</a:t>
            </a:r>
          </a:p>
          <a:p>
            <a:pPr>
              <a:lnSpc>
                <a:spcPct val="100000"/>
              </a:lnSpc>
              <a:spcBef>
                <a:spcPts val="0"/>
              </a:spcBef>
              <a:spcAft>
                <a:spcPts val="400"/>
              </a:spcAft>
              <a:buFont typeface="Symbol" panose="05050102010706020507" pitchFamily="18" charset="2"/>
              <a:buChar char="·"/>
            </a:pPr>
            <a:r>
              <a:rPr lang="en-US" altLang="zh-CN" sz="2000" b="1" dirty="0" smtClean="0">
                <a:latin typeface="Arial" panose="020B0604020202020204" pitchFamily="34" charset="0"/>
                <a:cs typeface="Arial" panose="020B0604020202020204" pitchFamily="34" charset="0"/>
                <a:sym typeface="Symbol"/>
              </a:rPr>
              <a:t></a:t>
            </a:r>
            <a:r>
              <a:rPr lang="en-US" altLang="zh-CN" sz="2000" b="1" baseline="-25000" dirty="0" smtClean="0">
                <a:latin typeface="Arial" panose="020B0604020202020204" pitchFamily="34" charset="0"/>
                <a:cs typeface="Arial" panose="020B0604020202020204" pitchFamily="34" charset="0"/>
                <a:sym typeface="Symbol"/>
              </a:rPr>
              <a:t>res</a:t>
            </a:r>
            <a:r>
              <a:rPr lang="en-US" altLang="zh-CN" sz="2000" b="1" dirty="0" smtClean="0">
                <a:latin typeface="Arial" panose="020B0604020202020204" pitchFamily="34" charset="0"/>
                <a:cs typeface="Arial" panose="020B0604020202020204" pitchFamily="34" charset="0"/>
                <a:sym typeface="Symbol"/>
              </a:rPr>
              <a:t>/</a:t>
            </a:r>
            <a:r>
              <a:rPr lang="en-US" altLang="zh-CN" sz="2000" b="1" dirty="0">
                <a:latin typeface="Arial" panose="020B0604020202020204" pitchFamily="34" charset="0"/>
                <a:cs typeface="Arial" panose="020B0604020202020204" pitchFamily="34" charset="0"/>
                <a:sym typeface="Symbol"/>
              </a:rPr>
              <a:t> </a:t>
            </a:r>
            <a:r>
              <a:rPr lang="en-US" altLang="zh-CN" sz="2000" b="1" dirty="0" smtClean="0">
                <a:latin typeface="Arial" panose="020B0604020202020204" pitchFamily="34" charset="0"/>
                <a:cs typeface="Arial" panose="020B0604020202020204" pitchFamily="34" charset="0"/>
                <a:sym typeface="Symbol"/>
              </a:rPr>
              <a:t></a:t>
            </a:r>
            <a:r>
              <a:rPr lang="en-US" altLang="zh-CN" sz="2000" b="1" baseline="-25000" dirty="0" smtClean="0">
                <a:latin typeface="Arial" panose="020B0604020202020204" pitchFamily="34" charset="0"/>
                <a:cs typeface="Arial" panose="020B0604020202020204" pitchFamily="34" charset="0"/>
                <a:sym typeface="Symbol"/>
              </a:rPr>
              <a:t>pulse</a:t>
            </a:r>
            <a:r>
              <a:rPr lang="en-US" altLang="zh-CN" sz="2000" b="1" dirty="0" smtClean="0">
                <a:latin typeface="Arial" panose="020B0604020202020204" pitchFamily="34" charset="0"/>
                <a:cs typeface="Arial" panose="020B0604020202020204" pitchFamily="34" charset="0"/>
                <a:sym typeface="Symbol"/>
              </a:rPr>
              <a:t> = avg. number of pulses a gas molecule sees before flowing out</a:t>
            </a:r>
            <a:endParaRPr lang="en-US" altLang="zh-CN" sz="2000" b="1" dirty="0" smtClean="0">
              <a:latin typeface="Arial" panose="020B0604020202020204" pitchFamily="34" charset="0"/>
              <a:cs typeface="Arial" panose="020B0604020202020204" pitchFamily="34" charset="0"/>
            </a:endParaRPr>
          </a:p>
          <a:p>
            <a:pPr>
              <a:lnSpc>
                <a:spcPct val="100000"/>
              </a:lnSpc>
              <a:spcBef>
                <a:spcPts val="0"/>
              </a:spcBef>
              <a:spcAft>
                <a:spcPts val="400"/>
              </a:spcAft>
              <a:buFont typeface="Symbol" panose="05050102010706020507" pitchFamily="18" charset="2"/>
              <a:buChar char="·"/>
            </a:pPr>
            <a:r>
              <a:rPr lang="en-US" altLang="zh-CN" sz="2000" b="1" dirty="0" smtClean="0">
                <a:latin typeface="Arial" panose="020B0604020202020204" pitchFamily="34" charset="0"/>
                <a:cs typeface="Arial" panose="020B0604020202020204" pitchFamily="34" charset="0"/>
              </a:rPr>
              <a:t>Gas RONS flow out between pulses – decreases NO</a:t>
            </a:r>
            <a:r>
              <a:rPr lang="en-US" altLang="zh-CN" sz="2000" b="1" baseline="-25000" dirty="0" smtClean="0">
                <a:latin typeface="Arial" panose="020B0604020202020204" pitchFamily="34" charset="0"/>
                <a:cs typeface="Arial" panose="020B0604020202020204" pitchFamily="34" charset="0"/>
              </a:rPr>
              <a:t>x</a:t>
            </a:r>
            <a:r>
              <a:rPr lang="en-US" altLang="zh-CN" sz="2000" b="1" dirty="0" smtClean="0">
                <a:latin typeface="Arial" panose="020B0604020202020204" pitchFamily="34" charset="0"/>
                <a:cs typeface="Arial" panose="020B0604020202020204" pitchFamily="34" charset="0"/>
              </a:rPr>
              <a:t>, </a:t>
            </a:r>
            <a:r>
              <a:rPr lang="en-US" altLang="zh-CN" sz="2000" b="1" dirty="0" err="1" smtClean="0">
                <a:latin typeface="Arial" panose="020B0604020202020204" pitchFamily="34" charset="0"/>
                <a:cs typeface="Arial" panose="020B0604020202020204" pitchFamily="34" charset="0"/>
              </a:rPr>
              <a:t>HNO</a:t>
            </a:r>
            <a:r>
              <a:rPr lang="en-US" altLang="zh-CN" sz="2000" b="1" baseline="-25000" dirty="0" err="1" smtClean="0">
                <a:latin typeface="Arial" panose="020B0604020202020204" pitchFamily="34" charset="0"/>
                <a:cs typeface="Arial" panose="020B0604020202020204" pitchFamily="34" charset="0"/>
              </a:rPr>
              <a:t>y</a:t>
            </a:r>
            <a:r>
              <a:rPr lang="en-US" altLang="zh-CN" sz="2000" b="1" baseline="-25000" dirty="0" smtClean="0">
                <a:latin typeface="Arial" panose="020B0604020202020204" pitchFamily="34" charset="0"/>
                <a:cs typeface="Arial" panose="020B0604020202020204" pitchFamily="34" charset="0"/>
              </a:rPr>
              <a:t> </a:t>
            </a:r>
            <a:r>
              <a:rPr lang="en-US" altLang="zh-CN" sz="2000" b="1" dirty="0" smtClean="0">
                <a:latin typeface="Arial" panose="020B0604020202020204" pitchFamily="34" charset="0"/>
                <a:cs typeface="Arial" panose="020B0604020202020204" pitchFamily="34" charset="0"/>
              </a:rPr>
              <a:t>which require multiple reactions.    </a:t>
            </a:r>
          </a:p>
          <a:p>
            <a:pPr>
              <a:lnSpc>
                <a:spcPct val="100000"/>
              </a:lnSpc>
              <a:spcBef>
                <a:spcPts val="0"/>
              </a:spcBef>
              <a:spcAft>
                <a:spcPts val="400"/>
              </a:spcAft>
              <a:buFont typeface="Symbol" panose="05050102010706020507" pitchFamily="18" charset="2"/>
              <a:buChar char="·"/>
            </a:pPr>
            <a:r>
              <a:rPr lang="en-US" altLang="zh-CN" sz="2000" b="1" dirty="0" smtClean="0">
                <a:latin typeface="Arial" panose="020B0604020202020204" pitchFamily="34" charset="0"/>
                <a:cs typeface="Arial" panose="020B0604020202020204" pitchFamily="34" charset="0"/>
              </a:rPr>
              <a:t>[H</a:t>
            </a:r>
            <a:r>
              <a:rPr lang="en-US" altLang="zh-CN" sz="2000" b="1" baseline="-25000" dirty="0" smtClean="0">
                <a:latin typeface="Arial" panose="020B0604020202020204" pitchFamily="34" charset="0"/>
                <a:cs typeface="Arial" panose="020B0604020202020204" pitchFamily="34" charset="0"/>
              </a:rPr>
              <a:t>2</a:t>
            </a:r>
            <a:r>
              <a:rPr lang="en-US" altLang="zh-CN" sz="2000" b="1" dirty="0" smtClean="0">
                <a:latin typeface="Arial" panose="020B0604020202020204" pitchFamily="34" charset="0"/>
                <a:cs typeface="Arial" panose="020B0604020202020204" pitchFamily="34" charset="0"/>
              </a:rPr>
              <a:t>O]</a:t>
            </a:r>
            <a:r>
              <a:rPr lang="en-US" altLang="zh-CN" sz="2000" b="1" baseline="-25000" dirty="0" smtClean="0">
                <a:latin typeface="Arial" panose="020B0604020202020204" pitchFamily="34" charset="0"/>
                <a:cs typeface="Arial" panose="020B0604020202020204" pitchFamily="34" charset="0"/>
              </a:rPr>
              <a:t>gas</a:t>
            </a:r>
            <a:r>
              <a:rPr lang="en-US" altLang="zh-CN" sz="2000" b="1" dirty="0" smtClean="0">
                <a:latin typeface="Arial" panose="020B0604020202020204" pitchFamily="34" charset="0"/>
                <a:cs typeface="Arial" panose="020B0604020202020204" pitchFamily="34" charset="0"/>
              </a:rPr>
              <a:t> does not saturate by evaporation.  </a:t>
            </a:r>
            <a:r>
              <a:rPr lang="en-US" altLang="zh-CN" sz="2000" b="1" dirty="0">
                <a:latin typeface="Arial" panose="020B0604020202020204" pitchFamily="34" charset="0"/>
                <a:cs typeface="Arial" panose="020B0604020202020204" pitchFamily="34" charset="0"/>
              </a:rPr>
              <a:t>L</a:t>
            </a:r>
            <a:r>
              <a:rPr lang="en-US" altLang="zh-CN" sz="2000" b="1" dirty="0" smtClean="0">
                <a:latin typeface="Arial" panose="020B0604020202020204" pitchFamily="34" charset="0"/>
                <a:cs typeface="Arial" panose="020B0604020202020204" pitchFamily="34" charset="0"/>
              </a:rPr>
              <a:t>ower [H</a:t>
            </a:r>
            <a:r>
              <a:rPr lang="en-US" altLang="zh-CN" sz="2000" b="1" baseline="-25000" dirty="0" smtClean="0">
                <a:latin typeface="Arial" panose="020B0604020202020204" pitchFamily="34" charset="0"/>
                <a:cs typeface="Arial" panose="020B0604020202020204" pitchFamily="34" charset="0"/>
              </a:rPr>
              <a:t>2</a:t>
            </a:r>
            <a:r>
              <a:rPr lang="en-US" altLang="zh-CN" sz="2000" b="1" dirty="0" smtClean="0">
                <a:latin typeface="Arial" panose="020B0604020202020204" pitchFamily="34" charset="0"/>
                <a:cs typeface="Arial" panose="020B0604020202020204" pitchFamily="34" charset="0"/>
              </a:rPr>
              <a:t>O] </a:t>
            </a:r>
            <a:r>
              <a:rPr lang="en-US" altLang="zh-CN" sz="2000" b="1" dirty="0" smtClean="0">
                <a:latin typeface="Arial" panose="020B0604020202020204" pitchFamily="34" charset="0"/>
                <a:cs typeface="Arial" panose="020B0604020202020204" pitchFamily="34" charset="0"/>
                <a:sym typeface="Symbol"/>
              </a:rPr>
              <a:t>produces </a:t>
            </a:r>
            <a:r>
              <a:rPr lang="en-US" altLang="zh-CN" sz="2000" b="1" dirty="0" smtClean="0">
                <a:latin typeface="Arial" panose="020B0604020202020204" pitchFamily="34" charset="0"/>
                <a:cs typeface="Arial" panose="020B0604020202020204" pitchFamily="34" charset="0"/>
              </a:rPr>
              <a:t>higher n</a:t>
            </a:r>
            <a:r>
              <a:rPr lang="en-US" altLang="zh-CN" sz="2000" b="1" baseline="-25000" dirty="0" smtClean="0">
                <a:latin typeface="Arial" panose="020B0604020202020204" pitchFamily="34" charset="0"/>
                <a:cs typeface="Arial" panose="020B0604020202020204" pitchFamily="34" charset="0"/>
              </a:rPr>
              <a:t>e</a:t>
            </a:r>
            <a:r>
              <a:rPr lang="en-US" altLang="zh-CN" sz="2000" b="1" dirty="0" smtClean="0">
                <a:latin typeface="Arial" panose="020B0604020202020204" pitchFamily="34" charset="0"/>
                <a:cs typeface="Arial" panose="020B0604020202020204" pitchFamily="34" charset="0"/>
              </a:rPr>
              <a:t>. </a:t>
            </a:r>
          </a:p>
          <a:p>
            <a:pPr>
              <a:lnSpc>
                <a:spcPct val="100000"/>
              </a:lnSpc>
              <a:spcBef>
                <a:spcPts val="0"/>
              </a:spcBef>
              <a:spcAft>
                <a:spcPts val="400"/>
              </a:spcAft>
              <a:buFont typeface="Symbol" panose="05050102010706020507" pitchFamily="18" charset="2"/>
              <a:buChar char="·"/>
            </a:pPr>
            <a:r>
              <a:rPr lang="en-US" altLang="zh-CN" sz="2000" b="1" dirty="0" smtClean="0">
                <a:latin typeface="Arial" panose="020B0604020202020204" pitchFamily="34" charset="0"/>
                <a:cs typeface="Arial" panose="020B0604020202020204" pitchFamily="34" charset="0"/>
              </a:rPr>
              <a:t>H</a:t>
            </a:r>
            <a:r>
              <a:rPr lang="en-US" altLang="zh-CN" sz="2000" b="1" baseline="-25000" dirty="0" smtClean="0">
                <a:latin typeface="Arial" panose="020B0604020202020204" pitchFamily="34" charset="0"/>
                <a:cs typeface="Arial" panose="020B0604020202020204" pitchFamily="34" charset="0"/>
              </a:rPr>
              <a:t>2</a:t>
            </a:r>
            <a:r>
              <a:rPr lang="en-US" altLang="zh-CN" sz="2000" b="1" dirty="0" smtClean="0">
                <a:latin typeface="Arial" panose="020B0604020202020204" pitchFamily="34" charset="0"/>
                <a:cs typeface="Arial" panose="020B0604020202020204" pitchFamily="34" charset="0"/>
              </a:rPr>
              <a:t>O</a:t>
            </a:r>
            <a:r>
              <a:rPr lang="en-US" altLang="zh-CN" sz="2000" b="1" baseline="-25000" dirty="0" smtClean="0">
                <a:latin typeface="Arial" panose="020B0604020202020204" pitchFamily="34" charset="0"/>
                <a:cs typeface="Arial" panose="020B0604020202020204" pitchFamily="34" charset="0"/>
              </a:rPr>
              <a:t>2</a:t>
            </a:r>
            <a:r>
              <a:rPr lang="en-US" altLang="zh-CN" sz="2000" b="1" dirty="0" smtClean="0">
                <a:latin typeface="Arial" panose="020B0604020202020204" pitchFamily="34" charset="0"/>
                <a:cs typeface="Arial" panose="020B0604020202020204" pitchFamily="34" charset="0"/>
              </a:rPr>
              <a:t>, CO, OH, HO</a:t>
            </a:r>
            <a:r>
              <a:rPr lang="en-US" altLang="zh-CN" sz="2000" b="1" baseline="-25000" dirty="0" smtClean="0">
                <a:latin typeface="Arial" panose="020B0604020202020204" pitchFamily="34" charset="0"/>
                <a:cs typeface="Arial" panose="020B0604020202020204" pitchFamily="34" charset="0"/>
              </a:rPr>
              <a:t>2</a:t>
            </a:r>
            <a:r>
              <a:rPr lang="en-US" altLang="zh-CN" sz="2000" b="1" dirty="0" smtClean="0">
                <a:latin typeface="Arial" panose="020B0604020202020204" pitchFamily="34" charset="0"/>
                <a:cs typeface="Arial" panose="020B0604020202020204" pitchFamily="34" charset="0"/>
              </a:rPr>
              <a:t>, O</a:t>
            </a:r>
            <a:r>
              <a:rPr lang="en-US" altLang="zh-CN" sz="2000" b="1" baseline="-25000" dirty="0" smtClean="0">
                <a:latin typeface="Arial" panose="020B0604020202020204" pitchFamily="34" charset="0"/>
                <a:cs typeface="Arial" panose="020B0604020202020204" pitchFamily="34" charset="0"/>
              </a:rPr>
              <a:t>2</a:t>
            </a:r>
            <a:r>
              <a:rPr lang="en-US" altLang="zh-CN" sz="2000" b="1" dirty="0" smtClean="0">
                <a:latin typeface="Arial" panose="020B0604020202020204" pitchFamily="34" charset="0"/>
                <a:cs typeface="Arial" panose="020B0604020202020204" pitchFamily="34" charset="0"/>
              </a:rPr>
              <a:t>* and O</a:t>
            </a:r>
            <a:r>
              <a:rPr lang="en-US" altLang="zh-CN" sz="2000" b="1" baseline="-25000" dirty="0" smtClean="0">
                <a:latin typeface="Arial" panose="020B0604020202020204" pitchFamily="34" charset="0"/>
                <a:cs typeface="Arial" panose="020B0604020202020204" pitchFamily="34" charset="0"/>
              </a:rPr>
              <a:t>2</a:t>
            </a:r>
            <a:r>
              <a:rPr lang="en-US" altLang="zh-CN" sz="2000" b="1" baseline="30000" dirty="0" smtClean="0">
                <a:latin typeface="Arial" panose="020B0604020202020204" pitchFamily="34" charset="0"/>
                <a:cs typeface="Arial" panose="020B0604020202020204" pitchFamily="34" charset="0"/>
              </a:rPr>
              <a:t>-</a:t>
            </a:r>
            <a:r>
              <a:rPr lang="en-US" altLang="zh-CN" sz="2000" b="1" dirty="0">
                <a:latin typeface="Arial" panose="020B0604020202020204" pitchFamily="34" charset="0"/>
                <a:cs typeface="Arial" panose="020B0604020202020204" pitchFamily="34" charset="0"/>
              </a:rPr>
              <a:t> </a:t>
            </a:r>
            <a:r>
              <a:rPr lang="en-US" altLang="zh-CN" sz="2000" b="1" dirty="0" smtClean="0">
                <a:latin typeface="Arial" panose="020B0604020202020204" pitchFamily="34" charset="0"/>
                <a:cs typeface="Arial" panose="020B0604020202020204" pitchFamily="34" charset="0"/>
              </a:rPr>
              <a:t>do not decrease directly with gas flow – each has a different optimum n</a:t>
            </a:r>
            <a:r>
              <a:rPr lang="en-US" altLang="zh-CN" sz="2000" b="1" baseline="-25000" dirty="0" smtClean="0">
                <a:latin typeface="Arial" panose="020B0604020202020204" pitchFamily="34" charset="0"/>
                <a:cs typeface="Arial" panose="020B0604020202020204" pitchFamily="34" charset="0"/>
              </a:rPr>
              <a:t>e</a:t>
            </a:r>
            <a:r>
              <a:rPr lang="en-US" altLang="zh-CN" sz="2000" b="1" dirty="0" smtClean="0">
                <a:latin typeface="Arial" panose="020B0604020202020204" pitchFamily="34" charset="0"/>
                <a:cs typeface="Arial" panose="020B0604020202020204" pitchFamily="34" charset="0"/>
              </a:rPr>
              <a:t> </a:t>
            </a:r>
            <a:r>
              <a:rPr lang="en-US" altLang="zh-CN" sz="2000" b="1" dirty="0" smtClean="0">
                <a:latin typeface="Arial" panose="020B0604020202020204" pitchFamily="34" charset="0"/>
                <a:cs typeface="Arial" panose="020B0604020202020204" pitchFamily="34" charset="0"/>
                <a:sym typeface="Symbol"/>
              </a:rPr>
              <a:t>(increases with flow) and </a:t>
            </a:r>
            <a:r>
              <a:rPr lang="en-US" altLang="zh-CN" sz="2000" b="1" dirty="0">
                <a:latin typeface="Arial" panose="020B0604020202020204" pitchFamily="34" charset="0"/>
                <a:cs typeface="Arial" panose="020B0604020202020204" pitchFamily="34" charset="0"/>
                <a:sym typeface="Symbol"/>
              </a:rPr>
              <a:t></a:t>
            </a:r>
            <a:r>
              <a:rPr lang="en-US" altLang="zh-CN" sz="2000" b="1" baseline="-25000" dirty="0">
                <a:latin typeface="Arial" panose="020B0604020202020204" pitchFamily="34" charset="0"/>
                <a:cs typeface="Arial" panose="020B0604020202020204" pitchFamily="34" charset="0"/>
                <a:sym typeface="Symbol"/>
              </a:rPr>
              <a:t>res</a:t>
            </a:r>
            <a:r>
              <a:rPr lang="en-US" altLang="zh-CN" sz="2000" b="1" dirty="0">
                <a:latin typeface="Arial" panose="020B0604020202020204" pitchFamily="34" charset="0"/>
                <a:cs typeface="Arial" panose="020B0604020202020204" pitchFamily="34" charset="0"/>
                <a:sym typeface="Symbol"/>
              </a:rPr>
              <a:t> </a:t>
            </a:r>
            <a:r>
              <a:rPr lang="en-US" altLang="zh-CN" sz="2000" b="1" dirty="0" smtClean="0">
                <a:latin typeface="Arial" panose="020B0604020202020204" pitchFamily="34" charset="0"/>
                <a:cs typeface="Arial" panose="020B0604020202020204" pitchFamily="34" charset="0"/>
                <a:sym typeface="Symbol"/>
              </a:rPr>
              <a:t>(decreases with flow)</a:t>
            </a:r>
            <a:endParaRPr lang="en-US" altLang="zh-CN" sz="2000" b="1" dirty="0" smtClean="0">
              <a:latin typeface="Arial" panose="020B0604020202020204" pitchFamily="34" charset="0"/>
              <a:cs typeface="Arial" panose="020B0604020202020204" pitchFamily="34" charset="0"/>
            </a:endParaRPr>
          </a:p>
          <a:p>
            <a:pPr>
              <a:lnSpc>
                <a:spcPct val="100000"/>
              </a:lnSpc>
              <a:spcBef>
                <a:spcPts val="0"/>
              </a:spcBef>
              <a:spcAft>
                <a:spcPts val="400"/>
              </a:spcAft>
              <a:buFont typeface="Symbol" panose="05050102010706020507" pitchFamily="18" charset="2"/>
              <a:buChar char="·"/>
            </a:pPr>
            <a:endParaRPr lang="en-US" altLang="zh-CN" sz="1800" b="1" dirty="0" smtClean="0">
              <a:latin typeface="Arial" panose="020B0604020202020204" pitchFamily="34" charset="0"/>
              <a:cs typeface="Arial" panose="020B0604020202020204" pitchFamily="34" charset="0"/>
            </a:endParaRPr>
          </a:p>
          <a:p>
            <a:pPr>
              <a:lnSpc>
                <a:spcPct val="100000"/>
              </a:lnSpc>
              <a:spcBef>
                <a:spcPts val="0"/>
              </a:spcBef>
              <a:spcAft>
                <a:spcPts val="400"/>
              </a:spcAft>
              <a:buFont typeface="Symbol" panose="05050102010706020507" pitchFamily="18" charset="2"/>
              <a:buChar char="·"/>
            </a:pPr>
            <a:endParaRPr lang="en-US" altLang="zh-CN" sz="1900" b="1" dirty="0" smtClean="0">
              <a:latin typeface="Arial" panose="020B0604020202020204" pitchFamily="34" charset="0"/>
              <a:cs typeface="Arial" panose="020B0604020202020204" pitchFamily="34" charset="0"/>
            </a:endParaRPr>
          </a:p>
          <a:p>
            <a:pPr>
              <a:lnSpc>
                <a:spcPct val="90000"/>
              </a:lnSpc>
            </a:pPr>
            <a:endParaRPr lang="en-US" altLang="zh-CN" sz="1900" b="1" dirty="0" smtClean="0">
              <a:latin typeface="Arial" panose="020B0604020202020204" pitchFamily="34" charset="0"/>
              <a:cs typeface="Arial" panose="020B0604020202020204" pitchFamily="34" charset="0"/>
            </a:endParaRPr>
          </a:p>
          <a:p>
            <a:pPr marL="0" indent="0">
              <a:lnSpc>
                <a:spcPct val="90000"/>
              </a:lnSpc>
              <a:buFont typeface="Arial" charset="0"/>
              <a:buNone/>
            </a:pPr>
            <a:endParaRPr lang="en-US" altLang="zh-CN" sz="1900" b="1" dirty="0" smtClean="0">
              <a:latin typeface="Arial" panose="020B0604020202020204" pitchFamily="34" charset="0"/>
              <a:cs typeface="Arial" panose="020B0604020202020204" pitchFamily="34" charset="0"/>
            </a:endParaRPr>
          </a:p>
          <a:p>
            <a:pPr lvl="2">
              <a:lnSpc>
                <a:spcPct val="90000"/>
              </a:lnSpc>
            </a:pPr>
            <a:endParaRPr lang="en-US" altLang="zh-CN" sz="1900" dirty="0" smtClean="0"/>
          </a:p>
        </p:txBody>
      </p:sp>
      <p:pic>
        <p:nvPicPr>
          <p:cNvPr id="21506" name="Picture 2" descr="D:\UIGELS_D_Amanda\Global_kin\Liquid\paper_cases\param_paper_v3\flow_v2\liq_ROS_10s.t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8254" y="729734"/>
            <a:ext cx="3230450" cy="28715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32229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D:\UIGELS_D_Amanda\Global_kin\Liquid\paper_cases\param_paper_v3\freq\liq_ROS_300s.tif"/>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8526"/>
          <a:stretch/>
        </p:blipFill>
        <p:spPr bwMode="auto">
          <a:xfrm>
            <a:off x="611635" y="3789040"/>
            <a:ext cx="3499481" cy="2845429"/>
          </a:xfrm>
          <a:prstGeom prst="rect">
            <a:avLst/>
          </a:prstGeom>
          <a:noFill/>
          <a:extLst>
            <a:ext uri="{909E8E84-426E-40DD-AFC4-6F175D3DCCD1}">
              <a14:hiddenFill xmlns:a14="http://schemas.microsoft.com/office/drawing/2010/main">
                <a:solidFill>
                  <a:srgbClr val="FFFFFF"/>
                </a:solidFill>
              </a14:hiddenFill>
            </a:ext>
          </a:extLst>
        </p:spPr>
      </p:pic>
      <p:sp>
        <p:nvSpPr>
          <p:cNvPr id="15365" name="Line 2"/>
          <p:cNvSpPr>
            <a:spLocks noChangeShapeType="1"/>
          </p:cNvSpPr>
          <p:nvPr/>
        </p:nvSpPr>
        <p:spPr bwMode="auto">
          <a:xfrm>
            <a:off x="971550" y="692696"/>
            <a:ext cx="7467600" cy="0"/>
          </a:xfrm>
          <a:prstGeom prst="line">
            <a:avLst/>
          </a:prstGeom>
          <a:noFill/>
          <a:ln w="28575">
            <a:solidFill>
              <a:schemeClr val="tx1"/>
            </a:solidFill>
            <a:round/>
            <a:headEnd/>
            <a:tailEnd/>
          </a:ln>
        </p:spPr>
        <p:txBody>
          <a:bodyPr wrap="none" anchor="ctr"/>
          <a:lstStyle/>
          <a:p>
            <a:endParaRPr lang="en-US"/>
          </a:p>
        </p:txBody>
      </p:sp>
      <p:grpSp>
        <p:nvGrpSpPr>
          <p:cNvPr id="5" name="Group 5"/>
          <p:cNvGrpSpPr>
            <a:grpSpLocks/>
          </p:cNvGrpSpPr>
          <p:nvPr/>
        </p:nvGrpSpPr>
        <p:grpSpPr bwMode="auto">
          <a:xfrm>
            <a:off x="5373688" y="6165850"/>
            <a:ext cx="3770312" cy="582613"/>
            <a:chOff x="2953" y="3839"/>
            <a:chExt cx="2375" cy="367"/>
          </a:xfrm>
        </p:grpSpPr>
        <p:sp>
          <p:nvSpPr>
            <p:cNvPr id="6" name="Line 6"/>
            <p:cNvSpPr>
              <a:spLocks noChangeShapeType="1"/>
            </p:cNvSpPr>
            <p:nvPr/>
          </p:nvSpPr>
          <p:spPr bwMode="auto">
            <a:xfrm>
              <a:off x="2989" y="3839"/>
              <a:ext cx="2303" cy="1"/>
            </a:xfrm>
            <a:prstGeom prst="line">
              <a:avLst/>
            </a:prstGeom>
            <a:noFill/>
            <a:ln w="28575">
              <a:solidFill>
                <a:schemeClr val="tx1"/>
              </a:solidFill>
              <a:round/>
              <a:headEnd/>
              <a:tailEnd/>
            </a:ln>
            <a:effectLst/>
          </p:spPr>
          <p:txBody>
            <a:bodyPr wrap="none" anchor="ctr"/>
            <a:lstStyle/>
            <a:p>
              <a:endParaRPr lang="en-US"/>
            </a:p>
          </p:txBody>
        </p:sp>
        <p:sp>
          <p:nvSpPr>
            <p:cNvPr id="7" name="Text Box 7"/>
            <p:cNvSpPr txBox="1">
              <a:spLocks noChangeArrowheads="1"/>
            </p:cNvSpPr>
            <p:nvPr/>
          </p:nvSpPr>
          <p:spPr bwMode="auto">
            <a:xfrm>
              <a:off x="2953" y="3840"/>
              <a:ext cx="2375" cy="366"/>
            </a:xfrm>
            <a:prstGeom prst="rect">
              <a:avLst/>
            </a:prstGeom>
            <a:noFill/>
            <a:ln w="9525">
              <a:noFill/>
              <a:miter lim="800000"/>
              <a:headEnd/>
              <a:tailEnd/>
            </a:ln>
            <a:effectLst/>
          </p:spPr>
          <p:txBody>
            <a:bodyPr>
              <a:spAutoFit/>
            </a:bodyPr>
            <a:lstStyle/>
            <a:p>
              <a:pPr algn="ctr" eaLnBrk="0" hangingPunct="0">
                <a:lnSpc>
                  <a:spcPct val="100000"/>
                </a:lnSpc>
                <a:spcBef>
                  <a:spcPct val="0"/>
                </a:spcBef>
                <a:buFontTx/>
                <a:buNone/>
              </a:pPr>
              <a:r>
                <a:rPr lang="en-US" altLang="zh-CN" sz="1600" b="1" dirty="0">
                  <a:latin typeface="Arial" charset="0"/>
                </a:rPr>
                <a:t>University of Michigan</a:t>
              </a:r>
            </a:p>
            <a:p>
              <a:pPr algn="ctr" eaLnBrk="0" hangingPunct="0">
                <a:lnSpc>
                  <a:spcPct val="100000"/>
                </a:lnSpc>
                <a:spcBef>
                  <a:spcPct val="0"/>
                </a:spcBef>
                <a:buFontTx/>
                <a:buNone/>
              </a:pPr>
              <a:r>
                <a:rPr lang="en-US" altLang="zh-CN" sz="1600" b="1" dirty="0">
                  <a:latin typeface="Arial" charset="0"/>
                </a:rPr>
                <a:t>Institute for Plasma Science &amp; Engr.</a:t>
              </a:r>
            </a:p>
          </p:txBody>
        </p:sp>
      </p:grpSp>
      <p:sp>
        <p:nvSpPr>
          <p:cNvPr id="18" name="Text Box 11"/>
          <p:cNvSpPr txBox="1">
            <a:spLocks noChangeArrowheads="1"/>
          </p:cNvSpPr>
          <p:nvPr/>
        </p:nvSpPr>
        <p:spPr bwMode="auto">
          <a:xfrm>
            <a:off x="107656" y="6510513"/>
            <a:ext cx="100796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000" dirty="0" smtClean="0"/>
              <a:t>MIPSE </a:t>
            </a:r>
            <a:r>
              <a:rPr lang="en-US" sz="1000" dirty="0"/>
              <a:t>2015</a:t>
            </a:r>
          </a:p>
        </p:txBody>
      </p:sp>
      <p:sp>
        <p:nvSpPr>
          <p:cNvPr id="19" name="标题 1"/>
          <p:cNvSpPr>
            <a:spLocks noGrp="1"/>
          </p:cNvSpPr>
          <p:nvPr>
            <p:ph type="title"/>
          </p:nvPr>
        </p:nvSpPr>
        <p:spPr>
          <a:xfrm>
            <a:off x="-396552" y="0"/>
            <a:ext cx="9865096" cy="764704"/>
          </a:xfrm>
        </p:spPr>
        <p:txBody>
          <a:bodyPr/>
          <a:lstStyle/>
          <a:p>
            <a:r>
              <a:rPr lang="en-US" altLang="zh-CN" sz="2600" b="1" dirty="0" smtClean="0">
                <a:latin typeface="Arial" panose="020B0604020202020204" pitchFamily="34" charset="0"/>
                <a:cs typeface="Arial" panose="020B0604020202020204" pitchFamily="34" charset="0"/>
              </a:rPr>
              <a:t>LIQUID DENSITIES vs PULSE REPETITION FREQUENCY</a:t>
            </a:r>
            <a:endParaRPr lang="zh-CN" altLang="en-US" sz="2600" b="1" dirty="0" smtClean="0">
              <a:latin typeface="Arial" panose="020B0604020202020204" pitchFamily="34" charset="0"/>
              <a:cs typeface="Arial" panose="020B0604020202020204" pitchFamily="34" charset="0"/>
            </a:endParaRPr>
          </a:p>
        </p:txBody>
      </p:sp>
      <p:sp>
        <p:nvSpPr>
          <p:cNvPr id="12" name="内容占位符 2"/>
          <p:cNvSpPr txBox="1">
            <a:spLocks/>
          </p:cNvSpPr>
          <p:nvPr/>
        </p:nvSpPr>
        <p:spPr bwMode="auto">
          <a:xfrm>
            <a:off x="4283968" y="980728"/>
            <a:ext cx="4608512" cy="5112568"/>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0000"/>
              </a:lnSpc>
              <a:spcBef>
                <a:spcPts val="0"/>
              </a:spcBef>
              <a:spcAft>
                <a:spcPts val="400"/>
              </a:spcAft>
              <a:buFont typeface="Symbol" panose="05050102010706020507" pitchFamily="18" charset="2"/>
              <a:buChar char="·"/>
            </a:pPr>
            <a:r>
              <a:rPr lang="en-US" altLang="zh-CN" sz="2000" b="1" dirty="0" smtClean="0">
                <a:latin typeface="Arial" panose="020B0604020202020204" pitchFamily="34" charset="0"/>
                <a:cs typeface="Arial" panose="020B0604020202020204" pitchFamily="34" charset="0"/>
              </a:rPr>
              <a:t>10 kV, 5 minutes</a:t>
            </a:r>
          </a:p>
          <a:p>
            <a:pPr>
              <a:lnSpc>
                <a:spcPct val="100000"/>
              </a:lnSpc>
              <a:spcBef>
                <a:spcPts val="0"/>
              </a:spcBef>
              <a:spcAft>
                <a:spcPts val="400"/>
              </a:spcAft>
              <a:buFont typeface="Symbol" panose="05050102010706020507" pitchFamily="18" charset="2"/>
              <a:buChar char="·"/>
            </a:pPr>
            <a:r>
              <a:rPr lang="en-US" altLang="zh-CN" sz="2000" b="1" dirty="0" smtClean="0">
                <a:latin typeface="Arial" panose="020B0604020202020204" pitchFamily="34" charset="0"/>
                <a:cs typeface="Arial" panose="020B0604020202020204" pitchFamily="34" charset="0"/>
              </a:rPr>
              <a:t>Total energy deposition constant</a:t>
            </a:r>
          </a:p>
          <a:p>
            <a:pPr>
              <a:lnSpc>
                <a:spcPct val="100000"/>
              </a:lnSpc>
              <a:spcBef>
                <a:spcPts val="0"/>
              </a:spcBef>
              <a:spcAft>
                <a:spcPts val="400"/>
              </a:spcAft>
              <a:buFont typeface="Symbol" panose="05050102010706020507" pitchFamily="18" charset="2"/>
              <a:buChar char="·"/>
            </a:pPr>
            <a:r>
              <a:rPr lang="en-US" altLang="zh-CN" sz="2000" b="1" dirty="0" smtClean="0">
                <a:latin typeface="Arial" panose="020B0604020202020204" pitchFamily="34" charset="0"/>
                <a:cs typeface="Arial" panose="020B0604020202020204" pitchFamily="34" charset="0"/>
              </a:rPr>
              <a:t>Values that drop dramatically between 20 and 50 Hz are sensitive to the time since the last pulse</a:t>
            </a:r>
          </a:p>
          <a:p>
            <a:pPr>
              <a:lnSpc>
                <a:spcPct val="100000"/>
              </a:lnSpc>
              <a:spcBef>
                <a:spcPts val="0"/>
              </a:spcBef>
              <a:spcAft>
                <a:spcPts val="400"/>
              </a:spcAft>
              <a:buFont typeface="Symbol" panose="05050102010706020507" pitchFamily="18" charset="2"/>
              <a:buChar char="·"/>
            </a:pPr>
            <a:r>
              <a:rPr lang="en-US" altLang="zh-CN" sz="2000" b="1" dirty="0" smtClean="0">
                <a:latin typeface="Arial" panose="020B0604020202020204" pitchFamily="34" charset="0"/>
                <a:cs typeface="Arial" panose="020B0604020202020204" pitchFamily="34" charset="0"/>
              </a:rPr>
              <a:t>NO</a:t>
            </a:r>
            <a:r>
              <a:rPr lang="en-US" altLang="zh-CN" sz="2000" b="1" baseline="-25000" dirty="0" smtClean="0">
                <a:latin typeface="Arial" panose="020B0604020202020204" pitchFamily="34" charset="0"/>
                <a:cs typeface="Arial" panose="020B0604020202020204" pitchFamily="34" charset="0"/>
              </a:rPr>
              <a:t>3</a:t>
            </a:r>
            <a:r>
              <a:rPr lang="en-US" altLang="zh-CN" sz="2000" b="1" baseline="30000" dirty="0" smtClean="0">
                <a:latin typeface="Arial" panose="020B0604020202020204" pitchFamily="34" charset="0"/>
                <a:cs typeface="Arial" panose="020B0604020202020204" pitchFamily="34" charset="0"/>
              </a:rPr>
              <a:t>- </a:t>
            </a:r>
            <a:r>
              <a:rPr lang="en-US" altLang="zh-CN" sz="2000" b="1" dirty="0" smtClean="0">
                <a:latin typeface="Arial" panose="020B0604020202020204" pitchFamily="34" charset="0"/>
                <a:cs typeface="Arial" panose="020B0604020202020204" pitchFamily="34" charset="0"/>
              </a:rPr>
              <a:t>decreases with frequency</a:t>
            </a:r>
          </a:p>
          <a:p>
            <a:pPr lvl="1">
              <a:lnSpc>
                <a:spcPct val="100000"/>
              </a:lnSpc>
              <a:spcBef>
                <a:spcPts val="0"/>
              </a:spcBef>
              <a:spcAft>
                <a:spcPts val="400"/>
              </a:spcAft>
              <a:buFont typeface="Symbol" panose="05050102010706020507" pitchFamily="18" charset="2"/>
              <a:buChar char="·"/>
            </a:pPr>
            <a:r>
              <a:rPr lang="en-US" altLang="zh-CN" sz="2000" b="1" dirty="0" smtClean="0">
                <a:latin typeface="Arial" panose="020B0604020202020204" pitchFamily="34" charset="0"/>
                <a:cs typeface="Arial" panose="020B0604020202020204" pitchFamily="34" charset="0"/>
              </a:rPr>
              <a:t>n</a:t>
            </a:r>
            <a:r>
              <a:rPr lang="en-US" altLang="zh-CN" sz="2000" b="1" baseline="-25000" dirty="0" smtClean="0">
                <a:latin typeface="Arial" panose="020B0604020202020204" pitchFamily="34" charset="0"/>
                <a:cs typeface="Arial" panose="020B0604020202020204" pitchFamily="34" charset="0"/>
              </a:rPr>
              <a:t>e</a:t>
            </a:r>
            <a:r>
              <a:rPr lang="en-US" altLang="zh-CN" sz="2000" b="1" dirty="0" smtClean="0">
                <a:latin typeface="Arial" panose="020B0604020202020204" pitchFamily="34" charset="0"/>
                <a:cs typeface="Arial" panose="020B0604020202020204" pitchFamily="34" charset="0"/>
              </a:rPr>
              <a:t> is lower and </a:t>
            </a:r>
            <a:r>
              <a:rPr lang="en-US" altLang="zh-CN" sz="2000" b="1" dirty="0">
                <a:latin typeface="Arial" panose="020B0604020202020204" pitchFamily="34" charset="0"/>
                <a:cs typeface="Arial" panose="020B0604020202020204" pitchFamily="34" charset="0"/>
              </a:rPr>
              <a:t>T</a:t>
            </a:r>
            <a:r>
              <a:rPr lang="en-US" altLang="zh-CN" sz="2000" b="1" baseline="-25000" dirty="0">
                <a:latin typeface="Arial" panose="020B0604020202020204" pitchFamily="34" charset="0"/>
                <a:cs typeface="Arial" panose="020B0604020202020204" pitchFamily="34" charset="0"/>
              </a:rPr>
              <a:t>e</a:t>
            </a:r>
            <a:r>
              <a:rPr lang="en-US" altLang="zh-CN" sz="2000" b="1" dirty="0">
                <a:latin typeface="Arial" panose="020B0604020202020204" pitchFamily="34" charset="0"/>
                <a:cs typeface="Arial" panose="020B0604020202020204" pitchFamily="34" charset="0"/>
              </a:rPr>
              <a:t> </a:t>
            </a:r>
            <a:r>
              <a:rPr lang="en-US" altLang="zh-CN" sz="2000" b="1" dirty="0" smtClean="0">
                <a:latin typeface="Arial" panose="020B0604020202020204" pitchFamily="34" charset="0"/>
                <a:cs typeface="Arial" panose="020B0604020202020204" pitchFamily="34" charset="0"/>
              </a:rPr>
              <a:t>is higher for high frequency because O</a:t>
            </a:r>
            <a:r>
              <a:rPr lang="en-US" altLang="zh-CN" sz="2000" b="1" baseline="-25000" dirty="0" smtClean="0">
                <a:latin typeface="Arial" panose="020B0604020202020204" pitchFamily="34" charset="0"/>
                <a:cs typeface="Arial" panose="020B0604020202020204" pitchFamily="34" charset="0"/>
              </a:rPr>
              <a:t>3</a:t>
            </a:r>
            <a:r>
              <a:rPr lang="en-US" altLang="zh-CN" sz="2000" b="1" dirty="0" smtClean="0">
                <a:latin typeface="Arial" panose="020B0604020202020204" pitchFamily="34" charset="0"/>
                <a:cs typeface="Arial" panose="020B0604020202020204" pitchFamily="34" charset="0"/>
              </a:rPr>
              <a:t> has solvated</a:t>
            </a:r>
          </a:p>
          <a:p>
            <a:pPr lvl="1">
              <a:lnSpc>
                <a:spcPct val="100000"/>
              </a:lnSpc>
              <a:spcBef>
                <a:spcPts val="0"/>
              </a:spcBef>
              <a:spcAft>
                <a:spcPts val="400"/>
              </a:spcAft>
              <a:buFont typeface="Symbol" panose="05050102010706020507" pitchFamily="18" charset="2"/>
              <a:buChar char="·"/>
            </a:pPr>
            <a:r>
              <a:rPr lang="en-US" altLang="zh-CN" sz="2000" b="1" dirty="0" smtClean="0">
                <a:latin typeface="Arial" panose="020B0604020202020204" pitchFamily="34" charset="0"/>
                <a:cs typeface="Arial" panose="020B0604020202020204" pitchFamily="34" charset="0"/>
              </a:rPr>
              <a:t>With a higher T</a:t>
            </a:r>
            <a:r>
              <a:rPr lang="en-US" altLang="zh-CN" sz="2000" b="1" baseline="-25000" dirty="0" smtClean="0">
                <a:latin typeface="Arial" panose="020B0604020202020204" pitchFamily="34" charset="0"/>
                <a:cs typeface="Arial" panose="020B0604020202020204" pitchFamily="34" charset="0"/>
              </a:rPr>
              <a:t>e</a:t>
            </a:r>
            <a:r>
              <a:rPr lang="en-US" altLang="zh-CN" sz="2000" b="1" dirty="0" smtClean="0">
                <a:latin typeface="Arial" panose="020B0604020202020204" pitchFamily="34" charset="0"/>
                <a:cs typeface="Arial" panose="020B0604020202020204" pitchFamily="34" charset="0"/>
              </a:rPr>
              <a:t>, more energy goes to collisions with O</a:t>
            </a:r>
            <a:r>
              <a:rPr lang="en-US" altLang="zh-CN" sz="2000" b="1" baseline="-25000" dirty="0" smtClean="0">
                <a:latin typeface="Arial" panose="020B0604020202020204" pitchFamily="34" charset="0"/>
                <a:cs typeface="Arial" panose="020B0604020202020204" pitchFamily="34" charset="0"/>
              </a:rPr>
              <a:t>2</a:t>
            </a:r>
            <a:r>
              <a:rPr lang="en-US" altLang="zh-CN" sz="2000" b="1" dirty="0" smtClean="0">
                <a:latin typeface="Arial" panose="020B0604020202020204" pitchFamily="34" charset="0"/>
                <a:cs typeface="Arial" panose="020B0604020202020204" pitchFamily="34" charset="0"/>
              </a:rPr>
              <a:t> and H</a:t>
            </a:r>
            <a:r>
              <a:rPr lang="en-US" altLang="zh-CN" sz="2000" b="1" baseline="-25000" dirty="0" smtClean="0">
                <a:latin typeface="Arial" panose="020B0604020202020204" pitchFamily="34" charset="0"/>
                <a:cs typeface="Arial" panose="020B0604020202020204" pitchFamily="34" charset="0"/>
              </a:rPr>
              <a:t>2</a:t>
            </a:r>
            <a:r>
              <a:rPr lang="en-US" altLang="zh-CN" sz="2000" b="1" dirty="0" smtClean="0">
                <a:latin typeface="Arial" panose="020B0604020202020204" pitchFamily="34" charset="0"/>
                <a:cs typeface="Arial" panose="020B0604020202020204" pitchFamily="34" charset="0"/>
              </a:rPr>
              <a:t>O and less to N</a:t>
            </a:r>
            <a:r>
              <a:rPr lang="en-US" altLang="zh-CN" sz="2000" b="1" baseline="-25000" dirty="0" smtClean="0">
                <a:latin typeface="Arial" panose="020B0604020202020204" pitchFamily="34" charset="0"/>
                <a:cs typeface="Arial" panose="020B0604020202020204" pitchFamily="34" charset="0"/>
              </a:rPr>
              <a:t>2</a:t>
            </a:r>
          </a:p>
          <a:p>
            <a:pPr>
              <a:lnSpc>
                <a:spcPct val="100000"/>
              </a:lnSpc>
              <a:spcBef>
                <a:spcPts val="0"/>
              </a:spcBef>
              <a:spcAft>
                <a:spcPts val="400"/>
              </a:spcAft>
              <a:buFont typeface="Symbol" panose="05050102010706020507" pitchFamily="18" charset="2"/>
              <a:buChar char="·"/>
            </a:pPr>
            <a:r>
              <a:rPr lang="en-US" altLang="zh-CN" sz="2000" b="1" dirty="0" smtClean="0">
                <a:latin typeface="Arial" panose="020B0604020202020204" pitchFamily="34" charset="0"/>
                <a:cs typeface="Arial" panose="020B0604020202020204" pitchFamily="34" charset="0"/>
              </a:rPr>
              <a:t>O</a:t>
            </a:r>
            <a:r>
              <a:rPr lang="en-US" altLang="zh-CN" sz="2000" b="1" baseline="-25000" dirty="0" smtClean="0">
                <a:latin typeface="Arial" panose="020B0604020202020204" pitchFamily="34" charset="0"/>
                <a:cs typeface="Arial" panose="020B0604020202020204" pitchFamily="34" charset="0"/>
              </a:rPr>
              <a:t>3,</a:t>
            </a:r>
            <a:r>
              <a:rPr lang="en-US" altLang="zh-CN" sz="2000" b="1" dirty="0" smtClean="0">
                <a:latin typeface="Arial" panose="020B0604020202020204" pitchFamily="34" charset="0"/>
                <a:cs typeface="Arial" panose="020B0604020202020204" pitchFamily="34" charset="0"/>
              </a:rPr>
              <a:t> </a:t>
            </a:r>
            <a:r>
              <a:rPr lang="en-US" altLang="zh-CN" sz="2000" b="1" dirty="0">
                <a:latin typeface="Arial" panose="020B0604020202020204" pitchFamily="34" charset="0"/>
                <a:cs typeface="Arial" panose="020B0604020202020204" pitchFamily="34" charset="0"/>
              </a:rPr>
              <a:t>N</a:t>
            </a:r>
            <a:r>
              <a:rPr lang="en-US" altLang="zh-CN" sz="2000" b="1" baseline="-25000" dirty="0">
                <a:latin typeface="Arial" panose="020B0604020202020204" pitchFamily="34" charset="0"/>
                <a:cs typeface="Arial" panose="020B0604020202020204" pitchFamily="34" charset="0"/>
              </a:rPr>
              <a:t>2</a:t>
            </a:r>
            <a:r>
              <a:rPr lang="en-US" altLang="zh-CN" sz="2000" b="1" dirty="0">
                <a:latin typeface="Arial" panose="020B0604020202020204" pitchFamily="34" charset="0"/>
                <a:cs typeface="Arial" panose="020B0604020202020204" pitchFamily="34" charset="0"/>
              </a:rPr>
              <a:t>O and </a:t>
            </a:r>
            <a:r>
              <a:rPr lang="en-US" altLang="zh-CN" sz="2000" b="1" dirty="0" smtClean="0">
                <a:latin typeface="Arial" panose="020B0604020202020204" pitchFamily="34" charset="0"/>
                <a:cs typeface="Arial" panose="020B0604020202020204" pitchFamily="34" charset="0"/>
              </a:rPr>
              <a:t>H</a:t>
            </a:r>
            <a:r>
              <a:rPr lang="en-US" altLang="zh-CN" sz="2000" b="1" baseline="-25000" dirty="0" smtClean="0">
                <a:latin typeface="Arial" panose="020B0604020202020204" pitchFamily="34" charset="0"/>
                <a:cs typeface="Arial" panose="020B0604020202020204" pitchFamily="34" charset="0"/>
              </a:rPr>
              <a:t>2</a:t>
            </a:r>
            <a:r>
              <a:rPr lang="en-US" altLang="zh-CN" sz="2000" b="1" dirty="0" smtClean="0">
                <a:latin typeface="Arial" panose="020B0604020202020204" pitchFamily="34" charset="0"/>
                <a:cs typeface="Arial" panose="020B0604020202020204" pitchFamily="34" charset="0"/>
              </a:rPr>
              <a:t> are produced instead</a:t>
            </a:r>
          </a:p>
          <a:p>
            <a:pPr>
              <a:lnSpc>
                <a:spcPct val="100000"/>
              </a:lnSpc>
              <a:spcBef>
                <a:spcPts val="0"/>
              </a:spcBef>
              <a:spcAft>
                <a:spcPts val="400"/>
              </a:spcAft>
              <a:buFont typeface="Symbol" panose="05050102010706020507" pitchFamily="18" charset="2"/>
              <a:buChar char="·"/>
            </a:pPr>
            <a:endParaRPr lang="en-US" altLang="zh-CN" sz="1800" b="1" dirty="0" smtClean="0">
              <a:latin typeface="Arial" panose="020B0604020202020204" pitchFamily="34" charset="0"/>
              <a:cs typeface="Arial" panose="020B0604020202020204" pitchFamily="34" charset="0"/>
            </a:endParaRPr>
          </a:p>
          <a:p>
            <a:pPr>
              <a:lnSpc>
                <a:spcPct val="100000"/>
              </a:lnSpc>
              <a:spcBef>
                <a:spcPts val="0"/>
              </a:spcBef>
              <a:spcAft>
                <a:spcPts val="400"/>
              </a:spcAft>
              <a:buFont typeface="Symbol" panose="05050102010706020507" pitchFamily="18" charset="2"/>
              <a:buChar char="·"/>
            </a:pPr>
            <a:endParaRPr lang="en-US" altLang="zh-CN" sz="1800" b="1" dirty="0">
              <a:latin typeface="Arial" panose="020B0604020202020204" pitchFamily="34" charset="0"/>
              <a:cs typeface="Arial" panose="020B0604020202020204" pitchFamily="34" charset="0"/>
            </a:endParaRPr>
          </a:p>
          <a:p>
            <a:pPr>
              <a:lnSpc>
                <a:spcPct val="100000"/>
              </a:lnSpc>
              <a:spcBef>
                <a:spcPts val="0"/>
              </a:spcBef>
              <a:spcAft>
                <a:spcPts val="400"/>
              </a:spcAft>
              <a:buFont typeface="Symbol" panose="05050102010706020507" pitchFamily="18" charset="2"/>
              <a:buChar char="·"/>
            </a:pPr>
            <a:endParaRPr lang="en-US" altLang="zh-CN" sz="1800" b="1" dirty="0" smtClean="0">
              <a:latin typeface="Arial" panose="020B0604020202020204" pitchFamily="34" charset="0"/>
              <a:cs typeface="Arial" panose="020B0604020202020204" pitchFamily="34" charset="0"/>
            </a:endParaRPr>
          </a:p>
          <a:p>
            <a:pPr>
              <a:lnSpc>
                <a:spcPct val="100000"/>
              </a:lnSpc>
              <a:spcBef>
                <a:spcPts val="0"/>
              </a:spcBef>
              <a:spcAft>
                <a:spcPts val="400"/>
              </a:spcAft>
              <a:buFont typeface="Symbol" panose="05050102010706020507" pitchFamily="18" charset="2"/>
              <a:buChar char="·"/>
            </a:pPr>
            <a:endParaRPr lang="en-US" altLang="zh-CN" sz="1900" b="1" dirty="0" smtClean="0">
              <a:latin typeface="Arial" panose="020B0604020202020204" pitchFamily="34" charset="0"/>
              <a:cs typeface="Arial" panose="020B0604020202020204" pitchFamily="34" charset="0"/>
            </a:endParaRPr>
          </a:p>
          <a:p>
            <a:pPr>
              <a:lnSpc>
                <a:spcPct val="90000"/>
              </a:lnSpc>
            </a:pPr>
            <a:endParaRPr lang="en-US" altLang="zh-CN" sz="1900" b="1" dirty="0" smtClean="0">
              <a:latin typeface="Arial" panose="020B0604020202020204" pitchFamily="34" charset="0"/>
              <a:cs typeface="Arial" panose="020B0604020202020204" pitchFamily="34" charset="0"/>
            </a:endParaRPr>
          </a:p>
          <a:p>
            <a:pPr marL="0" indent="0">
              <a:lnSpc>
                <a:spcPct val="90000"/>
              </a:lnSpc>
              <a:buFont typeface="Arial" charset="0"/>
              <a:buNone/>
            </a:pPr>
            <a:endParaRPr lang="en-US" altLang="zh-CN" sz="1900" b="1" dirty="0" smtClean="0">
              <a:latin typeface="Arial" panose="020B0604020202020204" pitchFamily="34" charset="0"/>
              <a:cs typeface="Arial" panose="020B0604020202020204" pitchFamily="34" charset="0"/>
            </a:endParaRPr>
          </a:p>
          <a:p>
            <a:pPr lvl="2">
              <a:lnSpc>
                <a:spcPct val="90000"/>
              </a:lnSpc>
            </a:pPr>
            <a:endParaRPr lang="en-US" altLang="zh-CN" sz="1900" dirty="0" smtClean="0"/>
          </a:p>
        </p:txBody>
      </p:sp>
      <p:pic>
        <p:nvPicPr>
          <p:cNvPr id="22531" name="Picture 3" descr="D:\UIGELS_D_Amanda\Global_kin\Liquid\paper_cases\param_paper_v3\freq\liq_RNS_300s.tif"/>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8604"/>
          <a:stretch/>
        </p:blipFill>
        <p:spPr bwMode="auto">
          <a:xfrm>
            <a:off x="611635" y="801992"/>
            <a:ext cx="3499481" cy="28430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7882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标题 1"/>
          <p:cNvSpPr>
            <a:spLocks noGrp="1"/>
          </p:cNvSpPr>
          <p:nvPr>
            <p:ph type="title"/>
          </p:nvPr>
        </p:nvSpPr>
        <p:spPr>
          <a:xfrm>
            <a:off x="323528" y="0"/>
            <a:ext cx="8640960" cy="764704"/>
          </a:xfrm>
        </p:spPr>
        <p:txBody>
          <a:bodyPr/>
          <a:lstStyle/>
          <a:p>
            <a:r>
              <a:rPr lang="en-US" altLang="zh-CN" sz="3000" b="1" dirty="0" smtClean="0">
                <a:latin typeface="Arial" panose="020B0604020202020204" pitchFamily="34" charset="0"/>
                <a:cs typeface="Arial" panose="020B0604020202020204" pitchFamily="34" charset="0"/>
              </a:rPr>
              <a:t>BIOMOLECULES IN LIQUID</a:t>
            </a:r>
            <a:endParaRPr lang="zh-CN" altLang="en-US" sz="3000" b="1" dirty="0" smtClean="0">
              <a:latin typeface="Arial" panose="020B0604020202020204" pitchFamily="34" charset="0"/>
              <a:cs typeface="Arial" panose="020B0604020202020204" pitchFamily="34" charset="0"/>
            </a:endParaRPr>
          </a:p>
        </p:txBody>
      </p:sp>
      <p:sp>
        <p:nvSpPr>
          <p:cNvPr id="15365" name="Line 2"/>
          <p:cNvSpPr>
            <a:spLocks noChangeShapeType="1"/>
          </p:cNvSpPr>
          <p:nvPr/>
        </p:nvSpPr>
        <p:spPr bwMode="auto">
          <a:xfrm>
            <a:off x="971550" y="692696"/>
            <a:ext cx="7467600" cy="0"/>
          </a:xfrm>
          <a:prstGeom prst="line">
            <a:avLst/>
          </a:prstGeom>
          <a:noFill/>
          <a:ln w="28575">
            <a:solidFill>
              <a:schemeClr val="tx1"/>
            </a:solidFill>
            <a:round/>
            <a:headEnd/>
            <a:tailEnd/>
          </a:ln>
        </p:spPr>
        <p:txBody>
          <a:bodyPr wrap="none" anchor="ctr"/>
          <a:lstStyle/>
          <a:p>
            <a:endParaRPr lang="en-US"/>
          </a:p>
        </p:txBody>
      </p:sp>
      <p:grpSp>
        <p:nvGrpSpPr>
          <p:cNvPr id="5" name="Group 5"/>
          <p:cNvGrpSpPr>
            <a:grpSpLocks/>
          </p:cNvGrpSpPr>
          <p:nvPr/>
        </p:nvGrpSpPr>
        <p:grpSpPr bwMode="auto">
          <a:xfrm>
            <a:off x="5373688" y="6165850"/>
            <a:ext cx="3770312" cy="582613"/>
            <a:chOff x="2953" y="3839"/>
            <a:chExt cx="2375" cy="367"/>
          </a:xfrm>
        </p:grpSpPr>
        <p:sp>
          <p:nvSpPr>
            <p:cNvPr id="6" name="Line 6"/>
            <p:cNvSpPr>
              <a:spLocks noChangeShapeType="1"/>
            </p:cNvSpPr>
            <p:nvPr/>
          </p:nvSpPr>
          <p:spPr bwMode="auto">
            <a:xfrm>
              <a:off x="2989" y="3839"/>
              <a:ext cx="2303" cy="1"/>
            </a:xfrm>
            <a:prstGeom prst="line">
              <a:avLst/>
            </a:prstGeom>
            <a:noFill/>
            <a:ln w="28575">
              <a:solidFill>
                <a:schemeClr val="tx1"/>
              </a:solidFill>
              <a:round/>
              <a:headEnd/>
              <a:tailEnd/>
            </a:ln>
            <a:effectLst/>
          </p:spPr>
          <p:txBody>
            <a:bodyPr wrap="none" anchor="ctr"/>
            <a:lstStyle/>
            <a:p>
              <a:endParaRPr lang="en-US"/>
            </a:p>
          </p:txBody>
        </p:sp>
        <p:sp>
          <p:nvSpPr>
            <p:cNvPr id="7" name="Text Box 7"/>
            <p:cNvSpPr txBox="1">
              <a:spLocks noChangeArrowheads="1"/>
            </p:cNvSpPr>
            <p:nvPr/>
          </p:nvSpPr>
          <p:spPr bwMode="auto">
            <a:xfrm>
              <a:off x="2953" y="3840"/>
              <a:ext cx="2375" cy="366"/>
            </a:xfrm>
            <a:prstGeom prst="rect">
              <a:avLst/>
            </a:prstGeom>
            <a:noFill/>
            <a:ln w="9525">
              <a:noFill/>
              <a:miter lim="800000"/>
              <a:headEnd/>
              <a:tailEnd/>
            </a:ln>
            <a:effectLst/>
          </p:spPr>
          <p:txBody>
            <a:bodyPr>
              <a:spAutoFit/>
            </a:bodyPr>
            <a:lstStyle/>
            <a:p>
              <a:pPr algn="ctr" eaLnBrk="0" hangingPunct="0">
                <a:lnSpc>
                  <a:spcPct val="100000"/>
                </a:lnSpc>
                <a:spcBef>
                  <a:spcPct val="0"/>
                </a:spcBef>
                <a:buFontTx/>
                <a:buNone/>
              </a:pPr>
              <a:r>
                <a:rPr lang="en-US" altLang="zh-CN" sz="1600" b="1" dirty="0">
                  <a:latin typeface="Arial" charset="0"/>
                </a:rPr>
                <a:t>University of Michigan</a:t>
              </a:r>
            </a:p>
            <a:p>
              <a:pPr algn="ctr" eaLnBrk="0" hangingPunct="0">
                <a:lnSpc>
                  <a:spcPct val="100000"/>
                </a:lnSpc>
                <a:spcBef>
                  <a:spcPct val="0"/>
                </a:spcBef>
                <a:buFontTx/>
                <a:buNone/>
              </a:pPr>
              <a:r>
                <a:rPr lang="en-US" altLang="zh-CN" sz="1600" b="1" dirty="0">
                  <a:latin typeface="Arial" charset="0"/>
                </a:rPr>
                <a:t>Institute for Plasma Science &amp; Engr.</a:t>
              </a:r>
            </a:p>
          </p:txBody>
        </p:sp>
      </p:grpSp>
      <p:sp>
        <p:nvSpPr>
          <p:cNvPr id="12" name="内容占位符 2"/>
          <p:cNvSpPr txBox="1">
            <a:spLocks/>
          </p:cNvSpPr>
          <p:nvPr/>
        </p:nvSpPr>
        <p:spPr bwMode="auto">
          <a:xfrm>
            <a:off x="35496" y="3645024"/>
            <a:ext cx="8640960" cy="2880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0000"/>
              </a:lnSpc>
              <a:spcBef>
                <a:spcPts val="0"/>
              </a:spcBef>
              <a:spcAft>
                <a:spcPts val="400"/>
              </a:spcAft>
              <a:buFont typeface="Symbol" panose="05050102010706020507" pitchFamily="18" charset="2"/>
              <a:buChar char="·"/>
            </a:pPr>
            <a:r>
              <a:rPr lang="en-US" altLang="zh-CN" sz="2000" b="1" dirty="0" smtClean="0">
                <a:latin typeface="Arial" panose="020B0604020202020204" pitchFamily="34" charset="0"/>
                <a:cs typeface="Arial" panose="020B0604020202020204" pitchFamily="34" charset="0"/>
              </a:rPr>
              <a:t>500 Hz</a:t>
            </a:r>
            <a:r>
              <a:rPr lang="en-US" altLang="zh-CN" sz="2000" b="1" dirty="0">
                <a:latin typeface="Arial" panose="020B0604020202020204" pitchFamily="34" charset="0"/>
                <a:cs typeface="Arial" panose="020B0604020202020204" pitchFamily="34" charset="0"/>
              </a:rPr>
              <a:t>, </a:t>
            </a:r>
            <a:r>
              <a:rPr lang="en-US" altLang="zh-CN" sz="2000" b="1" dirty="0" smtClean="0">
                <a:latin typeface="Arial" panose="020B0604020202020204" pitchFamily="34" charset="0"/>
                <a:cs typeface="Arial" panose="020B0604020202020204" pitchFamily="34" charset="0"/>
              </a:rPr>
              <a:t>10 kV</a:t>
            </a:r>
            <a:r>
              <a:rPr lang="en-US" altLang="zh-CN" sz="2000" b="1" dirty="0">
                <a:latin typeface="Arial" panose="020B0604020202020204" pitchFamily="34" charset="0"/>
                <a:cs typeface="Arial" panose="020B0604020202020204" pitchFamily="34" charset="0"/>
              </a:rPr>
              <a:t>, </a:t>
            </a:r>
            <a:r>
              <a:rPr lang="en-US" altLang="zh-CN" sz="2000" b="1" dirty="0" smtClean="0">
                <a:latin typeface="Arial" panose="020B0604020202020204" pitchFamily="34" charset="0"/>
                <a:cs typeface="Arial" panose="020B0604020202020204" pitchFamily="34" charset="0"/>
              </a:rPr>
              <a:t>10 s (end of 5,000</a:t>
            </a:r>
            <a:r>
              <a:rPr lang="en-US" altLang="zh-CN" sz="2000" b="1" baseline="30000" dirty="0" smtClean="0">
                <a:latin typeface="Arial" panose="020B0604020202020204" pitchFamily="34" charset="0"/>
                <a:cs typeface="Arial" panose="020B0604020202020204" pitchFamily="34" charset="0"/>
              </a:rPr>
              <a:t>th</a:t>
            </a:r>
            <a:r>
              <a:rPr lang="en-US" altLang="zh-CN" sz="2000" b="1" dirty="0" smtClean="0">
                <a:latin typeface="Arial" panose="020B0604020202020204" pitchFamily="34" charset="0"/>
                <a:cs typeface="Arial" panose="020B0604020202020204" pitchFamily="34" charset="0"/>
              </a:rPr>
              <a:t> pulse), 100 ppm peptidoglycan</a:t>
            </a:r>
          </a:p>
          <a:p>
            <a:pPr>
              <a:lnSpc>
                <a:spcPct val="100000"/>
              </a:lnSpc>
              <a:spcBef>
                <a:spcPts val="0"/>
              </a:spcBef>
              <a:spcAft>
                <a:spcPts val="400"/>
              </a:spcAft>
              <a:buFont typeface="Symbol" panose="05050102010706020507" pitchFamily="18" charset="2"/>
              <a:buChar char="·"/>
            </a:pPr>
            <a:r>
              <a:rPr lang="en-US" altLang="zh-CN" sz="2000" b="1" dirty="0" smtClean="0">
                <a:latin typeface="Arial" panose="020B0604020202020204" pitchFamily="34" charset="0"/>
                <a:cs typeface="Arial" panose="020B0604020202020204" pitchFamily="34" charset="0"/>
              </a:rPr>
              <a:t>Rapid consumption of OH, O</a:t>
            </a:r>
            <a:r>
              <a:rPr lang="en-US" altLang="zh-CN" sz="2000" b="1" baseline="-25000" dirty="0" smtClean="0">
                <a:latin typeface="Arial" panose="020B0604020202020204" pitchFamily="34" charset="0"/>
                <a:cs typeface="Arial" panose="020B0604020202020204" pitchFamily="34" charset="0"/>
              </a:rPr>
              <a:t>3</a:t>
            </a:r>
            <a:r>
              <a:rPr lang="en-US" altLang="zh-CN" sz="2000" b="1" dirty="0" smtClean="0">
                <a:latin typeface="Arial" panose="020B0604020202020204" pitchFamily="34" charset="0"/>
                <a:cs typeface="Arial" panose="020B0604020202020204" pitchFamily="34" charset="0"/>
              </a:rPr>
              <a:t>, O, H</a:t>
            </a:r>
            <a:r>
              <a:rPr lang="en-US" altLang="zh-CN" sz="2000" b="1" baseline="-25000" dirty="0" smtClean="0">
                <a:latin typeface="Arial" panose="020B0604020202020204" pitchFamily="34" charset="0"/>
                <a:cs typeface="Arial" panose="020B0604020202020204" pitchFamily="34" charset="0"/>
              </a:rPr>
              <a:t>2</a:t>
            </a:r>
            <a:r>
              <a:rPr lang="en-US" altLang="zh-CN" sz="2000" b="1" dirty="0" smtClean="0">
                <a:latin typeface="Arial" panose="020B0604020202020204" pitchFamily="34" charset="0"/>
                <a:cs typeface="Arial" panose="020B0604020202020204" pitchFamily="34" charset="0"/>
              </a:rPr>
              <a:t>O</a:t>
            </a:r>
            <a:r>
              <a:rPr lang="en-US" altLang="zh-CN" sz="2000" b="1" baseline="-25000" dirty="0" smtClean="0">
                <a:latin typeface="Arial" panose="020B0604020202020204" pitchFamily="34" charset="0"/>
                <a:cs typeface="Arial" panose="020B0604020202020204" pitchFamily="34" charset="0"/>
              </a:rPr>
              <a:t>2</a:t>
            </a:r>
          </a:p>
          <a:p>
            <a:pPr>
              <a:lnSpc>
                <a:spcPct val="100000"/>
              </a:lnSpc>
              <a:spcBef>
                <a:spcPts val="0"/>
              </a:spcBef>
              <a:spcAft>
                <a:spcPts val="800"/>
              </a:spcAft>
              <a:buFont typeface="Symbol" panose="05050102010706020507" pitchFamily="18" charset="2"/>
              <a:buChar char="·"/>
            </a:pPr>
            <a:r>
              <a:rPr lang="en-US" altLang="zh-CN" sz="2000" b="1" dirty="0" smtClean="0">
                <a:latin typeface="Arial" panose="020B0604020202020204" pitchFamily="34" charset="0"/>
                <a:cs typeface="Arial" panose="020B0604020202020204" pitchFamily="34" charset="0"/>
              </a:rPr>
              <a:t>All long-lifetime RONS decrease with the addition of PG, their production requires one of the consumed molecules</a:t>
            </a:r>
          </a:p>
          <a:p>
            <a:pPr>
              <a:lnSpc>
                <a:spcPct val="100000"/>
              </a:lnSpc>
              <a:spcBef>
                <a:spcPts val="0"/>
              </a:spcBef>
              <a:spcAft>
                <a:spcPts val="800"/>
              </a:spcAft>
              <a:buFont typeface="Symbol" panose="05050102010706020507" pitchFamily="18" charset="2"/>
              <a:buChar char="·"/>
            </a:pPr>
            <a:r>
              <a:rPr lang="en-US" altLang="zh-CN" sz="2000" b="1" dirty="0" smtClean="0">
                <a:latin typeface="Arial" panose="020B0604020202020204" pitchFamily="34" charset="0"/>
                <a:cs typeface="Arial" panose="020B0604020202020204" pitchFamily="34" charset="0"/>
              </a:rPr>
              <a:t>Decrease in O</a:t>
            </a:r>
            <a:r>
              <a:rPr lang="en-US" altLang="zh-CN" sz="2000" b="1" baseline="-25000" dirty="0" smtClean="0">
                <a:latin typeface="Arial" panose="020B0604020202020204" pitchFamily="34" charset="0"/>
                <a:cs typeface="Arial" panose="020B0604020202020204" pitchFamily="34" charset="0"/>
              </a:rPr>
              <a:t>3</a:t>
            </a:r>
            <a:r>
              <a:rPr lang="en-US" altLang="zh-CN" sz="2000" b="1" dirty="0" smtClean="0">
                <a:latin typeface="Arial" panose="020B0604020202020204" pitchFamily="34" charset="0"/>
                <a:cs typeface="Arial" panose="020B0604020202020204" pitchFamily="34" charset="0"/>
              </a:rPr>
              <a:t> in the gas phase increases n</a:t>
            </a:r>
            <a:r>
              <a:rPr lang="en-US" altLang="zh-CN" sz="2000" b="1" baseline="-25000" dirty="0" smtClean="0">
                <a:latin typeface="Arial" panose="020B0604020202020204" pitchFamily="34" charset="0"/>
                <a:cs typeface="Arial" panose="020B0604020202020204" pitchFamily="34" charset="0"/>
              </a:rPr>
              <a:t>e</a:t>
            </a:r>
            <a:r>
              <a:rPr lang="en-US" altLang="zh-CN" sz="2000" b="1" dirty="0" smtClean="0">
                <a:latin typeface="Arial" panose="020B0604020202020204" pitchFamily="34" charset="0"/>
                <a:cs typeface="Arial" panose="020B0604020202020204" pitchFamily="34" charset="0"/>
              </a:rPr>
              <a:t> at the later pulses, greater gas phase production of HO</a:t>
            </a:r>
            <a:r>
              <a:rPr lang="en-US" altLang="zh-CN" sz="2000" b="1" baseline="-25000" dirty="0" smtClean="0">
                <a:latin typeface="Arial" panose="020B0604020202020204" pitchFamily="34" charset="0"/>
                <a:cs typeface="Arial" panose="020B0604020202020204" pitchFamily="34" charset="0"/>
              </a:rPr>
              <a:t>2</a:t>
            </a:r>
            <a:r>
              <a:rPr lang="en-US" altLang="zh-CN" sz="2000" b="1" dirty="0" smtClean="0">
                <a:latin typeface="Arial" panose="020B0604020202020204" pitchFamily="34" charset="0"/>
                <a:cs typeface="Arial" panose="020B0604020202020204" pitchFamily="34" charset="0"/>
              </a:rPr>
              <a:t>, NO, </a:t>
            </a:r>
            <a:r>
              <a:rPr lang="en-US" altLang="zh-CN" sz="2000" b="1" dirty="0">
                <a:latin typeface="Arial" panose="020B0604020202020204" pitchFamily="34" charset="0"/>
                <a:cs typeface="Arial" panose="020B0604020202020204" pitchFamily="34" charset="0"/>
              </a:rPr>
              <a:t>O, O</a:t>
            </a:r>
            <a:r>
              <a:rPr lang="en-US" altLang="zh-CN" sz="2000" b="1" baseline="-25000" dirty="0">
                <a:latin typeface="Arial" panose="020B0604020202020204" pitchFamily="34" charset="0"/>
                <a:cs typeface="Arial" panose="020B0604020202020204" pitchFamily="34" charset="0"/>
              </a:rPr>
              <a:t>2</a:t>
            </a:r>
            <a:r>
              <a:rPr lang="en-US" altLang="zh-CN" sz="2000" b="1" dirty="0">
                <a:latin typeface="Arial" panose="020B0604020202020204" pitchFamily="34" charset="0"/>
                <a:cs typeface="Arial" panose="020B0604020202020204" pitchFamily="34" charset="0"/>
              </a:rPr>
              <a:t>*, </a:t>
            </a:r>
            <a:r>
              <a:rPr lang="en-US" altLang="zh-CN" sz="2000" b="1" dirty="0" smtClean="0">
                <a:latin typeface="Arial" panose="020B0604020202020204" pitchFamily="34" charset="0"/>
                <a:cs typeface="Arial" panose="020B0604020202020204" pitchFamily="34" charset="0"/>
              </a:rPr>
              <a:t>HNO</a:t>
            </a:r>
            <a:r>
              <a:rPr lang="en-US" altLang="zh-CN" sz="2000" b="1" baseline="-25000" dirty="0" smtClean="0">
                <a:latin typeface="Arial" panose="020B0604020202020204" pitchFamily="34" charset="0"/>
                <a:cs typeface="Arial" panose="020B0604020202020204" pitchFamily="34" charset="0"/>
              </a:rPr>
              <a:t>3</a:t>
            </a:r>
            <a:r>
              <a:rPr lang="en-US" altLang="zh-CN" sz="2000" b="1" dirty="0" smtClean="0">
                <a:latin typeface="Arial" panose="020B0604020202020204" pitchFamily="34" charset="0"/>
                <a:cs typeface="Arial" panose="020B0604020202020204" pitchFamily="34" charset="0"/>
              </a:rPr>
              <a:t> with PG at the 5,000</a:t>
            </a:r>
            <a:r>
              <a:rPr lang="en-US" altLang="zh-CN" sz="2000" b="1" baseline="30000" dirty="0" smtClean="0">
                <a:latin typeface="Arial" panose="020B0604020202020204" pitchFamily="34" charset="0"/>
                <a:cs typeface="Arial" panose="020B0604020202020204" pitchFamily="34" charset="0"/>
              </a:rPr>
              <a:t>th</a:t>
            </a:r>
            <a:r>
              <a:rPr lang="en-US" altLang="zh-CN" sz="2000" b="1" dirty="0" smtClean="0">
                <a:latin typeface="Arial" panose="020B0604020202020204" pitchFamily="34" charset="0"/>
                <a:cs typeface="Arial" panose="020B0604020202020204" pitchFamily="34" charset="0"/>
              </a:rPr>
              <a:t> pulse</a:t>
            </a:r>
            <a:endParaRPr lang="en-US" altLang="zh-CN" sz="1800" b="1" dirty="0" smtClean="0">
              <a:latin typeface="Arial" panose="020B0604020202020204" pitchFamily="34" charset="0"/>
              <a:cs typeface="Arial" panose="020B0604020202020204" pitchFamily="34" charset="0"/>
              <a:sym typeface="Wingdings" panose="05000000000000000000" pitchFamily="2" charset="2"/>
            </a:endParaRPr>
          </a:p>
          <a:p>
            <a:pPr>
              <a:lnSpc>
                <a:spcPct val="100000"/>
              </a:lnSpc>
              <a:spcBef>
                <a:spcPts val="0"/>
              </a:spcBef>
              <a:spcAft>
                <a:spcPts val="400"/>
              </a:spcAft>
              <a:buFont typeface="Symbol" panose="05050102010706020507" pitchFamily="18" charset="2"/>
              <a:buChar char="·"/>
            </a:pPr>
            <a:endParaRPr lang="en-US" altLang="zh-CN" sz="2000" b="1" dirty="0" smtClean="0">
              <a:latin typeface="Arial" panose="020B0604020202020204" pitchFamily="34" charset="0"/>
              <a:cs typeface="Arial" panose="020B0604020202020204" pitchFamily="34" charset="0"/>
            </a:endParaRPr>
          </a:p>
          <a:p>
            <a:pPr>
              <a:lnSpc>
                <a:spcPct val="100000"/>
              </a:lnSpc>
              <a:spcBef>
                <a:spcPts val="0"/>
              </a:spcBef>
              <a:spcAft>
                <a:spcPts val="400"/>
              </a:spcAft>
              <a:buFont typeface="Symbol" panose="05050102010706020507" pitchFamily="18" charset="2"/>
              <a:buChar char="·"/>
            </a:pPr>
            <a:endParaRPr lang="en-US" altLang="zh-CN" sz="2000" b="1" baseline="-25000" dirty="0" smtClean="0">
              <a:latin typeface="Arial" panose="020B0604020202020204" pitchFamily="34" charset="0"/>
              <a:cs typeface="Arial" panose="020B0604020202020204" pitchFamily="34" charset="0"/>
            </a:endParaRPr>
          </a:p>
          <a:p>
            <a:pPr marL="0" indent="0">
              <a:lnSpc>
                <a:spcPct val="100000"/>
              </a:lnSpc>
              <a:spcBef>
                <a:spcPts val="0"/>
              </a:spcBef>
              <a:spcAft>
                <a:spcPts val="400"/>
              </a:spcAft>
              <a:buNone/>
            </a:pPr>
            <a:r>
              <a:rPr lang="en-US" altLang="zh-CN" sz="2000" b="1" dirty="0" smtClean="0">
                <a:latin typeface="Arial" panose="020B0604020202020204" pitchFamily="34" charset="0"/>
                <a:cs typeface="Arial" panose="020B0604020202020204" pitchFamily="34" charset="0"/>
              </a:rPr>
              <a:t> </a:t>
            </a:r>
          </a:p>
        </p:txBody>
      </p:sp>
      <p:sp>
        <p:nvSpPr>
          <p:cNvPr id="18" name="Text Box 11"/>
          <p:cNvSpPr txBox="1">
            <a:spLocks noChangeArrowheads="1"/>
          </p:cNvSpPr>
          <p:nvPr/>
        </p:nvSpPr>
        <p:spPr bwMode="auto">
          <a:xfrm>
            <a:off x="107656" y="6510513"/>
            <a:ext cx="100796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000" dirty="0" smtClean="0"/>
              <a:t>MIPSE </a:t>
            </a:r>
            <a:r>
              <a:rPr lang="en-US" sz="1000" dirty="0"/>
              <a:t>2015</a:t>
            </a:r>
          </a:p>
        </p:txBody>
      </p:sp>
      <p:pic>
        <p:nvPicPr>
          <p:cNvPr id="21508"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1266" t="11828" r="1266" b="5999"/>
          <a:stretch/>
        </p:blipFill>
        <p:spPr bwMode="auto">
          <a:xfrm>
            <a:off x="251519" y="722040"/>
            <a:ext cx="8621547" cy="2695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110058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标题 1"/>
          <p:cNvSpPr>
            <a:spLocks noGrp="1"/>
          </p:cNvSpPr>
          <p:nvPr>
            <p:ph type="title"/>
          </p:nvPr>
        </p:nvSpPr>
        <p:spPr>
          <a:xfrm>
            <a:off x="468313" y="-242888"/>
            <a:ext cx="8229600" cy="1143001"/>
          </a:xfrm>
        </p:spPr>
        <p:txBody>
          <a:bodyPr/>
          <a:lstStyle/>
          <a:p>
            <a:r>
              <a:rPr lang="en-US" altLang="zh-CN" sz="3000" b="1" dirty="0" smtClean="0">
                <a:latin typeface="Arial" panose="020B0604020202020204" pitchFamily="34" charset="0"/>
                <a:cs typeface="Arial" panose="020B0604020202020204" pitchFamily="34" charset="0"/>
              </a:rPr>
              <a:t>CONCLUDING REMARKS </a:t>
            </a:r>
            <a:endParaRPr lang="zh-CN" altLang="en-US" sz="3000" b="1" dirty="0" smtClean="0">
              <a:latin typeface="Arial" panose="020B0604020202020204" pitchFamily="34" charset="0"/>
              <a:cs typeface="Arial" panose="020B0604020202020204" pitchFamily="34" charset="0"/>
            </a:endParaRPr>
          </a:p>
        </p:txBody>
      </p:sp>
      <p:sp>
        <p:nvSpPr>
          <p:cNvPr id="37890" name="内容占位符 2"/>
          <p:cNvSpPr>
            <a:spLocks noGrp="1"/>
          </p:cNvSpPr>
          <p:nvPr>
            <p:ph idx="1"/>
          </p:nvPr>
        </p:nvSpPr>
        <p:spPr>
          <a:xfrm>
            <a:off x="251520" y="836712"/>
            <a:ext cx="8712968" cy="5400600"/>
          </a:xfrm>
        </p:spPr>
        <p:txBody>
          <a:bodyPr/>
          <a:lstStyle/>
          <a:p>
            <a:pPr>
              <a:spcBef>
                <a:spcPts val="0"/>
              </a:spcBef>
              <a:spcAft>
                <a:spcPts val="600"/>
              </a:spcAft>
              <a:buFont typeface="Symbol" panose="05050102010706020507" pitchFamily="18" charset="2"/>
              <a:buChar char="·"/>
            </a:pPr>
            <a:r>
              <a:rPr lang="en-US" altLang="zh-CN" sz="2000" b="1" dirty="0" smtClean="0">
                <a:latin typeface="Arial" panose="020B0604020202020204" pitchFamily="34" charset="0"/>
                <a:cs typeface="Arial" panose="020B0604020202020204" pitchFamily="34" charset="0"/>
              </a:rPr>
              <a:t>Plasma-liquid interactions addressed by global model enable the study of long time scales and complete reaction mechanisms appropriate for well-stirred systems.</a:t>
            </a:r>
          </a:p>
          <a:p>
            <a:pPr>
              <a:spcBef>
                <a:spcPts val="0"/>
              </a:spcBef>
              <a:spcAft>
                <a:spcPts val="600"/>
              </a:spcAft>
              <a:buFont typeface="Symbol" panose="05050102010706020507" pitchFamily="18" charset="2"/>
              <a:buChar char="·"/>
            </a:pPr>
            <a:r>
              <a:rPr lang="en-US" altLang="zh-CN" sz="2000" b="1" dirty="0" smtClean="0">
                <a:latin typeface="Arial" panose="020B0604020202020204" pitchFamily="34" charset="0"/>
                <a:cs typeface="Arial" panose="020B0604020202020204" pitchFamily="34" charset="0"/>
              </a:rPr>
              <a:t>In a DBD interacting with a liquid water layer:</a:t>
            </a:r>
          </a:p>
          <a:p>
            <a:pPr lvl="1">
              <a:spcBef>
                <a:spcPts val="0"/>
              </a:spcBef>
              <a:spcAft>
                <a:spcPts val="600"/>
              </a:spcAft>
              <a:buFont typeface="Symbol" panose="05050102010706020507" pitchFamily="18" charset="2"/>
              <a:buChar char="·"/>
            </a:pPr>
            <a:r>
              <a:rPr lang="en-US" altLang="zh-CN" sz="2000" b="1" dirty="0" smtClean="0">
                <a:latin typeface="Arial" panose="020B0604020202020204" pitchFamily="34" charset="0"/>
                <a:cs typeface="Arial" panose="020B0604020202020204" pitchFamily="34" charset="0"/>
              </a:rPr>
              <a:t>Gas flow – reduces the H</a:t>
            </a:r>
            <a:r>
              <a:rPr lang="en-US" altLang="zh-CN" sz="2000" b="1" baseline="-25000" dirty="0" smtClean="0">
                <a:latin typeface="Arial" panose="020B0604020202020204" pitchFamily="34" charset="0"/>
                <a:cs typeface="Arial" panose="020B0604020202020204" pitchFamily="34" charset="0"/>
              </a:rPr>
              <a:t>2</a:t>
            </a:r>
            <a:r>
              <a:rPr lang="en-US" altLang="zh-CN" sz="2000" b="1" dirty="0" smtClean="0">
                <a:latin typeface="Arial" panose="020B0604020202020204" pitchFamily="34" charset="0"/>
                <a:cs typeface="Arial" panose="020B0604020202020204" pitchFamily="34" charset="0"/>
              </a:rPr>
              <a:t>O gas density and species flow out between pulses. The liquid density of species with Henry’s law constants low enough to saturate faster than the gas residence time are unaffected by flow.</a:t>
            </a:r>
          </a:p>
          <a:p>
            <a:pPr lvl="1">
              <a:spcBef>
                <a:spcPts val="0"/>
              </a:spcBef>
              <a:spcAft>
                <a:spcPts val="600"/>
              </a:spcAft>
              <a:buFont typeface="Symbol" panose="05050102010706020507" pitchFamily="18" charset="2"/>
              <a:buChar char="·"/>
            </a:pPr>
            <a:r>
              <a:rPr lang="en-US" altLang="zh-CN" sz="2000" b="1" dirty="0" smtClean="0">
                <a:latin typeface="Arial" panose="020B0604020202020204" pitchFamily="34" charset="0"/>
                <a:cs typeface="Arial" panose="020B0604020202020204" pitchFamily="34" charset="0"/>
              </a:rPr>
              <a:t>Frequency </a:t>
            </a:r>
            <a:r>
              <a:rPr lang="en-US" altLang="zh-CN" sz="2000" b="1" dirty="0">
                <a:latin typeface="Arial" panose="020B0604020202020204" pitchFamily="34" charset="0"/>
                <a:cs typeface="Arial" panose="020B0604020202020204" pitchFamily="34" charset="0"/>
              </a:rPr>
              <a:t>–</a:t>
            </a:r>
            <a:r>
              <a:rPr lang="en-US" altLang="zh-CN" sz="2000" b="1" dirty="0" smtClean="0">
                <a:latin typeface="Arial" panose="020B0604020202020204" pitchFamily="34" charset="0"/>
                <a:cs typeface="Arial" panose="020B0604020202020204" pitchFamily="34" charset="0"/>
              </a:rPr>
              <a:t> Increasing the frequency does not change energy deposition, but decreases the amount of NO</a:t>
            </a:r>
            <a:r>
              <a:rPr lang="en-US" altLang="zh-CN" sz="2000" b="1" baseline="-25000" dirty="0" smtClean="0">
                <a:latin typeface="Arial" panose="020B0604020202020204" pitchFamily="34" charset="0"/>
                <a:cs typeface="Arial" panose="020B0604020202020204" pitchFamily="34" charset="0"/>
              </a:rPr>
              <a:t>3</a:t>
            </a:r>
            <a:r>
              <a:rPr lang="en-US" altLang="zh-CN" sz="2000" b="1" baseline="30000" dirty="0" smtClean="0">
                <a:latin typeface="Arial" panose="020B0604020202020204" pitchFamily="34" charset="0"/>
                <a:cs typeface="Arial" panose="020B0604020202020204" pitchFamily="34" charset="0"/>
              </a:rPr>
              <a:t>-</a:t>
            </a:r>
            <a:r>
              <a:rPr lang="en-US" altLang="zh-CN" sz="2000" b="1" dirty="0" smtClean="0">
                <a:latin typeface="Arial" panose="020B0604020202020204" pitchFamily="34" charset="0"/>
                <a:cs typeface="Arial" panose="020B0604020202020204" pitchFamily="34" charset="0"/>
              </a:rPr>
              <a:t> in the liquid and increases O</a:t>
            </a:r>
            <a:r>
              <a:rPr lang="en-US" altLang="zh-CN" sz="2000" b="1" baseline="-25000" dirty="0" smtClean="0">
                <a:latin typeface="Arial" panose="020B0604020202020204" pitchFamily="34" charset="0"/>
                <a:cs typeface="Arial" panose="020B0604020202020204" pitchFamily="34" charset="0"/>
              </a:rPr>
              <a:t>3</a:t>
            </a:r>
            <a:r>
              <a:rPr lang="en-US" altLang="zh-CN" sz="2000" b="1" dirty="0" smtClean="0">
                <a:latin typeface="Arial" panose="020B0604020202020204" pitchFamily="34" charset="0"/>
                <a:cs typeface="Arial" panose="020B0604020202020204" pitchFamily="34" charset="0"/>
              </a:rPr>
              <a:t>, N</a:t>
            </a:r>
            <a:r>
              <a:rPr lang="en-US" altLang="zh-CN" sz="2000" b="1" baseline="-25000" dirty="0" smtClean="0">
                <a:latin typeface="Arial" panose="020B0604020202020204" pitchFamily="34" charset="0"/>
                <a:cs typeface="Arial" panose="020B0604020202020204" pitchFamily="34" charset="0"/>
              </a:rPr>
              <a:t>2</a:t>
            </a:r>
            <a:r>
              <a:rPr lang="en-US" altLang="zh-CN" sz="2000" b="1" dirty="0" smtClean="0">
                <a:latin typeface="Arial" panose="020B0604020202020204" pitchFamily="34" charset="0"/>
                <a:cs typeface="Arial" panose="020B0604020202020204" pitchFamily="34" charset="0"/>
              </a:rPr>
              <a:t>O, H</a:t>
            </a:r>
            <a:r>
              <a:rPr lang="en-US" altLang="zh-CN" sz="2000" b="1" baseline="-25000" dirty="0" smtClean="0">
                <a:latin typeface="Arial" panose="020B0604020202020204" pitchFamily="34" charset="0"/>
                <a:cs typeface="Arial" panose="020B0604020202020204" pitchFamily="34" charset="0"/>
              </a:rPr>
              <a:t>2</a:t>
            </a:r>
            <a:r>
              <a:rPr lang="en-US" altLang="zh-CN" sz="2000" b="1" dirty="0" smtClean="0">
                <a:latin typeface="Arial" panose="020B0604020202020204" pitchFamily="34" charset="0"/>
                <a:cs typeface="Arial" panose="020B0604020202020204" pitchFamily="34" charset="0"/>
              </a:rPr>
              <a:t>. Increasing frequency will reduce the acidity. </a:t>
            </a:r>
            <a:endParaRPr lang="en-US" altLang="zh-CN" sz="2000" b="1" baseline="-25000" dirty="0" smtClean="0">
              <a:latin typeface="Arial" panose="020B0604020202020204" pitchFamily="34" charset="0"/>
              <a:cs typeface="Arial" panose="020B0604020202020204" pitchFamily="34" charset="0"/>
            </a:endParaRPr>
          </a:p>
          <a:p>
            <a:pPr lvl="1">
              <a:spcBef>
                <a:spcPts val="0"/>
              </a:spcBef>
              <a:spcAft>
                <a:spcPts val="600"/>
              </a:spcAft>
              <a:buFont typeface="Symbol" panose="05050102010706020507" pitchFamily="18" charset="2"/>
              <a:buChar char="·"/>
            </a:pPr>
            <a:r>
              <a:rPr lang="en-US" altLang="zh-CN" sz="2000" b="1" dirty="0" smtClean="0">
                <a:latin typeface="Arial" panose="020B0604020202020204" pitchFamily="34" charset="0"/>
                <a:cs typeface="Arial" panose="020B0604020202020204" pitchFamily="34" charset="0"/>
              </a:rPr>
              <a:t>Biomolecules – Peptidoglycan rapidly consumes OH, O, H</a:t>
            </a:r>
            <a:r>
              <a:rPr lang="en-US" altLang="zh-CN" sz="2000" b="1" baseline="-25000" dirty="0" smtClean="0">
                <a:latin typeface="Arial" panose="020B0604020202020204" pitchFamily="34" charset="0"/>
                <a:cs typeface="Arial" panose="020B0604020202020204" pitchFamily="34" charset="0"/>
              </a:rPr>
              <a:t>2</a:t>
            </a:r>
            <a:r>
              <a:rPr lang="en-US" altLang="zh-CN" sz="2000" b="1" dirty="0" smtClean="0">
                <a:latin typeface="Arial" panose="020B0604020202020204" pitchFamily="34" charset="0"/>
                <a:cs typeface="Arial" panose="020B0604020202020204" pitchFamily="34" charset="0"/>
              </a:rPr>
              <a:t>O</a:t>
            </a:r>
            <a:r>
              <a:rPr lang="en-US" altLang="zh-CN" sz="2000" b="1" baseline="-25000" dirty="0" smtClean="0">
                <a:latin typeface="Arial" panose="020B0604020202020204" pitchFamily="34" charset="0"/>
                <a:cs typeface="Arial" panose="020B0604020202020204" pitchFamily="34" charset="0"/>
              </a:rPr>
              <a:t>2</a:t>
            </a:r>
            <a:r>
              <a:rPr lang="en-US" altLang="zh-CN" sz="2000" b="1" dirty="0" smtClean="0">
                <a:latin typeface="Arial" panose="020B0604020202020204" pitchFamily="34" charset="0"/>
                <a:cs typeface="Arial" panose="020B0604020202020204" pitchFamily="34" charset="0"/>
              </a:rPr>
              <a:t>, and O</a:t>
            </a:r>
            <a:r>
              <a:rPr lang="en-US" altLang="zh-CN" sz="2000" b="1" baseline="-25000" dirty="0" smtClean="0">
                <a:latin typeface="Arial" panose="020B0604020202020204" pitchFamily="34" charset="0"/>
                <a:cs typeface="Arial" panose="020B0604020202020204" pitchFamily="34" charset="0"/>
              </a:rPr>
              <a:t>3</a:t>
            </a:r>
            <a:r>
              <a:rPr lang="en-US" altLang="zh-CN" sz="2000" b="1" dirty="0" smtClean="0">
                <a:latin typeface="Arial" panose="020B0604020202020204" pitchFamily="34" charset="0"/>
                <a:cs typeface="Arial" panose="020B0604020202020204" pitchFamily="34" charset="0"/>
              </a:rPr>
              <a:t>, indicating in a transfer of reactivity from the plasma to the biomolecule. Most </a:t>
            </a:r>
            <a:r>
              <a:rPr lang="en-US" altLang="zh-CN" sz="2000" b="1" smtClean="0">
                <a:latin typeface="Arial" panose="020B0604020202020204" pitchFamily="34" charset="0"/>
                <a:cs typeface="Arial" panose="020B0604020202020204" pitchFamily="34" charset="0"/>
              </a:rPr>
              <a:t>RONS levels decrease </a:t>
            </a:r>
            <a:r>
              <a:rPr lang="en-US" altLang="zh-CN" sz="2000" b="1" dirty="0" smtClean="0">
                <a:latin typeface="Arial" panose="020B0604020202020204" pitchFamily="34" charset="0"/>
                <a:cs typeface="Arial" panose="020B0604020202020204" pitchFamily="34" charset="0"/>
              </a:rPr>
              <a:t>because of this, but the lower O</a:t>
            </a:r>
            <a:r>
              <a:rPr lang="en-US" altLang="zh-CN" sz="2000" b="1" baseline="-25000" dirty="0" smtClean="0">
                <a:latin typeface="Arial" panose="020B0604020202020204" pitchFamily="34" charset="0"/>
                <a:cs typeface="Arial" panose="020B0604020202020204" pitchFamily="34" charset="0"/>
              </a:rPr>
              <a:t>3gas</a:t>
            </a:r>
            <a:r>
              <a:rPr lang="en-US" altLang="zh-CN" sz="2000" b="1" dirty="0" smtClean="0">
                <a:latin typeface="Arial" panose="020B0604020202020204" pitchFamily="34" charset="0"/>
                <a:cs typeface="Arial" panose="020B0604020202020204" pitchFamily="34" charset="0"/>
              </a:rPr>
              <a:t> density means that adding PG results in a higher n</a:t>
            </a:r>
            <a:r>
              <a:rPr lang="en-US" altLang="zh-CN" sz="2000" b="1" baseline="-25000" dirty="0" smtClean="0">
                <a:latin typeface="Arial" panose="020B0604020202020204" pitchFamily="34" charset="0"/>
                <a:cs typeface="Arial" panose="020B0604020202020204" pitchFamily="34" charset="0"/>
              </a:rPr>
              <a:t>e</a:t>
            </a:r>
            <a:r>
              <a:rPr lang="en-US" altLang="zh-CN" sz="2000" b="1" dirty="0" smtClean="0">
                <a:latin typeface="Arial" panose="020B0604020202020204" pitchFamily="34" charset="0"/>
                <a:cs typeface="Arial" panose="020B0604020202020204" pitchFamily="34" charset="0"/>
              </a:rPr>
              <a:t> at later pulses.</a:t>
            </a:r>
            <a:endParaRPr lang="en-US" altLang="zh-CN" sz="2200" b="1" dirty="0" smtClean="0">
              <a:latin typeface="Arial" panose="020B0604020202020204" pitchFamily="34" charset="0"/>
              <a:cs typeface="Arial" panose="020B0604020202020204" pitchFamily="34" charset="0"/>
            </a:endParaRPr>
          </a:p>
          <a:p>
            <a:pPr>
              <a:lnSpc>
                <a:spcPct val="100000"/>
              </a:lnSpc>
              <a:spcBef>
                <a:spcPts val="0"/>
              </a:spcBef>
              <a:spcAft>
                <a:spcPts val="400"/>
              </a:spcAft>
              <a:buFont typeface="Symbol" panose="05050102010706020507" pitchFamily="18" charset="2"/>
              <a:buChar char="·"/>
            </a:pPr>
            <a:endParaRPr lang="en-US" altLang="zh-CN" sz="2200" b="1" dirty="0">
              <a:latin typeface="Arial" panose="020B0604020202020204" pitchFamily="34" charset="0"/>
              <a:cs typeface="Arial" panose="020B0604020202020204" pitchFamily="34" charset="0"/>
            </a:endParaRPr>
          </a:p>
          <a:p>
            <a:pPr>
              <a:spcBef>
                <a:spcPts val="0"/>
              </a:spcBef>
              <a:spcAft>
                <a:spcPts val="600"/>
              </a:spcAft>
              <a:buFont typeface="Symbol" panose="05050102010706020507" pitchFamily="18" charset="2"/>
              <a:buChar char="·"/>
            </a:pPr>
            <a:endParaRPr lang="en-US" altLang="zh-CN" sz="2200" b="1" dirty="0" smtClean="0">
              <a:latin typeface="Arial" panose="020B0604020202020204" pitchFamily="34" charset="0"/>
              <a:cs typeface="Arial" panose="020B0604020202020204" pitchFamily="34" charset="0"/>
            </a:endParaRPr>
          </a:p>
          <a:p>
            <a:pPr>
              <a:spcBef>
                <a:spcPts val="0"/>
              </a:spcBef>
              <a:spcAft>
                <a:spcPts val="600"/>
              </a:spcAft>
              <a:buFont typeface="Symbol" panose="05050102010706020507" pitchFamily="18" charset="2"/>
              <a:buChar char="·"/>
            </a:pPr>
            <a:endParaRPr lang="en-US" altLang="zh-CN" sz="2200" b="1" dirty="0" smtClean="0">
              <a:latin typeface="Arial" panose="020B0604020202020204" pitchFamily="34" charset="0"/>
              <a:cs typeface="Arial" panose="020B0604020202020204" pitchFamily="34" charset="0"/>
            </a:endParaRPr>
          </a:p>
          <a:p>
            <a:pPr>
              <a:spcBef>
                <a:spcPts val="0"/>
              </a:spcBef>
              <a:spcAft>
                <a:spcPts val="600"/>
              </a:spcAft>
              <a:buFont typeface="Symbol" panose="05050102010706020507" pitchFamily="18" charset="2"/>
              <a:buChar char="·"/>
            </a:pPr>
            <a:endParaRPr lang="en-US" altLang="zh-CN" sz="2200" b="1" baseline="-25000" dirty="0" smtClean="0">
              <a:latin typeface="Arial" panose="020B0604020202020204" pitchFamily="34" charset="0"/>
              <a:cs typeface="Arial" panose="020B0604020202020204" pitchFamily="34" charset="0"/>
            </a:endParaRPr>
          </a:p>
          <a:p>
            <a:pPr>
              <a:spcBef>
                <a:spcPts val="0"/>
              </a:spcBef>
              <a:spcAft>
                <a:spcPts val="600"/>
              </a:spcAft>
              <a:buFont typeface="Symbol" panose="05050102010706020507" pitchFamily="18" charset="2"/>
              <a:buChar char="·"/>
            </a:pPr>
            <a:endParaRPr lang="en-US" altLang="zh-CN" sz="2200" b="1" dirty="0" smtClean="0">
              <a:latin typeface="Arial" panose="020B0604020202020204" pitchFamily="34" charset="0"/>
              <a:cs typeface="Arial" panose="020B0604020202020204" pitchFamily="34" charset="0"/>
            </a:endParaRPr>
          </a:p>
          <a:p>
            <a:pPr>
              <a:spcBef>
                <a:spcPts val="0"/>
              </a:spcBef>
              <a:spcAft>
                <a:spcPts val="600"/>
              </a:spcAft>
              <a:buFont typeface="Symbol" panose="05050102010706020507" pitchFamily="18" charset="2"/>
              <a:buChar char="·"/>
            </a:pPr>
            <a:endParaRPr lang="en-US" altLang="zh-CN" sz="2200" b="1" dirty="0" smtClean="0">
              <a:latin typeface="Arial" panose="020B0604020202020204" pitchFamily="34" charset="0"/>
              <a:cs typeface="Arial" panose="020B0604020202020204" pitchFamily="34" charset="0"/>
            </a:endParaRPr>
          </a:p>
          <a:p>
            <a:pPr>
              <a:spcBef>
                <a:spcPts val="0"/>
              </a:spcBef>
              <a:spcAft>
                <a:spcPts val="600"/>
              </a:spcAft>
              <a:buFont typeface="Symbol" panose="05050102010706020507" pitchFamily="18" charset="2"/>
              <a:buChar char="·"/>
            </a:pPr>
            <a:endParaRPr lang="zh-CN" altLang="en-US" sz="2200" b="1" dirty="0">
              <a:solidFill>
                <a:prstClr val="black"/>
              </a:solidFill>
              <a:latin typeface="Arial" panose="020B0604020202020204" pitchFamily="34" charset="0"/>
              <a:cs typeface="Arial" panose="020B0604020202020204" pitchFamily="34" charset="0"/>
            </a:endParaRPr>
          </a:p>
        </p:txBody>
      </p:sp>
      <p:sp>
        <p:nvSpPr>
          <p:cNvPr id="37892" name="Line 2"/>
          <p:cNvSpPr>
            <a:spLocks noChangeShapeType="1"/>
          </p:cNvSpPr>
          <p:nvPr/>
        </p:nvSpPr>
        <p:spPr bwMode="auto">
          <a:xfrm>
            <a:off x="468313" y="692150"/>
            <a:ext cx="8207375" cy="0"/>
          </a:xfrm>
          <a:prstGeom prst="line">
            <a:avLst/>
          </a:prstGeom>
          <a:noFill/>
          <a:ln w="28575">
            <a:solidFill>
              <a:schemeClr val="tx1"/>
            </a:solidFill>
            <a:round/>
            <a:headEnd/>
            <a:tailEnd/>
          </a:ln>
        </p:spPr>
        <p:txBody>
          <a:bodyPr wrap="none" anchor="ctr"/>
          <a:lstStyle/>
          <a:p>
            <a:endParaRPr lang="en-US"/>
          </a:p>
        </p:txBody>
      </p:sp>
      <p:sp>
        <p:nvSpPr>
          <p:cNvPr id="6" name="Text Box 11"/>
          <p:cNvSpPr txBox="1">
            <a:spLocks noChangeArrowheads="1"/>
          </p:cNvSpPr>
          <p:nvPr/>
        </p:nvSpPr>
        <p:spPr bwMode="auto">
          <a:xfrm>
            <a:off x="107656" y="6510513"/>
            <a:ext cx="100796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000" dirty="0" smtClean="0"/>
              <a:t>MIPSE </a:t>
            </a:r>
            <a:r>
              <a:rPr lang="en-US" sz="1000" dirty="0"/>
              <a:t>2015</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标题 1"/>
          <p:cNvSpPr>
            <a:spLocks noGrp="1"/>
          </p:cNvSpPr>
          <p:nvPr>
            <p:ph type="title"/>
          </p:nvPr>
        </p:nvSpPr>
        <p:spPr>
          <a:xfrm>
            <a:off x="179512" y="1916832"/>
            <a:ext cx="8640960" cy="764704"/>
          </a:xfrm>
        </p:spPr>
        <p:txBody>
          <a:bodyPr/>
          <a:lstStyle/>
          <a:p>
            <a:r>
              <a:rPr lang="en-US" altLang="zh-CN" sz="3000" b="1" dirty="0" smtClean="0">
                <a:latin typeface="Arial" panose="020B0604020202020204" pitchFamily="34" charset="0"/>
                <a:cs typeface="Arial" panose="020B0604020202020204" pitchFamily="34" charset="0"/>
              </a:rPr>
              <a:t>BACKUP</a:t>
            </a:r>
            <a:endParaRPr lang="zh-CN" altLang="en-US" sz="3000" b="1" dirty="0" smtClean="0">
              <a:latin typeface="Arial" panose="020B0604020202020204" pitchFamily="34" charset="0"/>
              <a:cs typeface="Arial" panose="020B0604020202020204" pitchFamily="34" charset="0"/>
            </a:endParaRPr>
          </a:p>
        </p:txBody>
      </p:sp>
      <p:grpSp>
        <p:nvGrpSpPr>
          <p:cNvPr id="5" name="Group 5"/>
          <p:cNvGrpSpPr>
            <a:grpSpLocks/>
          </p:cNvGrpSpPr>
          <p:nvPr/>
        </p:nvGrpSpPr>
        <p:grpSpPr bwMode="auto">
          <a:xfrm>
            <a:off x="5373688" y="6165850"/>
            <a:ext cx="3770312" cy="582613"/>
            <a:chOff x="2953" y="3839"/>
            <a:chExt cx="2375" cy="367"/>
          </a:xfrm>
        </p:grpSpPr>
        <p:sp>
          <p:nvSpPr>
            <p:cNvPr id="6" name="Line 6"/>
            <p:cNvSpPr>
              <a:spLocks noChangeShapeType="1"/>
            </p:cNvSpPr>
            <p:nvPr/>
          </p:nvSpPr>
          <p:spPr bwMode="auto">
            <a:xfrm>
              <a:off x="2989" y="3839"/>
              <a:ext cx="2303" cy="1"/>
            </a:xfrm>
            <a:prstGeom prst="line">
              <a:avLst/>
            </a:prstGeom>
            <a:noFill/>
            <a:ln w="28575">
              <a:solidFill>
                <a:schemeClr val="tx1"/>
              </a:solidFill>
              <a:round/>
              <a:headEnd/>
              <a:tailEnd/>
            </a:ln>
            <a:effectLst/>
          </p:spPr>
          <p:txBody>
            <a:bodyPr wrap="none" anchor="ctr"/>
            <a:lstStyle/>
            <a:p>
              <a:endParaRPr lang="en-US"/>
            </a:p>
          </p:txBody>
        </p:sp>
        <p:sp>
          <p:nvSpPr>
            <p:cNvPr id="7" name="Text Box 7"/>
            <p:cNvSpPr txBox="1">
              <a:spLocks noChangeArrowheads="1"/>
            </p:cNvSpPr>
            <p:nvPr/>
          </p:nvSpPr>
          <p:spPr bwMode="auto">
            <a:xfrm>
              <a:off x="2953" y="3840"/>
              <a:ext cx="2375" cy="366"/>
            </a:xfrm>
            <a:prstGeom prst="rect">
              <a:avLst/>
            </a:prstGeom>
            <a:noFill/>
            <a:ln w="9525">
              <a:noFill/>
              <a:miter lim="800000"/>
              <a:headEnd/>
              <a:tailEnd/>
            </a:ln>
            <a:effectLst/>
          </p:spPr>
          <p:txBody>
            <a:bodyPr>
              <a:spAutoFit/>
            </a:bodyPr>
            <a:lstStyle/>
            <a:p>
              <a:pPr algn="ctr" eaLnBrk="0" hangingPunct="0">
                <a:lnSpc>
                  <a:spcPct val="100000"/>
                </a:lnSpc>
                <a:spcBef>
                  <a:spcPct val="0"/>
                </a:spcBef>
                <a:buFontTx/>
                <a:buNone/>
              </a:pPr>
              <a:r>
                <a:rPr lang="en-US" altLang="zh-CN" sz="1600" b="1" dirty="0">
                  <a:latin typeface="Arial" charset="0"/>
                </a:rPr>
                <a:t>University of Michigan</a:t>
              </a:r>
            </a:p>
            <a:p>
              <a:pPr algn="ctr" eaLnBrk="0" hangingPunct="0">
                <a:lnSpc>
                  <a:spcPct val="100000"/>
                </a:lnSpc>
                <a:spcBef>
                  <a:spcPct val="0"/>
                </a:spcBef>
                <a:buFontTx/>
                <a:buNone/>
              </a:pPr>
              <a:r>
                <a:rPr lang="en-US" altLang="zh-CN" sz="1600" b="1" dirty="0">
                  <a:latin typeface="Arial" charset="0"/>
                </a:rPr>
                <a:t>Institute for Plasma Science &amp; Engr.</a:t>
              </a:r>
            </a:p>
          </p:txBody>
        </p:sp>
      </p:grpSp>
      <p:sp>
        <p:nvSpPr>
          <p:cNvPr id="18" name="Text Box 11"/>
          <p:cNvSpPr txBox="1">
            <a:spLocks noChangeArrowheads="1"/>
          </p:cNvSpPr>
          <p:nvPr/>
        </p:nvSpPr>
        <p:spPr bwMode="auto">
          <a:xfrm>
            <a:off x="107656" y="6510513"/>
            <a:ext cx="8600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000" dirty="0" smtClean="0"/>
              <a:t>MIPSE </a:t>
            </a:r>
            <a:r>
              <a:rPr lang="en-US" sz="1000" dirty="0"/>
              <a:t>2015</a:t>
            </a:r>
          </a:p>
        </p:txBody>
      </p:sp>
    </p:spTree>
    <p:extLst>
      <p:ext uri="{BB962C8B-B14F-4D97-AF65-F5344CB8AC3E}">
        <p14:creationId xmlns:p14="http://schemas.microsoft.com/office/powerpoint/2010/main" val="42206973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Line 3"/>
          <p:cNvSpPr>
            <a:spLocks noChangeShapeType="1"/>
          </p:cNvSpPr>
          <p:nvPr/>
        </p:nvSpPr>
        <p:spPr bwMode="auto">
          <a:xfrm>
            <a:off x="457200" y="692696"/>
            <a:ext cx="83058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243" name="Text Box 8"/>
          <p:cNvSpPr txBox="1">
            <a:spLocks noChangeArrowheads="1"/>
          </p:cNvSpPr>
          <p:nvPr/>
        </p:nvSpPr>
        <p:spPr bwMode="auto">
          <a:xfrm>
            <a:off x="4403725" y="255587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latin typeface="Times New Roman" pitchFamily="18" charset="0"/>
            </a:endParaRPr>
          </a:p>
        </p:txBody>
      </p:sp>
      <p:sp>
        <p:nvSpPr>
          <p:cNvPr id="7172" name="Text Box 13"/>
          <p:cNvSpPr txBox="1">
            <a:spLocks noChangeArrowheads="1"/>
          </p:cNvSpPr>
          <p:nvPr/>
        </p:nvSpPr>
        <p:spPr bwMode="auto">
          <a:xfrm>
            <a:off x="228600" y="884238"/>
            <a:ext cx="8610600" cy="4870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31775" indent="-231775"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00000"/>
              </a:lnSpc>
              <a:spcBef>
                <a:spcPts val="300"/>
              </a:spcBef>
              <a:spcAft>
                <a:spcPts val="600"/>
              </a:spcAft>
              <a:buFont typeface="Symbol" pitchFamily="18" charset="2"/>
              <a:buChar char="·"/>
              <a:defRPr/>
            </a:pPr>
            <a:r>
              <a:rPr lang="en-US" sz="2000" b="1" dirty="0" smtClean="0"/>
              <a:t>Species solvate into liquid from gas plasma based on gas phase diffusion into a reactive surface</a:t>
            </a:r>
          </a:p>
          <a:p>
            <a:pPr eaLnBrk="1" hangingPunct="1">
              <a:lnSpc>
                <a:spcPct val="100000"/>
              </a:lnSpc>
              <a:spcBef>
                <a:spcPts val="300"/>
              </a:spcBef>
              <a:spcAft>
                <a:spcPts val="600"/>
              </a:spcAft>
              <a:buFont typeface="Symbol" pitchFamily="18" charset="2"/>
              <a:buChar char="·"/>
              <a:defRPr/>
            </a:pPr>
            <a:r>
              <a:rPr lang="en-US" sz="2000" b="1" dirty="0" smtClean="0"/>
              <a:t>Neutrals:</a:t>
            </a:r>
          </a:p>
          <a:p>
            <a:pPr eaLnBrk="1" hangingPunct="1">
              <a:lnSpc>
                <a:spcPct val="100000"/>
              </a:lnSpc>
              <a:spcBef>
                <a:spcPts val="300"/>
              </a:spcBef>
              <a:spcAft>
                <a:spcPts val="600"/>
              </a:spcAft>
              <a:buFont typeface="Symbol" pitchFamily="18" charset="2"/>
              <a:buChar char="·"/>
              <a:defRPr/>
            </a:pPr>
            <a:endParaRPr lang="en-US" altLang="en-US" sz="2000" b="1" dirty="0">
              <a:sym typeface="Symbol" pitchFamily="18" charset="2"/>
            </a:endParaRPr>
          </a:p>
          <a:p>
            <a:pPr marL="0" indent="0" eaLnBrk="1" hangingPunct="1">
              <a:lnSpc>
                <a:spcPct val="100000"/>
              </a:lnSpc>
              <a:spcBef>
                <a:spcPts val="300"/>
              </a:spcBef>
              <a:spcAft>
                <a:spcPts val="600"/>
              </a:spcAft>
              <a:defRPr/>
            </a:pPr>
            <a:endParaRPr lang="en-US" altLang="en-US" sz="2000" b="1" dirty="0">
              <a:sym typeface="Symbol" pitchFamily="18" charset="2"/>
            </a:endParaRPr>
          </a:p>
          <a:p>
            <a:pPr marL="0" indent="0" eaLnBrk="1" hangingPunct="1">
              <a:lnSpc>
                <a:spcPct val="100000"/>
              </a:lnSpc>
              <a:spcBef>
                <a:spcPts val="300"/>
              </a:spcBef>
              <a:spcAft>
                <a:spcPts val="600"/>
              </a:spcAft>
              <a:defRPr/>
            </a:pPr>
            <a:endParaRPr lang="en-US" altLang="en-US" sz="2000" b="1" dirty="0">
              <a:sym typeface="Symbol" pitchFamily="18" charset="2"/>
            </a:endParaRPr>
          </a:p>
          <a:p>
            <a:pPr lvl="1" eaLnBrk="1" hangingPunct="1">
              <a:lnSpc>
                <a:spcPct val="100000"/>
              </a:lnSpc>
              <a:spcBef>
                <a:spcPts val="300"/>
              </a:spcBef>
              <a:spcAft>
                <a:spcPts val="600"/>
              </a:spcAft>
              <a:buFont typeface="Symbol" pitchFamily="18" charset="2"/>
              <a:buChar char="·"/>
              <a:defRPr/>
            </a:pPr>
            <a:r>
              <a:rPr lang="en-US" altLang="en-US" sz="2000" b="1" i="1" dirty="0">
                <a:sym typeface="Symbol" pitchFamily="18" charset="2"/>
              </a:rPr>
              <a:t>h</a:t>
            </a:r>
            <a:r>
              <a:rPr lang="en-US" altLang="en-US" sz="2000" b="1" dirty="0" smtClean="0">
                <a:sym typeface="Symbol" pitchFamily="18" charset="2"/>
              </a:rPr>
              <a:t> - Henry’s law constant</a:t>
            </a:r>
          </a:p>
          <a:p>
            <a:pPr lvl="1" eaLnBrk="1" hangingPunct="1">
              <a:lnSpc>
                <a:spcPct val="100000"/>
              </a:lnSpc>
              <a:spcBef>
                <a:spcPts val="300"/>
              </a:spcBef>
              <a:spcAft>
                <a:spcPts val="600"/>
              </a:spcAft>
              <a:buFont typeface="Symbol" pitchFamily="18" charset="2"/>
              <a:buChar char="·"/>
              <a:defRPr/>
            </a:pPr>
            <a:r>
              <a:rPr lang="en-US" altLang="en-US" sz="2000" b="1" dirty="0" smtClean="0">
                <a:sym typeface="Symbol" pitchFamily="18" charset="2"/>
              </a:rPr>
              <a:t>Transport occurs into or out of liquid based on whether density is less than or exceeds equilibrium values. </a:t>
            </a:r>
          </a:p>
          <a:p>
            <a:pPr eaLnBrk="1" hangingPunct="1">
              <a:lnSpc>
                <a:spcPct val="100000"/>
              </a:lnSpc>
              <a:spcBef>
                <a:spcPts val="300"/>
              </a:spcBef>
              <a:spcAft>
                <a:spcPts val="600"/>
              </a:spcAft>
              <a:buFont typeface="Symbol" pitchFamily="18" charset="2"/>
              <a:buChar char="·"/>
              <a:defRPr/>
            </a:pPr>
            <a:r>
              <a:rPr lang="en-US" altLang="en-US" sz="2000" b="1" dirty="0" smtClean="0">
                <a:sym typeface="Symbol" pitchFamily="18" charset="2"/>
              </a:rPr>
              <a:t>Charged species:</a:t>
            </a:r>
          </a:p>
          <a:p>
            <a:pPr eaLnBrk="1" hangingPunct="1">
              <a:lnSpc>
                <a:spcPct val="100000"/>
              </a:lnSpc>
              <a:spcAft>
                <a:spcPts val="600"/>
              </a:spcAft>
              <a:buFont typeface="Symbol" pitchFamily="18" charset="2"/>
              <a:buChar char="·"/>
              <a:defRPr/>
            </a:pPr>
            <a:endParaRPr lang="en-US" sz="2000" b="1" dirty="0" smtClean="0">
              <a:sym typeface="Symbol" pitchFamily="18" charset="2"/>
            </a:endParaRPr>
          </a:p>
          <a:p>
            <a:pPr eaLnBrk="1" hangingPunct="1">
              <a:lnSpc>
                <a:spcPct val="100000"/>
              </a:lnSpc>
              <a:spcAft>
                <a:spcPts val="600"/>
              </a:spcAft>
              <a:buFont typeface="Symbol" pitchFamily="18" charset="2"/>
              <a:buChar char="·"/>
              <a:defRPr/>
            </a:pPr>
            <a:endParaRPr lang="en-US" sz="2000" b="1" dirty="0" smtClean="0"/>
          </a:p>
        </p:txBody>
      </p:sp>
      <p:sp>
        <p:nvSpPr>
          <p:cNvPr id="10247" name="Rectangle 16"/>
          <p:cNvSpPr>
            <a:spLocks noChangeArrowheads="1"/>
          </p:cNvSpPr>
          <p:nvPr/>
        </p:nvSpPr>
        <p:spPr bwMode="auto">
          <a:xfrm>
            <a:off x="0" y="-182563"/>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b="1"/>
          </a:p>
        </p:txBody>
      </p:sp>
      <p:sp>
        <p:nvSpPr>
          <p:cNvPr id="10248" name="Rectangle 18"/>
          <p:cNvSpPr>
            <a:spLocks noChangeArrowheads="1"/>
          </p:cNvSpPr>
          <p:nvPr/>
        </p:nvSpPr>
        <p:spPr bwMode="auto">
          <a:xfrm>
            <a:off x="0" y="305593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b="1"/>
          </a:p>
        </p:txBody>
      </p:sp>
      <p:sp>
        <p:nvSpPr>
          <p:cNvPr id="10251" name="Text Box 5"/>
          <p:cNvSpPr txBox="1">
            <a:spLocks noChangeArrowheads="1"/>
          </p:cNvSpPr>
          <p:nvPr/>
        </p:nvSpPr>
        <p:spPr bwMode="auto">
          <a:xfrm>
            <a:off x="228600" y="152400"/>
            <a:ext cx="868680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n-US" altLang="en-US" sz="3000" b="1" i="1" dirty="0" err="1" smtClean="0">
                <a:solidFill>
                  <a:srgbClr val="000000"/>
                </a:solidFill>
                <a:cs typeface="Times New Roman" pitchFamily="18" charset="0"/>
              </a:rPr>
              <a:t>GlobalKIN</a:t>
            </a:r>
            <a:r>
              <a:rPr lang="en-US" altLang="en-US" sz="3000" b="1" i="1" dirty="0" smtClean="0">
                <a:solidFill>
                  <a:srgbClr val="000000"/>
                </a:solidFill>
                <a:cs typeface="Times New Roman" pitchFamily="18" charset="0"/>
              </a:rPr>
              <a:t> </a:t>
            </a:r>
            <a:r>
              <a:rPr lang="en-US" altLang="en-US" sz="3000" b="1" dirty="0" smtClean="0">
                <a:solidFill>
                  <a:srgbClr val="000000"/>
                </a:solidFill>
                <a:cs typeface="Times New Roman" pitchFamily="18" charset="0"/>
              </a:rPr>
              <a:t>LIQUID MODULE</a:t>
            </a:r>
            <a:endParaRPr lang="en-US" altLang="en-US" sz="3000" b="1" dirty="0">
              <a:solidFill>
                <a:srgbClr val="000000"/>
              </a:solidFill>
              <a:cs typeface="Times New Roman" pitchFamily="18" charset="0"/>
            </a:endParaRPr>
          </a:p>
        </p:txBody>
      </p:sp>
      <p:grpSp>
        <p:nvGrpSpPr>
          <p:cNvPr id="10252" name="Group 10"/>
          <p:cNvGrpSpPr>
            <a:grpSpLocks/>
          </p:cNvGrpSpPr>
          <p:nvPr/>
        </p:nvGrpSpPr>
        <p:grpSpPr bwMode="auto">
          <a:xfrm>
            <a:off x="5335588" y="6151563"/>
            <a:ext cx="3770312" cy="582612"/>
            <a:chOff x="2953" y="3839"/>
            <a:chExt cx="2375" cy="367"/>
          </a:xfrm>
        </p:grpSpPr>
        <p:sp>
          <p:nvSpPr>
            <p:cNvPr id="10254" name="Line 11"/>
            <p:cNvSpPr>
              <a:spLocks noChangeShapeType="1"/>
            </p:cNvSpPr>
            <p:nvPr/>
          </p:nvSpPr>
          <p:spPr bwMode="auto">
            <a:xfrm>
              <a:off x="2989" y="3839"/>
              <a:ext cx="2303" cy="1"/>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55" name="Text Box 12"/>
            <p:cNvSpPr txBox="1">
              <a:spLocks noChangeArrowheads="1"/>
            </p:cNvSpPr>
            <p:nvPr/>
          </p:nvSpPr>
          <p:spPr bwMode="auto">
            <a:xfrm>
              <a:off x="2953" y="3840"/>
              <a:ext cx="2375" cy="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n-US" altLang="zh-CN" sz="1600" b="1">
                  <a:ea typeface="SimSun" pitchFamily="2" charset="-122"/>
                </a:rPr>
                <a:t>University of Michigan</a:t>
              </a:r>
            </a:p>
            <a:p>
              <a:pPr algn="ctr">
                <a:spcBef>
                  <a:spcPct val="0"/>
                </a:spcBef>
                <a:buFontTx/>
                <a:buNone/>
              </a:pPr>
              <a:r>
                <a:rPr lang="en-US" altLang="zh-CN" sz="1600" b="1">
                  <a:ea typeface="SimSun" pitchFamily="2" charset="-122"/>
                </a:rPr>
                <a:t>Institute for Plasma Science &amp; Engr.</a:t>
              </a:r>
            </a:p>
          </p:txBody>
        </p:sp>
      </p:grpSp>
      <p:sp>
        <p:nvSpPr>
          <p:cNvPr id="12" name="Text Box 11"/>
          <p:cNvSpPr txBox="1">
            <a:spLocks noChangeArrowheads="1"/>
          </p:cNvSpPr>
          <p:nvPr/>
        </p:nvSpPr>
        <p:spPr bwMode="auto">
          <a:xfrm>
            <a:off x="107656" y="6510513"/>
            <a:ext cx="8600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000" dirty="0" smtClean="0"/>
              <a:t>MIPSE </a:t>
            </a:r>
            <a:r>
              <a:rPr lang="en-US" sz="1000" dirty="0"/>
              <a:t>2015</a:t>
            </a:r>
          </a:p>
        </p:txBody>
      </p:sp>
      <p:graphicFrame>
        <p:nvGraphicFramePr>
          <p:cNvPr id="2" name="Object 1"/>
          <p:cNvGraphicFramePr>
            <a:graphicFrameLocks noChangeAspect="1"/>
          </p:cNvGraphicFramePr>
          <p:nvPr>
            <p:extLst>
              <p:ext uri="{D42A27DB-BD31-4B8C-83A1-F6EECF244321}">
                <p14:modId xmlns:p14="http://schemas.microsoft.com/office/powerpoint/2010/main" val="3988921998"/>
              </p:ext>
            </p:extLst>
          </p:nvPr>
        </p:nvGraphicFramePr>
        <p:xfrm>
          <a:off x="431800" y="2205038"/>
          <a:ext cx="8094663" cy="985837"/>
        </p:xfrm>
        <a:graphic>
          <a:graphicData uri="http://schemas.openxmlformats.org/presentationml/2006/ole">
            <mc:AlternateContent xmlns:mc="http://schemas.openxmlformats.org/markup-compatibility/2006">
              <mc:Choice xmlns:v="urn:schemas-microsoft-com:vml" Requires="v">
                <p:oleObj spid="_x0000_s21257" name="Equation" r:id="rId4" imgW="4228920" imgH="507960" progId="Equation.3">
                  <p:embed/>
                </p:oleObj>
              </mc:Choice>
              <mc:Fallback>
                <p:oleObj name="Equation" r:id="rId4" imgW="4228920" imgH="507960" progId="Equation.3">
                  <p:embed/>
                  <p:pic>
                    <p:nvPicPr>
                      <p:cNvPr id="0" name="Object 3"/>
                      <p:cNvPicPr>
                        <a:picLocks noChangeAspect="1" noChangeArrowheads="1"/>
                      </p:cNvPicPr>
                      <p:nvPr/>
                    </p:nvPicPr>
                    <p:blipFill>
                      <a:blip r:embed="rId5"/>
                      <a:srcRect/>
                      <a:stretch>
                        <a:fillRect/>
                      </a:stretch>
                    </p:blipFill>
                    <p:spPr bwMode="auto">
                      <a:xfrm>
                        <a:off x="431800" y="2205038"/>
                        <a:ext cx="8094663" cy="985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3875610693"/>
              </p:ext>
            </p:extLst>
          </p:nvPr>
        </p:nvGraphicFramePr>
        <p:xfrm>
          <a:off x="1547664" y="4894039"/>
          <a:ext cx="6173788" cy="911225"/>
        </p:xfrm>
        <a:graphic>
          <a:graphicData uri="http://schemas.openxmlformats.org/presentationml/2006/ole">
            <mc:AlternateContent xmlns:mc="http://schemas.openxmlformats.org/markup-compatibility/2006">
              <mc:Choice xmlns:v="urn:schemas-microsoft-com:vml" Requires="v">
                <p:oleObj spid="_x0000_s21258" name="Equation" r:id="rId6" imgW="3225600" imgH="469800" progId="Equation.3">
                  <p:embed/>
                </p:oleObj>
              </mc:Choice>
              <mc:Fallback>
                <p:oleObj name="Equation" r:id="rId6" imgW="3225600" imgH="469800" progId="Equation.3">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47664" y="4894039"/>
                        <a:ext cx="6173788" cy="911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8793113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D:\UIGELS_D_Amanda\Conferences\2015_ISPC\GlobalKin\04b_Posi_v2.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240739" y="836613"/>
            <a:ext cx="3548318" cy="425798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148064" y="3501009"/>
            <a:ext cx="3528392" cy="14125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61" name="标题 1"/>
          <p:cNvSpPr>
            <a:spLocks noGrp="1"/>
          </p:cNvSpPr>
          <p:nvPr>
            <p:ph type="title"/>
          </p:nvPr>
        </p:nvSpPr>
        <p:spPr>
          <a:xfrm>
            <a:off x="0" y="-100013"/>
            <a:ext cx="9144000" cy="1143001"/>
          </a:xfrm>
        </p:spPr>
        <p:txBody>
          <a:bodyPr/>
          <a:lstStyle/>
          <a:p>
            <a:r>
              <a:rPr lang="en-US" altLang="zh-CN" sz="3000" b="1" dirty="0" smtClean="0">
                <a:latin typeface="Arial" panose="020B0604020202020204" pitchFamily="34" charset="0"/>
                <a:cs typeface="Arial" panose="020B0604020202020204" pitchFamily="34" charset="0"/>
              </a:rPr>
              <a:t>COMPUTATIONAL APPROACHES</a:t>
            </a:r>
            <a:endParaRPr lang="zh-CN" altLang="en-US" sz="3000" b="1" dirty="0" smtClean="0">
              <a:latin typeface="Arial" panose="020B0604020202020204" pitchFamily="34" charset="0"/>
              <a:cs typeface="Arial" panose="020B0604020202020204" pitchFamily="34" charset="0"/>
            </a:endParaRPr>
          </a:p>
        </p:txBody>
      </p:sp>
      <p:sp>
        <p:nvSpPr>
          <p:cNvPr id="3" name="内容占位符 2"/>
          <p:cNvSpPr>
            <a:spLocks noGrp="1"/>
          </p:cNvSpPr>
          <p:nvPr>
            <p:ph idx="1"/>
          </p:nvPr>
        </p:nvSpPr>
        <p:spPr>
          <a:xfrm>
            <a:off x="107504" y="980728"/>
            <a:ext cx="4410744" cy="5548684"/>
          </a:xfrm>
        </p:spPr>
        <p:txBody>
          <a:bodyPr>
            <a:noAutofit/>
          </a:bodyPr>
          <a:lstStyle/>
          <a:p>
            <a:pPr>
              <a:spcBef>
                <a:spcPts val="0"/>
              </a:spcBef>
              <a:spcAft>
                <a:spcPts val="400"/>
              </a:spcAft>
              <a:buFont typeface="Symbol" panose="05050102010706020507" pitchFamily="18" charset="2"/>
              <a:buChar char="·"/>
            </a:pPr>
            <a:r>
              <a:rPr lang="en-US" altLang="zh-CN" sz="2000" b="1" dirty="0" smtClean="0">
                <a:latin typeface="Arial" panose="020B0604020202020204" pitchFamily="34" charset="0"/>
                <a:cs typeface="Arial" panose="020B0604020202020204" pitchFamily="34" charset="0"/>
              </a:rPr>
              <a:t>Many phenomena require multi-dimensional modeling to address proper scaling. </a:t>
            </a:r>
          </a:p>
          <a:p>
            <a:pPr>
              <a:spcBef>
                <a:spcPts val="0"/>
              </a:spcBef>
              <a:spcAft>
                <a:spcPts val="400"/>
              </a:spcAft>
              <a:buFont typeface="Symbol" panose="05050102010706020507" pitchFamily="18" charset="2"/>
              <a:buChar char="·"/>
            </a:pPr>
            <a:r>
              <a:rPr lang="en-US" altLang="zh-CN" sz="2000" b="1" dirty="0" smtClean="0">
                <a:latin typeface="Arial" panose="020B0604020202020204" pitchFamily="34" charset="0"/>
                <a:cs typeface="Arial" panose="020B0604020202020204" pitchFamily="34" charset="0"/>
              </a:rPr>
              <a:t>Complex chemistries and 1000s pulses are computationally challenging in 2-D models.</a:t>
            </a:r>
          </a:p>
          <a:p>
            <a:pPr>
              <a:spcBef>
                <a:spcPts val="0"/>
              </a:spcBef>
              <a:spcAft>
                <a:spcPts val="400"/>
              </a:spcAft>
              <a:buFont typeface="Symbol" panose="05050102010706020507" pitchFamily="18" charset="2"/>
              <a:buChar char="·"/>
            </a:pPr>
            <a:r>
              <a:rPr lang="en-US" altLang="zh-CN" sz="2000" b="1" dirty="0" smtClean="0">
                <a:latin typeface="Arial" panose="020B0604020202020204" pitchFamily="34" charset="0"/>
                <a:cs typeface="Arial" panose="020B0604020202020204" pitchFamily="34" charset="0"/>
              </a:rPr>
              <a:t>Global models enable more rapid analysis of </a:t>
            </a:r>
            <a:r>
              <a:rPr lang="en-US" altLang="zh-CN" sz="2000" b="1" dirty="0">
                <a:latin typeface="Arial" panose="020B0604020202020204" pitchFamily="34" charset="0"/>
                <a:cs typeface="Arial" panose="020B0604020202020204" pitchFamily="34" charset="0"/>
              </a:rPr>
              <a:t>r</a:t>
            </a:r>
            <a:r>
              <a:rPr lang="en-US" altLang="zh-CN" sz="2000" b="1" dirty="0" smtClean="0">
                <a:latin typeface="Arial" panose="020B0604020202020204" pitchFamily="34" charset="0"/>
                <a:cs typeface="Arial" panose="020B0604020202020204" pitchFamily="34" charset="0"/>
              </a:rPr>
              <a:t>eaction mechanisms and scaling laws.</a:t>
            </a:r>
          </a:p>
          <a:p>
            <a:pPr>
              <a:spcBef>
                <a:spcPts val="0"/>
              </a:spcBef>
              <a:spcAft>
                <a:spcPts val="400"/>
              </a:spcAft>
              <a:buFont typeface="Symbol" panose="05050102010706020507" pitchFamily="18" charset="2"/>
              <a:buChar char="·"/>
            </a:pPr>
            <a:r>
              <a:rPr lang="en-US" altLang="zh-CN" sz="2000" b="1" dirty="0" smtClean="0">
                <a:latin typeface="Arial" panose="020B0604020202020204" pitchFamily="34" charset="0"/>
                <a:cs typeface="Arial" panose="020B0604020202020204" pitchFamily="34" charset="0"/>
              </a:rPr>
              <a:t>Disadvantages:</a:t>
            </a:r>
          </a:p>
          <a:p>
            <a:pPr lvl="1">
              <a:spcBef>
                <a:spcPts val="0"/>
              </a:spcBef>
              <a:spcAft>
                <a:spcPts val="400"/>
              </a:spcAft>
              <a:buFont typeface="Symbol" panose="05050102010706020507" pitchFamily="18" charset="2"/>
              <a:buChar char="·"/>
            </a:pPr>
            <a:r>
              <a:rPr lang="en-US" altLang="zh-CN" sz="2000" b="1" dirty="0" smtClean="0">
                <a:latin typeface="Arial" panose="020B0604020202020204" pitchFamily="34" charset="0"/>
                <a:cs typeface="Arial" panose="020B0604020202020204" pitchFamily="34" charset="0"/>
              </a:rPr>
              <a:t>Unable to capture mixing between highly non-uniform gas mixtures</a:t>
            </a:r>
          </a:p>
          <a:p>
            <a:pPr lvl="1">
              <a:spcBef>
                <a:spcPts val="0"/>
              </a:spcBef>
              <a:spcAft>
                <a:spcPts val="400"/>
              </a:spcAft>
              <a:buFont typeface="Symbol" panose="05050102010706020507" pitchFamily="18" charset="2"/>
              <a:buChar char="·"/>
            </a:pPr>
            <a:r>
              <a:rPr lang="en-US" altLang="zh-CN" sz="2000" b="1" dirty="0" smtClean="0">
                <a:latin typeface="Arial" panose="020B0604020202020204" pitchFamily="34" charset="0"/>
                <a:cs typeface="Arial" panose="020B0604020202020204" pitchFamily="34" charset="0"/>
              </a:rPr>
              <a:t>Does not easily resolved ionization wave behavior.</a:t>
            </a:r>
          </a:p>
          <a:p>
            <a:pPr>
              <a:lnSpc>
                <a:spcPct val="90000"/>
              </a:lnSpc>
              <a:buFont typeface="Symbol" panose="05050102010706020507" pitchFamily="18" charset="2"/>
              <a:buChar char="·"/>
            </a:pPr>
            <a:endParaRPr lang="en-US" altLang="zh-CN" sz="2000" dirty="0" smtClean="0"/>
          </a:p>
          <a:p>
            <a:pPr marL="0" indent="0">
              <a:lnSpc>
                <a:spcPct val="90000"/>
              </a:lnSpc>
              <a:buNone/>
            </a:pPr>
            <a:endParaRPr lang="en-US" altLang="zh-CN" sz="2000" dirty="0" smtClean="0"/>
          </a:p>
          <a:p>
            <a:pPr lvl="2">
              <a:lnSpc>
                <a:spcPct val="90000"/>
              </a:lnSpc>
            </a:pPr>
            <a:endParaRPr lang="en-US" altLang="zh-CN" sz="2000" dirty="0" smtClean="0"/>
          </a:p>
        </p:txBody>
      </p:sp>
      <p:sp>
        <p:nvSpPr>
          <p:cNvPr id="15365" name="Line 2"/>
          <p:cNvSpPr>
            <a:spLocks noChangeShapeType="1"/>
          </p:cNvSpPr>
          <p:nvPr/>
        </p:nvSpPr>
        <p:spPr bwMode="auto">
          <a:xfrm>
            <a:off x="971550" y="836613"/>
            <a:ext cx="7467600" cy="0"/>
          </a:xfrm>
          <a:prstGeom prst="line">
            <a:avLst/>
          </a:prstGeom>
          <a:noFill/>
          <a:ln w="28575">
            <a:solidFill>
              <a:schemeClr val="tx1"/>
            </a:solidFill>
            <a:round/>
            <a:headEnd/>
            <a:tailEnd/>
          </a:ln>
        </p:spPr>
        <p:txBody>
          <a:bodyPr wrap="none" anchor="ctr"/>
          <a:lstStyle/>
          <a:p>
            <a:endParaRPr lang="en-US"/>
          </a:p>
        </p:txBody>
      </p:sp>
      <p:grpSp>
        <p:nvGrpSpPr>
          <p:cNvPr id="5" name="Group 5"/>
          <p:cNvGrpSpPr>
            <a:grpSpLocks/>
          </p:cNvGrpSpPr>
          <p:nvPr/>
        </p:nvGrpSpPr>
        <p:grpSpPr bwMode="auto">
          <a:xfrm>
            <a:off x="5373688" y="6165304"/>
            <a:ext cx="3770312" cy="582613"/>
            <a:chOff x="2953" y="3839"/>
            <a:chExt cx="2375" cy="367"/>
          </a:xfrm>
        </p:grpSpPr>
        <p:sp>
          <p:nvSpPr>
            <p:cNvPr id="6" name="Line 6"/>
            <p:cNvSpPr>
              <a:spLocks noChangeShapeType="1"/>
            </p:cNvSpPr>
            <p:nvPr/>
          </p:nvSpPr>
          <p:spPr bwMode="auto">
            <a:xfrm>
              <a:off x="2989" y="3839"/>
              <a:ext cx="2303" cy="1"/>
            </a:xfrm>
            <a:prstGeom prst="line">
              <a:avLst/>
            </a:prstGeom>
            <a:noFill/>
            <a:ln w="28575">
              <a:solidFill>
                <a:schemeClr val="tx1"/>
              </a:solidFill>
              <a:round/>
              <a:headEnd/>
              <a:tailEnd/>
            </a:ln>
            <a:effectLst/>
          </p:spPr>
          <p:txBody>
            <a:bodyPr wrap="none" anchor="ctr"/>
            <a:lstStyle/>
            <a:p>
              <a:endParaRPr lang="en-US"/>
            </a:p>
          </p:txBody>
        </p:sp>
        <p:sp>
          <p:nvSpPr>
            <p:cNvPr id="7" name="Text Box 7"/>
            <p:cNvSpPr txBox="1">
              <a:spLocks noChangeArrowheads="1"/>
            </p:cNvSpPr>
            <p:nvPr/>
          </p:nvSpPr>
          <p:spPr bwMode="auto">
            <a:xfrm>
              <a:off x="2953" y="3840"/>
              <a:ext cx="2375" cy="366"/>
            </a:xfrm>
            <a:prstGeom prst="rect">
              <a:avLst/>
            </a:prstGeom>
            <a:noFill/>
            <a:ln w="9525">
              <a:noFill/>
              <a:miter lim="800000"/>
              <a:headEnd/>
              <a:tailEnd/>
            </a:ln>
            <a:effectLst/>
          </p:spPr>
          <p:txBody>
            <a:bodyPr>
              <a:spAutoFit/>
            </a:bodyPr>
            <a:lstStyle/>
            <a:p>
              <a:pPr algn="ctr" eaLnBrk="0" hangingPunct="0">
                <a:lnSpc>
                  <a:spcPct val="100000"/>
                </a:lnSpc>
                <a:spcBef>
                  <a:spcPct val="0"/>
                </a:spcBef>
                <a:buFontTx/>
                <a:buNone/>
              </a:pPr>
              <a:r>
                <a:rPr lang="en-US" altLang="zh-CN" sz="1600" b="1" dirty="0">
                  <a:latin typeface="Arial" charset="0"/>
                </a:rPr>
                <a:t>University of Michigan</a:t>
              </a:r>
            </a:p>
            <a:p>
              <a:pPr algn="ctr" eaLnBrk="0" hangingPunct="0">
                <a:lnSpc>
                  <a:spcPct val="100000"/>
                </a:lnSpc>
                <a:spcBef>
                  <a:spcPct val="0"/>
                </a:spcBef>
                <a:buFontTx/>
                <a:buNone/>
              </a:pPr>
              <a:r>
                <a:rPr lang="en-US" altLang="zh-CN" sz="1600" b="1" dirty="0">
                  <a:latin typeface="Arial" charset="0"/>
                </a:rPr>
                <a:t>Institute for Plasma Science &amp; Engr.</a:t>
              </a:r>
            </a:p>
          </p:txBody>
        </p:sp>
      </p:grpSp>
      <p:sp>
        <p:nvSpPr>
          <p:cNvPr id="9" name="Text Box 11"/>
          <p:cNvSpPr txBox="1">
            <a:spLocks noChangeArrowheads="1"/>
          </p:cNvSpPr>
          <p:nvPr/>
        </p:nvSpPr>
        <p:spPr bwMode="auto">
          <a:xfrm>
            <a:off x="107656" y="6510513"/>
            <a:ext cx="8600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000" dirty="0" smtClean="0"/>
              <a:t>MIPSE </a:t>
            </a:r>
            <a:r>
              <a:rPr lang="en-US" sz="1000" dirty="0"/>
              <a:t>2015</a:t>
            </a:r>
          </a:p>
        </p:txBody>
      </p:sp>
      <p:sp>
        <p:nvSpPr>
          <p:cNvPr id="10" name="Text Box 7"/>
          <p:cNvSpPr txBox="1">
            <a:spLocks noChangeArrowheads="1"/>
          </p:cNvSpPr>
          <p:nvPr/>
        </p:nvSpPr>
        <p:spPr bwMode="auto">
          <a:xfrm>
            <a:off x="1763688" y="6315322"/>
            <a:ext cx="1355725" cy="2841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45720" rIns="45720">
            <a:spAutoFit/>
          </a:bodyPr>
          <a:lstStyle>
            <a:lvl1pPr marL="228600" indent="-228600">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0" hangingPunct="0">
              <a:spcAft>
                <a:spcPct val="50000"/>
              </a:spcAft>
              <a:buFont typeface="Symbol" pitchFamily="18" charset="2"/>
              <a:buNone/>
            </a:pPr>
            <a:r>
              <a:rPr lang="en-US" altLang="zh-CN" sz="1200" b="1" dirty="0">
                <a:ea typeface="SimSun" pitchFamily="2" charset="-122"/>
              </a:rPr>
              <a:t>Animation Slide</a:t>
            </a:r>
          </a:p>
        </p:txBody>
      </p:sp>
      <p:sp>
        <p:nvSpPr>
          <p:cNvPr id="11" name="内容占位符 2"/>
          <p:cNvSpPr txBox="1">
            <a:spLocks/>
          </p:cNvSpPr>
          <p:nvPr/>
        </p:nvSpPr>
        <p:spPr bwMode="auto">
          <a:xfrm>
            <a:off x="5004048" y="908721"/>
            <a:ext cx="3888432" cy="4320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00000"/>
              </a:lnSpc>
              <a:spcBef>
                <a:spcPts val="0"/>
              </a:spcBef>
              <a:spcAft>
                <a:spcPts val="0"/>
              </a:spcAft>
              <a:buNone/>
            </a:pPr>
            <a:r>
              <a:rPr lang="en-US" altLang="zh-CN" sz="1800" b="1" dirty="0" smtClean="0">
                <a:latin typeface="Arial" panose="020B0604020202020204" pitchFamily="34" charset="0"/>
                <a:cs typeface="Arial" panose="020B0604020202020204" pitchFamily="34" charset="0"/>
                <a:sym typeface="Symbol"/>
              </a:rPr>
              <a:t> </a:t>
            </a:r>
            <a:r>
              <a:rPr lang="en-US" altLang="zh-CN" sz="1800" b="1" dirty="0" smtClean="0">
                <a:latin typeface="Arial" panose="020B0604020202020204" pitchFamily="34" charset="0"/>
                <a:cs typeface="Arial" panose="020B0604020202020204" pitchFamily="34" charset="0"/>
              </a:rPr>
              <a:t>2-D: Up to days CPU for 10s ns</a:t>
            </a:r>
          </a:p>
        </p:txBody>
      </p:sp>
      <p:sp>
        <p:nvSpPr>
          <p:cNvPr id="13" name="内容占位符 2"/>
          <p:cNvSpPr txBox="1">
            <a:spLocks/>
          </p:cNvSpPr>
          <p:nvPr/>
        </p:nvSpPr>
        <p:spPr bwMode="auto">
          <a:xfrm>
            <a:off x="4788024" y="3573016"/>
            <a:ext cx="4320480" cy="7200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00000"/>
              </a:lnSpc>
              <a:spcBef>
                <a:spcPts val="0"/>
              </a:spcBef>
              <a:spcAft>
                <a:spcPts val="0"/>
              </a:spcAft>
              <a:buNone/>
            </a:pPr>
            <a:r>
              <a:rPr lang="en-US" altLang="zh-CN" sz="1800" b="1" dirty="0" smtClean="0">
                <a:latin typeface="Arial" panose="020B0604020202020204" pitchFamily="34" charset="0"/>
                <a:cs typeface="Arial" panose="020B0604020202020204" pitchFamily="34" charset="0"/>
                <a:sym typeface="Symbol"/>
              </a:rPr>
              <a:t> </a:t>
            </a:r>
            <a:r>
              <a:rPr lang="en-US" altLang="zh-CN" sz="1800" b="1" dirty="0" smtClean="0">
                <a:latin typeface="Arial" panose="020B0604020202020204" pitchFamily="34" charset="0"/>
                <a:cs typeface="Arial" panose="020B0604020202020204" pitchFamily="34" charset="0"/>
              </a:rPr>
              <a:t>Global:  5,000 pulses, 10 s, </a:t>
            </a:r>
            <a:r>
              <a:rPr lang="en-US" altLang="zh-CN" sz="1800" b="1" dirty="0" smtClean="0">
                <a:latin typeface="Arial" panose="020B0604020202020204" pitchFamily="34" charset="0"/>
                <a:cs typeface="Arial" panose="020B0604020202020204" pitchFamily="34" charset="0"/>
                <a:sym typeface="Wingdings" panose="05000000000000000000" pitchFamily="2" charset="2"/>
              </a:rPr>
              <a:t>&lt; 1 day</a:t>
            </a:r>
            <a:endParaRPr lang="en-US" altLang="zh-CN" sz="1800" dirty="0" smtClean="0"/>
          </a:p>
          <a:p>
            <a:pPr lvl="2" algn="ctr">
              <a:lnSpc>
                <a:spcPct val="90000"/>
              </a:lnSpc>
            </a:pPr>
            <a:endParaRPr lang="en-US" altLang="zh-CN" sz="2000" dirty="0" smtClean="0"/>
          </a:p>
        </p:txBody>
      </p:sp>
      <p:pic>
        <p:nvPicPr>
          <p:cNvPr id="21506" name="Picture 2" descr="D:\UIGELS_D_Amanda\Global_kin\Two_zones\comparison_with_pdpsim\global_kin\standard_ckt\PARAM_V2\Base_case\24hr\why_global_V2.t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24901" y="3937498"/>
            <a:ext cx="4311595" cy="21557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56723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标题 1"/>
          <p:cNvSpPr>
            <a:spLocks noGrp="1"/>
          </p:cNvSpPr>
          <p:nvPr>
            <p:ph type="title"/>
          </p:nvPr>
        </p:nvSpPr>
        <p:spPr>
          <a:xfrm>
            <a:off x="0" y="-100013"/>
            <a:ext cx="9144000" cy="1143001"/>
          </a:xfrm>
        </p:spPr>
        <p:txBody>
          <a:bodyPr/>
          <a:lstStyle/>
          <a:p>
            <a:r>
              <a:rPr lang="en-US" altLang="zh-CN" sz="3000" b="1" dirty="0" smtClean="0">
                <a:latin typeface="Arial" panose="020B0604020202020204" pitchFamily="34" charset="0"/>
                <a:cs typeface="Arial" panose="020B0604020202020204" pitchFamily="34" charset="0"/>
              </a:rPr>
              <a:t>PLASMA LIQUID INTERACTIONS</a:t>
            </a:r>
            <a:endParaRPr lang="zh-CN" altLang="en-US" sz="3000" b="1" dirty="0" smtClean="0">
              <a:latin typeface="Arial" panose="020B0604020202020204" pitchFamily="34" charset="0"/>
              <a:cs typeface="Arial" panose="020B0604020202020204" pitchFamily="34" charset="0"/>
            </a:endParaRPr>
          </a:p>
        </p:txBody>
      </p:sp>
      <p:sp>
        <p:nvSpPr>
          <p:cNvPr id="3" name="内容占位符 2"/>
          <p:cNvSpPr>
            <a:spLocks noGrp="1"/>
          </p:cNvSpPr>
          <p:nvPr>
            <p:ph idx="1"/>
          </p:nvPr>
        </p:nvSpPr>
        <p:spPr>
          <a:xfrm>
            <a:off x="107504" y="1019869"/>
            <a:ext cx="5112568" cy="5217443"/>
          </a:xfrm>
        </p:spPr>
        <p:txBody>
          <a:bodyPr>
            <a:noAutofit/>
          </a:bodyPr>
          <a:lstStyle/>
          <a:p>
            <a:pPr>
              <a:spcBef>
                <a:spcPts val="0"/>
              </a:spcBef>
              <a:spcAft>
                <a:spcPts val="400"/>
              </a:spcAft>
              <a:buFont typeface="Symbol" panose="05050102010706020507" pitchFamily="18" charset="2"/>
              <a:buChar char="·"/>
            </a:pPr>
            <a:r>
              <a:rPr lang="en-US" altLang="zh-CN" sz="2000" b="1" dirty="0" smtClean="0">
                <a:latin typeface="Arial" panose="020B0604020202020204" pitchFamily="34" charset="0"/>
                <a:cs typeface="Arial" panose="020B0604020202020204" pitchFamily="34" charset="0"/>
              </a:rPr>
              <a:t>Use of Dielectric Barrier Discharges (DBDs) in medical applications </a:t>
            </a:r>
            <a:r>
              <a:rPr lang="en-US" altLang="zh-CN" sz="2000" b="1" dirty="0" smtClean="0">
                <a:latin typeface="Arial" panose="020B0604020202020204" pitchFamily="34" charset="0"/>
                <a:cs typeface="Arial" panose="020B0604020202020204" pitchFamily="34" charset="0"/>
                <a:sym typeface="Wingdings" panose="05000000000000000000" pitchFamily="2" charset="2"/>
              </a:rPr>
              <a:t>typically treat tissue covered with liquid.</a:t>
            </a:r>
            <a:endParaRPr lang="en-US" altLang="zh-CN" sz="2000" b="1" dirty="0" smtClean="0">
              <a:latin typeface="Arial" panose="020B0604020202020204" pitchFamily="34" charset="0"/>
              <a:cs typeface="Arial" panose="020B0604020202020204" pitchFamily="34" charset="0"/>
            </a:endParaRPr>
          </a:p>
          <a:p>
            <a:pPr lvl="1">
              <a:spcBef>
                <a:spcPts val="0"/>
              </a:spcBef>
              <a:spcAft>
                <a:spcPts val="400"/>
              </a:spcAft>
              <a:buFont typeface="Symbol" panose="05050102010706020507" pitchFamily="18" charset="2"/>
              <a:buChar char="·"/>
            </a:pPr>
            <a:r>
              <a:rPr lang="en-US" altLang="zh-CN" sz="2000" b="1" dirty="0" smtClean="0">
                <a:latin typeface="Arial" panose="020B0604020202020204" pitchFamily="34" charset="0"/>
                <a:cs typeface="Arial" panose="020B0604020202020204" pitchFamily="34" charset="0"/>
              </a:rPr>
              <a:t>Sanitizing wounds </a:t>
            </a:r>
            <a:r>
              <a:rPr lang="en-US" altLang="zh-CN" sz="2000" b="1" dirty="0">
                <a:latin typeface="Arial" panose="020B0604020202020204" pitchFamily="34" charset="0"/>
                <a:cs typeface="Arial" panose="020B0604020202020204" pitchFamily="34" charset="0"/>
              </a:rPr>
              <a:t>without tissue damage </a:t>
            </a:r>
          </a:p>
          <a:p>
            <a:pPr lvl="1">
              <a:spcBef>
                <a:spcPts val="0"/>
              </a:spcBef>
              <a:spcAft>
                <a:spcPts val="400"/>
              </a:spcAft>
              <a:buFont typeface="Symbol" panose="05050102010706020507" pitchFamily="18" charset="2"/>
              <a:buChar char="·"/>
            </a:pPr>
            <a:r>
              <a:rPr lang="en-US" altLang="zh-CN" sz="2000" b="1" dirty="0" smtClean="0">
                <a:latin typeface="Arial" panose="020B0604020202020204" pitchFamily="34" charset="0"/>
                <a:cs typeface="Arial" panose="020B0604020202020204" pitchFamily="34" charset="0"/>
              </a:rPr>
              <a:t>Reducing size </a:t>
            </a:r>
            <a:r>
              <a:rPr lang="en-US" altLang="zh-CN" sz="2000" b="1" dirty="0">
                <a:latin typeface="Arial" panose="020B0604020202020204" pitchFamily="34" charset="0"/>
                <a:cs typeface="Arial" panose="020B0604020202020204" pitchFamily="34" charset="0"/>
              </a:rPr>
              <a:t>of </a:t>
            </a:r>
            <a:r>
              <a:rPr lang="en-US" altLang="zh-CN" sz="2000" b="1" dirty="0" smtClean="0">
                <a:latin typeface="Arial" panose="020B0604020202020204" pitchFamily="34" charset="0"/>
                <a:cs typeface="Arial" panose="020B0604020202020204" pitchFamily="34" charset="0"/>
              </a:rPr>
              <a:t>tumors</a:t>
            </a:r>
            <a:endParaRPr lang="en-US" altLang="zh-CN" sz="2000" b="1" dirty="0">
              <a:latin typeface="Arial" panose="020B0604020202020204" pitchFamily="34" charset="0"/>
              <a:cs typeface="Arial" panose="020B0604020202020204" pitchFamily="34" charset="0"/>
            </a:endParaRPr>
          </a:p>
          <a:p>
            <a:pPr lvl="1">
              <a:spcBef>
                <a:spcPts val="0"/>
              </a:spcBef>
              <a:spcAft>
                <a:spcPts val="400"/>
              </a:spcAft>
              <a:buFont typeface="Symbol" panose="05050102010706020507" pitchFamily="18" charset="2"/>
              <a:buChar char="·"/>
            </a:pPr>
            <a:r>
              <a:rPr lang="en-US" altLang="zh-CN" sz="2000" b="1" dirty="0" smtClean="0">
                <a:latin typeface="Arial" panose="020B0604020202020204" pitchFamily="34" charset="0"/>
                <a:cs typeface="Arial" panose="020B0604020202020204" pitchFamily="34" charset="0"/>
              </a:rPr>
              <a:t>Eradicating </a:t>
            </a:r>
            <a:r>
              <a:rPr lang="en-US" altLang="zh-CN" sz="2000" b="1" dirty="0">
                <a:latin typeface="Arial" panose="020B0604020202020204" pitchFamily="34" charset="0"/>
                <a:cs typeface="Arial" panose="020B0604020202020204" pitchFamily="34" charset="0"/>
              </a:rPr>
              <a:t>bacteria in </a:t>
            </a:r>
            <a:r>
              <a:rPr lang="en-US" altLang="zh-CN" sz="2000" b="1" dirty="0" smtClean="0">
                <a:latin typeface="Arial" panose="020B0604020202020204" pitchFamily="34" charset="0"/>
                <a:cs typeface="Arial" panose="020B0604020202020204" pitchFamily="34" charset="0"/>
              </a:rPr>
              <a:t>biofilms</a:t>
            </a:r>
          </a:p>
          <a:p>
            <a:pPr>
              <a:spcBef>
                <a:spcPts val="0"/>
              </a:spcBef>
              <a:spcAft>
                <a:spcPts val="400"/>
              </a:spcAft>
              <a:buFont typeface="Symbol" panose="05050102010706020507" pitchFamily="18" charset="2"/>
              <a:buChar char="·"/>
            </a:pPr>
            <a:r>
              <a:rPr lang="en-US" altLang="zh-CN" sz="2000" b="1" dirty="0">
                <a:latin typeface="Arial" panose="020B0604020202020204" pitchFamily="34" charset="0"/>
                <a:cs typeface="Arial" panose="020B0604020202020204" pitchFamily="34" charset="0"/>
              </a:rPr>
              <a:t>R</a:t>
            </a:r>
            <a:r>
              <a:rPr lang="en-US" altLang="zh-CN" sz="2000" b="1" dirty="0" smtClean="0">
                <a:latin typeface="Arial" panose="020B0604020202020204" pitchFamily="34" charset="0"/>
                <a:cs typeface="Arial" panose="020B0604020202020204" pitchFamily="34" charset="0"/>
              </a:rPr>
              <a:t>eactive oxygen and nitrogen species (RONS) produced by plasma and reaching tissue are processed by the liquid.</a:t>
            </a:r>
          </a:p>
          <a:p>
            <a:pPr>
              <a:spcBef>
                <a:spcPts val="0"/>
              </a:spcBef>
              <a:spcAft>
                <a:spcPts val="400"/>
              </a:spcAft>
              <a:buFont typeface="Symbol" panose="05050102010706020507" pitchFamily="18" charset="2"/>
              <a:buChar char="·"/>
            </a:pPr>
            <a:r>
              <a:rPr lang="en-US" altLang="zh-CN" sz="2000" b="1" dirty="0">
                <a:latin typeface="Arial" panose="020B0604020202020204" pitchFamily="34" charset="0"/>
                <a:cs typeface="Arial" panose="020B0604020202020204" pitchFamily="34" charset="0"/>
              </a:rPr>
              <a:t>E</a:t>
            </a:r>
            <a:r>
              <a:rPr lang="en-US" altLang="zh-CN" sz="2000" b="1" dirty="0" smtClean="0">
                <a:latin typeface="Arial" panose="020B0604020202020204" pitchFamily="34" charset="0"/>
                <a:cs typeface="Arial" panose="020B0604020202020204" pitchFamily="34" charset="0"/>
              </a:rPr>
              <a:t>fficacy of these systems depends on long-term plasma produced, liquid phase chemistry.</a:t>
            </a:r>
          </a:p>
          <a:p>
            <a:pPr>
              <a:lnSpc>
                <a:spcPct val="120000"/>
              </a:lnSpc>
              <a:buFont typeface="Symbol" panose="05050102010706020507" pitchFamily="18" charset="2"/>
              <a:buChar char="·"/>
            </a:pPr>
            <a:endParaRPr lang="en-US" altLang="zh-CN" sz="2400" dirty="0" smtClean="0"/>
          </a:p>
          <a:p>
            <a:pPr marL="0" indent="0">
              <a:lnSpc>
                <a:spcPct val="90000"/>
              </a:lnSpc>
              <a:buNone/>
            </a:pPr>
            <a:endParaRPr lang="en-US" altLang="zh-CN" sz="2400" dirty="0" smtClean="0"/>
          </a:p>
          <a:p>
            <a:pPr lvl="2">
              <a:lnSpc>
                <a:spcPct val="90000"/>
              </a:lnSpc>
            </a:pPr>
            <a:endParaRPr lang="en-US" altLang="zh-CN" sz="2000" dirty="0" smtClean="0"/>
          </a:p>
        </p:txBody>
      </p:sp>
      <p:sp>
        <p:nvSpPr>
          <p:cNvPr id="15365" name="Line 2"/>
          <p:cNvSpPr>
            <a:spLocks noChangeShapeType="1"/>
          </p:cNvSpPr>
          <p:nvPr/>
        </p:nvSpPr>
        <p:spPr bwMode="auto">
          <a:xfrm>
            <a:off x="971550" y="836613"/>
            <a:ext cx="7467600" cy="0"/>
          </a:xfrm>
          <a:prstGeom prst="line">
            <a:avLst/>
          </a:prstGeom>
          <a:noFill/>
          <a:ln w="28575">
            <a:solidFill>
              <a:schemeClr val="tx1"/>
            </a:solidFill>
            <a:round/>
            <a:headEnd/>
            <a:tailEnd/>
          </a:ln>
        </p:spPr>
        <p:txBody>
          <a:bodyPr wrap="none" anchor="ctr"/>
          <a:lstStyle/>
          <a:p>
            <a:endParaRPr lang="en-US"/>
          </a:p>
        </p:txBody>
      </p:sp>
      <p:grpSp>
        <p:nvGrpSpPr>
          <p:cNvPr id="5" name="Group 5"/>
          <p:cNvGrpSpPr>
            <a:grpSpLocks/>
          </p:cNvGrpSpPr>
          <p:nvPr/>
        </p:nvGrpSpPr>
        <p:grpSpPr bwMode="auto">
          <a:xfrm>
            <a:off x="5373688" y="6165304"/>
            <a:ext cx="3770312" cy="582613"/>
            <a:chOff x="2953" y="3839"/>
            <a:chExt cx="2375" cy="367"/>
          </a:xfrm>
        </p:grpSpPr>
        <p:sp>
          <p:nvSpPr>
            <p:cNvPr id="6" name="Line 6"/>
            <p:cNvSpPr>
              <a:spLocks noChangeShapeType="1"/>
            </p:cNvSpPr>
            <p:nvPr/>
          </p:nvSpPr>
          <p:spPr bwMode="auto">
            <a:xfrm>
              <a:off x="2989" y="3839"/>
              <a:ext cx="2303" cy="1"/>
            </a:xfrm>
            <a:prstGeom prst="line">
              <a:avLst/>
            </a:prstGeom>
            <a:noFill/>
            <a:ln w="28575">
              <a:solidFill>
                <a:schemeClr val="tx1"/>
              </a:solidFill>
              <a:round/>
              <a:headEnd/>
              <a:tailEnd/>
            </a:ln>
            <a:effectLst/>
          </p:spPr>
          <p:txBody>
            <a:bodyPr wrap="none" anchor="ctr"/>
            <a:lstStyle/>
            <a:p>
              <a:endParaRPr lang="en-US"/>
            </a:p>
          </p:txBody>
        </p:sp>
        <p:sp>
          <p:nvSpPr>
            <p:cNvPr id="7" name="Text Box 7"/>
            <p:cNvSpPr txBox="1">
              <a:spLocks noChangeArrowheads="1"/>
            </p:cNvSpPr>
            <p:nvPr/>
          </p:nvSpPr>
          <p:spPr bwMode="auto">
            <a:xfrm>
              <a:off x="2953" y="3840"/>
              <a:ext cx="2375" cy="366"/>
            </a:xfrm>
            <a:prstGeom prst="rect">
              <a:avLst/>
            </a:prstGeom>
            <a:noFill/>
            <a:ln w="9525">
              <a:noFill/>
              <a:miter lim="800000"/>
              <a:headEnd/>
              <a:tailEnd/>
            </a:ln>
            <a:effectLst/>
          </p:spPr>
          <p:txBody>
            <a:bodyPr>
              <a:spAutoFit/>
            </a:bodyPr>
            <a:lstStyle/>
            <a:p>
              <a:pPr algn="ctr" eaLnBrk="0" hangingPunct="0">
                <a:lnSpc>
                  <a:spcPct val="100000"/>
                </a:lnSpc>
                <a:spcBef>
                  <a:spcPct val="0"/>
                </a:spcBef>
                <a:buFontTx/>
                <a:buNone/>
              </a:pPr>
              <a:r>
                <a:rPr lang="en-US" altLang="zh-CN" sz="1600" b="1" dirty="0">
                  <a:latin typeface="Arial" charset="0"/>
                </a:rPr>
                <a:t>University of Michigan</a:t>
              </a:r>
            </a:p>
            <a:p>
              <a:pPr algn="ctr" eaLnBrk="0" hangingPunct="0">
                <a:lnSpc>
                  <a:spcPct val="100000"/>
                </a:lnSpc>
                <a:spcBef>
                  <a:spcPct val="0"/>
                </a:spcBef>
                <a:buFontTx/>
                <a:buNone/>
              </a:pPr>
              <a:r>
                <a:rPr lang="en-US" altLang="zh-CN" sz="1600" b="1" dirty="0">
                  <a:latin typeface="Arial" charset="0"/>
                </a:rPr>
                <a:t>Institute for Plasma Science &amp; Engr.</a:t>
              </a:r>
            </a:p>
          </p:txBody>
        </p:sp>
      </p:grpSp>
      <p:sp>
        <p:nvSpPr>
          <p:cNvPr id="12" name="内容占位符 2"/>
          <p:cNvSpPr txBox="1">
            <a:spLocks/>
          </p:cNvSpPr>
          <p:nvPr/>
        </p:nvSpPr>
        <p:spPr bwMode="auto">
          <a:xfrm>
            <a:off x="5373688" y="5636375"/>
            <a:ext cx="4067943" cy="5040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68275" indent="-168275">
              <a:lnSpc>
                <a:spcPct val="100000"/>
              </a:lnSpc>
              <a:spcBef>
                <a:spcPts val="0"/>
              </a:spcBef>
              <a:spcAft>
                <a:spcPts val="400"/>
              </a:spcAft>
              <a:buNone/>
            </a:pPr>
            <a:r>
              <a:rPr lang="en-US" sz="1200" b="1" dirty="0" smtClean="0">
                <a:latin typeface="Arial" panose="020B0604020202020204" pitchFamily="34" charset="0"/>
                <a:cs typeface="Arial" panose="020B0604020202020204" pitchFamily="34" charset="0"/>
              </a:rPr>
              <a:t>S. </a:t>
            </a:r>
            <a:r>
              <a:rPr lang="en-US" sz="1200" b="1" dirty="0" err="1" smtClean="0">
                <a:latin typeface="Arial" panose="020B0604020202020204" pitchFamily="34" charset="0"/>
                <a:cs typeface="Arial" panose="020B0604020202020204" pitchFamily="34" charset="0"/>
              </a:rPr>
              <a:t>Kalghatgi</a:t>
            </a:r>
            <a:r>
              <a:rPr lang="en-US" sz="1200" b="1" dirty="0" smtClean="0">
                <a:latin typeface="Arial" panose="020B0604020202020204" pitchFamily="34" charset="0"/>
                <a:cs typeface="Arial" panose="020B0604020202020204" pitchFamily="34" charset="0"/>
              </a:rPr>
              <a:t>, et al. </a:t>
            </a:r>
            <a:r>
              <a:rPr lang="en-US" sz="1200" b="1" dirty="0" err="1" smtClean="0">
                <a:latin typeface="Arial" panose="020B0604020202020204" pitchFamily="34" charset="0"/>
                <a:cs typeface="Arial" panose="020B0604020202020204" pitchFamily="34" charset="0"/>
              </a:rPr>
              <a:t>PLoS</a:t>
            </a:r>
            <a:r>
              <a:rPr lang="en-US" sz="1200" b="1" dirty="0" smtClean="0">
                <a:latin typeface="Arial" panose="020B0604020202020204" pitchFamily="34" charset="0"/>
                <a:cs typeface="Arial" panose="020B0604020202020204" pitchFamily="34" charset="0"/>
              </a:rPr>
              <a:t> ONE, </a:t>
            </a:r>
            <a:r>
              <a:rPr lang="en-US" sz="1200" b="1" dirty="0">
                <a:latin typeface="Arial" panose="020B0604020202020204" pitchFamily="34" charset="0"/>
                <a:cs typeface="Arial" panose="020B0604020202020204" pitchFamily="34" charset="0"/>
              </a:rPr>
              <a:t>6</a:t>
            </a:r>
            <a:r>
              <a:rPr lang="en-US" sz="1200" b="1" dirty="0" smtClean="0">
                <a:latin typeface="Arial" panose="020B0604020202020204" pitchFamily="34" charset="0"/>
                <a:cs typeface="Arial" panose="020B0604020202020204" pitchFamily="34" charset="0"/>
              </a:rPr>
              <a:t>, e16270 (2011).</a:t>
            </a:r>
            <a:endParaRPr lang="en-US" altLang="zh-CN" sz="1200" b="1" dirty="0" smtClean="0">
              <a:latin typeface="Arial" panose="020B0604020202020204" pitchFamily="34" charset="0"/>
              <a:cs typeface="Arial" panose="020B0604020202020204" pitchFamily="34" charset="0"/>
            </a:endParaRPr>
          </a:p>
          <a:p>
            <a:pPr marL="0" indent="0">
              <a:lnSpc>
                <a:spcPct val="90000"/>
              </a:lnSpc>
              <a:buFont typeface="Arial" charset="0"/>
              <a:buNone/>
            </a:pPr>
            <a:endParaRPr lang="en-US" altLang="zh-CN" sz="1200" b="1" dirty="0" smtClean="0"/>
          </a:p>
          <a:p>
            <a:pPr lvl="2">
              <a:lnSpc>
                <a:spcPct val="90000"/>
              </a:lnSpc>
            </a:pPr>
            <a:endParaRPr lang="en-US" altLang="zh-CN" sz="1200" b="1" dirty="0" smtClean="0"/>
          </a:p>
        </p:txBody>
      </p:sp>
      <p:sp>
        <p:nvSpPr>
          <p:cNvPr id="13" name="Text Box 11"/>
          <p:cNvSpPr txBox="1">
            <a:spLocks noChangeArrowheads="1"/>
          </p:cNvSpPr>
          <p:nvPr/>
        </p:nvSpPr>
        <p:spPr bwMode="auto">
          <a:xfrm>
            <a:off x="107656" y="6510513"/>
            <a:ext cx="1079968"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000" dirty="0" smtClean="0"/>
              <a:t>MIPSE </a:t>
            </a:r>
            <a:r>
              <a:rPr lang="en-US" sz="1000" dirty="0"/>
              <a:t>2015</a:t>
            </a:r>
          </a:p>
        </p:txBody>
      </p:sp>
      <p:sp>
        <p:nvSpPr>
          <p:cNvPr id="14" name="内容占位符 2"/>
          <p:cNvSpPr txBox="1">
            <a:spLocks/>
          </p:cNvSpPr>
          <p:nvPr/>
        </p:nvSpPr>
        <p:spPr bwMode="auto">
          <a:xfrm>
            <a:off x="4854277" y="3068959"/>
            <a:ext cx="4355976" cy="360435"/>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68275" indent="-168275">
              <a:lnSpc>
                <a:spcPct val="100000"/>
              </a:lnSpc>
              <a:spcBef>
                <a:spcPts val="0"/>
              </a:spcBef>
              <a:spcAft>
                <a:spcPts val="400"/>
              </a:spcAft>
              <a:buNone/>
            </a:pPr>
            <a:r>
              <a:rPr lang="en-US" sz="1200" b="1" dirty="0" smtClean="0">
                <a:latin typeface="Arial" panose="020B0604020202020204" pitchFamily="34" charset="0"/>
                <a:cs typeface="Arial" panose="020B0604020202020204" pitchFamily="34" charset="0"/>
              </a:rPr>
              <a:t>    P. </a:t>
            </a:r>
            <a:r>
              <a:rPr lang="en-US" sz="1200" b="1" dirty="0" err="1" smtClean="0">
                <a:latin typeface="Arial" panose="020B0604020202020204" pitchFamily="34" charset="0"/>
                <a:cs typeface="Arial" panose="020B0604020202020204" pitchFamily="34" charset="0"/>
              </a:rPr>
              <a:t>Lukes</a:t>
            </a:r>
            <a:r>
              <a:rPr lang="en-US" sz="1200" b="1" dirty="0" smtClean="0">
                <a:latin typeface="Arial" panose="020B0604020202020204" pitchFamily="34" charset="0"/>
                <a:cs typeface="Arial" panose="020B0604020202020204" pitchFamily="34" charset="0"/>
              </a:rPr>
              <a:t>, et al. IEEE Trans. Plasma Sci. 39, 2644 (2009).</a:t>
            </a:r>
            <a:endParaRPr lang="en-US" altLang="zh-CN" sz="1200" b="1" dirty="0" smtClean="0">
              <a:latin typeface="Arial" panose="020B0604020202020204" pitchFamily="34" charset="0"/>
              <a:cs typeface="Arial" panose="020B0604020202020204" pitchFamily="34" charset="0"/>
            </a:endParaRPr>
          </a:p>
          <a:p>
            <a:pPr marL="0" indent="0">
              <a:lnSpc>
                <a:spcPct val="90000"/>
              </a:lnSpc>
              <a:buFont typeface="Arial" charset="0"/>
              <a:buNone/>
            </a:pPr>
            <a:endParaRPr lang="en-US" altLang="zh-CN" sz="1200" b="1" dirty="0" smtClean="0"/>
          </a:p>
          <a:p>
            <a:pPr lvl="2">
              <a:lnSpc>
                <a:spcPct val="90000"/>
              </a:lnSpc>
            </a:pPr>
            <a:endParaRPr lang="en-US" altLang="zh-CN" sz="1200" b="1" dirty="0" smtClean="0"/>
          </a:p>
        </p:txBody>
      </p:sp>
      <p:pic>
        <p:nvPicPr>
          <p:cNvPr id="22531" name="Picture 3" descr="C:\Users\amanda\AppData\Local\Temp\journal.pone.0016270.g001.png"/>
          <p:cNvPicPr>
            <a:picLocks noChangeAspect="1" noChangeArrowheads="1"/>
          </p:cNvPicPr>
          <p:nvPr/>
        </p:nvPicPr>
        <p:blipFill rotWithShape="1">
          <a:blip r:embed="rId3">
            <a:extLst>
              <a:ext uri="{28A0092B-C50C-407E-A947-70E740481C1C}">
                <a14:useLocalDpi xmlns:a14="http://schemas.microsoft.com/office/drawing/2010/main" val="0"/>
              </a:ext>
            </a:extLst>
          </a:blip>
          <a:srcRect l="-1" t="14498" r="55146" b="55660"/>
          <a:stretch/>
        </p:blipFill>
        <p:spPr bwMode="auto">
          <a:xfrm>
            <a:off x="5301155" y="3688597"/>
            <a:ext cx="3848829" cy="192935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0208"/>
          <a:stretch/>
        </p:blipFill>
        <p:spPr bwMode="auto">
          <a:xfrm>
            <a:off x="5292080" y="980728"/>
            <a:ext cx="3522637" cy="19368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913183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标题 1"/>
          <p:cNvSpPr>
            <a:spLocks noGrp="1"/>
          </p:cNvSpPr>
          <p:nvPr>
            <p:ph type="title"/>
          </p:nvPr>
        </p:nvSpPr>
        <p:spPr>
          <a:xfrm>
            <a:off x="251520" y="0"/>
            <a:ext cx="8640960" cy="764704"/>
          </a:xfrm>
        </p:spPr>
        <p:txBody>
          <a:bodyPr/>
          <a:lstStyle/>
          <a:p>
            <a:r>
              <a:rPr lang="en-US" altLang="zh-CN" sz="3000" b="1" dirty="0" smtClean="0">
                <a:latin typeface="Arial" panose="020B0604020202020204" pitchFamily="34" charset="0"/>
                <a:cs typeface="Arial" panose="020B0604020202020204" pitchFamily="34" charset="0"/>
              </a:rPr>
              <a:t>SINGLE PULSE:</a:t>
            </a:r>
            <a:endParaRPr lang="zh-CN" altLang="en-US" sz="3000" b="1" dirty="0" smtClean="0">
              <a:latin typeface="Arial" panose="020B0604020202020204" pitchFamily="34" charset="0"/>
              <a:cs typeface="Arial" panose="020B0604020202020204" pitchFamily="34" charset="0"/>
            </a:endParaRPr>
          </a:p>
        </p:txBody>
      </p:sp>
      <p:sp>
        <p:nvSpPr>
          <p:cNvPr id="15365" name="Line 2"/>
          <p:cNvSpPr>
            <a:spLocks noChangeShapeType="1"/>
          </p:cNvSpPr>
          <p:nvPr/>
        </p:nvSpPr>
        <p:spPr bwMode="auto">
          <a:xfrm>
            <a:off x="971550" y="692696"/>
            <a:ext cx="7467600" cy="0"/>
          </a:xfrm>
          <a:prstGeom prst="line">
            <a:avLst/>
          </a:prstGeom>
          <a:noFill/>
          <a:ln w="28575">
            <a:solidFill>
              <a:schemeClr val="tx1"/>
            </a:solidFill>
            <a:round/>
            <a:headEnd/>
            <a:tailEnd/>
          </a:ln>
        </p:spPr>
        <p:txBody>
          <a:bodyPr wrap="none" anchor="ctr"/>
          <a:lstStyle/>
          <a:p>
            <a:endParaRPr lang="en-US"/>
          </a:p>
        </p:txBody>
      </p:sp>
      <p:grpSp>
        <p:nvGrpSpPr>
          <p:cNvPr id="5" name="Group 5"/>
          <p:cNvGrpSpPr>
            <a:grpSpLocks/>
          </p:cNvGrpSpPr>
          <p:nvPr/>
        </p:nvGrpSpPr>
        <p:grpSpPr bwMode="auto">
          <a:xfrm>
            <a:off x="5373688" y="6165850"/>
            <a:ext cx="3770312" cy="582613"/>
            <a:chOff x="2953" y="3839"/>
            <a:chExt cx="2375" cy="367"/>
          </a:xfrm>
        </p:grpSpPr>
        <p:sp>
          <p:nvSpPr>
            <p:cNvPr id="6" name="Line 6"/>
            <p:cNvSpPr>
              <a:spLocks noChangeShapeType="1"/>
            </p:cNvSpPr>
            <p:nvPr/>
          </p:nvSpPr>
          <p:spPr bwMode="auto">
            <a:xfrm>
              <a:off x="2989" y="3839"/>
              <a:ext cx="2303" cy="1"/>
            </a:xfrm>
            <a:prstGeom prst="line">
              <a:avLst/>
            </a:prstGeom>
            <a:noFill/>
            <a:ln w="28575">
              <a:solidFill>
                <a:schemeClr val="tx1"/>
              </a:solidFill>
              <a:round/>
              <a:headEnd/>
              <a:tailEnd/>
            </a:ln>
            <a:effectLst/>
          </p:spPr>
          <p:txBody>
            <a:bodyPr wrap="none" anchor="ctr"/>
            <a:lstStyle/>
            <a:p>
              <a:endParaRPr lang="en-US"/>
            </a:p>
          </p:txBody>
        </p:sp>
        <p:sp>
          <p:nvSpPr>
            <p:cNvPr id="7" name="Text Box 7"/>
            <p:cNvSpPr txBox="1">
              <a:spLocks noChangeArrowheads="1"/>
            </p:cNvSpPr>
            <p:nvPr/>
          </p:nvSpPr>
          <p:spPr bwMode="auto">
            <a:xfrm>
              <a:off x="2953" y="3840"/>
              <a:ext cx="2375" cy="366"/>
            </a:xfrm>
            <a:prstGeom prst="rect">
              <a:avLst/>
            </a:prstGeom>
            <a:noFill/>
            <a:ln w="9525">
              <a:noFill/>
              <a:miter lim="800000"/>
              <a:headEnd/>
              <a:tailEnd/>
            </a:ln>
            <a:effectLst/>
          </p:spPr>
          <p:txBody>
            <a:bodyPr>
              <a:spAutoFit/>
            </a:bodyPr>
            <a:lstStyle/>
            <a:p>
              <a:pPr algn="ctr" eaLnBrk="0" hangingPunct="0">
                <a:lnSpc>
                  <a:spcPct val="100000"/>
                </a:lnSpc>
                <a:spcBef>
                  <a:spcPct val="0"/>
                </a:spcBef>
                <a:buFontTx/>
                <a:buNone/>
              </a:pPr>
              <a:r>
                <a:rPr lang="en-US" altLang="zh-CN" sz="1600" b="1" dirty="0">
                  <a:latin typeface="Arial" charset="0"/>
                </a:rPr>
                <a:t>University of Michigan</a:t>
              </a:r>
            </a:p>
            <a:p>
              <a:pPr algn="ctr" eaLnBrk="0" hangingPunct="0">
                <a:lnSpc>
                  <a:spcPct val="100000"/>
                </a:lnSpc>
                <a:spcBef>
                  <a:spcPct val="0"/>
                </a:spcBef>
                <a:buFontTx/>
                <a:buNone/>
              </a:pPr>
              <a:r>
                <a:rPr lang="en-US" altLang="zh-CN" sz="1600" b="1" dirty="0">
                  <a:latin typeface="Arial" charset="0"/>
                </a:rPr>
                <a:t>Institute for Plasma Science &amp; Engr.</a:t>
              </a:r>
            </a:p>
          </p:txBody>
        </p:sp>
      </p:grpSp>
      <p:sp>
        <p:nvSpPr>
          <p:cNvPr id="12" name="内容占位符 2"/>
          <p:cNvSpPr txBox="1">
            <a:spLocks/>
          </p:cNvSpPr>
          <p:nvPr/>
        </p:nvSpPr>
        <p:spPr bwMode="auto">
          <a:xfrm>
            <a:off x="5580112" y="980728"/>
            <a:ext cx="3459013" cy="4896544"/>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0000"/>
              </a:lnSpc>
              <a:spcBef>
                <a:spcPts val="0"/>
              </a:spcBef>
              <a:spcAft>
                <a:spcPts val="400"/>
              </a:spcAft>
              <a:buFont typeface="Symbol" panose="05050102010706020507" pitchFamily="18" charset="2"/>
              <a:buChar char="·"/>
            </a:pPr>
            <a:r>
              <a:rPr lang="en-US" altLang="zh-CN" sz="2000" b="1" dirty="0" smtClean="0">
                <a:latin typeface="Arial" panose="020B0604020202020204" pitchFamily="34" charset="0"/>
                <a:cs typeface="Arial" panose="020B0604020202020204" pitchFamily="34" charset="0"/>
              </a:rPr>
              <a:t>O, O</a:t>
            </a:r>
            <a:r>
              <a:rPr lang="en-US" altLang="zh-CN" sz="2000" b="1" baseline="30000" dirty="0" smtClean="0">
                <a:latin typeface="Arial" panose="020B0604020202020204" pitchFamily="34" charset="0"/>
                <a:cs typeface="Arial" panose="020B0604020202020204" pitchFamily="34" charset="0"/>
              </a:rPr>
              <a:t>-</a:t>
            </a:r>
            <a:r>
              <a:rPr lang="en-US" altLang="zh-CN" sz="2000" b="1" dirty="0" smtClean="0">
                <a:latin typeface="Arial" panose="020B0604020202020204" pitchFamily="34" charset="0"/>
                <a:cs typeface="Arial" panose="020B0604020202020204" pitchFamily="34" charset="0"/>
              </a:rPr>
              <a:t>, O</a:t>
            </a:r>
            <a:r>
              <a:rPr lang="en-US" altLang="zh-CN" sz="2000" b="1" baseline="-25000" dirty="0" smtClean="0">
                <a:latin typeface="Arial" panose="020B0604020202020204" pitchFamily="34" charset="0"/>
                <a:cs typeface="Arial" panose="020B0604020202020204" pitchFamily="34" charset="0"/>
              </a:rPr>
              <a:t>2</a:t>
            </a:r>
            <a:r>
              <a:rPr lang="en-US" altLang="zh-CN" sz="2000" b="1" dirty="0" smtClean="0">
                <a:latin typeface="Arial" panose="020B0604020202020204" pitchFamily="34" charset="0"/>
                <a:cs typeface="Arial" panose="020B0604020202020204" pitchFamily="34" charset="0"/>
              </a:rPr>
              <a:t>*, and OH are generated by e</a:t>
            </a:r>
            <a:r>
              <a:rPr lang="en-US" altLang="zh-CN" sz="2000" b="1" baseline="30000" dirty="0" smtClean="0">
                <a:latin typeface="Arial" panose="020B0604020202020204" pitchFamily="34" charset="0"/>
                <a:cs typeface="Arial" panose="020B0604020202020204" pitchFamily="34" charset="0"/>
              </a:rPr>
              <a:t>- </a:t>
            </a:r>
            <a:r>
              <a:rPr lang="en-US" altLang="zh-CN" sz="2000" b="1" dirty="0" smtClean="0">
                <a:latin typeface="Arial" panose="020B0604020202020204" pitchFamily="34" charset="0"/>
                <a:cs typeface="Arial" panose="020B0604020202020204" pitchFamily="34" charset="0"/>
              </a:rPr>
              <a:t>impact during the pulse</a:t>
            </a:r>
          </a:p>
          <a:p>
            <a:pPr>
              <a:lnSpc>
                <a:spcPct val="100000"/>
              </a:lnSpc>
              <a:spcBef>
                <a:spcPts val="0"/>
              </a:spcBef>
              <a:spcAft>
                <a:spcPts val="400"/>
              </a:spcAft>
              <a:buFont typeface="Symbol" panose="05050102010706020507" pitchFamily="18" charset="2"/>
              <a:buChar char="·"/>
            </a:pPr>
            <a:r>
              <a:rPr lang="en-US" altLang="zh-CN" sz="2000" b="1" dirty="0" smtClean="0">
                <a:latin typeface="Arial" panose="020B0604020202020204" pitchFamily="34" charset="0"/>
                <a:cs typeface="Arial" panose="020B0604020202020204" pitchFamily="34" charset="0"/>
              </a:rPr>
              <a:t>O</a:t>
            </a:r>
            <a:r>
              <a:rPr lang="en-US" altLang="zh-CN" sz="2000" b="1" baseline="-25000" dirty="0" smtClean="0">
                <a:latin typeface="Arial" panose="020B0604020202020204" pitchFamily="34" charset="0"/>
                <a:cs typeface="Arial" panose="020B0604020202020204" pitchFamily="34" charset="0"/>
              </a:rPr>
              <a:t>2</a:t>
            </a:r>
            <a:r>
              <a:rPr lang="en-US" altLang="zh-CN" sz="2000" b="1" baseline="30000" dirty="0" smtClean="0">
                <a:latin typeface="Arial" panose="020B0604020202020204" pitchFamily="34" charset="0"/>
                <a:cs typeface="Arial" panose="020B0604020202020204" pitchFamily="34" charset="0"/>
              </a:rPr>
              <a:t>-</a:t>
            </a:r>
            <a:r>
              <a:rPr lang="en-US" altLang="zh-CN" sz="2000" b="1" dirty="0" smtClean="0">
                <a:latin typeface="Arial" panose="020B0604020202020204" pitchFamily="34" charset="0"/>
                <a:cs typeface="Arial" panose="020B0604020202020204" pitchFamily="34" charset="0"/>
              </a:rPr>
              <a:t>, HO</a:t>
            </a:r>
            <a:r>
              <a:rPr lang="en-US" altLang="zh-CN" sz="2000" b="1" baseline="-25000" dirty="0" smtClean="0">
                <a:latin typeface="Arial" panose="020B0604020202020204" pitchFamily="34" charset="0"/>
                <a:cs typeface="Arial" panose="020B0604020202020204" pitchFamily="34" charset="0"/>
              </a:rPr>
              <a:t>2</a:t>
            </a:r>
            <a:r>
              <a:rPr lang="en-US" altLang="zh-CN" sz="2000" b="1" dirty="0" smtClean="0">
                <a:latin typeface="Arial" panose="020B0604020202020204" pitchFamily="34" charset="0"/>
                <a:cs typeface="Arial" panose="020B0604020202020204" pitchFamily="34" charset="0"/>
              </a:rPr>
              <a:t>, O</a:t>
            </a:r>
            <a:r>
              <a:rPr lang="en-US" altLang="zh-CN" sz="2000" b="1" baseline="-25000" dirty="0" smtClean="0">
                <a:latin typeface="Arial" panose="020B0604020202020204" pitchFamily="34" charset="0"/>
                <a:cs typeface="Arial" panose="020B0604020202020204" pitchFamily="34" charset="0"/>
              </a:rPr>
              <a:t>3</a:t>
            </a:r>
            <a:r>
              <a:rPr lang="en-US" altLang="zh-CN" sz="2000" b="1" dirty="0" smtClean="0">
                <a:latin typeface="Arial" panose="020B0604020202020204" pitchFamily="34" charset="0"/>
                <a:cs typeface="Arial" panose="020B0604020202020204" pitchFamily="34" charset="0"/>
              </a:rPr>
              <a:t>, H</a:t>
            </a:r>
            <a:r>
              <a:rPr lang="en-US" altLang="zh-CN" sz="2000" b="1" baseline="-25000" dirty="0" smtClean="0">
                <a:latin typeface="Arial" panose="020B0604020202020204" pitchFamily="34" charset="0"/>
                <a:cs typeface="Arial" panose="020B0604020202020204" pitchFamily="34" charset="0"/>
              </a:rPr>
              <a:t>2</a:t>
            </a:r>
            <a:r>
              <a:rPr lang="en-US" altLang="zh-CN" sz="2000" b="1" dirty="0" smtClean="0">
                <a:latin typeface="Arial" panose="020B0604020202020204" pitchFamily="34" charset="0"/>
                <a:cs typeface="Arial" panose="020B0604020202020204" pitchFamily="34" charset="0"/>
              </a:rPr>
              <a:t>O</a:t>
            </a:r>
            <a:r>
              <a:rPr lang="en-US" altLang="zh-CN" sz="2000" b="1" baseline="-25000" dirty="0" smtClean="0">
                <a:latin typeface="Arial" panose="020B0604020202020204" pitchFamily="34" charset="0"/>
                <a:cs typeface="Arial" panose="020B0604020202020204" pitchFamily="34" charset="0"/>
              </a:rPr>
              <a:t>2</a:t>
            </a:r>
            <a:r>
              <a:rPr lang="en-US" altLang="zh-CN" sz="2000" b="1" dirty="0" smtClean="0">
                <a:latin typeface="Arial" panose="020B0604020202020204" pitchFamily="34" charset="0"/>
                <a:cs typeface="Arial" panose="020B0604020202020204" pitchFamily="34" charset="0"/>
              </a:rPr>
              <a:t> are secondary products of O, O</a:t>
            </a:r>
            <a:r>
              <a:rPr lang="en-US" altLang="zh-CN" sz="2000" b="1" baseline="30000" dirty="0" smtClean="0">
                <a:latin typeface="Arial" panose="020B0604020202020204" pitchFamily="34" charset="0"/>
                <a:cs typeface="Arial" panose="020B0604020202020204" pitchFamily="34" charset="0"/>
              </a:rPr>
              <a:t>-</a:t>
            </a:r>
            <a:r>
              <a:rPr lang="en-US" altLang="zh-CN" sz="2000" b="1" dirty="0" smtClean="0">
                <a:latin typeface="Arial" panose="020B0604020202020204" pitchFamily="34" charset="0"/>
                <a:cs typeface="Arial" panose="020B0604020202020204" pitchFamily="34" charset="0"/>
              </a:rPr>
              <a:t>, and OH</a:t>
            </a:r>
          </a:p>
          <a:p>
            <a:pPr>
              <a:lnSpc>
                <a:spcPct val="100000"/>
              </a:lnSpc>
              <a:spcBef>
                <a:spcPts val="0"/>
              </a:spcBef>
              <a:spcAft>
                <a:spcPts val="400"/>
              </a:spcAft>
              <a:buFont typeface="Symbol" panose="05050102010706020507" pitchFamily="18" charset="2"/>
              <a:buChar char="·"/>
            </a:pPr>
            <a:r>
              <a:rPr lang="en-US" altLang="zh-CN" sz="2000" b="1" dirty="0" smtClean="0">
                <a:latin typeface="Arial" panose="020B0604020202020204" pitchFamily="34" charset="0"/>
                <a:cs typeface="Arial" panose="020B0604020202020204" pitchFamily="34" charset="0"/>
              </a:rPr>
              <a:t>These more stable species diffuse into liquid in 100s of </a:t>
            </a:r>
            <a:r>
              <a:rPr lang="en-US" altLang="zh-CN" sz="2000" b="1" dirty="0" err="1" smtClean="0">
                <a:latin typeface="Arial" panose="020B0604020202020204" pitchFamily="34" charset="0"/>
                <a:cs typeface="Arial" panose="020B0604020202020204" pitchFamily="34" charset="0"/>
              </a:rPr>
              <a:t>ms.</a:t>
            </a:r>
            <a:endParaRPr lang="en-US" altLang="zh-CN" sz="2000" b="1" dirty="0" smtClean="0">
              <a:latin typeface="Arial" panose="020B0604020202020204" pitchFamily="34" charset="0"/>
              <a:cs typeface="Arial" panose="020B0604020202020204" pitchFamily="34" charset="0"/>
            </a:endParaRPr>
          </a:p>
          <a:p>
            <a:pPr>
              <a:lnSpc>
                <a:spcPct val="100000"/>
              </a:lnSpc>
              <a:spcBef>
                <a:spcPts val="0"/>
              </a:spcBef>
              <a:spcAft>
                <a:spcPts val="400"/>
              </a:spcAft>
              <a:buFont typeface="Symbol" panose="05050102010706020507" pitchFamily="18" charset="2"/>
              <a:buChar char="·"/>
            </a:pPr>
            <a:r>
              <a:rPr lang="en-US" altLang="zh-CN" sz="2000" b="1" dirty="0" smtClean="0">
                <a:latin typeface="Arial" panose="020B0604020202020204" pitchFamily="34" charset="0"/>
                <a:cs typeface="Arial" panose="020B0604020202020204" pitchFamily="34" charset="0"/>
              </a:rPr>
              <a:t>O</a:t>
            </a:r>
            <a:r>
              <a:rPr lang="en-US" altLang="zh-CN" sz="2000" b="1" baseline="-25000" dirty="0" smtClean="0">
                <a:latin typeface="Arial" panose="020B0604020202020204" pitchFamily="34" charset="0"/>
                <a:cs typeface="Arial" panose="020B0604020202020204" pitchFamily="34" charset="0"/>
              </a:rPr>
              <a:t>3</a:t>
            </a:r>
            <a:r>
              <a:rPr lang="en-US" altLang="zh-CN" sz="2000" b="1" dirty="0" smtClean="0">
                <a:latin typeface="Arial" panose="020B0604020202020204" pitchFamily="34" charset="0"/>
                <a:cs typeface="Arial" panose="020B0604020202020204" pitchFamily="34" charset="0"/>
              </a:rPr>
              <a:t> and O</a:t>
            </a:r>
            <a:r>
              <a:rPr lang="en-US" altLang="zh-CN" sz="2000" b="1" baseline="-25000" dirty="0" smtClean="0">
                <a:latin typeface="Arial" panose="020B0604020202020204" pitchFamily="34" charset="0"/>
                <a:cs typeface="Arial" panose="020B0604020202020204" pitchFamily="34" charset="0"/>
              </a:rPr>
              <a:t>2</a:t>
            </a:r>
            <a:r>
              <a:rPr lang="en-US" altLang="zh-CN" sz="2000" b="1" dirty="0" smtClean="0">
                <a:latin typeface="Arial" panose="020B0604020202020204" pitchFamily="34" charset="0"/>
                <a:cs typeface="Arial" panose="020B0604020202020204" pitchFamily="34" charset="0"/>
              </a:rPr>
              <a:t>* become saturated in the liquid</a:t>
            </a:r>
          </a:p>
          <a:p>
            <a:pPr>
              <a:lnSpc>
                <a:spcPct val="100000"/>
              </a:lnSpc>
              <a:spcBef>
                <a:spcPts val="0"/>
              </a:spcBef>
              <a:spcAft>
                <a:spcPts val="400"/>
              </a:spcAft>
              <a:buFont typeface="Symbol" panose="05050102010706020507" pitchFamily="18" charset="2"/>
              <a:buChar char="·"/>
            </a:pPr>
            <a:r>
              <a:rPr lang="en-US" altLang="zh-CN" sz="2000" b="1" dirty="0" smtClean="0">
                <a:latin typeface="Arial" panose="020B0604020202020204" pitchFamily="34" charset="0"/>
                <a:cs typeface="Arial" panose="020B0604020202020204" pitchFamily="34" charset="0"/>
              </a:rPr>
              <a:t>O</a:t>
            </a:r>
            <a:r>
              <a:rPr lang="en-US" altLang="zh-CN" sz="2000" b="1" baseline="-25000" dirty="0" smtClean="0">
                <a:latin typeface="Arial" panose="020B0604020202020204" pitchFamily="34" charset="0"/>
                <a:cs typeface="Arial" panose="020B0604020202020204" pitchFamily="34" charset="0"/>
              </a:rPr>
              <a:t>2</a:t>
            </a:r>
            <a:r>
              <a:rPr lang="en-US" altLang="zh-CN" sz="2000" b="1" baseline="30000" dirty="0" smtClean="0">
                <a:latin typeface="Arial" panose="020B0604020202020204" pitchFamily="34" charset="0"/>
                <a:cs typeface="Arial" panose="020B0604020202020204" pitchFamily="34" charset="0"/>
              </a:rPr>
              <a:t>-</a:t>
            </a:r>
            <a:r>
              <a:rPr lang="en-US" altLang="zh-CN" sz="2000" b="1" dirty="0" smtClean="0">
                <a:latin typeface="Arial" panose="020B0604020202020204" pitchFamily="34" charset="0"/>
                <a:cs typeface="Arial" panose="020B0604020202020204" pitchFamily="34" charset="0"/>
              </a:rPr>
              <a:t> accumulates in the liquid</a:t>
            </a:r>
          </a:p>
          <a:p>
            <a:pPr marL="0" indent="0">
              <a:lnSpc>
                <a:spcPct val="100000"/>
              </a:lnSpc>
              <a:spcBef>
                <a:spcPts val="0"/>
              </a:spcBef>
              <a:spcAft>
                <a:spcPts val="400"/>
              </a:spcAft>
              <a:buNone/>
            </a:pPr>
            <a:r>
              <a:rPr lang="en-US" altLang="zh-CN" sz="2000" b="1" dirty="0" smtClean="0">
                <a:latin typeface="Arial" panose="020B0604020202020204" pitchFamily="34" charset="0"/>
                <a:cs typeface="Arial" panose="020B0604020202020204" pitchFamily="34" charset="0"/>
              </a:rPr>
              <a:t>     HO</a:t>
            </a:r>
            <a:r>
              <a:rPr lang="en-US" altLang="zh-CN" sz="2000" b="1" baseline="-25000" dirty="0" smtClean="0">
                <a:latin typeface="Arial" panose="020B0604020202020204" pitchFamily="34" charset="0"/>
                <a:cs typeface="Arial" panose="020B0604020202020204" pitchFamily="34" charset="0"/>
              </a:rPr>
              <a:t>2</a:t>
            </a:r>
            <a:r>
              <a:rPr lang="en-US" altLang="zh-CN" sz="2000" b="1" dirty="0" smtClean="0">
                <a:latin typeface="Arial" panose="020B0604020202020204" pitchFamily="34" charset="0"/>
                <a:cs typeface="Arial" panose="020B0604020202020204" pitchFamily="34" charset="0"/>
              </a:rPr>
              <a:t> + H</a:t>
            </a:r>
            <a:r>
              <a:rPr lang="en-US" altLang="zh-CN" sz="2000" b="1" baseline="-25000" dirty="0" smtClean="0">
                <a:latin typeface="Arial" panose="020B0604020202020204" pitchFamily="34" charset="0"/>
                <a:cs typeface="Arial" panose="020B0604020202020204" pitchFamily="34" charset="0"/>
              </a:rPr>
              <a:t>2</a:t>
            </a:r>
            <a:r>
              <a:rPr lang="en-US" altLang="zh-CN" sz="2000" b="1" dirty="0" smtClean="0">
                <a:latin typeface="Arial" panose="020B0604020202020204" pitchFamily="34" charset="0"/>
                <a:cs typeface="Arial" panose="020B0604020202020204" pitchFamily="34" charset="0"/>
              </a:rPr>
              <a:t>O </a:t>
            </a:r>
            <a:r>
              <a:rPr lang="en-US" altLang="zh-CN" sz="2000" b="1" dirty="0" smtClean="0">
                <a:latin typeface="Arial" panose="020B0604020202020204" pitchFamily="34" charset="0"/>
                <a:cs typeface="Arial" panose="020B0604020202020204" pitchFamily="34" charset="0"/>
                <a:sym typeface="Symbol"/>
              </a:rPr>
              <a:t> O</a:t>
            </a:r>
            <a:r>
              <a:rPr lang="en-US" altLang="zh-CN" sz="2000" b="1" baseline="-25000" dirty="0" smtClean="0">
                <a:latin typeface="Arial" panose="020B0604020202020204" pitchFamily="34" charset="0"/>
                <a:cs typeface="Arial" panose="020B0604020202020204" pitchFamily="34" charset="0"/>
                <a:sym typeface="Symbol"/>
              </a:rPr>
              <a:t>2</a:t>
            </a:r>
            <a:r>
              <a:rPr lang="en-US" altLang="zh-CN" sz="2000" b="1" baseline="30000" dirty="0" smtClean="0">
                <a:latin typeface="Arial" panose="020B0604020202020204" pitchFamily="34" charset="0"/>
                <a:cs typeface="Arial" panose="020B0604020202020204" pitchFamily="34" charset="0"/>
                <a:sym typeface="Symbol"/>
              </a:rPr>
              <a:t>-</a:t>
            </a:r>
            <a:r>
              <a:rPr lang="en-US" altLang="zh-CN" sz="2000" b="1" dirty="0" smtClean="0">
                <a:latin typeface="Arial" panose="020B0604020202020204" pitchFamily="34" charset="0"/>
                <a:cs typeface="Arial" panose="020B0604020202020204" pitchFamily="34" charset="0"/>
                <a:sym typeface="Symbol"/>
              </a:rPr>
              <a:t> + H</a:t>
            </a:r>
            <a:r>
              <a:rPr lang="en-US" altLang="zh-CN" sz="2000" b="1" baseline="-25000" dirty="0" smtClean="0">
                <a:latin typeface="Arial" panose="020B0604020202020204" pitchFamily="34" charset="0"/>
                <a:cs typeface="Arial" panose="020B0604020202020204" pitchFamily="34" charset="0"/>
                <a:sym typeface="Symbol"/>
              </a:rPr>
              <a:t>3</a:t>
            </a:r>
            <a:r>
              <a:rPr lang="en-US" altLang="zh-CN" sz="2000" b="1" dirty="0" smtClean="0">
                <a:latin typeface="Arial" panose="020B0604020202020204" pitchFamily="34" charset="0"/>
                <a:cs typeface="Arial" panose="020B0604020202020204" pitchFamily="34" charset="0"/>
                <a:sym typeface="Symbol"/>
              </a:rPr>
              <a:t>O</a:t>
            </a:r>
            <a:r>
              <a:rPr lang="en-US" altLang="zh-CN" sz="2000" b="1" baseline="30000" dirty="0" smtClean="0">
                <a:latin typeface="Arial" panose="020B0604020202020204" pitchFamily="34" charset="0"/>
                <a:cs typeface="Arial" panose="020B0604020202020204" pitchFamily="34" charset="0"/>
                <a:sym typeface="Symbol"/>
              </a:rPr>
              <a:t>+</a:t>
            </a:r>
            <a:endParaRPr lang="en-US" altLang="zh-CN" sz="2000" b="1" baseline="30000" dirty="0" smtClean="0">
              <a:latin typeface="Arial" panose="020B0604020202020204" pitchFamily="34" charset="0"/>
              <a:cs typeface="Arial" panose="020B0604020202020204" pitchFamily="34" charset="0"/>
            </a:endParaRPr>
          </a:p>
          <a:p>
            <a:pPr>
              <a:lnSpc>
                <a:spcPct val="100000"/>
              </a:lnSpc>
              <a:spcBef>
                <a:spcPts val="0"/>
              </a:spcBef>
              <a:spcAft>
                <a:spcPts val="400"/>
              </a:spcAft>
              <a:buFont typeface="Symbol" panose="05050102010706020507" pitchFamily="18" charset="2"/>
              <a:buChar char="·"/>
            </a:pPr>
            <a:endParaRPr lang="en-US" altLang="zh-CN" sz="2000" b="1" dirty="0" smtClean="0">
              <a:latin typeface="Arial" panose="020B0604020202020204" pitchFamily="34" charset="0"/>
              <a:cs typeface="Arial" panose="020B0604020202020204" pitchFamily="34" charset="0"/>
            </a:endParaRPr>
          </a:p>
          <a:p>
            <a:pPr>
              <a:lnSpc>
                <a:spcPct val="90000"/>
              </a:lnSpc>
            </a:pPr>
            <a:endParaRPr lang="en-US" altLang="zh-CN" sz="2000" b="1" dirty="0" smtClean="0">
              <a:latin typeface="Arial" panose="020B0604020202020204" pitchFamily="34" charset="0"/>
              <a:cs typeface="Arial" panose="020B0604020202020204" pitchFamily="34" charset="0"/>
            </a:endParaRPr>
          </a:p>
          <a:p>
            <a:pPr marL="0" indent="0">
              <a:lnSpc>
                <a:spcPct val="90000"/>
              </a:lnSpc>
              <a:buFont typeface="Arial" charset="0"/>
              <a:buNone/>
            </a:pPr>
            <a:endParaRPr lang="en-US" altLang="zh-CN" sz="2000" b="1" dirty="0" smtClean="0">
              <a:latin typeface="Arial" panose="020B0604020202020204" pitchFamily="34" charset="0"/>
              <a:cs typeface="Arial" panose="020B0604020202020204" pitchFamily="34" charset="0"/>
            </a:endParaRPr>
          </a:p>
          <a:p>
            <a:pPr lvl="2">
              <a:lnSpc>
                <a:spcPct val="90000"/>
              </a:lnSpc>
            </a:pPr>
            <a:endParaRPr lang="en-US" altLang="zh-CN" sz="1800" dirty="0" smtClean="0"/>
          </a:p>
        </p:txBody>
      </p:sp>
      <p:sp>
        <p:nvSpPr>
          <p:cNvPr id="18" name="Text Box 11"/>
          <p:cNvSpPr txBox="1">
            <a:spLocks noChangeArrowheads="1"/>
          </p:cNvSpPr>
          <p:nvPr/>
        </p:nvSpPr>
        <p:spPr bwMode="auto">
          <a:xfrm>
            <a:off x="107656" y="6510513"/>
            <a:ext cx="93595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000" dirty="0" smtClean="0"/>
              <a:t>MIPSE </a:t>
            </a:r>
            <a:r>
              <a:rPr lang="en-US" sz="1000" dirty="0"/>
              <a:t>2015</a:t>
            </a:r>
          </a:p>
        </p:txBody>
      </p:sp>
      <p:pic>
        <p:nvPicPr>
          <p:cNvPr id="11" name="Picture 10" descr="D:\UIGELS_D_Amanda\Global_kin\Two_zones\paper_cases\param_for_paper_v3\base\neTe_3pulses.tif"/>
          <p:cNvPicPr/>
          <p:nvPr/>
        </p:nvPicPr>
        <p:blipFill>
          <a:blip r:embed="rId3">
            <a:extLst>
              <a:ext uri="{28A0092B-C50C-407E-A947-70E740481C1C}">
                <a14:useLocalDpi xmlns:a14="http://schemas.microsoft.com/office/drawing/2010/main" val="0"/>
              </a:ext>
            </a:extLst>
          </a:blip>
          <a:srcRect/>
          <a:stretch>
            <a:fillRect/>
          </a:stretch>
        </p:blipFill>
        <p:spPr bwMode="auto">
          <a:xfrm>
            <a:off x="899592" y="1412776"/>
            <a:ext cx="3312368" cy="2952328"/>
          </a:xfrm>
          <a:prstGeom prst="rect">
            <a:avLst/>
          </a:prstGeom>
          <a:noFill/>
          <a:ln>
            <a:noFill/>
          </a:ln>
        </p:spPr>
      </p:pic>
    </p:spTree>
    <p:extLst>
      <p:ext uri="{BB962C8B-B14F-4D97-AF65-F5344CB8AC3E}">
        <p14:creationId xmlns:p14="http://schemas.microsoft.com/office/powerpoint/2010/main" val="13794287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标题 1"/>
          <p:cNvSpPr>
            <a:spLocks noGrp="1"/>
          </p:cNvSpPr>
          <p:nvPr>
            <p:ph type="title"/>
          </p:nvPr>
        </p:nvSpPr>
        <p:spPr>
          <a:xfrm>
            <a:off x="323528" y="0"/>
            <a:ext cx="8640960" cy="764704"/>
          </a:xfrm>
        </p:spPr>
        <p:txBody>
          <a:bodyPr/>
          <a:lstStyle/>
          <a:p>
            <a:r>
              <a:rPr lang="en-US" altLang="zh-CN" sz="3000" b="1" dirty="0" smtClean="0">
                <a:latin typeface="Arial" panose="020B0604020202020204" pitchFamily="34" charset="0"/>
                <a:cs typeface="Arial" panose="020B0604020202020204" pitchFamily="34" charset="0"/>
              </a:rPr>
              <a:t>LIQUID DENSITIES vs VOLTAGE</a:t>
            </a:r>
            <a:endParaRPr lang="zh-CN" altLang="en-US" sz="3000" b="1" dirty="0" smtClean="0">
              <a:latin typeface="Arial" panose="020B0604020202020204" pitchFamily="34" charset="0"/>
              <a:cs typeface="Arial" panose="020B0604020202020204" pitchFamily="34" charset="0"/>
            </a:endParaRPr>
          </a:p>
        </p:txBody>
      </p:sp>
      <p:sp>
        <p:nvSpPr>
          <p:cNvPr id="15365" name="Line 2"/>
          <p:cNvSpPr>
            <a:spLocks noChangeShapeType="1"/>
          </p:cNvSpPr>
          <p:nvPr/>
        </p:nvSpPr>
        <p:spPr bwMode="auto">
          <a:xfrm>
            <a:off x="971550" y="692696"/>
            <a:ext cx="7467600" cy="0"/>
          </a:xfrm>
          <a:prstGeom prst="line">
            <a:avLst/>
          </a:prstGeom>
          <a:noFill/>
          <a:ln w="28575">
            <a:solidFill>
              <a:schemeClr val="tx1"/>
            </a:solidFill>
            <a:round/>
            <a:headEnd/>
            <a:tailEnd/>
          </a:ln>
        </p:spPr>
        <p:txBody>
          <a:bodyPr wrap="none" anchor="ctr"/>
          <a:lstStyle/>
          <a:p>
            <a:endParaRPr lang="en-US"/>
          </a:p>
        </p:txBody>
      </p:sp>
      <p:grpSp>
        <p:nvGrpSpPr>
          <p:cNvPr id="5" name="Group 5"/>
          <p:cNvGrpSpPr>
            <a:grpSpLocks/>
          </p:cNvGrpSpPr>
          <p:nvPr/>
        </p:nvGrpSpPr>
        <p:grpSpPr bwMode="auto">
          <a:xfrm>
            <a:off x="5373688" y="6165850"/>
            <a:ext cx="3770312" cy="582613"/>
            <a:chOff x="2953" y="3839"/>
            <a:chExt cx="2375" cy="367"/>
          </a:xfrm>
        </p:grpSpPr>
        <p:sp>
          <p:nvSpPr>
            <p:cNvPr id="6" name="Line 6"/>
            <p:cNvSpPr>
              <a:spLocks noChangeShapeType="1"/>
            </p:cNvSpPr>
            <p:nvPr/>
          </p:nvSpPr>
          <p:spPr bwMode="auto">
            <a:xfrm>
              <a:off x="2989" y="3839"/>
              <a:ext cx="2303" cy="1"/>
            </a:xfrm>
            <a:prstGeom prst="line">
              <a:avLst/>
            </a:prstGeom>
            <a:noFill/>
            <a:ln w="28575">
              <a:solidFill>
                <a:schemeClr val="tx1"/>
              </a:solidFill>
              <a:round/>
              <a:headEnd/>
              <a:tailEnd/>
            </a:ln>
            <a:effectLst/>
          </p:spPr>
          <p:txBody>
            <a:bodyPr wrap="none" anchor="ctr"/>
            <a:lstStyle/>
            <a:p>
              <a:endParaRPr lang="en-US"/>
            </a:p>
          </p:txBody>
        </p:sp>
        <p:sp>
          <p:nvSpPr>
            <p:cNvPr id="7" name="Text Box 7"/>
            <p:cNvSpPr txBox="1">
              <a:spLocks noChangeArrowheads="1"/>
            </p:cNvSpPr>
            <p:nvPr/>
          </p:nvSpPr>
          <p:spPr bwMode="auto">
            <a:xfrm>
              <a:off x="2953" y="3840"/>
              <a:ext cx="2375" cy="366"/>
            </a:xfrm>
            <a:prstGeom prst="rect">
              <a:avLst/>
            </a:prstGeom>
            <a:noFill/>
            <a:ln w="9525">
              <a:noFill/>
              <a:miter lim="800000"/>
              <a:headEnd/>
              <a:tailEnd/>
            </a:ln>
            <a:effectLst/>
          </p:spPr>
          <p:txBody>
            <a:bodyPr>
              <a:spAutoFit/>
            </a:bodyPr>
            <a:lstStyle/>
            <a:p>
              <a:pPr algn="ctr" eaLnBrk="0" hangingPunct="0">
                <a:lnSpc>
                  <a:spcPct val="100000"/>
                </a:lnSpc>
                <a:spcBef>
                  <a:spcPct val="0"/>
                </a:spcBef>
                <a:buFontTx/>
                <a:buNone/>
              </a:pPr>
              <a:r>
                <a:rPr lang="en-US" altLang="zh-CN" sz="1600" b="1" dirty="0">
                  <a:latin typeface="Arial" charset="0"/>
                </a:rPr>
                <a:t>University of Michigan</a:t>
              </a:r>
            </a:p>
            <a:p>
              <a:pPr algn="ctr" eaLnBrk="0" hangingPunct="0">
                <a:lnSpc>
                  <a:spcPct val="100000"/>
                </a:lnSpc>
                <a:spcBef>
                  <a:spcPct val="0"/>
                </a:spcBef>
                <a:buFontTx/>
                <a:buNone/>
              </a:pPr>
              <a:r>
                <a:rPr lang="en-US" altLang="zh-CN" sz="1600" b="1" dirty="0">
                  <a:latin typeface="Arial" charset="0"/>
                </a:rPr>
                <a:t>Institute for Plasma Science &amp; Engr.</a:t>
              </a:r>
            </a:p>
          </p:txBody>
        </p:sp>
      </p:grpSp>
      <p:sp>
        <p:nvSpPr>
          <p:cNvPr id="12" name="内容占位符 2"/>
          <p:cNvSpPr txBox="1">
            <a:spLocks/>
          </p:cNvSpPr>
          <p:nvPr/>
        </p:nvSpPr>
        <p:spPr bwMode="auto">
          <a:xfrm>
            <a:off x="141275" y="3826843"/>
            <a:ext cx="9000848" cy="2799086"/>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0000"/>
              </a:lnSpc>
              <a:spcBef>
                <a:spcPts val="0"/>
              </a:spcBef>
              <a:spcAft>
                <a:spcPts val="400"/>
              </a:spcAft>
              <a:buFont typeface="Symbol" panose="05050102010706020507" pitchFamily="18" charset="2"/>
              <a:buChar char="·"/>
            </a:pPr>
            <a:r>
              <a:rPr lang="en-US" altLang="zh-CN" sz="2000" b="1" dirty="0" smtClean="0">
                <a:latin typeface="Arial" panose="020B0604020202020204" pitchFamily="34" charset="0"/>
                <a:cs typeface="Arial" panose="020B0604020202020204" pitchFamily="34" charset="0"/>
              </a:rPr>
              <a:t>Liquid </a:t>
            </a:r>
            <a:r>
              <a:rPr lang="en-US" altLang="zh-CN" sz="2000" b="1" dirty="0">
                <a:latin typeface="Arial" panose="020B0604020202020204" pitchFamily="34" charset="0"/>
                <a:cs typeface="Arial" panose="020B0604020202020204" pitchFamily="34" charset="0"/>
              </a:rPr>
              <a:t>d</a:t>
            </a:r>
            <a:r>
              <a:rPr lang="en-US" altLang="zh-CN" sz="2000" b="1" dirty="0" smtClean="0">
                <a:latin typeface="Arial" panose="020B0604020202020204" pitchFamily="34" charset="0"/>
                <a:cs typeface="Arial" panose="020B0604020202020204" pitchFamily="34" charset="0"/>
              </a:rPr>
              <a:t>ensities at </a:t>
            </a:r>
            <a:r>
              <a:rPr lang="en-US" altLang="zh-CN" sz="2000" b="1" dirty="0">
                <a:latin typeface="Arial" panose="020B0604020202020204" pitchFamily="34" charset="0"/>
                <a:cs typeface="Arial" panose="020B0604020202020204" pitchFamily="34" charset="0"/>
              </a:rPr>
              <a:t>6</a:t>
            </a:r>
            <a:r>
              <a:rPr lang="en-US" altLang="zh-CN" sz="2000" b="1" dirty="0" smtClean="0">
                <a:latin typeface="Arial" panose="020B0604020202020204" pitchFamily="34" charset="0"/>
                <a:cs typeface="Arial" panose="020B0604020202020204" pitchFamily="34" charset="0"/>
              </a:rPr>
              <a:t>0 s </a:t>
            </a:r>
            <a:endParaRPr lang="en-US" altLang="zh-CN" sz="2000" b="1" dirty="0">
              <a:latin typeface="Arial" panose="020B0604020202020204" pitchFamily="34" charset="0"/>
              <a:cs typeface="Arial" panose="020B0604020202020204" pitchFamily="34" charset="0"/>
            </a:endParaRPr>
          </a:p>
          <a:p>
            <a:pPr>
              <a:lnSpc>
                <a:spcPct val="100000"/>
              </a:lnSpc>
              <a:spcBef>
                <a:spcPts val="0"/>
              </a:spcBef>
              <a:spcAft>
                <a:spcPts val="400"/>
              </a:spcAft>
              <a:buFont typeface="Symbol" panose="05050102010706020507" pitchFamily="18" charset="2"/>
              <a:buChar char="·"/>
            </a:pPr>
            <a:r>
              <a:rPr lang="en-US" altLang="zh-CN" sz="2000" b="1" dirty="0" smtClean="0">
                <a:latin typeface="Arial" panose="020B0604020202020204" pitchFamily="34" charset="0"/>
                <a:cs typeface="Arial" panose="020B0604020202020204" pitchFamily="34" charset="0"/>
              </a:rPr>
              <a:t>Increase </a:t>
            </a:r>
            <a:r>
              <a:rPr lang="en-US" altLang="zh-CN" sz="2000" b="1" dirty="0">
                <a:latin typeface="Arial" panose="020B0604020202020204" pitchFamily="34" charset="0"/>
                <a:cs typeface="Arial" panose="020B0604020202020204" pitchFamily="34" charset="0"/>
              </a:rPr>
              <a:t>8</a:t>
            </a:r>
            <a:r>
              <a:rPr lang="en-US" altLang="zh-CN" sz="2000" b="1" dirty="0" smtClean="0">
                <a:latin typeface="Arial" panose="020B0604020202020204" pitchFamily="34" charset="0"/>
                <a:cs typeface="Arial" panose="020B0604020202020204" pitchFamily="34" charset="0"/>
              </a:rPr>
              <a:t> kV to 25 kV is X.X increase in energy.</a:t>
            </a:r>
          </a:p>
          <a:p>
            <a:pPr>
              <a:lnSpc>
                <a:spcPct val="100000"/>
              </a:lnSpc>
              <a:spcBef>
                <a:spcPts val="0"/>
              </a:spcBef>
              <a:spcAft>
                <a:spcPts val="400"/>
              </a:spcAft>
              <a:buFont typeface="Symbol" panose="05050102010706020507" pitchFamily="18" charset="2"/>
              <a:buChar char="·"/>
            </a:pPr>
            <a:r>
              <a:rPr lang="en-US" altLang="zh-CN" sz="2000" b="1" dirty="0" smtClean="0">
                <a:latin typeface="Arial" panose="020B0604020202020204" pitchFamily="34" charset="0"/>
                <a:cs typeface="Arial" panose="020B0604020202020204" pitchFamily="34" charset="0"/>
              </a:rPr>
              <a:t>Most of the </a:t>
            </a:r>
            <a:r>
              <a:rPr lang="en-US" altLang="zh-CN" sz="2000" b="1" dirty="0" err="1" smtClean="0">
                <a:latin typeface="Arial" panose="020B0604020202020204" pitchFamily="34" charset="0"/>
                <a:cs typeface="Arial" panose="020B0604020202020204" pitchFamily="34" charset="0"/>
              </a:rPr>
              <a:t>RONS</a:t>
            </a:r>
            <a:r>
              <a:rPr lang="en-US" altLang="zh-CN" sz="2000" b="1" baseline="-25000" dirty="0" err="1" smtClean="0">
                <a:latin typeface="Arial" panose="020B0604020202020204" pitchFamily="34" charset="0"/>
                <a:cs typeface="Arial" panose="020B0604020202020204" pitchFamily="34" charset="0"/>
              </a:rPr>
              <a:t>aq</a:t>
            </a:r>
            <a:r>
              <a:rPr lang="en-US" altLang="zh-CN" sz="2000" b="1" dirty="0" smtClean="0">
                <a:latin typeface="Arial" panose="020B0604020202020204" pitchFamily="34" charset="0"/>
                <a:cs typeface="Arial" panose="020B0604020202020204" pitchFamily="34" charset="0"/>
              </a:rPr>
              <a:t> scale with energy.</a:t>
            </a:r>
          </a:p>
          <a:p>
            <a:pPr>
              <a:lnSpc>
                <a:spcPct val="100000"/>
              </a:lnSpc>
              <a:spcBef>
                <a:spcPts val="0"/>
              </a:spcBef>
              <a:spcAft>
                <a:spcPts val="400"/>
              </a:spcAft>
              <a:buFont typeface="Symbol" panose="05050102010706020507" pitchFamily="18" charset="2"/>
              <a:buChar char="·"/>
            </a:pPr>
            <a:r>
              <a:rPr lang="en-US" altLang="zh-CN" sz="2000" b="1" dirty="0" smtClean="0">
                <a:latin typeface="Arial" panose="020B0604020202020204" pitchFamily="34" charset="0"/>
                <a:cs typeface="Arial" panose="020B0604020202020204" pitchFamily="34" charset="0"/>
              </a:rPr>
              <a:t>O</a:t>
            </a:r>
            <a:r>
              <a:rPr lang="en-US" altLang="zh-CN" sz="2000" b="1" baseline="-25000" dirty="0" smtClean="0">
                <a:latin typeface="Arial" panose="020B0604020202020204" pitchFamily="34" charset="0"/>
                <a:cs typeface="Arial" panose="020B0604020202020204" pitchFamily="34" charset="0"/>
              </a:rPr>
              <a:t>2</a:t>
            </a:r>
            <a:r>
              <a:rPr lang="en-US" altLang="zh-CN" sz="2000" b="1" baseline="30000" dirty="0" smtClean="0">
                <a:latin typeface="Arial" panose="020B0604020202020204" pitchFamily="34" charset="0"/>
                <a:cs typeface="Arial" panose="020B0604020202020204" pitchFamily="34" charset="0"/>
              </a:rPr>
              <a:t>- </a:t>
            </a:r>
            <a:r>
              <a:rPr lang="en-US" altLang="zh-CN" sz="2000" b="1" dirty="0" smtClean="0">
                <a:latin typeface="Arial" panose="020B0604020202020204" pitchFamily="34" charset="0"/>
                <a:cs typeface="Arial" panose="020B0604020202020204" pitchFamily="34" charset="0"/>
              </a:rPr>
              <a:t>decreases with energy as it reacts with O</a:t>
            </a:r>
            <a:r>
              <a:rPr lang="en-US" altLang="zh-CN" sz="2000" b="1" baseline="-25000" dirty="0" smtClean="0">
                <a:latin typeface="Arial" panose="020B0604020202020204" pitchFamily="34" charset="0"/>
                <a:cs typeface="Arial" panose="020B0604020202020204" pitchFamily="34" charset="0"/>
              </a:rPr>
              <a:t>2</a:t>
            </a:r>
            <a:r>
              <a:rPr lang="en-US" altLang="zh-CN" sz="2000" b="1" dirty="0" smtClean="0">
                <a:latin typeface="Arial" panose="020B0604020202020204" pitchFamily="34" charset="0"/>
                <a:cs typeface="Arial" panose="020B0604020202020204" pitchFamily="34" charset="0"/>
              </a:rPr>
              <a:t>* and O.</a:t>
            </a:r>
          </a:p>
          <a:p>
            <a:pPr>
              <a:lnSpc>
                <a:spcPct val="100000"/>
              </a:lnSpc>
              <a:spcBef>
                <a:spcPts val="0"/>
              </a:spcBef>
              <a:spcAft>
                <a:spcPts val="400"/>
              </a:spcAft>
              <a:buFont typeface="Symbol" panose="05050102010706020507" pitchFamily="18" charset="2"/>
              <a:buChar char="·"/>
            </a:pPr>
            <a:r>
              <a:rPr lang="en-US" altLang="zh-CN" sz="2000" b="1" dirty="0" smtClean="0">
                <a:latin typeface="Arial" panose="020B0604020202020204" pitchFamily="34" charset="0"/>
                <a:cs typeface="Arial" panose="020B0604020202020204" pitchFamily="34" charset="0"/>
              </a:rPr>
              <a:t>HNO</a:t>
            </a:r>
            <a:r>
              <a:rPr lang="en-US" altLang="zh-CN" sz="2000" b="1" baseline="-25000" dirty="0" smtClean="0">
                <a:latin typeface="Arial" panose="020B0604020202020204" pitchFamily="34" charset="0"/>
                <a:cs typeface="Arial" panose="020B0604020202020204" pitchFamily="34" charset="0"/>
              </a:rPr>
              <a:t>2</a:t>
            </a:r>
            <a:r>
              <a:rPr lang="en-US" altLang="zh-CN" sz="2000" b="1" dirty="0" smtClean="0">
                <a:latin typeface="Arial" panose="020B0604020202020204" pitchFamily="34" charset="0"/>
                <a:cs typeface="Arial" panose="020B0604020202020204" pitchFamily="34" charset="0"/>
              </a:rPr>
              <a:t> is a weak acid which buffers the solution</a:t>
            </a:r>
          </a:p>
          <a:p>
            <a:pPr>
              <a:lnSpc>
                <a:spcPct val="100000"/>
              </a:lnSpc>
              <a:spcBef>
                <a:spcPts val="0"/>
              </a:spcBef>
              <a:spcAft>
                <a:spcPts val="400"/>
              </a:spcAft>
              <a:buFont typeface="Symbol" panose="05050102010706020507" pitchFamily="18" charset="2"/>
              <a:buChar char="·"/>
            </a:pPr>
            <a:r>
              <a:rPr lang="en-US" altLang="zh-CN" sz="2000" b="1" dirty="0" smtClean="0">
                <a:latin typeface="Arial" panose="020B0604020202020204" pitchFamily="34" charset="0"/>
                <a:cs typeface="Arial" panose="020B0604020202020204" pitchFamily="34" charset="0"/>
              </a:rPr>
              <a:t>As H</a:t>
            </a:r>
            <a:r>
              <a:rPr lang="en-US" altLang="zh-CN" sz="2000" b="1" baseline="-25000" dirty="0" smtClean="0">
                <a:latin typeface="Arial" panose="020B0604020202020204" pitchFamily="34" charset="0"/>
                <a:cs typeface="Arial" panose="020B0604020202020204" pitchFamily="34" charset="0"/>
              </a:rPr>
              <a:t>3</a:t>
            </a:r>
            <a:r>
              <a:rPr lang="en-US" altLang="zh-CN" sz="2000" b="1" dirty="0" smtClean="0">
                <a:latin typeface="Arial" panose="020B0604020202020204" pitchFamily="34" charset="0"/>
                <a:cs typeface="Arial" panose="020B0604020202020204" pitchFamily="34" charset="0"/>
              </a:rPr>
              <a:t>O</a:t>
            </a:r>
            <a:r>
              <a:rPr lang="en-US" altLang="zh-CN" sz="2000" b="1" baseline="30000" dirty="0" smtClean="0">
                <a:latin typeface="Arial" panose="020B0604020202020204" pitchFamily="34" charset="0"/>
                <a:cs typeface="Arial" panose="020B0604020202020204" pitchFamily="34" charset="0"/>
              </a:rPr>
              <a:t>+</a:t>
            </a:r>
            <a:r>
              <a:rPr lang="en-US" altLang="zh-CN" sz="2000" b="1" dirty="0" smtClean="0">
                <a:latin typeface="Arial" panose="020B0604020202020204" pitchFamily="34" charset="0"/>
                <a:cs typeface="Arial" panose="020B0604020202020204" pitchFamily="34" charset="0"/>
              </a:rPr>
              <a:t> increases with voltage (from HNO</a:t>
            </a:r>
            <a:r>
              <a:rPr lang="en-US" altLang="zh-CN" sz="2000" b="1" baseline="-25000" dirty="0" smtClean="0">
                <a:latin typeface="Arial" panose="020B0604020202020204" pitchFamily="34" charset="0"/>
                <a:cs typeface="Arial" panose="020B0604020202020204" pitchFamily="34" charset="0"/>
              </a:rPr>
              <a:t>3</a:t>
            </a:r>
            <a:r>
              <a:rPr lang="en-US" altLang="zh-CN" sz="2000" b="1" dirty="0" smtClean="0">
                <a:latin typeface="Arial" panose="020B0604020202020204" pitchFamily="34" charset="0"/>
                <a:cs typeface="Arial" panose="020B0604020202020204" pitchFamily="34" charset="0"/>
              </a:rPr>
              <a:t>), less HNO</a:t>
            </a:r>
            <a:r>
              <a:rPr lang="en-US" altLang="zh-CN" sz="2000" b="1" baseline="-25000" dirty="0" smtClean="0">
                <a:latin typeface="Arial" panose="020B0604020202020204" pitchFamily="34" charset="0"/>
                <a:cs typeface="Arial" panose="020B0604020202020204" pitchFamily="34" charset="0"/>
              </a:rPr>
              <a:t>2</a:t>
            </a:r>
            <a:r>
              <a:rPr lang="en-US" altLang="zh-CN" sz="2000" b="1" dirty="0" smtClean="0">
                <a:latin typeface="Arial" panose="020B0604020202020204" pitchFamily="34" charset="0"/>
                <a:cs typeface="Arial" panose="020B0604020202020204" pitchFamily="34" charset="0"/>
              </a:rPr>
              <a:t> dissociates into NO</a:t>
            </a:r>
            <a:r>
              <a:rPr lang="en-US" altLang="zh-CN" sz="2000" b="1" baseline="-25000" dirty="0" smtClean="0">
                <a:latin typeface="Arial" panose="020B0604020202020204" pitchFamily="34" charset="0"/>
                <a:cs typeface="Arial" panose="020B0604020202020204" pitchFamily="34" charset="0"/>
              </a:rPr>
              <a:t>2</a:t>
            </a:r>
            <a:r>
              <a:rPr lang="en-US" altLang="zh-CN" sz="2000" b="1" baseline="30000" dirty="0" smtClean="0">
                <a:latin typeface="Arial" panose="020B0604020202020204" pitchFamily="34" charset="0"/>
                <a:cs typeface="Arial" panose="020B0604020202020204" pitchFamily="34" charset="0"/>
              </a:rPr>
              <a:t>-</a:t>
            </a:r>
            <a:r>
              <a:rPr lang="en-US" altLang="zh-CN" sz="2000" b="1" dirty="0" smtClean="0">
                <a:latin typeface="Arial" panose="020B0604020202020204" pitchFamily="34" charset="0"/>
                <a:cs typeface="Arial" panose="020B0604020202020204" pitchFamily="34" charset="0"/>
              </a:rPr>
              <a:t>.</a:t>
            </a:r>
          </a:p>
        </p:txBody>
      </p:sp>
      <p:sp>
        <p:nvSpPr>
          <p:cNvPr id="18" name="Text Box 11"/>
          <p:cNvSpPr txBox="1">
            <a:spLocks noChangeArrowheads="1"/>
          </p:cNvSpPr>
          <p:nvPr/>
        </p:nvSpPr>
        <p:spPr bwMode="auto">
          <a:xfrm>
            <a:off x="107656" y="6510513"/>
            <a:ext cx="93595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000" dirty="0" smtClean="0"/>
              <a:t>MIPSE </a:t>
            </a:r>
            <a:r>
              <a:rPr lang="en-US" sz="1000" dirty="0"/>
              <a:t>2015</a:t>
            </a:r>
          </a:p>
        </p:txBody>
      </p:sp>
      <p:pic>
        <p:nvPicPr>
          <p:cNvPr id="21" name="Picture 20" descr="D:\UIGELS_D_Amanda\Global_kin\Two_zones\paper_cases\param_for_paper_v3\voltage\liq_ROS_60s.tif"/>
          <p:cNvPicPr>
            <a:picLocks noChangeAspect="1"/>
          </p:cNvPicPr>
          <p:nvPr/>
        </p:nvPicPr>
        <p:blipFill rotWithShape="1">
          <a:blip r:embed="rId3">
            <a:extLst>
              <a:ext uri="{28A0092B-C50C-407E-A947-70E740481C1C}">
                <a14:useLocalDpi xmlns:a14="http://schemas.microsoft.com/office/drawing/2010/main" val="0"/>
              </a:ext>
            </a:extLst>
          </a:blip>
          <a:srcRect t="9841"/>
          <a:stretch/>
        </p:blipFill>
        <p:spPr bwMode="auto">
          <a:xfrm>
            <a:off x="752049" y="770450"/>
            <a:ext cx="3600400" cy="2882503"/>
          </a:xfrm>
          <a:prstGeom prst="rect">
            <a:avLst/>
          </a:prstGeom>
          <a:noFill/>
          <a:ln>
            <a:noFill/>
          </a:ln>
        </p:spPr>
      </p:pic>
      <p:pic>
        <p:nvPicPr>
          <p:cNvPr id="22" name="Picture 21" descr="D:\UIGELS_D_Amanda\Global_kin\Two_zones\paper_cases\param_for_paper_v3\voltage\liq_RNS_60s.tif"/>
          <p:cNvPicPr>
            <a:picLocks noChangeAspect="1"/>
          </p:cNvPicPr>
          <p:nvPr/>
        </p:nvPicPr>
        <p:blipFill rotWithShape="1">
          <a:blip r:embed="rId4">
            <a:extLst>
              <a:ext uri="{28A0092B-C50C-407E-A947-70E740481C1C}">
                <a14:useLocalDpi xmlns:a14="http://schemas.microsoft.com/office/drawing/2010/main" val="0"/>
              </a:ext>
            </a:extLst>
          </a:blip>
          <a:srcRect t="9173"/>
          <a:stretch/>
        </p:blipFill>
        <p:spPr bwMode="auto">
          <a:xfrm>
            <a:off x="4352449" y="758130"/>
            <a:ext cx="3603927" cy="2907144"/>
          </a:xfrm>
          <a:prstGeom prst="rect">
            <a:avLst/>
          </a:prstGeom>
          <a:noFill/>
          <a:ln>
            <a:noFill/>
          </a:ln>
        </p:spPr>
      </p:pic>
    </p:spTree>
    <p:extLst>
      <p:ext uri="{BB962C8B-B14F-4D97-AF65-F5344CB8AC3E}">
        <p14:creationId xmlns:p14="http://schemas.microsoft.com/office/powerpoint/2010/main" val="17717908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标题 1"/>
          <p:cNvSpPr>
            <a:spLocks noGrp="1"/>
          </p:cNvSpPr>
          <p:nvPr>
            <p:ph type="title"/>
          </p:nvPr>
        </p:nvSpPr>
        <p:spPr>
          <a:xfrm>
            <a:off x="0" y="-100013"/>
            <a:ext cx="9144000" cy="1143001"/>
          </a:xfrm>
        </p:spPr>
        <p:txBody>
          <a:bodyPr/>
          <a:lstStyle/>
          <a:p>
            <a:r>
              <a:rPr lang="en-US" altLang="zh-CN" sz="3000" b="1" dirty="0" smtClean="0">
                <a:latin typeface="Arial" panose="020B0604020202020204" pitchFamily="34" charset="0"/>
                <a:cs typeface="Arial" panose="020B0604020202020204" pitchFamily="34" charset="0"/>
              </a:rPr>
              <a:t>AIR DBD ON LIQUID COVERED TISSUE</a:t>
            </a:r>
            <a:endParaRPr lang="zh-CN" altLang="en-US" sz="3000" b="1" dirty="0" smtClean="0">
              <a:latin typeface="Arial" panose="020B0604020202020204" pitchFamily="34" charset="0"/>
              <a:cs typeface="Arial" panose="020B0604020202020204" pitchFamily="34" charset="0"/>
            </a:endParaRPr>
          </a:p>
        </p:txBody>
      </p:sp>
      <p:sp>
        <p:nvSpPr>
          <p:cNvPr id="3" name="内容占位符 2"/>
          <p:cNvSpPr>
            <a:spLocks noGrp="1"/>
          </p:cNvSpPr>
          <p:nvPr>
            <p:ph idx="1"/>
          </p:nvPr>
        </p:nvSpPr>
        <p:spPr>
          <a:xfrm>
            <a:off x="107504" y="1019869"/>
            <a:ext cx="4597846" cy="5217443"/>
          </a:xfrm>
        </p:spPr>
        <p:txBody>
          <a:bodyPr>
            <a:noAutofit/>
          </a:bodyPr>
          <a:lstStyle/>
          <a:p>
            <a:pPr>
              <a:spcBef>
                <a:spcPts val="0"/>
              </a:spcBef>
              <a:spcAft>
                <a:spcPts val="400"/>
              </a:spcAft>
              <a:buFont typeface="Symbol" panose="05050102010706020507" pitchFamily="18" charset="2"/>
              <a:buChar char="·"/>
            </a:pPr>
            <a:r>
              <a:rPr lang="en-US" altLang="zh-CN" sz="2000" b="1" dirty="0" smtClean="0">
                <a:latin typeface="Arial" panose="020B0604020202020204" pitchFamily="34" charset="0"/>
                <a:cs typeface="Arial" panose="020B0604020202020204" pitchFamily="34" charset="0"/>
              </a:rPr>
              <a:t>Knowledge of RONS present in a liquid layer over a wound at long timescales is critical to understanding the mechanisms involved in plasma medicine. </a:t>
            </a:r>
          </a:p>
          <a:p>
            <a:pPr>
              <a:spcBef>
                <a:spcPts val="0"/>
              </a:spcBef>
              <a:spcAft>
                <a:spcPts val="400"/>
              </a:spcAft>
              <a:buFont typeface="Symbol" panose="05050102010706020507" pitchFamily="18" charset="2"/>
              <a:buChar char="·"/>
            </a:pPr>
            <a:r>
              <a:rPr lang="en-US" altLang="zh-CN" sz="2000" b="1" dirty="0" smtClean="0">
                <a:latin typeface="Arial" panose="020B0604020202020204" pitchFamily="34" charset="0"/>
                <a:cs typeface="Arial" panose="020B0604020202020204" pitchFamily="34" charset="0"/>
              </a:rPr>
              <a:t>We </a:t>
            </a:r>
            <a:r>
              <a:rPr lang="en-US" altLang="zh-CN" sz="2000" b="1" dirty="0">
                <a:latin typeface="Arial" panose="020B0604020202020204" pitchFamily="34" charset="0"/>
                <a:cs typeface="Arial" panose="020B0604020202020204" pitchFamily="34" charset="0"/>
              </a:rPr>
              <a:t>will </a:t>
            </a:r>
            <a:r>
              <a:rPr lang="en-US" altLang="zh-CN" sz="2000" b="1" dirty="0" smtClean="0">
                <a:latin typeface="Arial" panose="020B0604020202020204" pitchFamily="34" charset="0"/>
                <a:cs typeface="Arial" panose="020B0604020202020204" pitchFamily="34" charset="0"/>
              </a:rPr>
              <a:t>computationally investigate </a:t>
            </a:r>
            <a:r>
              <a:rPr lang="en-US" altLang="zh-CN" sz="2000" b="1" dirty="0">
                <a:latin typeface="Arial" panose="020B0604020202020204" pitchFamily="34" charset="0"/>
                <a:cs typeface="Arial" panose="020B0604020202020204" pitchFamily="34" charset="0"/>
              </a:rPr>
              <a:t>a humid air DBD over </a:t>
            </a:r>
            <a:r>
              <a:rPr lang="en-US" altLang="zh-CN" sz="2000" b="1" dirty="0" smtClean="0">
                <a:latin typeface="Arial" panose="020B0604020202020204" pitchFamily="34" charset="0"/>
                <a:cs typeface="Arial" panose="020B0604020202020204" pitchFamily="34" charset="0"/>
              </a:rPr>
              <a:t>water using a global model.</a:t>
            </a:r>
          </a:p>
          <a:p>
            <a:pPr>
              <a:lnSpc>
                <a:spcPct val="120000"/>
              </a:lnSpc>
              <a:spcBef>
                <a:spcPts val="0"/>
              </a:spcBef>
              <a:spcAft>
                <a:spcPts val="400"/>
              </a:spcAft>
              <a:buFont typeface="Symbol" panose="05050102010706020507" pitchFamily="18" charset="2"/>
              <a:buChar char="·"/>
            </a:pPr>
            <a:endParaRPr lang="en-US" altLang="zh-CN" sz="2000" b="1" dirty="0" smtClean="0">
              <a:latin typeface="Arial" panose="020B0604020202020204" pitchFamily="34" charset="0"/>
              <a:cs typeface="Arial" panose="020B0604020202020204" pitchFamily="34" charset="0"/>
            </a:endParaRPr>
          </a:p>
          <a:p>
            <a:pPr>
              <a:lnSpc>
                <a:spcPct val="120000"/>
              </a:lnSpc>
              <a:spcBef>
                <a:spcPts val="0"/>
              </a:spcBef>
              <a:spcAft>
                <a:spcPts val="400"/>
              </a:spcAft>
              <a:buFont typeface="Symbol" panose="05050102010706020507" pitchFamily="18" charset="2"/>
              <a:buChar char="·"/>
            </a:pPr>
            <a:endParaRPr lang="en-US" altLang="zh-CN" sz="2000" b="1" dirty="0" smtClean="0">
              <a:latin typeface="Arial" panose="020B0604020202020204" pitchFamily="34" charset="0"/>
              <a:cs typeface="Arial" panose="020B0604020202020204" pitchFamily="34" charset="0"/>
            </a:endParaRPr>
          </a:p>
          <a:p>
            <a:pPr>
              <a:lnSpc>
                <a:spcPct val="120000"/>
              </a:lnSpc>
              <a:spcBef>
                <a:spcPts val="0"/>
              </a:spcBef>
              <a:spcAft>
                <a:spcPts val="400"/>
              </a:spcAft>
              <a:buFont typeface="Symbol" panose="05050102010706020507" pitchFamily="18" charset="2"/>
              <a:buChar char="·"/>
            </a:pPr>
            <a:endParaRPr lang="en-US" altLang="zh-CN" sz="2000" b="1" dirty="0" smtClean="0">
              <a:latin typeface="Arial" panose="020B0604020202020204" pitchFamily="34" charset="0"/>
              <a:cs typeface="Arial" panose="020B0604020202020204" pitchFamily="34" charset="0"/>
            </a:endParaRPr>
          </a:p>
          <a:p>
            <a:pPr>
              <a:lnSpc>
                <a:spcPct val="120000"/>
              </a:lnSpc>
              <a:spcBef>
                <a:spcPts val="0"/>
              </a:spcBef>
              <a:spcAft>
                <a:spcPts val="400"/>
              </a:spcAft>
              <a:buFont typeface="Symbol" panose="05050102010706020507" pitchFamily="18" charset="2"/>
              <a:buChar char="·"/>
            </a:pPr>
            <a:endParaRPr lang="en-US" altLang="zh-CN" sz="2000" dirty="0" smtClean="0"/>
          </a:p>
        </p:txBody>
      </p:sp>
      <p:sp>
        <p:nvSpPr>
          <p:cNvPr id="15365" name="Line 2"/>
          <p:cNvSpPr>
            <a:spLocks noChangeShapeType="1"/>
          </p:cNvSpPr>
          <p:nvPr/>
        </p:nvSpPr>
        <p:spPr bwMode="auto">
          <a:xfrm>
            <a:off x="971550" y="836613"/>
            <a:ext cx="7467600" cy="0"/>
          </a:xfrm>
          <a:prstGeom prst="line">
            <a:avLst/>
          </a:prstGeom>
          <a:noFill/>
          <a:ln w="28575">
            <a:solidFill>
              <a:schemeClr val="tx1"/>
            </a:solidFill>
            <a:round/>
            <a:headEnd/>
            <a:tailEnd/>
          </a:ln>
        </p:spPr>
        <p:txBody>
          <a:bodyPr wrap="none" anchor="ctr"/>
          <a:lstStyle/>
          <a:p>
            <a:endParaRPr lang="en-US"/>
          </a:p>
        </p:txBody>
      </p:sp>
      <p:grpSp>
        <p:nvGrpSpPr>
          <p:cNvPr id="5" name="Group 5"/>
          <p:cNvGrpSpPr>
            <a:grpSpLocks/>
          </p:cNvGrpSpPr>
          <p:nvPr/>
        </p:nvGrpSpPr>
        <p:grpSpPr bwMode="auto">
          <a:xfrm>
            <a:off x="5373688" y="6165304"/>
            <a:ext cx="3770312" cy="582613"/>
            <a:chOff x="2953" y="3839"/>
            <a:chExt cx="2375" cy="367"/>
          </a:xfrm>
        </p:grpSpPr>
        <p:sp>
          <p:nvSpPr>
            <p:cNvPr id="6" name="Line 6"/>
            <p:cNvSpPr>
              <a:spLocks noChangeShapeType="1"/>
            </p:cNvSpPr>
            <p:nvPr/>
          </p:nvSpPr>
          <p:spPr bwMode="auto">
            <a:xfrm>
              <a:off x="2989" y="3839"/>
              <a:ext cx="2303" cy="1"/>
            </a:xfrm>
            <a:prstGeom prst="line">
              <a:avLst/>
            </a:prstGeom>
            <a:noFill/>
            <a:ln w="28575">
              <a:solidFill>
                <a:schemeClr val="tx1"/>
              </a:solidFill>
              <a:round/>
              <a:headEnd/>
              <a:tailEnd/>
            </a:ln>
            <a:effectLst/>
          </p:spPr>
          <p:txBody>
            <a:bodyPr wrap="none" anchor="ctr"/>
            <a:lstStyle/>
            <a:p>
              <a:endParaRPr lang="en-US"/>
            </a:p>
          </p:txBody>
        </p:sp>
        <p:sp>
          <p:nvSpPr>
            <p:cNvPr id="7" name="Text Box 7"/>
            <p:cNvSpPr txBox="1">
              <a:spLocks noChangeArrowheads="1"/>
            </p:cNvSpPr>
            <p:nvPr/>
          </p:nvSpPr>
          <p:spPr bwMode="auto">
            <a:xfrm>
              <a:off x="2953" y="3840"/>
              <a:ext cx="2375" cy="366"/>
            </a:xfrm>
            <a:prstGeom prst="rect">
              <a:avLst/>
            </a:prstGeom>
            <a:noFill/>
            <a:ln w="9525">
              <a:noFill/>
              <a:miter lim="800000"/>
              <a:headEnd/>
              <a:tailEnd/>
            </a:ln>
            <a:effectLst/>
          </p:spPr>
          <p:txBody>
            <a:bodyPr>
              <a:spAutoFit/>
            </a:bodyPr>
            <a:lstStyle/>
            <a:p>
              <a:pPr algn="ctr" eaLnBrk="0" hangingPunct="0">
                <a:lnSpc>
                  <a:spcPct val="100000"/>
                </a:lnSpc>
                <a:spcBef>
                  <a:spcPct val="0"/>
                </a:spcBef>
                <a:buFontTx/>
                <a:buNone/>
              </a:pPr>
              <a:r>
                <a:rPr lang="en-US" altLang="zh-CN" sz="1600" b="1" dirty="0">
                  <a:latin typeface="Arial" charset="0"/>
                </a:rPr>
                <a:t>University of Michigan</a:t>
              </a:r>
            </a:p>
            <a:p>
              <a:pPr algn="ctr" eaLnBrk="0" hangingPunct="0">
                <a:lnSpc>
                  <a:spcPct val="100000"/>
                </a:lnSpc>
                <a:spcBef>
                  <a:spcPct val="0"/>
                </a:spcBef>
                <a:buFontTx/>
                <a:buNone/>
              </a:pPr>
              <a:r>
                <a:rPr lang="en-US" altLang="zh-CN" sz="1600" b="1" dirty="0">
                  <a:latin typeface="Arial" charset="0"/>
                </a:rPr>
                <a:t>Institute for Plasma Science &amp; Engr.</a:t>
              </a:r>
            </a:p>
          </p:txBody>
        </p:sp>
      </p:grpSp>
      <p:sp>
        <p:nvSpPr>
          <p:cNvPr id="13" name="Text Box 11"/>
          <p:cNvSpPr txBox="1">
            <a:spLocks noChangeArrowheads="1"/>
          </p:cNvSpPr>
          <p:nvPr/>
        </p:nvSpPr>
        <p:spPr bwMode="auto">
          <a:xfrm>
            <a:off x="107656" y="6510513"/>
            <a:ext cx="100796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000" dirty="0" smtClean="0"/>
              <a:t>MIPSE </a:t>
            </a:r>
            <a:r>
              <a:rPr lang="en-US" sz="1000" dirty="0"/>
              <a:t>2015</a:t>
            </a:r>
          </a:p>
        </p:txBody>
      </p:sp>
      <p:pic>
        <p:nvPicPr>
          <p:cNvPr id="2150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9477" y="3645024"/>
            <a:ext cx="3800475" cy="2828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内容占位符 2"/>
          <p:cNvSpPr txBox="1">
            <a:spLocks/>
          </p:cNvSpPr>
          <p:nvPr/>
        </p:nvSpPr>
        <p:spPr bwMode="auto">
          <a:xfrm>
            <a:off x="5076056" y="1412776"/>
            <a:ext cx="3816424" cy="3993307"/>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0000"/>
              </a:lnSpc>
              <a:spcBef>
                <a:spcPts val="0"/>
              </a:spcBef>
              <a:spcAft>
                <a:spcPts val="400"/>
              </a:spcAft>
              <a:buFont typeface="Symbol" panose="05050102010706020507" pitchFamily="18" charset="2"/>
              <a:buChar char="·"/>
            </a:pPr>
            <a:r>
              <a:rPr lang="en-US" altLang="zh-CN" sz="2000" b="1" dirty="0" smtClean="0">
                <a:latin typeface="Arial" panose="020B0604020202020204" pitchFamily="34" charset="0"/>
                <a:cs typeface="Arial" panose="020B0604020202020204" pitchFamily="34" charset="0"/>
              </a:rPr>
              <a:t>The effect of voltage, gas flow rate, and biomolecules on the RONS in the liquid will be explored.</a:t>
            </a:r>
          </a:p>
          <a:p>
            <a:pPr>
              <a:lnSpc>
                <a:spcPct val="100000"/>
              </a:lnSpc>
              <a:spcBef>
                <a:spcPts val="0"/>
              </a:spcBef>
              <a:spcAft>
                <a:spcPts val="400"/>
              </a:spcAft>
              <a:buFont typeface="Symbol" panose="05050102010706020507" pitchFamily="18" charset="2"/>
              <a:buChar char="·"/>
            </a:pPr>
            <a:r>
              <a:rPr lang="en-US" altLang="zh-CN" sz="2000" b="1" dirty="0" smtClean="0">
                <a:latin typeface="Arial" panose="020B0604020202020204" pitchFamily="34" charset="0"/>
                <a:cs typeface="Arial" panose="020B0604020202020204" pitchFamily="34" charset="0"/>
              </a:rPr>
              <a:t>Gas flow selectively decreases the densities of species, based on Henry’s law constants. </a:t>
            </a:r>
          </a:p>
          <a:p>
            <a:pPr>
              <a:lnSpc>
                <a:spcPct val="100000"/>
              </a:lnSpc>
              <a:spcBef>
                <a:spcPts val="0"/>
              </a:spcBef>
              <a:spcAft>
                <a:spcPts val="400"/>
              </a:spcAft>
              <a:buFont typeface="Symbol" panose="05050102010706020507" pitchFamily="18" charset="2"/>
              <a:buChar char="·"/>
            </a:pPr>
            <a:r>
              <a:rPr lang="en-US" altLang="zh-CN" sz="2000" b="1" dirty="0" smtClean="0">
                <a:latin typeface="Arial" panose="020B0604020202020204" pitchFamily="34" charset="0"/>
                <a:cs typeface="Arial" panose="020B0604020202020204" pitchFamily="34" charset="0"/>
              </a:rPr>
              <a:t>Biomolecules in the liquid rapidly consume ROS in the liquid, increasing the transport into the liquid.</a:t>
            </a:r>
          </a:p>
          <a:p>
            <a:pPr>
              <a:lnSpc>
                <a:spcPct val="120000"/>
              </a:lnSpc>
              <a:spcBef>
                <a:spcPts val="0"/>
              </a:spcBef>
              <a:spcAft>
                <a:spcPts val="400"/>
              </a:spcAft>
              <a:buFont typeface="Symbol" panose="05050102010706020507" pitchFamily="18" charset="2"/>
              <a:buChar char="·"/>
            </a:pPr>
            <a:endParaRPr lang="en-US" altLang="zh-CN" sz="2000" b="1" dirty="0" smtClean="0">
              <a:latin typeface="Arial" panose="020B0604020202020204" pitchFamily="34" charset="0"/>
              <a:cs typeface="Arial" panose="020B0604020202020204" pitchFamily="34" charset="0"/>
            </a:endParaRPr>
          </a:p>
          <a:p>
            <a:pPr>
              <a:lnSpc>
                <a:spcPct val="120000"/>
              </a:lnSpc>
              <a:spcBef>
                <a:spcPts val="0"/>
              </a:spcBef>
              <a:spcAft>
                <a:spcPts val="400"/>
              </a:spcAft>
              <a:buFont typeface="Symbol" panose="05050102010706020507" pitchFamily="18" charset="2"/>
              <a:buChar char="·"/>
            </a:pPr>
            <a:endParaRPr lang="en-US" altLang="zh-CN" sz="2000" b="1" dirty="0" smtClean="0">
              <a:latin typeface="Arial" panose="020B0604020202020204" pitchFamily="34" charset="0"/>
              <a:cs typeface="Arial" panose="020B0604020202020204" pitchFamily="34" charset="0"/>
            </a:endParaRPr>
          </a:p>
          <a:p>
            <a:pPr>
              <a:lnSpc>
                <a:spcPct val="120000"/>
              </a:lnSpc>
              <a:spcBef>
                <a:spcPts val="0"/>
              </a:spcBef>
              <a:spcAft>
                <a:spcPts val="400"/>
              </a:spcAft>
              <a:buFont typeface="Symbol" panose="05050102010706020507" pitchFamily="18" charset="2"/>
              <a:buChar char="·"/>
            </a:pPr>
            <a:endParaRPr lang="en-US" altLang="zh-CN" sz="2000" b="1" dirty="0" smtClean="0">
              <a:latin typeface="Arial" panose="020B0604020202020204" pitchFamily="34" charset="0"/>
              <a:cs typeface="Arial" panose="020B0604020202020204" pitchFamily="34" charset="0"/>
            </a:endParaRPr>
          </a:p>
          <a:p>
            <a:pPr>
              <a:lnSpc>
                <a:spcPct val="120000"/>
              </a:lnSpc>
              <a:spcBef>
                <a:spcPts val="0"/>
              </a:spcBef>
              <a:spcAft>
                <a:spcPts val="400"/>
              </a:spcAft>
              <a:buFont typeface="Symbol" panose="05050102010706020507" pitchFamily="18" charset="2"/>
              <a:buChar char="·"/>
            </a:pPr>
            <a:endParaRPr lang="en-US" altLang="zh-CN" sz="2000" b="1" dirty="0" smtClean="0">
              <a:latin typeface="Arial" panose="020B0604020202020204" pitchFamily="34" charset="0"/>
              <a:cs typeface="Arial" panose="020B0604020202020204" pitchFamily="34" charset="0"/>
            </a:endParaRPr>
          </a:p>
          <a:p>
            <a:pPr>
              <a:lnSpc>
                <a:spcPct val="120000"/>
              </a:lnSpc>
              <a:spcBef>
                <a:spcPts val="0"/>
              </a:spcBef>
              <a:spcAft>
                <a:spcPts val="400"/>
              </a:spcAft>
              <a:buFont typeface="Symbol" panose="05050102010706020507" pitchFamily="18" charset="2"/>
              <a:buChar char="·"/>
            </a:pPr>
            <a:endParaRPr lang="en-US" altLang="zh-CN" sz="2000" dirty="0" smtClean="0"/>
          </a:p>
        </p:txBody>
      </p:sp>
    </p:spTree>
    <p:extLst>
      <p:ext uri="{BB962C8B-B14F-4D97-AF65-F5344CB8AC3E}">
        <p14:creationId xmlns:p14="http://schemas.microsoft.com/office/powerpoint/2010/main" val="3761512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标题 1"/>
          <p:cNvSpPr>
            <a:spLocks noGrp="1"/>
          </p:cNvSpPr>
          <p:nvPr>
            <p:ph type="title"/>
          </p:nvPr>
        </p:nvSpPr>
        <p:spPr>
          <a:xfrm>
            <a:off x="0" y="-100013"/>
            <a:ext cx="9144000" cy="1143001"/>
          </a:xfrm>
        </p:spPr>
        <p:txBody>
          <a:bodyPr/>
          <a:lstStyle/>
          <a:p>
            <a:r>
              <a:rPr lang="en-US" altLang="zh-CN" sz="3000" b="1" dirty="0" smtClean="0">
                <a:latin typeface="Arial" panose="020B0604020202020204" pitchFamily="34" charset="0"/>
                <a:cs typeface="Arial" panose="020B0604020202020204" pitchFamily="34" charset="0"/>
              </a:rPr>
              <a:t>REACTION MECHANISM</a:t>
            </a:r>
            <a:endParaRPr lang="zh-CN" altLang="en-US" sz="3000" b="1" dirty="0" smtClean="0">
              <a:latin typeface="Arial" panose="020B0604020202020204" pitchFamily="34" charset="0"/>
              <a:cs typeface="Arial" panose="020B0604020202020204" pitchFamily="34" charset="0"/>
            </a:endParaRPr>
          </a:p>
        </p:txBody>
      </p:sp>
      <p:sp>
        <p:nvSpPr>
          <p:cNvPr id="3" name="内容占位符 2"/>
          <p:cNvSpPr>
            <a:spLocks noGrp="1"/>
          </p:cNvSpPr>
          <p:nvPr>
            <p:ph idx="1"/>
          </p:nvPr>
        </p:nvSpPr>
        <p:spPr>
          <a:xfrm>
            <a:off x="107656" y="5005816"/>
            <a:ext cx="4824384" cy="1569345"/>
          </a:xfrm>
        </p:spPr>
        <p:txBody>
          <a:bodyPr>
            <a:noAutofit/>
          </a:bodyPr>
          <a:lstStyle/>
          <a:p>
            <a:pPr>
              <a:lnSpc>
                <a:spcPct val="120000"/>
              </a:lnSpc>
              <a:spcBef>
                <a:spcPts val="0"/>
              </a:spcBef>
              <a:spcAft>
                <a:spcPts val="400"/>
              </a:spcAft>
              <a:buFont typeface="Symbol" panose="05050102010706020507" pitchFamily="18" charset="2"/>
              <a:buChar char="·"/>
            </a:pPr>
            <a:r>
              <a:rPr lang="en-US" altLang="zh-CN" sz="2000" b="1" dirty="0" smtClean="0">
                <a:latin typeface="Arial" panose="020B0604020202020204" pitchFamily="34" charset="0"/>
                <a:cs typeface="Arial" panose="020B0604020202020204" pitchFamily="34" charset="0"/>
              </a:rPr>
              <a:t>In gas, e</a:t>
            </a:r>
            <a:r>
              <a:rPr lang="en-US" altLang="zh-CN" sz="2000" b="1" baseline="30000" dirty="0" smtClean="0">
                <a:latin typeface="Arial" panose="020B0604020202020204" pitchFamily="34" charset="0"/>
                <a:cs typeface="Arial" panose="020B0604020202020204" pitchFamily="34" charset="0"/>
              </a:rPr>
              <a:t>-</a:t>
            </a:r>
            <a:r>
              <a:rPr lang="en-US" altLang="zh-CN" sz="2000" b="1" dirty="0" smtClean="0">
                <a:latin typeface="Arial" panose="020B0604020202020204" pitchFamily="34" charset="0"/>
                <a:cs typeface="Arial" panose="020B0604020202020204" pitchFamily="34" charset="0"/>
              </a:rPr>
              <a:t> impact reactions for ions, H, O, OH, H, N, O</a:t>
            </a:r>
            <a:r>
              <a:rPr lang="en-US" altLang="zh-CN" sz="2000" b="1" baseline="-25000" dirty="0" smtClean="0">
                <a:latin typeface="Arial" panose="020B0604020202020204" pitchFamily="34" charset="0"/>
                <a:cs typeface="Arial" panose="020B0604020202020204" pitchFamily="34" charset="0"/>
              </a:rPr>
              <a:t>2</a:t>
            </a:r>
            <a:r>
              <a:rPr lang="en-US" altLang="zh-CN" sz="2000" b="1" baseline="30000" dirty="0" smtClean="0">
                <a:latin typeface="Arial" panose="020B0604020202020204" pitchFamily="34" charset="0"/>
                <a:cs typeface="Arial" panose="020B0604020202020204" pitchFamily="34" charset="0"/>
              </a:rPr>
              <a:t>-</a:t>
            </a:r>
            <a:r>
              <a:rPr lang="en-US" altLang="zh-CN" sz="2000" b="1" dirty="0" smtClean="0">
                <a:latin typeface="Arial" panose="020B0604020202020204" pitchFamily="34" charset="0"/>
                <a:cs typeface="Arial" panose="020B0604020202020204" pitchFamily="34" charset="0"/>
              </a:rPr>
              <a:t>, O</a:t>
            </a:r>
            <a:r>
              <a:rPr lang="en-US" altLang="zh-CN" sz="2000" b="1" baseline="-25000" dirty="0" smtClean="0">
                <a:latin typeface="Arial" panose="020B0604020202020204" pitchFamily="34" charset="0"/>
                <a:cs typeface="Arial" panose="020B0604020202020204" pitchFamily="34" charset="0"/>
              </a:rPr>
              <a:t>2</a:t>
            </a:r>
            <a:r>
              <a:rPr lang="en-US" altLang="zh-CN" sz="2000" b="1" dirty="0" smtClean="0">
                <a:latin typeface="Arial" panose="020B0604020202020204" pitchFamily="34" charset="0"/>
                <a:cs typeface="Arial" panose="020B0604020202020204" pitchFamily="34" charset="0"/>
              </a:rPr>
              <a:t>*, and O</a:t>
            </a:r>
            <a:r>
              <a:rPr lang="en-US" altLang="zh-CN" sz="2000" b="1" baseline="30000" dirty="0" smtClean="0">
                <a:latin typeface="Arial" panose="020B0604020202020204" pitchFamily="34" charset="0"/>
                <a:cs typeface="Arial" panose="020B0604020202020204" pitchFamily="34" charset="0"/>
              </a:rPr>
              <a:t>-</a:t>
            </a:r>
          </a:p>
          <a:p>
            <a:pPr>
              <a:lnSpc>
                <a:spcPct val="120000"/>
              </a:lnSpc>
              <a:spcBef>
                <a:spcPts val="0"/>
              </a:spcBef>
              <a:spcAft>
                <a:spcPts val="400"/>
              </a:spcAft>
              <a:buFont typeface="Symbol" panose="05050102010706020507" pitchFamily="18" charset="2"/>
              <a:buChar char="·"/>
            </a:pPr>
            <a:r>
              <a:rPr lang="en-US" altLang="zh-CN" sz="2000" b="1" dirty="0" smtClean="0">
                <a:latin typeface="Arial" panose="020B0604020202020204" pitchFamily="34" charset="0"/>
                <a:cs typeface="Arial" panose="020B0604020202020204" pitchFamily="34" charset="0"/>
              </a:rPr>
              <a:t>O</a:t>
            </a:r>
            <a:r>
              <a:rPr lang="en-US" altLang="zh-CN" sz="2000" b="1" baseline="-25000" dirty="0" smtClean="0">
                <a:latin typeface="Arial" panose="020B0604020202020204" pitchFamily="34" charset="0"/>
                <a:cs typeface="Arial" panose="020B0604020202020204" pitchFamily="34" charset="0"/>
              </a:rPr>
              <a:t>3</a:t>
            </a:r>
            <a:r>
              <a:rPr lang="en-US" altLang="zh-CN" sz="2000" b="1" dirty="0" smtClean="0">
                <a:latin typeface="Arial" panose="020B0604020202020204" pitchFamily="34" charset="0"/>
                <a:cs typeface="Arial" panose="020B0604020202020204" pitchFamily="34" charset="0"/>
              </a:rPr>
              <a:t> and H</a:t>
            </a:r>
            <a:r>
              <a:rPr lang="en-US" altLang="zh-CN" sz="2000" b="1" baseline="-25000" dirty="0" smtClean="0">
                <a:latin typeface="Arial" panose="020B0604020202020204" pitchFamily="34" charset="0"/>
                <a:cs typeface="Arial" panose="020B0604020202020204" pitchFamily="34" charset="0"/>
              </a:rPr>
              <a:t>2</a:t>
            </a:r>
            <a:r>
              <a:rPr lang="en-US" altLang="zh-CN" sz="2000" b="1" dirty="0" smtClean="0">
                <a:latin typeface="Arial" panose="020B0604020202020204" pitchFamily="34" charset="0"/>
                <a:cs typeface="Arial" panose="020B0604020202020204" pitchFamily="34" charset="0"/>
              </a:rPr>
              <a:t>O</a:t>
            </a:r>
            <a:r>
              <a:rPr lang="en-US" altLang="zh-CN" sz="2000" b="1" baseline="-25000" dirty="0" smtClean="0">
                <a:latin typeface="Arial" panose="020B0604020202020204" pitchFamily="34" charset="0"/>
                <a:cs typeface="Arial" panose="020B0604020202020204" pitchFamily="34" charset="0"/>
              </a:rPr>
              <a:t>2</a:t>
            </a:r>
            <a:r>
              <a:rPr lang="en-US" altLang="zh-CN" sz="2000" b="1" dirty="0" smtClean="0">
                <a:latin typeface="Arial" panose="020B0604020202020204" pitchFamily="34" charset="0"/>
                <a:cs typeface="Arial" panose="020B0604020202020204" pitchFamily="34" charset="0"/>
              </a:rPr>
              <a:t> are relatively stable ROS, formed in 2 steps</a:t>
            </a:r>
          </a:p>
          <a:p>
            <a:pPr marL="0" indent="0">
              <a:lnSpc>
                <a:spcPct val="90000"/>
              </a:lnSpc>
              <a:buNone/>
            </a:pPr>
            <a:endParaRPr lang="en-US" altLang="zh-CN" sz="2400" dirty="0" smtClean="0"/>
          </a:p>
          <a:p>
            <a:pPr lvl="2">
              <a:lnSpc>
                <a:spcPct val="90000"/>
              </a:lnSpc>
            </a:pPr>
            <a:endParaRPr lang="en-US" altLang="zh-CN" sz="2000" dirty="0" smtClean="0"/>
          </a:p>
        </p:txBody>
      </p:sp>
      <p:sp>
        <p:nvSpPr>
          <p:cNvPr id="15365" name="Line 2"/>
          <p:cNvSpPr>
            <a:spLocks noChangeShapeType="1"/>
          </p:cNvSpPr>
          <p:nvPr/>
        </p:nvSpPr>
        <p:spPr bwMode="auto">
          <a:xfrm>
            <a:off x="971550" y="836613"/>
            <a:ext cx="7467600" cy="0"/>
          </a:xfrm>
          <a:prstGeom prst="line">
            <a:avLst/>
          </a:prstGeom>
          <a:noFill/>
          <a:ln w="28575">
            <a:solidFill>
              <a:schemeClr val="tx1"/>
            </a:solidFill>
            <a:round/>
            <a:headEnd/>
            <a:tailEnd/>
          </a:ln>
        </p:spPr>
        <p:txBody>
          <a:bodyPr wrap="none" anchor="ctr"/>
          <a:lstStyle/>
          <a:p>
            <a:endParaRPr lang="en-US"/>
          </a:p>
        </p:txBody>
      </p:sp>
      <p:grpSp>
        <p:nvGrpSpPr>
          <p:cNvPr id="5" name="Group 5"/>
          <p:cNvGrpSpPr>
            <a:grpSpLocks/>
          </p:cNvGrpSpPr>
          <p:nvPr/>
        </p:nvGrpSpPr>
        <p:grpSpPr bwMode="auto">
          <a:xfrm>
            <a:off x="5373688" y="6165304"/>
            <a:ext cx="3770312" cy="582613"/>
            <a:chOff x="2953" y="3839"/>
            <a:chExt cx="2375" cy="367"/>
          </a:xfrm>
        </p:grpSpPr>
        <p:sp>
          <p:nvSpPr>
            <p:cNvPr id="6" name="Line 6"/>
            <p:cNvSpPr>
              <a:spLocks noChangeShapeType="1"/>
            </p:cNvSpPr>
            <p:nvPr/>
          </p:nvSpPr>
          <p:spPr bwMode="auto">
            <a:xfrm>
              <a:off x="2989" y="3839"/>
              <a:ext cx="2303" cy="1"/>
            </a:xfrm>
            <a:prstGeom prst="line">
              <a:avLst/>
            </a:prstGeom>
            <a:noFill/>
            <a:ln w="28575">
              <a:solidFill>
                <a:schemeClr val="tx1"/>
              </a:solidFill>
              <a:round/>
              <a:headEnd/>
              <a:tailEnd/>
            </a:ln>
            <a:effectLst/>
          </p:spPr>
          <p:txBody>
            <a:bodyPr wrap="none" anchor="ctr"/>
            <a:lstStyle/>
            <a:p>
              <a:endParaRPr lang="en-US"/>
            </a:p>
          </p:txBody>
        </p:sp>
        <p:sp>
          <p:nvSpPr>
            <p:cNvPr id="7" name="Text Box 7"/>
            <p:cNvSpPr txBox="1">
              <a:spLocks noChangeArrowheads="1"/>
            </p:cNvSpPr>
            <p:nvPr/>
          </p:nvSpPr>
          <p:spPr bwMode="auto">
            <a:xfrm>
              <a:off x="2953" y="3840"/>
              <a:ext cx="2375" cy="366"/>
            </a:xfrm>
            <a:prstGeom prst="rect">
              <a:avLst/>
            </a:prstGeom>
            <a:noFill/>
            <a:ln w="9525">
              <a:noFill/>
              <a:miter lim="800000"/>
              <a:headEnd/>
              <a:tailEnd/>
            </a:ln>
            <a:effectLst/>
          </p:spPr>
          <p:txBody>
            <a:bodyPr>
              <a:spAutoFit/>
            </a:bodyPr>
            <a:lstStyle/>
            <a:p>
              <a:pPr algn="ctr" eaLnBrk="0" hangingPunct="0">
                <a:lnSpc>
                  <a:spcPct val="100000"/>
                </a:lnSpc>
                <a:spcBef>
                  <a:spcPct val="0"/>
                </a:spcBef>
                <a:buFontTx/>
                <a:buNone/>
              </a:pPr>
              <a:r>
                <a:rPr lang="en-US" altLang="zh-CN" sz="1600" b="1" dirty="0">
                  <a:latin typeface="Arial" charset="0"/>
                </a:rPr>
                <a:t>University of Michigan</a:t>
              </a:r>
            </a:p>
            <a:p>
              <a:pPr algn="ctr" eaLnBrk="0" hangingPunct="0">
                <a:lnSpc>
                  <a:spcPct val="100000"/>
                </a:lnSpc>
                <a:spcBef>
                  <a:spcPct val="0"/>
                </a:spcBef>
                <a:buFontTx/>
                <a:buNone/>
              </a:pPr>
              <a:r>
                <a:rPr lang="en-US" altLang="zh-CN" sz="1600" b="1" dirty="0">
                  <a:latin typeface="Arial" charset="0"/>
                </a:rPr>
                <a:t>Institute for Plasma Science &amp; Engr.</a:t>
              </a:r>
            </a:p>
          </p:txBody>
        </p:sp>
      </p:grpSp>
      <p:sp>
        <p:nvSpPr>
          <p:cNvPr id="13" name="Text Box 11"/>
          <p:cNvSpPr txBox="1">
            <a:spLocks noChangeArrowheads="1"/>
          </p:cNvSpPr>
          <p:nvPr/>
        </p:nvSpPr>
        <p:spPr bwMode="auto">
          <a:xfrm>
            <a:off x="107656" y="6510513"/>
            <a:ext cx="116922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000" dirty="0" smtClean="0"/>
              <a:t>MIPSE </a:t>
            </a:r>
            <a:r>
              <a:rPr lang="en-US" sz="1000" dirty="0"/>
              <a:t>2015</a:t>
            </a:r>
          </a:p>
        </p:txBody>
      </p:sp>
      <p:sp>
        <p:nvSpPr>
          <p:cNvPr id="14" name="内容占位符 2"/>
          <p:cNvSpPr txBox="1">
            <a:spLocks/>
          </p:cNvSpPr>
          <p:nvPr/>
        </p:nvSpPr>
        <p:spPr bwMode="auto">
          <a:xfrm>
            <a:off x="5069938" y="4985630"/>
            <a:ext cx="4074062" cy="1569345"/>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20000"/>
              </a:lnSpc>
              <a:spcBef>
                <a:spcPts val="0"/>
              </a:spcBef>
              <a:spcAft>
                <a:spcPts val="400"/>
              </a:spcAft>
              <a:buFont typeface="Symbol" panose="05050102010706020507" pitchFamily="18" charset="2"/>
              <a:buChar char="·"/>
            </a:pPr>
            <a:r>
              <a:rPr lang="en-US" altLang="zh-CN" sz="2000" b="1" dirty="0" err="1" smtClean="0">
                <a:latin typeface="Arial" panose="020B0604020202020204" pitchFamily="34" charset="0"/>
                <a:cs typeface="Arial" panose="020B0604020202020204" pitchFamily="34" charset="0"/>
              </a:rPr>
              <a:t>N</a:t>
            </a:r>
            <a:r>
              <a:rPr lang="en-US" altLang="zh-CN" sz="2000" b="1" baseline="-25000" dirty="0" err="1" smtClean="0">
                <a:latin typeface="Arial" panose="020B0604020202020204" pitchFamily="34" charset="0"/>
                <a:cs typeface="Arial" panose="020B0604020202020204" pitchFamily="34" charset="0"/>
              </a:rPr>
              <a:t>x</a:t>
            </a:r>
            <a:r>
              <a:rPr lang="en-US" altLang="zh-CN" sz="2000" b="1" dirty="0" err="1" smtClean="0">
                <a:latin typeface="Arial" panose="020B0604020202020204" pitchFamily="34" charset="0"/>
                <a:cs typeface="Arial" panose="020B0604020202020204" pitchFamily="34" charset="0"/>
              </a:rPr>
              <a:t>O</a:t>
            </a:r>
            <a:r>
              <a:rPr lang="en-US" altLang="zh-CN" sz="2000" b="1" baseline="-25000" dirty="0" err="1" smtClean="0">
                <a:latin typeface="Arial" panose="020B0604020202020204" pitchFamily="34" charset="0"/>
                <a:cs typeface="Arial" panose="020B0604020202020204" pitchFamily="34" charset="0"/>
              </a:rPr>
              <a:t>y</a:t>
            </a:r>
            <a:r>
              <a:rPr lang="en-US" altLang="zh-CN" sz="2000" b="1" dirty="0" smtClean="0">
                <a:latin typeface="Arial" panose="020B0604020202020204" pitchFamily="34" charset="0"/>
                <a:cs typeface="Arial" panose="020B0604020202020204" pitchFamily="34" charset="0"/>
              </a:rPr>
              <a:t> and </a:t>
            </a:r>
            <a:r>
              <a:rPr lang="en-US" altLang="zh-CN" sz="2000" b="1" dirty="0" err="1" smtClean="0">
                <a:latin typeface="Arial" panose="020B0604020202020204" pitchFamily="34" charset="0"/>
                <a:cs typeface="Arial" panose="020B0604020202020204" pitchFamily="34" charset="0"/>
              </a:rPr>
              <a:t>HNO</a:t>
            </a:r>
            <a:r>
              <a:rPr lang="en-US" altLang="zh-CN" sz="2000" b="1" baseline="-25000" dirty="0" err="1" smtClean="0">
                <a:latin typeface="Arial" panose="020B0604020202020204" pitchFamily="34" charset="0"/>
                <a:cs typeface="Arial" panose="020B0604020202020204" pitchFamily="34" charset="0"/>
              </a:rPr>
              <a:t>x</a:t>
            </a:r>
            <a:r>
              <a:rPr lang="en-US" altLang="zh-CN" sz="2000" b="1" baseline="-25000" dirty="0" smtClean="0">
                <a:latin typeface="Arial" panose="020B0604020202020204" pitchFamily="34" charset="0"/>
                <a:cs typeface="Arial" panose="020B0604020202020204" pitchFamily="34" charset="0"/>
              </a:rPr>
              <a:t> </a:t>
            </a:r>
            <a:r>
              <a:rPr lang="en-US" altLang="zh-CN" sz="2000" b="1" dirty="0" smtClean="0">
                <a:latin typeface="Arial" panose="020B0604020202020204" pitchFamily="34" charset="0"/>
                <a:cs typeface="Arial" panose="020B0604020202020204" pitchFamily="34" charset="0"/>
              </a:rPr>
              <a:t>are formed in at least 3 steps, often more</a:t>
            </a:r>
          </a:p>
          <a:p>
            <a:pPr marL="0" indent="0">
              <a:lnSpc>
                <a:spcPct val="90000"/>
              </a:lnSpc>
              <a:buFont typeface="Arial" charset="0"/>
              <a:buNone/>
            </a:pPr>
            <a:endParaRPr lang="en-US" altLang="zh-CN" sz="2400" dirty="0" smtClean="0"/>
          </a:p>
          <a:p>
            <a:pPr lvl="2">
              <a:lnSpc>
                <a:spcPct val="90000"/>
              </a:lnSpc>
            </a:pPr>
            <a:endParaRPr lang="en-US" altLang="zh-CN" sz="2000" dirty="0" smtClean="0"/>
          </a:p>
        </p:txBody>
      </p:sp>
      <p:pic>
        <p:nvPicPr>
          <p:cNvPr id="215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6878" y="908720"/>
            <a:ext cx="6751506" cy="40581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954435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标题 1"/>
          <p:cNvSpPr>
            <a:spLocks noGrp="1"/>
          </p:cNvSpPr>
          <p:nvPr>
            <p:ph type="title"/>
          </p:nvPr>
        </p:nvSpPr>
        <p:spPr>
          <a:xfrm>
            <a:off x="0" y="-162273"/>
            <a:ext cx="9144000" cy="1143001"/>
          </a:xfrm>
        </p:spPr>
        <p:txBody>
          <a:bodyPr/>
          <a:lstStyle/>
          <a:p>
            <a:r>
              <a:rPr lang="en-US" altLang="zh-CN" sz="3000" b="1" dirty="0" smtClean="0">
                <a:latin typeface="Arial" panose="020B0604020202020204" pitchFamily="34" charset="0"/>
                <a:cs typeface="Arial" panose="020B0604020202020204" pitchFamily="34" charset="0"/>
              </a:rPr>
              <a:t>ORGANICS IN LIQUID: PEPTIDOGLYCAN</a:t>
            </a:r>
            <a:endParaRPr lang="zh-CN" altLang="en-US" sz="3000" b="1" dirty="0" smtClean="0">
              <a:latin typeface="Arial" panose="020B0604020202020204" pitchFamily="34" charset="0"/>
              <a:cs typeface="Arial" panose="020B0604020202020204" pitchFamily="34" charset="0"/>
            </a:endParaRPr>
          </a:p>
        </p:txBody>
      </p:sp>
      <p:sp>
        <p:nvSpPr>
          <p:cNvPr id="3" name="内容占位符 2"/>
          <p:cNvSpPr>
            <a:spLocks noGrp="1"/>
          </p:cNvSpPr>
          <p:nvPr>
            <p:ph idx="1"/>
          </p:nvPr>
        </p:nvSpPr>
        <p:spPr>
          <a:xfrm>
            <a:off x="107504" y="836712"/>
            <a:ext cx="8964488" cy="2767729"/>
          </a:xfrm>
        </p:spPr>
        <p:txBody>
          <a:bodyPr>
            <a:noAutofit/>
          </a:bodyPr>
          <a:lstStyle/>
          <a:p>
            <a:pPr>
              <a:lnSpc>
                <a:spcPct val="120000"/>
              </a:lnSpc>
              <a:spcBef>
                <a:spcPts val="0"/>
              </a:spcBef>
              <a:spcAft>
                <a:spcPts val="400"/>
              </a:spcAft>
              <a:buFont typeface="Symbol" panose="05050102010706020507" pitchFamily="18" charset="2"/>
              <a:buChar char="·"/>
            </a:pPr>
            <a:r>
              <a:rPr lang="en-US" altLang="zh-CN" sz="2000" b="1" dirty="0" smtClean="0">
                <a:latin typeface="Arial" panose="020B0604020202020204" pitchFamily="34" charset="0"/>
                <a:cs typeface="Arial" panose="020B0604020202020204" pitchFamily="34" charset="0"/>
              </a:rPr>
              <a:t>Chains of peptidoglycan (PG) make up the cell wall bacteria</a:t>
            </a:r>
          </a:p>
          <a:p>
            <a:pPr>
              <a:lnSpc>
                <a:spcPct val="120000"/>
              </a:lnSpc>
              <a:spcBef>
                <a:spcPts val="0"/>
              </a:spcBef>
              <a:spcAft>
                <a:spcPts val="400"/>
              </a:spcAft>
              <a:buFont typeface="Symbol" panose="05050102010706020507" pitchFamily="18" charset="2"/>
              <a:buChar char="·"/>
            </a:pPr>
            <a:r>
              <a:rPr lang="en-US" altLang="zh-CN" sz="2000" b="1" dirty="0" smtClean="0">
                <a:latin typeface="Arial" panose="020B0604020202020204" pitchFamily="34" charset="0"/>
                <a:cs typeface="Arial" panose="020B0604020202020204" pitchFamily="34" charset="0"/>
              </a:rPr>
              <a:t>MD simulations of interactions with O, OH, H</a:t>
            </a:r>
            <a:r>
              <a:rPr lang="en-US" altLang="zh-CN" sz="2000" b="1" baseline="-25000" dirty="0" smtClean="0">
                <a:latin typeface="Arial" panose="020B0604020202020204" pitchFamily="34" charset="0"/>
                <a:cs typeface="Arial" panose="020B0604020202020204" pitchFamily="34" charset="0"/>
              </a:rPr>
              <a:t>2</a:t>
            </a:r>
            <a:r>
              <a:rPr lang="en-US" altLang="zh-CN" sz="2000" b="1" dirty="0" smtClean="0">
                <a:latin typeface="Arial" panose="020B0604020202020204" pitchFamily="34" charset="0"/>
                <a:cs typeface="Arial" panose="020B0604020202020204" pitchFamily="34" charset="0"/>
              </a:rPr>
              <a:t>O</a:t>
            </a:r>
            <a:r>
              <a:rPr lang="en-US" altLang="zh-CN" sz="2000" b="1" baseline="-25000" dirty="0" smtClean="0">
                <a:latin typeface="Arial" panose="020B0604020202020204" pitchFamily="34" charset="0"/>
                <a:cs typeface="Arial" panose="020B0604020202020204" pitchFamily="34" charset="0"/>
              </a:rPr>
              <a:t>2</a:t>
            </a:r>
            <a:r>
              <a:rPr lang="en-US" altLang="zh-CN" sz="2000" b="1" dirty="0" smtClean="0">
                <a:latin typeface="Arial" panose="020B0604020202020204" pitchFamily="34" charset="0"/>
                <a:cs typeface="Arial" panose="020B0604020202020204" pitchFamily="34" charset="0"/>
              </a:rPr>
              <a:t>, and O</a:t>
            </a:r>
            <a:r>
              <a:rPr lang="en-US" altLang="zh-CN" sz="2000" b="1" baseline="-25000" dirty="0" smtClean="0">
                <a:latin typeface="Arial" panose="020B0604020202020204" pitchFamily="34" charset="0"/>
                <a:cs typeface="Arial" panose="020B0604020202020204" pitchFamily="34" charset="0"/>
              </a:rPr>
              <a:t>3</a:t>
            </a:r>
            <a:r>
              <a:rPr lang="en-US" altLang="zh-CN" sz="2000" b="1" dirty="0" smtClean="0">
                <a:latin typeface="Arial" panose="020B0604020202020204" pitchFamily="34" charset="0"/>
                <a:cs typeface="Arial" panose="020B0604020202020204" pitchFamily="34" charset="0"/>
              </a:rPr>
              <a:t> provide reaction rates (M. </a:t>
            </a:r>
            <a:r>
              <a:rPr lang="en-US" altLang="zh-CN" sz="2000" b="1" dirty="0" err="1" smtClean="0">
                <a:latin typeface="Arial" panose="020B0604020202020204" pitchFamily="34" charset="0"/>
                <a:cs typeface="Arial" panose="020B0604020202020204" pitchFamily="34" charset="0"/>
              </a:rPr>
              <a:t>Yusupov</a:t>
            </a:r>
            <a:r>
              <a:rPr lang="en-US" altLang="zh-CN" sz="2000" b="1" dirty="0">
                <a:latin typeface="Arial" panose="020B0604020202020204" pitchFamily="34" charset="0"/>
                <a:cs typeface="Arial" panose="020B0604020202020204" pitchFamily="34" charset="0"/>
              </a:rPr>
              <a:t>, et al., J. Phys. Chem. </a:t>
            </a:r>
            <a:r>
              <a:rPr lang="en-US" altLang="zh-CN" sz="2000" b="1" dirty="0" smtClean="0">
                <a:latin typeface="Arial" panose="020B0604020202020204" pitchFamily="34" charset="0"/>
                <a:cs typeface="Arial" panose="020B0604020202020204" pitchFamily="34" charset="0"/>
              </a:rPr>
              <a:t>C 117, 5993 (2013))</a:t>
            </a:r>
          </a:p>
          <a:p>
            <a:pPr>
              <a:lnSpc>
                <a:spcPct val="120000"/>
              </a:lnSpc>
              <a:spcBef>
                <a:spcPts val="0"/>
              </a:spcBef>
              <a:spcAft>
                <a:spcPts val="400"/>
              </a:spcAft>
              <a:buFont typeface="Symbol" panose="05050102010706020507" pitchFamily="18" charset="2"/>
              <a:buChar char="·"/>
            </a:pPr>
            <a:r>
              <a:rPr lang="en-US" altLang="zh-CN" sz="2000" b="1" dirty="0">
                <a:latin typeface="Arial" panose="020B0604020202020204" pitchFamily="34" charset="0"/>
                <a:cs typeface="Arial" panose="020B0604020202020204" pitchFamily="34" charset="0"/>
              </a:rPr>
              <a:t>Reactions with ROS </a:t>
            </a:r>
            <a:r>
              <a:rPr lang="en-US" altLang="zh-CN" sz="2000" b="1" dirty="0" smtClean="0">
                <a:latin typeface="Arial" panose="020B0604020202020204" pitchFamily="34" charset="0"/>
                <a:cs typeface="Arial" panose="020B0604020202020204" pitchFamily="34" charset="0"/>
              </a:rPr>
              <a:t>are </a:t>
            </a:r>
            <a:r>
              <a:rPr lang="en-US" altLang="zh-CN" sz="2000" b="1" dirty="0">
                <a:latin typeface="Arial" panose="020B0604020202020204" pitchFamily="34" charset="0"/>
                <a:cs typeface="Arial" panose="020B0604020202020204" pitchFamily="34" charset="0"/>
              </a:rPr>
              <a:t>categorized by </a:t>
            </a:r>
            <a:r>
              <a:rPr lang="en-US" altLang="zh-CN" sz="2000" b="1" dirty="0" smtClean="0">
                <a:latin typeface="Arial" panose="020B0604020202020204" pitchFamily="34" charset="0"/>
                <a:cs typeface="Arial" panose="020B0604020202020204" pitchFamily="34" charset="0"/>
              </a:rPr>
              <a:t>bond breaking </a:t>
            </a:r>
            <a:r>
              <a:rPr lang="en-US" altLang="zh-CN" sz="2000" b="1" dirty="0">
                <a:latin typeface="Arial" panose="020B0604020202020204" pitchFamily="34" charset="0"/>
                <a:cs typeface="Arial" panose="020B0604020202020204" pitchFamily="34" charset="0"/>
              </a:rPr>
              <a:t>(</a:t>
            </a:r>
            <a:r>
              <a:rPr lang="en-US" altLang="zh-CN" sz="2000" b="1" dirty="0" smtClean="0">
                <a:latin typeface="Arial" panose="020B0604020202020204" pitchFamily="34" charset="0"/>
                <a:cs typeface="Arial" panose="020B0604020202020204" pitchFamily="34" charset="0"/>
              </a:rPr>
              <a:t>C-O,C-C</a:t>
            </a:r>
            <a:r>
              <a:rPr lang="en-US" altLang="zh-CN" sz="2000" b="1" dirty="0">
                <a:latin typeface="Arial" panose="020B0604020202020204" pitchFamily="34" charset="0"/>
                <a:cs typeface="Arial" panose="020B0604020202020204" pitchFamily="34" charset="0"/>
              </a:rPr>
              <a:t>, </a:t>
            </a:r>
            <a:r>
              <a:rPr lang="en-US" altLang="zh-CN" sz="2000" b="1" dirty="0" smtClean="0">
                <a:latin typeface="Arial" panose="020B0604020202020204" pitchFamily="34" charset="0"/>
                <a:cs typeface="Arial" panose="020B0604020202020204" pitchFamily="34" charset="0"/>
              </a:rPr>
              <a:t>C-N</a:t>
            </a:r>
            <a:r>
              <a:rPr lang="en-US" altLang="zh-CN" sz="2000" b="1" dirty="0">
                <a:latin typeface="Arial" panose="020B0604020202020204" pitchFamily="34" charset="0"/>
                <a:cs typeface="Arial" panose="020B0604020202020204" pitchFamily="34" charset="0"/>
              </a:rPr>
              <a:t>)</a:t>
            </a:r>
          </a:p>
          <a:p>
            <a:pPr>
              <a:lnSpc>
                <a:spcPct val="120000"/>
              </a:lnSpc>
              <a:spcBef>
                <a:spcPts val="0"/>
              </a:spcBef>
              <a:spcAft>
                <a:spcPts val="400"/>
              </a:spcAft>
              <a:buFont typeface="Symbol" panose="05050102010706020507" pitchFamily="18" charset="2"/>
              <a:buChar char="·"/>
            </a:pPr>
            <a:r>
              <a:rPr lang="en-US" altLang="zh-CN" sz="2000" b="1" dirty="0">
                <a:latin typeface="Arial" panose="020B0604020202020204" pitchFamily="34" charset="0"/>
                <a:cs typeface="Arial" panose="020B0604020202020204" pitchFamily="34" charset="0"/>
              </a:rPr>
              <a:t>In this study, rates are calculated for pristine PG molecules only, subsequent reactions have higher rates (</a:t>
            </a:r>
            <a:r>
              <a:rPr lang="en-US" altLang="zh-CN" sz="2000" b="1" dirty="0">
                <a:latin typeface="Arial" panose="020B0604020202020204" pitchFamily="34" charset="0"/>
                <a:cs typeface="Arial" panose="020B0604020202020204" pitchFamily="34" charset="0"/>
                <a:sym typeface="Symbol"/>
              </a:rPr>
              <a:t></a:t>
            </a:r>
            <a:r>
              <a:rPr lang="en-US" altLang="zh-CN" sz="2000" b="1" dirty="0">
                <a:latin typeface="Arial" panose="020B0604020202020204" pitchFamily="34" charset="0"/>
                <a:cs typeface="Arial" panose="020B0604020202020204" pitchFamily="34" charset="0"/>
              </a:rPr>
              <a:t>10X).</a:t>
            </a:r>
          </a:p>
          <a:p>
            <a:pPr>
              <a:lnSpc>
                <a:spcPct val="120000"/>
              </a:lnSpc>
              <a:spcBef>
                <a:spcPts val="0"/>
              </a:spcBef>
              <a:spcAft>
                <a:spcPts val="400"/>
              </a:spcAft>
              <a:buFont typeface="Symbol" panose="05050102010706020507" pitchFamily="18" charset="2"/>
              <a:buChar char="·"/>
            </a:pPr>
            <a:endParaRPr lang="en-US" altLang="zh-CN" sz="2000" b="1" dirty="0" smtClean="0">
              <a:latin typeface="Arial" panose="020B0604020202020204" pitchFamily="34" charset="0"/>
              <a:cs typeface="Arial" panose="020B0604020202020204" pitchFamily="34" charset="0"/>
            </a:endParaRPr>
          </a:p>
          <a:p>
            <a:pPr marL="0" indent="0">
              <a:lnSpc>
                <a:spcPct val="120000"/>
              </a:lnSpc>
              <a:spcBef>
                <a:spcPts val="0"/>
              </a:spcBef>
              <a:spcAft>
                <a:spcPts val="400"/>
              </a:spcAft>
              <a:buNone/>
            </a:pPr>
            <a:endParaRPr lang="en-US" altLang="zh-CN" sz="2000" dirty="0" smtClean="0">
              <a:latin typeface="Arial" panose="020B0604020202020204" pitchFamily="34" charset="0"/>
              <a:cs typeface="Arial" panose="020B0604020202020204" pitchFamily="34" charset="0"/>
            </a:endParaRPr>
          </a:p>
          <a:p>
            <a:pPr marL="0" indent="0">
              <a:lnSpc>
                <a:spcPct val="90000"/>
              </a:lnSpc>
              <a:buNone/>
            </a:pPr>
            <a:endParaRPr lang="en-US" altLang="zh-CN" sz="2000" dirty="0" smtClean="0"/>
          </a:p>
          <a:p>
            <a:pPr lvl="2">
              <a:lnSpc>
                <a:spcPct val="90000"/>
              </a:lnSpc>
            </a:pPr>
            <a:endParaRPr lang="en-US" altLang="zh-CN" sz="2000" dirty="0" smtClean="0"/>
          </a:p>
        </p:txBody>
      </p:sp>
      <p:sp>
        <p:nvSpPr>
          <p:cNvPr id="15365" name="Line 2"/>
          <p:cNvSpPr>
            <a:spLocks noChangeShapeType="1"/>
          </p:cNvSpPr>
          <p:nvPr/>
        </p:nvSpPr>
        <p:spPr bwMode="auto">
          <a:xfrm>
            <a:off x="971550" y="836613"/>
            <a:ext cx="7467600" cy="0"/>
          </a:xfrm>
          <a:prstGeom prst="line">
            <a:avLst/>
          </a:prstGeom>
          <a:noFill/>
          <a:ln w="28575">
            <a:solidFill>
              <a:schemeClr val="tx1"/>
            </a:solidFill>
            <a:round/>
            <a:headEnd/>
            <a:tailEnd/>
          </a:ln>
        </p:spPr>
        <p:txBody>
          <a:bodyPr wrap="none" anchor="ctr"/>
          <a:lstStyle/>
          <a:p>
            <a:endParaRPr lang="en-US"/>
          </a:p>
        </p:txBody>
      </p:sp>
      <p:grpSp>
        <p:nvGrpSpPr>
          <p:cNvPr id="5" name="Group 5"/>
          <p:cNvGrpSpPr>
            <a:grpSpLocks/>
          </p:cNvGrpSpPr>
          <p:nvPr/>
        </p:nvGrpSpPr>
        <p:grpSpPr bwMode="auto">
          <a:xfrm>
            <a:off x="5373688" y="6165304"/>
            <a:ext cx="3770312" cy="582613"/>
            <a:chOff x="2953" y="3839"/>
            <a:chExt cx="2375" cy="367"/>
          </a:xfrm>
        </p:grpSpPr>
        <p:sp>
          <p:nvSpPr>
            <p:cNvPr id="6" name="Line 6"/>
            <p:cNvSpPr>
              <a:spLocks noChangeShapeType="1"/>
            </p:cNvSpPr>
            <p:nvPr/>
          </p:nvSpPr>
          <p:spPr bwMode="auto">
            <a:xfrm>
              <a:off x="2989" y="3839"/>
              <a:ext cx="2303" cy="1"/>
            </a:xfrm>
            <a:prstGeom prst="line">
              <a:avLst/>
            </a:prstGeom>
            <a:noFill/>
            <a:ln w="28575">
              <a:solidFill>
                <a:schemeClr val="tx1"/>
              </a:solidFill>
              <a:round/>
              <a:headEnd/>
              <a:tailEnd/>
            </a:ln>
            <a:effectLst/>
          </p:spPr>
          <p:txBody>
            <a:bodyPr wrap="none" anchor="ctr"/>
            <a:lstStyle/>
            <a:p>
              <a:endParaRPr lang="en-US"/>
            </a:p>
          </p:txBody>
        </p:sp>
        <p:sp>
          <p:nvSpPr>
            <p:cNvPr id="7" name="Text Box 7"/>
            <p:cNvSpPr txBox="1">
              <a:spLocks noChangeArrowheads="1"/>
            </p:cNvSpPr>
            <p:nvPr/>
          </p:nvSpPr>
          <p:spPr bwMode="auto">
            <a:xfrm>
              <a:off x="2953" y="3840"/>
              <a:ext cx="2375" cy="366"/>
            </a:xfrm>
            <a:prstGeom prst="rect">
              <a:avLst/>
            </a:prstGeom>
            <a:noFill/>
            <a:ln w="9525">
              <a:noFill/>
              <a:miter lim="800000"/>
              <a:headEnd/>
              <a:tailEnd/>
            </a:ln>
            <a:effectLst/>
          </p:spPr>
          <p:txBody>
            <a:bodyPr>
              <a:spAutoFit/>
            </a:bodyPr>
            <a:lstStyle/>
            <a:p>
              <a:pPr algn="ctr" eaLnBrk="0" hangingPunct="0">
                <a:lnSpc>
                  <a:spcPct val="100000"/>
                </a:lnSpc>
                <a:spcBef>
                  <a:spcPct val="0"/>
                </a:spcBef>
                <a:buFontTx/>
                <a:buNone/>
              </a:pPr>
              <a:r>
                <a:rPr lang="en-US" altLang="zh-CN" sz="1600" b="1" dirty="0">
                  <a:latin typeface="Arial" charset="0"/>
                </a:rPr>
                <a:t>University of Michigan</a:t>
              </a:r>
            </a:p>
            <a:p>
              <a:pPr algn="ctr" eaLnBrk="0" hangingPunct="0">
                <a:lnSpc>
                  <a:spcPct val="100000"/>
                </a:lnSpc>
                <a:spcBef>
                  <a:spcPct val="0"/>
                </a:spcBef>
                <a:buFontTx/>
                <a:buNone/>
              </a:pPr>
              <a:r>
                <a:rPr lang="en-US" altLang="zh-CN" sz="1600" b="1" dirty="0">
                  <a:latin typeface="Arial" charset="0"/>
                </a:rPr>
                <a:t>Institute for Plasma Science &amp; Engr.</a:t>
              </a:r>
            </a:p>
          </p:txBody>
        </p:sp>
      </p:grpSp>
      <p:sp>
        <p:nvSpPr>
          <p:cNvPr id="13" name="Text Box 11"/>
          <p:cNvSpPr txBox="1">
            <a:spLocks noChangeArrowheads="1"/>
          </p:cNvSpPr>
          <p:nvPr/>
        </p:nvSpPr>
        <p:spPr bwMode="auto">
          <a:xfrm>
            <a:off x="107656" y="6510513"/>
            <a:ext cx="100796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000" dirty="0" smtClean="0"/>
              <a:t>MIPSE </a:t>
            </a:r>
            <a:r>
              <a:rPr lang="en-US" sz="1000" dirty="0"/>
              <a:t>2015</a:t>
            </a:r>
          </a:p>
        </p:txBody>
      </p:sp>
      <p:pic>
        <p:nvPicPr>
          <p:cNvPr id="2150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3902"/>
          <a:stretch/>
        </p:blipFill>
        <p:spPr bwMode="auto">
          <a:xfrm>
            <a:off x="755576" y="3356992"/>
            <a:ext cx="2952328" cy="29831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4" name="Table 3"/>
          <p:cNvGraphicFramePr>
            <a:graphicFrameLocks noGrp="1"/>
          </p:cNvGraphicFramePr>
          <p:nvPr>
            <p:extLst>
              <p:ext uri="{D42A27DB-BD31-4B8C-83A1-F6EECF244321}">
                <p14:modId xmlns:p14="http://schemas.microsoft.com/office/powerpoint/2010/main" val="2454570910"/>
              </p:ext>
            </p:extLst>
          </p:nvPr>
        </p:nvGraphicFramePr>
        <p:xfrm>
          <a:off x="4283968" y="3464147"/>
          <a:ext cx="4586858" cy="2269109"/>
        </p:xfrm>
        <a:graphic>
          <a:graphicData uri="http://schemas.openxmlformats.org/drawingml/2006/table">
            <a:tbl>
              <a:tblPr>
                <a:tableStyleId>{9D7B26C5-4107-4FEC-AEDC-1716B250A1EF}</a:tableStyleId>
              </a:tblPr>
              <a:tblGrid>
                <a:gridCol w="697788"/>
                <a:gridCol w="1318436"/>
                <a:gridCol w="1246345"/>
                <a:gridCol w="1324289"/>
              </a:tblGrid>
              <a:tr h="559884">
                <a:tc gridSpan="4">
                  <a:txBody>
                    <a:bodyPr/>
                    <a:lstStyle/>
                    <a:p>
                      <a:pPr algn="ctr" fontAlgn="b"/>
                      <a:r>
                        <a:rPr lang="en-US" sz="1600" b="1" u="none" strike="noStrike" dirty="0" smtClean="0">
                          <a:effectLst/>
                          <a:latin typeface="Arial" panose="020B0604020202020204" pitchFamily="34" charset="0"/>
                          <a:cs typeface="Arial" panose="020B0604020202020204" pitchFamily="34" charset="0"/>
                        </a:rPr>
                        <a:t>Calculated Rate </a:t>
                      </a:r>
                      <a:r>
                        <a:rPr lang="en-US" sz="1600" b="1" u="none" strike="noStrike" dirty="0">
                          <a:effectLst/>
                          <a:latin typeface="Arial" panose="020B0604020202020204" pitchFamily="34" charset="0"/>
                          <a:cs typeface="Arial" panose="020B0604020202020204" pitchFamily="34" charset="0"/>
                        </a:rPr>
                        <a:t>Coefficients for </a:t>
                      </a:r>
                      <a:endParaRPr lang="en-US" sz="1600" b="1" u="none" strike="noStrike" dirty="0" smtClean="0">
                        <a:effectLst/>
                        <a:latin typeface="Arial" panose="020B0604020202020204" pitchFamily="34" charset="0"/>
                        <a:cs typeface="Arial" panose="020B0604020202020204" pitchFamily="34" charset="0"/>
                      </a:endParaRPr>
                    </a:p>
                    <a:p>
                      <a:pPr algn="ctr" fontAlgn="b"/>
                      <a:r>
                        <a:rPr lang="en-US" sz="1600" b="1" u="none" strike="noStrike" dirty="0" smtClean="0">
                          <a:effectLst/>
                          <a:latin typeface="Arial" panose="020B0604020202020204" pitchFamily="34" charset="0"/>
                          <a:cs typeface="Arial" panose="020B0604020202020204" pitchFamily="34" charset="0"/>
                        </a:rPr>
                        <a:t>Reactions </a:t>
                      </a:r>
                      <a:r>
                        <a:rPr lang="en-US" sz="1600" b="1" u="none" strike="noStrike" dirty="0">
                          <a:effectLst/>
                          <a:latin typeface="Arial" panose="020B0604020202020204" pitchFamily="34" charset="0"/>
                          <a:cs typeface="Arial" panose="020B0604020202020204" pitchFamily="34" charset="0"/>
                        </a:rPr>
                        <a:t>with Peptidoglycan [cm</a:t>
                      </a:r>
                      <a:r>
                        <a:rPr lang="en-US" sz="1600" b="1" u="none" strike="noStrike" baseline="30000" dirty="0">
                          <a:effectLst/>
                          <a:latin typeface="Arial" panose="020B0604020202020204" pitchFamily="34" charset="0"/>
                          <a:cs typeface="Arial" panose="020B0604020202020204" pitchFamily="34" charset="0"/>
                        </a:rPr>
                        <a:t>3</a:t>
                      </a:r>
                      <a:r>
                        <a:rPr lang="en-US" sz="1600" b="1" u="none" strike="noStrike" dirty="0">
                          <a:effectLst/>
                          <a:latin typeface="Arial" panose="020B0604020202020204" pitchFamily="34" charset="0"/>
                          <a:cs typeface="Arial" panose="020B0604020202020204" pitchFamily="34" charset="0"/>
                        </a:rPr>
                        <a:t>/s]</a:t>
                      </a:r>
                      <a:endParaRPr lang="en-US"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T w="12700" cmpd="sng">
                      <a:noFill/>
                    </a:lnT>
                    <a:lnB w="1905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r>
              <a:tr h="341845">
                <a:tc>
                  <a:txBody>
                    <a:bodyPr/>
                    <a:lstStyle/>
                    <a:p>
                      <a:pPr algn="ctr" fontAlgn="b"/>
                      <a:r>
                        <a:rPr lang="en-US" sz="1600" u="none" strike="noStrike" dirty="0">
                          <a:effectLst/>
                          <a:latin typeface="Arial" panose="020B0604020202020204" pitchFamily="34" charset="0"/>
                          <a:cs typeface="Arial" panose="020B0604020202020204" pitchFamily="34" charset="0"/>
                        </a:rPr>
                        <a:t>Radical</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u="none" strike="noStrike" dirty="0">
                          <a:effectLst/>
                          <a:latin typeface="Arial" panose="020B0604020202020204" pitchFamily="34" charset="0"/>
                          <a:cs typeface="Arial" panose="020B0604020202020204" pitchFamily="34" charset="0"/>
                        </a:rPr>
                        <a:t>C-O breaking</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u="none" strike="noStrike" dirty="0">
                          <a:effectLst/>
                          <a:latin typeface="Arial" panose="020B0604020202020204" pitchFamily="34" charset="0"/>
                          <a:cs typeface="Arial" panose="020B0604020202020204" pitchFamily="34" charset="0"/>
                        </a:rPr>
                        <a:t>C-C breaking</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u="none" strike="noStrike" dirty="0">
                          <a:effectLst/>
                          <a:latin typeface="Arial" panose="020B0604020202020204" pitchFamily="34" charset="0"/>
                          <a:cs typeface="Arial" panose="020B0604020202020204" pitchFamily="34" charset="0"/>
                        </a:rPr>
                        <a:t>C-N breaking </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41845">
                <a:tc>
                  <a:txBody>
                    <a:bodyPr/>
                    <a:lstStyle/>
                    <a:p>
                      <a:pPr algn="ctr" fontAlgn="b"/>
                      <a:r>
                        <a:rPr lang="en-US" sz="1600" u="none" strike="noStrike" dirty="0">
                          <a:effectLst/>
                          <a:latin typeface="Arial" panose="020B0604020202020204" pitchFamily="34" charset="0"/>
                          <a:cs typeface="Arial" panose="020B0604020202020204" pitchFamily="34" charset="0"/>
                        </a:rPr>
                        <a:t>O</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b"/>
                      <a:r>
                        <a:rPr lang="en-US" sz="1400" u="none" strike="noStrike" dirty="0" smtClean="0">
                          <a:effectLst/>
                          <a:latin typeface="Arial" panose="020B0604020202020204" pitchFamily="34" charset="0"/>
                          <a:cs typeface="Arial" panose="020B0604020202020204" pitchFamily="34" charset="0"/>
                        </a:rPr>
                        <a:t>6.35</a:t>
                      </a:r>
                      <a:r>
                        <a:rPr lang="en-US" sz="1400" u="none" strike="noStrike" baseline="0" dirty="0" smtClean="0">
                          <a:effectLst/>
                          <a:latin typeface="Arial" panose="020B0604020202020204" pitchFamily="34" charset="0"/>
                          <a:cs typeface="Arial" panose="020B0604020202020204" pitchFamily="34" charset="0"/>
                        </a:rPr>
                        <a:t> × 10</a:t>
                      </a:r>
                      <a:r>
                        <a:rPr lang="en-US" sz="1400" u="none" strike="noStrike" baseline="30000" dirty="0" smtClean="0">
                          <a:effectLst/>
                          <a:latin typeface="Arial" panose="020B0604020202020204" pitchFamily="34" charset="0"/>
                          <a:cs typeface="Arial" panose="020B0604020202020204" pitchFamily="34" charset="0"/>
                        </a:rPr>
                        <a:t>-10</a:t>
                      </a:r>
                      <a:endParaRPr lang="en-US" sz="1400" b="0" i="0" u="none" strike="noStrike" baseline="30000" dirty="0">
                        <a:solidFill>
                          <a:srgbClr val="000000"/>
                        </a:solidFill>
                        <a:effectLst/>
                        <a:latin typeface="Arial" panose="020B0604020202020204" pitchFamily="34" charset="0"/>
                        <a:cs typeface="Arial" panose="020B0604020202020204" pitchFamily="34" charset="0"/>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b"/>
                      <a:r>
                        <a:rPr lang="en-US" sz="1400" u="none" strike="noStrike" dirty="0" smtClean="0">
                          <a:effectLst/>
                          <a:latin typeface="Arial" panose="020B0604020202020204" pitchFamily="34" charset="0"/>
                          <a:cs typeface="Arial" panose="020B0604020202020204" pitchFamily="34" charset="0"/>
                        </a:rPr>
                        <a:t>3.43 </a:t>
                      </a:r>
                      <a:r>
                        <a:rPr lang="en-US" sz="1400" u="none" strike="noStrike" baseline="0" dirty="0" smtClean="0">
                          <a:effectLst/>
                          <a:latin typeface="Arial" panose="020B0604020202020204" pitchFamily="34" charset="0"/>
                          <a:cs typeface="Arial" panose="020B0604020202020204" pitchFamily="34" charset="0"/>
                        </a:rPr>
                        <a:t>× 10</a:t>
                      </a:r>
                      <a:r>
                        <a:rPr lang="en-US" sz="1400" u="none" strike="noStrike" baseline="30000" dirty="0" smtClean="0">
                          <a:effectLst/>
                          <a:latin typeface="Arial" panose="020B0604020202020204" pitchFamily="34" charset="0"/>
                          <a:cs typeface="Arial" panose="020B0604020202020204" pitchFamily="34" charset="0"/>
                        </a:rPr>
                        <a:t>-10</a:t>
                      </a:r>
                      <a:endParaRPr lang="en-US" sz="1400" b="0" i="0" u="none" strike="noStrike" baseline="30000" dirty="0">
                        <a:solidFill>
                          <a:srgbClr val="000000"/>
                        </a:solidFill>
                        <a:effectLst/>
                        <a:latin typeface="Arial" panose="020B0604020202020204" pitchFamily="34" charset="0"/>
                        <a:cs typeface="Arial" panose="020B0604020202020204" pitchFamily="34" charset="0"/>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b"/>
                      <a:r>
                        <a:rPr lang="en-US" sz="1400" u="none" strike="noStrike" dirty="0" smtClean="0">
                          <a:effectLst/>
                          <a:latin typeface="Arial" panose="020B0604020202020204" pitchFamily="34" charset="0"/>
                          <a:cs typeface="Arial" panose="020B0604020202020204" pitchFamily="34" charset="0"/>
                        </a:rPr>
                        <a:t>3.96 </a:t>
                      </a:r>
                      <a:r>
                        <a:rPr lang="en-US" sz="1400" u="none" strike="noStrike" baseline="0" dirty="0" smtClean="0">
                          <a:effectLst/>
                          <a:latin typeface="Arial" panose="020B0604020202020204" pitchFamily="34" charset="0"/>
                          <a:cs typeface="Arial" panose="020B0604020202020204" pitchFamily="34" charset="0"/>
                        </a:rPr>
                        <a:t>× 10</a:t>
                      </a:r>
                      <a:r>
                        <a:rPr lang="en-US" sz="1400" u="none" strike="noStrike" baseline="30000" dirty="0" smtClean="0">
                          <a:effectLst/>
                          <a:latin typeface="Arial" panose="020B0604020202020204" pitchFamily="34" charset="0"/>
                          <a:cs typeface="Arial" panose="020B0604020202020204" pitchFamily="34" charset="0"/>
                        </a:rPr>
                        <a:t>-10</a:t>
                      </a:r>
                      <a:endParaRPr lang="en-US" sz="1400" b="0" i="0" u="none" strike="noStrike" baseline="30000" dirty="0">
                        <a:solidFill>
                          <a:srgbClr val="000000"/>
                        </a:solidFill>
                        <a:effectLst/>
                        <a:latin typeface="Arial" panose="020B0604020202020204" pitchFamily="34" charset="0"/>
                        <a:cs typeface="Arial" panose="020B0604020202020204" pitchFamily="34" charset="0"/>
                      </a:endParaRPr>
                    </a:p>
                  </a:txBody>
                  <a:tcPr marL="9525" marR="9525" marT="9525" marB="0" anchor="ctr">
                    <a:lnT w="12700" cap="flat" cmpd="sng" algn="ctr">
                      <a:solidFill>
                        <a:schemeClr val="tx1"/>
                      </a:solidFill>
                      <a:prstDash val="solid"/>
                      <a:round/>
                      <a:headEnd type="none" w="med" len="med"/>
                      <a:tailEnd type="none" w="med" len="med"/>
                    </a:lnT>
                  </a:tcPr>
                </a:tc>
              </a:tr>
              <a:tr h="341845">
                <a:tc>
                  <a:txBody>
                    <a:bodyPr/>
                    <a:lstStyle/>
                    <a:p>
                      <a:pPr algn="ctr" fontAlgn="b"/>
                      <a:r>
                        <a:rPr lang="en-US" sz="1600" u="none" strike="noStrike" dirty="0">
                          <a:effectLst/>
                          <a:latin typeface="Arial" panose="020B0604020202020204" pitchFamily="34" charset="0"/>
                          <a:cs typeface="Arial" panose="020B0604020202020204" pitchFamily="34" charset="0"/>
                        </a:rPr>
                        <a:t>OH</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n-US" sz="1400" u="none" strike="noStrike" dirty="0" smtClean="0">
                          <a:effectLst/>
                          <a:latin typeface="Arial" panose="020B0604020202020204" pitchFamily="34" charset="0"/>
                          <a:cs typeface="Arial" panose="020B0604020202020204" pitchFamily="34" charset="0"/>
                        </a:rPr>
                        <a:t>5.42</a:t>
                      </a:r>
                      <a:r>
                        <a:rPr lang="en-US" sz="1400" u="none" strike="noStrike" baseline="0" dirty="0" smtClean="0">
                          <a:effectLst/>
                          <a:latin typeface="Arial" panose="020B0604020202020204" pitchFamily="34" charset="0"/>
                          <a:cs typeface="Arial" panose="020B0604020202020204" pitchFamily="34" charset="0"/>
                        </a:rPr>
                        <a:t> × 10</a:t>
                      </a:r>
                      <a:r>
                        <a:rPr lang="en-US" sz="1400" u="none" strike="noStrike" baseline="30000" dirty="0" smtClean="0">
                          <a:effectLst/>
                          <a:latin typeface="Arial" panose="020B0604020202020204" pitchFamily="34" charset="0"/>
                          <a:cs typeface="Arial" panose="020B0604020202020204" pitchFamily="34" charset="0"/>
                        </a:rPr>
                        <a:t>-10</a:t>
                      </a:r>
                      <a:endParaRPr lang="en-US" sz="1400" b="0" i="0" u="none" strike="noStrike" baseline="30000"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n-US" sz="1400" u="none" strike="noStrike" dirty="0" smtClean="0">
                          <a:effectLst/>
                          <a:latin typeface="Arial" panose="020B0604020202020204" pitchFamily="34" charset="0"/>
                          <a:cs typeface="Arial" panose="020B0604020202020204" pitchFamily="34" charset="0"/>
                        </a:rPr>
                        <a:t>2.92</a:t>
                      </a:r>
                      <a:r>
                        <a:rPr lang="en-US" sz="1400" u="none" strike="noStrike" baseline="0" dirty="0" smtClean="0">
                          <a:effectLst/>
                          <a:latin typeface="Arial" panose="020B0604020202020204" pitchFamily="34" charset="0"/>
                          <a:cs typeface="Arial" panose="020B0604020202020204" pitchFamily="34" charset="0"/>
                        </a:rPr>
                        <a:t> × 10</a:t>
                      </a:r>
                      <a:r>
                        <a:rPr lang="en-US" sz="1400" u="none" strike="noStrike" baseline="30000" dirty="0" smtClean="0">
                          <a:effectLst/>
                          <a:latin typeface="Arial" panose="020B0604020202020204" pitchFamily="34" charset="0"/>
                          <a:cs typeface="Arial" panose="020B0604020202020204" pitchFamily="34" charset="0"/>
                        </a:rPr>
                        <a:t>-10</a:t>
                      </a:r>
                      <a:endParaRPr lang="en-US" sz="1400" b="0" i="0" u="none" strike="noStrike" baseline="30000"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n-US" sz="1400" u="none" strike="noStrike" dirty="0" smtClean="0">
                          <a:effectLst/>
                          <a:latin typeface="Arial" panose="020B0604020202020204" pitchFamily="34" charset="0"/>
                          <a:cs typeface="Arial" panose="020B0604020202020204" pitchFamily="34" charset="0"/>
                        </a:rPr>
                        <a:t>8.20 </a:t>
                      </a:r>
                      <a:r>
                        <a:rPr lang="en-US" sz="1400" u="none" strike="noStrike" baseline="0" dirty="0" smtClean="0">
                          <a:effectLst/>
                          <a:latin typeface="Arial" panose="020B0604020202020204" pitchFamily="34" charset="0"/>
                          <a:cs typeface="Arial" panose="020B0604020202020204" pitchFamily="34" charset="0"/>
                        </a:rPr>
                        <a:t>× 10</a:t>
                      </a:r>
                      <a:r>
                        <a:rPr lang="en-US" sz="1400" u="none" strike="noStrike" baseline="30000" dirty="0" smtClean="0">
                          <a:effectLst/>
                          <a:latin typeface="Arial" panose="020B0604020202020204" pitchFamily="34" charset="0"/>
                          <a:cs typeface="Arial" panose="020B0604020202020204" pitchFamily="34" charset="0"/>
                        </a:rPr>
                        <a:t>-10</a:t>
                      </a:r>
                      <a:endParaRPr lang="en-US" sz="1400" b="0" i="0" u="none" strike="noStrike" baseline="30000" dirty="0">
                        <a:solidFill>
                          <a:srgbClr val="000000"/>
                        </a:solidFill>
                        <a:effectLst/>
                        <a:latin typeface="Arial" panose="020B0604020202020204" pitchFamily="34" charset="0"/>
                        <a:cs typeface="Arial" panose="020B0604020202020204" pitchFamily="34" charset="0"/>
                      </a:endParaRPr>
                    </a:p>
                  </a:txBody>
                  <a:tcPr marL="9525" marR="9525" marT="9525" marB="0" anchor="ctr"/>
                </a:tc>
              </a:tr>
              <a:tr h="341845">
                <a:tc>
                  <a:txBody>
                    <a:bodyPr/>
                    <a:lstStyle/>
                    <a:p>
                      <a:pPr algn="ctr" fontAlgn="b"/>
                      <a:r>
                        <a:rPr lang="en-US" sz="1600" u="none" strike="noStrike" dirty="0">
                          <a:effectLst/>
                          <a:latin typeface="Arial" panose="020B0604020202020204" pitchFamily="34" charset="0"/>
                          <a:cs typeface="Arial" panose="020B0604020202020204" pitchFamily="34" charset="0"/>
                        </a:rPr>
                        <a:t>O</a:t>
                      </a:r>
                      <a:r>
                        <a:rPr lang="en-US" sz="1600" u="none" strike="noStrike" baseline="-25000" dirty="0">
                          <a:effectLst/>
                          <a:latin typeface="Arial" panose="020B0604020202020204" pitchFamily="34" charset="0"/>
                          <a:cs typeface="Arial" panose="020B0604020202020204" pitchFamily="34" charset="0"/>
                        </a:rPr>
                        <a:t>3</a:t>
                      </a:r>
                      <a:endParaRPr lang="en-US" sz="1600" b="0" i="0" u="none" strike="noStrike" baseline="-25000"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n-US" sz="1400" u="none" strike="noStrike" dirty="0" smtClean="0">
                          <a:effectLst/>
                          <a:latin typeface="Arial" panose="020B0604020202020204" pitchFamily="34" charset="0"/>
                          <a:cs typeface="Arial" panose="020B0604020202020204" pitchFamily="34" charset="0"/>
                        </a:rPr>
                        <a:t>4.80 </a:t>
                      </a:r>
                      <a:r>
                        <a:rPr lang="en-US" sz="1400" u="none" strike="noStrike" baseline="0" dirty="0" smtClean="0">
                          <a:effectLst/>
                          <a:latin typeface="Arial" panose="020B0604020202020204" pitchFamily="34" charset="0"/>
                          <a:cs typeface="Arial" panose="020B0604020202020204" pitchFamily="34" charset="0"/>
                        </a:rPr>
                        <a:t>× 10</a:t>
                      </a:r>
                      <a:r>
                        <a:rPr lang="en-US" sz="1400" u="none" strike="noStrike" baseline="30000" dirty="0" smtClean="0">
                          <a:effectLst/>
                          <a:latin typeface="Arial" panose="020B0604020202020204" pitchFamily="34" charset="0"/>
                          <a:cs typeface="Arial" panose="020B0604020202020204" pitchFamily="34" charset="0"/>
                        </a:rPr>
                        <a:t>-10</a:t>
                      </a:r>
                      <a:endParaRPr lang="en-US" sz="1400" b="0" i="0" u="none" strike="noStrike" baseline="30000"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n-US" sz="1400" u="none" strike="noStrike" dirty="0" smtClean="0">
                          <a:effectLst/>
                          <a:latin typeface="Arial" panose="020B0604020202020204" pitchFamily="34" charset="0"/>
                          <a:cs typeface="Arial" panose="020B0604020202020204" pitchFamily="34" charset="0"/>
                        </a:rPr>
                        <a:t>2.63 </a:t>
                      </a:r>
                      <a:r>
                        <a:rPr lang="en-US" sz="1400" u="none" strike="noStrike" baseline="0" dirty="0" smtClean="0">
                          <a:effectLst/>
                          <a:latin typeface="Arial" panose="020B0604020202020204" pitchFamily="34" charset="0"/>
                          <a:cs typeface="Arial" panose="020B0604020202020204" pitchFamily="34" charset="0"/>
                        </a:rPr>
                        <a:t>× 10</a:t>
                      </a:r>
                      <a:r>
                        <a:rPr lang="en-US" sz="1400" u="none" strike="noStrike" baseline="30000" dirty="0" smtClean="0">
                          <a:effectLst/>
                          <a:latin typeface="Arial" panose="020B0604020202020204" pitchFamily="34" charset="0"/>
                          <a:cs typeface="Arial" panose="020B0604020202020204" pitchFamily="34" charset="0"/>
                        </a:rPr>
                        <a:t>-10</a:t>
                      </a:r>
                      <a:endParaRPr lang="en-US" sz="1400" b="0" i="0" u="none" strike="noStrike" baseline="30000"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n-US" sz="1400" u="none" strike="noStrike" dirty="0" smtClean="0">
                          <a:effectLst/>
                          <a:latin typeface="Arial" panose="020B0604020202020204" pitchFamily="34" charset="0"/>
                          <a:cs typeface="Arial" panose="020B0604020202020204" pitchFamily="34" charset="0"/>
                        </a:rPr>
                        <a:t>4.74 </a:t>
                      </a:r>
                      <a:r>
                        <a:rPr lang="en-US" sz="1400" u="none" strike="noStrike" baseline="0" dirty="0" smtClean="0">
                          <a:effectLst/>
                          <a:latin typeface="Arial" panose="020B0604020202020204" pitchFamily="34" charset="0"/>
                          <a:cs typeface="Arial" panose="020B0604020202020204" pitchFamily="34" charset="0"/>
                        </a:rPr>
                        <a:t>× 10</a:t>
                      </a:r>
                      <a:r>
                        <a:rPr lang="en-US" sz="1400" u="none" strike="noStrike" baseline="30000" dirty="0" smtClean="0">
                          <a:effectLst/>
                          <a:latin typeface="Arial" panose="020B0604020202020204" pitchFamily="34" charset="0"/>
                          <a:cs typeface="Arial" panose="020B0604020202020204" pitchFamily="34" charset="0"/>
                        </a:rPr>
                        <a:t>-10</a:t>
                      </a:r>
                      <a:endParaRPr lang="en-US" sz="1400" b="0" i="0" u="none" strike="noStrike" baseline="30000" dirty="0">
                        <a:solidFill>
                          <a:srgbClr val="000000"/>
                        </a:solidFill>
                        <a:effectLst/>
                        <a:latin typeface="Arial" panose="020B0604020202020204" pitchFamily="34" charset="0"/>
                        <a:cs typeface="Arial" panose="020B0604020202020204" pitchFamily="34" charset="0"/>
                      </a:endParaRPr>
                    </a:p>
                  </a:txBody>
                  <a:tcPr marL="9525" marR="9525" marT="9525" marB="0" anchor="ctr"/>
                </a:tc>
              </a:tr>
              <a:tr h="341845">
                <a:tc>
                  <a:txBody>
                    <a:bodyPr/>
                    <a:lstStyle/>
                    <a:p>
                      <a:pPr algn="ctr" fontAlgn="b"/>
                      <a:r>
                        <a:rPr lang="en-US" sz="1600" u="none" strike="noStrike" dirty="0">
                          <a:effectLst/>
                          <a:latin typeface="Arial" panose="020B0604020202020204" pitchFamily="34" charset="0"/>
                          <a:cs typeface="Arial" panose="020B0604020202020204" pitchFamily="34" charset="0"/>
                        </a:rPr>
                        <a:t>H</a:t>
                      </a:r>
                      <a:r>
                        <a:rPr lang="en-US" sz="1600" u="none" strike="noStrike" baseline="-25000" dirty="0">
                          <a:effectLst/>
                          <a:latin typeface="Arial" panose="020B0604020202020204" pitchFamily="34" charset="0"/>
                          <a:cs typeface="Arial" panose="020B0604020202020204" pitchFamily="34" charset="0"/>
                        </a:rPr>
                        <a:t>2</a:t>
                      </a:r>
                      <a:r>
                        <a:rPr lang="en-US" sz="1600" u="none" strike="noStrike" dirty="0">
                          <a:effectLst/>
                          <a:latin typeface="Arial" panose="020B0604020202020204" pitchFamily="34" charset="0"/>
                          <a:cs typeface="Arial" panose="020B0604020202020204" pitchFamily="34" charset="0"/>
                        </a:rPr>
                        <a:t>O</a:t>
                      </a:r>
                      <a:r>
                        <a:rPr lang="en-US" sz="1600" u="none" strike="noStrike" baseline="-25000" dirty="0">
                          <a:effectLst/>
                          <a:latin typeface="Arial" panose="020B0604020202020204" pitchFamily="34" charset="0"/>
                          <a:cs typeface="Arial" panose="020B0604020202020204" pitchFamily="34" charset="0"/>
                        </a:rPr>
                        <a:t>2</a:t>
                      </a:r>
                      <a:endParaRPr lang="en-US" sz="1600" b="0" i="0" u="none" strike="noStrike" baseline="-25000"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n-US" sz="1400" u="none" strike="noStrike" dirty="0" smtClean="0">
                          <a:effectLst/>
                          <a:latin typeface="Arial" panose="020B0604020202020204" pitchFamily="34" charset="0"/>
                          <a:cs typeface="Arial" panose="020B0604020202020204" pitchFamily="34" charset="0"/>
                        </a:rPr>
                        <a:t>2.32 </a:t>
                      </a:r>
                      <a:r>
                        <a:rPr lang="en-US" sz="1400" u="none" strike="noStrike" baseline="0" dirty="0" smtClean="0">
                          <a:effectLst/>
                          <a:latin typeface="Arial" panose="020B0604020202020204" pitchFamily="34" charset="0"/>
                          <a:cs typeface="Arial" panose="020B0604020202020204" pitchFamily="34" charset="0"/>
                        </a:rPr>
                        <a:t>× 10</a:t>
                      </a:r>
                      <a:r>
                        <a:rPr lang="en-US" sz="1400" u="none" strike="noStrike" baseline="30000" dirty="0" smtClean="0">
                          <a:effectLst/>
                          <a:latin typeface="Arial" panose="020B0604020202020204" pitchFamily="34" charset="0"/>
                          <a:cs typeface="Arial" panose="020B0604020202020204" pitchFamily="34" charset="0"/>
                        </a:rPr>
                        <a:t>-10</a:t>
                      </a:r>
                      <a:endParaRPr lang="en-US" sz="1400" b="0" i="0" u="none" strike="noStrike" baseline="30000"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n-US" sz="1400" u="none" strike="noStrike" dirty="0" smtClean="0">
                          <a:effectLst/>
                          <a:latin typeface="Arial" panose="020B0604020202020204" pitchFamily="34" charset="0"/>
                          <a:cs typeface="Arial" panose="020B0604020202020204" pitchFamily="34" charset="0"/>
                        </a:rPr>
                        <a:t>1.55 </a:t>
                      </a:r>
                      <a:r>
                        <a:rPr lang="en-US" sz="1400" u="none" strike="noStrike" baseline="0" dirty="0" smtClean="0">
                          <a:effectLst/>
                          <a:latin typeface="Arial" panose="020B0604020202020204" pitchFamily="34" charset="0"/>
                          <a:cs typeface="Arial" panose="020B0604020202020204" pitchFamily="34" charset="0"/>
                        </a:rPr>
                        <a:t>× 10</a:t>
                      </a:r>
                      <a:r>
                        <a:rPr lang="en-US" sz="1400" u="none" strike="noStrike" baseline="30000" dirty="0" smtClean="0">
                          <a:effectLst/>
                          <a:latin typeface="Arial" panose="020B0604020202020204" pitchFamily="34" charset="0"/>
                          <a:cs typeface="Arial" panose="020B0604020202020204" pitchFamily="34" charset="0"/>
                        </a:rPr>
                        <a:t>-10</a:t>
                      </a:r>
                      <a:endParaRPr lang="en-US" sz="1400" b="0" i="0" u="none" strike="noStrike" baseline="30000"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n-US" sz="1400" u="none" strike="noStrike" dirty="0">
                          <a:effectLst/>
                          <a:latin typeface="Arial" panose="020B0604020202020204" pitchFamily="34" charset="0"/>
                          <a:cs typeface="Arial" panose="020B0604020202020204" pitchFamily="34" charset="0"/>
                        </a:rPr>
                        <a:t>-</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r>
            </a:tbl>
          </a:graphicData>
        </a:graphic>
      </p:graphicFrame>
      <p:pic>
        <p:nvPicPr>
          <p:cNvPr id="12"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463" t="72183" r="72104" b="4581"/>
          <a:stretch/>
        </p:blipFill>
        <p:spPr bwMode="auto">
          <a:xfrm>
            <a:off x="899592" y="5517232"/>
            <a:ext cx="1049597" cy="10943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内容占位符 2"/>
          <p:cNvSpPr txBox="1">
            <a:spLocks/>
          </p:cNvSpPr>
          <p:nvPr/>
        </p:nvSpPr>
        <p:spPr bwMode="auto">
          <a:xfrm>
            <a:off x="2267744" y="3501008"/>
            <a:ext cx="1922934" cy="1046066"/>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20000"/>
              </a:lnSpc>
              <a:spcBef>
                <a:spcPts val="0"/>
              </a:spcBef>
              <a:spcAft>
                <a:spcPts val="400"/>
              </a:spcAft>
              <a:buNone/>
            </a:pPr>
            <a:r>
              <a:rPr lang="en-US" altLang="zh-CN" sz="2000" b="1" dirty="0" smtClean="0">
                <a:latin typeface="Arial" panose="020B0604020202020204" pitchFamily="34" charset="0"/>
                <a:cs typeface="Arial" panose="020B0604020202020204" pitchFamily="34" charset="0"/>
              </a:rPr>
              <a:t>Peptidoglycan (PG)</a:t>
            </a:r>
            <a:endParaRPr lang="en-US" altLang="zh-CN" sz="2000" dirty="0" smtClean="0">
              <a:latin typeface="Arial" panose="020B0604020202020204" pitchFamily="34" charset="0"/>
              <a:cs typeface="Arial" panose="020B0604020202020204" pitchFamily="34" charset="0"/>
            </a:endParaRPr>
          </a:p>
          <a:p>
            <a:pPr marL="0" indent="0" algn="ctr">
              <a:lnSpc>
                <a:spcPct val="90000"/>
              </a:lnSpc>
              <a:buFont typeface="Arial" charset="0"/>
              <a:buNone/>
            </a:pPr>
            <a:endParaRPr lang="en-US" altLang="zh-CN" sz="2000" dirty="0" smtClean="0"/>
          </a:p>
          <a:p>
            <a:pPr lvl="2" algn="ctr">
              <a:lnSpc>
                <a:spcPct val="90000"/>
              </a:lnSpc>
            </a:pPr>
            <a:endParaRPr lang="en-US" altLang="zh-CN" sz="2000" dirty="0" smtClean="0"/>
          </a:p>
        </p:txBody>
      </p:sp>
    </p:spTree>
    <p:extLst>
      <p:ext uri="{BB962C8B-B14F-4D97-AF65-F5344CB8AC3E}">
        <p14:creationId xmlns:p14="http://schemas.microsoft.com/office/powerpoint/2010/main" val="1731298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5"/>
          <p:cNvSpPr txBox="1">
            <a:spLocks noChangeArrowheads="1"/>
          </p:cNvSpPr>
          <p:nvPr/>
        </p:nvSpPr>
        <p:spPr bwMode="auto">
          <a:xfrm>
            <a:off x="228600" y="152400"/>
            <a:ext cx="868680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n-US" altLang="en-US" sz="3000" b="1" dirty="0">
                <a:solidFill>
                  <a:srgbClr val="000000"/>
                </a:solidFill>
                <a:cs typeface="Times New Roman" pitchFamily="18" charset="0"/>
              </a:rPr>
              <a:t>MODELING PLATFORM: </a:t>
            </a:r>
            <a:r>
              <a:rPr lang="en-US" altLang="en-US" sz="3000" b="1" i="1" dirty="0" smtClean="0">
                <a:solidFill>
                  <a:srgbClr val="000000"/>
                </a:solidFill>
                <a:cs typeface="Times New Roman" pitchFamily="18" charset="0"/>
              </a:rPr>
              <a:t>GlobalKIN</a:t>
            </a:r>
            <a:endParaRPr lang="en-US" altLang="en-US" sz="3000" b="1" i="1" dirty="0">
              <a:solidFill>
                <a:srgbClr val="000000"/>
              </a:solidFill>
              <a:cs typeface="Times New Roman" pitchFamily="18" charset="0"/>
            </a:endParaRPr>
          </a:p>
        </p:txBody>
      </p:sp>
      <p:sp>
        <p:nvSpPr>
          <p:cNvPr id="9219" name="Line 3"/>
          <p:cNvSpPr>
            <a:spLocks noChangeShapeType="1"/>
          </p:cNvSpPr>
          <p:nvPr/>
        </p:nvSpPr>
        <p:spPr bwMode="auto">
          <a:xfrm>
            <a:off x="457200" y="692696"/>
            <a:ext cx="83058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220" name="Text Box 13"/>
          <p:cNvSpPr txBox="1">
            <a:spLocks noChangeArrowheads="1"/>
          </p:cNvSpPr>
          <p:nvPr/>
        </p:nvSpPr>
        <p:spPr bwMode="auto">
          <a:xfrm>
            <a:off x="228600" y="836712"/>
            <a:ext cx="8610600" cy="523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31775" indent="-231775"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spcAft>
                <a:spcPct val="50000"/>
              </a:spcAft>
              <a:buFont typeface="Symbol" pitchFamily="18" charset="2"/>
              <a:buChar char="·"/>
            </a:pPr>
            <a:r>
              <a:rPr lang="en-US" altLang="en-US" sz="2000" b="1" dirty="0" smtClean="0"/>
              <a:t>Plasma is a well-stirred reactor</a:t>
            </a:r>
          </a:p>
          <a:p>
            <a:pPr>
              <a:buFont typeface="Symbol" panose="05050102010706020507" pitchFamily="18" charset="2"/>
              <a:buChar char="·"/>
            </a:pPr>
            <a:r>
              <a:rPr lang="en-US" altLang="zh-CN" sz="2000" b="1" dirty="0">
                <a:latin typeface="Arial" panose="020B0604020202020204" pitchFamily="34" charset="0"/>
                <a:cs typeface="Arial" panose="020B0604020202020204" pitchFamily="34" charset="0"/>
              </a:rPr>
              <a:t>Electron temperature:</a:t>
            </a:r>
          </a:p>
          <a:p>
            <a:pPr>
              <a:buFont typeface="Symbol" panose="05050102010706020507" pitchFamily="18" charset="2"/>
              <a:buChar char="·"/>
            </a:pPr>
            <a:endParaRPr lang="en-US" altLang="zh-CN" sz="2000" b="1" dirty="0">
              <a:latin typeface="Arial" panose="020B0604020202020204" pitchFamily="34" charset="0"/>
              <a:cs typeface="Arial" panose="020B0604020202020204" pitchFamily="34" charset="0"/>
            </a:endParaRPr>
          </a:p>
          <a:p>
            <a:pPr marL="0" indent="0">
              <a:buNone/>
            </a:pPr>
            <a:r>
              <a:rPr lang="en-US" altLang="zh-CN" sz="2000" b="1" dirty="0">
                <a:latin typeface="Arial" panose="020B0604020202020204" pitchFamily="34" charset="0"/>
                <a:cs typeface="Arial" panose="020B0604020202020204" pitchFamily="34" charset="0"/>
              </a:rPr>
              <a:t> </a:t>
            </a:r>
          </a:p>
          <a:p>
            <a:pPr marL="0" indent="0">
              <a:buNone/>
            </a:pPr>
            <a:endParaRPr lang="en-US" altLang="zh-CN" sz="900" b="1" dirty="0" smtClean="0">
              <a:latin typeface="Arial" panose="020B0604020202020204" pitchFamily="34" charset="0"/>
              <a:cs typeface="Arial" panose="020B0604020202020204" pitchFamily="34" charset="0"/>
            </a:endParaRPr>
          </a:p>
          <a:p>
            <a:pPr>
              <a:buFont typeface="Symbol" panose="05050102010706020507" pitchFamily="18" charset="2"/>
              <a:buChar char="·"/>
            </a:pPr>
            <a:r>
              <a:rPr lang="en-US" altLang="zh-CN" sz="2000" b="1" dirty="0" smtClean="0">
                <a:latin typeface="Arial" panose="020B0604020202020204" pitchFamily="34" charset="0"/>
                <a:cs typeface="Arial" panose="020B0604020202020204" pitchFamily="34" charset="0"/>
              </a:rPr>
              <a:t>Species </a:t>
            </a:r>
            <a:r>
              <a:rPr lang="en-US" altLang="zh-CN" sz="2000" b="1" dirty="0">
                <a:latin typeface="Arial" panose="020B0604020202020204" pitchFamily="34" charset="0"/>
                <a:cs typeface="Arial" panose="020B0604020202020204" pitchFamily="34" charset="0"/>
              </a:rPr>
              <a:t>densities:</a:t>
            </a:r>
          </a:p>
          <a:p>
            <a:pPr>
              <a:buFont typeface="Symbol" panose="05050102010706020507" pitchFamily="18" charset="2"/>
              <a:buChar char="·"/>
            </a:pPr>
            <a:endParaRPr lang="en-US" altLang="zh-CN" sz="2000" b="1" dirty="0">
              <a:latin typeface="Arial" panose="020B0604020202020204" pitchFamily="34" charset="0"/>
              <a:cs typeface="Arial" panose="020B0604020202020204" pitchFamily="34" charset="0"/>
            </a:endParaRPr>
          </a:p>
          <a:p>
            <a:pPr>
              <a:buFont typeface="Symbol" panose="05050102010706020507" pitchFamily="18" charset="2"/>
              <a:buChar char="·"/>
            </a:pPr>
            <a:endParaRPr lang="en-US" altLang="zh-CN" sz="2000" b="1" dirty="0">
              <a:latin typeface="Arial" panose="020B0604020202020204" pitchFamily="34" charset="0"/>
              <a:cs typeface="Arial" panose="020B0604020202020204" pitchFamily="34" charset="0"/>
            </a:endParaRPr>
          </a:p>
          <a:p>
            <a:pPr>
              <a:buFont typeface="Symbol" panose="05050102010706020507" pitchFamily="18" charset="2"/>
              <a:buChar char="·"/>
            </a:pPr>
            <a:endParaRPr lang="en-US" altLang="zh-CN" sz="2000" b="1" dirty="0">
              <a:latin typeface="Arial" panose="020B0604020202020204" pitchFamily="34" charset="0"/>
              <a:cs typeface="Arial" panose="020B0604020202020204" pitchFamily="34" charset="0"/>
            </a:endParaRPr>
          </a:p>
          <a:p>
            <a:pPr marL="0" indent="0">
              <a:buNone/>
            </a:pPr>
            <a:endParaRPr lang="en-US" altLang="en-US" sz="2000" b="1" dirty="0" smtClean="0"/>
          </a:p>
          <a:p>
            <a:pPr eaLnBrk="1" hangingPunct="1">
              <a:spcBef>
                <a:spcPct val="0"/>
              </a:spcBef>
              <a:spcAft>
                <a:spcPct val="50000"/>
              </a:spcAft>
              <a:buFont typeface="Symbol" pitchFamily="18" charset="2"/>
              <a:buChar char="·"/>
            </a:pPr>
            <a:endParaRPr lang="en-US" altLang="en-US" sz="2000" b="1" dirty="0" smtClean="0"/>
          </a:p>
          <a:p>
            <a:pPr eaLnBrk="1" hangingPunct="1">
              <a:spcBef>
                <a:spcPct val="0"/>
              </a:spcBef>
              <a:spcAft>
                <a:spcPct val="50000"/>
              </a:spcAft>
              <a:buFont typeface="Symbol" pitchFamily="18" charset="2"/>
              <a:buChar char="·"/>
            </a:pPr>
            <a:endParaRPr lang="en-US" altLang="en-US" sz="2000" b="1" dirty="0"/>
          </a:p>
          <a:p>
            <a:pPr eaLnBrk="1" hangingPunct="1">
              <a:spcBef>
                <a:spcPct val="0"/>
              </a:spcBef>
              <a:spcAft>
                <a:spcPct val="50000"/>
              </a:spcAft>
              <a:buFont typeface="Symbol" pitchFamily="18" charset="2"/>
              <a:buChar char="·"/>
            </a:pPr>
            <a:r>
              <a:rPr lang="en-US" altLang="en-US" sz="2000" b="1" dirty="0" smtClean="0"/>
              <a:t>Diffusion with multiple surfaces having unique sticking coefficients (</a:t>
            </a:r>
            <a:r>
              <a:rPr lang="en-US" altLang="en-US" sz="2000" b="1" i="1" dirty="0" smtClean="0"/>
              <a:t>S</a:t>
            </a:r>
            <a:r>
              <a:rPr lang="en-US" altLang="en-US" sz="2000" b="1" i="1" baseline="-25000" dirty="0" smtClean="0"/>
              <a:t>im</a:t>
            </a:r>
            <a:r>
              <a:rPr lang="en-US" altLang="en-US" sz="2000" b="1" dirty="0" smtClean="0"/>
              <a:t>) and return fractions (</a:t>
            </a:r>
            <a:r>
              <a:rPr lang="en-US" altLang="en-US" sz="2000" b="1" i="1" dirty="0" err="1" smtClean="0"/>
              <a:t>g</a:t>
            </a:r>
            <a:r>
              <a:rPr lang="en-US" altLang="en-US" sz="2000" b="1" i="1" baseline="-25000" dirty="0" err="1" smtClean="0"/>
              <a:t>ikm</a:t>
            </a:r>
            <a:r>
              <a:rPr lang="en-US" altLang="en-US" sz="2000" b="1" dirty="0"/>
              <a:t>)</a:t>
            </a:r>
            <a:r>
              <a:rPr lang="en-US" altLang="en-US" sz="2000" b="1" dirty="0" smtClean="0"/>
              <a:t> for each species.</a:t>
            </a:r>
          </a:p>
          <a:p>
            <a:pPr eaLnBrk="1" hangingPunct="1">
              <a:spcBef>
                <a:spcPct val="0"/>
              </a:spcBef>
              <a:spcAft>
                <a:spcPct val="50000"/>
              </a:spcAft>
              <a:buFont typeface="Symbol" pitchFamily="18" charset="2"/>
              <a:buChar char="·"/>
            </a:pPr>
            <a:r>
              <a:rPr lang="en-US" altLang="en-US" sz="2000" b="1" dirty="0" smtClean="0"/>
              <a:t>Circuit module, plug flow, and a surface kinetics modules.</a:t>
            </a:r>
            <a:endParaRPr lang="en-US" altLang="en-US" sz="2000" b="1" dirty="0"/>
          </a:p>
        </p:txBody>
      </p:sp>
      <p:sp>
        <p:nvSpPr>
          <p:cNvPr id="9224" name="Rectangle 16"/>
          <p:cNvSpPr>
            <a:spLocks noChangeArrowheads="1"/>
          </p:cNvSpPr>
          <p:nvPr/>
        </p:nvSpPr>
        <p:spPr bwMode="auto">
          <a:xfrm>
            <a:off x="0" y="-182563"/>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b="1"/>
          </a:p>
        </p:txBody>
      </p:sp>
      <p:sp>
        <p:nvSpPr>
          <p:cNvPr id="9225" name="Rectangle 18"/>
          <p:cNvSpPr>
            <a:spLocks noChangeArrowheads="1"/>
          </p:cNvSpPr>
          <p:nvPr/>
        </p:nvSpPr>
        <p:spPr bwMode="auto">
          <a:xfrm>
            <a:off x="0" y="313213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b="1"/>
          </a:p>
        </p:txBody>
      </p:sp>
      <p:grpSp>
        <p:nvGrpSpPr>
          <p:cNvPr id="9227" name="Group 10"/>
          <p:cNvGrpSpPr>
            <a:grpSpLocks/>
          </p:cNvGrpSpPr>
          <p:nvPr/>
        </p:nvGrpSpPr>
        <p:grpSpPr bwMode="auto">
          <a:xfrm>
            <a:off x="5335588" y="6151563"/>
            <a:ext cx="3770312" cy="582612"/>
            <a:chOff x="2953" y="3839"/>
            <a:chExt cx="2375" cy="367"/>
          </a:xfrm>
        </p:grpSpPr>
        <p:sp>
          <p:nvSpPr>
            <p:cNvPr id="9229" name="Line 11"/>
            <p:cNvSpPr>
              <a:spLocks noChangeShapeType="1"/>
            </p:cNvSpPr>
            <p:nvPr/>
          </p:nvSpPr>
          <p:spPr bwMode="auto">
            <a:xfrm>
              <a:off x="2989" y="3839"/>
              <a:ext cx="2303" cy="1"/>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30" name="Text Box 12"/>
            <p:cNvSpPr txBox="1">
              <a:spLocks noChangeArrowheads="1"/>
            </p:cNvSpPr>
            <p:nvPr/>
          </p:nvSpPr>
          <p:spPr bwMode="auto">
            <a:xfrm>
              <a:off x="2953" y="3840"/>
              <a:ext cx="2375" cy="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n-US" altLang="zh-CN" sz="1600" b="1">
                  <a:ea typeface="SimSun" pitchFamily="2" charset="-122"/>
                </a:rPr>
                <a:t>University of Michigan</a:t>
              </a:r>
            </a:p>
            <a:p>
              <a:pPr algn="ctr">
                <a:spcBef>
                  <a:spcPct val="0"/>
                </a:spcBef>
                <a:buFontTx/>
                <a:buNone/>
              </a:pPr>
              <a:r>
                <a:rPr lang="en-US" altLang="zh-CN" sz="1600" b="1">
                  <a:ea typeface="SimSun" pitchFamily="2" charset="-122"/>
                </a:rPr>
                <a:t>Institute for Plasma Science &amp; Engr.</a:t>
              </a:r>
            </a:p>
          </p:txBody>
        </p:sp>
      </p:grpSp>
      <p:sp>
        <p:nvSpPr>
          <p:cNvPr id="11" name="Text Box 11"/>
          <p:cNvSpPr txBox="1">
            <a:spLocks noChangeArrowheads="1"/>
          </p:cNvSpPr>
          <p:nvPr/>
        </p:nvSpPr>
        <p:spPr bwMode="auto">
          <a:xfrm>
            <a:off x="107656" y="6510513"/>
            <a:ext cx="100796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000" dirty="0" smtClean="0"/>
              <a:t>MIPSE </a:t>
            </a:r>
            <a:r>
              <a:rPr lang="en-US" sz="1000" dirty="0"/>
              <a:t>2015</a:t>
            </a:r>
          </a:p>
        </p:txBody>
      </p:sp>
      <p:graphicFrame>
        <p:nvGraphicFramePr>
          <p:cNvPr id="2" name="Object 1"/>
          <p:cNvGraphicFramePr>
            <a:graphicFrameLocks noChangeAspect="1"/>
          </p:cNvGraphicFramePr>
          <p:nvPr>
            <p:extLst>
              <p:ext uri="{D42A27DB-BD31-4B8C-83A1-F6EECF244321}">
                <p14:modId xmlns:p14="http://schemas.microsoft.com/office/powerpoint/2010/main" val="517882474"/>
              </p:ext>
            </p:extLst>
          </p:nvPr>
        </p:nvGraphicFramePr>
        <p:xfrm>
          <a:off x="845343" y="1772816"/>
          <a:ext cx="7377113" cy="915988"/>
        </p:xfrm>
        <a:graphic>
          <a:graphicData uri="http://schemas.openxmlformats.org/presentationml/2006/ole">
            <mc:AlternateContent xmlns:mc="http://schemas.openxmlformats.org/markup-compatibility/2006">
              <mc:Choice xmlns:v="urn:schemas-microsoft-com:vml" Requires="v">
                <p:oleObj spid="_x0000_s20245" name="Equation" r:id="rId4" imgW="3873240" imgH="482400" progId="Equation.3">
                  <p:embed/>
                </p:oleObj>
              </mc:Choice>
              <mc:Fallback>
                <p:oleObj name="Equation" r:id="rId4" imgW="3873240" imgH="482400" progId="Equation.3">
                  <p:embed/>
                  <p:pic>
                    <p:nvPicPr>
                      <p:cNvPr id="0" name="Object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5343" y="1772816"/>
                        <a:ext cx="7377113"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242681274"/>
              </p:ext>
            </p:extLst>
          </p:nvPr>
        </p:nvGraphicFramePr>
        <p:xfrm>
          <a:off x="683568" y="2780928"/>
          <a:ext cx="6915150" cy="1916113"/>
        </p:xfrm>
        <a:graphic>
          <a:graphicData uri="http://schemas.openxmlformats.org/presentationml/2006/ole">
            <mc:AlternateContent xmlns:mc="http://schemas.openxmlformats.org/markup-compatibility/2006">
              <mc:Choice xmlns:v="urn:schemas-microsoft-com:vml" Requires="v">
                <p:oleObj spid="_x0000_s20246" name="Equation" r:id="rId6" imgW="3771720" imgH="990360" progId="Equation.3">
                  <p:embed/>
                </p:oleObj>
              </mc:Choice>
              <mc:Fallback>
                <p:oleObj name="Equation" r:id="rId6" imgW="3771720" imgH="990360" progId="Equation.3">
                  <p:embed/>
                  <p:pic>
                    <p:nvPicPr>
                      <p:cNvPr id="0" name="Object 15"/>
                      <p:cNvPicPr>
                        <a:picLocks noChangeAspect="1" noChangeArrowheads="1"/>
                      </p:cNvPicPr>
                      <p:nvPr/>
                    </p:nvPicPr>
                    <p:blipFill>
                      <a:blip r:embed="rId7"/>
                      <a:srcRect/>
                      <a:stretch>
                        <a:fillRect/>
                      </a:stretch>
                    </p:blipFill>
                    <p:spPr bwMode="auto">
                      <a:xfrm>
                        <a:off x="683568" y="2780928"/>
                        <a:ext cx="6915150" cy="1916113"/>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18035070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Line 3"/>
          <p:cNvSpPr>
            <a:spLocks noChangeShapeType="1"/>
          </p:cNvSpPr>
          <p:nvPr/>
        </p:nvSpPr>
        <p:spPr bwMode="auto">
          <a:xfrm>
            <a:off x="457200" y="620688"/>
            <a:ext cx="83058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243" name="Text Box 8"/>
          <p:cNvSpPr txBox="1">
            <a:spLocks noChangeArrowheads="1"/>
          </p:cNvSpPr>
          <p:nvPr/>
        </p:nvSpPr>
        <p:spPr bwMode="auto">
          <a:xfrm>
            <a:off x="4403725" y="255587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latin typeface="Times New Roman" pitchFamily="18" charset="0"/>
            </a:endParaRPr>
          </a:p>
        </p:txBody>
      </p:sp>
      <p:sp>
        <p:nvSpPr>
          <p:cNvPr id="10247" name="Rectangle 16"/>
          <p:cNvSpPr>
            <a:spLocks noChangeArrowheads="1"/>
          </p:cNvSpPr>
          <p:nvPr/>
        </p:nvSpPr>
        <p:spPr bwMode="auto">
          <a:xfrm>
            <a:off x="0" y="-182563"/>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b="1"/>
          </a:p>
        </p:txBody>
      </p:sp>
      <p:sp>
        <p:nvSpPr>
          <p:cNvPr id="10248" name="Rectangle 18"/>
          <p:cNvSpPr>
            <a:spLocks noChangeArrowheads="1"/>
          </p:cNvSpPr>
          <p:nvPr/>
        </p:nvSpPr>
        <p:spPr bwMode="auto">
          <a:xfrm>
            <a:off x="0" y="305593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b="1"/>
          </a:p>
        </p:txBody>
      </p:sp>
      <p:sp>
        <p:nvSpPr>
          <p:cNvPr id="10251" name="Text Box 5"/>
          <p:cNvSpPr txBox="1">
            <a:spLocks noChangeArrowheads="1"/>
          </p:cNvSpPr>
          <p:nvPr/>
        </p:nvSpPr>
        <p:spPr bwMode="auto">
          <a:xfrm>
            <a:off x="228600" y="112857"/>
            <a:ext cx="868680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n-US" altLang="en-US" sz="3000" b="1" i="1" dirty="0" err="1">
                <a:solidFill>
                  <a:srgbClr val="000000"/>
                </a:solidFill>
                <a:cs typeface="Times New Roman" pitchFamily="18" charset="0"/>
              </a:rPr>
              <a:t>GlobalKIN</a:t>
            </a:r>
            <a:r>
              <a:rPr lang="en-US" altLang="en-US" sz="3000" b="1" i="1" dirty="0">
                <a:solidFill>
                  <a:srgbClr val="000000"/>
                </a:solidFill>
                <a:cs typeface="Times New Roman" pitchFamily="18" charset="0"/>
              </a:rPr>
              <a:t> </a:t>
            </a:r>
            <a:r>
              <a:rPr lang="en-US" altLang="en-US" sz="3000" b="1" dirty="0">
                <a:solidFill>
                  <a:srgbClr val="000000"/>
                </a:solidFill>
                <a:cs typeface="Times New Roman" pitchFamily="18" charset="0"/>
              </a:rPr>
              <a:t>LIQUID MODULE</a:t>
            </a:r>
          </a:p>
        </p:txBody>
      </p:sp>
      <p:grpSp>
        <p:nvGrpSpPr>
          <p:cNvPr id="10252" name="Group 10"/>
          <p:cNvGrpSpPr>
            <a:grpSpLocks/>
          </p:cNvGrpSpPr>
          <p:nvPr/>
        </p:nvGrpSpPr>
        <p:grpSpPr bwMode="auto">
          <a:xfrm>
            <a:off x="5335588" y="6151563"/>
            <a:ext cx="3770312" cy="582612"/>
            <a:chOff x="2953" y="3839"/>
            <a:chExt cx="2375" cy="367"/>
          </a:xfrm>
        </p:grpSpPr>
        <p:sp>
          <p:nvSpPr>
            <p:cNvPr id="10254" name="Line 11"/>
            <p:cNvSpPr>
              <a:spLocks noChangeShapeType="1"/>
            </p:cNvSpPr>
            <p:nvPr/>
          </p:nvSpPr>
          <p:spPr bwMode="auto">
            <a:xfrm>
              <a:off x="2989" y="3839"/>
              <a:ext cx="2303" cy="1"/>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55" name="Text Box 12"/>
            <p:cNvSpPr txBox="1">
              <a:spLocks noChangeArrowheads="1"/>
            </p:cNvSpPr>
            <p:nvPr/>
          </p:nvSpPr>
          <p:spPr bwMode="auto">
            <a:xfrm>
              <a:off x="2953" y="3840"/>
              <a:ext cx="2375" cy="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n-US" altLang="zh-CN" sz="1600" b="1">
                  <a:ea typeface="SimSun" pitchFamily="2" charset="-122"/>
                </a:rPr>
                <a:t>University of Michigan</a:t>
              </a:r>
            </a:p>
            <a:p>
              <a:pPr algn="ctr">
                <a:spcBef>
                  <a:spcPct val="0"/>
                </a:spcBef>
                <a:buFontTx/>
                <a:buNone/>
              </a:pPr>
              <a:r>
                <a:rPr lang="en-US" altLang="zh-CN" sz="1600" b="1">
                  <a:ea typeface="SimSun" pitchFamily="2" charset="-122"/>
                </a:rPr>
                <a:t>Institute for Plasma Science &amp; Engr.</a:t>
              </a:r>
            </a:p>
          </p:txBody>
        </p:sp>
      </p:grpSp>
      <p:sp>
        <p:nvSpPr>
          <p:cNvPr id="17" name="Text Box 11"/>
          <p:cNvSpPr txBox="1">
            <a:spLocks noChangeArrowheads="1"/>
          </p:cNvSpPr>
          <p:nvPr/>
        </p:nvSpPr>
        <p:spPr bwMode="auto">
          <a:xfrm>
            <a:off x="107656" y="6510513"/>
            <a:ext cx="100796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000" dirty="0" smtClean="0"/>
              <a:t>MIPSE </a:t>
            </a:r>
            <a:r>
              <a:rPr lang="en-US" sz="1000" dirty="0"/>
              <a:t>2015</a:t>
            </a:r>
          </a:p>
        </p:txBody>
      </p:sp>
      <p:sp>
        <p:nvSpPr>
          <p:cNvPr id="18" name="Text Box 13"/>
          <p:cNvSpPr txBox="1">
            <a:spLocks noChangeArrowheads="1"/>
          </p:cNvSpPr>
          <p:nvPr/>
        </p:nvSpPr>
        <p:spPr bwMode="auto">
          <a:xfrm>
            <a:off x="179512" y="773405"/>
            <a:ext cx="8856983" cy="5816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31775" indent="-231775"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00000"/>
              </a:lnSpc>
              <a:spcAft>
                <a:spcPts val="600"/>
              </a:spcAft>
              <a:buFont typeface="Symbol" pitchFamily="18" charset="2"/>
              <a:buChar char="·"/>
              <a:defRPr/>
            </a:pPr>
            <a:r>
              <a:rPr lang="en-US" sz="2000" b="1" dirty="0" smtClean="0"/>
              <a:t>Liquid is treated as separate "zone" with its own reaction mechanism.</a:t>
            </a:r>
          </a:p>
          <a:p>
            <a:pPr eaLnBrk="1" hangingPunct="1">
              <a:lnSpc>
                <a:spcPct val="100000"/>
              </a:lnSpc>
              <a:spcBef>
                <a:spcPts val="0"/>
              </a:spcBef>
              <a:spcAft>
                <a:spcPts val="600"/>
              </a:spcAft>
              <a:buFont typeface="Symbol" pitchFamily="18" charset="2"/>
              <a:buChar char="·"/>
              <a:defRPr/>
            </a:pPr>
            <a:r>
              <a:rPr lang="en-US" sz="2000" b="1" dirty="0" smtClean="0"/>
              <a:t>Transport from gas to liquid is through an interfacial surface.</a:t>
            </a:r>
          </a:p>
          <a:p>
            <a:pPr eaLnBrk="1" hangingPunct="1">
              <a:lnSpc>
                <a:spcPct val="100000"/>
              </a:lnSpc>
              <a:spcAft>
                <a:spcPts val="600"/>
              </a:spcAft>
              <a:buFont typeface="Symbol" pitchFamily="18" charset="2"/>
              <a:buChar char="·"/>
              <a:defRPr/>
            </a:pPr>
            <a:r>
              <a:rPr lang="en-US" sz="2000" b="1" dirty="0" smtClean="0"/>
              <a:t>From gas plasma’s perspective, interface is analogous to a reactive surface, with a sticking coefficient and a return flux.</a:t>
            </a:r>
          </a:p>
          <a:p>
            <a:pPr eaLnBrk="1" hangingPunct="1">
              <a:lnSpc>
                <a:spcPct val="100000"/>
              </a:lnSpc>
              <a:spcAft>
                <a:spcPts val="600"/>
              </a:spcAft>
              <a:buFont typeface="Symbol" pitchFamily="18" charset="2"/>
              <a:buChar char="·"/>
              <a:defRPr/>
            </a:pPr>
            <a:endParaRPr lang="en-US" sz="2000" b="1" dirty="0"/>
          </a:p>
          <a:p>
            <a:pPr eaLnBrk="1" hangingPunct="1">
              <a:lnSpc>
                <a:spcPct val="100000"/>
              </a:lnSpc>
              <a:spcAft>
                <a:spcPts val="600"/>
              </a:spcAft>
              <a:buFont typeface="Symbol" pitchFamily="18" charset="2"/>
              <a:buChar char="·"/>
              <a:defRPr/>
            </a:pPr>
            <a:endParaRPr lang="en-US" sz="2000" b="1" dirty="0" smtClean="0"/>
          </a:p>
          <a:p>
            <a:pPr eaLnBrk="1" hangingPunct="1">
              <a:lnSpc>
                <a:spcPct val="100000"/>
              </a:lnSpc>
              <a:spcAft>
                <a:spcPts val="600"/>
              </a:spcAft>
              <a:buFont typeface="Symbol" pitchFamily="18" charset="2"/>
              <a:buChar char="·"/>
              <a:defRPr/>
            </a:pPr>
            <a:endParaRPr lang="en-US" sz="2000" b="1" dirty="0"/>
          </a:p>
          <a:p>
            <a:pPr eaLnBrk="1" hangingPunct="1">
              <a:lnSpc>
                <a:spcPct val="100000"/>
              </a:lnSpc>
              <a:spcAft>
                <a:spcPts val="600"/>
              </a:spcAft>
              <a:buFont typeface="Symbol" pitchFamily="18" charset="2"/>
              <a:buChar char="·"/>
              <a:defRPr/>
            </a:pPr>
            <a:endParaRPr lang="en-US" sz="2000" b="1" dirty="0" smtClean="0"/>
          </a:p>
          <a:p>
            <a:pPr eaLnBrk="1" hangingPunct="1">
              <a:lnSpc>
                <a:spcPct val="100000"/>
              </a:lnSpc>
              <a:spcAft>
                <a:spcPts val="600"/>
              </a:spcAft>
              <a:buFont typeface="Symbol" pitchFamily="18" charset="2"/>
              <a:buChar char="·"/>
              <a:defRPr/>
            </a:pPr>
            <a:endParaRPr lang="en-US" sz="2000" b="1" dirty="0"/>
          </a:p>
          <a:p>
            <a:pPr marL="0" indent="0" eaLnBrk="1" hangingPunct="1">
              <a:lnSpc>
                <a:spcPct val="100000"/>
              </a:lnSpc>
              <a:spcAft>
                <a:spcPts val="600"/>
              </a:spcAft>
              <a:defRPr/>
            </a:pPr>
            <a:endParaRPr lang="en-US" sz="2000" b="1" dirty="0"/>
          </a:p>
          <a:p>
            <a:pPr marL="0" indent="0" eaLnBrk="1" hangingPunct="1">
              <a:lnSpc>
                <a:spcPct val="100000"/>
              </a:lnSpc>
              <a:spcAft>
                <a:spcPts val="600"/>
              </a:spcAft>
              <a:defRPr/>
            </a:pPr>
            <a:endParaRPr lang="en-US" sz="2000" b="1" dirty="0" smtClean="0"/>
          </a:p>
          <a:p>
            <a:pPr marL="285750" lvl="1" eaLnBrk="1" hangingPunct="1">
              <a:lnSpc>
                <a:spcPct val="100000"/>
              </a:lnSpc>
              <a:spcBef>
                <a:spcPts val="0"/>
              </a:spcBef>
              <a:spcAft>
                <a:spcPts val="600"/>
              </a:spcAft>
              <a:buFont typeface="Symbol" pitchFamily="18" charset="2"/>
              <a:buChar char="·"/>
              <a:defRPr/>
            </a:pPr>
            <a:r>
              <a:rPr lang="en-US" sz="2000" b="1" dirty="0" smtClean="0"/>
              <a:t>All charged </a:t>
            </a:r>
            <a:r>
              <a:rPr lang="en-US" sz="2000" b="1" dirty="0"/>
              <a:t>species </a:t>
            </a:r>
            <a:r>
              <a:rPr lang="en-US" sz="2000" b="1" dirty="0" smtClean="0"/>
              <a:t>diffusing to liquid </a:t>
            </a:r>
            <a:r>
              <a:rPr lang="en-US" sz="2000" b="1" dirty="0"/>
              <a:t>surface </a:t>
            </a:r>
            <a:r>
              <a:rPr lang="en-US" sz="2000" b="1" dirty="0" smtClean="0"/>
              <a:t>solvate.</a:t>
            </a:r>
          </a:p>
          <a:p>
            <a:pPr marL="285750" lvl="1" eaLnBrk="1" hangingPunct="1">
              <a:lnSpc>
                <a:spcPct val="100000"/>
              </a:lnSpc>
              <a:spcBef>
                <a:spcPts val="0"/>
              </a:spcBef>
              <a:spcAft>
                <a:spcPts val="600"/>
              </a:spcAft>
              <a:buFont typeface="Symbol" pitchFamily="18" charset="2"/>
              <a:buChar char="·"/>
              <a:defRPr/>
            </a:pPr>
            <a:r>
              <a:rPr lang="en-US" sz="2000" b="1" dirty="0" smtClean="0"/>
              <a:t>Water evaporates into gas phase. </a:t>
            </a:r>
          </a:p>
          <a:p>
            <a:pPr marL="285750" lvl="1" eaLnBrk="1" hangingPunct="1">
              <a:lnSpc>
                <a:spcPct val="100000"/>
              </a:lnSpc>
              <a:spcBef>
                <a:spcPts val="0"/>
              </a:spcBef>
              <a:spcAft>
                <a:spcPts val="600"/>
              </a:spcAft>
              <a:buFont typeface="Symbol" pitchFamily="18" charset="2"/>
              <a:buChar char="·"/>
              <a:defRPr/>
            </a:pPr>
            <a:endParaRPr lang="en-US" sz="2000" b="1" dirty="0" smtClean="0"/>
          </a:p>
        </p:txBody>
      </p:sp>
      <p:pic>
        <p:nvPicPr>
          <p:cNvPr id="18573" name="Picture 1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2348880"/>
            <a:ext cx="4287838" cy="26327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Text Box 13"/>
          <p:cNvSpPr txBox="1">
            <a:spLocks noChangeArrowheads="1"/>
          </p:cNvSpPr>
          <p:nvPr/>
        </p:nvSpPr>
        <p:spPr bwMode="auto">
          <a:xfrm>
            <a:off x="5716182" y="2492896"/>
            <a:ext cx="3168353" cy="199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31775" indent="-231775"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00000"/>
              </a:lnSpc>
              <a:spcBef>
                <a:spcPts val="0"/>
              </a:spcBef>
              <a:spcAft>
                <a:spcPts val="400"/>
              </a:spcAft>
              <a:buFont typeface="Symbol" pitchFamily="18" charset="2"/>
              <a:buChar char="·"/>
              <a:defRPr/>
            </a:pPr>
            <a:r>
              <a:rPr lang="en-US" sz="2000" b="1" dirty="0" smtClean="0"/>
              <a:t>"Sticking" gas phase species enter liquid.</a:t>
            </a:r>
          </a:p>
          <a:p>
            <a:pPr eaLnBrk="1" hangingPunct="1">
              <a:lnSpc>
                <a:spcPct val="100000"/>
              </a:lnSpc>
              <a:spcBef>
                <a:spcPts val="0"/>
              </a:spcBef>
              <a:spcAft>
                <a:spcPts val="400"/>
              </a:spcAft>
              <a:buFont typeface="Symbol" pitchFamily="18" charset="2"/>
              <a:buChar char="·"/>
              <a:defRPr/>
            </a:pPr>
            <a:r>
              <a:rPr lang="en-US" sz="2000" b="1" dirty="0"/>
              <a:t>S</a:t>
            </a:r>
            <a:r>
              <a:rPr lang="en-US" sz="2000" b="1" dirty="0" smtClean="0"/>
              <a:t>ticking coefficient, S, based on Henry’s law limited transport into liquid</a:t>
            </a:r>
          </a:p>
        </p:txBody>
      </p:sp>
    </p:spTree>
    <p:extLst>
      <p:ext uri="{BB962C8B-B14F-4D97-AF65-F5344CB8AC3E}">
        <p14:creationId xmlns:p14="http://schemas.microsoft.com/office/powerpoint/2010/main" val="9693196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标题 1"/>
          <p:cNvSpPr>
            <a:spLocks noGrp="1"/>
          </p:cNvSpPr>
          <p:nvPr>
            <p:ph type="title"/>
          </p:nvPr>
        </p:nvSpPr>
        <p:spPr>
          <a:xfrm>
            <a:off x="323528" y="0"/>
            <a:ext cx="8640960" cy="764704"/>
          </a:xfrm>
        </p:spPr>
        <p:txBody>
          <a:bodyPr/>
          <a:lstStyle/>
          <a:p>
            <a:r>
              <a:rPr lang="en-US" altLang="zh-CN" sz="3000" b="1" dirty="0" smtClean="0">
                <a:latin typeface="Arial" panose="020B0604020202020204" pitchFamily="34" charset="0"/>
                <a:cs typeface="Arial" panose="020B0604020202020204" pitchFamily="34" charset="0"/>
              </a:rPr>
              <a:t>BASE CASE: DBD TREATING TISSUE</a:t>
            </a:r>
            <a:endParaRPr lang="zh-CN" altLang="en-US" sz="3000" b="1" dirty="0" smtClean="0">
              <a:latin typeface="Arial" panose="020B0604020202020204" pitchFamily="34" charset="0"/>
              <a:cs typeface="Arial" panose="020B0604020202020204" pitchFamily="34" charset="0"/>
            </a:endParaRPr>
          </a:p>
        </p:txBody>
      </p:sp>
      <p:sp>
        <p:nvSpPr>
          <p:cNvPr id="15365" name="Line 2"/>
          <p:cNvSpPr>
            <a:spLocks noChangeShapeType="1"/>
          </p:cNvSpPr>
          <p:nvPr/>
        </p:nvSpPr>
        <p:spPr bwMode="auto">
          <a:xfrm>
            <a:off x="971550" y="692696"/>
            <a:ext cx="7467600" cy="0"/>
          </a:xfrm>
          <a:prstGeom prst="line">
            <a:avLst/>
          </a:prstGeom>
          <a:noFill/>
          <a:ln w="28575">
            <a:solidFill>
              <a:schemeClr val="tx1"/>
            </a:solidFill>
            <a:round/>
            <a:headEnd/>
            <a:tailEnd/>
          </a:ln>
        </p:spPr>
        <p:txBody>
          <a:bodyPr wrap="none" anchor="ctr"/>
          <a:lstStyle/>
          <a:p>
            <a:endParaRPr lang="en-US"/>
          </a:p>
        </p:txBody>
      </p:sp>
      <p:grpSp>
        <p:nvGrpSpPr>
          <p:cNvPr id="5" name="Group 5"/>
          <p:cNvGrpSpPr>
            <a:grpSpLocks/>
          </p:cNvGrpSpPr>
          <p:nvPr/>
        </p:nvGrpSpPr>
        <p:grpSpPr bwMode="auto">
          <a:xfrm>
            <a:off x="5373688" y="6165850"/>
            <a:ext cx="3770312" cy="582613"/>
            <a:chOff x="2953" y="3839"/>
            <a:chExt cx="2375" cy="367"/>
          </a:xfrm>
        </p:grpSpPr>
        <p:sp>
          <p:nvSpPr>
            <p:cNvPr id="6" name="Line 6"/>
            <p:cNvSpPr>
              <a:spLocks noChangeShapeType="1"/>
            </p:cNvSpPr>
            <p:nvPr/>
          </p:nvSpPr>
          <p:spPr bwMode="auto">
            <a:xfrm>
              <a:off x="2989" y="3839"/>
              <a:ext cx="2303" cy="1"/>
            </a:xfrm>
            <a:prstGeom prst="line">
              <a:avLst/>
            </a:prstGeom>
            <a:noFill/>
            <a:ln w="28575">
              <a:solidFill>
                <a:schemeClr val="tx1"/>
              </a:solidFill>
              <a:round/>
              <a:headEnd/>
              <a:tailEnd/>
            </a:ln>
            <a:effectLst/>
          </p:spPr>
          <p:txBody>
            <a:bodyPr wrap="none" anchor="ctr"/>
            <a:lstStyle/>
            <a:p>
              <a:endParaRPr lang="en-US"/>
            </a:p>
          </p:txBody>
        </p:sp>
        <p:sp>
          <p:nvSpPr>
            <p:cNvPr id="7" name="Text Box 7"/>
            <p:cNvSpPr txBox="1">
              <a:spLocks noChangeArrowheads="1"/>
            </p:cNvSpPr>
            <p:nvPr/>
          </p:nvSpPr>
          <p:spPr bwMode="auto">
            <a:xfrm>
              <a:off x="2953" y="3840"/>
              <a:ext cx="2375" cy="366"/>
            </a:xfrm>
            <a:prstGeom prst="rect">
              <a:avLst/>
            </a:prstGeom>
            <a:noFill/>
            <a:ln w="9525">
              <a:noFill/>
              <a:miter lim="800000"/>
              <a:headEnd/>
              <a:tailEnd/>
            </a:ln>
            <a:effectLst/>
          </p:spPr>
          <p:txBody>
            <a:bodyPr>
              <a:spAutoFit/>
            </a:bodyPr>
            <a:lstStyle/>
            <a:p>
              <a:pPr algn="ctr" eaLnBrk="0" hangingPunct="0">
                <a:lnSpc>
                  <a:spcPct val="100000"/>
                </a:lnSpc>
                <a:spcBef>
                  <a:spcPct val="0"/>
                </a:spcBef>
                <a:buFontTx/>
                <a:buNone/>
              </a:pPr>
              <a:r>
                <a:rPr lang="en-US" altLang="zh-CN" sz="1600" b="1" dirty="0">
                  <a:latin typeface="Arial" charset="0"/>
                </a:rPr>
                <a:t>University of Michigan</a:t>
              </a:r>
            </a:p>
            <a:p>
              <a:pPr algn="ctr" eaLnBrk="0" hangingPunct="0">
                <a:lnSpc>
                  <a:spcPct val="100000"/>
                </a:lnSpc>
                <a:spcBef>
                  <a:spcPct val="0"/>
                </a:spcBef>
                <a:buFontTx/>
                <a:buNone/>
              </a:pPr>
              <a:r>
                <a:rPr lang="en-US" altLang="zh-CN" sz="1600" b="1" dirty="0">
                  <a:latin typeface="Arial" charset="0"/>
                </a:rPr>
                <a:t>Institute for Plasma Science &amp; Engr.</a:t>
              </a:r>
            </a:p>
          </p:txBody>
        </p:sp>
      </p:grpSp>
      <p:sp>
        <p:nvSpPr>
          <p:cNvPr id="12" name="内容占位符 2"/>
          <p:cNvSpPr txBox="1">
            <a:spLocks/>
          </p:cNvSpPr>
          <p:nvPr/>
        </p:nvSpPr>
        <p:spPr bwMode="auto">
          <a:xfrm>
            <a:off x="4860032" y="764704"/>
            <a:ext cx="3888432" cy="5184576"/>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0000"/>
              </a:lnSpc>
              <a:spcBef>
                <a:spcPts val="0"/>
              </a:spcBef>
              <a:spcAft>
                <a:spcPts val="600"/>
              </a:spcAft>
              <a:buFont typeface="Symbol" panose="05050102010706020507" pitchFamily="18" charset="2"/>
              <a:buChar char="·"/>
            </a:pPr>
            <a:r>
              <a:rPr lang="en-US" altLang="zh-CN" sz="2000" b="1" dirty="0">
                <a:latin typeface="Arial" panose="020B0604020202020204" pitchFamily="34" charset="0"/>
                <a:cs typeface="Arial" panose="020B0604020202020204" pitchFamily="34" charset="0"/>
              </a:rPr>
              <a:t>Gas reaction mechanism: N</a:t>
            </a:r>
            <a:r>
              <a:rPr lang="en-US" altLang="zh-CN" sz="2000" b="1" baseline="-25000" dirty="0">
                <a:latin typeface="Arial" panose="020B0604020202020204" pitchFamily="34" charset="0"/>
                <a:cs typeface="Arial" panose="020B0604020202020204" pitchFamily="34" charset="0"/>
              </a:rPr>
              <a:t>2</a:t>
            </a:r>
            <a:r>
              <a:rPr lang="en-US" altLang="zh-CN" sz="2000" b="1" dirty="0">
                <a:latin typeface="Arial" panose="020B0604020202020204" pitchFamily="34" charset="0"/>
                <a:cs typeface="Arial" panose="020B0604020202020204" pitchFamily="34" charset="0"/>
              </a:rPr>
              <a:t>/O</a:t>
            </a:r>
            <a:r>
              <a:rPr lang="en-US" altLang="zh-CN" sz="2000" b="1" baseline="-25000" dirty="0">
                <a:latin typeface="Arial" panose="020B0604020202020204" pitchFamily="34" charset="0"/>
                <a:cs typeface="Arial" panose="020B0604020202020204" pitchFamily="34" charset="0"/>
              </a:rPr>
              <a:t>2</a:t>
            </a:r>
            <a:r>
              <a:rPr lang="en-US" altLang="zh-CN" sz="2000" b="1" dirty="0">
                <a:latin typeface="Arial" panose="020B0604020202020204" pitchFamily="34" charset="0"/>
                <a:cs typeface="Arial" panose="020B0604020202020204" pitchFamily="34" charset="0"/>
              </a:rPr>
              <a:t>/H</a:t>
            </a:r>
            <a:r>
              <a:rPr lang="en-US" altLang="zh-CN" sz="2000" b="1" baseline="-25000" dirty="0">
                <a:latin typeface="Arial" panose="020B0604020202020204" pitchFamily="34" charset="0"/>
                <a:cs typeface="Arial" panose="020B0604020202020204" pitchFamily="34" charset="0"/>
              </a:rPr>
              <a:t>2</a:t>
            </a:r>
            <a:r>
              <a:rPr lang="en-US" altLang="zh-CN" sz="2000" b="1" dirty="0">
                <a:latin typeface="Arial" panose="020B0604020202020204" pitchFamily="34" charset="0"/>
                <a:cs typeface="Arial" panose="020B0604020202020204" pitchFamily="34" charset="0"/>
              </a:rPr>
              <a:t>O, </a:t>
            </a:r>
            <a:r>
              <a:rPr lang="en-US" altLang="zh-CN" sz="2000" b="1" dirty="0" smtClean="0">
                <a:latin typeface="Arial" panose="020B0604020202020204" pitchFamily="34" charset="0"/>
                <a:cs typeface="Arial" panose="020B0604020202020204" pitchFamily="34" charset="0"/>
              </a:rPr>
              <a:t>79 </a:t>
            </a:r>
            <a:r>
              <a:rPr lang="en-US" altLang="zh-CN" sz="2000" b="1" dirty="0">
                <a:latin typeface="Arial" panose="020B0604020202020204" pitchFamily="34" charset="0"/>
                <a:cs typeface="Arial" panose="020B0604020202020204" pitchFamily="34" charset="0"/>
              </a:rPr>
              <a:t>species, </a:t>
            </a:r>
            <a:r>
              <a:rPr lang="en-US" altLang="zh-CN" sz="2000" b="1" dirty="0" smtClean="0">
                <a:latin typeface="Arial" panose="020B0604020202020204" pitchFamily="34" charset="0"/>
                <a:cs typeface="Arial" panose="020B0604020202020204" pitchFamily="34" charset="0"/>
              </a:rPr>
              <a:t>   1680 </a:t>
            </a:r>
            <a:r>
              <a:rPr lang="en-US" altLang="zh-CN" sz="2000" b="1" dirty="0">
                <a:latin typeface="Arial" panose="020B0604020202020204" pitchFamily="34" charset="0"/>
                <a:cs typeface="Arial" panose="020B0604020202020204" pitchFamily="34" charset="0"/>
              </a:rPr>
              <a:t>reactions</a:t>
            </a:r>
          </a:p>
          <a:p>
            <a:pPr>
              <a:lnSpc>
                <a:spcPct val="100000"/>
              </a:lnSpc>
              <a:spcBef>
                <a:spcPts val="0"/>
              </a:spcBef>
              <a:spcAft>
                <a:spcPts val="600"/>
              </a:spcAft>
              <a:buFont typeface="Symbol" panose="05050102010706020507" pitchFamily="18" charset="2"/>
              <a:buChar char="·"/>
            </a:pPr>
            <a:r>
              <a:rPr lang="en-US" altLang="zh-CN" sz="2000" b="1" dirty="0">
                <a:latin typeface="Arial" panose="020B0604020202020204" pitchFamily="34" charset="0"/>
                <a:cs typeface="Arial" panose="020B0604020202020204" pitchFamily="34" charset="0"/>
              </a:rPr>
              <a:t>Liquid </a:t>
            </a:r>
            <a:r>
              <a:rPr lang="en-US" altLang="zh-CN" sz="2000" b="1" dirty="0" smtClean="0">
                <a:latin typeface="Arial" panose="020B0604020202020204" pitchFamily="34" charset="0"/>
                <a:cs typeface="Arial" panose="020B0604020202020204" pitchFamily="34" charset="0"/>
              </a:rPr>
              <a:t>Mechanism: N</a:t>
            </a:r>
            <a:r>
              <a:rPr lang="en-US" altLang="zh-CN" sz="2000" b="1" baseline="-25000" dirty="0" smtClean="0">
                <a:latin typeface="Arial" panose="020B0604020202020204" pitchFamily="34" charset="0"/>
                <a:cs typeface="Arial" panose="020B0604020202020204" pitchFamily="34" charset="0"/>
              </a:rPr>
              <a:t>2</a:t>
            </a:r>
            <a:r>
              <a:rPr lang="en-US" altLang="zh-CN" sz="2000" b="1" dirty="0" smtClean="0">
                <a:latin typeface="Arial" panose="020B0604020202020204" pitchFamily="34" charset="0"/>
                <a:cs typeface="Arial" panose="020B0604020202020204" pitchFamily="34" charset="0"/>
              </a:rPr>
              <a:t>/O</a:t>
            </a:r>
            <a:r>
              <a:rPr lang="en-US" altLang="zh-CN" sz="2000" b="1" baseline="-25000" dirty="0" smtClean="0">
                <a:latin typeface="Arial" panose="020B0604020202020204" pitchFamily="34" charset="0"/>
                <a:cs typeface="Arial" panose="020B0604020202020204" pitchFamily="34" charset="0"/>
              </a:rPr>
              <a:t>2</a:t>
            </a:r>
            <a:r>
              <a:rPr lang="en-US" altLang="zh-CN" sz="2000" b="1" dirty="0" smtClean="0">
                <a:latin typeface="Arial" panose="020B0604020202020204" pitchFamily="34" charset="0"/>
                <a:cs typeface="Arial" panose="020B0604020202020204" pitchFamily="34" charset="0"/>
              </a:rPr>
              <a:t>/H</a:t>
            </a:r>
            <a:r>
              <a:rPr lang="en-US" altLang="zh-CN" sz="2000" b="1" baseline="-25000" dirty="0" smtClean="0">
                <a:latin typeface="Arial" panose="020B0604020202020204" pitchFamily="34" charset="0"/>
                <a:cs typeface="Arial" panose="020B0604020202020204" pitchFamily="34" charset="0"/>
              </a:rPr>
              <a:t>2</a:t>
            </a:r>
            <a:r>
              <a:rPr lang="en-US" altLang="zh-CN" sz="2000" b="1" dirty="0" smtClean="0">
                <a:latin typeface="Arial" panose="020B0604020202020204" pitchFamily="34" charset="0"/>
                <a:cs typeface="Arial" panose="020B0604020202020204" pitchFamily="34" charset="0"/>
              </a:rPr>
              <a:t>O/Peptidoglycan</a:t>
            </a:r>
            <a:r>
              <a:rPr lang="en-US" altLang="zh-CN" sz="2000" b="1" dirty="0">
                <a:latin typeface="Arial" panose="020B0604020202020204" pitchFamily="34" charset="0"/>
                <a:cs typeface="Arial" panose="020B0604020202020204" pitchFamily="34" charset="0"/>
              </a:rPr>
              <a:t>, </a:t>
            </a:r>
            <a:r>
              <a:rPr lang="en-US" altLang="zh-CN" sz="2000" b="1" dirty="0" smtClean="0">
                <a:latin typeface="Arial" panose="020B0604020202020204" pitchFamily="34" charset="0"/>
                <a:cs typeface="Arial" panose="020B0604020202020204" pitchFamily="34" charset="0"/>
              </a:rPr>
              <a:t>            79 </a:t>
            </a:r>
            <a:r>
              <a:rPr lang="en-US" altLang="zh-CN" sz="2000" b="1" dirty="0">
                <a:latin typeface="Arial" panose="020B0604020202020204" pitchFamily="34" charset="0"/>
                <a:cs typeface="Arial" panose="020B0604020202020204" pitchFamily="34" charset="0"/>
              </a:rPr>
              <a:t>species, </a:t>
            </a:r>
            <a:r>
              <a:rPr lang="en-US" altLang="zh-CN" sz="2000" b="1" dirty="0" smtClean="0">
                <a:latin typeface="Arial" panose="020B0604020202020204" pitchFamily="34" charset="0"/>
                <a:cs typeface="Arial" panose="020B0604020202020204" pitchFamily="34" charset="0"/>
              </a:rPr>
              <a:t>168 </a:t>
            </a:r>
            <a:r>
              <a:rPr lang="en-US" altLang="zh-CN" sz="2000" b="1" dirty="0">
                <a:latin typeface="Arial" panose="020B0604020202020204" pitchFamily="34" charset="0"/>
                <a:cs typeface="Arial" panose="020B0604020202020204" pitchFamily="34" charset="0"/>
              </a:rPr>
              <a:t>reactions</a:t>
            </a:r>
          </a:p>
          <a:p>
            <a:pPr>
              <a:lnSpc>
                <a:spcPct val="100000"/>
              </a:lnSpc>
              <a:spcBef>
                <a:spcPts val="0"/>
              </a:spcBef>
              <a:spcAft>
                <a:spcPts val="600"/>
              </a:spcAft>
              <a:buFont typeface="Symbol" panose="05050102010706020507" pitchFamily="18" charset="2"/>
              <a:buChar char="·"/>
            </a:pPr>
            <a:r>
              <a:rPr lang="en-US" altLang="zh-CN" sz="2000" b="1" dirty="0" smtClean="0">
                <a:latin typeface="Arial" panose="020B0604020202020204" pitchFamily="34" charset="0"/>
                <a:cs typeface="Arial" panose="020B0604020202020204" pitchFamily="34" charset="0"/>
              </a:rPr>
              <a:t>Gas: </a:t>
            </a:r>
            <a:r>
              <a:rPr lang="en-US" altLang="zh-CN" sz="2000" b="1" dirty="0">
                <a:latin typeface="Arial" panose="020B0604020202020204" pitchFamily="34" charset="0"/>
                <a:cs typeface="Arial" panose="020B0604020202020204" pitchFamily="34" charset="0"/>
              </a:rPr>
              <a:t>N</a:t>
            </a:r>
            <a:r>
              <a:rPr lang="en-US" altLang="zh-CN" sz="2000" b="1" baseline="-25000" dirty="0">
                <a:latin typeface="Arial" panose="020B0604020202020204" pitchFamily="34" charset="0"/>
                <a:cs typeface="Arial" panose="020B0604020202020204" pitchFamily="34" charset="0"/>
              </a:rPr>
              <a:t>2</a:t>
            </a:r>
            <a:r>
              <a:rPr lang="en-US" altLang="zh-CN" sz="2000" b="1" dirty="0">
                <a:latin typeface="Arial" panose="020B0604020202020204" pitchFamily="34" charset="0"/>
                <a:cs typeface="Arial" panose="020B0604020202020204" pitchFamily="34" charset="0"/>
              </a:rPr>
              <a:t>/O</a:t>
            </a:r>
            <a:r>
              <a:rPr lang="en-US" altLang="zh-CN" sz="2000" b="1" baseline="-25000" dirty="0">
                <a:latin typeface="Arial" panose="020B0604020202020204" pitchFamily="34" charset="0"/>
                <a:cs typeface="Arial" panose="020B0604020202020204" pitchFamily="34" charset="0"/>
              </a:rPr>
              <a:t>2</a:t>
            </a:r>
            <a:r>
              <a:rPr lang="en-US" altLang="zh-CN" sz="2000" b="1" dirty="0">
                <a:latin typeface="Arial" panose="020B0604020202020204" pitchFamily="34" charset="0"/>
                <a:cs typeface="Arial" panose="020B0604020202020204" pitchFamily="34" charset="0"/>
              </a:rPr>
              <a:t>/H</a:t>
            </a:r>
            <a:r>
              <a:rPr lang="en-US" altLang="zh-CN" sz="2000" b="1" baseline="-25000" dirty="0">
                <a:latin typeface="Arial" panose="020B0604020202020204" pitchFamily="34" charset="0"/>
                <a:cs typeface="Arial" panose="020B0604020202020204" pitchFamily="34" charset="0"/>
              </a:rPr>
              <a:t>2</a:t>
            </a:r>
            <a:r>
              <a:rPr lang="en-US" altLang="zh-CN" sz="2000" b="1" dirty="0">
                <a:latin typeface="Arial" panose="020B0604020202020204" pitchFamily="34" charset="0"/>
                <a:cs typeface="Arial" panose="020B0604020202020204" pitchFamily="34" charset="0"/>
              </a:rPr>
              <a:t>O = </a:t>
            </a:r>
            <a:r>
              <a:rPr lang="en-US" altLang="zh-CN" sz="2000" b="1" dirty="0" smtClean="0">
                <a:latin typeface="Arial" panose="020B0604020202020204" pitchFamily="34" charset="0"/>
                <a:cs typeface="Arial" panose="020B0604020202020204" pitchFamily="34" charset="0"/>
              </a:rPr>
              <a:t>77/20/3 </a:t>
            </a:r>
          </a:p>
          <a:p>
            <a:pPr>
              <a:lnSpc>
                <a:spcPct val="100000"/>
              </a:lnSpc>
              <a:spcBef>
                <a:spcPts val="0"/>
              </a:spcBef>
              <a:spcAft>
                <a:spcPts val="600"/>
              </a:spcAft>
              <a:buFont typeface="Symbol" panose="05050102010706020507" pitchFamily="18" charset="2"/>
              <a:buChar char="·"/>
            </a:pPr>
            <a:r>
              <a:rPr lang="en-US" altLang="zh-CN" sz="2000" b="1" dirty="0" smtClean="0">
                <a:latin typeface="Arial" panose="020B0604020202020204" pitchFamily="34" charset="0"/>
                <a:cs typeface="Arial" panose="020B0604020202020204" pitchFamily="34" charset="0"/>
              </a:rPr>
              <a:t>Liquid: H</a:t>
            </a:r>
            <a:r>
              <a:rPr lang="en-US" altLang="zh-CN" sz="2000" b="1" baseline="-25000" dirty="0" smtClean="0">
                <a:latin typeface="Arial" panose="020B0604020202020204" pitchFamily="34" charset="0"/>
                <a:cs typeface="Arial" panose="020B0604020202020204" pitchFamily="34" charset="0"/>
              </a:rPr>
              <a:t>2</a:t>
            </a:r>
            <a:r>
              <a:rPr lang="en-US" altLang="zh-CN" sz="2000" b="1" dirty="0" smtClean="0">
                <a:latin typeface="Arial" panose="020B0604020202020204" pitchFamily="34" charset="0"/>
                <a:cs typeface="Arial" panose="020B0604020202020204" pitchFamily="34" charset="0"/>
              </a:rPr>
              <a:t>O with 5 ppm O</a:t>
            </a:r>
            <a:r>
              <a:rPr lang="en-US" altLang="zh-CN" sz="2000" b="1" baseline="-25000" dirty="0" smtClean="0">
                <a:latin typeface="Arial" panose="020B0604020202020204" pitchFamily="34" charset="0"/>
                <a:cs typeface="Arial" panose="020B0604020202020204" pitchFamily="34" charset="0"/>
              </a:rPr>
              <a:t>2</a:t>
            </a:r>
            <a:r>
              <a:rPr lang="en-US" altLang="zh-CN" sz="2000" b="1" dirty="0" smtClean="0">
                <a:latin typeface="Arial" panose="020B0604020202020204" pitchFamily="34" charset="0"/>
                <a:cs typeface="Arial" panose="020B0604020202020204" pitchFamily="34" charset="0"/>
              </a:rPr>
              <a:t> and 9 ppm N</a:t>
            </a:r>
            <a:r>
              <a:rPr lang="en-US" altLang="zh-CN" sz="2000" b="1" baseline="-25000" dirty="0" smtClean="0">
                <a:latin typeface="Arial" panose="020B0604020202020204" pitchFamily="34" charset="0"/>
                <a:cs typeface="Arial" panose="020B0604020202020204" pitchFamily="34" charset="0"/>
              </a:rPr>
              <a:t>2 </a:t>
            </a:r>
            <a:endParaRPr lang="en-US" altLang="zh-CN" sz="2000" b="1" baseline="-25000" dirty="0">
              <a:latin typeface="Arial" panose="020B0604020202020204" pitchFamily="34" charset="0"/>
              <a:cs typeface="Arial" panose="020B0604020202020204" pitchFamily="34" charset="0"/>
            </a:endParaRPr>
          </a:p>
          <a:p>
            <a:pPr>
              <a:lnSpc>
                <a:spcPct val="100000"/>
              </a:lnSpc>
              <a:spcBef>
                <a:spcPts val="0"/>
              </a:spcBef>
              <a:spcAft>
                <a:spcPts val="600"/>
              </a:spcAft>
              <a:buFont typeface="Symbol" panose="05050102010706020507" pitchFamily="18" charset="2"/>
              <a:buChar char="·"/>
            </a:pPr>
            <a:r>
              <a:rPr lang="en-US" altLang="zh-CN" sz="2000" b="1" dirty="0">
                <a:latin typeface="Arial" panose="020B0604020202020204" pitchFamily="34" charset="0"/>
                <a:cs typeface="Arial" panose="020B0604020202020204" pitchFamily="34" charset="0"/>
              </a:rPr>
              <a:t>Pulsed DC, 5</a:t>
            </a:r>
            <a:r>
              <a:rPr lang="en-US" altLang="zh-CN" sz="2000" b="1" dirty="0" smtClean="0">
                <a:latin typeface="Arial" panose="020B0604020202020204" pitchFamily="34" charset="0"/>
                <a:cs typeface="Arial" panose="020B0604020202020204" pitchFamily="34" charset="0"/>
              </a:rPr>
              <a:t>00 Hz</a:t>
            </a:r>
            <a:r>
              <a:rPr lang="en-US" altLang="zh-CN" sz="2000" b="1" dirty="0">
                <a:latin typeface="Arial" panose="020B0604020202020204" pitchFamily="34" charset="0"/>
                <a:cs typeface="Arial" panose="020B0604020202020204" pitchFamily="34" charset="0"/>
              </a:rPr>
              <a:t>, </a:t>
            </a:r>
            <a:r>
              <a:rPr lang="en-US" altLang="zh-CN" sz="2000" b="1" dirty="0" smtClean="0">
                <a:latin typeface="Arial" panose="020B0604020202020204" pitchFamily="34" charset="0"/>
                <a:cs typeface="Arial" panose="020B0604020202020204" pitchFamily="34" charset="0"/>
              </a:rPr>
              <a:t>10 </a:t>
            </a:r>
            <a:r>
              <a:rPr lang="en-US" altLang="zh-CN" sz="2000" b="1" dirty="0">
                <a:latin typeface="Arial" panose="020B0604020202020204" pitchFamily="34" charset="0"/>
                <a:cs typeface="Arial" panose="020B0604020202020204" pitchFamily="34" charset="0"/>
              </a:rPr>
              <a:t>kV </a:t>
            </a:r>
            <a:endParaRPr lang="en-US" altLang="zh-CN" sz="2000" b="1" dirty="0" smtClean="0">
              <a:latin typeface="Arial" panose="020B0604020202020204" pitchFamily="34" charset="0"/>
              <a:cs typeface="Arial" panose="020B0604020202020204" pitchFamily="34" charset="0"/>
            </a:endParaRPr>
          </a:p>
          <a:p>
            <a:pPr>
              <a:lnSpc>
                <a:spcPct val="100000"/>
              </a:lnSpc>
              <a:spcBef>
                <a:spcPts val="0"/>
              </a:spcBef>
              <a:spcAft>
                <a:spcPts val="600"/>
              </a:spcAft>
              <a:buFont typeface="Symbol" panose="05050102010706020507" pitchFamily="18" charset="2"/>
              <a:buChar char="·"/>
            </a:pPr>
            <a:r>
              <a:rPr lang="en-US" altLang="zh-CN" sz="2000" b="1" dirty="0" smtClean="0">
                <a:latin typeface="Arial" panose="020B0604020202020204" pitchFamily="34" charset="0"/>
                <a:cs typeface="Arial" panose="020B0604020202020204" pitchFamily="34" charset="0"/>
              </a:rPr>
              <a:t>5,000 pulses (10 s) followed by 5 min of chemistry</a:t>
            </a:r>
            <a:endParaRPr lang="en-US" altLang="zh-CN" sz="2000" b="1" dirty="0">
              <a:latin typeface="Arial" panose="020B0604020202020204" pitchFamily="34" charset="0"/>
              <a:cs typeface="Arial" panose="020B0604020202020204" pitchFamily="34" charset="0"/>
            </a:endParaRPr>
          </a:p>
          <a:p>
            <a:pPr>
              <a:lnSpc>
                <a:spcPct val="100000"/>
              </a:lnSpc>
              <a:spcBef>
                <a:spcPts val="0"/>
              </a:spcBef>
              <a:spcAft>
                <a:spcPts val="600"/>
              </a:spcAft>
              <a:buFont typeface="Symbol" panose="05050102010706020507" pitchFamily="18" charset="2"/>
              <a:buChar char="·"/>
            </a:pPr>
            <a:r>
              <a:rPr lang="en-US" altLang="zh-CN" sz="2000" b="1" dirty="0" smtClean="0">
                <a:latin typeface="Arial" panose="020B0604020202020204" pitchFamily="34" charset="0"/>
                <a:cs typeface="Arial" panose="020B0604020202020204" pitchFamily="34" charset="0"/>
              </a:rPr>
              <a:t>50 </a:t>
            </a:r>
            <a:r>
              <a:rPr lang="en-US" altLang="zh-CN" sz="2000" b="1" dirty="0" err="1" smtClean="0">
                <a:latin typeface="Arial" panose="020B0604020202020204" pitchFamily="34" charset="0"/>
                <a:cs typeface="Arial" panose="020B0604020202020204" pitchFamily="34" charset="0"/>
              </a:rPr>
              <a:t>μJ</a:t>
            </a:r>
            <a:r>
              <a:rPr lang="en-US" altLang="zh-CN" sz="2000" b="1" dirty="0" smtClean="0">
                <a:latin typeface="Arial" panose="020B0604020202020204" pitchFamily="34" charset="0"/>
                <a:cs typeface="Arial" panose="020B0604020202020204" pitchFamily="34" charset="0"/>
              </a:rPr>
              <a:t>/pulse (249 </a:t>
            </a:r>
            <a:r>
              <a:rPr lang="el-GR" altLang="zh-CN" sz="2000" b="1" dirty="0">
                <a:latin typeface="Arial" panose="020B0604020202020204" pitchFamily="34" charset="0"/>
                <a:cs typeface="Arial" panose="020B0604020202020204" pitchFamily="34" charset="0"/>
              </a:rPr>
              <a:t>μ</a:t>
            </a:r>
            <a:r>
              <a:rPr lang="en-US" altLang="zh-CN" sz="2000" b="1" dirty="0" smtClean="0">
                <a:latin typeface="Arial" panose="020B0604020202020204" pitchFamily="34" charset="0"/>
                <a:cs typeface="Arial" panose="020B0604020202020204" pitchFamily="34" charset="0"/>
              </a:rPr>
              <a:t>J/cm</a:t>
            </a:r>
            <a:r>
              <a:rPr lang="en-US" altLang="zh-CN" sz="2000" b="1" baseline="30000" dirty="0" smtClean="0">
                <a:latin typeface="Arial" panose="020B0604020202020204" pitchFamily="34" charset="0"/>
                <a:cs typeface="Arial" panose="020B0604020202020204" pitchFamily="34" charset="0"/>
              </a:rPr>
              <a:t>3</a:t>
            </a:r>
            <a:r>
              <a:rPr lang="en-US" altLang="zh-CN" sz="2000" b="1" dirty="0">
                <a:latin typeface="Arial" panose="020B0604020202020204" pitchFamily="34" charset="0"/>
                <a:cs typeface="Arial" panose="020B0604020202020204" pitchFamily="34" charset="0"/>
              </a:rPr>
              <a:t>). </a:t>
            </a:r>
          </a:p>
          <a:p>
            <a:pPr>
              <a:lnSpc>
                <a:spcPct val="100000"/>
              </a:lnSpc>
              <a:spcBef>
                <a:spcPts val="0"/>
              </a:spcBef>
              <a:spcAft>
                <a:spcPts val="600"/>
              </a:spcAft>
              <a:buFont typeface="Symbol" panose="05050102010706020507" pitchFamily="18" charset="2"/>
              <a:buChar char="·"/>
            </a:pPr>
            <a:r>
              <a:rPr lang="en-US" altLang="zh-CN" sz="2000" b="1" dirty="0" err="1" smtClean="0">
                <a:latin typeface="Arial" panose="020B0604020202020204" pitchFamily="34" charset="0"/>
                <a:cs typeface="Arial" panose="020B0604020202020204" pitchFamily="34" charset="0"/>
              </a:rPr>
              <a:t>P</a:t>
            </a:r>
            <a:r>
              <a:rPr lang="en-US" altLang="zh-CN" sz="2000" b="1" baseline="-25000" dirty="0" err="1" smtClean="0">
                <a:latin typeface="Arial" panose="020B0604020202020204" pitchFamily="34" charset="0"/>
                <a:cs typeface="Arial" panose="020B0604020202020204" pitchFamily="34" charset="0"/>
              </a:rPr>
              <a:t>avg</a:t>
            </a:r>
            <a:r>
              <a:rPr lang="en-US" altLang="zh-CN" sz="2000" b="1" dirty="0" smtClean="0">
                <a:latin typeface="Arial" panose="020B0604020202020204" pitchFamily="34" charset="0"/>
                <a:cs typeface="Arial" panose="020B0604020202020204" pitchFamily="34" charset="0"/>
              </a:rPr>
              <a:t> = 25 </a:t>
            </a:r>
            <a:r>
              <a:rPr lang="en-US" altLang="zh-CN" sz="2000" b="1" dirty="0" err="1" smtClean="0">
                <a:latin typeface="Arial" panose="020B0604020202020204" pitchFamily="34" charset="0"/>
                <a:cs typeface="Arial" panose="020B0604020202020204" pitchFamily="34" charset="0"/>
              </a:rPr>
              <a:t>mW</a:t>
            </a:r>
            <a:r>
              <a:rPr lang="en-US" altLang="zh-CN" sz="2000" b="1" dirty="0" smtClean="0">
                <a:latin typeface="Arial" panose="020B0604020202020204" pitchFamily="34" charset="0"/>
                <a:cs typeface="Arial" panose="020B0604020202020204" pitchFamily="34" charset="0"/>
              </a:rPr>
              <a:t>  (1.25 </a:t>
            </a:r>
            <a:r>
              <a:rPr lang="en-US" altLang="zh-CN" sz="2000" b="1" dirty="0" err="1" smtClean="0">
                <a:latin typeface="Arial" panose="020B0604020202020204" pitchFamily="34" charset="0"/>
                <a:cs typeface="Arial" panose="020B0604020202020204" pitchFamily="34" charset="0"/>
              </a:rPr>
              <a:t>mW</a:t>
            </a:r>
            <a:r>
              <a:rPr lang="en-US" altLang="zh-CN" sz="2000" b="1" dirty="0" smtClean="0">
                <a:latin typeface="Arial" panose="020B0604020202020204" pitchFamily="34" charset="0"/>
                <a:cs typeface="Arial" panose="020B0604020202020204" pitchFamily="34" charset="0"/>
              </a:rPr>
              <a:t>/cm</a:t>
            </a:r>
            <a:r>
              <a:rPr lang="en-US" altLang="zh-CN" sz="2000" b="1" baseline="30000" dirty="0" smtClean="0">
                <a:latin typeface="Arial" panose="020B0604020202020204" pitchFamily="34" charset="0"/>
                <a:cs typeface="Arial" panose="020B0604020202020204" pitchFamily="34" charset="0"/>
              </a:rPr>
              <a:t>3</a:t>
            </a:r>
            <a:r>
              <a:rPr lang="en-US" altLang="zh-CN" sz="2000" b="1" dirty="0">
                <a:latin typeface="Arial" panose="020B0604020202020204" pitchFamily="34" charset="0"/>
                <a:cs typeface="Arial" panose="020B0604020202020204" pitchFamily="34" charset="0"/>
              </a:rPr>
              <a:t>) </a:t>
            </a:r>
          </a:p>
          <a:p>
            <a:pPr>
              <a:lnSpc>
                <a:spcPct val="100000"/>
              </a:lnSpc>
              <a:spcBef>
                <a:spcPts val="0"/>
              </a:spcBef>
              <a:spcAft>
                <a:spcPts val="600"/>
              </a:spcAft>
              <a:buFont typeface="Symbol" panose="05050102010706020507" pitchFamily="18" charset="2"/>
              <a:buChar char="·"/>
            </a:pPr>
            <a:r>
              <a:rPr lang="en-US" altLang="zh-CN" sz="2000" b="1" dirty="0">
                <a:latin typeface="Arial" panose="020B0604020202020204" pitchFamily="34" charset="0"/>
                <a:cs typeface="Arial" panose="020B0604020202020204" pitchFamily="34" charset="0"/>
              </a:rPr>
              <a:t>Optional gas flow </a:t>
            </a:r>
          </a:p>
          <a:p>
            <a:pPr lvl="2">
              <a:lnSpc>
                <a:spcPct val="100000"/>
              </a:lnSpc>
              <a:spcBef>
                <a:spcPts val="0"/>
              </a:spcBef>
              <a:spcAft>
                <a:spcPts val="0"/>
              </a:spcAft>
            </a:pPr>
            <a:endParaRPr lang="en-US" altLang="zh-CN" sz="1800" dirty="0"/>
          </a:p>
          <a:p>
            <a:pPr marL="0" indent="0">
              <a:lnSpc>
                <a:spcPct val="100000"/>
              </a:lnSpc>
              <a:spcBef>
                <a:spcPts val="0"/>
              </a:spcBef>
              <a:spcAft>
                <a:spcPts val="1200"/>
              </a:spcAft>
              <a:buNone/>
            </a:pPr>
            <a:endParaRPr lang="en-US" altLang="zh-CN" sz="2000" b="1" dirty="0" smtClean="0">
              <a:latin typeface="Arial" panose="020B0604020202020204" pitchFamily="34" charset="0"/>
              <a:cs typeface="Arial" panose="020B0604020202020204" pitchFamily="34" charset="0"/>
            </a:endParaRPr>
          </a:p>
        </p:txBody>
      </p:sp>
      <p:sp>
        <p:nvSpPr>
          <p:cNvPr id="18" name="Text Box 11"/>
          <p:cNvSpPr txBox="1">
            <a:spLocks noChangeArrowheads="1"/>
          </p:cNvSpPr>
          <p:nvPr/>
        </p:nvSpPr>
        <p:spPr bwMode="auto">
          <a:xfrm>
            <a:off x="107656" y="6510513"/>
            <a:ext cx="100796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000" dirty="0" smtClean="0"/>
              <a:t>MIPSE </a:t>
            </a:r>
            <a:r>
              <a:rPr lang="en-US" sz="1000" dirty="0"/>
              <a:t>2015</a:t>
            </a:r>
          </a:p>
        </p:txBody>
      </p:sp>
      <p:pic>
        <p:nvPicPr>
          <p:cNvPr id="2457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8552" b="11734"/>
          <a:stretch/>
        </p:blipFill>
        <p:spPr bwMode="auto">
          <a:xfrm>
            <a:off x="554155" y="3843046"/>
            <a:ext cx="3585797" cy="19622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内容占位符 2"/>
          <p:cNvSpPr txBox="1">
            <a:spLocks/>
          </p:cNvSpPr>
          <p:nvPr/>
        </p:nvSpPr>
        <p:spPr bwMode="auto">
          <a:xfrm>
            <a:off x="531254" y="5822055"/>
            <a:ext cx="3896730" cy="72087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68275" indent="-168275">
              <a:lnSpc>
                <a:spcPct val="100000"/>
              </a:lnSpc>
              <a:spcBef>
                <a:spcPts val="0"/>
              </a:spcBef>
              <a:spcAft>
                <a:spcPts val="400"/>
              </a:spcAft>
              <a:buNone/>
            </a:pPr>
            <a:r>
              <a:rPr lang="en-US" sz="1200" b="1" dirty="0" smtClean="0">
                <a:latin typeface="Arial" panose="020B0604020202020204" pitchFamily="34" charset="0"/>
                <a:cs typeface="Arial" panose="020B0604020202020204" pitchFamily="34" charset="0"/>
              </a:rPr>
              <a:t>   S. </a:t>
            </a:r>
            <a:r>
              <a:rPr lang="en-US" sz="1200" b="1" dirty="0" err="1" smtClean="0">
                <a:latin typeface="Arial" panose="020B0604020202020204" pitchFamily="34" charset="0"/>
                <a:cs typeface="Arial" panose="020B0604020202020204" pitchFamily="34" charset="0"/>
              </a:rPr>
              <a:t>Baldus</a:t>
            </a:r>
            <a:r>
              <a:rPr lang="en-US" sz="1200" b="1" dirty="0" smtClean="0">
                <a:latin typeface="Arial" panose="020B0604020202020204" pitchFamily="34" charset="0"/>
                <a:cs typeface="Arial" panose="020B0604020202020204" pitchFamily="34" charset="0"/>
              </a:rPr>
              <a:t>, et al. J. Phys. D, 48, 275203 (2015).</a:t>
            </a:r>
            <a:endParaRPr lang="en-US" altLang="zh-CN" sz="1200" b="1" dirty="0" smtClean="0">
              <a:latin typeface="Arial" panose="020B0604020202020204" pitchFamily="34" charset="0"/>
              <a:cs typeface="Arial" panose="020B0604020202020204" pitchFamily="34" charset="0"/>
            </a:endParaRPr>
          </a:p>
          <a:p>
            <a:pPr marL="0" indent="0">
              <a:lnSpc>
                <a:spcPct val="90000"/>
              </a:lnSpc>
              <a:buFont typeface="Arial" charset="0"/>
              <a:buNone/>
            </a:pPr>
            <a:endParaRPr lang="en-US" altLang="zh-CN" sz="1200" b="1" dirty="0" smtClean="0"/>
          </a:p>
          <a:p>
            <a:pPr lvl="2">
              <a:lnSpc>
                <a:spcPct val="90000"/>
              </a:lnSpc>
            </a:pPr>
            <a:endParaRPr lang="en-US" altLang="zh-CN" sz="1200" b="1" dirty="0" smtClean="0"/>
          </a:p>
        </p:txBody>
      </p:sp>
      <p:pic>
        <p:nvPicPr>
          <p:cNvPr id="2253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0836" y="838410"/>
            <a:ext cx="4017148" cy="28212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092267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标题 1"/>
          <p:cNvSpPr>
            <a:spLocks noGrp="1"/>
          </p:cNvSpPr>
          <p:nvPr>
            <p:ph type="title"/>
          </p:nvPr>
        </p:nvSpPr>
        <p:spPr>
          <a:xfrm>
            <a:off x="251520" y="0"/>
            <a:ext cx="8640960" cy="764704"/>
          </a:xfrm>
        </p:spPr>
        <p:txBody>
          <a:bodyPr/>
          <a:lstStyle/>
          <a:p>
            <a:r>
              <a:rPr lang="en-US" altLang="zh-CN" sz="3000" b="1" dirty="0" smtClean="0">
                <a:latin typeface="Arial" panose="020B0604020202020204" pitchFamily="34" charset="0"/>
                <a:cs typeface="Arial" panose="020B0604020202020204" pitchFamily="34" charset="0"/>
              </a:rPr>
              <a:t>SINGLE PULSE: GAS ROS</a:t>
            </a:r>
            <a:endParaRPr lang="zh-CN" altLang="en-US" sz="3000" b="1" dirty="0" smtClean="0">
              <a:latin typeface="Arial" panose="020B0604020202020204" pitchFamily="34" charset="0"/>
              <a:cs typeface="Arial" panose="020B0604020202020204" pitchFamily="34" charset="0"/>
            </a:endParaRPr>
          </a:p>
        </p:txBody>
      </p:sp>
      <p:sp>
        <p:nvSpPr>
          <p:cNvPr id="15365" name="Line 2"/>
          <p:cNvSpPr>
            <a:spLocks noChangeShapeType="1"/>
          </p:cNvSpPr>
          <p:nvPr/>
        </p:nvSpPr>
        <p:spPr bwMode="auto">
          <a:xfrm>
            <a:off x="971550" y="692696"/>
            <a:ext cx="7467600" cy="0"/>
          </a:xfrm>
          <a:prstGeom prst="line">
            <a:avLst/>
          </a:prstGeom>
          <a:noFill/>
          <a:ln w="28575">
            <a:solidFill>
              <a:schemeClr val="tx1"/>
            </a:solidFill>
            <a:round/>
            <a:headEnd/>
            <a:tailEnd/>
          </a:ln>
        </p:spPr>
        <p:txBody>
          <a:bodyPr wrap="none" anchor="ctr"/>
          <a:lstStyle/>
          <a:p>
            <a:endParaRPr lang="en-US"/>
          </a:p>
        </p:txBody>
      </p:sp>
      <p:grpSp>
        <p:nvGrpSpPr>
          <p:cNvPr id="5" name="Group 5"/>
          <p:cNvGrpSpPr>
            <a:grpSpLocks/>
          </p:cNvGrpSpPr>
          <p:nvPr/>
        </p:nvGrpSpPr>
        <p:grpSpPr bwMode="auto">
          <a:xfrm>
            <a:off x="5373688" y="6165850"/>
            <a:ext cx="3770312" cy="582613"/>
            <a:chOff x="2953" y="3839"/>
            <a:chExt cx="2375" cy="367"/>
          </a:xfrm>
        </p:grpSpPr>
        <p:sp>
          <p:nvSpPr>
            <p:cNvPr id="6" name="Line 6"/>
            <p:cNvSpPr>
              <a:spLocks noChangeShapeType="1"/>
            </p:cNvSpPr>
            <p:nvPr/>
          </p:nvSpPr>
          <p:spPr bwMode="auto">
            <a:xfrm>
              <a:off x="2989" y="3839"/>
              <a:ext cx="2303" cy="1"/>
            </a:xfrm>
            <a:prstGeom prst="line">
              <a:avLst/>
            </a:prstGeom>
            <a:noFill/>
            <a:ln w="28575">
              <a:solidFill>
                <a:schemeClr val="tx1"/>
              </a:solidFill>
              <a:round/>
              <a:headEnd/>
              <a:tailEnd/>
            </a:ln>
            <a:effectLst/>
          </p:spPr>
          <p:txBody>
            <a:bodyPr wrap="none" anchor="ctr"/>
            <a:lstStyle/>
            <a:p>
              <a:endParaRPr lang="en-US"/>
            </a:p>
          </p:txBody>
        </p:sp>
        <p:sp>
          <p:nvSpPr>
            <p:cNvPr id="7" name="Text Box 7"/>
            <p:cNvSpPr txBox="1">
              <a:spLocks noChangeArrowheads="1"/>
            </p:cNvSpPr>
            <p:nvPr/>
          </p:nvSpPr>
          <p:spPr bwMode="auto">
            <a:xfrm>
              <a:off x="2953" y="3840"/>
              <a:ext cx="2375" cy="366"/>
            </a:xfrm>
            <a:prstGeom prst="rect">
              <a:avLst/>
            </a:prstGeom>
            <a:noFill/>
            <a:ln w="9525">
              <a:noFill/>
              <a:miter lim="800000"/>
              <a:headEnd/>
              <a:tailEnd/>
            </a:ln>
            <a:effectLst/>
          </p:spPr>
          <p:txBody>
            <a:bodyPr>
              <a:spAutoFit/>
            </a:bodyPr>
            <a:lstStyle/>
            <a:p>
              <a:pPr algn="ctr" eaLnBrk="0" hangingPunct="0">
                <a:lnSpc>
                  <a:spcPct val="100000"/>
                </a:lnSpc>
                <a:spcBef>
                  <a:spcPct val="0"/>
                </a:spcBef>
                <a:buFontTx/>
                <a:buNone/>
              </a:pPr>
              <a:r>
                <a:rPr lang="en-US" altLang="zh-CN" sz="1600" b="1" dirty="0">
                  <a:latin typeface="Arial" charset="0"/>
                </a:rPr>
                <a:t>University of Michigan</a:t>
              </a:r>
            </a:p>
            <a:p>
              <a:pPr algn="ctr" eaLnBrk="0" hangingPunct="0">
                <a:lnSpc>
                  <a:spcPct val="100000"/>
                </a:lnSpc>
                <a:spcBef>
                  <a:spcPct val="0"/>
                </a:spcBef>
                <a:buFontTx/>
                <a:buNone/>
              </a:pPr>
              <a:r>
                <a:rPr lang="en-US" altLang="zh-CN" sz="1600" b="1" dirty="0">
                  <a:latin typeface="Arial" charset="0"/>
                </a:rPr>
                <a:t>Institute for Plasma Science &amp; Engr.</a:t>
              </a:r>
            </a:p>
          </p:txBody>
        </p:sp>
      </p:grpSp>
      <p:sp>
        <p:nvSpPr>
          <p:cNvPr id="12" name="内容占位符 2"/>
          <p:cNvSpPr txBox="1">
            <a:spLocks/>
          </p:cNvSpPr>
          <p:nvPr/>
        </p:nvSpPr>
        <p:spPr bwMode="auto">
          <a:xfrm>
            <a:off x="537671" y="4444207"/>
            <a:ext cx="8501454" cy="1793105"/>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0000"/>
              </a:lnSpc>
              <a:spcBef>
                <a:spcPts val="0"/>
              </a:spcBef>
              <a:spcAft>
                <a:spcPts val="400"/>
              </a:spcAft>
              <a:buFont typeface="Symbol" panose="05050102010706020507" pitchFamily="18" charset="2"/>
              <a:buChar char="·"/>
            </a:pPr>
            <a:r>
              <a:rPr lang="en-US" altLang="zh-CN" sz="2000" b="1" dirty="0" smtClean="0">
                <a:latin typeface="Arial" panose="020B0604020202020204" pitchFamily="34" charset="0"/>
                <a:cs typeface="Arial" panose="020B0604020202020204" pitchFamily="34" charset="0"/>
              </a:rPr>
              <a:t>O, O</a:t>
            </a:r>
            <a:r>
              <a:rPr lang="en-US" altLang="zh-CN" sz="2000" b="1" baseline="-25000" dirty="0" smtClean="0">
                <a:latin typeface="Arial" panose="020B0604020202020204" pitchFamily="34" charset="0"/>
                <a:cs typeface="Arial" panose="020B0604020202020204" pitchFamily="34" charset="0"/>
              </a:rPr>
              <a:t>2</a:t>
            </a:r>
            <a:r>
              <a:rPr lang="en-US" altLang="zh-CN" sz="2000" b="1" dirty="0" smtClean="0">
                <a:latin typeface="Arial" panose="020B0604020202020204" pitchFamily="34" charset="0"/>
                <a:cs typeface="Arial" panose="020B0604020202020204" pitchFamily="34" charset="0"/>
              </a:rPr>
              <a:t>*, OH, and H are generated by e</a:t>
            </a:r>
            <a:r>
              <a:rPr lang="en-US" altLang="zh-CN" sz="2000" b="1" baseline="30000" dirty="0" smtClean="0">
                <a:latin typeface="Arial" panose="020B0604020202020204" pitchFamily="34" charset="0"/>
                <a:cs typeface="Arial" panose="020B0604020202020204" pitchFamily="34" charset="0"/>
              </a:rPr>
              <a:t>- </a:t>
            </a:r>
            <a:r>
              <a:rPr lang="en-US" altLang="zh-CN" sz="2000" b="1" dirty="0" smtClean="0">
                <a:latin typeface="Arial" panose="020B0604020202020204" pitchFamily="34" charset="0"/>
                <a:cs typeface="Arial" panose="020B0604020202020204" pitchFamily="34" charset="0"/>
              </a:rPr>
              <a:t>impact during the pulse</a:t>
            </a:r>
          </a:p>
          <a:p>
            <a:pPr>
              <a:lnSpc>
                <a:spcPct val="100000"/>
              </a:lnSpc>
              <a:spcBef>
                <a:spcPts val="0"/>
              </a:spcBef>
              <a:spcAft>
                <a:spcPts val="400"/>
              </a:spcAft>
              <a:buFont typeface="Symbol" panose="05050102010706020507" pitchFamily="18" charset="2"/>
              <a:buChar char="·"/>
            </a:pPr>
            <a:r>
              <a:rPr lang="en-US" altLang="zh-CN" sz="2000" b="1" dirty="0" smtClean="0">
                <a:latin typeface="Arial" panose="020B0604020202020204" pitchFamily="34" charset="0"/>
                <a:cs typeface="Arial" panose="020B0604020202020204" pitchFamily="34" charset="0"/>
              </a:rPr>
              <a:t>HO</a:t>
            </a:r>
            <a:r>
              <a:rPr lang="en-US" altLang="zh-CN" sz="2000" b="1" baseline="-25000" dirty="0" smtClean="0">
                <a:latin typeface="Arial" panose="020B0604020202020204" pitchFamily="34" charset="0"/>
                <a:cs typeface="Arial" panose="020B0604020202020204" pitchFamily="34" charset="0"/>
              </a:rPr>
              <a:t>2</a:t>
            </a:r>
            <a:r>
              <a:rPr lang="en-US" altLang="zh-CN" sz="2000" b="1" dirty="0" smtClean="0">
                <a:latin typeface="Arial" panose="020B0604020202020204" pitchFamily="34" charset="0"/>
                <a:cs typeface="Arial" panose="020B0604020202020204" pitchFamily="34" charset="0"/>
              </a:rPr>
              <a:t>, O</a:t>
            </a:r>
            <a:r>
              <a:rPr lang="en-US" altLang="zh-CN" sz="2000" b="1" baseline="-25000" dirty="0" smtClean="0">
                <a:latin typeface="Arial" panose="020B0604020202020204" pitchFamily="34" charset="0"/>
                <a:cs typeface="Arial" panose="020B0604020202020204" pitchFamily="34" charset="0"/>
              </a:rPr>
              <a:t>3</a:t>
            </a:r>
            <a:r>
              <a:rPr lang="en-US" altLang="zh-CN" sz="2000" b="1" dirty="0" smtClean="0">
                <a:latin typeface="Arial" panose="020B0604020202020204" pitchFamily="34" charset="0"/>
                <a:cs typeface="Arial" panose="020B0604020202020204" pitchFamily="34" charset="0"/>
              </a:rPr>
              <a:t>, H</a:t>
            </a:r>
            <a:r>
              <a:rPr lang="en-US" altLang="zh-CN" sz="2000" b="1" baseline="-25000" dirty="0" smtClean="0">
                <a:latin typeface="Arial" panose="020B0604020202020204" pitchFamily="34" charset="0"/>
                <a:cs typeface="Arial" panose="020B0604020202020204" pitchFamily="34" charset="0"/>
              </a:rPr>
              <a:t>2</a:t>
            </a:r>
            <a:r>
              <a:rPr lang="en-US" altLang="zh-CN" sz="2000" b="1" dirty="0" smtClean="0">
                <a:latin typeface="Arial" panose="020B0604020202020204" pitchFamily="34" charset="0"/>
                <a:cs typeface="Arial" panose="020B0604020202020204" pitchFamily="34" charset="0"/>
              </a:rPr>
              <a:t>O</a:t>
            </a:r>
            <a:r>
              <a:rPr lang="en-US" altLang="zh-CN" sz="2000" b="1" baseline="-25000" dirty="0" smtClean="0">
                <a:latin typeface="Arial" panose="020B0604020202020204" pitchFamily="34" charset="0"/>
                <a:cs typeface="Arial" panose="020B0604020202020204" pitchFamily="34" charset="0"/>
              </a:rPr>
              <a:t>2</a:t>
            </a:r>
            <a:r>
              <a:rPr lang="en-US" altLang="zh-CN" sz="2000" b="1" dirty="0" smtClean="0">
                <a:latin typeface="Arial" panose="020B0604020202020204" pitchFamily="34" charset="0"/>
                <a:cs typeface="Arial" panose="020B0604020202020204" pitchFamily="34" charset="0"/>
              </a:rPr>
              <a:t> are secondary products of H, O, and OH</a:t>
            </a:r>
          </a:p>
          <a:p>
            <a:pPr>
              <a:lnSpc>
                <a:spcPct val="100000"/>
              </a:lnSpc>
              <a:spcBef>
                <a:spcPts val="0"/>
              </a:spcBef>
              <a:spcAft>
                <a:spcPts val="400"/>
              </a:spcAft>
              <a:buFont typeface="Symbol" panose="05050102010706020507" pitchFamily="18" charset="2"/>
              <a:buChar char="·"/>
            </a:pPr>
            <a:r>
              <a:rPr lang="en-US" altLang="zh-CN" sz="2000" b="1" dirty="0" smtClean="0">
                <a:latin typeface="Arial" panose="020B0604020202020204" pitchFamily="34" charset="0"/>
                <a:cs typeface="Arial" panose="020B0604020202020204" pitchFamily="34" charset="0"/>
              </a:rPr>
              <a:t>These more stable species diffuse into liquid in 100s of </a:t>
            </a:r>
            <a:r>
              <a:rPr lang="en-US" altLang="zh-CN" sz="2000" b="1" dirty="0" err="1" smtClean="0">
                <a:latin typeface="Arial" panose="020B0604020202020204" pitchFamily="34" charset="0"/>
                <a:cs typeface="Arial" panose="020B0604020202020204" pitchFamily="34" charset="0"/>
              </a:rPr>
              <a:t>ms.</a:t>
            </a:r>
            <a:endParaRPr lang="en-US" altLang="zh-CN" sz="2000" b="1" dirty="0" smtClean="0">
              <a:latin typeface="Arial" panose="020B0604020202020204" pitchFamily="34" charset="0"/>
              <a:cs typeface="Arial" panose="020B0604020202020204" pitchFamily="34" charset="0"/>
            </a:endParaRPr>
          </a:p>
          <a:p>
            <a:pPr>
              <a:lnSpc>
                <a:spcPct val="100000"/>
              </a:lnSpc>
              <a:spcBef>
                <a:spcPts val="0"/>
              </a:spcBef>
              <a:spcAft>
                <a:spcPts val="400"/>
              </a:spcAft>
              <a:buFont typeface="Symbol" panose="05050102010706020507" pitchFamily="18" charset="2"/>
              <a:buChar char="·"/>
            </a:pPr>
            <a:r>
              <a:rPr lang="en-US" altLang="zh-CN" sz="2000" b="1" dirty="0" smtClean="0">
                <a:latin typeface="Arial" panose="020B0604020202020204" pitchFamily="34" charset="0"/>
                <a:cs typeface="Arial" panose="020B0604020202020204" pitchFamily="34" charset="0"/>
              </a:rPr>
              <a:t>O</a:t>
            </a:r>
            <a:r>
              <a:rPr lang="en-US" altLang="zh-CN" sz="2000" b="1" baseline="-25000" dirty="0" smtClean="0">
                <a:latin typeface="Arial" panose="020B0604020202020204" pitchFamily="34" charset="0"/>
                <a:cs typeface="Arial" panose="020B0604020202020204" pitchFamily="34" charset="0"/>
              </a:rPr>
              <a:t>3</a:t>
            </a:r>
            <a:r>
              <a:rPr lang="en-US" altLang="zh-CN" sz="2000" b="1" dirty="0" smtClean="0">
                <a:latin typeface="Arial" panose="020B0604020202020204" pitchFamily="34" charset="0"/>
                <a:cs typeface="Arial" panose="020B0604020202020204" pitchFamily="34" charset="0"/>
              </a:rPr>
              <a:t> and O</a:t>
            </a:r>
            <a:r>
              <a:rPr lang="en-US" altLang="zh-CN" sz="2000" b="1" baseline="-25000" dirty="0" smtClean="0">
                <a:latin typeface="Arial" panose="020B0604020202020204" pitchFamily="34" charset="0"/>
                <a:cs typeface="Arial" panose="020B0604020202020204" pitchFamily="34" charset="0"/>
              </a:rPr>
              <a:t>2</a:t>
            </a:r>
            <a:r>
              <a:rPr lang="en-US" altLang="zh-CN" sz="2000" b="1" dirty="0" smtClean="0">
                <a:latin typeface="Arial" panose="020B0604020202020204" pitchFamily="34" charset="0"/>
                <a:cs typeface="Arial" panose="020B0604020202020204" pitchFamily="34" charset="0"/>
              </a:rPr>
              <a:t>* become saturated in the liquid</a:t>
            </a:r>
          </a:p>
          <a:p>
            <a:pPr>
              <a:lnSpc>
                <a:spcPct val="100000"/>
              </a:lnSpc>
              <a:spcBef>
                <a:spcPts val="0"/>
              </a:spcBef>
              <a:spcAft>
                <a:spcPts val="400"/>
              </a:spcAft>
              <a:buFont typeface="Symbol" panose="05050102010706020507" pitchFamily="18" charset="2"/>
              <a:buChar char="·"/>
            </a:pPr>
            <a:endParaRPr lang="en-US" altLang="zh-CN" sz="2000" b="1" dirty="0" smtClean="0">
              <a:latin typeface="Arial" panose="020B0604020202020204" pitchFamily="34" charset="0"/>
              <a:cs typeface="Arial" panose="020B0604020202020204" pitchFamily="34" charset="0"/>
            </a:endParaRPr>
          </a:p>
          <a:p>
            <a:pPr>
              <a:lnSpc>
                <a:spcPct val="90000"/>
              </a:lnSpc>
            </a:pPr>
            <a:endParaRPr lang="en-US" altLang="zh-CN" sz="2000" b="1" dirty="0" smtClean="0">
              <a:latin typeface="Arial" panose="020B0604020202020204" pitchFamily="34" charset="0"/>
              <a:cs typeface="Arial" panose="020B0604020202020204" pitchFamily="34" charset="0"/>
            </a:endParaRPr>
          </a:p>
          <a:p>
            <a:pPr marL="0" indent="0">
              <a:lnSpc>
                <a:spcPct val="90000"/>
              </a:lnSpc>
              <a:buFont typeface="Arial" charset="0"/>
              <a:buNone/>
            </a:pPr>
            <a:endParaRPr lang="en-US" altLang="zh-CN" sz="2000" b="1" dirty="0" smtClean="0">
              <a:latin typeface="Arial" panose="020B0604020202020204" pitchFamily="34" charset="0"/>
              <a:cs typeface="Arial" panose="020B0604020202020204" pitchFamily="34" charset="0"/>
            </a:endParaRPr>
          </a:p>
          <a:p>
            <a:pPr lvl="2">
              <a:lnSpc>
                <a:spcPct val="90000"/>
              </a:lnSpc>
            </a:pPr>
            <a:endParaRPr lang="en-US" altLang="zh-CN" sz="1800" dirty="0" smtClean="0"/>
          </a:p>
        </p:txBody>
      </p:sp>
      <p:sp>
        <p:nvSpPr>
          <p:cNvPr id="18" name="Text Box 11"/>
          <p:cNvSpPr txBox="1">
            <a:spLocks noChangeArrowheads="1"/>
          </p:cNvSpPr>
          <p:nvPr/>
        </p:nvSpPr>
        <p:spPr bwMode="auto">
          <a:xfrm>
            <a:off x="107656" y="6510513"/>
            <a:ext cx="93595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000" dirty="0" smtClean="0"/>
              <a:t>MIPSE </a:t>
            </a:r>
            <a:r>
              <a:rPr lang="en-US" sz="1000" dirty="0"/>
              <a:t>2015</a:t>
            </a:r>
          </a:p>
        </p:txBody>
      </p:sp>
      <p:pic>
        <p:nvPicPr>
          <p:cNvPr id="21508" name="Picture 4" descr="D:\UIGELS_D_Amanda\Global_kin\Liquid\paper_cases\param_paper_v3\base\gas_ROS_pulse100.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83967" y="771511"/>
            <a:ext cx="3901357" cy="3467873"/>
          </a:xfrm>
          <a:prstGeom prst="rect">
            <a:avLst/>
          </a:prstGeom>
          <a:noFill/>
          <a:extLst>
            <a:ext uri="{909E8E84-426E-40DD-AFC4-6F175D3DCCD1}">
              <a14:hiddenFill xmlns:a14="http://schemas.microsoft.com/office/drawing/2010/main">
                <a:solidFill>
                  <a:srgbClr val="FFFFFF"/>
                </a:solidFill>
              </a14:hiddenFill>
            </a:ext>
          </a:extLst>
        </p:spPr>
      </p:pic>
      <p:pic>
        <p:nvPicPr>
          <p:cNvPr id="21509" name="Picture 5" descr="D:\UIGELS_D_Amanda\Global_kin\Liquid\paper_cases\param_paper_v3\base\gas_ROS_pulse1.t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3568" y="769036"/>
            <a:ext cx="3904143" cy="34703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831102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18774</TotalTime>
  <Words>2033</Words>
  <Application>Microsoft Office PowerPoint</Application>
  <PresentationFormat>On-screen Show (4:3)</PresentationFormat>
  <Paragraphs>313</Paragraphs>
  <Slides>21</Slides>
  <Notes>20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23" baseType="lpstr">
      <vt:lpstr>Office 主题</vt:lpstr>
      <vt:lpstr>Equation</vt:lpstr>
      <vt:lpstr>PowerPoint Presentation</vt:lpstr>
      <vt:lpstr>PLASMA LIQUID INTERACTIONS</vt:lpstr>
      <vt:lpstr>AIR DBD ON LIQUID COVERED TISSUE</vt:lpstr>
      <vt:lpstr>REACTION MECHANISM</vt:lpstr>
      <vt:lpstr>ORGANICS IN LIQUID: PEPTIDOGLYCAN</vt:lpstr>
      <vt:lpstr>PowerPoint Presentation</vt:lpstr>
      <vt:lpstr>PowerPoint Presentation</vt:lpstr>
      <vt:lpstr>BASE CASE: DBD TREATING TISSUE</vt:lpstr>
      <vt:lpstr>SINGLE PULSE: GAS ROS</vt:lpstr>
      <vt:lpstr>SINGLE PULSE: GAS RNS</vt:lpstr>
      <vt:lpstr>POST-PULSE CHEMISTRY: GAS</vt:lpstr>
      <vt:lpstr>POST-PULSE CHEMISTRY: LIQUID</vt:lpstr>
      <vt:lpstr>LIQUID DENSITIES vs GAS FLOW RATE</vt:lpstr>
      <vt:lpstr>LIQUID DENSITIES vs PULSE REPETITION FREQUENCY</vt:lpstr>
      <vt:lpstr>BIOMOLECULES IN LIQUID</vt:lpstr>
      <vt:lpstr>CONCLUDING REMARKS </vt:lpstr>
      <vt:lpstr>BACKUP</vt:lpstr>
      <vt:lpstr>PowerPoint Presentation</vt:lpstr>
      <vt:lpstr>COMPUTATIONAL APPROACHES</vt:lpstr>
      <vt:lpstr>SINGLE PULSE:</vt:lpstr>
      <vt:lpstr>LIQUID DENSITIES vs VOLTAGE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P.T.</dc:creator>
  <cp:lastModifiedBy>Amanda Lietz</cp:lastModifiedBy>
  <cp:revision>930</cp:revision>
  <cp:lastPrinted>2015-10-07T17:07:15Z</cp:lastPrinted>
  <dcterms:created xsi:type="dcterms:W3CDTF">2012-03-04T21:52:45Z</dcterms:created>
  <dcterms:modified xsi:type="dcterms:W3CDTF">2015-10-07T17:09:25Z</dcterms:modified>
</cp:coreProperties>
</file>