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60" r:id="rId3"/>
    <p:sldId id="259" r:id="rId4"/>
    <p:sldId id="262" r:id="rId5"/>
    <p:sldId id="263" r:id="rId6"/>
    <p:sldId id="264" r:id="rId7"/>
    <p:sldId id="265" r:id="rId8"/>
    <p:sldId id="275" r:id="rId9"/>
    <p:sldId id="267" r:id="rId10"/>
    <p:sldId id="268" r:id="rId11"/>
    <p:sldId id="278" r:id="rId12"/>
    <p:sldId id="269" r:id="rId13"/>
    <p:sldId id="270" r:id="rId14"/>
    <p:sldId id="276" r:id="rId15"/>
    <p:sldId id="277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4C5"/>
    <a:srgbClr val="5582D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642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29429-C9A5-407A-912D-B3662237D54E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6F91A-B715-418E-978E-CC3C048A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3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EB153-1523-4485-87E2-0D01ABC7D5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51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F91A-B715-418E-978E-CC3C048A70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0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F91A-B715-418E-978E-CC3C048A70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08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F91A-B715-418E-978E-CC3C048A70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79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F91A-B715-418E-978E-CC3C048A70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06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F91A-B715-418E-978E-CC3C048A70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39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F91A-B715-418E-978E-CC3C048A70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89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F91A-B715-418E-978E-CC3C048A70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13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F91A-B715-418E-978E-CC3C048A70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5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EB153-1523-4485-87E2-0D01ABC7D5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90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F91A-B715-418E-978E-CC3C048A70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5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F91A-B715-418E-978E-CC3C048A70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32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F91A-B715-418E-978E-CC3C048A70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46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F91A-B715-418E-978E-CC3C048A70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70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F91A-B715-418E-978E-CC3C048A70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54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F91A-B715-418E-978E-CC3C048A70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3719-F61C-483D-AB1A-C78FECB4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0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3719-F61C-483D-AB1A-C78FECB4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1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3719-F61C-483D-AB1A-C78FECB4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1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1" y="6176963"/>
            <a:ext cx="628650" cy="6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5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3719-F61C-483D-AB1A-C78FECB4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9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86050" y="6334918"/>
            <a:ext cx="2057400" cy="365125"/>
          </a:xfrm>
        </p:spPr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176962"/>
            <a:ext cx="62865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4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3719-F61C-483D-AB1A-C78FECB4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3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3719-F61C-483D-AB1A-C78FECB4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6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3719-F61C-483D-AB1A-C78FECB4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0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3719-F61C-483D-AB1A-C78FECB4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3719-F61C-483D-AB1A-C78FECB4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83719-F61C-483D-AB1A-C78FECB4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7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0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10" Type="http://schemas.openxmlformats.org/officeDocument/2006/relationships/image" Target="../media/image48.png"/><Relationship Id="rId4" Type="http://schemas.openxmlformats.org/officeDocument/2006/relationships/image" Target="../media/image510.png"/><Relationship Id="rId9" Type="http://schemas.openxmlformats.org/officeDocument/2006/relationships/image" Target="../media/image5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570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48.png"/><Relationship Id="rId4" Type="http://schemas.openxmlformats.org/officeDocument/2006/relationships/image" Target="../media/image580.png"/><Relationship Id="rId9" Type="http://schemas.openxmlformats.org/officeDocument/2006/relationships/image" Target="../media/image6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0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48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7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11" Type="http://schemas.openxmlformats.org/officeDocument/2006/relationships/image" Target="../media/image75.png"/><Relationship Id="rId5" Type="http://schemas.openxmlformats.org/officeDocument/2006/relationships/image" Target="../media/image65.png"/><Relationship Id="rId10" Type="http://schemas.openxmlformats.org/officeDocument/2006/relationships/image" Target="../media/image76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5693"/>
            <a:ext cx="7772400" cy="2171253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0000"/>
                </a:solidFill>
              </a:rPr>
              <a:t>Field</a:t>
            </a:r>
            <a:r>
              <a:rPr lang="en-US" dirty="0">
                <a:solidFill>
                  <a:srgbClr val="FF0000"/>
                </a:solidFill>
              </a:rPr>
              <a:t> distribution </a:t>
            </a:r>
            <a:r>
              <a:rPr lang="es-ES" dirty="0">
                <a:solidFill>
                  <a:srgbClr val="FF0000"/>
                </a:solidFill>
              </a:rPr>
              <a:t>in a </a:t>
            </a:r>
            <a:r>
              <a:rPr lang="es-ES" dirty="0" err="1">
                <a:solidFill>
                  <a:srgbClr val="FF0000"/>
                </a:solidFill>
              </a:rPr>
              <a:t>vacuum</a:t>
            </a:r>
            <a:r>
              <a:rPr lang="es-ES" dirty="0">
                <a:solidFill>
                  <a:srgbClr val="FF0000"/>
                </a:solidFill>
              </a:rPr>
              <a:t>-nano </a:t>
            </a:r>
            <a:r>
              <a:rPr lang="es-ES" dirty="0" err="1">
                <a:solidFill>
                  <a:srgbClr val="FF0000"/>
                </a:solidFill>
              </a:rPr>
              <a:t>diode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21437" y="2788278"/>
                <a:ext cx="7836763" cy="341702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s-ES" sz="2800" u="sng" dirty="0" smtClean="0">
                    <a:solidFill>
                      <a:schemeClr val="accent1"/>
                    </a:solidFill>
                  </a:rPr>
                  <a:t>Jinpu Lin</a:t>
                </a:r>
                <a:r>
                  <a:rPr lang="es-ES" sz="2800" dirty="0"/>
                  <a:t>, and </a:t>
                </a:r>
                <a:r>
                  <a:rPr lang="es-ES" sz="2800" dirty="0" err="1">
                    <a:solidFill>
                      <a:schemeClr val="accent1"/>
                    </a:solidFill>
                  </a:rPr>
                  <a:t>Peng</a:t>
                </a:r>
                <a:r>
                  <a:rPr lang="es-ES" sz="2800" dirty="0">
                    <a:solidFill>
                      <a:schemeClr val="accent1"/>
                    </a:solidFill>
                  </a:rPr>
                  <a:t> </a:t>
                </a:r>
                <a:r>
                  <a:rPr lang="es-ES" sz="2800" dirty="0" smtClean="0">
                    <a:solidFill>
                      <a:schemeClr val="accent1"/>
                    </a:solidFill>
                  </a:rPr>
                  <a:t>Zhang</a:t>
                </a:r>
              </a:p>
              <a:p>
                <a:r>
                  <a:rPr lang="en-US" dirty="0" smtClean="0"/>
                  <a:t>Department of Nuclear Engineering and Radiological Science</a:t>
                </a:r>
              </a:p>
              <a:p>
                <a:r>
                  <a:rPr lang="en-US" dirty="0" smtClean="0"/>
                  <a:t>University of Michigan, Ann Arbor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b="0" dirty="0" smtClean="0"/>
                  <a:t> MIPSE Graduate Student Symposium</a:t>
                </a:r>
              </a:p>
              <a:p>
                <a:r>
                  <a:rPr lang="en-US" sz="2000" dirty="0" smtClean="0"/>
                  <a:t>Ann Arbor, MI</a:t>
                </a:r>
              </a:p>
              <a:p>
                <a:r>
                  <a:rPr lang="en-US" sz="2000" b="0" dirty="0" smtClean="0"/>
                  <a:t>October 7, 2015</a:t>
                </a:r>
              </a:p>
              <a:p>
                <a:r>
                  <a:rPr lang="en-US" sz="1800" dirty="0" smtClean="0"/>
                  <a:t>Work Supported by AFOSR Grant No.FA9550-14-0309</a:t>
                </a:r>
                <a:endParaRPr lang="en-US" sz="1800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21437" y="2788278"/>
                <a:ext cx="7836763" cy="3417029"/>
              </a:xfrm>
              <a:blipFill rotWithShape="1">
                <a:blip r:embed="rId3"/>
                <a:stretch>
                  <a:fillRect l="-156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651126"/>
            <a:ext cx="1143000" cy="12068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51170" y="6254563"/>
            <a:ext cx="377295" cy="365125"/>
          </a:xfrm>
        </p:spPr>
        <p:txBody>
          <a:bodyPr/>
          <a:lstStyle/>
          <a:p>
            <a:fld id="{E831D0D1-C54D-4054-915C-4B90FC2AA1F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468" y="0"/>
            <a:ext cx="5569632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accent2"/>
                </a:solidFill>
              </a:rPr>
              <a:t>Current Emission</a:t>
            </a:r>
            <a:r>
              <a:rPr lang="en-US" altLang="zh-CN" sz="4000" dirty="0" smtClean="0"/>
              <a:t> and </a:t>
            </a:r>
            <a:r>
              <a:rPr lang="en-US" altLang="zh-CN" sz="4000" dirty="0" smtClean="0">
                <a:solidFill>
                  <a:srgbClr val="FF0000"/>
                </a:solidFill>
              </a:rPr>
              <a:t>Field </a:t>
            </a:r>
            <a:r>
              <a:rPr lang="en-US" altLang="zh-CN" sz="4000" dirty="0">
                <a:solidFill>
                  <a:srgbClr val="FF0000"/>
                </a:solidFill>
              </a:rPr>
              <a:t>E</a:t>
            </a:r>
            <a:r>
              <a:rPr lang="en-US" altLang="zh-CN" sz="4000" dirty="0" smtClean="0">
                <a:solidFill>
                  <a:srgbClr val="FF0000"/>
                </a:solidFill>
              </a:rPr>
              <a:t>nhancement </a:t>
            </a:r>
            <a:r>
              <a:rPr lang="en-US" altLang="zh-CN" sz="4000" dirty="0">
                <a:solidFill>
                  <a:srgbClr val="FF0000"/>
                </a:solidFill>
              </a:rPr>
              <a:t>F</a:t>
            </a:r>
            <a:r>
              <a:rPr lang="en-US" altLang="zh-CN" sz="4000" dirty="0" smtClean="0">
                <a:solidFill>
                  <a:srgbClr val="FF0000"/>
                </a:solidFill>
              </a:rPr>
              <a:t>actor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8876" y="1397060"/>
            <a:ext cx="9015124" cy="5165626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Consider Field Emission induced current:</a:t>
            </a:r>
          </a:p>
          <a:p>
            <a:pPr marL="457200" lvl="1" indent="0">
              <a:buNone/>
            </a:pPr>
            <a:endParaRPr lang="en-US" altLang="zh-CN" b="0" dirty="0" smtClean="0"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US" altLang="zh-CN" dirty="0"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US" altLang="zh-CN" b="0" dirty="0" smtClean="0"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US" altLang="zh-CN" dirty="0">
              <a:ea typeface="Cambria Math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D0D1-C54D-4054-915C-4B90FC2AA1F6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2536" y="2103571"/>
                <a:ext cx="7938655" cy="757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FN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𝐹𝑁</m:t>
                            </m:r>
                          </m:sub>
                        </m:sSub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sz="280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CN" sz="2800" dirty="0"/>
                  <a:t> 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/>
                  <a:t>]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36" y="2103571"/>
                <a:ext cx="7938655" cy="757708"/>
              </a:xfrm>
              <a:prstGeom prst="rect">
                <a:avLst/>
              </a:prstGeom>
              <a:blipFill rotWithShape="1">
                <a:blip r:embed="rId3"/>
                <a:stretch>
                  <a:fillRect b="-4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70066" y="2937420"/>
                <a:ext cx="3287784" cy="1011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 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𝐹𝑁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1.5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10.4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rad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,  </a:t>
                </a:r>
                <a:endParaRPr lang="en-US" altLang="zh-CN" sz="2000" dirty="0" smtClean="0"/>
              </a:p>
              <a:p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𝐹𝑁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=6.44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f>
                          <m:f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000" dirty="0"/>
                  <a:t>, 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066" y="2937420"/>
                <a:ext cx="3287784" cy="1011624"/>
              </a:xfrm>
              <a:prstGeom prst="rect">
                <a:avLst/>
              </a:prstGeom>
              <a:blipFill rotWithShape="1">
                <a:blip r:embed="rId4"/>
                <a:stretch>
                  <a:fillRect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62275" y="3981077"/>
                <a:ext cx="4080682" cy="677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altLang="zh-CN" sz="20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275" y="3981077"/>
                <a:ext cx="4080682" cy="6777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6255758" y="0"/>
            <a:ext cx="2530956" cy="1833088"/>
            <a:chOff x="6255758" y="0"/>
            <a:chExt cx="2530956" cy="183308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55758" y="0"/>
              <a:ext cx="2530956" cy="1833088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7096836" y="518615"/>
              <a:ext cx="0" cy="107817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8033656" y="518615"/>
              <a:ext cx="0" cy="107817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734237" y="473503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17885" y="477387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453211" y="5259172"/>
                <a:ext cx="38655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𝑓𝑖𝑒𝑙𝑑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𝑒𝑛h𝑎𝑛𝑐𝑒𝑚𝑒𝑛𝑡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𝑓𝑎𝑐𝑡𝑜𝑟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11" y="5259172"/>
                <a:ext cx="3865545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453211" y="4683634"/>
                <a:ext cx="30174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𝑤𝑜𝑟𝑘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𝑒𝑣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11" y="4683634"/>
                <a:ext cx="3017493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8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65059" y="5666327"/>
                <a:ext cx="8139000" cy="1215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𝐹𝑁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b="0" i="1" smtClean="0">
                            <a:latin typeface="Cambria Math"/>
                          </a:rPr>
                          <m:t>,2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𝐹𝑁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800" b="0" i="1" smtClean="0">
                                <a:latin typeface="Cambria Math"/>
                              </a:rPr>
                              <m:t>,2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sz="280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CN" sz="2800" dirty="0">
                    <a:ea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endParaRPr lang="en-US" altLang="zh-CN" sz="280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altLang="zh-CN" sz="2800" dirty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59" y="5666327"/>
                <a:ext cx="8139000" cy="12151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468" y="0"/>
            <a:ext cx="5569632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accent2"/>
                </a:solidFill>
              </a:rPr>
              <a:t>Current Emission</a:t>
            </a:r>
            <a:r>
              <a:rPr lang="en-US" altLang="zh-CN" sz="4000" dirty="0" smtClean="0"/>
              <a:t> and </a:t>
            </a:r>
            <a:r>
              <a:rPr lang="en-US" altLang="zh-CN" sz="4000" dirty="0" smtClean="0">
                <a:solidFill>
                  <a:srgbClr val="FF0000"/>
                </a:solidFill>
              </a:rPr>
              <a:t>Field </a:t>
            </a:r>
            <a:r>
              <a:rPr lang="en-US" altLang="zh-CN" sz="4000" dirty="0">
                <a:solidFill>
                  <a:srgbClr val="FF0000"/>
                </a:solidFill>
              </a:rPr>
              <a:t>E</a:t>
            </a:r>
            <a:r>
              <a:rPr lang="en-US" altLang="zh-CN" sz="4000" dirty="0" smtClean="0">
                <a:solidFill>
                  <a:srgbClr val="FF0000"/>
                </a:solidFill>
              </a:rPr>
              <a:t>nhancement </a:t>
            </a:r>
            <a:r>
              <a:rPr lang="en-US" altLang="zh-CN" sz="4000" dirty="0">
                <a:solidFill>
                  <a:srgbClr val="FF0000"/>
                </a:solidFill>
              </a:rPr>
              <a:t>F</a:t>
            </a:r>
            <a:r>
              <a:rPr lang="en-US" altLang="zh-CN" sz="4000" dirty="0" smtClean="0">
                <a:solidFill>
                  <a:srgbClr val="FF0000"/>
                </a:solidFill>
              </a:rPr>
              <a:t>actor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28878" y="1243284"/>
                <a:ext cx="9015124" cy="5165626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r>
                  <a:rPr lang="en-US" altLang="zh-CN" sz="2400" b="0" dirty="0" smtClean="0">
                    <a:ea typeface="Cambria Math" panose="02040503050406030204" pitchFamily="18" charset="0"/>
                  </a:rPr>
                  <a:t>Average current emitted from the tip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sz="2400" b="0" dirty="0" smtClean="0">
                    <a:ea typeface="Cambria Math" panose="02040503050406030204" pitchFamily="18" charset="0"/>
                  </a:rPr>
                  <a:t> is:       </a:t>
                </a:r>
              </a:p>
              <a:p>
                <a:pPr marL="457200" lvl="1" indent="0">
                  <a:buNone/>
                </a:pPr>
                <a:endParaRPr lang="en-US" altLang="zh-CN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altLang="zh-CN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altLang="zh-CN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CN" sz="2400" dirty="0" smtClean="0">
                    <a:ea typeface="Cambria Math" panose="02040503050406030204" pitchFamily="18" charset="0"/>
                  </a:rPr>
                  <a:t>Average current emitted from the flat surface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ea typeface="Cambria Math" panose="02040503050406030204" pitchFamily="18" charset="0"/>
                  </a:rPr>
                  <a:t> is: </a:t>
                </a:r>
                <a:endParaRPr lang="en-US" altLang="zh-CN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CN" sz="240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endParaRPr lang="en-US" altLang="zh-CN" sz="24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endParaRPr lang="en-US" altLang="zh-CN" sz="240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altLang="zh-CN" sz="24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Field Enhancement Factor </a:t>
                </a:r>
                <a:r>
                  <a:rPr lang="en-US" altLang="zh-CN" sz="2400" dirty="0" smtClean="0">
                    <a:ea typeface="Cambria Math" panose="02040503050406030204" pitchFamily="18" charset="0"/>
                  </a:rPr>
                  <a:t>is obtained from: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8878" y="1243284"/>
                <a:ext cx="9015124" cy="5165626"/>
              </a:xfrm>
              <a:blipFill rotWithShape="1">
                <a:blip r:embed="rId4"/>
                <a:stretch>
                  <a:fillRect l="-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D0D1-C54D-4054-915C-4B90FC2AA1F6}" type="slidenum">
              <a:rPr lang="en-US" smtClean="0"/>
              <a:t>11</a:t>
            </a:fld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446333" y="5990119"/>
            <a:ext cx="325257" cy="135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91865" y="2142215"/>
                <a:ext cx="5317097" cy="841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𝐹𝑁</m:t>
                            </m:r>
                          </m:sub>
                        </m:sSub>
                        <m:nary>
                          <m:nary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𝐹𝑁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𝑑𝑠</m:t>
                            </m:r>
                          </m:e>
                        </m:nary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𝐷𝐹</m:t>
                        </m:r>
                      </m:den>
                    </m:f>
                  </m:oMath>
                </a14:m>
                <a:r>
                  <a:rPr lang="en-US" altLang="zh-CN" sz="2400" dirty="0">
                    <a:ea typeface="Cambria Math" panose="020405030504060302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65" y="2142215"/>
                <a:ext cx="5317097" cy="841512"/>
              </a:xfrm>
              <a:prstGeom prst="rect">
                <a:avLst/>
              </a:prstGeom>
              <a:blipFill rotWithShape="1">
                <a:blip r:embed="rId5"/>
                <a:stretch>
                  <a:fillRect r="-688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91230" y="3666468"/>
                <a:ext cx="5064528" cy="88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𝐹𝑁</m:t>
                            </m:r>
                          </m:sub>
                        </m:sSub>
                        <m:nary>
                          <m:nary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𝐹𝑁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𝑑𝑠</m:t>
                            </m:r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dirty="0">
                    <a:ea typeface="Cambria Math" panose="020405030504060302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30" y="3666468"/>
                <a:ext cx="5064528" cy="887294"/>
              </a:xfrm>
              <a:prstGeom prst="rect">
                <a:avLst/>
              </a:prstGeom>
              <a:blipFill rotWithShape="1">
                <a:blip r:embed="rId6"/>
                <a:stretch>
                  <a:fillRect r="-842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5059" y="2983727"/>
                <a:ext cx="855281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𝐷𝐹</m:t>
                    </m:r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func>
                      <m:func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zh-CN" sz="1600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ea typeface="Cambria Math" panose="02040503050406030204" pitchFamily="18" charset="0"/>
                  </a:rPr>
                  <a:t> </a:t>
                </a:r>
                <a:r>
                  <a:rPr lang="en-US" altLang="zh-CN" sz="1600" dirty="0" smtClean="0">
                    <a:ea typeface="Cambria Math" panose="02040503050406030204" pitchFamily="18" charset="0"/>
                  </a:rPr>
                  <a:t>= </a:t>
                </a:r>
                <a:r>
                  <a:rPr lang="en-US" altLang="zh-CN" sz="1600" dirty="0">
                    <a:ea typeface="Cambria Math" panose="02040503050406030204" pitchFamily="18" charset="0"/>
                  </a:rPr>
                  <a:t>local electric field at </a:t>
                </a:r>
                <a:r>
                  <a:rPr lang="en-US" altLang="zh-CN" sz="1600" dirty="0" smtClean="0">
                    <a:ea typeface="Cambria Math" panose="02040503050406030204" pitchFamily="18" charset="0"/>
                  </a:rPr>
                  <a:t>point s along </a:t>
                </a:r>
                <a:r>
                  <a:rPr lang="en-US" altLang="zh-CN" sz="1600" dirty="0">
                    <a:ea typeface="Cambria Math" panose="02040503050406030204" pitchFamily="18" charset="0"/>
                  </a:rPr>
                  <a:t>the surface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sz="1600" dirty="0">
                    <a:ea typeface="Cambria Math" panose="020405030504060302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59" y="2983727"/>
                <a:ext cx="8552817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5059" y="4606064"/>
                <a:ext cx="711025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>
                    <a:ea typeface="Cambria Math" panose="02040503050406030204" pitchFamily="18" charset="0"/>
                  </a:rPr>
                  <a:t>=DF, </a:t>
                </a:r>
                <a:r>
                  <a:rPr lang="en-US" altLang="zh-CN" sz="16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CN" sz="1600" dirty="0">
                    <a:ea typeface="Cambria Math" panose="02040503050406030204" pitchFamily="18" charset="0"/>
                  </a:rPr>
                  <a:t> </a:t>
                </a:r>
                <a:r>
                  <a:rPr lang="en-US" altLang="zh-CN" sz="1600" dirty="0" smtClean="0">
                    <a:ea typeface="Cambria Math" panose="02040503050406030204" pitchFamily="18" charset="0"/>
                  </a:rPr>
                  <a:t>=  local </a:t>
                </a:r>
                <a:r>
                  <a:rPr lang="en-US" altLang="zh-CN" sz="1600" dirty="0">
                    <a:ea typeface="Cambria Math" panose="02040503050406030204" pitchFamily="18" charset="0"/>
                  </a:rPr>
                  <a:t>electric field at </a:t>
                </a:r>
                <a:r>
                  <a:rPr lang="en-US" altLang="zh-CN" sz="1600" dirty="0" smtClean="0">
                    <a:ea typeface="Cambria Math" panose="02040503050406030204" pitchFamily="18" charset="0"/>
                  </a:rPr>
                  <a:t>point s </a:t>
                </a:r>
                <a:r>
                  <a:rPr lang="en-US" altLang="zh-CN" sz="1600" dirty="0">
                    <a:ea typeface="Cambria Math" panose="02040503050406030204" pitchFamily="18" charset="0"/>
                  </a:rPr>
                  <a:t>along the surface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59" y="4606064"/>
                <a:ext cx="7110250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6255758" y="0"/>
            <a:ext cx="2530956" cy="1833088"/>
            <a:chOff x="6255758" y="0"/>
            <a:chExt cx="2530956" cy="183308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55758" y="0"/>
              <a:ext cx="2530956" cy="1833088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7096836" y="518615"/>
              <a:ext cx="0" cy="107817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8033656" y="518615"/>
              <a:ext cx="0" cy="107817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734237" y="473503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17885" y="477387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88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510803" y="299551"/>
                <a:ext cx="4685511" cy="1003321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CN" dirty="0" smtClean="0"/>
                  <a:t>Field enhancement factor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>
                    <a:solidFill>
                      <a:srgbClr val="00B050"/>
                    </a:solidFill>
                  </a:rPr>
                  <a:t>vs. d/h</a:t>
                </a: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0803" y="299551"/>
                <a:ext cx="4685511" cy="1003321"/>
              </a:xfrm>
              <a:blipFill rotWithShape="0">
                <a:blip r:embed="rId3"/>
                <a:stretch>
                  <a:fillRect l="-4688" t="-26061" b="-3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07839" y="6348002"/>
            <a:ext cx="2057400" cy="365125"/>
          </a:xfrm>
        </p:spPr>
        <p:txBody>
          <a:bodyPr/>
          <a:lstStyle/>
          <a:p>
            <a:fld id="{E831D0D1-C54D-4054-915C-4B90FC2AA1F6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718" y="3527045"/>
                <a:ext cx="372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18" y="3527045"/>
                <a:ext cx="37206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91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79206" y="3225952"/>
                <a:ext cx="372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206" y="3225952"/>
                <a:ext cx="37206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91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51304" y="1686489"/>
                <a:ext cx="4313445" cy="48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a/h=0.1,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304" y="1686489"/>
                <a:ext cx="4313445" cy="485646"/>
              </a:xfrm>
              <a:prstGeom prst="rect">
                <a:avLst/>
              </a:prstGeom>
              <a:blipFill rotWithShape="0">
                <a:blip r:embed="rId6"/>
                <a:stretch>
                  <a:fillRect l="-1130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" y="2144907"/>
            <a:ext cx="3886200" cy="3163675"/>
          </a:xfr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272" y="2144906"/>
            <a:ext cx="3960298" cy="316367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227024" y="5503204"/>
                <a:ext cx="8916976" cy="10153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As the normalized gap space d/h decreases (&lt;2),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𝑖𝑛𝑐𝑟𝑒𝑎𝑠𝑒𝑠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𝑠𝑖𝑔𝑛𝑖𝑓𝑖𝑐𝑎𝑛𝑡𝑙𝑦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AS d/h&gt;5,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converges to constant values, corresponding the case of d/h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4" y="5503204"/>
                <a:ext cx="8916976" cy="1015301"/>
              </a:xfrm>
              <a:prstGeom prst="rect">
                <a:avLst/>
              </a:prstGeom>
              <a:blipFill rotWithShape="0">
                <a:blip r:embed="rId9"/>
                <a:stretch>
                  <a:fillRect l="-410" t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1969" y="132430"/>
            <a:ext cx="2530956" cy="160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D0D1-C54D-4054-915C-4B90FC2AA1F6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510803" y="299551"/>
                <a:ext cx="4679205" cy="1003321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CN" dirty="0" smtClean="0"/>
                  <a:t>Field enhancement factor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>
                    <a:solidFill>
                      <a:srgbClr val="00B050"/>
                    </a:solidFill>
                  </a:rPr>
                  <a:t>vs.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a</a:t>
                </a:r>
                <a:r>
                  <a:rPr lang="en-US" altLang="zh-CN" dirty="0" smtClean="0">
                    <a:solidFill>
                      <a:srgbClr val="00B050"/>
                    </a:solidFill>
                  </a:rPr>
                  <a:t>/h</a:t>
                </a: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0803" y="299551"/>
                <a:ext cx="4679205" cy="1003321"/>
              </a:xfrm>
              <a:blipFill rotWithShape="0">
                <a:blip r:embed="rId3"/>
                <a:stretch>
                  <a:fillRect l="-4694" t="-26061" b="-3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86726" y="2012778"/>
                <a:ext cx="4313445" cy="48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d/h=2,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726" y="2012778"/>
                <a:ext cx="4313445" cy="485646"/>
              </a:xfrm>
              <a:prstGeom prst="rect">
                <a:avLst/>
              </a:prstGeom>
              <a:blipFill rotWithShape="0">
                <a:blip r:embed="rId4"/>
                <a:stretch>
                  <a:fillRect l="-113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28789"/>
            <a:ext cx="3798307" cy="3125539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34" y="2528789"/>
            <a:ext cx="4029667" cy="312553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0718" y="3527045"/>
                <a:ext cx="372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18" y="3527045"/>
                <a:ext cx="37206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91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57416" y="3440363"/>
                <a:ext cx="372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416" y="3440363"/>
                <a:ext cx="37206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91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510803" y="5780256"/>
                <a:ext cx="8916976" cy="680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As a/h increases,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𝑑𝑒𝑐𝑟𝑒𝑎𝑠𝑒𝑠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𝑏𝑢𝑡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𝑖𝑛𝑐𝑟𝑒𝑎𝑠𝑒𝑠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03" y="5780256"/>
                <a:ext cx="8916976" cy="680588"/>
              </a:xfrm>
              <a:prstGeom prst="rect">
                <a:avLst/>
              </a:prstGeom>
              <a:blipFill rotWithShape="0">
                <a:blip r:embed="rId9"/>
                <a:stretch>
                  <a:fillRect l="-1230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9001" y="132430"/>
            <a:ext cx="2633924" cy="18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D0D1-C54D-4054-915C-4B90FC2AA1F6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510803" y="299551"/>
                <a:ext cx="4679205" cy="1003321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CN" dirty="0" smtClean="0"/>
                  <a:t>Field enhancement factor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>
                    <a:solidFill>
                      <a:srgbClr val="00B050"/>
                    </a:solidFill>
                  </a:rPr>
                  <a:t>vs.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 smtClean="0">
                    <a:solidFill>
                      <a:srgbClr val="00B050"/>
                    </a:solidFill>
                  </a:rPr>
                  <a:t>/h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0803" y="299551"/>
                <a:ext cx="4679205" cy="1003321"/>
              </a:xfrm>
              <a:blipFill rotWithShape="0">
                <a:blip r:embed="rId3"/>
                <a:stretch>
                  <a:fillRect l="-4694" t="-26061" b="-3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86726" y="2012778"/>
                <a:ext cx="4313445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a/h=0.1,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726" y="2012778"/>
                <a:ext cx="4313445" cy="491288"/>
              </a:xfrm>
              <a:prstGeom prst="rect">
                <a:avLst/>
              </a:prstGeom>
              <a:blipFill rotWithShape="0">
                <a:blip r:embed="rId4"/>
                <a:stretch>
                  <a:fillRect l="-1130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224" y="3533351"/>
                <a:ext cx="372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4" y="3533351"/>
                <a:ext cx="37206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91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83258" y="3427751"/>
                <a:ext cx="372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58" y="3427751"/>
                <a:ext cx="37206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91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510803" y="5780256"/>
                <a:ext cx="8916976" cy="680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increases,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𝑖𝑛𝑐𝑟𝑒𝑎𝑠𝑒𝑠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𝑏𝑢𝑡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𝑑𝑒𝑐𝑟𝑒𝑎𝑠𝑒𝑠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03" y="5780256"/>
                <a:ext cx="8916976" cy="680588"/>
              </a:xfrm>
              <a:prstGeom prst="rect">
                <a:avLst/>
              </a:prstGeom>
              <a:blipFill rotWithShape="0">
                <a:blip r:embed="rId7"/>
                <a:stretch>
                  <a:fillRect l="-1230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08" y="2660223"/>
            <a:ext cx="3853092" cy="3040588"/>
          </a:xfrm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0" y="2660223"/>
            <a:ext cx="4095485" cy="3040588"/>
          </a:xfr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9001" y="132430"/>
            <a:ext cx="2633924" cy="18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86048" y="6492875"/>
            <a:ext cx="2057400" cy="365125"/>
          </a:xfrm>
        </p:spPr>
        <p:txBody>
          <a:bodyPr/>
          <a:lstStyle/>
          <a:p>
            <a:fld id="{E831D0D1-C54D-4054-915C-4B90FC2AA1F6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510803" y="299551"/>
                <a:ext cx="4679205" cy="1003321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CN" dirty="0" smtClean="0"/>
                  <a:t>Field enhancement factor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>
                    <a:solidFill>
                      <a:srgbClr val="00B050"/>
                    </a:solidFill>
                  </a:rPr>
                  <a:t>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0803" y="299551"/>
                <a:ext cx="4679205" cy="1003321"/>
              </a:xfrm>
              <a:blipFill rotWithShape="0">
                <a:blip r:embed="rId3"/>
                <a:stretch>
                  <a:fillRect l="-4694" t="-26061" b="-3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86726" y="2012778"/>
                <a:ext cx="4313445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a/h=0.1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726" y="2012778"/>
                <a:ext cx="4313445" cy="491288"/>
              </a:xfrm>
              <a:prstGeom prst="rect">
                <a:avLst/>
              </a:prstGeom>
              <a:blipFill rotWithShape="0">
                <a:blip r:embed="rId4"/>
                <a:stretch>
                  <a:fillRect l="-1130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224" y="3533351"/>
                <a:ext cx="372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4" y="3533351"/>
                <a:ext cx="37206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91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92210" y="3415138"/>
                <a:ext cx="372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210" y="3415138"/>
                <a:ext cx="37206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91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510803" y="5883131"/>
                <a:ext cx="8916976" cy="680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increases,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𝑑𝑒𝑐𝑟𝑒𝑎𝑠𝑒𝑠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is insensitive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03" y="5883131"/>
                <a:ext cx="8916976" cy="680588"/>
              </a:xfrm>
              <a:prstGeom prst="rect">
                <a:avLst/>
              </a:prstGeom>
              <a:blipFill rotWithShape="1">
                <a:blip r:embed="rId7"/>
                <a:stretch>
                  <a:fillRect l="-615" t="-1607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3" y="2504066"/>
            <a:ext cx="3834173" cy="303699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81048" y="5324861"/>
                <a:ext cx="876169" cy="48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048" y="5324861"/>
                <a:ext cx="876169" cy="485646"/>
              </a:xfrm>
              <a:prstGeom prst="rect">
                <a:avLst/>
              </a:prstGeom>
              <a:blipFill rotWithShape="0">
                <a:blip r:embed="rId10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557813" y="5380095"/>
                <a:ext cx="876169" cy="48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813" y="5380095"/>
                <a:ext cx="876169" cy="485646"/>
              </a:xfrm>
              <a:prstGeom prst="rect">
                <a:avLst/>
              </a:prstGeom>
              <a:blipFill rotWithShape="0">
                <a:blip r:embed="rId11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5040" y="132430"/>
            <a:ext cx="2797885" cy="191642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09" y="2504067"/>
            <a:ext cx="3838968" cy="2923850"/>
          </a:xfrm>
        </p:spPr>
      </p:pic>
    </p:spTree>
    <p:extLst>
      <p:ext uri="{BB962C8B-B14F-4D97-AF65-F5344CB8AC3E}">
        <p14:creationId xmlns:p14="http://schemas.microsoft.com/office/powerpoint/2010/main" val="40206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future work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calculated </a:t>
            </a:r>
            <a:r>
              <a:rPr lang="en-US" dirty="0"/>
              <a:t>the local electric field inside the gap with a single trapezoid </a:t>
            </a:r>
            <a:r>
              <a:rPr lang="en-US" dirty="0" smtClean="0"/>
              <a:t>tip, by using </a:t>
            </a:r>
            <a:r>
              <a:rPr lang="en-US" dirty="0"/>
              <a:t>the Schwarz-</a:t>
            </a:r>
            <a:r>
              <a:rPr lang="en-US" dirty="0" err="1"/>
              <a:t>Christoffel</a:t>
            </a:r>
            <a:r>
              <a:rPr lang="en-US" dirty="0"/>
              <a:t> </a:t>
            </a:r>
            <a:r>
              <a:rPr lang="en-US" dirty="0" smtClean="0"/>
              <a:t>Transformation.</a:t>
            </a:r>
          </a:p>
          <a:p>
            <a:r>
              <a:rPr lang="en-US" dirty="0" smtClean="0"/>
              <a:t>We evaluated </a:t>
            </a:r>
            <a:r>
              <a:rPr lang="en-US" dirty="0"/>
              <a:t>the effective field enhancement factor for field </a:t>
            </a:r>
            <a:r>
              <a:rPr lang="en-US" dirty="0" smtClean="0"/>
              <a:t>emission, for both electrode with a tip and the flat electrode.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Investigate tips of other shape, like semi-circle.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Investigate multiple tips for electron emission.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Compare the results with experiments.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D0D1-C54D-4054-915C-4B90FC2AA1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273073"/>
            <a:ext cx="7886700" cy="1027656"/>
          </a:xfrm>
        </p:spPr>
        <p:txBody>
          <a:bodyPr/>
          <a:lstStyle/>
          <a:p>
            <a:r>
              <a:rPr lang="en-US" sz="5000" dirty="0" smtClean="0">
                <a:solidFill>
                  <a:schemeClr val="accent2"/>
                </a:solidFill>
              </a:rPr>
              <a:t>Introduction</a:t>
            </a:r>
            <a:endParaRPr lang="en-US" sz="5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405354"/>
                <a:ext cx="7886700" cy="383556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dirty="0" smtClean="0"/>
                  <a:t>There is growing </a:t>
                </a:r>
                <a:r>
                  <a:rPr lang="en-US" sz="2200" dirty="0"/>
                  <a:t>interest in miniaturization of anode-cathode (AK) gap by using fine emission tips to realize a vacuum </a:t>
                </a:r>
                <a:r>
                  <a:rPr lang="en-US" sz="2200" dirty="0" err="1" smtClean="0"/>
                  <a:t>nano</a:t>
                </a:r>
                <a:r>
                  <a:rPr lang="en-US" sz="2200" dirty="0" smtClean="0"/>
                  <a:t>-diode, showing great potential for energy harvesting and conversion in solar cells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[2]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r>
                  <a:rPr lang="en-US" sz="2200" dirty="0"/>
                  <a:t>A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sharp anode tip sufficiently close to </a:t>
                </a:r>
                <a:r>
                  <a:rPr lang="en-US" sz="2200" dirty="0" smtClean="0"/>
                  <a:t>the flat </a:t>
                </a:r>
                <a:r>
                  <a:rPr lang="en-US" sz="2200" dirty="0"/>
                  <a:t>graphene surface </a:t>
                </a:r>
                <a:r>
                  <a:rPr lang="en-US" sz="2200" dirty="0" smtClean="0"/>
                  <a:t>induces electron emissions from graphene surface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b>
                    </m:sSub>
                  </m:oMath>
                </a14:m>
                <a:endParaRPr lang="en-US" sz="2200" dirty="0" smtClean="0"/>
              </a:p>
              <a:p>
                <a:r>
                  <a:rPr lang="en-US" sz="2200" dirty="0" smtClean="0"/>
                  <a:t>Existing </a:t>
                </a:r>
                <a:r>
                  <a:rPr lang="en-US" sz="2200" dirty="0"/>
                  <a:t>models </a:t>
                </a:r>
                <a:r>
                  <a:rPr lang="en-US" sz="2200" dirty="0" smtClean="0"/>
                  <a:t>usually </a:t>
                </a:r>
                <a:r>
                  <a:rPr lang="en-US" sz="2200" dirty="0"/>
                  <a:t>assume that the emission tip is far away from the anode, whose effect on tip field enhancement is thus </a:t>
                </a:r>
                <a:r>
                  <a:rPr lang="en-US" sz="2200" dirty="0" smtClean="0"/>
                  <a:t>ignored.</a:t>
                </a:r>
              </a:p>
              <a:p>
                <a:r>
                  <a:rPr lang="en-US" sz="2200" dirty="0"/>
                  <a:t>W</a:t>
                </a:r>
                <a:r>
                  <a:rPr lang="en-US" sz="2200" dirty="0" smtClean="0"/>
                  <a:t>e </a:t>
                </a:r>
                <a:r>
                  <a:rPr lang="en-US" sz="2200" dirty="0"/>
                  <a:t>study the effects of </a:t>
                </a:r>
                <a:r>
                  <a:rPr lang="en-US" sz="2200" i="1" u="sng" dirty="0">
                    <a:solidFill>
                      <a:srgbClr val="FF0000"/>
                    </a:solidFill>
                  </a:rPr>
                  <a:t>finite</a:t>
                </a:r>
                <a:r>
                  <a:rPr lang="en-US" sz="2200" dirty="0"/>
                  <a:t> AK gap on the electric field distribution on and around an emission </a:t>
                </a:r>
                <a:r>
                  <a:rPr lang="en-US" sz="2200" dirty="0" smtClean="0"/>
                  <a:t>tip, using Schwarz-</a:t>
                </a:r>
                <a:r>
                  <a:rPr lang="en-US" sz="2200" dirty="0" err="1" smtClean="0"/>
                  <a:t>Christoffel</a:t>
                </a:r>
                <a:r>
                  <a:rPr lang="en-US" sz="2400" dirty="0" smtClean="0"/>
                  <a:t> transformation.</a:t>
                </a:r>
                <a:endParaRPr lang="en-US" sz="2200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405354"/>
                <a:ext cx="7886700" cy="3835569"/>
              </a:xfrm>
              <a:blipFill rotWithShape="0">
                <a:blip r:embed="rId3"/>
                <a:stretch>
                  <a:fillRect l="-850" t="-2703" r="-1777"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668295" y="6492875"/>
            <a:ext cx="2057400" cy="365125"/>
          </a:xfrm>
        </p:spPr>
        <p:txBody>
          <a:bodyPr/>
          <a:lstStyle/>
          <a:p>
            <a:fld id="{E831D0D1-C54D-4054-915C-4B90FC2AA1F6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50" y="5541632"/>
            <a:ext cx="7767961" cy="1031001"/>
          </a:xfrm>
        </p:spPr>
        <p:txBody>
          <a:bodyPr/>
          <a:lstStyle/>
          <a:p>
            <a:pPr algn="l"/>
            <a:r>
              <a:rPr lang="en-US" dirty="0"/>
              <a:t>[</a:t>
            </a:r>
            <a:r>
              <a:rPr lang="en-US" dirty="0" smtClean="0"/>
              <a:t>1]. F. </a:t>
            </a:r>
            <a:r>
              <a:rPr lang="en-US" dirty="0" err="1" smtClean="0"/>
              <a:t>Yesilkoy</a:t>
            </a:r>
            <a:r>
              <a:rPr lang="en-US" dirty="0" smtClean="0"/>
              <a:t>, et al, “A Mid-IR Antenna Integrated with a Geometrically Asymmetrical Metal-Insulator-Metal Rectifying Diode,” in </a:t>
            </a:r>
            <a:r>
              <a:rPr lang="en-US" dirty="0" err="1" smtClean="0"/>
              <a:t>Rectenna</a:t>
            </a:r>
            <a:r>
              <a:rPr lang="en-US" dirty="0" smtClean="0"/>
              <a:t> Solar Cells, G. </a:t>
            </a:r>
            <a:r>
              <a:rPr lang="en-US" dirty="0" err="1" smtClean="0"/>
              <a:t>Moddel</a:t>
            </a:r>
            <a:r>
              <a:rPr lang="en-US" dirty="0" smtClean="0"/>
              <a:t> and S. Grover, Eds. Springer New York, 2013, pp. 163–188.</a:t>
            </a:r>
          </a:p>
          <a:p>
            <a:pPr algn="l"/>
            <a:r>
              <a:rPr lang="en-US" dirty="0" smtClean="0"/>
              <a:t>[2]. P</a:t>
            </a:r>
            <a:r>
              <a:rPr lang="en-US" dirty="0"/>
              <a:t>. Zhang, and D. Hung, “An analytical model for ballistic diode based on asymmetric geometry”, J. Appl. Phys., 115, 204908 (2014</a:t>
            </a:r>
            <a:r>
              <a:rPr lang="en-US" dirty="0" smtClean="0"/>
              <a:t>).</a:t>
            </a:r>
          </a:p>
          <a:p>
            <a:pPr algn="l"/>
            <a:r>
              <a:rPr lang="en-US" dirty="0" smtClean="0"/>
              <a:t>[3]. </a:t>
            </a:r>
            <a:r>
              <a:rPr lang="es-ES" dirty="0"/>
              <a:t>S. </a:t>
            </a:r>
            <a:r>
              <a:rPr lang="es-ES" dirty="0" err="1"/>
              <a:t>Santandrea</a:t>
            </a:r>
            <a:r>
              <a:rPr lang="es-ES" dirty="0"/>
              <a:t>, et al, “Field </a:t>
            </a:r>
            <a:r>
              <a:rPr lang="es-ES" dirty="0" err="1"/>
              <a:t>emission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single and </a:t>
            </a:r>
            <a:r>
              <a:rPr lang="es-ES" dirty="0" err="1"/>
              <a:t>few-layer</a:t>
            </a:r>
            <a:r>
              <a:rPr lang="es-ES" dirty="0"/>
              <a:t> </a:t>
            </a:r>
            <a:r>
              <a:rPr lang="es-ES" dirty="0" err="1"/>
              <a:t>graphene</a:t>
            </a:r>
            <a:r>
              <a:rPr lang="es-ES" dirty="0"/>
              <a:t> </a:t>
            </a:r>
            <a:r>
              <a:rPr lang="es-ES" dirty="0" err="1"/>
              <a:t>flakes</a:t>
            </a:r>
            <a:r>
              <a:rPr lang="es-ES" dirty="0"/>
              <a:t>,” </a:t>
            </a:r>
            <a:r>
              <a:rPr lang="es-ES" dirty="0" err="1"/>
              <a:t>Appl</a:t>
            </a:r>
            <a:r>
              <a:rPr lang="es-ES" dirty="0"/>
              <a:t>. </a:t>
            </a:r>
            <a:r>
              <a:rPr lang="es-ES" dirty="0" err="1"/>
              <a:t>Phys</a:t>
            </a:r>
            <a:r>
              <a:rPr lang="es-ES" dirty="0"/>
              <a:t>. </a:t>
            </a:r>
            <a:r>
              <a:rPr lang="es-ES" dirty="0" err="1"/>
              <a:t>Lett</a:t>
            </a:r>
            <a:r>
              <a:rPr lang="es-ES" dirty="0"/>
              <a:t>., 98, 163109 (2011).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100" dirty="0" smtClean="0">
                    <a:solidFill>
                      <a:schemeClr val="accent6"/>
                    </a:solidFill>
                  </a:rPr>
                  <a:t>Schwarz-</a:t>
                </a:r>
                <a:r>
                  <a:rPr lang="en-US" sz="4100" dirty="0" err="1">
                    <a:solidFill>
                      <a:schemeClr val="accent6"/>
                    </a:solidFill>
                  </a:rPr>
                  <a:t>Christoffel</a:t>
                </a:r>
                <a:r>
                  <a:rPr lang="en-US" sz="41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4100" dirty="0" smtClean="0">
                    <a:solidFill>
                      <a:schemeClr val="accent6"/>
                    </a:solidFill>
                  </a:rPr>
                  <a:t>Transformation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b>
                    </m:sSub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51" y="1690689"/>
            <a:ext cx="5708469" cy="280198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4847952"/>
            <a:ext cx="7886701" cy="108421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Mapping from polygonal boundaries (z-plane) onto real axis of the w-plane.</a:t>
            </a:r>
          </a:p>
          <a:p>
            <a:r>
              <a:rPr lang="en-US" dirty="0" smtClean="0"/>
              <a:t>We can then transform the points on emission tip into points on a straight line.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D0D1-C54D-4054-915C-4B90FC2AA1F6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31984" y="2034391"/>
            <a:ext cx="276161" cy="242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38589" y="1924759"/>
            <a:ext cx="27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Engravers MT" panose="02090707080505020304" pitchFamily="18" charset="0"/>
              </a:rPr>
              <a:t>Z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44467" y="2155591"/>
            <a:ext cx="177970" cy="24854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48194" y="2065426"/>
            <a:ext cx="27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Engravers MT" panose="02090707080505020304" pitchFamily="18" charset="0"/>
              </a:rPr>
              <a:t>w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28649" y="6012751"/>
            <a:ext cx="5704644" cy="365125"/>
          </a:xfrm>
        </p:spPr>
        <p:txBody>
          <a:bodyPr/>
          <a:lstStyle/>
          <a:p>
            <a:r>
              <a:rPr lang="en-US" dirty="0" smtClean="0"/>
              <a:t>[4]. F.B. </a:t>
            </a:r>
            <a:r>
              <a:rPr lang="en-US" dirty="0" err="1" smtClean="0"/>
              <a:t>Hilderbrand</a:t>
            </a:r>
            <a:r>
              <a:rPr lang="en-US" dirty="0" smtClean="0"/>
              <a:t>, Advanced Calculus for Applications (</a:t>
            </a:r>
            <a:r>
              <a:rPr lang="en-US" dirty="0" err="1" smtClean="0"/>
              <a:t>Printice</a:t>
            </a:r>
            <a:r>
              <a:rPr lang="en-US" dirty="0" smtClean="0"/>
              <a:t>-Hall, New Jersey, 1962)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Schwarz-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Christoffel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Transformation for AK gap with a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trapezoide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tip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73934" y="4840962"/>
                <a:ext cx="3475226" cy="164547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 smtClean="0"/>
                  <a:t>a= half width of tip</a:t>
                </a:r>
              </a:p>
              <a:p>
                <a:r>
                  <a:rPr lang="en-US" altLang="zh-CN" dirty="0"/>
                  <a:t>h</a:t>
                </a:r>
                <a:r>
                  <a:rPr lang="en-US" altLang="zh-CN" dirty="0" smtClean="0"/>
                  <a:t>=depth of tip</a:t>
                </a:r>
              </a:p>
              <a:p>
                <a:r>
                  <a:rPr lang="en-US" altLang="zh-CN" dirty="0"/>
                  <a:t>d</a:t>
                </a:r>
                <a:r>
                  <a:rPr lang="en-US" altLang="zh-CN" dirty="0" smtClean="0"/>
                  <a:t>=distance of gap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 smtClean="0"/>
                  <a:t>= acute angle of tip</a:t>
                </a:r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73934" y="4840962"/>
                <a:ext cx="3475226" cy="1645474"/>
              </a:xfrm>
              <a:blipFill rotWithShape="0">
                <a:blip r:embed="rId3"/>
                <a:stretch>
                  <a:fillRect l="-2632" t="-9259" b="-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D0D1-C54D-4054-915C-4B90FC2AA1F6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9609" y="1825625"/>
            <a:ext cx="3448944" cy="7364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0859" y="1738264"/>
            <a:ext cx="3805653" cy="537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8650" y="2104961"/>
            <a:ext cx="138464" cy="589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38007" y="2230662"/>
            <a:ext cx="138464" cy="589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8650" y="3872760"/>
            <a:ext cx="3647821" cy="7364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2514" y="4056598"/>
            <a:ext cx="214600" cy="589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2118" y="3795453"/>
            <a:ext cx="3867704" cy="537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38007" y="4053131"/>
            <a:ext cx="214600" cy="589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6"/>
          <p:cNvSpPr/>
          <p:nvPr/>
        </p:nvSpPr>
        <p:spPr>
          <a:xfrm>
            <a:off x="1816527" y="3663403"/>
            <a:ext cx="1380806" cy="669060"/>
          </a:xfrm>
          <a:prstGeom prst="trapezoid">
            <a:avLst>
              <a:gd name="adj" fmla="val 55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12953" y="1942066"/>
            <a:ext cx="13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52875" y="1954574"/>
            <a:ext cx="19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495591" y="2200652"/>
            <a:ext cx="0" cy="10682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95090" y="1922831"/>
            <a:ext cx="159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2525" y="3940823"/>
            <a:ext cx="19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54207" y="3974707"/>
            <a:ext cx="19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849501" y="3248679"/>
                <a:ext cx="1998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501" y="3248679"/>
                <a:ext cx="199833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6061" r="-1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645044" y="3250205"/>
                <a:ext cx="1998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044" y="3250205"/>
                <a:ext cx="19983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9091" r="-13030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3111596" y="3977344"/>
            <a:ext cx="19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4039760" y="3940004"/>
            <a:ext cx="19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</a:t>
            </a:r>
            <a:endParaRPr lang="en-US" sz="24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512021" y="4281687"/>
            <a:ext cx="465878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2514552" y="3997933"/>
            <a:ext cx="14991" cy="33487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524851" y="3767346"/>
            <a:ext cx="9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11818" y="3986376"/>
            <a:ext cx="9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z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714750" y="2562055"/>
            <a:ext cx="40562" cy="178564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2188857" y="3727706"/>
            <a:ext cx="306735" cy="847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514552" y="3652076"/>
            <a:ext cx="0" cy="10682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839785" y="1773568"/>
            <a:ext cx="0" cy="331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839785" y="2104961"/>
            <a:ext cx="357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802605" y="1764099"/>
            <a:ext cx="32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Engravers MT" panose="02090707080505020304" pitchFamily="18" charset="0"/>
              </a:rPr>
              <a:t>Z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195090" y="3570917"/>
            <a:ext cx="15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439757" y="3228527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</a:t>
            </a:r>
            <a:endParaRPr lang="en-US" sz="2800" dirty="0"/>
          </a:p>
        </p:txBody>
      </p:sp>
      <p:cxnSp>
        <p:nvCxnSpPr>
          <p:cNvPr id="83" name="Straight Arrow Connector 82"/>
          <p:cNvCxnSpPr/>
          <p:nvPr/>
        </p:nvCxnSpPr>
        <p:spPr>
          <a:xfrm flipH="1" flipV="1">
            <a:off x="1415050" y="3663403"/>
            <a:ext cx="2577" cy="6690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1093165" y="3761265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endParaRPr lang="en-US" sz="2800" dirty="0"/>
          </a:p>
        </p:txBody>
      </p:sp>
      <p:sp>
        <p:nvSpPr>
          <p:cNvPr id="87" name="Arc 86"/>
          <p:cNvSpPr/>
          <p:nvPr/>
        </p:nvSpPr>
        <p:spPr>
          <a:xfrm>
            <a:off x="1716610" y="4205540"/>
            <a:ext cx="307841" cy="256653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914314" y="3872760"/>
                <a:ext cx="197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314" y="3872760"/>
                <a:ext cx="197233" cy="523220"/>
              </a:xfrm>
              <a:prstGeom prst="rect">
                <a:avLst/>
              </a:prstGeom>
              <a:blipFill rotWithShape="0">
                <a:blip r:embed="rId6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/>
          <p:cNvCxnSpPr/>
          <p:nvPr/>
        </p:nvCxnSpPr>
        <p:spPr>
          <a:xfrm>
            <a:off x="4389822" y="3352711"/>
            <a:ext cx="460689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933161" y="2373739"/>
            <a:ext cx="32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Engravers MT" panose="02090707080505020304" pitchFamily="18" charset="0"/>
              </a:rPr>
              <a:t>W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7938178" y="2307477"/>
            <a:ext cx="0" cy="424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7938178" y="2731967"/>
            <a:ext cx="414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8843291" y="3282744"/>
            <a:ext cx="153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</a:t>
            </a:r>
            <a:endParaRPr lang="en-US" sz="2400" dirty="0"/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8515350" y="3229331"/>
            <a:ext cx="0" cy="10682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355335" y="3326057"/>
            <a:ext cx="48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G’</a:t>
            </a:r>
            <a:endParaRPr lang="en-US" sz="2400" dirty="0"/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4490993" y="3203073"/>
            <a:ext cx="0" cy="10682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5016838" y="3203073"/>
            <a:ext cx="0" cy="10682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685762" y="3210086"/>
            <a:ext cx="0" cy="10682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6287180" y="3203073"/>
            <a:ext cx="0" cy="10682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6729039" y="3203073"/>
            <a:ext cx="0" cy="10682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7250676" y="3203073"/>
            <a:ext cx="0" cy="10682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7749054" y="3203073"/>
            <a:ext cx="0" cy="10682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236643" y="3336281"/>
            <a:ext cx="449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A’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5289403" y="3333788"/>
            <a:ext cx="858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B’  C’</a:t>
            </a:r>
            <a:endParaRPr lang="en-US" sz="2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4772596" y="3350991"/>
            <a:ext cx="50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H’</a:t>
            </a:r>
            <a:endParaRPr lang="en-US" sz="2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072920" y="3338211"/>
            <a:ext cx="495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D’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6497828" y="3326056"/>
                <a:ext cx="6843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 smtClean="0"/>
                  <a:t>’</a:t>
                </a: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828" y="3326056"/>
                <a:ext cx="684366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67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7025874" y="3316911"/>
                <a:ext cx="591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 dirty="0" smtClean="0"/>
                  <a:t>’</a:t>
                </a: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74" y="3316911"/>
                <a:ext cx="591114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093" t="-10526" r="-1237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/>
          <p:cNvSpPr txBox="1"/>
          <p:nvPr/>
        </p:nvSpPr>
        <p:spPr>
          <a:xfrm>
            <a:off x="7599745" y="3348636"/>
            <a:ext cx="444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F’</a:t>
            </a:r>
            <a:endParaRPr lang="en-US" sz="2400" dirty="0"/>
          </a:p>
        </p:txBody>
      </p:sp>
      <p:cxnSp>
        <p:nvCxnSpPr>
          <p:cNvPr id="120" name="Straight Arrow Connector 119"/>
          <p:cNvCxnSpPr/>
          <p:nvPr/>
        </p:nvCxnSpPr>
        <p:spPr>
          <a:xfrm flipH="1" flipV="1">
            <a:off x="5674464" y="2300329"/>
            <a:ext cx="2" cy="100957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5634573" y="2023231"/>
            <a:ext cx="153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4097554" y="2898416"/>
                <a:ext cx="4749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554" y="2898416"/>
                <a:ext cx="47492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025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277885" y="2846672"/>
                <a:ext cx="4749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885" y="2846672"/>
                <a:ext cx="474929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4516236" y="2829684"/>
                <a:ext cx="649425" cy="659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ra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236" y="2829684"/>
                <a:ext cx="649425" cy="659705"/>
              </a:xfrm>
              <a:prstGeom prst="rect">
                <a:avLst/>
              </a:prstGeom>
              <a:blipFill rotWithShape="0">
                <a:blip r:embed="rId11"/>
                <a:stretch>
                  <a:fillRect l="-8491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5143470" y="2967299"/>
                <a:ext cx="5974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470" y="2967299"/>
                <a:ext cx="597408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5604574" y="2959577"/>
                <a:ext cx="590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574" y="2959577"/>
                <a:ext cx="590996" cy="6463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Box 128"/>
          <p:cNvSpPr txBox="1"/>
          <p:nvPr/>
        </p:nvSpPr>
        <p:spPr>
          <a:xfrm>
            <a:off x="6121226" y="2850708"/>
            <a:ext cx="26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6532028" y="2816198"/>
                <a:ext cx="2717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028" y="2816198"/>
                <a:ext cx="271785" cy="369332"/>
              </a:xfrm>
              <a:prstGeom prst="rect">
                <a:avLst/>
              </a:prstGeom>
              <a:blipFill rotWithShape="0">
                <a:blip r:embed="rId14"/>
                <a:stretch>
                  <a:fillRect r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7010515" y="2829017"/>
                <a:ext cx="2717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515" y="2829017"/>
                <a:ext cx="271785" cy="369332"/>
              </a:xfrm>
              <a:prstGeom prst="rect">
                <a:avLst/>
              </a:prstGeom>
              <a:blipFill rotWithShape="0">
                <a:blip r:embed="rId15"/>
                <a:stretch>
                  <a:fillRect r="-7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7564211" y="2817865"/>
                <a:ext cx="2717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211" y="2817865"/>
                <a:ext cx="271785" cy="369332"/>
              </a:xfrm>
              <a:prstGeom prst="rect">
                <a:avLst/>
              </a:prstGeom>
              <a:blipFill rotWithShape="0">
                <a:blip r:embed="rId16"/>
                <a:stretch>
                  <a:fillRect r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3131756" y="5198214"/>
                <a:ext cx="6012244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m:rPr>
                                  <m:nor/>
                                </m:rPr>
                                <a:rPr lang="en-US" b="0" dirty="0" smtClean="0">
                                  <a:solidFill>
                                    <a:srgbClr val="00B050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dirty="0" smtClean="0">
                                  <a:solidFill>
                                    <a:srgbClr val="00B050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0" dirty="0" smtClean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756" y="5198214"/>
                <a:ext cx="6012244" cy="61901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TextBox 133"/>
          <p:cNvSpPr txBox="1"/>
          <p:nvPr/>
        </p:nvSpPr>
        <p:spPr>
          <a:xfrm>
            <a:off x="4112012" y="4789561"/>
            <a:ext cx="420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transformation formula is given below: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7114" y="4332463"/>
            <a:ext cx="3370893" cy="3098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71119" y="4341770"/>
            <a:ext cx="3448944" cy="347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9369" y="4281687"/>
            <a:ext cx="159357" cy="454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173695" y="4274915"/>
            <a:ext cx="140844" cy="494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54336" y="4600815"/>
            <a:ext cx="3319359" cy="132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0" y="6463020"/>
            <a:ext cx="2057400" cy="365125"/>
          </a:xfrm>
        </p:spPr>
        <p:txBody>
          <a:bodyPr/>
          <a:lstStyle/>
          <a:p>
            <a:fld id="{E831D0D1-C54D-4054-915C-4B90FC2AA1F6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781050" y="49128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Schwarz-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</a:rPr>
              <a:t>Christoffel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 Transformation for AK gap with a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</a:rPr>
              <a:t>trapezoide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 tip</a:t>
            </a:r>
            <a:endParaRPr lang="zh-CN" alt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98019" y="2555186"/>
                <a:ext cx="7247802" cy="217458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             </m:t>
                        </m:r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i="1" dirty="0" smtClean="0"/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b="1" i="1" dirty="0" smtClean="0"/>
              </a:p>
              <a:p>
                <a:r>
                  <a:rPr lang="en-US" sz="1800" dirty="0" smtClean="0"/>
                  <a:t>Point B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 smtClean="0"/>
                  <a:t>		       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, 0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r>
                  <a:rPr lang="en-US" sz="1800" dirty="0"/>
                  <a:t>Point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 smtClean="0"/>
                  <a:t>		       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, 0</m:t>
                    </m:r>
                  </m:oMath>
                </a14:m>
                <a:r>
                  <a:rPr lang="en-US" sz="1800" dirty="0" smtClean="0"/>
                  <a:t>)</a:t>
                </a:r>
              </a:p>
              <a:p>
                <a:r>
                  <a:rPr lang="en-US" sz="1800" dirty="0"/>
                  <a:t>Point D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h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,  0]</m:t>
                    </m:r>
                  </m:oMath>
                </a14:m>
                <a:r>
                  <a:rPr lang="en-US" sz="1800" dirty="0"/>
                  <a:t>	         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(1, 0)</a:t>
                </a:r>
              </a:p>
              <a:p>
                <a:r>
                  <a:rPr lang="en-US" sz="1800" dirty="0"/>
                  <a:t>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                         [−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/>
                  <a:t>            	          	    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 0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r>
                  <a:rPr lang="en-US" sz="1800" dirty="0" smtClean="0"/>
                  <a:t>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 smtClean="0"/>
                  <a:t>		                             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0</m:t>
                    </m:r>
                  </m:oMath>
                </a14:m>
                <a:r>
                  <a:rPr lang="en-US" sz="1800" dirty="0" smtClean="0"/>
                  <a:t>)</a:t>
                </a:r>
                <a:endParaRPr lang="en-US" sz="18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98019" y="2555186"/>
                <a:ext cx="7247802" cy="2174589"/>
              </a:xfrm>
              <a:blipFill rotWithShape="1">
                <a:blip r:embed="rId3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1050" y="1672284"/>
                <a:ext cx="7700163" cy="910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b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672284"/>
                <a:ext cx="7700163" cy="9109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>
            <a:off x="327923" y="5694505"/>
            <a:ext cx="978408" cy="484632"/>
          </a:xfrm>
          <a:prstGeom prst="rightArrow">
            <a:avLst/>
          </a:prstGeom>
          <a:solidFill>
            <a:srgbClr val="CC64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19994" y="4736201"/>
                <a:ext cx="4477407" cy="1726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994" y="4736201"/>
                <a:ext cx="4477407" cy="1726819"/>
              </a:xfrm>
              <a:prstGeom prst="rect">
                <a:avLst/>
              </a:prstGeom>
              <a:blipFill rotWithShape="1">
                <a:blip r:embed="rId5"/>
                <a:stretch>
                  <a:fillRect b="-37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97401" y="5144945"/>
                <a:ext cx="32540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any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 smtClean="0"/>
                  <a:t>, </a:t>
                </a:r>
              </a:p>
              <a:p>
                <a:r>
                  <a:rPr lang="en-US" dirty="0" smtClean="0"/>
                  <a:t>we can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401" y="5144945"/>
                <a:ext cx="3254003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498" t="-66981" b="-5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6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:r>
                  <a:rPr lang="en-US" altLang="zh-CN" dirty="0" smtClean="0"/>
                  <a:t>Example:</a:t>
                </a:r>
                <a:br>
                  <a:rPr lang="en-US" altLang="zh-CN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rgbClr val="CC64C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solidFill>
                                <a:srgbClr val="CC64C5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i="1" dirty="0" smtClean="0">
                              <a:solidFill>
                                <a:srgbClr val="CC64C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 dirty="0" smtClean="0">
                          <a:solidFill>
                            <a:srgbClr val="CC64C5"/>
                          </a:solidFill>
                          <a:latin typeface="Cambria Math" panose="02040503050406030204" pitchFamily="18" charset="0"/>
                        </a:rPr>
                        <m:t> &amp; </m:t>
                      </m:r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rgbClr val="CC64C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solidFill>
                                <a:srgbClr val="CC64C5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 dirty="0" smtClean="0">
                              <a:solidFill>
                                <a:srgbClr val="CC64C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 dirty="0" smtClean="0">
                          <a:solidFill>
                            <a:srgbClr val="CC64C5"/>
                          </a:solidFill>
                          <a:latin typeface="Cambria Math" panose="02040503050406030204" pitchFamily="18" charset="0"/>
                        </a:rPr>
                        <m:t>’ </m:t>
                      </m:r>
                      <m:r>
                        <a:rPr lang="en-US" altLang="zh-CN" i="1" dirty="0" smtClean="0">
                          <a:solidFill>
                            <a:srgbClr val="CC64C5"/>
                          </a:solidFill>
                          <a:latin typeface="Cambria Math" panose="02040503050406030204" pitchFamily="18" charset="0"/>
                        </a:rPr>
                        <m:t>𝑣𝑠</m:t>
                      </m:r>
                      <m:r>
                        <a:rPr lang="en-US" altLang="zh-CN" i="1" dirty="0" smtClean="0">
                          <a:solidFill>
                            <a:srgbClr val="CC64C5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altLang="zh-CN" i="1" dirty="0" smtClean="0">
                          <a:solidFill>
                            <a:srgbClr val="CC64C5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i="1" dirty="0" smtClean="0">
                          <a:solidFill>
                            <a:srgbClr val="CC64C5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i="1" dirty="0" smtClean="0">
                          <a:solidFill>
                            <a:srgbClr val="CC64C5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i="1" dirty="0" smtClean="0">
                          <a:solidFill>
                            <a:srgbClr val="CC64C5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𝑓𝑖𝑥𝑒𝑑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3091" t="-1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D0D1-C54D-4054-915C-4B90FC2AA1F6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50395" y="2253441"/>
                <a:ext cx="2194560" cy="725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395" y="2253441"/>
                <a:ext cx="2194560" cy="7253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14" y="3021286"/>
            <a:ext cx="4046810" cy="3313632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75" y="3021285"/>
            <a:ext cx="4105340" cy="310204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3865" y="3578244"/>
                <a:ext cx="1513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65" y="3578244"/>
                <a:ext cx="151349" cy="430887"/>
              </a:xfrm>
              <a:prstGeom prst="rect">
                <a:avLst/>
              </a:prstGeom>
              <a:blipFill rotWithShape="0">
                <a:blip r:embed="rId8"/>
                <a:stretch>
                  <a:fillRect r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22311" y="3362800"/>
                <a:ext cx="1513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311" y="3362800"/>
                <a:ext cx="151349" cy="430887"/>
              </a:xfrm>
              <a:prstGeom prst="rect">
                <a:avLst/>
              </a:prstGeom>
              <a:blipFill rotWithShape="0">
                <a:blip r:embed="rId9"/>
                <a:stretch>
                  <a:fillRect r="-260000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9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D0D1-C54D-4054-915C-4B90FC2AA1F6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1325563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altLang="zh-CN" dirty="0" smtClean="0"/>
                  <a:t>Example:</a:t>
                </a:r>
                <a:br>
                  <a:rPr lang="en-US" altLang="zh-CN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rgbClr val="CC64C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solidFill>
                                <a:srgbClr val="CC64C5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i="1" dirty="0" smtClean="0">
                              <a:solidFill>
                                <a:srgbClr val="CC64C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 dirty="0" smtClean="0">
                          <a:solidFill>
                            <a:srgbClr val="CC64C5"/>
                          </a:solidFill>
                          <a:latin typeface="Cambria Math" panose="02040503050406030204" pitchFamily="18" charset="0"/>
                        </a:rPr>
                        <m:t> &amp; </m:t>
                      </m:r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rgbClr val="CC64C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solidFill>
                                <a:srgbClr val="CC64C5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 dirty="0" smtClean="0">
                              <a:solidFill>
                                <a:srgbClr val="CC64C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 dirty="0" smtClean="0">
                          <a:solidFill>
                            <a:srgbClr val="CC64C5"/>
                          </a:solidFill>
                          <a:latin typeface="Cambria Math" panose="02040503050406030204" pitchFamily="18" charset="0"/>
                        </a:rPr>
                        <m:t>’ </m:t>
                      </m:r>
                      <m:r>
                        <a:rPr lang="en-US" altLang="zh-CN" i="1" dirty="0" smtClean="0">
                          <a:solidFill>
                            <a:srgbClr val="CC64C5"/>
                          </a:solidFill>
                          <a:latin typeface="Cambria Math" panose="02040503050406030204" pitchFamily="18" charset="0"/>
                        </a:rPr>
                        <m:t>𝑣𝑠</m:t>
                      </m:r>
                      <m:r>
                        <a:rPr lang="en-US" altLang="zh-CN" i="1" dirty="0" smtClean="0">
                          <a:solidFill>
                            <a:srgbClr val="CC64C5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altLang="zh-CN" i="1" dirty="0" smtClean="0">
                          <a:solidFill>
                            <a:srgbClr val="CC64C5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i="1" dirty="0" smtClean="0">
                          <a:solidFill>
                            <a:srgbClr val="CC64C5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i="1" dirty="0" smtClean="0">
                          <a:solidFill>
                            <a:srgbClr val="CC64C5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i="1" dirty="0" smtClean="0">
                          <a:solidFill>
                            <a:srgbClr val="CC64C5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type m:val="lin"/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𝑓𝑖𝑥𝑒𝑑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1325563"/>
              </a:xfrm>
              <a:blipFill rotWithShape="0">
                <a:blip r:embed="rId3"/>
                <a:stretch>
                  <a:fillRect l="-3091" t="-1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9" y="3127879"/>
            <a:ext cx="3952631" cy="3001754"/>
          </a:xfrm>
        </p:spPr>
      </p:pic>
      <p:sp>
        <p:nvSpPr>
          <p:cNvPr id="10" name="Rectangle 9"/>
          <p:cNvSpPr/>
          <p:nvPr/>
        </p:nvSpPr>
        <p:spPr>
          <a:xfrm>
            <a:off x="3715636" y="3266946"/>
            <a:ext cx="712602" cy="94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34826" y="3236549"/>
                <a:ext cx="106574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5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5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500" dirty="0" smtClean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5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5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/3</m:t>
                      </m:r>
                    </m:oMath>
                  </m:oMathPara>
                </a14:m>
                <a:endParaRPr lang="en-US" sz="1500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5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5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1500" dirty="0">
                  <a:solidFill>
                    <a:schemeClr val="accent4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5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5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/6</m:t>
                      </m:r>
                    </m:oMath>
                  </m:oMathPara>
                </a14:m>
                <a:endParaRPr lang="en-US" sz="15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826" y="3236549"/>
                <a:ext cx="1065749" cy="1015663"/>
              </a:xfrm>
              <a:prstGeom prst="rect">
                <a:avLst/>
              </a:prstGeom>
              <a:blipFill rotWithShape="0">
                <a:blip r:embed="rId5"/>
                <a:stretch>
                  <a:fillRect b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99" y="3127878"/>
            <a:ext cx="4067503" cy="3003397"/>
          </a:xfrm>
        </p:spPr>
      </p:pic>
      <p:sp>
        <p:nvSpPr>
          <p:cNvPr id="14" name="Rectangle 13"/>
          <p:cNvSpPr/>
          <p:nvPr/>
        </p:nvSpPr>
        <p:spPr>
          <a:xfrm>
            <a:off x="7876452" y="3266946"/>
            <a:ext cx="725213" cy="94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06183" y="3196883"/>
                <a:ext cx="106574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600" dirty="0" smtClean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6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6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/3</m:t>
                      </m:r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6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6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/6</m:t>
                      </m:r>
                    </m:oMath>
                  </m:oMathPara>
                </a14:m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183" y="3196883"/>
                <a:ext cx="1065749" cy="1077218"/>
              </a:xfrm>
              <a:prstGeom prst="rect">
                <a:avLst/>
              </a:prstGeom>
              <a:blipFill rotWithShape="0">
                <a:blip r:embed="rId7"/>
                <a:stretch>
                  <a:fillRect b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4101" y="3388297"/>
                <a:ext cx="1513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01" y="3388297"/>
                <a:ext cx="151349" cy="430887"/>
              </a:xfrm>
              <a:prstGeom prst="rect">
                <a:avLst/>
              </a:prstGeom>
              <a:blipFill rotWithShape="0">
                <a:blip r:embed="rId8"/>
                <a:stretch>
                  <a:fillRect r="-19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862354" y="2394462"/>
            <a:ext cx="229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a/h=0.1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82925" y="3388297"/>
                <a:ext cx="1513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925" y="3388297"/>
                <a:ext cx="151349" cy="430887"/>
              </a:xfrm>
              <a:prstGeom prst="rect">
                <a:avLst/>
              </a:prstGeom>
              <a:blipFill rotWithShape="0">
                <a:blip r:embed="rId9"/>
                <a:stretch>
                  <a:fillRect r="-26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2154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chemeClr val="accent6">
                    <a:lumMod val="75000"/>
                  </a:schemeClr>
                </a:solidFill>
              </a:rPr>
              <a:t>E-field </a:t>
            </a:r>
            <a:r>
              <a:rPr lang="en-US" sz="4100" dirty="0" smtClean="0">
                <a:solidFill>
                  <a:schemeClr val="accent6">
                    <a:lumMod val="75000"/>
                  </a:schemeClr>
                </a:solidFill>
              </a:rPr>
              <a:t>calculation</a:t>
            </a:r>
            <a:endParaRPr lang="en-US" sz="4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86050" y="6477443"/>
            <a:ext cx="2057400" cy="365125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07058" y="3211251"/>
                <a:ext cx="5723333" cy="122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𝑖𝑘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𝑑𝑤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𝑑𝑤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058" y="3211251"/>
                <a:ext cx="5723333" cy="12252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07058" y="4698775"/>
                <a:ext cx="4710736" cy="167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As w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As w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058" y="4698775"/>
                <a:ext cx="4710736" cy="1676549"/>
              </a:xfrm>
              <a:prstGeom prst="rect">
                <a:avLst/>
              </a:prstGeom>
              <a:blipFill rotWithShape="0">
                <a:blip r:embed="rId6"/>
                <a:stretch>
                  <a:fillRect l="-1166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628650" y="5022319"/>
            <a:ext cx="978408" cy="484632"/>
          </a:xfrm>
          <a:prstGeom prst="rightArrow">
            <a:avLst/>
          </a:prstGeom>
          <a:solidFill>
            <a:srgbClr val="CC64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4379976" y="5787910"/>
            <a:ext cx="134874" cy="547008"/>
          </a:xfrm>
          <a:prstGeom prst="rightBrace">
            <a:avLst>
              <a:gd name="adj1" fmla="val 134888"/>
              <a:gd name="adj2" fmla="val 45862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43450" y="5688587"/>
            <a:ext cx="3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Far away from the tip, uniform electric field is recovered.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979514"/>
            <a:ext cx="2702824" cy="192319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42" y="1199400"/>
            <a:ext cx="4351936" cy="1703310"/>
          </a:xfrm>
        </p:spPr>
      </p:pic>
    </p:spTree>
    <p:extLst>
      <p:ext uri="{BB962C8B-B14F-4D97-AF65-F5344CB8AC3E}">
        <p14:creationId xmlns:p14="http://schemas.microsoft.com/office/powerpoint/2010/main" val="30051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Example:</a:t>
            </a:r>
            <a:br>
              <a:rPr lang="en-US" altLang="zh-CN" dirty="0" smtClean="0"/>
            </a:b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E vs. z/h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96493" y="6492875"/>
            <a:ext cx="2057400" cy="365125"/>
          </a:xfrm>
        </p:spPr>
        <p:txBody>
          <a:bodyPr/>
          <a:lstStyle/>
          <a:p>
            <a:fld id="{E831D0D1-C54D-4054-915C-4B90FC2AA1F6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10449" y="1766373"/>
                <a:ext cx="3310758" cy="566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449" y="1766373"/>
                <a:ext cx="3310758" cy="5666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0702" y="2942804"/>
                <a:ext cx="395320" cy="708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2" y="2942804"/>
                <a:ext cx="395320" cy="708592"/>
              </a:xfrm>
              <a:prstGeom prst="rect">
                <a:avLst/>
              </a:prstGeom>
              <a:blipFill rotWithShape="0">
                <a:blip r:embed="rId4"/>
                <a:stretch>
                  <a:fillRect r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8" y="2333067"/>
            <a:ext cx="4035972" cy="28254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68168" y="2942804"/>
                <a:ext cx="395320" cy="708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168" y="2942804"/>
                <a:ext cx="395320" cy="708592"/>
              </a:xfrm>
              <a:prstGeom prst="rect">
                <a:avLst/>
              </a:prstGeom>
              <a:blipFill rotWithShape="0">
                <a:blip r:embed="rId6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5" y="2333068"/>
            <a:ext cx="3733275" cy="2825409"/>
          </a:xfrm>
        </p:spPr>
      </p:pic>
      <p:sp>
        <p:nvSpPr>
          <p:cNvPr id="16" name="Rectangle 15"/>
          <p:cNvSpPr/>
          <p:nvPr/>
        </p:nvSpPr>
        <p:spPr>
          <a:xfrm>
            <a:off x="5681892" y="3026979"/>
            <a:ext cx="510803" cy="498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62266" y="2890357"/>
                <a:ext cx="12105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Along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𝐶𝐷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𝐹𝐺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266" y="2890357"/>
                <a:ext cx="1210599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4020" t="-4717" r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/>
          <p:cNvSpPr txBox="1">
            <a:spLocks/>
          </p:cNvSpPr>
          <p:nvPr/>
        </p:nvSpPr>
        <p:spPr>
          <a:xfrm>
            <a:off x="628650" y="5362866"/>
            <a:ext cx="8250489" cy="1015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Electric field is enhanced near the tip when d/h is decreased.</a:t>
            </a:r>
          </a:p>
          <a:p>
            <a:r>
              <a:rPr lang="en-US" dirty="0" smtClean="0"/>
              <a:t>Field enhancement is found at both cathode and anode.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5758" y="144585"/>
            <a:ext cx="2530956" cy="18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629</Words>
  <Application>Microsoft Office PowerPoint</Application>
  <PresentationFormat>On-screen Show (4:3)</PresentationFormat>
  <Paragraphs>203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Cambria Math</vt:lpstr>
      <vt:lpstr>Engravers MT</vt:lpstr>
      <vt:lpstr>Office Theme</vt:lpstr>
      <vt:lpstr>Field distribution in a vacuum-nano diode  </vt:lpstr>
      <vt:lpstr>Introduction</vt:lpstr>
      <vt:lpstr>Schwarz-Christoffel Transformation._[4] </vt:lpstr>
      <vt:lpstr>Schwarz-Christoffel Transformation for AK gap with a trapezoide tip</vt:lpstr>
      <vt:lpstr>PowerPoint Presentation</vt:lpstr>
      <vt:lpstr>Example: U_3  &amp; u_3’ vs. d/h (α is fixed)</vt:lpstr>
      <vt:lpstr>Example: U_3  &amp; u_3’ vs. d/h (a∕h is fixed)</vt:lpstr>
      <vt:lpstr>E-field calculation</vt:lpstr>
      <vt:lpstr>Example:   E vs. z/h</vt:lpstr>
      <vt:lpstr>Current Emission and Field Enhancement Factor</vt:lpstr>
      <vt:lpstr>Current Emission and Field Enhancement Factor</vt:lpstr>
      <vt:lpstr>Field enhancement factor β vs. d/h</vt:lpstr>
      <vt:lpstr>Field enhancement factor β vs. a/h</vt:lpstr>
      <vt:lpstr>Field enhancement factor β vs. α/h</vt:lpstr>
      <vt:lpstr>Field enhancement factor β vs. E_0</vt:lpstr>
      <vt:lpstr>Summary &amp; future work</vt:lpstr>
    </vt:vector>
  </TitlesOfParts>
  <Company>CAEN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distribution in a vacuum-nano diode</dc:title>
  <dc:creator>Lin, Jinpu</dc:creator>
  <cp:lastModifiedBy>Lin, Jinpu</cp:lastModifiedBy>
  <cp:revision>85</cp:revision>
  <dcterms:created xsi:type="dcterms:W3CDTF">2015-10-06T00:47:36Z</dcterms:created>
  <dcterms:modified xsi:type="dcterms:W3CDTF">2015-10-07T14:47:02Z</dcterms:modified>
</cp:coreProperties>
</file>