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pos="22464" userDrawn="1">
          <p15:clr>
            <a:srgbClr val="A4A3A4"/>
          </p15:clr>
        </p15:guide>
        <p15:guide id="3" orient="horz" pos="576" userDrawn="1">
          <p15:clr>
            <a:srgbClr val="A4A3A4"/>
          </p15:clr>
        </p15:guide>
        <p15:guide id="4" orient="horz" pos="16728" userDrawn="1">
          <p15:clr>
            <a:srgbClr val="A4A3A4"/>
          </p15:clr>
        </p15:guide>
        <p15:guide id="5" orient="horz" pos="3456" userDrawn="1">
          <p15:clr>
            <a:srgbClr val="A4A3A4"/>
          </p15:clr>
        </p15:guide>
        <p15:guide id="6" pos="7488" userDrawn="1">
          <p15:clr>
            <a:srgbClr val="A4A3A4"/>
          </p15:clr>
        </p15:guide>
        <p15:guide id="7" pos="8064" userDrawn="1">
          <p15:clr>
            <a:srgbClr val="A4A3A4"/>
          </p15:clr>
        </p15:guide>
        <p15:guide id="8" pos="14976" userDrawn="1">
          <p15:clr>
            <a:srgbClr val="A4A3A4"/>
          </p15:clr>
        </p15:guide>
        <p15:guide id="9" pos="15552" userDrawn="1">
          <p15:clr>
            <a:srgbClr val="A4A3A4"/>
          </p15:clr>
        </p15:guide>
        <p15:guide id="10" orient="horz" pos="4032" userDrawn="1">
          <p15:clr>
            <a:srgbClr val="A4A3A4"/>
          </p15:clr>
        </p15:guide>
        <p15:guide id="11" orient="horz" pos="4320" userDrawn="1">
          <p15:clr>
            <a:srgbClr val="A4A3A4"/>
          </p15:clr>
        </p15:guide>
        <p15:guide id="12" pos="4032" userDrawn="1">
          <p15:clr>
            <a:srgbClr val="A4A3A4"/>
          </p15:clr>
        </p15:guide>
        <p15:guide id="13" orient="horz" pos="8448" userDrawn="1">
          <p15:clr>
            <a:srgbClr val="A4A3A4"/>
          </p15:clr>
        </p15:guide>
        <p15:guide id="14" orient="horz" pos="8712" userDrawn="1">
          <p15:clr>
            <a:srgbClr val="A4A3A4"/>
          </p15:clr>
        </p15:guide>
        <p15:guide id="15" orient="horz" pos="9552" userDrawn="1">
          <p15:clr>
            <a:srgbClr val="A4A3A4"/>
          </p15:clr>
        </p15:guide>
        <p15:guide id="16" orient="horz" pos="9264" userDrawn="1">
          <p15:clr>
            <a:srgbClr val="A4A3A4"/>
          </p15:clr>
        </p15:guide>
        <p15:guide id="17" orient="horz" pos="12360" userDrawn="1">
          <p15:clr>
            <a:srgbClr val="A4A3A4"/>
          </p15:clr>
        </p15:guide>
        <p15:guide id="18" pos="12192" userDrawn="1">
          <p15:clr>
            <a:srgbClr val="A4A3A4"/>
          </p15:clr>
        </p15:guide>
        <p15:guide id="19" orient="horz" pos="768">
          <p15:clr>
            <a:srgbClr val="A4A3A4"/>
          </p15:clr>
        </p15:guide>
        <p15:guide id="20" orient="horz" pos="22464">
          <p15:clr>
            <a:srgbClr val="A4A3A4"/>
          </p15:clr>
        </p15:guide>
        <p15:guide id="21" orient="horz" pos="3464">
          <p15:clr>
            <a:srgbClr val="A4A3A4"/>
          </p15:clr>
        </p15:guide>
        <p15:guide id="22" orient="horz" pos="9710">
          <p15:clr>
            <a:srgbClr val="A4A3A4"/>
          </p15:clr>
        </p15:guide>
        <p15:guide id="23" orient="horz" pos="13789">
          <p15:clr>
            <a:srgbClr val="A4A3A4"/>
          </p15:clr>
        </p15:guide>
        <p15:guide id="24" orient="horz" pos="20160" userDrawn="1">
          <p15:clr>
            <a:srgbClr val="A4A3A4"/>
          </p15:clr>
        </p15:guide>
        <p15:guide id="25" orient="horz" pos="18506">
          <p15:clr>
            <a:srgbClr val="A4A3A4"/>
          </p15:clr>
        </p15:guide>
        <p15:guide id="26" pos="582">
          <p15:clr>
            <a:srgbClr val="A4A3A4"/>
          </p15:clr>
        </p15:guide>
        <p15:guide id="27" pos="16700">
          <p15:clr>
            <a:srgbClr val="A4A3A4"/>
          </p15:clr>
        </p15:guide>
        <p15:guide id="28" pos="8074">
          <p15:clr>
            <a:srgbClr val="A4A3A4"/>
          </p15:clr>
        </p15:guide>
        <p15:guide id="29" pos="92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728"/>
    <a:srgbClr val="03204F"/>
    <a:srgbClr val="001184"/>
    <a:srgbClr val="002966"/>
    <a:srgbClr val="FFD100"/>
    <a:srgbClr val="F8C01B"/>
    <a:srgbClr val="FFCF0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132" autoAdjust="0"/>
    <p:restoredTop sz="94660"/>
  </p:normalViewPr>
  <p:slideViewPr>
    <p:cSldViewPr snapToGrid="0">
      <p:cViewPr>
        <p:scale>
          <a:sx n="50" d="100"/>
          <a:sy n="50" d="100"/>
        </p:scale>
        <p:origin x="-91" y="-7454"/>
      </p:cViewPr>
      <p:guideLst>
        <p:guide pos="576"/>
        <p:guide pos="22464"/>
        <p:guide orient="horz" pos="576"/>
        <p:guide orient="horz" pos="16728"/>
        <p:guide orient="horz" pos="3456"/>
        <p:guide pos="7488"/>
        <p:guide pos="8064"/>
        <p:guide pos="14976"/>
        <p:guide pos="15552"/>
        <p:guide orient="horz" pos="4032"/>
        <p:guide orient="horz" pos="4320"/>
        <p:guide pos="4032"/>
        <p:guide orient="horz" pos="8448"/>
        <p:guide orient="horz" pos="8712"/>
        <p:guide orient="horz" pos="9552"/>
        <p:guide orient="horz" pos="9264"/>
        <p:guide orient="horz" pos="12360"/>
        <p:guide pos="12192"/>
        <p:guide orient="horz" pos="768"/>
        <p:guide orient="horz" pos="22464"/>
        <p:guide orient="horz" pos="3464"/>
        <p:guide orient="horz" pos="9710"/>
        <p:guide orient="horz" pos="13789"/>
        <p:guide orient="horz" pos="20160"/>
        <p:guide orient="horz" pos="18506"/>
        <p:guide pos="582"/>
        <p:guide pos="16700"/>
        <p:guide pos="8074"/>
        <p:guide pos="921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85936"/>
            <a:ext cx="23317200" cy="12733867"/>
          </a:xfrm>
        </p:spPr>
        <p:txBody>
          <a:bodyPr anchor="b"/>
          <a:lstStyle>
            <a:lvl1pPr algn="ctr">
              <a:defRPr sz="24000"/>
            </a:lvl1pPr>
          </a:lstStyle>
          <a:p>
            <a:r>
              <a:rPr lang="en-US" smtClean="0"/>
              <a:t>Click to edit Master title style</a:t>
            </a:r>
            <a:endParaRPr lang="en-US" dirty="0"/>
          </a:p>
        </p:txBody>
      </p:sp>
      <p:sp>
        <p:nvSpPr>
          <p:cNvPr id="3" name="Subtitle 2"/>
          <p:cNvSpPr>
            <a:spLocks noGrp="1"/>
          </p:cNvSpPr>
          <p:nvPr>
            <p:ph type="subTitle" idx="1"/>
          </p:nvPr>
        </p:nvSpPr>
        <p:spPr>
          <a:xfrm>
            <a:off x="3429000" y="19210869"/>
            <a:ext cx="20574000" cy="8830731"/>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A6B33A-68B2-4DB8-A006-B6F90452E625}"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229385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A6B33A-68B2-4DB8-A006-B6F90452E625}"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92009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A6B33A-68B2-4DB8-A006-B6F90452E625}"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28800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A6B33A-68B2-4DB8-A006-B6F90452E625}"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135041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p:spPr>
        <p:txBody>
          <a:bodyPr anchor="b"/>
          <a:lstStyle>
            <a:lvl1pPr>
              <a:defRPr sz="24000"/>
            </a:lvl1pPr>
          </a:lstStyle>
          <a:p>
            <a:r>
              <a:rPr lang="en-US" smtClean="0"/>
              <a:t>Click to edit Master title style</a:t>
            </a:r>
            <a:endParaRPr lang="en-US" dirty="0"/>
          </a:p>
        </p:txBody>
      </p:sp>
      <p:sp>
        <p:nvSpPr>
          <p:cNvPr id="3" name="Text Placeholder 2"/>
          <p:cNvSpPr>
            <a:spLocks noGrp="1"/>
          </p:cNvSpPr>
          <p:nvPr>
            <p:ph type="body" idx="1"/>
          </p:nvPr>
        </p:nvSpPr>
        <p:spPr>
          <a:xfrm>
            <a:off x="1871664" y="24477144"/>
            <a:ext cx="23660100" cy="8000997"/>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6B33A-68B2-4DB8-A006-B6F90452E625}"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411056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5950" y="9736667"/>
            <a:ext cx="1165860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887450" y="9736667"/>
            <a:ext cx="1165860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A6B33A-68B2-4DB8-A006-B6F90452E625}"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414914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9526" y="8966203"/>
            <a:ext cx="11605020" cy="4394197"/>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89526" y="13360400"/>
            <a:ext cx="11605020"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887452" y="8966203"/>
            <a:ext cx="11662173" cy="4394197"/>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887452" y="13360400"/>
            <a:ext cx="11662173"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A6B33A-68B2-4DB8-A006-B6F90452E625}"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65926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A6B33A-68B2-4DB8-A006-B6F90452E625}"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209548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6B33A-68B2-4DB8-A006-B6F90452E625}" type="datetimeFigureOut">
              <a:rPr lang="en-US" smtClean="0"/>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60682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1662173" y="5266275"/>
            <a:ext cx="13887450" cy="25992667"/>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6B33A-68B2-4DB8-A006-B6F90452E625}"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4068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6B33A-68B2-4DB8-A006-B6F90452E625}"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81095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4800">
                <a:solidFill>
                  <a:schemeClr val="tx1">
                    <a:tint val="75000"/>
                  </a:schemeClr>
                </a:solidFill>
              </a:defRPr>
            </a:lvl1pPr>
          </a:lstStyle>
          <a:p>
            <a:fld id="{8AA6B33A-68B2-4DB8-A006-B6F90452E625}" type="datetimeFigureOut">
              <a:rPr lang="en-US" smtClean="0"/>
              <a:t>10/7/2015</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4800">
                <a:solidFill>
                  <a:schemeClr val="tx1">
                    <a:tint val="75000"/>
                  </a:schemeClr>
                </a:solidFill>
              </a:defRPr>
            </a:lvl1pPr>
          </a:lstStyle>
          <a:p>
            <a:fld id="{9378D908-2455-4D83-A4E2-15CDCA8839F2}" type="slidenum">
              <a:rPr lang="en-US" smtClean="0"/>
              <a:t>‹#›</a:t>
            </a:fld>
            <a:endParaRPr lang="en-US"/>
          </a:p>
        </p:txBody>
      </p:sp>
    </p:spTree>
    <p:extLst>
      <p:ext uri="{BB962C8B-B14F-4D97-AF65-F5344CB8AC3E}">
        <p14:creationId xmlns:p14="http://schemas.microsoft.com/office/powerpoint/2010/main" val="22503141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561" t="36460" r="44530"/>
          <a:stretch/>
        </p:blipFill>
        <p:spPr>
          <a:xfrm>
            <a:off x="7385537" y="14862184"/>
            <a:ext cx="5359025" cy="4931537"/>
          </a:xfrm>
          <a:prstGeom prst="rect">
            <a:avLst/>
          </a:prstGeom>
        </p:spPr>
      </p:pic>
      <p:sp>
        <p:nvSpPr>
          <p:cNvPr id="13" name="Rectangle 12"/>
          <p:cNvSpPr/>
          <p:nvPr/>
        </p:nvSpPr>
        <p:spPr>
          <a:xfrm>
            <a:off x="876414" y="6844192"/>
            <a:ext cx="11868149" cy="4832092"/>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high power electron beam can be fired from a spacecraft in the magnetosphere to trace the Earth’s magnetic field lines. However, the density of the ambient plasma in this region is too sparse to maintain spacecraft neutrality while the electron beam is operating. PIC simulations suggest that the spacecraft can be neutralized by using a hollow cathode to produce a dense, ion emitting plasma which balances the beam’s electron emission. [1,2] Here we present the results from a series of experiments which were performed at the Large Vacuum Test Facility (LVTF). These experiments were geared towards validating the PIC simulations and improving our understanding of the plasma-spacecraft interactions in this environment.</a:t>
            </a:r>
          </a:p>
        </p:txBody>
      </p:sp>
      <p:sp>
        <p:nvSpPr>
          <p:cNvPr id="42" name="TextBox 41"/>
          <p:cNvSpPr txBox="1"/>
          <p:nvPr/>
        </p:nvSpPr>
        <p:spPr>
          <a:xfrm>
            <a:off x="14588715" y="19817820"/>
            <a:ext cx="11887200" cy="7577980"/>
          </a:xfrm>
          <a:prstGeom prst="rect">
            <a:avLst/>
          </a:prstGeom>
          <a:noFill/>
        </p:spPr>
        <p:txBody>
          <a:bodyPr wrap="square" rtlCol="0">
            <a:no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fraction of gas which is ionized is more important than the amount of power supplied to the hollow cathode</a:t>
            </a: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Higher keeper discharge currents increase the fraction of gas which is ionized</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Long charging transients were observed which were much longer than the plasma response time (on the order of several seconds)</a:t>
            </a: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CEX </a:t>
            </a:r>
            <a:r>
              <a:rPr lang="en-US" sz="2800" dirty="0">
                <a:latin typeface="Arial" panose="020B0604020202020204" pitchFamily="34" charset="0"/>
                <a:cs typeface="Arial" panose="020B0604020202020204" pitchFamily="34" charset="0"/>
              </a:rPr>
              <a:t>collisions are the dominant collisions in our plasma and produce a small, lower energy ion population in addition to the primary </a:t>
            </a:r>
            <a:r>
              <a:rPr lang="en-US" sz="2800" dirty="0" smtClean="0">
                <a:latin typeface="Arial" panose="020B0604020202020204" pitchFamily="34" charset="0"/>
                <a:cs typeface="Arial" panose="020B0604020202020204" pitchFamily="34" charset="0"/>
              </a:rPr>
              <a:t>population</a:t>
            </a: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Ion acceleration occurs at higher “spacecraft” potentials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plasma potential stays relatively high throughout the chamber until it drops off at the wall</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a:solidFill>
                <a:prstClr val="black"/>
              </a:solidFill>
              <a:latin typeface="Arial" panose="020B0604020202020204" pitchFamily="34" charset="0"/>
              <a:cs typeface="Arial" panose="020B0604020202020204" pitchFamily="34" charset="0"/>
            </a:endParaRPr>
          </a:p>
        </p:txBody>
      </p:sp>
      <p:sp>
        <p:nvSpPr>
          <p:cNvPr id="46" name="TextBox 45"/>
          <p:cNvSpPr txBox="1"/>
          <p:nvPr/>
        </p:nvSpPr>
        <p:spPr>
          <a:xfrm>
            <a:off x="14619394" y="28334271"/>
            <a:ext cx="11887200" cy="2856081"/>
          </a:xfrm>
          <a:prstGeom prst="rect">
            <a:avLst/>
          </a:prstGeom>
          <a:noFill/>
        </p:spPr>
        <p:txBody>
          <a:bodyPr wrap="square" rtlCol="0">
            <a:noAutofit/>
          </a:bodyPr>
          <a:lstStyle/>
          <a:p>
            <a:pPr algn="just"/>
            <a:r>
              <a:rPr lang="en-US" sz="2800" dirty="0" smtClean="0">
                <a:latin typeface="Arial" panose="020B0604020202020204" pitchFamily="34" charset="0"/>
                <a:cs typeface="Arial" panose="020B0604020202020204" pitchFamily="34" charset="0"/>
              </a:rPr>
              <a:t>We wish to thank Dr. Brian Gilchrist and Dr. Iverson Bell for their guidance and support throughout our </a:t>
            </a:r>
            <a:r>
              <a:rPr lang="en-US" sz="2800" dirty="0" smtClean="0">
                <a:latin typeface="Arial" panose="020B0604020202020204" pitchFamily="34" charset="0"/>
                <a:cs typeface="Arial" panose="020B0604020202020204" pitchFamily="34" charset="0"/>
              </a:rPr>
              <a:t>research. We </a:t>
            </a:r>
            <a:r>
              <a:rPr lang="en-US" sz="2800" dirty="0" smtClean="0">
                <a:latin typeface="Arial" panose="020B0604020202020204" pitchFamily="34" charset="0"/>
                <a:cs typeface="Arial" panose="020B0604020202020204" pitchFamily="34" charset="0"/>
              </a:rPr>
              <a:t>would </a:t>
            </a:r>
            <a:r>
              <a:rPr lang="en-US" sz="2800" dirty="0" smtClean="0">
                <a:latin typeface="Arial" panose="020B0604020202020204" pitchFamily="34" charset="0"/>
                <a:cs typeface="Arial" panose="020B0604020202020204" pitchFamily="34" charset="0"/>
              </a:rPr>
              <a:t>also like </a:t>
            </a:r>
            <a:r>
              <a:rPr lang="en-US" sz="2800" dirty="0" smtClean="0">
                <a:latin typeface="Arial" panose="020B0604020202020204" pitchFamily="34" charset="0"/>
                <a:cs typeface="Arial" panose="020B0604020202020204" pitchFamily="34" charset="0"/>
              </a:rPr>
              <a:t>to acknowledge the PEPL team for their help during the setup and implementation of the experiment. </a:t>
            </a:r>
            <a:r>
              <a:rPr lang="en-US" sz="2800" dirty="0" smtClean="0">
                <a:latin typeface="Arial" panose="020B0604020202020204" pitchFamily="34" charset="0"/>
                <a:cs typeface="Arial" panose="020B0604020202020204" pitchFamily="34" charset="0"/>
              </a:rPr>
              <a:t>Also, </a:t>
            </a:r>
            <a:r>
              <a:rPr lang="en-US" sz="2800" dirty="0" smtClean="0">
                <a:latin typeface="Arial" panose="020B0604020202020204" pitchFamily="34" charset="0"/>
                <a:cs typeface="Arial" panose="020B0604020202020204" pitchFamily="34" charset="0"/>
              </a:rPr>
              <a:t>Dr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Gian</a:t>
            </a:r>
            <a:r>
              <a:rPr lang="en-US" sz="2800" dirty="0">
                <a:latin typeface="Arial" panose="020B0604020202020204" pitchFamily="34" charset="0"/>
                <a:cs typeface="Arial" panose="020B0604020202020204" pitchFamily="34" charset="0"/>
              </a:rPr>
              <a:t> Luca </a:t>
            </a:r>
            <a:r>
              <a:rPr lang="en-US" sz="2800" dirty="0" err="1">
                <a:latin typeface="Arial" panose="020B0604020202020204" pitchFamily="34" charset="0"/>
                <a:cs typeface="Arial" panose="020B0604020202020204" pitchFamily="34" charset="0"/>
              </a:rPr>
              <a:t>Delzanno</a:t>
            </a:r>
            <a:r>
              <a:rPr lang="en-US" sz="2800" dirty="0">
                <a:latin typeface="Arial" panose="020B0604020202020204" pitchFamily="34" charset="0"/>
                <a:cs typeface="Arial" panose="020B0604020202020204" pitchFamily="34" charset="0"/>
              </a:rPr>
              <a:t> and Dr. Joe </a:t>
            </a:r>
            <a:r>
              <a:rPr lang="en-US" sz="2800" dirty="0" err="1">
                <a:latin typeface="Arial" panose="020B0604020202020204" pitchFamily="34" charset="0"/>
                <a:cs typeface="Arial" panose="020B0604020202020204" pitchFamily="34" charset="0"/>
              </a:rPr>
              <a:t>Borovsky</a:t>
            </a:r>
            <a:r>
              <a:rPr lang="en-US" sz="2800" dirty="0">
                <a:latin typeface="Arial" panose="020B0604020202020204" pitchFamily="34" charset="0"/>
                <a:cs typeface="Arial" panose="020B0604020202020204" pitchFamily="34" charset="0"/>
              </a:rPr>
              <a:t> of Los Alamos were instrumental in guiding our </a:t>
            </a:r>
            <a:r>
              <a:rPr lang="en-US" sz="2800" dirty="0" smtClean="0">
                <a:latin typeface="Arial" panose="020B0604020202020204" pitchFamily="34" charset="0"/>
                <a:cs typeface="Arial" panose="020B0604020202020204" pitchFamily="34" charset="0"/>
              </a:rPr>
              <a:t>experiments</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and increasing our understanding of the problem.</a:t>
            </a:r>
            <a:endParaRPr lang="en-US" sz="2800" dirty="0" smtClean="0">
              <a:latin typeface="Arial" panose="020B0604020202020204" pitchFamily="34" charset="0"/>
              <a:cs typeface="Arial" panose="020B0604020202020204" pitchFamily="34" charset="0"/>
            </a:endParaRPr>
          </a:p>
        </p:txBody>
      </p:sp>
      <p:sp>
        <p:nvSpPr>
          <p:cNvPr id="50" name="TextBox 49"/>
          <p:cNvSpPr txBox="1"/>
          <p:nvPr/>
        </p:nvSpPr>
        <p:spPr>
          <a:xfrm>
            <a:off x="14603667" y="32517854"/>
            <a:ext cx="11887200" cy="2335756"/>
          </a:xfrm>
          <a:prstGeom prst="rect">
            <a:avLst/>
          </a:prstGeom>
          <a:noFill/>
        </p:spPr>
        <p:txBody>
          <a:bodyPr wrap="square" rtlCol="0">
            <a:noAutofit/>
          </a:bodyPr>
          <a:lstStyle/>
          <a:p>
            <a:r>
              <a:rPr lang="en-US" sz="2000" dirty="0">
                <a:latin typeface="Arial" panose="020B0604020202020204" pitchFamily="34" charset="0"/>
                <a:cs typeface="Arial" panose="020B0604020202020204" pitchFamily="34" charset="0"/>
              </a:rPr>
              <a:t>[1] G.L. </a:t>
            </a:r>
            <a:r>
              <a:rPr lang="en-US" sz="2000" dirty="0" err="1">
                <a:latin typeface="Arial" panose="020B0604020202020204" pitchFamily="34" charset="0"/>
                <a:cs typeface="Arial" panose="020B0604020202020204" pitchFamily="34" charset="0"/>
              </a:rPr>
              <a:t>Delzanno</a:t>
            </a:r>
            <a:r>
              <a:rPr lang="en-US" sz="2000" dirty="0">
                <a:latin typeface="Arial" panose="020B0604020202020204" pitchFamily="34" charset="0"/>
                <a:cs typeface="Arial" panose="020B0604020202020204" pitchFamily="34" charset="0"/>
              </a:rPr>
              <a:t>, J.E. </a:t>
            </a:r>
            <a:r>
              <a:rPr lang="en-US" sz="2000" dirty="0" err="1">
                <a:latin typeface="Arial" panose="020B0604020202020204" pitchFamily="34" charset="0"/>
                <a:cs typeface="Arial" panose="020B0604020202020204" pitchFamily="34" charset="0"/>
              </a:rPr>
              <a:t>Borovsky</a:t>
            </a:r>
            <a:r>
              <a:rPr lang="en-US" sz="2000" dirty="0">
                <a:latin typeface="Arial" panose="020B0604020202020204" pitchFamily="34" charset="0"/>
                <a:cs typeface="Arial" panose="020B0604020202020204" pitchFamily="34" charset="0"/>
              </a:rPr>
              <a:t>, M.F. Thomsen, J.D. Moulton, E.A. MacDonald, </a:t>
            </a:r>
            <a:r>
              <a:rPr lang="en-US" sz="2000" i="1" dirty="0">
                <a:latin typeface="Arial" panose="020B0604020202020204" pitchFamily="34" charset="0"/>
                <a:cs typeface="Arial" panose="020B0604020202020204" pitchFamily="34" charset="0"/>
              </a:rPr>
              <a:t>Future beam experiments in the magnetosphere with plasma contactors: how do we get the charge off the spacecraft?</a:t>
            </a:r>
            <a:r>
              <a:rPr lang="en-US" sz="2000" dirty="0">
                <a:latin typeface="Arial" panose="020B0604020202020204" pitchFamily="34" charset="0"/>
                <a:cs typeface="Arial" panose="020B0604020202020204" pitchFamily="34" charset="0"/>
              </a:rPr>
              <a:t>, to appear in Journal of Geophysical Research (2015</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 G.L. </a:t>
            </a:r>
            <a:r>
              <a:rPr lang="en-US" sz="2000" dirty="0" err="1">
                <a:latin typeface="Arial" panose="020B0604020202020204" pitchFamily="34" charset="0"/>
                <a:cs typeface="Arial" panose="020B0604020202020204" pitchFamily="34" charset="0"/>
              </a:rPr>
              <a:t>Delzanno</a:t>
            </a:r>
            <a:r>
              <a:rPr lang="en-US" sz="2000" dirty="0">
                <a:latin typeface="Arial" panose="020B0604020202020204" pitchFamily="34" charset="0"/>
                <a:cs typeface="Arial" panose="020B0604020202020204" pitchFamily="34" charset="0"/>
              </a:rPr>
              <a:t>, J.E. </a:t>
            </a:r>
            <a:r>
              <a:rPr lang="en-US" sz="2000" dirty="0" err="1">
                <a:latin typeface="Arial" panose="020B0604020202020204" pitchFamily="34" charset="0"/>
                <a:cs typeface="Arial" panose="020B0604020202020204" pitchFamily="34" charset="0"/>
              </a:rPr>
              <a:t>Borovsky</a:t>
            </a:r>
            <a:r>
              <a:rPr lang="en-US" sz="2000" dirty="0">
                <a:latin typeface="Arial" panose="020B0604020202020204" pitchFamily="34" charset="0"/>
                <a:cs typeface="Arial" panose="020B0604020202020204" pitchFamily="34" charset="0"/>
              </a:rPr>
              <a:t>, M.F. Thomsen, J.D. Moulton, </a:t>
            </a:r>
            <a:r>
              <a:rPr lang="en-US" sz="2000" i="1" dirty="0">
                <a:latin typeface="Arial" panose="020B0604020202020204" pitchFamily="34" charset="0"/>
                <a:cs typeface="Arial" panose="020B0604020202020204" pitchFamily="34" charset="0"/>
              </a:rPr>
              <a:t>Future beam experiments in the magnetosphere with plasma contactors: the electron collection and ion emission routes</a:t>
            </a:r>
            <a:r>
              <a:rPr lang="en-US" sz="2000" dirty="0">
                <a:latin typeface="Arial" panose="020B0604020202020204" pitchFamily="34" charset="0"/>
                <a:cs typeface="Arial" panose="020B0604020202020204" pitchFamily="34" charset="0"/>
              </a:rPr>
              <a:t>, to appear in Journal of Geophysical Research (2015)</a:t>
            </a:r>
            <a:endParaRPr lang="en-US" sz="20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p:txBody>
      </p:sp>
      <p:sp>
        <p:nvSpPr>
          <p:cNvPr id="67" name="Rectangle 66"/>
          <p:cNvSpPr/>
          <p:nvPr/>
        </p:nvSpPr>
        <p:spPr>
          <a:xfrm>
            <a:off x="5023556" y="1219200"/>
            <a:ext cx="21355918" cy="2308324"/>
          </a:xfrm>
          <a:prstGeom prst="rect">
            <a:avLst/>
          </a:prstGeom>
        </p:spPr>
        <p:txBody>
          <a:bodyPr wrap="square">
            <a:spAutoFit/>
          </a:bodyPr>
          <a:lstStyle/>
          <a:p>
            <a:pPr algn="just">
              <a:defRPr/>
            </a:pPr>
            <a:r>
              <a:rPr lang="en-US" b="1" dirty="0">
                <a:latin typeface="Arial" panose="020B0604020202020204" pitchFamily="34" charset="0"/>
                <a:cs typeface="Arial" panose="020B0604020202020204" pitchFamily="34" charset="0"/>
              </a:rPr>
              <a:t>Model validation for plasma contactor mediation of electron beam charged </a:t>
            </a:r>
            <a:r>
              <a:rPr lang="en-US" b="1" dirty="0" smtClean="0">
                <a:latin typeface="Arial" panose="020B0604020202020204" pitchFamily="34" charset="0"/>
                <a:cs typeface="Arial" panose="020B0604020202020204" pitchFamily="34" charset="0"/>
              </a:rPr>
              <a:t>spacecraft</a:t>
            </a:r>
            <a:endParaRPr lang="en-US" dirty="0" smtClean="0">
              <a:latin typeface="Arial" pitchFamily="34" charset="0"/>
              <a:cs typeface="Arial" pitchFamily="34" charset="0"/>
            </a:endParaRPr>
          </a:p>
        </p:txBody>
      </p:sp>
      <p:sp>
        <p:nvSpPr>
          <p:cNvPr id="68" name="TextBox 67"/>
          <p:cNvSpPr txBox="1"/>
          <p:nvPr/>
        </p:nvSpPr>
        <p:spPr>
          <a:xfrm>
            <a:off x="5023556" y="3657600"/>
            <a:ext cx="21722643" cy="1654965"/>
          </a:xfrm>
          <a:prstGeom prst="rect">
            <a:avLst/>
          </a:prstGeom>
          <a:noFill/>
        </p:spPr>
        <p:txBody>
          <a:bodyPr wrap="square" rtlCol="0">
            <a:noAutofit/>
          </a:bodyPr>
          <a:lstStyle/>
          <a:p>
            <a:r>
              <a:rPr lang="en-US" sz="3600" i="1" dirty="0" smtClean="0">
                <a:latin typeface="Arial" panose="020B0604020202020204" pitchFamily="34" charset="0"/>
                <a:cs typeface="Arial" panose="020B0604020202020204" pitchFamily="34" charset="0"/>
              </a:rPr>
              <a:t>Omar Leon</a:t>
            </a:r>
            <a:r>
              <a:rPr lang="en-US" sz="3600" i="1" baseline="30000" dirty="0" smtClean="0">
                <a:latin typeface="Arial" panose="020B0604020202020204" pitchFamily="34" charset="0"/>
                <a:cs typeface="Arial" panose="020B0604020202020204" pitchFamily="34" charset="0"/>
              </a:rPr>
              <a:t>1</a:t>
            </a:r>
            <a:r>
              <a:rPr lang="en-US" sz="3600" i="1" dirty="0">
                <a:latin typeface="Arial" panose="020B0604020202020204" pitchFamily="34" charset="0"/>
                <a:cs typeface="Arial" panose="020B0604020202020204" pitchFamily="34" charset="0"/>
              </a:rPr>
              <a:t>, </a:t>
            </a:r>
            <a:r>
              <a:rPr lang="en-US" sz="3600" i="1" dirty="0" smtClean="0">
                <a:latin typeface="Arial" panose="020B0604020202020204" pitchFamily="34" charset="0"/>
                <a:cs typeface="Arial" panose="020B0604020202020204" pitchFamily="34" charset="0"/>
              </a:rPr>
              <a:t>Grant </a:t>
            </a:r>
            <a:r>
              <a:rPr lang="en-US" sz="3600" i="1" dirty="0" smtClean="0">
                <a:latin typeface="Arial" panose="020B0604020202020204" pitchFamily="34" charset="0"/>
                <a:cs typeface="Arial" panose="020B0604020202020204" pitchFamily="34" charset="0"/>
              </a:rPr>
              <a:t>Miars</a:t>
            </a:r>
            <a:r>
              <a:rPr lang="en-US" sz="3600" i="1" baseline="30000" dirty="0" smtClean="0">
                <a:latin typeface="Arial" panose="020B0604020202020204" pitchFamily="34" charset="0"/>
                <a:cs typeface="Arial" panose="020B0604020202020204" pitchFamily="34" charset="0"/>
              </a:rPr>
              <a:t>2</a:t>
            </a:r>
            <a:r>
              <a:rPr lang="en-US" sz="3600" i="1" dirty="0" smtClean="0">
                <a:latin typeface="Arial" panose="020B0604020202020204" pitchFamily="34" charset="0"/>
                <a:cs typeface="Arial" panose="020B0604020202020204" pitchFamily="34" charset="0"/>
              </a:rPr>
              <a:t>, Dr. Brian Gilchrist</a:t>
            </a:r>
            <a:r>
              <a:rPr lang="en-US" sz="3600" i="1" baseline="30000" dirty="0">
                <a:latin typeface="Arial" panose="020B0604020202020204" pitchFamily="34" charset="0"/>
                <a:cs typeface="Arial" panose="020B0604020202020204" pitchFamily="34" charset="0"/>
              </a:rPr>
              <a:t>2</a:t>
            </a:r>
            <a:endParaRPr lang="en-US" sz="3600" i="1" baseline="30000" dirty="0">
              <a:latin typeface="Arial" panose="020B0604020202020204" pitchFamily="34" charset="0"/>
              <a:cs typeface="Arial" panose="020B0604020202020204" pitchFamily="34" charset="0"/>
            </a:endParaRPr>
          </a:p>
          <a:p>
            <a:r>
              <a:rPr lang="en-US" sz="3600" b="1" i="1" baseline="30000" dirty="0" smtClean="0">
                <a:latin typeface="Arial" pitchFamily="34" charset="0"/>
                <a:cs typeface="Arial" pitchFamily="34" charset="0"/>
              </a:rPr>
              <a:t>1</a:t>
            </a:r>
            <a:r>
              <a:rPr lang="en-US" sz="3600" i="1" dirty="0" smtClean="0">
                <a:latin typeface="Arial" pitchFamily="34" charset="0"/>
                <a:cs typeface="Arial" pitchFamily="34" charset="0"/>
              </a:rPr>
              <a:t>Applied Physics Program, The University of Michigan, Ann Arbor, MI</a:t>
            </a:r>
          </a:p>
          <a:p>
            <a:r>
              <a:rPr lang="en-US" sz="3600" b="1" i="1" baseline="30000" dirty="0" smtClean="0">
                <a:latin typeface="Arial" pitchFamily="34" charset="0"/>
                <a:cs typeface="Arial" pitchFamily="34" charset="0"/>
              </a:rPr>
              <a:t>2</a:t>
            </a:r>
            <a:r>
              <a:rPr lang="en-US" sz="3600" i="1" dirty="0" smtClean="0">
                <a:latin typeface="Arial" pitchFamily="34" charset="0"/>
                <a:cs typeface="Arial" pitchFamily="34" charset="0"/>
              </a:rPr>
              <a:t>Department of Electrical Engineering, The University </a:t>
            </a:r>
            <a:r>
              <a:rPr lang="en-US" sz="3600" i="1" dirty="0">
                <a:latin typeface="Arial" pitchFamily="34" charset="0"/>
                <a:cs typeface="Arial" pitchFamily="34" charset="0"/>
              </a:rPr>
              <a:t>of </a:t>
            </a:r>
            <a:r>
              <a:rPr lang="en-US" sz="3600" i="1" dirty="0" smtClean="0">
                <a:latin typeface="Arial" pitchFamily="34" charset="0"/>
                <a:cs typeface="Arial" pitchFamily="34" charset="0"/>
              </a:rPr>
              <a:t>Michigan, Ann Arbor, MI</a:t>
            </a:r>
            <a:endParaRPr lang="en-US" sz="3600" dirty="0">
              <a:latin typeface="Arial" pitchFamily="34" charset="0"/>
              <a:cs typeface="Arial" pitchFamily="34" charset="0"/>
            </a:endParaRPr>
          </a:p>
        </p:txBody>
      </p:sp>
      <p:sp>
        <p:nvSpPr>
          <p:cNvPr id="2" name="TextBox 1"/>
          <p:cNvSpPr txBox="1"/>
          <p:nvPr/>
        </p:nvSpPr>
        <p:spPr>
          <a:xfrm>
            <a:off x="927699" y="5531849"/>
            <a:ext cx="11879976" cy="830997"/>
          </a:xfrm>
          <a:prstGeom prst="rect">
            <a:avLst/>
          </a:prstGeom>
          <a:solidFill>
            <a:srgbClr val="03204F"/>
          </a:solidFill>
        </p:spPr>
        <p:txBody>
          <a:bodyPr wrap="square" rtlCol="0" anchor="ctr">
            <a:spAutoFit/>
          </a:bodyPr>
          <a:lstStyle/>
          <a:p>
            <a:r>
              <a:rPr lang="en-US" sz="4800" b="1" dirty="0" smtClean="0">
                <a:solidFill>
                  <a:srgbClr val="F8C728"/>
                </a:solidFill>
                <a:latin typeface="Arial" panose="020B0604020202020204" pitchFamily="34" charset="0"/>
                <a:cs typeface="Arial" panose="020B0604020202020204" pitchFamily="34" charset="0"/>
              </a:rPr>
              <a:t>Introduction</a:t>
            </a:r>
            <a:r>
              <a:rPr lang="en-US" sz="4800" b="1" dirty="0">
                <a:solidFill>
                  <a:srgbClr val="F8C728"/>
                </a:solidFill>
                <a:latin typeface="Arial" panose="020B0604020202020204" pitchFamily="34" charset="0"/>
                <a:cs typeface="Arial" panose="020B0604020202020204" pitchFamily="34" charset="0"/>
              </a:rPr>
              <a:t>	</a:t>
            </a:r>
          </a:p>
        </p:txBody>
      </p:sp>
      <p:sp>
        <p:nvSpPr>
          <p:cNvPr id="72" name="TextBox 71"/>
          <p:cNvSpPr txBox="1"/>
          <p:nvPr/>
        </p:nvSpPr>
        <p:spPr>
          <a:xfrm>
            <a:off x="919234" y="12126518"/>
            <a:ext cx="11879976" cy="830997"/>
          </a:xfrm>
          <a:prstGeom prst="rect">
            <a:avLst/>
          </a:prstGeom>
          <a:solidFill>
            <a:srgbClr val="03204F"/>
          </a:solidFill>
        </p:spPr>
        <p:txBody>
          <a:bodyPr wrap="square" rtlCol="0" anchor="ctr">
            <a:spAutoFit/>
          </a:bodyPr>
          <a:lstStyle/>
          <a:p>
            <a:r>
              <a:rPr lang="en-US" sz="4800" b="1" dirty="0">
                <a:solidFill>
                  <a:srgbClr val="F8C728"/>
                </a:solidFill>
                <a:latin typeface="Arial" panose="020B0604020202020204" pitchFamily="34" charset="0"/>
                <a:cs typeface="Arial" panose="020B0604020202020204" pitchFamily="34" charset="0"/>
              </a:rPr>
              <a:t>Materials and </a:t>
            </a:r>
            <a:r>
              <a:rPr lang="en-US" sz="4800" b="1" dirty="0" smtClean="0">
                <a:solidFill>
                  <a:srgbClr val="F8C728"/>
                </a:solidFill>
                <a:latin typeface="Arial" panose="020B0604020202020204" pitchFamily="34" charset="0"/>
                <a:cs typeface="Arial" panose="020B0604020202020204" pitchFamily="34" charset="0"/>
              </a:rPr>
              <a:t>Methods</a:t>
            </a:r>
            <a:endParaRPr lang="en-US" sz="4800" b="1" dirty="0">
              <a:solidFill>
                <a:srgbClr val="F8C728"/>
              </a:solidFill>
              <a:latin typeface="Arial" panose="020B0604020202020204" pitchFamily="34" charset="0"/>
              <a:cs typeface="Arial" panose="020B0604020202020204" pitchFamily="34" charset="0"/>
            </a:endParaRPr>
          </a:p>
        </p:txBody>
      </p:sp>
      <p:sp>
        <p:nvSpPr>
          <p:cNvPr id="74" name="TextBox 73"/>
          <p:cNvSpPr txBox="1"/>
          <p:nvPr/>
        </p:nvSpPr>
        <p:spPr>
          <a:xfrm>
            <a:off x="933347" y="21652984"/>
            <a:ext cx="11879976" cy="830997"/>
          </a:xfrm>
          <a:prstGeom prst="rect">
            <a:avLst/>
          </a:prstGeom>
          <a:solidFill>
            <a:srgbClr val="03204F"/>
          </a:solidFill>
        </p:spPr>
        <p:txBody>
          <a:bodyPr wrap="square" rtlCol="0" anchor="ctr">
            <a:spAutoFit/>
          </a:bodyPr>
          <a:lstStyle/>
          <a:p>
            <a:r>
              <a:rPr lang="en-US" sz="4800" b="1" dirty="0">
                <a:solidFill>
                  <a:srgbClr val="F8C728"/>
                </a:solidFill>
                <a:latin typeface="Arial" panose="020B0604020202020204" pitchFamily="34" charset="0"/>
                <a:cs typeface="Arial" panose="020B0604020202020204" pitchFamily="34" charset="0"/>
              </a:rPr>
              <a:t>Results and Discussion</a:t>
            </a:r>
          </a:p>
        </p:txBody>
      </p:sp>
      <p:sp>
        <p:nvSpPr>
          <p:cNvPr id="75" name="TextBox 74"/>
          <p:cNvSpPr txBox="1"/>
          <p:nvPr/>
        </p:nvSpPr>
        <p:spPr>
          <a:xfrm>
            <a:off x="14642944" y="18656436"/>
            <a:ext cx="11879976" cy="830997"/>
          </a:xfrm>
          <a:prstGeom prst="rect">
            <a:avLst/>
          </a:prstGeom>
          <a:solidFill>
            <a:srgbClr val="03204F"/>
          </a:solidFill>
        </p:spPr>
        <p:txBody>
          <a:bodyPr wrap="square" rtlCol="0" anchor="ctr">
            <a:spAutoFit/>
          </a:bodyPr>
          <a:lstStyle/>
          <a:p>
            <a:r>
              <a:rPr lang="en-US" sz="4800" b="1" dirty="0">
                <a:solidFill>
                  <a:srgbClr val="F8C728"/>
                </a:solidFill>
                <a:latin typeface="Arial" panose="020B0604020202020204" pitchFamily="34" charset="0"/>
                <a:cs typeface="Arial" panose="020B0604020202020204" pitchFamily="34" charset="0"/>
              </a:rPr>
              <a:t>Conclusions</a:t>
            </a:r>
          </a:p>
        </p:txBody>
      </p:sp>
      <p:sp>
        <p:nvSpPr>
          <p:cNvPr id="77" name="TextBox 76"/>
          <p:cNvSpPr txBox="1"/>
          <p:nvPr/>
        </p:nvSpPr>
        <p:spPr>
          <a:xfrm>
            <a:off x="14637786" y="27248329"/>
            <a:ext cx="11879976" cy="830997"/>
          </a:xfrm>
          <a:prstGeom prst="rect">
            <a:avLst/>
          </a:prstGeom>
          <a:solidFill>
            <a:srgbClr val="03204F"/>
          </a:solidFill>
        </p:spPr>
        <p:txBody>
          <a:bodyPr wrap="square" rtlCol="0" anchor="ctr">
            <a:spAutoFit/>
          </a:bodyPr>
          <a:lstStyle/>
          <a:p>
            <a:r>
              <a:rPr lang="en-US" sz="4800" b="1" dirty="0">
                <a:solidFill>
                  <a:srgbClr val="F8C728"/>
                </a:solidFill>
                <a:latin typeface="Arial" panose="020B0604020202020204" pitchFamily="34" charset="0"/>
                <a:cs typeface="Arial" panose="020B0604020202020204" pitchFamily="34" charset="0"/>
              </a:rPr>
              <a:t>Acknowledgements</a:t>
            </a:r>
          </a:p>
        </p:txBody>
      </p:sp>
      <p:sp>
        <p:nvSpPr>
          <p:cNvPr id="78" name="TextBox 77"/>
          <p:cNvSpPr txBox="1"/>
          <p:nvPr/>
        </p:nvSpPr>
        <p:spPr>
          <a:xfrm>
            <a:off x="14629172" y="31438605"/>
            <a:ext cx="11887200" cy="830997"/>
          </a:xfrm>
          <a:prstGeom prst="rect">
            <a:avLst/>
          </a:prstGeom>
          <a:solidFill>
            <a:srgbClr val="03204F"/>
          </a:solidFill>
        </p:spPr>
        <p:txBody>
          <a:bodyPr wrap="square" rtlCol="0" anchor="ctr">
            <a:spAutoFit/>
          </a:bodyPr>
          <a:lstStyle/>
          <a:p>
            <a:r>
              <a:rPr lang="en-US" sz="4800" b="1" dirty="0">
                <a:solidFill>
                  <a:srgbClr val="F8C728"/>
                </a:solidFill>
                <a:latin typeface="Arial" panose="020B0604020202020204" pitchFamily="34" charset="0"/>
                <a:cs typeface="Arial" panose="020B0604020202020204" pitchFamily="34" charset="0"/>
              </a:rPr>
              <a:t>References</a:t>
            </a:r>
          </a:p>
        </p:txBody>
      </p:sp>
      <p:pic>
        <p:nvPicPr>
          <p:cNvPr id="80" name="Picture 79"/>
          <p:cNvPicPr>
            <a:picLocks noChangeAspect="1"/>
          </p:cNvPicPr>
          <p:nvPr/>
        </p:nvPicPr>
        <p:blipFill>
          <a:blip r:embed="rId3"/>
          <a:stretch>
            <a:fillRect/>
          </a:stretch>
        </p:blipFill>
        <p:spPr>
          <a:xfrm>
            <a:off x="944364" y="1219403"/>
            <a:ext cx="3657600" cy="3657600"/>
          </a:xfrm>
          <a:prstGeom prst="rect">
            <a:avLst/>
          </a:prstGeom>
        </p:spPr>
      </p:pic>
      <p:grpSp>
        <p:nvGrpSpPr>
          <p:cNvPr id="5" name="Group 4"/>
          <p:cNvGrpSpPr/>
          <p:nvPr/>
        </p:nvGrpSpPr>
        <p:grpSpPr>
          <a:xfrm>
            <a:off x="876414" y="13359782"/>
            <a:ext cx="6432284" cy="7641419"/>
            <a:chOff x="876414" y="14844323"/>
            <a:chExt cx="5556026" cy="662241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364" y="14844323"/>
              <a:ext cx="5488076" cy="5906542"/>
            </a:xfrm>
            <a:prstGeom prst="rect">
              <a:avLst/>
            </a:prstGeom>
          </p:spPr>
        </p:pic>
        <p:sp>
          <p:nvSpPr>
            <p:cNvPr id="38" name="TextBox 37"/>
            <p:cNvSpPr txBox="1"/>
            <p:nvPr/>
          </p:nvSpPr>
          <p:spPr>
            <a:xfrm>
              <a:off x="876414" y="21090468"/>
              <a:ext cx="5556026" cy="376265"/>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Figure 1</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 aerial view of </a:t>
              </a:r>
              <a:r>
                <a:rPr lang="en-US" sz="2000" dirty="0" smtClean="0">
                  <a:latin typeface="Arial" panose="020B0604020202020204" pitchFamily="34" charset="0"/>
                  <a:cs typeface="Arial" panose="020B0604020202020204" pitchFamily="34" charset="0"/>
                </a:rPr>
                <a:t>LVTF.</a:t>
              </a:r>
              <a:endParaRPr lang="en-US" sz="2000" dirty="0">
                <a:latin typeface="Arial" panose="020B0604020202020204" pitchFamily="34" charset="0"/>
                <a:cs typeface="Arial" panose="020B0604020202020204" pitchFamily="34" charset="0"/>
              </a:endParaRPr>
            </a:p>
          </p:txBody>
        </p:sp>
      </p:grpSp>
      <p:grpSp>
        <p:nvGrpSpPr>
          <p:cNvPr id="9" name="Group 8"/>
          <p:cNvGrpSpPr/>
          <p:nvPr/>
        </p:nvGrpSpPr>
        <p:grpSpPr>
          <a:xfrm>
            <a:off x="14629172" y="5667522"/>
            <a:ext cx="11712277" cy="5552647"/>
            <a:chOff x="14869778" y="6362846"/>
            <a:chExt cx="10909994" cy="4865369"/>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525" t="3120" r="7933"/>
            <a:stretch/>
          </p:blipFill>
          <p:spPr>
            <a:xfrm>
              <a:off x="14869778" y="6362846"/>
              <a:ext cx="5532120" cy="4451703"/>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079" t="5108" r="7858"/>
            <a:stretch/>
          </p:blipFill>
          <p:spPr>
            <a:xfrm>
              <a:off x="20582932" y="6560122"/>
              <a:ext cx="5196840" cy="4118107"/>
            </a:xfrm>
            <a:prstGeom prst="rect">
              <a:avLst/>
            </a:prstGeom>
          </p:spPr>
        </p:pic>
        <p:sp>
          <p:nvSpPr>
            <p:cNvPr id="39" name="TextBox 38"/>
            <p:cNvSpPr txBox="1"/>
            <p:nvPr/>
          </p:nvSpPr>
          <p:spPr>
            <a:xfrm>
              <a:off x="15696795" y="10877629"/>
              <a:ext cx="9379805" cy="3505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Figure </a:t>
              </a:r>
              <a:r>
                <a:rPr lang="en-US" sz="2000" b="1" dirty="0">
                  <a:latin typeface="Arial" panose="020B0604020202020204" pitchFamily="34" charset="0"/>
                  <a:cs typeface="Arial" panose="020B0604020202020204" pitchFamily="34" charset="0"/>
                </a:rPr>
                <a:t>5</a:t>
              </a:r>
              <a:r>
                <a:rPr lang="en-US" sz="2000" dirty="0" smtClean="0">
                  <a:latin typeface="Arial" panose="020B0604020202020204" pitchFamily="34" charset="0"/>
                  <a:cs typeface="Arial" panose="020B0604020202020204" pitchFamily="34" charset="0"/>
                </a:rPr>
                <a:t>: Evidence of CEX ions and ion acceleration at higher “spacecraft” potentials.</a:t>
              </a:r>
              <a:endParaRPr lang="en-US" sz="2000" dirty="0">
                <a:latin typeface="Arial" panose="020B0604020202020204" pitchFamily="34" charset="0"/>
                <a:cs typeface="Arial" panose="020B0604020202020204" pitchFamily="34" charset="0"/>
              </a:endParaRPr>
            </a:p>
          </p:txBody>
        </p:sp>
      </p:grpSp>
      <p:sp>
        <p:nvSpPr>
          <p:cNvPr id="27" name="TextBox 26"/>
          <p:cNvSpPr txBox="1"/>
          <p:nvPr/>
        </p:nvSpPr>
        <p:spPr>
          <a:xfrm>
            <a:off x="6917443" y="20509448"/>
            <a:ext cx="5934074"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Figure 2</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Hollow cathode in operation on the “spacecraft”.</a:t>
            </a:r>
          </a:p>
        </p:txBody>
      </p:sp>
      <p:sp>
        <p:nvSpPr>
          <p:cNvPr id="41" name="TextBox 40"/>
          <p:cNvSpPr txBox="1"/>
          <p:nvPr/>
        </p:nvSpPr>
        <p:spPr>
          <a:xfrm>
            <a:off x="15807888" y="17742859"/>
            <a:ext cx="9917231"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Figure </a:t>
            </a:r>
            <a:r>
              <a:rPr lang="en-US" sz="2000" b="1" dirty="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 Plasma potential contour maps showing high plasma potential throughout.</a:t>
            </a:r>
            <a:endParaRPr lang="en-US" sz="2000" dirty="0">
              <a:latin typeface="Arial" panose="020B0604020202020204" pitchFamily="34" charset="0"/>
              <a:cs typeface="Arial" panose="020B0604020202020204" pitchFamily="34" charset="0"/>
            </a:endParaRPr>
          </a:p>
        </p:txBody>
      </p:sp>
      <p:cxnSp>
        <p:nvCxnSpPr>
          <p:cNvPr id="23" name="Straight Arrow Connector 22"/>
          <p:cNvCxnSpPr/>
          <p:nvPr/>
        </p:nvCxnSpPr>
        <p:spPr>
          <a:xfrm>
            <a:off x="17842523" y="7533249"/>
            <a:ext cx="548640" cy="750277"/>
          </a:xfrm>
          <a:prstGeom prst="straightConnector1">
            <a:avLst/>
          </a:prstGeom>
          <a:ln w="635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22468095" y="6677453"/>
            <a:ext cx="548640" cy="750277"/>
          </a:xfrm>
          <a:prstGeom prst="straightConnector1">
            <a:avLst/>
          </a:prstGeom>
          <a:ln w="635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16663685" y="7162419"/>
            <a:ext cx="235767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CEX Ions</a:t>
            </a:r>
            <a:endParaRPr lang="en-US" sz="2000" dirty="0">
              <a:latin typeface="Arial" panose="020B0604020202020204" pitchFamily="34" charset="0"/>
              <a:cs typeface="Arial" panose="020B0604020202020204" pitchFamily="34" charset="0"/>
            </a:endParaRPr>
          </a:p>
        </p:txBody>
      </p:sp>
      <p:sp>
        <p:nvSpPr>
          <p:cNvPr id="48" name="TextBox 47"/>
          <p:cNvSpPr txBox="1"/>
          <p:nvPr/>
        </p:nvSpPr>
        <p:spPr>
          <a:xfrm>
            <a:off x="21173829" y="6224376"/>
            <a:ext cx="235767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CEX Ions</a:t>
            </a:r>
            <a:endParaRPr lang="en-US" sz="2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7"/>
          <a:stretch>
            <a:fillRect/>
          </a:stretch>
        </p:blipFill>
        <p:spPr>
          <a:xfrm>
            <a:off x="14667197" y="11787428"/>
            <a:ext cx="5880463" cy="5679197"/>
          </a:xfrm>
          <a:prstGeom prst="rect">
            <a:avLst/>
          </a:prstGeom>
        </p:spPr>
      </p:pic>
      <p:pic>
        <p:nvPicPr>
          <p:cNvPr id="26" name="Picture 25"/>
          <p:cNvPicPr>
            <a:picLocks noChangeAspect="1"/>
          </p:cNvPicPr>
          <p:nvPr/>
        </p:nvPicPr>
        <p:blipFill>
          <a:blip r:embed="rId8"/>
          <a:stretch>
            <a:fillRect/>
          </a:stretch>
        </p:blipFill>
        <p:spPr>
          <a:xfrm>
            <a:off x="20547660" y="11794396"/>
            <a:ext cx="5928255" cy="5672230"/>
          </a:xfrm>
          <a:prstGeom prst="rect">
            <a:avLst/>
          </a:prstGeom>
        </p:spPr>
      </p:pic>
      <p:sp>
        <p:nvSpPr>
          <p:cNvPr id="51" name="TextBox 50"/>
          <p:cNvSpPr txBox="1"/>
          <p:nvPr/>
        </p:nvSpPr>
        <p:spPr>
          <a:xfrm>
            <a:off x="2265213" y="27540402"/>
            <a:ext cx="9188018"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Figure </a:t>
            </a:r>
            <a:r>
              <a:rPr lang="en-US" sz="2000" b="1" dirty="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“Beam current” neutralized depends heavily on the keeper discharge current and as opposed to cathode power.</a:t>
            </a:r>
            <a:endParaRPr lang="en-US" sz="2000" dirty="0">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9"/>
          <a:stretch>
            <a:fillRect/>
          </a:stretch>
        </p:blipFill>
        <p:spPr>
          <a:xfrm>
            <a:off x="923925" y="24049005"/>
            <a:ext cx="5291949" cy="2137313"/>
          </a:xfrm>
          <a:prstGeom prst="rect">
            <a:avLst/>
          </a:prstGeom>
        </p:spPr>
      </p:pic>
      <p:sp>
        <p:nvSpPr>
          <p:cNvPr id="61" name="TextBox 60"/>
          <p:cNvSpPr txBox="1"/>
          <p:nvPr/>
        </p:nvSpPr>
        <p:spPr>
          <a:xfrm>
            <a:off x="2216479" y="33497020"/>
            <a:ext cx="9188018"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Figure 4</a:t>
            </a:r>
            <a:r>
              <a:rPr lang="en-US" sz="2000" dirty="0" smtClean="0">
                <a:latin typeface="Arial" panose="020B0604020202020204" pitchFamily="34" charset="0"/>
                <a:cs typeface="Arial" panose="020B0604020202020204" pitchFamily="34" charset="0"/>
              </a:rPr>
              <a:t>: Both the plasma and the “spacecraft” potential have long transients before reaching equilibrium when the “beam” is fired.</a:t>
            </a:r>
            <a:endParaRPr lang="en-US" sz="2000" dirty="0">
              <a:latin typeface="Arial" panose="020B0604020202020204" pitchFamily="34" charset="0"/>
              <a:cs typeface="Arial" panose="020B0604020202020204" pitchFamily="34" charset="0"/>
            </a:endParaRPr>
          </a:p>
        </p:txBody>
      </p:sp>
      <p:pic>
        <p:nvPicPr>
          <p:cNvPr id="52" name="Picture 51"/>
          <p:cNvPicPr>
            <a:picLocks noChangeAspect="1"/>
          </p:cNvPicPr>
          <p:nvPr/>
        </p:nvPicPr>
        <p:blipFill>
          <a:blip r:embed="rId10"/>
          <a:stretch>
            <a:fillRect/>
          </a:stretch>
        </p:blipFill>
        <p:spPr>
          <a:xfrm>
            <a:off x="884452" y="28963785"/>
            <a:ext cx="6032991" cy="4316156"/>
          </a:xfrm>
          <a:prstGeom prst="rect">
            <a:avLst/>
          </a:prstGeom>
        </p:spPr>
      </p:pic>
      <p:cxnSp>
        <p:nvCxnSpPr>
          <p:cNvPr id="66" name="Straight Arrow Connector 65"/>
          <p:cNvCxnSpPr/>
          <p:nvPr/>
        </p:nvCxnSpPr>
        <p:spPr>
          <a:xfrm flipH="1">
            <a:off x="2154884" y="31942220"/>
            <a:ext cx="506255" cy="590654"/>
          </a:xfrm>
          <a:prstGeom prst="straightConnector1">
            <a:avLst/>
          </a:prstGeom>
          <a:ln w="635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1828800" y="31234334"/>
            <a:ext cx="1664678"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“Beam” fired</a:t>
            </a:r>
            <a:endParaRPr lang="en-US" sz="2000" dirty="0">
              <a:latin typeface="Arial" panose="020B0604020202020204" pitchFamily="34" charset="0"/>
              <a:cs typeface="Arial" panose="020B0604020202020204" pitchFamily="34" charset="0"/>
            </a:endParaRPr>
          </a:p>
        </p:txBody>
      </p:sp>
      <p:cxnSp>
        <p:nvCxnSpPr>
          <p:cNvPr id="70" name="Straight Arrow Connector 69"/>
          <p:cNvCxnSpPr/>
          <p:nvPr/>
        </p:nvCxnSpPr>
        <p:spPr>
          <a:xfrm flipV="1">
            <a:off x="4161937" y="30989376"/>
            <a:ext cx="275889" cy="483246"/>
          </a:xfrm>
          <a:prstGeom prst="straightConnector1">
            <a:avLst/>
          </a:prstGeom>
          <a:ln w="635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2987223" y="31457735"/>
            <a:ext cx="1664678"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“Beam” turned off</a:t>
            </a:r>
            <a:endParaRPr lang="en-US" sz="2000" dirty="0">
              <a:latin typeface="Arial" panose="020B0604020202020204" pitchFamily="34" charset="0"/>
              <a:cs typeface="Arial" panose="020B0604020202020204" pitchFamily="34" charset="0"/>
            </a:endParaRPr>
          </a:p>
        </p:txBody>
      </p:sp>
      <p:pic>
        <p:nvPicPr>
          <p:cNvPr id="65" name="Picture 64"/>
          <p:cNvPicPr>
            <a:picLocks noChangeAspect="1"/>
          </p:cNvPicPr>
          <p:nvPr/>
        </p:nvPicPr>
        <p:blipFill>
          <a:blip r:embed="rId11"/>
          <a:stretch>
            <a:fillRect/>
          </a:stretch>
        </p:blipFill>
        <p:spPr>
          <a:xfrm>
            <a:off x="7013783" y="28963785"/>
            <a:ext cx="5807691" cy="4332599"/>
          </a:xfrm>
          <a:prstGeom prst="rect">
            <a:avLst/>
          </a:prstGeom>
        </p:spPr>
      </p:pic>
      <p:pic>
        <p:nvPicPr>
          <p:cNvPr id="73" name="Picture 72"/>
          <p:cNvPicPr>
            <a:picLocks noChangeAspect="1"/>
          </p:cNvPicPr>
          <p:nvPr/>
        </p:nvPicPr>
        <p:blipFill>
          <a:blip r:embed="rId12"/>
          <a:stretch>
            <a:fillRect/>
          </a:stretch>
        </p:blipFill>
        <p:spPr>
          <a:xfrm>
            <a:off x="6215874" y="22895559"/>
            <a:ext cx="6591801" cy="4444207"/>
          </a:xfrm>
          <a:prstGeom prst="rect">
            <a:avLst/>
          </a:prstGeom>
        </p:spPr>
      </p:pic>
      <p:pic>
        <p:nvPicPr>
          <p:cNvPr id="1026" name="Picture 2" descr="http://cnls.lanl.gov/~chertkov/lalrg.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702067" y="2997170"/>
            <a:ext cx="4773848" cy="173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58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1547</TotalTime>
  <Words>520</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Eshita Khera</dc:creator>
  <cp:lastModifiedBy>Grant Miars</cp:lastModifiedBy>
  <cp:revision>95</cp:revision>
  <cp:lastPrinted>2015-07-27T22:18:25Z</cp:lastPrinted>
  <dcterms:created xsi:type="dcterms:W3CDTF">2014-10-05T03:48:13Z</dcterms:created>
  <dcterms:modified xsi:type="dcterms:W3CDTF">2015-10-07T23:43:02Z</dcterms:modified>
</cp:coreProperties>
</file>