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71" r:id="rId4"/>
    <p:sldId id="273" r:id="rId5"/>
    <p:sldId id="274" r:id="rId6"/>
    <p:sldId id="264" r:id="rId7"/>
    <p:sldId id="283" r:id="rId8"/>
    <p:sldId id="282" r:id="rId9"/>
    <p:sldId id="260" r:id="rId10"/>
    <p:sldId id="265" r:id="rId11"/>
    <p:sldId id="291" r:id="rId12"/>
    <p:sldId id="293" r:id="rId13"/>
    <p:sldId id="266" r:id="rId14"/>
    <p:sldId id="292" r:id="rId15"/>
    <p:sldId id="288" r:id="rId16"/>
    <p:sldId id="290" r:id="rId17"/>
    <p:sldId id="289" r:id="rId18"/>
    <p:sldId id="294" r:id="rId19"/>
    <p:sldId id="296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10" autoAdjust="0"/>
  </p:normalViewPr>
  <p:slideViewPr>
    <p:cSldViewPr>
      <p:cViewPr>
        <p:scale>
          <a:sx n="125" d="100"/>
          <a:sy n="125" d="100"/>
        </p:scale>
        <p:origin x="-12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B31E-7385-494C-9393-D25A562DBB9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4D8A-860F-42CC-8B8A-6773B84F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/>
          <a:p>
            <a:pPr eaLnBrk="1" hangingPunct="1"/>
            <a:endParaRPr lang="en-US" altLang="zh-CN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1288"/>
            <a:ext cx="5734050" cy="43021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6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30B1-DD52-4708-AAE2-EBA486108A7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" y="424543"/>
            <a:ext cx="8991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3200" dirty="0" smtClean="0"/>
              <a:t>PROPERTIES OF UNIPOLAR DC-PULSED MICROPLASMA ARRAYS AT INTERMEDIATE </a:t>
            </a:r>
            <a:r>
              <a:rPr lang="en-US" sz="3200" dirty="0"/>
              <a:t>PRESSURES*</a:t>
            </a:r>
            <a:endParaRPr kumimoji="0" lang="en-US" altLang="zh-TW" sz="3000" dirty="0">
              <a:ea typeface="굴림" pitchFamily="34" charset="-127"/>
            </a:endParaRPr>
          </a:p>
          <a:p>
            <a:pPr algn="ctr">
              <a:spcAft>
                <a:spcPts val="0"/>
              </a:spcAft>
            </a:pPr>
            <a:r>
              <a:rPr kumimoji="0" lang="en-US" altLang="zh-TW" sz="2200" dirty="0"/>
              <a:t>Peng </a:t>
            </a:r>
            <a:r>
              <a:rPr kumimoji="0" lang="en-US" altLang="zh-TW" sz="2200" dirty="0" smtClean="0"/>
              <a:t>Tian</a:t>
            </a:r>
            <a:r>
              <a:rPr kumimoji="0" lang="en-US" altLang="zh-TW" sz="2200" baseline="30000" dirty="0" smtClean="0"/>
              <a:t>a)</a:t>
            </a:r>
            <a:r>
              <a:rPr kumimoji="0" lang="en-US" altLang="zh-TW" sz="2200" dirty="0" smtClean="0"/>
              <a:t>, </a:t>
            </a:r>
            <a:r>
              <a:rPr kumimoji="0" lang="en-US" altLang="zh-TW" sz="2200" dirty="0" err="1" smtClean="0"/>
              <a:t>Chenhui</a:t>
            </a:r>
            <a:r>
              <a:rPr kumimoji="0" lang="en-US" altLang="zh-TW" sz="2200" dirty="0" smtClean="0"/>
              <a:t> Qu</a:t>
            </a:r>
            <a:r>
              <a:rPr kumimoji="0" lang="en-US" altLang="zh-TW" sz="2200" baseline="30000" dirty="0" smtClean="0"/>
              <a:t>a)</a:t>
            </a:r>
            <a:r>
              <a:rPr kumimoji="0" lang="en-US" altLang="zh-TW" sz="2200" dirty="0" smtClean="0"/>
              <a:t> and Mark </a:t>
            </a:r>
            <a:r>
              <a:rPr kumimoji="0" lang="en-US" altLang="zh-TW" sz="2200" dirty="0"/>
              <a:t>J. </a:t>
            </a:r>
            <a:r>
              <a:rPr kumimoji="0" lang="en-US" altLang="zh-TW" sz="2200" dirty="0" err="1" smtClean="0"/>
              <a:t>Kushner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</a:p>
          <a:p>
            <a:pPr algn="ctr">
              <a:spcAft>
                <a:spcPts val="0"/>
              </a:spcAft>
            </a:pPr>
            <a:endParaRPr kumimoji="0" lang="en-US" altLang="zh-TW" sz="2200" baseline="30000" dirty="0" smtClean="0"/>
          </a:p>
          <a:p>
            <a:pPr algn="ctr"/>
            <a:r>
              <a:rPr kumimoji="0" lang="en-US" altLang="zh-TW" sz="2000" baseline="30000" dirty="0" smtClean="0"/>
              <a:t>a)</a:t>
            </a:r>
            <a:r>
              <a:rPr kumimoji="0" lang="en-US" altLang="zh-TW" sz="2000" baseline="30000" dirty="0"/>
              <a:t> </a:t>
            </a:r>
            <a:r>
              <a:rPr kumimoji="0" lang="en-US" altLang="zh-TW" sz="2000" dirty="0" smtClean="0"/>
              <a:t>University </a:t>
            </a:r>
            <a:r>
              <a:rPr kumimoji="0" lang="en-US" altLang="zh-TW" sz="2000" dirty="0"/>
              <a:t>of </a:t>
            </a:r>
            <a:r>
              <a:rPr kumimoji="0" lang="en-US" altLang="zh-TW" sz="2000" dirty="0" smtClean="0"/>
              <a:t>Michigan, Electrical Engineering &amp; Computer Science</a:t>
            </a:r>
          </a:p>
          <a:p>
            <a:pPr algn="ctr">
              <a:spcAft>
                <a:spcPts val="0"/>
              </a:spcAft>
            </a:pPr>
            <a:r>
              <a:rPr kumimoji="0" lang="en-US" altLang="zh-TW" sz="2000" dirty="0" smtClean="0"/>
              <a:t>Ann </a:t>
            </a:r>
            <a:r>
              <a:rPr kumimoji="0" lang="en-US" altLang="zh-TW" sz="2000" dirty="0"/>
              <a:t>Arbor, MI </a:t>
            </a:r>
            <a:r>
              <a:rPr kumimoji="0" lang="en-US" altLang="zh-TW" sz="2000" dirty="0" smtClean="0"/>
              <a:t>48109-2122 USA</a:t>
            </a:r>
          </a:p>
          <a:p>
            <a:pPr algn="ctr">
              <a:spcAft>
                <a:spcPts val="600"/>
              </a:spcAft>
            </a:pPr>
            <a:r>
              <a:rPr kumimoji="0" lang="en-US" altLang="zh-TW" sz="2000" dirty="0"/>
              <a:t>tianpeng@umich.edu, </a:t>
            </a:r>
            <a:r>
              <a:rPr kumimoji="0" lang="en-US" altLang="zh-TW" sz="2000" dirty="0" smtClean="0"/>
              <a:t>chenqu@umich.edu, mjkush@umich.edu</a:t>
            </a:r>
            <a:endParaRPr kumimoji="0" lang="en-US" altLang="zh-TW" sz="2000" dirty="0"/>
          </a:p>
          <a:p>
            <a:pPr algn="ctr" eaLnBrk="1" hangingPunct="1"/>
            <a:endParaRPr kumimoji="0" lang="en-US" altLang="zh-TW" sz="2000" dirty="0"/>
          </a:p>
          <a:p>
            <a:pPr algn="ctr" eaLnBrk="1" hangingPunct="1"/>
            <a:r>
              <a:rPr kumimoji="0" lang="en-US" altLang="zh-TW" sz="2000" dirty="0"/>
              <a:t>6</a:t>
            </a:r>
            <a:r>
              <a:rPr kumimoji="0" lang="en-US" altLang="zh-TW" sz="2000" baseline="30000" dirty="0"/>
              <a:t>th</a:t>
            </a:r>
            <a:r>
              <a:rPr kumimoji="0" lang="en-US" altLang="zh-TW" sz="2000" dirty="0"/>
              <a:t> Annual MIPSE Graduate Student Symposium</a:t>
            </a:r>
          </a:p>
          <a:p>
            <a:pPr algn="ctr" eaLnBrk="1" hangingPunct="1"/>
            <a:endParaRPr kumimoji="0" lang="en-US" altLang="zh-TW" sz="2000" dirty="0" smtClean="0"/>
          </a:p>
          <a:p>
            <a:pPr algn="ctr" eaLnBrk="1" hangingPunct="1"/>
            <a:r>
              <a:rPr kumimoji="0" lang="en-US" altLang="zh-TW" sz="2000" dirty="0" smtClean="0"/>
              <a:t>October 2015</a:t>
            </a:r>
          </a:p>
          <a:p>
            <a:pPr algn="ctr" eaLnBrk="1" hangingPunct="1"/>
            <a:endParaRPr kumimoji="0" lang="en-US" altLang="zh-TW" sz="2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52210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* </a:t>
            </a:r>
            <a:r>
              <a:rPr kumimoji="0" lang="en-US" altLang="zh-TW" dirty="0"/>
              <a:t>Work supported </a:t>
            </a:r>
            <a:r>
              <a:rPr kumimoji="0" lang="en-US" altLang="zh-TW" dirty="0" smtClean="0"/>
              <a:t>by </a:t>
            </a:r>
            <a:r>
              <a:rPr lang="en-US" altLang="zh-CN" dirty="0">
                <a:ea typeface="SimSun" pitchFamily="2" charset="-122"/>
              </a:rPr>
              <a:t>DARPA, the DOE Office of Fusion Energy Science and the National Science Foundation</a:t>
            </a:r>
            <a:r>
              <a:rPr lang="en-US" altLang="zh-CN" dirty="0" smtClean="0">
                <a:ea typeface="SimSun" pitchFamily="2" charset="-122"/>
              </a:rPr>
              <a:t>.</a:t>
            </a:r>
            <a:endParaRPr lang="en-US" altLang="zh-CN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2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869264" y="76200"/>
            <a:ext cx="3548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PRF AND VOLTAGE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10</a:t>
            </a:fld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4" name="Picture 3" descr="D:\tianpeng_UIGEL5_D\PT_Conference\2015_GEC_Hawaii\Tif\Ar-1D-versus-voltag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9" y="762000"/>
            <a:ext cx="3764101" cy="31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tianpeng_UIGEL5_D\PT_Conference\2015_GEC_Hawaii\Tif\Ar-1D-versus-perio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67" y="720776"/>
            <a:ext cx="3732552" cy="33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9647" y="3886200"/>
            <a:ext cx="826955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 err="1" smtClean="0">
                <a:ea typeface="SimSun" pitchFamily="2" charset="-122"/>
              </a:rPr>
              <a:t>Ar</a:t>
            </a:r>
            <a:r>
              <a:rPr lang="en-US" altLang="ko-KR" sz="1800" i="0" dirty="0" smtClean="0">
                <a:ea typeface="SimSun" pitchFamily="2" charset="-122"/>
              </a:rPr>
              <a:t>, 60 </a:t>
            </a:r>
            <a:r>
              <a:rPr lang="en-US" altLang="ko-KR" sz="1800" i="0" dirty="0" err="1" smtClean="0">
                <a:ea typeface="SimSun" pitchFamily="2" charset="-122"/>
              </a:rPr>
              <a:t>Torr</a:t>
            </a:r>
            <a:r>
              <a:rPr lang="en-US" altLang="ko-KR" sz="1800" i="0" dirty="0" smtClean="0">
                <a:ea typeface="SimSun" pitchFamily="2" charset="-122"/>
              </a:rPr>
              <a:t>, fixed pulse length (30 ns).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 smtClean="0">
                <a:ea typeface="SimSun" pitchFamily="2" charset="-122"/>
              </a:rPr>
              <a:t>Increasing voltage and power deposition increases </a:t>
            </a:r>
            <a:r>
              <a:rPr lang="en-US" altLang="ko-KR" sz="1800" i="0" dirty="0" err="1" smtClean="0">
                <a:ea typeface="SimSun" pitchFamily="2" charset="-122"/>
              </a:rPr>
              <a:t>T</a:t>
            </a:r>
            <a:r>
              <a:rPr lang="en-US" altLang="ko-KR" sz="1800" i="0" baseline="-25000" dirty="0" err="1" smtClean="0">
                <a:ea typeface="SimSun" pitchFamily="2" charset="-122"/>
              </a:rPr>
              <a:t>gas</a:t>
            </a:r>
            <a:r>
              <a:rPr lang="en-US" altLang="ko-KR" sz="1800" i="0" dirty="0" smtClean="0">
                <a:ea typeface="SimSun" pitchFamily="2" charset="-122"/>
              </a:rPr>
              <a:t> which rarefies gas, leading to saturation in peak electron density.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 smtClean="0">
                <a:ea typeface="SimSun" pitchFamily="2" charset="-122"/>
              </a:rPr>
              <a:t>Lower PRF, lower average power reduces gas temperature and regains some loss in efficiency due to rarefaction.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M</a:t>
            </a:r>
            <a:r>
              <a:rPr lang="en-US" altLang="ko-KR" sz="1800" i="0" dirty="0" smtClean="0">
                <a:ea typeface="SimSun" pitchFamily="2" charset="-122"/>
              </a:rPr>
              <a:t>aximum [e] is largely a function of voltage x pulse width (V</a:t>
            </a:r>
            <a:r>
              <a:rPr lang="en-US" altLang="ko-KR" sz="1800" i="0" dirty="0" smtClean="0">
                <a:ea typeface="SimSun" pitchFamily="2" charset="-122"/>
                <a:sym typeface="Symbol"/>
              </a:rPr>
              <a:t>) </a:t>
            </a:r>
            <a:r>
              <a:rPr lang="en-US" altLang="ko-KR" sz="1800" i="0" dirty="0" smtClean="0">
                <a:ea typeface="SimSun" pitchFamily="2" charset="-122"/>
              </a:rPr>
              <a:t>product.  </a:t>
            </a:r>
            <a:endParaRPr lang="en-US" altLang="ko-KR" sz="1800" i="0" dirty="0"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 smtClean="0">
                <a:ea typeface="SimSun" pitchFamily="2" charset="-122"/>
              </a:rPr>
              <a:t>Extending pulse period with constant </a:t>
            </a:r>
            <a:r>
              <a:rPr lang="en-US" altLang="ko-KR" sz="1800" i="0" dirty="0">
                <a:ea typeface="SimSun" pitchFamily="2" charset="-122"/>
              </a:rPr>
              <a:t>V</a:t>
            </a:r>
            <a:r>
              <a:rPr lang="en-US" altLang="ko-KR" sz="1800" i="0" dirty="0">
                <a:ea typeface="SimSun" pitchFamily="2" charset="-122"/>
                <a:sym typeface="Symbol"/>
              </a:rPr>
              <a:t> </a:t>
            </a:r>
            <a:r>
              <a:rPr lang="en-US" altLang="ko-KR" sz="1800" i="0" dirty="0" smtClean="0">
                <a:ea typeface="SimSun" pitchFamily="2" charset="-122"/>
              </a:rPr>
              <a:t>then enables control of gas temperature.</a:t>
            </a:r>
            <a:endParaRPr lang="en-US" altLang="ko-KR" sz="1800" i="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0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230823" y="76200"/>
            <a:ext cx="482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INCREASING DUTY CYCLE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838200" y="5977150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29200" y="1828800"/>
            <a:ext cx="403125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PRF constant while increase pulse length.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Increasing pulse length will transfer plasma behavior from pulse like to DC like with lower electron density and larger cathode fall.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The threshold of transition in plasma behavior is when duty cycle D=60%. </a:t>
            </a: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4098" name="Picture 2" descr="D:\Chenqu\LAB\WithGasTemp\Different Duty Cycle\ppt\Duty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7" y="1066800"/>
            <a:ext cx="4906213" cy="45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24"/>
          <p:cNvGrpSpPr>
            <a:grpSpLocks noChangeAspect="1"/>
          </p:cNvGrpSpPr>
          <p:nvPr/>
        </p:nvGrpSpPr>
        <p:grpSpPr bwMode="auto">
          <a:xfrm>
            <a:off x="914400" y="3429000"/>
            <a:ext cx="3529013" cy="304800"/>
            <a:chOff x="432" y="3984"/>
            <a:chExt cx="2448" cy="212"/>
          </a:xfrm>
        </p:grpSpPr>
        <p:pic>
          <p:nvPicPr>
            <p:cNvPr id="15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6"/>
            <p:cNvSpPr>
              <a:spLocks noChangeAspect="1" noChangeArrowheads="1"/>
            </p:cNvSpPr>
            <p:nvPr/>
          </p:nvSpPr>
          <p:spPr bwMode="auto">
            <a:xfrm>
              <a:off x="432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kumimoji="0"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kumimoji="0" lang="en-US" altLang="zh-CN" sz="1600" baseline="30000" dirty="0" smtClean="0">
                  <a:solidFill>
                    <a:srgbClr val="000000"/>
                  </a:solidFill>
                </a:rPr>
                <a:t>      </a:t>
              </a:r>
              <a:r>
                <a:rPr kumimoji="0" lang="en-US" altLang="zh-CN" sz="1600" dirty="0" smtClean="0">
                  <a:solidFill>
                    <a:srgbClr val="000000"/>
                  </a:solidFill>
                </a:rPr>
                <a:t>MAX </a:t>
              </a:r>
              <a:r>
                <a:rPr kumimoji="0" lang="en-US" altLang="zh-CN" sz="2000" dirty="0" smtClean="0">
                  <a:solidFill>
                    <a:srgbClr val="000000"/>
                  </a:solidFill>
                </a:rPr>
                <a:t> </a:t>
              </a:r>
              <a:endParaRPr kumimoji="0" lang="en-US" altLang="zh-CN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1624" y="956959"/>
            <a:ext cx="5176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SimSun" pitchFamily="2" charset="-122"/>
                <a:sym typeface="Symbol"/>
              </a:rPr>
              <a:t> </a:t>
            </a:r>
            <a:r>
              <a:rPr lang="en-US" altLang="ko-KR" b="1" dirty="0" smtClean="0">
                <a:ea typeface="SimSun" pitchFamily="2" charset="-122"/>
              </a:rPr>
              <a:t>Ne/</a:t>
            </a:r>
            <a:r>
              <a:rPr lang="en-US" altLang="ko-KR" b="1" dirty="0" err="1" smtClean="0">
                <a:ea typeface="SimSun" pitchFamily="2" charset="-122"/>
              </a:rPr>
              <a:t>Xe</a:t>
            </a:r>
            <a:r>
              <a:rPr lang="en-US" altLang="ko-KR" b="1" dirty="0" smtClean="0">
                <a:ea typeface="SimSun" pitchFamily="2" charset="-122"/>
              </a:rPr>
              <a:t>=80/20, 60 </a:t>
            </a:r>
            <a:r>
              <a:rPr lang="en-US" altLang="ko-KR" b="1" dirty="0" err="1" smtClean="0">
                <a:ea typeface="SimSun" pitchFamily="2" charset="-122"/>
              </a:rPr>
              <a:t>Torr</a:t>
            </a:r>
            <a:r>
              <a:rPr lang="en-US" altLang="ko-KR" b="1" dirty="0" smtClean="0">
                <a:ea typeface="SimSun" pitchFamily="2" charset="-122"/>
              </a:rPr>
              <a:t>, -300 V, 5 MHz, 6 x 10</a:t>
            </a:r>
            <a:r>
              <a:rPr lang="en-US" altLang="ko-KR" b="1" baseline="30000" dirty="0" smtClean="0">
                <a:ea typeface="SimSun" pitchFamily="2" charset="-122"/>
              </a:rPr>
              <a:t>13</a:t>
            </a:r>
            <a:r>
              <a:rPr lang="en-US" altLang="ko-KR" b="1" dirty="0" smtClean="0">
                <a:ea typeface="SimSun" pitchFamily="2" charset="-122"/>
              </a:rPr>
              <a:t> cm</a:t>
            </a:r>
            <a:r>
              <a:rPr lang="en-US" altLang="ko-KR" b="1" baseline="30000" dirty="0" smtClean="0">
                <a:ea typeface="SimSun" pitchFamily="2" charset="-122"/>
              </a:rPr>
              <a:t>-3</a:t>
            </a:r>
            <a:endParaRPr lang="en-US" b="1" baseline="300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25312" y="76200"/>
            <a:ext cx="3836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Ne/</a:t>
            </a:r>
            <a:r>
              <a:rPr lang="en-US" altLang="zh-CN" sz="2800" i="0" dirty="0" err="1" smtClean="0">
                <a:solidFill>
                  <a:prstClr val="black"/>
                </a:solidFill>
              </a:rPr>
              <a:t>Xe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 MIXTURE: PRF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5" name="Picture 2" descr="D:\tianpeng_UIGEL5_D\PT_Conference\2015_GEC_Hawaii\Tif\NeXe-1D-versus-perio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867888"/>
            <a:ext cx="3115781" cy="27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ianpeng_UIGEL5_D\PT_Conference\2015_GEC_Hawaii\Tif\NeXe-200ns-2D-E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 bwMode="auto">
          <a:xfrm rot="16200000">
            <a:off x="1734738" y="-220601"/>
            <a:ext cx="1957354" cy="50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52400" y="4038600"/>
            <a:ext cx="86867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Ne/</a:t>
            </a:r>
            <a:r>
              <a:rPr lang="en-US" altLang="ko-KR" sz="2000" i="0" dirty="0" err="1" smtClean="0">
                <a:ea typeface="SimSun" pitchFamily="2" charset="-122"/>
              </a:rPr>
              <a:t>Xe</a:t>
            </a:r>
            <a:r>
              <a:rPr lang="en-US" altLang="ko-KR" sz="2000" i="0" dirty="0" smtClean="0">
                <a:ea typeface="SimSun" pitchFamily="2" charset="-122"/>
              </a:rPr>
              <a:t>=80/20, 60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-300 V, constant 30 ns pulse.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Significant modulation of plasma during pulse due to formation of larger cathode fall in smaller electron density.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Electron density slightly decreases with longer pulses.  Gas temperature less sensitive to pulse length due to higher thermal conductivity.</a:t>
            </a:r>
            <a:endParaRPr lang="en-US" altLang="ko-KR" sz="2000" i="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UIGEL15\uigel15_share1\DMMPresult\$Report_Sept 15\Tif\NeXe-1D-versus-pressure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 bwMode="auto">
          <a:xfrm>
            <a:off x="5488502" y="794205"/>
            <a:ext cx="318385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097740" y="76200"/>
            <a:ext cx="5091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Ne/</a:t>
            </a:r>
            <a:r>
              <a:rPr lang="en-US" altLang="zh-CN" sz="2800" i="0" dirty="0" err="1" smtClean="0">
                <a:solidFill>
                  <a:prstClr val="black"/>
                </a:solidFill>
              </a:rPr>
              <a:t>Xe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 MIXTURE: PRESSURE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003168" y="6181408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4099" name="Picture 3" descr="C:\GEDEN\$Report_Sept 15\Tif\NeXe-2D-Combined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/>
          <a:stretch/>
        </p:blipFill>
        <p:spPr bwMode="auto">
          <a:xfrm rot="16200000" flipH="1">
            <a:off x="1934048" y="-186958"/>
            <a:ext cx="1819656" cy="4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 rot="16200000" flipH="1">
            <a:off x="1273823" y="-505599"/>
            <a:ext cx="3124200" cy="5354598"/>
            <a:chOff x="533400" y="1078475"/>
            <a:chExt cx="3124200" cy="53545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086199" y="1078475"/>
              <a:ext cx="1" cy="535459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33400" y="3729049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16801" y="862463"/>
            <a:ext cx="84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ea typeface="SimSun" pitchFamily="2" charset="-122"/>
              </a:rPr>
              <a:t>30 </a:t>
            </a:r>
            <a:r>
              <a:rPr lang="en-US" altLang="ko-KR" b="1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3616" y="862463"/>
            <a:ext cx="84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ea typeface="SimSun" pitchFamily="2" charset="-122"/>
              </a:rPr>
              <a:t>60 </a:t>
            </a:r>
            <a:r>
              <a:rPr lang="en-US" altLang="ko-KR" b="1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6801" y="3060595"/>
            <a:ext cx="84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ea typeface="SimSun" pitchFamily="2" charset="-122"/>
              </a:rPr>
              <a:t>40 </a:t>
            </a:r>
            <a:r>
              <a:rPr lang="en-US" altLang="ko-KR" b="1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3616" y="3060595"/>
            <a:ext cx="84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ea typeface="SimSun" pitchFamily="2" charset="-122"/>
              </a:rPr>
              <a:t>80 </a:t>
            </a:r>
            <a:r>
              <a:rPr lang="en-US" altLang="ko-KR" b="1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Ne/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=80/20, -300 V, 10 MHz PRF, 30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to 80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Higher plasma densities (up to </a:t>
            </a:r>
            <a:r>
              <a:rPr lang="en-US" altLang="zh-CN" sz="2000" i="0" dirty="0">
                <a:solidFill>
                  <a:prstClr val="black"/>
                </a:solidFill>
              </a:rPr>
              <a:t>1 x 10</a:t>
            </a:r>
            <a:r>
              <a:rPr lang="en-US" altLang="zh-CN" sz="2000" i="0" baseline="30000" dirty="0">
                <a:solidFill>
                  <a:prstClr val="black"/>
                </a:solidFill>
              </a:rPr>
              <a:t>15</a:t>
            </a:r>
            <a:r>
              <a:rPr lang="en-US" altLang="zh-CN" sz="2000" i="0" dirty="0">
                <a:solidFill>
                  <a:prstClr val="black"/>
                </a:solidFill>
              </a:rPr>
              <a:t> cm</a:t>
            </a:r>
            <a:r>
              <a:rPr lang="en-US" altLang="zh-CN" sz="2000" i="0" baseline="30000" dirty="0">
                <a:solidFill>
                  <a:prstClr val="black"/>
                </a:solidFill>
              </a:rPr>
              <a:t>-3</a:t>
            </a:r>
            <a:r>
              <a:rPr lang="en-US" altLang="zh-CN" sz="2000" i="0" dirty="0">
                <a:solidFill>
                  <a:prstClr val="black"/>
                </a:solidFill>
              </a:rPr>
              <a:t> at 80 </a:t>
            </a:r>
            <a:r>
              <a:rPr lang="en-US" altLang="zh-CN" sz="2000" i="0" dirty="0" err="1" smtClean="0">
                <a:solidFill>
                  <a:prstClr val="black"/>
                </a:solidFill>
              </a:rPr>
              <a:t>Torr</a:t>
            </a:r>
            <a:r>
              <a:rPr lang="en-US" altLang="zh-CN" sz="2000" i="0" dirty="0" smtClean="0">
                <a:solidFill>
                  <a:prstClr val="black"/>
                </a:solidFill>
              </a:rPr>
              <a:t>) enabled by Penning mixture.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Two quasi-steady state modes of operation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L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ow pressure, low electron density, low gas temperature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High pressure, high electron density, moderate gas temperature.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2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147432" y="76200"/>
            <a:ext cx="4992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Ne/</a:t>
            </a:r>
            <a:r>
              <a:rPr lang="en-US" altLang="zh-CN" sz="2800" i="0" dirty="0" err="1" smtClean="0">
                <a:solidFill>
                  <a:prstClr val="black"/>
                </a:solidFill>
              </a:rPr>
              <a:t>Xe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 PRESSURE-2 MODES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615844" y="6505575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148" name="Picture 4" descr="D:\tianpeng_UIGEL5_D\PT_Conference\2015_GEC_Hawaii\Tif\NeXe-60Torr-2D-SEBSE-Combine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7" y="838200"/>
            <a:ext cx="1773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tianpeng_UIGEL5_D\PT_Conference\2015_GEC_Hawaii\Tif\NeXe-30Torr-2D-SEBSE-Combine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87" y="838200"/>
            <a:ext cx="1773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tianpeng_UIGEL5_D\PT_Conference\2015_GEC_Hawaii\Tif\NeXe-2modes-1D-Analysis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89" y="788462"/>
            <a:ext cx="3317039" cy="29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14800" y="3764101"/>
            <a:ext cx="50292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Ne/</a:t>
            </a: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=80/20, -300 V, 10 MHz, 30ns pulse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Longer MFP at lower pressure does not confine secondary beam electrons, resulting in bulk ionization dominant glow mode.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Lower [e] produces a larger exclusion zone of cathode fall. </a:t>
            </a:r>
          </a:p>
        </p:txBody>
      </p:sp>
    </p:spTree>
    <p:extLst>
      <p:ext uri="{BB962C8B-B14F-4D97-AF65-F5344CB8AC3E}">
        <p14:creationId xmlns:p14="http://schemas.microsoft.com/office/powerpoint/2010/main" val="28246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418279" y="76200"/>
            <a:ext cx="445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STAGGERED VOLTAGES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003168" y="6181408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122" name="Picture 2" descr="D:\Chenqu\LAB\WithGasTemp\Separation\PPT\e_se_seb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2" y="1066800"/>
            <a:ext cx="505931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562600" y="1143000"/>
            <a:ext cx="319092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Interactions between </a:t>
            </a:r>
            <a:r>
              <a:rPr lang="en-US" altLang="ko-KR" sz="2000" i="0" dirty="0" err="1" smtClean="0">
                <a:ea typeface="SimSun" pitchFamily="2" charset="-122"/>
              </a:rPr>
              <a:t>microplasmas</a:t>
            </a:r>
            <a:r>
              <a:rPr lang="en-US" altLang="ko-KR" sz="2000" i="0" dirty="0" smtClean="0">
                <a:ea typeface="SimSun" pitchFamily="2" charset="-122"/>
              </a:rPr>
              <a:t> may be minimized by staggering pulsing of voltage.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Electron density, bulk and beam ionization are nearly the same as base case.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Interaction between plasmas may not be a strong effect.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>
                <a:ea typeface="SimSun" pitchFamily="2" charset="-122"/>
              </a:rPr>
              <a:t>Ar</a:t>
            </a:r>
            <a:r>
              <a:rPr lang="en-US" altLang="ko-KR" sz="2000" i="0" dirty="0">
                <a:ea typeface="SimSun" pitchFamily="2" charset="-122"/>
              </a:rPr>
              <a:t>, 60 </a:t>
            </a:r>
            <a:r>
              <a:rPr lang="en-US" altLang="ko-KR" sz="2000" i="0" dirty="0" err="1">
                <a:ea typeface="SimSun" pitchFamily="2" charset="-122"/>
              </a:rPr>
              <a:t>Torr</a:t>
            </a:r>
            <a:r>
              <a:rPr lang="en-US" altLang="ko-KR" sz="2000" i="0" dirty="0">
                <a:ea typeface="SimSun" pitchFamily="2" charset="-122"/>
              </a:rPr>
              <a:t>, </a:t>
            </a:r>
            <a:r>
              <a:rPr lang="en-US" altLang="ko-KR" sz="2000" i="0" dirty="0" smtClean="0">
                <a:ea typeface="SimSun" pitchFamily="2" charset="-122"/>
              </a:rPr>
              <a:t>-300 </a:t>
            </a:r>
            <a:r>
              <a:rPr lang="en-US" altLang="ko-KR" sz="2000" i="0" dirty="0">
                <a:ea typeface="SimSun" pitchFamily="2" charset="-122"/>
              </a:rPr>
              <a:t>V, 30 ns pulse length, 10 </a:t>
            </a:r>
            <a:r>
              <a:rPr lang="en-US" altLang="ko-KR" sz="2000" i="0" dirty="0" err="1">
                <a:ea typeface="SimSun" pitchFamily="2" charset="-122"/>
              </a:rPr>
              <a:t>MHz.</a:t>
            </a:r>
            <a:r>
              <a:rPr lang="en-US" altLang="ko-KR" sz="2000" i="0" dirty="0">
                <a:ea typeface="SimSun" pitchFamily="2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76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739470" y="76200"/>
            <a:ext cx="58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SHUTTING DOWN ELECTRODES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003168" y="5942298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29200" y="1705213"/>
            <a:ext cx="4114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Electrodes are shut down to investigate their interactions.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Different pair of electrodes produce similar densities with little interactions between pairs.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i="0" dirty="0" smtClean="0">
                <a:solidFill>
                  <a:prstClr val="black"/>
                </a:solidFill>
                <a:ea typeface="SimSun" pitchFamily="2" charset="-122"/>
              </a:rPr>
              <a:t>Drifting electrons from other pairs produce higher electron density but are not critical for sustaining neighbors.</a:t>
            </a: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146" name="Picture 2" descr="D:\Chenqu\LAB\WithGasTemp\Shutting Down Electrodes\PPT\2by2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959111" cy="46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599209" y="76200"/>
            <a:ext cx="608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DIFFERENT ELECTRODE LENGTH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003168" y="6181408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181600" y="914400"/>
            <a:ext cx="4114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Electrode length:                     65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m, 80m and 95m.</a:t>
            </a: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Longer electrodes produce more planar cathode fall, producing more uniform plasma.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Longer electrodes increase secondary electron emission which enables an increase in bulk electron density.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T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he enhancement in secondary electron emission will saturate due to unchanged E/N</a:t>
            </a:r>
            <a:r>
              <a:rPr lang="en-US" altLang="zh-CN" sz="2000" i="0" dirty="0" smtClean="0">
                <a:solidFill>
                  <a:prstClr val="black"/>
                </a:solidFill>
              </a:rPr>
              <a:t> after electrodes reach a proper length.</a:t>
            </a:r>
          </a:p>
          <a:p>
            <a:pPr marL="0" indent="0">
              <a:spcAft>
                <a:spcPts val="600"/>
              </a:spcAft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170" name="Picture 2" descr="D:\Chenqu\LAB\WithGasTemp\Different Electrodes\ppt\s_m_l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9563"/>
            <a:ext cx="5159376" cy="48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6019802" y="76200"/>
            <a:ext cx="2934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err="1" smtClean="0">
                <a:solidFill>
                  <a:prstClr val="black"/>
                </a:solidFill>
              </a:rPr>
              <a:t>Ar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: 2 x 3 ARRAY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791200" y="1397437"/>
            <a:ext cx="327659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Higher peak electron density due to smaller distance between electrodes.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Increased efficiency by 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dditional sharing of metastable atoms between pixels.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Some asymmetry occurs from staggering of anode-cathode.</a:t>
            </a:r>
          </a:p>
        </p:txBody>
      </p:sp>
      <p:grpSp>
        <p:nvGrpSpPr>
          <p:cNvPr id="14" name="Group 24"/>
          <p:cNvGrpSpPr>
            <a:grpSpLocks noChangeAspect="1"/>
          </p:cNvGrpSpPr>
          <p:nvPr/>
        </p:nvGrpSpPr>
        <p:grpSpPr bwMode="auto">
          <a:xfrm>
            <a:off x="1600200" y="6400800"/>
            <a:ext cx="3529013" cy="304800"/>
            <a:chOff x="432" y="3984"/>
            <a:chExt cx="2448" cy="212"/>
          </a:xfrm>
        </p:grpSpPr>
        <p:pic>
          <p:nvPicPr>
            <p:cNvPr id="15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6"/>
            <p:cNvSpPr>
              <a:spLocks noChangeAspect="1" noChangeArrowheads="1"/>
            </p:cNvSpPr>
            <p:nvPr/>
          </p:nvSpPr>
          <p:spPr bwMode="auto">
            <a:xfrm>
              <a:off x="432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5486400" y="609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051" name="Picture 3" descr="D:\Chenqu\LAB\WithGasTemp\JustforFun\ppt\Geo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9699"/>
            <a:ext cx="1907614" cy="47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henqu\LAB\WithGasTemp\JustforFun\ppt\2by3_e_seb copy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0127"/>
            <a:ext cx="3654986" cy="51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47800" y="5715000"/>
            <a:ext cx="441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Ar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, 60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, -300 V, 30 ns, 10 MHz</a:t>
            </a:r>
          </a:p>
        </p:txBody>
      </p:sp>
    </p:spTree>
    <p:extLst>
      <p:ext uri="{BB962C8B-B14F-4D97-AF65-F5344CB8AC3E}">
        <p14:creationId xmlns:p14="http://schemas.microsoft.com/office/powerpoint/2010/main" val="28409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GEDEN\2D\dm2d23_nexe_test_1\Nexe_23_e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86084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GEDEN\2D\dm2d23_nexe_test_1\Nexe_23_SE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32" y="228600"/>
            <a:ext cx="1886084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GEDEN\2D\dm2d23_nexe_test_1\Nexe_23_SEBe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228600"/>
            <a:ext cx="1886084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720040" y="76200"/>
            <a:ext cx="3533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Ne/</a:t>
            </a:r>
            <a:r>
              <a:rPr lang="en-US" altLang="zh-CN" sz="2800" i="0" dirty="0" err="1" smtClean="0">
                <a:solidFill>
                  <a:prstClr val="black"/>
                </a:solidFill>
              </a:rPr>
              <a:t>Xe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: 2 x 3 ARRAY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grpSp>
        <p:nvGrpSpPr>
          <p:cNvPr id="14" name="Group 24"/>
          <p:cNvGrpSpPr>
            <a:grpSpLocks noChangeAspect="1"/>
          </p:cNvGrpSpPr>
          <p:nvPr/>
        </p:nvGrpSpPr>
        <p:grpSpPr bwMode="auto">
          <a:xfrm>
            <a:off x="1600200" y="6400800"/>
            <a:ext cx="3529013" cy="304800"/>
            <a:chOff x="432" y="3984"/>
            <a:chExt cx="2448" cy="212"/>
          </a:xfrm>
        </p:grpSpPr>
        <p:pic>
          <p:nvPicPr>
            <p:cNvPr id="15" name="Picture 25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6"/>
            <p:cNvSpPr>
              <a:spLocks noChangeAspect="1" noChangeArrowheads="1"/>
            </p:cNvSpPr>
            <p:nvPr/>
          </p:nvSpPr>
          <p:spPr bwMode="auto">
            <a:xfrm>
              <a:off x="432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baseline="30000" dirty="0" smtClean="0">
                  <a:solidFill>
                    <a:srgbClr val="000000"/>
                  </a:solidFill>
                </a:rPr>
                <a:t>      </a:t>
              </a:r>
              <a:r>
                <a:rPr lang="en-US" altLang="zh-CN" sz="1600" dirty="0" smtClean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 smtClean="0">
                  <a:solidFill>
                    <a:srgbClr val="000000"/>
                  </a:solidFill>
                </a:rPr>
                <a:t> </a:t>
              </a:r>
              <a:endParaRPr lang="en-US" altLang="zh-CN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5486400" y="609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3400" y="5619690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Ne/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=80/20, 60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, -300 V,10 MHz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715000" y="1447800"/>
            <a:ext cx="34290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[e] pools at the center.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Bulk and beam ionization localized near electrodes.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1900" i="0" baseline="30000" dirty="0" smtClean="0">
                <a:solidFill>
                  <a:prstClr val="black"/>
                </a:solidFill>
                <a:ea typeface="SimSun" pitchFamily="2" charset="-122"/>
              </a:rPr>
              <a:t>+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 has similar profile as electrons – Ne</a:t>
            </a:r>
            <a:r>
              <a:rPr lang="en-US" altLang="ko-KR" sz="1900" i="0" baseline="30000" dirty="0" smtClean="0">
                <a:solidFill>
                  <a:prstClr val="black"/>
                </a:solidFill>
                <a:ea typeface="SimSun" pitchFamily="2" charset="-122"/>
              </a:rPr>
              <a:t>+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 ions localized near electrodes.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Pooling likely the result of diffuse Penning ionization (Ne* + </a:t>
            </a: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) coincident with confinement by periodic expansion of cathode falls.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98427" y="76200"/>
            <a:ext cx="188277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[e]</a:t>
            </a:r>
          </a:p>
          <a:p>
            <a:pPr marL="0" indent="0" algn="ctr"/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3.4 x 10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13</a:t>
            </a:r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</a:p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[2 </a:t>
            </a:r>
            <a:r>
              <a:rPr lang="en-US" altLang="ko-KR" i="0" dirty="0" err="1" smtClean="0">
                <a:solidFill>
                  <a:prstClr val="black"/>
                </a:solidFill>
                <a:ea typeface="SimSun" pitchFamily="2" charset="-122"/>
              </a:rPr>
              <a:t>dec</a:t>
            </a: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]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0" y="104628"/>
            <a:ext cx="191526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Beam Ionization</a:t>
            </a:r>
          </a:p>
          <a:p>
            <a:pPr marL="0" indent="0" algn="ctr"/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1.9 x 10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21</a:t>
            </a:r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s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-1</a:t>
            </a:r>
          </a:p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[2 </a:t>
            </a:r>
            <a:r>
              <a:rPr lang="en-US" altLang="ko-KR" i="0" dirty="0" err="1" smtClean="0">
                <a:solidFill>
                  <a:prstClr val="black"/>
                </a:solidFill>
                <a:ea typeface="SimSun" pitchFamily="2" charset="-122"/>
              </a:rPr>
              <a:t>dec</a:t>
            </a: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]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029234" y="91440"/>
            <a:ext cx="191526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Bulk Ionization</a:t>
            </a:r>
          </a:p>
          <a:p>
            <a:pPr marL="0" indent="0" algn="ctr"/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6.8 x 10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21</a:t>
            </a:r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  <a:r>
              <a:rPr lang="en-US" altLang="ko-KR" i="0" u="sng" dirty="0" smtClean="0">
                <a:solidFill>
                  <a:prstClr val="black"/>
                </a:solidFill>
                <a:ea typeface="SimSun" pitchFamily="2" charset="-122"/>
              </a:rPr>
              <a:t>s</a:t>
            </a:r>
            <a:r>
              <a:rPr lang="en-US" altLang="ko-KR" i="0" u="sng" baseline="30000" dirty="0" smtClean="0">
                <a:solidFill>
                  <a:prstClr val="black"/>
                </a:solidFill>
                <a:ea typeface="SimSun" pitchFamily="2" charset="-122"/>
              </a:rPr>
              <a:t>-1</a:t>
            </a:r>
          </a:p>
          <a:p>
            <a:pPr marL="0" indent="0" algn="ctr"/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[2 </a:t>
            </a:r>
            <a:r>
              <a:rPr lang="en-US" altLang="ko-KR" i="0" dirty="0" err="1" smtClean="0">
                <a:solidFill>
                  <a:prstClr val="black"/>
                </a:solidFill>
                <a:ea typeface="SimSun" pitchFamily="2" charset="-122"/>
              </a:rPr>
              <a:t>dec</a:t>
            </a: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237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4868" y="835200"/>
            <a:ext cx="815340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Introduction to </a:t>
            </a:r>
            <a:r>
              <a:rPr lang="en-US" sz="2000" b="1" dirty="0" err="1" smtClean="0"/>
              <a:t>Microplasma</a:t>
            </a:r>
            <a:r>
              <a:rPr lang="en-US" sz="2000" b="1" dirty="0" smtClean="0"/>
              <a:t> Arrays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Description of the simulation model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Simulation results and analysis</a:t>
            </a:r>
            <a:endParaRPr lang="en-US" sz="2000" b="1" dirty="0"/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Operating gas are Argon and Ne/</a:t>
            </a:r>
            <a:r>
              <a:rPr lang="en-US" sz="2000" b="1" dirty="0" err="1" smtClean="0"/>
              <a:t>Xe</a:t>
            </a:r>
            <a:endParaRPr lang="en-US" sz="2000" b="1" dirty="0" smtClean="0"/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Scaling:</a:t>
            </a:r>
          </a:p>
          <a:p>
            <a:pPr lvl="2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Pressure</a:t>
            </a:r>
          </a:p>
          <a:p>
            <a:pPr lvl="2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Voltage</a:t>
            </a:r>
          </a:p>
          <a:p>
            <a:pPr lvl="2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Pulse Repetition Frequency (PRF)</a:t>
            </a:r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Mutual effect between plasma regions</a:t>
            </a:r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Geometry’s influences on plasma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Concluding Remarks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endParaRPr lang="en-US" b="1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33400" y="6858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05378" y="141288"/>
            <a:ext cx="1741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2</a:t>
            </a:fld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375837" y="176213"/>
            <a:ext cx="4535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CONCLUDING REMARKS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47663" y="990600"/>
            <a:ext cx="85312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arrays in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Ar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and Ne/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at 10s – 100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in sealed cavities maintained by ns DC 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pulses were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investigated with goal of finding scaling laws of plasma density vs. pressure, PRF and voltage.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Gas heating in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microplasmas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at such pressures was found to be important in scaling as local rarefaction of the gas will decrease ionization efficiency during the pulse.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Ar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where plasma density saturates at high pressure due to increased gas temperature, longer post-pulse period (lower PRF) can decrease gas temperature while maintaining plasma density.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 Ne/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, Penning mixture enables plasma density up to 10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15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at 80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, while at low pressure, Ne/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Xe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plasma operates at a bulk-dominated low gas temperature glow mode.</a:t>
            </a:r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270089" y="76200"/>
            <a:ext cx="6642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 smtClean="0">
                <a:ea typeface="SimSun" pitchFamily="2" charset="-122"/>
              </a:rPr>
              <a:t>MICROPLASMAS AS METAMATERIAL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04800" y="613747"/>
            <a:ext cx="8796337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ea typeface="SimSun" pitchFamily="2" charset="-122"/>
              </a:rPr>
              <a:t>Microplasma</a:t>
            </a:r>
            <a:r>
              <a:rPr lang="en-US" altLang="ko-KR" sz="1900" i="0" dirty="0" smtClean="0">
                <a:ea typeface="SimSun" pitchFamily="2" charset="-122"/>
              </a:rPr>
              <a:t> arrays are being investigated as metamaterials platforms.  Optimizing metamaterial performance requires stringent control of </a:t>
            </a:r>
            <a:r>
              <a:rPr lang="en-US" altLang="ko-KR" sz="1900" i="0" dirty="0" err="1" smtClean="0">
                <a:ea typeface="SimSun" pitchFamily="2" charset="-122"/>
              </a:rPr>
              <a:t>microplasma</a:t>
            </a:r>
            <a:r>
              <a:rPr lang="en-US" altLang="ko-KR" sz="1900" i="0" dirty="0" smtClean="0">
                <a:ea typeface="SimSun" pitchFamily="2" charset="-122"/>
              </a:rPr>
              <a:t> properties. 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Results from computational investigation of small arrays of </a:t>
            </a:r>
            <a:r>
              <a:rPr lang="en-US" altLang="ko-KR" sz="1900" i="0" dirty="0" err="1" smtClean="0">
                <a:ea typeface="SimSun" pitchFamily="2" charset="-122"/>
              </a:rPr>
              <a:t>microplasmas</a:t>
            </a:r>
            <a:r>
              <a:rPr lang="en-US" altLang="ko-KR" sz="1900" i="0" dirty="0" smtClean="0">
                <a:ea typeface="SimSun" pitchFamily="2" charset="-122"/>
              </a:rPr>
              <a:t> will be discussed with goal of metamaterial optimization</a:t>
            </a:r>
            <a:r>
              <a:rPr lang="en-US" altLang="ko-KR" sz="2000" i="0" dirty="0" smtClean="0">
                <a:ea typeface="SimSun" pitchFamily="2" charset="-122"/>
              </a:rPr>
              <a:t>. </a:t>
            </a:r>
            <a:endParaRPr lang="en-US" altLang="ko-KR" sz="2000" i="0" dirty="0">
              <a:ea typeface="SimSun" pitchFamily="2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8424" y="5791200"/>
            <a:ext cx="5067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kumimoji="0" lang="en-US" altLang="zh-TW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Sakai &amp; Tachibana, Plasma Sources Sci. 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Technol. </a:t>
            </a:r>
            <a:r>
              <a:rPr lang="en-US" altLang="zh-TW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(2012) 013001 </a:t>
            </a:r>
            <a:endParaRPr kumimoji="0" lang="en-US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Singh et al. Nature Scientific Reports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: 5964 (2014)</a:t>
            </a:r>
            <a:endParaRPr kumimoji="0" lang="en-US" altLang="zh-TW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015530" y="5623435"/>
            <a:ext cx="4520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[2]</a:t>
            </a:r>
            <a:endParaRPr kumimoji="0" lang="en-US" altLang="zh-TW" sz="1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5200"/>
            <a:ext cx="2743200" cy="32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3</a:t>
            </a:fld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074" name="Picture 2" descr="D:\tianpeng_UIGEL5_D\PT_Conference\2015_GEC_Hawaii\Intro-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314700" cy="35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33600" y="5565600"/>
            <a:ext cx="4520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</a:t>
            </a:r>
            <a:r>
              <a:rPr kumimoji="0" lang="en-US" altLang="zh-TW" sz="1500" dirty="0"/>
              <a:t>1</a:t>
            </a:r>
            <a:r>
              <a:rPr kumimoji="0" lang="en-US" altLang="zh-TW" sz="1500" dirty="0" smtClean="0"/>
              <a:t>]</a:t>
            </a:r>
            <a:endParaRPr kumimoji="0"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1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016000" y="76200"/>
            <a:ext cx="725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>
                <a:ea typeface="SimSun" pitchFamily="2" charset="-122"/>
              </a:rPr>
              <a:t>MODELING OF PULSED MICROPLASMAS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77824" y="968514"/>
            <a:ext cx="8531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The </a:t>
            </a:r>
            <a:r>
              <a:rPr lang="en-US" altLang="zh-CN" sz="2000" i="0" dirty="0"/>
              <a:t>Hybrid Plasma Equipment Model (HPEM) is a modular simulator that combines fluid and kinetic approaches</a:t>
            </a:r>
            <a:r>
              <a:rPr lang="en-US" altLang="zh-CN" sz="2000" i="0" dirty="0" smtClean="0"/>
              <a:t>.</a:t>
            </a:r>
            <a:endParaRPr lang="en-US" altLang="zh-CN" sz="2000" i="0" dirty="0"/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12725" y="2808288"/>
            <a:ext cx="7413625" cy="2632075"/>
            <a:chOff x="129" y="1027"/>
            <a:chExt cx="4670" cy="1658"/>
          </a:xfrm>
        </p:grpSpPr>
        <p:pic>
          <p:nvPicPr>
            <p:cNvPr id="106506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6507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7" name="Equation" r:id="rId5" imgW="583920" imgH="457200" progId="Equation.3">
                    <p:embed/>
                  </p:oleObj>
                </mc:Choice>
                <mc:Fallback>
                  <p:oleObj name="Equation" r:id="rId5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8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" name="Equation" r:id="rId7" imgW="660240" imgH="431640" progId="Equation.3">
                    <p:embed/>
                  </p:oleObj>
                </mc:Choice>
                <mc:Fallback>
                  <p:oleObj name="Equation" r:id="rId7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9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0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" name="Equation" r:id="rId11" imgW="888840" imgH="457200" progId="Equation.3">
                    <p:embed/>
                  </p:oleObj>
                </mc:Choice>
                <mc:Fallback>
                  <p:oleObj name="Equation" r:id="rId11" imgW="88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1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1" name="Equation" r:id="rId13" imgW="317160" imgH="215640" progId="Equation.3">
                    <p:embed/>
                  </p:oleObj>
                </mc:Choice>
                <mc:Fallback>
                  <p:oleObj name="Equation" r:id="rId13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2" name="Object 16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3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3" name="Equation" r:id="rId17" imgW="431640" imgH="241200" progId="Equation.3">
                    <p:embed/>
                  </p:oleObj>
                </mc:Choice>
                <mc:Fallback>
                  <p:oleObj name="Equation" r:id="rId17" imgW="431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534275" y="3525838"/>
            <a:ext cx="1320800" cy="92333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Surface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Chemistry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Module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rot="5400000">
            <a:off x="7277894" y="3659982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rot="5400000" flipV="1">
            <a:off x="7304882" y="3834606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453187" y="4791670"/>
            <a:ext cx="1471613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Radiation Transport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373813" y="2277070"/>
            <a:ext cx="1471612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Ion/Neutral Transport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6708775" y="3181350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932613" y="3176588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4</a:t>
            </a:fld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446367" y="16258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 smtClean="0">
                <a:ea typeface="SimSun" pitchFamily="2" charset="-122"/>
              </a:rPr>
              <a:t>UNIPOLAR DC-PULSING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34000" y="2174319"/>
            <a:ext cx="341573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Short pulses (~ 10s ns) heat electrons rapidly at leading edges.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Pulsing repetition frequency at several </a:t>
            </a:r>
            <a:r>
              <a:rPr lang="en-US" altLang="ko-KR" sz="2000" i="0" dirty="0" err="1" smtClean="0">
                <a:ea typeface="SimSun" pitchFamily="2" charset="-122"/>
              </a:rPr>
              <a:t>MHz.</a:t>
            </a:r>
            <a:endParaRPr lang="en-US" altLang="ko-KR" sz="2000" i="0" dirty="0" smtClean="0">
              <a:ea typeface="SimSun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5</a:t>
            </a:fld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" name="Picture 4" descr="D:\tianpeng_UIGEL5_D\PT_Conference\2015_GEC_Hawaii\Tif\Pulsing_Intro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11594" r="10862" b="9303"/>
          <a:stretch/>
        </p:blipFill>
        <p:spPr bwMode="auto">
          <a:xfrm>
            <a:off x="228600" y="1143000"/>
            <a:ext cx="49221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692080" y="116632"/>
            <a:ext cx="58882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 smtClean="0"/>
              <a:t>2 x 2 ARRAY OF 4 MICROPLASMAS </a:t>
            </a:r>
            <a:endParaRPr kumimoji="0" lang="en-US" altLang="zh-TW" sz="2600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600"/>
                <a:t>University of Michigan</a:t>
              </a:r>
            </a:p>
            <a:p>
              <a:pPr algn="ctr"/>
              <a:r>
                <a:rPr lang="en-US" altLang="en-US" sz="1600"/>
                <a:t>Institute for Plasma Science &amp; Engr.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95800" y="838200"/>
            <a:ext cx="4419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Sealed plasma cavity (no net gas flow), 2 x 2 symmetric configuration.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Powered electrodes are in the center separated by dielectric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Electrodes are exposed </a:t>
            </a:r>
            <a:br>
              <a:rPr lang="en-US" altLang="ko-KR" sz="2000" i="0" dirty="0" smtClean="0">
                <a:ea typeface="SimSun" pitchFamily="2" charset="-122"/>
              </a:rPr>
            </a:br>
            <a:r>
              <a:rPr lang="en-US" altLang="ko-KR" sz="2000" i="0" dirty="0" smtClean="0">
                <a:ea typeface="SimSun" pitchFamily="2" charset="-122"/>
              </a:rPr>
              <a:t>to enable unipolar pulsing.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H</a:t>
            </a:r>
            <a:r>
              <a:rPr lang="en-US" altLang="ko-KR" sz="2000" i="0" dirty="0" smtClean="0">
                <a:ea typeface="SimSun" pitchFamily="2" charset="-122"/>
              </a:rPr>
              <a:t>igher plasma density enabled through secondary electron emission and beam </a:t>
            </a:r>
            <a:r>
              <a:rPr lang="en-US" altLang="ko-KR" sz="2000" i="0" dirty="0" err="1" smtClean="0">
                <a:ea typeface="SimSun" pitchFamily="2" charset="-122"/>
              </a:rPr>
              <a:t>ionzation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10s of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10s ns DC pulse with several MHz PRF, unipolar excitation.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 and Ne/</a:t>
            </a:r>
            <a:r>
              <a:rPr lang="en-US" altLang="ko-KR" sz="2000" i="0" dirty="0" err="1" smtClean="0">
                <a:ea typeface="SimSun" pitchFamily="2" charset="-122"/>
              </a:rPr>
              <a:t>Xe</a:t>
            </a:r>
            <a:r>
              <a:rPr lang="en-US" altLang="ko-KR" sz="2000" i="0" dirty="0">
                <a:ea typeface="SimSun" pitchFamily="2" charset="-122"/>
              </a:rPr>
              <a:t> </a:t>
            </a:r>
            <a:r>
              <a:rPr lang="en-US" altLang="ko-KR" sz="2000" i="0" dirty="0" smtClean="0">
                <a:ea typeface="SimSun" pitchFamily="2" charset="-122"/>
              </a:rPr>
              <a:t>mixtures.</a:t>
            </a:r>
            <a:endParaRPr lang="en-US" altLang="ko-KR" sz="2000" i="0" dirty="0">
              <a:ea typeface="SimSun" pitchFamily="2" charset="-12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050" name="Picture 2" descr="D:\Chenqu\GEC\Geometr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51415"/>
            <a:ext cx="2743200" cy="55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51460" y="86380"/>
            <a:ext cx="798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ELECTRON DENSITY, IONIZATION SOURCES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5378449" y="5791200"/>
            <a:ext cx="3529013" cy="304800"/>
            <a:chOff x="449" y="3984"/>
            <a:chExt cx="2448" cy="212"/>
          </a:xfrm>
        </p:grpSpPr>
        <p:pic>
          <p:nvPicPr>
            <p:cNvPr id="22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kumimoji="0"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kumimoji="0"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kumimoji="0"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7</a:t>
            </a:fld>
            <a:endParaRPr lang="en-US"/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D:\Chenqu\LAB\WithGasTemp\Different Voltage\PPT\base_e_se_seb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371600"/>
            <a:ext cx="4702176" cy="45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29200" y="1295400"/>
            <a:ext cx="3981756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Base case: </a:t>
            </a: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, 60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10 MHz PRF, 30% duty cycle (30 ns pulse), -300 </a:t>
            </a:r>
            <a:r>
              <a:rPr lang="en-US" altLang="ko-KR" sz="2000" i="0" dirty="0">
                <a:ea typeface="SimSun" pitchFamily="2" charset="-122"/>
              </a:rPr>
              <a:t>V 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Peak [e]</a:t>
            </a:r>
            <a:r>
              <a:rPr lang="en-US" altLang="ko-KR" sz="2000" i="0" dirty="0" smtClean="0">
                <a:ea typeface="SimSun" pitchFamily="2" charset="-122"/>
                <a:sym typeface="Symbol"/>
              </a:rPr>
              <a:t></a:t>
            </a:r>
            <a:r>
              <a:rPr lang="en-US" altLang="ko-KR" sz="2000" i="0" dirty="0" smtClean="0">
                <a:ea typeface="SimSun" pitchFamily="2" charset="-122"/>
              </a:rPr>
              <a:t>1.1 x 10</a:t>
            </a:r>
            <a:r>
              <a:rPr lang="en-US" altLang="ko-KR" sz="2000" i="0" baseline="30000" dirty="0" smtClean="0">
                <a:ea typeface="SimSun" pitchFamily="2" charset="-122"/>
              </a:rPr>
              <a:t>14</a:t>
            </a:r>
            <a:r>
              <a:rPr lang="en-US" altLang="ko-KR" sz="2000" i="0" dirty="0" smtClean="0"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ea typeface="SimSun" pitchFamily="2" charset="-122"/>
              </a:rPr>
              <a:t>-3</a:t>
            </a:r>
            <a:r>
              <a:rPr lang="en-US" altLang="ko-KR" sz="2000" i="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Significant "exclusion zone" with expansion of cathode fall during 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Beam ionization by secondary electrons is larger than by bulk.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Bulk ionization peaks where </a:t>
            </a:r>
            <a:r>
              <a:rPr lang="en-US" altLang="ko-KR" sz="2000" i="0" dirty="0" err="1" smtClean="0">
                <a:ea typeface="SimSun" pitchFamily="2" charset="-122"/>
              </a:rPr>
              <a:t>T</a:t>
            </a:r>
            <a:r>
              <a:rPr lang="en-US" altLang="ko-KR" sz="2000" i="0" baseline="-25000" dirty="0" err="1" smtClean="0">
                <a:ea typeface="SimSun" pitchFamily="2" charset="-122"/>
              </a:rPr>
              <a:t>e</a:t>
            </a:r>
            <a:r>
              <a:rPr lang="en-US" altLang="ko-KR" sz="2000" i="0" dirty="0" smtClean="0">
                <a:ea typeface="SimSun" pitchFamily="2" charset="-122"/>
              </a:rPr>
              <a:t> and [e] are largest (edge of cathode fall). </a:t>
            </a:r>
            <a:endParaRPr lang="en-US" altLang="ko-KR" sz="2000" i="0" dirty="0" smtClean="0">
              <a:solidFill>
                <a:srgbClr val="FF0000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endParaRPr lang="en-US" altLang="ko-KR" sz="2000" i="0" dirty="0" smtClean="0">
              <a:ea typeface="SimSun" pitchFamily="2" charset="-122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5202301" y="83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599191" y="238780"/>
            <a:ext cx="265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GAS HEATING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5378449" y="5791200"/>
            <a:ext cx="3529013" cy="304800"/>
            <a:chOff x="449" y="3984"/>
            <a:chExt cx="2448" cy="212"/>
          </a:xfrm>
        </p:grpSpPr>
        <p:pic>
          <p:nvPicPr>
            <p:cNvPr id="22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kumimoji="0"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kumimoji="0"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kumimoji="0"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8</a:t>
            </a:fld>
            <a:endParaRPr lang="en-US"/>
          </a:p>
        </p:txBody>
      </p:sp>
      <p:pic>
        <p:nvPicPr>
          <p:cNvPr id="2053" name="Picture 5" descr="C:\GEDEN\$Report_Sept 15\Tif\Ar-Tgas-Electrod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086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henqu\LAB\WithGasTemp\Different Voltage\PPT\base_Tg_se_seb copy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0" y="86379"/>
            <a:ext cx="4012350" cy="38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76800" y="926098"/>
            <a:ext cx="3981756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Gas heating in </a:t>
            </a:r>
            <a:r>
              <a:rPr lang="en-US" altLang="ko-KR" sz="2000" i="0" dirty="0" err="1" smtClean="0">
                <a:ea typeface="SimSun" pitchFamily="2" charset="-122"/>
              </a:rPr>
              <a:t>microplasmas</a:t>
            </a:r>
            <a:r>
              <a:rPr lang="en-US" altLang="ko-KR" sz="2000" i="0" dirty="0" smtClean="0">
                <a:ea typeface="SimSun" pitchFamily="2" charset="-122"/>
              </a:rPr>
              <a:t> is a major factor influencing scaling of plasma density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Gas is rapidly heated close to electrodes</a:t>
            </a:r>
            <a:r>
              <a:rPr lang="en-US" altLang="ko-KR" sz="2000" i="0" dirty="0">
                <a:ea typeface="SimSun" pitchFamily="2" charset="-122"/>
              </a:rPr>
              <a:t> </a:t>
            </a:r>
            <a:r>
              <a:rPr lang="en-US" altLang="ko-KR" sz="2000" i="0" dirty="0" smtClean="0">
                <a:ea typeface="SimSun" pitchFamily="2" charset="-122"/>
              </a:rPr>
              <a:t>due to larger ion drift velocity approaching cathode fall.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Rarefaction caused by heating near electrode, decreases local ionization efficiency.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Profiles shown mid-pulse</a:t>
            </a:r>
            <a:r>
              <a:rPr lang="en-US" altLang="ko-KR" sz="2000" i="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, 60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-300 V, 30 ns pulse length, 10 </a:t>
            </a:r>
            <a:r>
              <a:rPr lang="en-US" altLang="ko-KR" sz="2000" i="0" dirty="0" err="1" smtClean="0">
                <a:ea typeface="SimSun" pitchFamily="2" charset="-122"/>
              </a:rPr>
              <a:t>MHz.</a:t>
            </a:r>
            <a:r>
              <a:rPr lang="en-US" altLang="ko-KR" sz="2000" i="0" dirty="0" smtClean="0">
                <a:ea typeface="SimSun" pitchFamily="2" charset="-122"/>
              </a:rPr>
              <a:t>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endParaRPr lang="en-US" altLang="ko-KR" sz="2000" i="0" dirty="0" smtClean="0">
              <a:ea typeface="SimSun" pitchFamily="2" charset="-122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1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706874" y="76200"/>
            <a:ext cx="3873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PRESSURE SCALING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8534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Argon, -300 V, 10 MHz PRF, 30 to 80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Low pressure, low plasma density has thicker cathode fall excluding bulk plasma.  Counter-intuitive result is better uniformity at high pressure.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With higher stopping power, </a:t>
            </a:r>
            <a:r>
              <a:rPr lang="en-US" altLang="ko-KR" sz="2000" i="0" dirty="0" err="1" smtClean="0">
                <a:ea typeface="SimSun" pitchFamily="2" charset="-122"/>
              </a:rPr>
              <a:t>T</a:t>
            </a:r>
            <a:r>
              <a:rPr lang="en-US" altLang="ko-KR" sz="2000" i="0" baseline="-25000" dirty="0" err="1" smtClean="0">
                <a:ea typeface="SimSun" pitchFamily="2" charset="-122"/>
              </a:rPr>
              <a:t>gas</a:t>
            </a:r>
            <a:r>
              <a:rPr lang="en-US" altLang="ko-KR" sz="2000" i="0" dirty="0" smtClean="0">
                <a:ea typeface="SimSun" pitchFamily="2" charset="-122"/>
              </a:rPr>
              <a:t> increases with pressure.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Plasma density saturates as heating rarefies gas. 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B30-0A17-410D-8071-B90320E613C5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1044692" y="6173788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kumimoji="0"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kumimoji="0"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kumimoji="0"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 flipH="1">
            <a:off x="1409700" y="-736495"/>
            <a:ext cx="3124200" cy="5943600"/>
            <a:chOff x="533400" y="1078468"/>
            <a:chExt cx="3124200" cy="5354598"/>
          </a:xfrm>
        </p:grpSpPr>
        <p:pic>
          <p:nvPicPr>
            <p:cNvPr id="1028" name="Picture 4" descr="C:\GEDEN\$Report_Sept 15\Tif\Ar-2D-Combined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9"/>
            <a:stretch/>
          </p:blipFill>
          <p:spPr bwMode="auto">
            <a:xfrm>
              <a:off x="1219200" y="1411889"/>
              <a:ext cx="1815446" cy="468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126376" y="1078468"/>
              <a:ext cx="1" cy="535459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3400" y="3729049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285583" y="1002268"/>
            <a:ext cx="93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0" dirty="0" smtClean="0">
                <a:ea typeface="SimSun" pitchFamily="2" charset="-122"/>
              </a:rPr>
              <a:t>30 </a:t>
            </a:r>
            <a:r>
              <a:rPr lang="en-US" altLang="ko-KR" b="1" i="0" dirty="0" err="1" smtClean="0">
                <a:ea typeface="SimSun" pitchFamily="2" charset="-122"/>
              </a:rPr>
              <a:t>Torr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3690747" y="1002268"/>
            <a:ext cx="93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0" dirty="0" smtClean="0">
                <a:ea typeface="SimSun" pitchFamily="2" charset="-122"/>
              </a:rPr>
              <a:t>60 </a:t>
            </a:r>
            <a:r>
              <a:rPr lang="en-US" altLang="ko-KR" b="1" i="0" dirty="0" err="1" smtClean="0">
                <a:ea typeface="SimSun" pitchFamily="2" charset="-122"/>
              </a:rPr>
              <a:t>Torr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1285583" y="3135868"/>
            <a:ext cx="93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SimSun" pitchFamily="2" charset="-122"/>
              </a:rPr>
              <a:t>4</a:t>
            </a:r>
            <a:r>
              <a:rPr lang="en-US" altLang="ko-KR" b="1" i="0" dirty="0" smtClean="0">
                <a:ea typeface="SimSun" pitchFamily="2" charset="-122"/>
              </a:rPr>
              <a:t>0 </a:t>
            </a:r>
            <a:r>
              <a:rPr lang="en-US" altLang="ko-KR" b="1" i="0" dirty="0" err="1" smtClean="0">
                <a:ea typeface="SimSun" pitchFamily="2" charset="-122"/>
              </a:rPr>
              <a:t>Torr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3690747" y="3135868"/>
            <a:ext cx="93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0" dirty="0" smtClean="0">
                <a:ea typeface="SimSun" pitchFamily="2" charset="-122"/>
              </a:rPr>
              <a:t>80 </a:t>
            </a:r>
            <a:r>
              <a:rPr lang="en-US" altLang="ko-KR" b="1" i="0" dirty="0" err="1" smtClean="0">
                <a:ea typeface="SimSun" pitchFamily="2" charset="-122"/>
              </a:rPr>
              <a:t>Torr</a:t>
            </a:r>
            <a:endParaRPr lang="en-US" b="1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MIPSE_2015_Peng&amp;Chenhui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3" name="Picture 2" descr="D:\tianpeng_UIGEL5_D\PT_Conference\2015_GEC_Hawaii\Tif\Ar-1D-versus-pressur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6" y="697468"/>
            <a:ext cx="3587324" cy="31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1522</Words>
  <Application>Microsoft Office PowerPoint</Application>
  <PresentationFormat>On-screen Show (4:3)</PresentationFormat>
  <Paragraphs>225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Tian</dc:creator>
  <cp:lastModifiedBy>Chenhui Qu</cp:lastModifiedBy>
  <cp:revision>133</cp:revision>
  <dcterms:created xsi:type="dcterms:W3CDTF">2015-09-10T02:52:34Z</dcterms:created>
  <dcterms:modified xsi:type="dcterms:W3CDTF">2015-10-07T16:28:10Z</dcterms:modified>
</cp:coreProperties>
</file>