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6" r:id="rId3"/>
    <p:sldId id="280" r:id="rId4"/>
    <p:sldId id="264" r:id="rId5"/>
    <p:sldId id="267" r:id="rId6"/>
    <p:sldId id="281" r:id="rId7"/>
    <p:sldId id="282" r:id="rId8"/>
    <p:sldId id="270" r:id="rId9"/>
    <p:sldId id="272" r:id="rId10"/>
    <p:sldId id="269" r:id="rId11"/>
    <p:sldId id="268" r:id="rId12"/>
    <p:sldId id="279" r:id="rId13"/>
    <p:sldId id="285" r:id="rId14"/>
    <p:sldId id="287" r:id="rId15"/>
    <p:sldId id="288" r:id="rId16"/>
    <p:sldId id="290" r:id="rId17"/>
    <p:sldId id="289" r:id="rId18"/>
    <p:sldId id="283" r:id="rId19"/>
    <p:sldId id="286" r:id="rId20"/>
    <p:sldId id="284" r:id="rId2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Jordan" initials="NJ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2299" tIns="46149" rIns="92299" bIns="46149" rtlCol="0"/>
          <a:lstStyle>
            <a:lvl1pPr algn="r">
              <a:defRPr sz="1100"/>
            </a:lvl1pPr>
          </a:lstStyle>
          <a:p>
            <a:fld id="{75EE1415-ED33-40E0-91F4-507BC789A82E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9" tIns="46149" rIns="92299" bIns="461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299" tIns="46149" rIns="92299" bIns="461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2299" tIns="46149" rIns="92299" bIns="46149" rtlCol="0" anchor="b"/>
          <a:lstStyle>
            <a:lvl1pPr algn="r">
              <a:defRPr sz="1100"/>
            </a:lvl1pPr>
          </a:lstStyle>
          <a:p>
            <a:fld id="{A78418CD-2C8E-4749-9157-A56B664472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990600" cy="10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8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1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990600" cy="105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5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0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3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4AD1C-9252-4F5F-9EE7-FDC441D118F9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1E842-4071-4BAF-826A-A2A4068CF3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8839200" cy="1470025"/>
          </a:xfrm>
        </p:spPr>
        <p:txBody>
          <a:bodyPr>
            <a:noAutofit/>
          </a:bodyPr>
          <a:lstStyle/>
          <a:p>
            <a:r>
              <a:rPr lang="en-US" sz="4000" b="1" smtClean="0"/>
              <a:t>Characterization of a MA-Class Linear Transformer Driver for Foil Ablation and Z-Pinch Experiments*</a:t>
            </a:r>
            <a:endParaRPr lang="en-US" sz="4000" b="1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8305800" cy="2895600"/>
          </a:xfrm>
        </p:spPr>
        <p:txBody>
          <a:bodyPr>
            <a:normAutofit fontScale="77500" lnSpcReduction="20000"/>
          </a:bodyPr>
          <a:lstStyle/>
          <a:p>
            <a:r>
              <a:rPr lang="en-US" sz="4400" smtClean="0">
                <a:solidFill>
                  <a:schemeClr val="tx1"/>
                </a:solidFill>
              </a:rPr>
              <a:t>A. M. Steiner, S. G. Patel, D. A. Yager-Elorriaga, N. M. Jordan, R. M. Gilgenbach, and Y. Y. Lau</a:t>
            </a:r>
          </a:p>
          <a:p>
            <a:endParaRPr lang="en-US" sz="1400" smtClean="0">
              <a:solidFill>
                <a:schemeClr val="tx1"/>
              </a:solidFill>
            </a:endParaRPr>
          </a:p>
          <a:p>
            <a:r>
              <a:rPr lang="en-US" sz="2600" smtClean="0">
                <a:solidFill>
                  <a:schemeClr val="tx1"/>
                </a:solidFill>
              </a:rPr>
              <a:t>Plasma, Pulsed Power and Microwave Laboratory</a:t>
            </a:r>
          </a:p>
          <a:p>
            <a:r>
              <a:rPr lang="en-US" sz="2600" smtClean="0">
                <a:solidFill>
                  <a:schemeClr val="tx1"/>
                </a:solidFill>
              </a:rPr>
              <a:t>Department of Nuclear Engineering and Radiological Science</a:t>
            </a:r>
          </a:p>
          <a:p>
            <a:r>
              <a:rPr lang="en-US" sz="2600" smtClean="0">
                <a:solidFill>
                  <a:schemeClr val="tx1"/>
                </a:solidFill>
              </a:rPr>
              <a:t>University of Michigan</a:t>
            </a:r>
          </a:p>
          <a:p>
            <a:r>
              <a:rPr lang="en-US" sz="2600" smtClean="0">
                <a:solidFill>
                  <a:schemeClr val="tx1"/>
                </a:solidFill>
              </a:rPr>
              <a:t>Ann Arbor, MI 48109, USA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60960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*This work was supported by the US </a:t>
            </a:r>
            <a:r>
              <a:rPr lang="en-US" sz="1400" dirty="0" smtClean="0"/>
              <a:t>DoE award </a:t>
            </a:r>
            <a:r>
              <a:rPr lang="en-US" sz="1400" dirty="0"/>
              <a:t>DE-SC0012328</a:t>
            </a:r>
            <a:r>
              <a:rPr lang="en-US" sz="1400" dirty="0" smtClean="0"/>
              <a:t> and by Sandia National Laboratories. </a:t>
            </a:r>
            <a:r>
              <a:rPr lang="en-US" sz="1400" dirty="0"/>
              <a:t>S.G. Patel and A.M. Steiner </a:t>
            </a:r>
            <a:r>
              <a:rPr lang="en-US" sz="1400" dirty="0" smtClean="0"/>
              <a:t>were supported </a:t>
            </a:r>
            <a:r>
              <a:rPr lang="en-US" sz="1400" dirty="0"/>
              <a:t>by NPSC funded by </a:t>
            </a:r>
            <a:r>
              <a:rPr lang="en-US" sz="1400" dirty="0" smtClean="0"/>
              <a:t>Sandia. </a:t>
            </a:r>
            <a:r>
              <a:rPr lang="en-US" sz="1400" dirty="0"/>
              <a:t>D.A. </a:t>
            </a:r>
            <a:r>
              <a:rPr lang="en-US" sz="1400" dirty="0" err="1"/>
              <a:t>Yager</a:t>
            </a:r>
            <a:r>
              <a:rPr lang="en-US" sz="1400" dirty="0"/>
              <a:t> </a:t>
            </a:r>
            <a:r>
              <a:rPr lang="en-US" sz="1400" dirty="0" smtClean="0"/>
              <a:t>is supported </a:t>
            </a:r>
            <a:r>
              <a:rPr lang="en-US" sz="1400" dirty="0"/>
              <a:t>by NSF fellowship grant DGE 1256260.</a:t>
            </a:r>
          </a:p>
        </p:txBody>
      </p:sp>
      <p:sp>
        <p:nvSpPr>
          <p:cNvPr id="6" name="AutoShape 2" descr="https://mail.google.com/mail/u/0/?ui=2&amp;ik=6ad751e4b8&amp;view=fimg&amp;th=14f47793727d62be&amp;attid=0.1&amp;disp=emb&amp;attbid=ANGjdJ_cYdJOMQsP-jAF4xrQtK1rhleFrndo6o0yzINpBHTD1cCXJ7jANQV4wwNWl-ETbkHHdde1UuQjwmmdTHLlV31titcz92lXPXV_2FGUtg-3J9xybHQncN9iiPA&amp;sz=w1490-h1590&amp;ats=1444152503295&amp;rm=14f47793727d62be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mail.google.com/mail/u/0/?ui=2&amp;ik=6ad751e4b8&amp;view=fimg&amp;th=14f47793727d62be&amp;attid=0.1&amp;disp=emb&amp;attbid=ANGjdJ_cYdJOMQsP-jAF4xrQtK1rhleFrndo6o0yzINpBHTD1cCXJ7jANQV4wwNWl-ETbkHHdde1UuQjwmmdTHLlV31titcz92lXPXV_2FGUtg-3J9xybHQncN9iiPA&amp;sz=w1490-h1590&amp;ats=1444152503295&amp;rm=14f47793727d62be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s://mail.google.com/mail/u/0/?ui=2&amp;ik=6ad751e4b8&amp;view=fimg&amp;th=14f47793727d62be&amp;attid=0.1&amp;disp=emb&amp;attbid=ANGjdJ_cYdJOMQsP-jAF4xrQtK1rhleFrndo6o0yzINpBHTD1cCXJ7jANQV4wwNWl-ETbkHHdde1UuQjwmmdTHLlV31titcz92lXPXV_2FGUtg-3J9xybHQncN9iiPA&amp;sz=w1490-h1590&amp;ats=1444152503295&amp;rm=14f47793727d62be&amp;zw&amp;atsh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s://mail.google.com/mail/u/0/?ui=2&amp;ik=6ad751e4b8&amp;view=fimg&amp;th=14f47793727d62be&amp;attid=0.1&amp;disp=emb&amp;attbid=ANGjdJ_cYdJOMQsP-jAF4xrQtK1rhleFrndo6o0yzINpBHTD1cCXJ7jANQV4wwNWl-ETbkHHdde1UuQjwmmdTHLlV31titcz92lXPXV_2FGUtg-3J9xybHQncN9iiPA&amp;sz=w1490-h1590&amp;ats=1444152503295&amp;rm=14f47793727d62be&amp;zw&amp;atsh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41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Current Prediction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53202"/>
            <a:ext cx="5829739" cy="380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410200"/>
            <a:ext cx="906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Aluminum liner (400 nm thickness x 1 cm height x 6.5 mm diameter)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Excellent agreement with measured current until B-dots fail at ~350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Fit value of load inductance = 15 </a:t>
            </a:r>
            <a:r>
              <a:rPr lang="en-US" sz="2000" dirty="0" err="1" smtClean="0"/>
              <a:t>nH</a:t>
            </a:r>
            <a:r>
              <a:rPr lang="en-US" sz="2000" dirty="0" smtClean="0"/>
              <a:t>, which was independently confirmed with a Maxwell model of the load geometry for this particular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61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848600" cy="1143000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1"/>
            <a:ext cx="5442423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19200" y="2286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Resistive Load: With Magnetic Insulation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42907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Magnetic insulation predicted at ~50 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Current matches simulated trace until B-dot failure</a:t>
            </a: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eaches predicted peak current at predicted </a:t>
            </a:r>
            <a:r>
              <a:rPr lang="en-US" sz="2400" dirty="0" err="1" smtClean="0"/>
              <a:t>risetime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9275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Resistive Load: No Magnetic Insulation</a:t>
            </a:r>
            <a:endParaRPr lang="en-US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26" y="1533525"/>
            <a:ext cx="5746974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45720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measured with Pearson coil rather than B-dots to examine late-time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Current </a:t>
            </a:r>
            <a:r>
              <a:rPr lang="en-US" dirty="0" smtClean="0"/>
              <a:t>abruptly drops before predicted peak and exhibits </a:t>
            </a:r>
            <a:r>
              <a:rPr lang="en-US" dirty="0" err="1" smtClean="0"/>
              <a:t>ringback</a:t>
            </a:r>
            <a:r>
              <a:rPr lang="en-US" dirty="0" smtClean="0"/>
              <a:t> associated with a much lower resistance than the resistance accounting for the observed </a:t>
            </a:r>
            <a:r>
              <a:rPr lang="en-US" dirty="0" err="1" smtClean="0"/>
              <a:t>risetime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Voltage also drops suddenly when current drops, supporting evidence of arcing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Arc marks were visible in the transmission line after shots with this resistive load </a:t>
            </a:r>
            <a:r>
              <a:rPr lang="en-US" dirty="0" smtClean="0"/>
              <a:t>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important to anticipate and prevent arcs, as these current features may be mistaken for evidence of Z-pinch or other prompt inductance changes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97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If current and voltage are known at any position along the transmission line, the load inductance and resistance can be treated as unknowns and solved for in the matrix calculation</a:t>
            </a:r>
          </a:p>
          <a:p>
            <a:r>
              <a:rPr lang="en-US" dirty="0" smtClean="0"/>
              <a:t>Given only a current measurement, inductance can be estimated by assuming load inductance dominates resistance (a reasonable assumption once the load has ablated and entered Spitzer-like conductivity regime)</a:t>
            </a:r>
          </a:p>
          <a:p>
            <a:r>
              <a:rPr lang="en-US" dirty="0" smtClean="0"/>
              <a:t>Load inductance directly relates to the radius of the current-carrying column, allowing estimation of an effective current-carrying radius from electrical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9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Inductance Calculation: Cylindrical Liner</a:t>
            </a:r>
            <a:endParaRPr lang="en-US" dirty="0"/>
          </a:p>
        </p:txBody>
      </p:sp>
      <p:pic>
        <p:nvPicPr>
          <p:cNvPr id="1027" name="Picture 3" descr="C:\Users\Adam\Desktop\Mipse Folder\Inductance Calculation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17637"/>
            <a:ext cx="6172200" cy="354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800600"/>
            <a:ext cx="8229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Fit inductance based on inductance of cylindrical plasma column imploding in a 0-D implosion model</a:t>
            </a:r>
          </a:p>
          <a:p>
            <a:r>
              <a:rPr lang="en-US" dirty="0" smtClean="0"/>
              <a:t>Measured inductance follows fit qualitatively but begins to pinch earlier</a:t>
            </a:r>
          </a:p>
          <a:p>
            <a:r>
              <a:rPr lang="en-US" dirty="0"/>
              <a:t>Calculation of inductance fails at peak current (near 200 ns) because </a:t>
            </a:r>
            <a:r>
              <a:rPr lang="en-US" dirty="0" err="1"/>
              <a:t>dI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goes to </a:t>
            </a:r>
            <a:r>
              <a:rPr lang="en-US" dirty="0" smtClean="0"/>
              <a:t>0</a:t>
            </a:r>
          </a:p>
          <a:p>
            <a:r>
              <a:rPr lang="en-US" dirty="0" err="1" smtClean="0"/>
              <a:t>Shadowgraphy</a:t>
            </a:r>
            <a:r>
              <a:rPr lang="en-US" dirty="0" smtClean="0"/>
              <a:t> shows pinches on these liner shots (see poster presentation by D. </a:t>
            </a:r>
            <a:r>
              <a:rPr lang="en-US" dirty="0" err="1" smtClean="0"/>
              <a:t>Yager-Elorriaga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9723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Inductance Calculation: Wire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486400"/>
            <a:ext cx="8763000" cy="1600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Drop in current occurs simultaneously with shadowgraph showing pinch of wire array</a:t>
            </a:r>
          </a:p>
          <a:p>
            <a:r>
              <a:rPr lang="en-US" dirty="0" smtClean="0"/>
              <a:t>Current drop corresponds to an inductance change of ~9 </a:t>
            </a:r>
            <a:r>
              <a:rPr lang="en-US" dirty="0" err="1" smtClean="0"/>
              <a:t>nH</a:t>
            </a:r>
            <a:r>
              <a:rPr lang="en-US" dirty="0" smtClean="0"/>
              <a:t>, which corresponds to a plasma column of radius ~400 </a:t>
            </a:r>
            <a:r>
              <a:rPr lang="el-GR" dirty="0" smtClean="0"/>
              <a:t>μ</a:t>
            </a:r>
            <a:r>
              <a:rPr lang="en-US" dirty="0" smtClean="0"/>
              <a:t>m (indicated on figure) </a:t>
            </a:r>
            <a:endParaRPr lang="en-US" dirty="0"/>
          </a:p>
        </p:txBody>
      </p:sp>
      <p:pic>
        <p:nvPicPr>
          <p:cNvPr id="3074" name="Picture 2" descr="C:\Users\Adam\Desktop\Mipse Folder\Reno Sh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r="5128"/>
          <a:stretch/>
        </p:blipFill>
        <p:spPr bwMode="auto">
          <a:xfrm>
            <a:off x="90616" y="1752600"/>
            <a:ext cx="5319584" cy="35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6002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Shot 938 Current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27005" r="16270" b="28482"/>
          <a:stretch/>
        </p:blipFill>
        <p:spPr>
          <a:xfrm>
            <a:off x="5410200" y="1600200"/>
            <a:ext cx="3221911" cy="1676399"/>
          </a:xfrm>
          <a:prstGeom prst="rect">
            <a:avLst/>
          </a:prstGeom>
        </p:spPr>
      </p:pic>
      <p:pic>
        <p:nvPicPr>
          <p:cNvPr id="3076" name="Picture 4" descr="C:\Users\Adam\Desktop\Mipse Folder\sho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6" t="28083" r="14322" b="29209"/>
          <a:stretch/>
        </p:blipFill>
        <p:spPr bwMode="auto">
          <a:xfrm>
            <a:off x="5410201" y="3581400"/>
            <a:ext cx="322191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333868" y="2286000"/>
            <a:ext cx="1447800" cy="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48946" y="4572000"/>
            <a:ext cx="201168" cy="0"/>
          </a:xfrm>
          <a:prstGeom prst="line">
            <a:avLst/>
          </a:prstGeom>
          <a:ln w="28575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1992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6 mm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0.8 mm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0" y="3276599"/>
            <a:ext cx="32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Preshot</a:t>
            </a:r>
            <a:r>
              <a:rPr lang="en-US" dirty="0" smtClean="0"/>
              <a:t> image, shot 938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199" y="5115696"/>
            <a:ext cx="32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Shadowgraph 230 ns, shot 938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6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Delay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3342"/>
            <a:ext cx="8229600" cy="17525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Fiber optic output from switches is connected to a PMT</a:t>
            </a:r>
          </a:p>
          <a:p>
            <a:r>
              <a:rPr lang="en-US" dirty="0" smtClean="0"/>
              <a:t>Output signal shows switch trigger and closing times</a:t>
            </a:r>
          </a:p>
          <a:p>
            <a:r>
              <a:rPr lang="en-US" dirty="0" smtClean="0"/>
              <a:t>Gives statistical measurement of trigger times to input into circuit model taking into account pulse shaping from switch timings</a:t>
            </a:r>
          </a:p>
        </p:txBody>
      </p:sp>
      <p:pic>
        <p:nvPicPr>
          <p:cNvPr id="4098" name="Picture 2" descr="Z:\data\maize\Switch Performance Logs\Before Rebuild\Switch_ 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data\maize\Switch Performance Logs\Before Rebuild\Switch_ 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987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High-jitter switch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431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Low-jitter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23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Shaping and Delay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96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LTD bricks firing at different times can have dramatic effects on pulse shaping</a:t>
            </a:r>
          </a:p>
          <a:p>
            <a:r>
              <a:rPr lang="en-US" dirty="0" smtClean="0"/>
              <a:t>The pinch that occurred during this shot sent a reflected pulse, triggering additional switches late in time (&gt;300 ns, around the time when B-dots fail due to charge buildup effects)</a:t>
            </a:r>
            <a:endParaRPr lang="en-US" dirty="0"/>
          </a:p>
        </p:txBody>
      </p:sp>
      <p:pic>
        <p:nvPicPr>
          <p:cNvPr id="5122" name="Picture 2" descr="C:\Users\Adam\Desktop\Mipse Folder\Reno Sho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883400" cy="387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5240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Shot 938 Current Predictions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1377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predictive model for LTD current and voltage behavior was developed that can account for any combination of load inductance and </a:t>
            </a:r>
            <a:r>
              <a:rPr lang="en-US" dirty="0" smtClean="0"/>
              <a:t>resistance to determine current and voltage as a function of time and position</a:t>
            </a:r>
            <a:endParaRPr lang="en-US" dirty="0" smtClean="0"/>
          </a:p>
          <a:p>
            <a:r>
              <a:rPr lang="en-US" dirty="0" smtClean="0"/>
              <a:t>Potential arcing in the transmission line can be anticipated based on whether Hull cutoff condition is satisfied early in the current </a:t>
            </a:r>
            <a:r>
              <a:rPr lang="en-US" dirty="0" smtClean="0"/>
              <a:t>pulse</a:t>
            </a:r>
          </a:p>
          <a:p>
            <a:r>
              <a:rPr lang="en-US" dirty="0" smtClean="0"/>
              <a:t>Proof-of-principle measurements have been performed showing expected </a:t>
            </a:r>
            <a:r>
              <a:rPr lang="en-US" dirty="0" smtClean="0"/>
              <a:t>trends in inductance due to changing load geometry with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numerical model to reduce noise in calculation of dynamic parameters</a:t>
            </a:r>
          </a:p>
          <a:p>
            <a:r>
              <a:rPr lang="en-US" dirty="0" smtClean="0"/>
              <a:t>Add voltage measurement to allow simultaneous resistance-inductance measurements</a:t>
            </a:r>
          </a:p>
          <a:p>
            <a:r>
              <a:rPr lang="en-US" dirty="0" smtClean="0"/>
              <a:t>Perform experiments with pulse shaping by deliberately altering switch firing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5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Michigan Accelerator for Inductive Z-Pinch Experiments (MAIZE) 1-MA linear transformer driver (LTD) has been used to drive planar foil</a:t>
            </a:r>
            <a:r>
              <a:rPr lang="en-US" baseline="30000" dirty="0" smtClean="0"/>
              <a:t>1</a:t>
            </a:r>
            <a:r>
              <a:rPr lang="en-US" dirty="0" smtClean="0"/>
              <a:t>, cylindrical liner</a:t>
            </a:r>
            <a:r>
              <a:rPr lang="en-US" baseline="30000" dirty="0" smtClean="0"/>
              <a:t>2</a:t>
            </a:r>
            <a:r>
              <a:rPr lang="en-US" dirty="0" smtClean="0"/>
              <a:t>, and wire array ablation</a:t>
            </a:r>
            <a:r>
              <a:rPr lang="en-US" baseline="30000" dirty="0" smtClean="0"/>
              <a:t>3</a:t>
            </a:r>
            <a:r>
              <a:rPr lang="en-US" dirty="0" smtClean="0"/>
              <a:t> experiments</a:t>
            </a:r>
          </a:p>
          <a:p>
            <a:r>
              <a:rPr lang="en-US" dirty="0" smtClean="0"/>
              <a:t>Current experiments on MAIZE include electrothermal instability growth rate measurements</a:t>
            </a:r>
            <a:r>
              <a:rPr lang="en-US" baseline="30000" dirty="0" smtClean="0"/>
              <a:t>4</a:t>
            </a:r>
            <a:r>
              <a:rPr lang="en-US" dirty="0" smtClean="0"/>
              <a:t> and thin imploding liner physics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MAIZE consists of a capacitor section, </a:t>
            </a:r>
            <a:r>
              <a:rPr lang="en-US" dirty="0" err="1" smtClean="0"/>
              <a:t>nonuniform</a:t>
            </a:r>
            <a:r>
              <a:rPr lang="en-US" dirty="0" smtClean="0"/>
              <a:t> vacuum transmission line, and load</a:t>
            </a:r>
          </a:p>
          <a:p>
            <a:r>
              <a:rPr lang="en-US" dirty="0"/>
              <a:t>A full LTD model accounting for reactive and resistive loads has been developed to make </a:t>
            </a:r>
            <a:r>
              <a:rPr lang="en-US" dirty="0" smtClean="0"/>
              <a:t>current and voltage predictions as a function of load; model </a:t>
            </a:r>
            <a:r>
              <a:rPr lang="en-US" dirty="0"/>
              <a:t>has been verified against experimental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67400"/>
            <a:ext cx="838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400" dirty="0" err="1" smtClean="0"/>
              <a:t>Zier</a:t>
            </a:r>
            <a:r>
              <a:rPr lang="en-US" sz="1400" dirty="0" smtClean="0"/>
              <a:t> et al., </a:t>
            </a:r>
            <a:r>
              <a:rPr lang="en-US" sz="1400" i="1" dirty="0" smtClean="0"/>
              <a:t>Phys. of Plasmas </a:t>
            </a:r>
            <a:r>
              <a:rPr lang="en-US" sz="1400" dirty="0" smtClean="0"/>
              <a:t>(2012)</a:t>
            </a:r>
          </a:p>
          <a:p>
            <a:pPr marL="342900" indent="-342900">
              <a:buAutoNum type="arabicParenR"/>
            </a:pPr>
            <a:r>
              <a:rPr lang="en-US" sz="1400" dirty="0" err="1" smtClean="0"/>
              <a:t>Yager-Elorriaga</a:t>
            </a:r>
            <a:r>
              <a:rPr lang="en-US" sz="1400" dirty="0" smtClean="0"/>
              <a:t> et al., ICOPS (2015)</a:t>
            </a:r>
          </a:p>
          <a:p>
            <a:pPr marL="342900" indent="-342900">
              <a:buAutoNum type="arabicParenR"/>
            </a:pPr>
            <a:r>
              <a:rPr lang="en-US" sz="1400" dirty="0" err="1" smtClean="0"/>
              <a:t>Safronova</a:t>
            </a:r>
            <a:r>
              <a:rPr lang="en-US" sz="1400" dirty="0" smtClean="0"/>
              <a:t> et al., APS-DPP (2014)</a:t>
            </a:r>
          </a:p>
          <a:p>
            <a:pPr marL="342900" indent="-342900">
              <a:buAutoNum type="arabicParenR"/>
            </a:pPr>
            <a:r>
              <a:rPr lang="en-US" sz="1400" dirty="0" smtClean="0"/>
              <a:t>Steiner et al., APS-DPP (2014)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10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15400" cy="54102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J. C. </a:t>
            </a:r>
            <a:r>
              <a:rPr lang="en-US" dirty="0" err="1" smtClean="0"/>
              <a:t>Zier</a:t>
            </a:r>
            <a:r>
              <a:rPr lang="en-US" dirty="0" smtClean="0"/>
              <a:t>, </a:t>
            </a:r>
            <a:r>
              <a:rPr lang="en-US" dirty="0"/>
              <a:t>R. M. </a:t>
            </a:r>
            <a:r>
              <a:rPr lang="en-US" dirty="0" err="1" smtClean="0"/>
              <a:t>Gilgenbach</a:t>
            </a:r>
            <a:r>
              <a:rPr lang="en-US" dirty="0" smtClean="0"/>
              <a:t>, </a:t>
            </a:r>
            <a:r>
              <a:rPr lang="en-US" dirty="0"/>
              <a:t>D. A. </a:t>
            </a:r>
            <a:r>
              <a:rPr lang="en-US" dirty="0" err="1" smtClean="0"/>
              <a:t>Chalenski</a:t>
            </a:r>
            <a:r>
              <a:rPr lang="en-US" dirty="0" smtClean="0"/>
              <a:t>, </a:t>
            </a:r>
            <a:r>
              <a:rPr lang="en-US" dirty="0"/>
              <a:t>Y. Y. </a:t>
            </a:r>
            <a:r>
              <a:rPr lang="en-US" dirty="0" smtClean="0"/>
              <a:t>Lau, </a:t>
            </a:r>
            <a:r>
              <a:rPr lang="en-US" dirty="0"/>
              <a:t>D. M. </a:t>
            </a:r>
            <a:r>
              <a:rPr lang="en-US" dirty="0" smtClean="0"/>
              <a:t>French, </a:t>
            </a:r>
            <a:r>
              <a:rPr lang="en-US" dirty="0"/>
              <a:t>M. R. </a:t>
            </a:r>
            <a:r>
              <a:rPr lang="en-US" dirty="0" smtClean="0"/>
              <a:t>Gomez, </a:t>
            </a:r>
            <a:r>
              <a:rPr lang="en-US" dirty="0"/>
              <a:t>S. G. </a:t>
            </a:r>
            <a:r>
              <a:rPr lang="en-US" dirty="0" smtClean="0"/>
              <a:t>Patel, </a:t>
            </a:r>
            <a:r>
              <a:rPr lang="en-US" dirty="0"/>
              <a:t>I. M. </a:t>
            </a:r>
            <a:r>
              <a:rPr lang="en-US" dirty="0" err="1" smtClean="0"/>
              <a:t>Rittersdorf</a:t>
            </a:r>
            <a:r>
              <a:rPr lang="en-US" dirty="0" smtClean="0"/>
              <a:t>, </a:t>
            </a:r>
            <a:r>
              <a:rPr lang="en-US" dirty="0"/>
              <a:t>A. M. </a:t>
            </a:r>
            <a:r>
              <a:rPr lang="en-US" dirty="0" smtClean="0"/>
              <a:t>Steiner, </a:t>
            </a:r>
            <a:r>
              <a:rPr lang="en-US" dirty="0"/>
              <a:t>M. </a:t>
            </a:r>
            <a:r>
              <a:rPr lang="en-US" dirty="0" smtClean="0"/>
              <a:t>Weis, </a:t>
            </a:r>
            <a:r>
              <a:rPr lang="en-US" dirty="0"/>
              <a:t>P. </a:t>
            </a:r>
            <a:r>
              <a:rPr lang="en-US" dirty="0" smtClean="0"/>
              <a:t>Zhang1 </a:t>
            </a:r>
            <a:r>
              <a:rPr lang="en-US" dirty="0"/>
              <a:t>M. </a:t>
            </a:r>
            <a:r>
              <a:rPr lang="en-US" dirty="0" err="1" smtClean="0"/>
              <a:t>Mazarakis</a:t>
            </a:r>
            <a:r>
              <a:rPr lang="en-US" dirty="0" smtClean="0"/>
              <a:t>, </a:t>
            </a:r>
            <a:r>
              <a:rPr lang="en-US" dirty="0"/>
              <a:t>M. E. </a:t>
            </a:r>
            <a:r>
              <a:rPr lang="en-US" dirty="0" smtClean="0"/>
              <a:t>Cuneo </a:t>
            </a:r>
            <a:r>
              <a:rPr lang="en-US" dirty="0"/>
              <a:t>and M. </a:t>
            </a:r>
            <a:r>
              <a:rPr lang="en-US" dirty="0" smtClean="0"/>
              <a:t>Lopez, </a:t>
            </a:r>
            <a:r>
              <a:rPr lang="en-US" i="1" dirty="0" smtClean="0"/>
              <a:t>Phys. of Plasmas </a:t>
            </a:r>
            <a:r>
              <a:rPr lang="en-US" b="1" dirty="0"/>
              <a:t>19</a:t>
            </a:r>
            <a:r>
              <a:rPr lang="en-US" dirty="0"/>
              <a:t>, 032701 (</a:t>
            </a:r>
            <a:r>
              <a:rPr lang="en-US" dirty="0" smtClean="0"/>
              <a:t>2012)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D. A. </a:t>
            </a:r>
            <a:r>
              <a:rPr lang="en-US" dirty="0" err="1" smtClean="0"/>
              <a:t>Yager-Elorriaga</a:t>
            </a:r>
            <a:r>
              <a:rPr lang="en-US" dirty="0" smtClean="0"/>
              <a:t>, </a:t>
            </a:r>
            <a:r>
              <a:rPr lang="de-DE" dirty="0"/>
              <a:t>N. M. Jordan, S. G. Patel, A. M. Steiner, Y. Y. Lau, R. M. Gilgenbach, </a:t>
            </a:r>
            <a:r>
              <a:rPr lang="de-DE" dirty="0" smtClean="0"/>
              <a:t>and M</a:t>
            </a:r>
            <a:r>
              <a:rPr lang="de-DE" dirty="0"/>
              <a:t>. </a:t>
            </a:r>
            <a:r>
              <a:rPr lang="de-DE" dirty="0" smtClean="0"/>
              <a:t>Weis, </a:t>
            </a:r>
            <a:r>
              <a:rPr lang="en-US" dirty="0" smtClean="0"/>
              <a:t>“</a:t>
            </a:r>
            <a:r>
              <a:rPr lang="de-DE" dirty="0" smtClean="0"/>
              <a:t>Experimental Investigation of the Effects of an Axial Magnetic Field on the Magneto-Rayleigh Taylor Instability in Ablating Planar Foil Plasmas,</a:t>
            </a:r>
            <a:r>
              <a:rPr lang="en-US" dirty="0" smtClean="0"/>
              <a:t>” 42nd </a:t>
            </a:r>
            <a:r>
              <a:rPr lang="en-US" dirty="0"/>
              <a:t>IEEE International Conference on Plasma </a:t>
            </a:r>
            <a:r>
              <a:rPr lang="en-US" dirty="0" smtClean="0"/>
              <a:t>Science, Antalya, Turkey (May 24-28, 2015)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A. S. </a:t>
            </a:r>
            <a:r>
              <a:rPr lang="en-US" dirty="0" err="1" smtClean="0"/>
              <a:t>Safronova</a:t>
            </a:r>
            <a:r>
              <a:rPr lang="en-US" dirty="0" smtClean="0"/>
              <a:t>, V. L. </a:t>
            </a:r>
            <a:r>
              <a:rPr lang="en-US" dirty="0" err="1" smtClean="0"/>
              <a:t>Kantsyrev</a:t>
            </a:r>
            <a:r>
              <a:rPr lang="en-US" dirty="0" smtClean="0"/>
              <a:t>, M. E. Weller, I. K. Shrestha, V. V. </a:t>
            </a:r>
            <a:r>
              <a:rPr lang="en-US" dirty="0" err="1" smtClean="0"/>
              <a:t>Shlyaptseva</a:t>
            </a:r>
            <a:r>
              <a:rPr lang="en-US" dirty="0" smtClean="0"/>
              <a:t>, M. C. Cooper, M. </a:t>
            </a:r>
            <a:r>
              <a:rPr lang="en-US" dirty="0" err="1" smtClean="0"/>
              <a:t>Lorance</a:t>
            </a:r>
            <a:r>
              <a:rPr lang="en-US" dirty="0" smtClean="0"/>
              <a:t>, A. Stafford, S. G. Patel, A. M. Steiner, D. A. </a:t>
            </a:r>
            <a:r>
              <a:rPr lang="en-US" dirty="0" err="1" smtClean="0"/>
              <a:t>Yager-Elorriaga</a:t>
            </a:r>
            <a:r>
              <a:rPr lang="en-US" dirty="0" smtClean="0"/>
              <a:t>, N. M. Jordan, and R. M. </a:t>
            </a:r>
            <a:r>
              <a:rPr lang="en-US" dirty="0" err="1" smtClean="0"/>
              <a:t>Gilgenbach</a:t>
            </a:r>
            <a:r>
              <a:rPr lang="en-US" dirty="0" smtClean="0"/>
              <a:t> “First </a:t>
            </a:r>
            <a:r>
              <a:rPr lang="en-US" dirty="0"/>
              <a:t>Experiments with Planar Wire Arrays on U Michigan’s Linear Transformer Driver,” 56th Annual Meeting of the APS Division of Plasma Physics, New Orleans, LA (October 27-31, 2014)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A. M. Steiner, S. G. Patel, David A. </a:t>
            </a:r>
            <a:r>
              <a:rPr lang="en-US" dirty="0" err="1" smtClean="0"/>
              <a:t>Yager-Elorriaga</a:t>
            </a:r>
            <a:r>
              <a:rPr lang="en-US" dirty="0" smtClean="0"/>
              <a:t>, N. M. Jordan, R. M. </a:t>
            </a:r>
            <a:r>
              <a:rPr lang="en-US" dirty="0" err="1" smtClean="0"/>
              <a:t>Gilgenbach</a:t>
            </a:r>
            <a:r>
              <a:rPr lang="en-US" dirty="0" smtClean="0"/>
              <a:t>, and Y. Y. Lau, “Experimental Investigation of the Electrothermal Instability on Planar Foil Ablation Experiments,” </a:t>
            </a:r>
            <a:r>
              <a:rPr lang="en-US" dirty="0"/>
              <a:t>56th Annual Meeting of the APS Division of Plasma Physics, New Orleans, LA (October 27-31, 2014)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A. A. Kim, M. G. </a:t>
            </a:r>
            <a:r>
              <a:rPr lang="en-US" dirty="0" err="1"/>
              <a:t>Mazarakis</a:t>
            </a:r>
            <a:r>
              <a:rPr lang="en-US" dirty="0"/>
              <a:t>, V. A. </a:t>
            </a:r>
            <a:r>
              <a:rPr lang="en-US" dirty="0" err="1"/>
              <a:t>Sinebryukhov</a:t>
            </a:r>
            <a:r>
              <a:rPr lang="en-US" dirty="0"/>
              <a:t>, B. M. </a:t>
            </a:r>
            <a:r>
              <a:rPr lang="en-US" dirty="0" err="1"/>
              <a:t>Kovalchuk</a:t>
            </a:r>
            <a:r>
              <a:rPr lang="en-US" dirty="0"/>
              <a:t>, V. A. </a:t>
            </a:r>
            <a:r>
              <a:rPr lang="en-US" dirty="0" err="1"/>
              <a:t>Visir</a:t>
            </a:r>
            <a:r>
              <a:rPr lang="en-US" dirty="0"/>
              <a:t>, S. N. </a:t>
            </a:r>
            <a:r>
              <a:rPr lang="en-US" dirty="0" err="1"/>
              <a:t>Volkov</a:t>
            </a:r>
            <a:r>
              <a:rPr lang="en-US" dirty="0"/>
              <a:t>, F. </a:t>
            </a:r>
            <a:r>
              <a:rPr lang="en-US" dirty="0" err="1"/>
              <a:t>Bayol</a:t>
            </a:r>
            <a:r>
              <a:rPr lang="en-US" dirty="0"/>
              <a:t>, A. N. </a:t>
            </a:r>
            <a:r>
              <a:rPr lang="en-US" dirty="0" err="1"/>
              <a:t>Bastrikov</a:t>
            </a:r>
            <a:r>
              <a:rPr lang="en-US" dirty="0"/>
              <a:t>, V. G. </a:t>
            </a:r>
            <a:r>
              <a:rPr lang="en-US" dirty="0" err="1"/>
              <a:t>Durakov</a:t>
            </a:r>
            <a:r>
              <a:rPr lang="en-US" dirty="0"/>
              <a:t>, S. V. </a:t>
            </a:r>
            <a:r>
              <a:rPr lang="en-US" dirty="0" err="1"/>
              <a:t>Frolov</a:t>
            </a:r>
            <a:r>
              <a:rPr lang="en-US" dirty="0"/>
              <a:t>, V. M. </a:t>
            </a:r>
            <a:r>
              <a:rPr lang="en-US" dirty="0" err="1"/>
              <a:t>Alexeenko</a:t>
            </a:r>
            <a:r>
              <a:rPr lang="en-US" dirty="0"/>
              <a:t>, D. H. McDaniel, W. E. Fowler, K. </a:t>
            </a:r>
            <a:r>
              <a:rPr lang="en-US" dirty="0" err="1"/>
              <a:t>LeChien</a:t>
            </a:r>
            <a:r>
              <a:rPr lang="en-US" dirty="0"/>
              <a:t>, C. Olson, W. A. </a:t>
            </a:r>
            <a:r>
              <a:rPr lang="en-US" dirty="0" err="1"/>
              <a:t>Stygar</a:t>
            </a:r>
            <a:r>
              <a:rPr lang="en-US" dirty="0"/>
              <a:t>, K. W. Struve, J. Porter, and R. M. </a:t>
            </a:r>
            <a:r>
              <a:rPr lang="en-US" dirty="0" err="1" smtClean="0"/>
              <a:t>Gilgenbach</a:t>
            </a:r>
            <a:r>
              <a:rPr lang="en-US" dirty="0" smtClean="0"/>
              <a:t>, </a:t>
            </a:r>
            <a:r>
              <a:rPr lang="en-US" i="1" dirty="0" smtClean="0"/>
              <a:t>Phys. Rev. ST–</a:t>
            </a:r>
            <a:r>
              <a:rPr lang="en-US" i="1" dirty="0" err="1" smtClean="0"/>
              <a:t>Accel</a:t>
            </a:r>
            <a:r>
              <a:rPr lang="en-US" i="1" dirty="0" smtClean="0"/>
              <a:t>. and Beams </a:t>
            </a:r>
            <a:r>
              <a:rPr lang="en-US" b="1" dirty="0" smtClean="0"/>
              <a:t>12</a:t>
            </a:r>
            <a:r>
              <a:rPr lang="en-US" dirty="0" smtClean="0"/>
              <a:t>, 050402 (2009)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M. G. </a:t>
            </a:r>
            <a:r>
              <a:rPr lang="en-US" dirty="0" err="1" smtClean="0"/>
              <a:t>Mazarakis</a:t>
            </a:r>
            <a:r>
              <a:rPr lang="en-US" dirty="0" smtClean="0"/>
              <a:t>, W. E. Fowler, K. L. </a:t>
            </a:r>
            <a:r>
              <a:rPr lang="en-US" dirty="0" err="1" smtClean="0"/>
              <a:t>LeChien</a:t>
            </a:r>
            <a:r>
              <a:rPr lang="en-US" dirty="0" smtClean="0"/>
              <a:t>, F. W. Long, M. K. </a:t>
            </a:r>
            <a:r>
              <a:rPr lang="en-US" dirty="0" err="1" smtClean="0"/>
              <a:t>Matzen</a:t>
            </a:r>
            <a:r>
              <a:rPr lang="en-US" dirty="0" smtClean="0"/>
              <a:t>, D. H. McDaniel, R. G. McKee, C. L. Olson, J. L. Porter, S. T. </a:t>
            </a:r>
            <a:r>
              <a:rPr lang="en-US" dirty="0" err="1" smtClean="0"/>
              <a:t>Rogowski</a:t>
            </a:r>
            <a:r>
              <a:rPr lang="en-US" dirty="0" smtClean="0"/>
              <a:t>, K. W. Struve, W. A. </a:t>
            </a:r>
            <a:r>
              <a:rPr lang="en-US" dirty="0" err="1" smtClean="0"/>
              <a:t>Stygar</a:t>
            </a:r>
            <a:r>
              <a:rPr lang="en-US" dirty="0" smtClean="0"/>
              <a:t>, J. R. Woodworth, A. A. Kim, V. A. </a:t>
            </a:r>
            <a:r>
              <a:rPr lang="en-US" dirty="0" err="1" smtClean="0"/>
              <a:t>Sinebryukhov</a:t>
            </a:r>
            <a:r>
              <a:rPr lang="en-US" dirty="0" smtClean="0"/>
              <a:t>, R. M. </a:t>
            </a:r>
            <a:r>
              <a:rPr lang="en-US" dirty="0" err="1" smtClean="0"/>
              <a:t>Gilgenbach</a:t>
            </a:r>
            <a:r>
              <a:rPr lang="en-US" dirty="0" smtClean="0"/>
              <a:t>, M. R. Gomez, D. M. French, Y. Y. Lau, J. C. </a:t>
            </a:r>
            <a:r>
              <a:rPr lang="en-US" dirty="0" err="1" smtClean="0"/>
              <a:t>Zier</a:t>
            </a:r>
            <a:r>
              <a:rPr lang="en-US" dirty="0" smtClean="0"/>
              <a:t>, D. M. </a:t>
            </a:r>
            <a:r>
              <a:rPr lang="en-US" dirty="0" err="1" smtClean="0"/>
              <a:t>VanDevalde</a:t>
            </a:r>
            <a:r>
              <a:rPr lang="en-US" dirty="0" smtClean="0"/>
              <a:t>, R. A. Sharpe, and K. Ward, </a:t>
            </a:r>
            <a:r>
              <a:rPr lang="en-US" i="1" dirty="0" smtClean="0"/>
              <a:t>IEEE Transactions on Plasma Science </a:t>
            </a:r>
            <a:r>
              <a:rPr lang="en-US" b="1" dirty="0" smtClean="0"/>
              <a:t>38</a:t>
            </a:r>
            <a:r>
              <a:rPr lang="en-US" dirty="0" smtClean="0"/>
              <a:t>, 704 (2010)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J. C. </a:t>
            </a:r>
            <a:r>
              <a:rPr lang="en-US" dirty="0" err="1" smtClean="0"/>
              <a:t>Zier</a:t>
            </a:r>
            <a:r>
              <a:rPr lang="en-US" dirty="0" smtClean="0"/>
              <a:t>, Ph.D. Thesis, University of Michigan (2011)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M. R. Gomez, Ph.D. Thesis, University of Michigan (2011)</a:t>
            </a:r>
          </a:p>
          <a:p>
            <a:endParaRPr lang="en-US" dirty="0"/>
          </a:p>
          <a:p>
            <a:r>
              <a:rPr lang="en-US" dirty="0" smtClean="0"/>
              <a:t>Special thanks to Professor Alec Thomas of the University of Michigan for helpful conversations on numerical methods and stability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3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/>
              <a:t>Single-stage LTDs like MAIZE have very low generator-side impedance; Load impedance (both reactive and resistive) determines peak current, </a:t>
            </a:r>
            <a:r>
              <a:rPr lang="en-US" dirty="0" err="1"/>
              <a:t>risetime</a:t>
            </a:r>
            <a:r>
              <a:rPr lang="en-US" dirty="0"/>
              <a:t>, etc.</a:t>
            </a:r>
          </a:p>
          <a:p>
            <a:r>
              <a:rPr lang="en-US" dirty="0" smtClean="0"/>
              <a:t>Designing experiments often requires predictive capability for voltage and current output</a:t>
            </a:r>
          </a:p>
          <a:p>
            <a:pPr lvl="1"/>
            <a:r>
              <a:rPr lang="en-US" dirty="0" smtClean="0"/>
              <a:t>Predict peak current and </a:t>
            </a:r>
            <a:r>
              <a:rPr lang="en-US" dirty="0" err="1" smtClean="0"/>
              <a:t>risetime</a:t>
            </a:r>
            <a:endParaRPr lang="en-US" dirty="0" smtClean="0"/>
          </a:p>
          <a:p>
            <a:pPr lvl="1"/>
            <a:r>
              <a:rPr lang="en-US" dirty="0" smtClean="0"/>
              <a:t>Evaluate insulator stress</a:t>
            </a:r>
          </a:p>
          <a:p>
            <a:pPr lvl="1"/>
            <a:r>
              <a:rPr lang="en-US" dirty="0" smtClean="0"/>
              <a:t>Diagnose losses</a:t>
            </a:r>
          </a:p>
          <a:p>
            <a:pPr lvl="1"/>
            <a:r>
              <a:rPr lang="en-US" dirty="0" smtClean="0"/>
              <a:t>Determine if magnetic insulation is achieved</a:t>
            </a:r>
          </a:p>
        </p:txBody>
      </p:sp>
    </p:spTree>
    <p:extLst>
      <p:ext uri="{BB962C8B-B14F-4D97-AF65-F5344CB8AC3E}">
        <p14:creationId xmlns:p14="http://schemas.microsoft.com/office/powerpoint/2010/main" val="59555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228600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MAIZE LTD Specifications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447800"/>
            <a:ext cx="3733800" cy="556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4163" indent="-284163">
              <a:lnSpc>
                <a:spcPct val="90000"/>
              </a:lnSpc>
            </a:pPr>
            <a:r>
              <a:rPr lang="en-US" sz="2400" dirty="0" smtClean="0"/>
              <a:t>Built for the University of Michigan by IHCE of Tomsk, Russia</a:t>
            </a:r>
          </a:p>
          <a:p>
            <a:pPr marL="284163" indent="-284163">
              <a:lnSpc>
                <a:spcPct val="90000"/>
              </a:lnSpc>
            </a:pPr>
            <a:r>
              <a:rPr lang="en-US" sz="2400" dirty="0" smtClean="0"/>
              <a:t>Capacitor section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80 40-nF capacitors rated for </a:t>
            </a:r>
            <a:r>
              <a:rPr lang="en-US" sz="2000" dirty="0"/>
              <a:t>± </a:t>
            </a:r>
            <a:r>
              <a:rPr lang="en-US" sz="2000" dirty="0" smtClean="0"/>
              <a:t>100 kV charge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40 switches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2 iron tape isolation cores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1.6 m ID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3.06 m OD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0.22 m Thick</a:t>
            </a:r>
          </a:p>
          <a:p>
            <a:pPr marL="284163" indent="-284163">
              <a:lnSpc>
                <a:spcPct val="90000"/>
              </a:lnSpc>
            </a:pPr>
            <a:r>
              <a:rPr lang="en-US" sz="2400" dirty="0" smtClean="0"/>
              <a:t>Vacuum transmission Line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100" dirty="0" smtClean="0"/>
              <a:t>Coaxial section: 1.0 cm gap by 0.2 m height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100" dirty="0" smtClean="0"/>
              <a:t>Radial section: 1.3 cm height, 1.6 m OD, 0.25 m ID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100" dirty="0" smtClean="0"/>
              <a:t>Connects to load via </a:t>
            </a:r>
            <a:r>
              <a:rPr lang="en-US" sz="2100" dirty="0" err="1" smtClean="0"/>
              <a:t>triplate</a:t>
            </a:r>
            <a:r>
              <a:rPr lang="en-US" sz="2100" dirty="0" smtClean="0"/>
              <a:t> (foil loads) or coaxial (resistive or wire array loads) adapter</a:t>
            </a:r>
            <a:endParaRPr lang="en-US" sz="2000" dirty="0" smtClean="0"/>
          </a:p>
          <a:p>
            <a:pPr marL="284163" indent="-284163">
              <a:lnSpc>
                <a:spcPct val="90000"/>
              </a:lnSpc>
            </a:pPr>
            <a:r>
              <a:rPr lang="en-US" sz="2400" dirty="0" smtClean="0"/>
              <a:t>Load region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Planar Foils (400 nm)</a:t>
            </a:r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Foil Liners (400 nm to 30 </a:t>
            </a:r>
            <a:r>
              <a:rPr lang="el-GR" sz="2000" dirty="0" smtClean="0"/>
              <a:t>μ</a:t>
            </a:r>
            <a:r>
              <a:rPr lang="en-US" sz="2000" dirty="0" smtClean="0"/>
              <a:t>m thickness)</a:t>
            </a:r>
            <a:endParaRPr lang="en-US" sz="2000" dirty="0"/>
          </a:p>
          <a:p>
            <a:pPr marL="684213" lvl="1" indent="-284163">
              <a:lnSpc>
                <a:spcPct val="90000"/>
              </a:lnSpc>
            </a:pPr>
            <a:r>
              <a:rPr lang="en-US" sz="2000" dirty="0" smtClean="0"/>
              <a:t>Wire arrays (single planar, double planar)</a:t>
            </a:r>
            <a:endParaRPr lang="en-US" dirty="0" smtClean="0"/>
          </a:p>
          <a:p>
            <a:endParaRPr lang="en-US" sz="24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1100" y="5029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Oil cavity of MAIZE with top lid removed to show capacitor-switch bricks</a:t>
            </a:r>
            <a:endParaRPr lang="en-US" sz="1400" dirty="0"/>
          </a:p>
        </p:txBody>
      </p:sp>
      <p:pic>
        <p:nvPicPr>
          <p:cNvPr id="8" name="Content Placeholder 8" descr="LTDMJD-May508c.jpg"/>
          <p:cNvPicPr>
            <a:picLocks noChangeAspect="1"/>
          </p:cNvPicPr>
          <p:nvPr/>
        </p:nvPicPr>
        <p:blipFill rotWithShape="1">
          <a:blip r:embed="rId2" cstate="print"/>
          <a:srcRect t="421" b="948"/>
          <a:stretch/>
        </p:blipFill>
        <p:spPr>
          <a:xfrm>
            <a:off x="4038600" y="1752599"/>
            <a:ext cx="4762500" cy="313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8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MAIZE LTD Diagram</a:t>
            </a:r>
            <a:endParaRPr lang="en-US" dirty="0"/>
          </a:p>
        </p:txBody>
      </p:sp>
      <p:pic>
        <p:nvPicPr>
          <p:cNvPr id="1027" name="Picture 3" descr="Z:\LTD\CAD\Full LTD R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1"/>
            <a:ext cx="8915400" cy="324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3773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773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6719" y="393607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406409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4259242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62000" y="3486835"/>
            <a:ext cx="0" cy="323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71600" y="3514722"/>
            <a:ext cx="0" cy="323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81200" y="3676304"/>
            <a:ext cx="0" cy="3231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286000" y="3837886"/>
            <a:ext cx="115330" cy="3798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19600" y="3648417"/>
            <a:ext cx="0" cy="70447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5181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Spark gap switch B: Capacitor C: Iron Core section D: Coaxial Transmission line E: Radial transmission line F: Load hardware (shown with </a:t>
            </a:r>
            <a:r>
              <a:rPr lang="en-US" sz="2000" dirty="0" err="1" smtClean="0"/>
              <a:t>triplate</a:t>
            </a:r>
            <a:r>
              <a:rPr lang="en-US" sz="2000" dirty="0" smtClean="0"/>
              <a:t> transmission line adapter G: Vacuum Chamber (light blue and gray) H: Oil chamber (dark blue) I: Insulator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41542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315730" y="3486835"/>
            <a:ext cx="0" cy="7724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81600" y="127703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43800" y="127703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H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10200" y="1847478"/>
            <a:ext cx="0" cy="10481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72400" y="1828800"/>
            <a:ext cx="0" cy="10481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72200" y="4349055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6324600" y="4122946"/>
            <a:ext cx="609600" cy="352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7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Loads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399"/>
            <a:ext cx="3429998" cy="2592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Adam\Downloads\0418152036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76400"/>
            <a:ext cx="3759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7086600" y="2895600"/>
            <a:ext cx="609600" cy="914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429500" y="2133600"/>
            <a:ext cx="838200" cy="8001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91400" y="3886200"/>
            <a:ext cx="609600" cy="24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27432" tIns="27432" rIns="27432" bIns="27432" rtlCol="0">
            <a:spAutoFit/>
          </a:bodyPr>
          <a:lstStyle/>
          <a:p>
            <a:pPr algn="ctr"/>
            <a:r>
              <a:rPr lang="en-US" sz="1200" dirty="0" smtClean="0"/>
              <a:t>Current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4572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Aluminum liner target for ablation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Resistance: 20 to 60 m</a:t>
            </a:r>
            <a:r>
              <a:rPr lang="el-GR" dirty="0" smtClean="0"/>
              <a:t>Ω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Inductance: 5 to 15 </a:t>
            </a:r>
            <a:r>
              <a:rPr lang="en-US" dirty="0" err="1" smtClean="0"/>
              <a:t>nH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1" y="4571999"/>
            <a:ext cx="375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Static resistive load used for B-dot calibration with Pearson coil current measurements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Resistance: </a:t>
            </a:r>
            <a:r>
              <a:rPr lang="en-US" dirty="0" smtClean="0"/>
              <a:t>130 </a:t>
            </a:r>
            <a:r>
              <a:rPr lang="en-US" dirty="0"/>
              <a:t>to </a:t>
            </a:r>
            <a:r>
              <a:rPr lang="en-US" dirty="0" smtClean="0"/>
              <a:t>550 </a:t>
            </a:r>
            <a:r>
              <a:rPr lang="en-US" dirty="0"/>
              <a:t>m</a:t>
            </a:r>
            <a:r>
              <a:rPr lang="el-GR" dirty="0"/>
              <a:t>Ω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Inductance: </a:t>
            </a:r>
            <a:r>
              <a:rPr lang="en-US" dirty="0" smtClean="0"/>
              <a:t>20 to 60 </a:t>
            </a:r>
            <a:r>
              <a:rPr lang="en-US" dirty="0" err="1"/>
              <a:t>nH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1828800"/>
            <a:ext cx="1409700" cy="152400"/>
          </a:xfrm>
          <a:prstGeom prst="line">
            <a:avLst/>
          </a:prstGeom>
          <a:ln w="25400">
            <a:solidFill>
              <a:srgbClr val="FFF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400800" y="18404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15 cm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29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Single-Stage LTD Circuit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14800" cy="52578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Adapted from Kim et al.</a:t>
            </a:r>
            <a:r>
              <a:rPr lang="en-US" sz="1600" baseline="30000" dirty="0" smtClean="0"/>
              <a:t>5 </a:t>
            </a:r>
            <a:r>
              <a:rPr lang="en-US" sz="1600" dirty="0" smtClean="0"/>
              <a:t>to include transmission line</a:t>
            </a:r>
          </a:p>
          <a:p>
            <a:r>
              <a:rPr lang="en-US" sz="1600" dirty="0" smtClean="0"/>
              <a:t>Nonlinear transmission line voltage and current were solved from the telegrapher’s equations (discretized in time and space with center differenced spatial derivatives and backward differenced time derivatives)</a:t>
            </a:r>
          </a:p>
          <a:p>
            <a:r>
              <a:rPr lang="en-US" sz="1600" dirty="0" smtClean="0"/>
              <a:t>Current and voltage at other circuit components included as additional nodes in the matrix equation for voltage and current</a:t>
            </a:r>
          </a:p>
          <a:p>
            <a:r>
              <a:rPr lang="en-US" sz="1600" dirty="0" smtClean="0"/>
              <a:t>Magnetic cores were modeled as resistors because eddy current losses dominate core behavior and are nearly constant barring core saturation</a:t>
            </a:r>
          </a:p>
          <a:p>
            <a:r>
              <a:rPr lang="en-US" sz="1600" dirty="0" smtClean="0"/>
              <a:t>Model was used to calculate peak current, </a:t>
            </a:r>
            <a:r>
              <a:rPr lang="en-US" sz="1600" dirty="0" err="1" smtClean="0"/>
              <a:t>risetime</a:t>
            </a:r>
            <a:r>
              <a:rPr lang="en-US" sz="1600" dirty="0" smtClean="0"/>
              <a:t>, peak insulator voltage, </a:t>
            </a:r>
            <a:r>
              <a:rPr lang="en-US" sz="1600" dirty="0" err="1" smtClean="0"/>
              <a:t>ringback</a:t>
            </a:r>
            <a:r>
              <a:rPr lang="en-US" sz="1600" dirty="0" smtClean="0"/>
              <a:t> voltage, and time to Hull cutoff current for 10,000 combinations of load resistance and inductance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95800" y="1644118"/>
            <a:ext cx="4572000" cy="2242082"/>
            <a:chOff x="4495800" y="2025118"/>
            <a:chExt cx="4572000" cy="224208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2025118"/>
              <a:ext cx="4572000" cy="2242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80909" y="2438400"/>
              <a:ext cx="554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81800" y="2438398"/>
              <a:ext cx="554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94418" y="2438400"/>
              <a:ext cx="554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Z</a:t>
              </a:r>
              <a:r>
                <a:rPr lang="en-US" sz="1200" baseline="-25000" dirty="0" err="1" smtClean="0"/>
                <a:t>i</a:t>
              </a:r>
              <a:endParaRPr lang="en-US" sz="12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2400" y="2438399"/>
              <a:ext cx="5541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Z</a:t>
              </a:r>
              <a:r>
                <a:rPr lang="en-US" sz="1200" baseline="-25000" dirty="0"/>
                <a:t>N</a:t>
              </a:r>
              <a:endParaRPr lang="en-US" sz="1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79920" y="2576899"/>
              <a:ext cx="67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75838" y="2572266"/>
              <a:ext cx="670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8200" y="358140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representation of LTD circuit</a:t>
            </a:r>
          </a:p>
          <a:p>
            <a:r>
              <a:rPr lang="en-US" dirty="0" smtClean="0"/>
              <a:t>C</a:t>
            </a:r>
            <a:r>
              <a:rPr lang="en-US" baseline="-25000" dirty="0" smtClean="0"/>
              <a:t>1</a:t>
            </a:r>
            <a:r>
              <a:rPr lang="en-US" dirty="0" smtClean="0"/>
              <a:t>: Total capacitance of 40 parallel bricks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: Resistance of capacitor section</a:t>
            </a:r>
          </a:p>
          <a:p>
            <a:r>
              <a:rPr lang="en-US" dirty="0"/>
              <a:t>L</a:t>
            </a:r>
            <a:r>
              <a:rPr lang="en-US" baseline="-25000" dirty="0" smtClean="0"/>
              <a:t>1</a:t>
            </a:r>
            <a:r>
              <a:rPr lang="en-US" dirty="0"/>
              <a:t>: </a:t>
            </a:r>
            <a:r>
              <a:rPr lang="en-US" dirty="0" smtClean="0"/>
              <a:t>Inductance of capacitor section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: Equivalent resistance of cores due to eddy current formation</a:t>
            </a:r>
          </a:p>
          <a:p>
            <a:r>
              <a:rPr lang="en-US" dirty="0" smtClean="0"/>
              <a:t>Z</a:t>
            </a:r>
            <a:r>
              <a:rPr lang="en-US" baseline="-25000" dirty="0" smtClean="0"/>
              <a:t>1-N</a:t>
            </a:r>
            <a:r>
              <a:rPr lang="en-US" dirty="0" smtClean="0"/>
              <a:t>: Transmission line elements</a:t>
            </a:r>
          </a:p>
          <a:p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: Load inductance</a:t>
            </a:r>
            <a:endParaRPr lang="en-US" dirty="0"/>
          </a:p>
          <a:p>
            <a:r>
              <a:rPr lang="en-US" dirty="0" smtClean="0"/>
              <a:t>R</a:t>
            </a:r>
            <a:r>
              <a:rPr lang="en-US" baseline="-25000" dirty="0" smtClean="0"/>
              <a:t>3</a:t>
            </a:r>
            <a:r>
              <a:rPr lang="en-US" dirty="0" smtClean="0"/>
              <a:t>: Load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8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1"/>
            <a:ext cx="7010400" cy="455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Simulated Results: Peak Current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1600" y="2276952"/>
            <a:ext cx="1600200" cy="13430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B-dot Calibration Loads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88068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Original resistive load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5257800"/>
            <a:ext cx="1371600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Foil/Liner loads</a:t>
            </a:r>
            <a:endParaRPr lang="en-US" sz="1400" b="1" dirty="0"/>
          </a:p>
        </p:txBody>
      </p:sp>
      <p:sp>
        <p:nvSpPr>
          <p:cNvPr id="3" name="Oval 2"/>
          <p:cNvSpPr/>
          <p:nvPr/>
        </p:nvSpPr>
        <p:spPr>
          <a:xfrm>
            <a:off x="2438400" y="48768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4648200"/>
            <a:ext cx="1066800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Wire arrays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473410" y="4223952"/>
            <a:ext cx="0" cy="57231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85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Simulated </a:t>
            </a:r>
            <a:r>
              <a:rPr lang="en-US" dirty="0" smtClean="0"/>
              <a:t>Results</a:t>
            </a:r>
            <a:r>
              <a:rPr lang="en-US" dirty="0"/>
              <a:t>: </a:t>
            </a:r>
            <a:r>
              <a:rPr lang="en-US" dirty="0" err="1"/>
              <a:t>Risetime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0274" y="1600200"/>
            <a:ext cx="70434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81600" y="2314575"/>
            <a:ext cx="1600200" cy="134302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B-dot Calibration Loads</a:t>
            </a:r>
          </a:p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05000" y="388068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Original resistive load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5257800"/>
            <a:ext cx="1371600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Foil/Liner loads</a:t>
            </a:r>
            <a:endParaRPr lang="en-US" sz="1400" b="1" dirty="0"/>
          </a:p>
        </p:txBody>
      </p:sp>
      <p:sp>
        <p:nvSpPr>
          <p:cNvPr id="16" name="Oval 15"/>
          <p:cNvSpPr/>
          <p:nvPr/>
        </p:nvSpPr>
        <p:spPr>
          <a:xfrm>
            <a:off x="2438400" y="48768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90800" y="4648200"/>
            <a:ext cx="1066800" cy="30777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Wire arrays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473410" y="4223952"/>
            <a:ext cx="0" cy="57231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1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17971</TotalTime>
  <Words>1422</Words>
  <Application>Microsoft Office PowerPoint</Application>
  <PresentationFormat>On-screen Show (4:3)</PresentationFormat>
  <Paragraphs>155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Characterization of a MA-Class Linear Transformer Driver for Foil Ablation and Z-Pinch Experiments*</vt:lpstr>
      <vt:lpstr>Overview</vt:lpstr>
      <vt:lpstr>Motivation</vt:lpstr>
      <vt:lpstr>PowerPoint Presentation</vt:lpstr>
      <vt:lpstr>MAIZE LTD Diagram</vt:lpstr>
      <vt:lpstr>Example Loads</vt:lpstr>
      <vt:lpstr>Single-Stage LTD Circuit Model</vt:lpstr>
      <vt:lpstr>Simulated Results: Peak Current</vt:lpstr>
      <vt:lpstr>Simulated Results: Risetime</vt:lpstr>
      <vt:lpstr>Sample Current Prediction</vt:lpstr>
      <vt:lpstr>  </vt:lpstr>
      <vt:lpstr>Resistive Load: No Magnetic Insulation</vt:lpstr>
      <vt:lpstr>Dynamic Calculations</vt:lpstr>
      <vt:lpstr>Example Inductance Calculation: Cylindrical Liner</vt:lpstr>
      <vt:lpstr>Example Inductance Calculation: Wire Array</vt:lpstr>
      <vt:lpstr>Switch Delay Measurements</vt:lpstr>
      <vt:lpstr>Pulse Shaping and Delay Effects</vt:lpstr>
      <vt:lpstr>Conclusions</vt:lpstr>
      <vt:lpstr>Future Work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SEEDED MAGNETO-RAYLEIGH TAYLOR EXPERIMENTS ON PLANAR FOILS USING A 1-MA LINEAR TRANSFORMER DRIVER</dc:title>
  <dc:creator>Adam Steiner</dc:creator>
  <cp:lastModifiedBy>Adam</cp:lastModifiedBy>
  <cp:revision>258</cp:revision>
  <cp:lastPrinted>2015-10-06T19:15:00Z</cp:lastPrinted>
  <dcterms:created xsi:type="dcterms:W3CDTF">2011-06-21T21:00:05Z</dcterms:created>
  <dcterms:modified xsi:type="dcterms:W3CDTF">2015-10-06T19:46:23Z</dcterms:modified>
</cp:coreProperties>
</file>