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27432000" cy="36576000"/>
  <p:notesSz cx="6858000" cy="9144000"/>
  <p:defaultTextStyle>
    <a:defPPr>
      <a:defRPr lang="en-US"/>
    </a:defPPr>
    <a:lvl1pPr marL="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1pPr>
    <a:lvl2pPr marL="1828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2pPr>
    <a:lvl3pPr marL="3657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3pPr>
    <a:lvl4pPr marL="5486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4pPr>
    <a:lvl5pPr marL="73152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5pPr>
    <a:lvl6pPr marL="91440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6pPr>
    <a:lvl7pPr marL="109728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7pPr>
    <a:lvl8pPr marL="128016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8pPr>
    <a:lvl9pPr marL="14630400" algn="l" defTabSz="3657600" rtl="0" eaLnBrk="1" latinLnBrk="0" hangingPunct="1">
      <a:defRPr sz="7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pos="576" userDrawn="1">
          <p15:clr>
            <a:srgbClr val="A4A3A4"/>
          </p15:clr>
        </p15:guide>
        <p15:guide id="2" pos="22464" userDrawn="1">
          <p15:clr>
            <a:srgbClr val="A4A3A4"/>
          </p15:clr>
        </p15:guide>
        <p15:guide id="3" orient="horz" pos="576" userDrawn="1">
          <p15:clr>
            <a:srgbClr val="A4A3A4"/>
          </p15:clr>
        </p15:guide>
        <p15:guide id="4" orient="horz" pos="16728" userDrawn="1">
          <p15:clr>
            <a:srgbClr val="A4A3A4"/>
          </p15:clr>
        </p15:guide>
        <p15:guide id="5" orient="horz" pos="3456" userDrawn="1">
          <p15:clr>
            <a:srgbClr val="A4A3A4"/>
          </p15:clr>
        </p15:guide>
        <p15:guide id="6" pos="7488" userDrawn="1">
          <p15:clr>
            <a:srgbClr val="A4A3A4"/>
          </p15:clr>
        </p15:guide>
        <p15:guide id="7" pos="8064" userDrawn="1">
          <p15:clr>
            <a:srgbClr val="A4A3A4"/>
          </p15:clr>
        </p15:guide>
        <p15:guide id="8" pos="14976" userDrawn="1">
          <p15:clr>
            <a:srgbClr val="A4A3A4"/>
          </p15:clr>
        </p15:guide>
        <p15:guide id="9" pos="15552" userDrawn="1">
          <p15:clr>
            <a:srgbClr val="A4A3A4"/>
          </p15:clr>
        </p15:guide>
        <p15:guide id="10" orient="horz" pos="4032" userDrawn="1">
          <p15:clr>
            <a:srgbClr val="A4A3A4"/>
          </p15:clr>
        </p15:guide>
        <p15:guide id="11" orient="horz" pos="4320" userDrawn="1">
          <p15:clr>
            <a:srgbClr val="A4A3A4"/>
          </p15:clr>
        </p15:guide>
        <p15:guide id="12" pos="4032" userDrawn="1">
          <p15:clr>
            <a:srgbClr val="A4A3A4"/>
          </p15:clr>
        </p15:guide>
        <p15:guide id="13" orient="horz" pos="8448" userDrawn="1">
          <p15:clr>
            <a:srgbClr val="A4A3A4"/>
          </p15:clr>
        </p15:guide>
        <p15:guide id="14" orient="horz" pos="8712" userDrawn="1">
          <p15:clr>
            <a:srgbClr val="A4A3A4"/>
          </p15:clr>
        </p15:guide>
        <p15:guide id="15" orient="horz" pos="9552" userDrawn="1">
          <p15:clr>
            <a:srgbClr val="A4A3A4"/>
          </p15:clr>
        </p15:guide>
        <p15:guide id="16" orient="horz" pos="9264" userDrawn="1">
          <p15:clr>
            <a:srgbClr val="A4A3A4"/>
          </p15:clr>
        </p15:guide>
        <p15:guide id="17" orient="horz" pos="12360" userDrawn="1">
          <p15:clr>
            <a:srgbClr val="A4A3A4"/>
          </p15:clr>
        </p15:guide>
        <p15:guide id="18" pos="121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C728"/>
    <a:srgbClr val="03204F"/>
    <a:srgbClr val="001184"/>
    <a:srgbClr val="002966"/>
    <a:srgbClr val="FFD100"/>
    <a:srgbClr val="F8C01B"/>
    <a:srgbClr val="FFCF06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7132" autoAdjust="0"/>
    <p:restoredTop sz="94660"/>
  </p:normalViewPr>
  <p:slideViewPr>
    <p:cSldViewPr snapToGrid="0">
      <p:cViewPr>
        <p:scale>
          <a:sx n="50" d="100"/>
          <a:sy n="50" d="100"/>
        </p:scale>
        <p:origin x="-880" y="3024"/>
      </p:cViewPr>
      <p:guideLst>
        <p:guide orient="horz" pos="768"/>
        <p:guide orient="horz" pos="22464"/>
        <p:guide orient="horz" pos="3464"/>
        <p:guide orient="horz" pos="9710"/>
        <p:guide orient="horz" pos="13789"/>
        <p:guide orient="horz" pos="20115"/>
        <p:guide orient="horz" pos="18506"/>
        <p:guide pos="582"/>
        <p:guide pos="16700"/>
        <p:guide pos="8074"/>
        <p:guide pos="921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interSettings" Target="printerSettings/printerSettings1.bin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57400" y="5985936"/>
            <a:ext cx="23317200" cy="12733867"/>
          </a:xfrm>
        </p:spPr>
        <p:txBody>
          <a:bodyPr anchor="b"/>
          <a:lstStyle>
            <a:lvl1pPr algn="ctr"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29000" y="19210869"/>
            <a:ext cx="20574000" cy="8830731"/>
          </a:xfrm>
        </p:spPr>
        <p:txBody>
          <a:bodyPr/>
          <a:lstStyle>
            <a:lvl1pPr marL="0" indent="0" algn="ctr">
              <a:buNone/>
              <a:defRPr sz="9600"/>
            </a:lvl1pPr>
            <a:lvl2pPr marL="1828800" indent="0" algn="ctr">
              <a:buNone/>
              <a:defRPr sz="8000"/>
            </a:lvl2pPr>
            <a:lvl3pPr marL="3657600" indent="0" algn="ctr">
              <a:buNone/>
              <a:defRPr sz="7200"/>
            </a:lvl3pPr>
            <a:lvl4pPr marL="5486400" indent="0" algn="ctr">
              <a:buNone/>
              <a:defRPr sz="6400"/>
            </a:lvl4pPr>
            <a:lvl5pPr marL="7315200" indent="0" algn="ctr">
              <a:buNone/>
              <a:defRPr sz="6400"/>
            </a:lvl5pPr>
            <a:lvl6pPr marL="9144000" indent="0" algn="ctr">
              <a:buNone/>
              <a:defRPr sz="6400"/>
            </a:lvl6pPr>
            <a:lvl7pPr marL="10972800" indent="0" algn="ctr">
              <a:buNone/>
              <a:defRPr sz="6400"/>
            </a:lvl7pPr>
            <a:lvl8pPr marL="12801600" indent="0" algn="ctr">
              <a:buNone/>
              <a:defRPr sz="6400"/>
            </a:lvl8pPr>
            <a:lvl9pPr marL="14630400" indent="0" algn="ctr">
              <a:buNone/>
              <a:defRPr sz="64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855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924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631027" y="1947334"/>
            <a:ext cx="5915025" cy="309964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85952" y="1947334"/>
            <a:ext cx="17402175" cy="309964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0040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419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1664" y="9118611"/>
            <a:ext cx="23660100" cy="15214597"/>
          </a:xfrm>
        </p:spPr>
        <p:txBody>
          <a:bodyPr anchor="b"/>
          <a:lstStyle>
            <a:lvl1pPr>
              <a:defRPr sz="2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71664" y="24477144"/>
            <a:ext cx="23660100" cy="8000997"/>
          </a:xfrm>
        </p:spPr>
        <p:txBody>
          <a:bodyPr/>
          <a:lstStyle>
            <a:lvl1pPr marL="0" indent="0">
              <a:buNone/>
              <a:defRPr sz="9600">
                <a:solidFill>
                  <a:schemeClr val="tx1"/>
                </a:solidFill>
              </a:defRPr>
            </a:lvl1pPr>
            <a:lvl2pPr marL="1828800" indent="0">
              <a:buNone/>
              <a:defRPr sz="8000">
                <a:solidFill>
                  <a:schemeClr val="tx1">
                    <a:tint val="75000"/>
                  </a:schemeClr>
                </a:solidFill>
              </a:defRPr>
            </a:lvl2pPr>
            <a:lvl3pPr marL="3657600" indent="0">
              <a:buNone/>
              <a:defRPr sz="7200">
                <a:solidFill>
                  <a:schemeClr val="tx1">
                    <a:tint val="75000"/>
                  </a:schemeClr>
                </a:solidFill>
              </a:defRPr>
            </a:lvl3pPr>
            <a:lvl4pPr marL="5486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73152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91440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09728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28016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463040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5663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85950" y="9736667"/>
            <a:ext cx="1165860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887450" y="9736667"/>
            <a:ext cx="11658600" cy="23207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447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1947342"/>
            <a:ext cx="23660100" cy="706966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9526" y="8966203"/>
            <a:ext cx="11605020" cy="4394197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889526" y="13360400"/>
            <a:ext cx="11605020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3887452" y="8966203"/>
            <a:ext cx="11662173" cy="4394197"/>
          </a:xfrm>
        </p:spPr>
        <p:txBody>
          <a:bodyPr anchor="b"/>
          <a:lstStyle>
            <a:lvl1pPr marL="0" indent="0">
              <a:buNone/>
              <a:defRPr sz="9600" b="1"/>
            </a:lvl1pPr>
            <a:lvl2pPr marL="1828800" indent="0">
              <a:buNone/>
              <a:defRPr sz="8000" b="1"/>
            </a:lvl2pPr>
            <a:lvl3pPr marL="3657600" indent="0">
              <a:buNone/>
              <a:defRPr sz="7200" b="1"/>
            </a:lvl3pPr>
            <a:lvl4pPr marL="5486400" indent="0">
              <a:buNone/>
              <a:defRPr sz="6400" b="1"/>
            </a:lvl4pPr>
            <a:lvl5pPr marL="7315200" indent="0">
              <a:buNone/>
              <a:defRPr sz="6400" b="1"/>
            </a:lvl5pPr>
            <a:lvl6pPr marL="9144000" indent="0">
              <a:buNone/>
              <a:defRPr sz="6400" b="1"/>
            </a:lvl6pPr>
            <a:lvl7pPr marL="10972800" indent="0">
              <a:buNone/>
              <a:defRPr sz="6400" b="1"/>
            </a:lvl7pPr>
            <a:lvl8pPr marL="12801600" indent="0">
              <a:buNone/>
              <a:defRPr sz="6400" b="1"/>
            </a:lvl8pPr>
            <a:lvl9pPr marL="14630400" indent="0">
              <a:buNone/>
              <a:defRPr sz="64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887452" y="13360400"/>
            <a:ext cx="11662173" cy="196511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26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4886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826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62173" y="5266275"/>
            <a:ext cx="13887450" cy="25992667"/>
          </a:xfrm>
        </p:spPr>
        <p:txBody>
          <a:bodyPr/>
          <a:lstStyle>
            <a:lvl1pPr>
              <a:defRPr sz="12800"/>
            </a:lvl1pPr>
            <a:lvl2pPr>
              <a:defRPr sz="11200"/>
            </a:lvl2pPr>
            <a:lvl3pPr>
              <a:defRPr sz="9600"/>
            </a:lvl3pPr>
            <a:lvl4pPr>
              <a:defRPr sz="8000"/>
            </a:lvl4pPr>
            <a:lvl5pPr>
              <a:defRPr sz="8000"/>
            </a:lvl5pPr>
            <a:lvl6pPr>
              <a:defRPr sz="8000"/>
            </a:lvl6pPr>
            <a:lvl7pPr>
              <a:defRPr sz="8000"/>
            </a:lvl7pPr>
            <a:lvl8pPr>
              <a:defRPr sz="8000"/>
            </a:lvl8pPr>
            <a:lvl9pPr>
              <a:defRPr sz="8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57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523" y="2438400"/>
            <a:ext cx="8847534" cy="8534400"/>
          </a:xfrm>
        </p:spPr>
        <p:txBody>
          <a:bodyPr anchor="b"/>
          <a:lstStyle>
            <a:lvl1pPr>
              <a:defRPr sz="1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62173" y="5266275"/>
            <a:ext cx="13887450" cy="25992667"/>
          </a:xfrm>
        </p:spPr>
        <p:txBody>
          <a:bodyPr anchor="t"/>
          <a:lstStyle>
            <a:lvl1pPr marL="0" indent="0">
              <a:buNone/>
              <a:defRPr sz="12800"/>
            </a:lvl1pPr>
            <a:lvl2pPr marL="1828800" indent="0">
              <a:buNone/>
              <a:defRPr sz="11200"/>
            </a:lvl2pPr>
            <a:lvl3pPr marL="3657600" indent="0">
              <a:buNone/>
              <a:defRPr sz="9600"/>
            </a:lvl3pPr>
            <a:lvl4pPr marL="5486400" indent="0">
              <a:buNone/>
              <a:defRPr sz="8000"/>
            </a:lvl4pPr>
            <a:lvl5pPr marL="7315200" indent="0">
              <a:buNone/>
              <a:defRPr sz="8000"/>
            </a:lvl5pPr>
            <a:lvl6pPr marL="9144000" indent="0">
              <a:buNone/>
              <a:defRPr sz="8000"/>
            </a:lvl6pPr>
            <a:lvl7pPr marL="10972800" indent="0">
              <a:buNone/>
              <a:defRPr sz="8000"/>
            </a:lvl7pPr>
            <a:lvl8pPr marL="12801600" indent="0">
              <a:buNone/>
              <a:defRPr sz="8000"/>
            </a:lvl8pPr>
            <a:lvl9pPr marL="14630400" indent="0">
              <a:buNone/>
              <a:defRPr sz="8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9523" y="10972800"/>
            <a:ext cx="8847534" cy="20328469"/>
          </a:xfrm>
        </p:spPr>
        <p:txBody>
          <a:bodyPr/>
          <a:lstStyle>
            <a:lvl1pPr marL="0" indent="0">
              <a:buNone/>
              <a:defRPr sz="6400"/>
            </a:lvl1pPr>
            <a:lvl2pPr marL="1828800" indent="0">
              <a:buNone/>
              <a:defRPr sz="5600"/>
            </a:lvl2pPr>
            <a:lvl3pPr marL="3657600" indent="0">
              <a:buNone/>
              <a:defRPr sz="4800"/>
            </a:lvl3pPr>
            <a:lvl4pPr marL="5486400" indent="0">
              <a:buNone/>
              <a:defRPr sz="4000"/>
            </a:lvl4pPr>
            <a:lvl5pPr marL="7315200" indent="0">
              <a:buNone/>
              <a:defRPr sz="4000"/>
            </a:lvl5pPr>
            <a:lvl6pPr marL="9144000" indent="0">
              <a:buNone/>
              <a:defRPr sz="4000"/>
            </a:lvl6pPr>
            <a:lvl7pPr marL="10972800" indent="0">
              <a:buNone/>
              <a:defRPr sz="4000"/>
            </a:lvl7pPr>
            <a:lvl8pPr marL="12801600" indent="0">
              <a:buNone/>
              <a:defRPr sz="4000"/>
            </a:lvl8pPr>
            <a:lvl9pPr marL="14630400" indent="0">
              <a:buNone/>
              <a:defRPr sz="4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9579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85950" y="1947342"/>
            <a:ext cx="23660100" cy="70696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85950" y="9736667"/>
            <a:ext cx="23660100" cy="23207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8859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6B33A-68B2-4DB8-A006-B6F90452E625}" type="datetimeFigureOut">
              <a:rPr lang="en-US" smtClean="0"/>
              <a:t>10/3/15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086850" y="33900542"/>
            <a:ext cx="92583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9373850" y="33900542"/>
            <a:ext cx="6172200" cy="19473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8D908-2455-4D83-A4E2-15CDCA8839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314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3657600" rtl="0" eaLnBrk="1" latinLnBrk="0" hangingPunct="1">
        <a:lnSpc>
          <a:spcPct val="90000"/>
        </a:lnSpc>
        <a:spcBef>
          <a:spcPct val="0"/>
        </a:spcBef>
        <a:buNone/>
        <a:defRPr sz="1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914400" indent="-914400" algn="l" defTabSz="3657600" rtl="0" eaLnBrk="1" latinLnBrk="0" hangingPunct="1">
        <a:lnSpc>
          <a:spcPct val="90000"/>
        </a:lnSpc>
        <a:spcBef>
          <a:spcPts val="4000"/>
        </a:spcBef>
        <a:buFont typeface="Arial" panose="020B0604020202020204" pitchFamily="34" charset="0"/>
        <a:buChar char="•"/>
        <a:defRPr sz="1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96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3pPr>
      <a:lvl4pPr marL="6400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82296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84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72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37160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5544800" indent="-914400" algn="l" defTabSz="36576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1pPr>
      <a:lvl2pPr marL="1828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2pPr>
      <a:lvl3pPr marL="3657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3pPr>
      <a:lvl4pPr marL="5486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4pPr>
      <a:lvl5pPr marL="73152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6pPr>
      <a:lvl7pPr marL="109728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7pPr>
      <a:lvl8pPr marL="128016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8pPr>
      <a:lvl9pPr marL="14630400" algn="l" defTabSz="3657600" rtl="0" eaLnBrk="1" latinLnBrk="0" hangingPunct="1">
        <a:defRPr sz="7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wmf"/><Relationship Id="rId12" Type="http://schemas.openxmlformats.org/officeDocument/2006/relationships/image" Target="../media/image9.emf"/><Relationship Id="rId13" Type="http://schemas.openxmlformats.org/officeDocument/2006/relationships/image" Target="../media/image1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Relationship Id="rId3" Type="http://schemas.openxmlformats.org/officeDocument/2006/relationships/image" Target="../media/image2.emf"/><Relationship Id="rId4" Type="http://schemas.openxmlformats.org/officeDocument/2006/relationships/image" Target="../media/image3.emf"/><Relationship Id="rId5" Type="http://schemas.openxmlformats.org/officeDocument/2006/relationships/image" Target="../media/image4.emf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TextBox 75"/>
          <p:cNvSpPr txBox="1"/>
          <p:nvPr/>
        </p:nvSpPr>
        <p:spPr>
          <a:xfrm>
            <a:off x="14619394" y="33171216"/>
            <a:ext cx="11887200" cy="24903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457200" indent="-4572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W.C</a:t>
            </a:r>
            <a:r>
              <a:rPr lang="en-US" sz="2000" dirty="0">
                <a:latin typeface="Arial"/>
                <a:cs typeface="Arial"/>
              </a:rPr>
              <a:t>. </a:t>
            </a:r>
            <a:r>
              <a:rPr lang="en-US" sz="2000" dirty="0" smtClean="0">
                <a:latin typeface="Arial"/>
                <a:cs typeface="Arial"/>
              </a:rPr>
              <a:t>Wan et. al., “Observation </a:t>
            </a:r>
            <a:r>
              <a:rPr lang="en-US" sz="2000" dirty="0">
                <a:latin typeface="Arial"/>
                <a:cs typeface="Arial"/>
              </a:rPr>
              <a:t>of single-mode, Kelvin-Helmholtz instability in a super</a:t>
            </a:r>
            <a:r>
              <a:rPr lang="en-US" sz="2000" dirty="0" smtClean="0">
                <a:latin typeface="Arial"/>
                <a:cs typeface="Arial"/>
              </a:rPr>
              <a:t>-sonic flow," Physical </a:t>
            </a:r>
            <a:r>
              <a:rPr lang="en-US" sz="2000" dirty="0">
                <a:latin typeface="Arial"/>
                <a:cs typeface="Arial"/>
              </a:rPr>
              <a:t>Review </a:t>
            </a:r>
            <a:r>
              <a:rPr lang="en-US" sz="2000" dirty="0" smtClean="0">
                <a:latin typeface="Arial"/>
                <a:cs typeface="Arial"/>
              </a:rPr>
              <a:t>Letters, </a:t>
            </a:r>
            <a:r>
              <a:rPr lang="en-US" sz="2000" dirty="0">
                <a:latin typeface="Arial"/>
                <a:cs typeface="Arial"/>
              </a:rPr>
              <a:t>(Volume 115, Issue 14, Pages 145001) </a:t>
            </a:r>
            <a:r>
              <a:rPr lang="en-US" sz="2000" dirty="0" smtClean="0">
                <a:latin typeface="Arial"/>
                <a:cs typeface="Arial"/>
              </a:rPr>
              <a:t>2015.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>
                <a:latin typeface="Arial"/>
                <a:cs typeface="Arial"/>
              </a:rPr>
              <a:t>G. </a:t>
            </a:r>
            <a:r>
              <a:rPr lang="en-US" sz="2000" dirty="0" smtClean="0">
                <a:latin typeface="Arial"/>
                <a:cs typeface="Arial"/>
              </a:rPr>
              <a:t>Malamud et. al., “A </a:t>
            </a:r>
            <a:r>
              <a:rPr lang="en-US" sz="2000" dirty="0">
                <a:latin typeface="Arial"/>
                <a:cs typeface="Arial"/>
              </a:rPr>
              <a:t>design of a two-dimensional, supersonic KH experiment on OMEGA-EP</a:t>
            </a:r>
            <a:r>
              <a:rPr lang="en-US" sz="2000" dirty="0" smtClean="0">
                <a:latin typeface="Arial"/>
                <a:cs typeface="Arial"/>
              </a:rPr>
              <a:t>," High Energy Density </a:t>
            </a:r>
            <a:r>
              <a:rPr lang="en-US" sz="2000" dirty="0">
                <a:latin typeface="Arial"/>
                <a:cs typeface="Arial"/>
              </a:rPr>
              <a:t>Physics, (Volume 9, Issue 4, Pages 672-686) 2013</a:t>
            </a:r>
            <a:r>
              <a:rPr lang="en-US" sz="2000" dirty="0" smtClean="0">
                <a:latin typeface="Arial"/>
                <a:cs typeface="Arial"/>
              </a:rPr>
              <a:t>.</a:t>
            </a:r>
          </a:p>
          <a:p>
            <a:pPr marL="457200" indent="-45720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S.R. </a:t>
            </a:r>
            <a:r>
              <a:rPr lang="en-US" sz="2000" dirty="0" err="1" smtClean="0">
                <a:latin typeface="Arial"/>
                <a:cs typeface="Arial"/>
              </a:rPr>
              <a:t>Choudhury</a:t>
            </a:r>
            <a:r>
              <a:rPr lang="en-US" sz="2000" dirty="0" smtClean="0">
                <a:latin typeface="Arial"/>
                <a:cs typeface="Arial"/>
              </a:rPr>
              <a:t> et. al., “Nonlinear evolution of the Kelvin-Helmholtz instability of supersonic tangential velocity discontinuities,” Journal of Mathematical Analysis and Applications, (Volume 214, Issue 2, Pages 561-586) 1997.</a:t>
            </a:r>
          </a:p>
          <a:p>
            <a:pPr marL="457200" indent="-457200">
              <a:buFont typeface="Arial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4630400" y="16585145"/>
            <a:ext cx="1189252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Large scale behavior, such as modulation amplitude growth, has been well-reproduced with 2D simulations.</a:t>
            </a: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Fine-scale structures that exist on the edge of the diagnostic resolution limit (~10-15 µm), such as the curled tips of the modulations, also appear to be in reasonable agreement with simulations.  It is difficult to determine whether the small discrepancies reflect a real difference, or simply experimental uncertainties.  Additional data can provide insights as to whether simulation codes correctly handle the development of structures and turbulence at small scales.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13360400" y="10194327"/>
            <a:ext cx="13258800" cy="5426673"/>
            <a:chOff x="14554199" y="20955000"/>
            <a:chExt cx="14925758" cy="6781801"/>
          </a:xfrm>
        </p:grpSpPr>
        <p:pic>
          <p:nvPicPr>
            <p:cNvPr id="70" name="Picture 69" descr="Shot7_final.pd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4199" y="20955000"/>
              <a:ext cx="14925758" cy="6781801"/>
            </a:xfrm>
            <a:prstGeom prst="rect">
              <a:avLst/>
            </a:prstGeom>
          </p:spPr>
        </p:pic>
        <p:sp>
          <p:nvSpPr>
            <p:cNvPr id="71" name="TextBox 70"/>
            <p:cNvSpPr txBox="1"/>
            <p:nvPr/>
          </p:nvSpPr>
          <p:spPr>
            <a:xfrm>
              <a:off x="16840200" y="21107400"/>
              <a:ext cx="373380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endParaRPr lang="en-US" sz="2400" dirty="0"/>
            </a:p>
          </p:txBody>
        </p:sp>
      </p:grpSp>
      <p:pic>
        <p:nvPicPr>
          <p:cNvPr id="39" name="Picture 38" descr="MA-eps-converted-to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15214600"/>
            <a:ext cx="6592207" cy="4953000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90" y="29184600"/>
            <a:ext cx="5813711" cy="56388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4801" y="6631804"/>
            <a:ext cx="6136444" cy="58141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76411" y="15578981"/>
            <a:ext cx="529578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Design and develop the experimental platform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Produce the first data of the KHI evolving from single-mode and dual-mode initial conditions in a supersonic flow</a:t>
            </a: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Validate or refine simulation codes based on the results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6414" y="6564792"/>
            <a:ext cx="5283199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Kelvin-Helmholtz instability is a fundamental hydrodynamic process that generates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vortical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structures and turbulence at an interface with shear flow.</a:t>
            </a: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In a supersonic flow, the growth rate of the Kelvin-Helmholtz instability (KHI) is inhibited.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 share the results of laser-driven experiments designed to produce the first observations of the KHI evolving from well-characterized, single-mode and dual-mode initial conditions in a supersonic flow.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54800" y="12662120"/>
            <a:ext cx="6145475" cy="176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1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We design scaled experiments to study the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behavior of fluids under extreme temperatures and pressures, such as those found in fusion experiments and astrophysical systems.</a:t>
            </a:r>
            <a:endParaRPr lang="en-US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Photocredit</a:t>
            </a:r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NASA, Voyager I (1979)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57363" y="22082202"/>
            <a:ext cx="1188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We developed a novel experimental platform, firing three 10-ns laser pulses in sequence to sustain a shockwave in carbon foam for roughly 70-ns.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901815" y="29558862"/>
            <a:ext cx="5270385" cy="68647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data supports the predicted reduction in the KHI growth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rate</a:t>
            </a:r>
            <a:r>
              <a:rPr lang="en-US" sz="26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red line denotes the predicted amplitude vs. time of the seed perturbations evolving under experimental conditions.</a:t>
            </a:r>
          </a:p>
          <a:p>
            <a:pPr algn="just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The black line is from a simulation with an increased pressure and, hence, sound speed, minimizing the effect of compressibility.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655800" y="15476818"/>
            <a:ext cx="11861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/>
                <a:cs typeface="Arial"/>
              </a:rPr>
              <a:t>Figure </a:t>
            </a:r>
            <a:r>
              <a:rPr lang="en-US" sz="2000" b="1" dirty="0">
                <a:latin typeface="Arial"/>
                <a:cs typeface="Arial"/>
              </a:rPr>
              <a:t>5</a:t>
            </a:r>
            <a:r>
              <a:rPr lang="en-US" sz="2000" dirty="0" smtClean="0">
                <a:latin typeface="Arial"/>
                <a:cs typeface="Arial"/>
              </a:rPr>
              <a:t>:</a:t>
            </a: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Top:</a:t>
            </a:r>
            <a:r>
              <a:rPr lang="en-US" sz="2000" dirty="0" smtClean="0">
                <a:latin typeface="Arial"/>
                <a:cs typeface="Arial"/>
              </a:rPr>
              <a:t> Single-mode data is </a:t>
            </a:r>
            <a:r>
              <a:rPr lang="en-US" sz="2000" dirty="0" smtClean="0">
                <a:latin typeface="Arial"/>
                <a:cs typeface="Arial"/>
              </a:rPr>
              <a:t>in detailed agreement with simulations</a:t>
            </a:r>
            <a:endParaRPr lang="en-US" sz="2000" dirty="0" smtClean="0">
              <a:latin typeface="Arial"/>
              <a:cs typeface="Arial"/>
            </a:endParaRPr>
          </a:p>
          <a:p>
            <a:pPr algn="ctr"/>
            <a:r>
              <a:rPr lang="en-US" sz="2000" i="1" dirty="0" smtClean="0">
                <a:latin typeface="Arial"/>
                <a:cs typeface="Arial"/>
              </a:rPr>
              <a:t>Bottom:</a:t>
            </a:r>
            <a:r>
              <a:rPr lang="en-US" sz="2000" dirty="0" smtClean="0">
                <a:latin typeface="Arial"/>
                <a:cs typeface="Arial"/>
              </a:rPr>
              <a:t> Preliminary analysis of the dual-mode data shows promising signs of vortex merger</a:t>
            </a:r>
            <a:endParaRPr lang="en-US" sz="2000" i="1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4588715" y="22103816"/>
            <a:ext cx="11887200" cy="6172687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developed an experimental platform that can sustain a steady, supersonic flow for timescales that greatly exceed the characteristic timescale of common hydrodynamic instabilities.  This platform can be given well-characterized seed perturbations as part of the tightly controlled initial conditions.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platform was used to produce the first experimental observations of the Kelvin-Helmholtz instability evolving from well-defined, single-mode and dual-mode initial conditions in a supersonic flow.  The data supports an inhibition in the growth rate of the KHI.</a:t>
            </a:r>
          </a:p>
          <a:p>
            <a:pPr marL="514350" indent="-514350" algn="just">
              <a:buFont typeface="+mj-lt"/>
              <a:buAutoNum type="arabicPeriod"/>
            </a:pP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Font typeface="+mj-lt"/>
              <a:buAutoNum type="arabicPeriod"/>
            </a:pP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analysis will also provide the first measurements of the vortex merger rate of well-characterized seed perturbations evolving </a:t>
            </a:r>
            <a:r>
              <a:rPr lang="en-US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the Kelvin-Helmholtz instability.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4619394" y="29488216"/>
            <a:ext cx="11887200" cy="294758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just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This work is funded by the U.S. Department of Energy, through the NNSA-DS and SC-OFES Joint Program in High-Energy-Density Laboratory Plasmas, grant number DE-NA0001840, and the National Laser User Facility Program, grant number DE-NA0000850, and through the Laboratory for Laser Energetics, University of Rochester  by the NNSA/OICF under Cooperative Agreement No. DE-FC52-08NA28302.</a:t>
            </a:r>
          </a:p>
        </p:txBody>
      </p:sp>
      <p:sp>
        <p:nvSpPr>
          <p:cNvPr id="67" name="Rectangle 66"/>
          <p:cNvSpPr/>
          <p:nvPr/>
        </p:nvSpPr>
        <p:spPr>
          <a:xfrm>
            <a:off x="5023556" y="939800"/>
            <a:ext cx="21355918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6050" dirty="0" smtClean="0">
                <a:latin typeface="Arial" pitchFamily="34" charset="0"/>
                <a:cs typeface="Arial" pitchFamily="34" charset="0"/>
              </a:rPr>
              <a:t>Observations of vortex merger and growth reduction in a dual-mode, supersonic Kelvin-Helmholtz instability experiment</a:t>
            </a:r>
            <a:endParaRPr lang="en-US" sz="605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023556" y="2997200"/>
            <a:ext cx="21722643" cy="165496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W.C. Wan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G. Malamud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1,2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A. Shimony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2,3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M.R. Trantham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S.R. Klein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D.Shvarts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1,2,3,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C.C. Kuranz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R.P.Drake</a:t>
            </a:r>
            <a:r>
              <a:rPr lang="en-US" sz="3400" i="1" baseline="30000" dirty="0" smtClean="0">
                <a:latin typeface="Arial" pitchFamily="34" charset="0"/>
                <a:cs typeface="Arial" panose="020B0604020202020204" pitchFamily="34" charset="0"/>
              </a:rPr>
              <a:t>1</a:t>
            </a:r>
            <a:endParaRPr lang="en-US" sz="3400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b="1" i="1" baseline="30000" dirty="0" smtClean="0">
              <a:latin typeface="Arial" pitchFamily="34" charset="0"/>
              <a:cs typeface="Arial" pitchFamily="34" charset="0"/>
            </a:endParaRPr>
          </a:p>
          <a:p>
            <a:r>
              <a:rPr lang="en-US" sz="3400" b="1" i="1" baseline="30000" dirty="0" smtClean="0">
                <a:latin typeface="Arial" pitchFamily="34" charset="0"/>
                <a:cs typeface="Arial" pitchFamily="34" charset="0"/>
              </a:rPr>
              <a:t>1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Climate and Space Science and Engineering, University of Michigan, Ann Arbor, MI, USA</a:t>
            </a:r>
            <a:r>
              <a:rPr lang="en-US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i="1" baseline="30000" dirty="0" smtClean="0">
                <a:latin typeface="Arial" pitchFamily="34" charset="0"/>
                <a:cs typeface="Arial" pitchFamily="34" charset="0"/>
              </a:rPr>
              <a:t>2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Nuclear Research Center – Negev, Beer </a:t>
            </a:r>
            <a:r>
              <a:rPr lang="en-US" sz="3400" i="1" dirty="0" err="1" smtClean="0">
                <a:latin typeface="Arial" pitchFamily="34" charset="0"/>
                <a:cs typeface="Arial" pitchFamily="34" charset="0"/>
              </a:rPr>
              <a:t>Sheva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Israel.  </a:t>
            </a:r>
            <a:r>
              <a:rPr lang="en-US" sz="3400" i="1" baseline="30000" dirty="0" smtClean="0">
                <a:latin typeface="Arial" pitchFamily="34" charset="0"/>
                <a:cs typeface="Arial" pitchFamily="34" charset="0"/>
              </a:rPr>
              <a:t>3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Department of Physics, Ben </a:t>
            </a:r>
            <a:r>
              <a:rPr lang="en-US" sz="3400" i="1" dirty="0" err="1" smtClean="0">
                <a:latin typeface="Arial" pitchFamily="34" charset="0"/>
                <a:cs typeface="Arial" pitchFamily="34" charset="0"/>
              </a:rPr>
              <a:t>Gurion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 University of the Negev, Beer </a:t>
            </a:r>
            <a:r>
              <a:rPr lang="en-US" sz="3400" i="1" dirty="0" err="1" smtClean="0">
                <a:latin typeface="Arial" pitchFamily="34" charset="0"/>
                <a:cs typeface="Arial" pitchFamily="34" charset="0"/>
              </a:rPr>
              <a:t>Sheva</a:t>
            </a:r>
            <a:r>
              <a:rPr lang="en-US" sz="3400" i="1" dirty="0" smtClean="0">
                <a:latin typeface="Arial" pitchFamily="34" charset="0"/>
                <a:cs typeface="Arial" panose="020B0604020202020204" pitchFamily="34" charset="0"/>
              </a:rPr>
              <a:t>, Israel.</a:t>
            </a:r>
            <a:endParaRPr lang="en-US" sz="3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699" y="5531849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 smtClean="0">
                <a:solidFill>
                  <a:srgbClr val="F8C728"/>
                </a:solidFill>
                <a:latin typeface="Arial"/>
                <a:cs typeface="Arial"/>
              </a:rPr>
              <a:t>Introduction</a:t>
            </a:r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	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919234" y="14595398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Objectives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922057" y="21097772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Materials and Methods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933347" y="28581324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Results and Discussion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14642944" y="21080765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Conclusions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14637786" y="28580073"/>
            <a:ext cx="11879976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Acknowledgements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14629172" y="32262349"/>
            <a:ext cx="11887200" cy="830997"/>
          </a:xfrm>
          <a:prstGeom prst="rect">
            <a:avLst/>
          </a:prstGeom>
          <a:solidFill>
            <a:srgbClr val="03204F"/>
          </a:solidFill>
        </p:spPr>
        <p:txBody>
          <a:bodyPr wrap="square" rtlCol="0" anchor="ctr">
            <a:spAutoFit/>
          </a:bodyPr>
          <a:lstStyle/>
          <a:p>
            <a:r>
              <a:rPr lang="en-US" sz="4800" b="1" dirty="0">
                <a:solidFill>
                  <a:srgbClr val="F8C728"/>
                </a:solidFill>
                <a:latin typeface="Arial"/>
                <a:cs typeface="Arial"/>
              </a:rPr>
              <a:t>References</a:t>
            </a:r>
          </a:p>
        </p:txBody>
      </p:sp>
      <p:pic>
        <p:nvPicPr>
          <p:cNvPr id="80" name="Picture 7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364" y="1219403"/>
            <a:ext cx="3657600" cy="3657600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887470" y="23545801"/>
            <a:ext cx="4626090" cy="3962400"/>
            <a:chOff x="8001000" y="25526999"/>
            <a:chExt cx="5537200" cy="4742795"/>
          </a:xfrm>
        </p:grpSpPr>
        <p:pic>
          <p:nvPicPr>
            <p:cNvPr id="41" name="Picture 40" descr="KH14_radiograph.png"/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4562"/>
            <a:stretch/>
          </p:blipFill>
          <p:spPr>
            <a:xfrm>
              <a:off x="8077200" y="25527000"/>
              <a:ext cx="5461000" cy="4742794"/>
            </a:xfrm>
            <a:prstGeom prst="rect">
              <a:avLst/>
            </a:prstGeom>
          </p:spPr>
        </p:pic>
        <p:sp>
          <p:nvSpPr>
            <p:cNvPr id="43" name="TextBox 42"/>
            <p:cNvSpPr txBox="1"/>
            <p:nvPr/>
          </p:nvSpPr>
          <p:spPr>
            <a:xfrm>
              <a:off x="11082464" y="25835709"/>
              <a:ext cx="2402273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r"/>
              <a:r>
                <a:rPr lang="en-US" sz="2400" dirty="0" smtClean="0"/>
                <a:t>CRF foam</a:t>
              </a:r>
              <a:endParaRPr lang="en-US" sz="2400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001000" y="29794200"/>
              <a:ext cx="2402273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2400" dirty="0" smtClean="0"/>
                <a:t>PC ablator</a:t>
              </a:r>
              <a:endParaRPr lang="en-US" sz="2400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9627328" y="25526999"/>
              <a:ext cx="2691496" cy="518584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2400" dirty="0" err="1" smtClean="0"/>
                <a:t>CHBr</a:t>
              </a:r>
              <a:r>
                <a:rPr lang="en-US" sz="2400" dirty="0" smtClean="0"/>
                <a:t> insulator</a:t>
              </a:r>
              <a:endParaRPr lang="en-US" sz="2400" dirty="0"/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10140906" y="29378830"/>
              <a:ext cx="2402273" cy="830989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r>
                <a:rPr lang="en-US" sz="2400" dirty="0" smtClean="0"/>
                <a:t>High-Z shock blocker</a:t>
              </a:r>
              <a:endParaRPr lang="en-US" sz="2400" dirty="0"/>
            </a:p>
          </p:txBody>
        </p:sp>
        <p:cxnSp>
          <p:nvCxnSpPr>
            <p:cNvPr id="48" name="Straight Connector 47"/>
            <p:cNvCxnSpPr/>
            <p:nvPr/>
          </p:nvCxnSpPr>
          <p:spPr>
            <a:xfrm>
              <a:off x="9753600" y="28651200"/>
              <a:ext cx="387306" cy="898823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H="1">
              <a:off x="12280812" y="26468559"/>
              <a:ext cx="304800" cy="609600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>
              <a:off x="9296400" y="25755600"/>
              <a:ext cx="304800" cy="228600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flipH="1">
              <a:off x="8229600" y="29337000"/>
              <a:ext cx="304800" cy="457200"/>
            </a:xfrm>
            <a:prstGeom prst="line">
              <a:avLst/>
            </a:prstGeom>
            <a:ln w="50800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/>
            <p:cNvSpPr txBox="1"/>
            <p:nvPr/>
          </p:nvSpPr>
          <p:spPr>
            <a:xfrm>
              <a:off x="10287000" y="27508200"/>
              <a:ext cx="2402273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rgbClr val="FFFFFF"/>
                  </a:solidFill>
                </a:rPr>
                <a:t>CHI tracer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287000" y="28270200"/>
              <a:ext cx="2402273" cy="461657"/>
            </a:xfrm>
            <a:prstGeom prst="rect">
              <a:avLst/>
            </a:prstGeom>
            <a:noFill/>
          </p:spPr>
          <p:txBody>
            <a:bodyPr wrap="square" lIns="91433" tIns="45716" rIns="91433" bIns="45716" rtlCol="0">
              <a:spAutoFit/>
            </a:bodyPr>
            <a:lstStyle/>
            <a:p>
              <a:pPr algn="ctr"/>
              <a:r>
                <a:rPr lang="en-US" sz="2400" dirty="0" smtClean="0">
                  <a:solidFill>
                    <a:schemeClr val="bg1"/>
                  </a:solidFill>
                </a:rPr>
                <a:t>PAI plastic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Picture 5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400" y="23545800"/>
            <a:ext cx="6705600" cy="3978417"/>
          </a:xfrm>
          <a:prstGeom prst="rect">
            <a:avLst/>
          </a:prstGeom>
        </p:spPr>
      </p:pic>
      <p:sp>
        <p:nvSpPr>
          <p:cNvPr id="61" name="TextBox 60"/>
          <p:cNvSpPr txBox="1"/>
          <p:nvPr/>
        </p:nvSpPr>
        <p:spPr>
          <a:xfrm>
            <a:off x="6760743" y="20002720"/>
            <a:ext cx="60649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The ratio of the compressible to incompressible growth rate coefficients is reduced by about half for this experiment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3" name="Object 6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2175921"/>
              </p:ext>
            </p:extLst>
          </p:nvPr>
        </p:nvGraphicFramePr>
        <p:xfrm>
          <a:off x="812799" y="19490099"/>
          <a:ext cx="6019801" cy="1363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3" name="Equation" r:id="rId10" imgW="2692080" imgH="609480" progId="Equation.3">
                  <p:embed/>
                </p:oleObj>
              </mc:Choice>
              <mc:Fallback>
                <p:oleObj name="Equation" r:id="rId10" imgW="2692080" imgH="609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812799" y="19490099"/>
                        <a:ext cx="6019801" cy="1363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" name="TextBox 63"/>
          <p:cNvSpPr txBox="1"/>
          <p:nvPr/>
        </p:nvSpPr>
        <p:spPr>
          <a:xfrm>
            <a:off x="918742" y="27457400"/>
            <a:ext cx="118320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Left: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Our primary diagnostic is Cu K</a:t>
            </a:r>
            <a:r>
              <a:rPr lang="en-US" sz="20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α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x ray radiography.  An </a:t>
            </a:r>
            <a:r>
              <a:rPr lang="en-US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unshocked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target is shown</a:t>
            </a:r>
          </a:p>
          <a:p>
            <a:pPr algn="ctr"/>
            <a:r>
              <a:rPr lang="en-US" sz="2000" i="1" dirty="0" smtClean="0">
                <a:latin typeface="Arial" panose="020B0604020202020204" pitchFamily="34" charset="0"/>
                <a:cs typeface="Arial" panose="020B0604020202020204" pitchFamily="34" charset="0"/>
              </a:rPr>
              <a:t>Right: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2D simulations are used for both design work and data analysis</a:t>
            </a:r>
            <a:endParaRPr lang="en-US" sz="2000" i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6455943" y="34607720"/>
            <a:ext cx="60649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Figure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: The data supports predictions of growth inhibition, until disturbed by th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 thermal insulator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Picture 65" descr="fig4.pd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38" y="5203044"/>
            <a:ext cx="13465261" cy="5125189"/>
          </a:xfrm>
          <a:prstGeom prst="rect">
            <a:avLst/>
          </a:prstGeom>
          <a:noFill/>
        </p:spPr>
      </p:pic>
      <p:pic>
        <p:nvPicPr>
          <p:cNvPr id="81" name="Picture 80" descr="Program Manager_2013-10-30_11-01-10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852362" y="10513850"/>
            <a:ext cx="2127563" cy="1724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4587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4592</TotalTime>
  <Words>823</Words>
  <Application>Microsoft Macintosh PowerPoint</Application>
  <PresentationFormat>Custom</PresentationFormat>
  <Paragraphs>54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Equation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Eshita Khera</dc:creator>
  <cp:lastModifiedBy>LSA User</cp:lastModifiedBy>
  <cp:revision>136</cp:revision>
  <cp:lastPrinted>2015-07-27T22:18:25Z</cp:lastPrinted>
  <dcterms:created xsi:type="dcterms:W3CDTF">2014-10-05T03:48:13Z</dcterms:created>
  <dcterms:modified xsi:type="dcterms:W3CDTF">2015-10-06T03:15:03Z</dcterms:modified>
</cp:coreProperties>
</file>