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57" r:id="rId6"/>
    <p:sldId id="261" r:id="rId7"/>
    <p:sldId id="268" r:id="rId8"/>
    <p:sldId id="269" r:id="rId9"/>
    <p:sldId id="263" r:id="rId10"/>
    <p:sldId id="267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04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134" d="100"/>
          <a:sy n="134" d="100"/>
        </p:scale>
        <p:origin x="-960" y="-78"/>
      </p:cViewPr>
      <p:guideLst>
        <p:guide orient="horz" pos="204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pywong\Desktop\Beam%20Team-Plasma%20Theory%20Group%20(Lau)\High%20Power%20Radiation%20Sources-Amplifiers\Work%20(Official)\Kino%20Impedance\Cold_Tube_Dispersion_Relation_Comparison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pywong\Desktop\Beam%20Team-Plasma%20Theory%20Group%20(Lau)\High%20Power%20Radiation%20Sources-Amplifiers\Work%20(Official)\Frequency%20Response\Results_HotTubeDispersionRelat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Field Theory</c:v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Sheet1!$B$3:$B$53</c:f>
              <c:numCache>
                <c:formatCode>0.0000</c:formatCode>
                <c:ptCount val="51"/>
                <c:pt idx="0">
                  <c:v>0</c:v>
                </c:pt>
                <c:pt idx="1">
                  <c:v>7.1999999999999815</c:v>
                </c:pt>
                <c:pt idx="2">
                  <c:v>14.399999999999999</c:v>
                </c:pt>
                <c:pt idx="3">
                  <c:v>21.59999999999998</c:v>
                </c:pt>
                <c:pt idx="4">
                  <c:v>28.799999999999997</c:v>
                </c:pt>
                <c:pt idx="5">
                  <c:v>35.99999999999973</c:v>
                </c:pt>
                <c:pt idx="6">
                  <c:v>43.199999999999747</c:v>
                </c:pt>
                <c:pt idx="7">
                  <c:v>50.399999999999764</c:v>
                </c:pt>
                <c:pt idx="8">
                  <c:v>57.599999999999774</c:v>
                </c:pt>
                <c:pt idx="9">
                  <c:v>64.799999999999798</c:v>
                </c:pt>
                <c:pt idx="10">
                  <c:v>71.999999999999815</c:v>
                </c:pt>
                <c:pt idx="11">
                  <c:v>79.199999999999832</c:v>
                </c:pt>
                <c:pt idx="12">
                  <c:v>86.399999999999835</c:v>
                </c:pt>
                <c:pt idx="13">
                  <c:v>93.599999999999866</c:v>
                </c:pt>
                <c:pt idx="14">
                  <c:v>100.79999999999988</c:v>
                </c:pt>
                <c:pt idx="15">
                  <c:v>107.99999999999989</c:v>
                </c:pt>
                <c:pt idx="16">
                  <c:v>115.1999999999999</c:v>
                </c:pt>
                <c:pt idx="17">
                  <c:v>122.39999999999995</c:v>
                </c:pt>
                <c:pt idx="18">
                  <c:v>129.59999999999994</c:v>
                </c:pt>
                <c:pt idx="19">
                  <c:v>136.79999999999995</c:v>
                </c:pt>
                <c:pt idx="20">
                  <c:v>143.99999999999997</c:v>
                </c:pt>
                <c:pt idx="21">
                  <c:v>151.20000000000002</c:v>
                </c:pt>
                <c:pt idx="22">
                  <c:v>158.4</c:v>
                </c:pt>
                <c:pt idx="23">
                  <c:v>165.59999999999968</c:v>
                </c:pt>
                <c:pt idx="24">
                  <c:v>172.79999999999967</c:v>
                </c:pt>
                <c:pt idx="25">
                  <c:v>179.99999999999969</c:v>
                </c:pt>
                <c:pt idx="26">
                  <c:v>187.19999999999973</c:v>
                </c:pt>
                <c:pt idx="27">
                  <c:v>194.39999999999975</c:v>
                </c:pt>
                <c:pt idx="28">
                  <c:v>201.59999999999977</c:v>
                </c:pt>
                <c:pt idx="29">
                  <c:v>208.79999999999978</c:v>
                </c:pt>
                <c:pt idx="30">
                  <c:v>215.99999999999977</c:v>
                </c:pt>
                <c:pt idx="31">
                  <c:v>223.19999999999982</c:v>
                </c:pt>
                <c:pt idx="32">
                  <c:v>230.39999999999981</c:v>
                </c:pt>
                <c:pt idx="33">
                  <c:v>237.59999999999982</c:v>
                </c:pt>
                <c:pt idx="34">
                  <c:v>244.7999999999999</c:v>
                </c:pt>
                <c:pt idx="35">
                  <c:v>251.99999999999986</c:v>
                </c:pt>
                <c:pt idx="36">
                  <c:v>259.19999999999987</c:v>
                </c:pt>
                <c:pt idx="37">
                  <c:v>266.39999999999992</c:v>
                </c:pt>
                <c:pt idx="38">
                  <c:v>273.59999999999991</c:v>
                </c:pt>
                <c:pt idx="39">
                  <c:v>280.79999999999995</c:v>
                </c:pt>
                <c:pt idx="40">
                  <c:v>287.99999999999994</c:v>
                </c:pt>
                <c:pt idx="41">
                  <c:v>295.19999999999993</c:v>
                </c:pt>
                <c:pt idx="42">
                  <c:v>302.40000000000003</c:v>
                </c:pt>
                <c:pt idx="43">
                  <c:v>309.59999999999997</c:v>
                </c:pt>
                <c:pt idx="44">
                  <c:v>316.8</c:v>
                </c:pt>
                <c:pt idx="45">
                  <c:v>323.99999999999972</c:v>
                </c:pt>
                <c:pt idx="46">
                  <c:v>331.1999999999997</c:v>
                </c:pt>
                <c:pt idx="47">
                  <c:v>338.39999999999969</c:v>
                </c:pt>
                <c:pt idx="48">
                  <c:v>345.59999999999872</c:v>
                </c:pt>
                <c:pt idx="49">
                  <c:v>352.79999999999808</c:v>
                </c:pt>
                <c:pt idx="50">
                  <c:v>359.99999999999733</c:v>
                </c:pt>
              </c:numCache>
            </c:numRef>
          </c:xVal>
          <c:yVal>
            <c:numRef>
              <c:f>Sheet1!$D$3:$D$53</c:f>
              <c:numCache>
                <c:formatCode>0.0000</c:formatCode>
                <c:ptCount val="51"/>
                <c:pt idx="0">
                  <c:v>0</c:v>
                </c:pt>
                <c:pt idx="1">
                  <c:v>0.71176034096360574</c:v>
                </c:pt>
                <c:pt idx="2">
                  <c:v>1.3921961608493734</c:v>
                </c:pt>
                <c:pt idx="3">
                  <c:v>2.0086362557693662</c:v>
                </c:pt>
                <c:pt idx="4">
                  <c:v>2.5311937789429315</c:v>
                </c:pt>
                <c:pt idx="5">
                  <c:v>2.943824680296514</c:v>
                </c:pt>
                <c:pt idx="6">
                  <c:v>3.2521712574266366</c:v>
                </c:pt>
                <c:pt idx="7">
                  <c:v>3.4772300783791188</c:v>
                </c:pt>
                <c:pt idx="8">
                  <c:v>3.6424696391574947</c:v>
                </c:pt>
                <c:pt idx="9">
                  <c:v>3.7665293301699982</c:v>
                </c:pt>
                <c:pt idx="10">
                  <c:v>3.8622262219523456</c:v>
                </c:pt>
                <c:pt idx="11">
                  <c:v>3.9379345253863289</c:v>
                </c:pt>
                <c:pt idx="12">
                  <c:v>3.9990975476966018</c:v>
                </c:pt>
                <c:pt idx="13">
                  <c:v>4.0493122525332996</c:v>
                </c:pt>
                <c:pt idx="14">
                  <c:v>4.0910168342967843</c:v>
                </c:pt>
                <c:pt idx="15">
                  <c:v>4.1259105758831387</c:v>
                </c:pt>
                <c:pt idx="16">
                  <c:v>4.1552095201719768</c:v>
                </c:pt>
                <c:pt idx="17">
                  <c:v>4.1798041903501293</c:v>
                </c:pt>
                <c:pt idx="18">
                  <c:v>4.2003588655982123</c:v>
                </c:pt>
                <c:pt idx="19">
                  <c:v>4.2173755113253133</c:v>
                </c:pt>
                <c:pt idx="20">
                  <c:v>4.231235884650701</c:v>
                </c:pt>
                <c:pt idx="21">
                  <c:v>4.2422298148738262</c:v>
                </c:pt>
                <c:pt idx="22">
                  <c:v>4.250574462952196</c:v>
                </c:pt>
                <c:pt idx="23">
                  <c:v>4.2564274886901412</c:v>
                </c:pt>
                <c:pt idx="24">
                  <c:v>4.2598959304645545</c:v>
                </c:pt>
                <c:pt idx="25">
                  <c:v>4.2610419082924045</c:v>
                </c:pt>
                <c:pt idx="26">
                  <c:v>4.2598858128348667</c:v>
                </c:pt>
                <c:pt idx="27">
                  <c:v>4.25640733206109</c:v>
                </c:pt>
                <c:pt idx="28">
                  <c:v>4.2505444257952334</c:v>
                </c:pt>
                <c:pt idx="29">
                  <c:v>4.2421901380286737</c:v>
                </c:pt>
                <c:pt idx="30">
                  <c:v>4.2311868953950675</c:v>
                </c:pt>
                <c:pt idx="31">
                  <c:v>4.217317629368595</c:v>
                </c:pt>
                <c:pt idx="32">
                  <c:v>4.200292611595609</c:v>
                </c:pt>
                <c:pt idx="33">
                  <c:v>4.1797301978461414</c:v>
                </c:pt>
                <c:pt idx="34">
                  <c:v>4.1551285523502228</c:v>
                </c:pt>
                <c:pt idx="35">
                  <c:v>4.1258235492081372</c:v>
                </c:pt>
                <c:pt idx="36">
                  <c:v>4.0909248522010566</c:v>
                </c:pt>
                <c:pt idx="37">
                  <c:v>4.0492166538650869</c:v>
                </c:pt>
                <c:pt idx="38">
                  <c:v>3.9989999767382689</c:v>
                </c:pt>
                <c:pt idx="39">
                  <c:v>3.9378370323992611</c:v>
                </c:pt>
                <c:pt idx="40">
                  <c:v>3.8621314029521767</c:v>
                </c:pt>
                <c:pt idx="41">
                  <c:v>3.7664405031864039</c:v>
                </c:pt>
                <c:pt idx="42">
                  <c:v>3.6423910049383137</c:v>
                </c:pt>
                <c:pt idx="43">
                  <c:v>3.4771666628737314</c:v>
                </c:pt>
                <c:pt idx="44">
                  <c:v>3.2521281128491735</c:v>
                </c:pt>
                <c:pt idx="45">
                  <c:v>2.9438046236173236</c:v>
                </c:pt>
                <c:pt idx="46">
                  <c:v>2.5311942517792647</c:v>
                </c:pt>
                <c:pt idx="47">
                  <c:v>2.0086488614068303</c:v>
                </c:pt>
                <c:pt idx="48">
                  <c:v>1.3922107902713425</c:v>
                </c:pt>
                <c:pt idx="49">
                  <c:v>0.71176949191874073</c:v>
                </c:pt>
                <c:pt idx="50">
                  <c:v>0</c:v>
                </c:pt>
              </c:numCache>
            </c:numRef>
          </c:yVal>
          <c:smooth val="1"/>
        </c:ser>
        <c:ser>
          <c:idx val="1"/>
          <c:order val="1"/>
          <c:tx>
            <c:v>Field Theory (Band 2)</c:v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Sheet1!$B$3:$B$53</c:f>
              <c:numCache>
                <c:formatCode>0.0000</c:formatCode>
                <c:ptCount val="51"/>
                <c:pt idx="0">
                  <c:v>0</c:v>
                </c:pt>
                <c:pt idx="1">
                  <c:v>7.1999999999999815</c:v>
                </c:pt>
                <c:pt idx="2">
                  <c:v>14.399999999999999</c:v>
                </c:pt>
                <c:pt idx="3">
                  <c:v>21.59999999999998</c:v>
                </c:pt>
                <c:pt idx="4">
                  <c:v>28.799999999999997</c:v>
                </c:pt>
                <c:pt idx="5">
                  <c:v>35.99999999999973</c:v>
                </c:pt>
                <c:pt idx="6">
                  <c:v>43.199999999999747</c:v>
                </c:pt>
                <c:pt idx="7">
                  <c:v>50.399999999999764</c:v>
                </c:pt>
                <c:pt idx="8">
                  <c:v>57.599999999999774</c:v>
                </c:pt>
                <c:pt idx="9">
                  <c:v>64.799999999999798</c:v>
                </c:pt>
                <c:pt idx="10">
                  <c:v>71.999999999999815</c:v>
                </c:pt>
                <c:pt idx="11">
                  <c:v>79.199999999999832</c:v>
                </c:pt>
                <c:pt idx="12">
                  <c:v>86.399999999999835</c:v>
                </c:pt>
                <c:pt idx="13">
                  <c:v>93.599999999999866</c:v>
                </c:pt>
                <c:pt idx="14">
                  <c:v>100.79999999999988</c:v>
                </c:pt>
                <c:pt idx="15">
                  <c:v>107.99999999999989</c:v>
                </c:pt>
                <c:pt idx="16">
                  <c:v>115.1999999999999</c:v>
                </c:pt>
                <c:pt idx="17">
                  <c:v>122.39999999999995</c:v>
                </c:pt>
                <c:pt idx="18">
                  <c:v>129.59999999999994</c:v>
                </c:pt>
                <c:pt idx="19">
                  <c:v>136.79999999999995</c:v>
                </c:pt>
                <c:pt idx="20">
                  <c:v>143.99999999999997</c:v>
                </c:pt>
                <c:pt idx="21">
                  <c:v>151.20000000000002</c:v>
                </c:pt>
                <c:pt idx="22">
                  <c:v>158.4</c:v>
                </c:pt>
                <c:pt idx="23">
                  <c:v>165.59999999999968</c:v>
                </c:pt>
                <c:pt idx="24">
                  <c:v>172.79999999999967</c:v>
                </c:pt>
                <c:pt idx="25">
                  <c:v>179.99999999999969</c:v>
                </c:pt>
                <c:pt idx="26">
                  <c:v>187.19999999999973</c:v>
                </c:pt>
                <c:pt idx="27">
                  <c:v>194.39999999999975</c:v>
                </c:pt>
                <c:pt idx="28">
                  <c:v>201.59999999999977</c:v>
                </c:pt>
                <c:pt idx="29">
                  <c:v>208.79999999999978</c:v>
                </c:pt>
                <c:pt idx="30">
                  <c:v>215.99999999999977</c:v>
                </c:pt>
                <c:pt idx="31">
                  <c:v>223.19999999999982</c:v>
                </c:pt>
                <c:pt idx="32">
                  <c:v>230.39999999999981</c:v>
                </c:pt>
                <c:pt idx="33">
                  <c:v>237.59999999999982</c:v>
                </c:pt>
                <c:pt idx="34">
                  <c:v>244.7999999999999</c:v>
                </c:pt>
                <c:pt idx="35">
                  <c:v>251.99999999999986</c:v>
                </c:pt>
                <c:pt idx="36">
                  <c:v>259.19999999999987</c:v>
                </c:pt>
                <c:pt idx="37">
                  <c:v>266.39999999999992</c:v>
                </c:pt>
                <c:pt idx="38">
                  <c:v>273.59999999999991</c:v>
                </c:pt>
                <c:pt idx="39">
                  <c:v>280.79999999999995</c:v>
                </c:pt>
                <c:pt idx="40">
                  <c:v>287.99999999999994</c:v>
                </c:pt>
                <c:pt idx="41">
                  <c:v>295.19999999999993</c:v>
                </c:pt>
                <c:pt idx="42">
                  <c:v>302.40000000000003</c:v>
                </c:pt>
                <c:pt idx="43">
                  <c:v>309.59999999999997</c:v>
                </c:pt>
                <c:pt idx="44">
                  <c:v>316.8</c:v>
                </c:pt>
                <c:pt idx="45">
                  <c:v>323.99999999999972</c:v>
                </c:pt>
                <c:pt idx="46">
                  <c:v>331.1999999999997</c:v>
                </c:pt>
                <c:pt idx="47">
                  <c:v>338.39999999999969</c:v>
                </c:pt>
                <c:pt idx="48">
                  <c:v>345.59999999999872</c:v>
                </c:pt>
                <c:pt idx="49">
                  <c:v>352.79999999999808</c:v>
                </c:pt>
                <c:pt idx="50">
                  <c:v>359.99999999999733</c:v>
                </c:pt>
              </c:numCache>
            </c:numRef>
          </c:xVal>
          <c:yVal>
            <c:numRef>
              <c:f>Sheet1!$F$3:$F$53</c:f>
              <c:numCache>
                <c:formatCode>0.0000</c:formatCode>
                <c:ptCount val="51"/>
                <c:pt idx="0">
                  <c:v>5.450981072062925</c:v>
                </c:pt>
                <c:pt idx="1">
                  <c:v>5.494257621496855</c:v>
                </c:pt>
                <c:pt idx="2">
                  <c:v>5.6280294956089838</c:v>
                </c:pt>
                <c:pt idx="3">
                  <c:v>5.8677331757215256</c:v>
                </c:pt>
                <c:pt idx="4">
                  <c:v>6.2306913855547945</c:v>
                </c:pt>
                <c:pt idx="5">
                  <c:v>6.7236101177800167</c:v>
                </c:pt>
                <c:pt idx="6">
                  <c:v>7.3333305794602328</c:v>
                </c:pt>
                <c:pt idx="7">
                  <c:v>8.0327821530171413</c:v>
                </c:pt>
                <c:pt idx="8">
                  <c:v>8.7922388356766685</c:v>
                </c:pt>
                <c:pt idx="9">
                  <c:v>9.5863410584743605</c:v>
                </c:pt>
                <c:pt idx="10">
                  <c:v>10.393605741658854</c:v>
                </c:pt>
                <c:pt idx="11">
                  <c:v>11.193119729285787</c:v>
                </c:pt>
                <c:pt idx="12">
                  <c:v>11.959984296907678</c:v>
                </c:pt>
                <c:pt idx="13">
                  <c:v>12.660928971511739</c:v>
                </c:pt>
                <c:pt idx="14">
                  <c:v>13.258700782418613</c:v>
                </c:pt>
                <c:pt idx="15">
                  <c:v>13.728787253801348</c:v>
                </c:pt>
                <c:pt idx="16">
                  <c:v>14.077215790720166</c:v>
                </c:pt>
                <c:pt idx="17">
                  <c:v>14.330879434480838</c:v>
                </c:pt>
                <c:pt idx="18">
                  <c:v>14.517279073946019</c:v>
                </c:pt>
                <c:pt idx="19">
                  <c:v>14.656254392672832</c:v>
                </c:pt>
                <c:pt idx="20">
                  <c:v>14.760602123531115</c:v>
                </c:pt>
                <c:pt idx="21">
                  <c:v>14.838414625604649</c:v>
                </c:pt>
                <c:pt idx="22">
                  <c:v>14.894846307653964</c:v>
                </c:pt>
                <c:pt idx="23">
                  <c:v>14.933182816611922</c:v>
                </c:pt>
                <c:pt idx="24">
                  <c:v>14.955451051117699</c:v>
                </c:pt>
                <c:pt idx="25">
                  <c:v>14.962755902336847</c:v>
                </c:pt>
                <c:pt idx="26">
                  <c:v>14.955448927180337</c:v>
                </c:pt>
                <c:pt idx="27">
                  <c:v>14.933179624218733</c:v>
                </c:pt>
                <c:pt idx="28">
                  <c:v>14.894844206390522</c:v>
                </c:pt>
                <c:pt idx="29">
                  <c:v>14.838416974578612</c:v>
                </c:pt>
                <c:pt idx="30">
                  <c:v>14.760613611678094</c:v>
                </c:pt>
                <c:pt idx="31">
                  <c:v>14.656281153544123</c:v>
                </c:pt>
                <c:pt idx="32">
                  <c:v>14.517328608992001</c:v>
                </c:pt>
                <c:pt idx="33">
                  <c:v>14.330959804988568</c:v>
                </c:pt>
                <c:pt idx="34">
                  <c:v>14.07733273580096</c:v>
                </c:pt>
                <c:pt idx="35">
                  <c:v>13.728937540386372</c:v>
                </c:pt>
                <c:pt idx="36">
                  <c:v>13.25886543215489</c:v>
                </c:pt>
                <c:pt idx="37">
                  <c:v>12.661079990744692</c:v>
                </c:pt>
                <c:pt idx="38">
                  <c:v>11.959984296907678</c:v>
                </c:pt>
                <c:pt idx="39">
                  <c:v>11.193197826673261</c:v>
                </c:pt>
                <c:pt idx="40">
                  <c:v>10.393644247130185</c:v>
                </c:pt>
                <c:pt idx="41">
                  <c:v>9.5863410584743605</c:v>
                </c:pt>
                <c:pt idx="42">
                  <c:v>8.7922388356766685</c:v>
                </c:pt>
                <c:pt idx="43">
                  <c:v>8.0327821530171413</c:v>
                </c:pt>
                <c:pt idx="44">
                  <c:v>7.3333305794602328</c:v>
                </c:pt>
                <c:pt idx="45">
                  <c:v>6.7234475297291061</c:v>
                </c:pt>
                <c:pt idx="46">
                  <c:v>6.2304904916583563</c:v>
                </c:pt>
                <c:pt idx="47">
                  <c:v>5.8675039222129977</c:v>
                </c:pt>
                <c:pt idx="48">
                  <c:v>5.6277835484932535</c:v>
                </c:pt>
                <c:pt idx="49">
                  <c:v>5.4940044282854155</c:v>
                </c:pt>
                <c:pt idx="50">
                  <c:v>5.450981072062925</c:v>
                </c:pt>
              </c:numCache>
            </c:numRef>
          </c:yVal>
          <c:smooth val="1"/>
        </c:ser>
        <c:ser>
          <c:idx val="2"/>
          <c:order val="2"/>
          <c:tx>
            <c:v>HFSS</c:v>
          </c:tx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xVal>
            <c:numRef>
              <c:f>Sheet1!$G$3:$G$23</c:f>
              <c:numCache>
                <c:formatCode>0.0000</c:formatCode>
                <c:ptCount val="21"/>
                <c:pt idx="0">
                  <c:v>1</c:v>
                </c:pt>
                <c:pt idx="1">
                  <c:v>4</c:v>
                </c:pt>
                <c:pt idx="2">
                  <c:v>10</c:v>
                </c:pt>
                <c:pt idx="3">
                  <c:v>20</c:v>
                </c:pt>
                <c:pt idx="4">
                  <c:v>30</c:v>
                </c:pt>
                <c:pt idx="5">
                  <c:v>40</c:v>
                </c:pt>
                <c:pt idx="6">
                  <c:v>50</c:v>
                </c:pt>
                <c:pt idx="7">
                  <c:v>60</c:v>
                </c:pt>
                <c:pt idx="8">
                  <c:v>70</c:v>
                </c:pt>
                <c:pt idx="9">
                  <c:v>80</c:v>
                </c:pt>
                <c:pt idx="10">
                  <c:v>90</c:v>
                </c:pt>
                <c:pt idx="11">
                  <c:v>100</c:v>
                </c:pt>
                <c:pt idx="12">
                  <c:v>110</c:v>
                </c:pt>
                <c:pt idx="13">
                  <c:v>120</c:v>
                </c:pt>
                <c:pt idx="14">
                  <c:v>130</c:v>
                </c:pt>
                <c:pt idx="15">
                  <c:v>140</c:v>
                </c:pt>
                <c:pt idx="16">
                  <c:v>150</c:v>
                </c:pt>
                <c:pt idx="17">
                  <c:v>160</c:v>
                </c:pt>
                <c:pt idx="18">
                  <c:v>170</c:v>
                </c:pt>
                <c:pt idx="19">
                  <c:v>174</c:v>
                </c:pt>
                <c:pt idx="20">
                  <c:v>178</c:v>
                </c:pt>
              </c:numCache>
            </c:numRef>
          </c:xVal>
          <c:yVal>
            <c:numRef>
              <c:f>Sheet1!$H$3:$H$23</c:f>
              <c:numCache>
                <c:formatCode>0.0000</c:formatCode>
                <c:ptCount val="21"/>
                <c:pt idx="0">
                  <c:v>0</c:v>
                </c:pt>
                <c:pt idx="1">
                  <c:v>0.44558599999999998</c:v>
                </c:pt>
                <c:pt idx="2">
                  <c:v>1.0978300000000001</c:v>
                </c:pt>
                <c:pt idx="3">
                  <c:v>2.0706000000000002</c:v>
                </c:pt>
                <c:pt idx="4">
                  <c:v>2.78565</c:v>
                </c:pt>
                <c:pt idx="5">
                  <c:v>3.2349299999999999</c:v>
                </c:pt>
                <c:pt idx="6">
                  <c:v>3.5164</c:v>
                </c:pt>
                <c:pt idx="7">
                  <c:v>3.7082000000000002</c:v>
                </c:pt>
                <c:pt idx="8">
                  <c:v>3.8426300000000002</c:v>
                </c:pt>
                <c:pt idx="9">
                  <c:v>3.9426000000000001</c:v>
                </c:pt>
                <c:pt idx="10">
                  <c:v>4.0186200000000003</c:v>
                </c:pt>
                <c:pt idx="11">
                  <c:v>4.0761700000000003</c:v>
                </c:pt>
                <c:pt idx="12">
                  <c:v>4.1223299999999998</c:v>
                </c:pt>
                <c:pt idx="13">
                  <c:v>4.1592700000000002</c:v>
                </c:pt>
                <c:pt idx="14">
                  <c:v>4.1884499999999996</c:v>
                </c:pt>
                <c:pt idx="15">
                  <c:v>4.2112999999999996</c:v>
                </c:pt>
                <c:pt idx="16">
                  <c:v>4.2283099999999996</c:v>
                </c:pt>
                <c:pt idx="17">
                  <c:v>4.2395300000000002</c:v>
                </c:pt>
                <c:pt idx="18">
                  <c:v>4.24857</c:v>
                </c:pt>
                <c:pt idx="19">
                  <c:v>4.2492000000000001</c:v>
                </c:pt>
                <c:pt idx="20">
                  <c:v>4.2499900000000004</c:v>
                </c:pt>
              </c:numCache>
            </c:numRef>
          </c:yVal>
          <c:smooth val="1"/>
        </c:ser>
        <c:ser>
          <c:idx val="3"/>
          <c:order val="3"/>
          <c:tx>
            <c:v>HFSS (Band 2)</c:v>
          </c:tx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xVal>
            <c:numRef>
              <c:f>Sheet1!$G$3:$G$23</c:f>
              <c:numCache>
                <c:formatCode>0.0000</c:formatCode>
                <c:ptCount val="21"/>
                <c:pt idx="0">
                  <c:v>1</c:v>
                </c:pt>
                <c:pt idx="1">
                  <c:v>4</c:v>
                </c:pt>
                <c:pt idx="2">
                  <c:v>10</c:v>
                </c:pt>
                <c:pt idx="3">
                  <c:v>20</c:v>
                </c:pt>
                <c:pt idx="4">
                  <c:v>30</c:v>
                </c:pt>
                <c:pt idx="5">
                  <c:v>40</c:v>
                </c:pt>
                <c:pt idx="6">
                  <c:v>50</c:v>
                </c:pt>
                <c:pt idx="7">
                  <c:v>60</c:v>
                </c:pt>
                <c:pt idx="8">
                  <c:v>70</c:v>
                </c:pt>
                <c:pt idx="9">
                  <c:v>80</c:v>
                </c:pt>
                <c:pt idx="10">
                  <c:v>90</c:v>
                </c:pt>
                <c:pt idx="11">
                  <c:v>100</c:v>
                </c:pt>
                <c:pt idx="12">
                  <c:v>110</c:v>
                </c:pt>
                <c:pt idx="13">
                  <c:v>120</c:v>
                </c:pt>
                <c:pt idx="14">
                  <c:v>130</c:v>
                </c:pt>
                <c:pt idx="15">
                  <c:v>140</c:v>
                </c:pt>
                <c:pt idx="16">
                  <c:v>150</c:v>
                </c:pt>
                <c:pt idx="17">
                  <c:v>160</c:v>
                </c:pt>
                <c:pt idx="18">
                  <c:v>170</c:v>
                </c:pt>
                <c:pt idx="19">
                  <c:v>174</c:v>
                </c:pt>
                <c:pt idx="20">
                  <c:v>178</c:v>
                </c:pt>
              </c:numCache>
            </c:numRef>
          </c:xVal>
          <c:yVal>
            <c:numRef>
              <c:f>Sheet1!$I$3:$I$23</c:f>
              <c:numCache>
                <c:formatCode>0.0000</c:formatCode>
                <c:ptCount val="21"/>
                <c:pt idx="0">
                  <c:v>3.9899300000000002</c:v>
                </c:pt>
                <c:pt idx="1">
                  <c:v>4.0095799999999997</c:v>
                </c:pt>
                <c:pt idx="2">
                  <c:v>4.1153399999999998</c:v>
                </c:pt>
                <c:pt idx="3">
                  <c:v>4.5157999999999996</c:v>
                </c:pt>
                <c:pt idx="4">
                  <c:v>5.2416</c:v>
                </c:pt>
                <c:pt idx="5">
                  <c:v>6.2558100000000003</c:v>
                </c:pt>
                <c:pt idx="6">
                  <c:v>7.4310299999999998</c:v>
                </c:pt>
                <c:pt idx="7">
                  <c:v>8.6782900000000005</c:v>
                </c:pt>
                <c:pt idx="8">
                  <c:v>9.9489699999999992</c:v>
                </c:pt>
                <c:pt idx="9">
                  <c:v>11.203900000000001</c:v>
                </c:pt>
                <c:pt idx="10">
                  <c:v>12.3652</c:v>
                </c:pt>
                <c:pt idx="11">
                  <c:v>13.273400000000001</c:v>
                </c:pt>
                <c:pt idx="12">
                  <c:v>13.867699999999999</c:v>
                </c:pt>
                <c:pt idx="13">
                  <c:v>14.250999999999999</c:v>
                </c:pt>
                <c:pt idx="14">
                  <c:v>14.5055</c:v>
                </c:pt>
                <c:pt idx="15">
                  <c:v>14.6797</c:v>
                </c:pt>
                <c:pt idx="16">
                  <c:v>14.7973</c:v>
                </c:pt>
                <c:pt idx="17">
                  <c:v>14.873200000000001</c:v>
                </c:pt>
                <c:pt idx="18">
                  <c:v>14.922800000000001</c:v>
                </c:pt>
                <c:pt idx="19">
                  <c:v>14.93</c:v>
                </c:pt>
                <c:pt idx="20">
                  <c:v>14.933999999999999</c:v>
                </c:pt>
              </c:numCache>
            </c:numRef>
          </c:yVal>
          <c:smooth val="1"/>
        </c:ser>
        <c:ser>
          <c:idx val="4"/>
          <c:order val="4"/>
          <c:tx>
            <c:v>ICEPIC/HFSS</c:v>
          </c:tx>
          <c:spPr>
            <a:ln w="190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9525">
                <a:solidFill>
                  <a:srgbClr val="FFC000"/>
                </a:solidFill>
              </a:ln>
              <a:effectLst/>
            </c:spPr>
          </c:marker>
          <c:xVal>
            <c:numRef>
              <c:f>Sheet1!$J$3:$J$39</c:f>
              <c:numCache>
                <c:formatCode>General</c:formatCode>
                <c:ptCount val="37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  <c:pt idx="11">
                  <c:v>110</c:v>
                </c:pt>
                <c:pt idx="12">
                  <c:v>120</c:v>
                </c:pt>
                <c:pt idx="13">
                  <c:v>130</c:v>
                </c:pt>
                <c:pt idx="14">
                  <c:v>140</c:v>
                </c:pt>
                <c:pt idx="15">
                  <c:v>150</c:v>
                </c:pt>
                <c:pt idx="16">
                  <c:v>160</c:v>
                </c:pt>
                <c:pt idx="17">
                  <c:v>170</c:v>
                </c:pt>
                <c:pt idx="18">
                  <c:v>180</c:v>
                </c:pt>
                <c:pt idx="19">
                  <c:v>190</c:v>
                </c:pt>
                <c:pt idx="20">
                  <c:v>200</c:v>
                </c:pt>
                <c:pt idx="21">
                  <c:v>210</c:v>
                </c:pt>
                <c:pt idx="22">
                  <c:v>220</c:v>
                </c:pt>
                <c:pt idx="23">
                  <c:v>230</c:v>
                </c:pt>
                <c:pt idx="24">
                  <c:v>240</c:v>
                </c:pt>
                <c:pt idx="25">
                  <c:v>250</c:v>
                </c:pt>
                <c:pt idx="26">
                  <c:v>260</c:v>
                </c:pt>
                <c:pt idx="27">
                  <c:v>270</c:v>
                </c:pt>
                <c:pt idx="28">
                  <c:v>280</c:v>
                </c:pt>
                <c:pt idx="29">
                  <c:v>290</c:v>
                </c:pt>
                <c:pt idx="30">
                  <c:v>300</c:v>
                </c:pt>
                <c:pt idx="31">
                  <c:v>310</c:v>
                </c:pt>
                <c:pt idx="32">
                  <c:v>320</c:v>
                </c:pt>
                <c:pt idx="33">
                  <c:v>330</c:v>
                </c:pt>
                <c:pt idx="34">
                  <c:v>340</c:v>
                </c:pt>
                <c:pt idx="35">
                  <c:v>350</c:v>
                </c:pt>
                <c:pt idx="36">
                  <c:v>360</c:v>
                </c:pt>
              </c:numCache>
            </c:numRef>
          </c:xVal>
          <c:yVal>
            <c:numRef>
              <c:f>Sheet1!$K$3:$K$39</c:f>
              <c:numCache>
                <c:formatCode>0.000</c:formatCode>
                <c:ptCount val="37"/>
                <c:pt idx="0">
                  <c:v>0</c:v>
                </c:pt>
                <c:pt idx="1">
                  <c:v>0.98142496636457699</c:v>
                </c:pt>
                <c:pt idx="2">
                  <c:v>1.8773820040593701</c:v>
                </c:pt>
                <c:pt idx="3">
                  <c:v>2.6001721680033301</c:v>
                </c:pt>
                <c:pt idx="4">
                  <c:v>3.11838160617916</c:v>
                </c:pt>
                <c:pt idx="5">
                  <c:v>3.45385439748364</c:v>
                </c:pt>
                <c:pt idx="6">
                  <c:v>3.6731313414861</c:v>
                </c:pt>
                <c:pt idx="7">
                  <c:v>3.83013646999808</c:v>
                </c:pt>
                <c:pt idx="8">
                  <c:v>3.9355216846555399</c:v>
                </c:pt>
                <c:pt idx="9">
                  <c:v>4.0152824997713301</c:v>
                </c:pt>
                <c:pt idx="10">
                  <c:v>4.0797499825765797</c:v>
                </c:pt>
                <c:pt idx="11">
                  <c:v>4.1185259432061896</c:v>
                </c:pt>
                <c:pt idx="12">
                  <c:v>4.1563025015143902</c:v>
                </c:pt>
                <c:pt idx="13">
                  <c:v>4.1841497494482303</c:v>
                </c:pt>
                <c:pt idx="14">
                  <c:v>4.2058539322785098</c:v>
                </c:pt>
                <c:pt idx="15">
                  <c:v>4.2364910182731297</c:v>
                </c:pt>
                <c:pt idx="16">
                  <c:v>4.2420675439569901</c:v>
                </c:pt>
                <c:pt idx="17">
                  <c:v>4.2496105290708099</c:v>
                </c:pt>
                <c:pt idx="18">
                  <c:v>4.2578697421242504</c:v>
                </c:pt>
                <c:pt idx="19">
                  <c:v>4.2496105294718802</c:v>
                </c:pt>
                <c:pt idx="20">
                  <c:v>4.2420674261853399</c:v>
                </c:pt>
                <c:pt idx="21">
                  <c:v>4.2364910215526299</c:v>
                </c:pt>
                <c:pt idx="22">
                  <c:v>4.2058539312900596</c:v>
                </c:pt>
                <c:pt idx="23">
                  <c:v>4.1843117546996398</c:v>
                </c:pt>
                <c:pt idx="24">
                  <c:v>4.15630247968656</c:v>
                </c:pt>
                <c:pt idx="25">
                  <c:v>4.1185259555775398</c:v>
                </c:pt>
                <c:pt idx="26">
                  <c:v>4.0780459447488298</c:v>
                </c:pt>
                <c:pt idx="27">
                  <c:v>4.0109861353743996</c:v>
                </c:pt>
                <c:pt idx="28">
                  <c:v>3.9320034343140899</c:v>
                </c:pt>
                <c:pt idx="29">
                  <c:v>3.82352506011547</c:v>
                </c:pt>
                <c:pt idx="30">
                  <c:v>3.6731313305431099</c:v>
                </c:pt>
                <c:pt idx="31">
                  <c:v>3.45385438777239</c:v>
                </c:pt>
                <c:pt idx="32">
                  <c:v>3.1192558193590099</c:v>
                </c:pt>
                <c:pt idx="33">
                  <c:v>2.6015704488794902</c:v>
                </c:pt>
                <c:pt idx="34">
                  <c:v>1.8773820041276901</c:v>
                </c:pt>
                <c:pt idx="35">
                  <c:v>0.98142496636034604</c:v>
                </c:pt>
                <c:pt idx="36">
                  <c:v>0</c:v>
                </c:pt>
              </c:numCache>
            </c:numRef>
          </c:yVal>
          <c:smooth val="1"/>
        </c:ser>
        <c:ser>
          <c:idx val="6"/>
          <c:order val="5"/>
          <c:tx>
            <c:v>ICEPIC/HFSS (Band 3)</c:v>
          </c:tx>
          <c:spPr>
            <a:ln w="190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9525">
                <a:solidFill>
                  <a:srgbClr val="FFC000"/>
                </a:solidFill>
              </a:ln>
              <a:effectLst/>
            </c:spPr>
          </c:marker>
          <c:xVal>
            <c:numRef>
              <c:f>Sheet1!$J$3:$J$39</c:f>
              <c:numCache>
                <c:formatCode>General</c:formatCode>
                <c:ptCount val="37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  <c:pt idx="11">
                  <c:v>110</c:v>
                </c:pt>
                <c:pt idx="12">
                  <c:v>120</c:v>
                </c:pt>
                <c:pt idx="13">
                  <c:v>130</c:v>
                </c:pt>
                <c:pt idx="14">
                  <c:v>140</c:v>
                </c:pt>
                <c:pt idx="15">
                  <c:v>150</c:v>
                </c:pt>
                <c:pt idx="16">
                  <c:v>160</c:v>
                </c:pt>
                <c:pt idx="17">
                  <c:v>170</c:v>
                </c:pt>
                <c:pt idx="18">
                  <c:v>180</c:v>
                </c:pt>
                <c:pt idx="19">
                  <c:v>190</c:v>
                </c:pt>
                <c:pt idx="20">
                  <c:v>200</c:v>
                </c:pt>
                <c:pt idx="21">
                  <c:v>210</c:v>
                </c:pt>
                <c:pt idx="22">
                  <c:v>220</c:v>
                </c:pt>
                <c:pt idx="23">
                  <c:v>230</c:v>
                </c:pt>
                <c:pt idx="24">
                  <c:v>240</c:v>
                </c:pt>
                <c:pt idx="25">
                  <c:v>250</c:v>
                </c:pt>
                <c:pt idx="26">
                  <c:v>260</c:v>
                </c:pt>
                <c:pt idx="27">
                  <c:v>270</c:v>
                </c:pt>
                <c:pt idx="28">
                  <c:v>280</c:v>
                </c:pt>
                <c:pt idx="29">
                  <c:v>290</c:v>
                </c:pt>
                <c:pt idx="30">
                  <c:v>300</c:v>
                </c:pt>
                <c:pt idx="31">
                  <c:v>310</c:v>
                </c:pt>
                <c:pt idx="32">
                  <c:v>320</c:v>
                </c:pt>
                <c:pt idx="33">
                  <c:v>330</c:v>
                </c:pt>
                <c:pt idx="34">
                  <c:v>340</c:v>
                </c:pt>
                <c:pt idx="35">
                  <c:v>350</c:v>
                </c:pt>
                <c:pt idx="36">
                  <c:v>360</c:v>
                </c:pt>
              </c:numCache>
            </c:numRef>
          </c:xVal>
          <c:yVal>
            <c:numRef>
              <c:f>Sheet1!$M$3:$M$39</c:f>
              <c:numCache>
                <c:formatCode>0.000</c:formatCode>
                <c:ptCount val="37"/>
                <c:pt idx="0">
                  <c:v>5.4388604538454901</c:v>
                </c:pt>
                <c:pt idx="1">
                  <c:v>5.5171294483451696</c:v>
                </c:pt>
                <c:pt idx="2">
                  <c:v>5.7871731122928303</c:v>
                </c:pt>
                <c:pt idx="3">
                  <c:v>6.2892309419391799</c:v>
                </c:pt>
                <c:pt idx="4">
                  <c:v>7.0366750541588301</c:v>
                </c:pt>
                <c:pt idx="5">
                  <c:v>7.9789854149474797</c:v>
                </c:pt>
                <c:pt idx="6">
                  <c:v>9.1617169706799597</c:v>
                </c:pt>
                <c:pt idx="7">
                  <c:v>10.1598636790052</c:v>
                </c:pt>
                <c:pt idx="8">
                  <c:v>11.2694123580529</c:v>
                </c:pt>
                <c:pt idx="9">
                  <c:v>12.3056093306162</c:v>
                </c:pt>
                <c:pt idx="10">
                  <c:v>13.1797725469354</c:v>
                </c:pt>
                <c:pt idx="11">
                  <c:v>13.809327009681599</c:v>
                </c:pt>
                <c:pt idx="12">
                  <c:v>14.2176457484523</c:v>
                </c:pt>
                <c:pt idx="13">
                  <c:v>14.4881601603667</c:v>
                </c:pt>
                <c:pt idx="14">
                  <c:v>14.6793472305341</c:v>
                </c:pt>
                <c:pt idx="15">
                  <c:v>14.7823621838787</c:v>
                </c:pt>
                <c:pt idx="16">
                  <c:v>14.874680660761999</c:v>
                </c:pt>
                <c:pt idx="17">
                  <c:v>14.9011513646885</c:v>
                </c:pt>
                <c:pt idx="18">
                  <c:v>14.9315135287933</c:v>
                </c:pt>
                <c:pt idx="19">
                  <c:v>14.9011514045719</c:v>
                </c:pt>
                <c:pt idx="20">
                  <c:v>14.8746821740034</c:v>
                </c:pt>
                <c:pt idx="21">
                  <c:v>14.7823629328061</c:v>
                </c:pt>
                <c:pt idx="22">
                  <c:v>14.6793465049617</c:v>
                </c:pt>
                <c:pt idx="23">
                  <c:v>14.4881596902363</c:v>
                </c:pt>
                <c:pt idx="24">
                  <c:v>14.2176462272576</c:v>
                </c:pt>
                <c:pt idx="25">
                  <c:v>13.809327134859</c:v>
                </c:pt>
                <c:pt idx="26">
                  <c:v>13.1797721883582</c:v>
                </c:pt>
                <c:pt idx="27">
                  <c:v>12.305608490634199</c:v>
                </c:pt>
                <c:pt idx="28">
                  <c:v>11.2694126643595</c:v>
                </c:pt>
                <c:pt idx="29">
                  <c:v>10.1598636506289</c:v>
                </c:pt>
                <c:pt idx="30">
                  <c:v>9.1617169521511599</c:v>
                </c:pt>
                <c:pt idx="31">
                  <c:v>7.9789854129117996</c:v>
                </c:pt>
                <c:pt idx="32">
                  <c:v>7.0366750541568699</c:v>
                </c:pt>
                <c:pt idx="33">
                  <c:v>6.2892309419392198</c:v>
                </c:pt>
                <c:pt idx="34">
                  <c:v>5.7871731122928303</c:v>
                </c:pt>
                <c:pt idx="35">
                  <c:v>5.5171294483450604</c:v>
                </c:pt>
                <c:pt idx="36">
                  <c:v>5.4388604538454901</c:v>
                </c:pt>
              </c:numCache>
            </c:numRef>
          </c:yVal>
          <c:smooth val="1"/>
        </c:ser>
        <c:ser>
          <c:idx val="9"/>
          <c:order val="6"/>
          <c:tx>
            <c:v>Beam mode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xVal>
            <c:numRef>
              <c:f>Sheet1!$B$3:$B$53</c:f>
              <c:numCache>
                <c:formatCode>0.0000</c:formatCode>
                <c:ptCount val="51"/>
                <c:pt idx="0">
                  <c:v>0</c:v>
                </c:pt>
                <c:pt idx="1">
                  <c:v>7.1999999999999815</c:v>
                </c:pt>
                <c:pt idx="2">
                  <c:v>14.399999999999999</c:v>
                </c:pt>
                <c:pt idx="3">
                  <c:v>21.59999999999998</c:v>
                </c:pt>
                <c:pt idx="4">
                  <c:v>28.799999999999997</c:v>
                </c:pt>
                <c:pt idx="5">
                  <c:v>35.99999999999973</c:v>
                </c:pt>
                <c:pt idx="6">
                  <c:v>43.199999999999747</c:v>
                </c:pt>
                <c:pt idx="7">
                  <c:v>50.399999999999764</c:v>
                </c:pt>
                <c:pt idx="8">
                  <c:v>57.599999999999774</c:v>
                </c:pt>
                <c:pt idx="9">
                  <c:v>64.799999999999798</c:v>
                </c:pt>
                <c:pt idx="10">
                  <c:v>71.999999999999815</c:v>
                </c:pt>
                <c:pt idx="11">
                  <c:v>79.199999999999832</c:v>
                </c:pt>
                <c:pt idx="12">
                  <c:v>86.399999999999835</c:v>
                </c:pt>
                <c:pt idx="13">
                  <c:v>93.599999999999866</c:v>
                </c:pt>
                <c:pt idx="14">
                  <c:v>100.79999999999988</c:v>
                </c:pt>
                <c:pt idx="15">
                  <c:v>107.99999999999989</c:v>
                </c:pt>
                <c:pt idx="16">
                  <c:v>115.1999999999999</c:v>
                </c:pt>
                <c:pt idx="17">
                  <c:v>122.39999999999995</c:v>
                </c:pt>
                <c:pt idx="18">
                  <c:v>129.59999999999994</c:v>
                </c:pt>
                <c:pt idx="19">
                  <c:v>136.79999999999995</c:v>
                </c:pt>
                <c:pt idx="20">
                  <c:v>143.99999999999997</c:v>
                </c:pt>
                <c:pt idx="21">
                  <c:v>151.20000000000002</c:v>
                </c:pt>
                <c:pt idx="22">
                  <c:v>158.4</c:v>
                </c:pt>
                <c:pt idx="23">
                  <c:v>165.59999999999968</c:v>
                </c:pt>
                <c:pt idx="24">
                  <c:v>172.79999999999967</c:v>
                </c:pt>
                <c:pt idx="25">
                  <c:v>179.99999999999969</c:v>
                </c:pt>
                <c:pt idx="26">
                  <c:v>187.19999999999973</c:v>
                </c:pt>
                <c:pt idx="27">
                  <c:v>194.39999999999975</c:v>
                </c:pt>
                <c:pt idx="28">
                  <c:v>201.59999999999977</c:v>
                </c:pt>
                <c:pt idx="29">
                  <c:v>208.79999999999978</c:v>
                </c:pt>
                <c:pt idx="30">
                  <c:v>215.99999999999977</c:v>
                </c:pt>
                <c:pt idx="31">
                  <c:v>223.19999999999982</c:v>
                </c:pt>
                <c:pt idx="32">
                  <c:v>230.39999999999981</c:v>
                </c:pt>
                <c:pt idx="33">
                  <c:v>237.59999999999982</c:v>
                </c:pt>
                <c:pt idx="34">
                  <c:v>244.7999999999999</c:v>
                </c:pt>
                <c:pt idx="35">
                  <c:v>251.99999999999986</c:v>
                </c:pt>
                <c:pt idx="36">
                  <c:v>259.19999999999987</c:v>
                </c:pt>
                <c:pt idx="37">
                  <c:v>266.39999999999992</c:v>
                </c:pt>
                <c:pt idx="38">
                  <c:v>273.59999999999991</c:v>
                </c:pt>
                <c:pt idx="39">
                  <c:v>280.79999999999995</c:v>
                </c:pt>
                <c:pt idx="40">
                  <c:v>287.99999999999994</c:v>
                </c:pt>
                <c:pt idx="41">
                  <c:v>295.19999999999993</c:v>
                </c:pt>
                <c:pt idx="42">
                  <c:v>302.40000000000003</c:v>
                </c:pt>
                <c:pt idx="43">
                  <c:v>309.59999999999997</c:v>
                </c:pt>
                <c:pt idx="44">
                  <c:v>316.8</c:v>
                </c:pt>
                <c:pt idx="45">
                  <c:v>323.99999999999972</c:v>
                </c:pt>
                <c:pt idx="46">
                  <c:v>331.1999999999997</c:v>
                </c:pt>
                <c:pt idx="47">
                  <c:v>338.39999999999969</c:v>
                </c:pt>
                <c:pt idx="48">
                  <c:v>345.59999999999872</c:v>
                </c:pt>
                <c:pt idx="49">
                  <c:v>352.79999999999808</c:v>
                </c:pt>
                <c:pt idx="50">
                  <c:v>359.99999999999733</c:v>
                </c:pt>
              </c:numCache>
            </c:numRef>
          </c:xVal>
          <c:yVal>
            <c:numRef>
              <c:f>Sheet1!$AB$3:$AB$53</c:f>
              <c:numCache>
                <c:formatCode>General</c:formatCode>
                <c:ptCount val="51"/>
                <c:pt idx="0">
                  <c:v>0</c:v>
                </c:pt>
                <c:pt idx="1">
                  <c:v>0.59263247142036513</c:v>
                </c:pt>
                <c:pt idx="2">
                  <c:v>1.1852649428407331</c:v>
                </c:pt>
                <c:pt idx="3">
                  <c:v>1.7778974142610982</c:v>
                </c:pt>
                <c:pt idx="4">
                  <c:v>2.3705298856814663</c:v>
                </c:pt>
                <c:pt idx="5">
                  <c:v>2.9631623571018122</c:v>
                </c:pt>
                <c:pt idx="6">
                  <c:v>3.5557948285221799</c:v>
                </c:pt>
                <c:pt idx="7">
                  <c:v>4.148427299942548</c:v>
                </c:pt>
                <c:pt idx="8">
                  <c:v>4.7410597713629157</c:v>
                </c:pt>
                <c:pt idx="9">
                  <c:v>5.3336922427832834</c:v>
                </c:pt>
                <c:pt idx="10">
                  <c:v>5.9263247142036519</c:v>
                </c:pt>
                <c:pt idx="11">
                  <c:v>6.5189571856240196</c:v>
                </c:pt>
                <c:pt idx="12">
                  <c:v>7.1115896570443873</c:v>
                </c:pt>
                <c:pt idx="13">
                  <c:v>7.7042221284647558</c:v>
                </c:pt>
                <c:pt idx="14">
                  <c:v>8.2968545998851244</c:v>
                </c:pt>
                <c:pt idx="15">
                  <c:v>8.8894870713054903</c:v>
                </c:pt>
                <c:pt idx="16">
                  <c:v>9.4821195427258598</c:v>
                </c:pt>
                <c:pt idx="17">
                  <c:v>10.074752014146227</c:v>
                </c:pt>
                <c:pt idx="18">
                  <c:v>10.667384485566595</c:v>
                </c:pt>
                <c:pt idx="19">
                  <c:v>11.260016956986963</c:v>
                </c:pt>
                <c:pt idx="20">
                  <c:v>11.852649428407332</c:v>
                </c:pt>
                <c:pt idx="21">
                  <c:v>12.4452818998277</c:v>
                </c:pt>
                <c:pt idx="22">
                  <c:v>13.037914371248068</c:v>
                </c:pt>
                <c:pt idx="23">
                  <c:v>13.630546842668407</c:v>
                </c:pt>
                <c:pt idx="24">
                  <c:v>14.223179314088775</c:v>
                </c:pt>
                <c:pt idx="25">
                  <c:v>14.81581178550914</c:v>
                </c:pt>
                <c:pt idx="26">
                  <c:v>15.408444256929512</c:v>
                </c:pt>
                <c:pt idx="27">
                  <c:v>16.001076728349879</c:v>
                </c:pt>
                <c:pt idx="28">
                  <c:v>16.593709199770249</c:v>
                </c:pt>
                <c:pt idx="29">
                  <c:v>17.186341671190615</c:v>
                </c:pt>
                <c:pt idx="30">
                  <c:v>17.778974142610981</c:v>
                </c:pt>
                <c:pt idx="31">
                  <c:v>18.371606614031354</c:v>
                </c:pt>
                <c:pt idx="32">
                  <c:v>18.96423908545172</c:v>
                </c:pt>
                <c:pt idx="33">
                  <c:v>19.556871556872085</c:v>
                </c:pt>
                <c:pt idx="34">
                  <c:v>20.149504028292455</c:v>
                </c:pt>
                <c:pt idx="35">
                  <c:v>20.742136499712824</c:v>
                </c:pt>
                <c:pt idx="36">
                  <c:v>21.33476897113319</c:v>
                </c:pt>
                <c:pt idx="37">
                  <c:v>21.92740144255356</c:v>
                </c:pt>
                <c:pt idx="38">
                  <c:v>22.520033913973926</c:v>
                </c:pt>
                <c:pt idx="39">
                  <c:v>23.112666385394295</c:v>
                </c:pt>
                <c:pt idx="40">
                  <c:v>23.705298856814665</c:v>
                </c:pt>
                <c:pt idx="41">
                  <c:v>24.29793132823503</c:v>
                </c:pt>
                <c:pt idx="42">
                  <c:v>24.8905637996554</c:v>
                </c:pt>
                <c:pt idx="43">
                  <c:v>25.483196271075769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9123328"/>
        <c:axId val="159134080"/>
      </c:scatterChart>
      <c:valAx>
        <c:axId val="159123328"/>
        <c:scaling>
          <c:orientation val="minMax"/>
          <c:max val="36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Phase</a:t>
                </a:r>
                <a:r>
                  <a:rPr lang="en-US" sz="1400" baseline="0" dirty="0"/>
                  <a:t> [deg]</a:t>
                </a:r>
                <a:endParaRPr lang="en-US" sz="140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134080"/>
        <c:crosses val="autoZero"/>
        <c:crossBetween val="midCat"/>
      </c:valAx>
      <c:valAx>
        <c:axId val="159134080"/>
        <c:scaling>
          <c:orientation val="minMax"/>
          <c:max val="16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f</a:t>
                </a:r>
                <a:r>
                  <a:rPr lang="en-US" sz="1400" baseline="0" dirty="0"/>
                  <a:t> [GHz]</a:t>
                </a:r>
                <a:endParaRPr lang="en-US" sz="140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12332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1"/>
        <c:delete val="1"/>
      </c:legendEntry>
      <c:legendEntry>
        <c:idx val="3"/>
        <c:delete val="1"/>
      </c:legendEntry>
      <c:legendEntry>
        <c:idx val="5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ICEPIC Comparison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ICEPIC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ICEPIC!$C$2:$C$30</c:f>
                <c:numCache>
                  <c:formatCode>General</c:formatCode>
                  <c:ptCount val="29"/>
                  <c:pt idx="0">
                    <c:v>1.1278600000000001</c:v>
                  </c:pt>
                  <c:pt idx="1">
                    <c:v>2.67178</c:v>
                  </c:pt>
                  <c:pt idx="2">
                    <c:v>2.4396</c:v>
                  </c:pt>
                  <c:pt idx="3">
                    <c:v>0.80774000000000001</c:v>
                  </c:pt>
                  <c:pt idx="4">
                    <c:v>1.1274500000000001</c:v>
                  </c:pt>
                  <c:pt idx="5">
                    <c:v>7.3885300000000003</c:v>
                  </c:pt>
                  <c:pt idx="6">
                    <c:v>1.2882899999999999</c:v>
                  </c:pt>
                  <c:pt idx="7">
                    <c:v>1.9069400000000001</c:v>
                  </c:pt>
                  <c:pt idx="8">
                    <c:v>2.2965200000000001</c:v>
                  </c:pt>
                  <c:pt idx="9">
                    <c:v>0.40183999999999997</c:v>
                  </c:pt>
                  <c:pt idx="10">
                    <c:v>1.5592900000000001</c:v>
                  </c:pt>
                  <c:pt idx="11">
                    <c:v>8.8660000000000003E-2</c:v>
                  </c:pt>
                  <c:pt idx="12">
                    <c:v>3.918E-2</c:v>
                  </c:pt>
                  <c:pt idx="13">
                    <c:v>8.7260000000000004E-2</c:v>
                  </c:pt>
                  <c:pt idx="14">
                    <c:v>8.8450000000000001E-2</c:v>
                  </c:pt>
                  <c:pt idx="15">
                    <c:v>8.3549999999999999E-2</c:v>
                  </c:pt>
                  <c:pt idx="16">
                    <c:v>5.5359999999999999E-2</c:v>
                  </c:pt>
                  <c:pt idx="17">
                    <c:v>2.469E-2</c:v>
                  </c:pt>
                  <c:pt idx="18">
                    <c:v>3.0599999999999999E-2</c:v>
                  </c:pt>
                  <c:pt idx="19">
                    <c:v>2.163E-2</c:v>
                  </c:pt>
                  <c:pt idx="20">
                    <c:v>6.0240000000000002E-2</c:v>
                  </c:pt>
                  <c:pt idx="21">
                    <c:v>0.12631000000000001</c:v>
                  </c:pt>
                  <c:pt idx="22">
                    <c:v>0.10892</c:v>
                  </c:pt>
                  <c:pt idx="23">
                    <c:v>7.2040000000000007E-2</c:v>
                  </c:pt>
                  <c:pt idx="24">
                    <c:v>2.597E-2</c:v>
                  </c:pt>
                  <c:pt idx="25">
                    <c:v>4.9799999999999997E-2</c:v>
                  </c:pt>
                  <c:pt idx="26">
                    <c:v>6.6559999999999994E-2</c:v>
                  </c:pt>
                  <c:pt idx="27">
                    <c:v>7.331E-2</c:v>
                  </c:pt>
                  <c:pt idx="28">
                    <c:v>0.74250000000000005</c:v>
                  </c:pt>
                </c:numCache>
              </c:numRef>
            </c:plus>
            <c:minus>
              <c:numRef>
                <c:f>ICEPIC!$D$2:$D$30</c:f>
                <c:numCache>
                  <c:formatCode>General</c:formatCode>
                  <c:ptCount val="29"/>
                  <c:pt idx="0">
                    <c:v>0.57181999999999999</c:v>
                  </c:pt>
                  <c:pt idx="1">
                    <c:v>0.75151999999999997</c:v>
                  </c:pt>
                  <c:pt idx="2">
                    <c:v>0.84477999999999998</c:v>
                  </c:pt>
                  <c:pt idx="3">
                    <c:v>0.4592</c:v>
                  </c:pt>
                  <c:pt idx="4">
                    <c:v>0.59531000000000001</c:v>
                  </c:pt>
                  <c:pt idx="5">
                    <c:v>0.77790000000000004</c:v>
                  </c:pt>
                  <c:pt idx="6">
                    <c:v>0.64500999999999997</c:v>
                  </c:pt>
                  <c:pt idx="7">
                    <c:v>0.66461000000000003</c:v>
                  </c:pt>
                  <c:pt idx="8">
                    <c:v>0.58643999999999996</c:v>
                  </c:pt>
                  <c:pt idx="9">
                    <c:v>0.26149</c:v>
                  </c:pt>
                  <c:pt idx="10">
                    <c:v>0.45046000000000003</c:v>
                  </c:pt>
                  <c:pt idx="11">
                    <c:v>8.362E-2</c:v>
                  </c:pt>
                  <c:pt idx="12">
                    <c:v>3.8309999999999997E-2</c:v>
                  </c:pt>
                  <c:pt idx="13">
                    <c:v>8.301E-2</c:v>
                  </c:pt>
                  <c:pt idx="14">
                    <c:v>8.3940000000000001E-2</c:v>
                  </c:pt>
                  <c:pt idx="15">
                    <c:v>7.9850000000000004E-2</c:v>
                  </c:pt>
                  <c:pt idx="16">
                    <c:v>5.3830000000000003E-2</c:v>
                  </c:pt>
                  <c:pt idx="17">
                    <c:v>2.4400000000000002E-2</c:v>
                  </c:pt>
                  <c:pt idx="18">
                    <c:v>3.0200000000000001E-2</c:v>
                  </c:pt>
                  <c:pt idx="19">
                    <c:v>2.1440000000000001E-2</c:v>
                  </c:pt>
                  <c:pt idx="20">
                    <c:v>5.8939999999999999E-2</c:v>
                  </c:pt>
                  <c:pt idx="21">
                    <c:v>0.12076000000000001</c:v>
                  </c:pt>
                  <c:pt idx="22">
                    <c:v>0.10493</c:v>
                  </c:pt>
                  <c:pt idx="23">
                    <c:v>7.0330000000000004E-2</c:v>
                  </c:pt>
                  <c:pt idx="24">
                    <c:v>2.5749999999999999E-2</c:v>
                  </c:pt>
                  <c:pt idx="25">
                    <c:v>4.9029999999999997E-2</c:v>
                  </c:pt>
                  <c:pt idx="26">
                    <c:v>6.5079999999999999E-2</c:v>
                  </c:pt>
                  <c:pt idx="27">
                    <c:v>7.1080000000000004E-2</c:v>
                  </c:pt>
                  <c:pt idx="28">
                    <c:v>0.50504000000000004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errBars>
            <c:errDir val="x"/>
            <c:errBarType val="both"/>
            <c:errValType val="fixedVal"/>
            <c:noEndCap val="0"/>
            <c:val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ICEPIC!$A$2:$A$30</c:f>
              <c:numCache>
                <c:formatCode>General</c:formatCode>
                <c:ptCount val="29"/>
                <c:pt idx="0">
                  <c:v>2</c:v>
                </c:pt>
                <c:pt idx="1">
                  <c:v>2.0499999999999998</c:v>
                </c:pt>
                <c:pt idx="2">
                  <c:v>2.1</c:v>
                </c:pt>
                <c:pt idx="3">
                  <c:v>2.15</c:v>
                </c:pt>
                <c:pt idx="4">
                  <c:v>2.2000000000000002</c:v>
                </c:pt>
                <c:pt idx="5">
                  <c:v>2.25</c:v>
                </c:pt>
                <c:pt idx="6">
                  <c:v>2.2999999999999998</c:v>
                </c:pt>
                <c:pt idx="7">
                  <c:v>2.35</c:v>
                </c:pt>
                <c:pt idx="8">
                  <c:v>2.4</c:v>
                </c:pt>
                <c:pt idx="9">
                  <c:v>2.4500000000000002</c:v>
                </c:pt>
                <c:pt idx="10">
                  <c:v>2.5</c:v>
                </c:pt>
                <c:pt idx="11">
                  <c:v>2.5499999999999998</c:v>
                </c:pt>
                <c:pt idx="12">
                  <c:v>2.6</c:v>
                </c:pt>
                <c:pt idx="13">
                  <c:v>2.65</c:v>
                </c:pt>
                <c:pt idx="14">
                  <c:v>2.7</c:v>
                </c:pt>
                <c:pt idx="15">
                  <c:v>2.75</c:v>
                </c:pt>
                <c:pt idx="16">
                  <c:v>2.8</c:v>
                </c:pt>
                <c:pt idx="17">
                  <c:v>2.85</c:v>
                </c:pt>
                <c:pt idx="18">
                  <c:v>2.9</c:v>
                </c:pt>
                <c:pt idx="19">
                  <c:v>2.95</c:v>
                </c:pt>
                <c:pt idx="20">
                  <c:v>3</c:v>
                </c:pt>
                <c:pt idx="21">
                  <c:v>3.05</c:v>
                </c:pt>
                <c:pt idx="22">
                  <c:v>3.1</c:v>
                </c:pt>
                <c:pt idx="23">
                  <c:v>3.15</c:v>
                </c:pt>
                <c:pt idx="24">
                  <c:v>3.2</c:v>
                </c:pt>
                <c:pt idx="25">
                  <c:v>3.25</c:v>
                </c:pt>
                <c:pt idx="26">
                  <c:v>3.3</c:v>
                </c:pt>
                <c:pt idx="27">
                  <c:v>3.35</c:v>
                </c:pt>
                <c:pt idx="28">
                  <c:v>3.4</c:v>
                </c:pt>
              </c:numCache>
            </c:numRef>
          </c:xVal>
          <c:yVal>
            <c:numRef>
              <c:f>ICEPIC!$B$2:$B$30</c:f>
              <c:numCache>
                <c:formatCode>General</c:formatCode>
                <c:ptCount val="29"/>
                <c:pt idx="0">
                  <c:v>2.3197000000000001</c:v>
                </c:pt>
                <c:pt idx="1">
                  <c:v>2.0912600000000001</c:v>
                </c:pt>
                <c:pt idx="2">
                  <c:v>2.5845099999999999</c:v>
                </c:pt>
                <c:pt idx="3">
                  <c:v>2.1284299999999998</c:v>
                </c:pt>
                <c:pt idx="4">
                  <c:v>1.1274500000000001</c:v>
                </c:pt>
                <c:pt idx="5">
                  <c:v>1.73889</c:v>
                </c:pt>
                <c:pt idx="6">
                  <c:v>1.2882899999999999</c:v>
                </c:pt>
                <c:pt idx="7">
                  <c:v>2.1937700000000002</c:v>
                </c:pt>
                <c:pt idx="8">
                  <c:v>1.5750999999999999</c:v>
                </c:pt>
                <c:pt idx="9">
                  <c:v>1.49739</c:v>
                </c:pt>
                <c:pt idx="10">
                  <c:v>1.2669299999999999</c:v>
                </c:pt>
                <c:pt idx="11">
                  <c:v>2.9424700000000001</c:v>
                </c:pt>
                <c:pt idx="12">
                  <c:v>3.4473199999999999</c:v>
                </c:pt>
                <c:pt idx="13">
                  <c:v>3.4093599999999999</c:v>
                </c:pt>
                <c:pt idx="14">
                  <c:v>3.29576</c:v>
                </c:pt>
                <c:pt idx="15">
                  <c:v>3.6030799999999998</c:v>
                </c:pt>
                <c:pt idx="16">
                  <c:v>3.8994</c:v>
                </c:pt>
                <c:pt idx="17">
                  <c:v>4.1872499999999997</c:v>
                </c:pt>
                <c:pt idx="18">
                  <c:v>4.5785400000000003</c:v>
                </c:pt>
                <c:pt idx="19">
                  <c:v>4.8947599999999998</c:v>
                </c:pt>
                <c:pt idx="20">
                  <c:v>5.4445499999999996</c:v>
                </c:pt>
                <c:pt idx="21">
                  <c:v>5.49451</c:v>
                </c:pt>
                <c:pt idx="22">
                  <c:v>5.72607</c:v>
                </c:pt>
                <c:pt idx="23">
                  <c:v>5.9506100000000002</c:v>
                </c:pt>
                <c:pt idx="24">
                  <c:v>6.1644699999999997</c:v>
                </c:pt>
                <c:pt idx="25">
                  <c:v>6.2873299999999999</c:v>
                </c:pt>
                <c:pt idx="26">
                  <c:v>5.8394199999999996</c:v>
                </c:pt>
                <c:pt idx="27">
                  <c:v>4.68384</c:v>
                </c:pt>
                <c:pt idx="28">
                  <c:v>3.1582599999999998</c:v>
                </c:pt>
              </c:numCache>
            </c:numRef>
          </c:yVal>
          <c:smooth val="0"/>
        </c:ser>
        <c:ser>
          <c:idx val="1"/>
          <c:order val="1"/>
          <c:tx>
            <c:v>Theory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'slow-fast_DoR'!$A$4:$A$104</c:f>
              <c:numCache>
                <c:formatCode>0.0000</c:formatCode>
                <c:ptCount val="101"/>
                <c:pt idx="0">
                  <c:v>2.8296116178994999E-2</c:v>
                </c:pt>
                <c:pt idx="1">
                  <c:v>7.0457329285698006E-2</c:v>
                </c:pt>
                <c:pt idx="2">
                  <c:v>0.112618542392401</c:v>
                </c:pt>
                <c:pt idx="3">
                  <c:v>0.154779755499105</c:v>
                </c:pt>
                <c:pt idx="4">
                  <c:v>0.19694096860580801</c:v>
                </c:pt>
                <c:pt idx="5">
                  <c:v>0.23910218171251099</c:v>
                </c:pt>
                <c:pt idx="6">
                  <c:v>0.28126339481921397</c:v>
                </c:pt>
                <c:pt idx="7">
                  <c:v>0.32342460792591698</c:v>
                </c:pt>
                <c:pt idx="8">
                  <c:v>0.36558582103262</c:v>
                </c:pt>
                <c:pt idx="9">
                  <c:v>0.40774703413932301</c:v>
                </c:pt>
                <c:pt idx="10">
                  <c:v>0.44990824724602702</c:v>
                </c:pt>
                <c:pt idx="11">
                  <c:v>0.49206946035273003</c:v>
                </c:pt>
                <c:pt idx="12">
                  <c:v>0.53423067345943298</c:v>
                </c:pt>
                <c:pt idx="13">
                  <c:v>0.57639188656613605</c:v>
                </c:pt>
                <c:pt idx="14">
                  <c:v>0.618553099672839</c:v>
                </c:pt>
                <c:pt idx="15">
                  <c:v>0.66071431277954196</c:v>
                </c:pt>
                <c:pt idx="16">
                  <c:v>0.70287552588624502</c:v>
                </c:pt>
                <c:pt idx="17">
                  <c:v>0.74503673899294798</c:v>
                </c:pt>
                <c:pt idx="18">
                  <c:v>0.78719795209965104</c:v>
                </c:pt>
                <c:pt idx="19">
                  <c:v>0.829359165206355</c:v>
                </c:pt>
                <c:pt idx="20">
                  <c:v>0.87152037831305795</c:v>
                </c:pt>
                <c:pt idx="21">
                  <c:v>0.91368159141976102</c:v>
                </c:pt>
                <c:pt idx="22">
                  <c:v>0.95584280452646397</c:v>
                </c:pt>
                <c:pt idx="23">
                  <c:v>0.99800401763316704</c:v>
                </c:pt>
                <c:pt idx="24">
                  <c:v>1.0401652307398701</c:v>
                </c:pt>
                <c:pt idx="25">
                  <c:v>1.0823264438465701</c:v>
                </c:pt>
                <c:pt idx="26">
                  <c:v>1.12448765695327</c:v>
                </c:pt>
                <c:pt idx="27">
                  <c:v>1.16664887005998</c:v>
                </c:pt>
                <c:pt idx="28">
                  <c:v>1.2088100831666799</c:v>
                </c:pt>
                <c:pt idx="29">
                  <c:v>1.2509712962733801</c:v>
                </c:pt>
                <c:pt idx="30">
                  <c:v>1.2931325093800801</c:v>
                </c:pt>
                <c:pt idx="31">
                  <c:v>1.33529372248679</c:v>
                </c:pt>
                <c:pt idx="32">
                  <c:v>1.37745493559349</c:v>
                </c:pt>
                <c:pt idx="33">
                  <c:v>1.4196161487001899</c:v>
                </c:pt>
                <c:pt idx="34">
                  <c:v>1.4617773618069001</c:v>
                </c:pt>
                <c:pt idx="35">
                  <c:v>1.5039385749136001</c:v>
                </c:pt>
                <c:pt idx="36">
                  <c:v>1.5460997880203</c:v>
                </c:pt>
                <c:pt idx="37">
                  <c:v>1.58826100112701</c:v>
                </c:pt>
                <c:pt idx="38">
                  <c:v>1.6304222142337099</c:v>
                </c:pt>
                <c:pt idx="39">
                  <c:v>1.6725834273404101</c:v>
                </c:pt>
                <c:pt idx="40">
                  <c:v>1.71474464044712</c:v>
                </c:pt>
                <c:pt idx="41">
                  <c:v>1.75690585355382</c:v>
                </c:pt>
                <c:pt idx="42">
                  <c:v>1.79906706666052</c:v>
                </c:pt>
                <c:pt idx="43">
                  <c:v>1.8412282797672299</c:v>
                </c:pt>
                <c:pt idx="44">
                  <c:v>1.8833894928739301</c:v>
                </c:pt>
                <c:pt idx="45">
                  <c:v>1.9255507059806301</c:v>
                </c:pt>
                <c:pt idx="46">
                  <c:v>1.96771191908733</c:v>
                </c:pt>
                <c:pt idx="47">
                  <c:v>2.00987313219404</c:v>
                </c:pt>
                <c:pt idx="48">
                  <c:v>2.0520343453007399</c:v>
                </c:pt>
                <c:pt idx="49">
                  <c:v>2.0941955584074399</c:v>
                </c:pt>
                <c:pt idx="50">
                  <c:v>2.13635677151415</c:v>
                </c:pt>
                <c:pt idx="51">
                  <c:v>2.17851798462085</c:v>
                </c:pt>
                <c:pt idx="52">
                  <c:v>2.22067919772755</c:v>
                </c:pt>
                <c:pt idx="53">
                  <c:v>2.2628404108342601</c:v>
                </c:pt>
                <c:pt idx="54">
                  <c:v>2.3050016239409601</c:v>
                </c:pt>
                <c:pt idx="55">
                  <c:v>2.34716283704766</c:v>
                </c:pt>
                <c:pt idx="56">
                  <c:v>2.3893240501543702</c:v>
                </c:pt>
                <c:pt idx="57">
                  <c:v>2.4314852632610702</c:v>
                </c:pt>
                <c:pt idx="58">
                  <c:v>2.4736464763677701</c:v>
                </c:pt>
                <c:pt idx="59">
                  <c:v>2.5158076894744799</c:v>
                </c:pt>
                <c:pt idx="60">
                  <c:v>2.5579689025811798</c:v>
                </c:pt>
                <c:pt idx="61">
                  <c:v>2.6001301156878802</c:v>
                </c:pt>
                <c:pt idx="62">
                  <c:v>2.6422913287945802</c:v>
                </c:pt>
                <c:pt idx="63">
                  <c:v>2.6844525419012899</c:v>
                </c:pt>
                <c:pt idx="64">
                  <c:v>2.7266137550079899</c:v>
                </c:pt>
                <c:pt idx="65">
                  <c:v>2.7687749681146898</c:v>
                </c:pt>
                <c:pt idx="66">
                  <c:v>2.8109361812214</c:v>
                </c:pt>
                <c:pt idx="67">
                  <c:v>2.8530973943280999</c:v>
                </c:pt>
                <c:pt idx="68">
                  <c:v>2.8952586074347999</c:v>
                </c:pt>
                <c:pt idx="69">
                  <c:v>2.9374198205415101</c:v>
                </c:pt>
                <c:pt idx="70">
                  <c:v>2.97958103364821</c:v>
                </c:pt>
                <c:pt idx="71">
                  <c:v>3.02174224675491</c:v>
                </c:pt>
                <c:pt idx="72">
                  <c:v>3.0639034598616202</c:v>
                </c:pt>
                <c:pt idx="73">
                  <c:v>3.1060646729683201</c:v>
                </c:pt>
                <c:pt idx="74">
                  <c:v>3.1482258860750201</c:v>
                </c:pt>
                <c:pt idx="75">
                  <c:v>3.1903870991817298</c:v>
                </c:pt>
                <c:pt idx="76">
                  <c:v>3.2325483122884302</c:v>
                </c:pt>
                <c:pt idx="77">
                  <c:v>3.2747095253951302</c:v>
                </c:pt>
                <c:pt idx="78">
                  <c:v>3.3168707385018301</c:v>
                </c:pt>
                <c:pt idx="79">
                  <c:v>3.3590319516085398</c:v>
                </c:pt>
                <c:pt idx="80">
                  <c:v>3.4011931647152398</c:v>
                </c:pt>
                <c:pt idx="81">
                  <c:v>3.4433543778219402</c:v>
                </c:pt>
                <c:pt idx="82">
                  <c:v>3.4855155909286499</c:v>
                </c:pt>
                <c:pt idx="83">
                  <c:v>3.5276768040353499</c:v>
                </c:pt>
                <c:pt idx="84">
                  <c:v>3.5698380171420498</c:v>
                </c:pt>
                <c:pt idx="85">
                  <c:v>3.61199923024876</c:v>
                </c:pt>
                <c:pt idx="86">
                  <c:v>3.65416044335546</c:v>
                </c:pt>
                <c:pt idx="87">
                  <c:v>3.6963216564621599</c:v>
                </c:pt>
                <c:pt idx="88">
                  <c:v>3.7384828695688701</c:v>
                </c:pt>
                <c:pt idx="89">
                  <c:v>3.7806440826755701</c:v>
                </c:pt>
                <c:pt idx="90">
                  <c:v>3.82280529578227</c:v>
                </c:pt>
                <c:pt idx="91">
                  <c:v>3.8649665088889802</c:v>
                </c:pt>
                <c:pt idx="92">
                  <c:v>3.9071277219956801</c:v>
                </c:pt>
                <c:pt idx="93">
                  <c:v>3.9492889351023801</c:v>
                </c:pt>
                <c:pt idx="94">
                  <c:v>3.9914501482090801</c:v>
                </c:pt>
                <c:pt idx="95">
                  <c:v>4.0336113613157902</c:v>
                </c:pt>
                <c:pt idx="96">
                  <c:v>4.0757725744224897</c:v>
                </c:pt>
                <c:pt idx="97">
                  <c:v>4.1179337875291901</c:v>
                </c:pt>
                <c:pt idx="98">
                  <c:v>4.1600950006359003</c:v>
                </c:pt>
                <c:pt idx="99">
                  <c:v>4.2022562137425998</c:v>
                </c:pt>
                <c:pt idx="100">
                  <c:v>4.2444174268493002</c:v>
                </c:pt>
              </c:numCache>
            </c:numRef>
          </c:xVal>
          <c:yVal>
            <c:numRef>
              <c:f>'slow-fast_DoR'!$C$4:$C$104</c:f>
              <c:numCache>
                <c:formatCode>0.0000</c:formatCode>
                <c:ptCount val="101"/>
                <c:pt idx="0">
                  <c:v>1.7256132430745998E-2</c:v>
                </c:pt>
                <c:pt idx="1">
                  <c:v>4.3006006509901003E-2</c:v>
                </c:pt>
                <c:pt idx="2">
                  <c:v>6.8853828734819003E-2</c:v>
                </c:pt>
                <c:pt idx="3">
                  <c:v>9.4858213829509999E-2</c:v>
                </c:pt>
                <c:pt idx="4">
                  <c:v>0.12107778448381901</c:v>
                </c:pt>
                <c:pt idx="5">
                  <c:v>0.14757118095546501</c:v>
                </c:pt>
                <c:pt idx="6">
                  <c:v>0.17439707681823599</c:v>
                </c:pt>
                <c:pt idx="7">
                  <c:v>0.201614202375409</c:v>
                </c:pt>
                <c:pt idx="8">
                  <c:v>0.22928137715965</c:v>
                </c:pt>
                <c:pt idx="9">
                  <c:v>0.25745755283172</c:v>
                </c:pt>
                <c:pt idx="10">
                  <c:v>0.28620186767721201</c:v>
                </c:pt>
                <c:pt idx="11">
                  <c:v>0.31557371378927601</c:v>
                </c:pt>
                <c:pt idx="12">
                  <c:v>0.345632817920073</c:v>
                </c:pt>
                <c:pt idx="13">
                  <c:v>0.37643933689108</c:v>
                </c:pt>
                <c:pt idx="14">
                  <c:v>0.40805396837510199</c:v>
                </c:pt>
                <c:pt idx="15">
                  <c:v>0.44053807780557702</c:v>
                </c:pt>
                <c:pt idx="16">
                  <c:v>0.47395384213296599</c:v>
                </c:pt>
                <c:pt idx="17">
                  <c:v>0.50836441113672104</c:v>
                </c:pt>
                <c:pt idx="18">
                  <c:v>0.54383408701139901</c:v>
                </c:pt>
                <c:pt idx="19">
                  <c:v>0.58042852298329495</c:v>
                </c:pt>
                <c:pt idx="20">
                  <c:v>0.61821494176784797</c:v>
                </c:pt>
                <c:pt idx="21">
                  <c:v>0.65726237475451399</c:v>
                </c:pt>
                <c:pt idx="22">
                  <c:v>0.69764192289472104</c:v>
                </c:pt>
                <c:pt idx="23">
                  <c:v>0.73942704036623197</c:v>
                </c:pt>
                <c:pt idx="24">
                  <c:v>0.78269384218623905</c:v>
                </c:pt>
                <c:pt idx="25">
                  <c:v>0.82752143703556302</c:v>
                </c:pt>
                <c:pt idx="26">
                  <c:v>0.87399228662529205</c:v>
                </c:pt>
                <c:pt idx="27">
                  <c:v>0.922192592967784</c:v>
                </c:pt>
                <c:pt idx="28">
                  <c:v>0.97221271488526595</c:v>
                </c:pt>
                <c:pt idx="29">
                  <c:v>1.02414761497244</c:v>
                </c:pt>
                <c:pt idx="30">
                  <c:v>1.0780973379865799</c:v>
                </c:pt>
                <c:pt idx="31">
                  <c:v>1.13416752122079</c:v>
                </c:pt>
                <c:pt idx="32">
                  <c:v>1.1924699367576099</c:v>
                </c:pt>
                <c:pt idx="33">
                  <c:v>1.25312306451528</c:v>
                </c:pt>
                <c:pt idx="34">
                  <c:v>1.3162526935749099</c:v>
                </c:pt>
                <c:pt idx="35">
                  <c:v>1.3819925472672601</c:v>
                </c:pt>
                <c:pt idx="36">
                  <c:v>1.4504849247115601</c:v>
                </c:pt>
                <c:pt idx="37">
                  <c:v>1.52188134769238</c:v>
                </c:pt>
                <c:pt idx="38">
                  <c:v>1.59634319661855</c:v>
                </c:pt>
                <c:pt idx="39">
                  <c:v>1.67404231244269</c:v>
                </c:pt>
                <c:pt idx="40">
                  <c:v>1.7551615323388601</c:v>
                </c:pt>
                <c:pt idx="41">
                  <c:v>1.8398951150538101</c:v>
                </c:pt>
                <c:pt idx="42">
                  <c:v>1.9284489964752201</c:v>
                </c:pt>
                <c:pt idx="43">
                  <c:v>2.02104079630264</c:v>
                </c:pt>
                <c:pt idx="44">
                  <c:v>2.1178994719687299</c:v>
                </c:pt>
                <c:pt idx="45">
                  <c:v>2.2192644853433201</c:v>
                </c:pt>
                <c:pt idx="46">
                  <c:v>2.3253843107324199</c:v>
                </c:pt>
                <c:pt idx="47">
                  <c:v>2.4365140691806002</c:v>
                </c:pt>
                <c:pt idx="48">
                  <c:v>2.5529120249438502</c:v>
                </c:pt>
                <c:pt idx="49">
                  <c:v>2.6748346274526602</c:v>
                </c:pt>
                <c:pt idx="50">
                  <c:v>2.8025297305083998</c:v>
                </c:pt>
                <c:pt idx="51">
                  <c:v>2.93622757691992</c:v>
                </c:pt>
                <c:pt idx="52">
                  <c:v>3.0761291115723299</c:v>
                </c:pt>
                <c:pt idx="53">
                  <c:v>3.2223911920776298</c:v>
                </c:pt>
                <c:pt idx="54">
                  <c:v>3.3751083179121801</c:v>
                </c:pt>
                <c:pt idx="55">
                  <c:v>3.53429060767259</c:v>
                </c:pt>
                <c:pt idx="56">
                  <c:v>3.69983792181374</c:v>
                </c:pt>
                <c:pt idx="57">
                  <c:v>3.8715102387080198</c:v>
                </c:pt>
                <c:pt idx="58">
                  <c:v>4.0488946012842897</c:v>
                </c:pt>
                <c:pt idx="59">
                  <c:v>4.2313690834468503</c:v>
                </c:pt>
                <c:pt idx="60">
                  <c:v>4.4180641743098397</c:v>
                </c:pt>
                <c:pt idx="61">
                  <c:v>4.6078216259486302</c:v>
                </c:pt>
                <c:pt idx="62">
                  <c:v>4.7991500518265404</c:v>
                </c:pt>
                <c:pt idx="63">
                  <c:v>4.9901753300231801</c:v>
                </c:pt>
                <c:pt idx="64">
                  <c:v>5.1785821261128699</c:v>
                </c:pt>
                <c:pt idx="65">
                  <c:v>5.3615405666438196</c:v>
                </c:pt>
                <c:pt idx="66">
                  <c:v>5.5356091198945903</c:v>
                </c:pt>
                <c:pt idx="67">
                  <c:v>5.6966006571877497</c:v>
                </c:pt>
                <c:pt idx="68">
                  <c:v>5.8393925220087199</c:v>
                </c:pt>
                <c:pt idx="69">
                  <c:v>5.9576512665605801</c:v>
                </c:pt>
                <c:pt idx="70">
                  <c:v>6.0434245536412803</c:v>
                </c:pt>
                <c:pt idx="71">
                  <c:v>6.08651814052382</c:v>
                </c:pt>
                <c:pt idx="72">
                  <c:v>6.0735055518416097</c:v>
                </c:pt>
                <c:pt idx="73">
                  <c:v>5.9860632000266598</c:v>
                </c:pt>
                <c:pt idx="74">
                  <c:v>5.7979451174696202</c:v>
                </c:pt>
                <c:pt idx="75">
                  <c:v>5.4688447248584504</c:v>
                </c:pt>
                <c:pt idx="76">
                  <c:v>4.9297046938770697</c:v>
                </c:pt>
                <c:pt idx="77">
                  <c:v>4.0363182801294597</c:v>
                </c:pt>
                <c:pt idx="78">
                  <c:v>2.2910126313015802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9193728"/>
        <c:axId val="159204480"/>
      </c:scatterChart>
      <c:valAx>
        <c:axId val="159193728"/>
        <c:scaling>
          <c:orientation val="minMax"/>
          <c:max val="4.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f</a:t>
                </a:r>
                <a:r>
                  <a:rPr lang="en-US" sz="1400" baseline="0" dirty="0"/>
                  <a:t> [GHz]</a:t>
                </a:r>
                <a:endParaRPr lang="en-US" sz="140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204480"/>
        <c:crosses val="autoZero"/>
        <c:crossBetween val="midCat"/>
      </c:valAx>
      <c:valAx>
        <c:axId val="159204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 smtClean="0"/>
                  <a:t>Im(</a:t>
                </a:r>
                <a:r>
                  <a:rPr lang="el-GR" sz="1400" dirty="0" smtClean="0">
                    <a:latin typeface="Calibri" panose="020F0502020204030204" pitchFamily="34" charset="0"/>
                  </a:rPr>
                  <a:t>β</a:t>
                </a:r>
                <a:r>
                  <a:rPr lang="en-US" sz="1400" baseline="-25000" dirty="0" smtClean="0">
                    <a:latin typeface="Calibri" panose="020F0502020204030204" pitchFamily="34" charset="0"/>
                  </a:rPr>
                  <a:t>0</a:t>
                </a:r>
                <a:r>
                  <a:rPr lang="en-US" sz="1400" dirty="0" smtClean="0"/>
                  <a:t>) </a:t>
                </a:r>
                <a:r>
                  <a:rPr lang="en-US" sz="1400" dirty="0"/>
                  <a:t>[1/m]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19372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6D7E7-EB5D-4483-8EDB-401AD39D09D1}" type="datetimeFigureOut">
              <a:rPr lang="en-US" smtClean="0"/>
              <a:t>10/7/2015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FACCB-E093-44F2-B3D4-11F07F14FE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4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DFACCB-E093-44F2-B3D4-11F07F14FE6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033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F2EA9-4574-4EC6-B0E1-F3F2DB7DA476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31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79D67-54C7-425C-AA7E-80527B4A47E4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85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393E-3E92-47D3-8B18-D97AA10DBDD6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21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A9DD-2000-489C-B0AC-5254A5DD1EBA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48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CA4D0-9DF4-42EF-9C12-EF9DCEAD2714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57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FDB62-71E1-4175-ABDA-65A1CEB25A0B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534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BFF47-5ADF-4CBC-930A-1C187126165A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4D971-5D69-4371-B1D1-4BCE9241DDF9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78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DCD6D-DDEF-4AE0-BA1B-358315D28642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219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576FD-B364-4CE4-9960-981CA93FCFF1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143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3DD2D-4D17-439C-82D3-AFF29B77FE95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746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D1B4D-FC08-40CE-A9AA-5FCD583534DB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4B6A2-6E69-44BF-A5D6-2E0FD33AE1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364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7827" y="269358"/>
            <a:ext cx="7772400" cy="1166524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Spatial Amplification in a Disk-on-Rod Traveling-Wave Amplifier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5150" y="2870225"/>
            <a:ext cx="6858000" cy="2573645"/>
          </a:xfrm>
        </p:spPr>
        <p:txBody>
          <a:bodyPr>
            <a:normAutofit/>
          </a:bodyPr>
          <a:lstStyle/>
          <a:p>
            <a:pPr algn="l"/>
            <a:r>
              <a:rPr lang="en-US" sz="1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Department of Nuclear Engineering and Radiological Sciences, </a:t>
            </a:r>
          </a:p>
          <a:p>
            <a:pPr algn="l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University of Michigan, Ann Arbor</a:t>
            </a:r>
          </a:p>
          <a:p>
            <a:pPr algn="l"/>
            <a:r>
              <a:rPr lang="en-US" sz="1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Air Force Research Laboratory, Kirtland AFB, Albuquerque, NM</a:t>
            </a:r>
          </a:p>
          <a:p>
            <a:pPr algn="l"/>
            <a:r>
              <a:rPr lang="en-US" sz="1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Leidos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Corporation, Reston, VA</a:t>
            </a:r>
          </a:p>
          <a:p>
            <a:endParaRPr lang="en-US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MIPSE Graduate Student Symposium</a:t>
            </a:r>
          </a:p>
          <a:p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7, 2015</a:t>
            </a:r>
          </a:p>
          <a:p>
            <a:endParaRPr lang="en-US" baseline="30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12875" y="1847372"/>
            <a:ext cx="68615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Patrick Y. Wong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Brad Hoff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David H. Simon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David Chernin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Peng Zhang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Y.Y. Lau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Ronald M. Gilgenbach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0102" y="5617834"/>
            <a:ext cx="74002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dirty="0">
                <a:latin typeface="Arial" charset="0"/>
              </a:rPr>
              <a:t>Work supported by AFOSR Award No. FA9550-15-1-0097, </a:t>
            </a:r>
            <a:r>
              <a:rPr lang="en-US" altLang="en-US" dirty="0" smtClean="0">
                <a:latin typeface="Arial" charset="0"/>
              </a:rPr>
              <a:t>AFRL </a:t>
            </a:r>
            <a:r>
              <a:rPr lang="en-US" altLang="en-US" dirty="0">
                <a:latin typeface="Arial" charset="0"/>
              </a:rPr>
              <a:t>Award No. FA9451-14-1-0374, and L-3 Communications.</a:t>
            </a:r>
          </a:p>
        </p:txBody>
      </p:sp>
    </p:spTree>
    <p:extLst>
      <p:ext uri="{BB962C8B-B14F-4D97-AF65-F5344CB8AC3E}">
        <p14:creationId xmlns:p14="http://schemas.microsoft.com/office/powerpoint/2010/main" val="89814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Spatial Amplification Rate vs Beam Current using Pierce Theory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10</a:t>
            </a:fld>
            <a:endParaRPr lang="en-US" dirty="0"/>
          </a:p>
        </p:txBody>
      </p:sp>
      <p:pic>
        <p:nvPicPr>
          <p:cNvPr id="1026" name="Chart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63"/>
          <a:stretch>
            <a:fillRect/>
          </a:stretch>
        </p:blipFill>
        <p:spPr bwMode="auto">
          <a:xfrm>
            <a:off x="887504" y="1690689"/>
            <a:ext cx="7368987" cy="438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72636" y="6057340"/>
            <a:ext cx="7998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analytic theory, ICEPIC, CHRISTINE, and MAGIC all show general agreement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52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Frequency Response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50 A DC beam current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8545584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86543" y="6127938"/>
            <a:ext cx="4970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fair agreement between theory and ICEPIC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11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Absolute Instability Simulated</a:t>
            </a: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484645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the given test case parameters, there is an absolute instability at upper band edge [1].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MAGIC simulations confirm this: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12</a:t>
            </a:fld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84780"/>
            <a:ext cx="3063240" cy="2377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319" y="3381318"/>
            <a:ext cx="3063240" cy="2377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968" y="3384780"/>
            <a:ext cx="3063240" cy="237744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442073" y="6015500"/>
            <a:ext cx="63885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[1] D. M. H. Hung, I.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Rittersdorf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P. Zhang et al., Phys. Rev. Lett. 115, 124801 (2015).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2758" y="3848986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Signal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538716" y="3926958"/>
            <a:ext cx="184042" cy="10669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621619" y="3848985"/>
            <a:ext cx="11507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Absolute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 Instability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16" name="Straight Arrow Connector 15"/>
          <p:cNvCxnSpPr>
            <a:stCxn id="14" idx="2"/>
          </p:cNvCxnSpPr>
          <p:nvPr/>
        </p:nvCxnSpPr>
        <p:spPr>
          <a:xfrm flipH="1">
            <a:off x="4621619" y="4495316"/>
            <a:ext cx="575350" cy="33895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700130" y="4218318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Signal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3551274" y="4033652"/>
            <a:ext cx="148856" cy="36933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30916" y="4738577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Signal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6446874" y="4816549"/>
            <a:ext cx="184042" cy="10669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737936" y="3848984"/>
            <a:ext cx="10978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Absolute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Instability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31" name="Straight Arrow Connector 30"/>
          <p:cNvCxnSpPr>
            <a:stCxn id="28" idx="1"/>
          </p:cNvCxnSpPr>
          <p:nvPr/>
        </p:nvCxnSpPr>
        <p:spPr>
          <a:xfrm flipH="1" flipV="1">
            <a:off x="7534940" y="4172149"/>
            <a:ext cx="202996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907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 &amp; Future Work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hot-tube dispersion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Disk-on-Rod TWT driven by an annular electron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beam is obtained.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cold-tube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 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verified by HFSS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ICEPIC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theoretical spatial amplification rate as a function of beam current agrees well with ICEPIC, MAGIC, and CHRISTINE for synchronous interaction.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agreement in the frequency response from the theory and ICPIC is only fair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subject for future study.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possible absolute instability at upper band edge is observed in ICEPIC, also a subject for future study.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93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Motivations and Objectives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6656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Motivations: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 high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ower microwave devices have narrow bandwidth, concentrating more on high power output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Disk-on-Rod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Traveling Wave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Tube (TWT) may provide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high power output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wide bandwidth by its use of an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annular beam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(for high current) and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slow-wave structure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(for wide bandwidth) </a:t>
            </a:r>
          </a:p>
          <a:p>
            <a:pPr marL="45720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Objectives: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an in-depth study of the viability of this Disk-on-Rod TWT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Derive and solve the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exact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hot-tube dispersion relation to find the spatial amplification rate 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Compare against Particle-in-Cell code ICEPIC, MAGIC, and CHRISTINE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Relate to Pierce’s General Theory of TWTs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3F06E-2492-422C-B730-2C0E64E182F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55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84" t="15140" r="53288" b="9928"/>
          <a:stretch/>
        </p:blipFill>
        <p:spPr bwMode="auto">
          <a:xfrm>
            <a:off x="2615248" y="1886311"/>
            <a:ext cx="3700373" cy="3441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2615249" y="2457811"/>
            <a:ext cx="363474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615249" y="4972411"/>
            <a:ext cx="363474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158174" y="4658086"/>
            <a:ext cx="0" cy="10001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386774" y="4658086"/>
            <a:ext cx="0" cy="100012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615374" y="4658086"/>
            <a:ext cx="0" cy="10001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397233" y="3692771"/>
            <a:ext cx="82562" cy="3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301424" y="2429236"/>
            <a:ext cx="857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301424" y="2486386"/>
            <a:ext cx="857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344286" y="2486387"/>
            <a:ext cx="0" cy="196850"/>
          </a:xfrm>
          <a:prstGeom prst="line">
            <a:avLst/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6348409" y="2257786"/>
            <a:ext cx="0" cy="171451"/>
          </a:xfrm>
          <a:prstGeom prst="line">
            <a:avLst/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365067" y="2304033"/>
            <a:ext cx="26161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50509" y="2855730"/>
            <a:ext cx="26962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53796" y="2468338"/>
            <a:ext cx="31290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3158174" y="5458186"/>
            <a:ext cx="2286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386774" y="5458186"/>
            <a:ext cx="2286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128928" y="5411416"/>
            <a:ext cx="38824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w’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369908" y="5412156"/>
            <a:ext cx="3241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657039" y="2136015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3158174" y="5658211"/>
            <a:ext cx="4572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280855" y="5642577"/>
            <a:ext cx="30168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214311" y="1514616"/>
            <a:ext cx="18473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>
            <a:off x="6301424" y="3200761"/>
            <a:ext cx="857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6301424" y="2772136"/>
            <a:ext cx="857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Straight Arrow Connector 1023"/>
          <p:cNvCxnSpPr/>
          <p:nvPr/>
        </p:nvCxnSpPr>
        <p:spPr>
          <a:xfrm flipV="1">
            <a:off x="6344286" y="2772136"/>
            <a:ext cx="0" cy="42862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5" name="TextBox 1024"/>
          <p:cNvSpPr txBox="1"/>
          <p:nvPr/>
        </p:nvSpPr>
        <p:spPr>
          <a:xfrm>
            <a:off x="6387148" y="2847949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cxnSp>
        <p:nvCxnSpPr>
          <p:cNvPr id="71" name="Straight Connector 70"/>
          <p:cNvCxnSpPr/>
          <p:nvPr/>
        </p:nvCxnSpPr>
        <p:spPr>
          <a:xfrm flipV="1">
            <a:off x="2397233" y="2771191"/>
            <a:ext cx="82562" cy="3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2141114" y="3684216"/>
            <a:ext cx="82562" cy="3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2141114" y="2445591"/>
            <a:ext cx="82562" cy="3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>
            <a:off x="2437900" y="2771809"/>
            <a:ext cx="2348" cy="92096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1836571" y="3693024"/>
            <a:ext cx="82562" cy="3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1877853" y="2086336"/>
            <a:ext cx="451" cy="16002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1840795" y="2088489"/>
            <a:ext cx="82562" cy="3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8" name="Straight Arrow Connector 1037"/>
          <p:cNvCxnSpPr/>
          <p:nvPr/>
        </p:nvCxnSpPr>
        <p:spPr>
          <a:xfrm flipV="1">
            <a:off x="2182395" y="2442534"/>
            <a:ext cx="0" cy="123936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Schematic Diagram: Disk-on-Rod TWT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3F06E-2492-422C-B730-2C0E64E182F0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387148" y="5458186"/>
            <a:ext cx="1561098" cy="354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7148" y="5455410"/>
            <a:ext cx="1548309" cy="369332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 Beam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>
            <a:stCxn id="3" idx="0"/>
          </p:cNvCxnSpPr>
          <p:nvPr/>
        </p:nvCxnSpPr>
        <p:spPr>
          <a:xfrm flipH="1" flipV="1">
            <a:off x="6249989" y="4972411"/>
            <a:ext cx="911314" cy="48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626677" y="3890963"/>
            <a:ext cx="1888673" cy="885826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626677" y="3866709"/>
            <a:ext cx="19563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Disk-on-Rod Slow-Wave Structure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Arrow Connector 17"/>
          <p:cNvCxnSpPr>
            <a:stCxn id="10" idx="1"/>
          </p:cNvCxnSpPr>
          <p:nvPr/>
        </p:nvCxnSpPr>
        <p:spPr>
          <a:xfrm flipH="1" flipV="1">
            <a:off x="6249989" y="3890963"/>
            <a:ext cx="376688" cy="4374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726745" y="5965742"/>
            <a:ext cx="1252024" cy="390609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740812" y="5965742"/>
            <a:ext cx="124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Outer Shell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Arrow Connector 22"/>
          <p:cNvCxnSpPr>
            <a:stCxn id="19" idx="0"/>
          </p:cNvCxnSpPr>
          <p:nvPr/>
        </p:nvCxnSpPr>
        <p:spPr>
          <a:xfrm flipV="1">
            <a:off x="5362136" y="5230906"/>
            <a:ext cx="3240" cy="7348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95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 algn="ctr"/>
                <a:r>
                  <a:rPr lang="en-US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Cold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-Tube Dispersion Relation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t="-12903" r="-309" b="-21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571223"/>
                <a:ext cx="7886700" cy="4170671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𝐺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box>
                                <m:boxPr>
                                  <m:ctrlPr>
                                    <a:rPr lang="en-US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𝑎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</m:e>
                              </m:box>
                            </m:e>
                          </m:d>
                        </m:num>
                        <m:den>
                          <m:box>
                            <m:boxPr>
                              <m:ctrlPr>
                                <a:rPr lang="en-US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𝜔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den>
                              </m:f>
                            </m:e>
                          </m:box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𝑈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box>
                                <m:boxPr>
                                  <m:ctrlPr>
                                    <a:rPr lang="en-US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𝑎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</m:e>
                              </m:box>
                            </m:e>
                          </m: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func>
                                    <m:funcPr>
                                      <m:ctrlPr>
                                        <a:rPr lang="en-US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𝜃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func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bSup>
                                <m:sSubSupPr>
                                  <m:ctrlPr>
                                    <a:rPr lang="en-US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sSubSup>
                          <m:sSub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rad>
                  </m:oMath>
                </a14:m>
                <a:endParaRPr lang="en-US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𝑈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box>
                          <m:box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den>
                            </m:f>
                          </m:e>
                        </m:box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box>
                          <m:box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den>
                            </m:f>
                          </m:e>
                        </m:box>
                      </m:e>
                    </m:d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box>
                          <m:box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den>
                            </m:f>
                          </m:e>
                        </m:box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box>
                          <m:box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den>
                            </m:f>
                          </m:e>
                        </m:box>
                      </m:e>
                    </m:d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box>
                          <m:box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den>
                            </m:f>
                          </m:e>
                        </m:box>
                      </m:e>
                    </m:d>
                  </m:oMath>
                </a14:m>
                <a:endParaRPr lang="en-US" b="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box>
                          <m:box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den>
                            </m:f>
                          </m:e>
                        </m:box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box>
                          <m:boxPr>
                            <m:ctrlPr>
                              <a:rPr lang="en-US" i="1">
                                <a:latin typeface="Cambria Math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den>
                            </m:f>
                          </m:e>
                        </m:box>
                      </m:e>
                    </m:d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box>
                          <m:boxPr>
                            <m:ctrlPr>
                              <a:rPr lang="en-US" i="1">
                                <a:latin typeface="Cambria Math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den>
                            </m:f>
                          </m:e>
                        </m:box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box>
                          <m:boxPr>
                            <m:ctrlPr>
                              <a:rPr lang="en-US" i="1">
                                <a:latin typeface="Cambria Math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den>
                            </m:f>
                          </m:e>
                        </m:box>
                      </m:e>
                    </m:d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box>
                          <m:boxPr>
                            <m:ctrlPr>
                              <a:rPr lang="en-US" i="1">
                                <a:latin typeface="Cambria Math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den>
                            </m:f>
                          </m:e>
                        </m:box>
                      </m:e>
                    </m:d>
                  </m:oMath>
                </a14:m>
                <a:endParaRPr lang="en-US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571223"/>
                <a:ext cx="7886700" cy="4170671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3F06E-2492-422C-B730-2C0E64E182F0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5750" y="5587458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cold-tube dispersion relation relates the angular frequency </a:t>
            </a:r>
            <a:r>
              <a:rPr lang="el-G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the wavenumber (propagation constant) of the fundamental mode </a:t>
            </a:r>
            <a:r>
              <a:rPr lang="el-G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the circuit wave in the absence of the electron beam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67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67488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Cold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-Tube Dispersion Relation Comparison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5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31171" y="6323277"/>
            <a:ext cx="63885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[1] D. M. H. Hung, I.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Rittersdorf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P. Zhang et al., Phys. Rev. Lett. 115, 124801 (2015).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957426"/>
              </p:ext>
            </p:extLst>
          </p:nvPr>
        </p:nvGraphicFramePr>
        <p:xfrm>
          <a:off x="628649" y="1350447"/>
          <a:ext cx="7886700" cy="448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2853553" y="4551194"/>
            <a:ext cx="1667435" cy="3899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863931" y="4523601"/>
            <a:ext cx="1657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 Point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2100518" y="4468813"/>
            <a:ext cx="753035" cy="211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458631" y="2739049"/>
            <a:ext cx="2721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Absolute Instability [1]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4222375" y="1824006"/>
            <a:ext cx="597224" cy="9277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1775" y="5877513"/>
            <a:ext cx="678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ood agreement between the analytic field theory, HFSS, and ICEPIC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4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13564" y="358038"/>
                <a:ext cx="8316876" cy="1325563"/>
              </a:xfrm>
            </p:spPr>
            <p:txBody>
              <a:bodyPr>
                <a:normAutofit/>
              </a:bodyPr>
              <a:lstStyle/>
              <a:p>
                <a:pPr algn="ctr"/>
                <a:r>
                  <a:rPr lang="en-US" sz="36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Hot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-Tube Dispersion Relation </a:t>
                </a:r>
                <a:b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𝐷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13564" y="358038"/>
                <a:ext cx="8316876" cy="1325563"/>
              </a:xfrm>
              <a:blipFill rotWithShape="1">
                <a:blip r:embed="rId2"/>
                <a:stretch>
                  <a:fillRect t="-2304" b="-7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 smtClean="0">
                          <a:latin typeface="Cambria Math" panose="02040503050406030204" pitchFamily="18" charset="0"/>
                        </a:rPr>
                        <m:t>𝐷</m:t>
                      </m:r>
                      <m:d>
                        <m:dPr>
                          <m:ctrlPr>
                            <a:rPr lang="en-US" sz="2500" i="1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l-GR" sz="25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  <m:r>
                            <m:rPr>
                              <m:nor/>
                            </m:rPr>
                            <a:rPr lang="en-US" sz="25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500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sz="2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sz="25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500" i="1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500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p>
                              <m:r>
                                <a:rPr lang="en-US" sz="2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2500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box>
                                <m:boxPr>
                                  <m:ctrlPr>
                                    <a:rPr lang="en-US" sz="25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en-US" sz="25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𝑎</m:t>
                                      </m:r>
                                    </m:num>
                                    <m:den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</m:e>
                              </m:box>
                            </m:e>
                          </m:d>
                        </m:num>
                        <m:den>
                          <m:box>
                            <m:boxPr>
                              <m:ctrlPr>
                                <a:rPr lang="en-US" sz="2500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US" sz="25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𝜔</m:t>
                                  </m:r>
                                </m:num>
                                <m:den>
                                  <m:r>
                                    <a:rPr lang="en-US" sz="2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den>
                              </m:f>
                            </m:e>
                          </m:box>
                          <m:r>
                            <a:rPr lang="en-US" sz="2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𝑈</m:t>
                          </m:r>
                          <m:d>
                            <m:dPr>
                              <m:ctrlPr>
                                <a:rPr lang="en-US" sz="2500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box>
                                <m:boxPr>
                                  <m:ctrlPr>
                                    <a:rPr lang="en-US" sz="25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en-US" sz="25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𝑎</m:t>
                                      </m:r>
                                    </m:num>
                                    <m:den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</m:e>
                              </m:box>
                            </m:e>
                          </m:d>
                        </m:den>
                      </m:f>
                      <m:r>
                        <a:rPr lang="en-US" sz="2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en-US" sz="2500" i="1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sz="2500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5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func>
                                    <m:funcPr>
                                      <m:ctrlPr>
                                        <a:rPr lang="en-US" sz="25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250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250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sSub>
                                        <m:sSubPr>
                                          <m:ctrlPr>
                                            <a:rPr lang="en-US" sz="25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5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𝜃</m:t>
                                          </m:r>
                                        </m:e>
                                        <m:sub>
                                          <m:r>
                                            <a:rPr lang="en-US" sz="25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func>
                                </m:e>
                                <m:sup>
                                  <m:r>
                                    <a:rPr lang="en-US" sz="2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bSup>
                                <m:sSubSupPr>
                                  <m:ctrlPr>
                                    <a:rPr lang="en-US" sz="25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2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  <m:sup>
                                  <m:r>
                                    <a:rPr lang="en-US" sz="2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sz="25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2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sz="2500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5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en-US" sz="2500" i="1">
                                          <a:solidFill>
                                            <a:srgbClr val="FF0000"/>
                                          </a:solidFill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5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sz="25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sub>
                                    <m:sup>
                                      <m:r>
                                        <a:rPr lang="en-US" sz="25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  <m:r>
                                    <a:rPr lang="en-US" sz="2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5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25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5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  <m:r>
                                            <a:rPr lang="en-US" sz="25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500" i="1">
                                                  <a:latin typeface="Cambria Math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5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5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sz="2500" i="1">
                                                  <a:latin typeface="Cambria Math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5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𝑣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5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sSubSup>
                                    <m:sSubSupPr>
                                      <m:ctrlPr>
                                        <a:rPr lang="en-US" sz="25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  <m:sup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  <m:sSubSup>
                                    <m:sSubSupPr>
                                      <m:ctrlPr>
                                        <a:rPr lang="en-US" sz="2500" i="1">
                                          <a:solidFill>
                                            <a:srgbClr val="FF0000"/>
                                          </a:solidFill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5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sz="25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sub>
                                    <m:sup>
                                      <m:r>
                                        <a:rPr lang="en-US" sz="25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  <m:r>
                                    <a:rPr lang="en-US" sz="2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2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  <m:box>
                                    <m:boxPr>
                                      <m:ctrlPr>
                                        <a:rPr lang="en-US" sz="25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boxPr>
                                    <m:e>
                                      <m:argPr>
                                        <m:argSz m:val="-1"/>
                                      </m:argPr>
                                      <m:f>
                                        <m:fPr>
                                          <m:ctrlPr>
                                            <a:rPr lang="en-US" sz="25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5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𝑉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sz="2500" i="1">
                                                  <a:latin typeface="Cambria Math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500" i="1">
                                                      <a:latin typeface="Cambria Math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5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𝑝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5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𝑛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5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</m:d>
                                        </m:num>
                                        <m:den>
                                          <m:r>
                                            <a:rPr lang="en-US" sz="25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𝑉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sz="2500" i="1">
                                                  <a:latin typeface="Cambria Math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500" i="1">
                                                      <a:latin typeface="Cambria Math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5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𝑝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5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𝑛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5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𝑎</m:t>
                                              </m:r>
                                            </m:e>
                                          </m:d>
                                        </m:den>
                                      </m:f>
                                    </m:e>
                                  </m:box>
                                  <m:sSub>
                                    <m:sSubPr>
                                      <m:ctrlPr>
                                        <a:rPr lang="en-US" sz="250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5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𝑊</m:t>
                                      </m:r>
                                    </m:e>
                                    <m:sub>
                                      <m:r>
                                        <a:rPr lang="en-US" sz="25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f>
                                <m:fPr>
                                  <m:ctrlPr>
                                    <a:rPr lang="en-US" sz="25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num>
                                <m:den>
                                  <m:r>
                                    <a:rPr lang="en-US" sz="2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  <m:r>
                                <a:rPr lang="en-US" sz="2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sSup>
                                <m:sSupPr>
                                  <m:ctrlPr>
                                    <a:rPr lang="en-US" sz="25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5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sz="25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5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𝑉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sz="2500" i="1">
                                                  <a:latin typeface="Cambria Math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500" i="1">
                                                      <a:latin typeface="Cambria Math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5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𝑝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5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𝑛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5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</m:d>
                                        </m:num>
                                        <m:den>
                                          <m:r>
                                            <a:rPr lang="en-US" sz="25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𝑉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sz="2500" i="1">
                                                  <a:latin typeface="Cambria Math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500" i="1">
                                                      <a:latin typeface="Cambria Math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5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𝑝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5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𝑛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5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𝑎</m:t>
                                              </m:r>
                                            </m:e>
                                          </m:d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sz="2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5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25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p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d>
                                    <m:dPr>
                                      <m:ctrlPr>
                                        <a:rPr lang="en-US" sz="25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5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5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US" sz="25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</m:d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5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2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𝑉</m:t>
                                  </m:r>
                                  <m:d>
                                    <m:dPr>
                                      <m:ctrlPr>
                                        <a:rPr lang="en-US" sz="25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5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5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US" sz="25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en-US" sz="2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</m:d>
                                </m:den>
                              </m:f>
                            </m:e>
                          </m:d>
                        </m:e>
                      </m:nary>
                    </m:oMath>
                  </m:oMathPara>
                </a14:m>
                <a:endParaRPr lang="en-US" sz="2500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2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sz="22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200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</m:d>
                    <m:sSub>
                      <m:sSubPr>
                        <m:ctrlPr>
                          <a:rPr lang="en-US" sz="22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sz="22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200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2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2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m:rPr>
                        <m:sty m:val="p"/>
                      </m:rPr>
                      <a:rPr lang="en-US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en-US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sz="22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2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m:rPr>
                        <m:sty m:val="p"/>
                      </m:rPr>
                      <a:rPr lang="en-US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</m:t>
                    </m:r>
                    <m:r>
                      <a:rPr lang="en-US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200" dirty="0" smtClean="0">
                  <a:ea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:endParaRPr lang="en-US" sz="220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borderBox>
                        <m:borderBoxPr>
                          <m:ctrlPr>
                            <a:rPr lang="en-US" sz="220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borderBoxPr>
                        <m:e>
                          <m:sSup>
                            <m:sSupPr>
                              <m:ctrlPr>
                                <a:rPr lang="en-US" sz="2200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2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22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sSubSup>
                            <m:sSubSupPr>
                              <m:ctrlPr>
                                <a:rPr lang="en-US" sz="220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sz="2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en-US" sz="2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200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US" sz="2200" dirty="0"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borderBox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723598" y="6072464"/>
            <a:ext cx="569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beam plasma frequency,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plasma reduction factor)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84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Plasma Reduction Factor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690689"/>
                <a:ext cx="7886700" cy="4665662"/>
              </a:xfrm>
            </p:spPr>
            <p:txBody>
              <a:bodyPr>
                <a:normAutofit/>
              </a:bodyPr>
              <a:lstStyle/>
              <a:p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R(</a:t>
                </a:r>
                <a:r>
                  <a:rPr lang="el-GR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l-GR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</a:t>
                </a:r>
                <a:r>
                  <a:rPr lang="en-US" i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 the plasma reduction factor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num>
                      <m:den>
                        <m:d>
                          <m:dPr>
                            <m:ctrlPr>
                              <a:rPr lang="en-US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01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𝑔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here 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i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the singular part and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num>
                      <m:den>
                        <m:d>
                          <m:dPr>
                            <m:ctrlPr>
                              <a:rPr lang="en-U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01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𝑔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 the remainder. </a:t>
                </a:r>
              </a:p>
              <a:p>
                <a:pPr marL="0" indent="0" algn="ctr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type m:val="li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𝐺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</m:num>
                      <m:den>
                        <m:f>
                          <m:fPr>
                            <m:type m:val="li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𝐺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𝜕𝜔</m:t>
                            </m:r>
                          </m:den>
                        </m:f>
                      </m:den>
                    </m:f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is the group velocity)</a:t>
                </a:r>
              </a:p>
              <a:p>
                <a:pPr marL="0" indent="0">
                  <a:buNone/>
                </a:pP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690689"/>
                <a:ext cx="7886700" cy="4665662"/>
              </a:xfrm>
              <a:blipFill rotWithShape="1">
                <a:blip r:embed="rId2"/>
                <a:stretch>
                  <a:fillRect l="-1546" t="-22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801432"/>
              </p:ext>
            </p:extLst>
          </p:nvPr>
        </p:nvGraphicFramePr>
        <p:xfrm>
          <a:off x="1524000" y="6168073"/>
          <a:ext cx="609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74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Pierce’s General Three-Wave TWT Theory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B6A2-6E69-44BF-A5D6-2E0FD33AE182}" type="slidenum">
              <a:rPr lang="en-US" smtClean="0"/>
              <a:t>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57704446"/>
                  </p:ext>
                </p:extLst>
              </p:nvPr>
            </p:nvGraphicFramePr>
            <p:xfrm>
              <a:off x="85061" y="2380807"/>
              <a:ext cx="9144000" cy="138480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572000"/>
                    <a:gridCol w="45720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US" b="0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US" b="0" i="1" smtClean="0">
                                                <a:latin typeface="Cambria Math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𝜔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b="0" i="1" smtClean="0">
                                                    <a:latin typeface="Cambria Math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b="0" i="1" smtClean="0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𝛽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b="0" i="1" smtClean="0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0</m:t>
                                                </m:r>
                                              </m:sub>
                                            </m:sSub>
                                            <m:sSub>
                                              <m:sSubPr>
                                                <m:ctrlPr>
                                                  <a:rPr lang="en-US" b="0" i="1" smtClean="0">
                                                    <a:latin typeface="Cambria Math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b="0" i="1" smtClean="0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𝑣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b="0" i="1" smtClean="0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0</m:t>
                                                </m:r>
                                              </m:sub>
                                            </m:sSub>
                                          </m:e>
                                        </m:d>
                                        <m:r>
                                          <m:rPr>
                                            <m:nor/>
                                          </m:rPr>
                                          <a:rPr lang="en-US" dirty="0"/>
                                          <m:t> 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Sup>
                                      <m:sSubSupPr>
                                        <m:ctrlPr>
                                          <a:rPr lang="en-US" b="0" i="1" smtClean="0">
                                            <a:latin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𝜔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</m:sub>
                                      <m:sup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bSup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𝑅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sub>
                                    </m:sSub>
                                  </m:e>
                                </m:d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𝜔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b="0" i="1" smtClean="0">
                                                <a:latin typeface="Cambria Math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𝜔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01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𝑔</m:t>
                                        </m:r>
                                      </m:sub>
                                    </m:sSub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b="0" i="1" smtClean="0">
                                                <a:latin typeface="Cambria Math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𝛽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sub>
                                        </m:s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b="0" i="1" smtClean="0">
                                                <a:latin typeface="Cambria Math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𝛽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01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sSubSup>
                                  <m:sSubSupPr>
                                    <m:ctrlPr>
                                      <a:rPr lang="en-US" b="0" i="1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𝑝</m:t>
                                    </m:r>
                                  </m:sub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𝑆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US" b="0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US" b="0" i="1" smtClean="0">
                                                <a:latin typeface="Cambria Math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𝜔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b="0" i="1" smtClean="0">
                                                    <a:latin typeface="Cambria Math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b="0" i="1" smtClean="0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𝛽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b="0" i="1" smtClean="0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0</m:t>
                                                </m:r>
                                              </m:sub>
                                            </m:sSub>
                                            <m:sSub>
                                              <m:sSubPr>
                                                <m:ctrlPr>
                                                  <a:rPr lang="en-US" b="0" i="1" smtClean="0">
                                                    <a:latin typeface="Cambria Math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b="0" i="1" smtClean="0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𝑣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b="0" i="1" smtClean="0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0</m:t>
                                                </m:r>
                                              </m:sub>
                                            </m:sSub>
                                          </m:e>
                                        </m:d>
                                        <m:r>
                                          <m:rPr>
                                            <m:nor/>
                                          </m:rPr>
                                          <a:rPr lang="en-US" dirty="0" smtClean="0"/>
                                          <m:t> 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−4</m:t>
                                    </m:r>
                                    <m:sSup>
                                      <m:sSupPr>
                                        <m:ctrlPr>
                                          <a:rPr lang="en-US" b="0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𝜔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  <m:sSup>
                                      <m:sSupPr>
                                        <m:ctrlPr>
                                          <a:rPr lang="en-US" b="0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𝐶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e>
                                </m:d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𝜔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b="0" i="1" smtClean="0">
                                                <a:latin typeface="Cambria Math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𝛽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sub>
                                        </m:sSub>
                                        <m:sSub>
                                          <m:sSubPr>
                                            <m:ctrlPr>
                                              <a:rPr lang="en-US" b="0" i="1" smtClean="0">
                                                <a:latin typeface="Cambria Math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𝑣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𝑏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=2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 smtClean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rgbClr val="FF000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Exact</a:t>
                          </a:r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hot-tube dispersion relation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Pierce’s 3-Wave</a:t>
                          </a:r>
                          <a:r>
                            <a:rPr lang="en-US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Dispersion Relation</a:t>
                          </a:r>
                        </a:p>
                        <a:p>
                          <a:pPr algn="ctr"/>
                          <a:r>
                            <a:rPr lang="en-US" baseline="0" dirty="0" smtClean="0">
                              <a:solidFill>
                                <a:srgbClr val="FF000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(approximate)</a:t>
                          </a:r>
                          <a:endParaRPr lang="en-US" dirty="0" smtClean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57704446"/>
                  </p:ext>
                </p:extLst>
              </p:nvPr>
            </p:nvGraphicFramePr>
            <p:xfrm>
              <a:off x="85061" y="2380807"/>
              <a:ext cx="9144000" cy="138480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572000"/>
                    <a:gridCol w="4572000"/>
                  </a:tblGrid>
                  <a:tr h="74472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2"/>
                          <a:stretch>
                            <a:fillRect l="-133" t="-81967" r="-100000" b="-1254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2"/>
                          <a:stretch>
                            <a:fillRect l="-100133" t="-81967" b="-125410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rgbClr val="FF000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Exact</a:t>
                          </a:r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hot-tube dispersion relation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Pierce’s 3-Wave</a:t>
                          </a:r>
                          <a:r>
                            <a:rPr lang="en-US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Dispersion </a:t>
                          </a:r>
                          <a:r>
                            <a:rPr lang="en-US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Relation</a:t>
                          </a:r>
                        </a:p>
                        <a:p>
                          <a:pPr algn="ctr"/>
                          <a:r>
                            <a:rPr lang="en-US" baseline="0" dirty="0" smtClean="0">
                              <a:solidFill>
                                <a:srgbClr val="FF000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(approximate)</a:t>
                          </a:r>
                          <a:endParaRPr lang="en-US" dirty="0" smtClean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TextBox 5"/>
          <p:cNvSpPr txBox="1"/>
          <p:nvPr/>
        </p:nvSpPr>
        <p:spPr>
          <a:xfrm>
            <a:off x="1505347" y="4030182"/>
            <a:ext cx="62183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form of dispersion relation, exact or approximate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[Beam Mode]  [Circuit Mode] = [Coupling Constant]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14931" y="5460697"/>
            <a:ext cx="6314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coupling constant (proportional to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ctr"/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“space charge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effect” (proportional to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40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293556"/>
              </p:ext>
            </p:extLst>
          </p:nvPr>
        </p:nvGraphicFramePr>
        <p:xfrm>
          <a:off x="5356467" y="2245918"/>
          <a:ext cx="3474856" cy="237744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737428"/>
                <a:gridCol w="1737428"/>
              </a:tblGrid>
              <a:tr h="2971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Dimensions [cm]</a:t>
                      </a:r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718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</a:t>
                      </a:r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w’</a:t>
                      </a:r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</a:t>
                      </a:r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</a:t>
                      </a:r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algn="ctr"/>
                      <a:r>
                        <a:rPr lang="el-G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</a:t>
                      </a:r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</a:t>
                      </a:r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84" t="15140" r="53288" b="9928"/>
          <a:stretch/>
        </p:blipFill>
        <p:spPr bwMode="auto">
          <a:xfrm>
            <a:off x="986874" y="2149835"/>
            <a:ext cx="3700373" cy="3441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986874" y="2721335"/>
            <a:ext cx="363474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86874" y="5235935"/>
            <a:ext cx="363474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529799" y="4921610"/>
            <a:ext cx="0" cy="10001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758399" y="4921610"/>
            <a:ext cx="0" cy="100012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986999" y="4921610"/>
            <a:ext cx="0" cy="10001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768858" y="3956295"/>
            <a:ext cx="82562" cy="3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673049" y="2692760"/>
            <a:ext cx="857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73049" y="2749910"/>
            <a:ext cx="857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715911" y="2749911"/>
            <a:ext cx="0" cy="196850"/>
          </a:xfrm>
          <a:prstGeom prst="line">
            <a:avLst/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720034" y="2521310"/>
            <a:ext cx="0" cy="171451"/>
          </a:xfrm>
          <a:prstGeom prst="line">
            <a:avLst/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736692" y="2567558"/>
            <a:ext cx="26161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2134" y="3119255"/>
            <a:ext cx="26962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5422" y="2731862"/>
            <a:ext cx="31290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529799" y="5721710"/>
            <a:ext cx="2286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758399" y="5721710"/>
            <a:ext cx="2286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00553" y="5674940"/>
            <a:ext cx="38824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w’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41533" y="5675680"/>
            <a:ext cx="3241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664" y="2399539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529799" y="5921735"/>
            <a:ext cx="4572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652480" y="5906101"/>
            <a:ext cx="30168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57273" y="-371696"/>
            <a:ext cx="18473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4673049" y="3464285"/>
            <a:ext cx="857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673049" y="3035660"/>
            <a:ext cx="857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4715911" y="3035660"/>
            <a:ext cx="0" cy="42862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758774" y="3111473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768858" y="3034715"/>
            <a:ext cx="82562" cy="3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512739" y="3947740"/>
            <a:ext cx="82562" cy="3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512739" y="2709115"/>
            <a:ext cx="82562" cy="3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809526" y="3035333"/>
            <a:ext cx="2348" cy="92096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208196" y="3956549"/>
            <a:ext cx="82562" cy="3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49478" y="2349860"/>
            <a:ext cx="451" cy="16002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212420" y="2352013"/>
            <a:ext cx="82562" cy="3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554020" y="2706058"/>
            <a:ext cx="0" cy="123936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 Case Parameters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3F06E-2492-422C-B730-2C0E64E182F0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701289"/>
              </p:ext>
            </p:extLst>
          </p:nvPr>
        </p:nvGraphicFramePr>
        <p:xfrm>
          <a:off x="5350373" y="4921610"/>
          <a:ext cx="3491346" cy="1105976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745673"/>
                <a:gridCol w="1745673"/>
              </a:tblGrid>
              <a:tr h="27649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Operating Parameters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64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 [kV]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123.847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494"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r>
                        <a:rPr lang="el-GR" sz="14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</a:t>
                      </a:r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1400" u="none" strike="noStrike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4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1400" u="none" strike="noStrike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[GHz]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2.832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907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4835</TotalTime>
  <Words>1419</Words>
  <Application>Microsoft Office PowerPoint</Application>
  <PresentationFormat>On-screen Show (4:3)</PresentationFormat>
  <Paragraphs>141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Spatial Amplification in a Disk-on-Rod Traveling-Wave Amplifier</vt:lpstr>
      <vt:lpstr>Motivations and Objectives</vt:lpstr>
      <vt:lpstr>Schematic Diagram: Disk-on-Rod TWT</vt:lpstr>
      <vt:lpstr>Cold-Tube Dispersion Relation (G=0)</vt:lpstr>
      <vt:lpstr>Cold-Tube Dispersion Relation Comparison</vt:lpstr>
      <vt:lpstr>Hot-Tube Dispersion Relation  (D=0)</vt:lpstr>
      <vt:lpstr>Plasma Reduction Factor</vt:lpstr>
      <vt:lpstr>Pierce’s General Three-Wave TWT Theory</vt:lpstr>
      <vt:lpstr>Test Case Parameters</vt:lpstr>
      <vt:lpstr>Spatial Amplification Rate vs Beam Current using Pierce Theory</vt:lpstr>
      <vt:lpstr>Frequency Response at 50 A DC beam current</vt:lpstr>
      <vt:lpstr>Absolute Instability Simulated</vt:lpstr>
      <vt:lpstr>Summary &amp; Future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Spatial Amplification in a Disk-on-Rod Traveling-Wave Amplifier</dc:title>
  <dc:creator>pywong</dc:creator>
  <cp:lastModifiedBy>Lau, Yue Ying</cp:lastModifiedBy>
  <cp:revision>66</cp:revision>
  <dcterms:created xsi:type="dcterms:W3CDTF">2015-09-23T00:14:59Z</dcterms:created>
  <dcterms:modified xsi:type="dcterms:W3CDTF">2015-10-07T16:22:07Z</dcterms:modified>
</cp:coreProperties>
</file>