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4" r:id="rId3"/>
    <p:sldId id="350" r:id="rId4"/>
    <p:sldId id="353" r:id="rId5"/>
    <p:sldId id="317" r:id="rId6"/>
    <p:sldId id="349" r:id="rId7"/>
    <p:sldId id="341" r:id="rId8"/>
    <p:sldId id="351" r:id="rId9"/>
    <p:sldId id="352" r:id="rId10"/>
    <p:sldId id="342" r:id="rId11"/>
    <p:sldId id="331" r:id="rId12"/>
    <p:sldId id="344" r:id="rId13"/>
    <p:sldId id="347" r:id="rId14"/>
    <p:sldId id="348" r:id="rId15"/>
    <p:sldId id="335" r:id="rId16"/>
  </p:sldIdLst>
  <p:sldSz cx="9144000" cy="6858000" type="screen4x3"/>
  <p:notesSz cx="9296400" cy="7010400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hui Qu" initials="CQ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7ADA00"/>
    <a:srgbClr val="00FF00"/>
    <a:srgbClr val="00FFFF"/>
    <a:srgbClr val="FF00FF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5423" autoAdjust="0"/>
  </p:normalViewPr>
  <p:slideViewPr>
    <p:cSldViewPr>
      <p:cViewPr varScale="1">
        <p:scale>
          <a:sx n="125" d="100"/>
          <a:sy n="125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08" y="-87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279" y="0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0D12E72E-4349-46D7-A272-A9D96AFE1770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804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279" y="6658804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82F46F27-989A-4138-9CCE-13BF9B868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6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A955A4-6F43-4037-ABC0-BC39A446D3F4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9D0C07-14E2-4194-852E-C5F87E8F5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1100" y="109538"/>
            <a:ext cx="4394200" cy="3295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758" y="3488161"/>
            <a:ext cx="8498028" cy="3522239"/>
          </a:xfrm>
          <a:noFill/>
        </p:spPr>
        <p:txBody>
          <a:bodyPr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marL="310584" indent="-310584">
              <a:buFontTx/>
              <a:buAutoNum type="arabicPeriod"/>
            </a:pPr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discharge and 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E2946-C3A6-42D2-A7EB-CDFE9889C55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8" tIns="45645" rIns="91288" bIns="45645" anchor="b"/>
          <a:lstStyle/>
          <a:p>
            <a:pPr algn="r" defTabSz="965628"/>
            <a:fld id="{C02D8B3B-0735-49DD-8DF7-A703250218D0}" type="slidenum">
              <a:rPr lang="en-US" sz="1200">
                <a:latin typeface="Times New Roman" pitchFamily="18" charset="0"/>
              </a:rPr>
              <a:pPr algn="r" defTabSz="965628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 defTabSz="965628"/>
            <a:fld id="{E5746DDB-7280-46F9-A34E-533926D917E8}" type="slidenum">
              <a:rPr lang="en-US" sz="1200">
                <a:latin typeface="Times New Roman" pitchFamily="18" charset="0"/>
              </a:rPr>
              <a:pPr algn="r" defTabSz="965628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79" tIns="45639" rIns="91279" bIns="4563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Unexplained phenomenon</a:t>
            </a:r>
            <a:r>
              <a:rPr lang="en-US" baseline="0" dirty="0"/>
              <a:t> </a:t>
            </a:r>
          </a:p>
          <a:p>
            <a:r>
              <a:rPr lang="en-US" baseline="0" dirty="0"/>
              <a:t>Greater than the sum of individual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Dielectric relaxation</a:t>
            </a:r>
            <a:r>
              <a:rPr lang="en-US" baseline="0" dirty="0"/>
              <a:t> time of catalysts ~ 9e-15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45-D29B-40F5-B767-63358967D44B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E46-3D95-421B-93EE-BBC78791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91E-723E-4858-A13B-F5C9B3BF36D0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63DF-E07D-4DE8-8CF1-2459AD674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4AFB-E81C-419B-A6F0-955200CD6A90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2D-7D36-4735-88C1-9C0E4FB07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E542-B1D9-4FBD-A212-F18F86B5B9AF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0B2-92C9-4DE5-9C19-3CD2D300DA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078-D508-4622-8A77-912B95D6ABF6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6061-6CDB-4C00-8BE4-FE55202C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A737-19B9-45FD-8512-DCB3EC3D124C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D98D-2644-41C2-B0A8-BFDB57C39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0D1-A638-474E-A62F-71EE889CD841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E8B-3019-4B89-A38A-97EE508C2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5A02-B1E9-4E84-AAFE-938A9FB97AA3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729-FF62-4D60-B1ED-2CEB294A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5D70-C551-4A72-AF91-E06763A1F03A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61B-1DD8-459E-A113-B4D9FAF91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31B-6221-4797-A72F-922D1DD68B8D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328D-1552-4B2A-9C31-79E3EEA1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336-B6E2-4FFB-AF28-6FDC6A5169E4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A9D-7D7A-4A5D-B48B-8CD9318A4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15C34C-06DA-40D2-8FB4-B54C3E49E112}" type="datetimeFigureOut">
              <a:rPr lang="zh-CN" altLang="en-US"/>
              <a:pPr>
                <a:defRPr/>
              </a:pPr>
              <a:t>10/17/17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40499-9D9B-4913-B575-6AA49A347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358080" y="188640"/>
            <a:ext cx="8534400" cy="55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Plasma Packed bed reactor discharge characteristics as a function of pressure</a:t>
            </a: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Kenneth W. Engeling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John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Foster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Juliusz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Kruszelnicki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Mark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Kushner</a:t>
            </a:r>
          </a:p>
          <a:p>
            <a:pPr algn="ctr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Michigan, Ann Arbor,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MI, 48109, USA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kenengel@umich.edu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jefoster@umich.edu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jkrusze@umich.edu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mjkush</a:t>
            </a:r>
            <a:r>
              <a:rPr lang="en-US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@umich.edu</a:t>
            </a:r>
            <a:endParaRPr lang="en-US" altLang="ko-KR" sz="28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000" b="1" dirty="0" smtClean="0">
                <a:latin typeface="Arial" charset="0"/>
                <a:ea typeface="굴림" charset="-127"/>
              </a:rPr>
              <a:t>MIPSE Symposium</a:t>
            </a: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000" b="1" dirty="0" smtClean="0">
                <a:latin typeface="Arial" charset="0"/>
                <a:ea typeface="굴림" charset="-127"/>
              </a:rPr>
              <a:t>October 2017</a:t>
            </a:r>
            <a:r>
              <a:rPr lang="en-US" sz="2800" b="1" dirty="0"/>
              <a:t> </a:t>
            </a:r>
            <a:endParaRPr lang="en-US" altLang="ko-KR" sz="2800" b="1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28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* Work supported by </a:t>
            </a:r>
            <a:r>
              <a:rPr lang="en-US" altLang="ko-KR" sz="20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the Department of Energy Office of Fusion Energy Science and the National </a:t>
            </a:r>
            <a:r>
              <a:rPr lang="en-US" altLang="ko-KR" sz="2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Science Foundation.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SENSITIVITY TO PRESSURE CHANGE</a:t>
            </a:r>
            <a:endParaRPr lang="zh-CN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54868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120" name="Picture 1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456384" cy="344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内容占位符 2"/>
          <p:cNvSpPr txBox="1">
            <a:spLocks/>
          </p:cNvSpPr>
          <p:nvPr/>
        </p:nvSpPr>
        <p:spPr bwMode="auto">
          <a:xfrm>
            <a:off x="1259632" y="4293097"/>
            <a:ext cx="22764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11560" y="764705"/>
            <a:ext cx="3600400" cy="38884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内容占位符 2"/>
          <p:cNvSpPr txBox="1">
            <a:spLocks/>
          </p:cNvSpPr>
          <p:nvPr/>
        </p:nvSpPr>
        <p:spPr>
          <a:xfrm>
            <a:off x="611560" y="4933116"/>
            <a:ext cx="7488832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significantly effects discharge characteristic length scale</a:t>
            </a: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 algn="ctr">
              <a:buFont typeface="Arial" charset="0"/>
              <a:buNone/>
            </a:pPr>
            <a:endParaRPr lang="en-US" altLang="zh-CN" sz="2000" dirty="0" smtClean="0"/>
          </a:p>
          <a:p>
            <a:pPr lvl="2" algn="ctr"/>
            <a:endParaRPr lang="en-US" altLang="zh-CN" sz="1800" dirty="0" smtClean="0"/>
          </a:p>
        </p:txBody>
      </p:sp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/>
          <a:stretch/>
        </p:blipFill>
        <p:spPr bwMode="auto">
          <a:xfrm>
            <a:off x="4860032" y="825369"/>
            <a:ext cx="3480254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5436096" y="4293096"/>
            <a:ext cx="22764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8024" y="764704"/>
            <a:ext cx="3600400" cy="38884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159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PBRs in SUB-ATMOSPHERIC ENVIRONMENTS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79512" y="692696"/>
            <a:ext cx="8784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176464" cy="276914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4008" y="980728"/>
            <a:ext cx="3888432" cy="288032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4211959" y="3933056"/>
            <a:ext cx="4866953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discharge thickness increases with decreasing pressure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 IV Waveform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waveform may give insight on discriminating discharge lifetime and intensity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Font typeface="Arial" charset="0"/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10</a:t>
            </a:r>
            <a:endParaRPr lang="en-US" sz="10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164288" y="1772816"/>
            <a:ext cx="504056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60232" y="2492896"/>
            <a:ext cx="0" cy="28803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8304" y="2084410"/>
            <a:ext cx="9361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5" y="2772134"/>
            <a:ext cx="9361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Voltage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" y="1051874"/>
            <a:ext cx="3475127" cy="2299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6131"/>
            <a:ext cx="3475127" cy="2299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7582" y="980728"/>
            <a:ext cx="3390361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77582" y="3429000"/>
            <a:ext cx="339036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2084" y="9807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a)</a:t>
            </a:r>
            <a:endParaRPr lang="en-US" sz="1000" dirty="0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83568" y="3443184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b)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081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CHARGING EFFECTS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232248" cy="450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220072" y="836712"/>
            <a:ext cx="3923928" cy="460851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surface charge buildup on the dielectric materials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effects not seen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not seen at 50 Torr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Redirects propagation path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plasma chemistry effects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 of plasma spatial distribution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72053"/>
            <a:ext cx="2232248" cy="223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635896" y="5069287"/>
            <a:ext cx="1440160" cy="3039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Quartz- 50 Torr</a:t>
            </a:r>
            <a:endParaRPr lang="en-US" sz="1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908720"/>
            <a:ext cx="2217193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67544" y="856874"/>
            <a:ext cx="4680520" cy="458835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403648" y="4005064"/>
            <a:ext cx="576064" cy="648072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3888" y="3284984"/>
            <a:ext cx="216024" cy="504056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63688" y="4581128"/>
            <a:ext cx="115212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Charging   Effect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403648" y="1844824"/>
            <a:ext cx="1512168" cy="792088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19872" y="1772816"/>
            <a:ext cx="216024" cy="792088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71800" y="2564904"/>
            <a:ext cx="1656184" cy="90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visible Charging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Effect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11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90265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OF PRESSURE </a:t>
            </a:r>
            <a:b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VARYING DISCHARGES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98072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860032" y="1268760"/>
            <a:ext cx="3995936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plasma density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Smaller sheath thickness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effects seen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dielectric, less influence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E/N throughout system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Volume-filling plasma at low pressures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2647156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2651760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ctangle 107"/>
          <p:cNvSpPr/>
          <p:nvPr/>
        </p:nvSpPr>
        <p:spPr>
          <a:xfrm>
            <a:off x="1475656" y="1196752"/>
            <a:ext cx="2808312" cy="547260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61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40960" cy="998985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“LONG”, TIME-INTEGRATED IMAGES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11561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3" y="836712"/>
            <a:ext cx="3643607" cy="36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/>
          <a:stretch/>
        </p:blipFill>
        <p:spPr bwMode="auto">
          <a:xfrm>
            <a:off x="4659301" y="836712"/>
            <a:ext cx="3641823" cy="36366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23528" y="764704"/>
            <a:ext cx="3744416" cy="37444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764704"/>
            <a:ext cx="3816424" cy="37444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323528" y="4797152"/>
            <a:ext cx="80648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Zirconia, 1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integrated images 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1800" b="1" dirty="0" smtClean="0">
                <a:latin typeface="Arial"/>
                <a:cs typeface="Arial"/>
              </a:rPr>
              <a:t>Repeatable, volume filling plasma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1800" b="1" dirty="0" smtClean="0">
                <a:latin typeface="Arial"/>
                <a:cs typeface="Arial"/>
              </a:rPr>
              <a:t>FMs -&gt; SIWs -&gt; FMs</a:t>
            </a:r>
            <a:endParaRPr lang="en-US" sz="1800" b="1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dirty="0" smtClean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48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524185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572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through packed beds travels as an ionization wave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Dielectric constant influences plasma discharge and propagation mode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Localized, intense microdischarges with higher value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Stochastic, then volume filling wavelike propagation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Highest E/N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Initial, filamentary microdischarges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Wave-like propagation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variations influence volumetric plasma formation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pressure leads to larger plasma volumes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dielectric leads to enhanced surface hugging plasma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Dielectric material has the potential to influence plasma characteristics for remediation/catalytic applications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Novel application for biological material such as seeds</a:t>
            </a:r>
            <a:endParaRPr lang="en-US" altLang="zh-CN" sz="1600" dirty="0" smtClean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574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PACKED BED REACTORS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3" y="1196752"/>
            <a:ext cx="7200801" cy="5572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remediation practices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Ozone generation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Catalytic particles for enhanced reactivity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Dry-reforming of methane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/>
                <a:cs typeface="Arial"/>
              </a:rPr>
              <a:t> Operation sensitive to many </a:t>
            </a: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       parameters</a:t>
            </a:r>
            <a:endParaRPr lang="en-US" sz="2400" b="1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Voltage</a:t>
            </a: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Packing Fraction</a:t>
            </a: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Dielectric constant value of media</a:t>
            </a: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Media geometry</a:t>
            </a: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Pressure and gas type</a:t>
            </a:r>
          </a:p>
          <a:p>
            <a:pPr lvl="2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Complicated reaction processes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395536" y="764704"/>
            <a:ext cx="84036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1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83" y="908720"/>
            <a:ext cx="2697510" cy="20469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4128" y="3006700"/>
            <a:ext cx="335478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Ozone generator at the Flint water treatment facility – mlive.com photo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476" r="7476"/>
          <a:stretch/>
        </p:blipFill>
        <p:spPr>
          <a:xfrm>
            <a:off x="5937590" y="3425578"/>
            <a:ext cx="2664296" cy="2349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24128" y="5780897"/>
            <a:ext cx="335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packed bed reactor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1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POORLY UNDERSTOOD PHENOMENA 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486338" y="59479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-36512" y="1052736"/>
            <a:ext cx="5328593" cy="51845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Unknown plasma formation and propagation modes through media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and randomly-structured porous media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surface properties enhance or limit the plasma propagation?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role of plasma surface  phenomena in determining the behavior of catalytic material?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what degree does these plasma damage or effect the media (sputtering, aging, surface oxidation, biomaterial modification, etc.)?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10" t="4102" r="4111" b="1526"/>
          <a:stretch/>
        </p:blipFill>
        <p:spPr>
          <a:xfrm>
            <a:off x="5220072" y="3378287"/>
            <a:ext cx="3841403" cy="2322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8024" y="5772569"/>
            <a:ext cx="4553457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Porous Media for Combustion, </a:t>
            </a:r>
          </a:p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Mujeebu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Appl. Eng., 2009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creen Shot 2017-05-17 at 1.54.28 PM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849624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148063" y="3108446"/>
            <a:ext cx="38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3-D PBR (left) and 2-D simulated PBR (right)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60"/>
    </mc:Choice>
    <mc:Fallback xmlns="">
      <p:transition spd="slow" advTm="742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5472608" cy="5832648"/>
          </a:xfrm>
        </p:spPr>
        <p:txBody>
          <a:bodyPr/>
          <a:lstStyle/>
          <a:p>
            <a:pPr marL="0" indent="0">
              <a:buNone/>
            </a:pPr>
            <a:r>
              <a:rPr lang="en-US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upon current applications</a:t>
            </a: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Gain further insight into plasma propagation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Highly packed media</a:t>
            </a:r>
          </a:p>
          <a:p>
            <a:pPr lvl="2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Varying Dielectric constants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Microporous material</a:t>
            </a:r>
          </a:p>
          <a:p>
            <a:pPr lvl="2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and randomly pored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control plasma chemistry</a:t>
            </a:r>
          </a:p>
          <a:p>
            <a:pPr marL="457200" lvl="1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2-Dimensional Cell PBR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comparison</a:t>
            </a:r>
          </a:p>
          <a:p>
            <a:pPr lvl="2"/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ICCD image capture</a:t>
            </a:r>
          </a:p>
          <a:p>
            <a:pPr lvl="2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Time-resolved imaging</a:t>
            </a:r>
          </a:p>
          <a:p>
            <a:pPr lvl="2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Macro/Microscopic views</a:t>
            </a:r>
          </a:p>
          <a:p>
            <a:pPr marL="914400" lvl="2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-24340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buFontTx/>
            </a:pP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THE PBR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86338" y="59479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Shape 9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7006" t="40592" r="16963" b="17449"/>
          <a:stretch/>
        </p:blipFill>
        <p:spPr>
          <a:xfrm rot="10800000">
            <a:off x="5364088" y="1556793"/>
            <a:ext cx="3652570" cy="1511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92080" y="3114713"/>
            <a:ext cx="379659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Soybeans in a packed bed reactor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8231" y="5445224"/>
            <a:ext cx="37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an excerpt of the possible reactions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humid air, atmospheric plasma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hape 115" descr="Screen Shot 2016-08-24 at 8.52.34 PM.png"/>
          <p:cNvPicPr preferRelativeResize="0"/>
          <p:nvPr/>
        </p:nvPicPr>
        <p:blipFill rotWithShape="1">
          <a:blip r:embed="rId3">
            <a:alphaModFix/>
          </a:blip>
          <a:srcRect b="61695"/>
          <a:stretch/>
        </p:blipFill>
        <p:spPr>
          <a:xfrm>
            <a:off x="5364088" y="3477745"/>
            <a:ext cx="3582164" cy="1935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3</a:t>
            </a:r>
            <a:endParaRPr lang="en-US" sz="1000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415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29" name="标题 1"/>
          <p:cNvSpPr txBox="1">
            <a:spLocks/>
          </p:cNvSpPr>
          <p:nvPr/>
        </p:nvSpPr>
        <p:spPr>
          <a:xfrm>
            <a:off x="0" y="44624"/>
            <a:ext cx="9144000" cy="114300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EVOLUTION: </a:t>
            </a:r>
          </a:p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OF DIELECTRICS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486338" y="98072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4824536" y="1988840"/>
            <a:ext cx="4319464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Dielectrics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locally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 the electric field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Manipulation of media allows for varying discharge characteristics</a:t>
            </a: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Highest enhancement at closest dielectric-dielectric contact points</a:t>
            </a: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Font typeface="Arial" charset="0"/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pic>
        <p:nvPicPr>
          <p:cNvPr id="33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04256" cy="4526974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4</a:t>
            </a:r>
            <a:endParaRPr lang="en-US" sz="1000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6" y="1700808"/>
            <a:ext cx="220157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6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-228601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486338" y="63611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112568" cy="482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4" name="内容占位符 2"/>
          <p:cNvSpPr>
            <a:spLocks noGrp="1"/>
          </p:cNvSpPr>
          <p:nvPr>
            <p:ph idx="1"/>
          </p:nvPr>
        </p:nvSpPr>
        <p:spPr>
          <a:xfrm>
            <a:off x="5328592" y="908720"/>
            <a:ext cx="3923928" cy="5572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Nanosecond, pulsed discharge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kV atmosphere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kV partial pressure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air gas composition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Sub-atmosphere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ICCD image capture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Pulse Delay Generator Timing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nanosecond integration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70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60"/>
    </mc:Choice>
    <mc:Fallback xmlns="">
      <p:transition spd="slow" advTm="742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AMENABLE TO MODELING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2843808" y="4764697"/>
            <a:ext cx="223224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Model, </a:t>
            </a:r>
            <a:r>
              <a:rPr lang="en-US" altLang="zh-C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  <a:endParaRPr lang="en-US" altLang="zh-CN" sz="1800" dirty="0" smtClean="0"/>
          </a:p>
        </p:txBody>
      </p:sp>
      <p:sp>
        <p:nvSpPr>
          <p:cNvPr id="29" name="内容占位符 2"/>
          <p:cNvSpPr txBox="1">
            <a:spLocks/>
          </p:cNvSpPr>
          <p:nvPr/>
        </p:nvSpPr>
        <p:spPr bwMode="auto">
          <a:xfrm>
            <a:off x="305466" y="4764698"/>
            <a:ext cx="2276404" cy="4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integrated</a:t>
            </a:r>
            <a:endParaRPr lang="en-US" altLang="zh-CN" sz="1800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4" y="1628800"/>
            <a:ext cx="2240280" cy="31340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76" y="1268760"/>
            <a:ext cx="2240280" cy="3490807"/>
          </a:xfrm>
          <a:prstGeom prst="rect">
            <a:avLst/>
          </a:prstGeom>
        </p:spPr>
      </p:pic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5212040" y="1986123"/>
            <a:ext cx="3923928" cy="29550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2-Dimensional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modeling in </a:t>
            </a:r>
            <a:r>
              <a:rPr lang="en-US" altLang="zh-CN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  <a:endParaRPr lang="en-US" altLang="zh-CN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Cuts modeling time down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direct comparison with model via optics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Time-resolved imaging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step-by-step walkthrough of discharge for comparison</a:t>
            </a:r>
            <a:endParaRPr lang="en-US" altLang="zh-CN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51520" y="1124744"/>
            <a:ext cx="4968552" cy="439248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78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MACROSCOPIC VIEW: 1 Atmosphere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04665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59" y="6207125"/>
            <a:ext cx="2567941" cy="24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760383" cy="413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423388" y="4957083"/>
            <a:ext cx="2276404" cy="6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  (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dirty="0">
                <a:latin typeface="Arial"/>
                <a:cs typeface="Arial"/>
              </a:rPr>
              <a:t>/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baseline="-25000" dirty="0" err="1">
                <a:latin typeface="Arial"/>
                <a:cs typeface="Arial"/>
              </a:rPr>
              <a:t>o</a:t>
            </a:r>
            <a:r>
              <a:rPr lang="en-US" sz="1800" b="1" dirty="0">
                <a:latin typeface="Arial"/>
                <a:cs typeface="Arial"/>
              </a:rPr>
              <a:t> = </a:t>
            </a:r>
            <a:r>
              <a:rPr lang="en-US" sz="1800" b="1" dirty="0" smtClean="0">
                <a:latin typeface="Arial"/>
                <a:cs typeface="Arial"/>
              </a:rPr>
              <a:t>28.8</a:t>
            </a:r>
            <a:r>
              <a:rPr lang="en-US" sz="1800" b="1" dirty="0">
                <a:latin typeface="Arial"/>
                <a:cs typeface="Arial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dirty="0" smtClean="0"/>
          </a:p>
        </p:txBody>
      </p:sp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/>
          <a:stretch/>
        </p:blipFill>
        <p:spPr bwMode="auto">
          <a:xfrm>
            <a:off x="3107618" y="836712"/>
            <a:ext cx="2766278" cy="4142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3419872" y="4957083"/>
            <a:ext cx="2276404" cy="6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   (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dirty="0">
                <a:latin typeface="Arial"/>
                <a:cs typeface="Arial"/>
              </a:rPr>
              <a:t>/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baseline="-25000" dirty="0" err="1">
                <a:latin typeface="Arial"/>
                <a:cs typeface="Arial"/>
              </a:rPr>
              <a:t>o</a:t>
            </a:r>
            <a:r>
              <a:rPr lang="en-US" sz="1800" b="1" dirty="0">
                <a:latin typeface="Arial"/>
                <a:cs typeface="Arial"/>
              </a:rPr>
              <a:t> = 3.8)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dirty="0" smtClean="0"/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5940152" y="836712"/>
            <a:ext cx="3275856" cy="5572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Localized, intense microdischarges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Highest E/N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Initial, filamentary microdischarges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Wave-like propagation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Intense FMs vs. more diffuse plasma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764704"/>
            <a:ext cx="2880320" cy="49685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59832" y="764704"/>
            <a:ext cx="2880320" cy="49685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43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0"/>
    </mc:Choice>
    <mc:Fallback xmlns="">
      <p:transition spd="slow" advTm="697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MICROSCOPIC VIEW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54868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8" t="967" r="1076" b="1996"/>
          <a:stretch/>
        </p:blipFill>
        <p:spPr bwMode="auto">
          <a:xfrm>
            <a:off x="4788024" y="692696"/>
            <a:ext cx="3878187" cy="3941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4581128"/>
            <a:ext cx="3888432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 </a:t>
            </a:r>
            <a:r>
              <a:rPr lang="en-US" b="1" dirty="0" smtClean="0">
                <a:latin typeface="Arial"/>
                <a:cs typeface="Arial"/>
              </a:rPr>
              <a:t>(</a:t>
            </a:r>
            <a:r>
              <a:rPr lang="en-US" b="1" dirty="0" err="1">
                <a:latin typeface="Arial"/>
                <a:cs typeface="Arial"/>
              </a:rPr>
              <a:t>ε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dirty="0" err="1">
                <a:latin typeface="Arial"/>
                <a:cs typeface="Arial"/>
              </a:rPr>
              <a:t>ε</a:t>
            </a:r>
            <a:r>
              <a:rPr lang="en-US" b="1" baseline="-25000" dirty="0" err="1">
                <a:latin typeface="Arial"/>
                <a:cs typeface="Arial"/>
              </a:rPr>
              <a:t>o</a:t>
            </a:r>
            <a:r>
              <a:rPr lang="en-US" b="1" dirty="0">
                <a:latin typeface="Arial"/>
                <a:cs typeface="Arial"/>
              </a:rPr>
              <a:t> = 3</a:t>
            </a:r>
            <a:r>
              <a:rPr lang="en-US" b="1" dirty="0" smtClean="0">
                <a:latin typeface="Arial"/>
                <a:cs typeface="Arial"/>
              </a:rPr>
              <a:t>.8)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b="1" dirty="0" smtClean="0">
                <a:latin typeface="Arial"/>
                <a:cs typeface="Arial"/>
              </a:rPr>
              <a:t>Weak FM plasma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b="1" dirty="0" smtClean="0">
                <a:latin typeface="Arial"/>
                <a:cs typeface="Arial"/>
              </a:rPr>
              <a:t>More diffuse discharge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2309" r="1"/>
          <a:stretch/>
        </p:blipFill>
        <p:spPr bwMode="auto">
          <a:xfrm>
            <a:off x="323528" y="692696"/>
            <a:ext cx="388843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3528" y="4581128"/>
            <a:ext cx="38884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Zirconia </a:t>
            </a:r>
            <a:r>
              <a:rPr lang="en-US" sz="1800" b="1" dirty="0" smtClean="0">
                <a:latin typeface="Arial"/>
                <a:cs typeface="Arial"/>
              </a:rPr>
              <a:t>(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dirty="0">
                <a:latin typeface="Arial"/>
                <a:cs typeface="Arial"/>
              </a:rPr>
              <a:t>/</a:t>
            </a:r>
            <a:r>
              <a:rPr lang="en-US" sz="1800" b="1" dirty="0" err="1">
                <a:latin typeface="Arial"/>
                <a:cs typeface="Arial"/>
              </a:rPr>
              <a:t>ε</a:t>
            </a:r>
            <a:r>
              <a:rPr lang="en-US" sz="1800" b="1" baseline="-25000" dirty="0" err="1">
                <a:latin typeface="Arial"/>
                <a:cs typeface="Arial"/>
              </a:rPr>
              <a:t>o</a:t>
            </a:r>
            <a:r>
              <a:rPr lang="en-US" sz="1800" b="1" dirty="0">
                <a:latin typeface="Arial"/>
                <a:cs typeface="Arial"/>
              </a:rPr>
              <a:t> = </a:t>
            </a:r>
            <a:r>
              <a:rPr lang="en-US" sz="1800" b="1" dirty="0" smtClean="0">
                <a:latin typeface="Arial"/>
                <a:cs typeface="Arial"/>
              </a:rPr>
              <a:t>28.8)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1800" b="1" dirty="0" smtClean="0">
                <a:latin typeface="Arial"/>
                <a:cs typeface="Arial"/>
              </a:rPr>
              <a:t>Intense, localized FMs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1800" b="1" dirty="0" smtClean="0">
                <a:latin typeface="Arial"/>
                <a:cs typeface="Arial"/>
              </a:rPr>
              <a:t>SIW formation</a:t>
            </a:r>
            <a:endParaRPr lang="en-US" sz="1800" b="1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1520" y="692696"/>
            <a:ext cx="4032448" cy="49685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16016" y="692696"/>
            <a:ext cx="4032448" cy="49685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6240" y="6381328"/>
            <a:ext cx="1295400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95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0"/>
    </mc:Choice>
    <mc:Fallback xmlns="">
      <p:transition spd="slow" advTm="6976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45231</TotalTime>
  <Words>934</Words>
  <Application>Microsoft Macintosh PowerPoint</Application>
  <PresentationFormat>On-screen Show (4:3)</PresentationFormat>
  <Paragraphs>281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INTRODUCTION TO PACKED BED REACTORS</vt:lpstr>
      <vt:lpstr>POORLY UNDERSTOOD PHENOMENA </vt:lpstr>
      <vt:lpstr>PowerPoint Presentation</vt:lpstr>
      <vt:lpstr>PowerPoint Presentation</vt:lpstr>
      <vt:lpstr>EXPERIMENTAL SETUP</vt:lpstr>
      <vt:lpstr>SYSTEM AMENABLE TO MODELING</vt:lpstr>
      <vt:lpstr>MACROSCOPIC VIEW: 1 Atmosphere</vt:lpstr>
      <vt:lpstr>MICROSCOPIC VIEW</vt:lpstr>
      <vt:lpstr>DISCHARGE SENSITIVITY TO PRESSURE CHANGE</vt:lpstr>
      <vt:lpstr>PBRs in SUB-ATMOSPHERIC ENVIRONMENTS</vt:lpstr>
      <vt:lpstr>POTENTIAL CHARGING EFFECTS</vt:lpstr>
      <vt:lpstr>CONCLUSIONS OF PRESSURE  VARYING DISCHARGES</vt:lpstr>
      <vt:lpstr>“LONG”, TIME-INTEGRATED IMAGES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P.T.</dc:creator>
  <cp:lastModifiedBy>Kenneth Engeling</cp:lastModifiedBy>
  <cp:revision>915</cp:revision>
  <cp:lastPrinted>2017-05-15T17:57:29Z</cp:lastPrinted>
  <dcterms:created xsi:type="dcterms:W3CDTF">2012-03-04T21:52:45Z</dcterms:created>
  <dcterms:modified xsi:type="dcterms:W3CDTF">2017-10-17T18:43:23Z</dcterms:modified>
</cp:coreProperties>
</file>