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3" r:id="rId2"/>
    <p:sldId id="274" r:id="rId3"/>
    <p:sldId id="349" r:id="rId4"/>
    <p:sldId id="350" r:id="rId5"/>
    <p:sldId id="317" r:id="rId6"/>
    <p:sldId id="351" r:id="rId7"/>
    <p:sldId id="352" r:id="rId8"/>
    <p:sldId id="341" r:id="rId9"/>
    <p:sldId id="331" r:id="rId10"/>
    <p:sldId id="342" r:id="rId11"/>
    <p:sldId id="345" r:id="rId12"/>
    <p:sldId id="343" r:id="rId13"/>
    <p:sldId id="344" r:id="rId14"/>
    <p:sldId id="348" r:id="rId15"/>
    <p:sldId id="353" r:id="rId16"/>
    <p:sldId id="347" r:id="rId17"/>
    <p:sldId id="335" r:id="rId18"/>
    <p:sldId id="354" r:id="rId19"/>
    <p:sldId id="355" r:id="rId20"/>
  </p:sldIdLst>
  <p:sldSz cx="9144000" cy="6858000" type="screen4x3"/>
  <p:notesSz cx="9296400" cy="7010400"/>
  <p:defaultTextStyle>
    <a:defPPr>
      <a:defRPr lang="zh-CN"/>
    </a:defPPr>
    <a:lvl1pPr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nhui Qu" initials="CQ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00"/>
    <a:srgbClr val="7ADA00"/>
    <a:srgbClr val="00FF00"/>
    <a:srgbClr val="00FFFF"/>
    <a:srgbClr val="FF00FF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1" autoAdjust="0"/>
    <p:restoredTop sz="95423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108" y="-870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020" cy="35040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279" y="0"/>
            <a:ext cx="4028020" cy="35040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0D12E72E-4349-46D7-A272-A9D96AFE1770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804"/>
            <a:ext cx="4028020" cy="35040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279" y="6658804"/>
            <a:ext cx="4028020" cy="35040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82F46F27-989A-4138-9CCE-13BF9B868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6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EA955A4-6F43-4037-ABC0-BC39A446D3F4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20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D9D0C07-14E2-4194-852E-C5F87E8F5B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92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51100" y="109538"/>
            <a:ext cx="4394200" cy="3295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758" y="3488161"/>
            <a:ext cx="8498028" cy="3522239"/>
          </a:xfrm>
          <a:noFill/>
        </p:spPr>
        <p:txBody>
          <a:bodyPr wrap="square" lIns="91410" tIns="45704" rIns="91410" bIns="45704" numCol="1" anchor="t" anchorCtr="0" compatLnSpc="1">
            <a:prstTxWarp prst="textNoShape">
              <a:avLst/>
            </a:prstTxWarp>
          </a:bodyPr>
          <a:lstStyle/>
          <a:p>
            <a:pPr marL="310584" indent="-310584">
              <a:buFontTx/>
              <a:buAutoNum type="arabicPeriod"/>
            </a:pPr>
            <a:endParaRPr lang="en-US" altLang="ko-KR" dirty="0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Beta is the analogous</a:t>
            </a:r>
            <a:r>
              <a:rPr lang="en-US" baseline="0" dirty="0"/>
              <a:t> to surface roughness.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18E2-31ED-40F7-9F8C-F3978A52926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r>
              <a:rPr lang="en-US" baseline="0" dirty="0" smtClean="0"/>
              <a:t> for atm discharges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3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Unexplained phenomenon</a:t>
            </a:r>
            <a:r>
              <a:rPr lang="en-US" baseline="0" dirty="0"/>
              <a:t> </a:t>
            </a:r>
          </a:p>
          <a:p>
            <a:r>
              <a:rPr lang="en-US" baseline="0" dirty="0"/>
              <a:t>Greater than the sum of individual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3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</a:t>
            </a:r>
            <a:r>
              <a:rPr lang="en-US" baseline="0" dirty="0"/>
              <a:t> for atm discharges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3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2E2946-C3A6-42D2-A7EB-CDFE9889C550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8" tIns="45645" rIns="91288" bIns="45645" anchor="b"/>
          <a:lstStyle/>
          <a:p>
            <a:pPr algn="r" defTabSz="965628"/>
            <a:fld id="{C02D8B3B-0735-49DD-8DF7-A703250218D0}" type="slidenum">
              <a:rPr lang="en-US" sz="1200">
                <a:latin typeface="Times New Roman" pitchFamily="18" charset="0"/>
              </a:rPr>
              <a:pPr algn="r" defTabSz="965628"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9" tIns="45639" rIns="91279" bIns="45639" anchor="b"/>
          <a:lstStyle/>
          <a:p>
            <a:pPr algn="r" defTabSz="965628"/>
            <a:fld id="{E5746DDB-7280-46F9-A34E-533926D917E8}" type="slidenum">
              <a:rPr lang="en-US" sz="1200">
                <a:latin typeface="Times New Roman" pitchFamily="18" charset="0"/>
              </a:rPr>
              <a:pPr algn="r" defTabSz="965628"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279" tIns="45639" rIns="91279" bIns="4563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Humidity: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Dielectric relaxation</a:t>
            </a:r>
            <a:r>
              <a:rPr lang="en-US" baseline="0" dirty="0"/>
              <a:t> time of catalysts ~ 9e-15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3045-D29B-40F5-B767-63358967D44B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FE46-3D95-421B-93EE-BBC7879195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991E-723E-4858-A13B-F5C9B3BF36D0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63DF-E07D-4DE8-8CF1-2459AD6740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4AFB-E81C-419B-A6F0-955200CD6A90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B02D-7D36-4735-88C1-9C0E4FB07B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E542-B1D9-4FBD-A212-F18F86B5B9AF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20B2-92C9-4DE5-9C19-3CD2D300DA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5078-D508-4622-8A77-912B95D6ABF6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6061-6CDB-4C00-8BE4-FE55202CE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A737-19B9-45FD-8512-DCB3EC3D124C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D98D-2644-41C2-B0A8-BFDB57C393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C0D1-A638-474E-A62F-71EE889CD841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CE8B-3019-4B89-A38A-97EE508C2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5A02-B1E9-4E84-AAFE-938A9FB97AA3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5729-FF62-4D60-B1ED-2CEB294A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5D70-C551-4A72-AF91-E06763A1F03A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B61B-1DD8-459E-A113-B4D9FAF913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C31B-6221-4797-A72F-922D1DD68B8D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328D-1552-4B2A-9C31-79E3EEA1E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B336-B6E2-4FFB-AF28-6FDC6A5169E4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2A9D-7D7A-4A5D-B48B-8CD9318A45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15C34C-06DA-40D2-8FB4-B54C3E49E112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740499-9D9B-4913-B575-6AA49A347B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1"/>
          <p:cNvSpPr txBox="1">
            <a:spLocks noChangeArrowheads="1"/>
          </p:cNvSpPr>
          <p:nvPr/>
        </p:nvSpPr>
        <p:spPr bwMode="auto">
          <a:xfrm>
            <a:off x="358080" y="188640"/>
            <a:ext cx="8534400" cy="59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Interactions between plasmas and microscopic metal particles in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packed bed </a:t>
            </a:r>
            <a:r>
              <a:rPr lang="en-US" altLang="zh-CN" sz="3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ko-KR" sz="2200" b="1" baseline="30000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sz="2200" b="1" baseline="30000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Juliusz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Kruszelnicki, Kenneth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Engeling,                   John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Foster, and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Mark J.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Kushner</a:t>
            </a:r>
          </a:p>
          <a:p>
            <a:pPr algn="ctr">
              <a:spcBef>
                <a:spcPct val="0"/>
              </a:spcBef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Michigan, Ann Arbor,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MI, 48109, USA</a:t>
            </a:r>
          </a:p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jkrusze@umich.edu,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kenengel@umich.edu,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jefoster@umich.edu, mjkush@umich.edu</a:t>
            </a:r>
            <a:endParaRPr lang="en-US" altLang="ko-KR" sz="2800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ko-KR" sz="2000" b="1" dirty="0" smtClean="0">
                <a:latin typeface="Arial" charset="0"/>
                <a:ea typeface="굴림" charset="-127"/>
              </a:rPr>
              <a:t>MIPSE Symposium</a:t>
            </a:r>
            <a:endParaRPr kumimoji="1" lang="en-US" altLang="ko-KR" sz="2000" b="1" dirty="0">
              <a:latin typeface="Arial" charset="0"/>
              <a:ea typeface="굴림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ko-KR" sz="2000" b="1" dirty="0" smtClean="0">
                <a:latin typeface="Arial" charset="0"/>
                <a:ea typeface="굴림" charset="-127"/>
              </a:rPr>
              <a:t>October 2017</a:t>
            </a:r>
            <a:r>
              <a:rPr lang="en-US" sz="2800" b="1" dirty="0"/>
              <a:t> </a:t>
            </a:r>
            <a:endParaRPr lang="en-US" altLang="ko-KR" sz="2800" b="1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2800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* Work supported by </a:t>
            </a:r>
            <a:r>
              <a:rPr lang="en-US" altLang="ko-KR" sz="20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the Department of Energy Office of Fusion Energy Science and the National </a:t>
            </a:r>
            <a:r>
              <a:rPr lang="en-US" altLang="ko-KR" sz="20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Science Foundation.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64703"/>
            <a:ext cx="3690759" cy="5397491"/>
          </a:xfrm>
          <a:prstGeom prst="rect">
            <a:avLst/>
          </a:prstGeom>
        </p:spPr>
      </p:pic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CATALYSTS – MICRODISCHARGE REGION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69269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020272" y="3212976"/>
            <a:ext cx="69061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4" name="内容占位符 2"/>
          <p:cNvSpPr txBox="1">
            <a:spLocks/>
          </p:cNvSpPr>
          <p:nvPr/>
        </p:nvSpPr>
        <p:spPr bwMode="auto">
          <a:xfrm>
            <a:off x="28974" y="755204"/>
            <a:ext cx="5335114" cy="187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E-field vector guides streamers toward catalysts</a:t>
            </a:r>
          </a:p>
          <a:p>
            <a:pPr marL="64008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 fluxes to catalyst increase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Surface Ionization Waves</a:t>
            </a:r>
          </a:p>
          <a:p>
            <a:pPr marL="64008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Locally E-field vector points into the surface of the dielectric</a:t>
            </a:r>
          </a:p>
          <a:p>
            <a:pPr marL="34747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94755"/>
            <a:ext cx="2377440" cy="342653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4983068" y="2846441"/>
            <a:ext cx="2727816" cy="3665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000263" y="4365104"/>
            <a:ext cx="2710621" cy="16310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" y="2640040"/>
            <a:ext cx="2377440" cy="33812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8" y="6062979"/>
            <a:ext cx="3383280" cy="140971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5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64904"/>
            <a:ext cx="504056" cy="3361639"/>
          </a:xfrm>
          <a:prstGeom prst="rect">
            <a:avLst/>
          </a:prstGeom>
        </p:spPr>
      </p:pic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90265"/>
            <a:ext cx="8640960" cy="998985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CATALYSTS –MICRODISCHARGE FORMATION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69269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4" name="内容占位符 2"/>
          <p:cNvSpPr txBox="1">
            <a:spLocks/>
          </p:cNvSpPr>
          <p:nvPr/>
        </p:nvSpPr>
        <p:spPr bwMode="auto">
          <a:xfrm>
            <a:off x="28974" y="692696"/>
            <a:ext cx="879149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Charges are free to flow through metallic catalysts, accumulate on surfaces and produce additional field enhancement, and direct streamers towards the triple points.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field between the head of the streamer (+, red on the left) and catalyst (-, blue on the left) continues increasing (peak≈250 kV/cm).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21272"/>
            <a:ext cx="3200400" cy="355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93664"/>
            <a:ext cx="3200400" cy="3556000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23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CATALYSTS LOCATION 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569446" y="1196752"/>
            <a:ext cx="375508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Catalysts placed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in s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urface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ionization wave region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evolution mirrors base case.</a:t>
            </a:r>
            <a:b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SIW sweeps over the catalysts. </a:t>
            </a:r>
            <a:b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discharge propagation direction changes – from right to left.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69269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5389934" cy="53214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72" y="6615637"/>
            <a:ext cx="3017520" cy="125731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4384" y="6582544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5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84" y="630763"/>
            <a:ext cx="3584788" cy="5462533"/>
          </a:xfrm>
          <a:prstGeom prst="rect">
            <a:avLst/>
          </a:prstGeom>
        </p:spPr>
      </p:pic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CATALYSTS – </a:t>
            </a:r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SIW REGION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69269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876256" y="2924944"/>
            <a:ext cx="49625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4" name="内容占位符 2"/>
          <p:cNvSpPr txBox="1">
            <a:spLocks/>
          </p:cNvSpPr>
          <p:nvPr/>
        </p:nvSpPr>
        <p:spPr bwMode="auto">
          <a:xfrm>
            <a:off x="28974" y="755204"/>
            <a:ext cx="4975074" cy="187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field vector parallel to the surface as SIW sweeps across catalysts.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VUV photoionization allows plasma to ‘jump’ over catalysts.</a:t>
            </a:r>
          </a:p>
          <a:p>
            <a:pPr marL="34747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4924009" y="2885693"/>
            <a:ext cx="2448498" cy="3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924009" y="3933056"/>
            <a:ext cx="2448497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0" y="2636912"/>
            <a:ext cx="2377440" cy="3396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" y="2624945"/>
            <a:ext cx="2377440" cy="33963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078219"/>
            <a:ext cx="3017520" cy="125731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1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90265"/>
            <a:ext cx="8640960" cy="998985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CATALYSTS –FIELD EMISSION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69269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4" name="内容占位符 2"/>
          <p:cNvSpPr txBox="1">
            <a:spLocks/>
          </p:cNvSpPr>
          <p:nvPr/>
        </p:nvSpPr>
        <p:spPr bwMode="auto">
          <a:xfrm>
            <a:off x="28974" y="980728"/>
            <a:ext cx="396696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electric field enhancement (1&lt;</a:t>
            </a:r>
            <a:r>
              <a:rPr lang="el-G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&lt;1000s) due to surface roughness (Fowler-Nordheim).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(up to 1000s of kV/cm) overcome the catalyst work function (≈ 5 eV), leading to field emission.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Field emission from catalysts leads to partial surface discharges observed in experiments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7755" y="5842248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Kim et al. J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Phys. D.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42, 135210 (2009)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24" y="965448"/>
            <a:ext cx="4876800" cy="4876800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48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24" y="2924944"/>
            <a:ext cx="3308176" cy="3924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48777"/>
            <a:ext cx="3744416" cy="3328370"/>
          </a:xfrm>
          <a:prstGeom prst="rect">
            <a:avLst/>
          </a:prstGeom>
        </p:spPr>
      </p:pic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162962" y="-243408"/>
            <a:ext cx="8858801" cy="1143001"/>
          </a:xfrm>
        </p:spPr>
        <p:txBody>
          <a:bodyPr/>
          <a:lstStyle/>
          <a:p>
            <a:r>
              <a:rPr lang="en-US" altLang="zh-CN" sz="2700" b="1" dirty="0">
                <a:latin typeface="Arial" panose="020B0604020202020204" pitchFamily="34" charset="0"/>
                <a:cs typeface="Arial" panose="020B0604020202020204" pitchFamily="34" charset="0"/>
              </a:rPr>
              <a:t>ELECTRIC FIELD EMISSION OF ELECTRONS</a:t>
            </a:r>
            <a:endParaRPr lang="zh-CN" altLang="en-US" sz="27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206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8" name="内容占位符 2"/>
          <p:cNvSpPr txBox="1">
            <a:spLocks/>
          </p:cNvSpPr>
          <p:nvPr/>
        </p:nvSpPr>
        <p:spPr bwMode="auto">
          <a:xfrm>
            <a:off x="152400" y="685801"/>
            <a:ext cx="8686800" cy="36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l-G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determined by nano-to-microscopic surface features: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176386" y="2276872"/>
            <a:ext cx="8686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super-linearly becomes driven by surface processes as a function of </a:t>
            </a:r>
            <a:r>
              <a:rPr lang="el-G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59394" y="1254089"/>
                <a:ext cx="2424574" cy="806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𝒉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𝒉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d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·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𝒓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394" y="1254089"/>
                <a:ext cx="2424574" cy="806759"/>
              </a:xfrm>
              <a:prstGeom prst="rect">
                <a:avLst/>
              </a:prstGeom>
              <a:blipFill rotWithShape="1">
                <a:blip r:embed="rId5"/>
                <a:stretch>
                  <a:fillRect t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2181530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18"/>
    </mc:Choice>
    <mc:Fallback xmlns="">
      <p:transition spd="slow" advTm="5831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FLUXES TO THE SURFACES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69269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4" name="内容占位符 2"/>
          <p:cNvSpPr txBox="1">
            <a:spLocks/>
          </p:cNvSpPr>
          <p:nvPr/>
        </p:nvSpPr>
        <p:spPr bwMode="auto">
          <a:xfrm>
            <a:off x="251520" y="902217"/>
            <a:ext cx="5040560" cy="504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 catalyst replaced with dielectric – same mesh, only material properties change.</a:t>
            </a:r>
            <a:b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filament of plasma forms, no longer attracted to the triple points.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peak electron density due to decreased Electric Field in the proximity of the catalytic particles.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64704"/>
            <a:ext cx="2532681" cy="53306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985238"/>
            <a:ext cx="433280" cy="2889621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1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52928" cy="4299630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23986" y="4664736"/>
            <a:ext cx="9107061" cy="169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Profiles of principle positive and negative charged species to the surface of the catalyst (left) and dielectric (right) at t = 3.3 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 catalyst attracts up to 100 X greater peak fluxes.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more peaked – fluxes concentrate on triple point.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524185" y="54868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179512" y="-306289"/>
            <a:ext cx="864096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buFontTx/>
            </a:pPr>
            <a:endParaRPr lang="zh-CN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FLUX PROFILES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7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017240"/>
            <a:ext cx="5143500" cy="4572000"/>
          </a:xfrm>
          <a:prstGeom prst="rect">
            <a:avLst/>
          </a:prstGeom>
        </p:spPr>
      </p:pic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162962" y="-243408"/>
            <a:ext cx="8858801" cy="1143001"/>
          </a:xfrm>
        </p:spPr>
        <p:txBody>
          <a:bodyPr/>
          <a:lstStyle/>
          <a:p>
            <a:r>
              <a:rPr lang="en-US" altLang="zh-CN" sz="2700" b="1" dirty="0">
                <a:latin typeface="Arial" panose="020B0604020202020204" pitchFamily="34" charset="0"/>
                <a:cs typeface="Arial" panose="020B0604020202020204" pitchFamily="34" charset="0"/>
              </a:rPr>
              <a:t>SURFACE HEATING</a:t>
            </a:r>
            <a:endParaRPr lang="zh-CN" altLang="en-US" sz="27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206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179512" y="1196752"/>
            <a:ext cx="3820988" cy="441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Instantaneous energy deposition to all surfaces due to single microdischarge.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Plasma forms at t ≈ 1 ns, energy due to ions increases rapidly. Neutrals follow.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Voltage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turns off at t ≈ 3 ns.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97% of energy to surface due to ion impact processes.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130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18"/>
    </mc:Choice>
    <mc:Fallback xmlns="">
      <p:transition spd="slow" advTm="5831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107656" y="-242888"/>
            <a:ext cx="8928839" cy="1143001"/>
          </a:xfrm>
        </p:spPr>
        <p:txBody>
          <a:bodyPr/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0" name="内容占位符 2"/>
          <p:cNvSpPr>
            <a:spLocks noGrp="1"/>
          </p:cNvSpPr>
          <p:nvPr>
            <p:ph idx="1"/>
          </p:nvPr>
        </p:nvSpPr>
        <p:spPr>
          <a:xfrm>
            <a:off x="306367" y="1268760"/>
            <a:ext cx="8531265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Charge redistribution within the metal leads to catalysts providing additional field enhancement, guiding discharges toward triple points.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Field strengths are high enough to induce field emission.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Field emission may explain surface plasmas observed in experiments.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Flux profiles of charged species to the surface of the catalyst are peaked, focusing on gas/metal/dielectric triple points leading to localized heating.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zh-CN" alt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Line 2"/>
          <p:cNvSpPr>
            <a:spLocks noChangeShapeType="1"/>
          </p:cNvSpPr>
          <p:nvPr/>
        </p:nvSpPr>
        <p:spPr bwMode="auto">
          <a:xfrm>
            <a:off x="468313" y="692150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1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"/>
    </mc:Choice>
    <mc:Fallback xmlns="">
      <p:transition spd="slow" advTm="10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3" y="1196752"/>
            <a:ext cx="8856985" cy="55727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Plasma Catalytic Packed Bed Reactors for Gas Reprocessing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Description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Discharge Evolution – Base Case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of Catalyst</a:t>
            </a:r>
          </a:p>
          <a:p>
            <a:pPr marL="740664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 morphology</a:t>
            </a:r>
          </a:p>
          <a:p>
            <a:pPr marL="740664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of Catalyst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Field Emission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Fluxes Incident on Catalysts</a:t>
            </a:r>
          </a:p>
          <a:p>
            <a:pPr marL="740664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 Flux Profile</a:t>
            </a:r>
          </a:p>
          <a:p>
            <a:pPr marL="740664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Species of Interest</a:t>
            </a:r>
          </a:p>
          <a:p>
            <a:pPr marL="347472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lvl="2"/>
            <a:endParaRPr lang="en-US" altLang="zh-CN" sz="1800" dirty="0" smtClean="0"/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764704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13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42" y="1143000"/>
            <a:ext cx="400651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762000"/>
            <a:ext cx="4800600" cy="3581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Plasma/catalytic synergy has been observed, but yet unexplained. 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Conversion rates are highest when both plasma and thermal catalysis take place.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Plasma provides electrons, ions, radicals, UV → heating, surface modification, self-cleaning.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Presence of metallic catalysts impacts plasma formation.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0" y="-228601"/>
            <a:ext cx="914400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SYNERGY IN PLASMA CATALYSIS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486338" y="63611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3" name="内容占位符 2"/>
          <p:cNvSpPr txBox="1">
            <a:spLocks/>
          </p:cNvSpPr>
          <p:nvPr/>
        </p:nvSpPr>
        <p:spPr bwMode="auto">
          <a:xfrm>
            <a:off x="437820" y="6049315"/>
            <a:ext cx="5581980" cy="80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/>
              <a:buChar char="·"/>
            </a:pPr>
            <a:r>
              <a:rPr lang="fr-FR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Kim et al.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Eur Phys J Appl Phys 55:13806 (2011)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/>
              <a:buChar char="·"/>
            </a:pPr>
            <a:r>
              <a:rPr lang="fr-FR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Kim et al. </a:t>
            </a:r>
            <a:r>
              <a:rPr lang="pt-BR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Plasma Chem Plasma Process (2016) 36: 45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/>
              <a:buChar char="·"/>
            </a:pPr>
            <a:endParaRPr lang="en-US" altLang="zh-CN" sz="1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23465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41539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内容占位符 2"/>
          <p:cNvSpPr txBox="1">
            <a:spLocks/>
          </p:cNvSpPr>
          <p:nvPr/>
        </p:nvSpPr>
        <p:spPr>
          <a:xfrm>
            <a:off x="76200" y="4419600"/>
            <a:ext cx="30480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ICCD image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Zeolite, no</a:t>
            </a:r>
            <a:b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572000" y="4426527"/>
            <a:ext cx="30480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ICCD image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Zeolite with</a:t>
            </a:r>
            <a:b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Ag catalyst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4384" y="6582544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70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60"/>
    </mc:Choice>
    <mc:Fallback xmlns="">
      <p:transition spd="slow" advTm="742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219200"/>
            <a:ext cx="8926513" cy="3505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Plasma discharge dynamics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: How does presence of metallic particles affect DBD discharges in PBRs?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Formation of surface discharges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: What processes are produce additional plasma structures in catalyst-impregnated systems?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Surface fluxes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: What species are delivered to the catalyst surface?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Surface heating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: How is energy transferred to the catalyst and what are the sources?</a:t>
            </a: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0" y="-152401"/>
            <a:ext cx="914400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RESEARCH ISSUES: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486338" y="6858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61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60"/>
    </mc:Choice>
    <mc:Fallback xmlns="">
      <p:transition spd="slow" advTm="742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5"/>
          <p:cNvSpPr txBox="1">
            <a:spLocks noChangeArrowheads="1"/>
          </p:cNvSpPr>
          <p:nvPr/>
        </p:nvSpPr>
        <p:spPr bwMode="auto">
          <a:xfrm>
            <a:off x="6176963" y="114300"/>
            <a:ext cx="2771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algn="ctr" eaLnBrk="0" hangingPunct="0"/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nonPDPSIM</a:t>
            </a:r>
          </a:p>
        </p:txBody>
      </p:sp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6119813" y="1111250"/>
            <a:ext cx="274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7" name="Text Box 13"/>
          <p:cNvSpPr txBox="1">
            <a:spLocks noChangeArrowheads="1"/>
          </p:cNvSpPr>
          <p:nvPr/>
        </p:nvSpPr>
        <p:spPr bwMode="auto">
          <a:xfrm>
            <a:off x="6249887" y="1996966"/>
            <a:ext cx="264259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nstructured mesh.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Fully implicit plasma transport.</a:t>
            </a:r>
          </a:p>
          <a:p>
            <a:pPr marL="231775" indent="-231775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Time slicing algorithms between plasma and fluid timescales.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962150" y="4195763"/>
            <a:ext cx="2371725" cy="3825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Radiation Transport</a:t>
            </a:r>
          </a:p>
        </p:txBody>
      </p:sp>
      <p:sp>
        <p:nvSpPr>
          <p:cNvPr id="21532" name="Text Box 12"/>
          <p:cNvSpPr txBox="1">
            <a:spLocks noChangeArrowheads="1"/>
          </p:cNvSpPr>
          <p:nvPr/>
        </p:nvSpPr>
        <p:spPr bwMode="auto">
          <a:xfrm>
            <a:off x="449263" y="670135"/>
            <a:ext cx="2778125" cy="6572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Plasma Hydrodynamics</a:t>
            </a:r>
          </a:p>
          <a:p>
            <a:pPr algn="ctr"/>
            <a:r>
              <a:rPr lang="en-US" b="1" dirty="0"/>
              <a:t>Poisson’s Equation</a:t>
            </a:r>
          </a:p>
        </p:txBody>
      </p:sp>
      <p:sp>
        <p:nvSpPr>
          <p:cNvPr id="21533" name="Text Box 13"/>
          <p:cNvSpPr txBox="1">
            <a:spLocks noChangeArrowheads="1"/>
          </p:cNvSpPr>
          <p:nvPr/>
        </p:nvSpPr>
        <p:spPr bwMode="auto">
          <a:xfrm>
            <a:off x="3556000" y="785813"/>
            <a:ext cx="1897063" cy="3413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Gas </a:t>
            </a:r>
            <a:r>
              <a:rPr lang="en-US" b="1" dirty="0"/>
              <a:t>Phase </a:t>
            </a:r>
            <a:r>
              <a:rPr lang="en-US" b="1" dirty="0" smtClean="0"/>
              <a:t>Plasma</a:t>
            </a:r>
          </a:p>
        </p:txBody>
      </p:sp>
      <p:sp>
        <p:nvSpPr>
          <p:cNvPr id="21535" name="Rectangle 15"/>
          <p:cNvSpPr>
            <a:spLocks noChangeArrowheads="1"/>
          </p:cNvSpPr>
          <p:nvPr/>
        </p:nvSpPr>
        <p:spPr bwMode="auto">
          <a:xfrm>
            <a:off x="320675" y="476672"/>
            <a:ext cx="5654675" cy="104415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1511" name="Group 16"/>
          <p:cNvGrpSpPr>
            <a:grpSpLocks/>
          </p:cNvGrpSpPr>
          <p:nvPr/>
        </p:nvGrpSpPr>
        <p:grpSpPr bwMode="auto">
          <a:xfrm>
            <a:off x="320675" y="1741488"/>
            <a:ext cx="5654675" cy="976312"/>
            <a:chOff x="217" y="1620"/>
            <a:chExt cx="3562" cy="615"/>
          </a:xfrm>
        </p:grpSpPr>
        <p:sp>
          <p:nvSpPr>
            <p:cNvPr id="21529" name="Text Box 17"/>
            <p:cNvSpPr txBox="1">
              <a:spLocks noChangeArrowheads="1"/>
            </p:cNvSpPr>
            <p:nvPr/>
          </p:nvSpPr>
          <p:spPr bwMode="auto">
            <a:xfrm>
              <a:off x="423" y="1721"/>
              <a:ext cx="1582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Bulk Electron Energy</a:t>
              </a:r>
            </a:p>
            <a:p>
              <a:pPr algn="ctr"/>
              <a:r>
                <a:rPr lang="en-US" b="1" dirty="0"/>
                <a:t>Transport</a:t>
              </a:r>
            </a:p>
          </p:txBody>
        </p:sp>
        <p:sp>
          <p:nvSpPr>
            <p:cNvPr id="21530" name="Text Box 18"/>
            <p:cNvSpPr txBox="1">
              <a:spLocks noChangeArrowheads="1"/>
            </p:cNvSpPr>
            <p:nvPr/>
          </p:nvSpPr>
          <p:spPr bwMode="auto">
            <a:xfrm>
              <a:off x="2132" y="1721"/>
              <a:ext cx="1454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Kinetic “Beam”</a:t>
              </a:r>
            </a:p>
            <a:p>
              <a:pPr algn="ctr"/>
              <a:r>
                <a:rPr lang="en-US" b="1" dirty="0"/>
                <a:t>Electron Transport </a:t>
              </a:r>
            </a:p>
          </p:txBody>
        </p:sp>
        <p:sp>
          <p:nvSpPr>
            <p:cNvPr id="21531" name="Rectangle 19"/>
            <p:cNvSpPr>
              <a:spLocks noChangeArrowheads="1"/>
            </p:cNvSpPr>
            <p:nvPr/>
          </p:nvSpPr>
          <p:spPr bwMode="auto">
            <a:xfrm>
              <a:off x="217" y="1620"/>
              <a:ext cx="3562" cy="6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12" name="Group 20"/>
          <p:cNvGrpSpPr>
            <a:grpSpLocks/>
          </p:cNvGrpSpPr>
          <p:nvPr/>
        </p:nvGrpSpPr>
        <p:grpSpPr bwMode="auto">
          <a:xfrm>
            <a:off x="322263" y="2979738"/>
            <a:ext cx="5654675" cy="976312"/>
            <a:chOff x="238" y="2340"/>
            <a:chExt cx="3562" cy="615"/>
          </a:xfrm>
        </p:grpSpPr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601" y="2440"/>
              <a:ext cx="1179" cy="407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Neutral Transport</a:t>
              </a:r>
            </a:p>
            <a:p>
              <a:pPr algn="ctr"/>
              <a:r>
                <a:rPr lang="en-US" b="1" dirty="0"/>
                <a:t>Navier-Stokes</a:t>
              </a:r>
            </a:p>
          </p:txBody>
        </p:sp>
        <p:sp>
          <p:nvSpPr>
            <p:cNvPr id="21527" name="Text Box 22"/>
            <p:cNvSpPr txBox="1">
              <a:spLocks noChangeArrowheads="1"/>
            </p:cNvSpPr>
            <p:nvPr/>
          </p:nvSpPr>
          <p:spPr bwMode="auto">
            <a:xfrm>
              <a:off x="2066" y="2440"/>
              <a:ext cx="1462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Neutral and Plasma</a:t>
              </a:r>
            </a:p>
            <a:p>
              <a:pPr algn="ctr"/>
              <a:r>
                <a:rPr lang="en-US" b="1" dirty="0"/>
                <a:t>Chemistry </a:t>
              </a:r>
            </a:p>
          </p:txBody>
        </p:sp>
        <p:sp>
          <p:nvSpPr>
            <p:cNvPr id="21528" name="Rectangle 23"/>
            <p:cNvSpPr>
              <a:spLocks noChangeArrowheads="1"/>
            </p:cNvSpPr>
            <p:nvPr/>
          </p:nvSpPr>
          <p:spPr bwMode="auto">
            <a:xfrm>
              <a:off x="238" y="2340"/>
              <a:ext cx="3562" cy="6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13" name="Line 24"/>
          <p:cNvSpPr>
            <a:spLocks noChangeShapeType="1"/>
          </p:cNvSpPr>
          <p:nvPr/>
        </p:nvSpPr>
        <p:spPr bwMode="auto">
          <a:xfrm>
            <a:off x="3149600" y="1512888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514" name="Line 25"/>
          <p:cNvSpPr>
            <a:spLocks noChangeShapeType="1"/>
          </p:cNvSpPr>
          <p:nvPr/>
        </p:nvSpPr>
        <p:spPr bwMode="auto">
          <a:xfrm>
            <a:off x="3148013" y="2747963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515" name="Line 26"/>
          <p:cNvSpPr>
            <a:spLocks noChangeShapeType="1"/>
          </p:cNvSpPr>
          <p:nvPr/>
        </p:nvSpPr>
        <p:spPr bwMode="auto">
          <a:xfrm>
            <a:off x="3148013" y="3922713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517" name="Line 28"/>
          <p:cNvSpPr>
            <a:spLocks noChangeShapeType="1"/>
          </p:cNvSpPr>
          <p:nvPr/>
        </p:nvSpPr>
        <p:spPr bwMode="auto">
          <a:xfrm>
            <a:off x="3148013" y="4560888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357188" y="4800600"/>
            <a:ext cx="5654675" cy="976313"/>
            <a:chOff x="238" y="2340"/>
            <a:chExt cx="3562" cy="615"/>
          </a:xfrm>
        </p:grpSpPr>
        <p:sp>
          <p:nvSpPr>
            <p:cNvPr id="21523" name="Text Box 30"/>
            <p:cNvSpPr txBox="1">
              <a:spLocks noChangeArrowheads="1"/>
            </p:cNvSpPr>
            <p:nvPr/>
          </p:nvSpPr>
          <p:spPr bwMode="auto">
            <a:xfrm>
              <a:off x="491" y="2440"/>
              <a:ext cx="1398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Surface Chemistry</a:t>
              </a:r>
            </a:p>
            <a:p>
              <a:pPr algn="ctr"/>
              <a:r>
                <a:rPr lang="en-US" b="1" dirty="0"/>
                <a:t>and Charging</a:t>
              </a:r>
            </a:p>
          </p:txBody>
        </p:sp>
        <p:sp>
          <p:nvSpPr>
            <p:cNvPr id="21524" name="Text Box 31"/>
            <p:cNvSpPr txBox="1">
              <a:spLocks noChangeArrowheads="1"/>
            </p:cNvSpPr>
            <p:nvPr/>
          </p:nvSpPr>
          <p:spPr bwMode="auto">
            <a:xfrm>
              <a:off x="2190" y="2440"/>
              <a:ext cx="1214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Ion Monte Carlo</a:t>
              </a:r>
            </a:p>
            <a:p>
              <a:pPr algn="ctr"/>
              <a:r>
                <a:rPr lang="en-US" b="1" dirty="0"/>
                <a:t>Simulation </a:t>
              </a:r>
            </a:p>
          </p:txBody>
        </p:sp>
        <p:sp>
          <p:nvSpPr>
            <p:cNvPr id="21525" name="Rectangle 32"/>
            <p:cNvSpPr>
              <a:spLocks noChangeArrowheads="1"/>
            </p:cNvSpPr>
            <p:nvPr/>
          </p:nvSpPr>
          <p:spPr bwMode="auto">
            <a:xfrm>
              <a:off x="238" y="2340"/>
              <a:ext cx="3562" cy="6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6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" y="4122378"/>
            <a:ext cx="5238419" cy="2330958"/>
          </a:xfrm>
          <a:prstGeom prst="rect">
            <a:avLst/>
          </a:prstGeom>
        </p:spPr>
      </p:pic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MODEL GEOMETRIES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535915" y="914400"/>
            <a:ext cx="3531885" cy="518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Mesh, geometry, and initial electric field.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Reaction mechanism: N</a:t>
            </a:r>
            <a:r>
              <a:rPr lang="en-US" altLang="zh-CN" sz="2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altLang="zh-CN" sz="2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altLang="zh-CN" sz="2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O (78/21/1), 70 species, 1800 reactions.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Photoionization of O</a:t>
            </a:r>
            <a:r>
              <a:rPr lang="en-US" altLang="zh-CN" sz="2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 by radiation from N</a:t>
            </a:r>
            <a:r>
              <a:rPr lang="en-US" altLang="zh-CN" sz="2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  <a:p>
            <a:pPr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Mesh sizes:</a:t>
            </a:r>
          </a:p>
          <a:p>
            <a:pPr marL="740664"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Full-scale: 13,000 nodes. </a:t>
            </a:r>
          </a:p>
          <a:p>
            <a:pPr marL="740664"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Gap close-up: 8,500 nodes.</a:t>
            </a:r>
          </a:p>
          <a:p>
            <a:pPr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Dielectric rods: alumina (</a:t>
            </a:r>
            <a:r>
              <a:rPr lang="el-GR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= 8)</a:t>
            </a:r>
          </a:p>
          <a:p>
            <a:pPr marL="740664"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endParaRPr lang="en-US" altLang="zh-CN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" y="837558"/>
            <a:ext cx="5153535" cy="3124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59" y="6207125"/>
            <a:ext cx="2567941" cy="246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743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60"/>
    </mc:Choice>
    <mc:Fallback xmlns="">
      <p:transition spd="slow" advTm="6976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CATALYST PROPERTIES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 txBox="1">
                <a:spLocks/>
              </p:cNvSpPr>
              <p:nvPr/>
            </p:nvSpPr>
            <p:spPr bwMode="auto">
              <a:xfrm>
                <a:off x="152400" y="685800"/>
                <a:ext cx="8915401" cy="6172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Catalysts: modeled as dielectrics (</a:t>
                </a:r>
                <a:r>
                  <a:rPr lang="el-GR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r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10) with metal like high conductivity (</a:t>
                </a:r>
                <a:r>
                  <a:rPr lang="el-GR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100 </a:t>
                </a:r>
                <a:r>
                  <a:rPr lang="el-GR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en-US" altLang="zh-CN" sz="2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-cm</a:t>
                </a:r>
                <a:r>
                  <a:rPr lang="en-US" altLang="zh-CN" sz="2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). Nominal properties of silver:</a:t>
                </a:r>
              </a:p>
              <a:p>
                <a:pPr marL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Work function = 5 eV </a:t>
                </a:r>
              </a:p>
              <a:p>
                <a:pPr marL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Thermal conductivity = 4.06 W-cm</a:t>
                </a:r>
                <a:r>
                  <a:rPr lang="en-US" altLang="zh-CN" sz="2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-K</a:t>
                </a:r>
                <a:r>
                  <a:rPr lang="en-US" altLang="zh-CN" sz="2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914400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Thermal capacity = 0.023 J-cm</a:t>
                </a:r>
                <a:r>
                  <a:rPr lang="en-US" altLang="zh-CN" sz="2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-K</a:t>
                </a:r>
                <a:r>
                  <a:rPr lang="en-US" altLang="zh-CN" sz="2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Surface reactions: </a:t>
                </a:r>
              </a:p>
              <a:p>
                <a:pPr marL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Recombination (e.g., O + O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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surface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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914400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De-excitation (e.g., N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zh-CN" sz="2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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surface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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914400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Recombination/charging (e.g., NO</a:t>
                </a:r>
                <a:r>
                  <a:rPr lang="en-US" altLang="zh-CN" sz="2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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surface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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NO)</a:t>
                </a:r>
              </a:p>
              <a:p>
                <a:pPr marL="914400">
                  <a:spcBef>
                    <a:spcPts val="0"/>
                  </a:spcBef>
                  <a:spcAft>
                    <a:spcPts val="50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Secondary electron emission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Heat Sources: ionization potential, ion kinetic energy, neutral de-excitation, surface reactions (non-catalytic), conduction, convection.</a:t>
                </a:r>
              </a:p>
              <a:p>
                <a:pPr marL="914400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Other possible sources: surface electron emission, UV fluxes.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>
                          <a:latin typeface="Cambria Math"/>
                          <a:cs typeface="Arial" panose="020B0604020202020204" pitchFamily="34" charset="0"/>
                        </a:rPr>
                        <m:t>𝑱</m:t>
                      </m:r>
                      <m:d>
                        <m:dPr>
                          <m:ctrlP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𝑾</m:t>
                              </m:r>
                            </m:num>
                            <m:den>
                              <m: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8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8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CN" sz="1800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𝒊𝒐𝒏</m:t>
                          </m:r>
                        </m:sub>
                      </m:sSub>
                      <m:r>
                        <a:rPr lang="en-US" altLang="zh-CN" sz="1800" b="1" i="1">
                          <a:latin typeface="Cambria Math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𝒅𝒓𝒐𝒑</m:t>
                              </m:r>
                            </m:sub>
                          </m:sSub>
                          <m: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# </m:t>
                              </m:r>
                              <m: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𝒔𝒖𝒓𝒇</m:t>
                              </m:r>
                              <m: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𝒓𝒆𝒂𝒄𝒕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CN" sz="18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𝑯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𝒊𝒐𝒏</m:t>
                                      </m:r>
                                    </m:sub>
                                  </m:sSub>
                                  <m:r>
                                    <a:rPr lang="en-US" altLang="zh-CN" sz="18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𝑯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altLang="zh-CN" sz="1800" b="1" i="1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𝒏𝒆𝒖𝒕</m:t>
                          </m:r>
                        </m:sub>
                      </m:sSub>
                      <m:r>
                        <a:rPr lang="en-US" altLang="zh-CN" sz="1800" b="1" i="1">
                          <a:latin typeface="Cambria Math"/>
                          <a:cs typeface="Arial" panose="020B0604020202020204" pitchFamily="34" charset="0"/>
                        </a:rPr>
                        <m:t>∗</m:t>
                      </m:r>
                      <m:nary>
                        <m:naryPr>
                          <m:chr m:val="∑"/>
                          <m:ctrlP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# </m:t>
                          </m:r>
                          <m: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𝒔𝒖𝒓𝒇</m:t>
                          </m:r>
                          <m: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sz="1800" b="1" i="1">
                              <a:latin typeface="Cambria Math"/>
                              <a:cs typeface="Arial" panose="020B0604020202020204" pitchFamily="34" charset="0"/>
                            </a:rPr>
                            <m:t>𝒓𝒆𝒂𝒄𝒕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zh-CN" sz="18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𝒏𝒆𝒖𝒕</m:t>
                                  </m:r>
                                </m:sub>
                              </m:sSub>
                              <m:r>
                                <a:rPr lang="en-US" altLang="zh-CN" sz="1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8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zh-CN" sz="18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2" indent="0">
                  <a:buNone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None/>
                </a:pP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Font typeface="Arial" charset="0"/>
                  <a:buNone/>
                </a:pP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altLang="zh-CN" sz="1800" dirty="0"/>
              </a:p>
            </p:txBody>
          </p:sp>
        </mc:Choice>
        <mc:Fallback xmlns=""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85800"/>
                <a:ext cx="8915401" cy="6172842"/>
              </a:xfrm>
              <a:prstGeom prst="rect">
                <a:avLst/>
              </a:prstGeom>
              <a:blipFill>
                <a:blip r:embed="rId3"/>
                <a:stretch>
                  <a:fillRect l="-752" t="-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995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60"/>
    </mc:Choice>
    <mc:Fallback xmlns="">
      <p:transition spd="slow" advTm="697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PLASMAS IN PBRs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69269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3167157" cy="5065776"/>
          </a:xfrm>
          <a:prstGeom prst="rect">
            <a:avLst/>
          </a:prstGeom>
        </p:spPr>
      </p:pic>
      <p:sp>
        <p:nvSpPr>
          <p:cNvPr id="28" name="内容占位符 2"/>
          <p:cNvSpPr txBox="1">
            <a:spLocks/>
          </p:cNvSpPr>
          <p:nvPr/>
        </p:nvSpPr>
        <p:spPr bwMode="auto">
          <a:xfrm>
            <a:off x="2812448" y="5808472"/>
            <a:ext cx="1788690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altLang="zh-CN" sz="1800" dirty="0" smtClean="0"/>
          </a:p>
        </p:txBody>
      </p:sp>
      <p:sp>
        <p:nvSpPr>
          <p:cNvPr id="29" name="内容占位符 2"/>
          <p:cNvSpPr txBox="1">
            <a:spLocks/>
          </p:cNvSpPr>
          <p:nvPr/>
        </p:nvSpPr>
        <p:spPr bwMode="auto">
          <a:xfrm>
            <a:off x="305466" y="5819694"/>
            <a:ext cx="2276404" cy="63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US" altLang="zh-CN" sz="1800" dirty="0" smtClean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4" y="2564904"/>
            <a:ext cx="2240280" cy="313402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193756" y="2721528"/>
            <a:ext cx="69061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5041401" y="2592155"/>
            <a:ext cx="2842967" cy="1293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76" y="2204864"/>
            <a:ext cx="2240280" cy="3490807"/>
          </a:xfrm>
          <a:prstGeom prst="rect">
            <a:avLst/>
          </a:prstGeom>
        </p:spPr>
      </p:pic>
      <p:sp>
        <p:nvSpPr>
          <p:cNvPr id="34" name="内容占位符 2"/>
          <p:cNvSpPr txBox="1">
            <a:spLocks/>
          </p:cNvSpPr>
          <p:nvPr/>
        </p:nvSpPr>
        <p:spPr bwMode="auto">
          <a:xfrm>
            <a:off x="28974" y="755204"/>
            <a:ext cx="5904656" cy="187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main discharges:</a:t>
            </a:r>
          </a:p>
          <a:p>
            <a:pPr marL="74066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restrikes.</a:t>
            </a:r>
          </a:p>
          <a:p>
            <a:pPr marL="74066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Filamentary microdischarges (FMs). </a:t>
            </a:r>
          </a:p>
          <a:p>
            <a:pPr marL="74066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Surface ionization waves (SIWs).</a:t>
            </a:r>
          </a:p>
          <a:p>
            <a:pPr marL="34747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41401" y="3861048"/>
            <a:ext cx="2842967" cy="18525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82759"/>
            <a:ext cx="3017520" cy="125731"/>
          </a:xfrm>
          <a:prstGeom prst="rect">
            <a:avLst/>
          </a:prstGeom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4384" y="6324600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8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OF CATALYSTS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436096" y="1196752"/>
            <a:ext cx="358566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 catalysts strategically added to MD/SIW region.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evolution mirrors base case.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microdischarges develop near catalysts.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discharge propagation direction changes – from right to left.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surface ionization wave develops near catalysts.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6338" y="692696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8064"/>
            <a:ext cx="5325232" cy="53252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664919"/>
            <a:ext cx="3562954" cy="148457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384" y="6597352"/>
            <a:ext cx="1295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sz="1000" dirty="0" smtClean="0"/>
              <a:t>MIPSE_2017</a:t>
            </a:r>
            <a:endParaRPr lang="en-US" sz="1000" dirty="0"/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sz="1600" b="1" dirty="0"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8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56863</TotalTime>
  <Words>1292</Words>
  <Application>Microsoft Office PowerPoint</Application>
  <PresentationFormat>On-screen Show (4:3)</PresentationFormat>
  <Paragraphs>263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PowerPoint Presentation</vt:lpstr>
      <vt:lpstr>AGENDA</vt:lpstr>
      <vt:lpstr>SYNERGY IN PLASMA CATALYSIS</vt:lpstr>
      <vt:lpstr>RESEARCH ISSUES:</vt:lpstr>
      <vt:lpstr>PowerPoint Presentation</vt:lpstr>
      <vt:lpstr>MODEL GEOMETRIES</vt:lpstr>
      <vt:lpstr>CATALYST PROPERTIES</vt:lpstr>
      <vt:lpstr>TYPES OF PLASMAS IN PBRs</vt:lpstr>
      <vt:lpstr>ADDITION OF CATALYSTS</vt:lpstr>
      <vt:lpstr>CATALYSTS – MICRODISCHARGE REGION</vt:lpstr>
      <vt:lpstr>CATALYSTS –MICRODISCHARGE FORMATION</vt:lpstr>
      <vt:lpstr>CATALYSTS LOCATION </vt:lpstr>
      <vt:lpstr>CATALYSTS – SIW REGION</vt:lpstr>
      <vt:lpstr>CATALYSTS –FIELD EMISSION</vt:lpstr>
      <vt:lpstr>ELECTRIC FIELD EMISSION OF ELECTRONS</vt:lpstr>
      <vt:lpstr>FLUXES TO THE SURFACES</vt:lpstr>
      <vt:lpstr>FLUX PROFILES</vt:lpstr>
      <vt:lpstr>SURFACE HEATING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P.T.</dc:creator>
  <cp:lastModifiedBy>Juliusz Kruszelnicki</cp:lastModifiedBy>
  <cp:revision>862</cp:revision>
  <cp:lastPrinted>2017-10-18T15:54:21Z</cp:lastPrinted>
  <dcterms:created xsi:type="dcterms:W3CDTF">2012-03-04T21:52:45Z</dcterms:created>
  <dcterms:modified xsi:type="dcterms:W3CDTF">2017-10-18T15:57:41Z</dcterms:modified>
</cp:coreProperties>
</file>