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sldIdLst>
    <p:sldId id="293" r:id="rId2"/>
    <p:sldId id="292" r:id="rId3"/>
    <p:sldId id="315" r:id="rId4"/>
    <p:sldId id="294" r:id="rId5"/>
    <p:sldId id="295" r:id="rId6"/>
    <p:sldId id="296" r:id="rId7"/>
    <p:sldId id="316" r:id="rId8"/>
    <p:sldId id="297" r:id="rId9"/>
    <p:sldId id="307" r:id="rId10"/>
    <p:sldId id="317" r:id="rId11"/>
    <p:sldId id="298" r:id="rId12"/>
    <p:sldId id="308" r:id="rId13"/>
    <p:sldId id="319" r:id="rId14"/>
    <p:sldId id="309" r:id="rId15"/>
    <p:sldId id="314" r:id="rId16"/>
    <p:sldId id="30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6624" autoAdjust="0"/>
  </p:normalViewPr>
  <p:slideViewPr>
    <p:cSldViewPr snapToGrid="0">
      <p:cViewPr varScale="1">
        <p:scale>
          <a:sx n="93" d="100"/>
          <a:sy n="93" d="100"/>
        </p:scale>
        <p:origin x="1664"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509DD81-8072-2746-A844-B3BACFCEBE62}" type="slidenum">
              <a:rPr lang="en-US"/>
              <a:pPr/>
              <a:t>‹#›</a:t>
            </a:fld>
            <a:endParaRPr lang="en-US"/>
          </a:p>
        </p:txBody>
      </p:sp>
    </p:spTree>
    <p:extLst>
      <p:ext uri="{BB962C8B-B14F-4D97-AF65-F5344CB8AC3E}">
        <p14:creationId xmlns:p14="http://schemas.microsoft.com/office/powerpoint/2010/main" val="1898774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07A78AA-3E33-1048-AA1A-6C348F7B889D}" type="slidenum">
              <a:rPr lang="en-US"/>
              <a:pPr/>
              <a:t>1</a:t>
            </a:fld>
            <a:endParaRPr lang="en-US"/>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FA9B3C6A-2F32-004E-9001-192AA0935304}" type="slidenum">
              <a:rPr lang="en-US">
                <a:latin typeface="Times New Roman" charset="0"/>
              </a:rPr>
              <a:pPr algn="r"/>
              <a:t>1</a:t>
            </a:fld>
            <a:endParaRPr lang="en-US">
              <a:latin typeface="Times New Roman" charset="0"/>
            </a:endParaRPr>
          </a:p>
        </p:txBody>
      </p:sp>
      <p:sp>
        <p:nvSpPr>
          <p:cNvPr id="5124" name="Rectangle 2"/>
          <p:cNvSpPr>
            <a:spLocks noGrp="1" noRot="1" noChangeAspect="1" noChangeArrowheads="1" noTextEdit="1"/>
          </p:cNvSpPr>
          <p:nvPr>
            <p:ph type="sldImg"/>
          </p:nvPr>
        </p:nvSpPr>
        <p:spPr>
          <a:xfrm>
            <a:off x="1133475" y="674688"/>
            <a:ext cx="4595813" cy="3446462"/>
          </a:xfrm>
          <a:ln/>
        </p:spPr>
      </p:sp>
      <p:sp>
        <p:nvSpPr>
          <p:cNvPr id="5125"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10</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10</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11</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11</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12</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12</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13</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13</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14</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14</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15</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15</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16</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16</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2</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2</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3</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3</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r>
              <a:rPr lang="en-US" dirty="0" smtClean="0"/>
              <a:t>Add a photo and a</a:t>
            </a:r>
            <a:r>
              <a:rPr lang="en-US" baseline="0" dirty="0" smtClean="0"/>
              <a:t> why 2D apparatus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4</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4</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r>
              <a:rPr lang="en-US" dirty="0" smtClean="0"/>
              <a:t>Add a photo and a</a:t>
            </a:r>
            <a:r>
              <a:rPr lang="en-US" baseline="0" dirty="0" smtClean="0"/>
              <a:t> why 2D apparatus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5</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5</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6</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6</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7</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7</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8</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8</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E4C15B-4E6B-3940-A95C-6C408FD57E36}" type="slidenum">
              <a:rPr lang="en-US"/>
              <a:pPr/>
              <a:t>9</a:t>
            </a:fld>
            <a:endParaRPr lang="en-US"/>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D0C5AB24-DB74-6F44-8246-75ADCE4B72A7}" type="slidenum">
              <a:rPr lang="en-US">
                <a:latin typeface="Times New Roman" charset="0"/>
              </a:rPr>
              <a:pPr algn="r"/>
              <a:t>9</a:t>
            </a:fld>
            <a:endParaRPr lang="en-US">
              <a:latin typeface="Times New Roman" charset="0"/>
            </a:endParaRPr>
          </a:p>
        </p:txBody>
      </p:sp>
      <p:sp>
        <p:nvSpPr>
          <p:cNvPr id="6148" name="Rectangle 2"/>
          <p:cNvSpPr>
            <a:spLocks noGrp="1" noRot="1" noChangeAspect="1" noChangeArrowheads="1" noTextEdit="1"/>
          </p:cNvSpPr>
          <p:nvPr>
            <p:ph type="sldImg"/>
          </p:nvPr>
        </p:nvSpPr>
        <p:spPr>
          <a:xfrm>
            <a:off x="1133475" y="674688"/>
            <a:ext cx="4595813" cy="3446462"/>
          </a:xfrm>
          <a:ln/>
        </p:spPr>
      </p:sp>
      <p:sp>
        <p:nvSpPr>
          <p:cNvPr id="6149" name="Rectangle 3"/>
          <p:cNvSpPr>
            <a:spLocks noGrp="1" noChangeArrowheads="1"/>
          </p:cNvSpPr>
          <p:nvPr>
            <p:ph type="body" idx="1"/>
          </p:nvPr>
        </p:nvSpPr>
        <p:spPr>
          <a:xfrm>
            <a:off x="895350" y="4346575"/>
            <a:ext cx="5067300" cy="4122738"/>
          </a:xfrm>
          <a:noFill/>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486" tIns="43243" rIns="86486" bIns="43243"/>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DB9F1B-E95B-FB46-AAC4-FCFCDBC03B36}" type="slidenum">
              <a:rPr lang="en-US"/>
              <a:pPr/>
              <a:t>‹#›</a:t>
            </a:fld>
            <a:endParaRPr lang="en-US"/>
          </a:p>
        </p:txBody>
      </p:sp>
    </p:spTree>
    <p:extLst>
      <p:ext uri="{BB962C8B-B14F-4D97-AF65-F5344CB8AC3E}">
        <p14:creationId xmlns:p14="http://schemas.microsoft.com/office/powerpoint/2010/main" val="78530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4D251D-7A66-2A42-8FB4-3FFF813AA6DD}" type="slidenum">
              <a:rPr lang="en-US"/>
              <a:pPr/>
              <a:t>‹#›</a:t>
            </a:fld>
            <a:endParaRPr lang="en-US"/>
          </a:p>
        </p:txBody>
      </p:sp>
    </p:spTree>
    <p:extLst>
      <p:ext uri="{BB962C8B-B14F-4D97-AF65-F5344CB8AC3E}">
        <p14:creationId xmlns:p14="http://schemas.microsoft.com/office/powerpoint/2010/main" val="315110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33C06A-419B-8B4E-A4B6-AB24D2E1B274}" type="slidenum">
              <a:rPr lang="en-US"/>
              <a:pPr/>
              <a:t>‹#›</a:t>
            </a:fld>
            <a:endParaRPr lang="en-US"/>
          </a:p>
        </p:txBody>
      </p:sp>
    </p:spTree>
    <p:extLst>
      <p:ext uri="{BB962C8B-B14F-4D97-AF65-F5344CB8AC3E}">
        <p14:creationId xmlns:p14="http://schemas.microsoft.com/office/powerpoint/2010/main" val="342793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8D82E6-35E1-9A4C-AAED-EB368F529299}" type="slidenum">
              <a:rPr lang="en-US"/>
              <a:pPr/>
              <a:t>‹#›</a:t>
            </a:fld>
            <a:endParaRPr lang="en-US"/>
          </a:p>
        </p:txBody>
      </p:sp>
    </p:spTree>
    <p:extLst>
      <p:ext uri="{BB962C8B-B14F-4D97-AF65-F5344CB8AC3E}">
        <p14:creationId xmlns:p14="http://schemas.microsoft.com/office/powerpoint/2010/main" val="24056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C371E1-B8ED-1F44-8AD4-57DAF368BD53}" type="slidenum">
              <a:rPr lang="en-US"/>
              <a:pPr/>
              <a:t>‹#›</a:t>
            </a:fld>
            <a:endParaRPr lang="en-US"/>
          </a:p>
        </p:txBody>
      </p:sp>
    </p:spTree>
    <p:extLst>
      <p:ext uri="{BB962C8B-B14F-4D97-AF65-F5344CB8AC3E}">
        <p14:creationId xmlns:p14="http://schemas.microsoft.com/office/powerpoint/2010/main" val="427311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DBE177-F58A-9D4F-8762-871BA04F0691}" type="slidenum">
              <a:rPr lang="en-US"/>
              <a:pPr/>
              <a:t>‹#›</a:t>
            </a:fld>
            <a:endParaRPr lang="en-US"/>
          </a:p>
        </p:txBody>
      </p:sp>
    </p:spTree>
    <p:extLst>
      <p:ext uri="{BB962C8B-B14F-4D97-AF65-F5344CB8AC3E}">
        <p14:creationId xmlns:p14="http://schemas.microsoft.com/office/powerpoint/2010/main" val="404044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83E56AD-4477-454C-AA9F-2441935C9833}" type="slidenum">
              <a:rPr lang="en-US"/>
              <a:pPr/>
              <a:t>‹#›</a:t>
            </a:fld>
            <a:endParaRPr lang="en-US"/>
          </a:p>
        </p:txBody>
      </p:sp>
    </p:spTree>
    <p:extLst>
      <p:ext uri="{BB962C8B-B14F-4D97-AF65-F5344CB8AC3E}">
        <p14:creationId xmlns:p14="http://schemas.microsoft.com/office/powerpoint/2010/main" val="32876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65A0E30-5688-3646-B845-9BBF94651751}" type="slidenum">
              <a:rPr lang="en-US"/>
              <a:pPr/>
              <a:t>‹#›</a:t>
            </a:fld>
            <a:endParaRPr lang="en-US"/>
          </a:p>
        </p:txBody>
      </p:sp>
    </p:spTree>
    <p:extLst>
      <p:ext uri="{BB962C8B-B14F-4D97-AF65-F5344CB8AC3E}">
        <p14:creationId xmlns:p14="http://schemas.microsoft.com/office/powerpoint/2010/main" val="104948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8EA9A93-C6E3-3A44-B535-DD4CFE943454}" type="slidenum">
              <a:rPr lang="en-US"/>
              <a:pPr/>
              <a:t>‹#›</a:t>
            </a:fld>
            <a:endParaRPr lang="en-US"/>
          </a:p>
        </p:txBody>
      </p:sp>
    </p:spTree>
    <p:extLst>
      <p:ext uri="{BB962C8B-B14F-4D97-AF65-F5344CB8AC3E}">
        <p14:creationId xmlns:p14="http://schemas.microsoft.com/office/powerpoint/2010/main" val="298371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57B347-BED7-D14C-8051-FDF0D3016017}" type="slidenum">
              <a:rPr lang="en-US"/>
              <a:pPr/>
              <a:t>‹#›</a:t>
            </a:fld>
            <a:endParaRPr lang="en-US"/>
          </a:p>
        </p:txBody>
      </p:sp>
    </p:spTree>
    <p:extLst>
      <p:ext uri="{BB962C8B-B14F-4D97-AF65-F5344CB8AC3E}">
        <p14:creationId xmlns:p14="http://schemas.microsoft.com/office/powerpoint/2010/main" val="54747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A62121-48B1-F149-ABF9-03580615DAD6}" type="slidenum">
              <a:rPr lang="en-US"/>
              <a:pPr/>
              <a:t>‹#›</a:t>
            </a:fld>
            <a:endParaRPr lang="en-US"/>
          </a:p>
        </p:txBody>
      </p:sp>
    </p:spTree>
    <p:extLst>
      <p:ext uri="{BB962C8B-B14F-4D97-AF65-F5344CB8AC3E}">
        <p14:creationId xmlns:p14="http://schemas.microsoft.com/office/powerpoint/2010/main" val="393906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5AA1A823-6116-184C-886D-B4F2823030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4.jpg"/><Relationship Id="rId8"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9.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88602" y="293688"/>
            <a:ext cx="8763654"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3600" b="1" dirty="0" smtClean="0">
                <a:latin typeface="Arial" charset="0"/>
              </a:rPr>
              <a:t>ARGON AND AIR IN 2-D BUBBLE TEST CELL FOR STUDYING ACTIVE SPECIES TRANSPORT ACROSS PLASMA-LIQUID INTERFACE</a:t>
            </a:r>
            <a:endParaRPr lang="en-US" sz="3600" b="1" dirty="0">
              <a:latin typeface="Arial" charset="0"/>
            </a:endParaRPr>
          </a:p>
        </p:txBody>
      </p:sp>
      <p:sp>
        <p:nvSpPr>
          <p:cNvPr id="2051"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2052" name="Text Box 5"/>
          <p:cNvSpPr txBox="1">
            <a:spLocks noChangeArrowheads="1"/>
          </p:cNvSpPr>
          <p:nvPr/>
        </p:nvSpPr>
        <p:spPr bwMode="auto">
          <a:xfrm>
            <a:off x="677736" y="2641229"/>
            <a:ext cx="7831137" cy="330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r>
              <a:rPr kumimoji="1" lang="en-US" altLang="ko-KR" sz="2400" b="1" dirty="0">
                <a:latin typeface="Arial" charset="0"/>
                <a:ea typeface="굴림" charset="0"/>
                <a:cs typeface="굴림" charset="0"/>
              </a:rPr>
              <a:t>Janis Lai</a:t>
            </a:r>
          </a:p>
          <a:p>
            <a:pPr algn="ctr"/>
            <a:r>
              <a:rPr kumimoji="1" lang="en-US" altLang="ko-KR" sz="2200" b="1" dirty="0">
                <a:latin typeface="Arial" charset="0"/>
                <a:ea typeface="굴림" charset="0"/>
                <a:cs typeface="굴림" charset="0"/>
              </a:rPr>
              <a:t>University of Michigan</a:t>
            </a:r>
          </a:p>
          <a:p>
            <a:pPr algn="ctr">
              <a:spcAft>
                <a:spcPts val="600"/>
              </a:spcAft>
            </a:pPr>
            <a:r>
              <a:rPr kumimoji="1" lang="en-US" altLang="ko-KR" sz="2200" b="1" dirty="0" err="1">
                <a:latin typeface="Arial" charset="0"/>
                <a:ea typeface="굴림" charset="0"/>
                <a:cs typeface="굴림" charset="0"/>
              </a:rPr>
              <a:t>janislai@umich.edu</a:t>
            </a:r>
            <a:endParaRPr kumimoji="1" lang="en-US" altLang="ko-KR" sz="2200" b="1" dirty="0">
              <a:latin typeface="Arial" charset="0"/>
              <a:ea typeface="굴림" charset="0"/>
              <a:cs typeface="굴림" charset="0"/>
            </a:endParaRPr>
          </a:p>
          <a:p>
            <a:pPr algn="ctr"/>
            <a:r>
              <a:rPr kumimoji="1" lang="en-US" altLang="ko-KR" sz="2400" b="1" dirty="0">
                <a:solidFill>
                  <a:srgbClr val="000000"/>
                </a:solidFill>
                <a:latin typeface="Arial" charset="0"/>
                <a:ea typeface="굴림" charset="0"/>
                <a:cs typeface="굴림" charset="0"/>
              </a:rPr>
              <a:t>John E. Foster</a:t>
            </a:r>
          </a:p>
          <a:p>
            <a:pPr algn="ctr"/>
            <a:r>
              <a:rPr kumimoji="1" lang="en-US" altLang="ko-KR" sz="2200" b="1" dirty="0">
                <a:solidFill>
                  <a:srgbClr val="000000"/>
                </a:solidFill>
                <a:latin typeface="Arial" charset="0"/>
                <a:ea typeface="굴림" charset="0"/>
                <a:cs typeface="굴림" charset="0"/>
              </a:rPr>
              <a:t>University of </a:t>
            </a:r>
            <a:r>
              <a:rPr kumimoji="1" lang="en-US" altLang="ko-KR" sz="2200" b="1" dirty="0" smtClean="0">
                <a:solidFill>
                  <a:srgbClr val="000000"/>
                </a:solidFill>
                <a:latin typeface="Arial" charset="0"/>
                <a:ea typeface="굴림" charset="0"/>
                <a:cs typeface="굴림" charset="0"/>
              </a:rPr>
              <a:t>Michigan</a:t>
            </a:r>
            <a:endParaRPr kumimoji="1" lang="en-US" altLang="ko-KR" sz="2200" b="1" dirty="0">
              <a:solidFill>
                <a:srgbClr val="000000"/>
              </a:solidFill>
              <a:latin typeface="Arial" charset="0"/>
              <a:ea typeface="굴림" charset="0"/>
              <a:cs typeface="굴림" charset="0"/>
            </a:endParaRPr>
          </a:p>
          <a:p>
            <a:pPr algn="ctr"/>
            <a:r>
              <a:rPr kumimoji="1" lang="en-US" altLang="ko-KR" sz="2200" b="1" dirty="0" err="1" smtClean="0">
                <a:solidFill>
                  <a:srgbClr val="000000"/>
                </a:solidFill>
                <a:latin typeface="Arial" charset="0"/>
                <a:ea typeface="굴림" charset="0"/>
                <a:cs typeface="굴림" charset="0"/>
              </a:rPr>
              <a:t>jefoster@umich.edu</a:t>
            </a:r>
            <a:endParaRPr kumimoji="1" lang="en-US" altLang="ko-KR" sz="2200" b="1" dirty="0">
              <a:solidFill>
                <a:srgbClr val="000000"/>
              </a:solidFill>
              <a:latin typeface="Arial" charset="0"/>
              <a:ea typeface="굴림" charset="0"/>
              <a:cs typeface="굴림" charset="0"/>
            </a:endParaRPr>
          </a:p>
          <a:p>
            <a:pPr algn="ctr"/>
            <a:endParaRPr kumimoji="1" lang="en-US" altLang="ko-KR" sz="2400" b="1" dirty="0">
              <a:latin typeface="Arial" charset="0"/>
              <a:ea typeface="굴림" charset="0"/>
              <a:cs typeface="굴림" charset="0"/>
            </a:endParaRPr>
          </a:p>
          <a:p>
            <a:pPr algn="ctr"/>
            <a:r>
              <a:rPr kumimoji="1" lang="en-US" altLang="ko-KR" sz="2200" b="1" dirty="0" smtClean="0">
                <a:latin typeface="Arial" charset="0"/>
                <a:ea typeface="굴림" charset="0"/>
                <a:cs typeface="굴림" charset="0"/>
              </a:rPr>
              <a:t>8</a:t>
            </a:r>
            <a:r>
              <a:rPr kumimoji="1" lang="en-US" altLang="ko-KR" sz="2200" b="1" baseline="30000" dirty="0" smtClean="0">
                <a:latin typeface="Arial" charset="0"/>
                <a:ea typeface="굴림" charset="0"/>
                <a:cs typeface="굴림" charset="0"/>
              </a:rPr>
              <a:t>th</a:t>
            </a:r>
            <a:r>
              <a:rPr kumimoji="1" lang="en-US" altLang="ko-KR" sz="2200" b="1" dirty="0" smtClean="0">
                <a:latin typeface="Arial" charset="0"/>
                <a:ea typeface="굴림" charset="0"/>
                <a:cs typeface="굴림" charset="0"/>
              </a:rPr>
              <a:t> Annual Graduate Student Symposium</a:t>
            </a:r>
            <a:r>
              <a:rPr kumimoji="1" lang="en-US" altLang="ko-KR" sz="2200" b="1" dirty="0">
                <a:latin typeface="Arial" charset="0"/>
                <a:ea typeface="굴림" charset="0"/>
                <a:cs typeface="굴림" charset="0"/>
              </a:rPr>
              <a:t> </a:t>
            </a:r>
            <a:r>
              <a:rPr kumimoji="1" lang="en-US" altLang="ko-KR" sz="2200" b="1" dirty="0" smtClean="0">
                <a:latin typeface="Arial" charset="0"/>
                <a:ea typeface="굴림" charset="0"/>
                <a:cs typeface="굴림" charset="0"/>
              </a:rPr>
              <a:t>(MIPSE)</a:t>
            </a:r>
          </a:p>
          <a:p>
            <a:pPr algn="ctr"/>
            <a:r>
              <a:rPr kumimoji="1" lang="en-US" altLang="ko-KR" sz="2200" b="1" dirty="0" smtClean="0">
                <a:latin typeface="Arial" charset="0"/>
                <a:ea typeface="굴림" charset="0"/>
                <a:cs typeface="굴림" charset="0"/>
              </a:rPr>
              <a:t>October, 2017</a:t>
            </a:r>
          </a:p>
        </p:txBody>
      </p:sp>
      <p:grpSp>
        <p:nvGrpSpPr>
          <p:cNvPr id="2054" name="Group 18"/>
          <p:cNvGrpSpPr>
            <a:grpSpLocks/>
          </p:cNvGrpSpPr>
          <p:nvPr/>
        </p:nvGrpSpPr>
        <p:grpSpPr bwMode="auto">
          <a:xfrm>
            <a:off x="4665663" y="6065838"/>
            <a:ext cx="4418012" cy="776287"/>
            <a:chOff x="2939" y="3821"/>
            <a:chExt cx="2783" cy="489"/>
          </a:xfrm>
        </p:grpSpPr>
        <p:pic>
          <p:nvPicPr>
            <p:cNvPr id="2055"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2057"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0" name="Picture 9"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1" name="Picture 10"/>
          <p:cNvPicPr>
            <a:picLocks noChangeAspect="1"/>
          </p:cNvPicPr>
          <p:nvPr/>
        </p:nvPicPr>
        <p:blipFill>
          <a:blip r:embed="rId5"/>
          <a:stretch>
            <a:fillRect/>
          </a:stretch>
        </p:blipFill>
        <p:spPr>
          <a:xfrm>
            <a:off x="3719436" y="6171770"/>
            <a:ext cx="927572" cy="742058"/>
          </a:xfrm>
          <a:prstGeom prst="rect">
            <a:avLst/>
          </a:prstGeom>
        </p:spPr>
      </p:pic>
      <p:pic>
        <p:nvPicPr>
          <p:cNvPr id="12" name="Picture 11"/>
          <p:cNvPicPr>
            <a:picLocks noChangeAspect="1"/>
          </p:cNvPicPr>
          <p:nvPr/>
        </p:nvPicPr>
        <p:blipFill>
          <a:blip r:embed="rId6"/>
          <a:stretch>
            <a:fillRect/>
          </a:stretch>
        </p:blipFill>
        <p:spPr>
          <a:xfrm>
            <a:off x="2591401" y="6309715"/>
            <a:ext cx="1035110" cy="5570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REACTIVE OXYGEN SPECIES GENERATION</a:t>
            </a:r>
          </a:p>
          <a:p>
            <a:pPr algn="ctr" eaLnBrk="0" hangingPunct="0"/>
            <a:r>
              <a:rPr lang="en-US" sz="2800" b="1" dirty="0" smtClean="0">
                <a:latin typeface="Arial" charset="0"/>
              </a:rPr>
              <a:t>KI-STARCH SOLUTION:  REACTIONS</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244106" y="1253182"/>
            <a:ext cx="8756952"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Electron impact dissociation</a:t>
            </a:r>
          </a:p>
          <a:p>
            <a:pPr marL="0" indent="0">
              <a:spcAft>
                <a:spcPts val="600"/>
              </a:spcAft>
            </a:pPr>
            <a:r>
              <a:rPr kumimoji="1" lang="en-US" altLang="ko-KR" sz="2000" b="1" dirty="0" smtClean="0">
                <a:latin typeface="Arial" charset="0"/>
                <a:ea typeface="굴림" charset="0"/>
                <a:cs typeface="굴림" charset="0"/>
              </a:rPr>
              <a:t>   e</a:t>
            </a:r>
            <a:r>
              <a:rPr kumimoji="1" lang="en-US" altLang="ko-KR" sz="2000" b="1" baseline="30000" dirty="0" smtClean="0">
                <a:latin typeface="Arial" charset="0"/>
                <a:ea typeface="굴림" charset="0"/>
                <a:cs typeface="굴림" charset="0"/>
              </a:rPr>
              <a:t>-</a:t>
            </a:r>
            <a:r>
              <a:rPr kumimoji="1" lang="en-US" altLang="ko-KR" sz="2000" b="1" baseline="-25000" dirty="0" smtClean="0">
                <a:latin typeface="Arial" charset="0"/>
                <a:ea typeface="굴림" charset="0"/>
                <a:cs typeface="굴림" charset="0"/>
              </a:rPr>
              <a:t>(g)</a:t>
            </a:r>
            <a:r>
              <a:rPr kumimoji="1" lang="en-US" altLang="ko-KR" sz="2000" b="1" dirty="0" smtClean="0">
                <a:latin typeface="Arial" charset="0"/>
                <a:ea typeface="굴림" charset="0"/>
                <a:cs typeface="굴림" charset="0"/>
              </a:rPr>
              <a:t> + H</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O</a:t>
            </a:r>
            <a:r>
              <a:rPr kumimoji="1" lang="en-US" altLang="ko-KR" sz="2000" b="1" baseline="-25000" dirty="0" smtClean="0">
                <a:latin typeface="Arial" charset="0"/>
                <a:ea typeface="굴림" charset="0"/>
                <a:cs typeface="굴림" charset="0"/>
              </a:rPr>
              <a:t>(l)</a:t>
            </a:r>
            <a:r>
              <a:rPr kumimoji="1" lang="en-US" altLang="ko-KR" sz="2000" b="1" dirty="0" smtClean="0">
                <a:latin typeface="Arial" charset="0"/>
                <a:ea typeface="굴림" charset="0"/>
                <a:cs typeface="굴림" charset="0"/>
              </a:rPr>
              <a:t> </a:t>
            </a:r>
            <a:r>
              <a:rPr kumimoji="1" lang="en-US" altLang="ko-KR" sz="2000" b="1" dirty="0" smtClean="0">
                <a:latin typeface="Wingdings"/>
                <a:ea typeface="Wingdings"/>
                <a:cs typeface="Wingdings"/>
                <a:sym typeface="Wingdings"/>
              </a:rPr>
              <a:t></a:t>
            </a:r>
            <a:r>
              <a:rPr kumimoji="1" lang="en-US" altLang="ko-KR" sz="2000" b="1"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a:t>
            </a:r>
            <a:r>
              <a:rPr kumimoji="1" lang="en-US" altLang="ko-KR" sz="2000" b="1" dirty="0" smtClean="0">
                <a:latin typeface="Arial" charset="0"/>
                <a:ea typeface="굴림" charset="0"/>
                <a:cs typeface="굴림" charset="0"/>
                <a:sym typeface="Wingdings"/>
              </a:rPr>
              <a:t> + 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 e</a:t>
            </a:r>
            <a:r>
              <a:rPr kumimoji="1" lang="en-US" altLang="ko-KR" sz="2000" b="1" baseline="30000" dirty="0" smtClean="0">
                <a:latin typeface="Arial" charset="0"/>
                <a:ea typeface="굴림" charset="0"/>
                <a:cs typeface="굴림" charset="0"/>
                <a:sym typeface="Wingdings"/>
              </a:rPr>
              <a:t>-</a:t>
            </a:r>
            <a:r>
              <a:rPr kumimoji="1" lang="en-US" altLang="ko-KR" sz="2000" b="1" baseline="-25000" dirty="0" smtClean="0">
                <a:latin typeface="Arial" charset="0"/>
                <a:ea typeface="굴림" charset="0"/>
                <a:cs typeface="굴림" charset="0"/>
                <a:sym typeface="Wingdings"/>
              </a:rPr>
              <a:t>(g)</a:t>
            </a:r>
            <a:endParaRPr kumimoji="1" lang="en-US" altLang="ko-KR" sz="2000" b="1" dirty="0">
              <a:latin typeface="Arial" charset="0"/>
              <a:ea typeface="굴림" charset="0"/>
              <a:cs typeface="굴림" charset="0"/>
              <a:sym typeface="Wingdings"/>
            </a:endParaRPr>
          </a:p>
          <a:p>
            <a:pPr marL="0" indent="0">
              <a:spcAft>
                <a:spcPts val="600"/>
              </a:spcAft>
            </a:pPr>
            <a:r>
              <a:rPr kumimoji="1" lang="en-US" altLang="ko-KR" sz="2000" b="1" dirty="0">
                <a:latin typeface="Arial" charset="0"/>
                <a:ea typeface="굴림" charset="0"/>
                <a:cs typeface="굴림" charset="0"/>
              </a:rPr>
              <a:t>  </a:t>
            </a:r>
            <a:r>
              <a:rPr kumimoji="1" lang="en-US" altLang="ko-KR" sz="2000" b="1" dirty="0" smtClean="0">
                <a:latin typeface="Arial" charset="0"/>
                <a:ea typeface="굴림" charset="0"/>
                <a:cs typeface="굴림" charset="0"/>
              </a:rPr>
              <a:t> e</a:t>
            </a:r>
            <a:r>
              <a:rPr kumimoji="1" lang="en-US" altLang="ko-KR" sz="2000" b="1" baseline="30000" dirty="0">
                <a:latin typeface="Arial" charset="0"/>
                <a:ea typeface="굴림" charset="0"/>
                <a:cs typeface="굴림" charset="0"/>
              </a:rPr>
              <a:t>-</a:t>
            </a:r>
            <a:r>
              <a:rPr kumimoji="1" lang="en-US" altLang="ko-KR" sz="2000" b="1" baseline="-25000" dirty="0">
                <a:latin typeface="Arial" charset="0"/>
                <a:ea typeface="굴림" charset="0"/>
                <a:cs typeface="굴림" charset="0"/>
              </a:rPr>
              <a:t>(g)</a:t>
            </a:r>
            <a:r>
              <a:rPr kumimoji="1" lang="en-US" altLang="ko-KR" sz="2000" b="1" dirty="0">
                <a:latin typeface="Arial" charset="0"/>
                <a:ea typeface="굴림" charset="0"/>
                <a:cs typeface="굴림" charset="0"/>
              </a:rPr>
              <a:t> + H</a:t>
            </a:r>
            <a:r>
              <a:rPr kumimoji="1" lang="en-US" altLang="ko-KR" sz="2000" b="1" baseline="-25000" dirty="0">
                <a:latin typeface="Arial" charset="0"/>
                <a:ea typeface="굴림" charset="0"/>
                <a:cs typeface="굴림" charset="0"/>
              </a:rPr>
              <a:t>2</a:t>
            </a:r>
            <a:r>
              <a:rPr kumimoji="1" lang="en-US" altLang="ko-KR" sz="2000" b="1" dirty="0">
                <a:latin typeface="Arial" charset="0"/>
                <a:ea typeface="굴림" charset="0"/>
                <a:cs typeface="굴림" charset="0"/>
              </a:rPr>
              <a:t>O</a:t>
            </a:r>
            <a:r>
              <a:rPr kumimoji="1" lang="en-US" altLang="ko-KR" sz="2000" b="1" baseline="-25000" dirty="0">
                <a:latin typeface="Arial" charset="0"/>
                <a:ea typeface="굴림" charset="0"/>
                <a:cs typeface="굴림" charset="0"/>
              </a:rPr>
              <a:t>(l)</a:t>
            </a:r>
            <a:r>
              <a:rPr kumimoji="1" lang="en-US" altLang="ko-KR" sz="2000" b="1" dirty="0">
                <a:latin typeface="Arial" charset="0"/>
                <a:ea typeface="굴림" charset="0"/>
                <a:cs typeface="굴림" charset="0"/>
              </a:rPr>
              <a:t> </a:t>
            </a:r>
            <a:r>
              <a:rPr kumimoji="1" lang="en-US" altLang="ko-KR" sz="2000" b="1" dirty="0">
                <a:latin typeface="Wingdings"/>
                <a:ea typeface="Wingdings"/>
                <a:cs typeface="Wingdings"/>
                <a:sym typeface="Wingdings"/>
              </a:rPr>
              <a:t></a:t>
            </a:r>
            <a:r>
              <a:rPr kumimoji="1" lang="en-US" altLang="ko-KR" sz="2000" b="1"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O</a:t>
            </a:r>
            <a:r>
              <a:rPr kumimoji="1" lang="en-US" altLang="ko-KR" sz="2000" b="1" dirty="0" smtClean="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 e</a:t>
            </a:r>
            <a:r>
              <a:rPr kumimoji="1" lang="en-US" altLang="ko-KR" sz="2000" b="1" baseline="30000" dirty="0">
                <a:latin typeface="Arial" charset="0"/>
                <a:ea typeface="굴림" charset="0"/>
                <a:cs typeface="굴림" charset="0"/>
                <a:sym typeface="Wingdings"/>
              </a:rPr>
              <a:t>-</a:t>
            </a:r>
            <a:r>
              <a:rPr kumimoji="1" lang="en-US" altLang="ko-KR" sz="2000" b="1" baseline="-25000" dirty="0">
                <a:latin typeface="Arial" charset="0"/>
                <a:ea typeface="굴림" charset="0"/>
                <a:cs typeface="굴림" charset="0"/>
                <a:sym typeface="Wingdings"/>
              </a:rPr>
              <a:t>(g</a:t>
            </a:r>
            <a:r>
              <a:rPr kumimoji="1" lang="en-US" altLang="ko-KR" sz="2000" b="1" baseline="-25000" dirty="0" smtClean="0">
                <a:latin typeface="Arial" charset="0"/>
                <a:ea typeface="굴림" charset="0"/>
                <a:cs typeface="굴림" charset="0"/>
                <a:sym typeface="Wingdings"/>
              </a:rPr>
              <a:t>)</a:t>
            </a:r>
            <a:endParaRPr kumimoji="1" lang="en-US" altLang="ko-KR" sz="2000" b="1" dirty="0" smtClean="0">
              <a:latin typeface="Arial" charset="0"/>
              <a:ea typeface="굴림" charset="0"/>
              <a:cs typeface="굴림" charset="0"/>
              <a:sym typeface="Wingdings"/>
            </a:endParaRPr>
          </a:p>
          <a:p>
            <a:pPr>
              <a:spcAft>
                <a:spcPts val="600"/>
              </a:spcAft>
              <a:buFont typeface="Symbol" charset="0"/>
              <a:buChar char="·"/>
            </a:pPr>
            <a:r>
              <a:rPr kumimoji="1" lang="en-US" altLang="ko-KR" sz="2000" b="1" dirty="0" smtClean="0">
                <a:latin typeface="Arial" charset="0"/>
                <a:ea typeface="굴림" charset="0"/>
                <a:cs typeface="굴림" charset="0"/>
                <a:sym typeface="Wingdings"/>
              </a:rPr>
              <a:t>Impact combination</a:t>
            </a:r>
          </a:p>
          <a:p>
            <a:pPr marL="0" indent="0">
              <a:spcAft>
                <a:spcPts val="600"/>
              </a:spcAft>
            </a:pPr>
            <a:r>
              <a:rPr kumimoji="1" lang="en-US" altLang="ko-KR" sz="2000" b="1" dirty="0" smtClean="0">
                <a:latin typeface="Arial" charset="0"/>
                <a:ea typeface="굴림" charset="0"/>
                <a:cs typeface="굴림" charset="0"/>
                <a:sym typeface="Wingdings"/>
              </a:rPr>
              <a:t>   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a:t>
            </a:r>
            <a:r>
              <a:rPr kumimoji="1" lang="en-US" altLang="ko-KR" sz="2000" b="1" dirty="0" smtClean="0">
                <a:latin typeface="Arial" charset="0"/>
                <a:ea typeface="굴림" charset="0"/>
                <a:cs typeface="굴림" charset="0"/>
                <a:sym typeface="Wingdings"/>
              </a:rPr>
              <a:t> + </a:t>
            </a:r>
            <a:r>
              <a:rPr kumimoji="1" lang="en-US" altLang="ko-KR" sz="2000" b="1" dirty="0">
                <a:latin typeface="Arial" charset="0"/>
                <a:ea typeface="굴림" charset="0"/>
                <a:cs typeface="굴림" charset="0"/>
                <a:sym typeface="Wingdings"/>
              </a:rPr>
              <a:t>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 </a:t>
            </a:r>
            <a:r>
              <a:rPr kumimoji="1" lang="en-US" altLang="ko-KR" sz="2000" b="1" dirty="0" err="1" smtClean="0">
                <a:latin typeface="Arial" charset="0"/>
                <a:ea typeface="굴림" charset="0"/>
                <a:cs typeface="굴림" charset="0"/>
                <a:sym typeface="Wingdings"/>
              </a:rPr>
              <a:t>Ar</a:t>
            </a:r>
            <a:r>
              <a:rPr kumimoji="1" lang="en-US" altLang="ko-KR" sz="2000" b="1" baseline="-25000" dirty="0" smtClean="0">
                <a:latin typeface="Arial" charset="0"/>
                <a:ea typeface="굴림" charset="0"/>
                <a:cs typeface="굴림" charset="0"/>
                <a:sym typeface="Wingdings"/>
              </a:rPr>
              <a:t>(g)</a:t>
            </a:r>
            <a:r>
              <a:rPr kumimoji="1" lang="en-US" altLang="ko-KR" sz="2000" b="1" dirty="0" smtClean="0">
                <a:latin typeface="Arial" charset="0"/>
                <a:ea typeface="굴림" charset="0"/>
                <a:cs typeface="굴림" charset="0"/>
                <a:sym typeface="Wingdings"/>
              </a:rPr>
              <a:t>, O</a:t>
            </a:r>
            <a:r>
              <a:rPr kumimoji="1" lang="en-US" altLang="ko-KR" sz="2000" b="1" baseline="-25000" dirty="0" smtClean="0">
                <a:latin typeface="Arial" charset="0"/>
                <a:ea typeface="굴림" charset="0"/>
                <a:cs typeface="굴림" charset="0"/>
                <a:sym typeface="Wingdings"/>
              </a:rPr>
              <a:t>2(g)</a:t>
            </a:r>
            <a:r>
              <a:rPr kumimoji="1" lang="en-US" altLang="ko-KR" sz="2000" b="1" dirty="0" smtClean="0">
                <a:latin typeface="Arial" charset="0"/>
                <a:ea typeface="굴림" charset="0"/>
                <a:cs typeface="굴림" charset="0"/>
                <a:sym typeface="Wingdings"/>
              </a:rPr>
              <a:t>, H</a:t>
            </a:r>
            <a:r>
              <a:rPr kumimoji="1" lang="en-US" altLang="ko-KR" sz="2000" b="1" baseline="-25000" dirty="0" smtClean="0">
                <a:latin typeface="Arial" charset="0"/>
                <a:ea typeface="굴림" charset="0"/>
                <a:cs typeface="굴림" charset="0"/>
                <a:sym typeface="Wingdings"/>
              </a:rPr>
              <a:t>2</a:t>
            </a:r>
            <a:r>
              <a:rPr kumimoji="1" lang="en-US" altLang="ko-KR" sz="2000" b="1" dirty="0" smtClean="0">
                <a:latin typeface="Arial" charset="0"/>
                <a:ea typeface="굴림" charset="0"/>
                <a:cs typeface="굴림" charset="0"/>
                <a:sym typeface="Wingdings"/>
              </a:rPr>
              <a:t>O</a:t>
            </a:r>
            <a:r>
              <a:rPr kumimoji="1" lang="en-US" altLang="ko-KR" sz="2000" b="1" baseline="-25000" dirty="0" smtClean="0">
                <a:latin typeface="Arial" charset="0"/>
                <a:ea typeface="굴림" charset="0"/>
                <a:cs typeface="굴림" charset="0"/>
                <a:sym typeface="Wingdings"/>
              </a:rPr>
              <a:t>(l)</a:t>
            </a:r>
            <a:r>
              <a:rPr kumimoji="1" lang="en-US" altLang="ko-KR" sz="2000" b="1" dirty="0" smtClean="0">
                <a:latin typeface="Arial" charset="0"/>
                <a:ea typeface="굴림" charset="0"/>
                <a:cs typeface="굴림" charset="0"/>
                <a:sym typeface="Wingdings"/>
              </a:rPr>
              <a:t>) </a:t>
            </a:r>
            <a:r>
              <a:rPr kumimoji="1" lang="en-US" altLang="ko-KR" sz="2000" b="1" dirty="0" smtClean="0">
                <a:latin typeface="Wingdings"/>
                <a:ea typeface="Wingdings"/>
                <a:cs typeface="Wingdings"/>
                <a:sym typeface="Wingdings"/>
              </a:rPr>
              <a:t></a:t>
            </a:r>
            <a:r>
              <a:rPr kumimoji="1" lang="en-US" altLang="ko-KR" sz="2000" b="1" dirty="0" smtClean="0">
                <a:latin typeface="Arial"/>
                <a:ea typeface="Wingdings"/>
                <a:cs typeface="Arial"/>
                <a:sym typeface="Wingdings"/>
              </a:rPr>
              <a:t> H</a:t>
            </a:r>
            <a:r>
              <a:rPr kumimoji="1" lang="en-US" altLang="ko-KR" sz="2000" b="1" baseline="-25000" dirty="0" smtClean="0">
                <a:latin typeface="Arial"/>
                <a:ea typeface="Wingdings"/>
                <a:cs typeface="Arial"/>
                <a:sym typeface="Wingdings"/>
              </a:rPr>
              <a:t>2</a:t>
            </a:r>
            <a:r>
              <a:rPr kumimoji="1" lang="en-US" altLang="ko-KR" sz="2000" b="1" dirty="0" smtClean="0">
                <a:latin typeface="Arial"/>
                <a:ea typeface="Wingdings"/>
                <a:cs typeface="Arial"/>
                <a:sym typeface="Wingdings"/>
              </a:rPr>
              <a:t>O</a:t>
            </a:r>
            <a:r>
              <a:rPr kumimoji="1" lang="en-US" altLang="ko-KR" sz="2000" b="1" baseline="-25000" dirty="0" smtClean="0">
                <a:latin typeface="Arial"/>
                <a:ea typeface="Wingdings"/>
                <a:cs typeface="Arial"/>
                <a:sym typeface="Wingdings"/>
              </a:rPr>
              <a:t>2(</a:t>
            </a:r>
            <a:r>
              <a:rPr kumimoji="1" lang="en-US" altLang="ko-KR" sz="2000" b="1" baseline="-25000" dirty="0" err="1" smtClean="0">
                <a:latin typeface="Arial"/>
                <a:ea typeface="Wingdings"/>
                <a:cs typeface="Arial"/>
                <a:sym typeface="Wingdings"/>
              </a:rPr>
              <a:t>aq</a:t>
            </a:r>
            <a:r>
              <a:rPr kumimoji="1" lang="en-US" altLang="ko-KR" sz="2000" b="1" baseline="-25000" dirty="0" smtClean="0">
                <a:latin typeface="Arial"/>
                <a:ea typeface="Wingdings"/>
                <a:cs typeface="Arial"/>
                <a:sym typeface="Wingdings"/>
              </a:rPr>
              <a:t>)</a:t>
            </a:r>
            <a:r>
              <a:rPr kumimoji="1" lang="en-US" altLang="ko-KR" sz="2000" b="1" dirty="0">
                <a:latin typeface="Arial" charset="0"/>
                <a:ea typeface="굴림" charset="0"/>
                <a:cs typeface="굴림" charset="0"/>
                <a:sym typeface="Wingdings"/>
              </a:rPr>
              <a:t> (+ </a:t>
            </a:r>
            <a:r>
              <a:rPr kumimoji="1" lang="en-US" altLang="ko-KR" sz="2000" b="1" dirty="0" err="1">
                <a:latin typeface="Arial" charset="0"/>
                <a:ea typeface="굴림" charset="0"/>
                <a:cs typeface="굴림" charset="0"/>
                <a:sym typeface="Wingdings"/>
              </a:rPr>
              <a:t>Ar</a:t>
            </a:r>
            <a:r>
              <a:rPr kumimoji="1" lang="en-US" altLang="ko-KR" sz="2000" b="1" baseline="-25000" dirty="0">
                <a:latin typeface="Arial" charset="0"/>
                <a:ea typeface="굴림" charset="0"/>
                <a:cs typeface="굴림" charset="0"/>
                <a:sym typeface="Wingdings"/>
              </a:rPr>
              <a:t>(g)</a:t>
            </a:r>
            <a:r>
              <a:rPr kumimoji="1" lang="en-US" altLang="ko-KR" sz="2000" b="1" dirty="0">
                <a:latin typeface="Arial" charset="0"/>
                <a:ea typeface="굴림" charset="0"/>
                <a:cs typeface="굴림" charset="0"/>
                <a:sym typeface="Wingdings"/>
              </a:rPr>
              <a:t>, O</a:t>
            </a:r>
            <a:r>
              <a:rPr kumimoji="1" lang="en-US" altLang="ko-KR" sz="2000" b="1" baseline="-25000" dirty="0">
                <a:latin typeface="Arial" charset="0"/>
                <a:ea typeface="굴림" charset="0"/>
                <a:cs typeface="굴림" charset="0"/>
                <a:sym typeface="Wingdings"/>
              </a:rPr>
              <a:t>2(g)</a:t>
            </a:r>
            <a:r>
              <a:rPr kumimoji="1" lang="en-US" altLang="ko-KR" sz="2000" b="1" dirty="0">
                <a:latin typeface="Arial" charset="0"/>
                <a:ea typeface="굴림" charset="0"/>
                <a:cs typeface="굴림" charset="0"/>
                <a:sym typeface="Wingdings"/>
              </a:rPr>
              <a:t>, H</a:t>
            </a:r>
            <a:r>
              <a:rPr kumimoji="1" lang="en-US" altLang="ko-KR" sz="2000" b="1" baseline="-25000" dirty="0">
                <a:latin typeface="Arial" charset="0"/>
                <a:ea typeface="굴림" charset="0"/>
                <a:cs typeface="굴림" charset="0"/>
                <a:sym typeface="Wingdings"/>
              </a:rPr>
              <a:t>2</a:t>
            </a:r>
            <a:r>
              <a:rPr kumimoji="1" lang="en-US" altLang="ko-KR" sz="2000" b="1" dirty="0">
                <a:latin typeface="Arial" charset="0"/>
                <a:ea typeface="굴림" charset="0"/>
                <a:cs typeface="굴림" charset="0"/>
                <a:sym typeface="Wingdings"/>
              </a:rPr>
              <a:t>O</a:t>
            </a:r>
            <a:r>
              <a:rPr kumimoji="1" lang="en-US" altLang="ko-KR" sz="2000" b="1" baseline="-25000" dirty="0">
                <a:latin typeface="Arial" charset="0"/>
                <a:ea typeface="굴림" charset="0"/>
                <a:cs typeface="굴림" charset="0"/>
                <a:sym typeface="Wingdings"/>
              </a:rPr>
              <a:t>(l)</a:t>
            </a:r>
            <a:r>
              <a:rPr kumimoji="1" lang="en-US" altLang="ko-KR" sz="2000" b="1" dirty="0">
                <a:latin typeface="Arial" charset="0"/>
                <a:ea typeface="굴림" charset="0"/>
                <a:cs typeface="굴림" charset="0"/>
                <a:sym typeface="Wingdings"/>
              </a:rPr>
              <a:t>) </a:t>
            </a:r>
            <a:endParaRPr kumimoji="1" lang="en-US" altLang="ko-KR" sz="2000" b="1" baseline="-25000" dirty="0" smtClean="0">
              <a:latin typeface="Arial"/>
              <a:ea typeface="Wingdings"/>
              <a:cs typeface="Arial"/>
              <a:sym typeface="Wingdings"/>
            </a:endParaRPr>
          </a:p>
          <a:p>
            <a:pPr marL="0" indent="0">
              <a:spcAft>
                <a:spcPts val="600"/>
              </a:spcAft>
            </a:pPr>
            <a:r>
              <a:rPr kumimoji="1" lang="en-US" altLang="ko-KR" sz="2000" b="1" dirty="0" smtClean="0">
                <a:latin typeface="Arial" charset="0"/>
                <a:ea typeface="굴림" charset="0"/>
                <a:cs typeface="굴림" charset="0"/>
                <a:sym typeface="Wingdings"/>
              </a:rPr>
              <a:t>   O</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 </a:t>
            </a:r>
            <a:r>
              <a:rPr kumimoji="1" lang="en-US" altLang="ko-KR" sz="2000" b="1" dirty="0" err="1" smtClean="0">
                <a:latin typeface="Arial" charset="0"/>
                <a:ea typeface="굴림" charset="0"/>
                <a:cs typeface="굴림" charset="0"/>
                <a:sym typeface="Wingdings"/>
              </a:rPr>
              <a:t>Ar</a:t>
            </a:r>
            <a:r>
              <a:rPr kumimoji="1" lang="en-US" altLang="ko-KR" sz="2000" b="1" baseline="-25000" dirty="0" smtClean="0">
                <a:latin typeface="Arial" charset="0"/>
                <a:ea typeface="굴림" charset="0"/>
                <a:cs typeface="굴림" charset="0"/>
                <a:sym typeface="Wingdings"/>
              </a:rPr>
              <a:t>(</a:t>
            </a:r>
            <a:r>
              <a:rPr kumimoji="1" lang="en-US" altLang="ko-KR" sz="2000" b="1" baseline="-25000" dirty="0">
                <a:latin typeface="Arial" charset="0"/>
                <a:ea typeface="굴림" charset="0"/>
                <a:cs typeface="굴림" charset="0"/>
                <a:sym typeface="Wingdings"/>
              </a:rPr>
              <a:t>g</a:t>
            </a:r>
            <a:r>
              <a:rPr kumimoji="1" lang="en-US" altLang="ko-KR" sz="2000" b="1" baseline="-25000" dirty="0" smtClean="0">
                <a:latin typeface="Arial" charset="0"/>
                <a:ea typeface="굴림" charset="0"/>
                <a:cs typeface="굴림" charset="0"/>
                <a:sym typeface="Wingdings"/>
              </a:rPr>
              <a:t>) </a:t>
            </a:r>
            <a:r>
              <a:rPr kumimoji="1" lang="en-US" altLang="ko-KR" sz="2000" b="1" dirty="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a:t>
            </a:r>
            <a:r>
              <a:rPr kumimoji="1" lang="en-US" altLang="ko-KR" sz="2000" b="1" dirty="0" smtClean="0">
                <a:latin typeface="Arial" charset="0"/>
                <a:ea typeface="굴림" charset="0"/>
                <a:cs typeface="굴림" charset="0"/>
                <a:sym typeface="Wingdings"/>
              </a:rPr>
              <a:t> + </a:t>
            </a:r>
            <a:r>
              <a:rPr kumimoji="1" lang="en-US" altLang="ko-KR" sz="2000" b="1" dirty="0" err="1" smtClean="0">
                <a:latin typeface="Arial" charset="0"/>
                <a:ea typeface="굴림" charset="0"/>
                <a:cs typeface="굴림" charset="0"/>
              </a:rPr>
              <a:t>Ar</a:t>
            </a:r>
            <a:r>
              <a:rPr kumimoji="1" lang="en-US" altLang="ko-KR" sz="2000" b="1" baseline="-25000" dirty="0" smtClean="0">
                <a:latin typeface="Arial" charset="0"/>
                <a:ea typeface="굴림" charset="0"/>
                <a:cs typeface="굴림" charset="0"/>
              </a:rPr>
              <a:t>(</a:t>
            </a:r>
            <a:r>
              <a:rPr kumimoji="1" lang="en-US" altLang="ko-KR" sz="2000" b="1" baseline="-25000" dirty="0">
                <a:latin typeface="Arial" charset="0"/>
                <a:ea typeface="굴림" charset="0"/>
                <a:cs typeface="굴림" charset="0"/>
              </a:rPr>
              <a:t>g)</a:t>
            </a:r>
            <a:r>
              <a:rPr kumimoji="1" lang="en-US" altLang="ko-KR" sz="2000" b="1" dirty="0">
                <a:latin typeface="Arial" charset="0"/>
                <a:ea typeface="굴림" charset="0"/>
                <a:cs typeface="굴림" charset="0"/>
              </a:rPr>
              <a:t> </a:t>
            </a:r>
            <a:r>
              <a:rPr kumimoji="1" lang="en-US" altLang="ko-KR" sz="2000" b="1" baseline="-25000" dirty="0" smtClean="0">
                <a:latin typeface="Arial" charset="0"/>
                <a:ea typeface="굴림" charset="0"/>
                <a:cs typeface="굴림" charset="0"/>
                <a:sym typeface="Wingdings"/>
              </a:rPr>
              <a:t> </a:t>
            </a:r>
            <a:endParaRPr kumimoji="1" lang="en-US" altLang="ko-KR" sz="2000" b="1" dirty="0">
              <a:latin typeface="Arial" charset="0"/>
              <a:ea typeface="굴림" charset="0"/>
              <a:cs typeface="굴림" charset="0"/>
              <a:sym typeface="Wingdings"/>
            </a:endParaRPr>
          </a:p>
          <a:p>
            <a:pPr marL="0" indent="0">
              <a:spcAft>
                <a:spcPts val="600"/>
              </a:spcAft>
            </a:pPr>
            <a:r>
              <a:rPr kumimoji="1" lang="en-US" altLang="ko-KR" sz="2000" b="1" dirty="0" smtClean="0">
                <a:latin typeface="Arial" charset="0"/>
                <a:ea typeface="굴림" charset="0"/>
                <a:cs typeface="굴림" charset="0"/>
                <a:sym typeface="Wingdings"/>
              </a:rPr>
              <a:t>   O</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H</a:t>
            </a:r>
            <a:r>
              <a:rPr kumimoji="1" lang="en-US" altLang="ko-KR" sz="2000" b="1" baseline="-25000" dirty="0" smtClean="0">
                <a:latin typeface="Arial" charset="0"/>
                <a:ea typeface="굴림" charset="0"/>
                <a:cs typeface="굴림" charset="0"/>
                <a:sym typeface="Wingdings"/>
              </a:rPr>
              <a:t>2</a:t>
            </a:r>
            <a:r>
              <a:rPr kumimoji="1" lang="en-US" altLang="ko-KR" sz="2000" b="1" dirty="0" smtClean="0">
                <a:latin typeface="Arial" charset="0"/>
                <a:ea typeface="굴림" charset="0"/>
                <a:cs typeface="굴림" charset="0"/>
                <a:sym typeface="Wingdings"/>
              </a:rPr>
              <a:t>O</a:t>
            </a:r>
            <a:r>
              <a:rPr kumimoji="1" lang="en-US" altLang="ko-KR" sz="2000" b="1" baseline="-25000" dirty="0" smtClean="0">
                <a:latin typeface="Arial" charset="0"/>
                <a:ea typeface="굴림" charset="0"/>
                <a:cs typeface="굴림" charset="0"/>
                <a:sym typeface="Wingdings"/>
              </a:rPr>
              <a:t>(l) </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OH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a:t>
            </a:r>
            <a:r>
              <a:rPr kumimoji="1" lang="en-US" altLang="ko-KR" sz="2000" b="1" dirty="0" smtClean="0">
                <a:latin typeface="Arial" charset="0"/>
                <a:ea typeface="굴림" charset="0"/>
                <a:cs typeface="굴림" charset="0"/>
              </a:rPr>
              <a:t>H</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O</a:t>
            </a:r>
            <a:r>
              <a:rPr kumimoji="1" lang="en-US" altLang="ko-KR" sz="2000" b="1" baseline="-25000" dirty="0" smtClean="0">
                <a:latin typeface="Arial" charset="0"/>
                <a:ea typeface="굴림" charset="0"/>
                <a:cs typeface="굴림" charset="0"/>
              </a:rPr>
              <a:t>(l)</a:t>
            </a:r>
            <a:r>
              <a:rPr kumimoji="1" lang="en-US" altLang="ko-KR" sz="2000" b="1" dirty="0" smtClean="0">
                <a:latin typeface="Arial" charset="0"/>
                <a:ea typeface="굴림" charset="0"/>
                <a:cs typeface="굴림" charset="0"/>
              </a:rPr>
              <a:t> </a:t>
            </a:r>
            <a:r>
              <a:rPr kumimoji="1" lang="en-US" altLang="ko-KR" sz="2000" b="1" baseline="-25000" dirty="0" smtClean="0">
                <a:latin typeface="Arial" charset="0"/>
                <a:ea typeface="굴림" charset="0"/>
                <a:cs typeface="굴림" charset="0"/>
                <a:sym typeface="Wingdings"/>
              </a:rPr>
              <a:t> </a:t>
            </a:r>
            <a:endParaRPr kumimoji="1" lang="en-US" altLang="ko-KR" sz="2000" b="1" baseline="-25000" dirty="0" smtClean="0">
              <a:latin typeface="Arial"/>
              <a:ea typeface="Wingdings"/>
              <a:cs typeface="Arial"/>
              <a:sym typeface="Wingdings"/>
            </a:endParaRPr>
          </a:p>
          <a:p>
            <a:pPr>
              <a:spcAft>
                <a:spcPts val="600"/>
              </a:spcAft>
              <a:buFont typeface="Symbol" charset="0"/>
              <a:buChar char="·"/>
            </a:pPr>
            <a:r>
              <a:rPr kumimoji="1" lang="en-US" altLang="ko-KR" sz="2000" b="1" dirty="0" smtClean="0">
                <a:latin typeface="Arial"/>
                <a:ea typeface="굴림" charset="0"/>
                <a:cs typeface="Arial"/>
                <a:sym typeface="Wingdings"/>
              </a:rPr>
              <a:t>Charge exchange</a:t>
            </a:r>
          </a:p>
          <a:p>
            <a:pPr marL="0" indent="0">
              <a:spcAft>
                <a:spcPts val="600"/>
              </a:spcAft>
            </a:pPr>
            <a:r>
              <a:rPr kumimoji="1" lang="en-US" altLang="ko-KR" sz="2000" b="1" dirty="0" smtClean="0">
                <a:latin typeface="Arial"/>
                <a:ea typeface="굴림" charset="0"/>
                <a:cs typeface="Arial"/>
                <a:sym typeface="Wingdings"/>
              </a:rPr>
              <a:t>   </a:t>
            </a:r>
            <a:r>
              <a:rPr kumimoji="1" lang="en-US" altLang="ko-KR" sz="2000" b="1" dirty="0" err="1" smtClean="0">
                <a:latin typeface="Arial"/>
                <a:ea typeface="굴림" charset="0"/>
                <a:cs typeface="Arial"/>
                <a:sym typeface="Wingdings"/>
              </a:rPr>
              <a:t>Ar</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(g)</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(l)</a:t>
            </a:r>
            <a:r>
              <a:rPr kumimoji="1" lang="en-US" altLang="ko-KR" sz="2000" b="1" dirty="0" smtClean="0">
                <a:latin typeface="Arial"/>
                <a:ea typeface="굴림" charset="0"/>
                <a:cs typeface="Arial"/>
                <a:sym typeface="Wingdings"/>
              </a:rPr>
              <a:t> </a:t>
            </a:r>
            <a:r>
              <a:rPr kumimoji="1" lang="en-US" altLang="ko-KR" sz="2000" b="1" dirty="0" smtClean="0">
                <a:latin typeface="Wingdings"/>
                <a:ea typeface="Wingdings"/>
                <a:cs typeface="Wingdings"/>
                <a:sym typeface="Wingdings"/>
              </a:rPr>
              <a:t></a:t>
            </a:r>
            <a:r>
              <a:rPr kumimoji="1" lang="en-US" altLang="ko-KR" sz="2000" b="1" dirty="0" smtClean="0">
                <a:latin typeface="Arial"/>
                <a:ea typeface="굴림" charset="0"/>
                <a:cs typeface="Arial"/>
                <a:sym typeface="Wingdings"/>
              </a:rPr>
              <a:t> </a:t>
            </a:r>
            <a:r>
              <a:rPr kumimoji="1" lang="en-US" altLang="ko-KR" sz="2000" b="1" dirty="0" err="1" smtClean="0">
                <a:latin typeface="Arial"/>
                <a:ea typeface="굴림" charset="0"/>
                <a:cs typeface="Arial"/>
                <a:sym typeface="Wingdings"/>
              </a:rPr>
              <a:t>Ar</a:t>
            </a:r>
            <a:r>
              <a:rPr kumimoji="1" lang="en-US" altLang="ko-KR" sz="2000" b="1" baseline="-25000" dirty="0" smtClean="0">
                <a:latin typeface="Arial"/>
                <a:ea typeface="굴림" charset="0"/>
                <a:cs typeface="Arial"/>
                <a:sym typeface="Wingdings"/>
              </a:rPr>
              <a:t>(g)</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endParaRPr kumimoji="1" lang="en-US" altLang="ko-KR" sz="2000" b="1" dirty="0" smtClean="0">
              <a:latin typeface="Arial"/>
              <a:ea typeface="굴림" charset="0"/>
              <a:cs typeface="Arial"/>
              <a:sym typeface="Wingdings"/>
            </a:endParaRPr>
          </a:p>
          <a:p>
            <a:pPr marL="0" indent="0">
              <a:spcAft>
                <a:spcPts val="600"/>
              </a:spcAft>
            </a:pPr>
            <a:r>
              <a:rPr kumimoji="1" lang="en-US" altLang="ko-KR" sz="2000" b="1" dirty="0">
                <a:latin typeface="Arial"/>
                <a:ea typeface="굴림" charset="0"/>
                <a:cs typeface="Arial"/>
                <a:sym typeface="Wingdings"/>
              </a:rPr>
              <a:t> </a:t>
            </a:r>
            <a:r>
              <a:rPr kumimoji="1" lang="en-US" altLang="ko-KR" sz="2000" b="1" dirty="0" smtClean="0">
                <a:latin typeface="Arial"/>
                <a:ea typeface="굴림" charset="0"/>
                <a:cs typeface="Arial"/>
                <a:sym typeface="Wingdings"/>
              </a:rPr>
              <a:t>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(l)</a:t>
            </a:r>
            <a:r>
              <a:rPr kumimoji="1" lang="en-US" altLang="ko-KR" sz="2000" b="1" dirty="0" smtClean="0">
                <a:latin typeface="Arial"/>
                <a:ea typeface="굴림" charset="0"/>
                <a:cs typeface="Arial"/>
                <a:sym typeface="Wingdings"/>
              </a:rPr>
              <a:t> </a:t>
            </a:r>
            <a:r>
              <a:rPr kumimoji="1" lang="en-US" altLang="ko-KR" sz="2000" b="1" dirty="0">
                <a:latin typeface="Wingdings"/>
                <a:ea typeface="Wingdings"/>
                <a:cs typeface="Wingdings"/>
                <a:sym typeface="Wingdings"/>
              </a:rPr>
              <a:t></a:t>
            </a:r>
            <a:r>
              <a:rPr kumimoji="1" lang="en-US" altLang="ko-KR" sz="2000" b="1" dirty="0" smtClean="0">
                <a:latin typeface="Arial"/>
                <a:ea typeface="굴림" charset="0"/>
                <a:cs typeface="Arial"/>
                <a:sym typeface="Wingdings"/>
              </a:rPr>
              <a:t> H</a:t>
            </a:r>
            <a:r>
              <a:rPr kumimoji="1" lang="en-US" altLang="ko-KR" sz="2000" b="1" baseline="-25000" dirty="0" smtClean="0">
                <a:latin typeface="Arial"/>
                <a:ea typeface="굴림" charset="0"/>
                <a:cs typeface="Arial"/>
                <a:sym typeface="Wingdings"/>
              </a:rPr>
              <a:t>3</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a:ea typeface="Wingdings"/>
                <a:cs typeface="Arial"/>
                <a:sym typeface="Wingdings"/>
              </a:rPr>
              <a:t>(</a:t>
            </a:r>
            <a:r>
              <a:rPr kumimoji="1" lang="en-US" altLang="ko-KR" sz="2000" b="1" baseline="-25000" dirty="0" err="1" smtClean="0">
                <a:latin typeface="Arial"/>
                <a:ea typeface="Wingdings"/>
                <a:cs typeface="Arial"/>
                <a:sym typeface="Wingdings"/>
              </a:rPr>
              <a:t>aq</a:t>
            </a:r>
            <a:r>
              <a:rPr kumimoji="1" lang="en-US" altLang="ko-KR" sz="2000" b="1" baseline="-25000" dirty="0" smtClean="0">
                <a:latin typeface="Arial"/>
                <a:ea typeface="Wingdings"/>
                <a:cs typeface="Arial"/>
                <a:sym typeface="Wingdings"/>
              </a:rPr>
              <a:t>)</a:t>
            </a:r>
            <a:endParaRPr kumimoji="1" lang="en-US" altLang="ko-KR" sz="2000" b="1" baseline="-25000" dirty="0" smtClean="0">
              <a:latin typeface="Arial"/>
              <a:ea typeface="굴림" charset="0"/>
              <a:cs typeface="Arial"/>
              <a:sym typeface="Wingdings"/>
            </a:endParaRPr>
          </a:p>
          <a:p>
            <a:pPr>
              <a:spcAft>
                <a:spcPts val="600"/>
              </a:spcAft>
              <a:buFont typeface="Symbol" charset="0"/>
              <a:buChar char="·"/>
            </a:pPr>
            <a:r>
              <a:rPr kumimoji="1" lang="en-US" altLang="ko-KR" sz="2000" b="1" dirty="0" smtClean="0">
                <a:latin typeface="Arial"/>
                <a:ea typeface="굴림" charset="0"/>
                <a:cs typeface="Arial"/>
                <a:sym typeface="Wingdings"/>
              </a:rPr>
              <a:t>Oxidation of iodide</a:t>
            </a:r>
          </a:p>
          <a:p>
            <a:pPr marL="0" indent="0">
              <a:spcAft>
                <a:spcPts val="600"/>
              </a:spcAft>
            </a:pPr>
            <a:r>
              <a:rPr kumimoji="1" lang="en-US" altLang="ko-KR" sz="2000" b="1" dirty="0" smtClean="0">
                <a:latin typeface="Arial"/>
                <a:ea typeface="굴림" charset="0"/>
                <a:cs typeface="Arial"/>
                <a:sym typeface="Wingdings"/>
              </a:rPr>
              <a:t>   2 I</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+ 2 H</a:t>
            </a:r>
            <a:r>
              <a:rPr kumimoji="1" lang="en-US" altLang="ko-KR" sz="2000" b="1" baseline="-25000" dirty="0" smtClean="0">
                <a:latin typeface="Arial"/>
                <a:ea typeface="굴림" charset="0"/>
                <a:cs typeface="Arial"/>
                <a:sym typeface="Wingdings"/>
              </a:rPr>
              <a:t>3</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2(</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a:t>
            </a:r>
            <a:r>
              <a:rPr kumimoji="1" lang="en-US" altLang="ko-KR" sz="2000" b="1" dirty="0">
                <a:latin typeface="Wingdings"/>
                <a:ea typeface="Wingdings"/>
                <a:cs typeface="Wingdings"/>
                <a:sym typeface="Wingdings"/>
              </a:rPr>
              <a:t></a:t>
            </a:r>
            <a:r>
              <a:rPr kumimoji="1" lang="en-US" altLang="ko-KR" sz="2000" b="1" dirty="0" smtClean="0">
                <a:latin typeface="Arial"/>
                <a:ea typeface="굴림" charset="0"/>
                <a:cs typeface="Arial"/>
                <a:sym typeface="Wingdings"/>
              </a:rPr>
              <a:t> I</a:t>
            </a:r>
            <a:r>
              <a:rPr kumimoji="1" lang="en-US" altLang="ko-KR" sz="2000" b="1" baseline="-25000" dirty="0" smtClean="0">
                <a:latin typeface="Arial"/>
                <a:ea typeface="굴림" charset="0"/>
                <a:cs typeface="Arial"/>
                <a:sym typeface="Wingdings"/>
              </a:rPr>
              <a:t>2(g)</a:t>
            </a:r>
            <a:r>
              <a:rPr kumimoji="1" lang="en-US" altLang="ko-KR" sz="2000" b="1" dirty="0" smtClean="0">
                <a:latin typeface="Arial"/>
                <a:ea typeface="굴림" charset="0"/>
                <a:cs typeface="Arial"/>
                <a:sym typeface="Wingdings"/>
              </a:rPr>
              <a:t> + 4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(l)</a:t>
            </a:r>
            <a:r>
              <a:rPr kumimoji="1" lang="en-US" altLang="ko-KR" sz="2000" b="1" dirty="0" smtClean="0">
                <a:latin typeface="Arial"/>
                <a:ea typeface="굴림" charset="0"/>
                <a:cs typeface="Arial"/>
                <a:sym typeface="Wingdings"/>
              </a:rPr>
              <a:t> </a:t>
            </a:r>
          </a:p>
          <a:p>
            <a:pPr>
              <a:spcAft>
                <a:spcPts val="600"/>
              </a:spcAft>
              <a:buFont typeface="Symbol" charset="0"/>
              <a:buChar char="·"/>
            </a:pPr>
            <a:endParaRPr kumimoji="1" lang="en-US" altLang="ko-KR" sz="20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sp>
        <p:nvSpPr>
          <p:cNvPr id="16"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7229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346165"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ACIDIC FRONT GENERATION</a:t>
            </a:r>
          </a:p>
          <a:p>
            <a:pPr algn="ctr" eaLnBrk="0" hangingPunct="0"/>
            <a:r>
              <a:rPr lang="en-US" sz="2800" b="1" dirty="0" smtClean="0">
                <a:latin typeface="Arial" charset="0"/>
              </a:rPr>
              <a:t>METHYL ORANGE (AIR)</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5658028" y="1081388"/>
            <a:ext cx="3485972"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2000" b="1" dirty="0" err="1" smtClean="0">
                <a:latin typeface="Arial" charset="0"/>
                <a:ea typeface="굴림" charset="0"/>
                <a:cs typeface="굴림" charset="0"/>
              </a:rPr>
              <a:t>NO</a:t>
            </a:r>
            <a:r>
              <a:rPr kumimoji="1" lang="en-US" sz="2000" b="1" baseline="-25000" dirty="0" err="1" smtClean="0">
                <a:latin typeface="Arial" charset="0"/>
                <a:ea typeface="굴림" charset="0"/>
                <a:cs typeface="굴림" charset="0"/>
              </a:rPr>
              <a:t>x</a:t>
            </a:r>
            <a:r>
              <a:rPr kumimoji="1" lang="en-US" sz="2000" b="1" dirty="0" smtClean="0">
                <a:latin typeface="Arial" charset="0"/>
                <a:ea typeface="굴림" charset="0"/>
                <a:cs typeface="굴림" charset="0"/>
              </a:rPr>
              <a:t> species are generated in air plasma</a:t>
            </a:r>
          </a:p>
          <a:p>
            <a:pPr>
              <a:spcAft>
                <a:spcPts val="600"/>
              </a:spcAft>
              <a:buFont typeface="Symbol" charset="0"/>
              <a:buChar char="·"/>
            </a:pPr>
            <a:r>
              <a:rPr kumimoji="1" lang="en-US" sz="2000" b="1" dirty="0" smtClean="0">
                <a:latin typeface="Arial" charset="0"/>
                <a:ea typeface="굴림" charset="0"/>
                <a:cs typeface="굴림" charset="0"/>
              </a:rPr>
              <a:t>Hydrogen </a:t>
            </a:r>
            <a:r>
              <a:rPr kumimoji="1" lang="en-US" sz="2000" b="1" dirty="0">
                <a:latin typeface="Arial" charset="0"/>
                <a:ea typeface="굴림" charset="0"/>
                <a:cs typeface="굴림" charset="0"/>
              </a:rPr>
              <a:t>peroxide formed at interface via electron impact produced OH radicals </a:t>
            </a:r>
            <a:r>
              <a:rPr kumimoji="1" lang="en-US" sz="2000" b="1" dirty="0" smtClean="0">
                <a:latin typeface="Arial" charset="0"/>
                <a:ea typeface="굴림" charset="0"/>
                <a:cs typeface="굴림" charset="0"/>
              </a:rPr>
              <a:t>and their recombination</a:t>
            </a:r>
          </a:p>
          <a:p>
            <a:pPr>
              <a:spcAft>
                <a:spcPts val="600"/>
              </a:spcAft>
              <a:buFont typeface="Symbol" charset="0"/>
              <a:buChar char="·"/>
            </a:pPr>
            <a:r>
              <a:rPr kumimoji="1" lang="en-US" sz="2000" b="1" dirty="0" smtClean="0">
                <a:latin typeface="Arial" charset="0"/>
                <a:ea typeface="굴림" charset="0"/>
                <a:cs typeface="굴림" charset="0"/>
              </a:rPr>
              <a:t>NO</a:t>
            </a:r>
            <a:r>
              <a:rPr kumimoji="1" lang="en-US" sz="2000" b="1" baseline="-25000" dirty="0" smtClean="0">
                <a:latin typeface="Arial" charset="0"/>
                <a:ea typeface="굴림" charset="0"/>
                <a:cs typeface="굴림" charset="0"/>
              </a:rPr>
              <a:t>2</a:t>
            </a:r>
            <a:r>
              <a:rPr kumimoji="1" lang="en-US" sz="2000" b="1" dirty="0" smtClean="0">
                <a:latin typeface="Arial" charset="0"/>
                <a:ea typeface="굴림" charset="0"/>
                <a:cs typeface="굴림" charset="0"/>
              </a:rPr>
              <a:t> reacts with both water and hydrogen peroxide to forms nitrous (HNO</a:t>
            </a:r>
            <a:r>
              <a:rPr kumimoji="1" lang="en-US" sz="2000" b="1" baseline="-25000" dirty="0" smtClean="0">
                <a:latin typeface="Arial" charset="0"/>
                <a:ea typeface="굴림" charset="0"/>
                <a:cs typeface="굴림" charset="0"/>
              </a:rPr>
              <a:t>2</a:t>
            </a:r>
            <a:r>
              <a:rPr kumimoji="1" lang="en-US" sz="2000" b="1" dirty="0" smtClean="0">
                <a:latin typeface="Arial" charset="0"/>
                <a:ea typeface="굴림" charset="0"/>
                <a:cs typeface="굴림" charset="0"/>
              </a:rPr>
              <a:t>) and nitric (HNO</a:t>
            </a:r>
            <a:r>
              <a:rPr kumimoji="1" lang="en-US" sz="2000" b="1" baseline="-25000" dirty="0" smtClean="0">
                <a:latin typeface="Arial" charset="0"/>
                <a:ea typeface="굴림" charset="0"/>
                <a:cs typeface="굴림" charset="0"/>
              </a:rPr>
              <a:t>3</a:t>
            </a:r>
            <a:r>
              <a:rPr kumimoji="1" lang="en-US" sz="2000" b="1" dirty="0" smtClean="0">
                <a:latin typeface="Arial" charset="0"/>
                <a:ea typeface="굴림" charset="0"/>
                <a:cs typeface="굴림" charset="0"/>
              </a:rPr>
              <a:t>) acids</a:t>
            </a:r>
          </a:p>
          <a:p>
            <a:pPr>
              <a:spcAft>
                <a:spcPts val="600"/>
              </a:spcAft>
              <a:buFont typeface="Symbol" charset="0"/>
              <a:buChar char="·"/>
            </a:pPr>
            <a:r>
              <a:rPr kumimoji="1" lang="en-US" sz="2000" b="1" dirty="0" smtClean="0">
                <a:latin typeface="Arial" charset="0"/>
                <a:ea typeface="굴림" charset="0"/>
                <a:cs typeface="굴림" charset="0"/>
              </a:rPr>
              <a:t>Color change indicates reaction between acid and methyl orange</a:t>
            </a:r>
            <a:endParaRPr kumimoji="1" lang="en-US" sz="2000" b="1" dirty="0">
              <a:latin typeface="Arial" charset="0"/>
              <a:ea typeface="굴림" charset="0"/>
              <a:cs typeface="굴림" charset="0"/>
            </a:endParaRPr>
          </a:p>
          <a:p>
            <a:pPr>
              <a:spcAft>
                <a:spcPts val="600"/>
              </a:spcAft>
              <a:buFont typeface="Symbol" charset="0"/>
              <a:buChar char="·"/>
            </a:pPr>
            <a:endParaRPr kumimoji="1" lang="en-US" sz="2000" b="1" dirty="0">
              <a:latin typeface="Arial" charset="0"/>
              <a:ea typeface="굴림" charset="0"/>
              <a:cs typeface="굴림" charset="0"/>
            </a:endParaRPr>
          </a:p>
        </p:txBody>
      </p:sp>
      <p:sp>
        <p:nvSpPr>
          <p:cNvPr id="3079" name="Text Box 5"/>
          <p:cNvSpPr txBox="1">
            <a:spLocks noChangeArrowheads="1"/>
          </p:cNvSpPr>
          <p:nvPr/>
        </p:nvSpPr>
        <p:spPr bwMode="auto">
          <a:xfrm>
            <a:off x="61952" y="5285127"/>
            <a:ext cx="56616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1600" b="1" dirty="0" smtClean="0">
                <a:latin typeface="Arial" charset="0"/>
                <a:ea typeface="굴림" charset="0"/>
                <a:cs typeface="굴림" charset="0"/>
              </a:rPr>
              <a:t>(Above) Time</a:t>
            </a:r>
            <a:r>
              <a:rPr kumimoji="1" lang="en-US" sz="1600" b="1" dirty="0">
                <a:latin typeface="Arial" charset="0"/>
                <a:ea typeface="굴림" charset="0"/>
                <a:cs typeface="굴림" charset="0"/>
              </a:rPr>
              <a:t>-lapsed images of colorimetric reactions induced by </a:t>
            </a:r>
            <a:r>
              <a:rPr kumimoji="1" lang="en-US" sz="1600" b="1" dirty="0" smtClean="0">
                <a:latin typeface="Arial" charset="0"/>
                <a:ea typeface="굴림" charset="0"/>
                <a:cs typeface="굴림" charset="0"/>
              </a:rPr>
              <a:t>air </a:t>
            </a:r>
            <a:r>
              <a:rPr kumimoji="1" lang="en-US" sz="1600" b="1" dirty="0">
                <a:latin typeface="Arial" charset="0"/>
                <a:ea typeface="굴림" charset="0"/>
                <a:cs typeface="굴림" charset="0"/>
              </a:rPr>
              <a:t>plasma in methyl orange (DI water) solution.</a:t>
            </a: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2" name="Picture 1" descr="Slide1.png"/>
          <p:cNvPicPr>
            <a:picLocks noChangeAspect="1"/>
          </p:cNvPicPr>
          <p:nvPr/>
        </p:nvPicPr>
        <p:blipFill rotWithShape="1">
          <a:blip r:embed="rId7">
            <a:extLst>
              <a:ext uri="{28A0092B-C50C-407E-A947-70E740481C1C}">
                <a14:useLocalDpi xmlns:a14="http://schemas.microsoft.com/office/drawing/2010/main" val="0"/>
              </a:ext>
            </a:extLst>
          </a:blip>
          <a:srcRect r="1575" b="1257"/>
          <a:stretch/>
        </p:blipFill>
        <p:spPr>
          <a:xfrm>
            <a:off x="123908" y="1111186"/>
            <a:ext cx="5508972" cy="4145095"/>
          </a:xfrm>
          <a:prstGeom prst="rect">
            <a:avLst/>
          </a:prstGeom>
        </p:spPr>
      </p:pic>
      <p:cxnSp>
        <p:nvCxnSpPr>
          <p:cNvPr id="4" name="Straight Arrow Connector 3"/>
          <p:cNvCxnSpPr/>
          <p:nvPr/>
        </p:nvCxnSpPr>
        <p:spPr>
          <a:xfrm flipV="1">
            <a:off x="705605" y="1808703"/>
            <a:ext cx="76975" cy="21807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1121" y="1988291"/>
            <a:ext cx="1202842" cy="253916"/>
          </a:xfrm>
          <a:prstGeom prst="rect">
            <a:avLst/>
          </a:prstGeom>
          <a:noFill/>
        </p:spPr>
        <p:txBody>
          <a:bodyPr wrap="none" rtlCol="0">
            <a:spAutoFit/>
          </a:bodyPr>
          <a:lstStyle/>
          <a:p>
            <a:r>
              <a:rPr lang="en-US" sz="1000" dirty="0" smtClean="0">
                <a:solidFill>
                  <a:schemeClr val="bg1"/>
                </a:solidFill>
              </a:rPr>
              <a:t>Bubble boundary</a:t>
            </a:r>
            <a:endParaRPr lang="en-US" sz="1000" dirty="0">
              <a:solidFill>
                <a:schemeClr val="bg1"/>
              </a:solidFill>
            </a:endParaRPr>
          </a:p>
        </p:txBody>
      </p:sp>
      <p:sp>
        <p:nvSpPr>
          <p:cNvPr id="23" name="TextBox 22"/>
          <p:cNvSpPr txBox="1"/>
          <p:nvPr/>
        </p:nvSpPr>
        <p:spPr>
          <a:xfrm>
            <a:off x="4398859" y="1178615"/>
            <a:ext cx="1018227" cy="246221"/>
          </a:xfrm>
          <a:prstGeom prst="rect">
            <a:avLst/>
          </a:prstGeom>
          <a:noFill/>
        </p:spPr>
        <p:txBody>
          <a:bodyPr wrap="none" rtlCol="0">
            <a:spAutoFit/>
          </a:bodyPr>
          <a:lstStyle/>
          <a:p>
            <a:r>
              <a:rPr lang="en-US" sz="1000" dirty="0" smtClean="0">
                <a:solidFill>
                  <a:schemeClr val="bg1"/>
                </a:solidFill>
              </a:rPr>
              <a:t>Chemical front</a:t>
            </a:r>
            <a:endParaRPr lang="en-US" sz="1000" dirty="0">
              <a:solidFill>
                <a:schemeClr val="bg1"/>
              </a:solidFill>
            </a:endParaRPr>
          </a:p>
        </p:txBody>
      </p:sp>
      <p:cxnSp>
        <p:nvCxnSpPr>
          <p:cNvPr id="24" name="Straight Arrow Connector 23"/>
          <p:cNvCxnSpPr/>
          <p:nvPr/>
        </p:nvCxnSpPr>
        <p:spPr>
          <a:xfrm flipH="1">
            <a:off x="5054698" y="1385390"/>
            <a:ext cx="89804" cy="24372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69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ACIDIC FRONT GENERATION</a:t>
            </a:r>
          </a:p>
          <a:p>
            <a:pPr algn="ctr" eaLnBrk="0" hangingPunct="0"/>
            <a:r>
              <a:rPr lang="en-US" sz="2800" b="1" dirty="0" smtClean="0">
                <a:latin typeface="Arial" charset="0"/>
              </a:rPr>
              <a:t>METHYL ORANGE (ARGON)</a:t>
            </a:r>
            <a:endParaRPr lang="en-US" sz="2000" b="1" dirty="0">
              <a:latin typeface="Arial" charset="0"/>
            </a:endParaRPr>
          </a:p>
        </p:txBody>
      </p:sp>
      <p:sp>
        <p:nvSpPr>
          <p:cNvPr id="3079" name="Text Box 5"/>
          <p:cNvSpPr txBox="1">
            <a:spLocks noChangeArrowheads="1"/>
          </p:cNvSpPr>
          <p:nvPr/>
        </p:nvSpPr>
        <p:spPr bwMode="auto">
          <a:xfrm>
            <a:off x="3194122" y="5439758"/>
            <a:ext cx="594987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1600" b="1" dirty="0" smtClean="0">
                <a:latin typeface="Arial" charset="0"/>
                <a:ea typeface="굴림" charset="0"/>
                <a:cs typeface="굴림" charset="0"/>
              </a:rPr>
              <a:t>(Above) Time-lapsed images of colorimetric reactions induced by argon plasma in methyl orange (DI water) solution.</a:t>
            </a:r>
            <a:endParaRPr kumimoji="1" lang="en-US" sz="16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4" name="Picture 13"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5" name="Picture 14"/>
          <p:cNvPicPr>
            <a:picLocks noChangeAspect="1"/>
          </p:cNvPicPr>
          <p:nvPr/>
        </p:nvPicPr>
        <p:blipFill>
          <a:blip r:embed="rId5"/>
          <a:stretch>
            <a:fillRect/>
          </a:stretch>
        </p:blipFill>
        <p:spPr>
          <a:xfrm>
            <a:off x="3719436" y="6171770"/>
            <a:ext cx="927572" cy="742058"/>
          </a:xfrm>
          <a:prstGeom prst="rect">
            <a:avLst/>
          </a:prstGeom>
        </p:spPr>
      </p:pic>
      <p:pic>
        <p:nvPicPr>
          <p:cNvPr id="16" name="Picture 15"/>
          <p:cNvPicPr>
            <a:picLocks noChangeAspect="1"/>
          </p:cNvPicPr>
          <p:nvPr/>
        </p:nvPicPr>
        <p:blipFill>
          <a:blip r:embed="rId6"/>
          <a:stretch>
            <a:fillRect/>
          </a:stretch>
        </p:blipFill>
        <p:spPr>
          <a:xfrm>
            <a:off x="2591401" y="6309715"/>
            <a:ext cx="1035110" cy="557010"/>
          </a:xfrm>
          <a:prstGeom prst="rect">
            <a:avLst/>
          </a:prstGeom>
        </p:spPr>
      </p:pic>
      <p:pic>
        <p:nvPicPr>
          <p:cNvPr id="4" name="Picture 3" descr="Slide1.png"/>
          <p:cNvPicPr>
            <a:picLocks noChangeAspect="1"/>
          </p:cNvPicPr>
          <p:nvPr/>
        </p:nvPicPr>
        <p:blipFill rotWithShape="1">
          <a:blip r:embed="rId7">
            <a:extLst>
              <a:ext uri="{28A0092B-C50C-407E-A947-70E740481C1C}">
                <a14:useLocalDpi xmlns:a14="http://schemas.microsoft.com/office/drawing/2010/main" val="0"/>
              </a:ext>
            </a:extLst>
          </a:blip>
          <a:srcRect r="1412" b="1501"/>
          <a:stretch/>
        </p:blipFill>
        <p:spPr>
          <a:xfrm>
            <a:off x="3326814" y="1115050"/>
            <a:ext cx="5823758" cy="4363866"/>
          </a:xfrm>
          <a:prstGeom prst="rect">
            <a:avLst/>
          </a:prstGeom>
        </p:spPr>
      </p:pic>
      <p:sp>
        <p:nvSpPr>
          <p:cNvPr id="17" name="Text Box 5"/>
          <p:cNvSpPr txBox="1">
            <a:spLocks noChangeArrowheads="1"/>
          </p:cNvSpPr>
          <p:nvPr/>
        </p:nvSpPr>
        <p:spPr bwMode="auto">
          <a:xfrm>
            <a:off x="0" y="1095943"/>
            <a:ext cx="3241511" cy="4555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Positive ions strike water, generating water ions H</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O</a:t>
            </a:r>
            <a:r>
              <a:rPr kumimoji="1" lang="en-US" altLang="ko-KR" sz="2000" b="1" baseline="30000" dirty="0" smtClean="0">
                <a:latin typeface="Arial" charset="0"/>
                <a:ea typeface="굴림" charset="0"/>
                <a:cs typeface="굴림" charset="0"/>
              </a:rPr>
              <a:t>+</a:t>
            </a:r>
            <a:r>
              <a:rPr kumimoji="1" lang="en-US" altLang="ko-KR" sz="2000" b="1" baseline="-25000" dirty="0" smtClean="0">
                <a:latin typeface="Arial" charset="0"/>
                <a:ea typeface="굴림" charset="0"/>
                <a:cs typeface="굴림" charset="0"/>
              </a:rPr>
              <a:t>aq</a:t>
            </a:r>
            <a:r>
              <a:rPr kumimoji="1" lang="en-US" altLang="ko-KR" sz="2000" b="1" dirty="0" smtClean="0">
                <a:latin typeface="Arial" charset="0"/>
                <a:ea typeface="굴림" charset="0"/>
                <a:cs typeface="굴림" charset="0"/>
              </a:rPr>
              <a:t> by charge exchange and photoionization</a:t>
            </a:r>
            <a:r>
              <a:rPr kumimoji="1" lang="en-US" altLang="ko-KR" sz="2000" b="1" baseline="30000" dirty="0" smtClean="0">
                <a:latin typeface="Arial" charset="0"/>
                <a:ea typeface="굴림" charset="0"/>
                <a:cs typeface="굴림" charset="0"/>
              </a:rPr>
              <a:t>1</a:t>
            </a:r>
          </a:p>
          <a:p>
            <a:pPr>
              <a:spcAft>
                <a:spcPts val="600"/>
              </a:spcAft>
              <a:buFont typeface="Symbol" charset="0"/>
              <a:buChar char="·"/>
            </a:pPr>
            <a:r>
              <a:rPr kumimoji="1" lang="en-US" altLang="ko-KR" sz="2000" b="1" dirty="0" smtClean="0">
                <a:latin typeface="Arial" charset="0"/>
                <a:ea typeface="굴림" charset="0"/>
                <a:cs typeface="굴림" charset="0"/>
              </a:rPr>
              <a:t>H</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O</a:t>
            </a:r>
            <a:r>
              <a:rPr kumimoji="1" lang="en-US" altLang="ko-KR" sz="2000" b="1" baseline="30000" dirty="0" smtClean="0">
                <a:latin typeface="Arial" charset="0"/>
                <a:ea typeface="굴림" charset="0"/>
                <a:cs typeface="굴림" charset="0"/>
              </a:rPr>
              <a:t>+</a:t>
            </a:r>
            <a:r>
              <a:rPr kumimoji="1" lang="en-US" altLang="ko-KR" sz="2000" b="1" baseline="-25000" dirty="0" smtClean="0">
                <a:latin typeface="Arial" charset="0"/>
                <a:ea typeface="굴림" charset="0"/>
                <a:cs typeface="굴림" charset="0"/>
              </a:rPr>
              <a:t>aq</a:t>
            </a:r>
            <a:r>
              <a:rPr kumimoji="1" lang="en-US" altLang="ko-KR" sz="2000" b="1" dirty="0" smtClean="0">
                <a:latin typeface="Arial" charset="0"/>
                <a:ea typeface="굴림" charset="0"/>
                <a:cs typeface="굴림" charset="0"/>
              </a:rPr>
              <a:t> also charge exchange with water molecules to generate hydronium ions H</a:t>
            </a:r>
            <a:r>
              <a:rPr kumimoji="1" lang="en-US" altLang="ko-KR" sz="2000" b="1" baseline="-25000" dirty="0" smtClean="0">
                <a:latin typeface="Arial" charset="0"/>
                <a:ea typeface="굴림" charset="0"/>
                <a:cs typeface="굴림" charset="0"/>
              </a:rPr>
              <a:t>3</a:t>
            </a:r>
            <a:r>
              <a:rPr kumimoji="1" lang="en-US" altLang="ko-KR" sz="2000" b="1" dirty="0" smtClean="0">
                <a:latin typeface="Arial" charset="0"/>
                <a:ea typeface="굴림" charset="0"/>
                <a:cs typeface="굴림" charset="0"/>
              </a:rPr>
              <a:t>O</a:t>
            </a:r>
            <a:r>
              <a:rPr kumimoji="1" lang="en-US" altLang="ko-KR" sz="2000" b="1" baseline="30000" dirty="0" smtClean="0">
                <a:latin typeface="Arial" charset="0"/>
                <a:ea typeface="굴림" charset="0"/>
                <a:cs typeface="굴림" charset="0"/>
              </a:rPr>
              <a:t>+</a:t>
            </a:r>
            <a:r>
              <a:rPr kumimoji="1" lang="en-US" altLang="ko-KR" sz="2000" b="1" baseline="-25000" dirty="0" smtClean="0">
                <a:latin typeface="Arial" charset="0"/>
                <a:ea typeface="굴림" charset="0"/>
                <a:cs typeface="굴림" charset="0"/>
              </a:rPr>
              <a:t>aq</a:t>
            </a:r>
            <a:r>
              <a:rPr kumimoji="1" lang="en-US" altLang="ko-KR" sz="2000" b="1" dirty="0" smtClean="0">
                <a:latin typeface="Arial" charset="0"/>
                <a:ea typeface="굴림" charset="0"/>
                <a:cs typeface="굴림" charset="0"/>
              </a:rPr>
              <a:t> and </a:t>
            </a:r>
            <a:r>
              <a:rPr kumimoji="1" lang="en-US" altLang="ko-KR" sz="2000" b="1" dirty="0" err="1" smtClean="0">
                <a:latin typeface="Arial" charset="0"/>
                <a:ea typeface="굴림" charset="0"/>
                <a:cs typeface="굴림" charset="0"/>
              </a:rPr>
              <a:t>OH</a:t>
            </a:r>
            <a:r>
              <a:rPr kumimoji="1" lang="en-US" altLang="ko-KR" sz="2000" b="1" baseline="-25000" dirty="0" err="1" smtClean="0">
                <a:latin typeface="Arial" charset="0"/>
                <a:ea typeface="굴림" charset="0"/>
                <a:cs typeface="굴림" charset="0"/>
              </a:rPr>
              <a:t>aq</a:t>
            </a:r>
            <a:r>
              <a:rPr kumimoji="1" lang="en-US" altLang="ko-KR" sz="2000" b="1" dirty="0" smtClean="0">
                <a:latin typeface="Arial" charset="0"/>
                <a:ea typeface="굴림" charset="0"/>
                <a:cs typeface="굴림" charset="0"/>
              </a:rPr>
              <a:t> radicals</a:t>
            </a:r>
          </a:p>
          <a:p>
            <a:pPr>
              <a:spcAft>
                <a:spcPts val="600"/>
              </a:spcAft>
              <a:buFont typeface="Symbol" charset="0"/>
              <a:buChar char="·"/>
            </a:pPr>
            <a:r>
              <a:rPr kumimoji="1" lang="en-US" altLang="ko-KR" sz="2000" b="1" dirty="0" smtClean="0">
                <a:latin typeface="Arial" charset="0"/>
                <a:ea typeface="굴림" charset="0"/>
                <a:cs typeface="굴림" charset="0"/>
              </a:rPr>
              <a:t>H</a:t>
            </a:r>
            <a:r>
              <a:rPr kumimoji="1" lang="en-US" altLang="ko-KR" sz="2000" b="1" baseline="-25000" dirty="0" smtClean="0">
                <a:latin typeface="Arial" charset="0"/>
                <a:ea typeface="굴림" charset="0"/>
                <a:cs typeface="굴림" charset="0"/>
              </a:rPr>
              <a:t>3</a:t>
            </a:r>
            <a:r>
              <a:rPr kumimoji="1" lang="en-US" altLang="ko-KR" sz="2000" b="1" dirty="0" smtClean="0">
                <a:latin typeface="Arial" charset="0"/>
                <a:ea typeface="굴림" charset="0"/>
                <a:cs typeface="굴림" charset="0"/>
              </a:rPr>
              <a:t>O</a:t>
            </a:r>
            <a:r>
              <a:rPr kumimoji="1" lang="en-US" altLang="ko-KR" sz="2000" b="1" baseline="30000" dirty="0" smtClean="0">
                <a:latin typeface="Arial" charset="0"/>
                <a:ea typeface="굴림" charset="0"/>
                <a:cs typeface="굴림" charset="0"/>
              </a:rPr>
              <a:t>+</a:t>
            </a:r>
            <a:r>
              <a:rPr kumimoji="1" lang="en-US" altLang="ko-KR" sz="2000" b="1" baseline="-25000" dirty="0" smtClean="0">
                <a:latin typeface="Arial" charset="0"/>
                <a:ea typeface="굴림" charset="0"/>
                <a:cs typeface="굴림" charset="0"/>
              </a:rPr>
              <a:t>aq</a:t>
            </a:r>
            <a:r>
              <a:rPr kumimoji="1" lang="en-US" altLang="ko-KR" sz="2000" b="1" dirty="0" smtClean="0">
                <a:latin typeface="Arial" charset="0"/>
                <a:ea typeface="굴림" charset="0"/>
                <a:cs typeface="굴림" charset="0"/>
              </a:rPr>
              <a:t> attacks the nitrogen bond in the yellow form of methyl orange, turning it red</a:t>
            </a:r>
          </a:p>
        </p:txBody>
      </p:sp>
      <p:sp>
        <p:nvSpPr>
          <p:cNvPr id="3" name="TextBox 2"/>
          <p:cNvSpPr txBox="1"/>
          <p:nvPr/>
        </p:nvSpPr>
        <p:spPr>
          <a:xfrm>
            <a:off x="161127" y="5986815"/>
            <a:ext cx="2577544" cy="246221"/>
          </a:xfrm>
          <a:prstGeom prst="rect">
            <a:avLst/>
          </a:prstGeom>
          <a:noFill/>
        </p:spPr>
        <p:txBody>
          <a:bodyPr wrap="none" rtlCol="0">
            <a:spAutoFit/>
          </a:bodyPr>
          <a:lstStyle/>
          <a:p>
            <a:r>
              <a:rPr lang="en-US" sz="1000" baseline="30000" dirty="0" smtClean="0"/>
              <a:t>1</a:t>
            </a:r>
            <a:r>
              <a:rPr lang="en-US" sz="1000" dirty="0" smtClean="0"/>
              <a:t>J. Phys. D: Appl. Phys. </a:t>
            </a:r>
            <a:r>
              <a:rPr lang="en-US" sz="1000" b="1" dirty="0" smtClean="0"/>
              <a:t>47</a:t>
            </a:r>
            <a:r>
              <a:rPr lang="en-US" sz="1000" dirty="0" smtClean="0"/>
              <a:t> (2014) 475203</a:t>
            </a:r>
            <a:endParaRPr lang="en-US" sz="1000" dirty="0"/>
          </a:p>
        </p:txBody>
      </p:sp>
      <p:sp>
        <p:nvSpPr>
          <p:cNvPr id="18"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9501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REACTIVE OXYGEN SPECIES GENERATION</a:t>
            </a:r>
          </a:p>
          <a:p>
            <a:pPr algn="ctr" eaLnBrk="0" hangingPunct="0"/>
            <a:r>
              <a:rPr lang="en-US" sz="2800" b="1" dirty="0" smtClean="0">
                <a:latin typeface="Arial" charset="0"/>
              </a:rPr>
              <a:t>METHYL ORANGE:  REACTIONS</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244106" y="1253182"/>
            <a:ext cx="8756952"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Electron impact dissociation</a:t>
            </a:r>
          </a:p>
          <a:p>
            <a:pPr marL="0" indent="0">
              <a:spcAft>
                <a:spcPts val="600"/>
              </a:spcAft>
            </a:pPr>
            <a:r>
              <a:rPr kumimoji="1" lang="en-US" altLang="ko-KR" sz="2000" b="1" dirty="0" smtClean="0">
                <a:latin typeface="Arial" charset="0"/>
                <a:ea typeface="굴림" charset="0"/>
                <a:cs typeface="굴림" charset="0"/>
              </a:rPr>
              <a:t>   e</a:t>
            </a:r>
            <a:r>
              <a:rPr kumimoji="1" lang="en-US" altLang="ko-KR" sz="2000" b="1" baseline="30000" dirty="0" smtClean="0">
                <a:latin typeface="Arial" charset="0"/>
                <a:ea typeface="굴림" charset="0"/>
                <a:cs typeface="굴림" charset="0"/>
              </a:rPr>
              <a:t>-</a:t>
            </a:r>
            <a:r>
              <a:rPr kumimoji="1" lang="en-US" altLang="ko-KR" sz="2000" b="1" baseline="-25000" dirty="0" smtClean="0">
                <a:latin typeface="Arial" charset="0"/>
                <a:ea typeface="굴림" charset="0"/>
                <a:cs typeface="굴림" charset="0"/>
              </a:rPr>
              <a:t>(g)</a:t>
            </a:r>
            <a:r>
              <a:rPr kumimoji="1" lang="en-US" altLang="ko-KR" sz="2000" b="1" dirty="0" smtClean="0">
                <a:latin typeface="Arial" charset="0"/>
                <a:ea typeface="굴림" charset="0"/>
                <a:cs typeface="굴림" charset="0"/>
              </a:rPr>
              <a:t> + H</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O</a:t>
            </a:r>
            <a:r>
              <a:rPr kumimoji="1" lang="en-US" altLang="ko-KR" sz="2000" b="1" baseline="-25000" dirty="0" smtClean="0">
                <a:latin typeface="Arial" charset="0"/>
                <a:ea typeface="굴림" charset="0"/>
                <a:cs typeface="굴림" charset="0"/>
              </a:rPr>
              <a:t>(l)</a:t>
            </a:r>
            <a:r>
              <a:rPr kumimoji="1" lang="en-US" altLang="ko-KR" sz="2000" b="1" dirty="0" smtClean="0">
                <a:latin typeface="Arial" charset="0"/>
                <a:ea typeface="굴림" charset="0"/>
                <a:cs typeface="굴림" charset="0"/>
              </a:rPr>
              <a:t> </a:t>
            </a:r>
            <a:r>
              <a:rPr kumimoji="1" lang="en-US" altLang="ko-KR" sz="2000" b="1" dirty="0" smtClean="0">
                <a:latin typeface="Wingdings"/>
                <a:ea typeface="Wingdings"/>
                <a:cs typeface="Wingdings"/>
                <a:sym typeface="Wingdings"/>
              </a:rPr>
              <a:t></a:t>
            </a:r>
            <a:r>
              <a:rPr kumimoji="1" lang="en-US" altLang="ko-KR" sz="2000" b="1"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a:t>
            </a:r>
            <a:r>
              <a:rPr kumimoji="1" lang="en-US" altLang="ko-KR" sz="2000" b="1" dirty="0" smtClean="0">
                <a:latin typeface="Arial" charset="0"/>
                <a:ea typeface="굴림" charset="0"/>
                <a:cs typeface="굴림" charset="0"/>
                <a:sym typeface="Wingdings"/>
              </a:rPr>
              <a:t> + 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 e</a:t>
            </a:r>
            <a:r>
              <a:rPr kumimoji="1" lang="en-US" altLang="ko-KR" sz="2000" b="1" baseline="30000" dirty="0" smtClean="0">
                <a:latin typeface="Arial" charset="0"/>
                <a:ea typeface="굴림" charset="0"/>
                <a:cs typeface="굴림" charset="0"/>
                <a:sym typeface="Wingdings"/>
              </a:rPr>
              <a:t>-</a:t>
            </a:r>
            <a:r>
              <a:rPr kumimoji="1" lang="en-US" altLang="ko-KR" sz="2000" b="1" baseline="-25000" dirty="0" smtClean="0">
                <a:latin typeface="Arial" charset="0"/>
                <a:ea typeface="굴림" charset="0"/>
                <a:cs typeface="굴림" charset="0"/>
                <a:sym typeface="Wingdings"/>
              </a:rPr>
              <a:t>(g)</a:t>
            </a:r>
            <a:endParaRPr kumimoji="1" lang="en-US" altLang="ko-KR" sz="2000" b="1" dirty="0">
              <a:latin typeface="Arial" charset="0"/>
              <a:ea typeface="굴림" charset="0"/>
              <a:cs typeface="굴림" charset="0"/>
              <a:sym typeface="Wingdings"/>
            </a:endParaRPr>
          </a:p>
          <a:p>
            <a:pPr marL="0" indent="0">
              <a:spcAft>
                <a:spcPts val="600"/>
              </a:spcAft>
            </a:pPr>
            <a:r>
              <a:rPr kumimoji="1" lang="en-US" altLang="ko-KR" sz="2000" b="1" dirty="0">
                <a:latin typeface="Arial" charset="0"/>
                <a:ea typeface="굴림" charset="0"/>
                <a:cs typeface="굴림" charset="0"/>
              </a:rPr>
              <a:t>  </a:t>
            </a:r>
            <a:r>
              <a:rPr kumimoji="1" lang="en-US" altLang="ko-KR" sz="2000" b="1" dirty="0" smtClean="0">
                <a:latin typeface="Arial" charset="0"/>
                <a:ea typeface="굴림" charset="0"/>
                <a:cs typeface="굴림" charset="0"/>
              </a:rPr>
              <a:t> e</a:t>
            </a:r>
            <a:r>
              <a:rPr kumimoji="1" lang="en-US" altLang="ko-KR" sz="2000" b="1" baseline="30000" dirty="0">
                <a:latin typeface="Arial" charset="0"/>
                <a:ea typeface="굴림" charset="0"/>
                <a:cs typeface="굴림" charset="0"/>
              </a:rPr>
              <a:t>-</a:t>
            </a:r>
            <a:r>
              <a:rPr kumimoji="1" lang="en-US" altLang="ko-KR" sz="2000" b="1" baseline="-25000" dirty="0">
                <a:latin typeface="Arial" charset="0"/>
                <a:ea typeface="굴림" charset="0"/>
                <a:cs typeface="굴림" charset="0"/>
              </a:rPr>
              <a:t>(g)</a:t>
            </a:r>
            <a:r>
              <a:rPr kumimoji="1" lang="en-US" altLang="ko-KR" sz="2000" b="1" dirty="0">
                <a:latin typeface="Arial" charset="0"/>
                <a:ea typeface="굴림" charset="0"/>
                <a:cs typeface="굴림" charset="0"/>
              </a:rPr>
              <a:t> + H</a:t>
            </a:r>
            <a:r>
              <a:rPr kumimoji="1" lang="en-US" altLang="ko-KR" sz="2000" b="1" baseline="-25000" dirty="0">
                <a:latin typeface="Arial" charset="0"/>
                <a:ea typeface="굴림" charset="0"/>
                <a:cs typeface="굴림" charset="0"/>
              </a:rPr>
              <a:t>2</a:t>
            </a:r>
            <a:r>
              <a:rPr kumimoji="1" lang="en-US" altLang="ko-KR" sz="2000" b="1" dirty="0">
                <a:latin typeface="Arial" charset="0"/>
                <a:ea typeface="굴림" charset="0"/>
                <a:cs typeface="굴림" charset="0"/>
              </a:rPr>
              <a:t>O</a:t>
            </a:r>
            <a:r>
              <a:rPr kumimoji="1" lang="en-US" altLang="ko-KR" sz="2000" b="1" baseline="-25000" dirty="0">
                <a:latin typeface="Arial" charset="0"/>
                <a:ea typeface="굴림" charset="0"/>
                <a:cs typeface="굴림" charset="0"/>
              </a:rPr>
              <a:t>(l)</a:t>
            </a:r>
            <a:r>
              <a:rPr kumimoji="1" lang="en-US" altLang="ko-KR" sz="2000" b="1" dirty="0">
                <a:latin typeface="Arial" charset="0"/>
                <a:ea typeface="굴림" charset="0"/>
                <a:cs typeface="굴림" charset="0"/>
              </a:rPr>
              <a:t> </a:t>
            </a:r>
            <a:r>
              <a:rPr kumimoji="1" lang="en-US" altLang="ko-KR" sz="2000" b="1" dirty="0">
                <a:latin typeface="Wingdings"/>
                <a:ea typeface="Wingdings"/>
                <a:cs typeface="Wingdings"/>
                <a:sym typeface="Wingdings"/>
              </a:rPr>
              <a:t></a:t>
            </a:r>
            <a:r>
              <a:rPr kumimoji="1" lang="en-US" altLang="ko-KR" sz="2000" b="1"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O</a:t>
            </a:r>
            <a:r>
              <a:rPr kumimoji="1" lang="en-US" altLang="ko-KR" sz="2000" b="1" dirty="0" smtClean="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 e</a:t>
            </a:r>
            <a:r>
              <a:rPr kumimoji="1" lang="en-US" altLang="ko-KR" sz="2000" b="1" baseline="30000" dirty="0">
                <a:latin typeface="Arial" charset="0"/>
                <a:ea typeface="굴림" charset="0"/>
                <a:cs typeface="굴림" charset="0"/>
                <a:sym typeface="Wingdings"/>
              </a:rPr>
              <a:t>-</a:t>
            </a:r>
            <a:r>
              <a:rPr kumimoji="1" lang="en-US" altLang="ko-KR" sz="2000" b="1" baseline="-25000" dirty="0">
                <a:latin typeface="Arial" charset="0"/>
                <a:ea typeface="굴림" charset="0"/>
                <a:cs typeface="굴림" charset="0"/>
                <a:sym typeface="Wingdings"/>
              </a:rPr>
              <a:t>(g</a:t>
            </a:r>
            <a:r>
              <a:rPr kumimoji="1" lang="en-US" altLang="ko-KR" sz="2000" b="1" baseline="-25000" dirty="0" smtClean="0">
                <a:latin typeface="Arial" charset="0"/>
                <a:ea typeface="굴림" charset="0"/>
                <a:cs typeface="굴림" charset="0"/>
                <a:sym typeface="Wingdings"/>
              </a:rPr>
              <a:t>)</a:t>
            </a:r>
            <a:endParaRPr kumimoji="1" lang="en-US" altLang="ko-KR" sz="2000" b="1" dirty="0" smtClean="0">
              <a:latin typeface="Arial" charset="0"/>
              <a:ea typeface="굴림" charset="0"/>
              <a:cs typeface="굴림" charset="0"/>
              <a:sym typeface="Wingdings"/>
            </a:endParaRPr>
          </a:p>
          <a:p>
            <a:pPr>
              <a:spcAft>
                <a:spcPts val="600"/>
              </a:spcAft>
              <a:buFont typeface="Symbol" charset="0"/>
              <a:buChar char="·"/>
            </a:pPr>
            <a:r>
              <a:rPr kumimoji="1" lang="en-US" altLang="ko-KR" sz="2000" b="1" dirty="0" smtClean="0">
                <a:latin typeface="Arial" charset="0"/>
                <a:ea typeface="굴림" charset="0"/>
                <a:cs typeface="굴림" charset="0"/>
                <a:sym typeface="Wingdings"/>
              </a:rPr>
              <a:t>Impact combination</a:t>
            </a:r>
          </a:p>
          <a:p>
            <a:pPr marL="0" indent="0">
              <a:spcAft>
                <a:spcPts val="600"/>
              </a:spcAft>
            </a:pPr>
            <a:r>
              <a:rPr kumimoji="1" lang="en-US" altLang="ko-KR" sz="2000" b="1" dirty="0" smtClean="0">
                <a:latin typeface="Arial" charset="0"/>
                <a:ea typeface="굴림" charset="0"/>
                <a:cs typeface="굴림" charset="0"/>
                <a:sym typeface="Wingdings"/>
              </a:rPr>
              <a:t>   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a:t>
            </a:r>
            <a:r>
              <a:rPr kumimoji="1" lang="en-US" altLang="ko-KR" sz="2000" b="1" dirty="0" smtClean="0">
                <a:latin typeface="Arial" charset="0"/>
                <a:ea typeface="굴림" charset="0"/>
                <a:cs typeface="굴림" charset="0"/>
                <a:sym typeface="Wingdings"/>
              </a:rPr>
              <a:t> + </a:t>
            </a:r>
            <a:r>
              <a:rPr kumimoji="1" lang="en-US" altLang="ko-KR" sz="2000" b="1" dirty="0">
                <a:latin typeface="Arial" charset="0"/>
                <a:ea typeface="굴림" charset="0"/>
                <a:cs typeface="굴림" charset="0"/>
                <a:sym typeface="Wingdings"/>
              </a:rPr>
              <a:t>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 </a:t>
            </a:r>
            <a:r>
              <a:rPr kumimoji="1" lang="en-US" altLang="ko-KR" sz="2000" b="1" dirty="0" err="1" smtClean="0">
                <a:latin typeface="Arial" charset="0"/>
                <a:ea typeface="굴림" charset="0"/>
                <a:cs typeface="굴림" charset="0"/>
                <a:sym typeface="Wingdings"/>
              </a:rPr>
              <a:t>Ar</a:t>
            </a:r>
            <a:r>
              <a:rPr kumimoji="1" lang="en-US" altLang="ko-KR" sz="2000" b="1" baseline="-25000" dirty="0" smtClean="0">
                <a:latin typeface="Arial" charset="0"/>
                <a:ea typeface="굴림" charset="0"/>
                <a:cs typeface="굴림" charset="0"/>
                <a:sym typeface="Wingdings"/>
              </a:rPr>
              <a:t>(g)</a:t>
            </a:r>
            <a:r>
              <a:rPr kumimoji="1" lang="en-US" altLang="ko-KR" sz="2000" b="1" dirty="0" smtClean="0">
                <a:latin typeface="Arial" charset="0"/>
                <a:ea typeface="굴림" charset="0"/>
                <a:cs typeface="굴림" charset="0"/>
                <a:sym typeface="Wingdings"/>
              </a:rPr>
              <a:t>, O</a:t>
            </a:r>
            <a:r>
              <a:rPr kumimoji="1" lang="en-US" altLang="ko-KR" sz="2000" b="1" baseline="-25000" dirty="0" smtClean="0">
                <a:latin typeface="Arial" charset="0"/>
                <a:ea typeface="굴림" charset="0"/>
                <a:cs typeface="굴림" charset="0"/>
                <a:sym typeface="Wingdings"/>
              </a:rPr>
              <a:t>2(g)</a:t>
            </a:r>
            <a:r>
              <a:rPr kumimoji="1" lang="en-US" altLang="ko-KR" sz="2000" b="1" dirty="0" smtClean="0">
                <a:latin typeface="Arial" charset="0"/>
                <a:ea typeface="굴림" charset="0"/>
                <a:cs typeface="굴림" charset="0"/>
                <a:sym typeface="Wingdings"/>
              </a:rPr>
              <a:t>, H</a:t>
            </a:r>
            <a:r>
              <a:rPr kumimoji="1" lang="en-US" altLang="ko-KR" sz="2000" b="1" baseline="-25000" dirty="0" smtClean="0">
                <a:latin typeface="Arial" charset="0"/>
                <a:ea typeface="굴림" charset="0"/>
                <a:cs typeface="굴림" charset="0"/>
                <a:sym typeface="Wingdings"/>
              </a:rPr>
              <a:t>2</a:t>
            </a:r>
            <a:r>
              <a:rPr kumimoji="1" lang="en-US" altLang="ko-KR" sz="2000" b="1" dirty="0" smtClean="0">
                <a:latin typeface="Arial" charset="0"/>
                <a:ea typeface="굴림" charset="0"/>
                <a:cs typeface="굴림" charset="0"/>
                <a:sym typeface="Wingdings"/>
              </a:rPr>
              <a:t>O</a:t>
            </a:r>
            <a:r>
              <a:rPr kumimoji="1" lang="en-US" altLang="ko-KR" sz="2000" b="1" baseline="-25000" dirty="0" smtClean="0">
                <a:latin typeface="Arial" charset="0"/>
                <a:ea typeface="굴림" charset="0"/>
                <a:cs typeface="굴림" charset="0"/>
                <a:sym typeface="Wingdings"/>
              </a:rPr>
              <a:t>(l)</a:t>
            </a:r>
            <a:r>
              <a:rPr kumimoji="1" lang="en-US" altLang="ko-KR" sz="2000" b="1" dirty="0" smtClean="0">
                <a:latin typeface="Arial" charset="0"/>
                <a:ea typeface="굴림" charset="0"/>
                <a:cs typeface="굴림" charset="0"/>
                <a:sym typeface="Wingdings"/>
              </a:rPr>
              <a:t>) </a:t>
            </a:r>
            <a:r>
              <a:rPr kumimoji="1" lang="en-US" altLang="ko-KR" sz="2000" b="1" dirty="0" smtClean="0">
                <a:latin typeface="Wingdings"/>
                <a:ea typeface="Wingdings"/>
                <a:cs typeface="Wingdings"/>
                <a:sym typeface="Wingdings"/>
              </a:rPr>
              <a:t></a:t>
            </a:r>
            <a:r>
              <a:rPr kumimoji="1" lang="en-US" altLang="ko-KR" sz="2000" b="1" dirty="0" smtClean="0">
                <a:latin typeface="Arial"/>
                <a:ea typeface="Wingdings"/>
                <a:cs typeface="Arial"/>
                <a:sym typeface="Wingdings"/>
              </a:rPr>
              <a:t> H</a:t>
            </a:r>
            <a:r>
              <a:rPr kumimoji="1" lang="en-US" altLang="ko-KR" sz="2000" b="1" baseline="-25000" dirty="0" smtClean="0">
                <a:latin typeface="Arial"/>
                <a:ea typeface="Wingdings"/>
                <a:cs typeface="Arial"/>
                <a:sym typeface="Wingdings"/>
              </a:rPr>
              <a:t>2</a:t>
            </a:r>
            <a:r>
              <a:rPr kumimoji="1" lang="en-US" altLang="ko-KR" sz="2000" b="1" dirty="0" smtClean="0">
                <a:latin typeface="Arial"/>
                <a:ea typeface="Wingdings"/>
                <a:cs typeface="Arial"/>
                <a:sym typeface="Wingdings"/>
              </a:rPr>
              <a:t>O</a:t>
            </a:r>
            <a:r>
              <a:rPr kumimoji="1" lang="en-US" altLang="ko-KR" sz="2000" b="1" baseline="-25000" dirty="0" smtClean="0">
                <a:latin typeface="Arial"/>
                <a:ea typeface="Wingdings"/>
                <a:cs typeface="Arial"/>
                <a:sym typeface="Wingdings"/>
              </a:rPr>
              <a:t>2(</a:t>
            </a:r>
            <a:r>
              <a:rPr kumimoji="1" lang="en-US" altLang="ko-KR" sz="2000" b="1" baseline="-25000" dirty="0" err="1" smtClean="0">
                <a:latin typeface="Arial"/>
                <a:ea typeface="Wingdings"/>
                <a:cs typeface="Arial"/>
                <a:sym typeface="Wingdings"/>
              </a:rPr>
              <a:t>aq</a:t>
            </a:r>
            <a:r>
              <a:rPr kumimoji="1" lang="en-US" altLang="ko-KR" sz="2000" b="1" baseline="-25000" dirty="0" smtClean="0">
                <a:latin typeface="Arial"/>
                <a:ea typeface="Wingdings"/>
                <a:cs typeface="Arial"/>
                <a:sym typeface="Wingdings"/>
              </a:rPr>
              <a:t>)</a:t>
            </a:r>
            <a:r>
              <a:rPr kumimoji="1" lang="en-US" altLang="ko-KR" sz="2000" b="1" dirty="0">
                <a:latin typeface="Arial" charset="0"/>
                <a:ea typeface="굴림" charset="0"/>
                <a:cs typeface="굴림" charset="0"/>
                <a:sym typeface="Wingdings"/>
              </a:rPr>
              <a:t> (+ </a:t>
            </a:r>
            <a:r>
              <a:rPr kumimoji="1" lang="en-US" altLang="ko-KR" sz="2000" b="1" dirty="0" err="1">
                <a:latin typeface="Arial" charset="0"/>
                <a:ea typeface="굴림" charset="0"/>
                <a:cs typeface="굴림" charset="0"/>
                <a:sym typeface="Wingdings"/>
              </a:rPr>
              <a:t>Ar</a:t>
            </a:r>
            <a:r>
              <a:rPr kumimoji="1" lang="en-US" altLang="ko-KR" sz="2000" b="1" baseline="-25000" dirty="0">
                <a:latin typeface="Arial" charset="0"/>
                <a:ea typeface="굴림" charset="0"/>
                <a:cs typeface="굴림" charset="0"/>
                <a:sym typeface="Wingdings"/>
              </a:rPr>
              <a:t>(g)</a:t>
            </a:r>
            <a:r>
              <a:rPr kumimoji="1" lang="en-US" altLang="ko-KR" sz="2000" b="1" dirty="0">
                <a:latin typeface="Arial" charset="0"/>
                <a:ea typeface="굴림" charset="0"/>
                <a:cs typeface="굴림" charset="0"/>
                <a:sym typeface="Wingdings"/>
              </a:rPr>
              <a:t>, O</a:t>
            </a:r>
            <a:r>
              <a:rPr kumimoji="1" lang="en-US" altLang="ko-KR" sz="2000" b="1" baseline="-25000" dirty="0">
                <a:latin typeface="Arial" charset="0"/>
                <a:ea typeface="굴림" charset="0"/>
                <a:cs typeface="굴림" charset="0"/>
                <a:sym typeface="Wingdings"/>
              </a:rPr>
              <a:t>2(g)</a:t>
            </a:r>
            <a:r>
              <a:rPr kumimoji="1" lang="en-US" altLang="ko-KR" sz="2000" b="1" dirty="0">
                <a:latin typeface="Arial" charset="0"/>
                <a:ea typeface="굴림" charset="0"/>
                <a:cs typeface="굴림" charset="0"/>
                <a:sym typeface="Wingdings"/>
              </a:rPr>
              <a:t>, H</a:t>
            </a:r>
            <a:r>
              <a:rPr kumimoji="1" lang="en-US" altLang="ko-KR" sz="2000" b="1" baseline="-25000" dirty="0">
                <a:latin typeface="Arial" charset="0"/>
                <a:ea typeface="굴림" charset="0"/>
                <a:cs typeface="굴림" charset="0"/>
                <a:sym typeface="Wingdings"/>
              </a:rPr>
              <a:t>2</a:t>
            </a:r>
            <a:r>
              <a:rPr kumimoji="1" lang="en-US" altLang="ko-KR" sz="2000" b="1" dirty="0">
                <a:latin typeface="Arial" charset="0"/>
                <a:ea typeface="굴림" charset="0"/>
                <a:cs typeface="굴림" charset="0"/>
                <a:sym typeface="Wingdings"/>
              </a:rPr>
              <a:t>O</a:t>
            </a:r>
            <a:r>
              <a:rPr kumimoji="1" lang="en-US" altLang="ko-KR" sz="2000" b="1" baseline="-25000" dirty="0">
                <a:latin typeface="Arial" charset="0"/>
                <a:ea typeface="굴림" charset="0"/>
                <a:cs typeface="굴림" charset="0"/>
                <a:sym typeface="Wingdings"/>
              </a:rPr>
              <a:t>(l)</a:t>
            </a:r>
            <a:r>
              <a:rPr kumimoji="1" lang="en-US" altLang="ko-KR" sz="2000" b="1" dirty="0">
                <a:latin typeface="Arial" charset="0"/>
                <a:ea typeface="굴림" charset="0"/>
                <a:cs typeface="굴림" charset="0"/>
                <a:sym typeface="Wingdings"/>
              </a:rPr>
              <a:t>) </a:t>
            </a:r>
            <a:endParaRPr kumimoji="1" lang="en-US" altLang="ko-KR" sz="2000" b="1" baseline="-25000" dirty="0" smtClean="0">
              <a:latin typeface="Arial"/>
              <a:ea typeface="Wingdings"/>
              <a:cs typeface="Arial"/>
              <a:sym typeface="Wingdings"/>
            </a:endParaRPr>
          </a:p>
          <a:p>
            <a:pPr marL="0" indent="0">
              <a:spcAft>
                <a:spcPts val="600"/>
              </a:spcAft>
            </a:pPr>
            <a:r>
              <a:rPr kumimoji="1" lang="en-US" altLang="ko-KR" sz="2000" b="1" dirty="0" smtClean="0">
                <a:latin typeface="Arial" charset="0"/>
                <a:ea typeface="굴림" charset="0"/>
                <a:cs typeface="굴림" charset="0"/>
                <a:sym typeface="Wingdings"/>
              </a:rPr>
              <a:t>   O</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 </a:t>
            </a:r>
            <a:r>
              <a:rPr kumimoji="1" lang="en-US" altLang="ko-KR" sz="2000" b="1" dirty="0" err="1" smtClean="0">
                <a:latin typeface="Arial" charset="0"/>
                <a:ea typeface="굴림" charset="0"/>
                <a:cs typeface="굴림" charset="0"/>
                <a:sym typeface="Wingdings"/>
              </a:rPr>
              <a:t>Ar</a:t>
            </a:r>
            <a:r>
              <a:rPr kumimoji="1" lang="en-US" altLang="ko-KR" sz="2000" b="1" baseline="-25000" dirty="0" smtClean="0">
                <a:latin typeface="Arial" charset="0"/>
                <a:ea typeface="굴림" charset="0"/>
                <a:cs typeface="굴림" charset="0"/>
                <a:sym typeface="Wingdings"/>
              </a:rPr>
              <a:t>(</a:t>
            </a:r>
            <a:r>
              <a:rPr kumimoji="1" lang="en-US" altLang="ko-KR" sz="2000" b="1" baseline="-25000" dirty="0">
                <a:latin typeface="Arial" charset="0"/>
                <a:ea typeface="굴림" charset="0"/>
                <a:cs typeface="굴림" charset="0"/>
                <a:sym typeface="Wingdings"/>
              </a:rPr>
              <a:t>g</a:t>
            </a:r>
            <a:r>
              <a:rPr kumimoji="1" lang="en-US" altLang="ko-KR" sz="2000" b="1" baseline="-25000" dirty="0" smtClean="0">
                <a:latin typeface="Arial" charset="0"/>
                <a:ea typeface="굴림" charset="0"/>
                <a:cs typeface="굴림" charset="0"/>
                <a:sym typeface="Wingdings"/>
              </a:rPr>
              <a:t>) </a:t>
            </a:r>
            <a:r>
              <a:rPr kumimoji="1" lang="en-US" altLang="ko-KR" sz="2000" b="1" dirty="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charset="0"/>
                <a:ea typeface="굴림" charset="0"/>
                <a:cs typeface="굴림" charset="0"/>
                <a:sym typeface="Wingdings"/>
              </a:rPr>
              <a:t>(</a:t>
            </a:r>
            <a:r>
              <a:rPr kumimoji="1" lang="en-US" altLang="ko-KR" sz="2000" b="1" baseline="-25000" dirty="0" err="1" smtClean="0">
                <a:latin typeface="Arial" charset="0"/>
                <a:ea typeface="굴림" charset="0"/>
                <a:cs typeface="굴림" charset="0"/>
                <a:sym typeface="Wingdings"/>
              </a:rPr>
              <a:t>aq</a:t>
            </a:r>
            <a:r>
              <a:rPr kumimoji="1" lang="en-US" altLang="ko-KR" sz="2000" b="1" baseline="-25000" dirty="0" smtClean="0">
                <a:latin typeface="Arial" charset="0"/>
                <a:ea typeface="굴림" charset="0"/>
                <a:cs typeface="굴림" charset="0"/>
                <a:sym typeface="Wingdings"/>
              </a:rPr>
              <a:t>)</a:t>
            </a:r>
            <a:r>
              <a:rPr kumimoji="1" lang="en-US" altLang="ko-KR" sz="2000" b="1" dirty="0" smtClean="0">
                <a:latin typeface="Arial" charset="0"/>
                <a:ea typeface="굴림" charset="0"/>
                <a:cs typeface="굴림" charset="0"/>
                <a:sym typeface="Wingdings"/>
              </a:rPr>
              <a:t> + </a:t>
            </a:r>
            <a:r>
              <a:rPr kumimoji="1" lang="en-US" altLang="ko-KR" sz="2000" b="1" dirty="0" err="1" smtClean="0">
                <a:latin typeface="Arial" charset="0"/>
                <a:ea typeface="굴림" charset="0"/>
                <a:cs typeface="굴림" charset="0"/>
              </a:rPr>
              <a:t>Ar</a:t>
            </a:r>
            <a:r>
              <a:rPr kumimoji="1" lang="en-US" altLang="ko-KR" sz="2000" b="1" baseline="-25000" dirty="0" smtClean="0">
                <a:latin typeface="Arial" charset="0"/>
                <a:ea typeface="굴림" charset="0"/>
                <a:cs typeface="굴림" charset="0"/>
              </a:rPr>
              <a:t>(</a:t>
            </a:r>
            <a:r>
              <a:rPr kumimoji="1" lang="en-US" altLang="ko-KR" sz="2000" b="1" baseline="-25000" dirty="0">
                <a:latin typeface="Arial" charset="0"/>
                <a:ea typeface="굴림" charset="0"/>
                <a:cs typeface="굴림" charset="0"/>
              </a:rPr>
              <a:t>g)</a:t>
            </a:r>
            <a:r>
              <a:rPr kumimoji="1" lang="en-US" altLang="ko-KR" sz="2000" b="1" dirty="0">
                <a:latin typeface="Arial" charset="0"/>
                <a:ea typeface="굴림" charset="0"/>
                <a:cs typeface="굴림" charset="0"/>
              </a:rPr>
              <a:t> </a:t>
            </a:r>
            <a:r>
              <a:rPr kumimoji="1" lang="en-US" altLang="ko-KR" sz="2000" b="1" baseline="-25000" dirty="0" smtClean="0">
                <a:latin typeface="Arial" charset="0"/>
                <a:ea typeface="굴림" charset="0"/>
                <a:cs typeface="굴림" charset="0"/>
                <a:sym typeface="Wingdings"/>
              </a:rPr>
              <a:t> </a:t>
            </a:r>
            <a:endParaRPr kumimoji="1" lang="en-US" altLang="ko-KR" sz="2000" b="1" dirty="0">
              <a:latin typeface="Arial" charset="0"/>
              <a:ea typeface="굴림" charset="0"/>
              <a:cs typeface="굴림" charset="0"/>
              <a:sym typeface="Wingdings"/>
            </a:endParaRPr>
          </a:p>
          <a:p>
            <a:pPr marL="0" indent="0">
              <a:spcAft>
                <a:spcPts val="600"/>
              </a:spcAft>
            </a:pPr>
            <a:r>
              <a:rPr kumimoji="1" lang="en-US" altLang="ko-KR" sz="2000" b="1" dirty="0" smtClean="0">
                <a:latin typeface="Arial" charset="0"/>
                <a:ea typeface="굴림" charset="0"/>
                <a:cs typeface="굴림" charset="0"/>
                <a:sym typeface="Wingdings"/>
              </a:rPr>
              <a:t>   O</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 </a:t>
            </a:r>
            <a:r>
              <a:rPr kumimoji="1" lang="en-US" altLang="ko-KR" sz="2000" b="1" dirty="0" smtClean="0">
                <a:latin typeface="Arial" charset="0"/>
                <a:ea typeface="굴림" charset="0"/>
                <a:cs typeface="굴림" charset="0"/>
                <a:sym typeface="Wingdings"/>
              </a:rPr>
              <a:t>H</a:t>
            </a:r>
            <a:r>
              <a:rPr kumimoji="1" lang="en-US" altLang="ko-KR" sz="2000" b="1" baseline="-25000" dirty="0" smtClean="0">
                <a:latin typeface="Arial" charset="0"/>
                <a:ea typeface="굴림" charset="0"/>
                <a:cs typeface="굴림" charset="0"/>
                <a:sym typeface="Wingdings"/>
              </a:rPr>
              <a:t>2</a:t>
            </a:r>
            <a:r>
              <a:rPr kumimoji="1" lang="en-US" altLang="ko-KR" sz="2000" b="1" dirty="0" smtClean="0">
                <a:latin typeface="Arial" charset="0"/>
                <a:ea typeface="굴림" charset="0"/>
                <a:cs typeface="굴림" charset="0"/>
                <a:sym typeface="Wingdings"/>
              </a:rPr>
              <a:t>O</a:t>
            </a:r>
            <a:r>
              <a:rPr kumimoji="1" lang="en-US" altLang="ko-KR" sz="2000" b="1" baseline="-25000" dirty="0" smtClean="0">
                <a:latin typeface="Arial" charset="0"/>
                <a:ea typeface="굴림" charset="0"/>
                <a:cs typeface="굴림" charset="0"/>
                <a:sym typeface="Wingdings"/>
              </a:rPr>
              <a:t>(l) </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 </a:t>
            </a:r>
            <a:r>
              <a:rPr kumimoji="1" lang="en-US" altLang="ko-KR" sz="2000" b="1" dirty="0">
                <a:latin typeface="Arial" charset="0"/>
                <a:ea typeface="굴림" charset="0"/>
                <a:cs typeface="굴림" charset="0"/>
                <a:sym typeface="Wingdings"/>
              </a:rPr>
              <a:t>OH</a:t>
            </a:r>
            <a:r>
              <a:rPr kumimoji="1" lang="en-US" altLang="ko-KR" sz="2000" b="1" dirty="0">
                <a:latin typeface="Wingdings"/>
                <a:ea typeface="Wingdings"/>
                <a:cs typeface="Wingdings"/>
                <a:sym typeface="Wingdings"/>
              </a:rPr>
              <a:t></a:t>
            </a:r>
            <a:r>
              <a:rPr kumimoji="1" lang="en-US" altLang="ko-KR" sz="2000" b="1" baseline="-25000" dirty="0">
                <a:latin typeface="Arial" charset="0"/>
                <a:ea typeface="굴림" charset="0"/>
                <a:cs typeface="굴림" charset="0"/>
                <a:sym typeface="Wingdings"/>
              </a:rPr>
              <a:t>(</a:t>
            </a:r>
            <a:r>
              <a:rPr kumimoji="1" lang="en-US" altLang="ko-KR" sz="2000" b="1" baseline="-25000" dirty="0" err="1">
                <a:latin typeface="Arial" charset="0"/>
                <a:ea typeface="굴림" charset="0"/>
                <a:cs typeface="굴림" charset="0"/>
                <a:sym typeface="Wingdings"/>
              </a:rPr>
              <a:t>aq</a:t>
            </a:r>
            <a:r>
              <a:rPr kumimoji="1" lang="en-US" altLang="ko-KR" sz="2000" b="1" baseline="-25000" dirty="0">
                <a:latin typeface="Arial" charset="0"/>
                <a:ea typeface="굴림" charset="0"/>
                <a:cs typeface="굴림" charset="0"/>
                <a:sym typeface="Wingdings"/>
              </a:rPr>
              <a:t>)</a:t>
            </a:r>
            <a:r>
              <a:rPr kumimoji="1" lang="en-US" altLang="ko-KR" sz="2000" b="1" dirty="0">
                <a:latin typeface="Arial" charset="0"/>
                <a:ea typeface="굴림" charset="0"/>
                <a:cs typeface="굴림" charset="0"/>
                <a:sym typeface="Wingdings"/>
              </a:rPr>
              <a:t> + </a:t>
            </a:r>
            <a:r>
              <a:rPr kumimoji="1" lang="en-US" altLang="ko-KR" sz="2000" b="1" dirty="0" smtClean="0">
                <a:latin typeface="Arial" charset="0"/>
                <a:ea typeface="굴림" charset="0"/>
                <a:cs typeface="굴림" charset="0"/>
              </a:rPr>
              <a:t>H</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O</a:t>
            </a:r>
            <a:r>
              <a:rPr kumimoji="1" lang="en-US" altLang="ko-KR" sz="2000" b="1" baseline="-25000" dirty="0" smtClean="0">
                <a:latin typeface="Arial" charset="0"/>
                <a:ea typeface="굴림" charset="0"/>
                <a:cs typeface="굴림" charset="0"/>
              </a:rPr>
              <a:t>(l)</a:t>
            </a:r>
            <a:r>
              <a:rPr kumimoji="1" lang="en-US" altLang="ko-KR" sz="2000" b="1" dirty="0" smtClean="0">
                <a:latin typeface="Arial" charset="0"/>
                <a:ea typeface="굴림" charset="0"/>
                <a:cs typeface="굴림" charset="0"/>
              </a:rPr>
              <a:t> </a:t>
            </a:r>
            <a:r>
              <a:rPr kumimoji="1" lang="en-US" altLang="ko-KR" sz="2000" b="1" baseline="-25000" dirty="0" smtClean="0">
                <a:latin typeface="Arial" charset="0"/>
                <a:ea typeface="굴림" charset="0"/>
                <a:cs typeface="굴림" charset="0"/>
                <a:sym typeface="Wingdings"/>
              </a:rPr>
              <a:t> </a:t>
            </a:r>
            <a:endParaRPr kumimoji="1" lang="en-US" altLang="ko-KR" sz="2000" b="1" baseline="-25000" dirty="0" smtClean="0">
              <a:latin typeface="Arial"/>
              <a:ea typeface="Wingdings"/>
              <a:cs typeface="Arial"/>
              <a:sym typeface="Wingdings"/>
            </a:endParaRPr>
          </a:p>
          <a:p>
            <a:pPr>
              <a:spcAft>
                <a:spcPts val="600"/>
              </a:spcAft>
              <a:buFont typeface="Symbol" charset="0"/>
              <a:buChar char="·"/>
            </a:pPr>
            <a:r>
              <a:rPr kumimoji="1" lang="en-US" altLang="ko-KR" sz="2000" b="1" dirty="0" smtClean="0">
                <a:latin typeface="Arial"/>
                <a:ea typeface="굴림" charset="0"/>
                <a:cs typeface="Arial"/>
                <a:sym typeface="Wingdings"/>
              </a:rPr>
              <a:t>Charge exchange</a:t>
            </a:r>
          </a:p>
          <a:p>
            <a:pPr marL="0" indent="0">
              <a:spcAft>
                <a:spcPts val="600"/>
              </a:spcAft>
            </a:pPr>
            <a:r>
              <a:rPr kumimoji="1" lang="en-US" altLang="ko-KR" sz="2000" b="1" dirty="0" smtClean="0">
                <a:latin typeface="Arial"/>
                <a:ea typeface="굴림" charset="0"/>
                <a:cs typeface="Arial"/>
                <a:sym typeface="Wingdings"/>
              </a:rPr>
              <a:t>   </a:t>
            </a:r>
            <a:r>
              <a:rPr kumimoji="1" lang="en-US" altLang="ko-KR" sz="2000" b="1" dirty="0" err="1" smtClean="0">
                <a:latin typeface="Arial"/>
                <a:ea typeface="굴림" charset="0"/>
                <a:cs typeface="Arial"/>
                <a:sym typeface="Wingdings"/>
              </a:rPr>
              <a:t>Ar</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(g)</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(l)</a:t>
            </a:r>
            <a:r>
              <a:rPr kumimoji="1" lang="en-US" altLang="ko-KR" sz="2000" b="1" dirty="0" smtClean="0">
                <a:latin typeface="Arial"/>
                <a:ea typeface="굴림" charset="0"/>
                <a:cs typeface="Arial"/>
                <a:sym typeface="Wingdings"/>
              </a:rPr>
              <a:t> </a:t>
            </a:r>
            <a:r>
              <a:rPr kumimoji="1" lang="en-US" altLang="ko-KR" sz="2000" b="1" dirty="0" smtClean="0">
                <a:latin typeface="Wingdings"/>
                <a:ea typeface="Wingdings"/>
                <a:cs typeface="Wingdings"/>
                <a:sym typeface="Wingdings"/>
              </a:rPr>
              <a:t></a:t>
            </a:r>
            <a:r>
              <a:rPr kumimoji="1" lang="en-US" altLang="ko-KR" sz="2000" b="1" dirty="0" smtClean="0">
                <a:latin typeface="Arial"/>
                <a:ea typeface="굴림" charset="0"/>
                <a:cs typeface="Arial"/>
                <a:sym typeface="Wingdings"/>
              </a:rPr>
              <a:t> </a:t>
            </a:r>
            <a:r>
              <a:rPr kumimoji="1" lang="en-US" altLang="ko-KR" sz="2000" b="1" dirty="0" err="1" smtClean="0">
                <a:latin typeface="Arial"/>
                <a:ea typeface="굴림" charset="0"/>
                <a:cs typeface="Arial"/>
                <a:sym typeface="Wingdings"/>
              </a:rPr>
              <a:t>Ar</a:t>
            </a:r>
            <a:r>
              <a:rPr kumimoji="1" lang="en-US" altLang="ko-KR" sz="2000" b="1" baseline="-25000" dirty="0" smtClean="0">
                <a:latin typeface="Arial"/>
                <a:ea typeface="굴림" charset="0"/>
                <a:cs typeface="Arial"/>
                <a:sym typeface="Wingdings"/>
              </a:rPr>
              <a:t>(g)</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endParaRPr kumimoji="1" lang="en-US" altLang="ko-KR" sz="2000" b="1" dirty="0" smtClean="0">
              <a:latin typeface="Arial"/>
              <a:ea typeface="굴림" charset="0"/>
              <a:cs typeface="Arial"/>
              <a:sym typeface="Wingdings"/>
            </a:endParaRPr>
          </a:p>
          <a:p>
            <a:pPr marL="0" indent="0">
              <a:spcAft>
                <a:spcPts val="600"/>
              </a:spcAft>
            </a:pPr>
            <a:r>
              <a:rPr kumimoji="1" lang="en-US" altLang="ko-KR" sz="2000" b="1" dirty="0">
                <a:latin typeface="Arial"/>
                <a:ea typeface="굴림" charset="0"/>
                <a:cs typeface="Arial"/>
                <a:sym typeface="Wingdings"/>
              </a:rPr>
              <a:t> </a:t>
            </a:r>
            <a:r>
              <a:rPr kumimoji="1" lang="en-US" altLang="ko-KR" sz="2000" b="1" dirty="0" smtClean="0">
                <a:latin typeface="Arial"/>
                <a:ea typeface="굴림" charset="0"/>
                <a:cs typeface="Arial"/>
                <a:sym typeface="Wingdings"/>
              </a:rPr>
              <a:t>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(l)</a:t>
            </a:r>
            <a:r>
              <a:rPr kumimoji="1" lang="en-US" altLang="ko-KR" sz="2000" b="1" dirty="0" smtClean="0">
                <a:latin typeface="Arial"/>
                <a:ea typeface="굴림" charset="0"/>
                <a:cs typeface="Arial"/>
                <a:sym typeface="Wingdings"/>
              </a:rPr>
              <a:t> </a:t>
            </a:r>
            <a:r>
              <a:rPr kumimoji="1" lang="en-US" altLang="ko-KR" sz="2000" b="1" dirty="0">
                <a:latin typeface="Wingdings"/>
                <a:ea typeface="Wingdings"/>
                <a:cs typeface="Wingdings"/>
                <a:sym typeface="Wingdings"/>
              </a:rPr>
              <a:t></a:t>
            </a:r>
            <a:r>
              <a:rPr kumimoji="1" lang="en-US" altLang="ko-KR" sz="2000" b="1" dirty="0" smtClean="0">
                <a:latin typeface="Arial"/>
                <a:ea typeface="굴림" charset="0"/>
                <a:cs typeface="Arial"/>
                <a:sym typeface="Wingdings"/>
              </a:rPr>
              <a:t> H</a:t>
            </a:r>
            <a:r>
              <a:rPr kumimoji="1" lang="en-US" altLang="ko-KR" sz="2000" b="1" baseline="-25000" dirty="0" smtClean="0">
                <a:latin typeface="Arial"/>
                <a:ea typeface="굴림" charset="0"/>
                <a:cs typeface="Arial"/>
                <a:sym typeface="Wingdings"/>
              </a:rPr>
              <a:t>3</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OH</a:t>
            </a:r>
            <a:r>
              <a:rPr kumimoji="1" lang="en-US" altLang="ko-KR" sz="2000" b="1" dirty="0" smtClean="0">
                <a:latin typeface="Wingdings"/>
                <a:ea typeface="Wingdings"/>
                <a:cs typeface="Wingdings"/>
                <a:sym typeface="Wingdings"/>
              </a:rPr>
              <a:t></a:t>
            </a:r>
            <a:r>
              <a:rPr kumimoji="1" lang="en-US" altLang="ko-KR" sz="2000" b="1" baseline="-25000" dirty="0" smtClean="0">
                <a:latin typeface="Arial"/>
                <a:ea typeface="Wingdings"/>
                <a:cs typeface="Arial"/>
                <a:sym typeface="Wingdings"/>
              </a:rPr>
              <a:t>(</a:t>
            </a:r>
            <a:r>
              <a:rPr kumimoji="1" lang="en-US" altLang="ko-KR" sz="2000" b="1" baseline="-25000" dirty="0" err="1" smtClean="0">
                <a:latin typeface="Arial"/>
                <a:ea typeface="Wingdings"/>
                <a:cs typeface="Arial"/>
                <a:sym typeface="Wingdings"/>
              </a:rPr>
              <a:t>aq</a:t>
            </a:r>
            <a:r>
              <a:rPr kumimoji="1" lang="en-US" altLang="ko-KR" sz="2000" b="1" baseline="-25000" dirty="0" smtClean="0">
                <a:latin typeface="Arial"/>
                <a:ea typeface="Wingdings"/>
                <a:cs typeface="Arial"/>
                <a:sym typeface="Wingdings"/>
              </a:rPr>
              <a:t>)</a:t>
            </a:r>
            <a:endParaRPr kumimoji="1" lang="en-US" altLang="ko-KR" sz="2000" b="1" baseline="-25000" dirty="0" smtClean="0">
              <a:latin typeface="Arial"/>
              <a:ea typeface="굴림" charset="0"/>
              <a:cs typeface="Arial"/>
              <a:sym typeface="Wingdings"/>
            </a:endParaRPr>
          </a:p>
          <a:p>
            <a:pPr>
              <a:spcAft>
                <a:spcPts val="600"/>
              </a:spcAft>
              <a:buFont typeface="Symbol" charset="0"/>
              <a:buChar char="·"/>
            </a:pPr>
            <a:r>
              <a:rPr kumimoji="1" lang="en-US" altLang="ko-KR" sz="2000" b="1" dirty="0" smtClean="0">
                <a:latin typeface="Arial"/>
                <a:ea typeface="굴림" charset="0"/>
                <a:cs typeface="Arial"/>
                <a:sym typeface="Wingdings"/>
              </a:rPr>
              <a:t>Oxidation of iodide</a:t>
            </a:r>
          </a:p>
          <a:p>
            <a:pPr marL="0" indent="0">
              <a:spcAft>
                <a:spcPts val="600"/>
              </a:spcAft>
            </a:pPr>
            <a:r>
              <a:rPr kumimoji="1" lang="en-US" altLang="ko-KR" sz="2000" b="1" dirty="0" smtClean="0">
                <a:latin typeface="Arial"/>
                <a:ea typeface="굴림" charset="0"/>
                <a:cs typeface="Arial"/>
                <a:sym typeface="Wingdings"/>
              </a:rPr>
              <a:t>   MO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yellow(</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 </a:t>
            </a:r>
            <a:r>
              <a:rPr kumimoji="1" lang="en-US" altLang="ko-KR" sz="2000" b="1" dirty="0" smtClean="0">
                <a:latin typeface="Arial"/>
                <a:ea typeface="굴림" charset="0"/>
                <a:cs typeface="Arial"/>
                <a:sym typeface="Wingdings"/>
              </a:rPr>
              <a:t>+ H</a:t>
            </a:r>
            <a:r>
              <a:rPr kumimoji="1" lang="en-US" altLang="ko-KR" sz="2000" b="1" baseline="-25000" dirty="0" smtClean="0">
                <a:latin typeface="Arial"/>
                <a:ea typeface="굴림" charset="0"/>
                <a:cs typeface="Arial"/>
                <a:sym typeface="Wingdings"/>
              </a:rPr>
              <a:t>3</a:t>
            </a:r>
            <a:r>
              <a:rPr kumimoji="1" lang="en-US" altLang="ko-KR" sz="2000" b="1" dirty="0" smtClean="0">
                <a:latin typeface="Arial"/>
                <a:ea typeface="굴림" charset="0"/>
                <a:cs typeface="Arial"/>
                <a:sym typeface="Wingdings"/>
              </a:rPr>
              <a:t>O</a:t>
            </a:r>
            <a:r>
              <a:rPr kumimoji="1" lang="en-US" altLang="ko-KR" sz="2000" b="1" baseline="30000" dirty="0" smtClean="0">
                <a:latin typeface="Arial"/>
                <a:ea typeface="굴림" charset="0"/>
                <a:cs typeface="Arial"/>
                <a:sym typeface="Wingdings"/>
              </a:rPr>
              <a:t>+</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 </a:t>
            </a:r>
            <a:r>
              <a:rPr kumimoji="1" lang="en-US" altLang="ko-KR" sz="2000" b="1" dirty="0">
                <a:latin typeface="Wingdings"/>
                <a:ea typeface="Wingdings"/>
                <a:cs typeface="Wingdings"/>
                <a:sym typeface="Wingdings"/>
              </a:rPr>
              <a:t></a:t>
            </a:r>
            <a:r>
              <a:rPr kumimoji="1" lang="en-US" altLang="ko-KR" sz="2000" b="1" dirty="0">
                <a:latin typeface="Arial"/>
                <a:ea typeface="굴림" charset="0"/>
                <a:cs typeface="Arial"/>
                <a:sym typeface="Wingdings"/>
              </a:rPr>
              <a:t> </a:t>
            </a:r>
            <a:r>
              <a:rPr kumimoji="1" lang="en-US" altLang="ko-KR" sz="2000" b="1" dirty="0" err="1" smtClean="0">
                <a:latin typeface="Arial"/>
                <a:ea typeface="굴림" charset="0"/>
                <a:cs typeface="Arial"/>
                <a:sym typeface="Wingdings"/>
              </a:rPr>
              <a:t>MO</a:t>
            </a:r>
            <a:r>
              <a:rPr kumimoji="1" lang="en-US" altLang="ko-KR" sz="2000" b="1" baseline="-25000" dirty="0" err="1" smtClean="0">
                <a:latin typeface="Arial"/>
                <a:ea typeface="굴림" charset="0"/>
                <a:cs typeface="Arial"/>
                <a:sym typeface="Wingdings"/>
              </a:rPr>
              <a:t>red</a:t>
            </a:r>
            <a:r>
              <a:rPr kumimoji="1" lang="en-US" altLang="ko-KR" sz="2000" b="1" baseline="-25000" dirty="0" smtClean="0">
                <a:latin typeface="Arial"/>
                <a:ea typeface="굴림" charset="0"/>
                <a:cs typeface="Arial"/>
                <a:sym typeface="Wingdings"/>
              </a:rPr>
              <a:t>(</a:t>
            </a:r>
            <a:r>
              <a:rPr kumimoji="1" lang="en-US" altLang="ko-KR" sz="2000" b="1" baseline="-25000" dirty="0" err="1" smtClean="0">
                <a:latin typeface="Arial"/>
                <a:ea typeface="굴림" charset="0"/>
                <a:cs typeface="Arial"/>
                <a:sym typeface="Wingdings"/>
              </a:rPr>
              <a:t>aq</a:t>
            </a:r>
            <a:r>
              <a:rPr kumimoji="1" lang="en-US" altLang="ko-KR" sz="2000" b="1" baseline="-25000" dirty="0" smtClean="0">
                <a:latin typeface="Arial"/>
                <a:ea typeface="굴림" charset="0"/>
                <a:cs typeface="Arial"/>
                <a:sym typeface="Wingdings"/>
              </a:rPr>
              <a:t>)</a:t>
            </a:r>
            <a:r>
              <a:rPr kumimoji="1" lang="en-US" altLang="ko-KR" sz="2000" b="1" dirty="0" smtClean="0">
                <a:latin typeface="Arial"/>
                <a:ea typeface="굴림" charset="0"/>
                <a:cs typeface="Arial"/>
                <a:sym typeface="Wingdings"/>
              </a:rPr>
              <a:t> + H</a:t>
            </a:r>
            <a:r>
              <a:rPr kumimoji="1" lang="en-US" altLang="ko-KR" sz="2000" b="1" baseline="-25000" dirty="0" smtClean="0">
                <a:latin typeface="Arial"/>
                <a:ea typeface="굴림" charset="0"/>
                <a:cs typeface="Arial"/>
                <a:sym typeface="Wingdings"/>
              </a:rPr>
              <a:t>2</a:t>
            </a:r>
            <a:r>
              <a:rPr kumimoji="1" lang="en-US" altLang="ko-KR" sz="2000" b="1" dirty="0" smtClean="0">
                <a:latin typeface="Arial"/>
                <a:ea typeface="굴림" charset="0"/>
                <a:cs typeface="Arial"/>
                <a:sym typeface="Wingdings"/>
              </a:rPr>
              <a:t>O</a:t>
            </a:r>
            <a:r>
              <a:rPr kumimoji="1" lang="en-US" altLang="ko-KR" sz="2000" b="1" baseline="-25000" dirty="0" smtClean="0">
                <a:latin typeface="Arial"/>
                <a:ea typeface="굴림" charset="0"/>
                <a:cs typeface="Arial"/>
                <a:sym typeface="Wingdings"/>
              </a:rPr>
              <a:t>(l)</a:t>
            </a:r>
          </a:p>
          <a:p>
            <a:pPr>
              <a:spcAft>
                <a:spcPts val="600"/>
              </a:spcAft>
              <a:buFont typeface="Symbol" charset="0"/>
              <a:buChar char="·"/>
            </a:pPr>
            <a:endParaRPr kumimoji="1" lang="en-US" altLang="ko-KR" sz="20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sp>
        <p:nvSpPr>
          <p:cNvPr id="16"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2801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a:latin typeface="Arial" charset="0"/>
              </a:rPr>
              <a:t>REACTIVE OXYGEN SPECIES DIFFUSION</a:t>
            </a:r>
          </a:p>
          <a:p>
            <a:pPr algn="ctr" eaLnBrk="0" hangingPunct="0"/>
            <a:r>
              <a:rPr lang="en-US" sz="2800" b="1" dirty="0">
                <a:latin typeface="Arial" charset="0"/>
              </a:rPr>
              <a:t>KI-STARCH</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185740" y="2009775"/>
            <a:ext cx="3987117" cy="2785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No visible streamers are present</a:t>
            </a:r>
          </a:p>
          <a:p>
            <a:pPr>
              <a:spcAft>
                <a:spcPts val="600"/>
              </a:spcAft>
              <a:buFont typeface="Symbol" charset="0"/>
              <a:buChar char="·"/>
            </a:pPr>
            <a:r>
              <a:rPr kumimoji="1" lang="en-US" altLang="ko-KR" sz="2000" b="1" dirty="0">
                <a:latin typeface="Arial" charset="0"/>
                <a:ea typeface="굴림" charset="0"/>
                <a:cs typeface="굴림" charset="0"/>
              </a:rPr>
              <a:t>Gas-phase plasma formed at the high voltage electrode can only diffuse to the plasma-liquid interface</a:t>
            </a:r>
          </a:p>
          <a:p>
            <a:pPr>
              <a:spcAft>
                <a:spcPts val="600"/>
              </a:spcAft>
              <a:buFont typeface="Symbol" charset="0"/>
              <a:buChar char="·"/>
            </a:pPr>
            <a:endParaRPr kumimoji="1" lang="en-US" altLang="ko-KR" sz="2000" b="1" dirty="0" smtClean="0">
              <a:latin typeface="Arial" charset="0"/>
              <a:ea typeface="굴림" charset="0"/>
              <a:cs typeface="굴림" charset="0"/>
            </a:endParaRPr>
          </a:p>
          <a:p>
            <a:pPr>
              <a:spcAft>
                <a:spcPts val="600"/>
              </a:spcAft>
              <a:buFont typeface="Symbol" charset="0"/>
              <a:buChar char="·"/>
            </a:pPr>
            <a:endParaRPr kumimoji="1" lang="en-US" sz="20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sp>
        <p:nvSpPr>
          <p:cNvPr id="16" name="Text Box 5"/>
          <p:cNvSpPr txBox="1">
            <a:spLocks noChangeArrowheads="1"/>
          </p:cNvSpPr>
          <p:nvPr/>
        </p:nvSpPr>
        <p:spPr bwMode="auto">
          <a:xfrm>
            <a:off x="4426858" y="4890003"/>
            <a:ext cx="471714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Voltage and current measured using an oscilloscope, identical in both air and argon measurements, showing presence of </a:t>
            </a:r>
            <a:r>
              <a:rPr kumimoji="1" lang="en-US" altLang="ko-KR" sz="1600" b="1" dirty="0" err="1" smtClean="0">
                <a:latin typeface="Arial" charset="0"/>
                <a:ea typeface="굴림" charset="0"/>
                <a:cs typeface="굴림" charset="0"/>
              </a:rPr>
              <a:t>microdischarges</a:t>
            </a:r>
            <a:r>
              <a:rPr kumimoji="1" lang="en-US" altLang="ko-KR" sz="1600" b="1" dirty="0" smtClean="0">
                <a:latin typeface="Arial" charset="0"/>
                <a:ea typeface="굴림" charset="0"/>
                <a:cs typeface="굴림" charset="0"/>
              </a:rPr>
              <a:t>.</a:t>
            </a:r>
            <a:endParaRPr kumimoji="1" lang="en-US" sz="1600" b="1" dirty="0">
              <a:latin typeface="Arial" charset="0"/>
              <a:ea typeface="굴림" charset="0"/>
              <a:cs typeface="굴림" charset="0"/>
            </a:endParaRPr>
          </a:p>
        </p:txBody>
      </p:sp>
      <p:pic>
        <p:nvPicPr>
          <p:cNvPr id="2" name="Picture 1" descr="tek000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9829" y="1152878"/>
            <a:ext cx="5074171" cy="3805629"/>
          </a:xfrm>
          <a:prstGeom prst="rect">
            <a:avLst/>
          </a:prstGeom>
        </p:spPr>
      </p:pic>
      <p:sp>
        <p:nvSpPr>
          <p:cNvPr id="17"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4016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REACTIVE OXYGEN SPECIES DIFFUSION</a:t>
            </a:r>
          </a:p>
          <a:p>
            <a:pPr algn="ctr" eaLnBrk="0" hangingPunct="0"/>
            <a:r>
              <a:rPr lang="en-US" sz="2800" b="1" dirty="0" smtClean="0">
                <a:latin typeface="Arial" charset="0"/>
              </a:rPr>
              <a:t>KI-STARCH</a:t>
            </a:r>
            <a:endParaRPr lang="en-US" sz="2000" b="1" dirty="0">
              <a:latin typeface="Arial" charset="0"/>
            </a:endParaRPr>
          </a:p>
        </p:txBody>
      </p:sp>
      <p:sp>
        <p:nvSpPr>
          <p:cNvPr id="3079" name="Text Box 5"/>
          <p:cNvSpPr txBox="1">
            <a:spLocks noChangeArrowheads="1"/>
          </p:cNvSpPr>
          <p:nvPr/>
        </p:nvSpPr>
        <p:spPr bwMode="auto">
          <a:xfrm>
            <a:off x="4924213" y="2863749"/>
            <a:ext cx="444959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(Above) </a:t>
            </a:r>
            <a:r>
              <a:rPr kumimoji="1" lang="en-US" sz="1600" b="1" dirty="0">
                <a:latin typeface="Arial" charset="0"/>
                <a:ea typeface="굴림" charset="0"/>
                <a:cs typeface="굴림" charset="0"/>
              </a:rPr>
              <a:t>Time-lapsed images of colorimetric reactions induced by argon plasma in </a:t>
            </a:r>
            <a:r>
              <a:rPr kumimoji="1" lang="en-US" sz="1600" b="1" dirty="0" smtClean="0">
                <a:latin typeface="Arial" charset="0"/>
                <a:ea typeface="굴림" charset="0"/>
                <a:cs typeface="굴림" charset="0"/>
              </a:rPr>
              <a:t>KI-starch (</a:t>
            </a:r>
            <a:r>
              <a:rPr kumimoji="1" lang="en-US" sz="1600" b="1" dirty="0">
                <a:latin typeface="Arial" charset="0"/>
                <a:ea typeface="굴림" charset="0"/>
                <a:cs typeface="굴림" charset="0"/>
              </a:rPr>
              <a:t>DI water) solution</a:t>
            </a:r>
            <a:r>
              <a:rPr kumimoji="1" lang="en-US" sz="1600" b="1" dirty="0" smtClean="0">
                <a:latin typeface="Arial" charset="0"/>
                <a:ea typeface="굴림" charset="0"/>
                <a:cs typeface="굴림" charset="0"/>
              </a:rPr>
              <a:t>.</a:t>
            </a:r>
            <a:endParaRPr kumimoji="1" lang="en-US" sz="16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2" name="Picture 1" descr="Slide1.jpg"/>
          <p:cNvPicPr>
            <a:picLocks noChangeAspect="1"/>
          </p:cNvPicPr>
          <p:nvPr/>
        </p:nvPicPr>
        <p:blipFill rotWithShape="1">
          <a:blip r:embed="rId7">
            <a:extLst>
              <a:ext uri="{28A0092B-C50C-407E-A947-70E740481C1C}">
                <a14:useLocalDpi xmlns:a14="http://schemas.microsoft.com/office/drawing/2010/main" val="0"/>
              </a:ext>
            </a:extLst>
          </a:blip>
          <a:srcRect r="10484" b="40041"/>
          <a:stretch/>
        </p:blipFill>
        <p:spPr>
          <a:xfrm>
            <a:off x="5249335" y="1062060"/>
            <a:ext cx="3616476" cy="1816778"/>
          </a:xfrm>
          <a:prstGeom prst="rect">
            <a:avLst/>
          </a:prstGeom>
        </p:spPr>
      </p:pic>
      <p:pic>
        <p:nvPicPr>
          <p:cNvPr id="3" name="Picture 2" descr="Slide1.png"/>
          <p:cNvPicPr>
            <a:picLocks noChangeAspect="1"/>
          </p:cNvPicPr>
          <p:nvPr/>
        </p:nvPicPr>
        <p:blipFill rotWithShape="1">
          <a:blip r:embed="rId8">
            <a:extLst>
              <a:ext uri="{28A0092B-C50C-407E-A947-70E740481C1C}">
                <a14:useLocalDpi xmlns:a14="http://schemas.microsoft.com/office/drawing/2010/main" val="0"/>
              </a:ext>
            </a:extLst>
          </a:blip>
          <a:srcRect r="10347" b="39858"/>
          <a:stretch/>
        </p:blipFill>
        <p:spPr>
          <a:xfrm>
            <a:off x="5237240" y="4361128"/>
            <a:ext cx="3616476" cy="1819541"/>
          </a:xfrm>
          <a:prstGeom prst="rect">
            <a:avLst/>
          </a:prstGeom>
        </p:spPr>
      </p:pic>
      <p:sp>
        <p:nvSpPr>
          <p:cNvPr id="16" name="Text Box 5"/>
          <p:cNvSpPr txBox="1">
            <a:spLocks noChangeArrowheads="1"/>
          </p:cNvSpPr>
          <p:nvPr/>
        </p:nvSpPr>
        <p:spPr bwMode="auto">
          <a:xfrm>
            <a:off x="4943085" y="3589950"/>
            <a:ext cx="41888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(Below) </a:t>
            </a:r>
            <a:r>
              <a:rPr kumimoji="1" lang="en-US" sz="1600" b="1" dirty="0">
                <a:latin typeface="Arial" charset="0"/>
                <a:ea typeface="굴림" charset="0"/>
                <a:cs typeface="굴림" charset="0"/>
              </a:rPr>
              <a:t>Time-lapsed images of colorimetric reactions induced by </a:t>
            </a:r>
            <a:r>
              <a:rPr kumimoji="1" lang="en-US" sz="1600" b="1" dirty="0" smtClean="0">
                <a:latin typeface="Arial" charset="0"/>
                <a:ea typeface="굴림" charset="0"/>
                <a:cs typeface="굴림" charset="0"/>
              </a:rPr>
              <a:t>air </a:t>
            </a:r>
            <a:r>
              <a:rPr kumimoji="1" lang="en-US" sz="1600" b="1" dirty="0">
                <a:latin typeface="Arial" charset="0"/>
                <a:ea typeface="굴림" charset="0"/>
                <a:cs typeface="굴림" charset="0"/>
              </a:rPr>
              <a:t>plasma in </a:t>
            </a:r>
            <a:r>
              <a:rPr kumimoji="1" lang="en-US" sz="1600" b="1" dirty="0" smtClean="0">
                <a:latin typeface="Arial" charset="0"/>
                <a:ea typeface="굴림" charset="0"/>
                <a:cs typeface="굴림" charset="0"/>
              </a:rPr>
              <a:t>KI-starch (</a:t>
            </a:r>
            <a:r>
              <a:rPr kumimoji="1" lang="en-US" sz="1600" b="1" dirty="0">
                <a:latin typeface="Arial" charset="0"/>
                <a:ea typeface="굴림" charset="0"/>
                <a:cs typeface="굴림" charset="0"/>
              </a:rPr>
              <a:t>DI water) solution</a:t>
            </a:r>
            <a:r>
              <a:rPr kumimoji="1" lang="en-US" sz="1600" b="1" dirty="0" smtClean="0">
                <a:latin typeface="Arial" charset="0"/>
                <a:ea typeface="굴림" charset="0"/>
                <a:cs typeface="굴림" charset="0"/>
              </a:rPr>
              <a:t>.</a:t>
            </a:r>
            <a:endParaRPr kumimoji="1" lang="en-US" sz="1600" b="1" dirty="0">
              <a:latin typeface="Arial" charset="0"/>
              <a:ea typeface="굴림" charset="0"/>
              <a:cs typeface="굴림" charset="0"/>
            </a:endParaRPr>
          </a:p>
        </p:txBody>
      </p:sp>
      <p:sp>
        <p:nvSpPr>
          <p:cNvPr id="17" name="Text Box 5"/>
          <p:cNvSpPr txBox="1">
            <a:spLocks noChangeArrowheads="1"/>
          </p:cNvSpPr>
          <p:nvPr/>
        </p:nvSpPr>
        <p:spPr bwMode="auto">
          <a:xfrm>
            <a:off x="133047" y="1416624"/>
            <a:ext cx="4777618"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err="1" smtClean="0">
                <a:latin typeface="Arial" charset="0"/>
                <a:ea typeface="굴림" charset="0"/>
                <a:cs typeface="굴림" charset="0"/>
              </a:rPr>
              <a:t>Microdischarge</a:t>
            </a:r>
            <a:r>
              <a:rPr kumimoji="1" lang="en-US" altLang="ko-KR" sz="2000" b="1" dirty="0" smtClean="0">
                <a:latin typeface="Arial" charset="0"/>
                <a:ea typeface="굴림" charset="0"/>
                <a:cs typeface="굴림" charset="0"/>
              </a:rPr>
              <a:t>: no streamers were observed.</a:t>
            </a:r>
          </a:p>
          <a:p>
            <a:pPr>
              <a:spcAft>
                <a:spcPts val="600"/>
              </a:spcAft>
              <a:buFont typeface="Symbol" charset="0"/>
              <a:buChar char="·"/>
            </a:pPr>
            <a:r>
              <a:rPr kumimoji="1" lang="en-US" sz="2000" b="1" dirty="0" smtClean="0">
                <a:latin typeface="Arial" charset="0"/>
                <a:ea typeface="굴림" charset="0"/>
                <a:cs typeface="굴림" charset="0"/>
              </a:rPr>
              <a:t>Thin </a:t>
            </a:r>
            <a:r>
              <a:rPr kumimoji="1" lang="en-US" sz="2000" b="1" dirty="0">
                <a:latin typeface="Arial" charset="0"/>
                <a:ea typeface="굴림" charset="0"/>
                <a:cs typeface="굴림" charset="0"/>
              </a:rPr>
              <a:t>film of reagent can cling to surface of quartz plates, where tiny droplets can form and color change can be observed</a:t>
            </a:r>
          </a:p>
          <a:p>
            <a:pPr>
              <a:spcAft>
                <a:spcPts val="600"/>
              </a:spcAft>
              <a:buFont typeface="Symbol" charset="0"/>
              <a:buChar char="·"/>
            </a:pPr>
            <a:r>
              <a:rPr kumimoji="1" lang="en-US" sz="2000" b="1" dirty="0">
                <a:latin typeface="Arial" charset="0"/>
                <a:ea typeface="굴림" charset="0"/>
                <a:cs typeface="굴림" charset="0"/>
              </a:rPr>
              <a:t>Color change was observed on tiny droplets but not in bulk liquid</a:t>
            </a:r>
          </a:p>
          <a:p>
            <a:pPr>
              <a:spcAft>
                <a:spcPts val="600"/>
              </a:spcAft>
              <a:buFont typeface="Symbol" charset="0"/>
              <a:buChar char="·"/>
            </a:pPr>
            <a:r>
              <a:rPr kumimoji="1" lang="en-US" sz="2000" b="1" dirty="0">
                <a:latin typeface="Arial" charset="0"/>
                <a:ea typeface="굴림" charset="0"/>
                <a:cs typeface="굴림" charset="0"/>
              </a:rPr>
              <a:t>Indicates that streamers in contact with interface enhances reactivity in bulk liquid</a:t>
            </a:r>
          </a:p>
          <a:p>
            <a:pPr>
              <a:spcAft>
                <a:spcPts val="600"/>
              </a:spcAft>
              <a:buFont typeface="Symbol" charset="0"/>
              <a:buChar char="·"/>
            </a:pPr>
            <a:endParaRPr kumimoji="1" lang="en-US" sz="2000" b="1" dirty="0">
              <a:latin typeface="Arial" charset="0"/>
              <a:ea typeface="굴림" charset="0"/>
              <a:cs typeface="굴림" charset="0"/>
            </a:endParaRPr>
          </a:p>
        </p:txBody>
      </p:sp>
      <p:sp>
        <p:nvSpPr>
          <p:cNvPr id="18"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3014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CHEMICAL REACTIONS</a:t>
            </a:r>
          </a:p>
          <a:p>
            <a:pPr algn="ctr" eaLnBrk="0" hangingPunct="0"/>
            <a:r>
              <a:rPr lang="en-US" sz="2800" b="1" dirty="0" smtClean="0">
                <a:latin typeface="Arial" charset="0"/>
              </a:rPr>
              <a:t>AT THE INTERFACE</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540656" y="1247775"/>
            <a:ext cx="7682343"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Acidic and ROS propagation fronts are originally attributed mainly to gas-phase plasma transporting via streamers and diffusing across the interface, initiating chemical reactions at the interface and in bulk liquid</a:t>
            </a:r>
          </a:p>
          <a:p>
            <a:pPr>
              <a:spcAft>
                <a:spcPts val="600"/>
              </a:spcAft>
              <a:buFont typeface="Symbol" charset="0"/>
              <a:buChar char="·"/>
            </a:pPr>
            <a:r>
              <a:rPr kumimoji="1" lang="en-US" altLang="ko-KR" sz="2000" b="1" dirty="0" smtClean="0">
                <a:latin typeface="Arial" charset="0"/>
                <a:ea typeface="굴림" charset="0"/>
                <a:cs typeface="굴림" charset="0"/>
              </a:rPr>
              <a:t>Argon plasma removes production of ROS and </a:t>
            </a:r>
            <a:r>
              <a:rPr kumimoji="1" lang="en-US" altLang="ko-KR" sz="2000" b="1" dirty="0" err="1" smtClean="0">
                <a:latin typeface="Arial" charset="0"/>
                <a:ea typeface="굴림" charset="0"/>
                <a:cs typeface="굴림" charset="0"/>
              </a:rPr>
              <a:t>NO</a:t>
            </a:r>
            <a:r>
              <a:rPr kumimoji="1" lang="en-US" altLang="ko-KR" sz="2000" b="1" baseline="-25000" dirty="0" err="1" smtClean="0">
                <a:latin typeface="Arial" charset="0"/>
                <a:ea typeface="굴림" charset="0"/>
                <a:cs typeface="굴림" charset="0"/>
              </a:rPr>
              <a:t>x</a:t>
            </a:r>
            <a:r>
              <a:rPr kumimoji="1" lang="en-US" altLang="ko-KR" sz="2000" b="1" dirty="0" smtClean="0">
                <a:latin typeface="Arial" charset="0"/>
                <a:ea typeface="굴림" charset="0"/>
                <a:cs typeface="굴림" charset="0"/>
              </a:rPr>
              <a:t> in gas-phase plasma, data shows that electrons and ions impact dissociation and charge exchange may play an important role in initiating chemical reactions, such as acidic front generation and peroxide production, at the interface</a:t>
            </a:r>
          </a:p>
          <a:p>
            <a:pPr>
              <a:spcAft>
                <a:spcPts val="600"/>
              </a:spcAft>
              <a:buFont typeface="Symbol" charset="0"/>
              <a:buChar char="·"/>
            </a:pPr>
            <a:r>
              <a:rPr kumimoji="1" lang="en-US" altLang="ko-KR" sz="2000" b="1" dirty="0" smtClean="0">
                <a:latin typeface="Arial" charset="0"/>
                <a:ea typeface="굴림" charset="0"/>
                <a:cs typeface="굴림" charset="0"/>
              </a:rPr>
              <a:t>This suggests that if the targeted bulk liquid contains water, active species such as hydrogen peroxide and OH radicals can be generated in situ at the interface by streamers, regardless of the feed gas of the plasma</a:t>
            </a: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sp>
        <p:nvSpPr>
          <p:cNvPr id="16"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169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346165"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PLASMA-LIQUID INTERACTIONS</a:t>
            </a:r>
          </a:p>
          <a:p>
            <a:pPr algn="ctr" eaLnBrk="0" hangingPunct="0"/>
            <a:r>
              <a:rPr lang="en-US" sz="2800" b="1" dirty="0" smtClean="0">
                <a:latin typeface="Arial" charset="0"/>
              </a:rPr>
              <a:t>MOTIVATION</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185738" y="1247775"/>
            <a:ext cx="8573648" cy="432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Plasma medicine and plasma-based water purification technologies rely on the production and transport of plasma-derived reaction species into bulk liquid, such as water and blood</a:t>
            </a:r>
          </a:p>
          <a:p>
            <a:pPr>
              <a:spcAft>
                <a:spcPts val="600"/>
              </a:spcAft>
              <a:buFont typeface="Symbol" charset="0"/>
              <a:buChar char="·"/>
            </a:pPr>
            <a:r>
              <a:rPr kumimoji="1" lang="en-US" sz="2000" b="1" dirty="0" smtClean="0">
                <a:latin typeface="Arial" charset="0"/>
                <a:ea typeface="굴림" charset="0"/>
                <a:cs typeface="굴림" charset="0"/>
              </a:rPr>
              <a:t>Gas-phase plasma is well-understood, but its transport through the interface is not. This interface region is between the gas-phased plasma and the bulk liquid</a:t>
            </a:r>
          </a:p>
          <a:p>
            <a:pPr>
              <a:spcAft>
                <a:spcPts val="600"/>
              </a:spcAft>
              <a:buFont typeface="Symbol" charset="0"/>
              <a:buChar char="·"/>
            </a:pPr>
            <a:r>
              <a:rPr kumimoji="1" lang="en-US" sz="2000" b="1" dirty="0" smtClean="0">
                <a:latin typeface="Arial" charset="0"/>
                <a:ea typeface="굴림" charset="0"/>
                <a:cs typeface="굴림" charset="0"/>
              </a:rPr>
              <a:t>Studies have shown that the interface is active. However, the exact mechanisms of physical and chemical reactions at the interface are not well-understood</a:t>
            </a:r>
          </a:p>
          <a:p>
            <a:pPr>
              <a:spcAft>
                <a:spcPts val="600"/>
              </a:spcAft>
              <a:buFont typeface="Symbol" charset="0"/>
              <a:buChar char="·"/>
            </a:pPr>
            <a:r>
              <a:rPr kumimoji="1" lang="en-US" sz="2000" b="1" dirty="0" smtClean="0">
                <a:latin typeface="Arial" charset="0"/>
                <a:ea typeface="굴림" charset="0"/>
                <a:cs typeface="굴림" charset="0"/>
              </a:rPr>
              <a:t>Gaining a better understanding of the various forces at play at the interface will be beneficial in designing and implementing technologies using low temperature atmospheric plasma for various environmental and medical applications</a:t>
            </a:r>
            <a:endParaRPr kumimoji="1" lang="en-US" sz="20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2-D BUBBLE EXPERIMENT</a:t>
            </a:r>
          </a:p>
          <a:p>
            <a:pPr algn="ctr" eaLnBrk="0" hangingPunct="0"/>
            <a:r>
              <a:rPr lang="en-US" sz="2800" b="1" dirty="0" smtClean="0">
                <a:latin typeface="Arial" charset="0"/>
              </a:rPr>
              <a:t>EXPERIMENTAL SET UP</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4783739" y="1357261"/>
            <a:ext cx="4215205" cy="4016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2000" b="1" dirty="0" smtClean="0">
                <a:latin typeface="Arial" charset="0"/>
                <a:ea typeface="굴림" charset="0"/>
                <a:cs typeface="굴림" charset="0"/>
              </a:rPr>
              <a:t>The quartz plates are mounted onto a supporting structure made with 80/20 T-slotted aluminum beams</a:t>
            </a:r>
          </a:p>
          <a:p>
            <a:pPr>
              <a:spcAft>
                <a:spcPts val="600"/>
              </a:spcAft>
              <a:buFont typeface="Symbol" charset="0"/>
              <a:buChar char="·"/>
            </a:pPr>
            <a:r>
              <a:rPr kumimoji="1" lang="en-US" sz="2000" b="1" dirty="0" smtClean="0">
                <a:latin typeface="Arial" charset="0"/>
                <a:ea typeface="굴림" charset="0"/>
                <a:cs typeface="굴림" charset="0"/>
              </a:rPr>
              <a:t>Plane of view is illuminated with a white light transmitted via optical fiber</a:t>
            </a:r>
          </a:p>
          <a:p>
            <a:pPr>
              <a:spcAft>
                <a:spcPts val="600"/>
              </a:spcAft>
              <a:buFont typeface="Symbol" charset="0"/>
              <a:buChar char="·"/>
            </a:pPr>
            <a:r>
              <a:rPr kumimoji="1" lang="en-US" sz="2000" b="1" dirty="0" smtClean="0">
                <a:latin typeface="Arial" charset="0"/>
                <a:ea typeface="굴림" charset="0"/>
                <a:cs typeface="굴림" charset="0"/>
              </a:rPr>
              <a:t>Camera is mounted above the supporting structure to capture images</a:t>
            </a:r>
          </a:p>
          <a:p>
            <a:pPr>
              <a:spcAft>
                <a:spcPts val="600"/>
              </a:spcAft>
              <a:buFont typeface="Symbol" charset="0"/>
              <a:buChar char="·"/>
            </a:pPr>
            <a:r>
              <a:rPr kumimoji="1" lang="en-US" sz="2000" b="1" dirty="0" smtClean="0">
                <a:latin typeface="Arial" charset="0"/>
                <a:ea typeface="굴림" charset="0"/>
                <a:cs typeface="굴림" charset="0"/>
              </a:rPr>
              <a:t>Interface region is accessible for interrogation</a:t>
            </a:r>
            <a:endParaRPr kumimoji="1" lang="en-US" sz="2000" b="1" dirty="0">
              <a:latin typeface="Arial" charset="0"/>
              <a:ea typeface="굴림" charset="0"/>
              <a:cs typeface="굴림" charset="0"/>
            </a:endParaRPr>
          </a:p>
        </p:txBody>
      </p:sp>
      <p:sp>
        <p:nvSpPr>
          <p:cNvPr id="3079" name="Text Box 5"/>
          <p:cNvSpPr txBox="1">
            <a:spLocks noChangeArrowheads="1"/>
          </p:cNvSpPr>
          <p:nvPr/>
        </p:nvSpPr>
        <p:spPr bwMode="auto">
          <a:xfrm>
            <a:off x="4712047" y="5441955"/>
            <a:ext cx="403616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(Left) Top and side view of schematics of experimental set-up</a:t>
            </a:r>
            <a:endParaRPr kumimoji="1" lang="en-US" sz="16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2" name="Picture 1" descr="2D bubble top side view.jpg"/>
          <p:cNvPicPr>
            <a:picLocks noChangeAspect="1"/>
          </p:cNvPicPr>
          <p:nvPr/>
        </p:nvPicPr>
        <p:blipFill rotWithShape="1">
          <a:blip r:embed="rId7">
            <a:extLst>
              <a:ext uri="{28A0092B-C50C-407E-A947-70E740481C1C}">
                <a14:useLocalDpi xmlns:a14="http://schemas.microsoft.com/office/drawing/2010/main" val="0"/>
              </a:ext>
            </a:extLst>
          </a:blip>
          <a:srcRect l="2515" t="7664" r="31398"/>
          <a:stretch/>
        </p:blipFill>
        <p:spPr>
          <a:xfrm>
            <a:off x="186109" y="1251589"/>
            <a:ext cx="4604461" cy="4824947"/>
          </a:xfrm>
          <a:prstGeom prst="rect">
            <a:avLst/>
          </a:prstGeom>
        </p:spPr>
      </p:pic>
    </p:spTree>
    <p:extLst>
      <p:ext uri="{BB962C8B-B14F-4D97-AF65-F5344CB8AC3E}">
        <p14:creationId xmlns:p14="http://schemas.microsoft.com/office/powerpoint/2010/main" val="2484165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346165"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2-D BUBBLE EXPERIMENT</a:t>
            </a:r>
          </a:p>
          <a:p>
            <a:pPr algn="ctr" eaLnBrk="0" hangingPunct="0"/>
            <a:r>
              <a:rPr lang="en-US" sz="2800" b="1" dirty="0" smtClean="0">
                <a:latin typeface="Arial" charset="0"/>
              </a:rPr>
              <a:t>EXPERIMENTAL SET UP</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3874413" y="1113529"/>
            <a:ext cx="5124531" cy="4970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2000" b="1" dirty="0" smtClean="0">
                <a:latin typeface="Arial" charset="0"/>
                <a:ea typeface="굴림" charset="0"/>
                <a:cs typeface="굴림" charset="0"/>
              </a:rPr>
              <a:t>To access the plasma-liquid interface, 2 quartz plates are used to trap a relatively thin layer of fluid, where gas is injected through a small bored hole</a:t>
            </a:r>
          </a:p>
          <a:p>
            <a:pPr>
              <a:spcAft>
                <a:spcPts val="600"/>
              </a:spcAft>
              <a:buFont typeface="Symbol" charset="0"/>
              <a:buChar char="·"/>
            </a:pPr>
            <a:r>
              <a:rPr kumimoji="1" lang="en-US" sz="2000" b="1" dirty="0" smtClean="0">
                <a:latin typeface="Arial" charset="0"/>
                <a:ea typeface="굴림" charset="0"/>
                <a:cs typeface="굴림" charset="0"/>
              </a:rPr>
              <a:t>Interface is accessible using optical diagnostics</a:t>
            </a:r>
          </a:p>
          <a:p>
            <a:pPr>
              <a:spcAft>
                <a:spcPts val="600"/>
              </a:spcAft>
              <a:buFont typeface="Symbol" charset="0"/>
              <a:buChar char="·"/>
            </a:pPr>
            <a:r>
              <a:rPr kumimoji="1" lang="en-US" sz="2000" b="1" dirty="0" smtClean="0">
                <a:latin typeface="Arial" charset="0"/>
                <a:ea typeface="굴림" charset="0"/>
                <a:cs typeface="굴림" charset="0"/>
              </a:rPr>
              <a:t>Potential 2-D </a:t>
            </a:r>
            <a:r>
              <a:rPr kumimoji="1" lang="en-US" sz="2000" b="1" dirty="0" err="1" smtClean="0">
                <a:latin typeface="Arial" charset="0"/>
                <a:ea typeface="굴림" charset="0"/>
                <a:cs typeface="굴림" charset="0"/>
              </a:rPr>
              <a:t>irrotational</a:t>
            </a:r>
            <a:r>
              <a:rPr kumimoji="1" lang="en-US" sz="2000" b="1" dirty="0" smtClean="0">
                <a:latin typeface="Arial" charset="0"/>
                <a:ea typeface="굴림" charset="0"/>
                <a:cs typeface="굴림" charset="0"/>
              </a:rPr>
              <a:t> </a:t>
            </a:r>
            <a:r>
              <a:rPr kumimoji="1" lang="en-US" sz="2000" b="1" dirty="0" err="1" smtClean="0">
                <a:latin typeface="Arial" charset="0"/>
                <a:ea typeface="굴림" charset="0"/>
                <a:cs typeface="굴림" charset="0"/>
              </a:rPr>
              <a:t>inviscid</a:t>
            </a:r>
            <a:r>
              <a:rPr kumimoji="1" lang="en-US" sz="2000" b="1" dirty="0" smtClean="0">
                <a:latin typeface="Arial" charset="0"/>
                <a:ea typeface="굴림" charset="0"/>
                <a:cs typeface="굴림" charset="0"/>
              </a:rPr>
              <a:t> flow in bulk liquid can be studied</a:t>
            </a:r>
          </a:p>
          <a:p>
            <a:pPr>
              <a:spcAft>
                <a:spcPts val="600"/>
              </a:spcAft>
              <a:buFont typeface="Symbol" charset="0"/>
              <a:buChar char="·"/>
            </a:pPr>
            <a:r>
              <a:rPr kumimoji="1" lang="en-US" sz="2000" b="1" dirty="0" err="1" smtClean="0">
                <a:latin typeface="Arial" charset="0"/>
                <a:ea typeface="굴림" charset="0"/>
                <a:cs typeface="굴림" charset="0"/>
              </a:rPr>
              <a:t>Microdischarges</a:t>
            </a:r>
            <a:r>
              <a:rPr kumimoji="1" lang="en-US" sz="2000" b="1" dirty="0" smtClean="0">
                <a:latin typeface="Arial" charset="0"/>
                <a:ea typeface="굴림" charset="0"/>
                <a:cs typeface="굴림" charset="0"/>
              </a:rPr>
              <a:t> and streamers discharges can be initiated in the trapped bubble</a:t>
            </a:r>
          </a:p>
          <a:p>
            <a:pPr lvl="1">
              <a:spcAft>
                <a:spcPts val="600"/>
              </a:spcAft>
              <a:buFont typeface="Symbol" charset="0"/>
              <a:buChar char="·"/>
            </a:pPr>
            <a:r>
              <a:rPr kumimoji="1" lang="en-US" sz="1800" b="1" dirty="0" err="1" smtClean="0">
                <a:latin typeface="Arial" charset="0"/>
                <a:ea typeface="굴림" charset="0"/>
                <a:cs typeface="굴림" charset="0"/>
              </a:rPr>
              <a:t>Microdischarges</a:t>
            </a:r>
            <a:r>
              <a:rPr kumimoji="1" lang="en-US" sz="1800" b="1" dirty="0" smtClean="0">
                <a:latin typeface="Arial" charset="0"/>
                <a:ea typeface="굴림" charset="0"/>
                <a:cs typeface="굴림" charset="0"/>
              </a:rPr>
              <a:t>: diffused plasma that does not make contact with interface</a:t>
            </a:r>
          </a:p>
          <a:p>
            <a:pPr lvl="1">
              <a:spcAft>
                <a:spcPts val="600"/>
              </a:spcAft>
              <a:buFont typeface="Symbol" charset="0"/>
              <a:buChar char="·"/>
            </a:pPr>
            <a:r>
              <a:rPr kumimoji="1" lang="en-US" sz="1800" b="1" dirty="0" smtClean="0">
                <a:latin typeface="Arial" charset="0"/>
                <a:ea typeface="굴림" charset="0"/>
                <a:cs typeface="굴림" charset="0"/>
              </a:rPr>
              <a:t>Streamers: direct ionized path from electrode to interface</a:t>
            </a:r>
            <a:endParaRPr kumimoji="1" lang="en-US" sz="2000" b="1" dirty="0">
              <a:latin typeface="Arial" charset="0"/>
              <a:ea typeface="굴림" charset="0"/>
              <a:cs typeface="굴림" charset="0"/>
            </a:endParaRPr>
          </a:p>
        </p:txBody>
      </p:sp>
      <p:sp>
        <p:nvSpPr>
          <p:cNvPr id="3079" name="Text Box 5"/>
          <p:cNvSpPr txBox="1">
            <a:spLocks noChangeArrowheads="1"/>
          </p:cNvSpPr>
          <p:nvPr/>
        </p:nvSpPr>
        <p:spPr bwMode="auto">
          <a:xfrm>
            <a:off x="0" y="5599193"/>
            <a:ext cx="403616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(Above) Photograph of 2-D </a:t>
            </a:r>
            <a:r>
              <a:rPr kumimoji="1" lang="en-US" altLang="ko-KR" sz="1600" b="1" dirty="0" err="1" smtClean="0">
                <a:latin typeface="Arial" charset="0"/>
                <a:ea typeface="굴림" charset="0"/>
                <a:cs typeface="굴림" charset="0"/>
              </a:rPr>
              <a:t>Hele-shaw</a:t>
            </a:r>
            <a:r>
              <a:rPr kumimoji="1" lang="en-US" altLang="ko-KR" sz="1600" b="1" dirty="0" smtClean="0">
                <a:latin typeface="Arial" charset="0"/>
                <a:ea typeface="굴림" charset="0"/>
                <a:cs typeface="굴림" charset="0"/>
              </a:rPr>
              <a:t> cell with KI-starch solution.</a:t>
            </a:r>
            <a:endParaRPr kumimoji="1" lang="en-US" sz="16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3" name="Picture 2" descr="File May 20, 4 02 28 PM.jpeg"/>
          <p:cNvPicPr>
            <a:picLocks noChangeAspect="1"/>
          </p:cNvPicPr>
          <p:nvPr/>
        </p:nvPicPr>
        <p:blipFill rotWithShape="1">
          <a:blip r:embed="rId7" cstate="print">
            <a:extLst>
              <a:ext uri="{28A0092B-C50C-407E-A947-70E740481C1C}">
                <a14:useLocalDpi xmlns:a14="http://schemas.microsoft.com/office/drawing/2010/main" val="0"/>
              </a:ext>
            </a:extLst>
          </a:blip>
          <a:srcRect l="20380" t="11795" r="19070" b="5899"/>
          <a:stretch/>
        </p:blipFill>
        <p:spPr>
          <a:xfrm rot="5400000">
            <a:off x="96761" y="1415151"/>
            <a:ext cx="3725334" cy="3797906"/>
          </a:xfrm>
          <a:prstGeom prst="rect">
            <a:avLst/>
          </a:prstGeom>
        </p:spPr>
      </p:pic>
      <p:cxnSp>
        <p:nvCxnSpPr>
          <p:cNvPr id="5" name="Straight Arrow Connector 4"/>
          <p:cNvCxnSpPr/>
          <p:nvPr/>
        </p:nvCxnSpPr>
        <p:spPr>
          <a:xfrm>
            <a:off x="1052286" y="1378860"/>
            <a:ext cx="931334" cy="135466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1040195"/>
            <a:ext cx="1544639" cy="369332"/>
          </a:xfrm>
          <a:prstGeom prst="rect">
            <a:avLst/>
          </a:prstGeom>
          <a:noFill/>
        </p:spPr>
        <p:txBody>
          <a:bodyPr wrap="none" rtlCol="0">
            <a:spAutoFit/>
          </a:bodyPr>
          <a:lstStyle/>
          <a:p>
            <a:r>
              <a:rPr lang="en-US" dirty="0" smtClean="0">
                <a:solidFill>
                  <a:schemeClr val="accent2"/>
                </a:solidFill>
              </a:rPr>
              <a:t>HV Electrode</a:t>
            </a:r>
            <a:endParaRPr lang="en-US" dirty="0">
              <a:solidFill>
                <a:schemeClr val="accent2"/>
              </a:solidFill>
            </a:endParaRPr>
          </a:p>
        </p:txBody>
      </p:sp>
      <p:cxnSp>
        <p:nvCxnSpPr>
          <p:cNvPr id="23" name="Straight Arrow Connector 22"/>
          <p:cNvCxnSpPr/>
          <p:nvPr/>
        </p:nvCxnSpPr>
        <p:spPr>
          <a:xfrm flipH="1">
            <a:off x="2019905" y="1366765"/>
            <a:ext cx="483809" cy="175380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94112" y="1047452"/>
            <a:ext cx="954370" cy="369332"/>
          </a:xfrm>
          <a:prstGeom prst="rect">
            <a:avLst/>
          </a:prstGeom>
          <a:noFill/>
        </p:spPr>
        <p:txBody>
          <a:bodyPr wrap="none" rtlCol="0">
            <a:spAutoFit/>
          </a:bodyPr>
          <a:lstStyle/>
          <a:p>
            <a:r>
              <a:rPr lang="en-US" dirty="0" smtClean="0">
                <a:solidFill>
                  <a:schemeClr val="accent2"/>
                </a:solidFill>
              </a:rPr>
              <a:t>Plasma</a:t>
            </a:r>
            <a:endParaRPr lang="en-US" dirty="0">
              <a:solidFill>
                <a:schemeClr val="accent2"/>
              </a:solidFill>
            </a:endParaRPr>
          </a:p>
        </p:txBody>
      </p:sp>
      <p:cxnSp>
        <p:nvCxnSpPr>
          <p:cNvPr id="29" name="Straight Arrow Connector 28"/>
          <p:cNvCxnSpPr/>
          <p:nvPr/>
        </p:nvCxnSpPr>
        <p:spPr>
          <a:xfrm flipV="1">
            <a:off x="653143" y="3785810"/>
            <a:ext cx="387047" cy="142723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0" y="5203376"/>
            <a:ext cx="2083736" cy="369332"/>
          </a:xfrm>
          <a:prstGeom prst="rect">
            <a:avLst/>
          </a:prstGeom>
          <a:noFill/>
        </p:spPr>
        <p:txBody>
          <a:bodyPr wrap="none" rtlCol="0">
            <a:spAutoFit/>
          </a:bodyPr>
          <a:lstStyle/>
          <a:p>
            <a:r>
              <a:rPr lang="en-US" dirty="0" smtClean="0">
                <a:solidFill>
                  <a:schemeClr val="accent2"/>
                </a:solidFill>
              </a:rPr>
              <a:t>Ground electrodes</a:t>
            </a:r>
            <a:endParaRPr lang="en-US" dirty="0">
              <a:solidFill>
                <a:schemeClr val="accent2"/>
              </a:solidFill>
            </a:endParaRPr>
          </a:p>
        </p:txBody>
      </p:sp>
      <p:cxnSp>
        <p:nvCxnSpPr>
          <p:cNvPr id="33" name="Straight Arrow Connector 32"/>
          <p:cNvCxnSpPr/>
          <p:nvPr/>
        </p:nvCxnSpPr>
        <p:spPr>
          <a:xfrm flipV="1">
            <a:off x="1374019" y="3858381"/>
            <a:ext cx="1165981" cy="136192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244876" y="5198538"/>
            <a:ext cx="1672791" cy="369332"/>
          </a:xfrm>
          <a:prstGeom prst="rect">
            <a:avLst/>
          </a:prstGeom>
          <a:noFill/>
        </p:spPr>
        <p:txBody>
          <a:bodyPr wrap="none" rtlCol="0">
            <a:spAutoFit/>
          </a:bodyPr>
          <a:lstStyle/>
          <a:p>
            <a:r>
              <a:rPr lang="en-US" dirty="0" smtClean="0">
                <a:solidFill>
                  <a:schemeClr val="accent2"/>
                </a:solidFill>
              </a:rPr>
              <a:t>Chemical front</a:t>
            </a:r>
            <a:endParaRPr lang="en-US" dirty="0">
              <a:solidFill>
                <a:schemeClr val="accent2"/>
              </a:solidFill>
            </a:endParaRPr>
          </a:p>
        </p:txBody>
      </p:sp>
      <p:cxnSp>
        <p:nvCxnSpPr>
          <p:cNvPr id="36" name="Straight Arrow Connector 35"/>
          <p:cNvCxnSpPr/>
          <p:nvPr/>
        </p:nvCxnSpPr>
        <p:spPr>
          <a:xfrm flipH="1" flipV="1">
            <a:off x="2056190" y="3773715"/>
            <a:ext cx="810381" cy="148771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69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PREVIOUS RESULTS</a:t>
            </a:r>
          </a:p>
          <a:p>
            <a:pPr algn="ctr" eaLnBrk="0" hangingPunct="0"/>
            <a:r>
              <a:rPr lang="en-US" sz="2800" b="1" dirty="0" smtClean="0">
                <a:latin typeface="Arial" charset="0"/>
              </a:rPr>
              <a:t>METHYL ORANGE</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185738" y="1171959"/>
            <a:ext cx="3899357"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Methyl orange is a pH indicator, appears yellow when pH &gt; 4.4, red when pH &lt; 3.1, and orange in between</a:t>
            </a:r>
          </a:p>
          <a:p>
            <a:pPr>
              <a:spcAft>
                <a:spcPts val="600"/>
              </a:spcAft>
              <a:buFont typeface="Symbol" charset="0"/>
              <a:buChar char="·"/>
            </a:pPr>
            <a:r>
              <a:rPr kumimoji="1" lang="en-US" altLang="ko-KR" sz="2000" b="1" dirty="0" smtClean="0">
                <a:latin typeface="Arial" charset="0"/>
                <a:ea typeface="굴림" charset="0"/>
                <a:cs typeface="굴림" charset="0"/>
              </a:rPr>
              <a:t>Color change measured is attributed to generation of nitrous (HNO</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 and nitric (HNO</a:t>
            </a:r>
            <a:r>
              <a:rPr kumimoji="1" lang="en-US" altLang="ko-KR" sz="2000" b="1" baseline="-25000" dirty="0" smtClean="0">
                <a:latin typeface="Arial" charset="0"/>
                <a:ea typeface="굴림" charset="0"/>
                <a:cs typeface="굴림" charset="0"/>
              </a:rPr>
              <a:t>3</a:t>
            </a:r>
            <a:r>
              <a:rPr kumimoji="1" lang="en-US" altLang="ko-KR" sz="2000" b="1" dirty="0" smtClean="0">
                <a:latin typeface="Arial" charset="0"/>
                <a:ea typeface="굴림" charset="0"/>
                <a:cs typeface="굴림" charset="0"/>
              </a:rPr>
              <a:t>) acid, from NO</a:t>
            </a:r>
            <a:r>
              <a:rPr kumimoji="1" lang="en-US" altLang="ko-KR" sz="2000" b="1" baseline="-25000" dirty="0" smtClean="0">
                <a:latin typeface="Arial" charset="0"/>
                <a:ea typeface="굴림" charset="0"/>
                <a:cs typeface="굴림" charset="0"/>
              </a:rPr>
              <a:t>2</a:t>
            </a:r>
            <a:r>
              <a:rPr kumimoji="1" lang="en-US" altLang="ko-KR" sz="2000" b="1" dirty="0" smtClean="0">
                <a:latin typeface="Arial" charset="0"/>
                <a:ea typeface="굴림" charset="0"/>
                <a:cs typeface="굴림" charset="0"/>
              </a:rPr>
              <a:t> in plasma reacting with water.</a:t>
            </a:r>
          </a:p>
          <a:p>
            <a:pPr>
              <a:spcAft>
                <a:spcPts val="600"/>
              </a:spcAft>
              <a:buFont typeface="Symbol" charset="0"/>
              <a:buChar char="·"/>
            </a:pPr>
            <a:r>
              <a:rPr kumimoji="1" lang="en-US" altLang="ko-KR" sz="2000" b="1" dirty="0">
                <a:latin typeface="Arial" charset="0"/>
                <a:ea typeface="굴림" charset="0"/>
                <a:cs typeface="굴림" charset="0"/>
              </a:rPr>
              <a:t>Chemical reactions are initiated at the interface where streamers make contact</a:t>
            </a:r>
          </a:p>
          <a:p>
            <a:pPr>
              <a:spcAft>
                <a:spcPts val="600"/>
              </a:spcAft>
              <a:buFont typeface="Symbol" charset="0"/>
              <a:buChar char="·"/>
            </a:pPr>
            <a:r>
              <a:rPr kumimoji="1" lang="en-US" altLang="ko-KR" sz="2000" b="1" dirty="0">
                <a:latin typeface="Arial" charset="0"/>
                <a:ea typeface="굴림" charset="0"/>
                <a:cs typeface="굴림" charset="0"/>
              </a:rPr>
              <a:t>Swirl-like fluid flow is observed in bulk liquid</a:t>
            </a:r>
          </a:p>
          <a:p>
            <a:pPr>
              <a:spcAft>
                <a:spcPts val="600"/>
              </a:spcAft>
              <a:buFont typeface="Symbol" charset="0"/>
              <a:buChar char="·"/>
            </a:pPr>
            <a:endParaRPr kumimoji="1" lang="en-US" altLang="ko-KR" sz="2000" b="1" dirty="0">
              <a:latin typeface="Arial" charset="0"/>
              <a:ea typeface="굴림" charset="0"/>
              <a:cs typeface="굴림" charset="0"/>
            </a:endParaRPr>
          </a:p>
        </p:txBody>
      </p:sp>
      <p:sp>
        <p:nvSpPr>
          <p:cNvPr id="3079" name="Text Box 5"/>
          <p:cNvSpPr txBox="1">
            <a:spLocks noChangeArrowheads="1"/>
          </p:cNvSpPr>
          <p:nvPr/>
        </p:nvSpPr>
        <p:spPr bwMode="auto">
          <a:xfrm>
            <a:off x="4072000" y="4982849"/>
            <a:ext cx="50719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(Above) Time</a:t>
            </a:r>
            <a:r>
              <a:rPr kumimoji="1" lang="en-US" altLang="ko-KR" sz="1600" b="1" dirty="0">
                <a:latin typeface="Arial" charset="0"/>
                <a:ea typeface="굴림" charset="0"/>
                <a:cs typeface="굴림" charset="0"/>
              </a:rPr>
              <a:t>-lapsed </a:t>
            </a:r>
            <a:r>
              <a:rPr kumimoji="1" lang="en-US" sz="1600" b="1" dirty="0">
                <a:latin typeface="Arial" charset="0"/>
                <a:ea typeface="굴림" charset="0"/>
                <a:cs typeface="굴림" charset="0"/>
              </a:rPr>
              <a:t>images of colorimetric reactions induced by air plasma in </a:t>
            </a:r>
            <a:r>
              <a:rPr kumimoji="1" lang="en-US" sz="1600" b="1" dirty="0" smtClean="0">
                <a:latin typeface="Arial" charset="0"/>
                <a:ea typeface="굴림" charset="0"/>
                <a:cs typeface="굴림" charset="0"/>
              </a:rPr>
              <a:t>methyl orange (</a:t>
            </a:r>
            <a:r>
              <a:rPr kumimoji="1" lang="en-US" sz="1600" b="1" dirty="0">
                <a:latin typeface="Arial" charset="0"/>
                <a:ea typeface="굴림" charset="0"/>
                <a:cs typeface="굴림" charset="0"/>
              </a:rPr>
              <a:t>tap water) solution.</a:t>
            </a: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2" name="Picture 1" descr="swirl_marked.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5115" y="1273632"/>
            <a:ext cx="4936135" cy="3702101"/>
          </a:xfrm>
          <a:prstGeom prst="rect">
            <a:avLst/>
          </a:prstGeom>
        </p:spPr>
      </p:pic>
      <p:sp>
        <p:nvSpPr>
          <p:cNvPr id="16"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169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PREVIOUS RESULTS</a:t>
            </a:r>
          </a:p>
          <a:p>
            <a:pPr algn="ctr" eaLnBrk="0" hangingPunct="0"/>
            <a:r>
              <a:rPr lang="en-US" sz="2800" b="1" dirty="0" smtClean="0">
                <a:latin typeface="Arial" charset="0"/>
              </a:rPr>
              <a:t>KI-STARCH</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9" name="Text Box 5"/>
          <p:cNvSpPr txBox="1">
            <a:spLocks noChangeArrowheads="1"/>
          </p:cNvSpPr>
          <p:nvPr/>
        </p:nvSpPr>
        <p:spPr bwMode="auto">
          <a:xfrm>
            <a:off x="3508992" y="5323293"/>
            <a:ext cx="562191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1600" b="1" dirty="0" smtClean="0">
                <a:latin typeface="Arial" charset="0"/>
                <a:ea typeface="굴림" charset="0"/>
                <a:cs typeface="굴림" charset="0"/>
              </a:rPr>
              <a:t>(Above) Time-lapsed </a:t>
            </a:r>
            <a:r>
              <a:rPr kumimoji="1" lang="en-US" sz="1600" b="1" dirty="0">
                <a:latin typeface="Arial" charset="0"/>
                <a:ea typeface="굴림" charset="0"/>
                <a:cs typeface="굴림" charset="0"/>
              </a:rPr>
              <a:t>images of colorimetric reactions induced by air plasma in </a:t>
            </a:r>
            <a:r>
              <a:rPr kumimoji="1" lang="en-US" sz="1600" b="1" dirty="0" smtClean="0">
                <a:latin typeface="Arial" charset="0"/>
                <a:ea typeface="굴림" charset="0"/>
                <a:cs typeface="굴림" charset="0"/>
              </a:rPr>
              <a:t>KI-</a:t>
            </a:r>
            <a:r>
              <a:rPr kumimoji="1" lang="en-US" sz="1600" b="1" dirty="0">
                <a:latin typeface="Arial" charset="0"/>
                <a:ea typeface="굴림" charset="0"/>
                <a:cs typeface="굴림" charset="0"/>
              </a:rPr>
              <a:t>Starch (tap water) solution.</a:t>
            </a: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2" name="Picture 1" descr="KIstarch_5_mark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086" y="1155842"/>
            <a:ext cx="5512196" cy="4134147"/>
          </a:xfrm>
          <a:prstGeom prst="rect">
            <a:avLst/>
          </a:prstGeom>
        </p:spPr>
      </p:pic>
      <p:sp>
        <p:nvSpPr>
          <p:cNvPr id="16" name="Text Box 5"/>
          <p:cNvSpPr txBox="1">
            <a:spLocks noChangeArrowheads="1"/>
          </p:cNvSpPr>
          <p:nvPr/>
        </p:nvSpPr>
        <p:spPr bwMode="auto">
          <a:xfrm>
            <a:off x="185738" y="1247775"/>
            <a:ext cx="3323253" cy="463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Iodide is oxidized into iodine via advanced oxidation processes initiated by ROS generated by air plasma</a:t>
            </a:r>
          </a:p>
          <a:p>
            <a:pPr>
              <a:spcAft>
                <a:spcPts val="600"/>
              </a:spcAft>
              <a:buFont typeface="Symbol" charset="0"/>
              <a:buChar char="·"/>
            </a:pPr>
            <a:r>
              <a:rPr kumimoji="1" lang="en-US" altLang="ko-KR" sz="2000" b="1" dirty="0" smtClean="0">
                <a:latin typeface="Arial" charset="0"/>
                <a:ea typeface="굴림" charset="0"/>
                <a:cs typeface="굴림" charset="0"/>
              </a:rPr>
              <a:t>Iodine is trapped inside starch molecule, forming a blue complex</a:t>
            </a:r>
          </a:p>
          <a:p>
            <a:pPr>
              <a:spcAft>
                <a:spcPts val="600"/>
              </a:spcAft>
              <a:buFont typeface="Symbol" charset="0"/>
              <a:buChar char="·"/>
            </a:pPr>
            <a:r>
              <a:rPr kumimoji="1" lang="en-US" altLang="ko-KR" sz="2000" b="1" dirty="0" smtClean="0">
                <a:latin typeface="Arial" charset="0"/>
                <a:ea typeface="굴림" charset="0"/>
                <a:cs typeface="굴림" charset="0"/>
              </a:rPr>
              <a:t>Chemical reactions are initiated at the interface where streamers make contact</a:t>
            </a:r>
          </a:p>
          <a:p>
            <a:pPr>
              <a:spcAft>
                <a:spcPts val="600"/>
              </a:spcAft>
              <a:buFont typeface="Symbol" charset="0"/>
              <a:buChar char="·"/>
            </a:pPr>
            <a:r>
              <a:rPr kumimoji="1" lang="en-US" altLang="ko-KR" sz="2000" b="1" dirty="0" smtClean="0">
                <a:latin typeface="Arial" charset="0"/>
                <a:ea typeface="굴림" charset="0"/>
                <a:cs typeface="굴림" charset="0"/>
              </a:rPr>
              <a:t>Swirl-like fluid flow </a:t>
            </a:r>
            <a:r>
              <a:rPr kumimoji="1" lang="en-US" altLang="ko-KR" sz="2000" b="1" dirty="0">
                <a:latin typeface="Arial" charset="0"/>
                <a:ea typeface="굴림" charset="0"/>
                <a:cs typeface="굴림" charset="0"/>
              </a:rPr>
              <a:t>i</a:t>
            </a:r>
            <a:r>
              <a:rPr kumimoji="1" lang="en-US" altLang="ko-KR" sz="2000" b="1" dirty="0" smtClean="0">
                <a:latin typeface="Arial" charset="0"/>
                <a:ea typeface="굴림" charset="0"/>
                <a:cs typeface="굴림" charset="0"/>
              </a:rPr>
              <a:t>s observed in bulk liquid</a:t>
            </a:r>
            <a:endParaRPr kumimoji="1" lang="en-US" altLang="ko-KR" sz="2000" b="1" dirty="0">
              <a:latin typeface="Arial" charset="0"/>
              <a:ea typeface="굴림" charset="0"/>
              <a:cs typeface="굴림" charset="0"/>
            </a:endParaRPr>
          </a:p>
        </p:txBody>
      </p:sp>
      <p:sp>
        <p:nvSpPr>
          <p:cNvPr id="17"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169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COMPARING ARGON AND AIR RESPONSE</a:t>
            </a:r>
          </a:p>
          <a:p>
            <a:pPr algn="ctr" eaLnBrk="0" hangingPunct="0"/>
            <a:r>
              <a:rPr lang="en-US" sz="2800" b="1" dirty="0" smtClean="0">
                <a:latin typeface="Arial" charset="0"/>
              </a:rPr>
              <a:t>IN 2-D CELL</a:t>
            </a: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463681" y="1337569"/>
            <a:ext cx="7977921" cy="4170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Air as a composite gas contains 78.09% nitrogen, 20.95% oxygen, 0.93% argon, 0.04% carbon dioxide, and other gases</a:t>
            </a:r>
          </a:p>
          <a:p>
            <a:pPr>
              <a:spcAft>
                <a:spcPts val="600"/>
              </a:spcAft>
              <a:buFont typeface="Symbol" charset="0"/>
              <a:buChar char="·"/>
            </a:pPr>
            <a:r>
              <a:rPr kumimoji="1" lang="en-US" altLang="ko-KR" sz="2000" b="1" dirty="0" smtClean="0">
                <a:latin typeface="Arial" charset="0"/>
                <a:ea typeface="굴림" charset="0"/>
                <a:cs typeface="굴림" charset="0"/>
              </a:rPr>
              <a:t>Air plasma contains an extensive variety of excited and charged species</a:t>
            </a:r>
          </a:p>
          <a:p>
            <a:pPr>
              <a:spcAft>
                <a:spcPts val="600"/>
              </a:spcAft>
              <a:buFont typeface="Symbol" charset="0"/>
              <a:buChar char="·"/>
            </a:pPr>
            <a:r>
              <a:rPr kumimoji="1" lang="en-US" altLang="ko-KR" sz="2000" b="1" dirty="0" smtClean="0">
                <a:latin typeface="Arial" charset="0"/>
                <a:ea typeface="굴림" charset="0"/>
                <a:cs typeface="굴림" charset="0"/>
              </a:rPr>
              <a:t>Reactive oxygen nitrogen species (RONS), e.g. </a:t>
            </a:r>
            <a:r>
              <a:rPr kumimoji="1" lang="en-US" altLang="ko-KR" sz="2000" b="1" dirty="0" err="1" smtClean="0">
                <a:latin typeface="Arial" charset="0"/>
                <a:ea typeface="굴림" charset="0"/>
                <a:cs typeface="굴림" charset="0"/>
              </a:rPr>
              <a:t>NO</a:t>
            </a:r>
            <a:r>
              <a:rPr kumimoji="1" lang="en-US" altLang="ko-KR" sz="2000" b="1" baseline="-25000" dirty="0" err="1" smtClean="0">
                <a:latin typeface="Arial" charset="0"/>
                <a:ea typeface="굴림" charset="0"/>
                <a:cs typeface="굴림" charset="0"/>
              </a:rPr>
              <a:t>x</a:t>
            </a:r>
            <a:r>
              <a:rPr kumimoji="1" lang="en-US" altLang="ko-KR" sz="2000" b="1" dirty="0">
                <a:latin typeface="Arial" charset="0"/>
                <a:ea typeface="굴림" charset="0"/>
                <a:cs typeface="굴림" charset="0"/>
              </a:rPr>
              <a:t> </a:t>
            </a:r>
            <a:r>
              <a:rPr kumimoji="1" lang="en-US" altLang="ko-KR" sz="2000" b="1" dirty="0" smtClean="0">
                <a:latin typeface="Arial" charset="0"/>
                <a:ea typeface="굴림" charset="0"/>
                <a:cs typeface="굴림" charset="0"/>
              </a:rPr>
              <a:t>and OH radicals, can initiate chemical reactions at the interface</a:t>
            </a:r>
          </a:p>
          <a:p>
            <a:pPr>
              <a:spcAft>
                <a:spcPts val="600"/>
              </a:spcAft>
              <a:buFont typeface="Symbol" charset="0"/>
              <a:buChar char="·"/>
            </a:pPr>
            <a:r>
              <a:rPr kumimoji="1" lang="en-US" altLang="ko-KR" sz="2000" b="1" dirty="0" smtClean="0">
                <a:latin typeface="Arial" charset="0"/>
                <a:ea typeface="굴림" charset="0"/>
                <a:cs typeface="굴림" charset="0"/>
              </a:rPr>
              <a:t>It is likely that complex chemistry is at play at the interface</a:t>
            </a:r>
          </a:p>
          <a:p>
            <a:pPr>
              <a:spcAft>
                <a:spcPts val="600"/>
              </a:spcAft>
              <a:buFont typeface="Symbol" charset="0"/>
              <a:buChar char="·"/>
            </a:pPr>
            <a:r>
              <a:rPr kumimoji="1" lang="en-US" altLang="ko-KR" sz="2000" b="1" dirty="0" smtClean="0">
                <a:latin typeface="Arial" charset="0"/>
                <a:ea typeface="굴림" charset="0"/>
                <a:cs typeface="굴림" charset="0"/>
              </a:rPr>
              <a:t>Using argon as a feed gas limits the variety of gas-phase active species in the plasma, thus reducing the amount of reactions initiated at the interface</a:t>
            </a:r>
          </a:p>
          <a:p>
            <a:pPr>
              <a:spcAft>
                <a:spcPts val="600"/>
              </a:spcAft>
              <a:buFont typeface="Symbol" charset="0"/>
              <a:buChar char="·"/>
            </a:pPr>
            <a:r>
              <a:rPr kumimoji="1" lang="en-US" altLang="ko-KR" sz="2000" b="1" dirty="0" smtClean="0">
                <a:latin typeface="Arial" charset="0"/>
                <a:ea typeface="굴림" charset="0"/>
                <a:cs typeface="굴림" charset="0"/>
              </a:rPr>
              <a:t>This can provide significant insight to the forces and chemistry at the interface</a:t>
            </a: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sp>
        <p:nvSpPr>
          <p:cNvPr id="16"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93652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REACTIVE OXYGEN SPECIES GENERATION</a:t>
            </a:r>
          </a:p>
          <a:p>
            <a:pPr algn="ctr" eaLnBrk="0" hangingPunct="0"/>
            <a:r>
              <a:rPr lang="en-US" sz="2800" b="1" dirty="0" smtClean="0">
                <a:latin typeface="Arial" charset="0"/>
              </a:rPr>
              <a:t>KI-STARCH SOLUTION (AIR)</a:t>
            </a:r>
            <a:endParaRPr lang="en-US" sz="2000" b="1" dirty="0">
              <a:latin typeface="Arial" charset="0"/>
            </a:endParaRPr>
          </a:p>
        </p:txBody>
      </p:sp>
      <p:sp>
        <p:nvSpPr>
          <p:cNvPr id="3079" name="Text Box 5"/>
          <p:cNvSpPr txBox="1">
            <a:spLocks noChangeArrowheads="1"/>
          </p:cNvSpPr>
          <p:nvPr/>
        </p:nvSpPr>
        <p:spPr bwMode="auto">
          <a:xfrm>
            <a:off x="309769" y="5269684"/>
            <a:ext cx="577719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1600" b="1" dirty="0" smtClean="0">
                <a:latin typeface="Arial" charset="0"/>
                <a:ea typeface="굴림" charset="0"/>
                <a:cs typeface="굴림" charset="0"/>
              </a:rPr>
              <a:t>(Above) Time-lapsed images of colorimetric reactions induced by air plasma in KI (DI water)-Starch (tap water) solution.</a:t>
            </a:r>
            <a:endParaRPr kumimoji="1" lang="en-US" sz="16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2" name="Picture 1"/>
          <p:cNvPicPr>
            <a:picLocks noChangeAspect="1"/>
          </p:cNvPicPr>
          <p:nvPr/>
        </p:nvPicPr>
        <p:blipFill>
          <a:blip r:embed="rId5"/>
          <a:stretch>
            <a:fillRect/>
          </a:stretch>
        </p:blipFill>
        <p:spPr>
          <a:xfrm>
            <a:off x="3719436" y="6171770"/>
            <a:ext cx="927572" cy="742058"/>
          </a:xfrm>
          <a:prstGeom prst="rect">
            <a:avLst/>
          </a:prstGeom>
        </p:spPr>
      </p:pic>
      <p:pic>
        <p:nvPicPr>
          <p:cNvPr id="3" name="Picture 2"/>
          <p:cNvPicPr>
            <a:picLocks noChangeAspect="1"/>
          </p:cNvPicPr>
          <p:nvPr/>
        </p:nvPicPr>
        <p:blipFill>
          <a:blip r:embed="rId6"/>
          <a:stretch>
            <a:fillRect/>
          </a:stretch>
        </p:blipFill>
        <p:spPr>
          <a:xfrm>
            <a:off x="2591401" y="6309715"/>
            <a:ext cx="1035110" cy="557010"/>
          </a:xfrm>
          <a:prstGeom prst="rect">
            <a:avLst/>
          </a:prstGeom>
        </p:spPr>
      </p:pic>
      <p:pic>
        <p:nvPicPr>
          <p:cNvPr id="6" name="Picture 5" descr="Slide1.tiff"/>
          <p:cNvPicPr>
            <a:picLocks noChangeAspect="1"/>
          </p:cNvPicPr>
          <p:nvPr/>
        </p:nvPicPr>
        <p:blipFill rotWithShape="1">
          <a:blip r:embed="rId7">
            <a:extLst>
              <a:ext uri="{28A0092B-C50C-407E-A947-70E740481C1C}">
                <a14:useLocalDpi xmlns:a14="http://schemas.microsoft.com/office/drawing/2010/main" val="0"/>
              </a:ext>
            </a:extLst>
          </a:blip>
          <a:srcRect r="1269" b="11992"/>
          <a:stretch/>
        </p:blipFill>
        <p:spPr>
          <a:xfrm>
            <a:off x="244902" y="1361203"/>
            <a:ext cx="5864627" cy="3920734"/>
          </a:xfrm>
          <a:prstGeom prst="rect">
            <a:avLst/>
          </a:prstGeom>
        </p:spPr>
      </p:pic>
      <p:sp>
        <p:nvSpPr>
          <p:cNvPr id="14" name="Text Box 5"/>
          <p:cNvSpPr txBox="1">
            <a:spLocks noChangeArrowheads="1"/>
          </p:cNvSpPr>
          <p:nvPr/>
        </p:nvSpPr>
        <p:spPr bwMode="auto">
          <a:xfrm>
            <a:off x="6133430" y="1328288"/>
            <a:ext cx="3010570"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Air plasma generates ROS that oxidizes iodide into iodine</a:t>
            </a:r>
          </a:p>
          <a:p>
            <a:pPr>
              <a:spcAft>
                <a:spcPts val="600"/>
              </a:spcAft>
              <a:buFont typeface="Symbol" charset="0"/>
              <a:buChar char="·"/>
            </a:pPr>
            <a:r>
              <a:rPr kumimoji="1" lang="en-US" altLang="ko-KR" sz="2000" b="1" dirty="0" smtClean="0">
                <a:latin typeface="Arial" charset="0"/>
                <a:ea typeface="굴림" charset="0"/>
                <a:cs typeface="굴림" charset="0"/>
              </a:rPr>
              <a:t>Iodine is trapped by starch molecules, turning into a blue complex</a:t>
            </a:r>
          </a:p>
          <a:p>
            <a:pPr>
              <a:spcAft>
                <a:spcPts val="600"/>
              </a:spcAft>
              <a:buFont typeface="Symbol" charset="0"/>
              <a:buChar char="·"/>
            </a:pPr>
            <a:r>
              <a:rPr kumimoji="1" lang="en-US" altLang="ko-KR" sz="2000" b="1" dirty="0" smtClean="0">
                <a:latin typeface="Arial" charset="0"/>
                <a:ea typeface="굴림" charset="0"/>
                <a:cs typeface="굴림" charset="0"/>
              </a:rPr>
              <a:t>Streamers initiate fluid flow in bulk liquid that aids transport of active species</a:t>
            </a:r>
          </a:p>
        </p:txBody>
      </p:sp>
      <p:cxnSp>
        <p:nvCxnSpPr>
          <p:cNvPr id="5" name="Straight Arrow Connector 4"/>
          <p:cNvCxnSpPr/>
          <p:nvPr/>
        </p:nvCxnSpPr>
        <p:spPr>
          <a:xfrm flipH="1" flipV="1">
            <a:off x="1257260" y="2462916"/>
            <a:ext cx="269413" cy="38483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44092" y="2783607"/>
            <a:ext cx="1251327" cy="261610"/>
          </a:xfrm>
          <a:prstGeom prst="rect">
            <a:avLst/>
          </a:prstGeom>
          <a:noFill/>
        </p:spPr>
        <p:txBody>
          <a:bodyPr wrap="none" rtlCol="0">
            <a:spAutoFit/>
          </a:bodyPr>
          <a:lstStyle/>
          <a:p>
            <a:r>
              <a:rPr lang="en-US" sz="1100" dirty="0" smtClean="0">
                <a:solidFill>
                  <a:schemeClr val="accent2"/>
                </a:solidFill>
              </a:rPr>
              <a:t>Bubble boundary</a:t>
            </a:r>
            <a:endParaRPr lang="en-US" sz="1100" dirty="0">
              <a:solidFill>
                <a:schemeClr val="accent2"/>
              </a:solidFill>
            </a:endParaRPr>
          </a:p>
        </p:txBody>
      </p:sp>
      <p:cxnSp>
        <p:nvCxnSpPr>
          <p:cNvPr id="22" name="Straight Arrow Connector 21"/>
          <p:cNvCxnSpPr/>
          <p:nvPr/>
        </p:nvCxnSpPr>
        <p:spPr>
          <a:xfrm flipV="1">
            <a:off x="2848079" y="2410073"/>
            <a:ext cx="280693" cy="30939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23165" y="2666626"/>
            <a:ext cx="835297" cy="261610"/>
          </a:xfrm>
          <a:prstGeom prst="rect">
            <a:avLst/>
          </a:prstGeom>
          <a:noFill/>
        </p:spPr>
        <p:txBody>
          <a:bodyPr wrap="none" rtlCol="0">
            <a:spAutoFit/>
          </a:bodyPr>
          <a:lstStyle/>
          <a:p>
            <a:r>
              <a:rPr lang="en-US" sz="1100" dirty="0" smtClean="0">
                <a:solidFill>
                  <a:schemeClr val="accent2"/>
                </a:solidFill>
              </a:rPr>
              <a:t>Streamers</a:t>
            </a:r>
            <a:endParaRPr lang="en-US" sz="1100" dirty="0">
              <a:solidFill>
                <a:schemeClr val="accent2"/>
              </a:solidFill>
            </a:endParaRPr>
          </a:p>
        </p:txBody>
      </p:sp>
      <p:cxnSp>
        <p:nvCxnSpPr>
          <p:cNvPr id="25" name="Straight Arrow Connector 24"/>
          <p:cNvCxnSpPr/>
          <p:nvPr/>
        </p:nvCxnSpPr>
        <p:spPr>
          <a:xfrm>
            <a:off x="4605677" y="1860014"/>
            <a:ext cx="269412" cy="26938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40726" y="1638880"/>
            <a:ext cx="1094076" cy="261610"/>
          </a:xfrm>
          <a:prstGeom prst="rect">
            <a:avLst/>
          </a:prstGeom>
          <a:noFill/>
        </p:spPr>
        <p:txBody>
          <a:bodyPr wrap="none" rtlCol="0">
            <a:spAutoFit/>
          </a:bodyPr>
          <a:lstStyle/>
          <a:p>
            <a:r>
              <a:rPr lang="en-US" sz="1100" dirty="0" smtClean="0">
                <a:solidFill>
                  <a:schemeClr val="accent2"/>
                </a:solidFill>
              </a:rPr>
              <a:t>Chemical front</a:t>
            </a:r>
            <a:endParaRPr lang="en-US" sz="1100" dirty="0">
              <a:solidFill>
                <a:schemeClr val="accent2"/>
              </a:solidFill>
            </a:endParaRPr>
          </a:p>
        </p:txBody>
      </p:sp>
      <p:sp>
        <p:nvSpPr>
          <p:cNvPr id="20"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1693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1988" y="87313"/>
            <a:ext cx="78263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2800" b="1" dirty="0" smtClean="0">
                <a:latin typeface="Arial" charset="0"/>
              </a:rPr>
              <a:t>REACTIVE OXYGEN SPECIES GENERATION</a:t>
            </a:r>
          </a:p>
          <a:p>
            <a:pPr algn="ctr" eaLnBrk="0" hangingPunct="0"/>
            <a:r>
              <a:rPr lang="en-US" sz="2800" b="1" dirty="0" smtClean="0">
                <a:latin typeface="Arial" charset="0"/>
              </a:rPr>
              <a:t>KI-STARCH SOLUTION (ARGON)</a:t>
            </a:r>
            <a:endParaRPr lang="en-US" sz="2000" b="1" dirty="0">
              <a:latin typeface="Arial" charset="0"/>
            </a:endParaRPr>
          </a:p>
        </p:txBody>
      </p:sp>
      <p:sp>
        <p:nvSpPr>
          <p:cNvPr id="3076" name="Text Box 4"/>
          <p:cNvSpPr txBox="1">
            <a:spLocks noChangeArrowheads="1"/>
          </p:cNvSpPr>
          <p:nvPr/>
        </p:nvSpPr>
        <p:spPr bwMode="auto">
          <a:xfrm>
            <a:off x="1127125" y="4608513"/>
            <a:ext cx="45116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endParaRPr lang="en-US" sz="1800" b="1">
              <a:latin typeface="Arial" charset="0"/>
            </a:endParaRPr>
          </a:p>
        </p:txBody>
      </p:sp>
      <p:sp>
        <p:nvSpPr>
          <p:cNvPr id="3077" name="Text Box 5"/>
          <p:cNvSpPr txBox="1">
            <a:spLocks noChangeArrowheads="1"/>
          </p:cNvSpPr>
          <p:nvPr/>
        </p:nvSpPr>
        <p:spPr bwMode="auto">
          <a:xfrm>
            <a:off x="0" y="1095944"/>
            <a:ext cx="3658548" cy="4939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altLang="ko-KR" sz="2000" b="1" dirty="0" smtClean="0">
                <a:latin typeface="Arial" charset="0"/>
                <a:ea typeface="굴림" charset="0"/>
                <a:cs typeface="굴림" charset="0"/>
              </a:rPr>
              <a:t>Argon does not generate ROS in gas-phased plasma</a:t>
            </a:r>
          </a:p>
          <a:p>
            <a:pPr>
              <a:spcAft>
                <a:spcPts val="600"/>
              </a:spcAft>
              <a:buFont typeface="Symbol" charset="0"/>
              <a:buChar char="·"/>
            </a:pPr>
            <a:r>
              <a:rPr kumimoji="1" lang="en-US" altLang="ko-KR" sz="2000" b="1" dirty="0" smtClean="0">
                <a:latin typeface="Arial" charset="0"/>
                <a:ea typeface="굴림" charset="0"/>
                <a:cs typeface="굴림" charset="0"/>
              </a:rPr>
              <a:t>Electrons from streamers impact water to generate OH radicals that combine to form hydrogen peroxide</a:t>
            </a:r>
          </a:p>
          <a:p>
            <a:pPr>
              <a:spcAft>
                <a:spcPts val="600"/>
              </a:spcAft>
              <a:buFont typeface="Symbol" charset="0"/>
              <a:buChar char="·"/>
            </a:pPr>
            <a:r>
              <a:rPr kumimoji="1" lang="en-US" altLang="ko-KR" sz="2000" b="1" dirty="0" smtClean="0">
                <a:latin typeface="Arial" charset="0"/>
                <a:ea typeface="굴림" charset="0"/>
                <a:cs typeface="굴림" charset="0"/>
              </a:rPr>
              <a:t>Peroxides and OH radicals oxidize iodine that forms a blue complex when trapped in starch</a:t>
            </a:r>
          </a:p>
          <a:p>
            <a:pPr>
              <a:spcAft>
                <a:spcPts val="600"/>
              </a:spcAft>
              <a:buFont typeface="Symbol" charset="0"/>
              <a:buChar char="·"/>
            </a:pPr>
            <a:r>
              <a:rPr kumimoji="1" lang="en-US" altLang="ko-KR" sz="2000" b="1" dirty="0" smtClean="0">
                <a:latin typeface="Arial" charset="0"/>
                <a:ea typeface="굴림" charset="0"/>
                <a:cs typeface="굴림" charset="0"/>
              </a:rPr>
              <a:t>Lack of ROS in plasma leads to less peroxide production thus lighter color density observed</a:t>
            </a:r>
            <a:endParaRPr kumimoji="1" lang="en-US" altLang="ko-KR" sz="2000" b="1" dirty="0">
              <a:latin typeface="Arial" charset="0"/>
              <a:ea typeface="굴림" charset="0"/>
              <a:cs typeface="굴림" charset="0"/>
            </a:endParaRPr>
          </a:p>
        </p:txBody>
      </p:sp>
      <p:sp>
        <p:nvSpPr>
          <p:cNvPr id="3079" name="Text Box 5"/>
          <p:cNvSpPr txBox="1">
            <a:spLocks noChangeArrowheads="1"/>
          </p:cNvSpPr>
          <p:nvPr/>
        </p:nvSpPr>
        <p:spPr bwMode="auto">
          <a:xfrm>
            <a:off x="3634818" y="5280691"/>
            <a:ext cx="546661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spcAft>
                <a:spcPts val="600"/>
              </a:spcAft>
              <a:buFont typeface="Symbol" charset="0"/>
              <a:buChar char="·"/>
            </a:pPr>
            <a:r>
              <a:rPr kumimoji="1" lang="en-US" sz="1600" b="1" dirty="0" smtClean="0">
                <a:latin typeface="Arial" charset="0"/>
                <a:ea typeface="굴림" charset="0"/>
                <a:cs typeface="굴림" charset="0"/>
              </a:rPr>
              <a:t>(Above) Time-lapsed images of colorimetric reactions induced by argon plasma in KI (DI water)-Starch (tap water) solution.</a:t>
            </a:r>
            <a:endParaRPr kumimoji="1" lang="en-US" sz="1600" b="1" dirty="0">
              <a:latin typeface="Arial" charset="0"/>
              <a:ea typeface="굴림" charset="0"/>
              <a:cs typeface="굴림" charset="0"/>
            </a:endParaRPr>
          </a:p>
        </p:txBody>
      </p:sp>
      <p:grpSp>
        <p:nvGrpSpPr>
          <p:cNvPr id="3081" name="Group 18"/>
          <p:cNvGrpSpPr>
            <a:grpSpLocks/>
          </p:cNvGrpSpPr>
          <p:nvPr/>
        </p:nvGrpSpPr>
        <p:grpSpPr bwMode="auto">
          <a:xfrm>
            <a:off x="4665663" y="6065838"/>
            <a:ext cx="4418012" cy="776287"/>
            <a:chOff x="2939" y="3821"/>
            <a:chExt cx="2783" cy="489"/>
          </a:xfrm>
        </p:grpSpPr>
        <p:pic>
          <p:nvPicPr>
            <p:cNvPr id="3082" name="Picture 17" descr="PLSC_logo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821"/>
              <a:ext cx="1060"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Text Box 8"/>
            <p:cNvSpPr txBox="1">
              <a:spLocks noChangeArrowheads="1"/>
            </p:cNvSpPr>
            <p:nvPr/>
          </p:nvSpPr>
          <p:spPr bwMode="auto">
            <a:xfrm>
              <a:off x="3831" y="3924"/>
              <a:ext cx="189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eaLnBrk="0" hangingPunct="0"/>
              <a:r>
                <a:rPr lang="en-US" sz="1600" b="1">
                  <a:latin typeface="Arial" charset="0"/>
                </a:rPr>
                <a:t>DOE Plasma Science Center</a:t>
              </a:r>
            </a:p>
            <a:p>
              <a:pPr algn="ctr" eaLnBrk="0" hangingPunct="0"/>
              <a:r>
                <a:rPr lang="en-US" sz="1600" b="1" i="1">
                  <a:latin typeface="Arial" charset="0"/>
                </a:rPr>
                <a:t>Control of Plasma Kinetics</a:t>
              </a:r>
            </a:p>
          </p:txBody>
        </p:sp>
        <p:sp>
          <p:nvSpPr>
            <p:cNvPr id="3084" name="Line 7"/>
            <p:cNvSpPr>
              <a:spLocks noChangeShapeType="1"/>
            </p:cNvSpPr>
            <p:nvPr/>
          </p:nvSpPr>
          <p:spPr bwMode="auto">
            <a:xfrm>
              <a:off x="2939" y="3898"/>
              <a:ext cx="2735"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3" name="Picture 12" descr="MichiganCollegeEngineeringPrintOnly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4497"/>
            <a:ext cx="2470154" cy="563504"/>
          </a:xfrm>
          <a:prstGeom prst="rect">
            <a:avLst/>
          </a:prstGeom>
        </p:spPr>
      </p:pic>
      <p:pic>
        <p:nvPicPr>
          <p:cNvPr id="14" name="Picture 13"/>
          <p:cNvPicPr>
            <a:picLocks noChangeAspect="1"/>
          </p:cNvPicPr>
          <p:nvPr/>
        </p:nvPicPr>
        <p:blipFill>
          <a:blip r:embed="rId5"/>
          <a:stretch>
            <a:fillRect/>
          </a:stretch>
        </p:blipFill>
        <p:spPr>
          <a:xfrm>
            <a:off x="3719436" y="6171770"/>
            <a:ext cx="927572" cy="742058"/>
          </a:xfrm>
          <a:prstGeom prst="rect">
            <a:avLst/>
          </a:prstGeom>
        </p:spPr>
      </p:pic>
      <p:pic>
        <p:nvPicPr>
          <p:cNvPr id="15" name="Picture 14"/>
          <p:cNvPicPr>
            <a:picLocks noChangeAspect="1"/>
          </p:cNvPicPr>
          <p:nvPr/>
        </p:nvPicPr>
        <p:blipFill>
          <a:blip r:embed="rId6"/>
          <a:stretch>
            <a:fillRect/>
          </a:stretch>
        </p:blipFill>
        <p:spPr>
          <a:xfrm>
            <a:off x="2591401" y="6309715"/>
            <a:ext cx="1035110" cy="557010"/>
          </a:xfrm>
          <a:prstGeom prst="rect">
            <a:avLst/>
          </a:prstGeom>
        </p:spPr>
      </p:pic>
      <p:pic>
        <p:nvPicPr>
          <p:cNvPr id="2" name="Picture 1" descr="Slide1.tiff"/>
          <p:cNvPicPr>
            <a:picLocks noChangeAspect="1"/>
          </p:cNvPicPr>
          <p:nvPr/>
        </p:nvPicPr>
        <p:blipFill rotWithShape="1">
          <a:blip r:embed="rId7">
            <a:extLst>
              <a:ext uri="{28A0092B-C50C-407E-A947-70E740481C1C}">
                <a14:useLocalDpi xmlns:a14="http://schemas.microsoft.com/office/drawing/2010/main" val="0"/>
              </a:ext>
            </a:extLst>
          </a:blip>
          <a:srcRect r="1412" b="1501"/>
          <a:stretch/>
        </p:blipFill>
        <p:spPr>
          <a:xfrm>
            <a:off x="3662420" y="1193989"/>
            <a:ext cx="5455536" cy="4087949"/>
          </a:xfrm>
          <a:prstGeom prst="rect">
            <a:avLst/>
          </a:prstGeom>
        </p:spPr>
      </p:pic>
      <p:sp>
        <p:nvSpPr>
          <p:cNvPr id="16" name="Line 2"/>
          <p:cNvSpPr>
            <a:spLocks noChangeShapeType="1"/>
          </p:cNvSpPr>
          <p:nvPr/>
        </p:nvSpPr>
        <p:spPr bwMode="auto">
          <a:xfrm>
            <a:off x="307678" y="1052513"/>
            <a:ext cx="8407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0943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8164</TotalTime>
  <Words>1780</Words>
  <Application>Microsoft Macintosh PowerPoint</Application>
  <PresentationFormat>On-screen Show (4:3)</PresentationFormat>
  <Paragraphs>202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ＭＳ Ｐゴシック</vt:lpstr>
      <vt:lpstr>Symbol</vt:lpstr>
      <vt:lpstr>Times New Roman</vt:lpstr>
      <vt:lpstr>Wingdings</vt:lpstr>
      <vt:lpstr>굴림</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Cullen College of Engineering</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vmdonnel</dc:creator>
  <cp:lastModifiedBy>Janis Lai</cp:lastModifiedBy>
  <cp:revision>65</cp:revision>
  <dcterms:created xsi:type="dcterms:W3CDTF">2009-10-14T21:04:03Z</dcterms:created>
  <dcterms:modified xsi:type="dcterms:W3CDTF">2017-10-18T18:33:06Z</dcterms:modified>
</cp:coreProperties>
</file>