
<file path=[Content_Types].xml><?xml version="1.0" encoding="utf-8"?>
<Types xmlns="http://schemas.openxmlformats.org/package/2006/content-types">
  <Override PartName="/ppt/slideMasters/slideMaster2.xml" ContentType="application/vnd.openxmlformats-officedocument.presentationml.slideMaster+xml"/>
  <Override PartName="/ppt/slideMasters/slideMaster3.xml" ContentType="application/vnd.openxmlformats-officedocument.presentationml.slideMaster+xml"/>
  <Default Extension="png" ContentType="image/png"/>
  <Default Extension="bin" ContentType="application/vnd.openxmlformats-officedocument.oleObject"/>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presProps.xml" ContentType="application/vnd.openxmlformats-officedocument.presentationml.presProps+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commentAuthors.xml" ContentType="application/vnd.openxmlformats-officedocument.presentationml.commentAuthors+xml"/>
  <Default Extension="vml" ContentType="application/vnd.openxmlformats-officedocument.vmlDrawing"/>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handoutMasterIdLst>
    <p:handoutMasterId r:id="rId6"/>
  </p:handoutMasterIdLst>
  <p:sldIdLst>
    <p:sldId id="256" r:id="rId4"/>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581">
          <p15:clr>
            <a:srgbClr val="A4A3A4"/>
          </p15:clr>
        </p15:guide>
        <p15:guide id="6" pos="27069">
          <p15:clr>
            <a:srgbClr val="A4A3A4"/>
          </p15:clr>
        </p15:guide>
        <p15:guide id="7" orient="horz" pos="20036">
          <p15:clr>
            <a:srgbClr val="A4A3A4"/>
          </p15:clr>
        </p15:guide>
        <p15:guide id="8">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3F5FA"/>
    <a:srgbClr val="F1D906"/>
    <a:srgbClr val="107A74"/>
    <a:srgbClr val="143161"/>
    <a:srgbClr val="A18616"/>
    <a:srgbClr val="FCE400"/>
    <a:srgbClr val="147B5F"/>
    <a:srgbClr val="0575AC"/>
    <a:srgbClr val="0C7693"/>
    <a:srgbClr val="14305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0658" autoAdjust="0"/>
    <p:restoredTop sz="97340" autoAdjust="0"/>
  </p:normalViewPr>
  <p:slideViewPr>
    <p:cSldViewPr snapToGrid="0" snapToObjects="1" showGuides="1">
      <p:cViewPr>
        <p:scale>
          <a:sx n="30" d="100"/>
          <a:sy n="30" d="100"/>
        </p:scale>
        <p:origin x="1350" y="72"/>
      </p:cViewPr>
      <p:guideLst>
        <p:guide orient="horz" pos="3318"/>
        <p:guide orient="horz" pos="288"/>
        <p:guide orient="horz" pos="20160"/>
        <p:guide orient="horz"/>
        <p:guide orient="horz" pos="20036"/>
        <p:guide pos="581"/>
        <p:guide pos="27069"/>
        <p:guide/>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 Id="rId4"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image" Target="../media/image3.png"/><Relationship Id="rId4"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image" Target="../media/image3.png"/><Relationship Id="rId4"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10/20/2017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10/20/2017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 xmlns:p14="http://schemas.microsoft.com/office/powerpoint/2010/main" val="2410307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5503831"/>
            <a:ext cx="10056813" cy="846363"/>
          </a:xfrm>
          <a:prstGeom prst="rect">
            <a:avLst/>
          </a:prstGeom>
        </p:spPr>
        <p:txBody>
          <a:bodyPr wrap="square" lIns="228589" tIns="228589" rIns="228589" bIns="228589">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922341" y="467409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edit) INTRODUCTION or ABSTRACT</a:t>
            </a:r>
            <a:endParaRPr lang="en-US" dirty="0"/>
          </a:p>
        </p:txBody>
      </p:sp>
      <p:sp>
        <p:nvSpPr>
          <p:cNvPr id="20" name="Text Placeholder 5"/>
          <p:cNvSpPr>
            <a:spLocks noGrp="1"/>
          </p:cNvSpPr>
          <p:nvPr>
            <p:ph type="body" sz="quarter" idx="20" hasCustomPrompt="1"/>
          </p:nvPr>
        </p:nvSpPr>
        <p:spPr>
          <a:xfrm>
            <a:off x="922339" y="1333786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11587165" y="5503831"/>
            <a:ext cx="10048874" cy="846363"/>
          </a:xfrm>
          <a:prstGeom prst="rect">
            <a:avLst/>
          </a:prstGeom>
        </p:spPr>
        <p:txBody>
          <a:bodyPr wrap="square" lIns="228589" tIns="228589" rIns="228589" bIns="228589">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11587166" y="467409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edit)  MATERIALS &amp; METHODS</a:t>
            </a:r>
            <a:endParaRPr lang="en-US" dirty="0"/>
          </a:p>
        </p:txBody>
      </p:sp>
      <p:sp>
        <p:nvSpPr>
          <p:cNvPr id="23" name="Text Placeholder 3"/>
          <p:cNvSpPr>
            <a:spLocks noGrp="1"/>
          </p:cNvSpPr>
          <p:nvPr>
            <p:ph type="body" sz="quarter" idx="23" hasCustomPrompt="1"/>
          </p:nvPr>
        </p:nvSpPr>
        <p:spPr>
          <a:xfrm>
            <a:off x="22258339" y="5503831"/>
            <a:ext cx="10048874" cy="846363"/>
          </a:xfrm>
          <a:prstGeom prst="rect">
            <a:avLst/>
          </a:prstGeom>
        </p:spPr>
        <p:txBody>
          <a:bodyPr wrap="square" lIns="228589" tIns="228589" rIns="228589" bIns="228589">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22250400" y="467409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edit)  RESULTS</a:t>
            </a:r>
            <a:endParaRPr lang="en-US" dirty="0"/>
          </a:p>
        </p:txBody>
      </p:sp>
      <p:sp>
        <p:nvSpPr>
          <p:cNvPr id="25" name="Text Placeholder 5"/>
          <p:cNvSpPr>
            <a:spLocks noGrp="1"/>
          </p:cNvSpPr>
          <p:nvPr>
            <p:ph type="body" sz="quarter" idx="25" hasCustomPrompt="1"/>
          </p:nvPr>
        </p:nvSpPr>
        <p:spPr>
          <a:xfrm>
            <a:off x="32914027" y="467409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32914027" y="5503831"/>
            <a:ext cx="10047018" cy="846363"/>
          </a:xfrm>
          <a:prstGeom prst="rect">
            <a:avLst/>
          </a:prstGeom>
        </p:spPr>
        <p:txBody>
          <a:bodyPr wrap="square" lIns="228589" tIns="228589" rIns="228589" bIns="228589">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32914027" y="1339808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32914027" y="14136752"/>
            <a:ext cx="10052050" cy="846363"/>
          </a:xfrm>
          <a:prstGeom prst="rect">
            <a:avLst/>
          </a:prstGeom>
        </p:spPr>
        <p:txBody>
          <a:bodyPr wrap="square" lIns="228589" tIns="228589" rIns="228589" bIns="228589">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32914027" y="2480475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32914027" y="25558796"/>
            <a:ext cx="10052050" cy="846363"/>
          </a:xfrm>
          <a:prstGeom prst="rect">
            <a:avLst/>
          </a:prstGeom>
        </p:spPr>
        <p:txBody>
          <a:bodyPr wrap="square" lIns="228589" tIns="228589" rIns="228589" bIns="228589">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0" name="Text Placeholder 3"/>
          <p:cNvSpPr>
            <a:spLocks noGrp="1"/>
          </p:cNvSpPr>
          <p:nvPr>
            <p:ph type="body" sz="quarter" idx="96" hasCustomPrompt="1"/>
          </p:nvPr>
        </p:nvSpPr>
        <p:spPr>
          <a:xfrm>
            <a:off x="904188" y="14076902"/>
            <a:ext cx="10056813" cy="846363"/>
          </a:xfrm>
          <a:prstGeom prst="rect">
            <a:avLst/>
          </a:prstGeom>
        </p:spPr>
        <p:txBody>
          <a:bodyPr wrap="square" lIns="228589" tIns="228589" rIns="228589" bIns="228589">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77" name="Text Placeholder 76"/>
          <p:cNvSpPr>
            <a:spLocks noGrp="1"/>
          </p:cNvSpPr>
          <p:nvPr>
            <p:ph type="body" sz="quarter" idx="150" hasCustomPrompt="1"/>
          </p:nvPr>
        </p:nvSpPr>
        <p:spPr>
          <a:xfrm>
            <a:off x="5932593" y="3721583"/>
            <a:ext cx="31998968" cy="811493"/>
          </a:xfrm>
          <a:prstGeom prst="rect">
            <a:avLst/>
          </a:prstGeom>
        </p:spPr>
        <p:txBody>
          <a:bodyPr>
            <a:normAutofit/>
          </a:bodyPr>
          <a:lstStyle>
            <a:lvl1pPr marL="0" indent="0" algn="ctr">
              <a:buFontTx/>
              <a:buNone/>
              <a:defRPr sz="4400">
                <a:solidFill>
                  <a:schemeClr val="tx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78" name="Text Placeholder 76"/>
          <p:cNvSpPr>
            <a:spLocks noGrp="1"/>
          </p:cNvSpPr>
          <p:nvPr>
            <p:ph type="body" sz="quarter" idx="151" hasCustomPrompt="1"/>
          </p:nvPr>
        </p:nvSpPr>
        <p:spPr>
          <a:xfrm>
            <a:off x="5932593" y="2783331"/>
            <a:ext cx="31998968" cy="1280160"/>
          </a:xfrm>
          <a:prstGeom prst="rect">
            <a:avLst/>
          </a:prstGeom>
        </p:spPr>
        <p:txBody>
          <a:bodyPr anchor="t" anchorCtr="1">
            <a:normAutofit/>
          </a:bodyPr>
          <a:lstStyle>
            <a:lvl1pPr marL="0" indent="0" algn="ctr">
              <a:buFontTx/>
              <a:buNone/>
              <a:defRPr sz="6000" b="1">
                <a:solidFill>
                  <a:schemeClr val="tx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79" name="Text Placeholder 76"/>
          <p:cNvSpPr>
            <a:spLocks noGrp="1"/>
          </p:cNvSpPr>
          <p:nvPr>
            <p:ph type="body" sz="quarter" idx="153" hasCustomPrompt="1"/>
          </p:nvPr>
        </p:nvSpPr>
        <p:spPr>
          <a:xfrm>
            <a:off x="5932593" y="580113"/>
            <a:ext cx="31998968" cy="1637973"/>
          </a:xfrm>
          <a:prstGeom prst="rect">
            <a:avLst/>
          </a:prstGeom>
        </p:spPr>
        <p:txBody>
          <a:bodyPr anchor="t" anchorCtr="1">
            <a:normAutofit/>
          </a:bodyPr>
          <a:lstStyle>
            <a:lvl1pPr marL="0" indent="0" algn="ctr">
              <a:buFontTx/>
              <a:buNone/>
              <a:defRPr sz="115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6" y="5717837"/>
            <a:ext cx="13591277" cy="861752"/>
          </a:xfrm>
          <a:prstGeom prst="rect">
            <a:avLst/>
          </a:prstGeom>
        </p:spPr>
        <p:txBody>
          <a:bodyPr wrap="square" lIns="228589" tIns="228589" rIns="228589" bIns="228589">
            <a:spAutoFit/>
          </a:bodyPr>
          <a:lstStyle>
            <a:lvl1pPr marL="0" indent="0">
              <a:buNone/>
              <a:defRPr sz="26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922338" y="4854479"/>
            <a:ext cx="13573126"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922338" y="17662962"/>
            <a:ext cx="13592864" cy="861752"/>
          </a:xfrm>
          <a:prstGeom prst="rect">
            <a:avLst/>
          </a:prstGeom>
        </p:spPr>
        <p:txBody>
          <a:bodyPr wrap="square" lIns="228589" tIns="228589" rIns="228589" bIns="228589">
            <a:spAutoFit/>
          </a:bodyPr>
          <a:lstStyle>
            <a:lvl1pPr marL="0" indent="0">
              <a:buNone/>
              <a:defRPr sz="26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0" name="Text Placeholder 5"/>
          <p:cNvSpPr>
            <a:spLocks noGrp="1"/>
          </p:cNvSpPr>
          <p:nvPr>
            <p:ph type="body" sz="quarter" idx="20" hasCustomPrompt="1"/>
          </p:nvPr>
        </p:nvSpPr>
        <p:spPr>
          <a:xfrm>
            <a:off x="942080" y="16831713"/>
            <a:ext cx="1357312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15154276" y="21017567"/>
            <a:ext cx="13571534" cy="861752"/>
          </a:xfrm>
          <a:prstGeom prst="rect">
            <a:avLst/>
          </a:prstGeom>
        </p:spPr>
        <p:txBody>
          <a:bodyPr wrap="square" lIns="228589" tIns="228589" rIns="228589" bIns="228589">
            <a:spAutoFit/>
          </a:bodyPr>
          <a:lstStyle>
            <a:lvl1pPr marL="0" indent="0">
              <a:buNone/>
              <a:defRPr sz="26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15154276" y="20162147"/>
            <a:ext cx="13571534"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add)  MATERIALS &amp; METHODS</a:t>
            </a:r>
            <a:endParaRPr lang="en-US" dirty="0"/>
          </a:p>
        </p:txBody>
      </p:sp>
      <p:sp>
        <p:nvSpPr>
          <p:cNvPr id="23" name="Text Placeholder 3"/>
          <p:cNvSpPr>
            <a:spLocks noGrp="1"/>
          </p:cNvSpPr>
          <p:nvPr>
            <p:ph type="body" sz="quarter" idx="23" hasCustomPrompt="1"/>
          </p:nvPr>
        </p:nvSpPr>
        <p:spPr>
          <a:xfrm>
            <a:off x="15162215" y="5717837"/>
            <a:ext cx="13571534" cy="861752"/>
          </a:xfrm>
          <a:prstGeom prst="rect">
            <a:avLst/>
          </a:prstGeom>
        </p:spPr>
        <p:txBody>
          <a:bodyPr wrap="square" lIns="228589" tIns="228589" rIns="228589" bIns="228589">
            <a:spAutoFit/>
          </a:bodyPr>
          <a:lstStyle>
            <a:lvl1pPr marL="0" indent="0">
              <a:buNone/>
              <a:defRPr sz="26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15154277" y="4854479"/>
            <a:ext cx="1357947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29395741" y="4854479"/>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29395741" y="5717837"/>
            <a:ext cx="13576029" cy="861752"/>
          </a:xfrm>
          <a:prstGeom prst="rect">
            <a:avLst/>
          </a:prstGeom>
        </p:spPr>
        <p:txBody>
          <a:bodyPr wrap="square" lIns="228589" tIns="228589" rIns="228589" bIns="228589">
            <a:spAutoFit/>
          </a:bodyPr>
          <a:lstStyle>
            <a:lvl1pPr marL="0" indent="0">
              <a:buNone/>
              <a:defRPr sz="26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29395741" y="16799606"/>
            <a:ext cx="13576029" cy="754045"/>
          </a:xfrm>
          <a:prstGeom prst="rect">
            <a:avLst/>
          </a:prstGeom>
          <a:noFill/>
        </p:spPr>
        <p:txBody>
          <a:bodyPr wrap="square" lIns="91436" tIns="91436" rIns="91436" bIns="91436" anchor="ctr" anchorCtr="0">
            <a:spAutoFit/>
          </a:bodyPr>
          <a:lstStyle>
            <a:lvl1pPr marL="0" indent="0" algn="ctr">
              <a:buNone/>
              <a:tabLst/>
              <a:defRPr sz="3700" b="1" u="sng" baseline="0">
                <a:solidFill>
                  <a:schemeClr val="tx1"/>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29390710" y="17579834"/>
            <a:ext cx="13581061" cy="861752"/>
          </a:xfrm>
          <a:prstGeom prst="rect">
            <a:avLst/>
          </a:prstGeom>
        </p:spPr>
        <p:txBody>
          <a:bodyPr wrap="square" lIns="228589" tIns="228589" rIns="228589" bIns="228589">
            <a:spAutoFit/>
          </a:bodyPr>
          <a:lstStyle>
            <a:lvl1pPr marL="0" indent="0">
              <a:buNone/>
              <a:defRPr sz="26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29395741" y="25268141"/>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29395742" y="26048371"/>
            <a:ext cx="13581061" cy="861752"/>
          </a:xfrm>
          <a:prstGeom prst="rect">
            <a:avLst/>
          </a:prstGeom>
        </p:spPr>
        <p:txBody>
          <a:bodyPr wrap="square" lIns="228589" tIns="228589" rIns="228589" bIns="228589">
            <a:spAutoFit/>
          </a:bodyPr>
          <a:lstStyle>
            <a:lvl1pPr marL="0" indent="0">
              <a:buNone/>
              <a:defRPr sz="26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34" name="Text Placeholder 76"/>
          <p:cNvSpPr>
            <a:spLocks noGrp="1"/>
          </p:cNvSpPr>
          <p:nvPr>
            <p:ph type="body" sz="quarter" idx="150" hasCustomPrompt="1"/>
          </p:nvPr>
        </p:nvSpPr>
        <p:spPr>
          <a:xfrm>
            <a:off x="5932593" y="3721583"/>
            <a:ext cx="31998968" cy="811493"/>
          </a:xfrm>
          <a:prstGeom prst="rect">
            <a:avLst/>
          </a:prstGeom>
        </p:spPr>
        <p:txBody>
          <a:bodyPr>
            <a:normAutofit/>
          </a:bodyPr>
          <a:lstStyle>
            <a:lvl1pPr marL="0" indent="0" algn="ctr">
              <a:buFontTx/>
              <a:buNone/>
              <a:defRPr sz="4400">
                <a:solidFill>
                  <a:schemeClr val="tx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35" name="Text Placeholder 76"/>
          <p:cNvSpPr>
            <a:spLocks noGrp="1"/>
          </p:cNvSpPr>
          <p:nvPr>
            <p:ph type="body" sz="quarter" idx="151" hasCustomPrompt="1"/>
          </p:nvPr>
        </p:nvSpPr>
        <p:spPr>
          <a:xfrm>
            <a:off x="5932593" y="2783331"/>
            <a:ext cx="31998968" cy="1280160"/>
          </a:xfrm>
          <a:prstGeom prst="rect">
            <a:avLst/>
          </a:prstGeom>
        </p:spPr>
        <p:txBody>
          <a:bodyPr anchor="t" anchorCtr="1">
            <a:normAutofit/>
          </a:bodyPr>
          <a:lstStyle>
            <a:lvl1pPr marL="0" indent="0" algn="ctr">
              <a:buFontTx/>
              <a:buNone/>
              <a:defRPr sz="6000" b="1">
                <a:solidFill>
                  <a:schemeClr val="tx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36" name="Text Placeholder 76"/>
          <p:cNvSpPr>
            <a:spLocks noGrp="1"/>
          </p:cNvSpPr>
          <p:nvPr>
            <p:ph type="body" sz="quarter" idx="153" hasCustomPrompt="1"/>
          </p:nvPr>
        </p:nvSpPr>
        <p:spPr>
          <a:xfrm>
            <a:off x="5932593" y="580113"/>
            <a:ext cx="31998968" cy="1637973"/>
          </a:xfrm>
          <a:prstGeom prst="rect">
            <a:avLst/>
          </a:prstGeom>
        </p:spPr>
        <p:txBody>
          <a:bodyPr anchor="t" anchorCtr="1">
            <a:normAutofit/>
          </a:bodyPr>
          <a:lstStyle>
            <a:lvl1pPr marL="0" indent="0" algn="ctr">
              <a:buFontTx/>
              <a:buNone/>
              <a:defRPr sz="115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5582573"/>
            <a:ext cx="10056813" cy="846363"/>
          </a:xfrm>
          <a:prstGeom prst="rect">
            <a:avLst/>
          </a:prstGeom>
        </p:spPr>
        <p:txBody>
          <a:bodyPr wrap="square" lIns="228589" tIns="228589" rIns="228589" bIns="228589">
            <a:spAutoFit/>
          </a:bodyPr>
          <a:lstStyle>
            <a:lvl1pPr marL="0" indent="0">
              <a:buNone/>
              <a:defRPr sz="2500">
                <a:solidFill>
                  <a:schemeClr val="tx1"/>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6" name="Text Placeholder 5"/>
          <p:cNvSpPr>
            <a:spLocks noGrp="1"/>
          </p:cNvSpPr>
          <p:nvPr>
            <p:ph type="body" sz="quarter" idx="11" hasCustomPrompt="1"/>
          </p:nvPr>
        </p:nvSpPr>
        <p:spPr>
          <a:xfrm>
            <a:off x="922341" y="4719215"/>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902598" y="14414110"/>
            <a:ext cx="10058400" cy="846363"/>
          </a:xfrm>
          <a:prstGeom prst="rect">
            <a:avLst/>
          </a:prstGeom>
        </p:spPr>
        <p:txBody>
          <a:bodyPr wrap="square" lIns="228589" tIns="228589" rIns="228589" bIns="228589">
            <a:spAutoFit/>
          </a:bodyPr>
          <a:lstStyle>
            <a:lvl1pPr marL="0" indent="0">
              <a:buNone/>
              <a:defRPr sz="2500">
                <a:solidFill>
                  <a:schemeClr val="tx1"/>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0" name="Text Placeholder 5"/>
          <p:cNvSpPr>
            <a:spLocks noGrp="1"/>
          </p:cNvSpPr>
          <p:nvPr>
            <p:ph type="body" sz="quarter" idx="20" hasCustomPrompt="1"/>
          </p:nvPr>
        </p:nvSpPr>
        <p:spPr>
          <a:xfrm>
            <a:off x="922339" y="13582861"/>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11587163" y="5574635"/>
            <a:ext cx="20720048" cy="846363"/>
          </a:xfrm>
          <a:prstGeom prst="rect">
            <a:avLst/>
          </a:prstGeom>
        </p:spPr>
        <p:txBody>
          <a:bodyPr wrap="square" lIns="228589" tIns="228589" rIns="228589" bIns="228589">
            <a:spAutoFit/>
          </a:bodyPr>
          <a:lstStyle>
            <a:lvl1pPr marL="0" indent="0">
              <a:buNone/>
              <a:defRPr sz="2500">
                <a:solidFill>
                  <a:schemeClr val="tx1"/>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2" name="Text Placeholder 5"/>
          <p:cNvSpPr>
            <a:spLocks noGrp="1"/>
          </p:cNvSpPr>
          <p:nvPr>
            <p:ph type="body" sz="quarter" idx="22" hasCustomPrompt="1"/>
          </p:nvPr>
        </p:nvSpPr>
        <p:spPr>
          <a:xfrm>
            <a:off x="11587164" y="4719215"/>
            <a:ext cx="207200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add)  MATERIALS &amp; METHODS</a:t>
            </a:r>
            <a:endParaRPr lang="en-US" dirty="0"/>
          </a:p>
        </p:txBody>
      </p:sp>
      <p:sp>
        <p:nvSpPr>
          <p:cNvPr id="23" name="Text Placeholder 3"/>
          <p:cNvSpPr>
            <a:spLocks noGrp="1"/>
          </p:cNvSpPr>
          <p:nvPr>
            <p:ph type="body" sz="quarter" idx="23" hasCustomPrompt="1"/>
          </p:nvPr>
        </p:nvSpPr>
        <p:spPr>
          <a:xfrm>
            <a:off x="11587164" y="21266886"/>
            <a:ext cx="20720050" cy="846363"/>
          </a:xfrm>
          <a:prstGeom prst="rect">
            <a:avLst/>
          </a:prstGeom>
        </p:spPr>
        <p:txBody>
          <a:bodyPr wrap="square" lIns="228589" tIns="228589" rIns="228589" bIns="228589">
            <a:spAutoFit/>
          </a:bodyPr>
          <a:lstStyle>
            <a:lvl1pPr marL="0" indent="0">
              <a:buNone/>
              <a:defRPr sz="2500">
                <a:solidFill>
                  <a:schemeClr val="tx1"/>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4" name="Text Placeholder 5"/>
          <p:cNvSpPr>
            <a:spLocks noGrp="1"/>
          </p:cNvSpPr>
          <p:nvPr>
            <p:ph type="body" sz="quarter" idx="24" hasCustomPrompt="1"/>
          </p:nvPr>
        </p:nvSpPr>
        <p:spPr>
          <a:xfrm>
            <a:off x="11587162" y="20445094"/>
            <a:ext cx="207200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32905536" y="4719215"/>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32905536" y="5582573"/>
            <a:ext cx="10047018" cy="846363"/>
          </a:xfrm>
          <a:prstGeom prst="rect">
            <a:avLst/>
          </a:prstGeom>
        </p:spPr>
        <p:txBody>
          <a:bodyPr wrap="square" lIns="228589" tIns="228589" rIns="228589" bIns="228589">
            <a:spAutoFit/>
          </a:bodyPr>
          <a:lstStyle>
            <a:lvl1pPr marL="0" indent="0">
              <a:buNone/>
              <a:defRPr sz="2500">
                <a:solidFill>
                  <a:schemeClr val="tx1"/>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7" name="Text Placeholder 5"/>
          <p:cNvSpPr>
            <a:spLocks noGrp="1"/>
          </p:cNvSpPr>
          <p:nvPr>
            <p:ph type="body" sz="quarter" idx="27" hasCustomPrompt="1"/>
          </p:nvPr>
        </p:nvSpPr>
        <p:spPr>
          <a:xfrm>
            <a:off x="32905536" y="13643086"/>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32905536" y="14381750"/>
            <a:ext cx="10052050" cy="846363"/>
          </a:xfrm>
          <a:prstGeom prst="rect">
            <a:avLst/>
          </a:prstGeom>
        </p:spPr>
        <p:txBody>
          <a:bodyPr wrap="square" lIns="228589" tIns="228589" rIns="228589" bIns="228589">
            <a:spAutoFit/>
          </a:bodyPr>
          <a:lstStyle>
            <a:lvl1pPr marL="0" indent="0">
              <a:buNone/>
              <a:defRPr sz="2500">
                <a:solidFill>
                  <a:schemeClr val="tx1"/>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29" name="Text Placeholder 5"/>
          <p:cNvSpPr>
            <a:spLocks noGrp="1"/>
          </p:cNvSpPr>
          <p:nvPr>
            <p:ph type="body" sz="quarter" idx="29" hasCustomPrompt="1"/>
          </p:nvPr>
        </p:nvSpPr>
        <p:spPr>
          <a:xfrm>
            <a:off x="32905536" y="25040224"/>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32905536" y="25807122"/>
            <a:ext cx="10052050" cy="846363"/>
          </a:xfrm>
          <a:prstGeom prst="rect">
            <a:avLst/>
          </a:prstGeom>
        </p:spPr>
        <p:txBody>
          <a:bodyPr wrap="square" lIns="228589" tIns="228589" rIns="228589" bIns="228589">
            <a:spAutoFit/>
          </a:bodyPr>
          <a:lstStyle>
            <a:lvl1pPr marL="0" indent="0">
              <a:buNone/>
              <a:defRPr sz="2500">
                <a:solidFill>
                  <a:schemeClr val="tx1"/>
                </a:solidFill>
                <a:latin typeface="Trebuchet MS" pitchFamily="34"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Enter your text here</a:t>
            </a:r>
            <a:endParaRPr lang="en-US" dirty="0"/>
          </a:p>
        </p:txBody>
      </p:sp>
      <p:sp>
        <p:nvSpPr>
          <p:cNvPr id="34" name="Text Placeholder 76"/>
          <p:cNvSpPr>
            <a:spLocks noGrp="1"/>
          </p:cNvSpPr>
          <p:nvPr>
            <p:ph type="body" sz="quarter" idx="150" hasCustomPrompt="1"/>
          </p:nvPr>
        </p:nvSpPr>
        <p:spPr>
          <a:xfrm>
            <a:off x="5932593" y="3721583"/>
            <a:ext cx="31998968" cy="811493"/>
          </a:xfrm>
          <a:prstGeom prst="rect">
            <a:avLst/>
          </a:prstGeom>
        </p:spPr>
        <p:txBody>
          <a:bodyPr>
            <a:normAutofit/>
          </a:bodyPr>
          <a:lstStyle>
            <a:lvl1pPr marL="0" indent="0" algn="ctr">
              <a:buFontTx/>
              <a:buNone/>
              <a:defRPr sz="4400">
                <a:solidFill>
                  <a:schemeClr val="tx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35" name="Text Placeholder 76"/>
          <p:cNvSpPr>
            <a:spLocks noGrp="1"/>
          </p:cNvSpPr>
          <p:nvPr>
            <p:ph type="body" sz="quarter" idx="151" hasCustomPrompt="1"/>
          </p:nvPr>
        </p:nvSpPr>
        <p:spPr>
          <a:xfrm>
            <a:off x="5932593" y="2783331"/>
            <a:ext cx="31998968" cy="1280160"/>
          </a:xfrm>
          <a:prstGeom prst="rect">
            <a:avLst/>
          </a:prstGeom>
        </p:spPr>
        <p:txBody>
          <a:bodyPr anchor="t" anchorCtr="1">
            <a:normAutofit/>
          </a:bodyPr>
          <a:lstStyle>
            <a:lvl1pPr marL="0" indent="0" algn="ctr">
              <a:buFontTx/>
              <a:buNone/>
              <a:defRPr sz="6000" b="1">
                <a:solidFill>
                  <a:schemeClr val="tx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36" name="Text Placeholder 76"/>
          <p:cNvSpPr>
            <a:spLocks noGrp="1"/>
          </p:cNvSpPr>
          <p:nvPr>
            <p:ph type="body" sz="quarter" idx="153" hasCustomPrompt="1"/>
          </p:nvPr>
        </p:nvSpPr>
        <p:spPr>
          <a:xfrm>
            <a:off x="5932593" y="580113"/>
            <a:ext cx="31998968" cy="1637973"/>
          </a:xfrm>
          <a:prstGeom prst="rect">
            <a:avLst/>
          </a:prstGeom>
        </p:spPr>
        <p:txBody>
          <a:bodyPr anchor="t" anchorCtr="1">
            <a:normAutofit/>
          </a:bodyPr>
          <a:lstStyle>
            <a:lvl1pPr marL="0" indent="0" algn="ctr">
              <a:buFontTx/>
              <a:buNone/>
              <a:defRPr sz="115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5503831"/>
            <a:ext cx="10056813" cy="846363"/>
          </a:xfrm>
          <a:prstGeom prst="rect">
            <a:avLst/>
          </a:prstGeom>
        </p:spPr>
        <p:txBody>
          <a:bodyPr wrap="square" lIns="228589" tIns="228589" rIns="228589" bIns="228589">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922341" y="467409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edit) INTRODUCTION or ABSTRACT</a:t>
            </a:r>
            <a:endParaRPr lang="en-US" dirty="0"/>
          </a:p>
        </p:txBody>
      </p:sp>
      <p:sp>
        <p:nvSpPr>
          <p:cNvPr id="20" name="Text Placeholder 5"/>
          <p:cNvSpPr>
            <a:spLocks noGrp="1"/>
          </p:cNvSpPr>
          <p:nvPr>
            <p:ph type="body" sz="quarter" idx="20" hasCustomPrompt="1"/>
          </p:nvPr>
        </p:nvSpPr>
        <p:spPr>
          <a:xfrm>
            <a:off x="922339" y="1333786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11587165" y="5503831"/>
            <a:ext cx="10048874" cy="846363"/>
          </a:xfrm>
          <a:prstGeom prst="rect">
            <a:avLst/>
          </a:prstGeom>
        </p:spPr>
        <p:txBody>
          <a:bodyPr wrap="square" lIns="228589" tIns="228589" rIns="228589" bIns="228589">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11587166" y="467409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edit)  MATERIALS &amp; METHODS</a:t>
            </a:r>
            <a:endParaRPr lang="en-US" dirty="0"/>
          </a:p>
        </p:txBody>
      </p:sp>
      <p:sp>
        <p:nvSpPr>
          <p:cNvPr id="23" name="Text Placeholder 3"/>
          <p:cNvSpPr>
            <a:spLocks noGrp="1"/>
          </p:cNvSpPr>
          <p:nvPr>
            <p:ph type="body" sz="quarter" idx="23" hasCustomPrompt="1"/>
          </p:nvPr>
        </p:nvSpPr>
        <p:spPr>
          <a:xfrm>
            <a:off x="22258339" y="5503831"/>
            <a:ext cx="10048874" cy="846363"/>
          </a:xfrm>
          <a:prstGeom prst="rect">
            <a:avLst/>
          </a:prstGeom>
        </p:spPr>
        <p:txBody>
          <a:bodyPr wrap="square" lIns="228589" tIns="228589" rIns="228589" bIns="228589">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22250400" y="467409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edit)  RESULTS</a:t>
            </a:r>
            <a:endParaRPr lang="en-US" dirty="0"/>
          </a:p>
        </p:txBody>
      </p:sp>
      <p:sp>
        <p:nvSpPr>
          <p:cNvPr id="25" name="Text Placeholder 5"/>
          <p:cNvSpPr>
            <a:spLocks noGrp="1"/>
          </p:cNvSpPr>
          <p:nvPr>
            <p:ph type="body" sz="quarter" idx="25" hasCustomPrompt="1"/>
          </p:nvPr>
        </p:nvSpPr>
        <p:spPr>
          <a:xfrm>
            <a:off x="32914027" y="467409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32914027" y="5503831"/>
            <a:ext cx="10047018" cy="846363"/>
          </a:xfrm>
          <a:prstGeom prst="rect">
            <a:avLst/>
          </a:prstGeom>
        </p:spPr>
        <p:txBody>
          <a:bodyPr wrap="square" lIns="228589" tIns="228589" rIns="228589" bIns="228589">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32914027" y="1339808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32914027" y="14136752"/>
            <a:ext cx="10052050" cy="846363"/>
          </a:xfrm>
          <a:prstGeom prst="rect">
            <a:avLst/>
          </a:prstGeom>
        </p:spPr>
        <p:txBody>
          <a:bodyPr wrap="square" lIns="228589" tIns="228589" rIns="228589" bIns="228589">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32914027" y="2480475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tx1"/>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32914027" y="25558796"/>
            <a:ext cx="10052050" cy="846363"/>
          </a:xfrm>
          <a:prstGeom prst="rect">
            <a:avLst/>
          </a:prstGeom>
        </p:spPr>
        <p:txBody>
          <a:bodyPr wrap="square" lIns="228589" tIns="228589" rIns="228589" bIns="228589">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60" name="Text Placeholder 3"/>
          <p:cNvSpPr>
            <a:spLocks noGrp="1"/>
          </p:cNvSpPr>
          <p:nvPr>
            <p:ph type="body" sz="quarter" idx="96" hasCustomPrompt="1"/>
          </p:nvPr>
        </p:nvSpPr>
        <p:spPr>
          <a:xfrm>
            <a:off x="904188" y="14076902"/>
            <a:ext cx="10056813" cy="846363"/>
          </a:xfrm>
          <a:prstGeom prst="rect">
            <a:avLst/>
          </a:prstGeom>
        </p:spPr>
        <p:txBody>
          <a:bodyPr wrap="square" lIns="228589" tIns="228589" rIns="228589" bIns="228589">
            <a:spAutoFit/>
          </a:bodyPr>
          <a:lstStyle>
            <a:lvl1pPr marL="0" indent="0">
              <a:buNone/>
              <a:defRPr sz="2500">
                <a:solidFill>
                  <a:schemeClr val="tx1"/>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smtClean="0"/>
              <a:t>Type in or paste your text here</a:t>
            </a:r>
            <a:endParaRPr lang="en-US" dirty="0"/>
          </a:p>
        </p:txBody>
      </p:sp>
      <p:sp>
        <p:nvSpPr>
          <p:cNvPr id="77" name="Text Placeholder 76"/>
          <p:cNvSpPr>
            <a:spLocks noGrp="1"/>
          </p:cNvSpPr>
          <p:nvPr>
            <p:ph type="body" sz="quarter" idx="150" hasCustomPrompt="1"/>
          </p:nvPr>
        </p:nvSpPr>
        <p:spPr>
          <a:xfrm>
            <a:off x="5932593" y="3721583"/>
            <a:ext cx="31998968" cy="811493"/>
          </a:xfrm>
          <a:prstGeom prst="rect">
            <a:avLst/>
          </a:prstGeom>
        </p:spPr>
        <p:txBody>
          <a:bodyPr>
            <a:normAutofit/>
          </a:bodyPr>
          <a:lstStyle>
            <a:lvl1pPr marL="0" indent="0" algn="ctr">
              <a:buFontTx/>
              <a:buNone/>
              <a:defRPr sz="4400">
                <a:solidFill>
                  <a:schemeClr val="tx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affiliations</a:t>
            </a:r>
            <a:endParaRPr lang="en-US" dirty="0"/>
          </a:p>
        </p:txBody>
      </p:sp>
      <p:sp>
        <p:nvSpPr>
          <p:cNvPr id="78" name="Text Placeholder 76"/>
          <p:cNvSpPr>
            <a:spLocks noGrp="1"/>
          </p:cNvSpPr>
          <p:nvPr>
            <p:ph type="body" sz="quarter" idx="151" hasCustomPrompt="1"/>
          </p:nvPr>
        </p:nvSpPr>
        <p:spPr>
          <a:xfrm>
            <a:off x="5932593" y="2783331"/>
            <a:ext cx="31998968" cy="1280160"/>
          </a:xfrm>
          <a:prstGeom prst="rect">
            <a:avLst/>
          </a:prstGeom>
        </p:spPr>
        <p:txBody>
          <a:bodyPr anchor="t" anchorCtr="1">
            <a:normAutofit/>
          </a:bodyPr>
          <a:lstStyle>
            <a:lvl1pPr marL="0" indent="0" algn="ctr">
              <a:buFontTx/>
              <a:buNone/>
              <a:defRPr sz="6000" b="1">
                <a:solidFill>
                  <a:schemeClr val="tx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authors</a:t>
            </a:r>
            <a:endParaRPr lang="en-US" dirty="0"/>
          </a:p>
        </p:txBody>
      </p:sp>
      <p:sp>
        <p:nvSpPr>
          <p:cNvPr id="79" name="Text Placeholder 76"/>
          <p:cNvSpPr>
            <a:spLocks noGrp="1"/>
          </p:cNvSpPr>
          <p:nvPr>
            <p:ph type="body" sz="quarter" idx="153" hasCustomPrompt="1"/>
          </p:nvPr>
        </p:nvSpPr>
        <p:spPr>
          <a:xfrm>
            <a:off x="5932593" y="580113"/>
            <a:ext cx="31998968" cy="1637973"/>
          </a:xfrm>
          <a:prstGeom prst="rect">
            <a:avLst/>
          </a:prstGeom>
        </p:spPr>
        <p:txBody>
          <a:bodyPr anchor="t" anchorCtr="1">
            <a:normAutofit/>
          </a:bodyPr>
          <a:lstStyle>
            <a:lvl1pPr marL="0" indent="0" algn="ctr">
              <a:buFontTx/>
              <a:buNone/>
              <a:defRPr sz="115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hyperlink" Target="http://www.facebook.com/pages/PosterPresentationscom/217914411419?v=app_4949752878&amp;ref=ts" TargetMode="External"/><Relationship Id="rId3" Type="http://schemas.openxmlformats.org/officeDocument/2006/relationships/vmlDrawing" Target="../drawings/vmlDrawing1.vml"/><Relationship Id="rId7" Type="http://schemas.openxmlformats.org/officeDocument/2006/relationships/image" Target="../media/image8.png"/><Relationship Id="rId12" Type="http://schemas.openxmlformats.org/officeDocument/2006/relationships/oleObject" Target="../embeddings/oleObject4.bin"/><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oleObject" Target="../embeddings/oleObject3.bin"/><Relationship Id="rId4" Type="http://schemas.openxmlformats.org/officeDocument/2006/relationships/image" Target="../media/image5.png"/><Relationship Id="rId9" Type="http://schemas.openxmlformats.org/officeDocument/2006/relationships/oleObject" Target="../embeddings/oleObject2.bin"/><Relationship Id="rId14" Type="http://schemas.openxmlformats.org/officeDocument/2006/relationships/image" Target="../media/image10.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oleObject" Target="../embeddings/oleObject7.bin"/><Relationship Id="rId3" Type="http://schemas.openxmlformats.org/officeDocument/2006/relationships/vmlDrawing" Target="../drawings/vmlDrawing2.vml"/><Relationship Id="rId7" Type="http://schemas.openxmlformats.org/officeDocument/2006/relationships/hyperlink" Target="http://www.facebook.com/pages/PosterPresentationscom/217914411419?v=app_4949752878&amp;ref=ts" TargetMode="External"/><Relationship Id="rId12" Type="http://schemas.openxmlformats.org/officeDocument/2006/relationships/image" Target="../media/image8.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oleObject" Target="../embeddings/oleObject6.bin"/><Relationship Id="rId11" Type="http://schemas.openxmlformats.org/officeDocument/2006/relationships/image" Target="../media/image7.png"/><Relationship Id="rId5" Type="http://schemas.openxmlformats.org/officeDocument/2006/relationships/image" Target="../media/image9.png"/><Relationship Id="rId10" Type="http://schemas.openxmlformats.org/officeDocument/2006/relationships/image" Target="../media/image6.png"/><Relationship Id="rId4" Type="http://schemas.openxmlformats.org/officeDocument/2006/relationships/oleObject" Target="../embeddings/oleObject5.bin"/><Relationship Id="rId9" Type="http://schemas.openxmlformats.org/officeDocument/2006/relationships/image" Target="../media/image5.png"/><Relationship Id="rId14" Type="http://schemas.openxmlformats.org/officeDocument/2006/relationships/oleObject" Target="../embeddings/oleObject8.bin"/></Relationships>
</file>

<file path=ppt/slideMasters/_rels/slideMaster3.xml.rels><?xml version="1.0" encoding="UTF-8" standalone="yes"?>
<Relationships xmlns="http://schemas.openxmlformats.org/package/2006/relationships"><Relationship Id="rId8" Type="http://schemas.openxmlformats.org/officeDocument/2006/relationships/hyperlink" Target="http://www.facebook.com/pages/PosterPresentationscom/217914411419?v=app_4949752878&amp;ref=ts" TargetMode="External"/><Relationship Id="rId13" Type="http://schemas.openxmlformats.org/officeDocument/2006/relationships/image" Target="../media/image8.png"/><Relationship Id="rId3" Type="http://schemas.openxmlformats.org/officeDocument/2006/relationships/theme" Target="../theme/theme3.xml"/><Relationship Id="rId7" Type="http://schemas.openxmlformats.org/officeDocument/2006/relationships/oleObject" Target="../embeddings/oleObject10.bin"/><Relationship Id="rId12" Type="http://schemas.openxmlformats.org/officeDocument/2006/relationships/image" Target="../media/image7.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6.png"/><Relationship Id="rId5" Type="http://schemas.openxmlformats.org/officeDocument/2006/relationships/oleObject" Target="../embeddings/oleObject9.bin"/><Relationship Id="rId15" Type="http://schemas.openxmlformats.org/officeDocument/2006/relationships/oleObject" Target="../embeddings/oleObject12.bin"/><Relationship Id="rId10" Type="http://schemas.openxmlformats.org/officeDocument/2006/relationships/image" Target="../media/image5.png"/><Relationship Id="rId4" Type="http://schemas.openxmlformats.org/officeDocument/2006/relationships/vmlDrawing" Target="../drawings/vmlDrawing3.vml"/><Relationship Id="rId9" Type="http://schemas.openxmlformats.org/officeDocument/2006/relationships/image" Target="../media/image10.jpeg"/><Relationship Id="rId14" Type="http://schemas.openxmlformats.org/officeDocument/2006/relationships/oleObject" Target="../embeddings/oleObject11.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ounded Rectangle 1"/>
          <p:cNvSpPr/>
          <p:nvPr/>
        </p:nvSpPr>
        <p:spPr>
          <a:xfrm>
            <a:off x="922338" y="4639113"/>
            <a:ext cx="10058400" cy="2649091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ounded Rectangle 39"/>
          <p:cNvSpPr/>
          <p:nvPr/>
        </p:nvSpPr>
        <p:spPr>
          <a:xfrm>
            <a:off x="11587692" y="4639110"/>
            <a:ext cx="10058400" cy="2649091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ounded Rectangle 41"/>
          <p:cNvSpPr/>
          <p:nvPr/>
        </p:nvSpPr>
        <p:spPr>
          <a:xfrm>
            <a:off x="22253046" y="4639111"/>
            <a:ext cx="10058400" cy="2649091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ounded Rectangle 63"/>
          <p:cNvSpPr/>
          <p:nvPr/>
        </p:nvSpPr>
        <p:spPr>
          <a:xfrm>
            <a:off x="32918399" y="4639112"/>
            <a:ext cx="10058400" cy="2649091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p:cNvGrpSpPr/>
          <p:nvPr/>
        </p:nvGrpSpPr>
        <p:grpSpPr>
          <a:xfrm>
            <a:off x="-11225189" y="-1"/>
            <a:ext cx="11018865" cy="32918401"/>
            <a:chOff x="-11225189" y="-1"/>
            <a:chExt cx="11018865" cy="32918401"/>
          </a:xfrm>
        </p:grpSpPr>
        <p:sp>
          <p:nvSpPr>
            <p:cNvPr id="31" name="Rectangle 30"/>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smtClean="0">
                  <a:solidFill>
                    <a:srgbClr val="FF0000"/>
                  </a:solidFill>
                  <a:latin typeface="Trebuchet MS" pitchFamily="34" charset="0"/>
                </a:rPr>
                <a:t>(—THIS SIDEBAR DOES NOT PRINT—)</a:t>
              </a:r>
              <a:endParaRPr lang="en-US" sz="3200" b="1" spc="600"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DESIGN</a:t>
              </a:r>
              <a:r>
                <a:rPr lang="en-US" sz="4000" b="1" spc="600" baseline="0" dirty="0" smtClean="0">
                  <a:solidFill>
                    <a:schemeClr val="bg1"/>
                  </a:solidFill>
                  <a:latin typeface="Trebuchet MS" pitchFamily="34" charset="0"/>
                </a:rPr>
                <a:t> </a:t>
              </a:r>
              <a:r>
                <a:rPr lang="en-US" sz="4000" b="1" spc="600" dirty="0" smtClean="0">
                  <a:solidFill>
                    <a:schemeClr val="bg1"/>
                  </a:solidFill>
                  <a:latin typeface="Trebuchet MS" pitchFamily="34" charset="0"/>
                </a:rPr>
                <a:t>GUIDE</a:t>
              </a:r>
            </a:p>
            <a:p>
              <a:pPr algn="ctr"/>
              <a:endParaRPr lang="en-US" sz="2800" b="1" dirty="0" smtClean="0">
                <a:latin typeface="Trebuchet MS" pitchFamily="34" charset="0"/>
              </a:endParaRPr>
            </a:p>
            <a:p>
              <a:pPr defTabSz="3765639"/>
              <a:r>
                <a:rPr lang="en-US" sz="2800" i="0" dirty="0" smtClean="0">
                  <a:latin typeface="Trebuchet MS" pitchFamily="34" charset="0"/>
                </a:rPr>
                <a:t>This PowerPoint</a:t>
              </a:r>
              <a:r>
                <a:rPr lang="en-US" sz="2800" i="0" baseline="0" dirty="0" smtClean="0">
                  <a:latin typeface="Trebuchet MS" pitchFamily="34" charset="0"/>
                </a:rPr>
                <a:t> </a:t>
              </a:r>
              <a:r>
                <a:rPr lang="en-US" sz="2800" i="0" dirty="0" smtClean="0">
                  <a:latin typeface="Trebuchet MS" pitchFamily="34" charset="0"/>
                </a:rPr>
                <a:t>2007 template produces</a:t>
              </a:r>
              <a:r>
                <a:rPr lang="en-US" sz="2800" i="0" baseline="0" dirty="0" smtClean="0">
                  <a:latin typeface="Trebuchet MS" pitchFamily="34" charset="0"/>
                </a:rPr>
                <a:t> </a:t>
              </a:r>
              <a:r>
                <a:rPr lang="en-US" sz="2800" i="0" dirty="0" smtClean="0">
                  <a:latin typeface="Trebuchet MS" pitchFamily="34" charset="0"/>
                </a:rPr>
                <a:t>a 36”x48” presentation poster. </a:t>
              </a:r>
              <a:r>
                <a:rPr lang="en-US" sz="2800" dirty="0" smtClean="0">
                  <a:latin typeface="Trebuchet MS" pitchFamily="34" charset="0"/>
                </a:rPr>
                <a:t>You</a:t>
              </a:r>
              <a:r>
                <a:rPr lang="en-US" sz="2800" baseline="0" dirty="0" smtClean="0">
                  <a:latin typeface="Trebuchet MS" pitchFamily="34" charset="0"/>
                </a:rPr>
                <a:t> can u</a:t>
              </a:r>
              <a:r>
                <a:rPr lang="en-US" sz="2800" dirty="0" smtClean="0">
                  <a:latin typeface="Trebuchet MS" pitchFamily="34" charset="0"/>
                </a:rPr>
                <a:t>se</a:t>
              </a:r>
              <a:r>
                <a:rPr lang="en-US" sz="2800" baseline="0" dirty="0" smtClean="0">
                  <a:latin typeface="Trebuchet MS" pitchFamily="34" charset="0"/>
                </a:rPr>
                <a:t> it to create your research poster and </a:t>
              </a:r>
              <a:r>
                <a:rPr lang="en-US" sz="2800" dirty="0" smtClean="0">
                  <a:latin typeface="Trebuchet MS" pitchFamily="34" charset="0"/>
                </a:rPr>
                <a:t>save valuable time placing titles, subtitles,</a:t>
              </a:r>
              <a:r>
                <a:rPr lang="en-US" sz="2800" baseline="0" dirty="0" smtClean="0">
                  <a:latin typeface="Trebuchet MS" pitchFamily="34" charset="0"/>
                </a:rPr>
                <a:t> text, and graphics</a:t>
              </a:r>
              <a:r>
                <a:rPr lang="en-US" sz="2800" dirty="0" smtClean="0">
                  <a:latin typeface="Trebuchet MS" pitchFamily="34" charset="0"/>
                </a:rPr>
                <a:t>. </a:t>
              </a:r>
            </a:p>
            <a:p>
              <a:pPr defTabSz="3765639"/>
              <a:endParaRPr lang="en-US" sz="2800" dirty="0" smtClean="0">
                <a:latin typeface="Trebuchet MS" pitchFamily="34" charset="0"/>
              </a:endParaRPr>
            </a:p>
            <a:p>
              <a:pPr defTabSz="4389219"/>
              <a:r>
                <a:rPr lang="en-US" sz="28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smtClean="0">
                  <a:solidFill>
                    <a:srgbClr val="FFC000"/>
                  </a:solidFill>
                  <a:latin typeface="Trebuchet MS" pitchFamily="34" charset="0"/>
                </a:rPr>
                <a:t>PosterPresentations.com</a:t>
              </a:r>
              <a:r>
                <a:rPr lang="en-US" sz="2800" b="1" dirty="0" smtClean="0">
                  <a:solidFill>
                    <a:schemeClr val="bg1"/>
                  </a:solidFill>
                  <a:latin typeface="Trebuchet MS" pitchFamily="34" charset="0"/>
                </a:rPr>
                <a:t> </a:t>
              </a:r>
              <a:r>
                <a:rPr lang="en-US" sz="2800" dirty="0" smtClean="0">
                  <a:solidFill>
                    <a:schemeClr val="bg1"/>
                  </a:solidFill>
                  <a:latin typeface="Trebuchet MS" pitchFamily="34" charset="0"/>
                </a:rPr>
                <a:t>and click on HELP DESK.</a:t>
              </a:r>
            </a:p>
            <a:p>
              <a:pPr defTabSz="4389219"/>
              <a:endParaRPr lang="en-US" sz="2800" dirty="0" smtClean="0">
                <a:latin typeface="Trebuchet MS" pitchFamily="34" charset="0"/>
              </a:endParaRPr>
            </a:p>
            <a:p>
              <a:pPr defTabSz="4389219"/>
              <a:r>
                <a:rPr lang="en-US" sz="2800" dirty="0" smtClean="0">
                  <a:solidFill>
                    <a:schemeClr val="bg1"/>
                  </a:solidFill>
                  <a:latin typeface="Trebuchet MS" pitchFamily="34" charset="0"/>
                </a:rPr>
                <a:t>When</a:t>
              </a:r>
              <a:r>
                <a:rPr lang="en-US" sz="2800" baseline="0" dirty="0" smtClean="0">
                  <a:solidFill>
                    <a:schemeClr val="bg1"/>
                  </a:solidFill>
                  <a:latin typeface="Trebuchet MS" pitchFamily="34" charset="0"/>
                </a:rPr>
                <a:t> you are ready to print your poster</a:t>
              </a:r>
              <a:r>
                <a:rPr lang="en-US" sz="2800" dirty="0" smtClean="0">
                  <a:solidFill>
                    <a:schemeClr val="bg1"/>
                  </a:solidFill>
                  <a:latin typeface="Trebuchet MS" pitchFamily="34" charset="0"/>
                </a:rPr>
                <a:t>,</a:t>
              </a:r>
              <a:r>
                <a:rPr lang="en-US" sz="2800" baseline="0" dirty="0" smtClean="0">
                  <a:solidFill>
                    <a:schemeClr val="bg1"/>
                  </a:solidFill>
                  <a:latin typeface="Trebuchet MS" pitchFamily="34" charset="0"/>
                </a:rPr>
                <a:t> go online to </a:t>
              </a:r>
              <a:r>
                <a:rPr lang="en-US" sz="2800" b="0" dirty="0" smtClean="0">
                  <a:solidFill>
                    <a:schemeClr val="bg1"/>
                  </a:solidFill>
                  <a:latin typeface="Trebuchet MS" pitchFamily="34" charset="0"/>
                </a:rPr>
                <a:t>PosterPresentations.com</a:t>
              </a:r>
              <a:r>
                <a:rPr lang="en-US" sz="2800" dirty="0" smtClean="0">
                  <a:solidFill>
                    <a:schemeClr val="bg1"/>
                  </a:solidFill>
                  <a:latin typeface="Trebuchet MS" pitchFamily="34" charset="0"/>
                </a:rPr>
                <a:t/>
              </a:r>
              <a:br>
                <a:rPr lang="en-US" sz="2800" dirty="0" smtClean="0">
                  <a:solidFill>
                    <a:schemeClr val="bg1"/>
                  </a:solidFill>
                  <a:latin typeface="Trebuchet MS" pitchFamily="34" charset="0"/>
                </a:rPr>
              </a:br>
              <a:endParaRPr lang="en-US" sz="2800" dirty="0" smtClean="0">
                <a:solidFill>
                  <a:schemeClr val="bg1"/>
                </a:solidFill>
                <a:latin typeface="Trebuchet MS" pitchFamily="34" charset="0"/>
              </a:endParaRPr>
            </a:p>
            <a:p>
              <a:pPr algn="l" defTabSz="3765639"/>
              <a:r>
                <a:rPr lang="en-US" sz="2800" b="0" dirty="0" smtClean="0">
                  <a:solidFill>
                    <a:schemeClr val="bg1"/>
                  </a:solidFill>
                  <a:latin typeface="Trebuchet MS" pitchFamily="34" charset="0"/>
                </a:rPr>
                <a:t>Need</a:t>
              </a:r>
              <a:r>
                <a:rPr lang="en-US" sz="2800" b="0" baseline="0" dirty="0" smtClean="0">
                  <a:solidFill>
                    <a:schemeClr val="bg1"/>
                  </a:solidFill>
                  <a:latin typeface="Trebuchet MS" pitchFamily="34" charset="0"/>
                </a:rPr>
                <a:t> assistance? Call us at </a:t>
              </a:r>
              <a:r>
                <a:rPr lang="en-US" sz="2800" b="0" dirty="0" smtClean="0">
                  <a:solidFill>
                    <a:srgbClr val="FFC000"/>
                  </a:solidFill>
                  <a:latin typeface="Trebuchet MS" pitchFamily="34" charset="0"/>
                </a:rPr>
                <a:t>1.510.649.3001</a:t>
              </a:r>
            </a:p>
            <a:p>
              <a:pPr algn="l" defTabSz="3765639"/>
              <a:endParaRPr lang="en-US" sz="3600" b="1" dirty="0" smtClean="0">
                <a:solidFill>
                  <a:srgbClr val="FFFF00"/>
                </a:solidFill>
                <a:latin typeface="Trebuchet MS" pitchFamily="34" charset="0"/>
              </a:endParaRPr>
            </a:p>
            <a:p>
              <a:pPr algn="ctr"/>
              <a:endParaRPr lang="en-US" sz="2400" b="1"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QUICK START</a:t>
              </a:r>
            </a:p>
            <a:p>
              <a:pPr algn="ctr"/>
              <a:endParaRPr lang="en-US" sz="32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Zoom in and out</a:t>
              </a:r>
            </a:p>
            <a:p>
              <a:pPr marL="1892300" indent="-1892300" algn="l" defTabSz="850900"/>
              <a:r>
                <a:rPr lang="en-US" sz="2400" b="0" baseline="0" dirty="0" smtClean="0">
                  <a:solidFill>
                    <a:schemeClr val="bg1"/>
                  </a:solidFill>
                  <a:latin typeface="Trebuchet MS" pitchFamily="34" charset="0"/>
                </a:rPr>
                <a:t>	</a:t>
              </a:r>
              <a:r>
                <a:rPr lang="en-US" sz="2400" b="0" baseline="0" dirty="0" smtClean="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smtClean="0">
                  <a:solidFill>
                    <a:schemeClr val="bg1">
                      <a:lumMod val="75000"/>
                    </a:schemeClr>
                  </a:solidFill>
                  <a:latin typeface="Trebuchet MS" pitchFamily="34" charset="0"/>
                </a:rPr>
                <a:t>	</a:t>
              </a:r>
              <a:r>
                <a:rPr lang="en-US" sz="2400" b="0" baseline="0" dirty="0" smtClean="0">
                  <a:solidFill>
                    <a:schemeClr val="bg1">
                      <a:lumMod val="75000"/>
                    </a:schemeClr>
                  </a:solidFill>
                  <a:latin typeface="Trebuchet MS" pitchFamily="34" charset="0"/>
                </a:rPr>
                <a:t>Go to VIEW &gt; ZOOM.</a:t>
              </a:r>
            </a:p>
            <a:p>
              <a:pPr algn="l"/>
              <a:endParaRPr lang="en-US" sz="2800" b="0"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Title, Authors, and Affiliations</a:t>
              </a:r>
            </a:p>
            <a:p>
              <a:pPr algn="l"/>
              <a:r>
                <a:rPr lang="en-US" sz="24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2800" b="1" baseline="0" dirty="0" smtClean="0">
                  <a:solidFill>
                    <a:schemeClr val="bg1"/>
                  </a:solidFill>
                  <a:latin typeface="Trebuchet MS" pitchFamily="34" charset="0"/>
                </a:rPr>
                <a:t/>
              </a:r>
              <a:br>
                <a:rPr lang="en-US" sz="2800" b="1" baseline="0" dirty="0" smtClean="0">
                  <a:solidFill>
                    <a:schemeClr val="bg1"/>
                  </a:solidFill>
                  <a:latin typeface="Trebuchet MS" pitchFamily="34" charset="0"/>
                </a:rPr>
              </a:br>
              <a:endParaRPr lang="en-US" sz="2800" b="1" dirty="0" smtClean="0">
                <a:solidFill>
                  <a:schemeClr val="bg1"/>
                </a:solidFill>
                <a:latin typeface="Trebuchet MS" pitchFamily="34" charset="0"/>
              </a:endParaRPr>
            </a:p>
            <a:p>
              <a:pPr algn="ctr"/>
              <a:endParaRPr lang="en-US" sz="2800" b="1" dirty="0" smtClean="0">
                <a:solidFill>
                  <a:srgbClr val="FFC000"/>
                </a:solidFill>
                <a:latin typeface="Trebuchet MS" pitchFamily="34" charset="0"/>
              </a:endParaRPr>
            </a:p>
            <a:p>
              <a:pPr algn="ctr"/>
              <a:endParaRPr lang="en-US" sz="2800" b="1" dirty="0" smtClean="0">
                <a:solidFill>
                  <a:srgbClr val="FFC000"/>
                </a:solidFill>
                <a:latin typeface="Trebuchet MS" pitchFamily="34" charset="0"/>
              </a:endParaRPr>
            </a:p>
            <a:p>
              <a:pPr algn="ctr"/>
              <a:r>
                <a:rPr lang="en-US" sz="3200" b="1" dirty="0" smtClean="0">
                  <a:solidFill>
                    <a:srgbClr val="FFC000"/>
                  </a:solidFill>
                  <a:latin typeface="Trebuchet MS" pitchFamily="34" charset="0"/>
                </a:rPr>
                <a:t>Adding Logos</a:t>
              </a:r>
              <a:r>
                <a:rPr lang="en-US" sz="3200" b="1" baseline="0" dirty="0" smtClean="0">
                  <a:solidFill>
                    <a:srgbClr val="FFC000"/>
                  </a:solidFill>
                  <a:latin typeface="Trebuchet MS" pitchFamily="34" charset="0"/>
                </a:rPr>
                <a:t> / Seals</a:t>
              </a:r>
            </a:p>
            <a:p>
              <a:pPr algn="l"/>
              <a:r>
                <a:rPr lang="en-US" sz="24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spc="0"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See if your school’s logo is available on our free poster templates page.</a:t>
              </a:r>
            </a:p>
            <a:p>
              <a:pPr algn="l"/>
              <a:endParaRPr lang="en-US" sz="2400" b="0" baseline="0" dirty="0" smtClean="0">
                <a:latin typeface="Trebuchet MS" pitchFamily="34" charset="0"/>
              </a:endParaRPr>
            </a:p>
            <a:p>
              <a:pPr algn="ctr"/>
              <a:r>
                <a:rPr lang="en-US" sz="3200" b="1" baseline="0" dirty="0" smtClean="0">
                  <a:solidFill>
                    <a:srgbClr val="FFC000"/>
                  </a:solidFill>
                  <a:latin typeface="Trebuchet MS" pitchFamily="34" charset="0"/>
                </a:rPr>
                <a:t>Photographs / Graphics</a:t>
              </a:r>
            </a:p>
            <a:p>
              <a:pPr algn="l" defTabSz="977900"/>
              <a:r>
                <a:rPr lang="en-US" sz="24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smtClean="0">
                  <a:solidFill>
                    <a:schemeClr val="bg1">
                      <a:lumMod val="75000"/>
                    </a:schemeClr>
                  </a:solidFill>
                  <a:latin typeface="Trebuchet MS" pitchFamily="34" charset="0"/>
                </a:rPr>
                <a:t>disproportionally.</a:t>
              </a:r>
            </a:p>
            <a:p>
              <a:pPr algn="l" defTabSz="977900"/>
              <a:endParaRPr lang="en-US" sz="2400" b="0" baseline="0" dirty="0" smtClean="0">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r>
                <a:rPr lang="en-US" sz="3200" b="1" baseline="0" dirty="0" smtClean="0">
                  <a:solidFill>
                    <a:srgbClr val="FFC000"/>
                  </a:solidFill>
                  <a:latin typeface="Trebuchet MS" pitchFamily="34" charset="0"/>
                </a:rPr>
                <a:t>Image Quality Check</a:t>
              </a:r>
            </a:p>
            <a:p>
              <a:pPr lvl="0" algn="l" defTabSz="977900"/>
              <a:r>
                <a:rPr lang="en-US" sz="24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2800" b="0" dirty="0" smtClean="0">
                <a:latin typeface="Trebuchet MS" pitchFamily="34" charset="0"/>
              </a:endParaRPr>
            </a:p>
          </p:txBody>
        </p:sp>
        <p:cxnSp>
          <p:nvCxnSpPr>
            <p:cNvPr id="32" name="Straight Connector 31"/>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userDrawn="1"/>
          </p:nvPicPr>
          <p:blipFill>
            <a:blip r:embed="rId4" cstate="print"/>
            <a:stretch>
              <a:fillRect/>
            </a:stretch>
          </p:blipFill>
          <p:spPr>
            <a:xfrm>
              <a:off x="-10740740" y="10261718"/>
              <a:ext cx="1597666" cy="1201935"/>
            </a:xfrm>
            <a:prstGeom prst="rect">
              <a:avLst/>
            </a:prstGeom>
          </p:spPr>
        </p:pic>
        <p:pic>
          <p:nvPicPr>
            <p:cNvPr id="37" name="Picture 36"/>
            <p:cNvPicPr>
              <a:picLocks noChangeAspect="1"/>
            </p:cNvPicPr>
            <p:nvPr userDrawn="1"/>
          </p:nvPicPr>
          <p:blipFill>
            <a:blip r:embed="rId5" cstate="print"/>
            <a:stretch>
              <a:fillRect/>
            </a:stretch>
          </p:blipFill>
          <p:spPr>
            <a:xfrm>
              <a:off x="-10732765" y="15696927"/>
              <a:ext cx="9986808" cy="1053596"/>
            </a:xfrm>
            <a:prstGeom prst="rect">
              <a:avLst/>
            </a:prstGeom>
          </p:spPr>
        </p:pic>
        <p:grpSp>
          <p:nvGrpSpPr>
            <p:cNvPr id="38" name="Group 37"/>
            <p:cNvGrpSpPr/>
            <p:nvPr userDrawn="1"/>
          </p:nvGrpSpPr>
          <p:grpSpPr>
            <a:xfrm>
              <a:off x="-9744993" y="23540957"/>
              <a:ext cx="7531182" cy="2120439"/>
              <a:chOff x="-4470427" y="11016658"/>
              <a:chExt cx="3470785" cy="974220"/>
            </a:xfrm>
          </p:grpSpPr>
          <p:grpSp>
            <p:nvGrpSpPr>
              <p:cNvPr id="46" name="Group 45"/>
              <p:cNvGrpSpPr/>
              <p:nvPr userDrawn="1"/>
            </p:nvGrpSpPr>
            <p:grpSpPr>
              <a:xfrm>
                <a:off x="-2783495" y="11060886"/>
                <a:ext cx="624431" cy="893535"/>
                <a:chOff x="-3958697" y="11117435"/>
                <a:chExt cx="779338" cy="1280430"/>
              </a:xfrm>
            </p:grpSpPr>
            <p:pic>
              <p:nvPicPr>
                <p:cNvPr id="52" name="Picture 51"/>
                <p:cNvPicPr>
                  <a:picLocks noChangeAspect="1"/>
                </p:cNvPicPr>
                <p:nvPr userDrawn="1"/>
              </p:nvPicPr>
              <p:blipFill>
                <a:blip r:embed="rId6" cstate="print"/>
                <a:stretch>
                  <a:fillRect/>
                </a:stretch>
              </p:blipFill>
              <p:spPr>
                <a:xfrm>
                  <a:off x="-3948160" y="11117435"/>
                  <a:ext cx="768801" cy="1090857"/>
                </a:xfrm>
                <a:prstGeom prst="rect">
                  <a:avLst/>
                </a:prstGeom>
              </p:spPr>
            </p:pic>
            <p:sp>
              <p:nvSpPr>
                <p:cNvPr id="53" name="TextBox 52"/>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smtClean="0">
                      <a:solidFill>
                        <a:schemeClr val="tx1"/>
                      </a:solidFill>
                    </a:rPr>
                    <a:t>ORIGINAL</a:t>
                  </a:r>
                  <a:endParaRPr lang="en-US" sz="1600" b="1" dirty="0">
                    <a:solidFill>
                      <a:schemeClr val="tx1"/>
                    </a:solidFill>
                  </a:endParaRPr>
                </a:p>
              </p:txBody>
            </p:sp>
          </p:grpSp>
          <p:grpSp>
            <p:nvGrpSpPr>
              <p:cNvPr id="47" name="Group 46"/>
              <p:cNvGrpSpPr/>
              <p:nvPr userDrawn="1"/>
            </p:nvGrpSpPr>
            <p:grpSpPr>
              <a:xfrm>
                <a:off x="-2033159" y="11060889"/>
                <a:ext cx="1033517" cy="893529"/>
                <a:chOff x="-2921738" y="11200127"/>
                <a:chExt cx="1420279" cy="1227904"/>
              </a:xfrm>
            </p:grpSpPr>
            <p:pic>
              <p:nvPicPr>
                <p:cNvPr id="50" name="Picture 49"/>
                <p:cNvPicPr>
                  <a:picLocks noChangeAspect="1"/>
                </p:cNvPicPr>
                <p:nvPr userDrawn="1"/>
              </p:nvPicPr>
              <p:blipFill>
                <a:blip r:embed="rId6" cstate="print"/>
                <a:stretch>
                  <a:fillRect/>
                </a:stretch>
              </p:blipFill>
              <p:spPr>
                <a:xfrm>
                  <a:off x="-2921738" y="11200127"/>
                  <a:ext cx="1420279" cy="1029694"/>
                </a:xfrm>
                <a:prstGeom prst="rect">
                  <a:avLst/>
                </a:prstGeom>
              </p:spPr>
            </p:pic>
            <p:sp>
              <p:nvSpPr>
                <p:cNvPr id="51" name="TextBox 50"/>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smtClean="0">
                      <a:solidFill>
                        <a:schemeClr val="bg1"/>
                      </a:solidFill>
                    </a:rPr>
                    <a:t>DISTORTED</a:t>
                  </a:r>
                  <a:endParaRPr lang="en-US" sz="700" b="1" dirty="0">
                    <a:solidFill>
                      <a:schemeClr val="bg1"/>
                    </a:solidFill>
                  </a:endParaRPr>
                </a:p>
              </p:txBody>
            </p:sp>
          </p:grpSp>
          <p:pic>
            <p:nvPicPr>
              <p:cNvPr id="48" name="Picture 47"/>
              <p:cNvPicPr>
                <a:picLocks noChangeAspect="1"/>
              </p:cNvPicPr>
              <p:nvPr userDrawn="1"/>
            </p:nvPicPr>
            <p:blipFill>
              <a:blip r:embed="rId7" cstate="print"/>
              <a:stretch>
                <a:fillRect/>
              </a:stretch>
            </p:blipFill>
            <p:spPr>
              <a:xfrm>
                <a:off x="-4470427" y="11016658"/>
                <a:ext cx="1098742" cy="847761"/>
              </a:xfrm>
              <a:prstGeom prst="rect">
                <a:avLst/>
              </a:prstGeom>
            </p:spPr>
          </p:pic>
          <p:sp>
            <p:nvSpPr>
              <p:cNvPr id="49" name="TextBox 48"/>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smtClean="0">
                    <a:solidFill>
                      <a:schemeClr val="bg1"/>
                    </a:solidFill>
                  </a:rPr>
                  <a:t>Corner</a:t>
                </a:r>
                <a:r>
                  <a:rPr lang="en-US" sz="1600" baseline="0" dirty="0" smtClean="0">
                    <a:solidFill>
                      <a:schemeClr val="bg1"/>
                    </a:solidFill>
                  </a:rPr>
                  <a:t> handles</a:t>
                </a:r>
                <a:endParaRPr lang="en-US" sz="1600" dirty="0">
                  <a:solidFill>
                    <a:schemeClr val="bg1"/>
                  </a:solidFill>
                </a:endParaRPr>
              </a:p>
            </p:txBody>
          </p:sp>
        </p:grpSp>
        <p:grpSp>
          <p:nvGrpSpPr>
            <p:cNvPr id="39" name="Group 38"/>
            <p:cNvGrpSpPr/>
            <p:nvPr userDrawn="1"/>
          </p:nvGrpSpPr>
          <p:grpSpPr>
            <a:xfrm>
              <a:off x="-10398793" y="27751410"/>
              <a:ext cx="9323012" cy="2453251"/>
              <a:chOff x="-4754996" y="12734136"/>
              <a:chExt cx="4296559" cy="1127128"/>
            </a:xfrm>
          </p:grpSpPr>
          <p:graphicFrame>
            <p:nvGraphicFramePr>
              <p:cNvPr id="41" name="Object 40"/>
              <p:cNvGraphicFramePr>
                <a:graphicFrameLocks noChangeAspect="1"/>
              </p:cNvGraphicFramePr>
              <p:nvPr userDrawn="1">
                <p:extLst>
                  <p:ext uri="{D42A27DB-BD31-4B8C-83A1-F6EECF244321}">
                    <p14:modId xmlns="" xmlns:p14="http://schemas.microsoft.com/office/powerpoint/2010/main" val="2923600614"/>
                  </p:ext>
                </p:extLst>
              </p:nvPr>
            </p:nvGraphicFramePr>
            <p:xfrm>
              <a:off x="-4533347" y="12734142"/>
              <a:ext cx="1828800" cy="1117600"/>
            </p:xfrm>
            <a:graphic>
              <a:graphicData uri="http://schemas.openxmlformats.org/presentationml/2006/ole">
                <p:oleObj spid="_x0000_s1179" name="Image" r:id="rId8" imgW="1828571" imgH="1117460" progId="">
                  <p:embed/>
                </p:oleObj>
              </a:graphicData>
            </a:graphic>
          </p:graphicFrame>
          <p:graphicFrame>
            <p:nvGraphicFramePr>
              <p:cNvPr id="43" name="Object 42"/>
              <p:cNvGraphicFramePr>
                <a:graphicFrameLocks noChangeAspect="1"/>
              </p:cNvGraphicFramePr>
              <p:nvPr userDrawn="1">
                <p:extLst>
                  <p:ext uri="{D42A27DB-BD31-4B8C-83A1-F6EECF244321}">
                    <p14:modId xmlns="" xmlns:p14="http://schemas.microsoft.com/office/powerpoint/2010/main" val="3743875991"/>
                  </p:ext>
                </p:extLst>
              </p:nvPr>
            </p:nvGraphicFramePr>
            <p:xfrm>
              <a:off x="-2456641" y="12737835"/>
              <a:ext cx="1828800" cy="1117600"/>
            </p:xfrm>
            <a:graphic>
              <a:graphicData uri="http://schemas.openxmlformats.org/presentationml/2006/ole">
                <p:oleObj spid="_x0000_s1180" name="Image" r:id="rId9" imgW="1828571" imgH="1117460" progId="">
                  <p:embed/>
                </p:oleObj>
              </a:graphicData>
            </a:graphic>
          </p:graphicFrame>
          <p:sp>
            <p:nvSpPr>
              <p:cNvPr id="44" name="TextBox 43"/>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smtClean="0">
                    <a:solidFill>
                      <a:srgbClr val="92D050"/>
                    </a:solidFill>
                  </a:rPr>
                  <a:t>Good</a:t>
                </a:r>
                <a:r>
                  <a:rPr lang="en-US" sz="1600" baseline="0" dirty="0" smtClean="0">
                    <a:solidFill>
                      <a:srgbClr val="92D050"/>
                    </a:solidFill>
                  </a:rPr>
                  <a:t> </a:t>
                </a:r>
                <a:r>
                  <a:rPr lang="en-US" sz="1600" baseline="0" dirty="0" smtClean="0">
                    <a:solidFill>
                      <a:schemeClr val="bg1"/>
                    </a:solidFill>
                  </a:rPr>
                  <a:t>printing quality</a:t>
                </a:r>
                <a:endParaRPr lang="en-US" sz="1600" dirty="0">
                  <a:solidFill>
                    <a:schemeClr val="bg1"/>
                  </a:solidFill>
                </a:endParaRPr>
              </a:p>
            </p:txBody>
          </p:sp>
          <p:sp>
            <p:nvSpPr>
              <p:cNvPr id="45" name="TextBox 44"/>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smtClean="0">
                    <a:solidFill>
                      <a:srgbClr val="FF0000"/>
                    </a:solidFill>
                  </a:rPr>
                  <a:t>Bad </a:t>
                </a:r>
                <a:r>
                  <a:rPr lang="en-US" sz="1600" dirty="0" smtClean="0">
                    <a:solidFill>
                      <a:schemeClr val="bg1"/>
                    </a:solidFill>
                  </a:rPr>
                  <a:t>printing quality</a:t>
                </a:r>
                <a:endParaRPr lang="en-US" sz="1600" dirty="0">
                  <a:solidFill>
                    <a:schemeClr val="bg1"/>
                  </a:solidFill>
                </a:endParaRPr>
              </a:p>
            </p:txBody>
          </p:sp>
        </p:grpSp>
      </p:grpSp>
      <p:grpSp>
        <p:nvGrpSpPr>
          <p:cNvPr id="54" name="Group 53"/>
          <p:cNvGrpSpPr/>
          <p:nvPr/>
        </p:nvGrpSpPr>
        <p:grpSpPr>
          <a:xfrm>
            <a:off x="44157839" y="-55065"/>
            <a:ext cx="11062139" cy="32973465"/>
            <a:chOff x="44157839" y="-55065"/>
            <a:chExt cx="11062139" cy="32973465"/>
          </a:xfrm>
        </p:grpSpPr>
        <p:sp>
          <p:nvSpPr>
            <p:cNvPr id="55" name="Rectangle 5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smtClean="0">
                  <a:solidFill>
                    <a:schemeClr val="bg1"/>
                  </a:solidFill>
                  <a:latin typeface="Trebuchet MS" pitchFamily="34" charset="0"/>
                </a:rPr>
                <a:t>QUICK START (cont.)</a:t>
              </a:r>
            </a:p>
            <a:p>
              <a:pPr algn="ctr"/>
              <a:endParaRPr lang="en-US" sz="36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r>
                <a:rPr lang="en-US" sz="24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Text</a:t>
              </a:r>
            </a:p>
            <a:p>
              <a:pPr marL="3265488" lvl="2" indent="0" algn="l" defTabSz="114300"/>
              <a:r>
                <a:rPr lang="en-US" sz="24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 </a:t>
              </a:r>
              <a:r>
                <a:rPr kumimoji="0" lang="en-US" sz="32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smtClean="0">
                <a:solidFill>
                  <a:schemeClr val="bg1">
                    <a:lumMod val="75000"/>
                  </a:schemeClr>
                </a:solidFill>
                <a:latin typeface="Trebuchet MS" pitchFamily="34" charset="0"/>
              </a:endParaRPr>
            </a:p>
            <a:p>
              <a:pPr marL="1518341" lvl="2"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Tables</a:t>
              </a:r>
            </a:p>
            <a:p>
              <a:pPr marL="1730375" lvl="1" indent="0" algn="l" defTabSz="114300"/>
              <a:r>
                <a:rPr lang="en-US" sz="2400" b="0" baseline="0" dirty="0" smtClean="0">
                  <a:solidFill>
                    <a:schemeClr val="bg1">
                      <a:lumMod val="75000"/>
                    </a:schemeClr>
                  </a:solidFill>
                  <a:latin typeface="Trebuchet MS" pitchFamily="34" charset="0"/>
                </a:rPr>
                <a:t>To add a table from scratch go to the INSERT menu and </a:t>
              </a:r>
              <a:br>
                <a:rPr lang="en-US" sz="2400" b="0" baseline="0" dirty="0" smtClean="0">
                  <a:solidFill>
                    <a:schemeClr val="bg1">
                      <a:lumMod val="75000"/>
                    </a:schemeClr>
                  </a:solidFill>
                  <a:latin typeface="Trebuchet MS" pitchFamily="34" charset="0"/>
                </a:rPr>
              </a:br>
              <a:r>
                <a:rPr lang="en-US" sz="2400" b="0" baseline="0" dirty="0" smtClean="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56" name="Object 55"/>
            <p:cNvGraphicFramePr>
              <a:graphicFrameLocks noChangeAspect="1"/>
            </p:cNvGraphicFramePr>
            <p:nvPr userDrawn="1">
              <p:extLst>
                <p:ext uri="{D42A27DB-BD31-4B8C-83A1-F6EECF244321}">
                  <p14:modId xmlns="" xmlns:p14="http://schemas.microsoft.com/office/powerpoint/2010/main" val="262704017"/>
                </p:ext>
              </p:extLst>
            </p:nvPr>
          </p:nvGraphicFramePr>
          <p:xfrm>
            <a:off x="46915679" y="3349444"/>
            <a:ext cx="5586150" cy="2063772"/>
          </p:xfrm>
          <a:graphic>
            <a:graphicData uri="http://schemas.openxmlformats.org/presentationml/2006/ole">
              <p:oleObj spid="_x0000_s1181" name="Image" r:id="rId10" imgW="4571429" imgH="1688889" progId="">
                <p:embed/>
              </p:oleObj>
            </a:graphicData>
          </a:graphic>
        </p:graphicFrame>
        <p:pic>
          <p:nvPicPr>
            <p:cNvPr id="57" name="Picture 56"/>
            <p:cNvPicPr>
              <a:picLocks noChangeAspect="1"/>
            </p:cNvPicPr>
            <p:nvPr userDrawn="1"/>
          </p:nvPicPr>
          <p:blipFill>
            <a:blip r:embed="rId11" cstate="print"/>
            <a:stretch>
              <a:fillRect/>
            </a:stretch>
          </p:blipFill>
          <p:spPr>
            <a:xfrm>
              <a:off x="44621819" y="7740040"/>
              <a:ext cx="2969584" cy="1370577"/>
            </a:xfrm>
            <a:prstGeom prst="rect">
              <a:avLst/>
            </a:prstGeom>
            <a:ln>
              <a:noFill/>
            </a:ln>
          </p:spPr>
        </p:pic>
        <p:graphicFrame>
          <p:nvGraphicFramePr>
            <p:cNvPr id="58" name="Object 57"/>
            <p:cNvGraphicFramePr>
              <a:graphicFrameLocks noChangeAspect="1"/>
            </p:cNvGraphicFramePr>
            <p:nvPr userDrawn="1">
              <p:extLst>
                <p:ext uri="{D42A27DB-BD31-4B8C-83A1-F6EECF244321}">
                  <p14:modId xmlns="" xmlns:p14="http://schemas.microsoft.com/office/powerpoint/2010/main" val="2040245264"/>
                </p:ext>
              </p:extLst>
            </p:nvPr>
          </p:nvGraphicFramePr>
          <p:xfrm>
            <a:off x="44629619" y="12347263"/>
            <a:ext cx="1482266" cy="992162"/>
          </p:xfrm>
          <a:graphic>
            <a:graphicData uri="http://schemas.openxmlformats.org/presentationml/2006/ole">
              <p:oleObj spid="_x0000_s1182" name="Image" r:id="rId12" imgW="1574603" imgH="1053968" progId="">
                <p:embed/>
              </p:oleObj>
            </a:graphicData>
          </a:graphic>
        </p:graphicFrame>
        <p:grpSp>
          <p:nvGrpSpPr>
            <p:cNvPr id="59" name="Group 58"/>
            <p:cNvGrpSpPr/>
            <p:nvPr userDrawn="1"/>
          </p:nvGrpSpPr>
          <p:grpSpPr>
            <a:xfrm>
              <a:off x="44487207" y="29414560"/>
              <a:ext cx="10354213" cy="1265612"/>
              <a:chOff x="44200453" y="28362386"/>
              <a:chExt cx="9771399" cy="1090622"/>
            </a:xfrm>
          </p:grpSpPr>
          <p:sp>
            <p:nvSpPr>
              <p:cNvPr id="61" name="Rounded Rectangle 6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2" name="Picture 7" descr="http://t2.gstatic.com/images?q=tbn:ANd9GcR4APHC6TT9w54M2zn_pvCiBxUNcspYPoVxirLRphBoJabfSvu7zw">
                <a:hlinkClick r:id="rId13"/>
              </p:cNvPr>
              <p:cNvPicPr>
                <a:picLocks noChangeAspect="1" noChangeArrowheads="1"/>
              </p:cNvPicPr>
              <p:nvPr userDrawn="1"/>
            </p:nvPicPr>
            <p:blipFill>
              <a:blip r:embed="rId14" cstate="print"/>
              <a:srcRect/>
              <a:stretch>
                <a:fillRect/>
              </a:stretch>
            </p:blipFill>
            <p:spPr bwMode="auto">
              <a:xfrm>
                <a:off x="44326393" y="28460718"/>
                <a:ext cx="914401" cy="914399"/>
              </a:xfrm>
              <a:prstGeom prst="rect">
                <a:avLst/>
              </a:prstGeom>
              <a:noFill/>
              <a:ln>
                <a:noFill/>
              </a:ln>
            </p:spPr>
          </p:pic>
          <p:sp>
            <p:nvSpPr>
              <p:cNvPr id="63" name="TextBox 62"/>
              <p:cNvSpPr txBox="1"/>
              <p:nvPr userDrawn="1"/>
            </p:nvSpPr>
            <p:spPr>
              <a:xfrm>
                <a:off x="45300663" y="28552305"/>
                <a:ext cx="8671189" cy="716099"/>
              </a:xfrm>
              <a:prstGeom prst="rect">
                <a:avLst/>
              </a:prstGeom>
              <a:noFill/>
              <a:ln>
                <a:noFill/>
              </a:ln>
            </p:spPr>
            <p:txBody>
              <a:bodyPr wrap="square" rtlCol="0">
                <a:spAutoFit/>
              </a:bodyPr>
              <a:lstStyle/>
              <a:p>
                <a:r>
                  <a:rPr lang="en-US" sz="2400" dirty="0" smtClean="0">
                    <a:solidFill>
                      <a:schemeClr val="tx2"/>
                    </a:solidFill>
                    <a:latin typeface="Trebuchet MS" pitchFamily="34" charset="0"/>
                  </a:rPr>
                  <a:t>Student</a:t>
                </a:r>
                <a:r>
                  <a:rPr lang="en-US" sz="2400" baseline="0" dirty="0" smtClean="0">
                    <a:solidFill>
                      <a:schemeClr val="tx2"/>
                    </a:solidFill>
                    <a:latin typeface="Trebuchet MS" pitchFamily="34" charset="0"/>
                  </a:rPr>
                  <a:t> discounts are available on our </a:t>
                </a:r>
                <a:r>
                  <a:rPr lang="en-US" sz="2400" baseline="0" dirty="0" err="1" smtClean="0">
                    <a:solidFill>
                      <a:schemeClr val="tx2"/>
                    </a:solidFill>
                    <a:latin typeface="Trebuchet MS" pitchFamily="34" charset="0"/>
                  </a:rPr>
                  <a:t>Facebook</a:t>
                </a:r>
                <a:r>
                  <a:rPr lang="en-US" sz="2400" baseline="0" dirty="0" smtClean="0">
                    <a:solidFill>
                      <a:schemeClr val="tx2"/>
                    </a:solidFill>
                    <a:latin typeface="Trebuchet MS" pitchFamily="34" charset="0"/>
                  </a:rPr>
                  <a:t> page.</a:t>
                </a:r>
                <a:br>
                  <a:rPr lang="en-US" sz="2400" baseline="0" dirty="0" smtClean="0">
                    <a:solidFill>
                      <a:schemeClr val="tx2"/>
                    </a:solidFill>
                    <a:latin typeface="Trebuchet MS" pitchFamily="34" charset="0"/>
                  </a:rPr>
                </a:br>
                <a:r>
                  <a:rPr lang="en-US" sz="2400" baseline="0" dirty="0" smtClean="0">
                    <a:solidFill>
                      <a:schemeClr val="tx2"/>
                    </a:solidFill>
                    <a:latin typeface="Trebuchet MS" pitchFamily="34" charset="0"/>
                  </a:rPr>
                  <a:t>Go to </a:t>
                </a:r>
                <a:r>
                  <a:rPr lang="en-US" sz="2400" u="sng" baseline="0" dirty="0" smtClean="0">
                    <a:solidFill>
                      <a:schemeClr val="tx2"/>
                    </a:solidFill>
                    <a:latin typeface="Trebuchet MS" pitchFamily="34" charset="0"/>
                  </a:rPr>
                  <a:t>PosterPresentations.com</a:t>
                </a:r>
                <a:r>
                  <a:rPr lang="en-US" sz="2400" baseline="0" dirty="0" smtClean="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60" name="TextBox 59"/>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600"/>
                </a:lnSpc>
              </a:pPr>
              <a:r>
                <a:rPr lang="en-US" sz="2800" dirty="0" smtClean="0">
                  <a:solidFill>
                    <a:schemeClr val="bg1"/>
                  </a:solidFill>
                </a:rPr>
                <a:t>© 2013</a:t>
              </a:r>
              <a:r>
                <a:rPr lang="en-US" sz="2800" baseline="0" dirty="0" smtClean="0">
                  <a:solidFill>
                    <a:schemeClr val="bg1"/>
                  </a:solidFill>
                </a:rPr>
                <a:t> </a:t>
              </a:r>
              <a:r>
                <a:rPr lang="en-US" sz="2800" dirty="0" smtClean="0">
                  <a:solidFill>
                    <a:schemeClr val="bg1"/>
                  </a:solidFill>
                </a:rPr>
                <a:t>PosterPresentations.com</a:t>
              </a:r>
              <a:br>
                <a:rPr lang="en-US" sz="2800" dirty="0" smtClean="0">
                  <a:solidFill>
                    <a:schemeClr val="bg1"/>
                  </a:solidFill>
                </a:rPr>
              </a:br>
              <a:r>
                <a:rPr lang="en-US" sz="2800" dirty="0" smtClean="0">
                  <a:solidFill>
                    <a:schemeClr val="bg1"/>
                  </a:solidFill>
                </a:rPr>
                <a:t>    </a:t>
              </a:r>
              <a:r>
                <a:rPr lang="en-US" sz="2400" dirty="0" smtClean="0">
                  <a:solidFill>
                    <a:schemeClr val="bg1"/>
                  </a:solidFill>
                </a:rPr>
                <a:t>2117 Fourth Street ,</a:t>
              </a:r>
              <a:r>
                <a:rPr lang="en-US" sz="2400" baseline="0" dirty="0" smtClean="0">
                  <a:solidFill>
                    <a:schemeClr val="bg1"/>
                  </a:solidFill>
                </a:rPr>
                <a:t> Unit C        </a:t>
              </a:r>
            </a:p>
            <a:p>
              <a:pPr>
                <a:lnSpc>
                  <a:spcPts val="2600"/>
                </a:lnSpc>
              </a:pPr>
              <a:r>
                <a:rPr lang="en-US" sz="2400" baseline="0" dirty="0" smtClean="0">
                  <a:solidFill>
                    <a:schemeClr val="bg1"/>
                  </a:solidFill>
                </a:rPr>
                <a:t>     Berkeley CA </a:t>
              </a:r>
              <a:r>
                <a:rPr lang="en-US" sz="2000" baseline="0" dirty="0" smtClean="0">
                  <a:solidFill>
                    <a:schemeClr val="bg1"/>
                  </a:solidFill>
                </a:rPr>
                <a:t>94710</a:t>
              </a:r>
              <a:r>
                <a:rPr lang="en-US" sz="2400" baseline="0" dirty="0" smtClean="0">
                  <a:solidFill>
                    <a:schemeClr val="bg1"/>
                  </a:solidFill>
                </a:rPr>
                <a:t/>
              </a:r>
              <a:br>
                <a:rPr lang="en-US" sz="2400" baseline="0" dirty="0" smtClean="0">
                  <a:solidFill>
                    <a:schemeClr val="bg1"/>
                  </a:solidFill>
                </a:rPr>
              </a:br>
              <a:r>
                <a:rPr lang="en-US" sz="2400" baseline="0" dirty="0" smtClean="0">
                  <a:solidFill>
                    <a:schemeClr val="bg1"/>
                  </a:solidFill>
                </a:rPr>
                <a:t>    </a:t>
              </a:r>
              <a:r>
                <a:rPr lang="en-US" sz="2400" b="1" baseline="0" dirty="0" smtClean="0">
                  <a:solidFill>
                    <a:srgbClr val="FFFF00"/>
                  </a:solidFill>
                </a:rPr>
                <a:t>posterpresenter@gmail.com</a:t>
              </a:r>
              <a:endParaRPr lang="en-US" sz="2800" b="1" dirty="0">
                <a:solidFill>
                  <a:srgbClr val="FFFF00"/>
                </a:solidFill>
              </a:endParaRPr>
            </a:p>
          </p:txBody>
        </p:sp>
      </p:grpSp>
      <p:grpSp>
        <p:nvGrpSpPr>
          <p:cNvPr id="66" name="Group 65"/>
          <p:cNvGrpSpPr/>
          <p:nvPr/>
        </p:nvGrpSpPr>
        <p:grpSpPr>
          <a:xfrm rot="10800000">
            <a:off x="-36600" y="31404884"/>
            <a:ext cx="43927800" cy="1502229"/>
            <a:chOff x="-14192" y="1382"/>
            <a:chExt cx="27451941" cy="4572641"/>
          </a:xfrm>
        </p:grpSpPr>
        <p:sp>
          <p:nvSpPr>
            <p:cNvPr id="67"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70" name="Text Box 14"/>
          <p:cNvSpPr txBox="1">
            <a:spLocks noChangeArrowheads="1"/>
          </p:cNvSpPr>
          <p:nvPr/>
        </p:nvSpPr>
        <p:spPr bwMode="auto">
          <a:xfrm>
            <a:off x="1003118" y="32156325"/>
            <a:ext cx="3786383" cy="324883"/>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600" b="1" dirty="0" smtClean="0">
                <a:solidFill>
                  <a:schemeClr val="bg1">
                    <a:lumMod val="75000"/>
                  </a:schemeClr>
                </a:solidFill>
                <a:latin typeface="Arial" charset="0"/>
              </a:rPr>
              <a:t>RESEARCH POSTER PRESENTATION </a:t>
            </a:r>
            <a:r>
              <a:rPr lang="en-US" sz="600" b="1" dirty="0">
                <a:solidFill>
                  <a:schemeClr val="bg1">
                    <a:lumMod val="75000"/>
                  </a:schemeClr>
                </a:solidFill>
                <a:latin typeface="Arial" charset="0"/>
              </a:rPr>
              <a:t>DESIGN © </a:t>
            </a:r>
            <a:r>
              <a:rPr lang="en-US" sz="600" b="1" dirty="0" smtClean="0">
                <a:solidFill>
                  <a:schemeClr val="bg1">
                    <a:lumMod val="75000"/>
                  </a:schemeClr>
                </a:solidFill>
                <a:latin typeface="Arial" charset="0"/>
              </a:rPr>
              <a:t>2015</a:t>
            </a:r>
            <a:endParaRPr lang="en-US" sz="600" b="1" dirty="0">
              <a:solidFill>
                <a:schemeClr val="bg1">
                  <a:lumMod val="75000"/>
                </a:schemeClr>
              </a:solidFill>
              <a:latin typeface="Arial" charset="0"/>
            </a:endParaRP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grpSp>
        <p:nvGrpSpPr>
          <p:cNvPr id="65" name="Group 64"/>
          <p:cNvGrpSpPr/>
          <p:nvPr/>
        </p:nvGrpSpPr>
        <p:grpSpPr>
          <a:xfrm>
            <a:off x="-14192" y="1382"/>
            <a:ext cx="43905392" cy="4572641"/>
            <a:chOff x="-14192" y="1382"/>
            <a:chExt cx="27451941" cy="4572641"/>
          </a:xfrm>
        </p:grpSpPr>
        <p:sp>
          <p:nvSpPr>
            <p:cNvPr id="71" name="Rectangle 16"/>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15"/>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Tree>
  </p:cSld>
  <p:clrMap bg1="lt1" tx1="dk1" bg2="lt2" tx2="dk2" accent1="accent1" accent2="accent2" accent3="accent3" accent4="accent4" accent5="accent5" accent6="accent6" hlink="hlink" folHlink="folHlink"/>
  <p:sldLayoutIdLst>
    <p:sldLayoutId id="2147483652" r:id="rId1"/>
  </p:sldLayoutIdLst>
  <p:timing>
    <p:tnLst>
      <p:par>
        <p:cTn id="1" dur="indefinite" restart="never" nodeType="tmRoot"/>
      </p:par>
    </p:tnLst>
  </p:timing>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extLst mod="1">
    <p:ext uri="{27BBF7A9-308A-43DC-89C8-2F10F3537804}">
      <p15:sldGuideLst xmlns=""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38" name="Straight Connector 37"/>
          <p:cNvCxnSpPr/>
          <p:nvPr/>
        </p:nvCxnSpPr>
        <p:spPr>
          <a:xfrm flipV="1">
            <a:off x="-13946601" y="11526118"/>
            <a:ext cx="13577436" cy="818"/>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44157839" y="-55065"/>
            <a:ext cx="11062139" cy="32973465"/>
            <a:chOff x="44157839" y="-55065"/>
            <a:chExt cx="11062139" cy="32973465"/>
          </a:xfrm>
        </p:grpSpPr>
        <p:sp>
          <p:nvSpPr>
            <p:cNvPr id="45" name="Rectangle 4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smtClean="0">
                  <a:solidFill>
                    <a:schemeClr val="bg1"/>
                  </a:solidFill>
                  <a:latin typeface="Trebuchet MS" pitchFamily="34" charset="0"/>
                </a:rPr>
                <a:t>QUICK START (cont.)</a:t>
              </a:r>
            </a:p>
            <a:p>
              <a:pPr algn="ctr"/>
              <a:endParaRPr lang="en-US" sz="36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r>
                <a:rPr lang="en-US" sz="24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Text</a:t>
              </a:r>
            </a:p>
            <a:p>
              <a:pPr marL="3265488" lvl="2" indent="0" algn="l" defTabSz="114300"/>
              <a:r>
                <a:rPr lang="en-US" sz="24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 </a:t>
              </a:r>
              <a:r>
                <a:rPr kumimoji="0" lang="en-US" sz="32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smtClean="0">
                <a:solidFill>
                  <a:schemeClr val="bg1">
                    <a:lumMod val="75000"/>
                  </a:schemeClr>
                </a:solidFill>
                <a:latin typeface="Trebuchet MS" pitchFamily="34" charset="0"/>
              </a:endParaRPr>
            </a:p>
            <a:p>
              <a:pPr marL="1518341" lvl="2"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Tables</a:t>
              </a:r>
            </a:p>
            <a:p>
              <a:pPr marL="1730375" lvl="1" indent="0" algn="l" defTabSz="114300"/>
              <a:r>
                <a:rPr lang="en-US" sz="2400" b="0" baseline="0" dirty="0" smtClean="0">
                  <a:solidFill>
                    <a:schemeClr val="bg1">
                      <a:lumMod val="75000"/>
                    </a:schemeClr>
                  </a:solidFill>
                  <a:latin typeface="Trebuchet MS" pitchFamily="34" charset="0"/>
                </a:rPr>
                <a:t>To add a table from scratch go to the INSERT menu and </a:t>
              </a:r>
              <a:br>
                <a:rPr lang="en-US" sz="2400" b="0" baseline="0" dirty="0" smtClean="0">
                  <a:solidFill>
                    <a:schemeClr val="bg1">
                      <a:lumMod val="75000"/>
                    </a:schemeClr>
                  </a:solidFill>
                  <a:latin typeface="Trebuchet MS" pitchFamily="34" charset="0"/>
                </a:rPr>
              </a:br>
              <a:r>
                <a:rPr lang="en-US" sz="2400" b="0" baseline="0" dirty="0" smtClean="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46" name="Object 45"/>
            <p:cNvGraphicFramePr>
              <a:graphicFrameLocks noChangeAspect="1"/>
            </p:cNvGraphicFramePr>
            <p:nvPr userDrawn="1">
              <p:extLst>
                <p:ext uri="{D42A27DB-BD31-4B8C-83A1-F6EECF244321}">
                  <p14:modId xmlns="" xmlns:p14="http://schemas.microsoft.com/office/powerpoint/2010/main" val="262704017"/>
                </p:ext>
              </p:extLst>
            </p:nvPr>
          </p:nvGraphicFramePr>
          <p:xfrm>
            <a:off x="46915679" y="3349444"/>
            <a:ext cx="5586150" cy="2063772"/>
          </p:xfrm>
          <a:graphic>
            <a:graphicData uri="http://schemas.openxmlformats.org/presentationml/2006/ole">
              <p:oleObj spid="_x0000_s2187" name="Image" r:id="rId4" imgW="4571429" imgH="1688889" progId="">
                <p:embed/>
              </p:oleObj>
            </a:graphicData>
          </a:graphic>
        </p:graphicFrame>
        <p:pic>
          <p:nvPicPr>
            <p:cNvPr id="47" name="Picture 46"/>
            <p:cNvPicPr>
              <a:picLocks noChangeAspect="1"/>
            </p:cNvPicPr>
            <p:nvPr userDrawn="1"/>
          </p:nvPicPr>
          <p:blipFill>
            <a:blip r:embed="rId5" cstate="print"/>
            <a:stretch>
              <a:fillRect/>
            </a:stretch>
          </p:blipFill>
          <p:spPr>
            <a:xfrm>
              <a:off x="44621819" y="7740040"/>
              <a:ext cx="2969584" cy="1370577"/>
            </a:xfrm>
            <a:prstGeom prst="rect">
              <a:avLst/>
            </a:prstGeom>
            <a:ln>
              <a:noFill/>
            </a:ln>
          </p:spPr>
        </p:pic>
        <p:graphicFrame>
          <p:nvGraphicFramePr>
            <p:cNvPr id="48" name="Object 47"/>
            <p:cNvGraphicFramePr>
              <a:graphicFrameLocks noChangeAspect="1"/>
            </p:cNvGraphicFramePr>
            <p:nvPr userDrawn="1">
              <p:extLst>
                <p:ext uri="{D42A27DB-BD31-4B8C-83A1-F6EECF244321}">
                  <p14:modId xmlns="" xmlns:p14="http://schemas.microsoft.com/office/powerpoint/2010/main" val="2040245264"/>
                </p:ext>
              </p:extLst>
            </p:nvPr>
          </p:nvGraphicFramePr>
          <p:xfrm>
            <a:off x="44629619" y="12347263"/>
            <a:ext cx="1482266" cy="992162"/>
          </p:xfrm>
          <a:graphic>
            <a:graphicData uri="http://schemas.openxmlformats.org/presentationml/2006/ole">
              <p:oleObj spid="_x0000_s2188" name="Image" r:id="rId6" imgW="1574603" imgH="1053968" progId="">
                <p:embed/>
              </p:oleObj>
            </a:graphicData>
          </a:graphic>
        </p:graphicFrame>
        <p:grpSp>
          <p:nvGrpSpPr>
            <p:cNvPr id="49" name="Group 48"/>
            <p:cNvGrpSpPr/>
            <p:nvPr userDrawn="1"/>
          </p:nvGrpSpPr>
          <p:grpSpPr>
            <a:xfrm>
              <a:off x="44487207" y="29414560"/>
              <a:ext cx="10354213" cy="1265612"/>
              <a:chOff x="44200453" y="28362386"/>
              <a:chExt cx="9771399" cy="1090622"/>
            </a:xfrm>
          </p:grpSpPr>
          <p:sp>
            <p:nvSpPr>
              <p:cNvPr id="51" name="Rounded Rectangle 5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7" descr="http://t2.gstatic.com/images?q=tbn:ANd9GcR4APHC6TT9w54M2zn_pvCiBxUNcspYPoVxirLRphBoJabfSvu7zw">
                <a:hlinkClick r:id="rId7"/>
              </p:cNvPr>
              <p:cNvPicPr>
                <a:picLocks noChangeAspect="1" noChangeArrowheads="1"/>
              </p:cNvPicPr>
              <p:nvPr userDrawn="1"/>
            </p:nvPicPr>
            <p:blipFill>
              <a:blip r:embed="rId8" cstate="print"/>
              <a:srcRect/>
              <a:stretch>
                <a:fillRect/>
              </a:stretch>
            </p:blipFill>
            <p:spPr bwMode="auto">
              <a:xfrm>
                <a:off x="44326393" y="28460718"/>
                <a:ext cx="914401" cy="914399"/>
              </a:xfrm>
              <a:prstGeom prst="rect">
                <a:avLst/>
              </a:prstGeom>
              <a:noFill/>
              <a:ln>
                <a:noFill/>
              </a:ln>
            </p:spPr>
          </p:pic>
          <p:sp>
            <p:nvSpPr>
              <p:cNvPr id="53" name="TextBox 52"/>
              <p:cNvSpPr txBox="1"/>
              <p:nvPr userDrawn="1"/>
            </p:nvSpPr>
            <p:spPr>
              <a:xfrm>
                <a:off x="45300663" y="28552305"/>
                <a:ext cx="8671189" cy="716099"/>
              </a:xfrm>
              <a:prstGeom prst="rect">
                <a:avLst/>
              </a:prstGeom>
              <a:noFill/>
              <a:ln>
                <a:noFill/>
              </a:ln>
            </p:spPr>
            <p:txBody>
              <a:bodyPr wrap="square" rtlCol="0">
                <a:spAutoFit/>
              </a:bodyPr>
              <a:lstStyle/>
              <a:p>
                <a:r>
                  <a:rPr lang="en-US" sz="2400" dirty="0" smtClean="0">
                    <a:solidFill>
                      <a:schemeClr val="tx2"/>
                    </a:solidFill>
                    <a:latin typeface="Trebuchet MS" pitchFamily="34" charset="0"/>
                  </a:rPr>
                  <a:t>Student</a:t>
                </a:r>
                <a:r>
                  <a:rPr lang="en-US" sz="2400" baseline="0" dirty="0" smtClean="0">
                    <a:solidFill>
                      <a:schemeClr val="tx2"/>
                    </a:solidFill>
                    <a:latin typeface="Trebuchet MS" pitchFamily="34" charset="0"/>
                  </a:rPr>
                  <a:t> discounts are available on our </a:t>
                </a:r>
                <a:r>
                  <a:rPr lang="en-US" sz="2400" baseline="0" dirty="0" err="1" smtClean="0">
                    <a:solidFill>
                      <a:schemeClr val="tx2"/>
                    </a:solidFill>
                    <a:latin typeface="Trebuchet MS" pitchFamily="34" charset="0"/>
                  </a:rPr>
                  <a:t>Facebook</a:t>
                </a:r>
                <a:r>
                  <a:rPr lang="en-US" sz="2400" baseline="0" dirty="0" smtClean="0">
                    <a:solidFill>
                      <a:schemeClr val="tx2"/>
                    </a:solidFill>
                    <a:latin typeface="Trebuchet MS" pitchFamily="34" charset="0"/>
                  </a:rPr>
                  <a:t> page.</a:t>
                </a:r>
                <a:br>
                  <a:rPr lang="en-US" sz="2400" baseline="0" dirty="0" smtClean="0">
                    <a:solidFill>
                      <a:schemeClr val="tx2"/>
                    </a:solidFill>
                    <a:latin typeface="Trebuchet MS" pitchFamily="34" charset="0"/>
                  </a:rPr>
                </a:br>
                <a:r>
                  <a:rPr lang="en-US" sz="2400" baseline="0" dirty="0" smtClean="0">
                    <a:solidFill>
                      <a:schemeClr val="tx2"/>
                    </a:solidFill>
                    <a:latin typeface="Trebuchet MS" pitchFamily="34" charset="0"/>
                  </a:rPr>
                  <a:t>Go to </a:t>
                </a:r>
                <a:r>
                  <a:rPr lang="en-US" sz="2400" u="sng" baseline="0" dirty="0" smtClean="0">
                    <a:solidFill>
                      <a:schemeClr val="tx2"/>
                    </a:solidFill>
                    <a:latin typeface="Trebuchet MS" pitchFamily="34" charset="0"/>
                  </a:rPr>
                  <a:t>PosterPresentations.com</a:t>
                </a:r>
                <a:r>
                  <a:rPr lang="en-US" sz="2400" baseline="0" dirty="0" smtClean="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50" name="TextBox 49"/>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600"/>
                </a:lnSpc>
              </a:pPr>
              <a:r>
                <a:rPr lang="en-US" sz="2800" dirty="0" smtClean="0">
                  <a:solidFill>
                    <a:schemeClr val="bg1"/>
                  </a:solidFill>
                </a:rPr>
                <a:t>© 2013</a:t>
              </a:r>
              <a:r>
                <a:rPr lang="en-US" sz="2800" baseline="0" dirty="0" smtClean="0">
                  <a:solidFill>
                    <a:schemeClr val="bg1"/>
                  </a:solidFill>
                </a:rPr>
                <a:t> </a:t>
              </a:r>
              <a:r>
                <a:rPr lang="en-US" sz="2800" dirty="0" smtClean="0">
                  <a:solidFill>
                    <a:schemeClr val="bg1"/>
                  </a:solidFill>
                </a:rPr>
                <a:t>PosterPresentations.com</a:t>
              </a:r>
              <a:br>
                <a:rPr lang="en-US" sz="2800" dirty="0" smtClean="0">
                  <a:solidFill>
                    <a:schemeClr val="bg1"/>
                  </a:solidFill>
                </a:rPr>
              </a:br>
              <a:r>
                <a:rPr lang="en-US" sz="2800" dirty="0" smtClean="0">
                  <a:solidFill>
                    <a:schemeClr val="bg1"/>
                  </a:solidFill>
                </a:rPr>
                <a:t>    </a:t>
              </a:r>
              <a:r>
                <a:rPr lang="en-US" sz="2400" dirty="0" smtClean="0">
                  <a:solidFill>
                    <a:schemeClr val="bg1"/>
                  </a:solidFill>
                </a:rPr>
                <a:t>2117 Fourth Street ,</a:t>
              </a:r>
              <a:r>
                <a:rPr lang="en-US" sz="2400" baseline="0" dirty="0" smtClean="0">
                  <a:solidFill>
                    <a:schemeClr val="bg1"/>
                  </a:solidFill>
                </a:rPr>
                <a:t> Unit C        </a:t>
              </a:r>
            </a:p>
            <a:p>
              <a:pPr>
                <a:lnSpc>
                  <a:spcPts val="2600"/>
                </a:lnSpc>
              </a:pPr>
              <a:r>
                <a:rPr lang="en-US" sz="2400" baseline="0" dirty="0" smtClean="0">
                  <a:solidFill>
                    <a:schemeClr val="bg1"/>
                  </a:solidFill>
                </a:rPr>
                <a:t>     Berkeley CA </a:t>
              </a:r>
              <a:r>
                <a:rPr lang="en-US" sz="2000" baseline="0" dirty="0" smtClean="0">
                  <a:solidFill>
                    <a:schemeClr val="bg1"/>
                  </a:solidFill>
                </a:rPr>
                <a:t>94710</a:t>
              </a:r>
              <a:r>
                <a:rPr lang="en-US" sz="2400" baseline="0" dirty="0" smtClean="0">
                  <a:solidFill>
                    <a:schemeClr val="bg1"/>
                  </a:solidFill>
                </a:rPr>
                <a:t/>
              </a:r>
              <a:br>
                <a:rPr lang="en-US" sz="2400" baseline="0" dirty="0" smtClean="0">
                  <a:solidFill>
                    <a:schemeClr val="bg1"/>
                  </a:solidFill>
                </a:rPr>
              </a:br>
              <a:r>
                <a:rPr lang="en-US" sz="2400" baseline="0" dirty="0" smtClean="0">
                  <a:solidFill>
                    <a:schemeClr val="bg1"/>
                  </a:solidFill>
                </a:rPr>
                <a:t>    </a:t>
              </a:r>
              <a:r>
                <a:rPr lang="en-US" sz="2400" b="1" baseline="0" dirty="0" smtClean="0">
                  <a:solidFill>
                    <a:srgbClr val="FFFF00"/>
                  </a:solidFill>
                </a:rPr>
                <a:t>posterpresenter@gmail.com</a:t>
              </a:r>
              <a:endParaRPr lang="en-US" sz="2800" b="1" dirty="0">
                <a:solidFill>
                  <a:srgbClr val="FFFF00"/>
                </a:solidFill>
              </a:endParaRPr>
            </a:p>
          </p:txBody>
        </p:sp>
      </p:grpSp>
      <p:grpSp>
        <p:nvGrpSpPr>
          <p:cNvPr id="54" name="Group 53"/>
          <p:cNvGrpSpPr/>
          <p:nvPr/>
        </p:nvGrpSpPr>
        <p:grpSpPr>
          <a:xfrm>
            <a:off x="-11225189" y="-1"/>
            <a:ext cx="11018865" cy="32918401"/>
            <a:chOff x="-11225189" y="-1"/>
            <a:chExt cx="11018865" cy="32918401"/>
          </a:xfrm>
        </p:grpSpPr>
        <p:sp>
          <p:nvSpPr>
            <p:cNvPr id="55" name="Rectangle 54"/>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smtClean="0">
                  <a:solidFill>
                    <a:srgbClr val="FF0000"/>
                  </a:solidFill>
                  <a:latin typeface="Trebuchet MS" pitchFamily="34" charset="0"/>
                </a:rPr>
                <a:t>(—THIS SIDEBAR DOES NOT PRINT—)</a:t>
              </a:r>
              <a:endParaRPr lang="en-US" sz="3200" b="1" spc="600"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DESIGN</a:t>
              </a:r>
              <a:r>
                <a:rPr lang="en-US" sz="4000" b="1" spc="600" baseline="0" dirty="0" smtClean="0">
                  <a:solidFill>
                    <a:schemeClr val="bg1"/>
                  </a:solidFill>
                  <a:latin typeface="Trebuchet MS" pitchFamily="34" charset="0"/>
                </a:rPr>
                <a:t> </a:t>
              </a:r>
              <a:r>
                <a:rPr lang="en-US" sz="4000" b="1" spc="600" dirty="0" smtClean="0">
                  <a:solidFill>
                    <a:schemeClr val="bg1"/>
                  </a:solidFill>
                  <a:latin typeface="Trebuchet MS" pitchFamily="34" charset="0"/>
                </a:rPr>
                <a:t>GUIDE</a:t>
              </a:r>
            </a:p>
            <a:p>
              <a:pPr algn="ctr"/>
              <a:endParaRPr lang="en-US" sz="2800" b="1" dirty="0" smtClean="0">
                <a:latin typeface="Trebuchet MS" pitchFamily="34" charset="0"/>
              </a:endParaRPr>
            </a:p>
            <a:p>
              <a:pPr defTabSz="3765639"/>
              <a:r>
                <a:rPr lang="en-US" sz="2800" i="0" dirty="0" smtClean="0">
                  <a:latin typeface="Trebuchet MS" pitchFamily="34" charset="0"/>
                </a:rPr>
                <a:t>This PowerPoint</a:t>
              </a:r>
              <a:r>
                <a:rPr lang="en-US" sz="2800" i="0" baseline="0" dirty="0" smtClean="0">
                  <a:latin typeface="Trebuchet MS" pitchFamily="34" charset="0"/>
                </a:rPr>
                <a:t> </a:t>
              </a:r>
              <a:r>
                <a:rPr lang="en-US" sz="2800" i="0" dirty="0" smtClean="0">
                  <a:latin typeface="Trebuchet MS" pitchFamily="34" charset="0"/>
                </a:rPr>
                <a:t>2007 template produces</a:t>
              </a:r>
              <a:r>
                <a:rPr lang="en-US" sz="2800" i="0" baseline="0" dirty="0" smtClean="0">
                  <a:latin typeface="Trebuchet MS" pitchFamily="34" charset="0"/>
                </a:rPr>
                <a:t> </a:t>
              </a:r>
              <a:r>
                <a:rPr lang="en-US" sz="2800" i="0" dirty="0" smtClean="0">
                  <a:latin typeface="Trebuchet MS" pitchFamily="34" charset="0"/>
                </a:rPr>
                <a:t>a 36”x48” presentation poster. </a:t>
              </a:r>
              <a:r>
                <a:rPr lang="en-US" sz="2800" dirty="0" smtClean="0">
                  <a:latin typeface="Trebuchet MS" pitchFamily="34" charset="0"/>
                </a:rPr>
                <a:t>You</a:t>
              </a:r>
              <a:r>
                <a:rPr lang="en-US" sz="2800" baseline="0" dirty="0" smtClean="0">
                  <a:latin typeface="Trebuchet MS" pitchFamily="34" charset="0"/>
                </a:rPr>
                <a:t> can u</a:t>
              </a:r>
              <a:r>
                <a:rPr lang="en-US" sz="2800" dirty="0" smtClean="0">
                  <a:latin typeface="Trebuchet MS" pitchFamily="34" charset="0"/>
                </a:rPr>
                <a:t>se</a:t>
              </a:r>
              <a:r>
                <a:rPr lang="en-US" sz="2800" baseline="0" dirty="0" smtClean="0">
                  <a:latin typeface="Trebuchet MS" pitchFamily="34" charset="0"/>
                </a:rPr>
                <a:t> it to create your research poster and </a:t>
              </a:r>
              <a:r>
                <a:rPr lang="en-US" sz="2800" dirty="0" smtClean="0">
                  <a:latin typeface="Trebuchet MS" pitchFamily="34" charset="0"/>
                </a:rPr>
                <a:t>save valuable time placing titles, subtitles,</a:t>
              </a:r>
              <a:r>
                <a:rPr lang="en-US" sz="2800" baseline="0" dirty="0" smtClean="0">
                  <a:latin typeface="Trebuchet MS" pitchFamily="34" charset="0"/>
                </a:rPr>
                <a:t> text, and graphics</a:t>
              </a:r>
              <a:r>
                <a:rPr lang="en-US" sz="2800" dirty="0" smtClean="0">
                  <a:latin typeface="Trebuchet MS" pitchFamily="34" charset="0"/>
                </a:rPr>
                <a:t>. </a:t>
              </a:r>
            </a:p>
            <a:p>
              <a:pPr defTabSz="3765639"/>
              <a:endParaRPr lang="en-US" sz="2800" dirty="0" smtClean="0">
                <a:latin typeface="Trebuchet MS" pitchFamily="34" charset="0"/>
              </a:endParaRPr>
            </a:p>
            <a:p>
              <a:pPr defTabSz="4389219"/>
              <a:r>
                <a:rPr lang="en-US" sz="28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smtClean="0">
                  <a:solidFill>
                    <a:srgbClr val="FFC000"/>
                  </a:solidFill>
                  <a:latin typeface="Trebuchet MS" pitchFamily="34" charset="0"/>
                </a:rPr>
                <a:t>PosterPresentations.com</a:t>
              </a:r>
              <a:r>
                <a:rPr lang="en-US" sz="2800" b="1" dirty="0" smtClean="0">
                  <a:solidFill>
                    <a:schemeClr val="bg1"/>
                  </a:solidFill>
                  <a:latin typeface="Trebuchet MS" pitchFamily="34" charset="0"/>
                </a:rPr>
                <a:t> </a:t>
              </a:r>
              <a:r>
                <a:rPr lang="en-US" sz="2800" dirty="0" smtClean="0">
                  <a:solidFill>
                    <a:schemeClr val="bg1"/>
                  </a:solidFill>
                  <a:latin typeface="Trebuchet MS" pitchFamily="34" charset="0"/>
                </a:rPr>
                <a:t>and click on HELP DESK.</a:t>
              </a:r>
            </a:p>
            <a:p>
              <a:pPr defTabSz="4389219"/>
              <a:endParaRPr lang="en-US" sz="2800" dirty="0" smtClean="0">
                <a:latin typeface="Trebuchet MS" pitchFamily="34" charset="0"/>
              </a:endParaRPr>
            </a:p>
            <a:p>
              <a:pPr defTabSz="4389219"/>
              <a:r>
                <a:rPr lang="en-US" sz="2800" dirty="0" smtClean="0">
                  <a:solidFill>
                    <a:schemeClr val="bg1"/>
                  </a:solidFill>
                  <a:latin typeface="Trebuchet MS" pitchFamily="34" charset="0"/>
                </a:rPr>
                <a:t>When</a:t>
              </a:r>
              <a:r>
                <a:rPr lang="en-US" sz="2800" baseline="0" dirty="0" smtClean="0">
                  <a:solidFill>
                    <a:schemeClr val="bg1"/>
                  </a:solidFill>
                  <a:latin typeface="Trebuchet MS" pitchFamily="34" charset="0"/>
                </a:rPr>
                <a:t> you are ready to print your poster</a:t>
              </a:r>
              <a:r>
                <a:rPr lang="en-US" sz="2800" dirty="0" smtClean="0">
                  <a:solidFill>
                    <a:schemeClr val="bg1"/>
                  </a:solidFill>
                  <a:latin typeface="Trebuchet MS" pitchFamily="34" charset="0"/>
                </a:rPr>
                <a:t>,</a:t>
              </a:r>
              <a:r>
                <a:rPr lang="en-US" sz="2800" baseline="0" dirty="0" smtClean="0">
                  <a:solidFill>
                    <a:schemeClr val="bg1"/>
                  </a:solidFill>
                  <a:latin typeface="Trebuchet MS" pitchFamily="34" charset="0"/>
                </a:rPr>
                <a:t> go online to </a:t>
              </a:r>
              <a:r>
                <a:rPr lang="en-US" sz="2800" b="0" dirty="0" smtClean="0">
                  <a:solidFill>
                    <a:schemeClr val="bg1"/>
                  </a:solidFill>
                  <a:latin typeface="Trebuchet MS" pitchFamily="34" charset="0"/>
                </a:rPr>
                <a:t>PosterPresentations.com</a:t>
              </a:r>
              <a:r>
                <a:rPr lang="en-US" sz="2800" dirty="0" smtClean="0">
                  <a:solidFill>
                    <a:schemeClr val="bg1"/>
                  </a:solidFill>
                  <a:latin typeface="Trebuchet MS" pitchFamily="34" charset="0"/>
                </a:rPr>
                <a:t/>
              </a:r>
              <a:br>
                <a:rPr lang="en-US" sz="2800" dirty="0" smtClean="0">
                  <a:solidFill>
                    <a:schemeClr val="bg1"/>
                  </a:solidFill>
                  <a:latin typeface="Trebuchet MS" pitchFamily="34" charset="0"/>
                </a:rPr>
              </a:br>
              <a:endParaRPr lang="en-US" sz="2800" dirty="0" smtClean="0">
                <a:solidFill>
                  <a:schemeClr val="bg1"/>
                </a:solidFill>
                <a:latin typeface="Trebuchet MS" pitchFamily="34" charset="0"/>
              </a:endParaRPr>
            </a:p>
            <a:p>
              <a:pPr algn="l" defTabSz="3765639"/>
              <a:r>
                <a:rPr lang="en-US" sz="2800" b="0" dirty="0" smtClean="0">
                  <a:solidFill>
                    <a:schemeClr val="bg1"/>
                  </a:solidFill>
                  <a:latin typeface="Trebuchet MS" pitchFamily="34" charset="0"/>
                </a:rPr>
                <a:t>Need</a:t>
              </a:r>
              <a:r>
                <a:rPr lang="en-US" sz="2800" b="0" baseline="0" dirty="0" smtClean="0">
                  <a:solidFill>
                    <a:schemeClr val="bg1"/>
                  </a:solidFill>
                  <a:latin typeface="Trebuchet MS" pitchFamily="34" charset="0"/>
                </a:rPr>
                <a:t> assistance? Call us at </a:t>
              </a:r>
              <a:r>
                <a:rPr lang="en-US" sz="2800" b="0" dirty="0" smtClean="0">
                  <a:solidFill>
                    <a:srgbClr val="FFC000"/>
                  </a:solidFill>
                  <a:latin typeface="Trebuchet MS" pitchFamily="34" charset="0"/>
                </a:rPr>
                <a:t>1.510.649.3001</a:t>
              </a:r>
            </a:p>
            <a:p>
              <a:pPr algn="l" defTabSz="3765639"/>
              <a:endParaRPr lang="en-US" sz="3600" b="1" dirty="0" smtClean="0">
                <a:solidFill>
                  <a:srgbClr val="FFFF00"/>
                </a:solidFill>
                <a:latin typeface="Trebuchet MS" pitchFamily="34" charset="0"/>
              </a:endParaRPr>
            </a:p>
            <a:p>
              <a:pPr algn="ctr"/>
              <a:endParaRPr lang="en-US" sz="2400" b="1"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QUICK START</a:t>
              </a:r>
            </a:p>
            <a:p>
              <a:pPr algn="ctr"/>
              <a:endParaRPr lang="en-US" sz="32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Zoom in and out</a:t>
              </a:r>
            </a:p>
            <a:p>
              <a:pPr marL="1892300" indent="-1892300" algn="l" defTabSz="850900"/>
              <a:r>
                <a:rPr lang="en-US" sz="2400" b="0" baseline="0" dirty="0" smtClean="0">
                  <a:solidFill>
                    <a:schemeClr val="bg1"/>
                  </a:solidFill>
                  <a:latin typeface="Trebuchet MS" pitchFamily="34" charset="0"/>
                </a:rPr>
                <a:t>	</a:t>
              </a:r>
              <a:r>
                <a:rPr lang="en-US" sz="2400" b="0" baseline="0" dirty="0" smtClean="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smtClean="0">
                  <a:solidFill>
                    <a:schemeClr val="bg1">
                      <a:lumMod val="75000"/>
                    </a:schemeClr>
                  </a:solidFill>
                  <a:latin typeface="Trebuchet MS" pitchFamily="34" charset="0"/>
                </a:rPr>
                <a:t>	</a:t>
              </a:r>
              <a:r>
                <a:rPr lang="en-US" sz="2400" b="0" baseline="0" dirty="0" smtClean="0">
                  <a:solidFill>
                    <a:schemeClr val="bg1">
                      <a:lumMod val="75000"/>
                    </a:schemeClr>
                  </a:solidFill>
                  <a:latin typeface="Trebuchet MS" pitchFamily="34" charset="0"/>
                </a:rPr>
                <a:t>Go to VIEW &gt; ZOOM.</a:t>
              </a:r>
            </a:p>
            <a:p>
              <a:pPr algn="l"/>
              <a:endParaRPr lang="en-US" sz="2800" b="0"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Title, Authors, and Affiliations</a:t>
              </a:r>
            </a:p>
            <a:p>
              <a:pPr algn="l"/>
              <a:r>
                <a:rPr lang="en-US" sz="24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2800" b="1" baseline="0" dirty="0" smtClean="0">
                  <a:solidFill>
                    <a:schemeClr val="bg1"/>
                  </a:solidFill>
                  <a:latin typeface="Trebuchet MS" pitchFamily="34" charset="0"/>
                </a:rPr>
                <a:t/>
              </a:r>
              <a:br>
                <a:rPr lang="en-US" sz="2800" b="1" baseline="0" dirty="0" smtClean="0">
                  <a:solidFill>
                    <a:schemeClr val="bg1"/>
                  </a:solidFill>
                  <a:latin typeface="Trebuchet MS" pitchFamily="34" charset="0"/>
                </a:rPr>
              </a:br>
              <a:endParaRPr lang="en-US" sz="2800" b="1" dirty="0" smtClean="0">
                <a:solidFill>
                  <a:schemeClr val="bg1"/>
                </a:solidFill>
                <a:latin typeface="Trebuchet MS" pitchFamily="34" charset="0"/>
              </a:endParaRPr>
            </a:p>
            <a:p>
              <a:pPr algn="ctr"/>
              <a:endParaRPr lang="en-US" sz="2800" b="1" dirty="0" smtClean="0">
                <a:solidFill>
                  <a:srgbClr val="FFC000"/>
                </a:solidFill>
                <a:latin typeface="Trebuchet MS" pitchFamily="34" charset="0"/>
              </a:endParaRPr>
            </a:p>
            <a:p>
              <a:pPr algn="ctr"/>
              <a:endParaRPr lang="en-US" sz="2800" b="1" dirty="0" smtClean="0">
                <a:solidFill>
                  <a:srgbClr val="FFC000"/>
                </a:solidFill>
                <a:latin typeface="Trebuchet MS" pitchFamily="34" charset="0"/>
              </a:endParaRPr>
            </a:p>
            <a:p>
              <a:pPr algn="ctr"/>
              <a:r>
                <a:rPr lang="en-US" sz="3200" b="1" dirty="0" smtClean="0">
                  <a:solidFill>
                    <a:srgbClr val="FFC000"/>
                  </a:solidFill>
                  <a:latin typeface="Trebuchet MS" pitchFamily="34" charset="0"/>
                </a:rPr>
                <a:t>Adding Logos</a:t>
              </a:r>
              <a:r>
                <a:rPr lang="en-US" sz="3200" b="1" baseline="0" dirty="0" smtClean="0">
                  <a:solidFill>
                    <a:srgbClr val="FFC000"/>
                  </a:solidFill>
                  <a:latin typeface="Trebuchet MS" pitchFamily="34" charset="0"/>
                </a:rPr>
                <a:t> / Seals</a:t>
              </a:r>
            </a:p>
            <a:p>
              <a:pPr algn="l"/>
              <a:r>
                <a:rPr lang="en-US" sz="24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spc="0"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See if your school’s logo is available on our free poster templates page.</a:t>
              </a:r>
            </a:p>
            <a:p>
              <a:pPr algn="l"/>
              <a:endParaRPr lang="en-US" sz="2400" b="0" baseline="0" dirty="0" smtClean="0">
                <a:latin typeface="Trebuchet MS" pitchFamily="34" charset="0"/>
              </a:endParaRPr>
            </a:p>
            <a:p>
              <a:pPr algn="ctr"/>
              <a:r>
                <a:rPr lang="en-US" sz="3200" b="1" baseline="0" dirty="0" smtClean="0">
                  <a:solidFill>
                    <a:srgbClr val="FFC000"/>
                  </a:solidFill>
                  <a:latin typeface="Trebuchet MS" pitchFamily="34" charset="0"/>
                </a:rPr>
                <a:t>Photographs / Graphics</a:t>
              </a:r>
            </a:p>
            <a:p>
              <a:pPr algn="l" defTabSz="977900"/>
              <a:r>
                <a:rPr lang="en-US" sz="24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smtClean="0">
                  <a:solidFill>
                    <a:schemeClr val="bg1">
                      <a:lumMod val="75000"/>
                    </a:schemeClr>
                  </a:solidFill>
                  <a:latin typeface="Trebuchet MS" pitchFamily="34" charset="0"/>
                </a:rPr>
                <a:t>disproportionally.</a:t>
              </a:r>
            </a:p>
            <a:p>
              <a:pPr algn="l" defTabSz="977900"/>
              <a:endParaRPr lang="en-US" sz="2400" b="0" baseline="0" dirty="0" smtClean="0">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r>
                <a:rPr lang="en-US" sz="3200" b="1" baseline="0" dirty="0" smtClean="0">
                  <a:solidFill>
                    <a:srgbClr val="FFC000"/>
                  </a:solidFill>
                  <a:latin typeface="Trebuchet MS" pitchFamily="34" charset="0"/>
                </a:rPr>
                <a:t>Image Quality Check</a:t>
              </a:r>
            </a:p>
            <a:p>
              <a:pPr lvl="0" algn="l" defTabSz="977900"/>
              <a:r>
                <a:rPr lang="en-US" sz="24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2800" b="0" dirty="0" smtClean="0">
                <a:latin typeface="Trebuchet MS" pitchFamily="34" charset="0"/>
              </a:endParaRPr>
            </a:p>
          </p:txBody>
        </p:sp>
        <p:cxnSp>
          <p:nvCxnSpPr>
            <p:cNvPr id="56" name="Straight Connector 55"/>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7" name="Picture 56"/>
            <p:cNvPicPr>
              <a:picLocks noChangeAspect="1"/>
            </p:cNvPicPr>
            <p:nvPr userDrawn="1"/>
          </p:nvPicPr>
          <p:blipFill>
            <a:blip r:embed="rId9" cstate="print"/>
            <a:stretch>
              <a:fillRect/>
            </a:stretch>
          </p:blipFill>
          <p:spPr>
            <a:xfrm>
              <a:off x="-10740740" y="10261718"/>
              <a:ext cx="1597666" cy="1201935"/>
            </a:xfrm>
            <a:prstGeom prst="rect">
              <a:avLst/>
            </a:prstGeom>
          </p:spPr>
        </p:pic>
        <p:pic>
          <p:nvPicPr>
            <p:cNvPr id="58" name="Picture 57"/>
            <p:cNvPicPr>
              <a:picLocks noChangeAspect="1"/>
            </p:cNvPicPr>
            <p:nvPr userDrawn="1"/>
          </p:nvPicPr>
          <p:blipFill>
            <a:blip r:embed="rId10" cstate="print"/>
            <a:stretch>
              <a:fillRect/>
            </a:stretch>
          </p:blipFill>
          <p:spPr>
            <a:xfrm>
              <a:off x="-10732765" y="15696927"/>
              <a:ext cx="9986808" cy="1053596"/>
            </a:xfrm>
            <a:prstGeom prst="rect">
              <a:avLst/>
            </a:prstGeom>
          </p:spPr>
        </p:pic>
        <p:grpSp>
          <p:nvGrpSpPr>
            <p:cNvPr id="59" name="Group 58"/>
            <p:cNvGrpSpPr/>
            <p:nvPr userDrawn="1"/>
          </p:nvGrpSpPr>
          <p:grpSpPr>
            <a:xfrm>
              <a:off x="-9744993" y="23540957"/>
              <a:ext cx="7531182" cy="2120439"/>
              <a:chOff x="-4470427" y="11016658"/>
              <a:chExt cx="3470785" cy="974220"/>
            </a:xfrm>
          </p:grpSpPr>
          <p:grpSp>
            <p:nvGrpSpPr>
              <p:cNvPr id="65" name="Group 64"/>
              <p:cNvGrpSpPr/>
              <p:nvPr userDrawn="1"/>
            </p:nvGrpSpPr>
            <p:grpSpPr>
              <a:xfrm>
                <a:off x="-2783495" y="11060886"/>
                <a:ext cx="624431" cy="893535"/>
                <a:chOff x="-3958697" y="11117435"/>
                <a:chExt cx="779338" cy="1280430"/>
              </a:xfrm>
            </p:grpSpPr>
            <p:pic>
              <p:nvPicPr>
                <p:cNvPr id="71" name="Picture 70"/>
                <p:cNvPicPr>
                  <a:picLocks noChangeAspect="1"/>
                </p:cNvPicPr>
                <p:nvPr userDrawn="1"/>
              </p:nvPicPr>
              <p:blipFill>
                <a:blip r:embed="rId11" cstate="print"/>
                <a:stretch>
                  <a:fillRect/>
                </a:stretch>
              </p:blipFill>
              <p:spPr>
                <a:xfrm>
                  <a:off x="-3948160" y="11117435"/>
                  <a:ext cx="768801" cy="1090857"/>
                </a:xfrm>
                <a:prstGeom prst="rect">
                  <a:avLst/>
                </a:prstGeom>
              </p:spPr>
            </p:pic>
            <p:sp>
              <p:nvSpPr>
                <p:cNvPr id="72" name="TextBox 71"/>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smtClean="0">
                      <a:solidFill>
                        <a:schemeClr val="tx1"/>
                      </a:solidFill>
                    </a:rPr>
                    <a:t>ORIGINAL</a:t>
                  </a:r>
                  <a:endParaRPr lang="en-US" sz="1600" b="1" dirty="0">
                    <a:solidFill>
                      <a:schemeClr val="tx1"/>
                    </a:solidFill>
                  </a:endParaRPr>
                </a:p>
              </p:txBody>
            </p:sp>
          </p:grpSp>
          <p:grpSp>
            <p:nvGrpSpPr>
              <p:cNvPr id="66" name="Group 65"/>
              <p:cNvGrpSpPr/>
              <p:nvPr userDrawn="1"/>
            </p:nvGrpSpPr>
            <p:grpSpPr>
              <a:xfrm>
                <a:off x="-2033159" y="11060889"/>
                <a:ext cx="1033517" cy="893529"/>
                <a:chOff x="-2921738" y="11200127"/>
                <a:chExt cx="1420279" cy="1227904"/>
              </a:xfrm>
            </p:grpSpPr>
            <p:pic>
              <p:nvPicPr>
                <p:cNvPr id="69" name="Picture 68"/>
                <p:cNvPicPr>
                  <a:picLocks noChangeAspect="1"/>
                </p:cNvPicPr>
                <p:nvPr userDrawn="1"/>
              </p:nvPicPr>
              <p:blipFill>
                <a:blip r:embed="rId11" cstate="print"/>
                <a:stretch>
                  <a:fillRect/>
                </a:stretch>
              </p:blipFill>
              <p:spPr>
                <a:xfrm>
                  <a:off x="-2921738" y="11200127"/>
                  <a:ext cx="1420279" cy="1029694"/>
                </a:xfrm>
                <a:prstGeom prst="rect">
                  <a:avLst/>
                </a:prstGeom>
              </p:spPr>
            </p:pic>
            <p:sp>
              <p:nvSpPr>
                <p:cNvPr id="70" name="TextBox 69"/>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smtClean="0">
                      <a:solidFill>
                        <a:schemeClr val="bg1"/>
                      </a:solidFill>
                    </a:rPr>
                    <a:t>DISTORTED</a:t>
                  </a:r>
                  <a:endParaRPr lang="en-US" sz="700" b="1" dirty="0">
                    <a:solidFill>
                      <a:schemeClr val="bg1"/>
                    </a:solidFill>
                  </a:endParaRPr>
                </a:p>
              </p:txBody>
            </p:sp>
          </p:grpSp>
          <p:pic>
            <p:nvPicPr>
              <p:cNvPr id="67" name="Picture 66"/>
              <p:cNvPicPr>
                <a:picLocks noChangeAspect="1"/>
              </p:cNvPicPr>
              <p:nvPr userDrawn="1"/>
            </p:nvPicPr>
            <p:blipFill>
              <a:blip r:embed="rId12" cstate="print"/>
              <a:stretch>
                <a:fillRect/>
              </a:stretch>
            </p:blipFill>
            <p:spPr>
              <a:xfrm>
                <a:off x="-4470427" y="11016658"/>
                <a:ext cx="1098742" cy="847761"/>
              </a:xfrm>
              <a:prstGeom prst="rect">
                <a:avLst/>
              </a:prstGeom>
            </p:spPr>
          </p:pic>
          <p:sp>
            <p:nvSpPr>
              <p:cNvPr id="68" name="TextBox 67"/>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smtClean="0">
                    <a:solidFill>
                      <a:schemeClr val="bg1"/>
                    </a:solidFill>
                  </a:rPr>
                  <a:t>Corner</a:t>
                </a:r>
                <a:r>
                  <a:rPr lang="en-US" sz="1600" baseline="0" dirty="0" smtClean="0">
                    <a:solidFill>
                      <a:schemeClr val="bg1"/>
                    </a:solidFill>
                  </a:rPr>
                  <a:t> handles</a:t>
                </a:r>
                <a:endParaRPr lang="en-US" sz="1600" dirty="0">
                  <a:solidFill>
                    <a:schemeClr val="bg1"/>
                  </a:solidFill>
                </a:endParaRPr>
              </a:p>
            </p:txBody>
          </p:sp>
        </p:grpSp>
        <p:grpSp>
          <p:nvGrpSpPr>
            <p:cNvPr id="60" name="Group 59"/>
            <p:cNvGrpSpPr/>
            <p:nvPr userDrawn="1"/>
          </p:nvGrpSpPr>
          <p:grpSpPr>
            <a:xfrm>
              <a:off x="-10398793" y="27751410"/>
              <a:ext cx="9323012" cy="2453251"/>
              <a:chOff x="-4754996" y="12734136"/>
              <a:chExt cx="4296559" cy="1127128"/>
            </a:xfrm>
          </p:grpSpPr>
          <p:graphicFrame>
            <p:nvGraphicFramePr>
              <p:cNvPr id="61" name="Object 60"/>
              <p:cNvGraphicFramePr>
                <a:graphicFrameLocks noChangeAspect="1"/>
              </p:cNvGraphicFramePr>
              <p:nvPr userDrawn="1">
                <p:extLst>
                  <p:ext uri="{D42A27DB-BD31-4B8C-83A1-F6EECF244321}">
                    <p14:modId xmlns="" xmlns:p14="http://schemas.microsoft.com/office/powerpoint/2010/main" val="1199812768"/>
                  </p:ext>
                </p:extLst>
              </p:nvPr>
            </p:nvGraphicFramePr>
            <p:xfrm>
              <a:off x="-4533347" y="12734142"/>
              <a:ext cx="1828800" cy="1117600"/>
            </p:xfrm>
            <a:graphic>
              <a:graphicData uri="http://schemas.openxmlformats.org/presentationml/2006/ole">
                <p:oleObj spid="_x0000_s2189" name="Image" r:id="rId13" imgW="1828571" imgH="1117460" progId="">
                  <p:embed/>
                </p:oleObj>
              </a:graphicData>
            </a:graphic>
          </p:graphicFrame>
          <p:graphicFrame>
            <p:nvGraphicFramePr>
              <p:cNvPr id="62" name="Object 61"/>
              <p:cNvGraphicFramePr>
                <a:graphicFrameLocks noChangeAspect="1"/>
              </p:cNvGraphicFramePr>
              <p:nvPr userDrawn="1">
                <p:extLst>
                  <p:ext uri="{D42A27DB-BD31-4B8C-83A1-F6EECF244321}">
                    <p14:modId xmlns="" xmlns:p14="http://schemas.microsoft.com/office/powerpoint/2010/main" val="4096349677"/>
                  </p:ext>
                </p:extLst>
              </p:nvPr>
            </p:nvGraphicFramePr>
            <p:xfrm>
              <a:off x="-2456641" y="12737835"/>
              <a:ext cx="1828800" cy="1117600"/>
            </p:xfrm>
            <a:graphic>
              <a:graphicData uri="http://schemas.openxmlformats.org/presentationml/2006/ole">
                <p:oleObj spid="_x0000_s2190" name="Image" r:id="rId14" imgW="1828571" imgH="1117460" progId="">
                  <p:embed/>
                </p:oleObj>
              </a:graphicData>
            </a:graphic>
          </p:graphicFrame>
          <p:sp>
            <p:nvSpPr>
              <p:cNvPr id="63" name="TextBox 62"/>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smtClean="0">
                    <a:solidFill>
                      <a:srgbClr val="92D050"/>
                    </a:solidFill>
                  </a:rPr>
                  <a:t>Good</a:t>
                </a:r>
                <a:r>
                  <a:rPr lang="en-US" sz="1600" baseline="0" dirty="0" smtClean="0">
                    <a:solidFill>
                      <a:srgbClr val="92D050"/>
                    </a:solidFill>
                  </a:rPr>
                  <a:t> </a:t>
                </a:r>
                <a:r>
                  <a:rPr lang="en-US" sz="1600" baseline="0" dirty="0" smtClean="0">
                    <a:solidFill>
                      <a:schemeClr val="bg1"/>
                    </a:solidFill>
                  </a:rPr>
                  <a:t>printing quality</a:t>
                </a:r>
                <a:endParaRPr lang="en-US" sz="1600" dirty="0">
                  <a:solidFill>
                    <a:schemeClr val="bg1"/>
                  </a:solidFill>
                </a:endParaRPr>
              </a:p>
            </p:txBody>
          </p:sp>
          <p:sp>
            <p:nvSpPr>
              <p:cNvPr id="64" name="TextBox 63"/>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smtClean="0">
                    <a:solidFill>
                      <a:srgbClr val="FF0000"/>
                    </a:solidFill>
                  </a:rPr>
                  <a:t>Bad </a:t>
                </a:r>
                <a:r>
                  <a:rPr lang="en-US" sz="1600" dirty="0" smtClean="0">
                    <a:solidFill>
                      <a:schemeClr val="bg1"/>
                    </a:solidFill>
                  </a:rPr>
                  <a:t>printing quality</a:t>
                </a:r>
                <a:endParaRPr lang="en-US" sz="1600" dirty="0">
                  <a:solidFill>
                    <a:schemeClr val="bg1"/>
                  </a:solidFill>
                </a:endParaRPr>
              </a:p>
            </p:txBody>
          </p:sp>
        </p:grpSp>
      </p:grpSp>
      <p:sp>
        <p:nvSpPr>
          <p:cNvPr id="41" name="Rounded Rectangle 40"/>
          <p:cNvSpPr/>
          <p:nvPr/>
        </p:nvSpPr>
        <p:spPr>
          <a:xfrm>
            <a:off x="29342871" y="4770782"/>
            <a:ext cx="13577436" cy="2627972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a:off x="15117125" y="4749583"/>
            <a:ext cx="13577436" cy="2627972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a:off x="891379" y="4791981"/>
            <a:ext cx="13577436" cy="26279729"/>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rot="10800000">
            <a:off x="-36600" y="31404884"/>
            <a:ext cx="43927800" cy="1502229"/>
            <a:chOff x="-14192" y="1382"/>
            <a:chExt cx="27451941" cy="4572641"/>
          </a:xfrm>
        </p:grpSpPr>
        <p:sp>
          <p:nvSpPr>
            <p:cNvPr id="75"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nvGrpSpPr>
          <p:cNvPr id="79" name="Group 78"/>
          <p:cNvGrpSpPr/>
          <p:nvPr/>
        </p:nvGrpSpPr>
        <p:grpSpPr>
          <a:xfrm>
            <a:off x="-14192" y="1382"/>
            <a:ext cx="43905392" cy="4572641"/>
            <a:chOff x="-14192" y="1382"/>
            <a:chExt cx="27451941" cy="4572641"/>
          </a:xfrm>
        </p:grpSpPr>
        <p:sp>
          <p:nvSpPr>
            <p:cNvPr id="80" name="Rectangle 16"/>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ectangle 15"/>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73" name="Text Box 14"/>
          <p:cNvSpPr txBox="1">
            <a:spLocks noChangeArrowheads="1"/>
          </p:cNvSpPr>
          <p:nvPr/>
        </p:nvSpPr>
        <p:spPr bwMode="auto">
          <a:xfrm>
            <a:off x="1003118" y="32156325"/>
            <a:ext cx="3786383" cy="324883"/>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600" b="1" dirty="0" smtClean="0">
                <a:solidFill>
                  <a:schemeClr val="bg1">
                    <a:lumMod val="75000"/>
                  </a:schemeClr>
                </a:solidFill>
                <a:latin typeface="Arial" charset="0"/>
              </a:rPr>
              <a:t>RESEARCH POSTER PRESENTATION </a:t>
            </a:r>
            <a:r>
              <a:rPr lang="en-US" sz="600" b="1" dirty="0">
                <a:solidFill>
                  <a:schemeClr val="bg1">
                    <a:lumMod val="75000"/>
                  </a:schemeClr>
                </a:solidFill>
                <a:latin typeface="Arial" charset="0"/>
              </a:rPr>
              <a:t>DESIGN © </a:t>
            </a:r>
            <a:r>
              <a:rPr lang="en-US" sz="600" b="1" dirty="0" smtClean="0">
                <a:solidFill>
                  <a:schemeClr val="bg1">
                    <a:lumMod val="75000"/>
                  </a:schemeClr>
                </a:solidFill>
                <a:latin typeface="Arial" charset="0"/>
              </a:rPr>
              <a:t>2015</a:t>
            </a:r>
            <a:endParaRPr lang="en-US" sz="600" b="1" dirty="0">
              <a:solidFill>
                <a:schemeClr val="bg1">
                  <a:lumMod val="75000"/>
                </a:schemeClr>
              </a:solidFill>
              <a:latin typeface="Arial" charset="0"/>
            </a:endParaRP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8" r:id="rId1"/>
  </p:sldLayoutIdLst>
  <p:timing>
    <p:tnLst>
      <p:par>
        <p:cTn id="1" dur="indefinite" restart="never" nodeType="tmRoot"/>
      </p:par>
    </p:tnLst>
  </p:timing>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90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43" name="Group 42"/>
          <p:cNvGrpSpPr/>
          <p:nvPr/>
        </p:nvGrpSpPr>
        <p:grpSpPr>
          <a:xfrm>
            <a:off x="44157839" y="-55065"/>
            <a:ext cx="11062139" cy="32973465"/>
            <a:chOff x="44157839" y="-55065"/>
            <a:chExt cx="11062139" cy="32973465"/>
          </a:xfrm>
        </p:grpSpPr>
        <p:sp>
          <p:nvSpPr>
            <p:cNvPr id="44" name="Rectangle 43"/>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000" b="1" spc="600" dirty="0" smtClean="0">
                  <a:solidFill>
                    <a:schemeClr val="bg1"/>
                  </a:solidFill>
                  <a:latin typeface="Trebuchet MS" pitchFamily="34" charset="0"/>
                </a:rPr>
                <a:t>QUICK START (cont.)</a:t>
              </a:r>
            </a:p>
            <a:p>
              <a:pPr algn="ctr"/>
              <a:endParaRPr lang="en-US" sz="36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24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endParaRPr lang="en-US" sz="2400" b="0" baseline="0" dirty="0" smtClean="0">
                <a:solidFill>
                  <a:schemeClr val="bg1">
                    <a:lumMod val="75000"/>
                  </a:schemeClr>
                </a:solidFill>
                <a:latin typeface="Trebuchet MS" pitchFamily="34" charset="0"/>
              </a:endParaRPr>
            </a:p>
            <a:p>
              <a:pPr marL="0" indent="0" algn="l" defTabSz="114300"/>
              <a:r>
                <a:rPr lang="en-US" sz="24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Text</a:t>
              </a:r>
            </a:p>
            <a:p>
              <a:pPr marL="3265488" lvl="2" indent="0" algn="l" defTabSz="114300"/>
              <a:r>
                <a:rPr lang="en-US" sz="24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2400" b="0" baseline="0" dirty="0" smtClean="0">
                  <a:solidFill>
                    <a:schemeClr val="bg1">
                      <a:lumMod val="75000"/>
                    </a:schemeClr>
                  </a:solidFill>
                  <a:latin typeface="Trebuchet MS" pitchFamily="34" charset="0"/>
                </a:rPr>
                <a:t> </a:t>
              </a:r>
              <a:r>
                <a:rPr kumimoji="0" lang="en-US" sz="32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2400" b="0" baseline="0" dirty="0" smtClean="0">
                <a:solidFill>
                  <a:schemeClr val="bg1">
                    <a:lumMod val="75000"/>
                  </a:schemeClr>
                </a:solidFill>
                <a:latin typeface="Trebuchet MS" pitchFamily="34" charset="0"/>
              </a:endParaRPr>
            </a:p>
            <a:p>
              <a:pPr marL="1518341" lvl="2" indent="0" algn="l" defTabSz="114300"/>
              <a:endParaRPr lang="en-US" sz="2400" b="0" baseline="0" dirty="0" smtClean="0">
                <a:solidFill>
                  <a:schemeClr val="bg1">
                    <a:lumMod val="75000"/>
                  </a:schemeClr>
                </a:solidFill>
                <a:latin typeface="Trebuchet MS" pitchFamily="34" charset="0"/>
              </a:endParaRPr>
            </a:p>
            <a:p>
              <a:pPr algn="ctr"/>
              <a:r>
                <a:rPr lang="en-US" sz="3200" b="1" baseline="0" dirty="0" smtClean="0">
                  <a:solidFill>
                    <a:srgbClr val="FFC000"/>
                  </a:solidFill>
                  <a:latin typeface="Trebuchet MS" pitchFamily="34" charset="0"/>
                </a:rPr>
                <a:t>How to add Tables</a:t>
              </a:r>
            </a:p>
            <a:p>
              <a:pPr marL="1730375" lvl="1" indent="0" algn="l" defTabSz="114300"/>
              <a:r>
                <a:rPr lang="en-US" sz="2400" b="0" baseline="0" dirty="0" smtClean="0">
                  <a:solidFill>
                    <a:schemeClr val="bg1">
                      <a:lumMod val="75000"/>
                    </a:schemeClr>
                  </a:solidFill>
                  <a:latin typeface="Trebuchet MS" pitchFamily="34" charset="0"/>
                </a:rPr>
                <a:t>To add a table from scratch go to the INSERT menu and </a:t>
              </a:r>
              <a:br>
                <a:rPr lang="en-US" sz="2400" b="0" baseline="0" dirty="0" smtClean="0">
                  <a:solidFill>
                    <a:schemeClr val="bg1">
                      <a:lumMod val="75000"/>
                    </a:schemeClr>
                  </a:solidFill>
                  <a:latin typeface="Trebuchet MS" pitchFamily="34" charset="0"/>
                </a:rPr>
              </a:br>
              <a:r>
                <a:rPr lang="en-US" sz="2400" b="0" baseline="0" dirty="0" smtClean="0">
                  <a:solidFill>
                    <a:schemeClr val="bg1">
                      <a:lumMod val="75000"/>
                    </a:schemeClr>
                  </a:solidFill>
                  <a:latin typeface="Trebuchet MS" pitchFamily="34" charset="0"/>
                </a:rPr>
                <a:t>click on TABLE. A drop-down box will help you select rows and columns. </a:t>
              </a:r>
            </a:p>
            <a:p>
              <a:pPr marL="0" lvl="0" indent="0" algn="l" defTabSz="114300"/>
              <a:r>
                <a:rPr lang="en-US" sz="24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45" name="Object 44"/>
            <p:cNvGraphicFramePr>
              <a:graphicFrameLocks noChangeAspect="1"/>
            </p:cNvGraphicFramePr>
            <p:nvPr userDrawn="1">
              <p:extLst>
                <p:ext uri="{D42A27DB-BD31-4B8C-83A1-F6EECF244321}">
                  <p14:modId xmlns="" xmlns:p14="http://schemas.microsoft.com/office/powerpoint/2010/main" val="262704017"/>
                </p:ext>
              </p:extLst>
            </p:nvPr>
          </p:nvGraphicFramePr>
          <p:xfrm>
            <a:off x="46915679" y="3349444"/>
            <a:ext cx="5586150" cy="2063772"/>
          </p:xfrm>
          <a:graphic>
            <a:graphicData uri="http://schemas.openxmlformats.org/presentationml/2006/ole">
              <p:oleObj spid="_x0000_s3207" name="Image" r:id="rId5" imgW="4571429" imgH="1688889" progId="">
                <p:embed/>
              </p:oleObj>
            </a:graphicData>
          </a:graphic>
        </p:graphicFrame>
        <p:pic>
          <p:nvPicPr>
            <p:cNvPr id="46" name="Picture 45"/>
            <p:cNvPicPr>
              <a:picLocks noChangeAspect="1"/>
            </p:cNvPicPr>
            <p:nvPr userDrawn="1"/>
          </p:nvPicPr>
          <p:blipFill>
            <a:blip r:embed="rId6" cstate="print"/>
            <a:stretch>
              <a:fillRect/>
            </a:stretch>
          </p:blipFill>
          <p:spPr>
            <a:xfrm>
              <a:off x="44621819" y="7740040"/>
              <a:ext cx="2969584" cy="1370577"/>
            </a:xfrm>
            <a:prstGeom prst="rect">
              <a:avLst/>
            </a:prstGeom>
            <a:ln>
              <a:noFill/>
            </a:ln>
          </p:spPr>
        </p:pic>
        <p:graphicFrame>
          <p:nvGraphicFramePr>
            <p:cNvPr id="47" name="Object 46"/>
            <p:cNvGraphicFramePr>
              <a:graphicFrameLocks noChangeAspect="1"/>
            </p:cNvGraphicFramePr>
            <p:nvPr userDrawn="1">
              <p:extLst>
                <p:ext uri="{D42A27DB-BD31-4B8C-83A1-F6EECF244321}">
                  <p14:modId xmlns="" xmlns:p14="http://schemas.microsoft.com/office/powerpoint/2010/main" val="2040245264"/>
                </p:ext>
              </p:extLst>
            </p:nvPr>
          </p:nvGraphicFramePr>
          <p:xfrm>
            <a:off x="44629619" y="12347263"/>
            <a:ext cx="1482266" cy="992162"/>
          </p:xfrm>
          <a:graphic>
            <a:graphicData uri="http://schemas.openxmlformats.org/presentationml/2006/ole">
              <p:oleObj spid="_x0000_s3208" name="Image" r:id="rId7" imgW="1574603" imgH="1053968" progId="">
                <p:embed/>
              </p:oleObj>
            </a:graphicData>
          </a:graphic>
        </p:graphicFrame>
        <p:grpSp>
          <p:nvGrpSpPr>
            <p:cNvPr id="48" name="Group 47"/>
            <p:cNvGrpSpPr/>
            <p:nvPr userDrawn="1"/>
          </p:nvGrpSpPr>
          <p:grpSpPr>
            <a:xfrm>
              <a:off x="44487207" y="29414560"/>
              <a:ext cx="10354213" cy="1265612"/>
              <a:chOff x="44200453" y="28362386"/>
              <a:chExt cx="9771399" cy="1090622"/>
            </a:xfrm>
          </p:grpSpPr>
          <p:sp>
            <p:nvSpPr>
              <p:cNvPr id="50" name="Rounded Rectangle 49"/>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7" descr="http://t2.gstatic.com/images?q=tbn:ANd9GcR4APHC6TT9w54M2zn_pvCiBxUNcspYPoVxirLRphBoJabfSvu7zw">
                <a:hlinkClick r:id="rId8"/>
              </p:cNvPr>
              <p:cNvPicPr>
                <a:picLocks noChangeAspect="1" noChangeArrowheads="1"/>
              </p:cNvPicPr>
              <p:nvPr userDrawn="1"/>
            </p:nvPicPr>
            <p:blipFill>
              <a:blip r:embed="rId9" cstate="print"/>
              <a:srcRect/>
              <a:stretch>
                <a:fillRect/>
              </a:stretch>
            </p:blipFill>
            <p:spPr bwMode="auto">
              <a:xfrm>
                <a:off x="44326393" y="28460718"/>
                <a:ext cx="914401" cy="914399"/>
              </a:xfrm>
              <a:prstGeom prst="rect">
                <a:avLst/>
              </a:prstGeom>
              <a:noFill/>
              <a:ln>
                <a:noFill/>
              </a:ln>
            </p:spPr>
          </p:pic>
          <p:sp>
            <p:nvSpPr>
              <p:cNvPr id="52" name="TextBox 51"/>
              <p:cNvSpPr txBox="1"/>
              <p:nvPr userDrawn="1"/>
            </p:nvSpPr>
            <p:spPr>
              <a:xfrm>
                <a:off x="45300663" y="28552305"/>
                <a:ext cx="8671189" cy="716099"/>
              </a:xfrm>
              <a:prstGeom prst="rect">
                <a:avLst/>
              </a:prstGeom>
              <a:noFill/>
              <a:ln>
                <a:noFill/>
              </a:ln>
            </p:spPr>
            <p:txBody>
              <a:bodyPr wrap="square" rtlCol="0">
                <a:spAutoFit/>
              </a:bodyPr>
              <a:lstStyle/>
              <a:p>
                <a:r>
                  <a:rPr lang="en-US" sz="2400" dirty="0" smtClean="0">
                    <a:solidFill>
                      <a:schemeClr val="tx2"/>
                    </a:solidFill>
                    <a:latin typeface="Trebuchet MS" pitchFamily="34" charset="0"/>
                  </a:rPr>
                  <a:t>Student</a:t>
                </a:r>
                <a:r>
                  <a:rPr lang="en-US" sz="2400" baseline="0" dirty="0" smtClean="0">
                    <a:solidFill>
                      <a:schemeClr val="tx2"/>
                    </a:solidFill>
                    <a:latin typeface="Trebuchet MS" pitchFamily="34" charset="0"/>
                  </a:rPr>
                  <a:t> discounts are available on our </a:t>
                </a:r>
                <a:r>
                  <a:rPr lang="en-US" sz="2400" baseline="0" dirty="0" err="1" smtClean="0">
                    <a:solidFill>
                      <a:schemeClr val="tx2"/>
                    </a:solidFill>
                    <a:latin typeface="Trebuchet MS" pitchFamily="34" charset="0"/>
                  </a:rPr>
                  <a:t>Facebook</a:t>
                </a:r>
                <a:r>
                  <a:rPr lang="en-US" sz="2400" baseline="0" dirty="0" smtClean="0">
                    <a:solidFill>
                      <a:schemeClr val="tx2"/>
                    </a:solidFill>
                    <a:latin typeface="Trebuchet MS" pitchFamily="34" charset="0"/>
                  </a:rPr>
                  <a:t> page.</a:t>
                </a:r>
                <a:br>
                  <a:rPr lang="en-US" sz="2400" baseline="0" dirty="0" smtClean="0">
                    <a:solidFill>
                      <a:schemeClr val="tx2"/>
                    </a:solidFill>
                    <a:latin typeface="Trebuchet MS" pitchFamily="34" charset="0"/>
                  </a:rPr>
                </a:br>
                <a:r>
                  <a:rPr lang="en-US" sz="2400" baseline="0" dirty="0" smtClean="0">
                    <a:solidFill>
                      <a:schemeClr val="tx2"/>
                    </a:solidFill>
                    <a:latin typeface="Trebuchet MS" pitchFamily="34" charset="0"/>
                  </a:rPr>
                  <a:t>Go to </a:t>
                </a:r>
                <a:r>
                  <a:rPr lang="en-US" sz="2400" u="sng" baseline="0" dirty="0" smtClean="0">
                    <a:solidFill>
                      <a:schemeClr val="tx2"/>
                    </a:solidFill>
                    <a:latin typeface="Trebuchet MS" pitchFamily="34" charset="0"/>
                  </a:rPr>
                  <a:t>PosterPresentations.com</a:t>
                </a:r>
                <a:r>
                  <a:rPr lang="en-US" sz="2400" baseline="0" dirty="0" smtClean="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49" name="TextBox 48"/>
            <p:cNvSpPr txBox="1"/>
            <p:nvPr userDrawn="1"/>
          </p:nvSpPr>
          <p:spPr>
            <a:xfrm>
              <a:off x="44262808" y="31169782"/>
              <a:ext cx="6870215" cy="1399638"/>
            </a:xfrm>
            <a:prstGeom prst="rect">
              <a:avLst/>
            </a:prstGeom>
            <a:noFill/>
          </p:spPr>
          <p:txBody>
            <a:bodyPr wrap="square" lIns="65304" tIns="32651" rIns="65304" bIns="32651" rtlCol="0">
              <a:spAutoFit/>
            </a:bodyPr>
            <a:lstStyle/>
            <a:p>
              <a:pPr>
                <a:lnSpc>
                  <a:spcPts val="2600"/>
                </a:lnSpc>
              </a:pPr>
              <a:r>
                <a:rPr lang="en-US" sz="2800" dirty="0" smtClean="0">
                  <a:solidFill>
                    <a:schemeClr val="bg1"/>
                  </a:solidFill>
                </a:rPr>
                <a:t>© 2013</a:t>
              </a:r>
              <a:r>
                <a:rPr lang="en-US" sz="2800" baseline="0" dirty="0" smtClean="0">
                  <a:solidFill>
                    <a:schemeClr val="bg1"/>
                  </a:solidFill>
                </a:rPr>
                <a:t> </a:t>
              </a:r>
              <a:r>
                <a:rPr lang="en-US" sz="2800" dirty="0" smtClean="0">
                  <a:solidFill>
                    <a:schemeClr val="bg1"/>
                  </a:solidFill>
                </a:rPr>
                <a:t>PosterPresentations.com</a:t>
              </a:r>
              <a:br>
                <a:rPr lang="en-US" sz="2800" dirty="0" smtClean="0">
                  <a:solidFill>
                    <a:schemeClr val="bg1"/>
                  </a:solidFill>
                </a:rPr>
              </a:br>
              <a:r>
                <a:rPr lang="en-US" sz="2800" dirty="0" smtClean="0">
                  <a:solidFill>
                    <a:schemeClr val="bg1"/>
                  </a:solidFill>
                </a:rPr>
                <a:t>    </a:t>
              </a:r>
              <a:r>
                <a:rPr lang="en-US" sz="2400" dirty="0" smtClean="0">
                  <a:solidFill>
                    <a:schemeClr val="bg1"/>
                  </a:solidFill>
                </a:rPr>
                <a:t>2117 Fourth Street ,</a:t>
              </a:r>
              <a:r>
                <a:rPr lang="en-US" sz="2400" baseline="0" dirty="0" smtClean="0">
                  <a:solidFill>
                    <a:schemeClr val="bg1"/>
                  </a:solidFill>
                </a:rPr>
                <a:t> Unit C        </a:t>
              </a:r>
            </a:p>
            <a:p>
              <a:pPr>
                <a:lnSpc>
                  <a:spcPts val="2600"/>
                </a:lnSpc>
              </a:pPr>
              <a:r>
                <a:rPr lang="en-US" sz="2400" baseline="0" dirty="0" smtClean="0">
                  <a:solidFill>
                    <a:schemeClr val="bg1"/>
                  </a:solidFill>
                </a:rPr>
                <a:t>     Berkeley CA </a:t>
              </a:r>
              <a:r>
                <a:rPr lang="en-US" sz="2000" baseline="0" dirty="0" smtClean="0">
                  <a:solidFill>
                    <a:schemeClr val="bg1"/>
                  </a:solidFill>
                </a:rPr>
                <a:t>94710</a:t>
              </a:r>
              <a:r>
                <a:rPr lang="en-US" sz="2400" baseline="0" dirty="0" smtClean="0">
                  <a:solidFill>
                    <a:schemeClr val="bg1"/>
                  </a:solidFill>
                </a:rPr>
                <a:t/>
              </a:r>
              <a:br>
                <a:rPr lang="en-US" sz="2400" baseline="0" dirty="0" smtClean="0">
                  <a:solidFill>
                    <a:schemeClr val="bg1"/>
                  </a:solidFill>
                </a:rPr>
              </a:br>
              <a:r>
                <a:rPr lang="en-US" sz="2400" baseline="0" dirty="0" smtClean="0">
                  <a:solidFill>
                    <a:schemeClr val="bg1"/>
                  </a:solidFill>
                </a:rPr>
                <a:t>    </a:t>
              </a:r>
              <a:r>
                <a:rPr lang="en-US" sz="2400" b="1" baseline="0" dirty="0" smtClean="0">
                  <a:solidFill>
                    <a:srgbClr val="FFFF00"/>
                  </a:solidFill>
                </a:rPr>
                <a:t>posterpresenter@gmail.com</a:t>
              </a:r>
              <a:endParaRPr lang="en-US" sz="2800" b="1" dirty="0">
                <a:solidFill>
                  <a:srgbClr val="FFFF00"/>
                </a:solidFill>
              </a:endParaRPr>
            </a:p>
          </p:txBody>
        </p:sp>
      </p:grpSp>
      <p:grpSp>
        <p:nvGrpSpPr>
          <p:cNvPr id="53" name="Group 52"/>
          <p:cNvGrpSpPr/>
          <p:nvPr/>
        </p:nvGrpSpPr>
        <p:grpSpPr>
          <a:xfrm>
            <a:off x="-11225189" y="-1"/>
            <a:ext cx="11018865" cy="32918401"/>
            <a:chOff x="-11225189" y="-1"/>
            <a:chExt cx="11018865" cy="32918401"/>
          </a:xfrm>
        </p:grpSpPr>
        <p:sp>
          <p:nvSpPr>
            <p:cNvPr id="54" name="Rectangle 53"/>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3200" b="1" spc="0" dirty="0" smtClean="0">
                  <a:solidFill>
                    <a:srgbClr val="FF0000"/>
                  </a:solidFill>
                  <a:latin typeface="Trebuchet MS" pitchFamily="34" charset="0"/>
                </a:rPr>
                <a:t>(—THIS SIDEBAR DOES NOT PRINT—)</a:t>
              </a:r>
              <a:endParaRPr lang="en-US" sz="3200" b="1" spc="600"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DESIGN</a:t>
              </a:r>
              <a:r>
                <a:rPr lang="en-US" sz="4000" b="1" spc="600" baseline="0" dirty="0" smtClean="0">
                  <a:solidFill>
                    <a:schemeClr val="bg1"/>
                  </a:solidFill>
                  <a:latin typeface="Trebuchet MS" pitchFamily="34" charset="0"/>
                </a:rPr>
                <a:t> </a:t>
              </a:r>
              <a:r>
                <a:rPr lang="en-US" sz="4000" b="1" spc="600" dirty="0" smtClean="0">
                  <a:solidFill>
                    <a:schemeClr val="bg1"/>
                  </a:solidFill>
                  <a:latin typeface="Trebuchet MS" pitchFamily="34" charset="0"/>
                </a:rPr>
                <a:t>GUIDE</a:t>
              </a:r>
            </a:p>
            <a:p>
              <a:pPr algn="ctr"/>
              <a:endParaRPr lang="en-US" sz="2800" b="1" dirty="0" smtClean="0">
                <a:latin typeface="Trebuchet MS" pitchFamily="34" charset="0"/>
              </a:endParaRPr>
            </a:p>
            <a:p>
              <a:pPr defTabSz="3765639"/>
              <a:r>
                <a:rPr lang="en-US" sz="2800" i="0" dirty="0" smtClean="0">
                  <a:latin typeface="Trebuchet MS" pitchFamily="34" charset="0"/>
                </a:rPr>
                <a:t>This PowerPoint</a:t>
              </a:r>
              <a:r>
                <a:rPr lang="en-US" sz="2800" i="0" baseline="0" dirty="0" smtClean="0">
                  <a:latin typeface="Trebuchet MS" pitchFamily="34" charset="0"/>
                </a:rPr>
                <a:t> </a:t>
              </a:r>
              <a:r>
                <a:rPr lang="en-US" sz="2800" i="0" dirty="0" smtClean="0">
                  <a:latin typeface="Trebuchet MS" pitchFamily="34" charset="0"/>
                </a:rPr>
                <a:t>2007 template produces</a:t>
              </a:r>
              <a:r>
                <a:rPr lang="en-US" sz="2800" i="0" baseline="0" dirty="0" smtClean="0">
                  <a:latin typeface="Trebuchet MS" pitchFamily="34" charset="0"/>
                </a:rPr>
                <a:t> </a:t>
              </a:r>
              <a:r>
                <a:rPr lang="en-US" sz="2800" i="0" dirty="0" smtClean="0">
                  <a:latin typeface="Trebuchet MS" pitchFamily="34" charset="0"/>
                </a:rPr>
                <a:t>a 36”x48” presentation poster. </a:t>
              </a:r>
              <a:r>
                <a:rPr lang="en-US" sz="2800" dirty="0" smtClean="0">
                  <a:latin typeface="Trebuchet MS" pitchFamily="34" charset="0"/>
                </a:rPr>
                <a:t>You</a:t>
              </a:r>
              <a:r>
                <a:rPr lang="en-US" sz="2800" baseline="0" dirty="0" smtClean="0">
                  <a:latin typeface="Trebuchet MS" pitchFamily="34" charset="0"/>
                </a:rPr>
                <a:t> can u</a:t>
              </a:r>
              <a:r>
                <a:rPr lang="en-US" sz="2800" dirty="0" smtClean="0">
                  <a:latin typeface="Trebuchet MS" pitchFamily="34" charset="0"/>
                </a:rPr>
                <a:t>se</a:t>
              </a:r>
              <a:r>
                <a:rPr lang="en-US" sz="2800" baseline="0" dirty="0" smtClean="0">
                  <a:latin typeface="Trebuchet MS" pitchFamily="34" charset="0"/>
                </a:rPr>
                <a:t> it to create your research poster and </a:t>
              </a:r>
              <a:r>
                <a:rPr lang="en-US" sz="2800" dirty="0" smtClean="0">
                  <a:latin typeface="Trebuchet MS" pitchFamily="34" charset="0"/>
                </a:rPr>
                <a:t>save valuable time placing titles, subtitles,</a:t>
              </a:r>
              <a:r>
                <a:rPr lang="en-US" sz="2800" baseline="0" dirty="0" smtClean="0">
                  <a:latin typeface="Trebuchet MS" pitchFamily="34" charset="0"/>
                </a:rPr>
                <a:t> text, and graphics</a:t>
              </a:r>
              <a:r>
                <a:rPr lang="en-US" sz="2800" dirty="0" smtClean="0">
                  <a:latin typeface="Trebuchet MS" pitchFamily="34" charset="0"/>
                </a:rPr>
                <a:t>. </a:t>
              </a:r>
            </a:p>
            <a:p>
              <a:pPr defTabSz="3765639"/>
              <a:endParaRPr lang="en-US" sz="2800" dirty="0" smtClean="0">
                <a:latin typeface="Trebuchet MS" pitchFamily="34" charset="0"/>
              </a:endParaRPr>
            </a:p>
            <a:p>
              <a:pPr defTabSz="4389219"/>
              <a:r>
                <a:rPr lang="en-US" sz="28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2800" b="1" dirty="0" smtClean="0">
                  <a:solidFill>
                    <a:srgbClr val="FFC000"/>
                  </a:solidFill>
                  <a:latin typeface="Trebuchet MS" pitchFamily="34" charset="0"/>
                </a:rPr>
                <a:t>PosterPresentations.com</a:t>
              </a:r>
              <a:r>
                <a:rPr lang="en-US" sz="2800" b="1" dirty="0" smtClean="0">
                  <a:solidFill>
                    <a:schemeClr val="bg1"/>
                  </a:solidFill>
                  <a:latin typeface="Trebuchet MS" pitchFamily="34" charset="0"/>
                </a:rPr>
                <a:t> </a:t>
              </a:r>
              <a:r>
                <a:rPr lang="en-US" sz="2800" dirty="0" smtClean="0">
                  <a:solidFill>
                    <a:schemeClr val="bg1"/>
                  </a:solidFill>
                  <a:latin typeface="Trebuchet MS" pitchFamily="34" charset="0"/>
                </a:rPr>
                <a:t>and click on HELP DESK.</a:t>
              </a:r>
            </a:p>
            <a:p>
              <a:pPr defTabSz="4389219"/>
              <a:endParaRPr lang="en-US" sz="2800" dirty="0" smtClean="0">
                <a:latin typeface="Trebuchet MS" pitchFamily="34" charset="0"/>
              </a:endParaRPr>
            </a:p>
            <a:p>
              <a:pPr defTabSz="4389219"/>
              <a:r>
                <a:rPr lang="en-US" sz="2800" dirty="0" smtClean="0">
                  <a:solidFill>
                    <a:schemeClr val="bg1"/>
                  </a:solidFill>
                  <a:latin typeface="Trebuchet MS" pitchFamily="34" charset="0"/>
                </a:rPr>
                <a:t>When</a:t>
              </a:r>
              <a:r>
                <a:rPr lang="en-US" sz="2800" baseline="0" dirty="0" smtClean="0">
                  <a:solidFill>
                    <a:schemeClr val="bg1"/>
                  </a:solidFill>
                  <a:latin typeface="Trebuchet MS" pitchFamily="34" charset="0"/>
                </a:rPr>
                <a:t> you are ready to print your poster</a:t>
              </a:r>
              <a:r>
                <a:rPr lang="en-US" sz="2800" dirty="0" smtClean="0">
                  <a:solidFill>
                    <a:schemeClr val="bg1"/>
                  </a:solidFill>
                  <a:latin typeface="Trebuchet MS" pitchFamily="34" charset="0"/>
                </a:rPr>
                <a:t>,</a:t>
              </a:r>
              <a:r>
                <a:rPr lang="en-US" sz="2800" baseline="0" dirty="0" smtClean="0">
                  <a:solidFill>
                    <a:schemeClr val="bg1"/>
                  </a:solidFill>
                  <a:latin typeface="Trebuchet MS" pitchFamily="34" charset="0"/>
                </a:rPr>
                <a:t> go online to </a:t>
              </a:r>
              <a:r>
                <a:rPr lang="en-US" sz="2800" b="0" dirty="0" smtClean="0">
                  <a:solidFill>
                    <a:schemeClr val="bg1"/>
                  </a:solidFill>
                  <a:latin typeface="Trebuchet MS" pitchFamily="34" charset="0"/>
                </a:rPr>
                <a:t>PosterPresentations.com</a:t>
              </a:r>
              <a:r>
                <a:rPr lang="en-US" sz="2800" dirty="0" smtClean="0">
                  <a:solidFill>
                    <a:schemeClr val="bg1"/>
                  </a:solidFill>
                  <a:latin typeface="Trebuchet MS" pitchFamily="34" charset="0"/>
                </a:rPr>
                <a:t/>
              </a:r>
              <a:br>
                <a:rPr lang="en-US" sz="2800" dirty="0" smtClean="0">
                  <a:solidFill>
                    <a:schemeClr val="bg1"/>
                  </a:solidFill>
                  <a:latin typeface="Trebuchet MS" pitchFamily="34" charset="0"/>
                </a:rPr>
              </a:br>
              <a:endParaRPr lang="en-US" sz="2800" dirty="0" smtClean="0">
                <a:solidFill>
                  <a:schemeClr val="bg1"/>
                </a:solidFill>
                <a:latin typeface="Trebuchet MS" pitchFamily="34" charset="0"/>
              </a:endParaRPr>
            </a:p>
            <a:p>
              <a:pPr algn="l" defTabSz="3765639"/>
              <a:r>
                <a:rPr lang="en-US" sz="2800" b="0" dirty="0" smtClean="0">
                  <a:solidFill>
                    <a:schemeClr val="bg1"/>
                  </a:solidFill>
                  <a:latin typeface="Trebuchet MS" pitchFamily="34" charset="0"/>
                </a:rPr>
                <a:t>Need</a:t>
              </a:r>
              <a:r>
                <a:rPr lang="en-US" sz="2800" b="0" baseline="0" dirty="0" smtClean="0">
                  <a:solidFill>
                    <a:schemeClr val="bg1"/>
                  </a:solidFill>
                  <a:latin typeface="Trebuchet MS" pitchFamily="34" charset="0"/>
                </a:rPr>
                <a:t> assistance? Call us at </a:t>
              </a:r>
              <a:r>
                <a:rPr lang="en-US" sz="2800" b="0" dirty="0" smtClean="0">
                  <a:solidFill>
                    <a:srgbClr val="FFC000"/>
                  </a:solidFill>
                  <a:latin typeface="Trebuchet MS" pitchFamily="34" charset="0"/>
                </a:rPr>
                <a:t>1.510.649.3001</a:t>
              </a:r>
            </a:p>
            <a:p>
              <a:pPr algn="l" defTabSz="3765639"/>
              <a:endParaRPr lang="en-US" sz="3600" b="1" dirty="0" smtClean="0">
                <a:solidFill>
                  <a:srgbClr val="FFFF00"/>
                </a:solidFill>
                <a:latin typeface="Trebuchet MS" pitchFamily="34" charset="0"/>
              </a:endParaRPr>
            </a:p>
            <a:p>
              <a:pPr algn="ctr"/>
              <a:endParaRPr lang="en-US" sz="2400" b="1" dirty="0" smtClean="0">
                <a:solidFill>
                  <a:schemeClr val="bg1"/>
                </a:solidFill>
                <a:latin typeface="Trebuchet MS" pitchFamily="34" charset="0"/>
              </a:endParaRPr>
            </a:p>
            <a:p>
              <a:pPr algn="ctr"/>
              <a:r>
                <a:rPr lang="en-US" sz="4000" b="1" spc="600" dirty="0" smtClean="0">
                  <a:solidFill>
                    <a:schemeClr val="bg1"/>
                  </a:solidFill>
                  <a:latin typeface="Trebuchet MS" pitchFamily="34" charset="0"/>
                </a:rPr>
                <a:t>QUICK START</a:t>
              </a:r>
            </a:p>
            <a:p>
              <a:pPr algn="ctr"/>
              <a:endParaRPr lang="en-US" sz="3200" b="1"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Zoom in and out</a:t>
              </a:r>
            </a:p>
            <a:p>
              <a:pPr marL="1892300" indent="-1892300" algn="l" defTabSz="850900"/>
              <a:r>
                <a:rPr lang="en-US" sz="2400" b="0" baseline="0" dirty="0" smtClean="0">
                  <a:solidFill>
                    <a:schemeClr val="bg1"/>
                  </a:solidFill>
                  <a:latin typeface="Trebuchet MS" pitchFamily="34" charset="0"/>
                </a:rPr>
                <a:t>	</a:t>
              </a:r>
              <a:r>
                <a:rPr lang="en-US" sz="2400" b="0" baseline="0" dirty="0" smtClean="0">
                  <a:solidFill>
                    <a:schemeClr val="bg1">
                      <a:lumMod val="75000"/>
                    </a:schemeClr>
                  </a:solidFill>
                  <a:latin typeface="Trebuchet MS" pitchFamily="34" charset="0"/>
                </a:rPr>
                <a:t>As you work on your poster zoom in and out to the level that is more comfortable to you. </a:t>
              </a:r>
            </a:p>
            <a:p>
              <a:pPr marL="1892300" indent="-1892300" algn="l" defTabSz="850900"/>
              <a:r>
                <a:rPr lang="en-US" sz="2400" b="1" baseline="0" dirty="0" smtClean="0">
                  <a:solidFill>
                    <a:schemeClr val="bg1">
                      <a:lumMod val="75000"/>
                    </a:schemeClr>
                  </a:solidFill>
                  <a:latin typeface="Trebuchet MS" pitchFamily="34" charset="0"/>
                </a:rPr>
                <a:t>	</a:t>
              </a:r>
              <a:r>
                <a:rPr lang="en-US" sz="2400" b="0" baseline="0" dirty="0" smtClean="0">
                  <a:solidFill>
                    <a:schemeClr val="bg1">
                      <a:lumMod val="75000"/>
                    </a:schemeClr>
                  </a:solidFill>
                  <a:latin typeface="Trebuchet MS" pitchFamily="34" charset="0"/>
                </a:rPr>
                <a:t>Go to VIEW &gt; ZOOM.</a:t>
              </a:r>
            </a:p>
            <a:p>
              <a:pPr algn="l"/>
              <a:endParaRPr lang="en-US" sz="2800" b="0" baseline="0" dirty="0" smtClean="0">
                <a:solidFill>
                  <a:schemeClr val="bg1"/>
                </a:solidFill>
                <a:latin typeface="Trebuchet MS" pitchFamily="34" charset="0"/>
              </a:endParaRPr>
            </a:p>
            <a:p>
              <a:pPr algn="ctr"/>
              <a:r>
                <a:rPr lang="en-US" sz="3200" b="1" baseline="0" dirty="0" smtClean="0">
                  <a:solidFill>
                    <a:srgbClr val="FFC000"/>
                  </a:solidFill>
                  <a:latin typeface="Trebuchet MS" pitchFamily="34" charset="0"/>
                </a:rPr>
                <a:t>Title, Authors, and Affiliations</a:t>
              </a:r>
            </a:p>
            <a:p>
              <a:pPr algn="l"/>
              <a:r>
                <a:rPr lang="en-US" sz="24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24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2400" b="0" spc="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2800" b="1" baseline="0" dirty="0" smtClean="0">
                  <a:solidFill>
                    <a:schemeClr val="bg1"/>
                  </a:solidFill>
                  <a:latin typeface="Trebuchet MS" pitchFamily="34" charset="0"/>
                </a:rPr>
                <a:t/>
              </a:r>
              <a:br>
                <a:rPr lang="en-US" sz="2800" b="1" baseline="0" dirty="0" smtClean="0">
                  <a:solidFill>
                    <a:schemeClr val="bg1"/>
                  </a:solidFill>
                  <a:latin typeface="Trebuchet MS" pitchFamily="34" charset="0"/>
                </a:rPr>
              </a:br>
              <a:endParaRPr lang="en-US" sz="2800" b="1" dirty="0" smtClean="0">
                <a:solidFill>
                  <a:schemeClr val="bg1"/>
                </a:solidFill>
                <a:latin typeface="Trebuchet MS" pitchFamily="34" charset="0"/>
              </a:endParaRPr>
            </a:p>
            <a:p>
              <a:pPr algn="ctr"/>
              <a:endParaRPr lang="en-US" sz="2800" b="1" dirty="0" smtClean="0">
                <a:solidFill>
                  <a:srgbClr val="FFC000"/>
                </a:solidFill>
                <a:latin typeface="Trebuchet MS" pitchFamily="34" charset="0"/>
              </a:endParaRPr>
            </a:p>
            <a:p>
              <a:pPr algn="ctr"/>
              <a:endParaRPr lang="en-US" sz="2800" b="1" dirty="0" smtClean="0">
                <a:solidFill>
                  <a:srgbClr val="FFC000"/>
                </a:solidFill>
                <a:latin typeface="Trebuchet MS" pitchFamily="34" charset="0"/>
              </a:endParaRPr>
            </a:p>
            <a:p>
              <a:pPr algn="ctr"/>
              <a:r>
                <a:rPr lang="en-US" sz="3200" b="1" dirty="0" smtClean="0">
                  <a:solidFill>
                    <a:srgbClr val="FFC000"/>
                  </a:solidFill>
                  <a:latin typeface="Trebuchet MS" pitchFamily="34" charset="0"/>
                </a:rPr>
                <a:t>Adding Logos</a:t>
              </a:r>
              <a:r>
                <a:rPr lang="en-US" sz="3200" b="1" baseline="0" dirty="0" smtClean="0">
                  <a:solidFill>
                    <a:srgbClr val="FFC000"/>
                  </a:solidFill>
                  <a:latin typeface="Trebuchet MS" pitchFamily="34" charset="0"/>
                </a:rPr>
                <a:t> / Seals</a:t>
              </a:r>
            </a:p>
            <a:p>
              <a:pPr algn="l"/>
              <a:r>
                <a:rPr lang="en-US" sz="24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2400" b="0" spc="300" baseline="0" dirty="0" smtClean="0">
                <a:solidFill>
                  <a:schemeClr val="bg1">
                    <a:lumMod val="75000"/>
                  </a:schemeClr>
                </a:solidFill>
                <a:latin typeface="Trebuchet MS" pitchFamily="34" charset="0"/>
              </a:endParaRPr>
            </a:p>
            <a:p>
              <a:pPr algn="l"/>
              <a:r>
                <a:rPr lang="en-US" sz="2400" b="1" spc="300" baseline="0" dirty="0" smtClean="0">
                  <a:solidFill>
                    <a:srgbClr val="FFC000"/>
                  </a:solidFill>
                  <a:latin typeface="Trebuchet MS" pitchFamily="34" charset="0"/>
                </a:rPr>
                <a:t>TIP:</a:t>
              </a:r>
              <a:r>
                <a:rPr lang="en-US" sz="2400" b="1" spc="0" baseline="0" dirty="0" smtClean="0">
                  <a:solidFill>
                    <a:srgbClr val="FFC000"/>
                  </a:solidFill>
                  <a:latin typeface="Trebuchet MS" pitchFamily="34" charset="0"/>
                </a:rPr>
                <a:t> </a:t>
              </a:r>
              <a:r>
                <a:rPr lang="en-US" sz="2400" b="0" baseline="0" dirty="0" smtClean="0">
                  <a:solidFill>
                    <a:schemeClr val="bg1">
                      <a:lumMod val="75000"/>
                    </a:schemeClr>
                  </a:solidFill>
                  <a:latin typeface="Trebuchet MS" pitchFamily="34" charset="0"/>
                </a:rPr>
                <a:t>See if your school’s logo is available on our free poster templates page.</a:t>
              </a:r>
            </a:p>
            <a:p>
              <a:pPr algn="l"/>
              <a:endParaRPr lang="en-US" sz="2400" b="0" baseline="0" dirty="0" smtClean="0">
                <a:latin typeface="Trebuchet MS" pitchFamily="34" charset="0"/>
              </a:endParaRPr>
            </a:p>
            <a:p>
              <a:pPr algn="ctr"/>
              <a:r>
                <a:rPr lang="en-US" sz="3200" b="1" baseline="0" dirty="0" smtClean="0">
                  <a:solidFill>
                    <a:srgbClr val="FFC000"/>
                  </a:solidFill>
                  <a:latin typeface="Trebuchet MS" pitchFamily="34" charset="0"/>
                </a:rPr>
                <a:t>Photographs / Graphics</a:t>
              </a:r>
            </a:p>
            <a:p>
              <a:pPr algn="l" defTabSz="977900"/>
              <a:r>
                <a:rPr lang="en-US" sz="24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2400" b="0" spc="0" baseline="0" dirty="0" smtClean="0">
                  <a:solidFill>
                    <a:schemeClr val="bg1">
                      <a:lumMod val="75000"/>
                    </a:schemeClr>
                  </a:solidFill>
                  <a:latin typeface="Trebuchet MS" pitchFamily="34" charset="0"/>
                </a:rPr>
                <a:t>disproportionally.</a:t>
              </a:r>
            </a:p>
            <a:p>
              <a:pPr algn="l" defTabSz="977900"/>
              <a:endParaRPr lang="en-US" sz="2400" b="0" baseline="0" dirty="0" smtClean="0">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endParaRPr lang="en-US" sz="2800" b="1" baseline="0" dirty="0" smtClean="0">
                <a:solidFill>
                  <a:srgbClr val="FFC000"/>
                </a:solidFill>
                <a:latin typeface="Trebuchet MS" pitchFamily="34" charset="0"/>
              </a:endParaRPr>
            </a:p>
            <a:p>
              <a:pPr algn="ctr"/>
              <a:r>
                <a:rPr lang="en-US" sz="3200" b="1" baseline="0" dirty="0" smtClean="0">
                  <a:solidFill>
                    <a:srgbClr val="FFC000"/>
                  </a:solidFill>
                  <a:latin typeface="Trebuchet MS" pitchFamily="34" charset="0"/>
                </a:rPr>
                <a:t>Image Quality Check</a:t>
              </a:r>
            </a:p>
            <a:p>
              <a:pPr lvl="0" algn="l" defTabSz="977900"/>
              <a:r>
                <a:rPr lang="en-US" sz="24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2800" b="0" dirty="0" smtClean="0">
                <a:latin typeface="Trebuchet MS" pitchFamily="34" charset="0"/>
              </a:endParaRPr>
            </a:p>
          </p:txBody>
        </p:sp>
        <p:cxnSp>
          <p:nvCxnSpPr>
            <p:cNvPr id="55" name="Straight Connector 54"/>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6" name="Picture 55"/>
            <p:cNvPicPr>
              <a:picLocks noChangeAspect="1"/>
            </p:cNvPicPr>
            <p:nvPr userDrawn="1"/>
          </p:nvPicPr>
          <p:blipFill>
            <a:blip r:embed="rId10" cstate="print"/>
            <a:stretch>
              <a:fillRect/>
            </a:stretch>
          </p:blipFill>
          <p:spPr>
            <a:xfrm>
              <a:off x="-10740740" y="10261718"/>
              <a:ext cx="1597666" cy="1201935"/>
            </a:xfrm>
            <a:prstGeom prst="rect">
              <a:avLst/>
            </a:prstGeom>
          </p:spPr>
        </p:pic>
        <p:pic>
          <p:nvPicPr>
            <p:cNvPr id="57" name="Picture 56"/>
            <p:cNvPicPr>
              <a:picLocks noChangeAspect="1"/>
            </p:cNvPicPr>
            <p:nvPr userDrawn="1"/>
          </p:nvPicPr>
          <p:blipFill>
            <a:blip r:embed="rId11" cstate="print"/>
            <a:stretch>
              <a:fillRect/>
            </a:stretch>
          </p:blipFill>
          <p:spPr>
            <a:xfrm>
              <a:off x="-10732765" y="15696927"/>
              <a:ext cx="9986808" cy="1053596"/>
            </a:xfrm>
            <a:prstGeom prst="rect">
              <a:avLst/>
            </a:prstGeom>
          </p:spPr>
        </p:pic>
        <p:grpSp>
          <p:nvGrpSpPr>
            <p:cNvPr id="58" name="Group 57"/>
            <p:cNvGrpSpPr/>
            <p:nvPr userDrawn="1"/>
          </p:nvGrpSpPr>
          <p:grpSpPr>
            <a:xfrm>
              <a:off x="-9744993" y="23540957"/>
              <a:ext cx="7531182" cy="2120439"/>
              <a:chOff x="-4470427" y="11016658"/>
              <a:chExt cx="3470785" cy="974220"/>
            </a:xfrm>
          </p:grpSpPr>
          <p:grpSp>
            <p:nvGrpSpPr>
              <p:cNvPr id="64" name="Group 63"/>
              <p:cNvGrpSpPr/>
              <p:nvPr userDrawn="1"/>
            </p:nvGrpSpPr>
            <p:grpSpPr>
              <a:xfrm>
                <a:off x="-2783495" y="11060886"/>
                <a:ext cx="624431" cy="893535"/>
                <a:chOff x="-3958697" y="11117435"/>
                <a:chExt cx="779338" cy="1280430"/>
              </a:xfrm>
            </p:grpSpPr>
            <p:pic>
              <p:nvPicPr>
                <p:cNvPr id="70" name="Picture 69"/>
                <p:cNvPicPr>
                  <a:picLocks noChangeAspect="1"/>
                </p:cNvPicPr>
                <p:nvPr userDrawn="1"/>
              </p:nvPicPr>
              <p:blipFill>
                <a:blip r:embed="rId12" cstate="print"/>
                <a:stretch>
                  <a:fillRect/>
                </a:stretch>
              </p:blipFill>
              <p:spPr>
                <a:xfrm>
                  <a:off x="-3948160" y="11117435"/>
                  <a:ext cx="768801" cy="1090857"/>
                </a:xfrm>
                <a:prstGeom prst="rect">
                  <a:avLst/>
                </a:prstGeom>
              </p:spPr>
            </p:pic>
            <p:sp>
              <p:nvSpPr>
                <p:cNvPr id="71" name="TextBox 70"/>
                <p:cNvSpPr txBox="1"/>
                <p:nvPr userDrawn="1"/>
              </p:nvSpPr>
              <p:spPr>
                <a:xfrm>
                  <a:off x="-3958697" y="12114178"/>
                  <a:ext cx="779337" cy="283687"/>
                </a:xfrm>
                <a:prstGeom prst="rect">
                  <a:avLst/>
                </a:prstGeom>
                <a:solidFill>
                  <a:schemeClr val="accent1"/>
                </a:solidFill>
                <a:ln>
                  <a:noFill/>
                </a:ln>
              </p:spPr>
              <p:txBody>
                <a:bodyPr wrap="square" lIns="91440" tIns="91440" rIns="91440" bIns="91440" rtlCol="0">
                  <a:spAutoFit/>
                </a:bodyPr>
                <a:lstStyle/>
                <a:p>
                  <a:pPr algn="ctr"/>
                  <a:r>
                    <a:rPr lang="en-US" sz="1600" b="1" dirty="0" smtClean="0">
                      <a:solidFill>
                        <a:schemeClr val="tx1"/>
                      </a:solidFill>
                    </a:rPr>
                    <a:t>ORIGINAL</a:t>
                  </a:r>
                  <a:endParaRPr lang="en-US" sz="1600" b="1" dirty="0">
                    <a:solidFill>
                      <a:schemeClr val="tx1"/>
                    </a:solidFill>
                  </a:endParaRPr>
                </a:p>
              </p:txBody>
            </p:sp>
          </p:grpSp>
          <p:grpSp>
            <p:nvGrpSpPr>
              <p:cNvPr id="65" name="Group 64"/>
              <p:cNvGrpSpPr/>
              <p:nvPr userDrawn="1"/>
            </p:nvGrpSpPr>
            <p:grpSpPr>
              <a:xfrm>
                <a:off x="-2033159" y="11060889"/>
                <a:ext cx="1033517" cy="893529"/>
                <a:chOff x="-2921738" y="11200127"/>
                <a:chExt cx="1420279" cy="1227904"/>
              </a:xfrm>
            </p:grpSpPr>
            <p:pic>
              <p:nvPicPr>
                <p:cNvPr id="68" name="Picture 67"/>
                <p:cNvPicPr>
                  <a:picLocks noChangeAspect="1"/>
                </p:cNvPicPr>
                <p:nvPr userDrawn="1"/>
              </p:nvPicPr>
              <p:blipFill>
                <a:blip r:embed="rId12" cstate="print"/>
                <a:stretch>
                  <a:fillRect/>
                </a:stretch>
              </p:blipFill>
              <p:spPr>
                <a:xfrm>
                  <a:off x="-2921738" y="11200127"/>
                  <a:ext cx="1420279" cy="1029694"/>
                </a:xfrm>
                <a:prstGeom prst="rect">
                  <a:avLst/>
                </a:prstGeom>
              </p:spPr>
            </p:pic>
            <p:sp>
              <p:nvSpPr>
                <p:cNvPr id="69" name="TextBox 68"/>
                <p:cNvSpPr txBox="1"/>
                <p:nvPr userDrawn="1"/>
              </p:nvSpPr>
              <p:spPr>
                <a:xfrm>
                  <a:off x="-2918991" y="12175418"/>
                  <a:ext cx="1417532" cy="252613"/>
                </a:xfrm>
                <a:prstGeom prst="rect">
                  <a:avLst/>
                </a:prstGeom>
                <a:solidFill>
                  <a:srgbClr val="FF0000"/>
                </a:solidFill>
              </p:spPr>
              <p:txBody>
                <a:bodyPr wrap="square" lIns="457200" tIns="91440" rIns="457200" bIns="91440" rtlCol="0">
                  <a:spAutoFit/>
                </a:bodyPr>
                <a:lstStyle/>
                <a:p>
                  <a:pPr algn="ctr"/>
                  <a:r>
                    <a:rPr lang="en-US" sz="1400" b="1" dirty="0" smtClean="0">
                      <a:solidFill>
                        <a:schemeClr val="bg1"/>
                      </a:solidFill>
                    </a:rPr>
                    <a:t>DISTORTED</a:t>
                  </a:r>
                  <a:endParaRPr lang="en-US" sz="700" b="1" dirty="0">
                    <a:solidFill>
                      <a:schemeClr val="bg1"/>
                    </a:solidFill>
                  </a:endParaRPr>
                </a:p>
              </p:txBody>
            </p:sp>
          </p:grpSp>
          <p:pic>
            <p:nvPicPr>
              <p:cNvPr id="66" name="Picture 65"/>
              <p:cNvPicPr>
                <a:picLocks noChangeAspect="1"/>
              </p:cNvPicPr>
              <p:nvPr userDrawn="1"/>
            </p:nvPicPr>
            <p:blipFill>
              <a:blip r:embed="rId13" cstate="print"/>
              <a:stretch>
                <a:fillRect/>
              </a:stretch>
            </p:blipFill>
            <p:spPr>
              <a:xfrm>
                <a:off x="-4470427" y="11016658"/>
                <a:ext cx="1098742" cy="847761"/>
              </a:xfrm>
              <a:prstGeom prst="rect">
                <a:avLst/>
              </a:prstGeom>
            </p:spPr>
          </p:pic>
          <p:sp>
            <p:nvSpPr>
              <p:cNvPr id="67" name="TextBox 66"/>
              <p:cNvSpPr txBox="1"/>
              <p:nvPr userDrawn="1"/>
            </p:nvSpPr>
            <p:spPr>
              <a:xfrm>
                <a:off x="-4440600" y="11665645"/>
                <a:ext cx="1035685" cy="325233"/>
              </a:xfrm>
              <a:prstGeom prst="rect">
                <a:avLst/>
              </a:prstGeom>
              <a:noFill/>
            </p:spPr>
            <p:txBody>
              <a:bodyPr wrap="square" lIns="457200" tIns="457200" rIns="457200" bIns="0" rtlCol="0">
                <a:spAutoFit/>
              </a:bodyPr>
              <a:lstStyle/>
              <a:p>
                <a:pPr algn="ctr"/>
                <a:r>
                  <a:rPr lang="en-US" sz="1600" dirty="0" smtClean="0">
                    <a:solidFill>
                      <a:schemeClr val="bg1"/>
                    </a:solidFill>
                  </a:rPr>
                  <a:t>Corner</a:t>
                </a:r>
                <a:r>
                  <a:rPr lang="en-US" sz="1600" baseline="0" dirty="0" smtClean="0">
                    <a:solidFill>
                      <a:schemeClr val="bg1"/>
                    </a:solidFill>
                  </a:rPr>
                  <a:t> handles</a:t>
                </a:r>
                <a:endParaRPr lang="en-US" sz="1600" dirty="0">
                  <a:solidFill>
                    <a:schemeClr val="bg1"/>
                  </a:solidFill>
                </a:endParaRPr>
              </a:p>
            </p:txBody>
          </p:sp>
        </p:grpSp>
        <p:grpSp>
          <p:nvGrpSpPr>
            <p:cNvPr id="59" name="Group 58"/>
            <p:cNvGrpSpPr/>
            <p:nvPr userDrawn="1"/>
          </p:nvGrpSpPr>
          <p:grpSpPr>
            <a:xfrm>
              <a:off x="-10398793" y="27751410"/>
              <a:ext cx="9323012" cy="2453251"/>
              <a:chOff x="-4754996" y="12734136"/>
              <a:chExt cx="4296559" cy="1127128"/>
            </a:xfrm>
          </p:grpSpPr>
          <p:graphicFrame>
            <p:nvGraphicFramePr>
              <p:cNvPr id="60" name="Object 59"/>
              <p:cNvGraphicFramePr>
                <a:graphicFrameLocks noChangeAspect="1"/>
              </p:cNvGraphicFramePr>
              <p:nvPr userDrawn="1">
                <p:extLst>
                  <p:ext uri="{D42A27DB-BD31-4B8C-83A1-F6EECF244321}">
                    <p14:modId xmlns="" xmlns:p14="http://schemas.microsoft.com/office/powerpoint/2010/main" val="1199812768"/>
                  </p:ext>
                </p:extLst>
              </p:nvPr>
            </p:nvGraphicFramePr>
            <p:xfrm>
              <a:off x="-4533347" y="12734142"/>
              <a:ext cx="1828800" cy="1117600"/>
            </p:xfrm>
            <a:graphic>
              <a:graphicData uri="http://schemas.openxmlformats.org/presentationml/2006/ole">
                <p:oleObj spid="_x0000_s3209" name="Image" r:id="rId14" imgW="1828571" imgH="1117460" progId="">
                  <p:embed/>
                </p:oleObj>
              </a:graphicData>
            </a:graphic>
          </p:graphicFrame>
          <p:graphicFrame>
            <p:nvGraphicFramePr>
              <p:cNvPr id="61" name="Object 60"/>
              <p:cNvGraphicFramePr>
                <a:graphicFrameLocks noChangeAspect="1"/>
              </p:cNvGraphicFramePr>
              <p:nvPr userDrawn="1">
                <p:extLst>
                  <p:ext uri="{D42A27DB-BD31-4B8C-83A1-F6EECF244321}">
                    <p14:modId xmlns="" xmlns:p14="http://schemas.microsoft.com/office/powerpoint/2010/main" val="4096349677"/>
                  </p:ext>
                </p:extLst>
              </p:nvPr>
            </p:nvGraphicFramePr>
            <p:xfrm>
              <a:off x="-2456641" y="12737835"/>
              <a:ext cx="1828800" cy="1117600"/>
            </p:xfrm>
            <a:graphic>
              <a:graphicData uri="http://schemas.openxmlformats.org/presentationml/2006/ole">
                <p:oleObj spid="_x0000_s3210" name="Image" r:id="rId15" imgW="1828571" imgH="1117460" progId="">
                  <p:embed/>
                </p:oleObj>
              </a:graphicData>
            </a:graphic>
          </p:graphicFrame>
          <p:sp>
            <p:nvSpPr>
              <p:cNvPr id="62" name="TextBox 61"/>
              <p:cNvSpPr txBox="1"/>
              <p:nvPr userDrawn="1"/>
            </p:nvSpPr>
            <p:spPr>
              <a:xfrm rot="16200000">
                <a:off x="-5235785" y="13214925"/>
                <a:ext cx="1117601" cy="156024"/>
              </a:xfrm>
              <a:prstGeom prst="rect">
                <a:avLst/>
              </a:prstGeom>
              <a:noFill/>
            </p:spPr>
            <p:txBody>
              <a:bodyPr wrap="square" lIns="91440" tIns="91440" rIns="91440" bIns="0" rtlCol="0">
                <a:spAutoFit/>
              </a:bodyPr>
              <a:lstStyle/>
              <a:p>
                <a:pPr algn="ctr"/>
                <a:r>
                  <a:rPr lang="en-US" sz="1600" dirty="0" smtClean="0">
                    <a:solidFill>
                      <a:srgbClr val="92D050"/>
                    </a:solidFill>
                  </a:rPr>
                  <a:t>Good</a:t>
                </a:r>
                <a:r>
                  <a:rPr lang="en-US" sz="1600" baseline="0" dirty="0" smtClean="0">
                    <a:solidFill>
                      <a:srgbClr val="92D050"/>
                    </a:solidFill>
                  </a:rPr>
                  <a:t> </a:t>
                </a:r>
                <a:r>
                  <a:rPr lang="en-US" sz="1600" baseline="0" dirty="0" smtClean="0">
                    <a:solidFill>
                      <a:schemeClr val="bg1"/>
                    </a:solidFill>
                  </a:rPr>
                  <a:t>printing quality</a:t>
                </a:r>
                <a:endParaRPr lang="en-US" sz="1600" dirty="0">
                  <a:solidFill>
                    <a:schemeClr val="bg1"/>
                  </a:solidFill>
                </a:endParaRPr>
              </a:p>
            </p:txBody>
          </p:sp>
          <p:sp>
            <p:nvSpPr>
              <p:cNvPr id="63" name="TextBox 62"/>
              <p:cNvSpPr txBox="1"/>
              <p:nvPr userDrawn="1"/>
            </p:nvSpPr>
            <p:spPr>
              <a:xfrm rot="16200000">
                <a:off x="-1095250" y="13224452"/>
                <a:ext cx="1117601" cy="156024"/>
              </a:xfrm>
              <a:prstGeom prst="rect">
                <a:avLst/>
              </a:prstGeom>
              <a:noFill/>
            </p:spPr>
            <p:txBody>
              <a:bodyPr wrap="square" lIns="91440" tIns="91440" rIns="91440" bIns="0" rtlCol="0">
                <a:spAutoFit/>
              </a:bodyPr>
              <a:lstStyle/>
              <a:p>
                <a:pPr algn="ctr"/>
                <a:r>
                  <a:rPr lang="en-US" sz="1600" dirty="0" smtClean="0">
                    <a:solidFill>
                      <a:srgbClr val="FF0000"/>
                    </a:solidFill>
                  </a:rPr>
                  <a:t>Bad </a:t>
                </a:r>
                <a:r>
                  <a:rPr lang="en-US" sz="1600" dirty="0" smtClean="0">
                    <a:solidFill>
                      <a:schemeClr val="bg1"/>
                    </a:solidFill>
                  </a:rPr>
                  <a:t>printing quality</a:t>
                </a:r>
                <a:endParaRPr lang="en-US" sz="1600" dirty="0">
                  <a:solidFill>
                    <a:schemeClr val="bg1"/>
                  </a:solidFill>
                </a:endParaRPr>
              </a:p>
            </p:txBody>
          </p:sp>
        </p:grpSp>
      </p:grpSp>
      <p:sp>
        <p:nvSpPr>
          <p:cNvPr id="37" name="Rounded Rectangle 36"/>
          <p:cNvSpPr/>
          <p:nvPr/>
        </p:nvSpPr>
        <p:spPr>
          <a:xfrm>
            <a:off x="922338" y="4691266"/>
            <a:ext cx="10058400" cy="2651827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32883582" y="4691266"/>
            <a:ext cx="10058400" cy="2651827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11442847" y="4691266"/>
            <a:ext cx="20978625" cy="26518273"/>
          </a:xfrm>
          <a:prstGeom prst="roundRect">
            <a:avLst>
              <a:gd name="adj" fmla="val 95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rot="10800000">
            <a:off x="-36600" y="31404884"/>
            <a:ext cx="43927800" cy="1502229"/>
            <a:chOff x="-14192" y="1382"/>
            <a:chExt cx="27451941" cy="4572641"/>
          </a:xfrm>
        </p:grpSpPr>
        <p:sp>
          <p:nvSpPr>
            <p:cNvPr id="75"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nvGrpSpPr>
          <p:cNvPr id="72" name="Group 71"/>
          <p:cNvGrpSpPr/>
          <p:nvPr/>
        </p:nvGrpSpPr>
        <p:grpSpPr>
          <a:xfrm>
            <a:off x="-14192" y="1382"/>
            <a:ext cx="43905392" cy="4572641"/>
            <a:chOff x="-14192" y="1382"/>
            <a:chExt cx="27451941" cy="4572641"/>
          </a:xfrm>
        </p:grpSpPr>
        <p:sp>
          <p:nvSpPr>
            <p:cNvPr id="73" name="Rectangle 16"/>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15"/>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78" name="Text Box 14"/>
          <p:cNvSpPr txBox="1">
            <a:spLocks noChangeArrowheads="1"/>
          </p:cNvSpPr>
          <p:nvPr/>
        </p:nvSpPr>
        <p:spPr bwMode="auto">
          <a:xfrm>
            <a:off x="1003118" y="32156325"/>
            <a:ext cx="3786383" cy="324883"/>
          </a:xfrm>
          <a:prstGeom prst="rect">
            <a:avLst/>
          </a:prstGeom>
          <a:noFill/>
          <a:ln w="9525">
            <a:noFill/>
            <a:miter lim="800000"/>
            <a:headEnd/>
            <a:tailEnd/>
          </a:ln>
          <a:effectLst/>
        </p:spPr>
        <p:txBody>
          <a:bodyPr wrap="square" lIns="78297" tIns="39141" rIns="78297" bIns="39141">
            <a:spAutoFit/>
          </a:bodyPr>
          <a:lstStyle/>
          <a:p>
            <a:pPr eaLnBrk="0" hangingPunct="0">
              <a:lnSpc>
                <a:spcPct val="65000"/>
              </a:lnSpc>
              <a:spcBef>
                <a:spcPct val="50000"/>
              </a:spcBef>
              <a:defRPr/>
            </a:pPr>
            <a:r>
              <a:rPr lang="en-US" sz="600" b="1" dirty="0" smtClean="0">
                <a:solidFill>
                  <a:schemeClr val="bg1">
                    <a:lumMod val="75000"/>
                  </a:schemeClr>
                </a:solidFill>
                <a:latin typeface="Arial" charset="0"/>
              </a:rPr>
              <a:t>RESEARCH POSTER PRESENTATION </a:t>
            </a:r>
            <a:r>
              <a:rPr lang="en-US" sz="600" b="1" dirty="0">
                <a:solidFill>
                  <a:schemeClr val="bg1">
                    <a:lumMod val="75000"/>
                  </a:schemeClr>
                </a:solidFill>
                <a:latin typeface="Arial" charset="0"/>
              </a:rPr>
              <a:t>DESIGN © </a:t>
            </a:r>
            <a:r>
              <a:rPr lang="en-US" sz="600" b="1" dirty="0" smtClean="0">
                <a:solidFill>
                  <a:schemeClr val="bg1">
                    <a:lumMod val="75000"/>
                  </a:schemeClr>
                </a:solidFill>
                <a:latin typeface="Arial" charset="0"/>
              </a:rPr>
              <a:t>2015</a:t>
            </a:r>
            <a:endParaRPr lang="en-US" sz="600" b="1" dirty="0">
              <a:solidFill>
                <a:schemeClr val="bg1">
                  <a:lumMod val="75000"/>
                </a:schemeClr>
              </a:solidFill>
              <a:latin typeface="Arial" charset="0"/>
            </a:endParaRPr>
          </a:p>
          <a:p>
            <a:pPr eaLnBrk="0" hangingPunct="0">
              <a:lnSpc>
                <a:spcPct val="65000"/>
              </a:lnSpc>
              <a:spcBef>
                <a:spcPct val="50000"/>
              </a:spcBef>
              <a:defRPr/>
            </a:pPr>
            <a:r>
              <a:rPr lang="en-US" sz="105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4" r:id="rId1"/>
    <p:sldLayoutId id="2147483724" r:id="rId2"/>
  </p:sldLayoutIdLst>
  <p:timing>
    <p:tnLst>
      <p:par>
        <p:cTn id="1" dur="indefinite" restart="never" nodeType="tmRoot"/>
      </p:par>
    </p:tnLst>
  </p:timing>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856"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notesSlide" Target="../notesSlides/notesSlide1.xml"/><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4.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nvPicPr>
        <p:blipFill>
          <a:blip r:embed="rId3" cstate="print"/>
          <a:stretch>
            <a:fillRect/>
          </a:stretch>
        </p:blipFill>
        <p:spPr>
          <a:xfrm>
            <a:off x="1247775" y="11427614"/>
            <a:ext cx="5826793" cy="1845892"/>
          </a:xfrm>
          <a:prstGeom prst="rect">
            <a:avLst/>
          </a:prstGeom>
        </p:spPr>
      </p:pic>
      <p:pic>
        <p:nvPicPr>
          <p:cNvPr id="39" name="Picture 38"/>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3492310" y="9498018"/>
            <a:ext cx="8783364" cy="5270019"/>
          </a:xfrm>
          <a:prstGeom prst="rect">
            <a:avLst/>
          </a:prstGeom>
        </p:spPr>
      </p:pic>
      <p:pic>
        <p:nvPicPr>
          <p:cNvPr id="11280" name="Picture 16"/>
          <p:cNvPicPr>
            <a:picLocks noChangeAspect="1" noChangeArrowheads="1"/>
          </p:cNvPicPr>
          <p:nvPr/>
        </p:nvPicPr>
        <p:blipFill>
          <a:blip r:embed="rId5" cstate="print"/>
          <a:srcRect/>
          <a:stretch>
            <a:fillRect/>
          </a:stretch>
        </p:blipFill>
        <p:spPr bwMode="auto">
          <a:xfrm>
            <a:off x="0" y="0"/>
            <a:ext cx="43891200" cy="4063491"/>
          </a:xfrm>
          <a:prstGeom prst="rect">
            <a:avLst/>
          </a:prstGeom>
          <a:noFill/>
          <a:ln w="9525">
            <a:noFill/>
            <a:miter lim="800000"/>
            <a:headEnd/>
            <a:tailEnd/>
          </a:ln>
        </p:spPr>
      </p:pic>
      <p:pic>
        <p:nvPicPr>
          <p:cNvPr id="11284" name="Picture 20"/>
          <p:cNvPicPr>
            <a:picLocks noChangeAspect="1" noChangeArrowheads="1"/>
          </p:cNvPicPr>
          <p:nvPr/>
        </p:nvPicPr>
        <p:blipFill>
          <a:blip r:embed="rId6" cstate="print"/>
          <a:srcRect/>
          <a:stretch>
            <a:fillRect/>
          </a:stretch>
        </p:blipFill>
        <p:spPr bwMode="auto">
          <a:xfrm>
            <a:off x="37047295" y="0"/>
            <a:ext cx="6540153" cy="3424662"/>
          </a:xfrm>
          <a:prstGeom prst="rect">
            <a:avLst/>
          </a:prstGeom>
          <a:noFill/>
          <a:ln w="9525">
            <a:noFill/>
            <a:miter lim="800000"/>
            <a:headEnd/>
            <a:tailEnd/>
          </a:ln>
        </p:spPr>
      </p:pic>
      <p:sp>
        <p:nvSpPr>
          <p:cNvPr id="2" name="Text Placeholder 1"/>
          <p:cNvSpPr>
            <a:spLocks noGrp="1"/>
          </p:cNvSpPr>
          <p:nvPr>
            <p:ph type="body" sz="quarter" idx="10"/>
          </p:nvPr>
        </p:nvSpPr>
        <p:spPr>
          <a:xfrm>
            <a:off x="922339" y="6685405"/>
            <a:ext cx="10056813" cy="5447623"/>
          </a:xfrm>
        </p:spPr>
        <p:txBody>
          <a:bodyPr/>
          <a:lstStyle/>
          <a:p>
            <a:pPr>
              <a:buFont typeface="Arial" pitchFamily="34" charset="0"/>
              <a:buChar char="•"/>
            </a:pPr>
            <a:r>
              <a:rPr lang="en-US" sz="3000" dirty="0" smtClean="0"/>
              <a:t>Automag Liners replace the need for external ABZ coils </a:t>
            </a:r>
          </a:p>
          <a:p>
            <a:pPr>
              <a:buFont typeface="Arial" pitchFamily="34" charset="0"/>
              <a:buChar char="•"/>
            </a:pPr>
            <a:r>
              <a:rPr lang="en-US" sz="3000" dirty="0" smtClean="0"/>
              <a:t>In Automag, helical slots are cut into the liner and filled with dielectric</a:t>
            </a:r>
          </a:p>
          <a:p>
            <a:pPr>
              <a:buFont typeface="Arial" pitchFamily="34" charset="0"/>
              <a:buChar char="•"/>
            </a:pPr>
            <a:r>
              <a:rPr lang="en-US" sz="3000" dirty="0" smtClean="0"/>
              <a:t>This produces an axial magnetic field from the drive current until dielectric breakdown occurs</a:t>
            </a:r>
          </a:p>
          <a:p>
            <a:pPr>
              <a:buFont typeface="Arial" pitchFamily="34" charset="0"/>
              <a:buChar char="•"/>
            </a:pPr>
            <a:r>
              <a:rPr lang="en-US" sz="3000" dirty="0" smtClean="0"/>
              <a:t>Without the need for ABZ coils, a much lower inductance power feed can be used with greater diagnostic access</a:t>
            </a:r>
          </a:p>
          <a:p>
            <a:pPr>
              <a:buFont typeface="Arial" pitchFamily="34" charset="0"/>
              <a:buChar char="•"/>
            </a:pPr>
            <a:r>
              <a:rPr lang="en-US" sz="3000" dirty="0" smtClean="0"/>
              <a:t>With the addition of ABZ coils, a potential Field Reversed Configuration can be setup</a:t>
            </a:r>
          </a:p>
          <a:p>
            <a:endParaRPr lang="en-US" dirty="0"/>
          </a:p>
        </p:txBody>
      </p:sp>
      <p:sp>
        <p:nvSpPr>
          <p:cNvPr id="3" name="Text Placeholder 2"/>
          <p:cNvSpPr>
            <a:spLocks noGrp="1"/>
          </p:cNvSpPr>
          <p:nvPr>
            <p:ph type="body" sz="quarter" idx="11"/>
          </p:nvPr>
        </p:nvSpPr>
        <p:spPr>
          <a:xfrm>
            <a:off x="904188" y="5269641"/>
            <a:ext cx="10048875" cy="1415764"/>
          </a:xfrm>
        </p:spPr>
        <p:txBody>
          <a:bodyPr/>
          <a:lstStyle/>
          <a:p>
            <a:r>
              <a:rPr lang="en-US" sz="4000" dirty="0" smtClean="0">
                <a:latin typeface="Times New Roman" pitchFamily="18" charset="0"/>
                <a:cs typeface="Times New Roman" pitchFamily="18" charset="0"/>
              </a:rPr>
              <a:t>Auto-Magnetizing Liners As a Possible Next Step in MagLIF/ ICF </a:t>
            </a:r>
            <a:endParaRPr lang="en-US" dirty="0">
              <a:latin typeface="Times New Roman" pitchFamily="18" charset="0"/>
              <a:cs typeface="Times New Roman" pitchFamily="18" charset="0"/>
            </a:endParaRPr>
          </a:p>
        </p:txBody>
      </p:sp>
      <p:sp>
        <p:nvSpPr>
          <p:cNvPr id="5" name="Text Placeholder 4"/>
          <p:cNvSpPr>
            <a:spLocks noGrp="1"/>
          </p:cNvSpPr>
          <p:nvPr>
            <p:ph type="body" sz="quarter" idx="20"/>
          </p:nvPr>
        </p:nvSpPr>
        <p:spPr>
          <a:xfrm>
            <a:off x="11587165" y="12807357"/>
            <a:ext cx="10048874" cy="846363"/>
          </a:xfrm>
        </p:spPr>
        <p:txBody>
          <a:bodyPr/>
          <a:lstStyle/>
          <a:p>
            <a:r>
              <a:rPr lang="en-US" dirty="0" smtClean="0"/>
              <a:t>     </a:t>
            </a:r>
            <a:endParaRPr lang="en-US" dirty="0"/>
          </a:p>
        </p:txBody>
      </p:sp>
      <p:sp>
        <p:nvSpPr>
          <p:cNvPr id="33" name="Text Placeholder 6"/>
          <p:cNvSpPr>
            <a:spLocks noGrp="1"/>
          </p:cNvSpPr>
          <p:nvPr>
            <p:ph type="body" sz="quarter" idx="22"/>
          </p:nvPr>
        </p:nvSpPr>
        <p:spPr>
          <a:xfrm>
            <a:off x="22259926" y="17150576"/>
            <a:ext cx="10048874" cy="846363"/>
          </a:xfrm>
        </p:spPr>
        <p:txBody>
          <a:bodyPr/>
          <a:lstStyle/>
          <a:p>
            <a:r>
              <a:rPr lang="en-US" dirty="0" smtClean="0"/>
              <a:t>     </a:t>
            </a:r>
            <a:endParaRPr lang="en-US" dirty="0"/>
          </a:p>
        </p:txBody>
      </p:sp>
      <p:sp>
        <p:nvSpPr>
          <p:cNvPr id="8" name="Text Placeholder 7"/>
          <p:cNvSpPr>
            <a:spLocks noGrp="1"/>
          </p:cNvSpPr>
          <p:nvPr>
            <p:ph type="body" sz="quarter" idx="24"/>
          </p:nvPr>
        </p:nvSpPr>
        <p:spPr>
          <a:xfrm>
            <a:off x="703015" y="20043115"/>
            <a:ext cx="9773005" cy="800211"/>
          </a:xfrm>
        </p:spPr>
        <p:txBody>
          <a:bodyPr/>
          <a:lstStyle/>
          <a:p>
            <a:r>
              <a:rPr lang="en-US" sz="4000" dirty="0" smtClean="0">
                <a:latin typeface="Times New Roman" pitchFamily="18" charset="0"/>
                <a:cs typeface="Times New Roman" pitchFamily="18" charset="0"/>
              </a:rPr>
              <a:t>3D Simulation of an Automag Liner in GORGON</a:t>
            </a:r>
            <a:endParaRPr lang="en-US" sz="4000" dirty="0">
              <a:latin typeface="Times New Roman" pitchFamily="18" charset="0"/>
              <a:cs typeface="Times New Roman" pitchFamily="18" charset="0"/>
            </a:endParaRPr>
          </a:p>
        </p:txBody>
      </p:sp>
      <p:sp>
        <p:nvSpPr>
          <p:cNvPr id="11" name="Text Placeholder 10"/>
          <p:cNvSpPr>
            <a:spLocks noGrp="1"/>
          </p:cNvSpPr>
          <p:nvPr>
            <p:ph type="body" sz="quarter" idx="27"/>
          </p:nvPr>
        </p:nvSpPr>
        <p:spPr>
          <a:xfrm>
            <a:off x="32903020" y="27865591"/>
            <a:ext cx="10047018" cy="800211"/>
          </a:xfrm>
        </p:spPr>
        <p:txBody>
          <a:bodyPr/>
          <a:lstStyle/>
          <a:p>
            <a:r>
              <a:rPr lang="en-US" sz="4000" dirty="0" smtClean="0">
                <a:latin typeface="Times New Roman" pitchFamily="18" charset="0"/>
                <a:cs typeface="Times New Roman" pitchFamily="18" charset="0"/>
              </a:rPr>
              <a:t>References </a:t>
            </a:r>
            <a:endParaRPr lang="en-US" sz="4000" dirty="0">
              <a:latin typeface="Times New Roman" pitchFamily="18" charset="0"/>
              <a:cs typeface="Times New Roman" pitchFamily="18" charset="0"/>
            </a:endParaRPr>
          </a:p>
        </p:txBody>
      </p:sp>
      <p:sp>
        <p:nvSpPr>
          <p:cNvPr id="12" name="Text Placeholder 11"/>
          <p:cNvSpPr>
            <a:spLocks noGrp="1"/>
          </p:cNvSpPr>
          <p:nvPr>
            <p:ph type="body" sz="quarter" idx="28"/>
          </p:nvPr>
        </p:nvSpPr>
        <p:spPr>
          <a:xfrm>
            <a:off x="32903020" y="28521424"/>
            <a:ext cx="10052050" cy="2846911"/>
          </a:xfrm>
        </p:spPr>
        <p:txBody>
          <a:bodyPr/>
          <a:lstStyle/>
          <a:p>
            <a:r>
              <a:rPr lang="en-US" dirty="0" smtClean="0"/>
              <a:t>[1] S.A. Slutz, C.A. Jennings, T.J. Awe, G.A. Shipley, B.T. Hutsel, D.C. Lampa. </a:t>
            </a:r>
            <a:r>
              <a:rPr lang="en-US" i="1" dirty="0" smtClean="0"/>
              <a:t>Auto-magnetizing Liners for Magnetized Inertial Fusion.</a:t>
            </a:r>
            <a:r>
              <a:rPr lang="en-US" dirty="0" smtClean="0"/>
              <a:t> Physics of Plasma. Volume 24 Issue 1. </a:t>
            </a:r>
          </a:p>
          <a:p>
            <a:r>
              <a:rPr lang="en-US" dirty="0" smtClean="0"/>
              <a:t>[2] G.A. Shipley, S.A. Slutz, T.J. Awe, D.C. Lampa, C. A. Jennings, R.D. McBride. </a:t>
            </a:r>
            <a:r>
              <a:rPr lang="en-US" i="1" dirty="0" smtClean="0"/>
              <a:t>Auto-magnetizing Liners for MagLIF Experiments.</a:t>
            </a:r>
            <a:r>
              <a:rPr lang="en-US" dirty="0" smtClean="0"/>
              <a:t> Plasma Science (ICOPS), 2016 IEEE. DOI: 10.1109/PLASMA.2016.7533969</a:t>
            </a:r>
          </a:p>
        </p:txBody>
      </p:sp>
      <p:sp>
        <p:nvSpPr>
          <p:cNvPr id="15" name="Text Placeholder 14"/>
          <p:cNvSpPr>
            <a:spLocks noGrp="1"/>
          </p:cNvSpPr>
          <p:nvPr>
            <p:ph type="body" sz="quarter" idx="29"/>
          </p:nvPr>
        </p:nvSpPr>
        <p:spPr>
          <a:xfrm>
            <a:off x="922339" y="14076902"/>
            <a:ext cx="10056813" cy="846363"/>
          </a:xfrm>
        </p:spPr>
        <p:txBody>
          <a:bodyPr/>
          <a:lstStyle/>
          <a:p>
            <a:r>
              <a:rPr lang="en-US" dirty="0" smtClean="0"/>
              <a:t>     </a:t>
            </a:r>
          </a:p>
        </p:txBody>
      </p:sp>
      <p:sp>
        <p:nvSpPr>
          <p:cNvPr id="17" name="Text Placeholder 16"/>
          <p:cNvSpPr>
            <a:spLocks noGrp="1"/>
          </p:cNvSpPr>
          <p:nvPr>
            <p:ph type="body" sz="quarter" idx="30"/>
          </p:nvPr>
        </p:nvSpPr>
        <p:spPr>
          <a:xfrm>
            <a:off x="2559763" y="2170708"/>
            <a:ext cx="38152552" cy="1892783"/>
          </a:xfrm>
        </p:spPr>
        <p:txBody>
          <a:bodyPr>
            <a:normAutofit fontScale="92500" lnSpcReduction="10000"/>
          </a:bodyPr>
          <a:lstStyle/>
          <a:p>
            <a:pPr algn="ctr"/>
            <a:r>
              <a:rPr lang="es-ES" sz="5000" dirty="0" smtClean="0">
                <a:solidFill>
                  <a:schemeClr val="bg1"/>
                </a:solidFill>
              </a:rPr>
              <a:t>J.M. Woolstrum</a:t>
            </a:r>
            <a:r>
              <a:rPr lang="es-ES" sz="5000" baseline="30000" dirty="0" smtClean="0">
                <a:solidFill>
                  <a:schemeClr val="bg1"/>
                </a:solidFill>
              </a:rPr>
              <a:t>a</a:t>
            </a:r>
            <a:r>
              <a:rPr lang="es-ES" sz="5000" dirty="0" smtClean="0">
                <a:solidFill>
                  <a:schemeClr val="bg1"/>
                </a:solidFill>
              </a:rPr>
              <a:t>, C.A. Jennings</a:t>
            </a:r>
            <a:r>
              <a:rPr lang="es-ES" sz="5000" baseline="30000" dirty="0" smtClean="0">
                <a:solidFill>
                  <a:schemeClr val="bg1"/>
                </a:solidFill>
              </a:rPr>
              <a:t>b</a:t>
            </a:r>
            <a:r>
              <a:rPr lang="es-ES" sz="5000" dirty="0" smtClean="0">
                <a:solidFill>
                  <a:schemeClr val="bg1"/>
                </a:solidFill>
              </a:rPr>
              <a:t>, G.A. Shipley</a:t>
            </a:r>
            <a:r>
              <a:rPr lang="es-ES" sz="5000" baseline="30000" dirty="0" smtClean="0">
                <a:solidFill>
                  <a:schemeClr val="bg1"/>
                </a:solidFill>
              </a:rPr>
              <a:t>b</a:t>
            </a:r>
            <a:r>
              <a:rPr lang="es-ES" sz="5000" dirty="0" smtClean="0">
                <a:solidFill>
                  <a:schemeClr val="bg1"/>
                </a:solidFill>
              </a:rPr>
              <a:t>, T.J. Awe</a:t>
            </a:r>
            <a:r>
              <a:rPr lang="es-ES" sz="5000" baseline="30000" dirty="0" smtClean="0">
                <a:solidFill>
                  <a:schemeClr val="bg1"/>
                </a:solidFill>
              </a:rPr>
              <a:t>b</a:t>
            </a:r>
            <a:r>
              <a:rPr lang="es-ES" sz="5000" dirty="0" smtClean="0">
                <a:solidFill>
                  <a:schemeClr val="bg1"/>
                </a:solidFill>
              </a:rPr>
              <a:t>, S.A. Slutz</a:t>
            </a:r>
            <a:r>
              <a:rPr lang="es-ES" sz="5000" baseline="30000" dirty="0" smtClean="0">
                <a:solidFill>
                  <a:schemeClr val="bg1"/>
                </a:solidFill>
              </a:rPr>
              <a:t>b</a:t>
            </a:r>
            <a:r>
              <a:rPr lang="es-ES" sz="5000" dirty="0" smtClean="0">
                <a:solidFill>
                  <a:schemeClr val="bg1"/>
                </a:solidFill>
              </a:rPr>
              <a:t>, N.M. Jordan</a:t>
            </a:r>
            <a:r>
              <a:rPr lang="es-ES" sz="5000" baseline="30000" dirty="0" smtClean="0">
                <a:solidFill>
                  <a:schemeClr val="bg1"/>
                </a:solidFill>
              </a:rPr>
              <a:t>a</a:t>
            </a:r>
            <a:r>
              <a:rPr lang="es-ES" sz="5000" dirty="0" smtClean="0">
                <a:solidFill>
                  <a:schemeClr val="bg1"/>
                </a:solidFill>
              </a:rPr>
              <a:t>, Y.Y. Lau</a:t>
            </a:r>
            <a:r>
              <a:rPr lang="es-ES" sz="5000" baseline="30000" dirty="0" smtClean="0">
                <a:solidFill>
                  <a:schemeClr val="bg1"/>
                </a:solidFill>
              </a:rPr>
              <a:t>a</a:t>
            </a:r>
            <a:r>
              <a:rPr lang="es-ES" sz="5000" dirty="0" smtClean="0">
                <a:solidFill>
                  <a:schemeClr val="bg1"/>
                </a:solidFill>
              </a:rPr>
              <a:t>, K.J. Peterson</a:t>
            </a:r>
            <a:r>
              <a:rPr lang="es-ES" sz="5000" baseline="30000" dirty="0" smtClean="0">
                <a:solidFill>
                  <a:schemeClr val="bg1"/>
                </a:solidFill>
              </a:rPr>
              <a:t>b</a:t>
            </a:r>
            <a:r>
              <a:rPr lang="es-ES" sz="5000" dirty="0" smtClean="0">
                <a:solidFill>
                  <a:schemeClr val="bg1"/>
                </a:solidFill>
              </a:rPr>
              <a:t>, R.D. McBride</a:t>
            </a:r>
            <a:r>
              <a:rPr lang="es-ES" sz="5000" baseline="30000" dirty="0" smtClean="0">
                <a:solidFill>
                  <a:schemeClr val="bg1"/>
                </a:solidFill>
              </a:rPr>
              <a:t>a</a:t>
            </a:r>
            <a:r>
              <a:rPr lang="es-ES" sz="5000" dirty="0" smtClean="0">
                <a:solidFill>
                  <a:schemeClr val="bg1"/>
                </a:solidFill>
              </a:rPr>
              <a:t>,</a:t>
            </a:r>
          </a:p>
          <a:p>
            <a:pPr algn="ctr"/>
            <a:r>
              <a:rPr lang="es-ES" sz="4900" dirty="0" smtClean="0">
                <a:solidFill>
                  <a:schemeClr val="bg1"/>
                </a:solidFill>
              </a:rPr>
              <a:t>(a) University of Michigan</a:t>
            </a:r>
            <a:r>
              <a:rPr lang="en-US" sz="4900" dirty="0" smtClean="0">
                <a:solidFill>
                  <a:schemeClr val="bg2"/>
                </a:solidFill>
              </a:rPr>
              <a:t>, (b) Sandia National Laboratories</a:t>
            </a:r>
            <a:endParaRPr lang="en-US" sz="4900" dirty="0">
              <a:solidFill>
                <a:schemeClr val="bg2"/>
              </a:solidFill>
            </a:endParaRPr>
          </a:p>
        </p:txBody>
      </p:sp>
      <p:sp>
        <p:nvSpPr>
          <p:cNvPr id="18" name="Text Placeholder 17"/>
          <p:cNvSpPr>
            <a:spLocks noGrp="1"/>
          </p:cNvSpPr>
          <p:nvPr>
            <p:ph type="body" sz="quarter" idx="96"/>
          </p:nvPr>
        </p:nvSpPr>
        <p:spPr>
          <a:xfrm>
            <a:off x="5932593" y="580113"/>
            <a:ext cx="31516283" cy="1637973"/>
          </a:xfrm>
        </p:spPr>
        <p:txBody>
          <a:bodyPr>
            <a:noAutofit/>
          </a:bodyPr>
          <a:lstStyle/>
          <a:p>
            <a:r>
              <a:rPr lang="en-US" sz="8600" dirty="0" smtClean="0">
                <a:solidFill>
                  <a:schemeClr val="bg2"/>
                </a:solidFill>
              </a:rPr>
              <a:t>3D MHD Simulations of Auto-Magnetizing Imploding Liners for ICF </a:t>
            </a:r>
            <a:endParaRPr lang="en-US" sz="8600" dirty="0">
              <a:solidFill>
                <a:schemeClr val="bg2"/>
              </a:solidFill>
            </a:endParaRPr>
          </a:p>
        </p:txBody>
      </p:sp>
      <p:pic>
        <p:nvPicPr>
          <p:cNvPr id="11267" name="Picture 3"/>
          <p:cNvPicPr>
            <a:picLocks noChangeAspect="1" noChangeArrowheads="1"/>
          </p:cNvPicPr>
          <p:nvPr/>
        </p:nvPicPr>
        <p:blipFill>
          <a:blip r:embed="rId7" cstate="print"/>
          <a:srcRect/>
          <a:stretch>
            <a:fillRect/>
          </a:stretch>
        </p:blipFill>
        <p:spPr bwMode="auto">
          <a:xfrm>
            <a:off x="32275674" y="31573649"/>
            <a:ext cx="11311774" cy="1176013"/>
          </a:xfrm>
          <a:prstGeom prst="rect">
            <a:avLst/>
          </a:prstGeom>
          <a:noFill/>
          <a:ln w="9525">
            <a:noFill/>
            <a:miter lim="800000"/>
            <a:headEnd/>
            <a:tailEnd/>
          </a:ln>
        </p:spPr>
      </p:pic>
      <p:pic>
        <p:nvPicPr>
          <p:cNvPr id="34" name="Content Placeholder 8"/>
          <p:cNvPicPr>
            <a:picLocks noChangeAspect="1"/>
          </p:cNvPicPr>
          <p:nvPr/>
        </p:nvPicPr>
        <p:blipFill>
          <a:blip r:embed="rId8" cstate="print"/>
          <a:stretch>
            <a:fillRect/>
          </a:stretch>
        </p:blipFill>
        <p:spPr>
          <a:xfrm>
            <a:off x="8077793" y="11434182"/>
            <a:ext cx="1989405" cy="7368168"/>
          </a:xfrm>
          <a:prstGeom prst="rect">
            <a:avLst/>
          </a:prstGeom>
        </p:spPr>
      </p:pic>
      <p:pic>
        <p:nvPicPr>
          <p:cNvPr id="36" name="Content Placeholder 4"/>
          <p:cNvPicPr>
            <a:picLocks noChangeAspect="1"/>
          </p:cNvPicPr>
          <p:nvPr/>
        </p:nvPicPr>
        <p:blipFill>
          <a:blip r:embed="rId9" cstate="print"/>
          <a:stretch>
            <a:fillRect/>
          </a:stretch>
        </p:blipFill>
        <p:spPr>
          <a:xfrm>
            <a:off x="1247775" y="13059605"/>
            <a:ext cx="5502524" cy="2375539"/>
          </a:xfrm>
          <a:prstGeom prst="rect">
            <a:avLst/>
          </a:prstGeom>
        </p:spPr>
      </p:pic>
      <p:sp>
        <p:nvSpPr>
          <p:cNvPr id="25" name="TextBox 24"/>
          <p:cNvSpPr txBox="1"/>
          <p:nvPr/>
        </p:nvSpPr>
        <p:spPr>
          <a:xfrm>
            <a:off x="1247775" y="15950247"/>
            <a:ext cx="6152229" cy="1938992"/>
          </a:xfrm>
          <a:prstGeom prst="rect">
            <a:avLst/>
          </a:prstGeom>
          <a:noFill/>
        </p:spPr>
        <p:txBody>
          <a:bodyPr wrap="square" rtlCol="0">
            <a:spAutoFit/>
          </a:bodyPr>
          <a:lstStyle/>
          <a:p>
            <a:r>
              <a:rPr lang="en-US" sz="3000" dirty="0" smtClean="0">
                <a:latin typeface="Times New Roman" pitchFamily="18" charset="0"/>
                <a:cs typeface="Times New Roman" pitchFamily="18" charset="0"/>
              </a:rPr>
              <a:t>r</a:t>
            </a:r>
            <a:r>
              <a:rPr lang="en-US" sz="3000" baseline="-25000" dirty="0" smtClean="0">
                <a:latin typeface="Times New Roman" pitchFamily="18" charset="0"/>
                <a:cs typeface="Times New Roman" pitchFamily="18" charset="0"/>
              </a:rPr>
              <a:t>L</a:t>
            </a:r>
            <a:r>
              <a:rPr lang="en-US" sz="3000" dirty="0" smtClean="0">
                <a:latin typeface="Times New Roman" pitchFamily="18" charset="0"/>
                <a:cs typeface="Times New Roman" pitchFamily="18" charset="0"/>
              </a:rPr>
              <a:t>=diameter of liner</a:t>
            </a:r>
          </a:p>
          <a:p>
            <a:r>
              <a:rPr lang="en-US" sz="3000" i="1" dirty="0" smtClean="0">
                <a:latin typeface="Times New Roman" pitchFamily="18" charset="0"/>
                <a:cs typeface="Times New Roman" pitchFamily="18" charset="0"/>
              </a:rPr>
              <a:t>f</a:t>
            </a:r>
            <a:r>
              <a:rPr lang="en-US" sz="3000" baseline="-25000" dirty="0" smtClean="0">
                <a:latin typeface="Times New Roman" pitchFamily="18" charset="0"/>
                <a:cs typeface="Times New Roman" pitchFamily="18" charset="0"/>
              </a:rPr>
              <a:t>con</a:t>
            </a:r>
            <a:r>
              <a:rPr lang="en-US" sz="3000" dirty="0" smtClean="0">
                <a:latin typeface="Times New Roman" pitchFamily="18" charset="0"/>
                <a:cs typeface="Times New Roman" pitchFamily="18" charset="0"/>
              </a:rPr>
              <a:t>=a factor based vane/dielectric ratio</a:t>
            </a:r>
          </a:p>
          <a:p>
            <a:r>
              <a:rPr lang="en-US" sz="3000" dirty="0" smtClean="0">
                <a:latin typeface="Times New Roman" pitchFamily="18" charset="0"/>
                <a:cs typeface="Times New Roman" pitchFamily="18" charset="0"/>
              </a:rPr>
              <a:t>r</a:t>
            </a:r>
            <a:r>
              <a:rPr lang="en-US" sz="3000" baseline="-25000" dirty="0" smtClean="0">
                <a:latin typeface="Times New Roman" pitchFamily="18" charset="0"/>
                <a:cs typeface="Times New Roman" pitchFamily="18" charset="0"/>
              </a:rPr>
              <a:t>R</a:t>
            </a:r>
            <a:r>
              <a:rPr lang="en-US" sz="3000" dirty="0" smtClean="0">
                <a:latin typeface="Times New Roman" pitchFamily="18" charset="0"/>
                <a:cs typeface="Times New Roman" pitchFamily="18" charset="0"/>
              </a:rPr>
              <a:t>=diameter of outer return can </a:t>
            </a:r>
          </a:p>
          <a:p>
            <a:r>
              <a:rPr lang="en-US" sz="3000" dirty="0" smtClean="0">
                <a:latin typeface="Times New Roman" pitchFamily="18" charset="0"/>
                <a:cs typeface="Times New Roman" pitchFamily="18" charset="0"/>
              </a:rPr>
              <a:t>ψ=pitch angle of vanes</a:t>
            </a:r>
            <a:endParaRPr lang="en-US" sz="3000" dirty="0">
              <a:latin typeface="Times New Roman" pitchFamily="18" charset="0"/>
              <a:cs typeface="Times New Roman" pitchFamily="18" charset="0"/>
            </a:endParaRPr>
          </a:p>
        </p:txBody>
      </p:sp>
      <p:sp>
        <p:nvSpPr>
          <p:cNvPr id="26" name="TextBox 25"/>
          <p:cNvSpPr txBox="1"/>
          <p:nvPr/>
        </p:nvSpPr>
        <p:spPr>
          <a:xfrm>
            <a:off x="1825852" y="19068276"/>
            <a:ext cx="6830018" cy="553998"/>
          </a:xfrm>
          <a:prstGeom prst="rect">
            <a:avLst/>
          </a:prstGeom>
          <a:noFill/>
        </p:spPr>
        <p:txBody>
          <a:bodyPr wrap="square" rtlCol="0">
            <a:spAutoFit/>
          </a:bodyPr>
          <a:lstStyle/>
          <a:p>
            <a:r>
              <a:rPr lang="en-US" sz="3000" dirty="0">
                <a:latin typeface="Times New Roman" pitchFamily="18" charset="0"/>
                <a:cs typeface="Times New Roman" pitchFamily="18" charset="0"/>
              </a:rPr>
              <a:t>[</a:t>
            </a:r>
            <a:r>
              <a:rPr lang="en-US" sz="2500" dirty="0">
                <a:latin typeface="Times New Roman" pitchFamily="18" charset="0"/>
                <a:cs typeface="Times New Roman" pitchFamily="18" charset="0"/>
              </a:rPr>
              <a:t>Slutz et al., Phys. Plasmas 24, 012704 (2017)] </a:t>
            </a:r>
          </a:p>
        </p:txBody>
      </p:sp>
      <p:pic>
        <p:nvPicPr>
          <p:cNvPr id="28" name="Content Placeholder 4"/>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1261452" y="21160594"/>
            <a:ext cx="4523111" cy="4231583"/>
          </a:xfrm>
          <a:prstGeom prst="rect">
            <a:avLst/>
          </a:prstGeom>
        </p:spPr>
      </p:pic>
      <p:pic>
        <p:nvPicPr>
          <p:cNvPr id="29" name="Picture 28"/>
          <p:cNvPicPr>
            <a:picLocks noChangeAspect="1"/>
          </p:cNvPicPr>
          <p:nvPr/>
        </p:nvPicPr>
        <p:blipFill>
          <a:blip r:embed="rId11" cstate="print">
            <a:extLst>
              <a:ext uri="{28A0092B-C50C-407E-A947-70E740481C1C}">
                <a14:useLocalDpi xmlns="" xmlns:a14="http://schemas.microsoft.com/office/drawing/2010/main" val="0"/>
              </a:ext>
            </a:extLst>
          </a:blip>
          <a:stretch>
            <a:fillRect/>
          </a:stretch>
        </p:blipFill>
        <p:spPr>
          <a:xfrm>
            <a:off x="5544088" y="21160595"/>
            <a:ext cx="4931932" cy="4614055"/>
          </a:xfrm>
          <a:prstGeom prst="rect">
            <a:avLst/>
          </a:prstGeom>
        </p:spPr>
      </p:pic>
      <p:pic>
        <p:nvPicPr>
          <p:cNvPr id="30" name="Picture 29"/>
          <p:cNvPicPr>
            <a:picLocks noChangeAspect="1"/>
          </p:cNvPicPr>
          <p:nvPr/>
        </p:nvPicPr>
        <p:blipFill>
          <a:blip r:embed="rId12" cstate="print">
            <a:extLst>
              <a:ext uri="{28A0092B-C50C-407E-A947-70E740481C1C}">
                <a14:useLocalDpi xmlns="" xmlns:a14="http://schemas.microsoft.com/office/drawing/2010/main" val="0"/>
              </a:ext>
            </a:extLst>
          </a:blip>
          <a:stretch>
            <a:fillRect/>
          </a:stretch>
        </p:blipFill>
        <p:spPr>
          <a:xfrm>
            <a:off x="2814294" y="25392178"/>
            <a:ext cx="6112134" cy="5718187"/>
          </a:xfrm>
          <a:prstGeom prst="rect">
            <a:avLst/>
          </a:prstGeom>
        </p:spPr>
      </p:pic>
      <p:sp>
        <p:nvSpPr>
          <p:cNvPr id="31" name="Text Placeholder 30"/>
          <p:cNvSpPr txBox="1">
            <a:spLocks noGrp="1"/>
          </p:cNvSpPr>
          <p:nvPr>
            <p:ph type="body" sz="quarter" idx="23"/>
          </p:nvPr>
        </p:nvSpPr>
        <p:spPr>
          <a:xfrm>
            <a:off x="11422962" y="6685405"/>
            <a:ext cx="21114438" cy="923307"/>
          </a:xfrm>
          <a:prstGeom prst="rect">
            <a:avLst/>
          </a:prstGeom>
          <a:noFill/>
        </p:spPr>
        <p:txBody>
          <a:bodyPr wrap="square" rtlCol="0">
            <a:spAutoFit/>
          </a:bodyPr>
          <a:lstStyle/>
          <a:p>
            <a:r>
              <a:rPr lang="en-US" sz="3000" dirty="0" smtClean="0"/>
              <a:t>Electric Field at 700kA and 1.17x10^13 A/s    Magnetic Field with on axis Bz of 31.2T     Unimploded Liner Showing Epoxy Layout </a:t>
            </a:r>
          </a:p>
        </p:txBody>
      </p:sp>
      <p:pic>
        <p:nvPicPr>
          <p:cNvPr id="37" name="Picture 36"/>
          <p:cNvPicPr>
            <a:picLocks noChangeAspect="1"/>
          </p:cNvPicPr>
          <p:nvPr/>
        </p:nvPicPr>
        <p:blipFill>
          <a:blip r:embed="rId13" cstate="print">
            <a:extLst>
              <a:ext uri="{28A0092B-C50C-407E-A947-70E740481C1C}">
                <a14:useLocalDpi xmlns="" xmlns:a14="http://schemas.microsoft.com/office/drawing/2010/main" val="0"/>
              </a:ext>
            </a:extLst>
          </a:blip>
          <a:stretch>
            <a:fillRect/>
          </a:stretch>
        </p:blipFill>
        <p:spPr>
          <a:xfrm>
            <a:off x="11577637" y="7836956"/>
            <a:ext cx="9774129" cy="8113291"/>
          </a:xfrm>
          <a:prstGeom prst="rect">
            <a:avLst/>
          </a:prstGeom>
        </p:spPr>
      </p:pic>
      <p:pic>
        <p:nvPicPr>
          <p:cNvPr id="38" name="Picture 37"/>
          <p:cNvPicPr>
            <a:picLocks noChangeAspect="1"/>
          </p:cNvPicPr>
          <p:nvPr/>
        </p:nvPicPr>
        <p:blipFill>
          <a:blip r:embed="rId14" cstate="print">
            <a:extLst>
              <a:ext uri="{28A0092B-C50C-407E-A947-70E740481C1C}">
                <a14:useLocalDpi xmlns="" xmlns:a14="http://schemas.microsoft.com/office/drawing/2010/main" val="0"/>
              </a:ext>
            </a:extLst>
          </a:blip>
          <a:stretch>
            <a:fillRect/>
          </a:stretch>
        </p:blipFill>
        <p:spPr>
          <a:xfrm>
            <a:off x="19790959" y="7520793"/>
            <a:ext cx="4918881" cy="7662103"/>
          </a:xfrm>
          <a:prstGeom prst="rect">
            <a:avLst/>
          </a:prstGeom>
        </p:spPr>
      </p:pic>
      <p:sp>
        <p:nvSpPr>
          <p:cNvPr id="40" name="Text Placeholder 39"/>
          <p:cNvSpPr>
            <a:spLocks noGrp="1"/>
          </p:cNvSpPr>
          <p:nvPr>
            <p:ph type="body" sz="quarter" idx="21"/>
          </p:nvPr>
        </p:nvSpPr>
        <p:spPr>
          <a:xfrm>
            <a:off x="14194633" y="4992656"/>
            <a:ext cx="16130585" cy="1077196"/>
          </a:xfrm>
        </p:spPr>
        <p:txBody>
          <a:bodyPr/>
          <a:lstStyle/>
          <a:p>
            <a:r>
              <a:rPr lang="en-US" sz="4000" b="1" u="sng" dirty="0" smtClean="0"/>
              <a:t>Magnetic Field and Electric Field Analysis of  an Automag Liner</a:t>
            </a:r>
            <a:endParaRPr lang="en-US" sz="4000" b="1" u="sng" dirty="0"/>
          </a:p>
        </p:txBody>
      </p:sp>
      <p:sp>
        <p:nvSpPr>
          <p:cNvPr id="41" name="Rectangle 40"/>
          <p:cNvSpPr/>
          <p:nvPr/>
        </p:nvSpPr>
        <p:spPr>
          <a:xfrm>
            <a:off x="19790959" y="7520793"/>
            <a:ext cx="6991350" cy="16994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12084238" y="16909524"/>
            <a:ext cx="7706721" cy="3785652"/>
          </a:xfrm>
          <a:prstGeom prst="rect">
            <a:avLst/>
          </a:prstGeom>
        </p:spPr>
        <p:txBody>
          <a:bodyPr wrap="square">
            <a:spAutoFit/>
          </a:bodyPr>
          <a:lstStyle/>
          <a:p>
            <a:pPr>
              <a:buFont typeface="Arial" pitchFamily="34" charset="0"/>
              <a:buChar char="•"/>
            </a:pPr>
            <a:r>
              <a:rPr lang="en-US" sz="3000" dirty="0" smtClean="0">
                <a:latin typeface="Times New Roman" pitchFamily="18" charset="0"/>
                <a:cs typeface="Times New Roman" pitchFamily="18" charset="0"/>
              </a:rPr>
              <a:t>Experiments on Mykonos have shown that Automag liners with a bulk epoxy setup have a dielectric breakdown point between </a:t>
            </a:r>
            <a:r>
              <a:rPr lang="en-US" sz="3000" b="1" dirty="0" smtClean="0">
                <a:latin typeface="Times New Roman" pitchFamily="18" charset="0"/>
                <a:cs typeface="Times New Roman" pitchFamily="18" charset="0"/>
              </a:rPr>
              <a:t>15-17MV/m</a:t>
            </a:r>
          </a:p>
          <a:p>
            <a:pPr>
              <a:buFont typeface="Arial" pitchFamily="34" charset="0"/>
              <a:buChar char="•"/>
            </a:pPr>
            <a:r>
              <a:rPr lang="en-US" sz="3000" dirty="0" smtClean="0">
                <a:latin typeface="Times New Roman" pitchFamily="18" charset="0"/>
                <a:cs typeface="Times New Roman" pitchFamily="18" charset="0"/>
              </a:rPr>
              <a:t>With epoxy shear to the face of the liner, breakdown occurs between </a:t>
            </a:r>
            <a:r>
              <a:rPr lang="en-US" sz="3000" b="1" dirty="0" smtClean="0">
                <a:latin typeface="Times New Roman" pitchFamily="18" charset="0"/>
                <a:cs typeface="Times New Roman" pitchFamily="18" charset="0"/>
              </a:rPr>
              <a:t>5-8MV/m [</a:t>
            </a:r>
            <a:r>
              <a:rPr lang="en-US" sz="3000" dirty="0" smtClean="0">
                <a:latin typeface="Times New Roman" pitchFamily="18" charset="0"/>
                <a:cs typeface="Times New Roman" pitchFamily="18" charset="0"/>
              </a:rPr>
              <a:t>Gabe Shipley, Tom Awe]</a:t>
            </a:r>
            <a:endParaRPr lang="en-US" sz="3000" b="1" dirty="0" smtClean="0">
              <a:latin typeface="Times New Roman" pitchFamily="18" charset="0"/>
              <a:cs typeface="Times New Roman" pitchFamily="18" charset="0"/>
            </a:endParaRPr>
          </a:p>
          <a:p>
            <a:pPr>
              <a:buFont typeface="Arial" pitchFamily="34" charset="0"/>
              <a:buChar char="•"/>
            </a:pPr>
            <a:r>
              <a:rPr lang="en-US" sz="3000" dirty="0" smtClean="0">
                <a:latin typeface="Times New Roman" pitchFamily="18" charset="0"/>
                <a:cs typeface="Times New Roman" pitchFamily="18" charset="0"/>
              </a:rPr>
              <a:t>Currently, GORGON does not have a specific routine to handle dielectric breakdown</a:t>
            </a:r>
            <a:endParaRPr lang="en-US" sz="3000" dirty="0">
              <a:latin typeface="Times New Roman" pitchFamily="18" charset="0"/>
              <a:cs typeface="Times New Roman" pitchFamily="18" charset="0"/>
            </a:endParaRPr>
          </a:p>
        </p:txBody>
      </p:sp>
      <p:sp>
        <p:nvSpPr>
          <p:cNvPr id="43" name="Rectangle 42"/>
          <p:cNvSpPr/>
          <p:nvPr/>
        </p:nvSpPr>
        <p:spPr>
          <a:xfrm>
            <a:off x="21092401" y="16288234"/>
            <a:ext cx="11379815" cy="5170646"/>
          </a:xfrm>
          <a:prstGeom prst="rect">
            <a:avLst/>
          </a:prstGeom>
        </p:spPr>
        <p:txBody>
          <a:bodyPr wrap="square">
            <a:spAutoFit/>
          </a:bodyPr>
          <a:lstStyle/>
          <a:p>
            <a:pPr>
              <a:buFont typeface="Arial" pitchFamily="34" charset="0"/>
              <a:buChar char="•"/>
            </a:pPr>
            <a:r>
              <a:rPr lang="en-US" sz="3000" dirty="0" smtClean="0">
                <a:latin typeface="Times New Roman" pitchFamily="18" charset="0"/>
                <a:cs typeface="Times New Roman" pitchFamily="18" charset="0"/>
              </a:rPr>
              <a:t>With a metal cushion: </a:t>
            </a:r>
          </a:p>
          <a:p>
            <a:pPr lvl="1">
              <a:buFont typeface="Arial" pitchFamily="34" charset="0"/>
              <a:buChar char="•"/>
            </a:pPr>
            <a:r>
              <a:rPr lang="en-US" sz="3000" dirty="0" smtClean="0">
                <a:latin typeface="Times New Roman" pitchFamily="18" charset="0"/>
                <a:cs typeface="Times New Roman" pitchFamily="18" charset="0"/>
              </a:rPr>
              <a:t>At 2MA, the average magnetic field in the liner was ~50.7T in simulation. This matches well with simulation results from Gabe Shipley and Tom Awe. The magnetic field at 10MA also matched well (~83.1T)</a:t>
            </a:r>
          </a:p>
          <a:p>
            <a:pPr>
              <a:buFont typeface="Arial" pitchFamily="34" charset="0"/>
              <a:buChar char="•"/>
            </a:pPr>
            <a:r>
              <a:rPr lang="en-US" sz="3000" dirty="0" smtClean="0">
                <a:latin typeface="Times New Roman" pitchFamily="18" charset="0"/>
                <a:cs typeface="Times New Roman" pitchFamily="18" charset="0"/>
              </a:rPr>
              <a:t>With a Nylon cushion:</a:t>
            </a:r>
          </a:p>
          <a:p>
            <a:pPr lvl="1">
              <a:buFont typeface="Arial" pitchFamily="34" charset="0"/>
              <a:buChar char="•"/>
            </a:pPr>
            <a:r>
              <a:rPr lang="en-US" sz="3000" dirty="0" smtClean="0">
                <a:latin typeface="Times New Roman" pitchFamily="18" charset="0"/>
                <a:cs typeface="Times New Roman" pitchFamily="18" charset="0"/>
              </a:rPr>
              <a:t>At 1.3MA the Bz on axis in simulation was 51.75T while analytic methods calculate on axis Bz of 50.6T</a:t>
            </a:r>
          </a:p>
          <a:p>
            <a:pPr lvl="1">
              <a:buFont typeface="Arial" pitchFamily="34" charset="0"/>
              <a:buChar char="•"/>
            </a:pPr>
            <a:r>
              <a:rPr lang="en-US" sz="3000" dirty="0" smtClean="0">
                <a:latin typeface="Times New Roman" pitchFamily="18" charset="0"/>
                <a:cs typeface="Times New Roman" pitchFamily="18" charset="0"/>
              </a:rPr>
              <a:t>Also at 1.3MA  electric field was between 20  to 50 MV/m in simulation, while analytic calculations suggest 44 MV/m </a:t>
            </a:r>
            <a:endParaRPr lang="en-US" sz="3000" dirty="0">
              <a:latin typeface="Times New Roman" pitchFamily="18" charset="0"/>
              <a:cs typeface="Times New Roman" pitchFamily="18" charset="0"/>
            </a:endParaRPr>
          </a:p>
        </p:txBody>
      </p:sp>
      <p:sp>
        <p:nvSpPr>
          <p:cNvPr id="44" name="Rectangle 43"/>
          <p:cNvSpPr/>
          <p:nvPr/>
        </p:nvSpPr>
        <p:spPr>
          <a:xfrm>
            <a:off x="12184911" y="21567147"/>
            <a:ext cx="18902256" cy="1323439"/>
          </a:xfrm>
          <a:prstGeom prst="rect">
            <a:avLst/>
          </a:prstGeom>
        </p:spPr>
        <p:txBody>
          <a:bodyPr wrap="square">
            <a:spAutoFit/>
          </a:bodyPr>
          <a:lstStyle/>
          <a:p>
            <a:pPr algn="ctr" defTabSz="914400"/>
            <a:r>
              <a:rPr lang="en-US" sz="4000" b="1" u="sng" kern="0" dirty="0" smtClean="0">
                <a:latin typeface="Times New Roman" pitchFamily="18" charset="0"/>
                <a:cs typeface="Times New Roman" pitchFamily="18" charset="0"/>
              </a:rPr>
              <a:t>Comparison of Starting Structure and Structure at Breakdown Conditions in a Full MHD 3D Simulation with No Dielectric Breakdown Routine</a:t>
            </a:r>
            <a:endParaRPr lang="en-US" sz="4000" b="1" u="sng" kern="0" dirty="0">
              <a:latin typeface="Times New Roman" pitchFamily="18" charset="0"/>
              <a:cs typeface="Times New Roman" pitchFamily="18" charset="0"/>
            </a:endParaRPr>
          </a:p>
        </p:txBody>
      </p:sp>
      <p:pic>
        <p:nvPicPr>
          <p:cNvPr id="45" name="Picture 44"/>
          <p:cNvPicPr>
            <a:picLocks noChangeAspect="1"/>
          </p:cNvPicPr>
          <p:nvPr/>
        </p:nvPicPr>
        <p:blipFill>
          <a:blip r:embed="rId15" cstate="print">
            <a:extLst>
              <a:ext uri="{28A0092B-C50C-407E-A947-70E740481C1C}">
                <a14:useLocalDpi xmlns="" xmlns:a14="http://schemas.microsoft.com/office/drawing/2010/main" val="0"/>
              </a:ext>
            </a:extLst>
          </a:blip>
          <a:stretch>
            <a:fillRect/>
          </a:stretch>
        </p:blipFill>
        <p:spPr>
          <a:xfrm>
            <a:off x="12792079" y="22836427"/>
            <a:ext cx="8843960" cy="8273938"/>
          </a:xfrm>
          <a:prstGeom prst="rect">
            <a:avLst/>
          </a:prstGeom>
        </p:spPr>
      </p:pic>
      <p:pic>
        <p:nvPicPr>
          <p:cNvPr id="46" name="Picture 45"/>
          <p:cNvPicPr>
            <a:picLocks noChangeAspect="1"/>
          </p:cNvPicPr>
          <p:nvPr/>
        </p:nvPicPr>
        <p:blipFill>
          <a:blip r:embed="rId16" cstate="print">
            <a:extLst>
              <a:ext uri="{28A0092B-C50C-407E-A947-70E740481C1C}">
                <a14:useLocalDpi xmlns="" xmlns:a14="http://schemas.microsoft.com/office/drawing/2010/main" val="0"/>
              </a:ext>
            </a:extLst>
          </a:blip>
          <a:stretch>
            <a:fillRect/>
          </a:stretch>
        </p:blipFill>
        <p:spPr>
          <a:xfrm>
            <a:off x="22917796" y="22982912"/>
            <a:ext cx="8687380" cy="8127453"/>
          </a:xfrm>
          <a:prstGeom prst="rect">
            <a:avLst/>
          </a:prstGeom>
        </p:spPr>
      </p:pic>
      <p:sp>
        <p:nvSpPr>
          <p:cNvPr id="48" name="Title 1"/>
          <p:cNvSpPr txBox="1">
            <a:spLocks/>
          </p:cNvSpPr>
          <p:nvPr/>
        </p:nvSpPr>
        <p:spPr>
          <a:xfrm>
            <a:off x="32919059" y="5269641"/>
            <a:ext cx="9620994" cy="3110399"/>
          </a:xfrm>
          <a:prstGeom prst="rect">
            <a:avLst/>
          </a:prstGeom>
        </p:spPr>
        <p:txBody>
          <a:bodyPr/>
          <a:lstStyle/>
          <a:p>
            <a:pPr marL="0" marR="0" lvl="0" indent="0" algn="ctr" defTabSz="4388900" rtl="0" eaLnBrk="1" fontAlgn="auto" latinLnBrk="0" hangingPunct="1">
              <a:lnSpc>
                <a:spcPct val="100000"/>
              </a:lnSpc>
              <a:spcBef>
                <a:spcPct val="0"/>
              </a:spcBef>
              <a:spcAft>
                <a:spcPts val="0"/>
              </a:spcAft>
              <a:buClrTx/>
              <a:buSzTx/>
              <a:buFontTx/>
              <a:buNone/>
              <a:tabLst/>
              <a:defRPr/>
            </a:pPr>
            <a:r>
              <a:rPr kumimoji="0" lang="en-US" sz="4000" b="1" i="0" u="sng" strike="noStrike" kern="1200" cap="none" spc="0" normalizeH="0" baseline="0" noProof="0" dirty="0" smtClean="0">
                <a:ln>
                  <a:noFill/>
                </a:ln>
                <a:effectLst/>
                <a:uLnTx/>
                <a:uFillTx/>
                <a:latin typeface="Times New Roman" pitchFamily="18" charset="0"/>
                <a:ea typeface="+mj-ea"/>
                <a:cs typeface="Times New Roman" pitchFamily="18" charset="0"/>
              </a:rPr>
              <a:t>Breakdown Electric Field Strength Maps at Two Relevant Times with Dielectric Breakdown Routine</a:t>
            </a:r>
            <a:endParaRPr kumimoji="0" lang="en-US" sz="4000" b="1" i="0" u="sng" strike="noStrike" kern="1200" cap="none" spc="0" normalizeH="0" baseline="0" noProof="0" dirty="0">
              <a:ln>
                <a:noFill/>
              </a:ln>
              <a:effectLst/>
              <a:uLnTx/>
              <a:uFillTx/>
              <a:latin typeface="Times New Roman" pitchFamily="18" charset="0"/>
              <a:ea typeface="+mj-ea"/>
              <a:cs typeface="Times New Roman" pitchFamily="18" charset="0"/>
            </a:endParaRPr>
          </a:p>
        </p:txBody>
      </p:sp>
      <p:pic>
        <p:nvPicPr>
          <p:cNvPr id="49" name="Picture 48"/>
          <p:cNvPicPr>
            <a:picLocks noChangeAspect="1"/>
          </p:cNvPicPr>
          <p:nvPr/>
        </p:nvPicPr>
        <p:blipFill>
          <a:blip r:embed="rId17" cstate="print">
            <a:extLst>
              <a:ext uri="{28A0092B-C50C-407E-A947-70E740481C1C}">
                <a14:useLocalDpi xmlns="" xmlns:a14="http://schemas.microsoft.com/office/drawing/2010/main" val="0"/>
              </a:ext>
            </a:extLst>
          </a:blip>
          <a:stretch>
            <a:fillRect/>
          </a:stretch>
        </p:blipFill>
        <p:spPr>
          <a:xfrm>
            <a:off x="34352366" y="7322765"/>
            <a:ext cx="7211310" cy="6802856"/>
          </a:xfrm>
          <a:prstGeom prst="rect">
            <a:avLst/>
          </a:prstGeom>
        </p:spPr>
      </p:pic>
      <p:pic>
        <p:nvPicPr>
          <p:cNvPr id="50" name="Picture 49"/>
          <p:cNvPicPr>
            <a:picLocks noChangeAspect="1"/>
          </p:cNvPicPr>
          <p:nvPr/>
        </p:nvPicPr>
        <p:blipFill>
          <a:blip r:embed="rId18" cstate="print">
            <a:extLst>
              <a:ext uri="{28A0092B-C50C-407E-A947-70E740481C1C}">
                <a14:useLocalDpi xmlns="" xmlns:a14="http://schemas.microsoft.com/office/drawing/2010/main" val="0"/>
              </a:ext>
            </a:extLst>
          </a:blip>
          <a:stretch>
            <a:fillRect/>
          </a:stretch>
        </p:blipFill>
        <p:spPr>
          <a:xfrm>
            <a:off x="34734804" y="14247284"/>
            <a:ext cx="6662560" cy="6005413"/>
          </a:xfrm>
          <a:prstGeom prst="rect">
            <a:avLst/>
          </a:prstGeom>
        </p:spPr>
      </p:pic>
      <p:sp>
        <p:nvSpPr>
          <p:cNvPr id="51" name="TextBox 50"/>
          <p:cNvSpPr txBox="1"/>
          <p:nvPr/>
        </p:nvSpPr>
        <p:spPr>
          <a:xfrm>
            <a:off x="38914265" y="7465640"/>
            <a:ext cx="2751011" cy="630942"/>
          </a:xfrm>
          <a:prstGeom prst="rect">
            <a:avLst/>
          </a:prstGeom>
          <a:noFill/>
        </p:spPr>
        <p:txBody>
          <a:bodyPr wrap="square" rtlCol="0">
            <a:spAutoFit/>
          </a:bodyPr>
          <a:lstStyle/>
          <a:p>
            <a:r>
              <a:rPr lang="en-US" sz="3500" dirty="0" smtClean="0"/>
              <a:t>810 kA</a:t>
            </a:r>
            <a:endParaRPr lang="en-US" sz="3500" dirty="0"/>
          </a:p>
        </p:txBody>
      </p:sp>
      <p:sp>
        <p:nvSpPr>
          <p:cNvPr id="52" name="TextBox 51"/>
          <p:cNvSpPr txBox="1"/>
          <p:nvPr/>
        </p:nvSpPr>
        <p:spPr>
          <a:xfrm>
            <a:off x="39132486" y="14204880"/>
            <a:ext cx="2366478" cy="630942"/>
          </a:xfrm>
          <a:prstGeom prst="rect">
            <a:avLst/>
          </a:prstGeom>
          <a:noFill/>
        </p:spPr>
        <p:txBody>
          <a:bodyPr wrap="square" rtlCol="0">
            <a:spAutoFit/>
          </a:bodyPr>
          <a:lstStyle/>
          <a:p>
            <a:r>
              <a:rPr lang="en-US" sz="3500" dirty="0" smtClean="0"/>
              <a:t>1.3MA</a:t>
            </a:r>
            <a:endParaRPr lang="en-US" sz="3500" dirty="0"/>
          </a:p>
        </p:txBody>
      </p:sp>
      <p:pic>
        <p:nvPicPr>
          <p:cNvPr id="54" name="Content Placeholder 6"/>
          <p:cNvPicPr>
            <a:picLocks noChangeAspect="1"/>
          </p:cNvPicPr>
          <p:nvPr/>
        </p:nvPicPr>
        <p:blipFill>
          <a:blip r:embed="rId19" cstate="print">
            <a:extLst>
              <a:ext uri="{28A0092B-C50C-407E-A947-70E740481C1C}">
                <a14:useLocalDpi xmlns="" xmlns:a14="http://schemas.microsoft.com/office/drawing/2010/main" val="0"/>
              </a:ext>
            </a:extLst>
          </a:blip>
          <a:stretch>
            <a:fillRect/>
          </a:stretch>
        </p:blipFill>
        <p:spPr>
          <a:xfrm>
            <a:off x="34496941" y="21367122"/>
            <a:ext cx="7066735" cy="6611263"/>
          </a:xfrm>
          <a:prstGeom prst="rect">
            <a:avLst/>
          </a:prstGeom>
        </p:spPr>
      </p:pic>
      <p:sp>
        <p:nvSpPr>
          <p:cNvPr id="55" name="Text Placeholder 11"/>
          <p:cNvSpPr>
            <a:spLocks noGrp="1"/>
          </p:cNvSpPr>
          <p:nvPr>
            <p:ph type="body" sz="quarter" idx="28"/>
          </p:nvPr>
        </p:nvSpPr>
        <p:spPr>
          <a:xfrm>
            <a:off x="32897988" y="20682300"/>
            <a:ext cx="10057082" cy="2031303"/>
          </a:xfrm>
        </p:spPr>
        <p:txBody>
          <a:bodyPr/>
          <a:lstStyle/>
          <a:p>
            <a:pPr algn="ctr"/>
            <a:r>
              <a:rPr lang="en-US" sz="3000" dirty="0" smtClean="0"/>
              <a:t>Timing of Dielectric Cell Breakdown During Simulation </a:t>
            </a:r>
            <a:endParaRPr lang="en-US" sz="3000" b="1" dirty="0" smtClean="0"/>
          </a:p>
          <a:p>
            <a:endParaRPr lang="en-US" sz="3000" dirty="0" smtClean="0"/>
          </a:p>
          <a:p>
            <a:endParaRPr lang="en-US" sz="3000" dirty="0"/>
          </a:p>
        </p:txBody>
      </p:sp>
      <p:pic>
        <p:nvPicPr>
          <p:cNvPr id="15362" name="Picture 2" descr="Related image"/>
          <p:cNvPicPr>
            <a:picLocks noChangeAspect="1" noChangeArrowheads="1"/>
          </p:cNvPicPr>
          <p:nvPr/>
        </p:nvPicPr>
        <p:blipFill>
          <a:blip r:embed="rId20" cstate="print"/>
          <a:srcRect/>
          <a:stretch>
            <a:fillRect/>
          </a:stretch>
        </p:blipFill>
        <p:spPr bwMode="auto">
          <a:xfrm>
            <a:off x="92715" y="492341"/>
            <a:ext cx="5691848" cy="3356734"/>
          </a:xfrm>
          <a:prstGeom prst="rect">
            <a:avLst/>
          </a:prstGeom>
          <a:noFill/>
        </p:spPr>
      </p:pic>
    </p:spTree>
    <p:extLst>
      <p:ext uri="{BB962C8B-B14F-4D97-AF65-F5344CB8AC3E}">
        <p14:creationId xmlns="" xmlns:p14="http://schemas.microsoft.com/office/powerpoint/2010/main" val="3425218134"/>
      </p:ext>
    </p:extLst>
  </p:cSld>
  <p:clrMapOvr>
    <a:masterClrMapping/>
  </p:clrMapOvr>
  <p:timing>
    <p:tnLst>
      <p:par>
        <p:cTn id="1" dur="indefinite" restart="never" nodeType="tmRoot"/>
      </p:par>
    </p:tnLst>
  </p:timing>
</p:sld>
</file>

<file path=ppt/theme/theme1.xml><?xml version="1.0" encoding="utf-8"?>
<a:theme xmlns:a="http://schemas.openxmlformats.org/drawingml/2006/main" name="36x48-Template-V2b">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Custom 5">
      <a:dk1>
        <a:srgbClr val="000000"/>
      </a:dk1>
      <a:lt1>
        <a:srgbClr val="FFFFFF"/>
      </a:lt1>
      <a:dk2>
        <a:srgbClr val="FFFFFF"/>
      </a:dk2>
      <a:lt2>
        <a:srgbClr val="FFFFFF"/>
      </a:lt2>
      <a:accent1>
        <a:srgbClr val="002060"/>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3864</TotalTime>
  <Words>490</Words>
  <Application>Microsoft Office PowerPoint</Application>
  <PresentationFormat>Custom</PresentationFormat>
  <Paragraphs>37</Paragraphs>
  <Slides>1</Slides>
  <Notes>1</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1</vt:i4>
      </vt:variant>
    </vt:vector>
  </HeadingPairs>
  <TitlesOfParts>
    <vt:vector size="5" baseType="lpstr">
      <vt:lpstr>36x48-Template-V2b</vt:lpstr>
      <vt:lpstr>1_Classic 3 Columns</vt:lpstr>
      <vt:lpstr>Classic - Wide Center</vt:lpstr>
      <vt:lpstr>Image</vt:lpstr>
      <vt:lpstr>Slide 1</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Jeff</cp:lastModifiedBy>
  <cp:revision>160</cp:revision>
  <cp:lastPrinted>2015-06-29T17:31:11Z</cp:lastPrinted>
  <dcterms:created xsi:type="dcterms:W3CDTF">2012-02-03T19:11:35Z</dcterms:created>
  <dcterms:modified xsi:type="dcterms:W3CDTF">2017-10-20T14:13:26Z</dcterms:modified>
</cp:coreProperties>
</file>