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68" autoAdjust="0"/>
    <p:restoredTop sz="96400" autoAdjust="0"/>
  </p:normalViewPr>
  <p:slideViewPr>
    <p:cSldViewPr snapToGrid="0">
      <p:cViewPr varScale="1">
        <p:scale>
          <a:sx n="17" d="100"/>
          <a:sy n="17" d="100"/>
        </p:scale>
        <p:origin x="20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D37EA7-DBF9-4660-BE02-7920121A558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100535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37EA7-DBF9-4660-BE02-7920121A558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89967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37EA7-DBF9-4660-BE02-7920121A558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419005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37EA7-DBF9-4660-BE02-7920121A558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405015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D37EA7-DBF9-4660-BE02-7920121A558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7996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D37EA7-DBF9-4660-BE02-7920121A558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217998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D37EA7-DBF9-4660-BE02-7920121A558B}"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163632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D37EA7-DBF9-4660-BE02-7920121A558B}"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227028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37EA7-DBF9-4660-BE02-7920121A558B}"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34795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8DD37EA7-DBF9-4660-BE02-7920121A558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219833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8DD37EA7-DBF9-4660-BE02-7920121A558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8235C-92C9-451C-B863-94CBDD97755B}" type="slidenum">
              <a:rPr lang="en-US" smtClean="0"/>
              <a:t>‹#›</a:t>
            </a:fld>
            <a:endParaRPr lang="en-US"/>
          </a:p>
        </p:txBody>
      </p:sp>
    </p:spTree>
    <p:extLst>
      <p:ext uri="{BB962C8B-B14F-4D97-AF65-F5344CB8AC3E}">
        <p14:creationId xmlns:p14="http://schemas.microsoft.com/office/powerpoint/2010/main" val="34077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DD37EA7-DBF9-4660-BE02-7920121A558B}" type="datetimeFigureOut">
              <a:rPr lang="en-US" smtClean="0"/>
              <a:t>11/13/2018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138235C-92C9-451C-B863-94CBDD97755B}" type="slidenum">
              <a:rPr lang="en-US" smtClean="0"/>
              <a:t>‹#›</a:t>
            </a:fld>
            <a:endParaRPr lang="en-US"/>
          </a:p>
        </p:txBody>
      </p:sp>
    </p:spTree>
    <p:extLst>
      <p:ext uri="{BB962C8B-B14F-4D97-AF65-F5344CB8AC3E}">
        <p14:creationId xmlns:p14="http://schemas.microsoft.com/office/powerpoint/2010/main" val="159553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18" Type="http://schemas.openxmlformats.org/officeDocument/2006/relationships/image" Target="../media/image6.svg"/><Relationship Id="rId26" Type="http://schemas.openxmlformats.org/officeDocument/2006/relationships/image" Target="../media/image14.png"/><Relationship Id="rId39" Type="http://schemas.openxmlformats.org/officeDocument/2006/relationships/image" Target="../media/image27.png"/><Relationship Id="rId3" Type="http://schemas.openxmlformats.org/officeDocument/2006/relationships/tags" Target="../tags/tag3.xml"/><Relationship Id="rId21" Type="http://schemas.openxmlformats.org/officeDocument/2006/relationships/image" Target="../media/image9.png"/><Relationship Id="rId34" Type="http://schemas.openxmlformats.org/officeDocument/2006/relationships/image" Target="../media/image22.png"/><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png"/><Relationship Id="rId2" Type="http://schemas.openxmlformats.org/officeDocument/2006/relationships/tags" Target="../tags/tag2.xml"/><Relationship Id="rId16" Type="http://schemas.openxmlformats.org/officeDocument/2006/relationships/image" Target="../media/image4.jpeg"/><Relationship Id="rId20" Type="http://schemas.openxmlformats.org/officeDocument/2006/relationships/image" Target="../media/image8.png"/><Relationship Id="rId29" Type="http://schemas.openxmlformats.org/officeDocument/2006/relationships/image" Target="../media/image17.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32" Type="http://schemas.openxmlformats.org/officeDocument/2006/relationships/image" Target="../media/image20.svg"/><Relationship Id="rId37" Type="http://schemas.openxmlformats.org/officeDocument/2006/relationships/image" Target="../media/image25.png"/><Relationship Id="rId40" Type="http://schemas.openxmlformats.org/officeDocument/2006/relationships/image" Target="../media/image28.svg"/><Relationship Id="rId5" Type="http://schemas.openxmlformats.org/officeDocument/2006/relationships/tags" Target="../tags/tag5.xml"/><Relationship Id="rId1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tags" Target="../tags/tag10.xml"/><Relationship Id="rId19" Type="http://schemas.openxmlformats.org/officeDocument/2006/relationships/image" Target="../media/image7.png"/><Relationship Id="rId31" Type="http://schemas.openxmlformats.org/officeDocument/2006/relationships/image" Target="../media/image1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svg"/><Relationship Id="rId22" Type="http://schemas.openxmlformats.org/officeDocument/2006/relationships/image" Target="../media/image10.png"/><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1821120"/>
            <a:ext cx="43891200" cy="109728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9</a:t>
            </a:r>
            <a:r>
              <a:rPr lang="en-US" sz="6000" baseline="30000" dirty="0">
                <a:latin typeface="Arial" panose="020B0604020202020204" pitchFamily="34" charset="0"/>
                <a:cs typeface="Arial" panose="020B0604020202020204" pitchFamily="34" charset="0"/>
              </a:rPr>
              <a:t>th</a:t>
            </a:r>
            <a:r>
              <a:rPr lang="en-US" sz="6000" dirty="0">
                <a:latin typeface="Arial" panose="020B0604020202020204" pitchFamily="34" charset="0"/>
                <a:cs typeface="Arial" panose="020B0604020202020204" pitchFamily="34" charset="0"/>
              </a:rPr>
              <a:t> Annual MIPSE Graduate Student Symposium</a:t>
            </a:r>
          </a:p>
        </p:txBody>
      </p:sp>
      <p:cxnSp>
        <p:nvCxnSpPr>
          <p:cNvPr id="6" name="Straight Connector 5"/>
          <p:cNvCxnSpPr>
            <a:cxnSpLocks/>
          </p:cNvCxnSpPr>
          <p:nvPr/>
        </p:nvCxnSpPr>
        <p:spPr>
          <a:xfrm>
            <a:off x="14630400" y="4091492"/>
            <a:ext cx="0" cy="27352069"/>
          </a:xfrm>
          <a:prstGeom prst="line">
            <a:avLst/>
          </a:prstGeom>
          <a:solidFill>
            <a:schemeClr val="accent1">
              <a:lumMod val="50000"/>
            </a:schemeClr>
          </a:solidFill>
          <a:ln w="177800">
            <a:solidFill>
              <a:srgbClr val="00274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9260800" y="4091492"/>
            <a:ext cx="0" cy="27352069"/>
          </a:xfrm>
          <a:prstGeom prst="line">
            <a:avLst/>
          </a:prstGeom>
          <a:solidFill>
            <a:schemeClr val="accent1">
              <a:lumMod val="50000"/>
            </a:schemeClr>
          </a:solidFill>
          <a:ln w="177800">
            <a:solidFill>
              <a:srgbClr val="00274C"/>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3441" y="4176789"/>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Motivation</a:t>
            </a:r>
            <a:endParaRPr lang="en-US" sz="40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5483840" y="4176789"/>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Methodology</a:t>
            </a:r>
            <a:endParaRPr lang="en-US" sz="32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0114239" y="23940704"/>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Conclusions</a:t>
            </a:r>
            <a:endParaRPr lang="en-US" sz="40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15483840" y="23149732"/>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Results</a:t>
            </a:r>
            <a:endParaRPr lang="en-US" sz="40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853440" y="23783731"/>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Objectives</a:t>
            </a:r>
            <a:endParaRPr lang="en-US" sz="4000" dirty="0">
              <a:solidFill>
                <a:schemeClr val="bg1"/>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B71BB018-5AA5-4BEB-B229-8C3636D348A2}"/>
              </a:ext>
            </a:extLst>
          </p:cNvPr>
          <p:cNvSpPr txBox="1"/>
          <p:nvPr/>
        </p:nvSpPr>
        <p:spPr>
          <a:xfrm>
            <a:off x="30112993" y="30766666"/>
            <a:ext cx="12888318" cy="925535"/>
          </a:xfrm>
          <a:prstGeom prst="rect">
            <a:avLst/>
          </a:prstGeom>
          <a:noFill/>
        </p:spPr>
        <p:txBody>
          <a:bodyPr wrap="square" rtlCol="0">
            <a:noAutofit/>
          </a:bodyPr>
          <a:lstStyle/>
          <a:p>
            <a:pPr algn="ctr"/>
            <a:r>
              <a:rPr lang="en-US" sz="2400" i="1" dirty="0">
                <a:latin typeface="Arial" panose="020B0604020202020204" pitchFamily="34" charset="0"/>
                <a:cs typeface="Arial" panose="020B0604020202020204" pitchFamily="34" charset="0"/>
              </a:rPr>
              <a:t>This work was partly supported by NASA Space Technology Research Fellowship grant NNX14AL65H. Thanks to Matt Byrne for assisting with the experiment described herein.</a:t>
            </a:r>
          </a:p>
        </p:txBody>
      </p:sp>
      <p:sp>
        <p:nvSpPr>
          <p:cNvPr id="74" name="TextBox 73">
            <a:extLst>
              <a:ext uri="{FF2B5EF4-FFF2-40B4-BE49-F238E27FC236}">
                <a16:creationId xmlns:a16="http://schemas.microsoft.com/office/drawing/2014/main" id="{59C92F96-D858-41B1-85A8-BF67834A579C}"/>
              </a:ext>
            </a:extLst>
          </p:cNvPr>
          <p:cNvSpPr txBox="1"/>
          <p:nvPr/>
        </p:nvSpPr>
        <p:spPr>
          <a:xfrm>
            <a:off x="307327" y="5823100"/>
            <a:ext cx="13991547" cy="17706692"/>
          </a:xfrm>
          <a:prstGeom prst="rect">
            <a:avLst/>
          </a:prstGeom>
          <a:noFill/>
          <a:ln>
            <a:noFill/>
          </a:ln>
        </p:spPr>
        <p:txBody>
          <a:bodyPr wrap="square" lIns="274320" tIns="91440" rIns="274320" bIns="91440" rtlCol="0">
            <a:noAutofit/>
          </a:bodyPr>
          <a:lstStyle/>
          <a:p>
            <a:pPr algn="just"/>
            <a:r>
              <a:rPr lang="en-US" sz="4800" dirty="0">
                <a:latin typeface="Arial" panose="020B0604020202020204" pitchFamily="34" charset="0"/>
                <a:cs typeface="Arial" panose="020B0604020202020204" pitchFamily="34" charset="0"/>
              </a:rPr>
              <a:t>Hall thrusters are an in-space electric propulsion technology now often used for near-Earth applications but increasingly targeted for long-duration deep space missions.</a:t>
            </a: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r>
              <a:rPr lang="en-US" sz="4800" dirty="0">
                <a:latin typeface="Arial" panose="020B0604020202020204" pitchFamily="34" charset="0"/>
                <a:cs typeface="Arial" panose="020B0604020202020204" pitchFamily="34" charset="0"/>
              </a:rPr>
              <a:t>Designing and verifying for flight requires self-consistent simulation. One aspect of Hall thruster operation that is poorly understood are large-scale low-frequency oscillations called the “breathing mode”.</a:t>
            </a:r>
          </a:p>
        </p:txBody>
      </p:sp>
      <p:pic>
        <p:nvPicPr>
          <p:cNvPr id="75" name="Graphic 74">
            <a:extLst>
              <a:ext uri="{FF2B5EF4-FFF2-40B4-BE49-F238E27FC236}">
                <a16:creationId xmlns:a16="http://schemas.microsoft.com/office/drawing/2014/main" id="{88D84E4F-8712-4BAB-8CB2-DFB57CEE09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11148" y="18711567"/>
            <a:ext cx="8254004" cy="4090523"/>
          </a:xfrm>
          <a:prstGeom prst="rect">
            <a:avLst/>
          </a:prstGeom>
        </p:spPr>
      </p:pic>
      <p:pic>
        <p:nvPicPr>
          <p:cNvPr id="76" name="Picture 75">
            <a:extLst>
              <a:ext uri="{FF2B5EF4-FFF2-40B4-BE49-F238E27FC236}">
                <a16:creationId xmlns:a16="http://schemas.microsoft.com/office/drawing/2014/main" id="{88997AAC-C68E-4649-9126-DE25B6F0B679}"/>
              </a:ext>
            </a:extLst>
          </p:cNvPr>
          <p:cNvPicPr>
            <a:picLocks noChangeAspect="1"/>
          </p:cNvPicPr>
          <p:nvPr/>
        </p:nvPicPr>
        <p:blipFill rotWithShape="1">
          <a:blip r:embed="rId15">
            <a:extLst>
              <a:ext uri="{28A0092B-C50C-407E-A947-70E740481C1C}">
                <a14:useLocalDpi xmlns:a14="http://schemas.microsoft.com/office/drawing/2010/main" val="0"/>
              </a:ext>
            </a:extLst>
          </a:blip>
          <a:srcRect l="7503" r="53889"/>
          <a:stretch/>
        </p:blipFill>
        <p:spPr>
          <a:xfrm>
            <a:off x="1815588" y="9395460"/>
            <a:ext cx="4981951" cy="4480560"/>
          </a:xfrm>
          <a:prstGeom prst="rect">
            <a:avLst/>
          </a:prstGeom>
        </p:spPr>
      </p:pic>
      <p:pic>
        <p:nvPicPr>
          <p:cNvPr id="77" name="Picture 76">
            <a:extLst>
              <a:ext uri="{FF2B5EF4-FFF2-40B4-BE49-F238E27FC236}">
                <a16:creationId xmlns:a16="http://schemas.microsoft.com/office/drawing/2014/main" id="{85E34764-2267-45A0-BC4D-463FF033A1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6612" t="7669" r="46901" b="35618"/>
          <a:stretch/>
        </p:blipFill>
        <p:spPr>
          <a:xfrm flipH="1">
            <a:off x="7561567" y="9395460"/>
            <a:ext cx="5486400" cy="4480560"/>
          </a:xfrm>
          <a:prstGeom prst="rect">
            <a:avLst/>
          </a:prstGeom>
        </p:spPr>
      </p:pic>
      <p:sp>
        <p:nvSpPr>
          <p:cNvPr id="20" name="TextBox 19">
            <a:extLst>
              <a:ext uri="{FF2B5EF4-FFF2-40B4-BE49-F238E27FC236}">
                <a16:creationId xmlns:a16="http://schemas.microsoft.com/office/drawing/2014/main" id="{CCD60D97-C8B1-43EF-8A3B-9E6CC63BA3A7}"/>
              </a:ext>
            </a:extLst>
          </p:cNvPr>
          <p:cNvSpPr txBox="1"/>
          <p:nvPr/>
        </p:nvSpPr>
        <p:spPr>
          <a:xfrm>
            <a:off x="626357" y="25428592"/>
            <a:ext cx="13186212" cy="5973306"/>
          </a:xfrm>
          <a:prstGeom prst="rect">
            <a:avLst/>
          </a:prstGeom>
          <a:noFill/>
          <a:ln>
            <a:noFill/>
          </a:ln>
        </p:spPr>
        <p:txBody>
          <a:bodyPr wrap="square" lIns="274320" tIns="91440" rIns="274320" bIns="91440" rtlCol="0">
            <a:noAutofit/>
          </a:bodyPr>
          <a:lstStyle/>
          <a:p>
            <a:pPr algn="just"/>
            <a:r>
              <a:rPr lang="en-US" sz="4800" dirty="0">
                <a:latin typeface="Arial" panose="020B0604020202020204" pitchFamily="34" charset="0"/>
                <a:cs typeface="Arial" panose="020B0604020202020204" pitchFamily="34" charset="0"/>
              </a:rPr>
              <a:t>What is the energy source for this instability? What are the criteria for its onset? To answer this, consider:</a:t>
            </a:r>
          </a:p>
          <a:p>
            <a:pPr marL="914400" indent="-914400" algn="just">
              <a:buFont typeface="+mj-lt"/>
              <a:buAutoNum type="arabicPeriod"/>
            </a:pPr>
            <a:endParaRPr lang="en-US" sz="4800" dirty="0">
              <a:latin typeface="Arial" panose="020B0604020202020204" pitchFamily="34" charset="0"/>
              <a:cs typeface="Arial" panose="020B0604020202020204" pitchFamily="34" charset="0"/>
            </a:endParaRPr>
          </a:p>
          <a:p>
            <a:pPr marL="914400" indent="-914400" algn="just">
              <a:buFont typeface="+mj-lt"/>
              <a:buAutoNum type="arabicPeriod"/>
            </a:pPr>
            <a:r>
              <a:rPr lang="en-US" sz="4800" dirty="0">
                <a:latin typeface="Arial" panose="020B0604020202020204" pitchFamily="34" charset="0"/>
                <a:cs typeface="Arial" panose="020B0604020202020204" pitchFamily="34" charset="0"/>
              </a:rPr>
              <a:t>Can the breathing mode be characterized non-invasively?</a:t>
            </a:r>
          </a:p>
          <a:p>
            <a:pPr marL="914400" indent="-914400" algn="just">
              <a:buFont typeface="+mj-lt"/>
              <a:buAutoNum type="arabicPeriod"/>
            </a:pPr>
            <a:r>
              <a:rPr lang="en-US" sz="4800" dirty="0">
                <a:latin typeface="Arial" panose="020B0604020202020204" pitchFamily="34" charset="0"/>
                <a:cs typeface="Arial" panose="020B0604020202020204" pitchFamily="34" charset="0"/>
              </a:rPr>
              <a:t>What instability is consistent with this experimental characterization?</a:t>
            </a:r>
          </a:p>
        </p:txBody>
      </p:sp>
      <p:sp>
        <p:nvSpPr>
          <p:cNvPr id="21" name="Rectangle 20">
            <a:extLst>
              <a:ext uri="{FF2B5EF4-FFF2-40B4-BE49-F238E27FC236}">
                <a16:creationId xmlns:a16="http://schemas.microsoft.com/office/drawing/2014/main" id="{4EF05C38-1EC9-4B76-9DB7-2957AE0D9329}"/>
              </a:ext>
            </a:extLst>
          </p:cNvPr>
          <p:cNvSpPr/>
          <p:nvPr/>
        </p:nvSpPr>
        <p:spPr>
          <a:xfrm>
            <a:off x="30077791" y="4221793"/>
            <a:ext cx="12923520" cy="1166177"/>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rial" panose="020B0604020202020204" pitchFamily="34" charset="0"/>
                <a:cs typeface="Arial" panose="020B0604020202020204" pitchFamily="34" charset="0"/>
              </a:rPr>
              <a:t>Analysis</a:t>
            </a:r>
            <a:endParaRPr lang="en-US" sz="40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8471C28-C9DF-4C00-9EA8-FBFAC0E4E0F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939641" y="5480086"/>
            <a:ext cx="9898060" cy="4503019"/>
          </a:xfrm>
          <a:prstGeom prst="rect">
            <a:avLst/>
          </a:prstGeom>
        </p:spPr>
      </p:pic>
      <p:pic>
        <p:nvPicPr>
          <p:cNvPr id="23" name="Picture 22">
            <a:extLst>
              <a:ext uri="{FF2B5EF4-FFF2-40B4-BE49-F238E27FC236}">
                <a16:creationId xmlns:a16="http://schemas.microsoft.com/office/drawing/2014/main" id="{57E7D6CB-B6AA-4520-9AB1-4C98A2A771AA}"/>
              </a:ext>
            </a:extLst>
          </p:cNvPr>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5978762" y="10684925"/>
            <a:ext cx="7098108" cy="799736"/>
          </a:xfrm>
          <a:prstGeom prst="rect">
            <a:avLst/>
          </a:prstGeom>
        </p:spPr>
      </p:pic>
      <p:pic>
        <p:nvPicPr>
          <p:cNvPr id="25" name="Picture 24">
            <a:extLst>
              <a:ext uri="{FF2B5EF4-FFF2-40B4-BE49-F238E27FC236}">
                <a16:creationId xmlns:a16="http://schemas.microsoft.com/office/drawing/2014/main" id="{E2A80158-354C-4C6E-B889-339857F90DDB}"/>
              </a:ext>
            </a:extLst>
          </p:cNvPr>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15978762" y="13085981"/>
            <a:ext cx="4381420" cy="804672"/>
          </a:xfrm>
          <a:prstGeom prst="rect">
            <a:avLst/>
          </a:prstGeom>
        </p:spPr>
      </p:pic>
      <p:pic>
        <p:nvPicPr>
          <p:cNvPr id="26" name="Picture 25">
            <a:extLst>
              <a:ext uri="{FF2B5EF4-FFF2-40B4-BE49-F238E27FC236}">
                <a16:creationId xmlns:a16="http://schemas.microsoft.com/office/drawing/2014/main" id="{8E64BD4C-5251-4A2C-95C8-660E9D597C59}"/>
              </a:ext>
            </a:extLst>
          </p:cNvPr>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15987146" y="14307507"/>
            <a:ext cx="5803909" cy="804672"/>
          </a:xfrm>
          <a:prstGeom prst="rect">
            <a:avLst/>
          </a:prstGeom>
        </p:spPr>
      </p:pic>
      <p:pic>
        <p:nvPicPr>
          <p:cNvPr id="27" name="Picture 26">
            <a:extLst>
              <a:ext uri="{FF2B5EF4-FFF2-40B4-BE49-F238E27FC236}">
                <a16:creationId xmlns:a16="http://schemas.microsoft.com/office/drawing/2014/main" id="{BAF50832-DA93-4F68-9A69-6CB33A643DDD}"/>
              </a:ext>
            </a:extLst>
          </p:cNvPr>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16037478" y="15620894"/>
            <a:ext cx="7940570" cy="804672"/>
          </a:xfrm>
          <a:prstGeom prst="rect">
            <a:avLst/>
          </a:prstGeom>
        </p:spPr>
      </p:pic>
      <p:sp>
        <p:nvSpPr>
          <p:cNvPr id="28" name="Arrow: Down 27">
            <a:extLst>
              <a:ext uri="{FF2B5EF4-FFF2-40B4-BE49-F238E27FC236}">
                <a16:creationId xmlns:a16="http://schemas.microsoft.com/office/drawing/2014/main" id="{654223CA-25D6-429C-90FF-1A4B7A0BD80A}"/>
              </a:ext>
            </a:extLst>
          </p:cNvPr>
          <p:cNvSpPr/>
          <p:nvPr/>
        </p:nvSpPr>
        <p:spPr>
          <a:xfrm>
            <a:off x="18554519" y="11841979"/>
            <a:ext cx="526187" cy="88399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B3D58C20-2CDD-4ED8-B744-4F77FEF44A2C}"/>
              </a:ext>
            </a:extLst>
          </p:cNvPr>
          <p:cNvSpPr/>
          <p:nvPr/>
        </p:nvSpPr>
        <p:spPr>
          <a:xfrm>
            <a:off x="18713121" y="16820930"/>
            <a:ext cx="526187" cy="88399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7694696-501B-4726-A81D-3BD9DCCC3869}"/>
              </a:ext>
            </a:extLst>
          </p:cNvPr>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16019377" y="18051274"/>
            <a:ext cx="5400069" cy="804672"/>
          </a:xfrm>
          <a:prstGeom prst="rect">
            <a:avLst/>
          </a:prstGeom>
        </p:spPr>
      </p:pic>
      <p:pic>
        <p:nvPicPr>
          <p:cNvPr id="32" name="Picture 31">
            <a:extLst>
              <a:ext uri="{FF2B5EF4-FFF2-40B4-BE49-F238E27FC236}">
                <a16:creationId xmlns:a16="http://schemas.microsoft.com/office/drawing/2014/main" id="{541CEC5A-644E-4C87-962E-FDD857ECF12B}"/>
              </a:ext>
            </a:extLst>
          </p:cNvPr>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16019377" y="19159397"/>
            <a:ext cx="4914000" cy="804672"/>
          </a:xfrm>
          <a:prstGeom prst="rect">
            <a:avLst/>
          </a:prstGeom>
        </p:spPr>
      </p:pic>
      <p:pic>
        <p:nvPicPr>
          <p:cNvPr id="33" name="Picture 32">
            <a:extLst>
              <a:ext uri="{FF2B5EF4-FFF2-40B4-BE49-F238E27FC236}">
                <a16:creationId xmlns:a16="http://schemas.microsoft.com/office/drawing/2014/main" id="{CA422015-CD8A-496A-9CDC-8A924814E6C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172338" y="24572719"/>
            <a:ext cx="12185376" cy="6963072"/>
          </a:xfrm>
          <a:prstGeom prst="rect">
            <a:avLst/>
          </a:prstGeom>
        </p:spPr>
      </p:pic>
      <p:pic>
        <p:nvPicPr>
          <p:cNvPr id="34" name="Graphic 33">
            <a:extLst>
              <a:ext uri="{FF2B5EF4-FFF2-40B4-BE49-F238E27FC236}">
                <a16:creationId xmlns:a16="http://schemas.microsoft.com/office/drawing/2014/main" id="{EC9553B9-DF19-4EB7-9849-73D54889ABC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0077790" y="5687987"/>
            <a:ext cx="7546458" cy="4312261"/>
          </a:xfrm>
          <a:prstGeom prst="rect">
            <a:avLst/>
          </a:prstGeom>
        </p:spPr>
      </p:pic>
      <p:pic>
        <p:nvPicPr>
          <p:cNvPr id="36" name="Graphic 35">
            <a:extLst>
              <a:ext uri="{FF2B5EF4-FFF2-40B4-BE49-F238E27FC236}">
                <a16:creationId xmlns:a16="http://schemas.microsoft.com/office/drawing/2014/main" id="{036B7EE8-90C1-4556-9B29-10FF387706C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824452" y="6233136"/>
            <a:ext cx="5355502" cy="3020908"/>
          </a:xfrm>
          <a:prstGeom prst="rect">
            <a:avLst/>
          </a:prstGeom>
        </p:spPr>
      </p:pic>
      <p:sp>
        <p:nvSpPr>
          <p:cNvPr id="37" name="TextBox 36">
            <a:extLst>
              <a:ext uri="{FF2B5EF4-FFF2-40B4-BE49-F238E27FC236}">
                <a16:creationId xmlns:a16="http://schemas.microsoft.com/office/drawing/2014/main" id="{6D8C4042-2218-47BF-A475-F8A4D8D3F331}"/>
              </a:ext>
            </a:extLst>
          </p:cNvPr>
          <p:cNvSpPr txBox="1"/>
          <p:nvPr/>
        </p:nvSpPr>
        <p:spPr>
          <a:xfrm>
            <a:off x="15800953" y="20397861"/>
            <a:ext cx="5803908" cy="2427404"/>
          </a:xfrm>
          <a:prstGeom prst="rect">
            <a:avLst/>
          </a:prstGeom>
          <a:noFill/>
          <a:ln>
            <a:noFill/>
          </a:ln>
        </p:spPr>
        <p:txBody>
          <a:bodyPr wrap="square" lIns="274320" tIns="91440" rIns="274320" bIns="91440" rtlCol="0">
            <a:noAutofit/>
          </a:bodyPr>
          <a:lstStyle/>
          <a:p>
            <a:pPr algn="just"/>
            <a:r>
              <a:rPr lang="en-US" sz="2800" dirty="0">
                <a:latin typeface="Arial" panose="020B0604020202020204" pitchFamily="34" charset="0"/>
                <a:cs typeface="Arial" panose="020B0604020202020204" pitchFamily="34" charset="0"/>
              </a:rPr>
              <a:t>Right: The IVDF was measured with time-resolved laser-induced fluorescence, and boundary conditions were provided with a Faraday probe.</a:t>
            </a:r>
          </a:p>
        </p:txBody>
      </p:sp>
      <p:sp>
        <p:nvSpPr>
          <p:cNvPr id="40" name="TextBox 39">
            <a:extLst>
              <a:ext uri="{FF2B5EF4-FFF2-40B4-BE49-F238E27FC236}">
                <a16:creationId xmlns:a16="http://schemas.microsoft.com/office/drawing/2014/main" id="{D0DF208B-B588-4559-A897-8606F58FE18E}"/>
              </a:ext>
            </a:extLst>
          </p:cNvPr>
          <p:cNvSpPr txBox="1"/>
          <p:nvPr/>
        </p:nvSpPr>
        <p:spPr>
          <a:xfrm>
            <a:off x="29721037" y="25510124"/>
            <a:ext cx="13316722" cy="3887329"/>
          </a:xfrm>
          <a:prstGeom prst="rect">
            <a:avLst/>
          </a:prstGeom>
          <a:noFill/>
          <a:ln>
            <a:noFill/>
          </a:ln>
        </p:spPr>
        <p:txBody>
          <a:bodyPr wrap="square" lIns="274320" tIns="91440" rIns="274320" bIns="91440" rtlCol="0">
            <a:noAutofit/>
          </a:bodyPr>
          <a:lstStyle/>
          <a:p>
            <a:pPr marL="914400" indent="-914400" algn="just">
              <a:buFont typeface="+mj-lt"/>
              <a:buAutoNum type="arabicPeriod"/>
            </a:pPr>
            <a:r>
              <a:rPr lang="en-US" sz="4400" dirty="0">
                <a:latin typeface="Arial" panose="020B0604020202020204" pitchFamily="34" charset="0"/>
                <a:cs typeface="Arial" panose="020B0604020202020204" pitchFamily="34" charset="0"/>
              </a:rPr>
              <a:t>Time-resolved LIF with a Boltzmann moment analysis can be used to non-invasively characterize the breathing mode.</a:t>
            </a:r>
          </a:p>
          <a:p>
            <a:pPr marL="914400" indent="-914400" algn="just">
              <a:buFont typeface="+mj-lt"/>
              <a:buAutoNum type="arabicPeriod"/>
            </a:pPr>
            <a:r>
              <a:rPr lang="en-US" sz="4400" dirty="0">
                <a:latin typeface="Arial" panose="020B0604020202020204" pitchFamily="34" charset="0"/>
                <a:cs typeface="Arial" panose="020B0604020202020204" pitchFamily="34" charset="0"/>
              </a:rPr>
              <a:t>Neutral properties are estimated and evidence of a standing wave is found.</a:t>
            </a:r>
          </a:p>
          <a:p>
            <a:pPr marL="914400" indent="-914400" algn="just">
              <a:buFont typeface="+mj-lt"/>
              <a:buAutoNum type="arabicPeriod"/>
            </a:pPr>
            <a:r>
              <a:rPr lang="en-US" sz="4400" dirty="0">
                <a:latin typeface="Arial" panose="020B0604020202020204" pitchFamily="34" charset="0"/>
                <a:cs typeface="Arial" panose="020B0604020202020204" pitchFamily="34" charset="0"/>
              </a:rPr>
              <a:t>A thermoacoustic instability is consistent with the existence of this wave.</a:t>
            </a:r>
          </a:p>
        </p:txBody>
      </p:sp>
      <p:sp>
        <p:nvSpPr>
          <p:cNvPr id="41" name="Rectangle 40">
            <a:extLst>
              <a:ext uri="{FF2B5EF4-FFF2-40B4-BE49-F238E27FC236}">
                <a16:creationId xmlns:a16="http://schemas.microsoft.com/office/drawing/2014/main" id="{509D4C9C-534D-47BB-8D59-AF761D1B3A87}"/>
              </a:ext>
            </a:extLst>
          </p:cNvPr>
          <p:cNvSpPr/>
          <p:nvPr/>
        </p:nvSpPr>
        <p:spPr>
          <a:xfrm>
            <a:off x="-7196" y="2757"/>
            <a:ext cx="43891193" cy="3920094"/>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74C"/>
              </a:solidFill>
            </a:endParaRPr>
          </a:p>
        </p:txBody>
      </p:sp>
      <p:sp>
        <p:nvSpPr>
          <p:cNvPr id="42" name="TextBox 41">
            <a:extLst>
              <a:ext uri="{FF2B5EF4-FFF2-40B4-BE49-F238E27FC236}">
                <a16:creationId xmlns:a16="http://schemas.microsoft.com/office/drawing/2014/main" id="{4FDBA748-044E-48A4-93E0-104D0788028F}"/>
              </a:ext>
            </a:extLst>
          </p:cNvPr>
          <p:cNvSpPr txBox="1"/>
          <p:nvPr/>
        </p:nvSpPr>
        <p:spPr>
          <a:xfrm>
            <a:off x="4040881" y="182506"/>
            <a:ext cx="35809438" cy="3514078"/>
          </a:xfrm>
          <a:prstGeom prst="rect">
            <a:avLst/>
          </a:prstGeom>
          <a:noFill/>
          <a:ln>
            <a:noFill/>
          </a:ln>
        </p:spPr>
        <p:txBody>
          <a:bodyPr wrap="square" rtlCol="0">
            <a:noAutofit/>
          </a:bodyPr>
          <a:lstStyle/>
          <a:p>
            <a:pPr algn="ctr"/>
            <a:r>
              <a:rPr lang="en-US" sz="9200" dirty="0">
                <a:solidFill>
                  <a:schemeClr val="bg1"/>
                </a:solidFill>
                <a:latin typeface="Arial" panose="020B0604020202020204" pitchFamily="34" charset="0"/>
                <a:cs typeface="Arial" panose="020B0604020202020204" pitchFamily="34" charset="0"/>
              </a:rPr>
              <a:t>Non-Invasive Characterization of the Hall Thruster Breathing Mode</a:t>
            </a:r>
          </a:p>
        </p:txBody>
      </p:sp>
      <p:sp>
        <p:nvSpPr>
          <p:cNvPr id="43" name="TextBox 42">
            <a:extLst>
              <a:ext uri="{FF2B5EF4-FFF2-40B4-BE49-F238E27FC236}">
                <a16:creationId xmlns:a16="http://schemas.microsoft.com/office/drawing/2014/main" id="{514C9588-1C5B-4828-BF4E-064988A9A4F3}"/>
              </a:ext>
            </a:extLst>
          </p:cNvPr>
          <p:cNvSpPr txBox="1"/>
          <p:nvPr/>
        </p:nvSpPr>
        <p:spPr>
          <a:xfrm>
            <a:off x="8968334" y="2041005"/>
            <a:ext cx="26548593" cy="2308324"/>
          </a:xfrm>
          <a:prstGeom prst="rect">
            <a:avLst/>
          </a:prstGeom>
          <a:noFill/>
        </p:spPr>
        <p:txBody>
          <a:bodyPr wrap="square" rtlCol="0">
            <a:spAutoFit/>
          </a:bodyPr>
          <a:lstStyle/>
          <a:p>
            <a:pPr algn="ctr"/>
            <a:r>
              <a:rPr lang="en-US" sz="4800" i="1" dirty="0">
                <a:solidFill>
                  <a:schemeClr val="bg1"/>
                </a:solidFill>
                <a:latin typeface="Arial" panose="020B0604020202020204" pitchFamily="34" charset="0"/>
                <a:cs typeface="Arial" panose="020B0604020202020204" pitchFamily="34" charset="0"/>
              </a:rPr>
              <a:t>Ethan T. Dale and Benjamin A. Jorns</a:t>
            </a:r>
          </a:p>
          <a:p>
            <a:pPr algn="ctr"/>
            <a:r>
              <a:rPr lang="en-US" sz="4800" i="1" dirty="0">
                <a:solidFill>
                  <a:schemeClr val="bg1"/>
                </a:solidFill>
                <a:latin typeface="Arial" panose="020B0604020202020204" pitchFamily="34" charset="0"/>
                <a:cs typeface="Arial" panose="020B0604020202020204" pitchFamily="34" charset="0"/>
              </a:rPr>
              <a:t>University of Michigan, Department of Aerospace Engineering, Ann Arbor, MI 48109</a:t>
            </a:r>
          </a:p>
          <a:p>
            <a:pPr algn="ctr"/>
            <a:endParaRPr lang="en-US" sz="4800" dirty="0">
              <a:solidFill>
                <a:schemeClr val="bg1"/>
              </a:solidFill>
            </a:endParaRPr>
          </a:p>
        </p:txBody>
      </p:sp>
      <p:pic>
        <p:nvPicPr>
          <p:cNvPr id="3" name="Picture 2">
            <a:extLst>
              <a:ext uri="{FF2B5EF4-FFF2-40B4-BE49-F238E27FC236}">
                <a16:creationId xmlns:a16="http://schemas.microsoft.com/office/drawing/2014/main" id="{BDB78B1E-1368-4917-96B1-7EA49A4ECC02}"/>
              </a:ext>
            </a:extLst>
          </p:cNvPr>
          <p:cNvPicPr>
            <a:picLocks noChangeAspect="1"/>
          </p:cNvPicPr>
          <p:nvPr/>
        </p:nvPicPr>
        <p:blipFill rotWithShape="1">
          <a:blip r:embed="rId30">
            <a:extLst>
              <a:ext uri="{28A0092B-C50C-407E-A947-70E740481C1C}">
                <a14:useLocalDpi xmlns:a14="http://schemas.microsoft.com/office/drawing/2010/main" val="0"/>
              </a:ext>
            </a:extLst>
          </a:blip>
          <a:srcRect r="64114"/>
          <a:stretch/>
        </p:blipFill>
        <p:spPr>
          <a:xfrm>
            <a:off x="40639061" y="889387"/>
            <a:ext cx="2755908" cy="1924900"/>
          </a:xfrm>
          <a:prstGeom prst="rect">
            <a:avLst/>
          </a:prstGeom>
        </p:spPr>
      </p:pic>
      <p:pic>
        <p:nvPicPr>
          <p:cNvPr id="11" name="Graphic 10">
            <a:extLst>
              <a:ext uri="{FF2B5EF4-FFF2-40B4-BE49-F238E27FC236}">
                <a16:creationId xmlns:a16="http://schemas.microsoft.com/office/drawing/2014/main" id="{5D5A07B9-F211-4A3B-9A91-D699D1C794A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9692884" y="17802721"/>
            <a:ext cx="10401300" cy="5943600"/>
          </a:xfrm>
          <a:prstGeom prst="rect">
            <a:avLst/>
          </a:prstGeom>
        </p:spPr>
      </p:pic>
      <p:sp>
        <p:nvSpPr>
          <p:cNvPr id="48" name="TextBox 47">
            <a:extLst>
              <a:ext uri="{FF2B5EF4-FFF2-40B4-BE49-F238E27FC236}">
                <a16:creationId xmlns:a16="http://schemas.microsoft.com/office/drawing/2014/main" id="{A058612C-5D17-4082-A402-D5C9E8E12E62}"/>
              </a:ext>
            </a:extLst>
          </p:cNvPr>
          <p:cNvSpPr txBox="1"/>
          <p:nvPr/>
        </p:nvSpPr>
        <p:spPr>
          <a:xfrm>
            <a:off x="24125533" y="10712718"/>
            <a:ext cx="4585195" cy="6061451"/>
          </a:xfrm>
          <a:prstGeom prst="rect">
            <a:avLst/>
          </a:prstGeom>
          <a:noFill/>
          <a:ln>
            <a:noFill/>
          </a:ln>
        </p:spPr>
        <p:txBody>
          <a:bodyPr wrap="square" lIns="274320" tIns="91440" rIns="274320" bIns="91440" rtlCol="0">
            <a:noAutofit/>
          </a:bodyPr>
          <a:lstStyle/>
          <a:p>
            <a:pPr algn="just"/>
            <a:r>
              <a:rPr lang="en-US" sz="2800" dirty="0">
                <a:latin typeface="Arial" panose="020B0604020202020204" pitchFamily="34" charset="0"/>
                <a:cs typeface="Arial" panose="020B0604020202020204" pitchFamily="34" charset="0"/>
              </a:rPr>
              <a:t>Left: Moments of the 1D ion Boltzmann equation give the plasma density, electric field strength, and ionization rate to the ion velocity distribution function moments. Fluid equations can be used to estimate neutral gas properties based on this information. This is a non-invasive approach to characterizing a Hall thruster during breathing.</a:t>
            </a:r>
          </a:p>
        </p:txBody>
      </p:sp>
      <p:pic>
        <p:nvPicPr>
          <p:cNvPr id="18" name="Picture 17">
            <a:extLst>
              <a:ext uri="{FF2B5EF4-FFF2-40B4-BE49-F238E27FC236}">
                <a16:creationId xmlns:a16="http://schemas.microsoft.com/office/drawing/2014/main" id="{B488BAEA-696F-4F6E-B11B-8070080A92C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2018817" y="17321436"/>
            <a:ext cx="6559713" cy="4510192"/>
          </a:xfrm>
          <a:prstGeom prst="rect">
            <a:avLst/>
          </a:prstGeom>
        </p:spPr>
      </p:pic>
      <p:pic>
        <p:nvPicPr>
          <p:cNvPr id="51" name="Picture 50">
            <a:extLst>
              <a:ext uri="{FF2B5EF4-FFF2-40B4-BE49-F238E27FC236}">
                <a16:creationId xmlns:a16="http://schemas.microsoft.com/office/drawing/2014/main" id="{22B7B3AC-C09F-47CA-AF0B-E3A69B2FA431}"/>
              </a:ext>
            </a:extLst>
          </p:cNvPr>
          <p:cNvPicPr>
            <a:picLocks noChangeAspect="1"/>
          </p:cNvPicPr>
          <p:nvPr>
            <p:custDataLst>
              <p:tags r:id="rId7"/>
            </p:custDataLst>
          </p:nvPr>
        </p:nvPicPr>
        <p:blipFill>
          <a:blip r:embed="rId34" cstate="print">
            <a:extLst>
              <a:ext uri="{28A0092B-C50C-407E-A947-70E740481C1C}">
                <a14:useLocalDpi xmlns:a14="http://schemas.microsoft.com/office/drawing/2010/main" val="0"/>
              </a:ext>
            </a:extLst>
          </a:blip>
          <a:stretch>
            <a:fillRect/>
          </a:stretch>
        </p:blipFill>
        <p:spPr>
          <a:xfrm>
            <a:off x="39862488" y="10622061"/>
            <a:ext cx="2725654" cy="475906"/>
          </a:xfrm>
          <a:prstGeom prst="rect">
            <a:avLst/>
          </a:prstGeom>
        </p:spPr>
      </p:pic>
      <p:pic>
        <p:nvPicPr>
          <p:cNvPr id="52" name="Picture 51">
            <a:extLst>
              <a:ext uri="{FF2B5EF4-FFF2-40B4-BE49-F238E27FC236}">
                <a16:creationId xmlns:a16="http://schemas.microsoft.com/office/drawing/2014/main" id="{9039205B-5E75-4D64-A217-22F49E6CF3B4}"/>
              </a:ext>
            </a:extLst>
          </p:cNvPr>
          <p:cNvPicPr>
            <a:picLocks noChangeAspect="1"/>
          </p:cNvPicPr>
          <p:nvPr>
            <p:custDataLst>
              <p:tags r:id="rId8"/>
            </p:custDataLst>
          </p:nvPr>
        </p:nvPicPr>
        <p:blipFill>
          <a:blip r:embed="rId35" cstate="print">
            <a:extLst>
              <a:ext uri="{28A0092B-C50C-407E-A947-70E740481C1C}">
                <a14:useLocalDpi xmlns:a14="http://schemas.microsoft.com/office/drawing/2010/main" val="0"/>
              </a:ext>
            </a:extLst>
          </a:blip>
          <a:stretch>
            <a:fillRect/>
          </a:stretch>
        </p:blipFill>
        <p:spPr>
          <a:xfrm>
            <a:off x="35518254" y="10920274"/>
            <a:ext cx="3097727" cy="473022"/>
          </a:xfrm>
          <a:prstGeom prst="rect">
            <a:avLst/>
          </a:prstGeom>
        </p:spPr>
      </p:pic>
      <p:pic>
        <p:nvPicPr>
          <p:cNvPr id="53" name="Picture 52">
            <a:extLst>
              <a:ext uri="{FF2B5EF4-FFF2-40B4-BE49-F238E27FC236}">
                <a16:creationId xmlns:a16="http://schemas.microsoft.com/office/drawing/2014/main" id="{B6A2B511-8EEB-4F23-86ED-DD239FBB69CD}"/>
              </a:ext>
            </a:extLst>
          </p:cNvPr>
          <p:cNvPicPr>
            <a:picLocks noChangeAspect="1"/>
          </p:cNvPicPr>
          <p:nvPr>
            <p:custDataLst>
              <p:tags r:id="rId9"/>
            </p:custDataLst>
          </p:nvPr>
        </p:nvPicPr>
        <p:blipFill>
          <a:blip r:embed="rId36" cstate="print">
            <a:extLst>
              <a:ext uri="{28A0092B-C50C-407E-A947-70E740481C1C}">
                <a14:useLocalDpi xmlns:a14="http://schemas.microsoft.com/office/drawing/2010/main" val="0"/>
              </a:ext>
            </a:extLst>
          </a:blip>
          <a:stretch>
            <a:fillRect/>
          </a:stretch>
        </p:blipFill>
        <p:spPr>
          <a:xfrm>
            <a:off x="31620570" y="10683221"/>
            <a:ext cx="2466068" cy="432642"/>
          </a:xfrm>
          <a:prstGeom prst="rect">
            <a:avLst/>
          </a:prstGeom>
        </p:spPr>
      </p:pic>
      <p:pic>
        <p:nvPicPr>
          <p:cNvPr id="54" name="Picture 53">
            <a:extLst>
              <a:ext uri="{FF2B5EF4-FFF2-40B4-BE49-F238E27FC236}">
                <a16:creationId xmlns:a16="http://schemas.microsoft.com/office/drawing/2014/main" id="{B3415EDC-6624-49CA-8E64-1C79D4FFC60B}"/>
              </a:ext>
            </a:extLst>
          </p:cNvPr>
          <p:cNvPicPr>
            <a:picLocks noChangeAspect="1"/>
          </p:cNvPicPr>
          <p:nvPr>
            <p:custDataLst>
              <p:tags r:id="rId10"/>
            </p:custDataLst>
          </p:nvPr>
        </p:nvPicPr>
        <p:blipFill>
          <a:blip r:embed="rId37" cstate="print">
            <a:extLst>
              <a:ext uri="{28A0092B-C50C-407E-A947-70E740481C1C}">
                <a14:useLocalDpi xmlns:a14="http://schemas.microsoft.com/office/drawing/2010/main" val="0"/>
              </a:ext>
            </a:extLst>
          </a:blip>
          <a:stretch>
            <a:fillRect/>
          </a:stretch>
        </p:blipFill>
        <p:spPr>
          <a:xfrm>
            <a:off x="39823336" y="11262075"/>
            <a:ext cx="2281473" cy="343229"/>
          </a:xfrm>
          <a:prstGeom prst="rect">
            <a:avLst/>
          </a:prstGeom>
        </p:spPr>
      </p:pic>
      <p:pic>
        <p:nvPicPr>
          <p:cNvPr id="55" name="Picture 54">
            <a:extLst>
              <a:ext uri="{FF2B5EF4-FFF2-40B4-BE49-F238E27FC236}">
                <a16:creationId xmlns:a16="http://schemas.microsoft.com/office/drawing/2014/main" id="{3A8C788D-3C91-452D-BB15-F062E9DF24B1}"/>
              </a:ext>
            </a:extLst>
          </p:cNvPr>
          <p:cNvPicPr>
            <a:picLocks noChangeAspect="1"/>
          </p:cNvPicPr>
          <p:nvPr>
            <p:custDataLst>
              <p:tags r:id="rId11"/>
            </p:custDataLst>
          </p:nvPr>
        </p:nvPicPr>
        <p:blipFill>
          <a:blip r:embed="rId38" cstate="print">
            <a:extLst>
              <a:ext uri="{28A0092B-C50C-407E-A947-70E740481C1C}">
                <a14:useLocalDpi xmlns:a14="http://schemas.microsoft.com/office/drawing/2010/main" val="0"/>
              </a:ext>
            </a:extLst>
          </a:blip>
          <a:stretch>
            <a:fillRect/>
          </a:stretch>
        </p:blipFill>
        <p:spPr>
          <a:xfrm>
            <a:off x="31352698" y="11331743"/>
            <a:ext cx="2725654" cy="406684"/>
          </a:xfrm>
          <a:prstGeom prst="rect">
            <a:avLst/>
          </a:prstGeom>
        </p:spPr>
      </p:pic>
      <p:pic>
        <p:nvPicPr>
          <p:cNvPr id="35" name="Graphic 34">
            <a:extLst>
              <a:ext uri="{FF2B5EF4-FFF2-40B4-BE49-F238E27FC236}">
                <a16:creationId xmlns:a16="http://schemas.microsoft.com/office/drawing/2014/main" id="{047209CF-7A4A-409A-B766-E8A2688579CA}"/>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9686976" y="11987150"/>
            <a:ext cx="10401300" cy="5943600"/>
          </a:xfrm>
          <a:prstGeom prst="rect">
            <a:avLst/>
          </a:prstGeom>
        </p:spPr>
      </p:pic>
      <p:sp>
        <p:nvSpPr>
          <p:cNvPr id="39" name="TextBox 38">
            <a:extLst>
              <a:ext uri="{FF2B5EF4-FFF2-40B4-BE49-F238E27FC236}">
                <a16:creationId xmlns:a16="http://schemas.microsoft.com/office/drawing/2014/main" id="{AC8B47BF-83D6-4955-96A3-53480D9AA26F}"/>
              </a:ext>
            </a:extLst>
          </p:cNvPr>
          <p:cNvSpPr txBox="1"/>
          <p:nvPr/>
        </p:nvSpPr>
        <p:spPr>
          <a:xfrm>
            <a:off x="39400282" y="12937958"/>
            <a:ext cx="3808647" cy="10931400"/>
          </a:xfrm>
          <a:prstGeom prst="rect">
            <a:avLst/>
          </a:prstGeom>
          <a:noFill/>
          <a:ln>
            <a:noFill/>
          </a:ln>
        </p:spPr>
        <p:txBody>
          <a:bodyPr wrap="square" lIns="274320" tIns="91440" rIns="274320" bIns="91440" rtlCol="0">
            <a:noAutofit/>
          </a:bodyPr>
          <a:lstStyle/>
          <a:p>
            <a:pPr algn="just"/>
            <a:r>
              <a:rPr lang="en-US" sz="2800" dirty="0">
                <a:latin typeface="Arial" panose="020B0604020202020204" pitchFamily="34" charset="0"/>
                <a:cs typeface="Arial" panose="020B0604020202020204" pitchFamily="34" charset="0"/>
              </a:rPr>
              <a:t>Left: The neutral density fluctuations at an upstream point and downstream point vary 180° out of phase with a node between them. This suggests that there may exist a neutral standing wave. An instability that is consistent with this is the thermoacoustic instability. The onset of this phenomenon is governed by the Rayleigh criterion: if heat is added during neutral compression or removed during rarefaction, the wave grows.</a:t>
            </a:r>
          </a:p>
          <a:p>
            <a:pPr algn="just"/>
            <a:endParaRPr lang="en-US" sz="2800" dirty="0">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D5ACD6DE-B868-4332-B3EB-F467E73F5E28}"/>
              </a:ext>
            </a:extLst>
          </p:cNvPr>
          <p:cNvSpPr/>
          <p:nvPr/>
        </p:nvSpPr>
        <p:spPr>
          <a:xfrm>
            <a:off x="34507867" y="10932793"/>
            <a:ext cx="666038" cy="4225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56">
            <a:extLst>
              <a:ext uri="{FF2B5EF4-FFF2-40B4-BE49-F238E27FC236}">
                <a16:creationId xmlns:a16="http://schemas.microsoft.com/office/drawing/2014/main" id="{4282C5A9-6DA2-4E66-89DF-4026BA0D0AAD}"/>
              </a:ext>
            </a:extLst>
          </p:cNvPr>
          <p:cNvSpPr/>
          <p:nvPr/>
        </p:nvSpPr>
        <p:spPr>
          <a:xfrm>
            <a:off x="38913842" y="10926030"/>
            <a:ext cx="666038" cy="4225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F069B43-990D-4C30-8AF3-5D91326D2988}"/>
              </a:ext>
            </a:extLst>
          </p:cNvPr>
          <p:cNvSpPr txBox="1"/>
          <p:nvPr/>
        </p:nvSpPr>
        <p:spPr>
          <a:xfrm>
            <a:off x="709256" y="18498141"/>
            <a:ext cx="4370366" cy="4480560"/>
          </a:xfrm>
          <a:prstGeom prst="rect">
            <a:avLst/>
          </a:prstGeom>
          <a:noFill/>
          <a:ln>
            <a:noFill/>
          </a:ln>
        </p:spPr>
        <p:txBody>
          <a:bodyPr wrap="square" lIns="274320" tIns="91440" rIns="274320" bIns="91440" rtlCol="0">
            <a:noAutofit/>
          </a:bodyPr>
          <a:lstStyle/>
          <a:p>
            <a:pPr algn="just"/>
            <a:r>
              <a:rPr lang="en-US" sz="2800" dirty="0">
                <a:latin typeface="Arial" panose="020B0604020202020204" pitchFamily="34" charset="0"/>
                <a:cs typeface="Arial" panose="020B0604020202020204" pitchFamily="34" charset="0"/>
              </a:rPr>
              <a:t>Right: A radial magnetic field is applied to trap electrons streaming from the cathode to the anode, between which a voltage is applied. A strong, narrow electric field is set up in the plasma that accelerates ions to produce thrust.</a:t>
            </a:r>
          </a:p>
        </p:txBody>
      </p:sp>
    </p:spTree>
    <p:extLst>
      <p:ext uri="{BB962C8B-B14F-4D97-AF65-F5344CB8AC3E}">
        <p14:creationId xmlns:p14="http://schemas.microsoft.com/office/powerpoint/2010/main" val="68576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62.7297"/>
  <p:tag name="ORIGINALWIDTH" val="1444.319"/>
  <p:tag name="LATEXADDIN" val="\documentclass{article}&#10;\usepackage{amsmath}&#10;\pagestyle{empty}&#10;\begin{document}&#10;&#10;$&#10;\frac{\partial f}{\partial t} + u \frac{\partial f}{\partial x} + \frac{e}{m} E \frac{\partial f}{\partial u} = \nu_{iz} f_0&#10;$&#10;&#10;&#10;\end{document}"/>
  <p:tag name="IGUANATEXSIZE" val="20"/>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593.1758"/>
  <p:tag name="LATEXADDIN" val="\documentclass{article}&#10;\usepackage{amsmath}&#10;\pagestyle{empty}&#10;\begin{document}&#10;&#10;$&#10;\lambda \sim 9.9~cm&#10;$&#10;&#10;\end{document}"/>
  <p:tag name="IGUANATEXSIZE" val="20"/>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708.6614"/>
  <p:tag name="LATEXADDIN" val="\documentclass{article}&#10;\usepackage{amsmath}&#10;\pagestyle{empty}&#10;\begin{document}&#10;&#10;$&#10;\nu_w \sim 10~kHz&#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853.3933"/>
  <p:tag name="LATEXADDIN" val="\documentclass{article}&#10;\usepackage{amsmath}&#10;\pagestyle{empty}&#10;\begin{document}&#10;&#10;$&#10;\frac{\partial n}{\partial t} + \overline{u} \frac{\partial \overline{u} n}{\partial x} = \dot{n}_0&#10;$&#10;&#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1271.091"/>
  <p:tag name="LATEXADDIN" val="\documentclass{article}&#10;\usepackage{amsmath}&#10;\pagestyle{empty}&#10;\begin{document}&#10;&#10;$&#10;\frac{\partial \overline{u} n}{\partial t} + \frac{\partial \overline{u^2} n}{\partial x} - \frac{e}{m} n E = 0&#10;$&#10;&#10;&#10;\end{document}"/>
  <p:tag name="IGUANATEXSIZE" val="20"/>
  <p:tag name="IGUANATEXCURSOR" val="19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1739.033"/>
  <p:tag name="LATEXADDIN" val="\documentclass{article}&#10;\usepackage{amsmath}&#10;\pagestyle{empty}&#10;\begin{document}&#10;&#10;$&#10;\frac{\partial \overline{u^2} n}{\partial t} + \frac{\partial \overline{u^3} n}{\partial x} - 2 \frac{e}{m} n E = 3 \frac{e}{m} T_i \dot{n}_0&#10;$&#10;&#10;&#10;\end{document}"/>
  <p:tag name="IGUANATEXSIZE" val="20"/>
  <p:tag name="IGUANATEXCURSOR" val="224"/>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58.2302"/>
  <p:tag name="ORIGINALWIDTH" val="1061.867"/>
  <p:tag name="LATEXADDIN" val="\documentclass{article}&#10;\usepackage{amsmath}&#10;\pagestyle{empty}&#10;\begin{document}&#10;&#10;$&#10;\frac{\partial n_n}{\partial t} + \frac{\partial \overline{u_n} n_n}{\partial x} = -\dot{n}_0&#10;$&#10;&#10;\end{document}"/>
  <p:tag name="IGUANATEXSIZE" val="20"/>
  <p:tag name="IGUANATEXCURSOR" val="176"/>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75.478"/>
  <p:tag name="ORIGINALWIDTH" val="1071.616"/>
  <p:tag name="LATEXADDIN" val="\documentclass{article}&#10;\usepackage{amsmath}&#10;\pagestyle{empty}&#10;\begin{document}&#10;&#10;$&#10;\frac{\partial \overline{u_n} n_n}{\partial t} + \frac{\partial \overline{u_n}^2 n_n}{\partial x} = 0&#10;$&#10;&#10;\end{document}"/>
  <p:tag name="IGUANATEXSIZE" val="20"/>
  <p:tag name="IGUANATEXCURSOR" val="184"/>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08.6614"/>
  <p:tag name="LATEXADDIN" val="\documentclass{article}&#10;\usepackage{amsmath}&#10;\pagestyle{empty}&#10;\begin{document}&#10;&#10;$&#10;c \sim 1.5~km/s&#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805.3993"/>
  <p:tag name="LATEXADDIN" val="\documentclass{article}&#10;\usepackage{amsmath}&#10;\pagestyle{empty}&#10;\begin{document}&#10;&#10;$&#10;\lambda_{mfp} \sim 0.03~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641.1699"/>
  <p:tag name="LATEXADDIN" val="\documentclass{article}&#10;\usepackage{amsmath}&#10;\pagestyle{empty}&#10;\begin{document}&#10;&#10;$&#10;f \sim 15~kHz&#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402</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Ethan</dc:creator>
  <cp:lastModifiedBy>Ethan Dale</cp:lastModifiedBy>
  <cp:revision>110</cp:revision>
  <dcterms:created xsi:type="dcterms:W3CDTF">2016-09-21T18:37:24Z</dcterms:created>
  <dcterms:modified xsi:type="dcterms:W3CDTF">2018-11-13T19:21:32Z</dcterms:modified>
</cp:coreProperties>
</file>