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8768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936" userDrawn="1">
          <p15:clr>
            <a:srgbClr val="A4A3A4"/>
          </p15:clr>
        </p15:guide>
        <p15:guide id="22" pos="10248" userDrawn="1">
          <p15:clr>
            <a:srgbClr val="A4A3A4"/>
          </p15:clr>
        </p15:guide>
        <p15:guide id="23" pos="20472" userDrawn="1">
          <p15:clr>
            <a:srgbClr val="A4A3A4"/>
          </p15:clr>
        </p15:guide>
        <p15:guide id="24"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B1B1B1"/>
    <a:srgbClr val="FFD90F"/>
    <a:srgbClr val="00274C"/>
    <a:srgbClr val="000F1E"/>
    <a:srgbClr val="00204F"/>
    <a:srgbClr val="F8C728"/>
    <a:srgbClr val="03204F"/>
    <a:srgbClr val="001184"/>
    <a:srgbClr val="002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p:scale>
          <a:sx n="33" d="100"/>
          <a:sy n="33" d="100"/>
        </p:scale>
        <p:origin x="-2698" y="-3859"/>
      </p:cViewPr>
      <p:guideLst>
        <p:guide pos="39936"/>
        <p:guide pos="10248"/>
        <p:guide pos="20472"/>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5985936"/>
            <a:ext cx="41452800" cy="12733867"/>
          </a:xfrm>
        </p:spPr>
        <p:txBody>
          <a:bodyPr anchor="b"/>
          <a:lstStyle>
            <a:lvl1pPr algn="ctr">
              <a:defRPr sz="32000"/>
            </a:lvl1pPr>
          </a:lstStyle>
          <a:p>
            <a:r>
              <a:rPr lang="en-US"/>
              <a:t>Click to edit Master title style</a:t>
            </a:r>
            <a:endParaRPr lang="en-US" dirty="0"/>
          </a:p>
        </p:txBody>
      </p:sp>
      <p:sp>
        <p:nvSpPr>
          <p:cNvPr id="3" name="Subtitle 2"/>
          <p:cNvSpPr>
            <a:spLocks noGrp="1"/>
          </p:cNvSpPr>
          <p:nvPr>
            <p:ph type="subTitle" idx="1"/>
          </p:nvPr>
        </p:nvSpPr>
        <p:spPr>
          <a:xfrm>
            <a:off x="6096000" y="19210869"/>
            <a:ext cx="36576000" cy="8830731"/>
          </a:xfrm>
        </p:spPr>
        <p:txBody>
          <a:bodyPr/>
          <a:lstStyle>
            <a:lvl1pPr marL="0" indent="0" algn="ctr">
              <a:buNone/>
              <a:defRPr sz="12800"/>
            </a:lvl1pPr>
            <a:lvl2pPr marL="2438385" indent="0" algn="ctr">
              <a:buNone/>
              <a:defRPr sz="10667"/>
            </a:lvl2pPr>
            <a:lvl3pPr marL="4876770" indent="0" algn="ctr">
              <a:buNone/>
              <a:defRPr sz="9600"/>
            </a:lvl3pPr>
            <a:lvl4pPr marL="7315154" indent="0" algn="ctr">
              <a:buNone/>
              <a:defRPr sz="8533"/>
            </a:lvl4pPr>
            <a:lvl5pPr marL="9753539" indent="0" algn="ctr">
              <a:buNone/>
              <a:defRPr sz="8533"/>
            </a:lvl5pPr>
            <a:lvl6pPr marL="12191924" indent="0" algn="ctr">
              <a:buNone/>
              <a:defRPr sz="8533"/>
            </a:lvl6pPr>
            <a:lvl7pPr marL="14630309" indent="0" algn="ctr">
              <a:buNone/>
              <a:defRPr sz="8533"/>
            </a:lvl7pPr>
            <a:lvl8pPr marL="17068693" indent="0" algn="ctr">
              <a:buNone/>
              <a:defRPr sz="8533"/>
            </a:lvl8pPr>
            <a:lvl9pPr marL="19507078" indent="0" algn="ctr">
              <a:buNone/>
              <a:defRPr sz="85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298684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424865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99603" y="1947334"/>
            <a:ext cx="1051560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52803" y="1947334"/>
            <a:ext cx="3093720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34872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6B33A-68B2-4DB8-A006-B6F90452E62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31217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7403" y="9118611"/>
            <a:ext cx="42062400" cy="15214597"/>
          </a:xfrm>
        </p:spPr>
        <p:txBody>
          <a:bodyPr anchor="b"/>
          <a:lstStyle>
            <a:lvl1pPr>
              <a:defRPr sz="32000"/>
            </a:lvl1pPr>
          </a:lstStyle>
          <a:p>
            <a:r>
              <a:rPr lang="en-US"/>
              <a:t>Click to edit Master title style</a:t>
            </a:r>
            <a:endParaRPr lang="en-US" dirty="0"/>
          </a:p>
        </p:txBody>
      </p:sp>
      <p:sp>
        <p:nvSpPr>
          <p:cNvPr id="3" name="Text Placeholder 2"/>
          <p:cNvSpPr>
            <a:spLocks noGrp="1"/>
          </p:cNvSpPr>
          <p:nvPr>
            <p:ph type="body" idx="1"/>
          </p:nvPr>
        </p:nvSpPr>
        <p:spPr>
          <a:xfrm>
            <a:off x="3327403" y="24477144"/>
            <a:ext cx="42062400" cy="8000997"/>
          </a:xfrm>
        </p:spPr>
        <p:txBody>
          <a:bodyPr/>
          <a:lstStyle>
            <a:lvl1pPr marL="0" indent="0">
              <a:buNone/>
              <a:defRPr sz="12800">
                <a:solidFill>
                  <a:schemeClr val="tx1"/>
                </a:solidFill>
              </a:defRPr>
            </a:lvl1pPr>
            <a:lvl2pPr marL="2438385" indent="0">
              <a:buNone/>
              <a:defRPr sz="10667">
                <a:solidFill>
                  <a:schemeClr val="tx1">
                    <a:tint val="75000"/>
                  </a:schemeClr>
                </a:solidFill>
              </a:defRPr>
            </a:lvl2pPr>
            <a:lvl3pPr marL="4876770" indent="0">
              <a:buNone/>
              <a:defRPr sz="9600">
                <a:solidFill>
                  <a:schemeClr val="tx1">
                    <a:tint val="75000"/>
                  </a:schemeClr>
                </a:solidFill>
              </a:defRPr>
            </a:lvl3pPr>
            <a:lvl4pPr marL="7315154" indent="0">
              <a:buNone/>
              <a:defRPr sz="8533">
                <a:solidFill>
                  <a:schemeClr val="tx1">
                    <a:tint val="75000"/>
                  </a:schemeClr>
                </a:solidFill>
              </a:defRPr>
            </a:lvl4pPr>
            <a:lvl5pPr marL="9753539" indent="0">
              <a:buNone/>
              <a:defRPr sz="8533">
                <a:solidFill>
                  <a:schemeClr val="tx1">
                    <a:tint val="75000"/>
                  </a:schemeClr>
                </a:solidFill>
              </a:defRPr>
            </a:lvl5pPr>
            <a:lvl6pPr marL="12191924" indent="0">
              <a:buNone/>
              <a:defRPr sz="8533">
                <a:solidFill>
                  <a:schemeClr val="tx1">
                    <a:tint val="75000"/>
                  </a:schemeClr>
                </a:solidFill>
              </a:defRPr>
            </a:lvl6pPr>
            <a:lvl7pPr marL="14630309" indent="0">
              <a:buNone/>
              <a:defRPr sz="8533">
                <a:solidFill>
                  <a:schemeClr val="tx1">
                    <a:tint val="75000"/>
                  </a:schemeClr>
                </a:solidFill>
              </a:defRPr>
            </a:lvl7pPr>
            <a:lvl8pPr marL="17068693" indent="0">
              <a:buNone/>
              <a:defRPr sz="8533">
                <a:solidFill>
                  <a:schemeClr val="tx1">
                    <a:tint val="75000"/>
                  </a:schemeClr>
                </a:solidFill>
              </a:defRPr>
            </a:lvl8pPr>
            <a:lvl9pPr marL="19507078" indent="0">
              <a:buNone/>
              <a:defRPr sz="85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6B33A-68B2-4DB8-A006-B6F90452E62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154758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52800" y="9736667"/>
            <a:ext cx="207264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688800" y="9736667"/>
            <a:ext cx="207264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6B33A-68B2-4DB8-A006-B6F90452E625}"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6058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9152" y="1947342"/>
            <a:ext cx="420624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359157" y="8966203"/>
            <a:ext cx="20631147"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Edit Master text styles</a:t>
            </a:r>
          </a:p>
        </p:txBody>
      </p:sp>
      <p:sp>
        <p:nvSpPr>
          <p:cNvPr id="4" name="Content Placeholder 3"/>
          <p:cNvSpPr>
            <a:spLocks noGrp="1"/>
          </p:cNvSpPr>
          <p:nvPr>
            <p:ph sz="half" idx="2"/>
          </p:nvPr>
        </p:nvSpPr>
        <p:spPr>
          <a:xfrm>
            <a:off x="3359157" y="13360400"/>
            <a:ext cx="20631147"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688803" y="8966203"/>
            <a:ext cx="20732752"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Edit Master text styles</a:t>
            </a:r>
          </a:p>
        </p:txBody>
      </p:sp>
      <p:sp>
        <p:nvSpPr>
          <p:cNvPr id="6" name="Content Placeholder 5"/>
          <p:cNvSpPr>
            <a:spLocks noGrp="1"/>
          </p:cNvSpPr>
          <p:nvPr>
            <p:ph sz="quarter" idx="4"/>
          </p:nvPr>
        </p:nvSpPr>
        <p:spPr>
          <a:xfrm>
            <a:off x="24688803" y="13360400"/>
            <a:ext cx="20732752"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6B33A-68B2-4DB8-A006-B6F90452E625}"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73033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6B33A-68B2-4DB8-A006-B6F90452E625}"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267624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6B33A-68B2-4DB8-A006-B6F90452E625}"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328068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9152" y="2438400"/>
            <a:ext cx="15728949" cy="8534400"/>
          </a:xfrm>
        </p:spPr>
        <p:txBody>
          <a:bodyPr anchor="b"/>
          <a:lstStyle>
            <a:lvl1pPr>
              <a:defRPr sz="17067"/>
            </a:lvl1pPr>
          </a:lstStyle>
          <a:p>
            <a:r>
              <a:rPr lang="en-US"/>
              <a:t>Click to edit Master title style</a:t>
            </a:r>
            <a:endParaRPr lang="en-US" dirty="0"/>
          </a:p>
        </p:txBody>
      </p:sp>
      <p:sp>
        <p:nvSpPr>
          <p:cNvPr id="3" name="Content Placeholder 2"/>
          <p:cNvSpPr>
            <a:spLocks noGrp="1"/>
          </p:cNvSpPr>
          <p:nvPr>
            <p:ph idx="1"/>
          </p:nvPr>
        </p:nvSpPr>
        <p:spPr>
          <a:xfrm>
            <a:off x="20732752" y="5266275"/>
            <a:ext cx="24688800" cy="25992667"/>
          </a:xfrm>
        </p:spPr>
        <p:txBody>
          <a:bodyPr/>
          <a:lstStyle>
            <a:lvl1pPr>
              <a:defRPr sz="17067"/>
            </a:lvl1pPr>
            <a:lvl2pPr>
              <a:defRPr sz="14933"/>
            </a:lvl2pPr>
            <a:lvl3pPr>
              <a:defRPr sz="12800"/>
            </a:lvl3pPr>
            <a:lvl4pPr>
              <a:defRPr sz="10667"/>
            </a:lvl4pPr>
            <a:lvl5pPr>
              <a:defRPr sz="10667"/>
            </a:lvl5pPr>
            <a:lvl6pPr>
              <a:defRPr sz="10667"/>
            </a:lvl6pPr>
            <a:lvl7pPr>
              <a:defRPr sz="10667"/>
            </a:lvl7pPr>
            <a:lvl8pPr>
              <a:defRPr sz="10667"/>
            </a:lvl8pPr>
            <a:lvl9pPr>
              <a:defRPr sz="10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359152" y="10972800"/>
            <a:ext cx="15728949"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Edit Master text styles</a:t>
            </a:r>
          </a:p>
        </p:txBody>
      </p:sp>
      <p:sp>
        <p:nvSpPr>
          <p:cNvPr id="5" name="Date Placeholder 4"/>
          <p:cNvSpPr>
            <a:spLocks noGrp="1"/>
          </p:cNvSpPr>
          <p:nvPr>
            <p:ph type="dt" sz="half" idx="10"/>
          </p:nvPr>
        </p:nvSpPr>
        <p:spPr/>
        <p:txBody>
          <a:bodyPr/>
          <a:lstStyle/>
          <a:p>
            <a:fld id="{8AA6B33A-68B2-4DB8-A006-B6F90452E625}"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131900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9152" y="2438400"/>
            <a:ext cx="15728949" cy="8534400"/>
          </a:xfrm>
        </p:spPr>
        <p:txBody>
          <a:bodyPr anchor="b"/>
          <a:lstStyle>
            <a:lvl1pPr>
              <a:defRPr sz="17067"/>
            </a:lvl1pPr>
          </a:lstStyle>
          <a:p>
            <a:r>
              <a:rPr lang="en-US"/>
              <a:t>Click to edit Master title style</a:t>
            </a:r>
            <a:endParaRPr lang="en-US" dirty="0"/>
          </a:p>
        </p:txBody>
      </p:sp>
      <p:sp>
        <p:nvSpPr>
          <p:cNvPr id="3" name="Picture Placeholder 2"/>
          <p:cNvSpPr>
            <a:spLocks noGrp="1" noChangeAspect="1"/>
          </p:cNvSpPr>
          <p:nvPr>
            <p:ph type="pic" idx="1"/>
          </p:nvPr>
        </p:nvSpPr>
        <p:spPr>
          <a:xfrm>
            <a:off x="20732752" y="5266275"/>
            <a:ext cx="24688800" cy="25992667"/>
          </a:xfrm>
        </p:spPr>
        <p:txBody>
          <a:bodyPr anchor="t"/>
          <a:lstStyle>
            <a:lvl1pPr marL="0" indent="0">
              <a:buNone/>
              <a:defRPr sz="17067"/>
            </a:lvl1pPr>
            <a:lvl2pPr marL="2438385" indent="0">
              <a:buNone/>
              <a:defRPr sz="14933"/>
            </a:lvl2pPr>
            <a:lvl3pPr marL="4876770" indent="0">
              <a:buNone/>
              <a:defRPr sz="12800"/>
            </a:lvl3pPr>
            <a:lvl4pPr marL="7315154" indent="0">
              <a:buNone/>
              <a:defRPr sz="10667"/>
            </a:lvl4pPr>
            <a:lvl5pPr marL="9753539" indent="0">
              <a:buNone/>
              <a:defRPr sz="10667"/>
            </a:lvl5pPr>
            <a:lvl6pPr marL="12191924" indent="0">
              <a:buNone/>
              <a:defRPr sz="10667"/>
            </a:lvl6pPr>
            <a:lvl7pPr marL="14630309" indent="0">
              <a:buNone/>
              <a:defRPr sz="10667"/>
            </a:lvl7pPr>
            <a:lvl8pPr marL="17068693" indent="0">
              <a:buNone/>
              <a:defRPr sz="10667"/>
            </a:lvl8pPr>
            <a:lvl9pPr marL="19507078" indent="0">
              <a:buNone/>
              <a:defRPr sz="10667"/>
            </a:lvl9pPr>
          </a:lstStyle>
          <a:p>
            <a:r>
              <a:rPr lang="en-US"/>
              <a:t>Click icon to add picture</a:t>
            </a:r>
            <a:endParaRPr lang="en-US" dirty="0"/>
          </a:p>
        </p:txBody>
      </p:sp>
      <p:sp>
        <p:nvSpPr>
          <p:cNvPr id="4" name="Text Placeholder 3"/>
          <p:cNvSpPr>
            <a:spLocks noGrp="1"/>
          </p:cNvSpPr>
          <p:nvPr>
            <p:ph type="body" sz="half" idx="2"/>
          </p:nvPr>
        </p:nvSpPr>
        <p:spPr>
          <a:xfrm>
            <a:off x="3359152" y="10972800"/>
            <a:ext cx="15728949"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Edit Master text styles</a:t>
            </a:r>
          </a:p>
        </p:txBody>
      </p:sp>
      <p:sp>
        <p:nvSpPr>
          <p:cNvPr id="5" name="Date Placeholder 4"/>
          <p:cNvSpPr>
            <a:spLocks noGrp="1"/>
          </p:cNvSpPr>
          <p:nvPr>
            <p:ph type="dt" sz="half" idx="10"/>
          </p:nvPr>
        </p:nvSpPr>
        <p:spPr/>
        <p:txBody>
          <a:bodyPr/>
          <a:lstStyle/>
          <a:p>
            <a:fld id="{8AA6B33A-68B2-4DB8-A006-B6F90452E625}"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8D908-2455-4D83-A4E2-15CDCA8839F2}" type="slidenum">
              <a:rPr lang="en-US" smtClean="0"/>
              <a:t>‹#›</a:t>
            </a:fld>
            <a:endParaRPr lang="en-US"/>
          </a:p>
        </p:txBody>
      </p:sp>
    </p:spTree>
    <p:extLst>
      <p:ext uri="{BB962C8B-B14F-4D97-AF65-F5344CB8AC3E}">
        <p14:creationId xmlns:p14="http://schemas.microsoft.com/office/powerpoint/2010/main" val="156593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1947342"/>
            <a:ext cx="420624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52800" y="9736667"/>
            <a:ext cx="420624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52800" y="33900542"/>
            <a:ext cx="10972800" cy="1947333"/>
          </a:xfrm>
          <a:prstGeom prst="rect">
            <a:avLst/>
          </a:prstGeom>
        </p:spPr>
        <p:txBody>
          <a:bodyPr vert="horz" lIns="91440" tIns="45720" rIns="91440" bIns="45720" rtlCol="0" anchor="ctr"/>
          <a:lstStyle>
            <a:lvl1pPr algn="l">
              <a:defRPr sz="6400">
                <a:solidFill>
                  <a:schemeClr val="tx1">
                    <a:tint val="75000"/>
                  </a:schemeClr>
                </a:solidFill>
              </a:defRPr>
            </a:lvl1pPr>
          </a:lstStyle>
          <a:p>
            <a:fld id="{8AA6B33A-68B2-4DB8-A006-B6F90452E625}" type="datetimeFigureOut">
              <a:rPr lang="en-US" smtClean="0"/>
              <a:t>11/2/2018</a:t>
            </a:fld>
            <a:endParaRPr lang="en-US"/>
          </a:p>
        </p:txBody>
      </p:sp>
      <p:sp>
        <p:nvSpPr>
          <p:cNvPr id="5" name="Footer Placeholder 4"/>
          <p:cNvSpPr>
            <a:spLocks noGrp="1"/>
          </p:cNvSpPr>
          <p:nvPr>
            <p:ph type="ftr" sz="quarter" idx="3"/>
          </p:nvPr>
        </p:nvSpPr>
        <p:spPr>
          <a:xfrm>
            <a:off x="16154400" y="33900542"/>
            <a:ext cx="16459200" cy="1947333"/>
          </a:xfrm>
          <a:prstGeom prst="rect">
            <a:avLst/>
          </a:prstGeom>
        </p:spPr>
        <p:txBody>
          <a:bodyPr vert="horz" lIns="91440" tIns="45720" rIns="91440" bIns="45720" rtlCol="0" anchor="ctr"/>
          <a:lstStyle>
            <a:lvl1pPr algn="ctr">
              <a:defRPr sz="6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442400" y="33900542"/>
            <a:ext cx="10972800" cy="1947333"/>
          </a:xfrm>
          <a:prstGeom prst="rect">
            <a:avLst/>
          </a:prstGeom>
        </p:spPr>
        <p:txBody>
          <a:bodyPr vert="horz" lIns="91440" tIns="45720" rIns="91440" bIns="45720" rtlCol="0" anchor="ctr"/>
          <a:lstStyle>
            <a:lvl1pPr algn="r">
              <a:defRPr sz="6400">
                <a:solidFill>
                  <a:schemeClr val="tx1">
                    <a:tint val="75000"/>
                  </a:schemeClr>
                </a:solidFill>
              </a:defRPr>
            </a:lvl1pPr>
          </a:lstStyle>
          <a:p>
            <a:fld id="{9378D908-2455-4D83-A4E2-15CDCA8839F2}" type="slidenum">
              <a:rPr lang="en-US" smtClean="0"/>
              <a:t>‹#›</a:t>
            </a:fld>
            <a:endParaRPr lang="en-US"/>
          </a:p>
        </p:txBody>
      </p:sp>
    </p:spTree>
    <p:extLst>
      <p:ext uri="{BB962C8B-B14F-4D97-AF65-F5344CB8AC3E}">
        <p14:creationId xmlns:p14="http://schemas.microsoft.com/office/powerpoint/2010/main" val="15073213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876770" rtl="0" eaLnBrk="1" latinLnBrk="0" hangingPunct="1">
        <a:lnSpc>
          <a:spcPct val="90000"/>
        </a:lnSpc>
        <a:spcBef>
          <a:spcPct val="0"/>
        </a:spcBef>
        <a:buNone/>
        <a:defRPr sz="23467" kern="1200">
          <a:solidFill>
            <a:schemeClr val="tx1"/>
          </a:solidFill>
          <a:latin typeface="+mj-lt"/>
          <a:ea typeface="+mj-ea"/>
          <a:cs typeface="+mj-cs"/>
        </a:defRPr>
      </a:lvl1pPr>
    </p:titleStyle>
    <p:bodyStyle>
      <a:lvl1pPr marL="1219192" indent="-1219192" algn="l" defTabSz="4876770" rtl="0" eaLnBrk="1" latinLnBrk="0" hangingPunct="1">
        <a:lnSpc>
          <a:spcPct val="90000"/>
        </a:lnSpc>
        <a:spcBef>
          <a:spcPts val="5333"/>
        </a:spcBef>
        <a:buFont typeface="Arial" panose="020B0604020202020204" pitchFamily="34" charset="0"/>
        <a:buChar char="•"/>
        <a:defRPr sz="14933" kern="1200">
          <a:solidFill>
            <a:schemeClr val="tx1"/>
          </a:solidFill>
          <a:latin typeface="+mn-lt"/>
          <a:ea typeface="+mn-ea"/>
          <a:cs typeface="+mn-cs"/>
        </a:defRPr>
      </a:lvl1pPr>
      <a:lvl2pPr marL="3657577" indent="-1219192" algn="l" defTabSz="4876770" rtl="0" eaLnBrk="1" latinLnBrk="0" hangingPunct="1">
        <a:lnSpc>
          <a:spcPct val="90000"/>
        </a:lnSpc>
        <a:spcBef>
          <a:spcPts val="2667"/>
        </a:spcBef>
        <a:buFont typeface="Arial" panose="020B0604020202020204" pitchFamily="34" charset="0"/>
        <a:buChar char="•"/>
        <a:defRPr sz="12800" kern="1200">
          <a:solidFill>
            <a:schemeClr val="tx1"/>
          </a:solidFill>
          <a:latin typeface="+mn-lt"/>
          <a:ea typeface="+mn-ea"/>
          <a:cs typeface="+mn-cs"/>
        </a:defRPr>
      </a:lvl2pPr>
      <a:lvl3pPr marL="6095962" indent="-1219192" algn="l" defTabSz="4876770" rtl="0" eaLnBrk="1" latinLnBrk="0" hangingPunct="1">
        <a:lnSpc>
          <a:spcPct val="90000"/>
        </a:lnSpc>
        <a:spcBef>
          <a:spcPts val="2667"/>
        </a:spcBef>
        <a:buFont typeface="Arial" panose="020B0604020202020204" pitchFamily="34" charset="0"/>
        <a:buChar char="•"/>
        <a:defRPr sz="10667" kern="1200">
          <a:solidFill>
            <a:schemeClr val="tx1"/>
          </a:solidFill>
          <a:latin typeface="+mn-lt"/>
          <a:ea typeface="+mn-ea"/>
          <a:cs typeface="+mn-cs"/>
        </a:defRPr>
      </a:lvl3pPr>
      <a:lvl4pPr marL="8534347"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4pPr>
      <a:lvl5pPr marL="1097273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5pPr>
      <a:lvl6pPr marL="1341111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6pPr>
      <a:lvl7pPr marL="1584950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7pPr>
      <a:lvl8pPr marL="1828788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8pPr>
      <a:lvl9pPr marL="20726270"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876770" rtl="0" eaLnBrk="1" latinLnBrk="0" hangingPunct="1">
        <a:defRPr sz="9600" kern="1200">
          <a:solidFill>
            <a:schemeClr val="tx1"/>
          </a:solidFill>
          <a:latin typeface="+mn-lt"/>
          <a:ea typeface="+mn-ea"/>
          <a:cs typeface="+mn-cs"/>
        </a:defRPr>
      </a:lvl1pPr>
      <a:lvl2pPr marL="2438385" algn="l" defTabSz="4876770" rtl="0" eaLnBrk="1" latinLnBrk="0" hangingPunct="1">
        <a:defRPr sz="9600" kern="1200">
          <a:solidFill>
            <a:schemeClr val="tx1"/>
          </a:solidFill>
          <a:latin typeface="+mn-lt"/>
          <a:ea typeface="+mn-ea"/>
          <a:cs typeface="+mn-cs"/>
        </a:defRPr>
      </a:lvl2pPr>
      <a:lvl3pPr marL="4876770" algn="l" defTabSz="4876770" rtl="0" eaLnBrk="1" latinLnBrk="0" hangingPunct="1">
        <a:defRPr sz="9600" kern="1200">
          <a:solidFill>
            <a:schemeClr val="tx1"/>
          </a:solidFill>
          <a:latin typeface="+mn-lt"/>
          <a:ea typeface="+mn-ea"/>
          <a:cs typeface="+mn-cs"/>
        </a:defRPr>
      </a:lvl3pPr>
      <a:lvl4pPr marL="7315154" algn="l" defTabSz="4876770" rtl="0" eaLnBrk="1" latinLnBrk="0" hangingPunct="1">
        <a:defRPr sz="9600" kern="1200">
          <a:solidFill>
            <a:schemeClr val="tx1"/>
          </a:solidFill>
          <a:latin typeface="+mn-lt"/>
          <a:ea typeface="+mn-ea"/>
          <a:cs typeface="+mn-cs"/>
        </a:defRPr>
      </a:lvl4pPr>
      <a:lvl5pPr marL="9753539" algn="l" defTabSz="4876770" rtl="0" eaLnBrk="1" latinLnBrk="0" hangingPunct="1">
        <a:defRPr sz="9600" kern="1200">
          <a:solidFill>
            <a:schemeClr val="tx1"/>
          </a:solidFill>
          <a:latin typeface="+mn-lt"/>
          <a:ea typeface="+mn-ea"/>
          <a:cs typeface="+mn-cs"/>
        </a:defRPr>
      </a:lvl5pPr>
      <a:lvl6pPr marL="12191924" algn="l" defTabSz="4876770" rtl="0" eaLnBrk="1" latinLnBrk="0" hangingPunct="1">
        <a:defRPr sz="9600" kern="1200">
          <a:solidFill>
            <a:schemeClr val="tx1"/>
          </a:solidFill>
          <a:latin typeface="+mn-lt"/>
          <a:ea typeface="+mn-ea"/>
          <a:cs typeface="+mn-cs"/>
        </a:defRPr>
      </a:lvl6pPr>
      <a:lvl7pPr marL="14630309" algn="l" defTabSz="4876770" rtl="0" eaLnBrk="1" latinLnBrk="0" hangingPunct="1">
        <a:defRPr sz="9600" kern="1200">
          <a:solidFill>
            <a:schemeClr val="tx1"/>
          </a:solidFill>
          <a:latin typeface="+mn-lt"/>
          <a:ea typeface="+mn-ea"/>
          <a:cs typeface="+mn-cs"/>
        </a:defRPr>
      </a:lvl7pPr>
      <a:lvl8pPr marL="17068693" algn="l" defTabSz="4876770" rtl="0" eaLnBrk="1" latinLnBrk="0" hangingPunct="1">
        <a:defRPr sz="9600" kern="1200">
          <a:solidFill>
            <a:schemeClr val="tx1"/>
          </a:solidFill>
          <a:latin typeface="+mn-lt"/>
          <a:ea typeface="+mn-ea"/>
          <a:cs typeface="+mn-cs"/>
        </a:defRPr>
      </a:lvl8pPr>
      <a:lvl9pPr marL="19507078" algn="l" defTabSz="4876770"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svg"/><Relationship Id="rId18" Type="http://schemas.openxmlformats.org/officeDocument/2006/relationships/image" Target="../media/image14.svg"/><Relationship Id="rId26" Type="http://schemas.openxmlformats.org/officeDocument/2006/relationships/image" Target="../media/image24.png"/><Relationship Id="rId3" Type="http://schemas.openxmlformats.org/officeDocument/2006/relationships/image" Target="../media/image2.gif"/><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3.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jpeg"/><Relationship Id="rId24" Type="http://schemas.openxmlformats.org/officeDocument/2006/relationships/image" Target="../media/image18.svg"/><Relationship Id="rId5" Type="http://schemas.openxmlformats.org/officeDocument/2006/relationships/image" Target="../media/image30.png"/><Relationship Id="rId15" Type="http://schemas.openxmlformats.org/officeDocument/2006/relationships/image" Target="../media/image12.png"/><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ED32EECA-98CA-4580-A4F3-5DC809921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6555" y="28415026"/>
            <a:ext cx="8952745" cy="6712001"/>
          </a:xfrm>
          <a:prstGeom prst="rect">
            <a:avLst/>
          </a:prstGeom>
        </p:spPr>
      </p:pic>
      <p:sp>
        <p:nvSpPr>
          <p:cNvPr id="46" name="TextBox 45"/>
          <p:cNvSpPr txBox="1"/>
          <p:nvPr/>
        </p:nvSpPr>
        <p:spPr>
          <a:xfrm>
            <a:off x="32499300" y="35268033"/>
            <a:ext cx="16268700" cy="1216527"/>
          </a:xfrm>
          <a:prstGeom prst="rect">
            <a:avLst/>
          </a:prstGeom>
          <a:noFill/>
        </p:spPr>
        <p:txBody>
          <a:bodyPr wrap="square" rtlCol="0">
            <a:noAutofit/>
          </a:bodyPr>
          <a:lstStyle/>
          <a:p>
            <a:pPr algn="ctr"/>
            <a:r>
              <a:rPr lang="en-US" sz="3600" dirty="0"/>
              <a:t>This work was funded under the NASA Space Technology and Research Fellowship grant number 80NSSC17K0156. </a:t>
            </a:r>
          </a:p>
        </p:txBody>
      </p:sp>
      <p:sp>
        <p:nvSpPr>
          <p:cNvPr id="50" name="TextBox 49"/>
          <p:cNvSpPr txBox="1"/>
          <p:nvPr/>
        </p:nvSpPr>
        <p:spPr>
          <a:xfrm>
            <a:off x="32951371" y="32593601"/>
            <a:ext cx="15277367" cy="1801908"/>
          </a:xfrm>
          <a:prstGeom prst="rect">
            <a:avLst/>
          </a:prstGeom>
          <a:noFill/>
        </p:spPr>
        <p:txBody>
          <a:bodyPr wrap="square" rtlCol="0">
            <a:noAutofit/>
          </a:bodyPr>
          <a:lstStyle/>
          <a:p>
            <a:r>
              <a:rPr lang="en-US" sz="2800" dirty="0">
                <a:latin typeface="Arial" pitchFamily="34" charset="0"/>
                <a:cs typeface="Arial" pitchFamily="34" charset="0"/>
              </a:rPr>
              <a:t>[1]</a:t>
            </a:r>
            <a:r>
              <a:rPr lang="en-US" sz="2800" dirty="0"/>
              <a:t> Beall, J. M., Y. C. Kim, and E. J. Powers. “Estimation of Wavenumber and Frequency Spectra Using Fixed Probe Pairs.” </a:t>
            </a:r>
            <a:r>
              <a:rPr lang="en-US" sz="2800" i="1" dirty="0"/>
              <a:t>Journal of Applied Physics</a:t>
            </a:r>
            <a:r>
              <a:rPr lang="en-US" sz="2800" dirty="0"/>
              <a:t> 53, no. 6 (1982): 3933–40. doi:10.1063/1.331279.</a:t>
            </a:r>
          </a:p>
          <a:p>
            <a:r>
              <a:rPr lang="en-US" sz="2800" dirty="0"/>
              <a:t>[2] Gary, S Peter, and J </a:t>
            </a:r>
            <a:r>
              <a:rPr lang="en-US" sz="2800" dirty="0" err="1"/>
              <a:t>J</a:t>
            </a:r>
            <a:r>
              <a:rPr lang="en-US" sz="2800" dirty="0"/>
              <a:t> Sanderson. “Longitudinal Waves in a Perpendicular </a:t>
            </a:r>
            <a:r>
              <a:rPr lang="en-US" sz="2800" dirty="0" err="1"/>
              <a:t>Collisionless</a:t>
            </a:r>
            <a:r>
              <a:rPr lang="en-US" sz="2800" dirty="0"/>
              <a:t> Plasma Shock I. Cold Ions.” </a:t>
            </a:r>
            <a:r>
              <a:rPr lang="en-US" sz="2800" i="1" dirty="0"/>
              <a:t>J. Plasma Physics</a:t>
            </a:r>
            <a:r>
              <a:rPr lang="en-US" sz="2800" dirty="0"/>
              <a:t> 4, no. 4 (1970): 739–51. doi:10.1017/S0022377800005390.</a:t>
            </a:r>
          </a:p>
          <a:p>
            <a:r>
              <a:rPr lang="en-US" sz="2800" dirty="0"/>
              <a:t>[3] Sagdeev, R., and A. </a:t>
            </a:r>
            <a:r>
              <a:rPr lang="en-US" sz="2800" dirty="0" err="1"/>
              <a:t>Galeev</a:t>
            </a:r>
            <a:r>
              <a:rPr lang="en-US" sz="2800" dirty="0"/>
              <a:t>. </a:t>
            </a:r>
            <a:r>
              <a:rPr lang="en-US" sz="2800" i="1" dirty="0"/>
              <a:t>Nonlinear Plasma Theory</a:t>
            </a:r>
            <a:r>
              <a:rPr lang="en-US" sz="2800" dirty="0"/>
              <a:t>. Edited by T.M. O’Neil and D.L. Book. </a:t>
            </a:r>
            <a:r>
              <a:rPr lang="en-US" sz="2800" i="1" dirty="0"/>
              <a:t>Frontiers in Physics</a:t>
            </a:r>
            <a:r>
              <a:rPr lang="en-US" sz="2800" dirty="0"/>
              <a:t>. New York: W.A. Benjamin, 1969.</a:t>
            </a:r>
          </a:p>
          <a:p>
            <a:endParaRPr lang="en-US" sz="2800" dirty="0"/>
          </a:p>
          <a:p>
            <a:endParaRPr lang="en-US" sz="2000" dirty="0">
              <a:latin typeface="Arial" pitchFamily="34" charset="0"/>
              <a:cs typeface="Arial" pitchFamily="34" charset="0"/>
            </a:endParaRPr>
          </a:p>
        </p:txBody>
      </p:sp>
      <p:sp>
        <p:nvSpPr>
          <p:cNvPr id="67" name="Rectangle 66"/>
          <p:cNvSpPr/>
          <p:nvPr/>
        </p:nvSpPr>
        <p:spPr>
          <a:xfrm>
            <a:off x="5187496" y="508000"/>
            <a:ext cx="38883596" cy="1569660"/>
          </a:xfrm>
          <a:prstGeom prst="rect">
            <a:avLst/>
          </a:prstGeom>
        </p:spPr>
        <p:txBody>
          <a:bodyPr wrap="square">
            <a:spAutoFit/>
          </a:bodyPr>
          <a:lstStyle/>
          <a:p>
            <a:pPr algn="ctr">
              <a:defRPr/>
            </a:pPr>
            <a:r>
              <a:rPr lang="en-US" sz="9600" b="1" dirty="0">
                <a:latin typeface="Arial" pitchFamily="34" charset="0"/>
                <a:cs typeface="Arial" pitchFamily="34" charset="0"/>
              </a:rPr>
              <a:t>Instability-Induced Cross Field Transport in a Magnetic Nozzle</a:t>
            </a:r>
          </a:p>
        </p:txBody>
      </p:sp>
      <p:sp>
        <p:nvSpPr>
          <p:cNvPr id="68" name="TextBox 67"/>
          <p:cNvSpPr txBox="1"/>
          <p:nvPr/>
        </p:nvSpPr>
        <p:spPr>
          <a:xfrm>
            <a:off x="5537327" y="1916854"/>
            <a:ext cx="38618032" cy="2096346"/>
          </a:xfrm>
          <a:prstGeom prst="rect">
            <a:avLst/>
          </a:prstGeom>
          <a:noFill/>
        </p:spPr>
        <p:txBody>
          <a:bodyPr wrap="square" rtlCol="0">
            <a:noAutofit/>
          </a:bodyPr>
          <a:lstStyle/>
          <a:p>
            <a:pPr algn="ctr"/>
            <a:r>
              <a:rPr lang="en-US" sz="6400" dirty="0">
                <a:latin typeface="Arial" pitchFamily="34" charset="0"/>
                <a:cs typeface="Arial" panose="020B0604020202020204" pitchFamily="34" charset="0"/>
              </a:rPr>
              <a:t>Shadrach Hepner, Benjamin Wachs, and Benjamin Jorns</a:t>
            </a:r>
            <a:endParaRPr lang="en-US" sz="6400" baseline="30000" dirty="0">
              <a:latin typeface="Arial" panose="020B0604020202020204" pitchFamily="34" charset="0"/>
              <a:cs typeface="Arial" panose="020B0604020202020204" pitchFamily="34" charset="0"/>
            </a:endParaRPr>
          </a:p>
          <a:p>
            <a:pPr algn="ctr"/>
            <a:r>
              <a:rPr lang="en-US" sz="6400" dirty="0">
                <a:latin typeface="Arial" pitchFamily="34" charset="0"/>
                <a:cs typeface="Arial" pitchFamily="34" charset="0"/>
              </a:rPr>
              <a:t>Department of Aerospace Engineering, University of Michigan, Ann Arbor, MI.</a:t>
            </a:r>
          </a:p>
        </p:txBody>
      </p:sp>
      <p:sp>
        <p:nvSpPr>
          <p:cNvPr id="2" name="TextBox 1"/>
          <p:cNvSpPr txBox="1"/>
          <p:nvPr/>
        </p:nvSpPr>
        <p:spPr>
          <a:xfrm>
            <a:off x="426720" y="4804623"/>
            <a:ext cx="15331440" cy="1443777"/>
          </a:xfrm>
          <a:prstGeom prst="rect">
            <a:avLst/>
          </a:prstGeom>
          <a:solidFill>
            <a:srgbClr val="00274C"/>
          </a:solidFill>
        </p:spPr>
        <p:txBody>
          <a:bodyPr wrap="square" rtlCol="0" anchor="ctr">
            <a:spAutoFit/>
          </a:bodyPr>
          <a:lstStyle/>
          <a:p>
            <a:pPr algn="ctr"/>
            <a:r>
              <a:rPr lang="en-US" sz="8533" b="1" dirty="0">
                <a:solidFill>
                  <a:schemeClr val="bg1"/>
                </a:solidFill>
                <a:latin typeface="Arial"/>
                <a:cs typeface="Arial"/>
              </a:rPr>
              <a:t>Introduction	</a:t>
            </a:r>
          </a:p>
        </p:txBody>
      </p:sp>
      <p:sp>
        <p:nvSpPr>
          <p:cNvPr id="70" name="TextBox 69">
            <a:extLst>
              <a:ext uri="{FF2B5EF4-FFF2-40B4-BE49-F238E27FC236}">
                <a16:creationId xmlns:a16="http://schemas.microsoft.com/office/drawing/2014/main" id="{4169DECA-4D7E-4F6E-8B36-98E933ABCE96}"/>
              </a:ext>
            </a:extLst>
          </p:cNvPr>
          <p:cNvSpPr txBox="1"/>
          <p:nvPr/>
        </p:nvSpPr>
        <p:spPr>
          <a:xfrm>
            <a:off x="26468103" y="5259755"/>
            <a:ext cx="15923932" cy="858377"/>
          </a:xfrm>
          <a:prstGeom prst="rect">
            <a:avLst/>
          </a:prstGeom>
          <a:noFill/>
        </p:spPr>
        <p:txBody>
          <a:bodyPr wrap="square" rtlCol="0">
            <a:spAutoFit/>
          </a:bodyPr>
          <a:lstStyle/>
          <a:p>
            <a:pPr algn="just"/>
            <a:endParaRPr lang="en-US" sz="4978" dirty="0"/>
          </a:p>
        </p:txBody>
      </p:sp>
      <p:pic>
        <p:nvPicPr>
          <p:cNvPr id="82" name="Picture 2" descr="http://pepl.engin.umich.edu/images/pepl_logo.gif">
            <a:extLst>
              <a:ext uri="{FF2B5EF4-FFF2-40B4-BE49-F238E27FC236}">
                <a16:creationId xmlns:a16="http://schemas.microsoft.com/office/drawing/2014/main" id="{97AA396C-3B54-4D97-8750-CC60B009A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3268" y="504611"/>
            <a:ext cx="3781932" cy="378193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upload.wikimedia.org/wikipedia/commons/3/36/Michigan_Wolverines_Block_M.png">
            <a:extLst>
              <a:ext uri="{FF2B5EF4-FFF2-40B4-BE49-F238E27FC236}">
                <a16:creationId xmlns:a16="http://schemas.microsoft.com/office/drawing/2014/main" id="{3E475568-68C6-4C82-A16D-0202745FF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954" y="677334"/>
            <a:ext cx="4310853" cy="293138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54035272-BFA4-480D-9BE3-694DE3867B69}"/>
              </a:ext>
            </a:extLst>
          </p:cNvPr>
          <p:cNvSpPr txBox="1"/>
          <p:nvPr/>
        </p:nvSpPr>
        <p:spPr>
          <a:xfrm>
            <a:off x="16718280" y="4804623"/>
            <a:ext cx="15334488" cy="1443777"/>
          </a:xfrm>
          <a:prstGeom prst="rect">
            <a:avLst/>
          </a:prstGeom>
          <a:solidFill>
            <a:srgbClr val="00274C"/>
          </a:solidFill>
        </p:spPr>
        <p:txBody>
          <a:bodyPr wrap="square" rtlCol="0" anchor="ctr">
            <a:spAutoFit/>
          </a:bodyPr>
          <a:lstStyle/>
          <a:p>
            <a:pPr algn="ctr"/>
            <a:r>
              <a:rPr lang="en-US" sz="8533" b="1" dirty="0">
                <a:solidFill>
                  <a:schemeClr val="bg1"/>
                </a:solidFill>
                <a:latin typeface="Arial"/>
                <a:cs typeface="Arial"/>
              </a:rPr>
              <a:t>Methods	</a:t>
            </a:r>
          </a:p>
        </p:txBody>
      </p:sp>
      <p:sp>
        <p:nvSpPr>
          <p:cNvPr id="101" name="Rectangle 100">
            <a:extLst>
              <a:ext uri="{FF2B5EF4-FFF2-40B4-BE49-F238E27FC236}">
                <a16:creationId xmlns:a16="http://schemas.microsoft.com/office/drawing/2014/main" id="{0F591872-3E71-4013-8BF8-5B5C1389C2C3}"/>
              </a:ext>
            </a:extLst>
          </p:cNvPr>
          <p:cNvSpPr/>
          <p:nvPr/>
        </p:nvSpPr>
        <p:spPr>
          <a:xfrm>
            <a:off x="16628534" y="6319963"/>
            <a:ext cx="15148475" cy="646331"/>
          </a:xfrm>
          <a:prstGeom prst="rect">
            <a:avLst/>
          </a:prstGeom>
        </p:spPr>
        <p:txBody>
          <a:bodyPr wrap="square">
            <a:spAutoFit/>
          </a:bodyPr>
          <a:lstStyle/>
          <a:p>
            <a:pPr algn="just"/>
            <a:r>
              <a:rPr lang="en-US" sz="3600" dirty="0">
                <a:latin typeface="Arial" panose="020B0604020202020204" pitchFamily="34" charset="0"/>
                <a:cs typeface="Arial" panose="020B0604020202020204" pitchFamily="34" charset="0"/>
              </a:rPr>
              <a:t>The process put forward by Beall et al.</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9D081359-9B41-45FA-876C-35479D9B08D5}"/>
                  </a:ext>
                </a:extLst>
              </p:cNvPr>
              <p:cNvSpPr txBox="1"/>
              <p:nvPr/>
            </p:nvSpPr>
            <p:spPr>
              <a:xfrm>
                <a:off x="17157540" y="7041741"/>
                <a:ext cx="6312060" cy="4421595"/>
              </a:xfrm>
              <a:prstGeom prst="rect">
                <a:avLst/>
              </a:prstGeom>
              <a:noFill/>
              <a:ln>
                <a:solidFill>
                  <a:schemeClr val="tx1"/>
                </a:solidFill>
              </a:ln>
            </p:spPr>
            <p:txBody>
              <a:bodyPr wrap="square" rtlCol="0">
                <a:spAutoFit/>
              </a:bodyPr>
              <a:lstStyle/>
              <a:p>
                <a:pPr algn="just"/>
                <a:r>
                  <a:rPr lang="en-US" sz="4000" dirty="0"/>
                  <a:t>1. Measure time-varying ion number density with two probes. Applying a Fourier transform and Boltzmann equation provides the plasma potential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𝜙</m:t>
                        </m:r>
                      </m:e>
                    </m:acc>
                  </m:oMath>
                </a14:m>
                <a:r>
                  <a:rPr lang="en-US" sz="4000" dirty="0"/>
                  <a:t>(</a:t>
                </a:r>
                <a14:m>
                  <m:oMath xmlns:m="http://schemas.openxmlformats.org/officeDocument/2006/math">
                    <m:r>
                      <a:rPr lang="en-US" sz="4000" b="0" i="1" dirty="0" smtClean="0">
                        <a:latin typeface="Cambria Math" panose="02040503050406030204" pitchFamily="18" charset="0"/>
                      </a:rPr>
                      <m:t>𝜔</m:t>
                    </m:r>
                  </m:oMath>
                </a14:m>
                <a:r>
                  <a:rPr lang="en-US" sz="4000" dirty="0"/>
                  <a:t>) at both locations.</a:t>
                </a:r>
              </a:p>
            </p:txBody>
          </p:sp>
        </mc:Choice>
        <mc:Fallback xmlns="">
          <p:sp>
            <p:nvSpPr>
              <p:cNvPr id="104" name="TextBox 103">
                <a:extLst>
                  <a:ext uri="{FF2B5EF4-FFF2-40B4-BE49-F238E27FC236}">
                    <a16:creationId xmlns:a16="http://schemas.microsoft.com/office/drawing/2014/main" id="{9D081359-9B41-45FA-876C-35479D9B08D5}"/>
                  </a:ext>
                </a:extLst>
              </p:cNvPr>
              <p:cNvSpPr txBox="1">
                <a:spLocks noRot="1" noChangeAspect="1" noMove="1" noResize="1" noEditPoints="1" noAdjustHandles="1" noChangeArrowheads="1" noChangeShapeType="1" noTextEdit="1"/>
              </p:cNvSpPr>
              <p:nvPr/>
            </p:nvSpPr>
            <p:spPr>
              <a:xfrm>
                <a:off x="17157540" y="7041741"/>
                <a:ext cx="6312060" cy="4421595"/>
              </a:xfrm>
              <a:prstGeom prst="rect">
                <a:avLst/>
              </a:prstGeom>
              <a:blipFill>
                <a:blip r:embed="rId5"/>
                <a:stretch>
                  <a:fillRect l="-3375" t="-2338" r="-3279" b="-481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3F709BD4-1450-4A61-ABB6-4AEE684C04E8}"/>
                  </a:ext>
                </a:extLst>
              </p:cNvPr>
              <p:cNvSpPr txBox="1"/>
              <p:nvPr/>
            </p:nvSpPr>
            <p:spPr>
              <a:xfrm>
                <a:off x="24307220" y="7007016"/>
                <a:ext cx="7752080" cy="5632311"/>
              </a:xfrm>
              <a:prstGeom prst="rect">
                <a:avLst/>
              </a:prstGeom>
              <a:noFill/>
              <a:ln>
                <a:solidFill>
                  <a:schemeClr val="tx1"/>
                </a:solidFill>
              </a:ln>
            </p:spPr>
            <p:txBody>
              <a:bodyPr wrap="square" rtlCol="0">
                <a:spAutoFit/>
              </a:bodyPr>
              <a:lstStyle/>
              <a:p>
                <a:pPr algn="just"/>
                <a:r>
                  <a:rPr lang="en-US" sz="4000" dirty="0"/>
                  <a:t>2. Use the phase difference between each term of the Fourier transform to find the corresponding wave number:</a:t>
                </a:r>
              </a:p>
              <a:p>
                <a:pPr algn="just"/>
                <a:endParaRPr lang="en-US" sz="4000" dirty="0"/>
              </a:p>
              <a:p>
                <a:pPr algn="just"/>
                <a:endParaRPr lang="en-US" sz="4000" dirty="0"/>
              </a:p>
              <a:p>
                <a:pPr algn="just"/>
                <a:r>
                  <a:rPr lang="en-US" sz="4000" dirty="0"/>
                  <a:t>where </a:t>
                </a:r>
                <a14:m>
                  <m:oMath xmlns:m="http://schemas.openxmlformats.org/officeDocument/2006/math">
                    <m:r>
                      <a:rPr lang="en-US" sz="4000" i="1">
                        <a:latin typeface="Cambria Math" panose="02040503050406030204" pitchFamily="18" charset="0"/>
                      </a:rPr>
                      <m:t>𝜃</m:t>
                    </m:r>
                    <m:r>
                      <a:rPr lang="en-US" sz="4000" i="1">
                        <a:latin typeface="Cambria Math" panose="02040503050406030204" pitchFamily="18" charset="0"/>
                      </a:rPr>
                      <m:t>(</m:t>
                    </m:r>
                    <m:r>
                      <a:rPr lang="en-US" sz="4000" i="1">
                        <a:latin typeface="Cambria Math" panose="02040503050406030204" pitchFamily="18" charset="0"/>
                      </a:rPr>
                      <m:t>𝜔</m:t>
                    </m:r>
                    <m:r>
                      <a:rPr lang="en-US" sz="4000" i="1">
                        <a:latin typeface="Cambria Math" panose="02040503050406030204" pitchFamily="18" charset="0"/>
                      </a:rPr>
                      <m:t>)</m:t>
                    </m:r>
                  </m:oMath>
                </a14:m>
                <a:r>
                  <a:rPr lang="en-US" sz="4000" dirty="0"/>
                  <a:t> is the phase offset of each element and </a:t>
                </a:r>
                <a14:m>
                  <m:oMath xmlns:m="http://schemas.openxmlformats.org/officeDocument/2006/math">
                    <m:r>
                      <m:rPr>
                        <m:sty m:val="p"/>
                      </m:rPr>
                      <a:rPr lang="en-US" sz="4000">
                        <a:latin typeface="Cambria Math" panose="02040503050406030204" pitchFamily="18" charset="0"/>
                      </a:rPr>
                      <m:t>Δ</m:t>
                    </m:r>
                    <m:r>
                      <a:rPr lang="en-US" sz="4000" i="1">
                        <a:latin typeface="Cambria Math" panose="02040503050406030204" pitchFamily="18" charset="0"/>
                      </a:rPr>
                      <m:t>𝑥</m:t>
                    </m:r>
                  </m:oMath>
                </a14:m>
                <a:r>
                  <a:rPr lang="en-US" sz="4000" dirty="0"/>
                  <a:t> is the physical separation between the probes.</a:t>
                </a:r>
              </a:p>
            </p:txBody>
          </p:sp>
        </mc:Choice>
        <mc:Fallback xmlns="">
          <p:sp>
            <p:nvSpPr>
              <p:cNvPr id="105" name="TextBox 104">
                <a:extLst>
                  <a:ext uri="{FF2B5EF4-FFF2-40B4-BE49-F238E27FC236}">
                    <a16:creationId xmlns:a16="http://schemas.microsoft.com/office/drawing/2014/main" id="{3F709BD4-1450-4A61-ABB6-4AEE684C04E8}"/>
                  </a:ext>
                </a:extLst>
              </p:cNvPr>
              <p:cNvSpPr txBox="1">
                <a:spLocks noRot="1" noChangeAspect="1" noMove="1" noResize="1" noEditPoints="1" noAdjustHandles="1" noChangeArrowheads="1" noChangeShapeType="1" noTextEdit="1"/>
              </p:cNvSpPr>
              <p:nvPr/>
            </p:nvSpPr>
            <p:spPr>
              <a:xfrm>
                <a:off x="24307220" y="7007016"/>
                <a:ext cx="7752080" cy="5632311"/>
              </a:xfrm>
              <a:prstGeom prst="rect">
                <a:avLst/>
              </a:prstGeom>
              <a:blipFill>
                <a:blip r:embed="rId6"/>
                <a:stretch>
                  <a:fillRect l="-2669" t="-1836" r="-2747" b="-3564"/>
                </a:stretch>
              </a:blipFill>
              <a:ln>
                <a:solidFill>
                  <a:schemeClr val="tx1"/>
                </a:solidFill>
              </a:ln>
            </p:spPr>
            <p:txBody>
              <a:bodyPr/>
              <a:lstStyle/>
              <a:p>
                <a:r>
                  <a:rPr lang="en-US">
                    <a:noFill/>
                  </a:rPr>
                  <a:t> </a:t>
                </a:r>
              </a:p>
            </p:txBody>
          </p:sp>
        </mc:Fallback>
      </mc:AlternateContent>
      <p:sp>
        <p:nvSpPr>
          <p:cNvPr id="107" name="TextBox 106">
            <a:extLst>
              <a:ext uri="{FF2B5EF4-FFF2-40B4-BE49-F238E27FC236}">
                <a16:creationId xmlns:a16="http://schemas.microsoft.com/office/drawing/2014/main" id="{22C49446-9FCC-4B07-8023-8932E57853AB}"/>
              </a:ext>
            </a:extLst>
          </p:cNvPr>
          <p:cNvSpPr txBox="1"/>
          <p:nvPr/>
        </p:nvSpPr>
        <p:spPr>
          <a:xfrm>
            <a:off x="17335500" y="16451123"/>
            <a:ext cx="5981700" cy="639534"/>
          </a:xfrm>
          <a:prstGeom prst="rect">
            <a:avLst/>
          </a:prstGeom>
          <a:noFill/>
        </p:spPr>
        <p:txBody>
          <a:bodyPr wrap="square" rtlCol="0">
            <a:spAutoFit/>
          </a:bodyPr>
          <a:lstStyle/>
          <a:p>
            <a:pPr algn="ctr"/>
            <a:r>
              <a:rPr lang="en-US" sz="3556" b="1" dirty="0"/>
              <a:t>Wave measurement method</a:t>
            </a:r>
          </a:p>
        </p:txBody>
      </p:sp>
      <p:pic>
        <p:nvPicPr>
          <p:cNvPr id="108" name="Picture 107">
            <a:extLst>
              <a:ext uri="{FF2B5EF4-FFF2-40B4-BE49-F238E27FC236}">
                <a16:creationId xmlns:a16="http://schemas.microsoft.com/office/drawing/2014/main" id="{501BD963-67E1-4804-84A3-34D3AD2C9F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48975" y="11365473"/>
            <a:ext cx="3439796" cy="4941327"/>
          </a:xfrm>
          <a:prstGeom prst="rect">
            <a:avLst/>
          </a:prstGeom>
        </p:spPr>
      </p:pic>
      <p:pic>
        <p:nvPicPr>
          <p:cNvPr id="111" name="Picture 110">
            <a:extLst>
              <a:ext uri="{FF2B5EF4-FFF2-40B4-BE49-F238E27FC236}">
                <a16:creationId xmlns:a16="http://schemas.microsoft.com/office/drawing/2014/main" id="{B6BA4ED4-D649-4DE1-A6DA-482B604199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28624" y="19232880"/>
            <a:ext cx="9757315" cy="7315200"/>
          </a:xfrm>
          <a:prstGeom prst="rect">
            <a:avLst/>
          </a:prstGeom>
        </p:spPr>
      </p:pic>
      <p:sp>
        <p:nvSpPr>
          <p:cNvPr id="128" name="TextBox 127">
            <a:extLst>
              <a:ext uri="{FF2B5EF4-FFF2-40B4-BE49-F238E27FC236}">
                <a16:creationId xmlns:a16="http://schemas.microsoft.com/office/drawing/2014/main" id="{731FF481-2DDA-4919-9F4A-D7EEA7ED5AA0}"/>
              </a:ext>
            </a:extLst>
          </p:cNvPr>
          <p:cNvSpPr txBox="1"/>
          <p:nvPr/>
        </p:nvSpPr>
        <p:spPr>
          <a:xfrm>
            <a:off x="16718280" y="17315490"/>
            <a:ext cx="15334488" cy="1443777"/>
          </a:xfrm>
          <a:prstGeom prst="rect">
            <a:avLst/>
          </a:prstGeom>
          <a:solidFill>
            <a:srgbClr val="00274C"/>
          </a:solidFill>
        </p:spPr>
        <p:txBody>
          <a:bodyPr wrap="square" rtlCol="0" anchor="ctr">
            <a:spAutoFit/>
          </a:bodyPr>
          <a:lstStyle/>
          <a:p>
            <a:pPr algn="ctr"/>
            <a:r>
              <a:rPr lang="en-US" sz="8533" b="1" dirty="0">
                <a:solidFill>
                  <a:schemeClr val="bg1"/>
                </a:solidFill>
                <a:latin typeface="Arial"/>
                <a:cs typeface="Arial"/>
              </a:rPr>
              <a:t>Results</a:t>
            </a:r>
          </a:p>
        </p:txBody>
      </p:sp>
      <p:sp>
        <p:nvSpPr>
          <p:cNvPr id="138" name="TextBox 137">
            <a:extLst>
              <a:ext uri="{FF2B5EF4-FFF2-40B4-BE49-F238E27FC236}">
                <a16:creationId xmlns:a16="http://schemas.microsoft.com/office/drawing/2014/main" id="{9246CA1D-0A56-48F1-9863-3CCFEFB36A52}"/>
              </a:ext>
            </a:extLst>
          </p:cNvPr>
          <p:cNvSpPr txBox="1"/>
          <p:nvPr/>
        </p:nvSpPr>
        <p:spPr>
          <a:xfrm>
            <a:off x="32986980" y="4804623"/>
            <a:ext cx="15334488" cy="1443777"/>
          </a:xfrm>
          <a:prstGeom prst="rect">
            <a:avLst/>
          </a:prstGeom>
          <a:solidFill>
            <a:srgbClr val="00274C"/>
          </a:solidFill>
        </p:spPr>
        <p:txBody>
          <a:bodyPr wrap="square" rtlCol="0" anchor="ctr">
            <a:spAutoFit/>
          </a:bodyPr>
          <a:lstStyle/>
          <a:p>
            <a:pPr algn="ctr"/>
            <a:r>
              <a:rPr lang="en-US" sz="8533" b="1" dirty="0">
                <a:solidFill>
                  <a:schemeClr val="bg1"/>
                </a:solidFill>
                <a:latin typeface="Arial"/>
                <a:cs typeface="Arial"/>
              </a:rPr>
              <a:t>Discussion	</a:t>
            </a:r>
          </a:p>
        </p:txBody>
      </p:sp>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5EA8B010-2B4D-4515-A948-37DB92E9816B}"/>
                  </a:ext>
                </a:extLst>
              </p:cNvPr>
              <p:cNvSpPr/>
              <p:nvPr/>
            </p:nvSpPr>
            <p:spPr>
              <a:xfrm>
                <a:off x="32918400" y="6607330"/>
                <a:ext cx="15514319" cy="6422271"/>
              </a:xfrm>
              <a:prstGeom prst="rect">
                <a:avLst/>
              </a:prstGeom>
            </p:spPr>
            <p:txBody>
              <a:bodyPr wrap="square">
                <a:spAutoFit/>
              </a:bodyPr>
              <a:lstStyle/>
              <a:p>
                <a:pPr algn="just"/>
                <a:r>
                  <a:rPr lang="en-US" sz="4000" dirty="0">
                    <a:cs typeface="Arial" panose="020B0604020202020204" pitchFamily="34" charset="0"/>
                  </a:rPr>
                  <a:t>	We conjecture these measured waves are the  Electron Cyclotron Drift Instability. In the presence of finite propagation parallel to the magnetic field, they take the form of an ion acoustic wave</a:t>
                </a:r>
                <a:r>
                  <a:rPr lang="en-US" sz="4000" baseline="30000" dirty="0">
                    <a:cs typeface="Arial" panose="020B0604020202020204" pitchFamily="34" charset="0"/>
                  </a:rPr>
                  <a:t>2</a:t>
                </a:r>
                <a:r>
                  <a:rPr lang="en-US" sz="4000" dirty="0">
                    <a:cs typeface="Arial" panose="020B0604020202020204" pitchFamily="34" charset="0"/>
                  </a:rPr>
                  <a:t> with phase velocity equal to the ion sound speed, </a:t>
                </a:r>
                <a14:m>
                  <m:oMath xmlns:m="http://schemas.openxmlformats.org/officeDocument/2006/math">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𝑣</m:t>
                        </m:r>
                      </m:e>
                      <m:sub>
                        <m:r>
                          <a:rPr lang="en-US" sz="4000" b="0" i="1" smtClean="0">
                            <a:latin typeface="Cambria Math" panose="02040503050406030204" pitchFamily="18" charset="0"/>
                            <a:cs typeface="Arial" panose="020B0604020202020204" pitchFamily="34" charset="0"/>
                          </a:rPr>
                          <m:t>𝜙</m:t>
                        </m:r>
                      </m:sub>
                    </m:sSub>
                    <m:r>
                      <a:rPr lang="en-US" sz="4000" b="0" i="1" smtClean="0">
                        <a:latin typeface="Cambria Math" panose="02040503050406030204" pitchFamily="18" charset="0"/>
                        <a:cs typeface="Arial" panose="020B0604020202020204" pitchFamily="34" charset="0"/>
                      </a:rPr>
                      <m:t>=</m:t>
                    </m:r>
                    <m:rad>
                      <m:radPr>
                        <m:degHide m:val="on"/>
                        <m:ctrlPr>
                          <a:rPr lang="en-US" sz="4000" b="0" i="1" smtClean="0">
                            <a:latin typeface="Cambria Math" panose="02040503050406030204" pitchFamily="18" charset="0"/>
                            <a:cs typeface="Arial" panose="020B0604020202020204" pitchFamily="34" charset="0"/>
                          </a:rPr>
                        </m:ctrlPr>
                      </m:radPr>
                      <m:deg/>
                      <m:e>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𝑇</m:t>
                            </m:r>
                          </m:e>
                          <m:sub>
                            <m:r>
                              <a:rPr lang="en-US" sz="4000" i="1">
                                <a:latin typeface="Cambria Math" panose="02040503050406030204" pitchFamily="18" charset="0"/>
                                <a:cs typeface="Arial" panose="020B0604020202020204" pitchFamily="34" charset="0"/>
                              </a:rPr>
                              <m:t>𝑒</m:t>
                            </m:r>
                          </m:sub>
                        </m:sSub>
                        <m:r>
                          <a:rPr lang="en-US" sz="4000" i="1">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𝑚</m:t>
                            </m:r>
                          </m:e>
                          <m:sub>
                            <m:r>
                              <a:rPr lang="en-US" sz="4000" i="1">
                                <a:latin typeface="Cambria Math" panose="02040503050406030204" pitchFamily="18" charset="0"/>
                                <a:cs typeface="Arial" panose="020B0604020202020204" pitchFamily="34" charset="0"/>
                              </a:rPr>
                              <m:t>𝑖</m:t>
                            </m:r>
                          </m:sub>
                        </m:sSub>
                      </m:e>
                    </m:rad>
                  </m:oMath>
                </a14:m>
                <a:r>
                  <a:rPr lang="en-US" sz="4000" dirty="0">
                    <a:cs typeface="Arial" panose="020B0604020202020204" pitchFamily="34" charset="0"/>
                  </a:rPr>
                  <a:t>. For electron temperatures of 20 eV, </a:t>
                </a:r>
                <a:r>
                  <a:rPr lang="en-US" sz="4000" b="1" dirty="0">
                    <a:cs typeface="Arial" panose="020B0604020202020204" pitchFamily="34" charset="0"/>
                  </a:rPr>
                  <a:t>the sound speed is 4 km/s, which is within the range of phase velocities that we measure downstream.</a:t>
                </a:r>
              </a:p>
              <a:p>
                <a:pPr algn="just"/>
                <a:r>
                  <a:rPr lang="en-US" sz="4000" dirty="0">
                    <a:cs typeface="Arial" panose="020B0604020202020204" pitchFamily="34" charset="0"/>
                  </a:rPr>
                  <a:t>	Employing quasilinear theory, we can estimate an effective collision frequency caused by the drag between the wave and electron drift</a:t>
                </a:r>
                <a:r>
                  <a:rPr lang="en-US" sz="4000" baseline="30000" dirty="0">
                    <a:cs typeface="Arial" panose="020B0604020202020204" pitchFamily="34" charset="0"/>
                  </a:rPr>
                  <a:t>3</a:t>
                </a:r>
                <a:r>
                  <a:rPr lang="en-US" sz="4000" dirty="0">
                    <a:cs typeface="Arial" panose="020B0604020202020204" pitchFamily="34" charset="0"/>
                  </a:rPr>
                  <a:t>, </a:t>
                </a:r>
              </a:p>
              <a:p>
                <a:pPr algn="ctr"/>
                <a14:m>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𝜈</m:t>
                        </m:r>
                      </m:e>
                      <m:sub>
                        <m:r>
                          <a:rPr lang="en-US" sz="4000" i="1">
                            <a:solidFill>
                              <a:schemeClr val="tx1"/>
                            </a:solidFill>
                            <a:latin typeface="Cambria Math" panose="02040503050406030204" pitchFamily="18" charset="0"/>
                          </a:rPr>
                          <m:t>𝐴𝑁</m:t>
                        </m:r>
                      </m:sub>
                    </m:sSub>
                    <m:r>
                      <a:rPr lang="en-US" sz="4000" i="1">
                        <a:solidFill>
                          <a:schemeClr val="tx1"/>
                        </a:solidFill>
                        <a:latin typeface="Cambria Math" panose="02040503050406030204" pitchFamily="18" charset="0"/>
                      </a:rPr>
                      <m:t>=</m:t>
                    </m:r>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𝜔</m:t>
                        </m:r>
                      </m:e>
                      <m:sub>
                        <m:r>
                          <a:rPr lang="en-US" sz="4000" i="1">
                            <a:solidFill>
                              <a:schemeClr val="tx1"/>
                            </a:solidFill>
                            <a:latin typeface="Cambria Math" panose="02040503050406030204" pitchFamily="18" charset="0"/>
                          </a:rPr>
                          <m:t>𝑝𝑖</m:t>
                        </m:r>
                      </m:sub>
                    </m:sSub>
                    <m:nary>
                      <m:naryPr>
                        <m:chr m:val="∑"/>
                        <m:supHide m:val="on"/>
                        <m:ctrlPr>
                          <a:rPr lang="en-US" sz="4000" i="1" smtClean="0">
                            <a:solidFill>
                              <a:schemeClr val="tx1"/>
                            </a:solidFill>
                            <a:latin typeface="Cambria Math" panose="02040503050406030204" pitchFamily="18" charset="0"/>
                          </a:rPr>
                        </m:ctrlPr>
                      </m:naryPr>
                      <m:sub>
                        <m:r>
                          <a:rPr lang="en-US" sz="4000" i="1">
                            <a:solidFill>
                              <a:schemeClr val="tx1"/>
                            </a:solidFill>
                            <a:latin typeface="Cambria Math" panose="02040503050406030204" pitchFamily="18" charset="0"/>
                          </a:rPr>
                          <m:t>𝜔</m:t>
                        </m:r>
                      </m:sub>
                      <m:sup/>
                      <m:e>
                        <m:sSup>
                          <m:sSupPr>
                            <m:ctrlPr>
                              <a:rPr lang="en-US" sz="4000" i="1">
                                <a:solidFill>
                                  <a:schemeClr val="tx1"/>
                                </a:solidFill>
                                <a:latin typeface="Cambria Math" panose="02040503050406030204" pitchFamily="18" charset="0"/>
                              </a:rPr>
                            </m:ctrlPr>
                          </m:sSupPr>
                          <m:e>
                            <m:d>
                              <m:dPr>
                                <m:ctrlPr>
                                  <a:rPr lang="en-US" sz="4000" i="1">
                                    <a:solidFill>
                                      <a:schemeClr val="tx1"/>
                                    </a:solidFill>
                                    <a:latin typeface="Cambria Math" panose="02040503050406030204" pitchFamily="18" charset="0"/>
                                  </a:rPr>
                                </m:ctrlPr>
                              </m:dPr>
                              <m:e>
                                <m:f>
                                  <m:fPr>
                                    <m:ctrlPr>
                                      <a:rPr lang="en-US" sz="4000" i="1">
                                        <a:solidFill>
                                          <a:schemeClr val="tx1"/>
                                        </a:solidFill>
                                        <a:latin typeface="Cambria Math" panose="02040503050406030204" pitchFamily="18" charset="0"/>
                                      </a:rPr>
                                    </m:ctrlPr>
                                  </m:fPr>
                                  <m:num>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𝑖</m:t>
                                        </m:r>
                                      </m:e>
                                    </m:acc>
                                  </m:num>
                                  <m:den>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𝑖</m:t>
                                        </m:r>
                                      </m:e>
                                    </m:acc>
                                  </m:den>
                                </m:f>
                              </m:e>
                            </m:d>
                          </m:e>
                          <m:sup>
                            <m:r>
                              <a:rPr lang="en-US" sz="4000" i="1">
                                <a:solidFill>
                                  <a:schemeClr val="tx1"/>
                                </a:solidFill>
                                <a:latin typeface="Cambria Math" panose="02040503050406030204" pitchFamily="18" charset="0"/>
                              </a:rPr>
                              <m:t>2</m:t>
                            </m:r>
                          </m:sup>
                        </m:sSup>
                      </m:e>
                    </m:nary>
                  </m:oMath>
                </a14:m>
                <a:r>
                  <a:rPr lang="en-US" sz="4000" dirty="0">
                    <a:solidFill>
                      <a:schemeClr val="tx1"/>
                    </a:solidFill>
                  </a:rPr>
                  <a:t>	,		</a:t>
                </a:r>
                <a14:m>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𝜔</m:t>
                        </m:r>
                      </m:e>
                      <m:sub>
                        <m:r>
                          <a:rPr lang="en-US" sz="4000" b="0" i="1" smtClean="0">
                            <a:solidFill>
                              <a:schemeClr val="tx1"/>
                            </a:solidFill>
                            <a:latin typeface="Cambria Math" panose="02040503050406030204" pitchFamily="18" charset="0"/>
                          </a:rPr>
                          <m:t>𝑝𝑖</m:t>
                        </m:r>
                      </m:sub>
                    </m:sSub>
                    <m:r>
                      <a:rPr lang="en-US" sz="4000" b="0" i="1" smtClean="0">
                        <a:solidFill>
                          <a:schemeClr val="tx1"/>
                        </a:solidFill>
                        <a:latin typeface="Cambria Math" panose="02040503050406030204" pitchFamily="18" charset="0"/>
                      </a:rPr>
                      <m:t>=</m:t>
                    </m:r>
                    <m:rad>
                      <m:radPr>
                        <m:degHide m:val="on"/>
                        <m:ctrlPr>
                          <a:rPr lang="en-US" sz="4000" b="0" i="1" smtClean="0">
                            <a:solidFill>
                              <a:schemeClr val="tx1"/>
                            </a:solidFill>
                            <a:latin typeface="Cambria Math" panose="02040503050406030204" pitchFamily="18" charset="0"/>
                          </a:rPr>
                        </m:ctrlPr>
                      </m:radPr>
                      <m:deg/>
                      <m:e>
                        <m:f>
                          <m:fPr>
                            <m:ctrlPr>
                              <a:rPr lang="en-US" sz="4000" b="0" i="1" smtClean="0">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𝑛</m:t>
                            </m:r>
                            <m:r>
                              <a:rPr lang="en-US" sz="4000" b="0" i="1" smtClean="0">
                                <a:solidFill>
                                  <a:schemeClr val="tx1"/>
                                </a:solidFill>
                                <a:latin typeface="Cambria Math" panose="02040503050406030204" pitchFamily="18" charset="0"/>
                              </a:rPr>
                              <m:t> </m:t>
                            </m:r>
                            <m:sSup>
                              <m:sSupPr>
                                <m:ctrlPr>
                                  <a:rPr lang="en-US" sz="4000" b="0" i="1" smtClean="0">
                                    <a:solidFill>
                                      <a:schemeClr val="tx1"/>
                                    </a:solidFill>
                                    <a:latin typeface="Cambria Math" panose="02040503050406030204" pitchFamily="18" charset="0"/>
                                  </a:rPr>
                                </m:ctrlPr>
                              </m:sSupPr>
                              <m:e>
                                <m:r>
                                  <a:rPr lang="en-US" sz="4000" b="0" i="1" smtClean="0">
                                    <a:solidFill>
                                      <a:schemeClr val="tx1"/>
                                    </a:solidFill>
                                    <a:latin typeface="Cambria Math" panose="02040503050406030204" pitchFamily="18" charset="0"/>
                                  </a:rPr>
                                  <m:t>𝑒</m:t>
                                </m:r>
                              </m:e>
                              <m:sup>
                                <m:r>
                                  <a:rPr lang="en-US" sz="4000" b="0" i="1" smtClean="0">
                                    <a:solidFill>
                                      <a:schemeClr val="tx1"/>
                                    </a:solidFill>
                                    <a:latin typeface="Cambria Math" panose="02040503050406030204" pitchFamily="18" charset="0"/>
                                  </a:rPr>
                                  <m:t>2</m:t>
                                </m:r>
                              </m:sup>
                            </m:sSup>
                          </m:num>
                          <m:den>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𝜖</m:t>
                                </m:r>
                              </m:e>
                              <m:sub>
                                <m:r>
                                  <a:rPr lang="en-US" sz="4000" b="0" i="1" smtClean="0">
                                    <a:solidFill>
                                      <a:schemeClr val="tx1"/>
                                    </a:solidFill>
                                    <a:latin typeface="Cambria Math" panose="02040503050406030204" pitchFamily="18" charset="0"/>
                                  </a:rPr>
                                  <m:t>0</m:t>
                                </m:r>
                              </m:sub>
                            </m:sSub>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𝑚</m:t>
                                </m:r>
                              </m:e>
                              <m:sub>
                                <m:r>
                                  <a:rPr lang="en-US" sz="4000" b="0" i="1" smtClean="0">
                                    <a:solidFill>
                                      <a:schemeClr val="tx1"/>
                                    </a:solidFill>
                                    <a:latin typeface="Cambria Math" panose="02040503050406030204" pitchFamily="18" charset="0"/>
                                  </a:rPr>
                                  <m:t>𝑖</m:t>
                                </m:r>
                              </m:sub>
                            </m:sSub>
                          </m:den>
                        </m:f>
                      </m:e>
                    </m:rad>
                  </m:oMath>
                </a14:m>
                <a:r>
                  <a:rPr lang="en-US" sz="4000" dirty="0">
                    <a:solidFill>
                      <a:schemeClr val="tx1"/>
                    </a:solidFill>
                  </a:rPr>
                  <a:t>	,		 </a:t>
                </a:r>
                <a14:m>
                  <m:oMath xmlns:m="http://schemas.openxmlformats.org/officeDocument/2006/math">
                    <m:d>
                      <m:dPr>
                        <m:ctrlPr>
                          <a:rPr lang="en-US" sz="4000" i="1">
                            <a:solidFill>
                              <a:schemeClr val="tx1"/>
                            </a:solidFill>
                            <a:latin typeface="Cambria Math" panose="02040503050406030204" pitchFamily="18" charset="0"/>
                          </a:rPr>
                        </m:ctrlPr>
                      </m:dPr>
                      <m:e>
                        <m:f>
                          <m:fPr>
                            <m:ctrlPr>
                              <a:rPr lang="en-US" sz="4000" i="1">
                                <a:solidFill>
                                  <a:schemeClr val="tx1"/>
                                </a:solidFill>
                                <a:latin typeface="Cambria Math" panose="02040503050406030204" pitchFamily="18" charset="0"/>
                              </a:rPr>
                            </m:ctrlPr>
                          </m:fPr>
                          <m:num>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𝑖</m:t>
                                </m:r>
                              </m:e>
                            </m:acc>
                          </m:num>
                          <m:den>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𝑖</m:t>
                                </m:r>
                              </m:e>
                            </m:acc>
                          </m:den>
                        </m:f>
                      </m:e>
                    </m:d>
                    <m:r>
                      <a:rPr lang="en-US" sz="4000" i="1">
                        <a:solidFill>
                          <a:schemeClr val="tx1"/>
                        </a:solidFill>
                        <a:latin typeface="Cambria Math" panose="02040503050406030204" pitchFamily="18" charset="0"/>
                      </a:rPr>
                      <m:t> </m:t>
                    </m:r>
                  </m:oMath>
                </a14:m>
                <a:r>
                  <a:rPr lang="en-US" sz="4000" dirty="0">
                    <a:solidFill>
                      <a:schemeClr val="tx1"/>
                    </a:solidFill>
                  </a:rPr>
                  <a:t>= oscillation magnitude	  </a:t>
                </a:r>
              </a:p>
            </p:txBody>
          </p:sp>
        </mc:Choice>
        <mc:Fallback xmlns="">
          <p:sp>
            <p:nvSpPr>
              <p:cNvPr id="139" name="Rectangle 138">
                <a:extLst>
                  <a:ext uri="{FF2B5EF4-FFF2-40B4-BE49-F238E27FC236}">
                    <a16:creationId xmlns:a16="http://schemas.microsoft.com/office/drawing/2014/main" id="{5EA8B010-2B4D-4515-A948-37DB92E9816B}"/>
                  </a:ext>
                </a:extLst>
              </p:cNvPr>
              <p:cNvSpPr>
                <a:spLocks noRot="1" noChangeAspect="1" noMove="1" noResize="1" noEditPoints="1" noAdjustHandles="1" noChangeArrowheads="1" noChangeShapeType="1" noTextEdit="1"/>
              </p:cNvSpPr>
              <p:nvPr/>
            </p:nvSpPr>
            <p:spPr>
              <a:xfrm>
                <a:off x="32918400" y="6607330"/>
                <a:ext cx="15514319" cy="6422271"/>
              </a:xfrm>
              <a:prstGeom prst="rect">
                <a:avLst/>
              </a:prstGeom>
              <a:blipFill>
                <a:blip r:embed="rId9"/>
                <a:stretch>
                  <a:fillRect l="-1375" t="-1709" r="-1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4D53A0-8D5A-4EE1-B863-BA1604CE3DD4}"/>
                  </a:ext>
                </a:extLst>
              </p:cNvPr>
              <p:cNvSpPr txBox="1"/>
              <p:nvPr/>
            </p:nvSpPr>
            <p:spPr>
              <a:xfrm>
                <a:off x="18059400" y="12283440"/>
                <a:ext cx="454483" cy="6040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800" b="0" i="1" smtClean="0">
                              <a:latin typeface="Cambria Math" panose="02040503050406030204" pitchFamily="18" charset="0"/>
                            </a:rPr>
                          </m:ctrlPr>
                        </m:accPr>
                        <m:e>
                          <m:r>
                            <a:rPr lang="en-US" sz="3800" b="0" i="1" smtClean="0">
                              <a:latin typeface="Cambria Math" panose="02040503050406030204" pitchFamily="18" charset="0"/>
                            </a:rPr>
                            <m:t>𝜙</m:t>
                          </m:r>
                        </m:e>
                      </m:acc>
                    </m:oMath>
                  </m:oMathPara>
                </a14:m>
                <a:endParaRPr lang="en-US" sz="3800" dirty="0"/>
              </a:p>
            </p:txBody>
          </p:sp>
        </mc:Choice>
        <mc:Fallback xmlns="">
          <p:sp>
            <p:nvSpPr>
              <p:cNvPr id="11" name="TextBox 10">
                <a:extLst>
                  <a:ext uri="{FF2B5EF4-FFF2-40B4-BE49-F238E27FC236}">
                    <a16:creationId xmlns:a16="http://schemas.microsoft.com/office/drawing/2014/main" id="{0C4D53A0-8D5A-4EE1-B863-BA1604CE3DD4}"/>
                  </a:ext>
                </a:extLst>
              </p:cNvPr>
              <p:cNvSpPr txBox="1">
                <a:spLocks noRot="1" noChangeAspect="1" noMove="1" noResize="1" noEditPoints="1" noAdjustHandles="1" noChangeArrowheads="1" noChangeShapeType="1" noTextEdit="1"/>
              </p:cNvSpPr>
              <p:nvPr/>
            </p:nvSpPr>
            <p:spPr>
              <a:xfrm>
                <a:off x="18059400" y="12283440"/>
                <a:ext cx="454483" cy="604076"/>
              </a:xfrm>
              <a:prstGeom prst="rect">
                <a:avLst/>
              </a:prstGeom>
              <a:blipFill>
                <a:blip r:embed="rId10"/>
                <a:stretch>
                  <a:fillRect/>
                </a:stretch>
              </a:blipFill>
            </p:spPr>
            <p:txBody>
              <a:bodyPr/>
              <a:lstStyle/>
              <a:p>
                <a:r>
                  <a:rPr lang="en-US">
                    <a:noFill/>
                  </a:rPr>
                  <a:t> </a:t>
                </a:r>
              </a:p>
            </p:txBody>
          </p:sp>
        </mc:Fallback>
      </mc:AlternateContent>
      <p:sp>
        <p:nvSpPr>
          <p:cNvPr id="145" name="TextBox 144">
            <a:extLst>
              <a:ext uri="{FF2B5EF4-FFF2-40B4-BE49-F238E27FC236}">
                <a16:creationId xmlns:a16="http://schemas.microsoft.com/office/drawing/2014/main" id="{93459F2E-69EC-4DEB-887C-2FFFF4E467AC}"/>
              </a:ext>
            </a:extLst>
          </p:cNvPr>
          <p:cNvSpPr txBox="1"/>
          <p:nvPr/>
        </p:nvSpPr>
        <p:spPr>
          <a:xfrm>
            <a:off x="32895540" y="31029927"/>
            <a:ext cx="15334488" cy="1443777"/>
          </a:xfrm>
          <a:prstGeom prst="rect">
            <a:avLst/>
          </a:prstGeom>
          <a:solidFill>
            <a:srgbClr val="00274C"/>
          </a:solidFill>
        </p:spPr>
        <p:txBody>
          <a:bodyPr wrap="square" rtlCol="0" anchor="ctr">
            <a:spAutoFit/>
          </a:bodyPr>
          <a:lstStyle/>
          <a:p>
            <a:pPr algn="ctr"/>
            <a:r>
              <a:rPr lang="en-US" sz="8533" b="1" dirty="0">
                <a:solidFill>
                  <a:schemeClr val="bg1"/>
                </a:solidFill>
                <a:latin typeface="Arial"/>
                <a:cs typeface="Arial"/>
              </a:rPr>
              <a:t>References</a:t>
            </a:r>
          </a:p>
        </p:txBody>
      </p:sp>
      <p:sp>
        <p:nvSpPr>
          <p:cNvPr id="147" name="TextBox 146">
            <a:extLst>
              <a:ext uri="{FF2B5EF4-FFF2-40B4-BE49-F238E27FC236}">
                <a16:creationId xmlns:a16="http://schemas.microsoft.com/office/drawing/2014/main" id="{437AF835-4A9A-49B5-9727-38EAF8CAEAFE}"/>
              </a:ext>
            </a:extLst>
          </p:cNvPr>
          <p:cNvSpPr txBox="1"/>
          <p:nvPr/>
        </p:nvSpPr>
        <p:spPr>
          <a:xfrm>
            <a:off x="33047940" y="23842401"/>
            <a:ext cx="15186660" cy="6799377"/>
          </a:xfrm>
          <a:prstGeom prst="rect">
            <a:avLst/>
          </a:prstGeom>
          <a:noFill/>
        </p:spPr>
        <p:txBody>
          <a:bodyPr wrap="square" rtlCol="0">
            <a:noAutofit/>
          </a:bodyPr>
          <a:lstStyle/>
          <a:p>
            <a:pPr algn="just"/>
            <a:r>
              <a:rPr lang="en-US" sz="4000" dirty="0">
                <a:cs typeface="Arial" panose="020B0604020202020204" pitchFamily="34" charset="0"/>
              </a:rPr>
              <a:t>We have presented here detection of unstable behavior in the plume of a magnetic nozzle. Describing these waves as acoustic-like propagation perpendicular to the magnetic fields yields an </a:t>
            </a:r>
            <a:r>
              <a:rPr lang="en-US" sz="4000" b="1" dirty="0">
                <a:cs typeface="Arial" panose="020B0604020202020204" pitchFamily="34" charset="0"/>
              </a:rPr>
              <a:t>anomalous collision frequency that exceeds that predicted classically</a:t>
            </a:r>
            <a:r>
              <a:rPr lang="en-US" sz="4000" dirty="0">
                <a:cs typeface="Arial" panose="020B0604020202020204" pitchFamily="34" charset="0"/>
              </a:rPr>
              <a:t>. In low density and high temperature plasmas, classical resistivity becomes insignificant, but these instabilities may increase resistive drag on the electrons, allowing for detachment nonetheless. Further understanding of these instabilities will allow us to predict electron dynamics in these devices. Since ion dynamics are dictated by the electric fields resulting from electron motion, a better understanding of electron detachment will allow more accurate prediction of thrust production throughout the nozzle.</a:t>
            </a:r>
          </a:p>
        </p:txBody>
      </p:sp>
      <p:pic>
        <p:nvPicPr>
          <p:cNvPr id="148" name="Picture 147">
            <a:extLst>
              <a:ext uri="{FF2B5EF4-FFF2-40B4-BE49-F238E27FC236}">
                <a16:creationId xmlns:a16="http://schemas.microsoft.com/office/drawing/2014/main" id="{29401245-BBEE-46D4-9B9A-5C472F86422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046" t="17153" r="28554" b="21231"/>
          <a:stretch/>
        </p:blipFill>
        <p:spPr>
          <a:xfrm rot="10800000">
            <a:off x="1054553" y="8181620"/>
            <a:ext cx="6574205" cy="4053840"/>
          </a:xfrm>
          <a:prstGeom prst="rect">
            <a:avLst/>
          </a:prstGeom>
        </p:spPr>
      </p:pic>
      <p:pic>
        <p:nvPicPr>
          <p:cNvPr id="149" name="Graphic 148">
            <a:extLst>
              <a:ext uri="{FF2B5EF4-FFF2-40B4-BE49-F238E27FC236}">
                <a16:creationId xmlns:a16="http://schemas.microsoft.com/office/drawing/2014/main" id="{A0C7ACE1-43B7-4114-9F7F-7BBB7E09D0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91525" y="8142448"/>
            <a:ext cx="7299008" cy="4179154"/>
          </a:xfrm>
          <a:prstGeom prst="rect">
            <a:avLst/>
          </a:prstGeom>
        </p:spPr>
      </p:pic>
      <p:sp>
        <p:nvSpPr>
          <p:cNvPr id="22" name="TextBox 21">
            <a:extLst>
              <a:ext uri="{FF2B5EF4-FFF2-40B4-BE49-F238E27FC236}">
                <a16:creationId xmlns:a16="http://schemas.microsoft.com/office/drawing/2014/main" id="{AC0D8EB5-B8B3-42AB-90E7-F408E4F79BB3}"/>
              </a:ext>
            </a:extLst>
          </p:cNvPr>
          <p:cNvSpPr txBox="1"/>
          <p:nvPr/>
        </p:nvSpPr>
        <p:spPr>
          <a:xfrm>
            <a:off x="16695420" y="19903440"/>
            <a:ext cx="5615940" cy="5632311"/>
          </a:xfrm>
          <a:prstGeom prst="rect">
            <a:avLst/>
          </a:prstGeom>
          <a:noFill/>
          <a:ln>
            <a:solidFill>
              <a:schemeClr val="tx1"/>
            </a:solidFill>
          </a:ln>
        </p:spPr>
        <p:txBody>
          <a:bodyPr wrap="square" rtlCol="0">
            <a:spAutoFit/>
          </a:bodyPr>
          <a:lstStyle/>
          <a:p>
            <a:pPr algn="just"/>
            <a:r>
              <a:rPr lang="en-US" sz="4000" dirty="0"/>
              <a:t>We perform Beall’s procedure with probes separated azimuthally to yield </a:t>
            </a:r>
            <a:r>
              <a:rPr lang="en-US" sz="4000" b="1" dirty="0"/>
              <a:t>wave</a:t>
            </a:r>
            <a:r>
              <a:rPr lang="en-US" sz="4000" dirty="0"/>
              <a:t> </a:t>
            </a:r>
            <a:r>
              <a:rPr lang="en-US" sz="4000" b="1" dirty="0"/>
              <a:t>intensity plots</a:t>
            </a:r>
            <a:r>
              <a:rPr lang="en-US" sz="4000" dirty="0"/>
              <a:t>, shown here. The high intensity (red) regions represent the dispersion relation. We observe a linear pattern.</a:t>
            </a:r>
          </a:p>
        </p:txBody>
      </p:sp>
      <p:cxnSp>
        <p:nvCxnSpPr>
          <p:cNvPr id="25" name="Straight Connector 24">
            <a:extLst>
              <a:ext uri="{FF2B5EF4-FFF2-40B4-BE49-F238E27FC236}">
                <a16:creationId xmlns:a16="http://schemas.microsoft.com/office/drawing/2014/main" id="{F07D15AE-6BA7-4949-A0A3-3225F4BE47CB}"/>
              </a:ext>
            </a:extLst>
          </p:cNvPr>
          <p:cNvCxnSpPr>
            <a:cxnSpLocks/>
          </p:cNvCxnSpPr>
          <p:nvPr/>
        </p:nvCxnSpPr>
        <p:spPr>
          <a:xfrm>
            <a:off x="16268700" y="4812030"/>
            <a:ext cx="0" cy="31763970"/>
          </a:xfrm>
          <a:prstGeom prst="line">
            <a:avLst/>
          </a:prstGeom>
          <a:ln w="25400"/>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B073B668-CDA2-40FC-9281-1C97D670F4E4}"/>
              </a:ext>
            </a:extLst>
          </p:cNvPr>
          <p:cNvCxnSpPr>
            <a:cxnSpLocks/>
          </p:cNvCxnSpPr>
          <p:nvPr/>
        </p:nvCxnSpPr>
        <p:spPr>
          <a:xfrm>
            <a:off x="32499300" y="4815840"/>
            <a:ext cx="0" cy="31760160"/>
          </a:xfrm>
          <a:prstGeom prst="line">
            <a:avLst/>
          </a:prstGeom>
          <a:ln w="254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3FBE744-9542-41A7-8764-36A6C4480473}"/>
              </a:ext>
            </a:extLst>
          </p:cNvPr>
          <p:cNvSpPr txBox="1"/>
          <p:nvPr/>
        </p:nvSpPr>
        <p:spPr>
          <a:xfrm>
            <a:off x="439838" y="6445942"/>
            <a:ext cx="15232283" cy="1446550"/>
          </a:xfrm>
          <a:prstGeom prst="rect">
            <a:avLst/>
          </a:prstGeom>
          <a:noFill/>
        </p:spPr>
        <p:txBody>
          <a:bodyPr wrap="square" rtlCol="0">
            <a:spAutoFit/>
          </a:bodyPr>
          <a:lstStyle/>
          <a:p>
            <a:r>
              <a:rPr lang="en-US" sz="4400" dirty="0"/>
              <a:t>Propulsive magnetic nozzle: Diverging magnetic fields used to expansively accelerate a plasma and generate thrust</a:t>
            </a:r>
          </a:p>
        </p:txBody>
      </p:sp>
      <p:sp>
        <p:nvSpPr>
          <p:cNvPr id="47" name="TextBox 46">
            <a:extLst>
              <a:ext uri="{FF2B5EF4-FFF2-40B4-BE49-F238E27FC236}">
                <a16:creationId xmlns:a16="http://schemas.microsoft.com/office/drawing/2014/main" id="{63BAD363-A4B7-43F8-A37B-C5E31F68A2D3}"/>
              </a:ext>
            </a:extLst>
          </p:cNvPr>
          <p:cNvSpPr txBox="1"/>
          <p:nvPr/>
        </p:nvSpPr>
        <p:spPr>
          <a:xfrm>
            <a:off x="778527" y="13853613"/>
            <a:ext cx="5988965" cy="5509200"/>
          </a:xfrm>
          <a:prstGeom prst="rect">
            <a:avLst/>
          </a:prstGeom>
          <a:noFill/>
          <a:ln>
            <a:solidFill>
              <a:schemeClr val="tx1"/>
            </a:solidFill>
          </a:ln>
        </p:spPr>
        <p:txBody>
          <a:bodyPr wrap="square" rtlCol="0">
            <a:spAutoFit/>
          </a:bodyPr>
          <a:lstStyle/>
          <a:p>
            <a:r>
              <a:rPr lang="en-US" sz="4400" b="1" dirty="0"/>
              <a:t>Problem of detachment</a:t>
            </a:r>
            <a:r>
              <a:rPr lang="en-US" sz="4400" dirty="0"/>
              <a:t>: electrons tend to remain attached to field lines. Electron-ion separation induces electric fields that pull ions back towards the thruster, negating thrust.</a:t>
            </a:r>
          </a:p>
        </p:txBody>
      </p:sp>
      <p:pic>
        <p:nvPicPr>
          <p:cNvPr id="8" name="Picture 7" descr="A picture containing laser&#10;&#10;Description generated with very high confidence">
            <a:extLst>
              <a:ext uri="{FF2B5EF4-FFF2-40B4-BE49-F238E27FC236}">
                <a16:creationId xmlns:a16="http://schemas.microsoft.com/office/drawing/2014/main" id="{CDDE80EC-A179-453F-AE5D-E6E10B9BBC1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17184" y="13805107"/>
            <a:ext cx="6685037" cy="5956093"/>
          </a:xfrm>
          <a:prstGeom prst="rect">
            <a:avLst/>
          </a:prstGeom>
        </p:spPr>
      </p:pic>
      <p:sp>
        <p:nvSpPr>
          <p:cNvPr id="58" name="TextBox 57">
            <a:extLst>
              <a:ext uri="{FF2B5EF4-FFF2-40B4-BE49-F238E27FC236}">
                <a16:creationId xmlns:a16="http://schemas.microsoft.com/office/drawing/2014/main" id="{B947B00D-88F7-437B-AF69-E3E01C818595}"/>
              </a:ext>
            </a:extLst>
          </p:cNvPr>
          <p:cNvSpPr txBox="1"/>
          <p:nvPr/>
        </p:nvSpPr>
        <p:spPr>
          <a:xfrm>
            <a:off x="316524" y="20036367"/>
            <a:ext cx="15952176" cy="1446550"/>
          </a:xfrm>
          <a:prstGeom prst="rect">
            <a:avLst/>
          </a:prstGeom>
          <a:noFill/>
          <a:ln>
            <a:solidFill>
              <a:schemeClr val="tx1"/>
            </a:solidFill>
          </a:ln>
        </p:spPr>
        <p:txBody>
          <a:bodyPr wrap="square" rtlCol="0">
            <a:spAutoFit/>
          </a:bodyPr>
          <a:lstStyle/>
          <a:p>
            <a:r>
              <a:rPr lang="en-US" sz="4400" b="1" dirty="0"/>
              <a:t>Hypothesis</a:t>
            </a:r>
            <a:r>
              <a:rPr lang="en-US" sz="4400" dirty="0"/>
              <a:t>: instabilities in plasma may cause enhanced resistivity that allows electrons to cross field.</a:t>
            </a:r>
          </a:p>
        </p:txBody>
      </p:sp>
      <p:grpSp>
        <p:nvGrpSpPr>
          <p:cNvPr id="15" name="Group 14">
            <a:extLst>
              <a:ext uri="{FF2B5EF4-FFF2-40B4-BE49-F238E27FC236}">
                <a16:creationId xmlns:a16="http://schemas.microsoft.com/office/drawing/2014/main" id="{A4BF9CD3-7753-47DB-ABA3-BA54B34F6FC5}"/>
              </a:ext>
            </a:extLst>
          </p:cNvPr>
          <p:cNvGrpSpPr/>
          <p:nvPr/>
        </p:nvGrpSpPr>
        <p:grpSpPr>
          <a:xfrm>
            <a:off x="477898" y="27585963"/>
            <a:ext cx="8061370" cy="6656476"/>
            <a:chOff x="7891873" y="29795145"/>
            <a:chExt cx="3528879" cy="2913884"/>
          </a:xfrm>
        </p:grpSpPr>
        <p:grpSp>
          <p:nvGrpSpPr>
            <p:cNvPr id="60" name="Group 59">
              <a:extLst>
                <a:ext uri="{FF2B5EF4-FFF2-40B4-BE49-F238E27FC236}">
                  <a16:creationId xmlns:a16="http://schemas.microsoft.com/office/drawing/2014/main" id="{078E6FA3-27F9-4186-804E-F546F49B7F17}"/>
                </a:ext>
              </a:extLst>
            </p:cNvPr>
            <p:cNvGrpSpPr/>
            <p:nvPr/>
          </p:nvGrpSpPr>
          <p:grpSpPr>
            <a:xfrm>
              <a:off x="8309902" y="30388005"/>
              <a:ext cx="2644704" cy="2321024"/>
              <a:chOff x="7445458" y="3668567"/>
              <a:chExt cx="2330284" cy="2076187"/>
            </a:xfrm>
          </p:grpSpPr>
          <p:pic>
            <p:nvPicPr>
              <p:cNvPr id="61" name="Picture 60">
                <a:extLst>
                  <a:ext uri="{FF2B5EF4-FFF2-40B4-BE49-F238E27FC236}">
                    <a16:creationId xmlns:a16="http://schemas.microsoft.com/office/drawing/2014/main" id="{FC55E4A5-600C-4BDE-806F-00439753489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45458" y="3668567"/>
                <a:ext cx="2330284" cy="2076187"/>
              </a:xfrm>
              <a:prstGeom prst="rect">
                <a:avLst/>
              </a:prstGeom>
            </p:spPr>
          </p:pic>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5A2C696-EEB1-45BE-BC20-182FEE817071}"/>
                      </a:ext>
                    </a:extLst>
                  </p:cNvPr>
                  <p:cNvSpPr txBox="1"/>
                  <p:nvPr/>
                </p:nvSpPr>
                <p:spPr>
                  <a:xfrm>
                    <a:off x="9326572" y="4179464"/>
                    <a:ext cx="248920" cy="2241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0" i="1" smtClean="0">
                                  <a:solidFill>
                                    <a:srgbClr val="2020FF"/>
                                  </a:solidFill>
                                  <a:latin typeface="Cambria Math" panose="02040503050406030204" pitchFamily="18" charset="0"/>
                                </a:rPr>
                              </m:ctrlPr>
                            </m:accPr>
                            <m:e>
                              <m:r>
                                <a:rPr lang="en-US" sz="3600" b="0" i="1" smtClean="0">
                                  <a:solidFill>
                                    <a:srgbClr val="2020FF"/>
                                  </a:solidFill>
                                  <a:latin typeface="Cambria Math" panose="02040503050406030204" pitchFamily="18" charset="0"/>
                                </a:rPr>
                                <m:t>𝜙</m:t>
                              </m:r>
                            </m:e>
                          </m:acc>
                        </m:oMath>
                      </m:oMathPara>
                    </a14:m>
                    <a:endParaRPr lang="en-US" sz="3600" dirty="0">
                      <a:solidFill>
                        <a:srgbClr val="2020FF"/>
                      </a:solidFill>
                    </a:endParaRPr>
                  </a:p>
                </p:txBody>
              </p:sp>
            </mc:Choice>
            <mc:Fallback xmlns="">
              <p:sp>
                <p:nvSpPr>
                  <p:cNvPr id="62" name="TextBox 61">
                    <a:extLst>
                      <a:ext uri="{FF2B5EF4-FFF2-40B4-BE49-F238E27FC236}">
                        <a16:creationId xmlns:a16="http://schemas.microsoft.com/office/drawing/2014/main" id="{15A2C696-EEB1-45BE-BC20-182FEE817071}"/>
                      </a:ext>
                    </a:extLst>
                  </p:cNvPr>
                  <p:cNvSpPr txBox="1">
                    <a:spLocks noRot="1" noChangeAspect="1" noMove="1" noResize="1" noEditPoints="1" noAdjustHandles="1" noChangeArrowheads="1" noChangeShapeType="1" noTextEdit="1"/>
                  </p:cNvSpPr>
                  <p:nvPr/>
                </p:nvSpPr>
                <p:spPr>
                  <a:xfrm>
                    <a:off x="9326572" y="4179464"/>
                    <a:ext cx="248920" cy="224138"/>
                  </a:xfrm>
                  <a:prstGeom prst="rect">
                    <a:avLst/>
                  </a:prstGeom>
                  <a:blipFill>
                    <a:blip r:embed="rId16"/>
                    <a:stretch>
                      <a:fillRect/>
                    </a:stretch>
                  </a:blipFill>
                </p:spPr>
                <p:txBody>
                  <a:bodyPr/>
                  <a:lstStyle/>
                  <a:p>
                    <a:r>
                      <a:rPr lang="en-US">
                        <a:noFill/>
                      </a:rPr>
                      <a:t> </a:t>
                    </a:r>
                  </a:p>
                </p:txBody>
              </p:sp>
            </mc:Fallback>
          </mc:AlternateContent>
          <p:pic>
            <p:nvPicPr>
              <p:cNvPr id="63" name="Graphic 62">
                <a:extLst>
                  <a:ext uri="{FF2B5EF4-FFF2-40B4-BE49-F238E27FC236}">
                    <a16:creationId xmlns:a16="http://schemas.microsoft.com/office/drawing/2014/main" id="{46D9983C-7AF7-43F1-99F8-64D5DCAD397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9113254" y="4396740"/>
                <a:ext cx="228866" cy="655320"/>
              </a:xfrm>
              <a:prstGeom prst="rect">
                <a:avLst/>
              </a:prstGeom>
            </p:spPr>
          </p:pic>
        </p:grpSp>
        <p:sp>
          <p:nvSpPr>
            <p:cNvPr id="78" name="TextBox 77">
              <a:extLst>
                <a:ext uri="{FF2B5EF4-FFF2-40B4-BE49-F238E27FC236}">
                  <a16:creationId xmlns:a16="http://schemas.microsoft.com/office/drawing/2014/main" id="{2EDA64EE-1309-4283-ABA5-C5B445228785}"/>
                </a:ext>
              </a:extLst>
            </p:cNvPr>
            <p:cNvSpPr txBox="1"/>
            <p:nvPr/>
          </p:nvSpPr>
          <p:spPr>
            <a:xfrm>
              <a:off x="7891873" y="29795145"/>
              <a:ext cx="3528879" cy="710621"/>
            </a:xfrm>
            <a:prstGeom prst="rect">
              <a:avLst/>
            </a:prstGeom>
            <a:noFill/>
          </p:spPr>
          <p:txBody>
            <a:bodyPr wrap="square" rtlCol="0">
              <a:spAutoFit/>
            </a:bodyPr>
            <a:lstStyle/>
            <a:p>
              <a:r>
                <a:rPr lang="en-US" sz="3600" b="1" dirty="0"/>
                <a:t>3. Instabilities form, taking energy from electron motion</a:t>
              </a:r>
            </a:p>
          </p:txBody>
        </p:sp>
        <p:sp>
          <p:nvSpPr>
            <p:cNvPr id="81" name="Rectangle 80">
              <a:extLst>
                <a:ext uri="{FF2B5EF4-FFF2-40B4-BE49-F238E27FC236}">
                  <a16:creationId xmlns:a16="http://schemas.microsoft.com/office/drawing/2014/main" id="{54B09914-7931-447D-BD93-3261F0280462}"/>
                </a:ext>
              </a:extLst>
            </p:cNvPr>
            <p:cNvSpPr/>
            <p:nvPr/>
          </p:nvSpPr>
          <p:spPr>
            <a:xfrm>
              <a:off x="9152314" y="31035107"/>
              <a:ext cx="477520" cy="233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4420AD7-CF7C-4F96-8BEF-A34CF24C2E2C}"/>
              </a:ext>
            </a:extLst>
          </p:cNvPr>
          <p:cNvGrpSpPr/>
          <p:nvPr/>
        </p:nvGrpSpPr>
        <p:grpSpPr>
          <a:xfrm>
            <a:off x="9460684" y="27692324"/>
            <a:ext cx="5944165" cy="6526576"/>
            <a:chOff x="13623995" y="31805838"/>
            <a:chExt cx="2644705" cy="2903834"/>
          </a:xfrm>
        </p:grpSpPr>
        <p:pic>
          <p:nvPicPr>
            <p:cNvPr id="59" name="Picture 58">
              <a:extLst>
                <a:ext uri="{FF2B5EF4-FFF2-40B4-BE49-F238E27FC236}">
                  <a16:creationId xmlns:a16="http://schemas.microsoft.com/office/drawing/2014/main" id="{75A7B600-B83A-407D-823D-8488017DA14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623995" y="32354265"/>
              <a:ext cx="2644705" cy="2355407"/>
            </a:xfrm>
            <a:prstGeom prst="rect">
              <a:avLst/>
            </a:prstGeom>
          </p:spPr>
        </p:pic>
        <p:sp>
          <p:nvSpPr>
            <p:cNvPr id="79" name="TextBox 78">
              <a:extLst>
                <a:ext uri="{FF2B5EF4-FFF2-40B4-BE49-F238E27FC236}">
                  <a16:creationId xmlns:a16="http://schemas.microsoft.com/office/drawing/2014/main" id="{DC324D5C-FADD-4D64-8C1D-A998F2CB73F1}"/>
                </a:ext>
              </a:extLst>
            </p:cNvPr>
            <p:cNvSpPr txBox="1"/>
            <p:nvPr/>
          </p:nvSpPr>
          <p:spPr>
            <a:xfrm>
              <a:off x="13672115" y="31805838"/>
              <a:ext cx="2200369" cy="677237"/>
            </a:xfrm>
            <a:prstGeom prst="rect">
              <a:avLst/>
            </a:prstGeom>
            <a:noFill/>
          </p:spPr>
          <p:txBody>
            <a:bodyPr wrap="none" rtlCol="0">
              <a:spAutoFit/>
            </a:bodyPr>
            <a:lstStyle/>
            <a:p>
              <a:pPr algn="ctr"/>
              <a:r>
                <a:rPr lang="en-US" sz="3600" b="1" dirty="0"/>
                <a:t>4. Effective drag </a:t>
              </a:r>
            </a:p>
            <a:p>
              <a:pPr algn="ctr"/>
              <a:r>
                <a:rPr lang="en-US" sz="3600" b="1" dirty="0"/>
                <a:t>enhances transport</a:t>
              </a:r>
            </a:p>
          </p:txBody>
        </p:sp>
        <p:sp>
          <p:nvSpPr>
            <p:cNvPr id="84" name="Rectangle 83">
              <a:extLst>
                <a:ext uri="{FF2B5EF4-FFF2-40B4-BE49-F238E27FC236}">
                  <a16:creationId xmlns:a16="http://schemas.microsoft.com/office/drawing/2014/main" id="{2156A023-E723-4ED9-BF20-DE4B164F3F07}"/>
                </a:ext>
              </a:extLst>
            </p:cNvPr>
            <p:cNvSpPr/>
            <p:nvPr/>
          </p:nvSpPr>
          <p:spPr>
            <a:xfrm>
              <a:off x="14506928" y="33037194"/>
              <a:ext cx="477520" cy="233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26">
              <a:extLst>
                <a:ext uri="{FF2B5EF4-FFF2-40B4-BE49-F238E27FC236}">
                  <a16:creationId xmlns:a16="http://schemas.microsoft.com/office/drawing/2014/main" id="{FE20C6D7-CAC2-4DC3-A808-9FF8C34F965C}"/>
                </a:ext>
              </a:extLst>
            </p:cNvPr>
            <p:cNvSpPr/>
            <p:nvPr/>
          </p:nvSpPr>
          <p:spPr>
            <a:xfrm rot="17554074">
              <a:off x="14983705" y="33868810"/>
              <a:ext cx="412642" cy="1275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26">
              <a:extLst>
                <a:ext uri="{FF2B5EF4-FFF2-40B4-BE49-F238E27FC236}">
                  <a16:creationId xmlns:a16="http://schemas.microsoft.com/office/drawing/2014/main" id="{489AB10E-BFBB-454E-B4B9-930A43D9B3FF}"/>
                </a:ext>
              </a:extLst>
            </p:cNvPr>
            <p:cNvSpPr/>
            <p:nvPr/>
          </p:nvSpPr>
          <p:spPr>
            <a:xfrm rot="17554074">
              <a:off x="15186904" y="33939929"/>
              <a:ext cx="412642" cy="1275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26">
              <a:extLst>
                <a:ext uri="{FF2B5EF4-FFF2-40B4-BE49-F238E27FC236}">
                  <a16:creationId xmlns:a16="http://schemas.microsoft.com/office/drawing/2014/main" id="{81B91A50-AA01-44A4-A79E-1DF91EDDEAA2}"/>
                </a:ext>
              </a:extLst>
            </p:cNvPr>
            <p:cNvSpPr/>
            <p:nvPr/>
          </p:nvSpPr>
          <p:spPr>
            <a:xfrm rot="4045926" flipV="1">
              <a:off x="14973545" y="33138522"/>
              <a:ext cx="412642" cy="1275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ight Arrow 26">
              <a:extLst>
                <a:ext uri="{FF2B5EF4-FFF2-40B4-BE49-F238E27FC236}">
                  <a16:creationId xmlns:a16="http://schemas.microsoft.com/office/drawing/2014/main" id="{E2528A32-3801-45F9-A1AD-BD373D57A4B2}"/>
                </a:ext>
              </a:extLst>
            </p:cNvPr>
            <p:cNvSpPr/>
            <p:nvPr/>
          </p:nvSpPr>
          <p:spPr>
            <a:xfrm rot="4045926" flipV="1">
              <a:off x="15176744" y="33077561"/>
              <a:ext cx="412642" cy="1275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F609938-F838-4AC4-8894-2C99AA34578D}"/>
              </a:ext>
            </a:extLst>
          </p:cNvPr>
          <p:cNvGrpSpPr/>
          <p:nvPr/>
        </p:nvGrpSpPr>
        <p:grpSpPr>
          <a:xfrm>
            <a:off x="1284943" y="21579274"/>
            <a:ext cx="6179867" cy="5978732"/>
            <a:chOff x="-6250205" y="27634909"/>
            <a:chExt cx="5450609" cy="5273209"/>
          </a:xfrm>
        </p:grpSpPr>
        <p:grpSp>
          <p:nvGrpSpPr>
            <p:cNvPr id="9" name="Group 8">
              <a:extLst>
                <a:ext uri="{FF2B5EF4-FFF2-40B4-BE49-F238E27FC236}">
                  <a16:creationId xmlns:a16="http://schemas.microsoft.com/office/drawing/2014/main" id="{3B265DF1-CD1E-4124-816D-EF7112198E47}"/>
                </a:ext>
              </a:extLst>
            </p:cNvPr>
            <p:cNvGrpSpPr/>
            <p:nvPr/>
          </p:nvGrpSpPr>
          <p:grpSpPr>
            <a:xfrm>
              <a:off x="-6250205" y="27634909"/>
              <a:ext cx="5450609" cy="5273209"/>
              <a:chOff x="3663732" y="24752728"/>
              <a:chExt cx="2608089" cy="2523204"/>
            </a:xfrm>
          </p:grpSpPr>
          <p:grpSp>
            <p:nvGrpSpPr>
              <p:cNvPr id="64" name="Group 63">
                <a:extLst>
                  <a:ext uri="{FF2B5EF4-FFF2-40B4-BE49-F238E27FC236}">
                    <a16:creationId xmlns:a16="http://schemas.microsoft.com/office/drawing/2014/main" id="{F804C249-6463-47DC-901E-E0D527A3C155}"/>
                  </a:ext>
                </a:extLst>
              </p:cNvPr>
              <p:cNvGrpSpPr/>
              <p:nvPr/>
            </p:nvGrpSpPr>
            <p:grpSpPr>
              <a:xfrm>
                <a:off x="3663732" y="24952232"/>
                <a:ext cx="2608089" cy="2323700"/>
                <a:chOff x="183879" y="1454702"/>
                <a:chExt cx="3020831" cy="2691436"/>
              </a:xfrm>
            </p:grpSpPr>
            <p:pic>
              <p:nvPicPr>
                <p:cNvPr id="75" name="Picture 74">
                  <a:extLst>
                    <a:ext uri="{FF2B5EF4-FFF2-40B4-BE49-F238E27FC236}">
                      <a16:creationId xmlns:a16="http://schemas.microsoft.com/office/drawing/2014/main" id="{43F14EAA-F114-4C94-90F6-CDA3310E599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3879" y="1454702"/>
                  <a:ext cx="3020831" cy="2691436"/>
                </a:xfrm>
                <a:prstGeom prst="rect">
                  <a:avLst/>
                </a:prstGeom>
              </p:spPr>
            </p:pic>
            <p:cxnSp>
              <p:nvCxnSpPr>
                <p:cNvPr id="65" name="Straight Arrow Connector 64">
                  <a:extLst>
                    <a:ext uri="{FF2B5EF4-FFF2-40B4-BE49-F238E27FC236}">
                      <a16:creationId xmlns:a16="http://schemas.microsoft.com/office/drawing/2014/main" id="{AB2A8FAB-6638-4DE8-A4B6-DA3A2A3D6566}"/>
                    </a:ext>
                  </a:extLst>
                </p:cNvPr>
                <p:cNvCxnSpPr/>
                <p:nvPr/>
              </p:nvCxnSpPr>
              <p:spPr>
                <a:xfrm flipH="1" flipV="1">
                  <a:off x="2630918" y="2449654"/>
                  <a:ext cx="228600" cy="406400"/>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2B22137-C24E-46A1-9837-87F3FFFAC53B}"/>
                    </a:ext>
                  </a:extLst>
                </p:cNvPr>
                <p:cNvCxnSpPr>
                  <a:cxnSpLocks/>
                </p:cNvCxnSpPr>
                <p:nvPr/>
              </p:nvCxnSpPr>
              <p:spPr>
                <a:xfrm flipH="1">
                  <a:off x="2634728" y="2849703"/>
                  <a:ext cx="228600" cy="406400"/>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5A110FD-1C9A-41C0-85CD-C7A3FC40F3A3}"/>
                    </a:ext>
                  </a:extLst>
                </p:cNvPr>
                <p:cNvCxnSpPr>
                  <a:cxnSpLocks/>
                </p:cNvCxnSpPr>
                <p:nvPr/>
              </p:nvCxnSpPr>
              <p:spPr>
                <a:xfrm>
                  <a:off x="2277350" y="2455750"/>
                  <a:ext cx="228600" cy="4064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D26C6A8-2EA0-491C-AAEF-4EB5B2D34FA0}"/>
                    </a:ext>
                  </a:extLst>
                </p:cNvPr>
                <p:cNvCxnSpPr>
                  <a:cxnSpLocks/>
                </p:cNvCxnSpPr>
                <p:nvPr/>
              </p:nvCxnSpPr>
              <p:spPr>
                <a:xfrm flipV="1">
                  <a:off x="2281160" y="2855800"/>
                  <a:ext cx="228600" cy="4064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085C60A9-C415-4E53-ABC1-F64485ACCC9C}"/>
                        </a:ext>
                      </a:extLst>
                    </p:cNvPr>
                    <p:cNvSpPr txBox="1"/>
                    <p:nvPr/>
                  </p:nvSpPr>
                  <p:spPr>
                    <a:xfrm>
                      <a:off x="2645827" y="2120489"/>
                      <a:ext cx="195580" cy="3443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0" i="1" smtClean="0">
                                    <a:solidFill>
                                      <a:srgbClr val="00FF00"/>
                                    </a:solidFill>
                                    <a:latin typeface="Cambria Math" panose="02040503050406030204" pitchFamily="18" charset="0"/>
                                  </a:rPr>
                                </m:ctrlPr>
                              </m:accPr>
                              <m:e>
                                <m:r>
                                  <a:rPr lang="en-US" sz="3600" b="0" i="1" smtClean="0">
                                    <a:solidFill>
                                      <a:srgbClr val="00FF00"/>
                                    </a:solidFill>
                                    <a:latin typeface="Cambria Math" panose="02040503050406030204" pitchFamily="18" charset="0"/>
                                  </a:rPr>
                                  <m:t>𝐸</m:t>
                                </m:r>
                              </m:e>
                            </m:acc>
                          </m:oMath>
                        </m:oMathPara>
                      </a14:m>
                      <a:endParaRPr lang="en-US" sz="3600" dirty="0">
                        <a:solidFill>
                          <a:srgbClr val="00FF00"/>
                        </a:solidFill>
                      </a:endParaRPr>
                    </a:p>
                  </p:txBody>
                </p:sp>
              </mc:Choice>
              <mc:Fallback xmlns="">
                <p:sp>
                  <p:nvSpPr>
                    <p:cNvPr id="69" name="TextBox 68">
                      <a:extLst>
                        <a:ext uri="{FF2B5EF4-FFF2-40B4-BE49-F238E27FC236}">
                          <a16:creationId xmlns:a16="http://schemas.microsoft.com/office/drawing/2014/main" id="{085C60A9-C415-4E53-ABC1-F64485ACCC9C}"/>
                        </a:ext>
                      </a:extLst>
                    </p:cNvPr>
                    <p:cNvSpPr txBox="1">
                      <a:spLocks noRot="1" noChangeAspect="1" noMove="1" noResize="1" noEditPoints="1" noAdjustHandles="1" noChangeArrowheads="1" noChangeShapeType="1" noTextEdit="1"/>
                    </p:cNvSpPr>
                    <p:nvPr/>
                  </p:nvSpPr>
                  <p:spPr>
                    <a:xfrm>
                      <a:off x="2645827" y="2120489"/>
                      <a:ext cx="195580" cy="34435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6D174BB-E0C3-44E6-ADC7-E04ABBFE31A5}"/>
                        </a:ext>
                      </a:extLst>
                    </p:cNvPr>
                    <p:cNvSpPr txBox="1"/>
                    <p:nvPr/>
                  </p:nvSpPr>
                  <p:spPr>
                    <a:xfrm>
                      <a:off x="2061374" y="2161791"/>
                      <a:ext cx="375835" cy="3070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0" smtClean="0">
                                <a:solidFill>
                                  <a:srgbClr val="00B0F0"/>
                                </a:solidFill>
                                <a:latin typeface="Cambria Math" panose="02040503050406030204" pitchFamily="18" charset="0"/>
                              </a:rPr>
                              <m:t>𝛻</m:t>
                            </m:r>
                            <m:r>
                              <a:rPr lang="en-US" sz="3600" b="0" i="1" smtClean="0">
                                <a:solidFill>
                                  <a:srgbClr val="00B0F0"/>
                                </a:solidFill>
                                <a:latin typeface="Cambria Math" panose="02040503050406030204" pitchFamily="18" charset="0"/>
                              </a:rPr>
                              <m:t>𝑃</m:t>
                            </m:r>
                          </m:oMath>
                        </m:oMathPara>
                      </a14:m>
                      <a:endParaRPr lang="en-US" sz="3600" dirty="0">
                        <a:solidFill>
                          <a:srgbClr val="00B0F0"/>
                        </a:solidFill>
                      </a:endParaRPr>
                    </a:p>
                  </p:txBody>
                </p:sp>
              </mc:Choice>
              <mc:Fallback xmlns="">
                <p:sp>
                  <p:nvSpPr>
                    <p:cNvPr id="73" name="TextBox 72">
                      <a:extLst>
                        <a:ext uri="{FF2B5EF4-FFF2-40B4-BE49-F238E27FC236}">
                          <a16:creationId xmlns:a16="http://schemas.microsoft.com/office/drawing/2014/main" id="{76D174BB-E0C3-44E6-ADC7-E04ABBFE31A5}"/>
                        </a:ext>
                      </a:extLst>
                    </p:cNvPr>
                    <p:cNvSpPr txBox="1">
                      <a:spLocks noRot="1" noChangeAspect="1" noMove="1" noResize="1" noEditPoints="1" noAdjustHandles="1" noChangeArrowheads="1" noChangeShapeType="1" noTextEdit="1"/>
                    </p:cNvSpPr>
                    <p:nvPr/>
                  </p:nvSpPr>
                  <p:spPr>
                    <a:xfrm>
                      <a:off x="2061374" y="2161791"/>
                      <a:ext cx="375835" cy="307036"/>
                    </a:xfrm>
                    <a:prstGeom prst="rect">
                      <a:avLst/>
                    </a:prstGeom>
                    <a:blipFill>
                      <a:blip r:embed="rId22"/>
                      <a:stretch>
                        <a:fillRect/>
                      </a:stretch>
                    </a:blipFill>
                  </p:spPr>
                  <p:txBody>
                    <a:bodyPr/>
                    <a:lstStyle/>
                    <a:p>
                      <a:r>
                        <a:rPr lang="en-US">
                          <a:noFill/>
                        </a:rPr>
                        <a:t> </a:t>
                      </a:r>
                    </a:p>
                  </p:txBody>
                </p:sp>
              </mc:Fallback>
            </mc:AlternateContent>
          </p:grpSp>
          <p:sp>
            <p:nvSpPr>
              <p:cNvPr id="77" name="TextBox 76">
                <a:extLst>
                  <a:ext uri="{FF2B5EF4-FFF2-40B4-BE49-F238E27FC236}">
                    <a16:creationId xmlns:a16="http://schemas.microsoft.com/office/drawing/2014/main" id="{A797289A-2AC6-497C-A0C5-E28EC342C8B1}"/>
                  </a:ext>
                </a:extLst>
              </p:cNvPr>
              <p:cNvSpPr txBox="1"/>
              <p:nvPr/>
            </p:nvSpPr>
            <p:spPr>
              <a:xfrm>
                <a:off x="4095823" y="24752728"/>
                <a:ext cx="1691943" cy="309266"/>
              </a:xfrm>
              <a:prstGeom prst="rect">
                <a:avLst/>
              </a:prstGeom>
              <a:noFill/>
            </p:spPr>
            <p:txBody>
              <a:bodyPr wrap="none" rtlCol="0">
                <a:spAutoFit/>
              </a:bodyPr>
              <a:lstStyle/>
              <a:p>
                <a:r>
                  <a:rPr lang="en-US" sz="3600" b="1" dirty="0"/>
                  <a:t>1. Gradients form</a:t>
                </a:r>
              </a:p>
            </p:txBody>
          </p:sp>
        </p:grpSp>
        <p:sp>
          <p:nvSpPr>
            <p:cNvPr id="23" name="Rectangle 22">
              <a:extLst>
                <a:ext uri="{FF2B5EF4-FFF2-40B4-BE49-F238E27FC236}">
                  <a16:creationId xmlns:a16="http://schemas.microsoft.com/office/drawing/2014/main" id="{0CC13C87-70AD-406B-9F0B-5981BC95B18F}"/>
                </a:ext>
              </a:extLst>
            </p:cNvPr>
            <p:cNvSpPr/>
            <p:nvPr/>
          </p:nvSpPr>
          <p:spPr>
            <a:xfrm>
              <a:off x="-4286105" y="29469916"/>
              <a:ext cx="763929" cy="428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B50192C0-1F62-40D7-8539-A9E3C430DAE1}"/>
              </a:ext>
            </a:extLst>
          </p:cNvPr>
          <p:cNvGrpSpPr/>
          <p:nvPr/>
        </p:nvGrpSpPr>
        <p:grpSpPr>
          <a:xfrm>
            <a:off x="9445451" y="21556878"/>
            <a:ext cx="6691505" cy="6055149"/>
            <a:chOff x="1719217" y="26065067"/>
            <a:chExt cx="5433089" cy="4916407"/>
          </a:xfrm>
        </p:grpSpPr>
        <p:grpSp>
          <p:nvGrpSpPr>
            <p:cNvPr id="10" name="Group 9">
              <a:extLst>
                <a:ext uri="{FF2B5EF4-FFF2-40B4-BE49-F238E27FC236}">
                  <a16:creationId xmlns:a16="http://schemas.microsoft.com/office/drawing/2014/main" id="{397DDA6F-8565-4316-BFB1-A7C8D0F662EB}"/>
                </a:ext>
              </a:extLst>
            </p:cNvPr>
            <p:cNvGrpSpPr/>
            <p:nvPr/>
          </p:nvGrpSpPr>
          <p:grpSpPr>
            <a:xfrm>
              <a:off x="1719217" y="26065067"/>
              <a:ext cx="5433089" cy="4916407"/>
              <a:chOff x="7229057" y="25698375"/>
              <a:chExt cx="2798833" cy="2532668"/>
            </a:xfrm>
          </p:grpSpPr>
          <p:sp>
            <p:nvSpPr>
              <p:cNvPr id="80" name="Rectangle 79">
                <a:extLst>
                  <a:ext uri="{FF2B5EF4-FFF2-40B4-BE49-F238E27FC236}">
                    <a16:creationId xmlns:a16="http://schemas.microsoft.com/office/drawing/2014/main" id="{FF6AE498-6507-444A-A42D-E5BE338F1825}"/>
                  </a:ext>
                </a:extLst>
              </p:cNvPr>
              <p:cNvSpPr/>
              <p:nvPr/>
            </p:nvSpPr>
            <p:spPr>
              <a:xfrm>
                <a:off x="8046720" y="26690320"/>
                <a:ext cx="477520" cy="233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CB8B7E7-6D0F-4DD3-81AA-96866AD8CCD0}"/>
                  </a:ext>
                </a:extLst>
              </p:cNvPr>
              <p:cNvSpPr/>
              <p:nvPr/>
            </p:nvSpPr>
            <p:spPr>
              <a:xfrm>
                <a:off x="8046720" y="26578560"/>
                <a:ext cx="477520" cy="233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2FE642C-E317-4659-9852-30DCA6270C67}"/>
                  </a:ext>
                </a:extLst>
              </p:cNvPr>
              <p:cNvGrpSpPr/>
              <p:nvPr/>
            </p:nvGrpSpPr>
            <p:grpSpPr>
              <a:xfrm>
                <a:off x="7229057" y="25907342"/>
                <a:ext cx="2798833" cy="2323701"/>
                <a:chOff x="4051299" y="2646919"/>
                <a:chExt cx="3241760" cy="2691436"/>
              </a:xfrm>
            </p:grpSpPr>
            <p:pic>
              <p:nvPicPr>
                <p:cNvPr id="94" name="Picture 93">
                  <a:extLst>
                    <a:ext uri="{FF2B5EF4-FFF2-40B4-BE49-F238E27FC236}">
                      <a16:creationId xmlns:a16="http://schemas.microsoft.com/office/drawing/2014/main" id="{846973CD-CBB6-4868-B87D-530EC0B03A9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51299" y="2646919"/>
                  <a:ext cx="3020831" cy="2691436"/>
                </a:xfrm>
                <a:prstGeom prst="rect">
                  <a:avLst/>
                </a:prstGeom>
              </p:spPr>
            </p:pic>
            <p:pic>
              <p:nvPicPr>
                <p:cNvPr id="95" name="Graphic 94">
                  <a:extLst>
                    <a:ext uri="{FF2B5EF4-FFF2-40B4-BE49-F238E27FC236}">
                      <a16:creationId xmlns:a16="http://schemas.microsoft.com/office/drawing/2014/main" id="{B853EC1B-99B5-4054-B916-7D56F6E00EA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221792" y="3493008"/>
                  <a:ext cx="430896" cy="1057654"/>
                </a:xfrm>
                <a:prstGeom prst="rect">
                  <a:avLst/>
                </a:prstGeom>
              </p:spPr>
            </p:pic>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74CD06F6-66C3-421C-8C31-4C75E6220BDF}"/>
                        </a:ext>
                      </a:extLst>
                    </p:cNvPr>
                    <p:cNvSpPr txBox="1"/>
                    <p:nvPr/>
                  </p:nvSpPr>
                  <p:spPr>
                    <a:xfrm>
                      <a:off x="6779935" y="3535932"/>
                      <a:ext cx="513124" cy="345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rgbClr val="2020FF"/>
                                    </a:solidFill>
                                    <a:latin typeface="Cambria Math" panose="02040503050406030204" pitchFamily="18" charset="0"/>
                                  </a:rPr>
                                </m:ctrlPr>
                              </m:sSubPr>
                              <m:e>
                                <m:acc>
                                  <m:accPr>
                                    <m:chr m:val="⃗"/>
                                    <m:ctrlPr>
                                      <a:rPr lang="en-US" sz="3600" b="0" i="1" smtClean="0">
                                        <a:solidFill>
                                          <a:srgbClr val="2020FF"/>
                                        </a:solidFill>
                                        <a:latin typeface="Cambria Math" panose="02040503050406030204" pitchFamily="18" charset="0"/>
                                      </a:rPr>
                                    </m:ctrlPr>
                                  </m:accPr>
                                  <m:e>
                                    <m:r>
                                      <a:rPr lang="en-US" sz="3600" b="0" i="1" smtClean="0">
                                        <a:solidFill>
                                          <a:srgbClr val="2020FF"/>
                                        </a:solidFill>
                                        <a:latin typeface="Cambria Math" panose="02040503050406030204" pitchFamily="18" charset="0"/>
                                      </a:rPr>
                                      <m:t>𝑣</m:t>
                                    </m:r>
                                  </m:e>
                                </m:acc>
                              </m:e>
                              <m:sub>
                                <m:r>
                                  <a:rPr lang="en-US" sz="3600" b="0" i="1" smtClean="0">
                                    <a:solidFill>
                                      <a:srgbClr val="2020FF"/>
                                    </a:solidFill>
                                    <a:latin typeface="Cambria Math" panose="02040503050406030204" pitchFamily="18" charset="0"/>
                                  </a:rPr>
                                  <m:t>𝑒</m:t>
                                </m:r>
                                <m:r>
                                  <a:rPr lang="en-US" sz="3600" b="0" i="1" smtClean="0">
                                    <a:solidFill>
                                      <a:srgbClr val="2020FF"/>
                                    </a:solidFill>
                                    <a:latin typeface="Cambria Math" panose="02040503050406030204" pitchFamily="18" charset="0"/>
                                  </a:rPr>
                                  <m:t>,</m:t>
                                </m:r>
                                <m:r>
                                  <a:rPr lang="en-US" sz="3600" b="0" i="1" smtClean="0">
                                    <a:solidFill>
                                      <a:srgbClr val="2020FF"/>
                                    </a:solidFill>
                                    <a:latin typeface="Cambria Math" panose="02040503050406030204" pitchFamily="18" charset="0"/>
                                  </a:rPr>
                                  <m:t>𝜃</m:t>
                                </m:r>
                              </m:sub>
                            </m:sSub>
                          </m:oMath>
                        </m:oMathPara>
                      </a14:m>
                      <a:endParaRPr lang="en-US" sz="3600" dirty="0">
                        <a:solidFill>
                          <a:srgbClr val="2020FF"/>
                        </a:solidFill>
                      </a:endParaRPr>
                    </a:p>
                  </p:txBody>
                </p:sp>
              </mc:Choice>
              <mc:Fallback xmlns="">
                <p:sp>
                  <p:nvSpPr>
                    <p:cNvPr id="98" name="TextBox 97">
                      <a:extLst>
                        <a:ext uri="{FF2B5EF4-FFF2-40B4-BE49-F238E27FC236}">
                          <a16:creationId xmlns:a16="http://schemas.microsoft.com/office/drawing/2014/main" id="{74CD06F6-66C3-421C-8C31-4C75E6220BDF}"/>
                        </a:ext>
                      </a:extLst>
                    </p:cNvPr>
                    <p:cNvSpPr txBox="1">
                      <a:spLocks noRot="1" noChangeAspect="1" noMove="1" noResize="1" noEditPoints="1" noAdjustHandles="1" noChangeArrowheads="1" noChangeShapeType="1" noTextEdit="1"/>
                    </p:cNvSpPr>
                    <p:nvPr/>
                  </p:nvSpPr>
                  <p:spPr>
                    <a:xfrm>
                      <a:off x="6779935" y="3535932"/>
                      <a:ext cx="513124" cy="345092"/>
                    </a:xfrm>
                    <a:prstGeom prst="rect">
                      <a:avLst/>
                    </a:prstGeom>
                    <a:blipFill>
                      <a:blip r:embed="rId25"/>
                      <a:stretch>
                        <a:fillRect/>
                      </a:stretch>
                    </a:blipFill>
                  </p:spPr>
                  <p:txBody>
                    <a:bodyPr/>
                    <a:lstStyle/>
                    <a:p>
                      <a:r>
                        <a:rPr lang="en-US">
                          <a:noFill/>
                        </a:rPr>
                        <a:t> </a:t>
                      </a:r>
                    </a:p>
                  </p:txBody>
                </p:sp>
              </mc:Fallback>
            </mc:AlternateContent>
          </p:grpSp>
          <p:sp>
            <p:nvSpPr>
              <p:cNvPr id="87" name="TextBox 86">
                <a:extLst>
                  <a:ext uri="{FF2B5EF4-FFF2-40B4-BE49-F238E27FC236}">
                    <a16:creationId xmlns:a16="http://schemas.microsoft.com/office/drawing/2014/main" id="{42C81AE1-7BEF-4B36-8567-4FBEC5F6FF77}"/>
                  </a:ext>
                </a:extLst>
              </p:cNvPr>
              <p:cNvSpPr txBox="1"/>
              <p:nvPr/>
            </p:nvSpPr>
            <p:spPr>
              <a:xfrm>
                <a:off x="7562063" y="25698375"/>
                <a:ext cx="1836496" cy="332955"/>
              </a:xfrm>
              <a:prstGeom prst="rect">
                <a:avLst/>
              </a:prstGeom>
              <a:noFill/>
            </p:spPr>
            <p:txBody>
              <a:bodyPr wrap="square" rtlCol="0">
                <a:spAutoFit/>
              </a:bodyPr>
              <a:lstStyle/>
              <a:p>
                <a:r>
                  <a:rPr lang="en-US" sz="3600" b="1" dirty="0"/>
                  <a:t>2. Drifts develop</a:t>
                </a:r>
              </a:p>
            </p:txBody>
          </p:sp>
        </p:grpSp>
        <p:sp>
          <p:nvSpPr>
            <p:cNvPr id="99" name="Rectangle 98">
              <a:extLst>
                <a:ext uri="{FF2B5EF4-FFF2-40B4-BE49-F238E27FC236}">
                  <a16:creationId xmlns:a16="http://schemas.microsoft.com/office/drawing/2014/main" id="{CC0D7324-E0E4-4110-A7D7-99703B586140}"/>
                </a:ext>
              </a:extLst>
            </p:cNvPr>
            <p:cNvSpPr/>
            <p:nvPr/>
          </p:nvSpPr>
          <p:spPr>
            <a:xfrm>
              <a:off x="3509058" y="27769595"/>
              <a:ext cx="763929" cy="428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FB66A7D5-D8A3-43EB-85A0-040B2DDE464D}"/>
              </a:ext>
            </a:extLst>
          </p:cNvPr>
          <p:cNvCxnSpPr>
            <a:cxnSpLocks/>
          </p:cNvCxnSpPr>
          <p:nvPr/>
        </p:nvCxnSpPr>
        <p:spPr>
          <a:xfrm>
            <a:off x="8178745" y="24901492"/>
            <a:ext cx="1982372" cy="0"/>
          </a:xfrm>
          <a:prstGeom prst="straightConnector1">
            <a:avLst/>
          </a:prstGeom>
          <a:ln w="38100">
            <a:solidFill>
              <a:schemeClr val="tx1"/>
            </a:solidFill>
            <a:prstDash val="lg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D128C86-22E5-43DA-BE13-22857D533836}"/>
              </a:ext>
            </a:extLst>
          </p:cNvPr>
          <p:cNvCxnSpPr>
            <a:cxnSpLocks/>
          </p:cNvCxnSpPr>
          <p:nvPr/>
        </p:nvCxnSpPr>
        <p:spPr>
          <a:xfrm flipH="1">
            <a:off x="6585579" y="27727926"/>
            <a:ext cx="2895600" cy="1950720"/>
          </a:xfrm>
          <a:prstGeom prst="straightConnector1">
            <a:avLst/>
          </a:prstGeom>
          <a:ln w="38100">
            <a:solidFill>
              <a:schemeClr val="tx1"/>
            </a:solidFill>
            <a:prstDash val="lg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08B8C9A-39DC-4400-BD26-B118D2EEAF29}"/>
              </a:ext>
            </a:extLst>
          </p:cNvPr>
          <p:cNvCxnSpPr>
            <a:cxnSpLocks/>
          </p:cNvCxnSpPr>
          <p:nvPr/>
        </p:nvCxnSpPr>
        <p:spPr>
          <a:xfrm>
            <a:off x="8120129" y="31587163"/>
            <a:ext cx="1905000" cy="0"/>
          </a:xfrm>
          <a:prstGeom prst="straightConnector1">
            <a:avLst/>
          </a:prstGeom>
          <a:ln w="38100">
            <a:solidFill>
              <a:schemeClr val="tx1"/>
            </a:solidFill>
            <a:prstDash val="lgDash"/>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35F598F-3D09-42E9-A0B5-20B7E6A0B8C4}"/>
                  </a:ext>
                </a:extLst>
              </p:cNvPr>
              <p:cNvSpPr txBox="1"/>
              <p:nvPr/>
            </p:nvSpPr>
            <p:spPr>
              <a:xfrm>
                <a:off x="25580501" y="9398595"/>
                <a:ext cx="4253024" cy="1194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𝑘</m:t>
                      </m:r>
                      <m:r>
                        <a:rPr lang="en-US" sz="4000" b="0" i="1" smtClean="0">
                          <a:latin typeface="Cambria Math" panose="02040503050406030204" pitchFamily="18" charset="0"/>
                        </a:rPr>
                        <m:t>(</m:t>
                      </m:r>
                      <m:r>
                        <a:rPr lang="en-US" sz="4000" b="0" i="1" smtClean="0">
                          <a:latin typeface="Cambria Math" panose="02040503050406030204" pitchFamily="18" charset="0"/>
                        </a:rPr>
                        <m:t>𝜔</m:t>
                      </m:r>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en-US" sz="4000" i="1">
                              <a:latin typeface="Cambria Math" panose="02040503050406030204" pitchFamily="18" charset="0"/>
                            </a:rPr>
                            <m:t>tan</m:t>
                          </m:r>
                          <m:d>
                            <m:dPr>
                              <m:ctrlPr>
                                <a:rPr lang="en-US" sz="4000" i="1" smtClean="0">
                                  <a:latin typeface="Cambria Math" panose="02040503050406030204" pitchFamily="18" charset="0"/>
                                </a:rPr>
                              </m:ctrlPr>
                            </m:dPr>
                            <m:e>
                              <m:r>
                                <a:rPr lang="en-US" sz="4000" b="0" i="1" smtClean="0">
                                  <a:latin typeface="Cambria Math" panose="02040503050406030204" pitchFamily="18" charset="0"/>
                                </a:rPr>
                                <m:t>𝜃</m:t>
                              </m:r>
                              <m:r>
                                <a:rPr lang="en-US" sz="4000" b="0" i="1" smtClean="0">
                                  <a:latin typeface="Cambria Math" panose="02040503050406030204" pitchFamily="18" charset="0"/>
                                </a:rPr>
                                <m:t>(</m:t>
                              </m:r>
                              <m:r>
                                <a:rPr lang="en-US" sz="4000" b="0" i="1" smtClean="0">
                                  <a:latin typeface="Cambria Math" panose="02040503050406030204" pitchFamily="18" charset="0"/>
                                </a:rPr>
                                <m:t>𝜔</m:t>
                              </m:r>
                              <m:r>
                                <a:rPr lang="en-US" sz="4000" b="0" i="1" smtClean="0">
                                  <a:latin typeface="Cambria Math" panose="02040503050406030204" pitchFamily="18" charset="0"/>
                                </a:rPr>
                                <m:t>)</m:t>
                              </m:r>
                            </m:e>
                          </m:d>
                        </m:num>
                        <m:den>
                          <m:r>
                            <a:rPr lang="en-US" sz="4000" b="0" i="1" smtClean="0">
                              <a:latin typeface="Cambria Math" panose="02040503050406030204" pitchFamily="18" charset="0"/>
                            </a:rPr>
                            <m:t>𝜋</m:t>
                          </m:r>
                          <m:r>
                            <a:rPr lang="en-US" sz="4000" b="0" i="1" smtClean="0">
                              <a:latin typeface="Cambria Math" panose="02040503050406030204" pitchFamily="18" charset="0"/>
                            </a:rPr>
                            <m:t> </m:t>
                          </m:r>
                          <m:r>
                            <m:rPr>
                              <m:sty m:val="p"/>
                            </m:rPr>
                            <a:rPr lang="en-US" sz="4000" b="0" i="0" smtClean="0">
                              <a:latin typeface="Cambria Math" panose="02040503050406030204" pitchFamily="18" charset="0"/>
                            </a:rPr>
                            <m:t>Δ</m:t>
                          </m:r>
                          <m:r>
                            <a:rPr lang="en-US" sz="4000" b="0" i="1" smtClean="0">
                              <a:latin typeface="Cambria Math" panose="02040503050406030204" pitchFamily="18" charset="0"/>
                            </a:rPr>
                            <m:t>𝑥</m:t>
                          </m:r>
                        </m:den>
                      </m:f>
                      <m:r>
                        <a:rPr lang="en-US" sz="4000" b="0" i="1" smtClean="0">
                          <a:latin typeface="Cambria Math" panose="02040503050406030204" pitchFamily="18" charset="0"/>
                        </a:rPr>
                        <m:t> </m:t>
                      </m:r>
                    </m:oMath>
                  </m:oMathPara>
                </a14:m>
                <a:endParaRPr lang="en-US" sz="4000" dirty="0"/>
              </a:p>
            </p:txBody>
          </p:sp>
        </mc:Choice>
        <mc:Fallback xmlns="">
          <p:sp>
            <p:nvSpPr>
              <p:cNvPr id="33" name="TextBox 32">
                <a:extLst>
                  <a:ext uri="{FF2B5EF4-FFF2-40B4-BE49-F238E27FC236}">
                    <a16:creationId xmlns:a16="http://schemas.microsoft.com/office/drawing/2014/main" id="{735F598F-3D09-42E9-A0B5-20B7E6A0B8C4}"/>
                  </a:ext>
                </a:extLst>
              </p:cNvPr>
              <p:cNvSpPr txBox="1">
                <a:spLocks noRot="1" noChangeAspect="1" noMove="1" noResize="1" noEditPoints="1" noAdjustHandles="1" noChangeArrowheads="1" noChangeShapeType="1" noTextEdit="1"/>
              </p:cNvSpPr>
              <p:nvPr/>
            </p:nvSpPr>
            <p:spPr>
              <a:xfrm>
                <a:off x="25580501" y="9398595"/>
                <a:ext cx="4253024" cy="1194686"/>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18C2780-ADB5-45C2-8A53-3CFB146ED385}"/>
                  </a:ext>
                </a:extLst>
              </p:cNvPr>
              <p:cNvSpPr txBox="1"/>
              <p:nvPr/>
            </p:nvSpPr>
            <p:spPr>
              <a:xfrm>
                <a:off x="24306185" y="13542957"/>
                <a:ext cx="7754112" cy="3170099"/>
              </a:xfrm>
              <a:prstGeom prst="rect">
                <a:avLst/>
              </a:prstGeom>
              <a:noFill/>
              <a:ln>
                <a:solidFill>
                  <a:schemeClr val="tx1"/>
                </a:solidFill>
              </a:ln>
            </p:spPr>
            <p:txBody>
              <a:bodyPr wrap="square" rtlCol="0">
                <a:spAutoFit/>
              </a:bodyPr>
              <a:lstStyle/>
              <a:p>
                <a:pPr algn="just"/>
                <a:r>
                  <a:rPr lang="en-US" sz="4000" dirty="0"/>
                  <a:t>3. Associate the intensity in </a:t>
                </a:r>
                <a14:m>
                  <m:oMath xmlns:m="http://schemas.openxmlformats.org/officeDocument/2006/math">
                    <m:r>
                      <a:rPr lang="en-US" sz="4000" b="0" i="1" smtClean="0">
                        <a:latin typeface="Cambria Math" panose="02040503050406030204" pitchFamily="18" charset="0"/>
                      </a:rPr>
                      <m:t>𝜔</m:t>
                    </m:r>
                  </m:oMath>
                </a14:m>
                <a:r>
                  <a:rPr lang="en-US" sz="4000" dirty="0"/>
                  <a:t> space with a point in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𝜔</m:t>
                    </m:r>
                    <m:r>
                      <a:rPr lang="en-US" sz="4000" b="0" i="1" smtClean="0">
                        <a:latin typeface="Cambria Math" panose="02040503050406030204" pitchFamily="18" charset="0"/>
                      </a:rPr>
                      <m:t>, </m:t>
                    </m:r>
                    <m:r>
                      <a:rPr lang="en-US" sz="4000" b="0" i="1" smtClean="0">
                        <a:latin typeface="Cambria Math" panose="02040503050406030204" pitchFamily="18" charset="0"/>
                      </a:rPr>
                      <m:t>𝑘</m:t>
                    </m:r>
                    <m:r>
                      <a:rPr lang="en-US" sz="4000" b="0" i="1" smtClean="0">
                        <a:latin typeface="Cambria Math" panose="02040503050406030204" pitchFamily="18" charset="0"/>
                      </a:rPr>
                      <m:t>)</m:t>
                    </m:r>
                  </m:oMath>
                </a14:m>
                <a:r>
                  <a:rPr lang="en-US" sz="4000" dirty="0"/>
                  <a:t> space. Repeating this measurement and analysis produces an intensity plot in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𝜔</m:t>
                    </m:r>
                    <m:r>
                      <a:rPr lang="en-US" sz="4000" i="1">
                        <a:latin typeface="Cambria Math" panose="02040503050406030204" pitchFamily="18" charset="0"/>
                      </a:rPr>
                      <m:t>, </m:t>
                    </m:r>
                    <m:r>
                      <a:rPr lang="en-US" sz="4000" i="1">
                        <a:latin typeface="Cambria Math" panose="02040503050406030204" pitchFamily="18" charset="0"/>
                      </a:rPr>
                      <m:t>𝑘</m:t>
                    </m:r>
                    <m:r>
                      <a:rPr lang="en-US" sz="4000" i="1">
                        <a:latin typeface="Cambria Math" panose="02040503050406030204" pitchFamily="18" charset="0"/>
                      </a:rPr>
                      <m:t>)</m:t>
                    </m:r>
                  </m:oMath>
                </a14:m>
                <a:r>
                  <a:rPr lang="en-US" sz="4000" dirty="0"/>
                  <a:t> space.</a:t>
                </a:r>
              </a:p>
            </p:txBody>
          </p:sp>
        </mc:Choice>
        <mc:Fallback xmlns="">
          <p:sp>
            <p:nvSpPr>
              <p:cNvPr id="36" name="TextBox 35">
                <a:extLst>
                  <a:ext uri="{FF2B5EF4-FFF2-40B4-BE49-F238E27FC236}">
                    <a16:creationId xmlns:a16="http://schemas.microsoft.com/office/drawing/2014/main" id="{118C2780-ADB5-45C2-8A53-3CFB146ED385}"/>
                  </a:ext>
                </a:extLst>
              </p:cNvPr>
              <p:cNvSpPr txBox="1">
                <a:spLocks noRot="1" noChangeAspect="1" noMove="1" noResize="1" noEditPoints="1" noAdjustHandles="1" noChangeArrowheads="1" noChangeShapeType="1" noTextEdit="1"/>
              </p:cNvSpPr>
              <p:nvPr/>
            </p:nvSpPr>
            <p:spPr>
              <a:xfrm>
                <a:off x="24306185" y="13542957"/>
                <a:ext cx="7754112" cy="3170099"/>
              </a:xfrm>
              <a:prstGeom prst="rect">
                <a:avLst/>
              </a:prstGeom>
              <a:blipFill>
                <a:blip r:embed="rId27"/>
                <a:stretch>
                  <a:fillRect l="-2669" t="-3257" r="-2747" b="-708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43E0B0CB-4EE7-4DF2-8D70-625C9E7B182E}"/>
                  </a:ext>
                </a:extLst>
              </p:cNvPr>
              <p:cNvSpPr txBox="1"/>
              <p:nvPr/>
            </p:nvSpPr>
            <p:spPr>
              <a:xfrm>
                <a:off x="16703040" y="28148280"/>
                <a:ext cx="5852160" cy="6918241"/>
              </a:xfrm>
              <a:prstGeom prst="rect">
                <a:avLst/>
              </a:prstGeom>
              <a:noFill/>
              <a:ln>
                <a:solidFill>
                  <a:schemeClr val="tx1"/>
                </a:solidFill>
              </a:ln>
            </p:spPr>
            <p:txBody>
              <a:bodyPr wrap="square" rtlCol="0">
                <a:spAutoFit/>
              </a:bodyPr>
              <a:lstStyle/>
              <a:p>
                <a:pPr algn="just"/>
                <a:r>
                  <a:rPr lang="en-US" sz="4000" dirty="0"/>
                  <a:t>With the observation of linear dispersion, we can define a </a:t>
                </a:r>
                <a:r>
                  <a:rPr lang="en-US" sz="4000" b="1" dirty="0"/>
                  <a:t>phase velocity</a:t>
                </a:r>
                <a:r>
                  <a:rPr lang="en-US" sz="4000" dirty="0"/>
                  <a:t>, defined by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𝑣</m:t>
                        </m:r>
                      </m:e>
                      <m:sub>
                        <m:r>
                          <a:rPr lang="en-US" sz="4000" b="0" i="1" smtClean="0">
                            <a:latin typeface="Cambria Math" panose="02040503050406030204" pitchFamily="18" charset="0"/>
                          </a:rPr>
                          <m:t>𝜙</m:t>
                        </m:r>
                      </m:sub>
                    </m:sSub>
                    <m:r>
                      <a:rPr lang="en-US" sz="4000" b="0" i="1" smtClean="0">
                        <a:latin typeface="Cambria Math" panose="02040503050406030204" pitchFamily="18" charset="0"/>
                      </a:rPr>
                      <m:t>=</m:t>
                    </m:r>
                    <m:r>
                      <a:rPr lang="en-US" sz="4000" b="0" i="1" smtClean="0">
                        <a:latin typeface="Cambria Math" panose="02040503050406030204" pitchFamily="18" charset="0"/>
                      </a:rPr>
                      <m:t>𝜔</m:t>
                    </m:r>
                    <m:r>
                      <a:rPr lang="en-US" sz="4000" b="0" i="1" smtClean="0">
                        <a:latin typeface="Cambria Math" panose="02040503050406030204" pitchFamily="18" charset="0"/>
                      </a:rPr>
                      <m:t>/</m:t>
                    </m:r>
                    <m:r>
                      <a:rPr lang="en-US" sz="4000" b="0" i="1" smtClean="0">
                        <a:latin typeface="Cambria Math" panose="02040503050406030204" pitchFamily="18" charset="0"/>
                      </a:rPr>
                      <m:t>𝑘</m:t>
                    </m:r>
                  </m:oMath>
                </a14:m>
                <a:r>
                  <a:rPr lang="en-US" sz="4000" dirty="0"/>
                  <a:t>, the slope of the high-intensity region.</a:t>
                </a:r>
              </a:p>
              <a:p>
                <a:pPr algn="just"/>
                <a:endParaRPr lang="en-US" sz="4000" dirty="0">
                  <a:solidFill>
                    <a:srgbClr val="FF0000"/>
                  </a:solidFill>
                </a:endParaRPr>
              </a:p>
              <a:p>
                <a:pPr algn="just"/>
                <a:r>
                  <a:rPr lang="en-US" sz="4000" dirty="0"/>
                  <a:t>We note here downstream values </a:t>
                </a:r>
                <a:r>
                  <a:rPr lang="en-US" sz="4000" b="1" dirty="0"/>
                  <a:t>between 3 and 6 km/s</a:t>
                </a:r>
                <a:r>
                  <a:rPr lang="en-US" sz="4000" dirty="0"/>
                  <a:t>, while phase velocity increases upstream.</a:t>
                </a:r>
              </a:p>
            </p:txBody>
          </p:sp>
        </mc:Choice>
        <mc:Fallback xmlns="">
          <p:sp>
            <p:nvSpPr>
              <p:cNvPr id="115" name="TextBox 114">
                <a:extLst>
                  <a:ext uri="{FF2B5EF4-FFF2-40B4-BE49-F238E27FC236}">
                    <a16:creationId xmlns:a16="http://schemas.microsoft.com/office/drawing/2014/main" id="{43E0B0CB-4EE7-4DF2-8D70-625C9E7B182E}"/>
                  </a:ext>
                </a:extLst>
              </p:cNvPr>
              <p:cNvSpPr txBox="1">
                <a:spLocks noRot="1" noChangeAspect="1" noMove="1" noResize="1" noEditPoints="1" noAdjustHandles="1" noChangeArrowheads="1" noChangeShapeType="1" noTextEdit="1"/>
              </p:cNvSpPr>
              <p:nvPr/>
            </p:nvSpPr>
            <p:spPr>
              <a:xfrm>
                <a:off x="16703040" y="28148280"/>
                <a:ext cx="5852160" cy="6918241"/>
              </a:xfrm>
              <a:prstGeom prst="rect">
                <a:avLst/>
              </a:prstGeom>
              <a:blipFill>
                <a:blip r:embed="rId28"/>
                <a:stretch>
                  <a:fillRect l="-3534" t="-1496" r="-3534" b="-2729"/>
                </a:stretch>
              </a:blipFill>
              <a:ln>
                <a:solidFill>
                  <a:schemeClr val="tx1"/>
                </a:solidFill>
              </a:ln>
            </p:spPr>
            <p:txBody>
              <a:bodyPr/>
              <a:lstStyle/>
              <a:p>
                <a:r>
                  <a:rPr lang="en-US">
                    <a:noFill/>
                  </a:rPr>
                  <a:t> </a:t>
                </a:r>
              </a:p>
            </p:txBody>
          </p:sp>
        </mc:Fallback>
      </mc:AlternateContent>
      <p:sp>
        <p:nvSpPr>
          <p:cNvPr id="37" name="Rectangle 36">
            <a:extLst>
              <a:ext uri="{FF2B5EF4-FFF2-40B4-BE49-F238E27FC236}">
                <a16:creationId xmlns:a16="http://schemas.microsoft.com/office/drawing/2014/main" id="{B6226161-5461-4A4B-8847-7493CEF8A53D}"/>
              </a:ext>
            </a:extLst>
          </p:cNvPr>
          <p:cNvSpPr/>
          <p:nvPr/>
        </p:nvSpPr>
        <p:spPr>
          <a:xfrm>
            <a:off x="32796481" y="14354294"/>
            <a:ext cx="5745480" cy="7478970"/>
          </a:xfrm>
          <a:prstGeom prst="rect">
            <a:avLst/>
          </a:prstGeom>
        </p:spPr>
        <p:txBody>
          <a:bodyPr wrap="square">
            <a:spAutoFit/>
          </a:bodyPr>
          <a:lstStyle/>
          <a:p>
            <a:r>
              <a:rPr lang="en-US" sz="4000" dirty="0"/>
              <a:t>We can compare this value to an estimated Spitzer collision frequency. Here we present the ratio of the anomalous collision frequency to estimates of classical collision frequency. The anomalous collision frequency is larger everywhere, often by several orders of magnitude.</a:t>
            </a:r>
          </a:p>
        </p:txBody>
      </p:sp>
      <p:sp>
        <p:nvSpPr>
          <p:cNvPr id="85" name="TextBox 84">
            <a:extLst>
              <a:ext uri="{FF2B5EF4-FFF2-40B4-BE49-F238E27FC236}">
                <a16:creationId xmlns:a16="http://schemas.microsoft.com/office/drawing/2014/main" id="{B947B00D-88F7-437B-AF69-E3E01C818595}"/>
              </a:ext>
            </a:extLst>
          </p:cNvPr>
          <p:cNvSpPr txBox="1"/>
          <p:nvPr/>
        </p:nvSpPr>
        <p:spPr>
          <a:xfrm>
            <a:off x="316524" y="34330422"/>
            <a:ext cx="15952176" cy="2123658"/>
          </a:xfrm>
          <a:prstGeom prst="rect">
            <a:avLst/>
          </a:prstGeom>
          <a:noFill/>
        </p:spPr>
        <p:txBody>
          <a:bodyPr wrap="square" rtlCol="0">
            <a:spAutoFit/>
          </a:bodyPr>
          <a:lstStyle/>
          <a:p>
            <a:r>
              <a:rPr lang="en-US" sz="4400" b="1" dirty="0"/>
              <a:t>Goals of this investigation:</a:t>
            </a:r>
          </a:p>
          <a:p>
            <a:r>
              <a:rPr lang="en-US" sz="4400" b="1" dirty="0"/>
              <a:t>1)  Do waves exist?</a:t>
            </a:r>
          </a:p>
          <a:p>
            <a:r>
              <a:rPr lang="en-US" sz="4400" b="1" dirty="0"/>
              <a:t>2) Can we estimate how they compare to classical resistivity?</a:t>
            </a:r>
            <a:endParaRPr lang="en-US" sz="4400" dirty="0"/>
          </a:p>
        </p:txBody>
      </p:sp>
      <p:sp>
        <p:nvSpPr>
          <p:cNvPr id="86" name="TextBox 85">
            <a:extLst>
              <a:ext uri="{FF2B5EF4-FFF2-40B4-BE49-F238E27FC236}">
                <a16:creationId xmlns:a16="http://schemas.microsoft.com/office/drawing/2014/main" id="{AC0D8EB5-B8B3-42AB-90E7-F408E4F79BB3}"/>
              </a:ext>
            </a:extLst>
          </p:cNvPr>
          <p:cNvSpPr txBox="1"/>
          <p:nvPr/>
        </p:nvSpPr>
        <p:spPr>
          <a:xfrm>
            <a:off x="22738080" y="18936518"/>
            <a:ext cx="8851318" cy="707886"/>
          </a:xfrm>
          <a:prstGeom prst="rect">
            <a:avLst/>
          </a:prstGeom>
          <a:noFill/>
          <a:ln>
            <a:solidFill>
              <a:schemeClr val="tx1"/>
            </a:solidFill>
          </a:ln>
        </p:spPr>
        <p:txBody>
          <a:bodyPr wrap="square" rtlCol="0">
            <a:spAutoFit/>
          </a:bodyPr>
          <a:lstStyle/>
          <a:p>
            <a:pPr algn="ctr"/>
            <a:r>
              <a:rPr lang="en-US" sz="4000" b="1" dirty="0"/>
              <a:t>Wave intensity Plot observed in plume </a:t>
            </a:r>
          </a:p>
        </p:txBody>
      </p:sp>
      <p:pic>
        <p:nvPicPr>
          <p:cNvPr id="102" name="Graphic 148">
            <a:extLst>
              <a:ext uri="{FF2B5EF4-FFF2-40B4-BE49-F238E27FC236}">
                <a16:creationId xmlns:a16="http://schemas.microsoft.com/office/drawing/2014/main" id="{A0C7ACE1-43B7-4114-9F7F-7BBB7E09D0B7}"/>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21323" r="1"/>
          <a:stretch/>
        </p:blipFill>
        <p:spPr>
          <a:xfrm>
            <a:off x="22802557" y="31611958"/>
            <a:ext cx="7326924" cy="5332145"/>
          </a:xfrm>
          <a:prstGeom prst="rect">
            <a:avLst/>
          </a:prstGeom>
        </p:spPr>
      </p:pic>
      <p:pic>
        <p:nvPicPr>
          <p:cNvPr id="7" name="Picture 6">
            <a:extLst>
              <a:ext uri="{FF2B5EF4-FFF2-40B4-BE49-F238E27FC236}">
                <a16:creationId xmlns:a16="http://schemas.microsoft.com/office/drawing/2014/main" id="{B7F8DA10-F745-46BF-B557-DF61A3AD2BE2}"/>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9067374" y="14872644"/>
            <a:ext cx="9265478" cy="6946461"/>
          </a:xfrm>
          <a:prstGeom prst="rect">
            <a:avLst/>
          </a:prstGeom>
        </p:spPr>
      </p:pic>
      <p:pic>
        <p:nvPicPr>
          <p:cNvPr id="112" name="Graphic 148">
            <a:extLst>
              <a:ext uri="{FF2B5EF4-FFF2-40B4-BE49-F238E27FC236}">
                <a16:creationId xmlns:a16="http://schemas.microsoft.com/office/drawing/2014/main" id="{567F3461-1DCC-4A8A-A58B-AD9875B3569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21323" r="1" b="4316"/>
          <a:stretch/>
        </p:blipFill>
        <p:spPr>
          <a:xfrm>
            <a:off x="38935332" y="19352596"/>
            <a:ext cx="4388710" cy="3055995"/>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966BD47-C755-44C1-94C6-5FB57DA63C06}"/>
                  </a:ext>
                </a:extLst>
              </p:cNvPr>
              <p:cNvSpPr txBox="1"/>
              <p:nvPr/>
            </p:nvSpPr>
            <p:spPr>
              <a:xfrm rot="5400000">
                <a:off x="47763462" y="17841363"/>
                <a:ext cx="145507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𝜈</m:t>
                          </m:r>
                        </m:e>
                        <m:sub>
                          <m:r>
                            <a:rPr lang="en-US" sz="3600" b="0" i="1" smtClean="0">
                              <a:latin typeface="Cambria Math" panose="02040503050406030204" pitchFamily="18" charset="0"/>
                            </a:rPr>
                            <m:t>𝐴𝑁</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𝜈</m:t>
                          </m:r>
                        </m:e>
                        <m:sub>
                          <m:r>
                            <a:rPr lang="en-US" sz="3600" b="0" i="1" smtClean="0">
                              <a:latin typeface="Cambria Math" panose="02040503050406030204" pitchFamily="18" charset="0"/>
                            </a:rPr>
                            <m:t>𝑐</m:t>
                          </m:r>
                        </m:sub>
                      </m:sSub>
                    </m:oMath>
                  </m:oMathPara>
                </a14:m>
                <a:endParaRPr lang="en-US" sz="3600" dirty="0"/>
              </a:p>
            </p:txBody>
          </p:sp>
        </mc:Choice>
        <mc:Fallback xmlns="">
          <p:sp>
            <p:nvSpPr>
              <p:cNvPr id="41" name="TextBox 40">
                <a:extLst>
                  <a:ext uri="{FF2B5EF4-FFF2-40B4-BE49-F238E27FC236}">
                    <a16:creationId xmlns:a16="http://schemas.microsoft.com/office/drawing/2014/main" id="{8966BD47-C755-44C1-94C6-5FB57DA63C06}"/>
                  </a:ext>
                </a:extLst>
              </p:cNvPr>
              <p:cNvSpPr txBox="1">
                <a:spLocks noRot="1" noChangeAspect="1" noMove="1" noResize="1" noEditPoints="1" noAdjustHandles="1" noChangeArrowheads="1" noChangeShapeType="1" noTextEdit="1"/>
              </p:cNvSpPr>
              <p:nvPr/>
            </p:nvSpPr>
            <p:spPr>
              <a:xfrm rot="5400000">
                <a:off x="47763462" y="17841363"/>
                <a:ext cx="1455078" cy="553998"/>
              </a:xfrm>
              <a:prstGeom prst="rect">
                <a:avLst/>
              </a:prstGeom>
              <a:blipFill>
                <a:blip r:embed="rId30"/>
                <a:stretch>
                  <a:fillRect/>
                </a:stretch>
              </a:blipFill>
            </p:spPr>
            <p:txBody>
              <a:bodyPr/>
              <a:lstStyle/>
              <a:p>
                <a:r>
                  <a:rPr lang="en-US">
                    <a:noFill/>
                  </a:rPr>
                  <a:t> </a:t>
                </a:r>
              </a:p>
            </p:txBody>
          </p:sp>
        </mc:Fallback>
      </mc:AlternateContent>
      <p:sp>
        <p:nvSpPr>
          <p:cNvPr id="109" name="TextBox 108">
            <a:extLst>
              <a:ext uri="{FF2B5EF4-FFF2-40B4-BE49-F238E27FC236}">
                <a16:creationId xmlns:a16="http://schemas.microsoft.com/office/drawing/2014/main" id="{AC0D8EB5-B8B3-42AB-90E7-F408E4F79BB3}"/>
              </a:ext>
            </a:extLst>
          </p:cNvPr>
          <p:cNvSpPr txBox="1"/>
          <p:nvPr/>
        </p:nvSpPr>
        <p:spPr>
          <a:xfrm>
            <a:off x="40444710" y="13970591"/>
            <a:ext cx="6113490" cy="1323439"/>
          </a:xfrm>
          <a:prstGeom prst="rect">
            <a:avLst/>
          </a:prstGeom>
          <a:noFill/>
          <a:ln>
            <a:solidFill>
              <a:schemeClr val="tx1"/>
            </a:solidFill>
          </a:ln>
        </p:spPr>
        <p:txBody>
          <a:bodyPr wrap="square" rtlCol="0">
            <a:spAutoFit/>
          </a:bodyPr>
          <a:lstStyle/>
          <a:p>
            <a:pPr algn="ctr"/>
            <a:r>
              <a:rPr lang="en-US" sz="4000" b="1" dirty="0"/>
              <a:t>Ratio of anomalous to Spitzer collision frequencies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CC9F8F8-ECF2-4565-9C87-4E736D0CAFC4}"/>
                  </a:ext>
                </a:extLst>
              </p:cNvPr>
              <p:cNvSpPr txBox="1"/>
              <p:nvPr/>
            </p:nvSpPr>
            <p:spPr>
              <a:xfrm>
                <a:off x="32978396" y="12958437"/>
                <a:ext cx="8829725" cy="984885"/>
              </a:xfrm>
              <a:prstGeom prst="rect">
                <a:avLst/>
              </a:prstGeom>
              <a:noFill/>
            </p:spPr>
            <p:txBody>
              <a:bodyPr wrap="none" lIns="0" tIns="0" rIns="0" bIns="0" rtlCol="0">
                <a:spAutoFit/>
              </a:bodyPr>
              <a:lstStyle/>
              <a:p>
                <a14:m>
                  <m:oMath xmlns:m="http://schemas.openxmlformats.org/officeDocument/2006/math">
                    <m:r>
                      <a:rPr lang="en-US" sz="3200" b="0" i="1" smtClean="0">
                        <a:latin typeface="Cambria Math" panose="02040503050406030204" pitchFamily="18" charset="0"/>
                      </a:rPr>
                      <m:t>𝑛</m:t>
                    </m:r>
                    <m:r>
                      <a:rPr lang="en-US" sz="3200" b="0" i="1" smtClean="0">
                        <a:latin typeface="Cambria Math" panose="02040503050406030204" pitchFamily="18" charset="0"/>
                      </a:rPr>
                      <m:t>= </m:t>
                    </m:r>
                  </m:oMath>
                </a14:m>
                <a:r>
                  <a:rPr lang="en-US" sz="3200" dirty="0"/>
                  <a:t>plasma density, </a:t>
                </a:r>
                <a14:m>
                  <m:oMath xmlns:m="http://schemas.openxmlformats.org/officeDocument/2006/math">
                    <m:r>
                      <a:rPr lang="en-US" sz="3200" i="1">
                        <a:latin typeface="Cambria Math" panose="02040503050406030204" pitchFamily="18" charset="0"/>
                      </a:rPr>
                      <m:t>𝑒</m:t>
                    </m:r>
                    <m:r>
                      <a:rPr lang="en-US" sz="3200" b="0" i="0" smtClean="0">
                        <a:latin typeface="Cambria Math" panose="02040503050406030204" pitchFamily="18" charset="0"/>
                      </a:rPr>
                      <m:t>= </m:t>
                    </m:r>
                  </m:oMath>
                </a14:m>
                <a:r>
                  <a:rPr lang="en-US" sz="3200" dirty="0"/>
                  <a:t>electron charge magnitude, </a:t>
                </a:r>
              </a:p>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𝜖</m:t>
                        </m:r>
                      </m:e>
                      <m:sub>
                        <m:r>
                          <a:rPr lang="en-US" sz="3200" b="0" i="1" smtClean="0">
                            <a:latin typeface="Cambria Math" panose="02040503050406030204" pitchFamily="18" charset="0"/>
                          </a:rPr>
                          <m:t>0</m:t>
                        </m:r>
                      </m:sub>
                    </m:sSub>
                    <m:r>
                      <a:rPr lang="en-US" sz="3200" b="0" i="1" smtClean="0">
                        <a:latin typeface="Cambria Math" panose="02040503050406030204" pitchFamily="18" charset="0"/>
                      </a:rPr>
                      <m:t>=</m:t>
                    </m:r>
                  </m:oMath>
                </a14:m>
                <a:r>
                  <a:rPr lang="en-US" sz="3200" dirty="0"/>
                  <a:t> permittivity of free space,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𝑖</m:t>
                        </m:r>
                      </m:sub>
                    </m:sSub>
                    <m:r>
                      <a:rPr lang="en-US" sz="3200" b="0" i="0" smtClean="0">
                        <a:latin typeface="Cambria Math" panose="02040503050406030204" pitchFamily="18" charset="0"/>
                      </a:rPr>
                      <m:t>=</m:t>
                    </m:r>
                    <m:r>
                      <m:rPr>
                        <m:sty m:val="p"/>
                      </m:rPr>
                      <a:rPr lang="en-US" sz="3200" b="0" i="0" smtClean="0">
                        <a:latin typeface="Cambria Math" panose="02040503050406030204" pitchFamily="18" charset="0"/>
                      </a:rPr>
                      <m:t>ion</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mass</m:t>
                    </m:r>
                  </m:oMath>
                </a14:m>
                <a:endParaRPr lang="en-US" sz="3200" dirty="0"/>
              </a:p>
            </p:txBody>
          </p:sp>
        </mc:Choice>
        <mc:Fallback xmlns="">
          <p:sp>
            <p:nvSpPr>
              <p:cNvPr id="12" name="TextBox 11">
                <a:extLst>
                  <a:ext uri="{FF2B5EF4-FFF2-40B4-BE49-F238E27FC236}">
                    <a16:creationId xmlns:a16="http://schemas.microsoft.com/office/drawing/2014/main" id="{ACC9F8F8-ECF2-4565-9C87-4E736D0CAFC4}"/>
                  </a:ext>
                </a:extLst>
              </p:cNvPr>
              <p:cNvSpPr txBox="1">
                <a:spLocks noRot="1" noChangeAspect="1" noMove="1" noResize="1" noEditPoints="1" noAdjustHandles="1" noChangeArrowheads="1" noChangeShapeType="1" noTextEdit="1"/>
              </p:cNvSpPr>
              <p:nvPr/>
            </p:nvSpPr>
            <p:spPr>
              <a:xfrm>
                <a:off x="32978396" y="12958437"/>
                <a:ext cx="8829725" cy="984885"/>
              </a:xfrm>
              <a:prstGeom prst="rect">
                <a:avLst/>
              </a:prstGeom>
              <a:blipFill>
                <a:blip r:embed="rId31"/>
                <a:stretch>
                  <a:fillRect t="-12422" r="-1796" b="-24845"/>
                </a:stretch>
              </a:blipFill>
            </p:spPr>
            <p:txBody>
              <a:bodyPr/>
              <a:lstStyle/>
              <a:p>
                <a:r>
                  <a:rPr lang="en-US">
                    <a:noFill/>
                  </a:rPr>
                  <a:t> </a:t>
                </a:r>
              </a:p>
            </p:txBody>
          </p:sp>
        </mc:Fallback>
      </mc:AlternateContent>
      <p:sp>
        <p:nvSpPr>
          <p:cNvPr id="143" name="TextBox 142">
            <a:extLst>
              <a:ext uri="{FF2B5EF4-FFF2-40B4-BE49-F238E27FC236}">
                <a16:creationId xmlns:a16="http://schemas.microsoft.com/office/drawing/2014/main" id="{58D5FDD6-5778-48DD-B7EC-71001D9B99F5}"/>
              </a:ext>
            </a:extLst>
          </p:cNvPr>
          <p:cNvSpPr txBox="1"/>
          <p:nvPr/>
        </p:nvSpPr>
        <p:spPr>
          <a:xfrm>
            <a:off x="32956500" y="22160247"/>
            <a:ext cx="15334488" cy="1443777"/>
          </a:xfrm>
          <a:prstGeom prst="rect">
            <a:avLst/>
          </a:prstGeom>
          <a:solidFill>
            <a:srgbClr val="00274C"/>
          </a:solidFill>
        </p:spPr>
        <p:txBody>
          <a:bodyPr wrap="square" rtlCol="0" anchor="ctr">
            <a:spAutoFit/>
          </a:bodyPr>
          <a:lstStyle/>
          <a:p>
            <a:pPr algn="ctr"/>
            <a:r>
              <a:rPr lang="en-US" sz="8533" b="1" dirty="0">
                <a:solidFill>
                  <a:schemeClr val="bg1"/>
                </a:solidFill>
                <a:latin typeface="Arial"/>
                <a:cs typeface="Arial"/>
              </a:rPr>
              <a:t>Conclusion</a:t>
            </a:r>
          </a:p>
        </p:txBody>
      </p:sp>
      <p:sp>
        <p:nvSpPr>
          <p:cNvPr id="97" name="TextBox 96">
            <a:extLst>
              <a:ext uri="{FF2B5EF4-FFF2-40B4-BE49-F238E27FC236}">
                <a16:creationId xmlns:a16="http://schemas.microsoft.com/office/drawing/2014/main" id="{AC0D8EB5-B8B3-42AB-90E7-F408E4F79BB3}"/>
              </a:ext>
            </a:extLst>
          </p:cNvPr>
          <p:cNvSpPr txBox="1"/>
          <p:nvPr/>
        </p:nvSpPr>
        <p:spPr>
          <a:xfrm>
            <a:off x="24907033" y="27011687"/>
            <a:ext cx="5615940" cy="707886"/>
          </a:xfrm>
          <a:prstGeom prst="rect">
            <a:avLst/>
          </a:prstGeom>
          <a:noFill/>
          <a:ln>
            <a:solidFill>
              <a:schemeClr val="tx1"/>
            </a:solidFill>
          </a:ln>
        </p:spPr>
        <p:txBody>
          <a:bodyPr wrap="square" rtlCol="0">
            <a:spAutoFit/>
          </a:bodyPr>
          <a:lstStyle/>
          <a:p>
            <a:pPr algn="ctr"/>
            <a:r>
              <a:rPr lang="en-US" sz="4000" b="1" dirty="0"/>
              <a:t>Phase Velocity</a:t>
            </a:r>
          </a:p>
        </p:txBody>
      </p:sp>
    </p:spTree>
    <p:extLst>
      <p:ext uri="{BB962C8B-B14F-4D97-AF65-F5344CB8AC3E}">
        <p14:creationId xmlns:p14="http://schemas.microsoft.com/office/powerpoint/2010/main" val="2692458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10069</TotalTime>
  <Words>720</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Eshita Khera</dc:creator>
  <cp:lastModifiedBy>Shadrach Hepner</cp:lastModifiedBy>
  <cp:revision>226</cp:revision>
  <cp:lastPrinted>2015-07-27T22:18:25Z</cp:lastPrinted>
  <dcterms:created xsi:type="dcterms:W3CDTF">2014-10-05T03:48:13Z</dcterms:created>
  <dcterms:modified xsi:type="dcterms:W3CDTF">2018-11-02T17:10:17Z</dcterms:modified>
</cp:coreProperties>
</file>