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1" r:id="rId1"/>
  </p:sldMasterIdLst>
  <p:notesMasterIdLst>
    <p:notesMasterId r:id="rId3"/>
  </p:notesMasterIdLst>
  <p:handoutMasterIdLst>
    <p:handoutMasterId r:id="rId4"/>
  </p:handoutMasterIdLst>
  <p:sldIdLst>
    <p:sldId id="260" r:id="rId2"/>
  </p:sldIdLst>
  <p:sldSz cx="32918400" cy="43891200"/>
  <p:notesSz cx="7010400" cy="9296400"/>
  <p:defaultTextStyle>
    <a:defPPr>
      <a:defRPr lang="en-US"/>
    </a:defPPr>
    <a:lvl1pPr algn="r" rtl="0" fontAlgn="base">
      <a:spcBef>
        <a:spcPct val="0"/>
      </a:spcBef>
      <a:spcAft>
        <a:spcPct val="0"/>
      </a:spcAft>
      <a:defRPr kern="1200">
        <a:solidFill>
          <a:schemeClr val="tx1"/>
        </a:solidFill>
        <a:latin typeface="Tahoma" pitchFamily="34" charset="0"/>
        <a:ea typeface="+mn-ea"/>
        <a:cs typeface="+mn-cs"/>
      </a:defRPr>
    </a:lvl1pPr>
    <a:lvl2pPr marL="399984" algn="r" rtl="0" fontAlgn="base">
      <a:spcBef>
        <a:spcPct val="0"/>
      </a:spcBef>
      <a:spcAft>
        <a:spcPct val="0"/>
      </a:spcAft>
      <a:defRPr kern="1200">
        <a:solidFill>
          <a:schemeClr val="tx1"/>
        </a:solidFill>
        <a:latin typeface="Tahoma" pitchFamily="34" charset="0"/>
        <a:ea typeface="+mn-ea"/>
        <a:cs typeface="+mn-cs"/>
      </a:defRPr>
    </a:lvl2pPr>
    <a:lvl3pPr marL="799969" algn="r" rtl="0" fontAlgn="base">
      <a:spcBef>
        <a:spcPct val="0"/>
      </a:spcBef>
      <a:spcAft>
        <a:spcPct val="0"/>
      </a:spcAft>
      <a:defRPr kern="1200">
        <a:solidFill>
          <a:schemeClr val="tx1"/>
        </a:solidFill>
        <a:latin typeface="Tahoma" pitchFamily="34" charset="0"/>
        <a:ea typeface="+mn-ea"/>
        <a:cs typeface="+mn-cs"/>
      </a:defRPr>
    </a:lvl3pPr>
    <a:lvl4pPr marL="1199953" algn="r" rtl="0" fontAlgn="base">
      <a:spcBef>
        <a:spcPct val="0"/>
      </a:spcBef>
      <a:spcAft>
        <a:spcPct val="0"/>
      </a:spcAft>
      <a:defRPr kern="1200">
        <a:solidFill>
          <a:schemeClr val="tx1"/>
        </a:solidFill>
        <a:latin typeface="Tahoma" pitchFamily="34" charset="0"/>
        <a:ea typeface="+mn-ea"/>
        <a:cs typeface="+mn-cs"/>
      </a:defRPr>
    </a:lvl4pPr>
    <a:lvl5pPr marL="1599937" algn="r" rtl="0" fontAlgn="base">
      <a:spcBef>
        <a:spcPct val="0"/>
      </a:spcBef>
      <a:spcAft>
        <a:spcPct val="0"/>
      </a:spcAft>
      <a:defRPr kern="1200">
        <a:solidFill>
          <a:schemeClr val="tx1"/>
        </a:solidFill>
        <a:latin typeface="Tahoma" pitchFamily="34" charset="0"/>
        <a:ea typeface="+mn-ea"/>
        <a:cs typeface="+mn-cs"/>
      </a:defRPr>
    </a:lvl5pPr>
    <a:lvl6pPr marL="1999922" algn="l" defTabSz="799969" rtl="0" eaLnBrk="1" latinLnBrk="0" hangingPunct="1">
      <a:defRPr kern="1200">
        <a:solidFill>
          <a:schemeClr val="tx1"/>
        </a:solidFill>
        <a:latin typeface="Tahoma" pitchFamily="34" charset="0"/>
        <a:ea typeface="+mn-ea"/>
        <a:cs typeface="+mn-cs"/>
      </a:defRPr>
    </a:lvl6pPr>
    <a:lvl7pPr marL="2399906" algn="l" defTabSz="799969" rtl="0" eaLnBrk="1" latinLnBrk="0" hangingPunct="1">
      <a:defRPr kern="1200">
        <a:solidFill>
          <a:schemeClr val="tx1"/>
        </a:solidFill>
        <a:latin typeface="Tahoma" pitchFamily="34" charset="0"/>
        <a:ea typeface="+mn-ea"/>
        <a:cs typeface="+mn-cs"/>
      </a:defRPr>
    </a:lvl7pPr>
    <a:lvl8pPr marL="2799890" algn="l" defTabSz="799969" rtl="0" eaLnBrk="1" latinLnBrk="0" hangingPunct="1">
      <a:defRPr kern="1200">
        <a:solidFill>
          <a:schemeClr val="tx1"/>
        </a:solidFill>
        <a:latin typeface="Tahoma" pitchFamily="34" charset="0"/>
        <a:ea typeface="+mn-ea"/>
        <a:cs typeface="+mn-cs"/>
      </a:defRPr>
    </a:lvl8pPr>
    <a:lvl9pPr marL="3199874" algn="l" defTabSz="799969"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3824"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FFF"/>
    <a:srgbClr val="000000"/>
    <a:srgbClr val="73BB97"/>
    <a:srgbClr val="F8F8F8"/>
    <a:srgbClr val="257F2E"/>
    <a:srgbClr val="EAEAEA"/>
    <a:srgbClr val="BF8F6F"/>
    <a:srgbClr val="C5D9C7"/>
    <a:srgbClr val="A2C2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96" autoAdjust="0"/>
    <p:restoredTop sz="96305" autoAdjust="0"/>
  </p:normalViewPr>
  <p:slideViewPr>
    <p:cSldViewPr>
      <p:cViewPr varScale="1">
        <p:scale>
          <a:sx n="17" d="100"/>
          <a:sy n="17" d="100"/>
        </p:scale>
        <p:origin x="2970" y="120"/>
      </p:cViewPr>
      <p:guideLst>
        <p:guide orient="horz" pos="13824"/>
        <p:guide pos="10368"/>
      </p:guideLst>
    </p:cSldViewPr>
  </p:slideViewPr>
  <p:outlineViewPr>
    <p:cViewPr>
      <p:scale>
        <a:sx n="33" d="100"/>
        <a:sy n="33" d="100"/>
      </p:scale>
      <p:origin x="0" y="0"/>
    </p:cViewPr>
  </p:outlineViewPr>
  <p:notesTextViewPr>
    <p:cViewPr>
      <p:scale>
        <a:sx n="100" d="100"/>
        <a:sy n="100" d="100"/>
      </p:scale>
      <p:origin x="0" y="0"/>
    </p:cViewPr>
  </p:notesText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026"/>
          <p:cNvSpPr>
            <a:spLocks noGrp="1" noChangeArrowheads="1"/>
          </p:cNvSpPr>
          <p:nvPr>
            <p:ph type="hdr" sz="quarter"/>
          </p:nvPr>
        </p:nvSpPr>
        <p:spPr bwMode="auto">
          <a:xfrm>
            <a:off x="3" y="0"/>
            <a:ext cx="3037546" cy="464744"/>
          </a:xfrm>
          <a:prstGeom prst="rect">
            <a:avLst/>
          </a:prstGeom>
          <a:noFill/>
          <a:ln w="9525">
            <a:noFill/>
            <a:miter lim="800000"/>
            <a:headEnd/>
            <a:tailEnd/>
          </a:ln>
          <a:effectLst/>
        </p:spPr>
        <p:txBody>
          <a:bodyPr vert="horz" wrap="square" lIns="93077" tIns="46539" rIns="93077" bIns="46539" numCol="1" anchor="t" anchorCtr="0" compatLnSpc="1">
            <a:prstTxWarp prst="textNoShape">
              <a:avLst/>
            </a:prstTxWarp>
          </a:bodyPr>
          <a:lstStyle>
            <a:lvl1pPr algn="l" defTabSz="930769">
              <a:defRPr sz="1200"/>
            </a:lvl1pPr>
          </a:lstStyle>
          <a:p>
            <a:endParaRPr lang="en-US"/>
          </a:p>
        </p:txBody>
      </p:sp>
      <p:sp>
        <p:nvSpPr>
          <p:cNvPr id="8195" name="Rectangle 1027"/>
          <p:cNvSpPr>
            <a:spLocks noGrp="1" noChangeArrowheads="1"/>
          </p:cNvSpPr>
          <p:nvPr>
            <p:ph type="dt" sz="quarter" idx="1"/>
          </p:nvPr>
        </p:nvSpPr>
        <p:spPr bwMode="auto">
          <a:xfrm>
            <a:off x="3972856" y="0"/>
            <a:ext cx="3037546" cy="464744"/>
          </a:xfrm>
          <a:prstGeom prst="rect">
            <a:avLst/>
          </a:prstGeom>
          <a:noFill/>
          <a:ln w="9525">
            <a:noFill/>
            <a:miter lim="800000"/>
            <a:headEnd/>
            <a:tailEnd/>
          </a:ln>
          <a:effectLst/>
        </p:spPr>
        <p:txBody>
          <a:bodyPr vert="horz" wrap="square" lIns="93077" tIns="46539" rIns="93077" bIns="46539" numCol="1" anchor="t" anchorCtr="0" compatLnSpc="1">
            <a:prstTxWarp prst="textNoShape">
              <a:avLst/>
            </a:prstTxWarp>
          </a:bodyPr>
          <a:lstStyle>
            <a:lvl1pPr defTabSz="930769">
              <a:defRPr sz="1200"/>
            </a:lvl1pPr>
          </a:lstStyle>
          <a:p>
            <a:endParaRPr lang="en-US"/>
          </a:p>
        </p:txBody>
      </p:sp>
      <p:sp>
        <p:nvSpPr>
          <p:cNvPr id="8196" name="Rectangle 1028"/>
          <p:cNvSpPr>
            <a:spLocks noGrp="1" noChangeArrowheads="1"/>
          </p:cNvSpPr>
          <p:nvPr>
            <p:ph type="ftr" sz="quarter" idx="2"/>
          </p:nvPr>
        </p:nvSpPr>
        <p:spPr bwMode="auto">
          <a:xfrm>
            <a:off x="3" y="8831656"/>
            <a:ext cx="3037546" cy="464744"/>
          </a:xfrm>
          <a:prstGeom prst="rect">
            <a:avLst/>
          </a:prstGeom>
          <a:noFill/>
          <a:ln w="9525">
            <a:noFill/>
            <a:miter lim="800000"/>
            <a:headEnd/>
            <a:tailEnd/>
          </a:ln>
          <a:effectLst/>
        </p:spPr>
        <p:txBody>
          <a:bodyPr vert="horz" wrap="square" lIns="93077" tIns="46539" rIns="93077" bIns="46539" numCol="1" anchor="b" anchorCtr="0" compatLnSpc="1">
            <a:prstTxWarp prst="textNoShape">
              <a:avLst/>
            </a:prstTxWarp>
          </a:bodyPr>
          <a:lstStyle>
            <a:lvl1pPr algn="l" defTabSz="930769">
              <a:defRPr sz="1200"/>
            </a:lvl1pPr>
          </a:lstStyle>
          <a:p>
            <a:endParaRPr lang="en-US"/>
          </a:p>
        </p:txBody>
      </p:sp>
      <p:sp>
        <p:nvSpPr>
          <p:cNvPr id="8197" name="Rectangle 1029"/>
          <p:cNvSpPr>
            <a:spLocks noGrp="1" noChangeArrowheads="1"/>
          </p:cNvSpPr>
          <p:nvPr>
            <p:ph type="sldNum" sz="quarter" idx="3"/>
          </p:nvPr>
        </p:nvSpPr>
        <p:spPr bwMode="auto">
          <a:xfrm>
            <a:off x="3972856" y="8831656"/>
            <a:ext cx="3037546" cy="464744"/>
          </a:xfrm>
          <a:prstGeom prst="rect">
            <a:avLst/>
          </a:prstGeom>
          <a:noFill/>
          <a:ln w="9525">
            <a:noFill/>
            <a:miter lim="800000"/>
            <a:headEnd/>
            <a:tailEnd/>
          </a:ln>
          <a:effectLst/>
        </p:spPr>
        <p:txBody>
          <a:bodyPr vert="horz" wrap="square" lIns="93077" tIns="46539" rIns="93077" bIns="46539" numCol="1" anchor="b" anchorCtr="0" compatLnSpc="1">
            <a:prstTxWarp prst="textNoShape">
              <a:avLst/>
            </a:prstTxWarp>
          </a:bodyPr>
          <a:lstStyle>
            <a:lvl1pPr defTabSz="930769">
              <a:defRPr sz="1200"/>
            </a:lvl1pPr>
          </a:lstStyle>
          <a:p>
            <a:fld id="{7CBD2209-03DE-44E9-9369-B9ADCB1EFE81}" type="slidenum">
              <a:rPr lang="en-US"/>
              <a:pPr/>
              <a:t>‹#›</a:t>
            </a:fld>
            <a:endParaRPr lang="en-US"/>
          </a:p>
        </p:txBody>
      </p:sp>
    </p:spTree>
    <p:extLst>
      <p:ext uri="{BB962C8B-B14F-4D97-AF65-F5344CB8AC3E}">
        <p14:creationId xmlns:p14="http://schemas.microsoft.com/office/powerpoint/2010/main" val="14466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913" cy="464744"/>
          </a:xfrm>
          <a:prstGeom prst="rect">
            <a:avLst/>
          </a:prstGeom>
        </p:spPr>
        <p:txBody>
          <a:bodyPr vert="horz" lIns="21635" tIns="10818" rIns="21635" bIns="10818" rtlCol="0"/>
          <a:lstStyle>
            <a:lvl1pPr algn="l">
              <a:defRPr sz="300"/>
            </a:lvl1pPr>
          </a:lstStyle>
          <a:p>
            <a:endParaRPr lang="en-US"/>
          </a:p>
        </p:txBody>
      </p:sp>
      <p:sp>
        <p:nvSpPr>
          <p:cNvPr id="3" name="Date Placeholder 2"/>
          <p:cNvSpPr>
            <a:spLocks noGrp="1"/>
          </p:cNvSpPr>
          <p:nvPr>
            <p:ph type="dt" idx="1"/>
          </p:nvPr>
        </p:nvSpPr>
        <p:spPr>
          <a:xfrm>
            <a:off x="3971018" y="0"/>
            <a:ext cx="3037913" cy="464744"/>
          </a:xfrm>
          <a:prstGeom prst="rect">
            <a:avLst/>
          </a:prstGeom>
        </p:spPr>
        <p:txBody>
          <a:bodyPr vert="horz" lIns="21635" tIns="10818" rIns="21635" bIns="10818" rtlCol="0"/>
          <a:lstStyle>
            <a:lvl1pPr algn="r">
              <a:defRPr sz="300"/>
            </a:lvl1pPr>
          </a:lstStyle>
          <a:p>
            <a:fld id="{8B07C517-1207-4CC2-891B-8633FA93710B}" type="datetimeFigureOut">
              <a:rPr lang="en-US" smtClean="0"/>
              <a:pPr/>
              <a:t>11/30/2018</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21635" tIns="10818" rIns="21635" bIns="10818" rtlCol="0" anchor="ctr"/>
          <a:lstStyle/>
          <a:p>
            <a:endParaRPr lang="en-US"/>
          </a:p>
        </p:txBody>
      </p:sp>
      <p:sp>
        <p:nvSpPr>
          <p:cNvPr id="5" name="Notes Placeholder 4"/>
          <p:cNvSpPr>
            <a:spLocks noGrp="1"/>
          </p:cNvSpPr>
          <p:nvPr>
            <p:ph type="body" sz="quarter" idx="3"/>
          </p:nvPr>
        </p:nvSpPr>
        <p:spPr>
          <a:xfrm>
            <a:off x="701117" y="4415829"/>
            <a:ext cx="5608173" cy="4183456"/>
          </a:xfrm>
          <a:prstGeom prst="rect">
            <a:avLst/>
          </a:prstGeom>
        </p:spPr>
        <p:txBody>
          <a:bodyPr vert="horz" lIns="21635" tIns="10818" rIns="21635" bIns="108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0125"/>
            <a:ext cx="3037913" cy="464744"/>
          </a:xfrm>
          <a:prstGeom prst="rect">
            <a:avLst/>
          </a:prstGeom>
        </p:spPr>
        <p:txBody>
          <a:bodyPr vert="horz" lIns="21635" tIns="10818" rIns="21635" bIns="10818" rtlCol="0" anchor="b"/>
          <a:lstStyle>
            <a:lvl1pPr algn="l">
              <a:defRPr sz="300"/>
            </a:lvl1pPr>
          </a:lstStyle>
          <a:p>
            <a:endParaRPr lang="en-US"/>
          </a:p>
        </p:txBody>
      </p:sp>
      <p:sp>
        <p:nvSpPr>
          <p:cNvPr id="7" name="Slide Number Placeholder 6"/>
          <p:cNvSpPr>
            <a:spLocks noGrp="1"/>
          </p:cNvSpPr>
          <p:nvPr>
            <p:ph type="sldNum" sz="quarter" idx="5"/>
          </p:nvPr>
        </p:nvSpPr>
        <p:spPr>
          <a:xfrm>
            <a:off x="3971018" y="8830125"/>
            <a:ext cx="3037913" cy="464744"/>
          </a:xfrm>
          <a:prstGeom prst="rect">
            <a:avLst/>
          </a:prstGeom>
        </p:spPr>
        <p:txBody>
          <a:bodyPr vert="horz" lIns="21635" tIns="10818" rIns="21635" bIns="10818" rtlCol="0" anchor="b"/>
          <a:lstStyle>
            <a:lvl1pPr algn="r">
              <a:defRPr sz="300"/>
            </a:lvl1pPr>
          </a:lstStyle>
          <a:p>
            <a:fld id="{8731C104-7BF0-4DF8-9A64-72073D88FC72}" type="slidenum">
              <a:rPr lang="en-US" smtClean="0"/>
              <a:pPr/>
              <a:t>‹#›</a:t>
            </a:fld>
            <a:endParaRPr lang="en-US"/>
          </a:p>
        </p:txBody>
      </p:sp>
    </p:spTree>
    <p:extLst>
      <p:ext uri="{BB962C8B-B14F-4D97-AF65-F5344CB8AC3E}">
        <p14:creationId xmlns:p14="http://schemas.microsoft.com/office/powerpoint/2010/main" val="3270844191"/>
      </p:ext>
    </p:extLst>
  </p:cSld>
  <p:clrMap bg1="lt1" tx1="dk1" bg2="lt2" tx2="dk2" accent1="accent1" accent2="accent2" accent3="accent3" accent4="accent4" accent5="accent5" accent6="accent6" hlink="hlink" folHlink="folHlink"/>
  <p:notesStyle>
    <a:lvl1pPr marL="0" algn="l" defTabSz="799969" rtl="0" eaLnBrk="1" latinLnBrk="0" hangingPunct="1">
      <a:defRPr sz="1050" kern="1200">
        <a:solidFill>
          <a:schemeClr val="tx1"/>
        </a:solidFill>
        <a:latin typeface="+mn-lt"/>
        <a:ea typeface="+mn-ea"/>
        <a:cs typeface="+mn-cs"/>
      </a:defRPr>
    </a:lvl1pPr>
    <a:lvl2pPr marL="399984" algn="l" defTabSz="799969" rtl="0" eaLnBrk="1" latinLnBrk="0" hangingPunct="1">
      <a:defRPr sz="1050" kern="1200">
        <a:solidFill>
          <a:schemeClr val="tx1"/>
        </a:solidFill>
        <a:latin typeface="+mn-lt"/>
        <a:ea typeface="+mn-ea"/>
        <a:cs typeface="+mn-cs"/>
      </a:defRPr>
    </a:lvl2pPr>
    <a:lvl3pPr marL="799969" algn="l" defTabSz="799969" rtl="0" eaLnBrk="1" latinLnBrk="0" hangingPunct="1">
      <a:defRPr sz="1050" kern="1200">
        <a:solidFill>
          <a:schemeClr val="tx1"/>
        </a:solidFill>
        <a:latin typeface="+mn-lt"/>
        <a:ea typeface="+mn-ea"/>
        <a:cs typeface="+mn-cs"/>
      </a:defRPr>
    </a:lvl3pPr>
    <a:lvl4pPr marL="1199953" algn="l" defTabSz="799969" rtl="0" eaLnBrk="1" latinLnBrk="0" hangingPunct="1">
      <a:defRPr sz="1050" kern="1200">
        <a:solidFill>
          <a:schemeClr val="tx1"/>
        </a:solidFill>
        <a:latin typeface="+mn-lt"/>
        <a:ea typeface="+mn-ea"/>
        <a:cs typeface="+mn-cs"/>
      </a:defRPr>
    </a:lvl4pPr>
    <a:lvl5pPr marL="1599937" algn="l" defTabSz="799969" rtl="0" eaLnBrk="1" latinLnBrk="0" hangingPunct="1">
      <a:defRPr sz="1050" kern="1200">
        <a:solidFill>
          <a:schemeClr val="tx1"/>
        </a:solidFill>
        <a:latin typeface="+mn-lt"/>
        <a:ea typeface="+mn-ea"/>
        <a:cs typeface="+mn-cs"/>
      </a:defRPr>
    </a:lvl5pPr>
    <a:lvl6pPr marL="1999922" algn="l" defTabSz="799969" rtl="0" eaLnBrk="1" latinLnBrk="0" hangingPunct="1">
      <a:defRPr sz="1050" kern="1200">
        <a:solidFill>
          <a:schemeClr val="tx1"/>
        </a:solidFill>
        <a:latin typeface="+mn-lt"/>
        <a:ea typeface="+mn-ea"/>
        <a:cs typeface="+mn-cs"/>
      </a:defRPr>
    </a:lvl6pPr>
    <a:lvl7pPr marL="2399906" algn="l" defTabSz="799969" rtl="0" eaLnBrk="1" latinLnBrk="0" hangingPunct="1">
      <a:defRPr sz="1050" kern="1200">
        <a:solidFill>
          <a:schemeClr val="tx1"/>
        </a:solidFill>
        <a:latin typeface="+mn-lt"/>
        <a:ea typeface="+mn-ea"/>
        <a:cs typeface="+mn-cs"/>
      </a:defRPr>
    </a:lvl7pPr>
    <a:lvl8pPr marL="2799890" algn="l" defTabSz="799969" rtl="0" eaLnBrk="1" latinLnBrk="0" hangingPunct="1">
      <a:defRPr sz="1050" kern="1200">
        <a:solidFill>
          <a:schemeClr val="tx1"/>
        </a:solidFill>
        <a:latin typeface="+mn-lt"/>
        <a:ea typeface="+mn-ea"/>
        <a:cs typeface="+mn-cs"/>
      </a:defRPr>
    </a:lvl8pPr>
    <a:lvl9pPr marL="3199874" algn="l" defTabSz="799969" rtl="0" eaLnBrk="1" latinLnBrk="0" hangingPunct="1">
      <a:defRPr sz="10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6638" y="719138"/>
            <a:ext cx="2700337"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1C104-7BF0-4DF8-9A64-72073D88FC72}" type="slidenum">
              <a:rPr lang="en-US" smtClean="0"/>
              <a:pPr/>
              <a:t>1</a:t>
            </a:fld>
            <a:endParaRPr lang="en-US"/>
          </a:p>
        </p:txBody>
      </p:sp>
    </p:spTree>
    <p:extLst>
      <p:ext uri="{BB962C8B-B14F-4D97-AF65-F5344CB8AC3E}">
        <p14:creationId xmlns:p14="http://schemas.microsoft.com/office/powerpoint/2010/main" val="2688804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463305" y="17737460"/>
            <a:ext cx="11991796" cy="1203481"/>
          </a:xfrm>
        </p:spPr>
        <p:txBody>
          <a:bodyPr/>
          <a:lstStyle/>
          <a:p>
            <a:r>
              <a:rPr lang="en-US"/>
              <a:t>Click to edit Master title style</a:t>
            </a:r>
          </a:p>
        </p:txBody>
      </p:sp>
      <p:sp>
        <p:nvSpPr>
          <p:cNvPr id="3" name="Subtitle 2"/>
          <p:cNvSpPr>
            <a:spLocks noGrp="1"/>
          </p:cNvSpPr>
          <p:nvPr>
            <p:ph type="subTitle" idx="1"/>
          </p:nvPr>
        </p:nvSpPr>
        <p:spPr>
          <a:xfrm>
            <a:off x="4937760" y="24872165"/>
            <a:ext cx="23042880" cy="11215687"/>
          </a:xfrm>
        </p:spPr>
        <p:txBody>
          <a:bodyPr/>
          <a:lstStyle>
            <a:lvl1pPr marL="0" indent="0" algn="ctr">
              <a:buNone/>
              <a:defRPr/>
            </a:lvl1pPr>
            <a:lvl2pPr marL="330620" indent="0" algn="ctr">
              <a:buNone/>
              <a:defRPr/>
            </a:lvl2pPr>
            <a:lvl3pPr marL="661242" indent="0" algn="ctr">
              <a:buNone/>
              <a:defRPr/>
            </a:lvl3pPr>
            <a:lvl4pPr marL="991862" indent="0" algn="ctr">
              <a:buNone/>
              <a:defRPr/>
            </a:lvl4pPr>
            <a:lvl5pPr marL="1322483" indent="0" algn="ctr">
              <a:buNone/>
              <a:defRPr/>
            </a:lvl5pPr>
            <a:lvl6pPr marL="1653103" indent="0" algn="ctr">
              <a:buNone/>
              <a:defRPr/>
            </a:lvl6pPr>
            <a:lvl7pPr marL="1983724" indent="0" algn="ctr">
              <a:buNone/>
              <a:defRPr/>
            </a:lvl7pPr>
            <a:lvl8pPr marL="2314344" indent="0" algn="ctr">
              <a:buNone/>
              <a:defRPr/>
            </a:lvl8pPr>
            <a:lvl9pPr marL="2644964" indent="0" algn="ctr">
              <a:buNone/>
              <a:defRPr/>
            </a:lvl9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492742" y="15236619"/>
            <a:ext cx="2722912" cy="1047236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65879" y="1302553"/>
            <a:ext cx="22652831" cy="383405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9" y="28203531"/>
            <a:ext cx="8785789" cy="825044"/>
          </a:xfrm>
        </p:spPr>
        <p:txBody>
          <a:bodyPr anchor="t"/>
          <a:lstStyle>
            <a:lvl1pPr algn="l">
              <a:defRPr sz="2893" b="1" cap="all"/>
            </a:lvl1pPr>
          </a:lstStyle>
          <a:p>
            <a:r>
              <a:rPr lang="en-US"/>
              <a:t>Click to edit Master title style</a:t>
            </a:r>
          </a:p>
        </p:txBody>
      </p:sp>
      <p:sp>
        <p:nvSpPr>
          <p:cNvPr id="3" name="Text Placeholder 2"/>
          <p:cNvSpPr>
            <a:spLocks noGrp="1"/>
          </p:cNvSpPr>
          <p:nvPr>
            <p:ph type="body" idx="1"/>
          </p:nvPr>
        </p:nvSpPr>
        <p:spPr>
          <a:xfrm>
            <a:off x="2600325" y="18602327"/>
            <a:ext cx="27980640" cy="9601200"/>
          </a:xfrm>
        </p:spPr>
        <p:txBody>
          <a:bodyPr anchor="b"/>
          <a:lstStyle>
            <a:lvl1pPr marL="0" indent="0">
              <a:buNone/>
              <a:defRPr sz="1447"/>
            </a:lvl1pPr>
            <a:lvl2pPr marL="330620" indent="0">
              <a:buNone/>
              <a:defRPr sz="1302"/>
            </a:lvl2pPr>
            <a:lvl3pPr marL="661242" indent="0">
              <a:buNone/>
              <a:defRPr sz="1158"/>
            </a:lvl3pPr>
            <a:lvl4pPr marL="991862" indent="0">
              <a:buNone/>
              <a:defRPr sz="1012"/>
            </a:lvl4pPr>
            <a:lvl5pPr marL="1322483" indent="0">
              <a:buNone/>
              <a:defRPr sz="1012"/>
            </a:lvl5pPr>
            <a:lvl6pPr marL="1653103" indent="0">
              <a:buNone/>
              <a:defRPr sz="1012"/>
            </a:lvl6pPr>
            <a:lvl7pPr marL="1983724" indent="0">
              <a:buNone/>
              <a:defRPr sz="1012"/>
            </a:lvl7pPr>
            <a:lvl8pPr marL="2314344" indent="0">
              <a:buNone/>
              <a:defRPr sz="1012"/>
            </a:lvl8pPr>
            <a:lvl9pPr marL="2644964" indent="0">
              <a:buNone/>
              <a:defRPr sz="1012"/>
            </a:lvl9pPr>
          </a:lstStyle>
          <a:p>
            <a:pPr lvl="0"/>
            <a:r>
              <a:rPr lang="en-US"/>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65871" y="4955382"/>
            <a:ext cx="15124749" cy="34687668"/>
          </a:xfrm>
        </p:spPr>
        <p:txBody>
          <a:bodyPr/>
          <a:lstStyle>
            <a:lvl1pPr>
              <a:defRPr sz="2025"/>
            </a:lvl1pPr>
            <a:lvl2pPr>
              <a:defRPr sz="1736"/>
            </a:lvl2pPr>
            <a:lvl3pPr>
              <a:defRPr sz="1447"/>
            </a:lvl3pPr>
            <a:lvl4pPr>
              <a:defRPr sz="1302"/>
            </a:lvl4pPr>
            <a:lvl5pPr>
              <a:defRPr sz="1302"/>
            </a:lvl5pPr>
            <a:lvl6pPr>
              <a:defRPr sz="1302"/>
            </a:lvl6pPr>
            <a:lvl7pPr>
              <a:defRPr sz="1302"/>
            </a:lvl7pPr>
            <a:lvl8pPr>
              <a:defRPr sz="1302"/>
            </a:lvl8pPr>
            <a:lvl9pPr>
              <a:defRPr sz="130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27781" y="4955382"/>
            <a:ext cx="15124749" cy="34687668"/>
          </a:xfrm>
        </p:spPr>
        <p:txBody>
          <a:bodyPr/>
          <a:lstStyle>
            <a:lvl1pPr>
              <a:defRPr sz="2025"/>
            </a:lvl1pPr>
            <a:lvl2pPr>
              <a:defRPr sz="1736"/>
            </a:lvl2pPr>
            <a:lvl3pPr>
              <a:defRPr sz="1447"/>
            </a:lvl3pPr>
            <a:lvl4pPr>
              <a:defRPr sz="1302"/>
            </a:lvl4pPr>
            <a:lvl5pPr>
              <a:defRPr sz="1302"/>
            </a:lvl5pPr>
            <a:lvl6pPr>
              <a:defRPr sz="1302"/>
            </a:lvl6pPr>
            <a:lvl7pPr>
              <a:defRPr sz="1302"/>
            </a:lvl7pPr>
            <a:lvl8pPr>
              <a:defRPr sz="1302"/>
            </a:lvl8pPr>
            <a:lvl9pPr>
              <a:defRPr sz="130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63305" y="4813224"/>
            <a:ext cx="11991796" cy="120348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923" y="9825045"/>
            <a:ext cx="14544675" cy="4093369"/>
          </a:xfrm>
        </p:spPr>
        <p:txBody>
          <a:bodyPr anchor="b"/>
          <a:lstStyle>
            <a:lvl1pPr marL="0" indent="0">
              <a:buNone/>
              <a:defRPr sz="1736" b="1"/>
            </a:lvl1pPr>
            <a:lvl2pPr marL="330620" indent="0">
              <a:buNone/>
              <a:defRPr sz="1447" b="1"/>
            </a:lvl2pPr>
            <a:lvl3pPr marL="661242" indent="0">
              <a:buNone/>
              <a:defRPr sz="1302" b="1"/>
            </a:lvl3pPr>
            <a:lvl4pPr marL="991862" indent="0">
              <a:buNone/>
              <a:defRPr sz="1158" b="1"/>
            </a:lvl4pPr>
            <a:lvl5pPr marL="1322483" indent="0">
              <a:buNone/>
              <a:defRPr sz="1158" b="1"/>
            </a:lvl5pPr>
            <a:lvl6pPr marL="1653103" indent="0">
              <a:buNone/>
              <a:defRPr sz="1158" b="1"/>
            </a:lvl6pPr>
            <a:lvl7pPr marL="1983724" indent="0">
              <a:buNone/>
              <a:defRPr sz="1158" b="1"/>
            </a:lvl7pPr>
            <a:lvl8pPr marL="2314344" indent="0">
              <a:buNone/>
              <a:defRPr sz="1158" b="1"/>
            </a:lvl8pPr>
            <a:lvl9pPr marL="2644964" indent="0">
              <a:buNone/>
              <a:defRPr sz="1158" b="1"/>
            </a:lvl9pPr>
          </a:lstStyle>
          <a:p>
            <a:pPr lvl="0"/>
            <a:r>
              <a:rPr lang="en-US"/>
              <a:t>Click to edit Master text styles</a:t>
            </a:r>
          </a:p>
        </p:txBody>
      </p:sp>
      <p:sp>
        <p:nvSpPr>
          <p:cNvPr id="4" name="Content Placeholder 3"/>
          <p:cNvSpPr>
            <a:spLocks noGrp="1"/>
          </p:cNvSpPr>
          <p:nvPr>
            <p:ph sz="half" idx="2"/>
          </p:nvPr>
        </p:nvSpPr>
        <p:spPr>
          <a:xfrm>
            <a:off x="1645923" y="13918411"/>
            <a:ext cx="14544675" cy="25288876"/>
          </a:xfrm>
        </p:spPr>
        <p:txBody>
          <a:bodyPr/>
          <a:lstStyle>
            <a:lvl1pPr>
              <a:defRPr sz="1736"/>
            </a:lvl1pPr>
            <a:lvl2pPr>
              <a:defRPr sz="1447"/>
            </a:lvl2pPr>
            <a:lvl3pPr>
              <a:defRPr sz="1302"/>
            </a:lvl3pPr>
            <a:lvl4pPr>
              <a:defRPr sz="1158"/>
            </a:lvl4pPr>
            <a:lvl5pPr>
              <a:defRPr sz="1158"/>
            </a:lvl5pPr>
            <a:lvl6pPr>
              <a:defRPr sz="1158"/>
            </a:lvl6pPr>
            <a:lvl7pPr>
              <a:defRPr sz="1158"/>
            </a:lvl7pPr>
            <a:lvl8pPr>
              <a:defRPr sz="1158"/>
            </a:lvl8pPr>
            <a:lvl9pPr>
              <a:defRPr sz="115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090" y="9825045"/>
            <a:ext cx="14550390" cy="4093369"/>
          </a:xfrm>
        </p:spPr>
        <p:txBody>
          <a:bodyPr anchor="b"/>
          <a:lstStyle>
            <a:lvl1pPr marL="0" indent="0">
              <a:buNone/>
              <a:defRPr sz="1736" b="1"/>
            </a:lvl1pPr>
            <a:lvl2pPr marL="330620" indent="0">
              <a:buNone/>
              <a:defRPr sz="1447" b="1"/>
            </a:lvl2pPr>
            <a:lvl3pPr marL="661242" indent="0">
              <a:buNone/>
              <a:defRPr sz="1302" b="1"/>
            </a:lvl3pPr>
            <a:lvl4pPr marL="991862" indent="0">
              <a:buNone/>
              <a:defRPr sz="1158" b="1"/>
            </a:lvl4pPr>
            <a:lvl5pPr marL="1322483" indent="0">
              <a:buNone/>
              <a:defRPr sz="1158" b="1"/>
            </a:lvl5pPr>
            <a:lvl6pPr marL="1653103" indent="0">
              <a:buNone/>
              <a:defRPr sz="1158" b="1"/>
            </a:lvl6pPr>
            <a:lvl7pPr marL="1983724" indent="0">
              <a:buNone/>
              <a:defRPr sz="1158" b="1"/>
            </a:lvl7pPr>
            <a:lvl8pPr marL="2314344" indent="0">
              <a:buNone/>
              <a:defRPr sz="1158" b="1"/>
            </a:lvl8pPr>
            <a:lvl9pPr marL="2644964" indent="0">
              <a:buNone/>
              <a:defRPr sz="1158" b="1"/>
            </a:lvl9pPr>
          </a:lstStyle>
          <a:p>
            <a:pPr lvl="0"/>
            <a:r>
              <a:rPr lang="en-US"/>
              <a:t>Click to edit Master text styles</a:t>
            </a:r>
          </a:p>
        </p:txBody>
      </p:sp>
      <p:sp>
        <p:nvSpPr>
          <p:cNvPr id="6" name="Content Placeholder 5"/>
          <p:cNvSpPr>
            <a:spLocks noGrp="1"/>
          </p:cNvSpPr>
          <p:nvPr>
            <p:ph sz="quarter" idx="4"/>
          </p:nvPr>
        </p:nvSpPr>
        <p:spPr>
          <a:xfrm>
            <a:off x="16722090" y="13918411"/>
            <a:ext cx="14550390" cy="25288876"/>
          </a:xfrm>
        </p:spPr>
        <p:txBody>
          <a:bodyPr/>
          <a:lstStyle>
            <a:lvl1pPr>
              <a:defRPr sz="1736"/>
            </a:lvl1pPr>
            <a:lvl2pPr>
              <a:defRPr sz="1447"/>
            </a:lvl2pPr>
            <a:lvl3pPr>
              <a:defRPr sz="1302"/>
            </a:lvl3pPr>
            <a:lvl4pPr>
              <a:defRPr sz="1158"/>
            </a:lvl4pPr>
            <a:lvl5pPr>
              <a:defRPr sz="1158"/>
            </a:lvl5pPr>
            <a:lvl6pPr>
              <a:defRPr sz="1158"/>
            </a:lvl6pPr>
            <a:lvl7pPr>
              <a:defRPr sz="1158"/>
            </a:lvl7pPr>
            <a:lvl8pPr>
              <a:defRPr sz="1158"/>
            </a:lvl8pPr>
            <a:lvl9pPr>
              <a:defRPr sz="115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8581942"/>
            <a:ext cx="4632409" cy="602547"/>
          </a:xfrm>
        </p:spPr>
        <p:txBody>
          <a:bodyPr anchor="b"/>
          <a:lstStyle>
            <a:lvl1pPr algn="l">
              <a:defRPr sz="1447" b="1"/>
            </a:lvl1pPr>
          </a:lstStyle>
          <a:p>
            <a:r>
              <a:rPr lang="en-US"/>
              <a:t>Click to edit Master title style</a:t>
            </a:r>
          </a:p>
        </p:txBody>
      </p:sp>
      <p:sp>
        <p:nvSpPr>
          <p:cNvPr id="3" name="Content Placeholder 2"/>
          <p:cNvSpPr>
            <a:spLocks noGrp="1"/>
          </p:cNvSpPr>
          <p:nvPr>
            <p:ph idx="1"/>
          </p:nvPr>
        </p:nvSpPr>
        <p:spPr>
          <a:xfrm>
            <a:off x="12870180" y="1747842"/>
            <a:ext cx="18402300" cy="37459445"/>
          </a:xfrm>
        </p:spPr>
        <p:txBody>
          <a:bodyPr/>
          <a:lstStyle>
            <a:lvl1pPr>
              <a:defRPr sz="2314"/>
            </a:lvl1pPr>
            <a:lvl2pPr>
              <a:defRPr sz="2025"/>
            </a:lvl2pPr>
            <a:lvl3pPr>
              <a:defRPr sz="1736"/>
            </a:lvl3pPr>
            <a:lvl4pPr>
              <a:defRPr sz="1447"/>
            </a:lvl4pPr>
            <a:lvl5pPr>
              <a:defRPr sz="1447"/>
            </a:lvl5pPr>
            <a:lvl6pPr>
              <a:defRPr sz="1447"/>
            </a:lvl6pPr>
            <a:lvl7pPr>
              <a:defRPr sz="1447"/>
            </a:lvl7pPr>
            <a:lvl8pPr>
              <a:defRPr sz="1447"/>
            </a:lvl8pPr>
            <a:lvl9pPr>
              <a:defRPr sz="14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923" y="9184483"/>
            <a:ext cx="10829925" cy="30022800"/>
          </a:xfrm>
        </p:spPr>
        <p:txBody>
          <a:bodyPr/>
          <a:lstStyle>
            <a:lvl1pPr marL="0" indent="0">
              <a:buNone/>
              <a:defRPr sz="1012"/>
            </a:lvl1pPr>
            <a:lvl2pPr marL="330620" indent="0">
              <a:buNone/>
              <a:defRPr sz="868"/>
            </a:lvl2pPr>
            <a:lvl3pPr marL="661242" indent="0">
              <a:buNone/>
              <a:defRPr sz="723"/>
            </a:lvl3pPr>
            <a:lvl4pPr marL="991862" indent="0">
              <a:buNone/>
              <a:defRPr sz="651"/>
            </a:lvl4pPr>
            <a:lvl5pPr marL="1322483" indent="0">
              <a:buNone/>
              <a:defRPr sz="651"/>
            </a:lvl5pPr>
            <a:lvl6pPr marL="1653103" indent="0">
              <a:buNone/>
              <a:defRPr sz="651"/>
            </a:lvl6pPr>
            <a:lvl7pPr marL="1983724" indent="0">
              <a:buNone/>
              <a:defRPr sz="651"/>
            </a:lvl7pPr>
            <a:lvl8pPr marL="2314344" indent="0">
              <a:buNone/>
              <a:defRPr sz="651"/>
            </a:lvl8pPr>
            <a:lvl9pPr marL="2644964" indent="0">
              <a:buNone/>
              <a:defRPr sz="651"/>
            </a:lvl9pPr>
          </a:lstStyle>
          <a:p>
            <a:pPr lvl="0"/>
            <a:r>
              <a:rPr lang="en-US"/>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33749370"/>
            <a:ext cx="4632409" cy="602547"/>
          </a:xfrm>
        </p:spPr>
        <p:txBody>
          <a:bodyPr anchor="b"/>
          <a:lstStyle>
            <a:lvl1pPr algn="l">
              <a:defRPr sz="1447" b="1"/>
            </a:lvl1pPr>
          </a:lstStyle>
          <a:p>
            <a:r>
              <a:rPr lang="en-US"/>
              <a:t>Click to edit Master title style</a:t>
            </a:r>
          </a:p>
        </p:txBody>
      </p:sp>
      <p:sp>
        <p:nvSpPr>
          <p:cNvPr id="3" name="Picture Placeholder 2"/>
          <p:cNvSpPr>
            <a:spLocks noGrp="1"/>
          </p:cNvSpPr>
          <p:nvPr>
            <p:ph type="pic" idx="1"/>
          </p:nvPr>
        </p:nvSpPr>
        <p:spPr>
          <a:xfrm>
            <a:off x="6452235" y="3921923"/>
            <a:ext cx="19751040" cy="26334244"/>
          </a:xfrm>
        </p:spPr>
        <p:txBody>
          <a:bodyPr/>
          <a:lstStyle>
            <a:lvl1pPr marL="0" indent="0">
              <a:buNone/>
              <a:defRPr sz="2314"/>
            </a:lvl1pPr>
            <a:lvl2pPr marL="330620" indent="0">
              <a:buNone/>
              <a:defRPr sz="2025"/>
            </a:lvl2pPr>
            <a:lvl3pPr marL="661242" indent="0">
              <a:buNone/>
              <a:defRPr sz="1736"/>
            </a:lvl3pPr>
            <a:lvl4pPr marL="991862" indent="0">
              <a:buNone/>
              <a:defRPr sz="1447"/>
            </a:lvl4pPr>
            <a:lvl5pPr marL="1322483" indent="0">
              <a:buNone/>
              <a:defRPr sz="1447"/>
            </a:lvl5pPr>
            <a:lvl6pPr marL="1653103" indent="0">
              <a:buNone/>
              <a:defRPr sz="1447"/>
            </a:lvl6pPr>
            <a:lvl7pPr marL="1983724" indent="0">
              <a:buNone/>
              <a:defRPr sz="1447"/>
            </a:lvl7pPr>
            <a:lvl8pPr marL="2314344" indent="0">
              <a:buNone/>
              <a:defRPr sz="1447"/>
            </a:lvl8pPr>
            <a:lvl9pPr marL="2644964" indent="0">
              <a:buNone/>
              <a:defRPr sz="1447"/>
            </a:lvl9pPr>
          </a:lstStyle>
          <a:p>
            <a:endParaRPr lang="en-US"/>
          </a:p>
        </p:txBody>
      </p:sp>
      <p:sp>
        <p:nvSpPr>
          <p:cNvPr id="4" name="Text Placeholder 3"/>
          <p:cNvSpPr>
            <a:spLocks noGrp="1"/>
          </p:cNvSpPr>
          <p:nvPr>
            <p:ph type="body" sz="half" idx="2"/>
          </p:nvPr>
        </p:nvSpPr>
        <p:spPr>
          <a:xfrm>
            <a:off x="6452235" y="34351918"/>
            <a:ext cx="19751040" cy="5150645"/>
          </a:xfrm>
        </p:spPr>
        <p:txBody>
          <a:bodyPr/>
          <a:lstStyle>
            <a:lvl1pPr marL="0" indent="0">
              <a:buNone/>
              <a:defRPr sz="1012"/>
            </a:lvl1pPr>
            <a:lvl2pPr marL="330620" indent="0">
              <a:buNone/>
              <a:defRPr sz="868"/>
            </a:lvl2pPr>
            <a:lvl3pPr marL="661242" indent="0">
              <a:buNone/>
              <a:defRPr sz="723"/>
            </a:lvl3pPr>
            <a:lvl4pPr marL="991862" indent="0">
              <a:buNone/>
              <a:defRPr sz="651"/>
            </a:lvl4pPr>
            <a:lvl5pPr marL="1322483" indent="0">
              <a:buNone/>
              <a:defRPr sz="651"/>
            </a:lvl5pPr>
            <a:lvl6pPr marL="1653103" indent="0">
              <a:buNone/>
              <a:defRPr sz="651"/>
            </a:lvl6pPr>
            <a:lvl7pPr marL="1983724" indent="0">
              <a:buNone/>
              <a:defRPr sz="651"/>
            </a:lvl7pPr>
            <a:lvl8pPr marL="2314344" indent="0">
              <a:buNone/>
              <a:defRPr sz="651"/>
            </a:lvl8pPr>
            <a:lvl9pPr marL="2644964" indent="0">
              <a:buNone/>
              <a:defRPr sz="651"/>
            </a:lvl9pPr>
          </a:lstStyle>
          <a:p>
            <a:pPr lvl="0"/>
            <a:r>
              <a:rPr lang="en-US"/>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amma/>
                <a:tint val="0"/>
                <a:invGamma/>
              </a:schemeClr>
            </a:gs>
            <a:gs pos="90000">
              <a:srgbClr val="0C6B3B"/>
            </a:gs>
          </a:gsLst>
          <a:lin ang="5400000" scaled="0"/>
          <a:tileRect/>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0463305" y="1827138"/>
            <a:ext cx="11991796" cy="1203481"/>
          </a:xfrm>
          <a:prstGeom prst="rect">
            <a:avLst/>
          </a:prstGeom>
          <a:solidFill>
            <a:schemeClr val="bg1"/>
          </a:solidFill>
          <a:ln w="9525">
            <a:noFill/>
            <a:miter lim="800000"/>
            <a:headEnd/>
            <a:tailEnd/>
          </a:ln>
          <a:effectLst>
            <a:outerShdw dist="107763" dir="2700000" algn="ctr" rotWithShape="0">
              <a:schemeClr val="bg2"/>
            </a:outerShdw>
          </a:effectLst>
        </p:spPr>
        <p:txBody>
          <a:bodyPr vert="horz" wrap="none" lIns="940460" tIns="188092" rIns="940460" bIns="188092" numCol="1" anchor="ctr" anchorCtr="0" compatLnSpc="1">
            <a:prstTxWarp prst="textNoShape">
              <a:avLst/>
            </a:prstTxWarp>
            <a:spAutoFit/>
          </a:bodyPr>
          <a:lstStyle/>
          <a:p>
            <a:pPr lvl="0"/>
            <a:r>
              <a:rPr lang="en-US"/>
              <a:t>Click to edit Master title style</a:t>
            </a:r>
          </a:p>
        </p:txBody>
      </p:sp>
      <p:sp>
        <p:nvSpPr>
          <p:cNvPr id="5123" name="Rectangle 3"/>
          <p:cNvSpPr>
            <a:spLocks noGrp="1" noChangeArrowheads="1"/>
          </p:cNvSpPr>
          <p:nvPr>
            <p:ph type="body" idx="1"/>
          </p:nvPr>
        </p:nvSpPr>
        <p:spPr bwMode="auto">
          <a:xfrm>
            <a:off x="1265877" y="4955382"/>
            <a:ext cx="30386655" cy="34687668"/>
          </a:xfrm>
          <a:prstGeom prst="rect">
            <a:avLst/>
          </a:prstGeom>
          <a:noFill/>
          <a:ln w="9525">
            <a:noFill/>
            <a:miter lim="800000"/>
            <a:headEnd/>
            <a:tailEnd/>
          </a:ln>
          <a:effectLst/>
        </p:spPr>
        <p:txBody>
          <a:bodyPr vert="horz" wrap="square" lIns="376184" tIns="188092" rIns="376184" bIns="18809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txStyles>
    <p:titleStyle>
      <a:lvl1pPr algn="ctr" defTabSz="2720732" rtl="0" fontAlgn="base">
        <a:spcBef>
          <a:spcPct val="0"/>
        </a:spcBef>
        <a:spcAft>
          <a:spcPct val="0"/>
        </a:spcAft>
        <a:defRPr sz="5352" b="1" i="1">
          <a:solidFill>
            <a:srgbClr val="FFFFFF"/>
          </a:solidFill>
          <a:effectLst>
            <a:outerShdw blurRad="38100" dist="38100" dir="2700000" algn="tl">
              <a:srgbClr val="000000"/>
            </a:outerShdw>
          </a:effectLst>
          <a:latin typeface="+mj-lt"/>
          <a:ea typeface="+mj-ea"/>
          <a:cs typeface="+mj-cs"/>
        </a:defRPr>
      </a:lvl1pPr>
      <a:lvl2pPr algn="ctr" defTabSz="2720732" rtl="0" fontAlgn="base">
        <a:spcBef>
          <a:spcPct val="0"/>
        </a:spcBef>
        <a:spcAft>
          <a:spcPct val="0"/>
        </a:spcAft>
        <a:defRPr sz="5352" b="1" i="1">
          <a:solidFill>
            <a:srgbClr val="FFFFFF"/>
          </a:solidFill>
          <a:effectLst>
            <a:outerShdw blurRad="38100" dist="38100" dir="2700000" algn="tl">
              <a:srgbClr val="000000"/>
            </a:outerShdw>
          </a:effectLst>
          <a:latin typeface="Tahoma" pitchFamily="34" charset="0"/>
        </a:defRPr>
      </a:lvl2pPr>
      <a:lvl3pPr algn="ctr" defTabSz="2720732" rtl="0" fontAlgn="base">
        <a:spcBef>
          <a:spcPct val="0"/>
        </a:spcBef>
        <a:spcAft>
          <a:spcPct val="0"/>
        </a:spcAft>
        <a:defRPr sz="5352" b="1" i="1">
          <a:solidFill>
            <a:srgbClr val="FFFFFF"/>
          </a:solidFill>
          <a:effectLst>
            <a:outerShdw blurRad="38100" dist="38100" dir="2700000" algn="tl">
              <a:srgbClr val="000000"/>
            </a:outerShdw>
          </a:effectLst>
          <a:latin typeface="Tahoma" pitchFamily="34" charset="0"/>
        </a:defRPr>
      </a:lvl3pPr>
      <a:lvl4pPr algn="ctr" defTabSz="2720732" rtl="0" fontAlgn="base">
        <a:spcBef>
          <a:spcPct val="0"/>
        </a:spcBef>
        <a:spcAft>
          <a:spcPct val="0"/>
        </a:spcAft>
        <a:defRPr sz="5352" b="1" i="1">
          <a:solidFill>
            <a:srgbClr val="FFFFFF"/>
          </a:solidFill>
          <a:effectLst>
            <a:outerShdw blurRad="38100" dist="38100" dir="2700000" algn="tl">
              <a:srgbClr val="000000"/>
            </a:outerShdw>
          </a:effectLst>
          <a:latin typeface="Tahoma" pitchFamily="34" charset="0"/>
        </a:defRPr>
      </a:lvl4pPr>
      <a:lvl5pPr algn="ctr" defTabSz="2720732" rtl="0" fontAlgn="base">
        <a:spcBef>
          <a:spcPct val="0"/>
        </a:spcBef>
        <a:spcAft>
          <a:spcPct val="0"/>
        </a:spcAft>
        <a:defRPr sz="5352" b="1" i="1">
          <a:solidFill>
            <a:srgbClr val="FFFFFF"/>
          </a:solidFill>
          <a:effectLst>
            <a:outerShdw blurRad="38100" dist="38100" dir="2700000" algn="tl">
              <a:srgbClr val="000000"/>
            </a:outerShdw>
          </a:effectLst>
          <a:latin typeface="Tahoma" pitchFamily="34" charset="0"/>
        </a:defRPr>
      </a:lvl5pPr>
      <a:lvl6pPr marL="330620" algn="ctr" defTabSz="2720732" rtl="0" fontAlgn="base">
        <a:spcBef>
          <a:spcPct val="0"/>
        </a:spcBef>
        <a:spcAft>
          <a:spcPct val="0"/>
        </a:spcAft>
        <a:defRPr sz="5352" b="1" i="1">
          <a:solidFill>
            <a:srgbClr val="FFFFFF"/>
          </a:solidFill>
          <a:effectLst>
            <a:outerShdw blurRad="38100" dist="38100" dir="2700000" algn="tl">
              <a:srgbClr val="000000"/>
            </a:outerShdw>
          </a:effectLst>
          <a:latin typeface="Tahoma" pitchFamily="34" charset="0"/>
        </a:defRPr>
      </a:lvl6pPr>
      <a:lvl7pPr marL="661242" algn="ctr" defTabSz="2720732" rtl="0" fontAlgn="base">
        <a:spcBef>
          <a:spcPct val="0"/>
        </a:spcBef>
        <a:spcAft>
          <a:spcPct val="0"/>
        </a:spcAft>
        <a:defRPr sz="5352" b="1" i="1">
          <a:solidFill>
            <a:srgbClr val="FFFFFF"/>
          </a:solidFill>
          <a:effectLst>
            <a:outerShdw blurRad="38100" dist="38100" dir="2700000" algn="tl">
              <a:srgbClr val="000000"/>
            </a:outerShdw>
          </a:effectLst>
          <a:latin typeface="Tahoma" pitchFamily="34" charset="0"/>
        </a:defRPr>
      </a:lvl7pPr>
      <a:lvl8pPr marL="991862" algn="ctr" defTabSz="2720732" rtl="0" fontAlgn="base">
        <a:spcBef>
          <a:spcPct val="0"/>
        </a:spcBef>
        <a:spcAft>
          <a:spcPct val="0"/>
        </a:spcAft>
        <a:defRPr sz="5352" b="1" i="1">
          <a:solidFill>
            <a:srgbClr val="FFFFFF"/>
          </a:solidFill>
          <a:effectLst>
            <a:outerShdw blurRad="38100" dist="38100" dir="2700000" algn="tl">
              <a:srgbClr val="000000"/>
            </a:outerShdw>
          </a:effectLst>
          <a:latin typeface="Tahoma" pitchFamily="34" charset="0"/>
        </a:defRPr>
      </a:lvl8pPr>
      <a:lvl9pPr marL="1322483" algn="ctr" defTabSz="2720732" rtl="0" fontAlgn="base">
        <a:spcBef>
          <a:spcPct val="0"/>
        </a:spcBef>
        <a:spcAft>
          <a:spcPct val="0"/>
        </a:spcAft>
        <a:defRPr sz="5352" b="1" i="1">
          <a:solidFill>
            <a:srgbClr val="FFFFFF"/>
          </a:solidFill>
          <a:effectLst>
            <a:outerShdw blurRad="38100" dist="38100" dir="2700000" algn="tl">
              <a:srgbClr val="000000"/>
            </a:outerShdw>
          </a:effectLst>
          <a:latin typeface="Tahoma" pitchFamily="34" charset="0"/>
        </a:defRPr>
      </a:lvl9pPr>
    </p:titleStyle>
    <p:bodyStyle>
      <a:lvl1pPr marL="1020562" indent="-1020562" algn="l" defTabSz="2720732" rtl="0" fontAlgn="base">
        <a:spcBef>
          <a:spcPct val="20000"/>
        </a:spcBef>
        <a:spcAft>
          <a:spcPct val="0"/>
        </a:spcAft>
        <a:buChar char="•"/>
        <a:defRPr sz="4919">
          <a:solidFill>
            <a:schemeClr val="tx1"/>
          </a:solidFill>
          <a:latin typeface="+mn-lt"/>
          <a:ea typeface="+mn-ea"/>
          <a:cs typeface="+mn-cs"/>
        </a:defRPr>
      </a:lvl1pPr>
      <a:lvl2pPr marL="2209877" indent="-849511" algn="l" defTabSz="2720732" rtl="0" fontAlgn="base">
        <a:spcBef>
          <a:spcPct val="20000"/>
        </a:spcBef>
        <a:spcAft>
          <a:spcPct val="0"/>
        </a:spcAft>
        <a:buChar char="–"/>
        <a:defRPr sz="4483">
          <a:solidFill>
            <a:schemeClr val="tx1"/>
          </a:solidFill>
          <a:latin typeface="+mn-lt"/>
        </a:defRPr>
      </a:lvl2pPr>
      <a:lvl3pPr marL="3400340" indent="-679609" algn="l" defTabSz="2720732" rtl="0" fontAlgn="base">
        <a:spcBef>
          <a:spcPct val="20000"/>
        </a:spcBef>
        <a:spcAft>
          <a:spcPct val="0"/>
        </a:spcAft>
        <a:buChar char="•"/>
        <a:defRPr sz="4050">
          <a:solidFill>
            <a:schemeClr val="tx1"/>
          </a:solidFill>
          <a:latin typeface="+mn-lt"/>
        </a:defRPr>
      </a:lvl3pPr>
      <a:lvl4pPr marL="4760705" indent="-680759" algn="l" defTabSz="2720732" rtl="0" fontAlgn="base">
        <a:spcBef>
          <a:spcPct val="20000"/>
        </a:spcBef>
        <a:spcAft>
          <a:spcPct val="0"/>
        </a:spcAft>
        <a:buChar char="–"/>
        <a:defRPr sz="3544">
          <a:solidFill>
            <a:schemeClr val="tx1"/>
          </a:solidFill>
          <a:latin typeface="+mn-lt"/>
        </a:defRPr>
      </a:lvl4pPr>
      <a:lvl5pPr marL="6121071" indent="-680759" algn="l" defTabSz="2720732" rtl="0" fontAlgn="base">
        <a:spcBef>
          <a:spcPct val="20000"/>
        </a:spcBef>
        <a:spcAft>
          <a:spcPct val="0"/>
        </a:spcAft>
        <a:buChar char="»"/>
        <a:defRPr sz="2966">
          <a:solidFill>
            <a:schemeClr val="tx1"/>
          </a:solidFill>
          <a:latin typeface="+mn-lt"/>
        </a:defRPr>
      </a:lvl5pPr>
      <a:lvl6pPr marL="6451692" indent="-680759" algn="l" defTabSz="2720732" rtl="0" fontAlgn="base">
        <a:spcBef>
          <a:spcPct val="20000"/>
        </a:spcBef>
        <a:spcAft>
          <a:spcPct val="0"/>
        </a:spcAft>
        <a:buChar char="»"/>
        <a:defRPr sz="2966">
          <a:solidFill>
            <a:schemeClr val="tx1"/>
          </a:solidFill>
          <a:latin typeface="+mn-lt"/>
        </a:defRPr>
      </a:lvl6pPr>
      <a:lvl7pPr marL="6782312" indent="-680759" algn="l" defTabSz="2720732" rtl="0" fontAlgn="base">
        <a:spcBef>
          <a:spcPct val="20000"/>
        </a:spcBef>
        <a:spcAft>
          <a:spcPct val="0"/>
        </a:spcAft>
        <a:buChar char="»"/>
        <a:defRPr sz="2966">
          <a:solidFill>
            <a:schemeClr val="tx1"/>
          </a:solidFill>
          <a:latin typeface="+mn-lt"/>
        </a:defRPr>
      </a:lvl7pPr>
      <a:lvl8pPr marL="7112934" indent="-680759" algn="l" defTabSz="2720732" rtl="0" fontAlgn="base">
        <a:spcBef>
          <a:spcPct val="20000"/>
        </a:spcBef>
        <a:spcAft>
          <a:spcPct val="0"/>
        </a:spcAft>
        <a:buChar char="»"/>
        <a:defRPr sz="2966">
          <a:solidFill>
            <a:schemeClr val="tx1"/>
          </a:solidFill>
          <a:latin typeface="+mn-lt"/>
        </a:defRPr>
      </a:lvl8pPr>
      <a:lvl9pPr marL="7443554" indent="-680759" algn="l" defTabSz="2720732" rtl="0" fontAlgn="base">
        <a:spcBef>
          <a:spcPct val="20000"/>
        </a:spcBef>
        <a:spcAft>
          <a:spcPct val="0"/>
        </a:spcAft>
        <a:buChar char="»"/>
        <a:defRPr sz="2966">
          <a:solidFill>
            <a:schemeClr val="tx1"/>
          </a:solidFill>
          <a:latin typeface="+mn-lt"/>
        </a:defRPr>
      </a:lvl9pPr>
    </p:bodyStyle>
    <p:otherStyle>
      <a:defPPr>
        <a:defRPr lang="en-US"/>
      </a:defPPr>
      <a:lvl1pPr marL="0" algn="l" defTabSz="661242" rtl="0" eaLnBrk="1" latinLnBrk="0" hangingPunct="1">
        <a:defRPr sz="1302" kern="1200">
          <a:solidFill>
            <a:schemeClr val="tx1"/>
          </a:solidFill>
          <a:latin typeface="+mn-lt"/>
          <a:ea typeface="+mn-ea"/>
          <a:cs typeface="+mn-cs"/>
        </a:defRPr>
      </a:lvl1pPr>
      <a:lvl2pPr marL="330620" algn="l" defTabSz="661242" rtl="0" eaLnBrk="1" latinLnBrk="0" hangingPunct="1">
        <a:defRPr sz="1302" kern="1200">
          <a:solidFill>
            <a:schemeClr val="tx1"/>
          </a:solidFill>
          <a:latin typeface="+mn-lt"/>
          <a:ea typeface="+mn-ea"/>
          <a:cs typeface="+mn-cs"/>
        </a:defRPr>
      </a:lvl2pPr>
      <a:lvl3pPr marL="661242" algn="l" defTabSz="661242" rtl="0" eaLnBrk="1" latinLnBrk="0" hangingPunct="1">
        <a:defRPr sz="1302" kern="1200">
          <a:solidFill>
            <a:schemeClr val="tx1"/>
          </a:solidFill>
          <a:latin typeface="+mn-lt"/>
          <a:ea typeface="+mn-ea"/>
          <a:cs typeface="+mn-cs"/>
        </a:defRPr>
      </a:lvl3pPr>
      <a:lvl4pPr marL="991862" algn="l" defTabSz="661242" rtl="0" eaLnBrk="1" latinLnBrk="0" hangingPunct="1">
        <a:defRPr sz="1302" kern="1200">
          <a:solidFill>
            <a:schemeClr val="tx1"/>
          </a:solidFill>
          <a:latin typeface="+mn-lt"/>
          <a:ea typeface="+mn-ea"/>
          <a:cs typeface="+mn-cs"/>
        </a:defRPr>
      </a:lvl4pPr>
      <a:lvl5pPr marL="1322483" algn="l" defTabSz="661242" rtl="0" eaLnBrk="1" latinLnBrk="0" hangingPunct="1">
        <a:defRPr sz="1302" kern="1200">
          <a:solidFill>
            <a:schemeClr val="tx1"/>
          </a:solidFill>
          <a:latin typeface="+mn-lt"/>
          <a:ea typeface="+mn-ea"/>
          <a:cs typeface="+mn-cs"/>
        </a:defRPr>
      </a:lvl5pPr>
      <a:lvl6pPr marL="1653103" algn="l" defTabSz="661242" rtl="0" eaLnBrk="1" latinLnBrk="0" hangingPunct="1">
        <a:defRPr sz="1302" kern="1200">
          <a:solidFill>
            <a:schemeClr val="tx1"/>
          </a:solidFill>
          <a:latin typeface="+mn-lt"/>
          <a:ea typeface="+mn-ea"/>
          <a:cs typeface="+mn-cs"/>
        </a:defRPr>
      </a:lvl6pPr>
      <a:lvl7pPr marL="1983724" algn="l" defTabSz="661242" rtl="0" eaLnBrk="1" latinLnBrk="0" hangingPunct="1">
        <a:defRPr sz="1302" kern="1200">
          <a:solidFill>
            <a:schemeClr val="tx1"/>
          </a:solidFill>
          <a:latin typeface="+mn-lt"/>
          <a:ea typeface="+mn-ea"/>
          <a:cs typeface="+mn-cs"/>
        </a:defRPr>
      </a:lvl7pPr>
      <a:lvl8pPr marL="2314344" algn="l" defTabSz="661242" rtl="0" eaLnBrk="1" latinLnBrk="0" hangingPunct="1">
        <a:defRPr sz="1302" kern="1200">
          <a:solidFill>
            <a:schemeClr val="tx1"/>
          </a:solidFill>
          <a:latin typeface="+mn-lt"/>
          <a:ea typeface="+mn-ea"/>
          <a:cs typeface="+mn-cs"/>
        </a:defRPr>
      </a:lvl8pPr>
      <a:lvl9pPr marL="2644964" algn="l" defTabSz="661242" rtl="0" eaLnBrk="1" latinLnBrk="0" hangingPunct="1">
        <a:defRPr sz="130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26"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5" Type="http://schemas.openxmlformats.org/officeDocument/2006/relationships/image" Target="../media/image12.png"/><Relationship Id="rId33" Type="http://schemas.openxmlformats.org/officeDocument/2006/relationships/image" Target="../media/image20.png"/><Relationship Id="rId2" Type="http://schemas.openxmlformats.org/officeDocument/2006/relationships/notesSlide" Target="../notesSlides/notesSlide1.xml"/><Relationship Id="rId29"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19.png"/><Relationship Id="rId5" Type="http://schemas.openxmlformats.org/officeDocument/2006/relationships/image" Target="../media/image3.png"/><Relationship Id="rId23" Type="http://schemas.openxmlformats.org/officeDocument/2006/relationships/image" Target="../media/image21.png"/><Relationship Id="rId28" Type="http://schemas.openxmlformats.org/officeDocument/2006/relationships/image" Target="../media/image15.png"/><Relationship Id="rId10" Type="http://schemas.openxmlformats.org/officeDocument/2006/relationships/image" Target="../media/image8.png"/><Relationship Id="rId31"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7.jpeg"/><Relationship Id="rId27" Type="http://schemas.openxmlformats.org/officeDocument/2006/relationships/image" Target="../media/image14.png"/><Relationship Id="rId30"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amma/>
                <a:tint val="0"/>
                <a:invGamma/>
              </a:schemeClr>
            </a:gs>
            <a:gs pos="68174">
              <a:srgbClr val="73BB97"/>
            </a:gs>
            <a:gs pos="89000">
              <a:srgbClr val="0C6B3B"/>
            </a:gs>
          </a:gsLst>
          <a:lin ang="5400000" scaled="0"/>
          <a:tileRect/>
        </a:gradFill>
        <a:effectLst/>
      </p:bgPr>
    </p:bg>
    <p:spTree>
      <p:nvGrpSpPr>
        <p:cNvPr id="1" name=""/>
        <p:cNvGrpSpPr/>
        <p:nvPr/>
      </p:nvGrpSpPr>
      <p:grpSpPr>
        <a:xfrm>
          <a:off x="0" y="0"/>
          <a:ext cx="0" cy="0"/>
          <a:chOff x="0" y="0"/>
          <a:chExt cx="0" cy="0"/>
        </a:xfrm>
      </p:grpSpPr>
      <p:grpSp>
        <p:nvGrpSpPr>
          <p:cNvPr id="117" name="Group 116"/>
          <p:cNvGrpSpPr/>
          <p:nvPr/>
        </p:nvGrpSpPr>
        <p:grpSpPr>
          <a:xfrm>
            <a:off x="8915174" y="2121631"/>
            <a:ext cx="15276293" cy="8636415"/>
            <a:chOff x="2694472" y="5715000"/>
            <a:chExt cx="24209613" cy="5936831"/>
          </a:xfrm>
        </p:grpSpPr>
        <p:sp>
          <p:nvSpPr>
            <p:cNvPr id="119" name="Rectangle 118"/>
            <p:cNvSpPr/>
            <p:nvPr/>
          </p:nvSpPr>
          <p:spPr>
            <a:xfrm>
              <a:off x="2694472" y="5715000"/>
              <a:ext cx="24209611" cy="563109"/>
            </a:xfrm>
            <a:prstGeom prst="rect">
              <a:avLst/>
            </a:prstGeom>
            <a:solidFill>
              <a:srgbClr val="0C6B3B"/>
            </a:solidFill>
            <a:ln>
              <a:solidFill>
                <a:srgbClr val="0C6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16" dirty="0">
                  <a:solidFill>
                    <a:srgbClr val="FFFFFF"/>
                  </a:solidFill>
                  <a:latin typeface="Trebuchet MS" panose="020B0603020202020204" pitchFamily="34" charset="0"/>
                  <a:cs typeface="Times New Roman" panose="02020603050405020304" pitchFamily="18" charset="0"/>
                </a:rPr>
                <a:t>Experiment: Setup</a:t>
              </a:r>
            </a:p>
          </p:txBody>
        </p:sp>
        <p:sp>
          <p:nvSpPr>
            <p:cNvPr id="118" name="Rectangle 117"/>
            <p:cNvSpPr/>
            <p:nvPr/>
          </p:nvSpPr>
          <p:spPr>
            <a:xfrm>
              <a:off x="2694475" y="6263415"/>
              <a:ext cx="24209610" cy="5388416"/>
            </a:xfrm>
            <a:prstGeom prst="rect">
              <a:avLst/>
            </a:prstGeom>
            <a:solidFill>
              <a:srgbClr val="E6E6DB"/>
            </a:solidFill>
            <a:ln>
              <a:solidFill>
                <a:srgbClr val="0C6B3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736" dirty="0">
                <a:solidFill>
                  <a:schemeClr val="tx1"/>
                </a:solidFill>
                <a:latin typeface="Trebuchet MS" panose="020B0603020202020204" pitchFamily="34" charset="0"/>
              </a:endParaRPr>
            </a:p>
            <a:p>
              <a:pPr algn="l"/>
              <a:endParaRPr lang="en-US" sz="1736" dirty="0"/>
            </a:p>
          </p:txBody>
        </p:sp>
      </p:grpSp>
      <p:sp>
        <p:nvSpPr>
          <p:cNvPr id="34" name="Rectangle 33"/>
          <p:cNvSpPr/>
          <p:nvPr/>
        </p:nvSpPr>
        <p:spPr>
          <a:xfrm>
            <a:off x="205740" y="221566"/>
            <a:ext cx="32456601" cy="1738258"/>
          </a:xfrm>
          <a:prstGeom prst="rect">
            <a:avLst/>
          </a:prstGeom>
          <a:solidFill>
            <a:srgbClr val="0C6B3B"/>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293914" rtlCol="0" anchor="ctr"/>
          <a:lstStyle/>
          <a:p>
            <a:pPr algn="ctr">
              <a:lnSpc>
                <a:spcPct val="150000"/>
              </a:lnSpc>
            </a:pPr>
            <a:r>
              <a:rPr lang="en-US" sz="5400" dirty="0" smtClean="0">
                <a:solidFill>
                  <a:srgbClr val="FFFFFF"/>
                </a:solidFill>
              </a:rPr>
              <a:t>Overview of Experimental Determinations of Plasma Properties in </a:t>
            </a:r>
            <a:r>
              <a:rPr lang="en-US" sz="5400" dirty="0" err="1" smtClean="0">
                <a:solidFill>
                  <a:srgbClr val="FFFFFF"/>
                </a:solidFill>
              </a:rPr>
              <a:t>Ar</a:t>
            </a:r>
            <a:r>
              <a:rPr lang="en-US" sz="5400" dirty="0" smtClean="0">
                <a:solidFill>
                  <a:srgbClr val="FFFFFF"/>
                </a:solidFill>
              </a:rPr>
              <a:t> gas in a Plasma Window</a:t>
            </a:r>
            <a:endParaRPr lang="en-US" sz="5400" dirty="0">
              <a:solidFill>
                <a:srgbClr val="FFFFFF"/>
              </a:solidFill>
              <a:latin typeface="Trebuchet MS" panose="020B0603020202020204" pitchFamily="34" charset="0"/>
              <a:cs typeface="Times New Roman" panose="02020603050405020304" pitchFamily="18" charset="0"/>
            </a:endParaRPr>
          </a:p>
        </p:txBody>
      </p:sp>
      <p:grpSp>
        <p:nvGrpSpPr>
          <p:cNvPr id="10" name="Group 9"/>
          <p:cNvGrpSpPr/>
          <p:nvPr/>
        </p:nvGrpSpPr>
        <p:grpSpPr>
          <a:xfrm>
            <a:off x="205741" y="2104444"/>
            <a:ext cx="8534953" cy="8653602"/>
            <a:chOff x="2694472" y="5720893"/>
            <a:chExt cx="24209613" cy="5930937"/>
          </a:xfrm>
        </p:grpSpPr>
        <p:sp>
          <p:nvSpPr>
            <p:cNvPr id="121" name="Rectangle 120"/>
            <p:cNvSpPr/>
            <p:nvPr/>
          </p:nvSpPr>
          <p:spPr>
            <a:xfrm>
              <a:off x="2694475" y="6310511"/>
              <a:ext cx="24209610" cy="5341319"/>
            </a:xfrm>
            <a:prstGeom prst="rect">
              <a:avLst/>
            </a:prstGeom>
            <a:solidFill>
              <a:srgbClr val="E6E6DB"/>
            </a:solidFill>
            <a:ln>
              <a:solidFill>
                <a:srgbClr val="0C6B3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736" dirty="0">
                <a:solidFill>
                  <a:schemeClr val="tx1"/>
                </a:solidFill>
                <a:latin typeface="Trebuchet MS" panose="020B0603020202020204" pitchFamily="34" charset="0"/>
              </a:endParaRPr>
            </a:p>
            <a:p>
              <a:pPr algn="l"/>
              <a:endParaRPr lang="en-US" sz="1736" dirty="0"/>
            </a:p>
          </p:txBody>
        </p:sp>
        <p:sp>
          <p:nvSpPr>
            <p:cNvPr id="122" name="Rectangle 121"/>
            <p:cNvSpPr/>
            <p:nvPr/>
          </p:nvSpPr>
          <p:spPr>
            <a:xfrm>
              <a:off x="2694472" y="5720893"/>
              <a:ext cx="24209610" cy="570650"/>
            </a:xfrm>
            <a:prstGeom prst="rect">
              <a:avLst/>
            </a:prstGeom>
            <a:solidFill>
              <a:srgbClr val="0C6B3B"/>
            </a:solidFill>
            <a:ln>
              <a:solidFill>
                <a:srgbClr val="0C6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16" dirty="0">
                  <a:solidFill>
                    <a:srgbClr val="FFFFFF"/>
                  </a:solidFill>
                  <a:latin typeface="Trebuchet MS" panose="020B0603020202020204" pitchFamily="34" charset="0"/>
                  <a:cs typeface="Times New Roman" panose="02020603050405020304" pitchFamily="18" charset="0"/>
                </a:rPr>
                <a:t>Introduction</a:t>
              </a:r>
            </a:p>
          </p:txBody>
        </p:sp>
      </p:grpSp>
      <p:grpSp>
        <p:nvGrpSpPr>
          <p:cNvPr id="13" name="Group 12"/>
          <p:cNvGrpSpPr/>
          <p:nvPr/>
        </p:nvGrpSpPr>
        <p:grpSpPr>
          <a:xfrm>
            <a:off x="6599182" y="1490917"/>
            <a:ext cx="24389860" cy="717897"/>
            <a:chOff x="1135490" y="1758135"/>
            <a:chExt cx="30597520" cy="992670"/>
          </a:xfrm>
        </p:grpSpPr>
        <p:sp>
          <p:nvSpPr>
            <p:cNvPr id="36" name="TextBox 35"/>
            <p:cNvSpPr txBox="1"/>
            <p:nvPr/>
          </p:nvSpPr>
          <p:spPr>
            <a:xfrm>
              <a:off x="1135490" y="1758135"/>
              <a:ext cx="19346580" cy="808596"/>
            </a:xfrm>
            <a:prstGeom prst="rect">
              <a:avLst/>
            </a:prstGeom>
            <a:noFill/>
          </p:spPr>
          <p:txBody>
            <a:bodyPr wrap="square" rtlCol="0">
              <a:spAutoFit/>
            </a:bodyPr>
            <a:lstStyle/>
            <a:p>
              <a:pPr algn="l"/>
              <a:r>
                <a:rPr lang="en-US" sz="3200" dirty="0">
                  <a:solidFill>
                    <a:srgbClr val="FFFFFF"/>
                  </a:solidFill>
                </a:rPr>
                <a:t>A. L. LaJoie, J. Gao</a:t>
              </a:r>
              <a:r>
                <a:rPr lang="en-US" sz="3200" dirty="0" smtClean="0">
                  <a:solidFill>
                    <a:srgbClr val="FFFFFF"/>
                  </a:solidFill>
                </a:rPr>
                <a:t>, and </a:t>
              </a:r>
              <a:r>
                <a:rPr lang="en-US" sz="3200" dirty="0">
                  <a:solidFill>
                    <a:srgbClr val="FFFFFF"/>
                  </a:solidFill>
                </a:rPr>
                <a:t>F. Marti</a:t>
              </a:r>
              <a:endParaRPr lang="en-US" sz="3200" baseline="30000" dirty="0">
                <a:solidFill>
                  <a:srgbClr val="FFFFFF"/>
                </a:solidFill>
              </a:endParaRPr>
            </a:p>
          </p:txBody>
        </p:sp>
        <p:sp>
          <p:nvSpPr>
            <p:cNvPr id="8" name="TextBox 7"/>
            <p:cNvSpPr txBox="1"/>
            <p:nvPr/>
          </p:nvSpPr>
          <p:spPr>
            <a:xfrm>
              <a:off x="19563760" y="1771978"/>
              <a:ext cx="12169250" cy="978827"/>
            </a:xfrm>
            <a:prstGeom prst="rect">
              <a:avLst/>
            </a:prstGeom>
            <a:noFill/>
          </p:spPr>
          <p:txBody>
            <a:bodyPr wrap="square" rtlCol="0">
              <a:spAutoFit/>
            </a:bodyPr>
            <a:lstStyle/>
            <a:p>
              <a:pPr>
                <a:spcBef>
                  <a:spcPts val="0"/>
                </a:spcBef>
              </a:pPr>
              <a:r>
                <a:rPr lang="en-US" sz="2000" i="1" dirty="0">
                  <a:solidFill>
                    <a:srgbClr val="FFFFFF"/>
                  </a:solidFill>
                </a:rPr>
                <a:t>National Superconducting Cyclotron Laboratory, MSU, East Lansing, MI 48824, USA</a:t>
              </a:r>
            </a:p>
          </p:txBody>
        </p:sp>
      </p:grpSp>
      <p:pic>
        <p:nvPicPr>
          <p:cNvPr id="167" name="Picture 7" descr="W:\NSCL Stuff\Images\nscl_logo_pbg300.gif"/>
          <p:cNvPicPr>
            <a:picLocks noChangeAspect="1" noChangeArrowheads="1"/>
          </p:cNvPicPr>
          <p:nvPr/>
        </p:nvPicPr>
        <p:blipFill>
          <a:blip r:embed="rId3" cstate="print"/>
          <a:srcRect/>
          <a:stretch>
            <a:fillRect/>
          </a:stretch>
        </p:blipFill>
        <p:spPr bwMode="auto">
          <a:xfrm>
            <a:off x="1741045" y="42053919"/>
            <a:ext cx="1214152" cy="1562635"/>
          </a:xfrm>
          <a:prstGeom prst="rect">
            <a:avLst/>
          </a:prstGeom>
          <a:noFill/>
        </p:spPr>
      </p:pic>
      <p:pic>
        <p:nvPicPr>
          <p:cNvPr id="171" name="Picture 9" descr="W:\NSCL Stuff\Images\msulogonegative.gif"/>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587770" y="41881928"/>
            <a:ext cx="5164159" cy="1882767"/>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02" name="TextBox 101"/>
          <p:cNvSpPr txBox="1"/>
          <p:nvPr/>
        </p:nvSpPr>
        <p:spPr>
          <a:xfrm>
            <a:off x="12335981" y="42044469"/>
            <a:ext cx="11427268" cy="1779974"/>
          </a:xfrm>
          <a:prstGeom prst="rect">
            <a:avLst/>
          </a:prstGeom>
          <a:noFill/>
        </p:spPr>
        <p:txBody>
          <a:bodyPr wrap="square" rtlCol="0" anchor="ctr">
            <a:spAutoFit/>
          </a:bodyPr>
          <a:lstStyle/>
          <a:p>
            <a:pPr algn="l">
              <a:spcAft>
                <a:spcPts val="0"/>
              </a:spcAft>
            </a:pPr>
            <a:r>
              <a:rPr lang="en-US" sz="1371" dirty="0">
                <a:solidFill>
                  <a:srgbClr val="FFFFFF"/>
                </a:solidFill>
                <a:latin typeface="+mj-lt"/>
              </a:rPr>
              <a:t>[1] J. Nolen and F. Marti, “Charge Strippers of Heavy Ions for High Intensity Accelerators,” </a:t>
            </a:r>
            <a:r>
              <a:rPr lang="en-US" sz="1371" i="1" dirty="0">
                <a:solidFill>
                  <a:srgbClr val="FFFFFF"/>
                </a:solidFill>
                <a:latin typeface="+mj-lt"/>
              </a:rPr>
              <a:t>Rev. of </a:t>
            </a:r>
            <a:r>
              <a:rPr lang="en-US" sz="1371" i="1" dirty="0" err="1">
                <a:solidFill>
                  <a:srgbClr val="FFFFFF"/>
                </a:solidFill>
                <a:latin typeface="+mj-lt"/>
              </a:rPr>
              <a:t>Accel</a:t>
            </a:r>
            <a:r>
              <a:rPr lang="en-US" sz="1371" i="1" dirty="0">
                <a:solidFill>
                  <a:srgbClr val="FFFFFF"/>
                </a:solidFill>
                <a:latin typeface="+mj-lt"/>
              </a:rPr>
              <a:t>. Sci. and Technol.</a:t>
            </a:r>
            <a:r>
              <a:rPr lang="en-US" sz="1371" dirty="0">
                <a:solidFill>
                  <a:srgbClr val="FFFFFF"/>
                </a:solidFill>
                <a:latin typeface="+mj-lt"/>
              </a:rPr>
              <a:t>, vol. 6, pp. 221-236, 2013.</a:t>
            </a:r>
            <a:endParaRPr lang="en-GB" sz="1371" dirty="0">
              <a:solidFill>
                <a:srgbClr val="FFFFFF"/>
              </a:solidFill>
              <a:latin typeface="+mj-lt"/>
            </a:endParaRPr>
          </a:p>
          <a:p>
            <a:pPr algn="l">
              <a:spcAft>
                <a:spcPts val="0"/>
              </a:spcAft>
            </a:pPr>
            <a:r>
              <a:rPr lang="en-US" sz="1371" dirty="0">
                <a:solidFill>
                  <a:srgbClr val="FFFFFF"/>
                </a:solidFill>
                <a:latin typeface="+mj-lt"/>
              </a:rPr>
              <a:t>[2] H . </a:t>
            </a:r>
            <a:r>
              <a:rPr lang="en-US" sz="1371" dirty="0" err="1">
                <a:solidFill>
                  <a:srgbClr val="FFFFFF"/>
                </a:solidFill>
                <a:latin typeface="+mj-lt"/>
              </a:rPr>
              <a:t>Maecker</a:t>
            </a:r>
            <a:r>
              <a:rPr lang="en-US" sz="1371" dirty="0">
                <a:solidFill>
                  <a:srgbClr val="FFFFFF"/>
                </a:solidFill>
                <a:latin typeface="+mj-lt"/>
              </a:rPr>
              <a:t>, </a:t>
            </a:r>
            <a:r>
              <a:rPr lang="en-US" sz="1371" i="1" dirty="0">
                <a:solidFill>
                  <a:srgbClr val="FFFFFF"/>
                </a:solidFill>
                <a:latin typeface="+mj-lt"/>
              </a:rPr>
              <a:t>Z. </a:t>
            </a:r>
            <a:r>
              <a:rPr lang="en-US" sz="1371" i="1" dirty="0" err="1">
                <a:solidFill>
                  <a:srgbClr val="FFFFFF"/>
                </a:solidFill>
                <a:latin typeface="+mj-lt"/>
              </a:rPr>
              <a:t>Naturforsch</a:t>
            </a:r>
            <a:r>
              <a:rPr lang="en-US" sz="1371" dirty="0">
                <a:solidFill>
                  <a:srgbClr val="FFFFFF"/>
                </a:solidFill>
                <a:latin typeface="+mj-lt"/>
              </a:rPr>
              <a:t>., 11 a, pp. 457-459, 1956.</a:t>
            </a:r>
          </a:p>
          <a:p>
            <a:pPr algn="l">
              <a:spcAft>
                <a:spcPts val="0"/>
              </a:spcAft>
            </a:pPr>
            <a:r>
              <a:rPr lang="en-US" sz="1371" dirty="0">
                <a:solidFill>
                  <a:srgbClr val="FFFFFF"/>
                </a:solidFill>
                <a:latin typeface="+mj-lt"/>
              </a:rPr>
              <a:t>[3] </a:t>
            </a:r>
            <a:r>
              <a:rPr lang="en-GB" sz="1371" dirty="0">
                <a:solidFill>
                  <a:srgbClr val="FFFFFF"/>
                </a:solidFill>
                <a:latin typeface="+mj-lt"/>
              </a:rPr>
              <a:t>A. Hershcovitch, A plasma window for transmission of particle beams and radiation from vacuum to atmosphere for  various applications,” </a:t>
            </a:r>
            <a:r>
              <a:rPr lang="en-GB" sz="1371" i="1" dirty="0">
                <a:solidFill>
                  <a:srgbClr val="FFFFFF"/>
                </a:solidFill>
                <a:latin typeface="+mj-lt"/>
              </a:rPr>
              <a:t>Phys. of Plasmas</a:t>
            </a:r>
            <a:r>
              <a:rPr lang="en-GB" sz="1371" dirty="0">
                <a:solidFill>
                  <a:srgbClr val="FFFFFF"/>
                </a:solidFill>
                <a:latin typeface="+mj-lt"/>
              </a:rPr>
              <a:t>, vol. 5, no. 5, p. 2130, 1998.</a:t>
            </a:r>
            <a:endParaRPr lang="en-US" sz="1371" dirty="0">
              <a:solidFill>
                <a:srgbClr val="FFFFFF"/>
              </a:solidFill>
              <a:latin typeface="+mj-lt"/>
            </a:endParaRPr>
          </a:p>
          <a:p>
            <a:pPr algn="l">
              <a:spcAft>
                <a:spcPts val="0"/>
              </a:spcAft>
            </a:pPr>
            <a:r>
              <a:rPr lang="en-US" sz="1371" dirty="0">
                <a:solidFill>
                  <a:srgbClr val="FFFFFF"/>
                </a:solidFill>
                <a:latin typeface="+mj-lt"/>
              </a:rPr>
              <a:t>[4] V. </a:t>
            </a:r>
            <a:r>
              <a:rPr lang="en-US" sz="1371" dirty="0" err="1">
                <a:solidFill>
                  <a:srgbClr val="FFFFFF"/>
                </a:solidFill>
                <a:latin typeface="+mj-lt"/>
              </a:rPr>
              <a:t>Milosavljević</a:t>
            </a:r>
            <a:r>
              <a:rPr lang="en-US" sz="1371" dirty="0">
                <a:solidFill>
                  <a:srgbClr val="FFFFFF"/>
                </a:solidFill>
                <a:latin typeface="+mj-lt"/>
              </a:rPr>
              <a:t> and G. </a:t>
            </a:r>
            <a:r>
              <a:rPr lang="en-US" sz="1371" dirty="0" err="1">
                <a:solidFill>
                  <a:srgbClr val="FFFFFF"/>
                </a:solidFill>
                <a:latin typeface="+mj-lt"/>
              </a:rPr>
              <a:t>Poparić</a:t>
            </a:r>
            <a:r>
              <a:rPr lang="en-US" sz="1371" dirty="0">
                <a:solidFill>
                  <a:srgbClr val="FFFFFF"/>
                </a:solidFill>
                <a:latin typeface="+mj-lt"/>
              </a:rPr>
              <a:t>, “Atomic spectral line free parameter deconvolution procedure,” </a:t>
            </a:r>
            <a:r>
              <a:rPr lang="en-US" sz="1371" i="1" dirty="0">
                <a:solidFill>
                  <a:srgbClr val="FFFFFF"/>
                </a:solidFill>
                <a:latin typeface="+mj-lt"/>
              </a:rPr>
              <a:t>Phys. Rev. E</a:t>
            </a:r>
            <a:r>
              <a:rPr lang="en-US" sz="1371" dirty="0">
                <a:solidFill>
                  <a:srgbClr val="FFFFFF"/>
                </a:solidFill>
                <a:latin typeface="+mj-lt"/>
              </a:rPr>
              <a:t>, vol. 63, 2001.</a:t>
            </a:r>
          </a:p>
          <a:p>
            <a:pPr algn="l">
              <a:spcAft>
                <a:spcPts val="0"/>
              </a:spcAft>
            </a:pPr>
            <a:r>
              <a:rPr lang="en-US" sz="1371" dirty="0">
                <a:solidFill>
                  <a:srgbClr val="FFFFFF"/>
                </a:solidFill>
                <a:latin typeface="+mj-lt"/>
              </a:rPr>
              <a:t>[5] H.R. </a:t>
            </a:r>
            <a:r>
              <a:rPr lang="en-US" sz="1371" dirty="0" err="1">
                <a:solidFill>
                  <a:srgbClr val="FFFFFF"/>
                </a:solidFill>
                <a:latin typeface="+mj-lt"/>
              </a:rPr>
              <a:t>Griem</a:t>
            </a:r>
            <a:r>
              <a:rPr lang="en-US" sz="1371" dirty="0">
                <a:solidFill>
                  <a:srgbClr val="FFFFFF"/>
                </a:solidFill>
                <a:latin typeface="+mj-lt"/>
              </a:rPr>
              <a:t> “Spectral Line Broadening by Plasmas,” </a:t>
            </a:r>
            <a:r>
              <a:rPr lang="en-US" sz="1371" i="1" dirty="0">
                <a:solidFill>
                  <a:srgbClr val="FFFFFF"/>
                </a:solidFill>
                <a:latin typeface="+mj-lt"/>
              </a:rPr>
              <a:t>Academic Press</a:t>
            </a:r>
            <a:r>
              <a:rPr lang="en-US" sz="1371" dirty="0">
                <a:solidFill>
                  <a:srgbClr val="FFFFFF"/>
                </a:solidFill>
                <a:latin typeface="+mj-lt"/>
              </a:rPr>
              <a:t>, 1974.</a:t>
            </a:r>
          </a:p>
          <a:p>
            <a:pPr algn="l">
              <a:spcAft>
                <a:spcPts val="0"/>
              </a:spcAft>
            </a:pPr>
            <a:r>
              <a:rPr lang="en-US" sz="1371" dirty="0">
                <a:solidFill>
                  <a:srgbClr val="FFFFFF"/>
                </a:solidFill>
                <a:latin typeface="+mj-lt"/>
              </a:rPr>
              <a:t>[6] A.L. LaJoie et al, “Plasma Window as Charge Stripper Complement,” </a:t>
            </a:r>
            <a:r>
              <a:rPr lang="en-US" sz="1371" i="1" dirty="0">
                <a:solidFill>
                  <a:srgbClr val="FFFFFF"/>
                </a:solidFill>
                <a:latin typeface="+mj-lt"/>
              </a:rPr>
              <a:t>LINAC2016 Proceedings</a:t>
            </a:r>
            <a:r>
              <a:rPr lang="en-US" sz="1371" dirty="0">
                <a:solidFill>
                  <a:srgbClr val="FFFFFF"/>
                </a:solidFill>
                <a:latin typeface="+mj-lt"/>
              </a:rPr>
              <a:t>, pp. 836-838, 2016.</a:t>
            </a:r>
          </a:p>
        </p:txBody>
      </p:sp>
      <p:grpSp>
        <p:nvGrpSpPr>
          <p:cNvPr id="14" name="Group 13"/>
          <p:cNvGrpSpPr/>
          <p:nvPr/>
        </p:nvGrpSpPr>
        <p:grpSpPr>
          <a:xfrm>
            <a:off x="20979477" y="42257180"/>
            <a:ext cx="10664050" cy="1234616"/>
            <a:chOff x="20711160" y="34693515"/>
            <a:chExt cx="8205878" cy="950026"/>
          </a:xfrm>
        </p:grpSpPr>
        <p:pic>
          <p:nvPicPr>
            <p:cNvPr id="169" name="Picture 10" descr="W:\NSCL Stuff\Images\nsf4c.gif"/>
            <p:cNvPicPr>
              <a:picLocks noChangeAspect="1" noChangeArrowheads="1"/>
            </p:cNvPicPr>
            <p:nvPr/>
          </p:nvPicPr>
          <p:blipFill>
            <a:blip r:embed="rId5" cstate="print"/>
            <a:srcRect/>
            <a:stretch>
              <a:fillRect/>
            </a:stretch>
          </p:blipFill>
          <p:spPr bwMode="auto">
            <a:xfrm>
              <a:off x="27946930" y="34693515"/>
              <a:ext cx="970108" cy="950026"/>
            </a:xfrm>
            <a:prstGeom prst="rect">
              <a:avLst/>
            </a:prstGeom>
            <a:noFill/>
            <a:effectLst/>
          </p:spPr>
        </p:pic>
        <p:sp>
          <p:nvSpPr>
            <p:cNvPr id="170" name="Text Box 11"/>
            <p:cNvSpPr txBox="1">
              <a:spLocks noChangeArrowheads="1"/>
            </p:cNvSpPr>
            <p:nvPr/>
          </p:nvSpPr>
          <p:spPr bwMode="auto">
            <a:xfrm>
              <a:off x="20711160" y="34889332"/>
              <a:ext cx="7053640" cy="710814"/>
            </a:xfrm>
            <a:prstGeom prst="rect">
              <a:avLst/>
            </a:prstGeom>
            <a:noFill/>
            <a:ln w="9525">
              <a:noFill/>
              <a:miter lim="800000"/>
              <a:headEnd/>
              <a:tailEnd/>
            </a:ln>
            <a:effectLst/>
          </p:spPr>
          <p:txBody>
            <a:bodyPr wrap="square" lIns="68013" tIns="34007" rIns="68013" bIns="34007">
              <a:spAutoFit/>
            </a:bodyPr>
            <a:lstStyle/>
            <a:p>
              <a:pPr>
                <a:spcAft>
                  <a:spcPts val="1736"/>
                </a:spcAft>
              </a:pPr>
              <a:r>
                <a:rPr lang="en-US" sz="1447" dirty="0">
                  <a:solidFill>
                    <a:srgbClr val="FFFFFF"/>
                  </a:solidFill>
                </a:rPr>
                <a:t>This work was supported by</a:t>
              </a:r>
              <a:br>
                <a:rPr lang="en-US" sz="1447" dirty="0">
                  <a:solidFill>
                    <a:srgbClr val="FFFFFF"/>
                  </a:solidFill>
                </a:rPr>
              </a:br>
              <a:r>
                <a:rPr lang="en-US" sz="1447" dirty="0">
                  <a:solidFill>
                    <a:srgbClr val="FFFFFF"/>
                  </a:solidFill>
                </a:rPr>
                <a:t>NSF Award PHY-1565546 . </a:t>
              </a:r>
            </a:p>
          </p:txBody>
        </p:sp>
      </p:grpSp>
      <p:sp>
        <p:nvSpPr>
          <p:cNvPr id="198" name="TextBox 197"/>
          <p:cNvSpPr txBox="1"/>
          <p:nvPr/>
        </p:nvSpPr>
        <p:spPr>
          <a:xfrm>
            <a:off x="17051478" y="8753667"/>
            <a:ext cx="1221522" cy="359457"/>
          </a:xfrm>
          <a:prstGeom prst="rect">
            <a:avLst/>
          </a:prstGeom>
          <a:noFill/>
        </p:spPr>
        <p:txBody>
          <a:bodyPr wrap="square" rtlCol="0">
            <a:spAutoFit/>
          </a:bodyPr>
          <a:lstStyle/>
          <a:p>
            <a:r>
              <a:rPr lang="en-US" sz="1736" dirty="0"/>
              <a:t>Gas inlet</a:t>
            </a:r>
          </a:p>
        </p:txBody>
      </p:sp>
      <p:sp>
        <p:nvSpPr>
          <p:cNvPr id="298" name="TextBox 297"/>
          <p:cNvSpPr txBox="1"/>
          <p:nvPr/>
        </p:nvSpPr>
        <p:spPr>
          <a:xfrm>
            <a:off x="408360" y="7522281"/>
            <a:ext cx="8352941" cy="2677656"/>
          </a:xfrm>
          <a:prstGeom prst="rect">
            <a:avLst/>
          </a:prstGeom>
          <a:noFill/>
        </p:spPr>
        <p:txBody>
          <a:bodyPr wrap="square" rtlCol="0">
            <a:spAutoFit/>
          </a:bodyPr>
          <a:lstStyle/>
          <a:p>
            <a:pPr algn="just"/>
            <a:r>
              <a:rPr lang="en-US" sz="2400" dirty="0"/>
              <a:t>The Plasma Window is a </a:t>
            </a:r>
            <a:r>
              <a:rPr lang="en-US" sz="2400" b="1" dirty="0"/>
              <a:t>wall stabilized DC arc discharge </a:t>
            </a:r>
            <a:r>
              <a:rPr lang="en-US" sz="2400" dirty="0"/>
              <a:t>[2] that </a:t>
            </a:r>
            <a:r>
              <a:rPr lang="en-US" sz="2400" b="1" dirty="0"/>
              <a:t>greatly inhibits the flow of gas</a:t>
            </a:r>
            <a:r>
              <a:rPr lang="en-US" sz="2400" dirty="0"/>
              <a:t>.  The cause of this is frequently attributed to an expected very high gas temperature in the arc channel.  </a:t>
            </a:r>
            <a:r>
              <a:rPr lang="en-US" sz="2400" b="1" dirty="0"/>
              <a:t>Suggested mechanisms </a:t>
            </a:r>
            <a:r>
              <a:rPr lang="en-US" sz="2400" dirty="0"/>
              <a:t>for this are an increase in </a:t>
            </a:r>
            <a:r>
              <a:rPr lang="en-US" sz="2400" b="1" dirty="0"/>
              <a:t>viscosity</a:t>
            </a:r>
            <a:r>
              <a:rPr lang="en-US" sz="2400" dirty="0"/>
              <a:t> in the plasma [3], and/or the establishment of a </a:t>
            </a:r>
            <a:r>
              <a:rPr lang="en-US" sz="2400" b="1" dirty="0"/>
              <a:t>choked flow condition.</a:t>
            </a:r>
          </a:p>
        </p:txBody>
      </p:sp>
      <p:sp>
        <p:nvSpPr>
          <p:cNvPr id="299" name="TextBox 298"/>
          <p:cNvSpPr txBox="1"/>
          <p:nvPr/>
        </p:nvSpPr>
        <p:spPr>
          <a:xfrm>
            <a:off x="408361" y="2975870"/>
            <a:ext cx="8294368" cy="4154984"/>
          </a:xfrm>
          <a:prstGeom prst="rect">
            <a:avLst/>
          </a:prstGeom>
          <a:noFill/>
        </p:spPr>
        <p:txBody>
          <a:bodyPr wrap="square" rtlCol="0">
            <a:spAutoFit/>
          </a:bodyPr>
          <a:lstStyle/>
          <a:p>
            <a:pPr algn="just"/>
            <a:r>
              <a:rPr lang="en-GB" sz="2400" dirty="0"/>
              <a:t>A </a:t>
            </a:r>
            <a:r>
              <a:rPr lang="en-GB" sz="2400" b="1" dirty="0"/>
              <a:t>gas charge stripper </a:t>
            </a:r>
            <a:r>
              <a:rPr lang="en-GB" sz="2400" dirty="0"/>
              <a:t>is an attractive option for high intensity heavy ion accelerator facilities due to its </a:t>
            </a:r>
            <a:r>
              <a:rPr lang="en-GB" sz="2400" b="1" dirty="0"/>
              <a:t>degradation immunity</a:t>
            </a:r>
            <a:r>
              <a:rPr lang="en-GB" sz="2400" dirty="0"/>
              <a:t>, as opposed to conventional carbon foil charge strippers that suffer radiation damage.  The main difficulty is </a:t>
            </a:r>
            <a:r>
              <a:rPr lang="en-GB" sz="2400" b="1" dirty="0"/>
              <a:t>maintaining a high pressure (~300 torr)</a:t>
            </a:r>
            <a:r>
              <a:rPr lang="en-GB" sz="2400" dirty="0"/>
              <a:t> in a windowless charge stripping gas chamber, yet </a:t>
            </a:r>
            <a:r>
              <a:rPr lang="en-GB" sz="2400" b="1" dirty="0"/>
              <a:t>also preventing excessive gas flow </a:t>
            </a:r>
            <a:r>
              <a:rPr lang="en-GB" sz="2400" dirty="0"/>
              <a:t>from this high pressure chamber to the connected low pressure (~10</a:t>
            </a:r>
            <a:r>
              <a:rPr lang="en-GB" sz="2400" baseline="30000" dirty="0"/>
              <a:t>-8</a:t>
            </a:r>
            <a:r>
              <a:rPr lang="en-GB" sz="2400" dirty="0"/>
              <a:t> torr) beamline region.  The </a:t>
            </a:r>
            <a:r>
              <a:rPr lang="en-GB" sz="2400" b="1" dirty="0"/>
              <a:t>Plasma Window </a:t>
            </a:r>
            <a:r>
              <a:rPr lang="en-GB" sz="2400" dirty="0"/>
              <a:t>is an option for allowing a </a:t>
            </a:r>
            <a:r>
              <a:rPr lang="en-GB" sz="2400" b="1" dirty="0"/>
              <a:t>better compromise between those two conditions </a:t>
            </a:r>
            <a:r>
              <a:rPr lang="en-GB" sz="2400" dirty="0"/>
              <a:t>than would otherwise be possible [1].</a:t>
            </a:r>
            <a:endParaRPr lang="en-US" sz="2400" dirty="0"/>
          </a:p>
        </p:txBody>
      </p:sp>
      <p:grpSp>
        <p:nvGrpSpPr>
          <p:cNvPr id="95" name="Group 94"/>
          <p:cNvGrpSpPr/>
          <p:nvPr/>
        </p:nvGrpSpPr>
        <p:grpSpPr>
          <a:xfrm>
            <a:off x="14969579" y="4733722"/>
            <a:ext cx="9131069" cy="5100034"/>
            <a:chOff x="10994112" y="22677120"/>
            <a:chExt cx="8228860" cy="4596117"/>
          </a:xfrm>
        </p:grpSpPr>
        <p:pic>
          <p:nvPicPr>
            <p:cNvPr id="96" name="Picture 95"/>
            <p:cNvPicPr>
              <a:picLocks noChangeAspect="1"/>
            </p:cNvPicPr>
            <p:nvPr/>
          </p:nvPicPr>
          <p:blipFill rotWithShape="1">
            <a:blip r:embed="rId6">
              <a:extLst>
                <a:ext uri="{28A0092B-C50C-407E-A947-70E740481C1C}">
                  <a14:useLocalDpi xmlns:a14="http://schemas.microsoft.com/office/drawing/2010/main" val="0"/>
                </a:ext>
              </a:extLst>
            </a:blip>
            <a:srcRect l="57408" r="7730"/>
            <a:stretch/>
          </p:blipFill>
          <p:spPr>
            <a:xfrm>
              <a:off x="15449794" y="22677120"/>
              <a:ext cx="3773178" cy="4596117"/>
            </a:xfrm>
            <a:prstGeom prst="rect">
              <a:avLst/>
            </a:prstGeom>
          </p:spPr>
        </p:pic>
        <p:pic>
          <p:nvPicPr>
            <p:cNvPr id="97" name="Picture 96"/>
            <p:cNvPicPr>
              <a:picLocks noChangeAspect="1"/>
            </p:cNvPicPr>
            <p:nvPr/>
          </p:nvPicPr>
          <p:blipFill rotWithShape="1">
            <a:blip r:embed="rId6">
              <a:extLst>
                <a:ext uri="{28A0092B-C50C-407E-A947-70E740481C1C}">
                  <a14:useLocalDpi xmlns:a14="http://schemas.microsoft.com/office/drawing/2010/main" val="0"/>
                </a:ext>
              </a:extLst>
            </a:blip>
            <a:srcRect r="58830"/>
            <a:stretch/>
          </p:blipFill>
          <p:spPr>
            <a:xfrm>
              <a:off x="10994112" y="22677120"/>
              <a:ext cx="4455681" cy="4596117"/>
            </a:xfrm>
            <a:prstGeom prst="rect">
              <a:avLst/>
            </a:prstGeom>
          </p:spPr>
        </p:pic>
      </p:grpSp>
      <p:sp>
        <p:nvSpPr>
          <p:cNvPr id="200" name="TextBox 199"/>
          <p:cNvSpPr txBox="1"/>
          <p:nvPr/>
        </p:nvSpPr>
        <p:spPr>
          <a:xfrm>
            <a:off x="13974587" y="4972238"/>
            <a:ext cx="2388872" cy="461665"/>
          </a:xfrm>
          <a:prstGeom prst="rect">
            <a:avLst/>
          </a:prstGeom>
          <a:noFill/>
        </p:spPr>
        <p:txBody>
          <a:bodyPr wrap="square" rtlCol="0">
            <a:spAutoFit/>
          </a:bodyPr>
          <a:lstStyle/>
          <a:p>
            <a:r>
              <a:rPr lang="en-US" sz="2400" b="1" dirty="0"/>
              <a:t>Cathode (3x)</a:t>
            </a:r>
          </a:p>
        </p:txBody>
      </p:sp>
      <p:sp>
        <p:nvSpPr>
          <p:cNvPr id="201" name="TextBox 200"/>
          <p:cNvSpPr txBox="1"/>
          <p:nvPr/>
        </p:nvSpPr>
        <p:spPr>
          <a:xfrm>
            <a:off x="21259480" y="6814247"/>
            <a:ext cx="1440249" cy="400110"/>
          </a:xfrm>
          <a:prstGeom prst="rect">
            <a:avLst/>
          </a:prstGeom>
          <a:noFill/>
        </p:spPr>
        <p:txBody>
          <a:bodyPr wrap="square" rtlCol="0">
            <a:spAutoFit/>
          </a:bodyPr>
          <a:lstStyle/>
          <a:p>
            <a:r>
              <a:rPr lang="en-US" sz="2000" dirty="0"/>
              <a:t>Gas Outlet</a:t>
            </a:r>
          </a:p>
        </p:txBody>
      </p:sp>
      <p:cxnSp>
        <p:nvCxnSpPr>
          <p:cNvPr id="202" name="Straight Arrow Connector 201" title="Gas Inlet"/>
          <p:cNvCxnSpPr/>
          <p:nvPr/>
        </p:nvCxnSpPr>
        <p:spPr bwMode="auto">
          <a:xfrm flipV="1">
            <a:off x="20594289" y="7278594"/>
            <a:ext cx="1047779" cy="11802"/>
          </a:xfrm>
          <a:prstGeom prst="straightConnector1">
            <a:avLst/>
          </a:prstGeom>
          <a:solidFill>
            <a:schemeClr val="accent1"/>
          </a:solidFill>
          <a:ln w="41275" cap="flat" cmpd="sng" algn="ctr">
            <a:solidFill>
              <a:schemeClr val="tx1"/>
            </a:solidFill>
            <a:prstDash val="solid"/>
            <a:round/>
            <a:headEnd type="none" w="med" len="med"/>
            <a:tailEnd type="triangle"/>
          </a:ln>
          <a:effectLst/>
        </p:spPr>
      </p:cxnSp>
      <p:sp>
        <p:nvSpPr>
          <p:cNvPr id="203" name="TextBox 202"/>
          <p:cNvSpPr txBox="1"/>
          <p:nvPr/>
        </p:nvSpPr>
        <p:spPr>
          <a:xfrm>
            <a:off x="20385173" y="5206081"/>
            <a:ext cx="2150009" cy="461665"/>
          </a:xfrm>
          <a:prstGeom prst="rect">
            <a:avLst/>
          </a:prstGeom>
          <a:noFill/>
        </p:spPr>
        <p:txBody>
          <a:bodyPr wrap="square" rtlCol="0">
            <a:spAutoFit/>
          </a:bodyPr>
          <a:lstStyle/>
          <a:p>
            <a:r>
              <a:rPr lang="en-US" sz="2400" b="1" dirty="0"/>
              <a:t>Anode Plate</a:t>
            </a:r>
          </a:p>
        </p:txBody>
      </p:sp>
      <p:sp>
        <p:nvSpPr>
          <p:cNvPr id="204" name="TextBox 203"/>
          <p:cNvSpPr txBox="1"/>
          <p:nvPr/>
        </p:nvSpPr>
        <p:spPr>
          <a:xfrm>
            <a:off x="14821319" y="8509742"/>
            <a:ext cx="2033214" cy="400110"/>
          </a:xfrm>
          <a:prstGeom prst="rect">
            <a:avLst/>
          </a:prstGeom>
          <a:noFill/>
        </p:spPr>
        <p:txBody>
          <a:bodyPr wrap="square" rtlCol="0">
            <a:spAutoFit/>
          </a:bodyPr>
          <a:lstStyle/>
          <a:p>
            <a:r>
              <a:rPr lang="en-US" sz="2000" dirty="0" err="1"/>
              <a:t>AlN</a:t>
            </a:r>
            <a:r>
              <a:rPr lang="en-US" sz="2000" dirty="0"/>
              <a:t> insulator</a:t>
            </a:r>
          </a:p>
        </p:txBody>
      </p:sp>
      <p:cxnSp>
        <p:nvCxnSpPr>
          <p:cNvPr id="205" name="Straight Arrow Connector 204"/>
          <p:cNvCxnSpPr/>
          <p:nvPr/>
        </p:nvCxnSpPr>
        <p:spPr bwMode="auto">
          <a:xfrm flipV="1">
            <a:off x="16983836" y="7767251"/>
            <a:ext cx="1034743" cy="888188"/>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209" name="Straight Arrow Connector 208"/>
          <p:cNvCxnSpPr/>
          <p:nvPr/>
        </p:nvCxnSpPr>
        <p:spPr bwMode="auto">
          <a:xfrm flipV="1">
            <a:off x="16883100" y="7723095"/>
            <a:ext cx="665826" cy="849564"/>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210" name="TextBox 209"/>
          <p:cNvSpPr txBox="1"/>
          <p:nvPr/>
        </p:nvSpPr>
        <p:spPr>
          <a:xfrm>
            <a:off x="16542048" y="4901259"/>
            <a:ext cx="958871" cy="400110"/>
          </a:xfrm>
          <a:prstGeom prst="rect">
            <a:avLst/>
          </a:prstGeom>
          <a:noFill/>
        </p:spPr>
        <p:txBody>
          <a:bodyPr wrap="square" rtlCol="0">
            <a:spAutoFit/>
          </a:bodyPr>
          <a:lstStyle/>
          <a:p>
            <a:r>
              <a:rPr lang="en-US" sz="2000" dirty="0"/>
              <a:t>O-Ring</a:t>
            </a:r>
          </a:p>
        </p:txBody>
      </p:sp>
      <p:cxnSp>
        <p:nvCxnSpPr>
          <p:cNvPr id="211" name="Straight Arrow Connector 210"/>
          <p:cNvCxnSpPr>
            <a:stCxn id="210" idx="2"/>
          </p:cNvCxnSpPr>
          <p:nvPr/>
        </p:nvCxnSpPr>
        <p:spPr bwMode="auto">
          <a:xfrm>
            <a:off x="17021484" y="5301369"/>
            <a:ext cx="986346" cy="1110994"/>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212" name="Straight Arrow Connector 211"/>
          <p:cNvCxnSpPr>
            <a:stCxn id="210" idx="2"/>
          </p:cNvCxnSpPr>
          <p:nvPr/>
        </p:nvCxnSpPr>
        <p:spPr bwMode="auto">
          <a:xfrm>
            <a:off x="17021484" y="5301369"/>
            <a:ext cx="507987" cy="1117503"/>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216" name="TextBox 215"/>
          <p:cNvSpPr txBox="1"/>
          <p:nvPr/>
        </p:nvSpPr>
        <p:spPr>
          <a:xfrm>
            <a:off x="17273701" y="4593243"/>
            <a:ext cx="1857315" cy="400110"/>
          </a:xfrm>
          <a:prstGeom prst="rect">
            <a:avLst/>
          </a:prstGeom>
          <a:noFill/>
        </p:spPr>
        <p:txBody>
          <a:bodyPr wrap="square" rtlCol="0">
            <a:spAutoFit/>
          </a:bodyPr>
          <a:lstStyle/>
          <a:p>
            <a:r>
              <a:rPr lang="en-US" sz="2000" dirty="0"/>
              <a:t>Cooling Plates</a:t>
            </a:r>
          </a:p>
        </p:txBody>
      </p:sp>
      <p:cxnSp>
        <p:nvCxnSpPr>
          <p:cNvPr id="217" name="Straight Arrow Connector 216"/>
          <p:cNvCxnSpPr/>
          <p:nvPr/>
        </p:nvCxnSpPr>
        <p:spPr bwMode="auto">
          <a:xfrm>
            <a:off x="18342642" y="4887434"/>
            <a:ext cx="7521" cy="747724"/>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218" name="Straight Arrow Connector 217"/>
          <p:cNvCxnSpPr/>
          <p:nvPr/>
        </p:nvCxnSpPr>
        <p:spPr bwMode="auto">
          <a:xfrm>
            <a:off x="18471838" y="4880479"/>
            <a:ext cx="322274" cy="684985"/>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219" name="Straight Arrow Connector 218"/>
          <p:cNvCxnSpPr/>
          <p:nvPr/>
        </p:nvCxnSpPr>
        <p:spPr bwMode="auto">
          <a:xfrm flipH="1">
            <a:off x="17876147" y="4872367"/>
            <a:ext cx="251661" cy="628604"/>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220" name="TextBox 219"/>
          <p:cNvSpPr txBox="1"/>
          <p:nvPr/>
        </p:nvSpPr>
        <p:spPr>
          <a:xfrm>
            <a:off x="13695425" y="7780110"/>
            <a:ext cx="2409783" cy="400110"/>
          </a:xfrm>
          <a:prstGeom prst="rect">
            <a:avLst/>
          </a:prstGeom>
          <a:noFill/>
        </p:spPr>
        <p:txBody>
          <a:bodyPr wrap="square" rtlCol="0">
            <a:spAutoFit/>
          </a:bodyPr>
          <a:lstStyle/>
          <a:p>
            <a:r>
              <a:rPr lang="en-US" sz="2000" dirty="0" smtClean="0"/>
              <a:t>High </a:t>
            </a:r>
            <a:r>
              <a:rPr lang="en-US" sz="2000" dirty="0"/>
              <a:t>Pressure </a:t>
            </a:r>
            <a:r>
              <a:rPr lang="en-US" sz="2000" dirty="0" smtClean="0"/>
              <a:t>Cell</a:t>
            </a:r>
            <a:endParaRPr lang="en-US" sz="2000" dirty="0"/>
          </a:p>
        </p:txBody>
      </p:sp>
      <p:sp>
        <p:nvSpPr>
          <p:cNvPr id="222" name="TextBox 221"/>
          <p:cNvSpPr txBox="1"/>
          <p:nvPr/>
        </p:nvSpPr>
        <p:spPr>
          <a:xfrm>
            <a:off x="22401913" y="6199155"/>
            <a:ext cx="1736749" cy="723972"/>
          </a:xfrm>
          <a:prstGeom prst="rect">
            <a:avLst/>
          </a:prstGeom>
          <a:noFill/>
        </p:spPr>
        <p:txBody>
          <a:bodyPr wrap="square" rtlCol="0">
            <a:spAutoFit/>
          </a:bodyPr>
          <a:lstStyle/>
          <a:p>
            <a:r>
              <a:rPr lang="en-US" sz="2000" dirty="0" smtClean="0"/>
              <a:t>Low </a:t>
            </a:r>
            <a:r>
              <a:rPr lang="en-US" sz="2000" dirty="0"/>
              <a:t>Pressure </a:t>
            </a:r>
            <a:r>
              <a:rPr lang="en-US" sz="2000" dirty="0" smtClean="0"/>
              <a:t>Chamber</a:t>
            </a:r>
            <a:endParaRPr lang="en-US" sz="2000" dirty="0"/>
          </a:p>
        </p:txBody>
      </p:sp>
      <p:sp>
        <p:nvSpPr>
          <p:cNvPr id="223" name="TextBox 222"/>
          <p:cNvSpPr txBox="1"/>
          <p:nvPr/>
        </p:nvSpPr>
        <p:spPr>
          <a:xfrm>
            <a:off x="18133227" y="3930833"/>
            <a:ext cx="4473494" cy="646331"/>
          </a:xfrm>
          <a:prstGeom prst="rect">
            <a:avLst/>
          </a:prstGeom>
          <a:solidFill>
            <a:schemeClr val="tx2">
              <a:lumMod val="50000"/>
            </a:schemeClr>
          </a:solidFill>
        </p:spPr>
        <p:txBody>
          <a:bodyPr wrap="square" rtlCol="0">
            <a:spAutoFit/>
          </a:bodyPr>
          <a:lstStyle/>
          <a:p>
            <a:pPr algn="ctr"/>
            <a:r>
              <a:rPr lang="en-US" dirty="0">
                <a:solidFill>
                  <a:srgbClr val="FFFFFF"/>
                </a:solidFill>
              </a:rPr>
              <a:t>Water Coolant – flowrate and temperature measured on supply and return</a:t>
            </a:r>
          </a:p>
        </p:txBody>
      </p:sp>
      <p:cxnSp>
        <p:nvCxnSpPr>
          <p:cNvPr id="256" name="Straight Arrow Connector 255"/>
          <p:cNvCxnSpPr/>
          <p:nvPr/>
        </p:nvCxnSpPr>
        <p:spPr bwMode="auto">
          <a:xfrm flipH="1">
            <a:off x="18725561" y="4571181"/>
            <a:ext cx="667343" cy="1943175"/>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257" name="Straight Arrow Connector 256"/>
          <p:cNvCxnSpPr/>
          <p:nvPr/>
        </p:nvCxnSpPr>
        <p:spPr bwMode="auto">
          <a:xfrm flipH="1">
            <a:off x="19095104" y="4608372"/>
            <a:ext cx="338352" cy="1912571"/>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56" name="Freeform 55"/>
          <p:cNvSpPr/>
          <p:nvPr/>
        </p:nvSpPr>
        <p:spPr bwMode="auto">
          <a:xfrm>
            <a:off x="14884179" y="7420045"/>
            <a:ext cx="645648" cy="404735"/>
          </a:xfrm>
          <a:custGeom>
            <a:avLst/>
            <a:gdLst>
              <a:gd name="connsiteX0" fmla="*/ 1004341 w 1004341"/>
              <a:gd name="connsiteY0" fmla="*/ 0 h 629587"/>
              <a:gd name="connsiteX1" fmla="*/ 0 w 1004341"/>
              <a:gd name="connsiteY1" fmla="*/ 0 h 629587"/>
              <a:gd name="connsiteX2" fmla="*/ 0 w 1004341"/>
              <a:gd name="connsiteY2" fmla="*/ 629587 h 629587"/>
            </a:gdLst>
            <a:ahLst/>
            <a:cxnLst>
              <a:cxn ang="0">
                <a:pos x="connsiteX0" y="connsiteY0"/>
              </a:cxn>
              <a:cxn ang="0">
                <a:pos x="connsiteX1" y="connsiteY1"/>
              </a:cxn>
              <a:cxn ang="0">
                <a:pos x="connsiteX2" y="connsiteY2"/>
              </a:cxn>
            </a:cxnLst>
            <a:rect l="l" t="t" r="r" b="b"/>
            <a:pathLst>
              <a:path w="1004341" h="629587">
                <a:moveTo>
                  <a:pt x="1004341" y="0"/>
                </a:moveTo>
                <a:lnTo>
                  <a:pt x="0" y="0"/>
                </a:lnTo>
                <a:lnTo>
                  <a:pt x="0" y="629587"/>
                </a:lnTo>
              </a:path>
            </a:pathLst>
          </a:custGeom>
          <a:noFill/>
          <a:ln w="41275" cap="flat" cmpd="sng" algn="ctr">
            <a:solidFill>
              <a:schemeClr val="tx1"/>
            </a:solidFill>
            <a:prstDash val="solid"/>
            <a:round/>
            <a:headEnd type="triangle" w="med" len="med"/>
            <a:tailEnd type="none" w="med" len="med"/>
          </a:ln>
          <a:effectLst/>
        </p:spPr>
        <p:txBody>
          <a:bodyPr vert="horz" wrap="square" lIns="58783" tIns="29392" rIns="58783" bIns="29392" numCol="1" rtlCol="0" anchor="t" anchorCtr="0" compatLnSpc="1">
            <a:prstTxWarp prst="textNoShape">
              <a:avLst/>
            </a:prstTxWarp>
          </a:bodyPr>
          <a:lstStyle/>
          <a:p>
            <a:pPr defTabSz="587770"/>
            <a:endParaRPr lang="en-US" sz="1158"/>
          </a:p>
        </p:txBody>
      </p:sp>
      <p:cxnSp>
        <p:nvCxnSpPr>
          <p:cNvPr id="109" name="Straight Arrow Connector 108"/>
          <p:cNvCxnSpPr/>
          <p:nvPr/>
        </p:nvCxnSpPr>
        <p:spPr bwMode="auto">
          <a:xfrm flipH="1" flipV="1">
            <a:off x="19970912" y="8538235"/>
            <a:ext cx="882516" cy="214034"/>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111" name="TextBox 110"/>
          <p:cNvSpPr txBox="1"/>
          <p:nvPr/>
        </p:nvSpPr>
        <p:spPr>
          <a:xfrm>
            <a:off x="20594289" y="8456097"/>
            <a:ext cx="958871" cy="707886"/>
          </a:xfrm>
          <a:prstGeom prst="rect">
            <a:avLst/>
          </a:prstGeom>
          <a:noFill/>
        </p:spPr>
        <p:txBody>
          <a:bodyPr wrap="square" rtlCol="0">
            <a:spAutoFit/>
          </a:bodyPr>
          <a:lstStyle/>
          <a:p>
            <a:r>
              <a:rPr lang="en-US" sz="2000" dirty="0"/>
              <a:t>G10 spacer</a:t>
            </a:r>
          </a:p>
        </p:txBody>
      </p:sp>
      <p:cxnSp>
        <p:nvCxnSpPr>
          <p:cNvPr id="113" name="Straight Arrow Connector 112"/>
          <p:cNvCxnSpPr/>
          <p:nvPr/>
        </p:nvCxnSpPr>
        <p:spPr bwMode="auto">
          <a:xfrm flipH="1" flipV="1">
            <a:off x="19496389" y="8633369"/>
            <a:ext cx="1285895" cy="186534"/>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120" name="TextBox 119"/>
          <p:cNvSpPr txBox="1"/>
          <p:nvPr/>
        </p:nvSpPr>
        <p:spPr>
          <a:xfrm>
            <a:off x="9063589" y="2979583"/>
            <a:ext cx="4574303" cy="7478970"/>
          </a:xfrm>
          <a:prstGeom prst="rect">
            <a:avLst/>
          </a:prstGeom>
          <a:noFill/>
        </p:spPr>
        <p:txBody>
          <a:bodyPr wrap="square" rtlCol="0">
            <a:spAutoFit/>
          </a:bodyPr>
          <a:lstStyle/>
          <a:p>
            <a:pPr algn="just"/>
            <a:r>
              <a:rPr lang="en-GB" sz="2400" dirty="0"/>
              <a:t>The window is comprised of six 7 mm thick floating voltage metal plates separated by O-rings, </a:t>
            </a:r>
            <a:r>
              <a:rPr lang="en-GB" sz="2400" dirty="0" err="1"/>
              <a:t>aluminum</a:t>
            </a:r>
            <a:r>
              <a:rPr lang="en-GB" sz="2400" dirty="0"/>
              <a:t>-nitride spacers, and G10 insulating spacers all 2 mm thick. </a:t>
            </a:r>
          </a:p>
          <a:p>
            <a:pPr algn="just"/>
            <a:r>
              <a:rPr lang="en-GB" sz="2400" dirty="0"/>
              <a:t> </a:t>
            </a:r>
          </a:p>
          <a:p>
            <a:pPr algn="just"/>
            <a:r>
              <a:rPr lang="en-GB" sz="2400" dirty="0"/>
              <a:t>All the initial plates have an inner hole of diameter 6 mm, with the exception the anode plate and the cooling plate immediately preceding it, both of which have a hole of 10 mm diameter.  Each plate, cathode, cathode-holding structure, and anode are water cooled.</a:t>
            </a:r>
          </a:p>
          <a:p>
            <a:pPr algn="just"/>
            <a:endParaRPr lang="en-US" sz="2400" dirty="0"/>
          </a:p>
          <a:p>
            <a:pPr algn="just"/>
            <a:r>
              <a:rPr lang="en-US" sz="2400" dirty="0"/>
              <a:t>The present study is on Argon gas, and a similar study of Helium gas will follow.</a:t>
            </a:r>
            <a:endParaRPr lang="en-GB" sz="2400" dirty="0"/>
          </a:p>
        </p:txBody>
      </p:sp>
      <p:pic>
        <p:nvPicPr>
          <p:cNvPr id="297" name="Picture 29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20421693" y="9136408"/>
            <a:ext cx="618771" cy="905729"/>
          </a:xfrm>
          <a:prstGeom prst="rect">
            <a:avLst/>
          </a:prstGeom>
        </p:spPr>
      </p:pic>
      <p:sp>
        <p:nvSpPr>
          <p:cNvPr id="246" name="TextBox 245"/>
          <p:cNvSpPr txBox="1"/>
          <p:nvPr/>
        </p:nvSpPr>
        <p:spPr>
          <a:xfrm>
            <a:off x="16710378" y="9655846"/>
            <a:ext cx="3113554" cy="923330"/>
          </a:xfrm>
          <a:prstGeom prst="rect">
            <a:avLst/>
          </a:prstGeom>
          <a:solidFill>
            <a:schemeClr val="tx2">
              <a:lumMod val="50000"/>
            </a:schemeClr>
          </a:solidFill>
        </p:spPr>
        <p:txBody>
          <a:bodyPr wrap="square" rtlCol="0">
            <a:spAutoFit/>
          </a:bodyPr>
          <a:lstStyle/>
          <a:p>
            <a:pPr algn="ctr"/>
            <a:r>
              <a:rPr lang="en-US" dirty="0">
                <a:solidFill>
                  <a:srgbClr val="FFFFFF"/>
                </a:solidFill>
              </a:rPr>
              <a:t>Floating Voltage measured relative to grounded anode by DMM</a:t>
            </a:r>
          </a:p>
        </p:txBody>
      </p:sp>
      <p:cxnSp>
        <p:nvCxnSpPr>
          <p:cNvPr id="225" name="Straight Connector 224"/>
          <p:cNvCxnSpPr/>
          <p:nvPr/>
        </p:nvCxnSpPr>
        <p:spPr bwMode="auto">
          <a:xfrm>
            <a:off x="17362544" y="8802039"/>
            <a:ext cx="129249" cy="767955"/>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138" name="Straight Connector 137"/>
          <p:cNvCxnSpPr/>
          <p:nvPr/>
        </p:nvCxnSpPr>
        <p:spPr bwMode="auto">
          <a:xfrm>
            <a:off x="17780348" y="8737059"/>
            <a:ext cx="66456" cy="77901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140" name="Straight Connector 139"/>
          <p:cNvCxnSpPr/>
          <p:nvPr/>
        </p:nvCxnSpPr>
        <p:spPr bwMode="auto">
          <a:xfrm flipH="1">
            <a:off x="18290172" y="8862266"/>
            <a:ext cx="7657" cy="668855"/>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141" name="Straight Connector 140"/>
          <p:cNvCxnSpPr/>
          <p:nvPr/>
        </p:nvCxnSpPr>
        <p:spPr bwMode="auto">
          <a:xfrm flipH="1">
            <a:off x="18550338" y="8874384"/>
            <a:ext cx="224739" cy="671486"/>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142" name="Straight Connector 141"/>
          <p:cNvCxnSpPr/>
          <p:nvPr/>
        </p:nvCxnSpPr>
        <p:spPr bwMode="auto">
          <a:xfrm flipH="1">
            <a:off x="18948447" y="8782097"/>
            <a:ext cx="368249" cy="763773"/>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143" name="Straight Connector 142"/>
          <p:cNvCxnSpPr/>
          <p:nvPr/>
        </p:nvCxnSpPr>
        <p:spPr bwMode="auto">
          <a:xfrm flipH="1">
            <a:off x="19308593" y="8916693"/>
            <a:ext cx="384889" cy="653301"/>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251" name="Straight Arrow Connector 250"/>
          <p:cNvCxnSpPr/>
          <p:nvPr/>
        </p:nvCxnSpPr>
        <p:spPr bwMode="auto">
          <a:xfrm>
            <a:off x="14476223" y="7272455"/>
            <a:ext cx="2575255" cy="0"/>
          </a:xfrm>
          <a:prstGeom prst="straightConnector1">
            <a:avLst/>
          </a:prstGeom>
          <a:solidFill>
            <a:schemeClr val="accent1"/>
          </a:solidFill>
          <a:ln w="47625" cap="flat" cmpd="sng" algn="ctr">
            <a:solidFill>
              <a:schemeClr val="accent1">
                <a:lumMod val="50000"/>
              </a:schemeClr>
            </a:solidFill>
            <a:prstDash val="dash"/>
            <a:round/>
            <a:headEnd type="none" w="med" len="med"/>
            <a:tailEnd type="triangle"/>
          </a:ln>
          <a:effectLst/>
        </p:spPr>
      </p:cxnSp>
      <p:sp>
        <p:nvSpPr>
          <p:cNvPr id="176" name="TextBox 175"/>
          <p:cNvSpPr txBox="1"/>
          <p:nvPr/>
        </p:nvSpPr>
        <p:spPr>
          <a:xfrm>
            <a:off x="13716886" y="6645480"/>
            <a:ext cx="2463761" cy="527580"/>
          </a:xfrm>
          <a:prstGeom prst="rect">
            <a:avLst/>
          </a:prstGeom>
          <a:solidFill>
            <a:schemeClr val="tx2">
              <a:lumMod val="50000"/>
            </a:schemeClr>
          </a:solidFill>
        </p:spPr>
        <p:txBody>
          <a:bodyPr wrap="square" rtlCol="0">
            <a:spAutoFit/>
          </a:bodyPr>
          <a:lstStyle/>
          <a:p>
            <a:pPr algn="ctr"/>
            <a:r>
              <a:rPr lang="en-US" sz="1414" dirty="0">
                <a:solidFill>
                  <a:srgbClr val="FFFFFF"/>
                </a:solidFill>
              </a:rPr>
              <a:t>Line of Sight to Spectrometer (fiber optic)</a:t>
            </a:r>
          </a:p>
        </p:txBody>
      </p:sp>
      <p:grpSp>
        <p:nvGrpSpPr>
          <p:cNvPr id="40" name="Group 39"/>
          <p:cNvGrpSpPr/>
          <p:nvPr/>
        </p:nvGrpSpPr>
        <p:grpSpPr>
          <a:xfrm>
            <a:off x="24355324" y="2121631"/>
            <a:ext cx="8307018" cy="16750819"/>
            <a:chOff x="36968294" y="4104127"/>
            <a:chExt cx="13000850" cy="18619681"/>
          </a:xfrm>
        </p:grpSpPr>
        <p:sp>
          <p:nvSpPr>
            <p:cNvPr id="181" name="Rectangle 180"/>
            <p:cNvSpPr/>
            <p:nvPr/>
          </p:nvSpPr>
          <p:spPr>
            <a:xfrm>
              <a:off x="36968294" y="5030823"/>
              <a:ext cx="13000850" cy="17692985"/>
            </a:xfrm>
            <a:prstGeom prst="rect">
              <a:avLst/>
            </a:prstGeom>
            <a:solidFill>
              <a:srgbClr val="E6E6DB"/>
            </a:solidFill>
            <a:ln>
              <a:solidFill>
                <a:srgbClr val="0C6B3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736" dirty="0">
                <a:solidFill>
                  <a:schemeClr val="tx1"/>
                </a:solidFill>
                <a:latin typeface="Trebuchet MS" panose="020B0603020202020204" pitchFamily="34" charset="0"/>
              </a:endParaRPr>
            </a:p>
          </p:txBody>
        </p:sp>
        <p:sp>
          <p:nvSpPr>
            <p:cNvPr id="182" name="Rectangle 181"/>
            <p:cNvSpPr/>
            <p:nvPr/>
          </p:nvSpPr>
          <p:spPr>
            <a:xfrm>
              <a:off x="36968294" y="4104127"/>
              <a:ext cx="13000850" cy="896275"/>
            </a:xfrm>
            <a:prstGeom prst="rect">
              <a:avLst/>
            </a:prstGeom>
            <a:solidFill>
              <a:srgbClr val="0C6B3B"/>
            </a:solidFill>
            <a:ln>
              <a:solidFill>
                <a:srgbClr val="0C6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16" dirty="0">
                  <a:solidFill>
                    <a:srgbClr val="FFFFFF"/>
                  </a:solidFill>
                  <a:latin typeface="Trebuchet MS" panose="020B0603020202020204" pitchFamily="34" charset="0"/>
                  <a:cs typeface="Times New Roman" panose="02020603050405020304" pitchFamily="18" charset="0"/>
                </a:rPr>
                <a:t>Experiment: Diagnostics</a:t>
              </a:r>
            </a:p>
          </p:txBody>
        </p:sp>
      </p:grpSp>
      <p:sp>
        <p:nvSpPr>
          <p:cNvPr id="41" name="TextBox 40"/>
          <p:cNvSpPr txBox="1"/>
          <p:nvPr/>
        </p:nvSpPr>
        <p:spPr>
          <a:xfrm>
            <a:off x="24561281" y="2982593"/>
            <a:ext cx="7868434" cy="12588061"/>
          </a:xfrm>
          <a:prstGeom prst="rect">
            <a:avLst/>
          </a:prstGeom>
          <a:noFill/>
        </p:spPr>
        <p:txBody>
          <a:bodyPr wrap="square" rtlCol="0">
            <a:spAutoFit/>
          </a:bodyPr>
          <a:lstStyle/>
          <a:p>
            <a:pPr algn="just"/>
            <a:r>
              <a:rPr lang="en-US" sz="2800" dirty="0">
                <a:ea typeface="Tahoma" panose="020B0604030504040204" pitchFamily="34" charset="0"/>
                <a:cs typeface="Tahoma" panose="020B0604030504040204" pitchFamily="34" charset="0"/>
              </a:rPr>
              <a:t>Gas flowrates are also obtained for both no-arc (just gas) and with-arc conditions as a function of the Gas Cell pressure.  The ratio of these two flowrates at a given Gas Cell Pressure is termed the Flowrate Reduction Factor and is shown below.</a:t>
            </a:r>
          </a:p>
          <a:p>
            <a:pPr algn="just"/>
            <a:endParaRPr lang="en-US" sz="2800" dirty="0"/>
          </a:p>
          <a:p>
            <a:pPr algn="just"/>
            <a:endParaRPr lang="en-US" sz="2800" dirty="0"/>
          </a:p>
          <a:p>
            <a:pPr algn="just"/>
            <a:endParaRPr lang="en-US" sz="2800" dirty="0"/>
          </a:p>
          <a:p>
            <a:pPr algn="just"/>
            <a:r>
              <a:rPr lang="en-US" sz="2800" dirty="0"/>
              <a:t>Power Deposition for each plate is calculated via a calorimetric analysis using the water temperature difference between supply and return side, and the water’s flowrate.</a:t>
            </a:r>
          </a:p>
          <a:p>
            <a:pPr algn="just"/>
            <a:endParaRPr lang="en-US" sz="2800" dirty="0"/>
          </a:p>
          <a:p>
            <a:pPr algn="just"/>
            <a:r>
              <a:rPr lang="en-US" sz="2800" dirty="0"/>
              <a:t>Floating Voltage of each component relative to grounded anode is measured.  Differences of these floating voltage values between adjacent components are shown below.</a:t>
            </a:r>
          </a:p>
          <a:p>
            <a:pPr algn="just"/>
            <a:endParaRPr lang="en-US" sz="2800" dirty="0"/>
          </a:p>
          <a:p>
            <a:pPr algn="just"/>
            <a:r>
              <a:rPr lang="en-US" sz="2800" dirty="0"/>
              <a:t>Relative irradiance of emission lines from </a:t>
            </a:r>
            <a:r>
              <a:rPr lang="en-US" sz="2800" dirty="0" err="1"/>
              <a:t>ArII</a:t>
            </a:r>
            <a:r>
              <a:rPr lang="en-US" sz="2800" dirty="0"/>
              <a:t> in the plasma allow determination of electron temperature via the Boltzmann Line Method for optically thin transitions</a:t>
            </a:r>
            <a:r>
              <a:rPr lang="en-US" sz="2800" dirty="0">
                <a:ea typeface="Tahoma" panose="020B0604030504040204" pitchFamily="34" charset="0"/>
                <a:cs typeface="Tahoma" panose="020B0604030504040204" pitchFamily="34" charset="0"/>
              </a:rPr>
              <a:t>, a sample determination of which is shown</a:t>
            </a:r>
            <a:r>
              <a:rPr lang="en-US" sz="2800" dirty="0"/>
              <a:t>.  </a:t>
            </a:r>
          </a:p>
          <a:p>
            <a:pPr algn="just"/>
            <a:r>
              <a:rPr lang="en-US" sz="2800" dirty="0"/>
              <a:t>Electron density is obtained by Stark  Broadening analysis, through determining values of line shape parameters, the electron impact width and the ion broadening parameter [4,5].</a:t>
            </a:r>
          </a:p>
          <a:p>
            <a:pPr algn="just"/>
            <a:endParaRPr lang="en-US" sz="2800" dirty="0"/>
          </a:p>
        </p:txBody>
      </p:sp>
      <p:pic>
        <p:nvPicPr>
          <p:cNvPr id="63" name="Picture 62"/>
          <p:cNvPicPr>
            <a:picLocks noChangeAspect="1"/>
          </p:cNvPicPr>
          <p:nvPr/>
        </p:nvPicPr>
        <p:blipFill>
          <a:blip r:embed="rId8"/>
          <a:stretch>
            <a:fillRect/>
          </a:stretch>
        </p:blipFill>
        <p:spPr>
          <a:xfrm>
            <a:off x="25509289" y="5735887"/>
            <a:ext cx="6078401" cy="783439"/>
          </a:xfrm>
          <a:prstGeom prst="rect">
            <a:avLst/>
          </a:prstGeom>
          <a:solidFill>
            <a:srgbClr val="FFFFFF"/>
          </a:solidFill>
        </p:spPr>
      </p:pic>
      <p:grpSp>
        <p:nvGrpSpPr>
          <p:cNvPr id="44" name="Group 43"/>
          <p:cNvGrpSpPr/>
          <p:nvPr/>
        </p:nvGrpSpPr>
        <p:grpSpPr>
          <a:xfrm>
            <a:off x="24427368" y="14992082"/>
            <a:ext cx="8270996" cy="3865008"/>
            <a:chOff x="24427368" y="15652536"/>
            <a:chExt cx="8270996" cy="3865008"/>
          </a:xfrm>
        </p:grpSpPr>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427368" y="15652536"/>
              <a:ext cx="6871124" cy="3865008"/>
            </a:xfrm>
            <a:prstGeom prst="rect">
              <a:avLst/>
            </a:prstGeom>
          </p:spPr>
        </p:pic>
        <p:sp>
          <p:nvSpPr>
            <p:cNvPr id="6" name="Oval 5"/>
            <p:cNvSpPr/>
            <p:nvPr/>
          </p:nvSpPr>
          <p:spPr bwMode="auto">
            <a:xfrm rot="20700000">
              <a:off x="26921381" y="16360257"/>
              <a:ext cx="2172473" cy="1363708"/>
            </a:xfrm>
            <a:prstGeom prst="ellipse">
              <a:avLst/>
            </a:prstGeom>
            <a:noFill/>
            <a:ln w="57150" cap="flat" cmpd="sng" algn="ctr">
              <a:solidFill>
                <a:schemeClr val="accent6"/>
              </a:solidFill>
              <a:prstDash val="solid"/>
              <a:round/>
              <a:headEnd type="none" w="med" len="med"/>
              <a:tailEnd type="none" w="med" len="med"/>
            </a:ln>
            <a:effectLst/>
          </p:spPr>
          <p:txBody>
            <a:bodyPr rot="0" spcFirstLastPara="0" vertOverflow="overflow" horzOverflow="overflow" vert="horz" wrap="square" lIns="58783" tIns="29391" rIns="58783" bIns="29391" numCol="1" spcCol="0" rtlCol="0" fromWordArt="0" anchor="t" anchorCtr="0" forceAA="0" compatLnSpc="1">
              <a:prstTxWarp prst="textNoShape">
                <a:avLst/>
              </a:prstTxWarp>
              <a:noAutofit/>
            </a:bodyPr>
            <a:lstStyle/>
            <a:p>
              <a:pPr defTabSz="587799"/>
              <a:endParaRPr lang="en-US" sz="1157">
                <a:solidFill>
                  <a:schemeClr val="accent6"/>
                </a:solidFill>
              </a:endParaRPr>
            </a:p>
          </p:txBody>
        </p:sp>
        <p:cxnSp>
          <p:nvCxnSpPr>
            <p:cNvPr id="22" name="Straight Connector 21"/>
            <p:cNvCxnSpPr/>
            <p:nvPr/>
          </p:nvCxnSpPr>
          <p:spPr bwMode="auto">
            <a:xfrm>
              <a:off x="28949390" y="16559768"/>
              <a:ext cx="2504564" cy="92477"/>
            </a:xfrm>
            <a:prstGeom prst="line">
              <a:avLst/>
            </a:prstGeom>
            <a:solidFill>
              <a:schemeClr val="accent1"/>
            </a:solidFill>
            <a:ln w="57150" cap="flat" cmpd="sng" algn="ctr">
              <a:solidFill>
                <a:schemeClr val="accent6"/>
              </a:solidFill>
              <a:prstDash val="solid"/>
              <a:round/>
              <a:headEnd type="none" w="med" len="med"/>
              <a:tailEnd type="none" w="med" len="med"/>
            </a:ln>
            <a:effectLst/>
          </p:spPr>
        </p:cxnSp>
        <p:sp>
          <p:nvSpPr>
            <p:cNvPr id="23" name="TextBox 22"/>
            <p:cNvSpPr txBox="1"/>
            <p:nvPr/>
          </p:nvSpPr>
          <p:spPr>
            <a:xfrm>
              <a:off x="30844918" y="16347912"/>
              <a:ext cx="1853446" cy="954107"/>
            </a:xfrm>
            <a:prstGeom prst="rect">
              <a:avLst/>
            </a:prstGeom>
            <a:noFill/>
          </p:spPr>
          <p:txBody>
            <a:bodyPr wrap="square" rtlCol="0">
              <a:spAutoFit/>
            </a:bodyPr>
            <a:lstStyle/>
            <a:p>
              <a:r>
                <a:rPr lang="en-US" sz="2800" dirty="0"/>
                <a:t>Plasma Window</a:t>
              </a:r>
            </a:p>
          </p:txBody>
        </p:sp>
      </p:grpSp>
      <p:grpSp>
        <p:nvGrpSpPr>
          <p:cNvPr id="184" name="Group 183"/>
          <p:cNvGrpSpPr/>
          <p:nvPr/>
        </p:nvGrpSpPr>
        <p:grpSpPr>
          <a:xfrm>
            <a:off x="238940" y="10940329"/>
            <a:ext cx="13122761" cy="7932121"/>
            <a:chOff x="320042" y="10346286"/>
            <a:chExt cx="28602918" cy="6534139"/>
          </a:xfrm>
        </p:grpSpPr>
        <p:sp>
          <p:nvSpPr>
            <p:cNvPr id="206" name="Rectangle 205"/>
            <p:cNvSpPr/>
            <p:nvPr/>
          </p:nvSpPr>
          <p:spPr>
            <a:xfrm>
              <a:off x="320042" y="11024534"/>
              <a:ext cx="28602918" cy="5855891"/>
            </a:xfrm>
            <a:prstGeom prst="rect">
              <a:avLst/>
            </a:prstGeom>
            <a:solidFill>
              <a:srgbClr val="E6E6DB"/>
            </a:solidFill>
            <a:ln>
              <a:solidFill>
                <a:srgbClr val="0C6B3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736" dirty="0">
                <a:solidFill>
                  <a:schemeClr val="tx1"/>
                </a:solidFill>
                <a:latin typeface="Trebuchet MS" panose="020B0603020202020204" pitchFamily="34" charset="0"/>
              </a:endParaRPr>
            </a:p>
          </p:txBody>
        </p:sp>
        <p:sp>
          <p:nvSpPr>
            <p:cNvPr id="213" name="Rectangle 212"/>
            <p:cNvSpPr/>
            <p:nvPr/>
          </p:nvSpPr>
          <p:spPr>
            <a:xfrm>
              <a:off x="320042" y="10346286"/>
              <a:ext cx="28602918" cy="670387"/>
            </a:xfrm>
            <a:prstGeom prst="rect">
              <a:avLst/>
            </a:prstGeom>
            <a:solidFill>
              <a:srgbClr val="0C6B3B"/>
            </a:solidFill>
            <a:ln>
              <a:solidFill>
                <a:srgbClr val="0C6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16" dirty="0">
                  <a:solidFill>
                    <a:srgbClr val="FFFFFF"/>
                  </a:solidFill>
                  <a:latin typeface="Trebuchet MS" panose="020B0603020202020204" pitchFamily="34" charset="0"/>
                  <a:cs typeface="Times New Roman" panose="02020603050405020304" pitchFamily="18" charset="0"/>
                </a:rPr>
                <a:t>Calculation: Electron Density</a:t>
              </a:r>
            </a:p>
          </p:txBody>
        </p:sp>
      </p:grpSp>
      <p:pic>
        <p:nvPicPr>
          <p:cNvPr id="185" name="Picture 184"/>
          <p:cNvPicPr>
            <a:picLocks noChangeAspect="1"/>
          </p:cNvPicPr>
          <p:nvPr/>
        </p:nvPicPr>
        <p:blipFill>
          <a:blip r:embed="rId10"/>
          <a:stretch>
            <a:fillRect/>
          </a:stretch>
        </p:blipFill>
        <p:spPr>
          <a:xfrm>
            <a:off x="256350" y="13762448"/>
            <a:ext cx="4962894" cy="970933"/>
          </a:xfrm>
          <a:prstGeom prst="rect">
            <a:avLst/>
          </a:prstGeom>
        </p:spPr>
      </p:pic>
      <p:pic>
        <p:nvPicPr>
          <p:cNvPr id="186" name="Picture 185"/>
          <p:cNvPicPr>
            <a:picLocks noChangeAspect="1"/>
          </p:cNvPicPr>
          <p:nvPr/>
        </p:nvPicPr>
        <p:blipFill>
          <a:blip r:embed="rId11"/>
          <a:stretch>
            <a:fillRect/>
          </a:stretch>
        </p:blipFill>
        <p:spPr>
          <a:xfrm>
            <a:off x="299208" y="12546538"/>
            <a:ext cx="7392942" cy="970048"/>
          </a:xfrm>
          <a:prstGeom prst="rect">
            <a:avLst/>
          </a:prstGeom>
        </p:spPr>
      </p:pic>
      <p:sp>
        <p:nvSpPr>
          <p:cNvPr id="187" name="TextBox 186"/>
          <p:cNvSpPr txBox="1"/>
          <p:nvPr/>
        </p:nvSpPr>
        <p:spPr>
          <a:xfrm>
            <a:off x="249586" y="11784004"/>
            <a:ext cx="8217325" cy="725455"/>
          </a:xfrm>
          <a:prstGeom prst="rect">
            <a:avLst/>
          </a:prstGeom>
          <a:noFill/>
        </p:spPr>
        <p:txBody>
          <a:bodyPr wrap="square" rtlCol="0">
            <a:spAutoFit/>
          </a:bodyPr>
          <a:lstStyle/>
          <a:p>
            <a:pPr algn="l"/>
            <a:r>
              <a:rPr lang="en-US" sz="2057" dirty="0">
                <a:latin typeface="Cambria Math" panose="02040503050406030204" pitchFamily="18" charset="0"/>
                <a:ea typeface="Cambria Math" panose="02040503050406030204" pitchFamily="18" charset="0"/>
                <a:cs typeface="Times New Roman" panose="02020603050405020304" pitchFamily="18" charset="0"/>
              </a:rPr>
              <a:t>Fitting to peak profile yields parameters </a:t>
            </a:r>
            <a:r>
              <a:rPr lang="el-GR" sz="2057" b="1" dirty="0">
                <a:latin typeface="Cambria Math" panose="02040503050406030204" pitchFamily="18" charset="0"/>
                <a:ea typeface="Cambria Math" panose="02040503050406030204" pitchFamily="18" charset="0"/>
                <a:cs typeface="Times New Roman" panose="02020603050405020304" pitchFamily="18" charset="0"/>
              </a:rPr>
              <a:t>α</a:t>
            </a:r>
            <a:r>
              <a:rPr lang="en-US" sz="2057" b="1" dirty="0">
                <a:latin typeface="Cambria Math" panose="02040503050406030204" pitchFamily="18" charset="0"/>
                <a:ea typeface="Cambria Math" panose="02040503050406030204" pitchFamily="18" charset="0"/>
                <a:cs typeface="Times New Roman" panose="02020603050405020304" pitchFamily="18" charset="0"/>
              </a:rPr>
              <a:t> </a:t>
            </a:r>
            <a:r>
              <a:rPr lang="en-US" sz="2057" dirty="0">
                <a:latin typeface="Cambria Math" panose="02040503050406030204" pitchFamily="18" charset="0"/>
                <a:ea typeface="Cambria Math" panose="02040503050406030204" pitchFamily="18" charset="0"/>
                <a:cs typeface="Times New Roman" panose="02020603050405020304" pitchFamily="18" charset="0"/>
              </a:rPr>
              <a:t>(ion-broadening parameter), </a:t>
            </a:r>
            <a:r>
              <a:rPr lang="en-US" sz="2057" b="1" dirty="0" err="1" smtClean="0">
                <a:latin typeface="Cambria Math" panose="02040503050406030204" pitchFamily="18" charset="0"/>
                <a:ea typeface="Cambria Math" panose="02040503050406030204" pitchFamily="18" charset="0"/>
                <a:cs typeface="Times New Roman" panose="02020603050405020304" pitchFamily="18" charset="0"/>
              </a:rPr>
              <a:t>W</a:t>
            </a:r>
            <a:r>
              <a:rPr lang="en-US" sz="2057" b="1" baseline="-25000" dirty="0" err="1" smtClean="0">
                <a:latin typeface="Cambria Math" panose="02040503050406030204" pitchFamily="18" charset="0"/>
                <a:ea typeface="Cambria Math" panose="02040503050406030204" pitchFamily="18" charset="0"/>
                <a:cs typeface="Times New Roman" panose="02020603050405020304" pitchFamily="18" charset="0"/>
              </a:rPr>
              <a:t>j</a:t>
            </a:r>
            <a:r>
              <a:rPr lang="en-US" sz="2057" baseline="-25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057" dirty="0" smtClean="0">
                <a:latin typeface="Cambria Math" panose="02040503050406030204" pitchFamily="18" charset="0"/>
                <a:ea typeface="Cambria Math" panose="02040503050406030204" pitchFamily="18" charset="0"/>
                <a:cs typeface="Times New Roman" panose="02020603050405020304" pitchFamily="18" charset="0"/>
              </a:rPr>
              <a:t>(</a:t>
            </a:r>
            <a:r>
              <a:rPr lang="en-US" sz="2057" dirty="0">
                <a:latin typeface="Cambria Math" panose="02040503050406030204" pitchFamily="18" charset="0"/>
                <a:ea typeface="Cambria Math" panose="02040503050406030204" pitchFamily="18" charset="0"/>
                <a:cs typeface="Times New Roman" panose="02020603050405020304" pitchFamily="18" charset="0"/>
              </a:rPr>
              <a:t>Stark broadening width [nm]), and </a:t>
            </a:r>
            <a:r>
              <a:rPr lang="en-US" sz="2057" b="1" dirty="0" err="1">
                <a:latin typeface="Cambria Math" panose="02040503050406030204" pitchFamily="18" charset="0"/>
                <a:ea typeface="Cambria Math" panose="02040503050406030204" pitchFamily="18" charset="0"/>
                <a:cs typeface="Times New Roman" panose="02020603050405020304" pitchFamily="18" charset="0"/>
              </a:rPr>
              <a:t>W</a:t>
            </a:r>
            <a:r>
              <a:rPr lang="en-US" sz="2057" b="1" baseline="-25000" dirty="0" err="1">
                <a:latin typeface="Cambria Math" panose="02040503050406030204" pitchFamily="18" charset="0"/>
                <a:ea typeface="Cambria Math" panose="02040503050406030204" pitchFamily="18" charset="0"/>
                <a:cs typeface="Times New Roman" panose="02020603050405020304" pitchFamily="18" charset="0"/>
              </a:rPr>
              <a:t>t</a:t>
            </a:r>
            <a:r>
              <a:rPr lang="en-US" sz="2057"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2057" dirty="0">
                <a:latin typeface="Cambria Math" panose="02040503050406030204" pitchFamily="18" charset="0"/>
                <a:ea typeface="Cambria Math" panose="02040503050406030204" pitchFamily="18" charset="0"/>
                <a:cs typeface="Times New Roman" panose="02020603050405020304" pitchFamily="18" charset="0"/>
              </a:rPr>
              <a:t>(overall FWHM [nm</a:t>
            </a:r>
            <a:r>
              <a:rPr lang="en-US" sz="2057" dirty="0" smtClean="0">
                <a:latin typeface="Cambria Math" panose="02040503050406030204" pitchFamily="18" charset="0"/>
                <a:ea typeface="Cambria Math" panose="02040503050406030204" pitchFamily="18" charset="0"/>
                <a:cs typeface="Times New Roman" panose="02020603050405020304" pitchFamily="18" charset="0"/>
              </a:rPr>
              <a:t>]).</a:t>
            </a:r>
            <a:endParaRPr lang="en-US" sz="2057" dirty="0">
              <a:latin typeface="Cambria Math" panose="02040503050406030204" pitchFamily="18" charset="0"/>
              <a:ea typeface="Cambria Math" panose="020405030504060302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9" name="TextBox 188"/>
              <p:cNvSpPr txBox="1"/>
              <p:nvPr/>
            </p:nvSpPr>
            <p:spPr>
              <a:xfrm>
                <a:off x="283319" y="15034568"/>
                <a:ext cx="3123477" cy="735522"/>
              </a:xfrm>
              <a:prstGeom prst="rect">
                <a:avLst/>
              </a:prstGeom>
              <a:solidFill>
                <a:srgbClr val="FFFFFF"/>
              </a:solid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𝑊</m:t>
                          </m:r>
                        </m:e>
                        <m:sub>
                          <m:r>
                            <a:rPr lang="en-US" i="1">
                              <a:latin typeface="Cambria Math" panose="02040503050406030204" pitchFamily="18" charset="0"/>
                              <a:ea typeface="Cambria Math" panose="02040503050406030204" pitchFamily="18" charset="0"/>
                            </a:rPr>
                            <m:t>𝑗</m:t>
                          </m:r>
                        </m:sub>
                      </m:sSub>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1+1.36</m:t>
                          </m:r>
                          <m:sSup>
                            <m:sSupPr>
                              <m:ctrlPr>
                                <a:rPr lang="en-US" i="1">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𝛼</m:t>
                                          </m:r>
                                        </m:e>
                                        <m:sup>
                                          <m:r>
                                            <a:rPr lang="en-US" i="1">
                                              <a:latin typeface="Cambria Math" panose="02040503050406030204" pitchFamily="18" charset="0"/>
                                              <a:ea typeface="Cambria Math" panose="02040503050406030204" pitchFamily="18" charset="0"/>
                                            </a:rPr>
                                            <m:t>2</m:t>
                                          </m:r>
                                        </m:sup>
                                      </m:sSup>
                                    </m:num>
                                    <m:den>
                                      <m:r>
                                        <a:rPr lang="en-US" i="1">
                                          <a:latin typeface="Cambria Math" panose="02040503050406030204" pitchFamily="18" charset="0"/>
                                          <a:ea typeface="Cambria Math" panose="02040503050406030204" pitchFamily="18" charset="0"/>
                                        </a:rPr>
                                        <m:t>𝜎</m:t>
                                      </m:r>
                                    </m:den>
                                  </m:f>
                                </m:e>
                              </m:d>
                            </m:e>
                            <m:sup>
                              <m:f>
                                <m:fPr>
                                  <m:type m:val="skw"/>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3</m:t>
                                  </m:r>
                                </m:den>
                              </m:f>
                            </m:sup>
                          </m:sSup>
                        </m:e>
                      </m:d>
                    </m:oMath>
                  </m:oMathPara>
                </a14:m>
                <a:endParaRPr lang="en-US" dirty="0"/>
              </a:p>
            </p:txBody>
          </p:sp>
        </mc:Choice>
        <mc:Fallback xmlns="">
          <p:sp>
            <p:nvSpPr>
              <p:cNvPr id="189" name="TextBox 188"/>
              <p:cNvSpPr txBox="1">
                <a:spLocks noRot="1" noChangeAspect="1" noMove="1" noResize="1" noEditPoints="1" noAdjustHandles="1" noChangeArrowheads="1" noChangeShapeType="1" noTextEdit="1"/>
              </p:cNvSpPr>
              <p:nvPr/>
            </p:nvSpPr>
            <p:spPr>
              <a:xfrm>
                <a:off x="283319" y="15034568"/>
                <a:ext cx="3123477" cy="735522"/>
              </a:xfrm>
              <a:prstGeom prst="rect">
                <a:avLst/>
              </a:prstGeom>
              <a:blipFill rotWithShape="0">
                <a:blip r:embed="rId12"/>
                <a:stretch>
                  <a:fillRect/>
                </a:stretch>
              </a:blipFill>
              <a:ln>
                <a:solidFill>
                  <a:schemeClr val="tx1"/>
                </a:solidFill>
              </a:ln>
            </p:spPr>
            <p:txBody>
              <a:bodyPr/>
              <a:lstStyle/>
              <a:p>
                <a:r>
                  <a:rPr lang="en-US">
                    <a:noFill/>
                  </a:rPr>
                  <a:t> </a:t>
                </a:r>
              </a:p>
            </p:txBody>
          </p:sp>
        </mc:Fallback>
      </mc:AlternateContent>
      <p:pic>
        <p:nvPicPr>
          <p:cNvPr id="190" name="Picture 189"/>
          <p:cNvPicPr>
            <a:picLocks noChangeAspect="1"/>
          </p:cNvPicPr>
          <p:nvPr/>
        </p:nvPicPr>
        <p:blipFill rotWithShape="1">
          <a:blip r:embed="rId13"/>
          <a:srcRect r="1068"/>
          <a:stretch/>
        </p:blipFill>
        <p:spPr>
          <a:xfrm>
            <a:off x="278795" y="16139704"/>
            <a:ext cx="6474489" cy="1056950"/>
          </a:xfrm>
          <a:prstGeom prst="rect">
            <a:avLst/>
          </a:prstGeom>
        </p:spPr>
      </p:pic>
      <p:sp>
        <p:nvSpPr>
          <p:cNvPr id="191" name="TextBox 190"/>
          <p:cNvSpPr txBox="1"/>
          <p:nvPr/>
        </p:nvSpPr>
        <p:spPr>
          <a:xfrm>
            <a:off x="228440" y="13405786"/>
            <a:ext cx="2446996" cy="338554"/>
          </a:xfrm>
          <a:prstGeom prst="rect">
            <a:avLst/>
          </a:prstGeom>
          <a:noFill/>
        </p:spPr>
        <p:txBody>
          <a:bodyPr wrap="square" rtlCol="0">
            <a:spAutoFit/>
          </a:bodyPr>
          <a:lstStyle/>
          <a:p>
            <a:pPr algn="l"/>
            <a:r>
              <a:rPr lang="en-US" sz="1600" dirty="0"/>
              <a:t>Broadened Profile</a:t>
            </a:r>
          </a:p>
        </p:txBody>
      </p:sp>
      <p:sp>
        <p:nvSpPr>
          <p:cNvPr id="192" name="TextBox 191"/>
          <p:cNvSpPr txBox="1"/>
          <p:nvPr/>
        </p:nvSpPr>
        <p:spPr>
          <a:xfrm>
            <a:off x="210609" y="14616399"/>
            <a:ext cx="4939747" cy="338554"/>
          </a:xfrm>
          <a:prstGeom prst="rect">
            <a:avLst/>
          </a:prstGeom>
          <a:noFill/>
        </p:spPr>
        <p:txBody>
          <a:bodyPr wrap="square" rtlCol="0">
            <a:spAutoFit/>
          </a:bodyPr>
          <a:lstStyle/>
          <a:p>
            <a:pPr algn="l"/>
            <a:r>
              <a:rPr lang="en-US" sz="1600" dirty="0"/>
              <a:t>Electric </a:t>
            </a:r>
            <a:r>
              <a:rPr lang="en-US" sz="1600" dirty="0" err="1"/>
              <a:t>Microfield</a:t>
            </a:r>
            <a:r>
              <a:rPr lang="en-US" sz="1600" dirty="0"/>
              <a:t> Strength Distribution</a:t>
            </a:r>
          </a:p>
        </p:txBody>
      </p:sp>
      <p:sp>
        <p:nvSpPr>
          <p:cNvPr id="193" name="TextBox 192"/>
          <p:cNvSpPr txBox="1"/>
          <p:nvPr/>
        </p:nvSpPr>
        <p:spPr>
          <a:xfrm>
            <a:off x="249586" y="17143689"/>
            <a:ext cx="2446996" cy="338554"/>
          </a:xfrm>
          <a:prstGeom prst="rect">
            <a:avLst/>
          </a:prstGeom>
          <a:noFill/>
        </p:spPr>
        <p:txBody>
          <a:bodyPr wrap="square" rtlCol="0">
            <a:spAutoFit/>
          </a:bodyPr>
          <a:lstStyle/>
          <a:p>
            <a:pPr algn="l"/>
            <a:r>
              <a:rPr lang="en-US" sz="1600" dirty="0"/>
              <a:t>Ion Relevance Parameter</a:t>
            </a:r>
          </a:p>
        </p:txBody>
      </p:sp>
      <p:grpSp>
        <p:nvGrpSpPr>
          <p:cNvPr id="194" name="Group 193"/>
          <p:cNvGrpSpPr/>
          <p:nvPr/>
        </p:nvGrpSpPr>
        <p:grpSpPr>
          <a:xfrm>
            <a:off x="249586" y="17456920"/>
            <a:ext cx="2700464" cy="1222634"/>
            <a:chOff x="10920818" y="39528926"/>
            <a:chExt cx="3764904" cy="1445118"/>
          </a:xfrm>
        </p:grpSpPr>
        <mc:AlternateContent xmlns:mc="http://schemas.openxmlformats.org/markup-compatibility/2006" xmlns:a14="http://schemas.microsoft.com/office/drawing/2010/main">
          <mc:Choice Requires="a14">
            <p:sp>
              <p:nvSpPr>
                <p:cNvPr id="197" name="TextBox 196"/>
                <p:cNvSpPr txBox="1"/>
                <p:nvPr/>
              </p:nvSpPr>
              <p:spPr>
                <a:xfrm>
                  <a:off x="11008427" y="39528926"/>
                  <a:ext cx="3540332" cy="598654"/>
                </a:xfrm>
                <a:prstGeom prst="rect">
                  <a:avLst/>
                </a:prstGeom>
                <a:solidFill>
                  <a:srgbClr val="FFFFFF"/>
                </a:solid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314" i="1">
                                <a:latin typeface="Cambria Math" panose="02040503050406030204" pitchFamily="18" charset="0"/>
                              </a:rPr>
                            </m:ctrlPr>
                          </m:sSubPr>
                          <m:e>
                            <m:r>
                              <a:rPr lang="en-US" sz="2314" i="1">
                                <a:latin typeface="Cambria Math" panose="02040503050406030204" pitchFamily="18" charset="0"/>
                              </a:rPr>
                              <m:t>𝑊</m:t>
                            </m:r>
                          </m:e>
                          <m:sub>
                            <m:r>
                              <a:rPr lang="en-US" sz="2314" i="1">
                                <a:latin typeface="Cambria Math" panose="02040503050406030204" pitchFamily="18" charset="0"/>
                              </a:rPr>
                              <m:t>𝑗</m:t>
                            </m:r>
                          </m:sub>
                        </m:sSub>
                        <m:d>
                          <m:dPr>
                            <m:ctrlPr>
                              <a:rPr lang="en-US" sz="2314" i="1">
                                <a:latin typeface="Cambria Math" panose="02040503050406030204" pitchFamily="18" charset="0"/>
                              </a:rPr>
                            </m:ctrlPr>
                          </m:dPr>
                          <m:e>
                            <m:sSub>
                              <m:sSubPr>
                                <m:ctrlPr>
                                  <a:rPr lang="en-US" sz="2314" i="1">
                                    <a:latin typeface="Cambria Math" panose="02040503050406030204" pitchFamily="18" charset="0"/>
                                  </a:rPr>
                                </m:ctrlPr>
                              </m:sSubPr>
                              <m:e>
                                <m:r>
                                  <a:rPr lang="en-US" sz="2314" i="1">
                                    <a:latin typeface="Cambria Math" panose="02040503050406030204" pitchFamily="18" charset="0"/>
                                  </a:rPr>
                                  <m:t>𝑁</m:t>
                                </m:r>
                              </m:e>
                              <m:sub>
                                <m:r>
                                  <a:rPr lang="en-US" sz="2314" i="1">
                                    <a:latin typeface="Cambria Math" panose="02040503050406030204" pitchFamily="18" charset="0"/>
                                  </a:rPr>
                                  <m:t>𝑒</m:t>
                                </m:r>
                              </m:sub>
                            </m:sSub>
                            <m:r>
                              <a:rPr lang="en-US" sz="2314" i="1">
                                <a:latin typeface="Cambria Math" panose="02040503050406030204" pitchFamily="18" charset="0"/>
                              </a:rPr>
                              <m:t>,</m:t>
                            </m:r>
                            <m:sSub>
                              <m:sSubPr>
                                <m:ctrlPr>
                                  <a:rPr lang="en-US" sz="2314" i="1">
                                    <a:latin typeface="Cambria Math" panose="02040503050406030204" pitchFamily="18" charset="0"/>
                                  </a:rPr>
                                </m:ctrlPr>
                              </m:sSubPr>
                              <m:e>
                                <m:r>
                                  <a:rPr lang="en-US" sz="2314" i="1">
                                    <a:latin typeface="Cambria Math" panose="02040503050406030204" pitchFamily="18" charset="0"/>
                                  </a:rPr>
                                  <m:t>𝑇</m:t>
                                </m:r>
                              </m:e>
                              <m:sub>
                                <m:r>
                                  <a:rPr lang="en-US" sz="2314" i="1">
                                    <a:latin typeface="Cambria Math" panose="02040503050406030204" pitchFamily="18" charset="0"/>
                                  </a:rPr>
                                  <m:t>𝑒</m:t>
                                </m:r>
                              </m:sub>
                            </m:sSub>
                          </m:e>
                        </m:d>
                        <m:r>
                          <a:rPr lang="en-US" sz="2314" i="1">
                            <a:latin typeface="Cambria Math" panose="02040503050406030204" pitchFamily="18" charset="0"/>
                            <a:ea typeface="Cambria Math" panose="02040503050406030204" pitchFamily="18" charset="0"/>
                          </a:rPr>
                          <m:t>∝</m:t>
                        </m:r>
                        <m:sSub>
                          <m:sSubPr>
                            <m:ctrlPr>
                              <a:rPr lang="en-US" sz="2314" i="1">
                                <a:latin typeface="Cambria Math" panose="02040503050406030204" pitchFamily="18" charset="0"/>
                                <a:ea typeface="Cambria Math" panose="02040503050406030204" pitchFamily="18" charset="0"/>
                              </a:rPr>
                            </m:ctrlPr>
                          </m:sSubPr>
                          <m:e>
                            <m:r>
                              <a:rPr lang="en-US" sz="2314" i="1">
                                <a:latin typeface="Cambria Math" panose="02040503050406030204" pitchFamily="18" charset="0"/>
                                <a:ea typeface="Cambria Math" panose="02040503050406030204" pitchFamily="18" charset="0"/>
                              </a:rPr>
                              <m:t>𝑁</m:t>
                            </m:r>
                          </m:e>
                          <m:sub>
                            <m:r>
                              <a:rPr lang="en-US" sz="2314" i="1">
                                <a:latin typeface="Cambria Math" panose="02040503050406030204" pitchFamily="18" charset="0"/>
                                <a:ea typeface="Cambria Math" panose="02040503050406030204" pitchFamily="18" charset="0"/>
                              </a:rPr>
                              <m:t>𝑒</m:t>
                            </m:r>
                          </m:sub>
                        </m:sSub>
                      </m:oMath>
                    </m:oMathPara>
                  </a14:m>
                  <a:endParaRPr lang="en-US" sz="2314" dirty="0"/>
                </a:p>
              </p:txBody>
            </p:sp>
          </mc:Choice>
          <mc:Fallback xmlns="">
            <p:sp>
              <p:nvSpPr>
                <p:cNvPr id="289" name="TextBox 288"/>
                <p:cNvSpPr txBox="1">
                  <a:spLocks noRot="1" noChangeAspect="1" noMove="1" noResize="1" noEditPoints="1" noAdjustHandles="1" noChangeArrowheads="1" noChangeShapeType="1" noTextEdit="1"/>
                </p:cNvSpPr>
                <p:nvPr/>
              </p:nvSpPr>
              <p:spPr>
                <a:xfrm>
                  <a:off x="11008427" y="39528926"/>
                  <a:ext cx="3540331" cy="598540"/>
                </a:xfrm>
                <a:prstGeom prst="rect">
                  <a:avLst/>
                </a:prstGeom>
                <a:blipFill rotWithShape="0">
                  <a:blip r:embed="rId2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9" name="TextBox 198"/>
                <p:cNvSpPr txBox="1"/>
                <p:nvPr/>
              </p:nvSpPr>
              <p:spPr>
                <a:xfrm>
                  <a:off x="10920818" y="40138701"/>
                  <a:ext cx="3764904" cy="835343"/>
                </a:xfrm>
                <a:prstGeom prst="rect">
                  <a:avLst/>
                </a:prstGeom>
                <a:solidFill>
                  <a:srgbClr val="FFFFFF"/>
                </a:solidFill>
                <a:ln>
                  <a:noFill/>
                </a:ln>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2314" i="1">
                            <a:latin typeface="Cambria Math" panose="02040503050406030204" pitchFamily="18" charset="0"/>
                            <a:ea typeface="Cambria Math" panose="02040503050406030204" pitchFamily="18" charset="0"/>
                          </a:rPr>
                          <m:t>𝛼</m:t>
                        </m:r>
                        <m:d>
                          <m:dPr>
                            <m:ctrlPr>
                              <a:rPr lang="en-US" sz="2314" i="1">
                                <a:latin typeface="Cambria Math" panose="02040503050406030204" pitchFamily="18" charset="0"/>
                              </a:rPr>
                            </m:ctrlPr>
                          </m:dPr>
                          <m:e>
                            <m:sSub>
                              <m:sSubPr>
                                <m:ctrlPr>
                                  <a:rPr lang="en-US" sz="2314" i="1">
                                    <a:latin typeface="Cambria Math" panose="02040503050406030204" pitchFamily="18" charset="0"/>
                                  </a:rPr>
                                </m:ctrlPr>
                              </m:sSubPr>
                              <m:e>
                                <m:r>
                                  <a:rPr lang="en-US" sz="2314" i="1">
                                    <a:latin typeface="Cambria Math" panose="02040503050406030204" pitchFamily="18" charset="0"/>
                                  </a:rPr>
                                  <m:t>𝑁</m:t>
                                </m:r>
                              </m:e>
                              <m:sub>
                                <m:r>
                                  <a:rPr lang="en-US" sz="2314" i="1">
                                    <a:latin typeface="Cambria Math" panose="02040503050406030204" pitchFamily="18" charset="0"/>
                                  </a:rPr>
                                  <m:t>𝑒</m:t>
                                </m:r>
                              </m:sub>
                            </m:sSub>
                            <m:r>
                              <a:rPr lang="en-US" sz="2314" i="1">
                                <a:latin typeface="Cambria Math" panose="02040503050406030204" pitchFamily="18" charset="0"/>
                              </a:rPr>
                              <m:t>,</m:t>
                            </m:r>
                            <m:sSub>
                              <m:sSubPr>
                                <m:ctrlPr>
                                  <a:rPr lang="en-US" sz="2314" i="1">
                                    <a:latin typeface="Cambria Math" panose="02040503050406030204" pitchFamily="18" charset="0"/>
                                  </a:rPr>
                                </m:ctrlPr>
                              </m:sSubPr>
                              <m:e>
                                <m:r>
                                  <a:rPr lang="en-US" sz="2314" i="1">
                                    <a:latin typeface="Cambria Math" panose="02040503050406030204" pitchFamily="18" charset="0"/>
                                  </a:rPr>
                                  <m:t>𝑇</m:t>
                                </m:r>
                              </m:e>
                              <m:sub>
                                <m:r>
                                  <a:rPr lang="en-US" sz="2314" i="1">
                                    <a:latin typeface="Cambria Math" panose="02040503050406030204" pitchFamily="18" charset="0"/>
                                  </a:rPr>
                                  <m:t>𝑒</m:t>
                                </m:r>
                              </m:sub>
                            </m:sSub>
                          </m:e>
                        </m:d>
                        <m:r>
                          <a:rPr lang="en-US" sz="2314" i="1">
                            <a:latin typeface="Cambria Math" panose="02040503050406030204" pitchFamily="18" charset="0"/>
                            <a:ea typeface="Cambria Math" panose="02040503050406030204" pitchFamily="18" charset="0"/>
                          </a:rPr>
                          <m:t>∝</m:t>
                        </m:r>
                        <m:sSubSup>
                          <m:sSubSupPr>
                            <m:ctrlPr>
                              <a:rPr lang="en-US" sz="2314" i="1">
                                <a:latin typeface="Cambria Math" panose="02040503050406030204" pitchFamily="18" charset="0"/>
                                <a:ea typeface="Cambria Math" panose="02040503050406030204" pitchFamily="18" charset="0"/>
                              </a:rPr>
                            </m:ctrlPr>
                          </m:sSubSupPr>
                          <m:e>
                            <m:r>
                              <a:rPr lang="en-US" sz="2314" i="1">
                                <a:latin typeface="Cambria Math" panose="02040503050406030204" pitchFamily="18" charset="0"/>
                                <a:ea typeface="Cambria Math" panose="02040503050406030204" pitchFamily="18" charset="0"/>
                              </a:rPr>
                              <m:t>𝑁</m:t>
                            </m:r>
                          </m:e>
                          <m:sub>
                            <m:r>
                              <a:rPr lang="en-US" sz="2314" i="1">
                                <a:latin typeface="Cambria Math" panose="02040503050406030204" pitchFamily="18" charset="0"/>
                                <a:ea typeface="Cambria Math" panose="02040503050406030204" pitchFamily="18" charset="0"/>
                              </a:rPr>
                              <m:t>𝑒</m:t>
                            </m:r>
                          </m:sub>
                          <m:sup>
                            <m:f>
                              <m:fPr>
                                <m:type m:val="skw"/>
                                <m:ctrlPr>
                                  <a:rPr lang="en-US" sz="2314" i="1">
                                    <a:latin typeface="Cambria Math" panose="02040503050406030204" pitchFamily="18" charset="0"/>
                                    <a:ea typeface="Cambria Math" panose="02040503050406030204" pitchFamily="18" charset="0"/>
                                  </a:rPr>
                                </m:ctrlPr>
                              </m:fPr>
                              <m:num>
                                <m:r>
                                  <a:rPr lang="en-US" sz="2314" i="1">
                                    <a:latin typeface="Cambria Math" panose="02040503050406030204" pitchFamily="18" charset="0"/>
                                    <a:ea typeface="Cambria Math" panose="02040503050406030204" pitchFamily="18" charset="0"/>
                                  </a:rPr>
                                  <m:t>3</m:t>
                                </m:r>
                              </m:num>
                              <m:den>
                                <m:r>
                                  <a:rPr lang="en-US" sz="2314" i="1">
                                    <a:latin typeface="Cambria Math" panose="02040503050406030204" pitchFamily="18" charset="0"/>
                                    <a:ea typeface="Cambria Math" panose="02040503050406030204" pitchFamily="18" charset="0"/>
                                  </a:rPr>
                                  <m:t>16</m:t>
                                </m:r>
                              </m:den>
                            </m:f>
                          </m:sup>
                        </m:sSubSup>
                      </m:oMath>
                    </m:oMathPara>
                  </a14:m>
                  <a:endParaRPr lang="en-US" sz="2314" dirty="0"/>
                </a:p>
              </p:txBody>
            </p:sp>
          </mc:Choice>
          <mc:Fallback xmlns="">
            <p:sp>
              <p:nvSpPr>
                <p:cNvPr id="291" name="TextBox 290"/>
                <p:cNvSpPr txBox="1">
                  <a:spLocks noRot="1" noChangeAspect="1" noMove="1" noResize="1" noEditPoints="1" noAdjustHandles="1" noChangeArrowheads="1" noChangeShapeType="1" noTextEdit="1"/>
                </p:cNvSpPr>
                <p:nvPr/>
              </p:nvSpPr>
              <p:spPr>
                <a:xfrm>
                  <a:off x="10920818" y="40138701"/>
                  <a:ext cx="3764904" cy="835357"/>
                </a:xfrm>
                <a:prstGeom prst="rect">
                  <a:avLst/>
                </a:prstGeom>
                <a:blipFill rotWithShape="0">
                  <a:blip r:embed="rId24"/>
                  <a:stretch>
                    <a:fillRect/>
                  </a:stretch>
                </a:blipFill>
                <a:ln>
                  <a:noFill/>
                </a:ln>
              </p:spPr>
              <p:txBody>
                <a:bodyPr/>
                <a:lstStyle/>
                <a:p>
                  <a:r>
                    <a:rPr lang="en-US">
                      <a:noFill/>
                    </a:rPr>
                    <a:t> </a:t>
                  </a:r>
                </a:p>
              </p:txBody>
            </p:sp>
          </mc:Fallback>
        </mc:AlternateContent>
      </p:grpSp>
      <p:sp>
        <p:nvSpPr>
          <p:cNvPr id="195" name="TextBox 194"/>
          <p:cNvSpPr txBox="1"/>
          <p:nvPr/>
        </p:nvSpPr>
        <p:spPr>
          <a:xfrm>
            <a:off x="238940" y="18489530"/>
            <a:ext cx="5933260" cy="338554"/>
          </a:xfrm>
          <a:prstGeom prst="rect">
            <a:avLst/>
          </a:prstGeom>
          <a:noFill/>
        </p:spPr>
        <p:txBody>
          <a:bodyPr wrap="square" rtlCol="0">
            <a:spAutoFit/>
          </a:bodyPr>
          <a:lstStyle/>
          <a:p>
            <a:pPr algn="l"/>
            <a:r>
              <a:rPr lang="en-US" sz="1600" dirty="0"/>
              <a:t>Electron Density Dependencies and Reference Point [5]</a:t>
            </a:r>
          </a:p>
        </p:txBody>
      </p:sp>
      <p:sp>
        <p:nvSpPr>
          <p:cNvPr id="183" name="TextBox 182"/>
          <p:cNvSpPr txBox="1"/>
          <p:nvPr/>
        </p:nvSpPr>
        <p:spPr>
          <a:xfrm>
            <a:off x="3861632" y="17200666"/>
            <a:ext cx="4268402" cy="1200329"/>
          </a:xfrm>
          <a:prstGeom prst="rect">
            <a:avLst/>
          </a:prstGeom>
          <a:noFill/>
        </p:spPr>
        <p:txBody>
          <a:bodyPr wrap="square" rtlCol="0">
            <a:spAutoFit/>
          </a:bodyPr>
          <a:lstStyle/>
          <a:p>
            <a:pPr algn="l"/>
            <a:r>
              <a:rPr lang="en-US" dirty="0">
                <a:latin typeface="Cambria Math" panose="02040503050406030204" pitchFamily="18" charset="0"/>
                <a:ea typeface="Cambria Math" panose="02040503050406030204" pitchFamily="18" charset="0"/>
              </a:rPr>
              <a:t>Calculated </a:t>
            </a:r>
            <a:r>
              <a:rPr lang="el-GR" dirty="0">
                <a:latin typeface="Cambria Math" panose="02040503050406030204" pitchFamily="18" charset="0"/>
                <a:ea typeface="Cambria Math" panose="02040503050406030204" pitchFamily="18" charset="0"/>
                <a:cs typeface="Times New Roman" panose="02020603050405020304" pitchFamily="18" charset="0"/>
              </a:rPr>
              <a:t>α</a:t>
            </a:r>
            <a:r>
              <a:rPr lang="en-US" dirty="0">
                <a:latin typeface="Cambria Math" panose="02040503050406030204" pitchFamily="18" charset="0"/>
                <a:ea typeface="Cambria Math" panose="02040503050406030204" pitchFamily="18" charset="0"/>
                <a:cs typeface="Times New Roman" panose="02020603050405020304" pitchFamily="18" charset="0"/>
              </a:rPr>
              <a:t> and </a:t>
            </a:r>
            <a:r>
              <a:rPr lang="en-US" dirty="0" err="1">
                <a:latin typeface="Cambria Math" panose="02040503050406030204" pitchFamily="18" charset="0"/>
                <a:ea typeface="Cambria Math" panose="02040503050406030204" pitchFamily="18" charset="0"/>
                <a:cs typeface="Times New Roman" panose="02020603050405020304" pitchFamily="18" charset="0"/>
              </a:rPr>
              <a:t>W</a:t>
            </a:r>
            <a:r>
              <a:rPr lang="en-US" baseline="-25000" dirty="0" err="1">
                <a:latin typeface="Cambria Math" panose="02040503050406030204" pitchFamily="18" charset="0"/>
                <a:ea typeface="Cambria Math" panose="02040503050406030204" pitchFamily="18" charset="0"/>
                <a:cs typeface="Times New Roman" panose="02020603050405020304" pitchFamily="18" charset="0"/>
              </a:rPr>
              <a:t>j</a:t>
            </a:r>
            <a:r>
              <a:rPr lang="en-US" dirty="0">
                <a:latin typeface="Cambria Math" panose="02040503050406030204" pitchFamily="18" charset="0"/>
                <a:ea typeface="Cambria Math" panose="02040503050406030204" pitchFamily="18" charset="0"/>
                <a:cs typeface="Times New Roman" panose="02020603050405020304" pitchFamily="18" charset="0"/>
              </a:rPr>
              <a:t> for 425.9 nm </a:t>
            </a:r>
            <a:r>
              <a:rPr lang="en-US" dirty="0" err="1">
                <a:latin typeface="Cambria Math" panose="02040503050406030204" pitchFamily="18" charset="0"/>
                <a:ea typeface="Cambria Math" panose="02040503050406030204" pitchFamily="18" charset="0"/>
                <a:cs typeface="Times New Roman" panose="02020603050405020304" pitchFamily="18" charset="0"/>
              </a:rPr>
              <a:t>Ar</a:t>
            </a:r>
            <a:r>
              <a:rPr lang="en-US" dirty="0">
                <a:latin typeface="Cambria Math" panose="02040503050406030204" pitchFamily="18" charset="0"/>
                <a:ea typeface="Cambria Math" panose="02040503050406030204" pitchFamily="18" charset="0"/>
                <a:cs typeface="Times New Roman" panose="02020603050405020304" pitchFamily="18" charset="0"/>
              </a:rPr>
              <a:t> I line at Ne = 10</a:t>
            </a:r>
            <a:r>
              <a:rPr lang="en-US" baseline="30000" dirty="0">
                <a:latin typeface="Cambria Math" panose="02040503050406030204" pitchFamily="18" charset="0"/>
                <a:ea typeface="Cambria Math" panose="02040503050406030204" pitchFamily="18" charset="0"/>
                <a:cs typeface="Times New Roman" panose="02020603050405020304" pitchFamily="18" charset="0"/>
              </a:rPr>
              <a:t>16</a:t>
            </a:r>
            <a:r>
              <a:rPr lang="en-US" dirty="0">
                <a:latin typeface="Cambria Math" panose="02040503050406030204" pitchFamily="18" charset="0"/>
                <a:ea typeface="Cambria Math" panose="02040503050406030204" pitchFamily="18" charset="0"/>
                <a:cs typeface="Times New Roman" panose="02020603050405020304" pitchFamily="18" charset="0"/>
              </a:rPr>
              <a:t> cm</a:t>
            </a:r>
            <a:r>
              <a:rPr lang="en-US" baseline="30000" dirty="0">
                <a:latin typeface="Cambria Math" panose="02040503050406030204" pitchFamily="18" charset="0"/>
                <a:ea typeface="Cambria Math" panose="02040503050406030204" pitchFamily="18" charset="0"/>
                <a:cs typeface="Times New Roman" panose="02020603050405020304" pitchFamily="18" charset="0"/>
              </a:rPr>
              <a:t>-3</a:t>
            </a:r>
            <a:r>
              <a:rPr lang="en-US" dirty="0">
                <a:latin typeface="Cambria Math" panose="02040503050406030204" pitchFamily="18" charset="0"/>
                <a:ea typeface="Cambria Math" panose="02040503050406030204" pitchFamily="18" charset="0"/>
                <a:cs typeface="Times New Roman" panose="02020603050405020304" pitchFamily="18" charset="0"/>
              </a:rPr>
              <a:t> and 15000 K are </a:t>
            </a:r>
          </a:p>
          <a:p>
            <a:pPr algn="l"/>
            <a:r>
              <a:rPr lang="el-GR" dirty="0">
                <a:latin typeface="Cambria Math" panose="02040503050406030204" pitchFamily="18" charset="0"/>
                <a:ea typeface="Cambria Math" panose="02040503050406030204" pitchFamily="18" charset="0"/>
                <a:cs typeface="Times New Roman" panose="02020603050405020304" pitchFamily="18" charset="0"/>
              </a:rPr>
              <a:t>α</a:t>
            </a:r>
            <a:r>
              <a:rPr lang="en-US" dirty="0">
                <a:latin typeface="Cambria Math" panose="02040503050406030204" pitchFamily="18" charset="0"/>
                <a:ea typeface="Cambria Math" panose="02040503050406030204" pitchFamily="18" charset="0"/>
                <a:cs typeface="Times New Roman" panose="02020603050405020304" pitchFamily="18" charset="0"/>
              </a:rPr>
              <a:t> = 0.065</a:t>
            </a:r>
          </a:p>
          <a:p>
            <a:pPr algn="l"/>
            <a:r>
              <a:rPr lang="en-US" dirty="0" err="1">
                <a:latin typeface="Cambria Math" panose="02040503050406030204" pitchFamily="18" charset="0"/>
                <a:ea typeface="Cambria Math" panose="02040503050406030204" pitchFamily="18" charset="0"/>
                <a:cs typeface="Times New Roman" panose="02020603050405020304" pitchFamily="18" charset="0"/>
              </a:rPr>
              <a:t>W</a:t>
            </a:r>
            <a:r>
              <a:rPr lang="en-US" baseline="-25000" dirty="0" err="1">
                <a:latin typeface="Cambria Math" panose="02040503050406030204" pitchFamily="18" charset="0"/>
                <a:ea typeface="Cambria Math" panose="02040503050406030204" pitchFamily="18" charset="0"/>
                <a:cs typeface="Times New Roman" panose="02020603050405020304" pitchFamily="18" charset="0"/>
              </a:rPr>
              <a:t>j</a:t>
            </a:r>
            <a:r>
              <a:rPr lang="en-US" dirty="0">
                <a:latin typeface="Cambria Math" panose="02040503050406030204" pitchFamily="18" charset="0"/>
                <a:ea typeface="Cambria Math" panose="02040503050406030204" pitchFamily="18" charset="0"/>
                <a:cs typeface="Times New Roman" panose="02020603050405020304" pitchFamily="18" charset="0"/>
              </a:rPr>
              <a:t> = 0.0142 [nm]</a:t>
            </a:r>
            <a:endParaRPr lang="en-US" dirty="0">
              <a:latin typeface="Cambria Math" panose="02040503050406030204" pitchFamily="18" charset="0"/>
              <a:ea typeface="Cambria Math" panose="02040503050406030204" pitchFamily="18" charset="0"/>
            </a:endParaRPr>
          </a:p>
        </p:txBody>
      </p:sp>
      <p:sp>
        <p:nvSpPr>
          <p:cNvPr id="48" name="TextBox 47"/>
          <p:cNvSpPr txBox="1"/>
          <p:nvPr/>
        </p:nvSpPr>
        <p:spPr>
          <a:xfrm>
            <a:off x="256350" y="15762939"/>
            <a:ext cx="5138610" cy="338554"/>
          </a:xfrm>
          <a:prstGeom prst="rect">
            <a:avLst/>
          </a:prstGeom>
          <a:noFill/>
        </p:spPr>
        <p:txBody>
          <a:bodyPr wrap="square" rtlCol="0">
            <a:spAutoFit/>
          </a:bodyPr>
          <a:lstStyle/>
          <a:p>
            <a:pPr algn="l"/>
            <a:r>
              <a:rPr lang="en-US" sz="1600" dirty="0" smtClean="0"/>
              <a:t>Empirical relation between fitted parameters and Ne</a:t>
            </a:r>
            <a:endParaRPr lang="en-US" sz="1600" dirty="0"/>
          </a:p>
        </p:txBody>
      </p:sp>
      <p:grpSp>
        <p:nvGrpSpPr>
          <p:cNvPr id="45" name="Group 44"/>
          <p:cNvGrpSpPr/>
          <p:nvPr/>
        </p:nvGrpSpPr>
        <p:grpSpPr>
          <a:xfrm>
            <a:off x="13202268" y="10927953"/>
            <a:ext cx="10989198" cy="7944498"/>
            <a:chOff x="13202268" y="11209307"/>
            <a:chExt cx="10989198" cy="7944498"/>
          </a:xfrm>
        </p:grpSpPr>
        <p:grpSp>
          <p:nvGrpSpPr>
            <p:cNvPr id="21" name="Group 20"/>
            <p:cNvGrpSpPr/>
            <p:nvPr/>
          </p:nvGrpSpPr>
          <p:grpSpPr>
            <a:xfrm>
              <a:off x="13458921" y="11209307"/>
              <a:ext cx="10732545" cy="7944498"/>
              <a:chOff x="320042" y="10346286"/>
              <a:chExt cx="28602918" cy="6883385"/>
            </a:xfrm>
          </p:grpSpPr>
          <p:sp>
            <p:nvSpPr>
              <p:cNvPr id="155" name="Rectangle 154"/>
              <p:cNvSpPr/>
              <p:nvPr/>
            </p:nvSpPr>
            <p:spPr>
              <a:xfrm>
                <a:off x="320042" y="11014467"/>
                <a:ext cx="28602918" cy="6215204"/>
              </a:xfrm>
              <a:prstGeom prst="rect">
                <a:avLst/>
              </a:prstGeom>
              <a:solidFill>
                <a:srgbClr val="E6E6DB"/>
              </a:solidFill>
              <a:ln>
                <a:solidFill>
                  <a:srgbClr val="0C6B3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736" dirty="0">
                  <a:solidFill>
                    <a:schemeClr val="tx1"/>
                  </a:solidFill>
                  <a:latin typeface="Trebuchet MS" panose="020B0603020202020204" pitchFamily="34" charset="0"/>
                </a:endParaRPr>
              </a:p>
            </p:txBody>
          </p:sp>
          <p:sp>
            <p:nvSpPr>
              <p:cNvPr id="156" name="Rectangle 155"/>
              <p:cNvSpPr/>
              <p:nvPr/>
            </p:nvSpPr>
            <p:spPr>
              <a:xfrm>
                <a:off x="320042" y="10346286"/>
                <a:ext cx="28602918" cy="669395"/>
              </a:xfrm>
              <a:prstGeom prst="rect">
                <a:avLst/>
              </a:prstGeom>
              <a:solidFill>
                <a:srgbClr val="0C6B3B"/>
              </a:solidFill>
              <a:ln>
                <a:solidFill>
                  <a:srgbClr val="0C6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16" dirty="0" smtClean="0">
                    <a:solidFill>
                      <a:srgbClr val="FFFFFF"/>
                    </a:solidFill>
                    <a:latin typeface="Trebuchet MS" panose="020B0603020202020204" pitchFamily="34" charset="0"/>
                    <a:cs typeface="Times New Roman" panose="02020603050405020304" pitchFamily="18" charset="0"/>
                  </a:rPr>
                  <a:t>Calculation: </a:t>
                </a:r>
                <a:r>
                  <a:rPr lang="en-US" sz="3616" dirty="0">
                    <a:solidFill>
                      <a:srgbClr val="FFFFFF"/>
                    </a:solidFill>
                    <a:latin typeface="Trebuchet MS" panose="020B0603020202020204" pitchFamily="34" charset="0"/>
                    <a:cs typeface="Times New Roman" panose="02020603050405020304" pitchFamily="18" charset="0"/>
                  </a:rPr>
                  <a:t>Electron Temperature</a:t>
                </a:r>
              </a:p>
            </p:txBody>
          </p:sp>
        </p:grpSp>
        <p:pic>
          <p:nvPicPr>
            <p:cNvPr id="188" name="Picture 187"/>
            <p:cNvPicPr>
              <a:picLocks noChangeAspect="1"/>
            </p:cNvPicPr>
            <p:nvPr/>
          </p:nvPicPr>
          <p:blipFill>
            <a:blip r:embed="rId25"/>
            <a:stretch>
              <a:fillRect/>
            </a:stretch>
          </p:blipFill>
          <p:spPr>
            <a:xfrm>
              <a:off x="13769034" y="12202682"/>
              <a:ext cx="3224756" cy="708573"/>
            </a:xfrm>
            <a:prstGeom prst="rect">
              <a:avLst/>
            </a:prstGeom>
            <a:solidFill>
              <a:srgbClr val="FFFFFF"/>
            </a:solidFill>
            <a:ln>
              <a:noFill/>
            </a:ln>
          </p:spPr>
        </p:pic>
        <p:sp>
          <p:nvSpPr>
            <p:cNvPr id="49" name="TextBox 48"/>
            <p:cNvSpPr txBox="1"/>
            <p:nvPr/>
          </p:nvSpPr>
          <p:spPr>
            <a:xfrm>
              <a:off x="13502722" y="14527996"/>
              <a:ext cx="3548756" cy="2862322"/>
            </a:xfrm>
            <a:prstGeom prst="rect">
              <a:avLst/>
            </a:prstGeom>
            <a:noFill/>
          </p:spPr>
          <p:txBody>
            <a:bodyPr wrap="square" rtlCol="0">
              <a:spAutoFit/>
            </a:bodyPr>
            <a:lstStyle/>
            <a:p>
              <a:pPr algn="l"/>
              <a:r>
                <a:rPr lang="en-US" sz="2000" dirty="0" err="1">
                  <a:latin typeface="Cambria Math" panose="02040503050406030204" pitchFamily="18" charset="0"/>
                  <a:ea typeface="Cambria Math" panose="02040503050406030204" pitchFamily="18" charset="0"/>
                  <a:cs typeface="Times New Roman" panose="02020603050405020304" pitchFamily="18" charset="0"/>
                </a:rPr>
                <a:t>g</a:t>
              </a:r>
              <a:r>
                <a:rPr lang="en-US" sz="2000" baseline="-25000" dirty="0" err="1">
                  <a:latin typeface="Cambria Math" panose="02040503050406030204" pitchFamily="18" charset="0"/>
                  <a:ea typeface="Cambria Math" panose="02040503050406030204" pitchFamily="18" charset="0"/>
                  <a:cs typeface="Times New Roman" panose="02020603050405020304" pitchFamily="18" charset="0"/>
                </a:rPr>
                <a:t>u</a:t>
              </a:r>
              <a:r>
                <a:rPr lang="en-US" sz="20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a:latin typeface="Cambria Math" panose="02040503050406030204" pitchFamily="18" charset="0"/>
                  <a:ea typeface="Cambria Math" panose="02040503050406030204" pitchFamily="18" charset="0"/>
                  <a:cs typeface="Times New Roman" panose="02020603050405020304" pitchFamily="18" charset="0"/>
                </a:rPr>
                <a:t> = upper state degeneracy</a:t>
              </a:r>
            </a:p>
            <a:p>
              <a:pPr algn="l"/>
              <a:r>
                <a:rPr lang="en-US" sz="2000" dirty="0" err="1">
                  <a:latin typeface="Cambria Math" panose="02040503050406030204" pitchFamily="18" charset="0"/>
                  <a:ea typeface="Cambria Math" panose="02040503050406030204" pitchFamily="18" charset="0"/>
                  <a:cs typeface="Times New Roman" panose="02020603050405020304" pitchFamily="18" charset="0"/>
                </a:rPr>
                <a:t>A</a:t>
              </a:r>
              <a:r>
                <a:rPr lang="en-US" sz="2000" baseline="-25000" dirty="0" err="1">
                  <a:latin typeface="Cambria Math" panose="02040503050406030204" pitchFamily="18" charset="0"/>
                  <a:ea typeface="Cambria Math" panose="02040503050406030204" pitchFamily="18" charset="0"/>
                  <a:cs typeface="Times New Roman" panose="02020603050405020304" pitchFamily="18" charset="0"/>
                </a:rPr>
                <a:t>ul</a:t>
              </a:r>
              <a:r>
                <a:rPr lang="en-US" sz="2000" dirty="0">
                  <a:latin typeface="Cambria Math" panose="02040503050406030204" pitchFamily="18" charset="0"/>
                  <a:ea typeface="Cambria Math" panose="02040503050406030204" pitchFamily="18" charset="0"/>
                  <a:cs typeface="Times New Roman" panose="02020603050405020304" pitchFamily="18" charset="0"/>
                </a:rPr>
                <a:t> = transition strength</a:t>
              </a:r>
            </a:p>
            <a:p>
              <a:pPr algn="l"/>
              <a:r>
                <a:rPr lang="en-US" sz="2000" dirty="0">
                  <a:latin typeface="Cambria Math" panose="02040503050406030204" pitchFamily="18" charset="0"/>
                  <a:ea typeface="Cambria Math" panose="02040503050406030204" pitchFamily="18" charset="0"/>
                  <a:cs typeface="Times New Roman" panose="02020603050405020304" pitchFamily="18" charset="0"/>
                </a:rPr>
                <a:t>E    = state </a:t>
              </a: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energy</a:t>
              </a:r>
            </a:p>
            <a:p>
              <a:pPr algn="l"/>
              <a:endParaRPr lang="en-US" sz="2000" dirty="0">
                <a:latin typeface="Cambria Math" panose="02040503050406030204" pitchFamily="18" charset="0"/>
                <a:ea typeface="Cambria Math" panose="02040503050406030204" pitchFamily="18" charset="0"/>
                <a:cs typeface="Times New Roman" panose="02020603050405020304" pitchFamily="18" charset="0"/>
              </a:endParaRPr>
            </a:p>
            <a:p>
              <a:pPr algn="l"/>
              <a:endParaRPr lang="en-US" sz="2000" dirty="0">
                <a:latin typeface="Cambria Math" panose="02040503050406030204" pitchFamily="18" charset="0"/>
                <a:ea typeface="Cambria Math" panose="02040503050406030204" pitchFamily="18" charset="0"/>
                <a:cs typeface="Times New Roman" panose="02020603050405020304" pitchFamily="18" charset="0"/>
              </a:endParaRPr>
            </a:p>
            <a:p>
              <a:pPr algn="l"/>
              <a:r>
                <a:rPr lang="en-US" sz="2000" dirty="0" err="1" smtClean="0">
                  <a:latin typeface="Cambria Math" panose="02040503050406030204" pitchFamily="18" charset="0"/>
                  <a:ea typeface="Cambria Math" panose="02040503050406030204" pitchFamily="18" charset="0"/>
                  <a:cs typeface="Times New Roman" panose="02020603050405020304" pitchFamily="18" charset="0"/>
                </a:rPr>
                <a:t>I</a:t>
              </a:r>
              <a:r>
                <a:rPr lang="en-US" sz="2000" baseline="-25000" dirty="0" err="1" smtClean="0">
                  <a:latin typeface="Cambria Math" panose="02040503050406030204" pitchFamily="18" charset="0"/>
                  <a:ea typeface="Cambria Math" panose="02040503050406030204" pitchFamily="18" charset="0"/>
                  <a:cs typeface="Times New Roman" panose="02020603050405020304" pitchFamily="18" charset="0"/>
                </a:rPr>
                <a:t>ul</a:t>
              </a:r>
              <a:r>
                <a:rPr lang="en-US" sz="2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000" dirty="0">
                  <a:latin typeface="Cambria Math" panose="02040503050406030204" pitchFamily="18" charset="0"/>
                  <a:ea typeface="Cambria Math" panose="02040503050406030204" pitchFamily="18" charset="0"/>
                  <a:cs typeface="Times New Roman" panose="02020603050405020304" pitchFamily="18" charset="0"/>
                </a:rPr>
                <a:t>= line intensity</a:t>
              </a:r>
            </a:p>
            <a:p>
              <a:pPr algn="l"/>
              <a:endParaRPr lang="en-US" sz="2000" dirty="0">
                <a:latin typeface="Cambria Math" panose="02040503050406030204" pitchFamily="18" charset="0"/>
                <a:ea typeface="Cambria Math" panose="02040503050406030204" pitchFamily="18" charset="0"/>
                <a:cs typeface="Times New Roman" panose="02020603050405020304" pitchFamily="18" charset="0"/>
              </a:endParaRPr>
            </a:p>
            <a:p>
              <a:pPr algn="l"/>
              <a:endParaRPr lang="en-US" sz="2000" dirty="0">
                <a:latin typeface="Cambria Math" panose="02040503050406030204" pitchFamily="18" charset="0"/>
                <a:ea typeface="Cambria Math" panose="02040503050406030204" pitchFamily="18" charset="0"/>
                <a:cs typeface="Times New Roman" panose="02020603050405020304" pitchFamily="18" charset="0"/>
              </a:endParaRPr>
            </a:p>
            <a:p>
              <a:pPr algn="l"/>
              <a:endParaRPr lang="en-US" sz="2000" dirty="0">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261" name="Oval 260"/>
            <p:cNvSpPr/>
            <p:nvPr/>
          </p:nvSpPr>
          <p:spPr bwMode="auto">
            <a:xfrm>
              <a:off x="13401682" y="15921638"/>
              <a:ext cx="2460603" cy="793569"/>
            </a:xfrm>
            <a:prstGeom prst="ellipse">
              <a:avLst/>
            </a:prstGeom>
            <a:noFill/>
            <a:ln w="9525" cap="flat" cmpd="sng" algn="ctr">
              <a:solidFill>
                <a:schemeClr val="accent2"/>
              </a:solidFill>
              <a:prstDash val="solid"/>
              <a:round/>
              <a:headEnd type="none" w="med" len="med"/>
              <a:tailEnd type="none" w="med" len="med"/>
            </a:ln>
            <a:effectLst/>
          </p:spPr>
          <p:txBody>
            <a:bodyPr vert="horz" wrap="square" lIns="58783" tIns="29391" rIns="58783" bIns="29391" numCol="1" rtlCol="0" anchor="t" anchorCtr="0" compatLnSpc="1">
              <a:prstTxWarp prst="textNoShape">
                <a:avLst/>
              </a:prstTxWarp>
            </a:bodyPr>
            <a:lstStyle/>
            <a:p>
              <a:pPr defTabSz="587799"/>
              <a:endParaRPr lang="en-US" sz="1157"/>
            </a:p>
          </p:txBody>
        </p:sp>
        <p:sp>
          <p:nvSpPr>
            <p:cNvPr id="58" name="TextBox 57"/>
            <p:cNvSpPr txBox="1"/>
            <p:nvPr/>
          </p:nvSpPr>
          <p:spPr>
            <a:xfrm>
              <a:off x="13218311" y="13722131"/>
              <a:ext cx="2910127" cy="408894"/>
            </a:xfrm>
            <a:prstGeom prst="rect">
              <a:avLst/>
            </a:prstGeom>
            <a:noFill/>
          </p:spPr>
          <p:txBody>
            <a:bodyPr wrap="square" rtlCol="0">
              <a:spAutoFit/>
            </a:bodyPr>
            <a:lstStyle/>
            <a:p>
              <a:r>
                <a:rPr lang="en-US" sz="2057" dirty="0">
                  <a:solidFill>
                    <a:srgbClr val="C00000"/>
                  </a:solidFill>
                </a:rPr>
                <a:t>NIST tabulated values</a:t>
              </a:r>
            </a:p>
          </p:txBody>
        </p:sp>
        <p:pic>
          <p:nvPicPr>
            <p:cNvPr id="16" name="Picture 15"/>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6758172" y="13082120"/>
              <a:ext cx="7403966" cy="5665784"/>
            </a:xfrm>
            <a:prstGeom prst="rect">
              <a:avLst/>
            </a:prstGeom>
          </p:spPr>
        </p:pic>
        <p:sp>
          <p:nvSpPr>
            <p:cNvPr id="128" name="TextBox 127"/>
            <p:cNvSpPr txBox="1"/>
            <p:nvPr/>
          </p:nvSpPr>
          <p:spPr>
            <a:xfrm>
              <a:off x="13202268" y="16681873"/>
              <a:ext cx="3534004" cy="408894"/>
            </a:xfrm>
            <a:prstGeom prst="rect">
              <a:avLst/>
            </a:prstGeom>
            <a:noFill/>
          </p:spPr>
          <p:txBody>
            <a:bodyPr wrap="square" rtlCol="0">
              <a:spAutoFit/>
            </a:bodyPr>
            <a:lstStyle/>
            <a:p>
              <a:r>
                <a:rPr lang="en-US" sz="2057" dirty="0" smtClean="0">
                  <a:solidFill>
                    <a:schemeClr val="accent2"/>
                  </a:solidFill>
                </a:rPr>
                <a:t>Measured via Spectrometer</a:t>
              </a:r>
              <a:endParaRPr lang="en-US" sz="2057" dirty="0">
                <a:solidFill>
                  <a:schemeClr val="accent2"/>
                </a:solidFill>
              </a:endParaRPr>
            </a:p>
          </p:txBody>
        </p:sp>
        <p:sp>
          <p:nvSpPr>
            <p:cNvPr id="57" name="Oval 56"/>
            <p:cNvSpPr/>
            <p:nvPr/>
          </p:nvSpPr>
          <p:spPr bwMode="auto">
            <a:xfrm>
              <a:off x="13327686" y="14052943"/>
              <a:ext cx="3462873" cy="1834988"/>
            </a:xfrm>
            <a:prstGeom prst="ellipse">
              <a:avLst/>
            </a:prstGeom>
            <a:noFill/>
            <a:ln w="9525" cap="flat" cmpd="sng" algn="ctr">
              <a:solidFill>
                <a:srgbClr val="C00000"/>
              </a:solidFill>
              <a:prstDash val="solid"/>
              <a:round/>
              <a:headEnd type="none" w="med" len="med"/>
              <a:tailEnd type="none" w="med" len="med"/>
            </a:ln>
            <a:effectLst/>
          </p:spPr>
          <p:txBody>
            <a:bodyPr vert="horz" wrap="square" lIns="58783" tIns="29391" rIns="58783" bIns="29391" numCol="1" rtlCol="0" anchor="t" anchorCtr="0" compatLnSpc="1">
              <a:prstTxWarp prst="textNoShape">
                <a:avLst/>
              </a:prstTxWarp>
            </a:bodyPr>
            <a:lstStyle/>
            <a:p>
              <a:pPr defTabSz="587799"/>
              <a:endParaRPr lang="en-US" sz="1157"/>
            </a:p>
          </p:txBody>
        </p:sp>
      </p:grpSp>
      <p:pic>
        <p:nvPicPr>
          <p:cNvPr id="226" name="Picture 225"/>
          <p:cNvPicPr>
            <a:picLocks noChangeAspect="1"/>
          </p:cNvPicPr>
          <p:nvPr/>
        </p:nvPicPr>
        <p:blipFill rotWithShape="1">
          <a:blip r:embed="rId27" cstate="print">
            <a:extLst>
              <a:ext uri="{28A0092B-C50C-407E-A947-70E740481C1C}">
                <a14:useLocalDpi xmlns:a14="http://schemas.microsoft.com/office/drawing/2010/main" val="0"/>
              </a:ext>
            </a:extLst>
          </a:blip>
          <a:srcRect t="13595" r="47747"/>
          <a:stretch/>
        </p:blipFill>
        <p:spPr>
          <a:xfrm>
            <a:off x="8279335" y="11945792"/>
            <a:ext cx="5000745" cy="6327996"/>
          </a:xfrm>
          <a:prstGeom prst="rect">
            <a:avLst/>
          </a:prstGeom>
        </p:spPr>
      </p:pic>
      <p:grpSp>
        <p:nvGrpSpPr>
          <p:cNvPr id="46" name="Group 45"/>
          <p:cNvGrpSpPr/>
          <p:nvPr/>
        </p:nvGrpSpPr>
        <p:grpSpPr>
          <a:xfrm>
            <a:off x="187729" y="18988166"/>
            <a:ext cx="32492022" cy="4240270"/>
            <a:chOff x="187729" y="19689536"/>
            <a:chExt cx="32492022" cy="4240270"/>
          </a:xfrm>
        </p:grpSpPr>
        <p:grpSp>
          <p:nvGrpSpPr>
            <p:cNvPr id="231" name="Group 230"/>
            <p:cNvGrpSpPr/>
            <p:nvPr/>
          </p:nvGrpSpPr>
          <p:grpSpPr>
            <a:xfrm>
              <a:off x="187729" y="19689536"/>
              <a:ext cx="32492022" cy="4240270"/>
              <a:chOff x="187729" y="19550012"/>
              <a:chExt cx="32492022" cy="4240270"/>
            </a:xfrm>
          </p:grpSpPr>
          <p:sp>
            <p:nvSpPr>
              <p:cNvPr id="147" name="Rectangle 146"/>
              <p:cNvSpPr/>
              <p:nvPr/>
            </p:nvSpPr>
            <p:spPr>
              <a:xfrm>
                <a:off x="205740" y="19550012"/>
                <a:ext cx="32474010" cy="813817"/>
              </a:xfrm>
              <a:prstGeom prst="rect">
                <a:avLst/>
              </a:prstGeom>
              <a:solidFill>
                <a:srgbClr val="0C6B3B"/>
              </a:solidFill>
              <a:ln>
                <a:solidFill>
                  <a:srgbClr val="0C6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16" dirty="0" smtClean="0">
                    <a:solidFill>
                      <a:srgbClr val="FFFFFF"/>
                    </a:solidFill>
                    <a:latin typeface="Trebuchet MS" panose="020B0603020202020204" pitchFamily="34" charset="0"/>
                    <a:cs typeface="Times New Roman" panose="02020603050405020304" pitchFamily="18" charset="0"/>
                  </a:rPr>
                  <a:t>Sample: </a:t>
                </a:r>
                <a:r>
                  <a:rPr lang="en-US" sz="3616" dirty="0" err="1" smtClean="0">
                    <a:solidFill>
                      <a:srgbClr val="FFFFFF"/>
                    </a:solidFill>
                    <a:latin typeface="Trebuchet MS" panose="020B0603020202020204" pitchFamily="34" charset="0"/>
                    <a:cs typeface="Times New Roman" panose="02020603050405020304" pitchFamily="18" charset="0"/>
                  </a:rPr>
                  <a:t>Ar</a:t>
                </a:r>
                <a:r>
                  <a:rPr lang="en-US" sz="3616" dirty="0" smtClean="0">
                    <a:solidFill>
                      <a:srgbClr val="FFFFFF"/>
                    </a:solidFill>
                    <a:latin typeface="Trebuchet MS" panose="020B0603020202020204" pitchFamily="34" charset="0"/>
                    <a:cs typeface="Times New Roman" panose="02020603050405020304" pitchFamily="18" charset="0"/>
                  </a:rPr>
                  <a:t> </a:t>
                </a:r>
                <a:r>
                  <a:rPr lang="en-US" sz="3616" dirty="0" err="1" smtClean="0">
                    <a:solidFill>
                      <a:srgbClr val="FFFFFF"/>
                    </a:solidFill>
                    <a:latin typeface="Trebuchet MS" panose="020B0603020202020204" pitchFamily="34" charset="0"/>
                    <a:cs typeface="Times New Roman" panose="02020603050405020304" pitchFamily="18" charset="0"/>
                  </a:rPr>
                  <a:t>Specrum</a:t>
                </a:r>
                <a:endParaRPr lang="en-US" sz="3616" dirty="0">
                  <a:solidFill>
                    <a:srgbClr val="FFFFFF"/>
                  </a:solidFill>
                  <a:latin typeface="Trebuchet MS" panose="020B0603020202020204" pitchFamily="34" charset="0"/>
                  <a:cs typeface="Times New Roman" panose="02020603050405020304" pitchFamily="18" charset="0"/>
                </a:endParaRPr>
              </a:p>
            </p:txBody>
          </p:sp>
          <p:pic>
            <p:nvPicPr>
              <p:cNvPr id="230" name="Picture 229"/>
              <p:cNvPicPr>
                <a:picLocks noChangeAspect="1"/>
              </p:cNvPicPr>
              <p:nvPr/>
            </p:nvPicPr>
            <p:blipFill rotWithShape="1">
              <a:blip r:embed="rId28" cstate="print">
                <a:extLst>
                  <a:ext uri="{28A0092B-C50C-407E-A947-70E740481C1C}">
                    <a14:useLocalDpi xmlns:a14="http://schemas.microsoft.com/office/drawing/2010/main" val="0"/>
                  </a:ext>
                </a:extLst>
              </a:blip>
              <a:srcRect t="85351" r="5664"/>
              <a:stretch/>
            </p:blipFill>
            <p:spPr>
              <a:xfrm>
                <a:off x="187729" y="20363829"/>
                <a:ext cx="32492022" cy="3426453"/>
              </a:xfrm>
              <a:prstGeom prst="rect">
                <a:avLst/>
              </a:prstGeom>
            </p:spPr>
          </p:pic>
        </p:grpSp>
        <p:sp>
          <p:nvSpPr>
            <p:cNvPr id="232" name="TextBox 231"/>
            <p:cNvSpPr txBox="1"/>
            <p:nvPr/>
          </p:nvSpPr>
          <p:spPr>
            <a:xfrm>
              <a:off x="17780348" y="20807042"/>
              <a:ext cx="6473093" cy="369332"/>
            </a:xfrm>
            <a:prstGeom prst="rect">
              <a:avLst/>
            </a:prstGeom>
            <a:noFill/>
          </p:spPr>
          <p:txBody>
            <a:bodyPr wrap="square" rtlCol="0">
              <a:spAutoFit/>
            </a:bodyPr>
            <a:lstStyle/>
            <a:p>
              <a:r>
                <a:rPr lang="en-US" dirty="0" err="1" smtClean="0">
                  <a:solidFill>
                    <a:schemeClr val="accent2"/>
                  </a:solidFill>
                </a:rPr>
                <a:t>Ar</a:t>
              </a:r>
              <a:r>
                <a:rPr lang="en-US" dirty="0" smtClean="0">
                  <a:solidFill>
                    <a:schemeClr val="accent2"/>
                  </a:solidFill>
                </a:rPr>
                <a:t> II lines used in electron temperature calculation</a:t>
              </a:r>
              <a:endParaRPr lang="en-US" dirty="0">
                <a:solidFill>
                  <a:schemeClr val="accent2"/>
                </a:solidFill>
              </a:endParaRPr>
            </a:p>
          </p:txBody>
        </p:sp>
        <p:sp>
          <p:nvSpPr>
            <p:cNvPr id="157" name="TextBox 156"/>
            <p:cNvSpPr txBox="1"/>
            <p:nvPr/>
          </p:nvSpPr>
          <p:spPr>
            <a:xfrm>
              <a:off x="8595360" y="20768247"/>
              <a:ext cx="3833726" cy="369332"/>
            </a:xfrm>
            <a:prstGeom prst="rect">
              <a:avLst/>
            </a:prstGeom>
            <a:noFill/>
          </p:spPr>
          <p:txBody>
            <a:bodyPr wrap="square" rtlCol="0">
              <a:spAutoFit/>
            </a:bodyPr>
            <a:lstStyle/>
            <a:p>
              <a:r>
                <a:rPr lang="en-US" dirty="0" err="1" smtClean="0">
                  <a:solidFill>
                    <a:srgbClr val="FF00FF"/>
                  </a:solidFill>
                </a:rPr>
                <a:t>Ar</a:t>
              </a:r>
              <a:r>
                <a:rPr lang="en-US" dirty="0" smtClean="0">
                  <a:solidFill>
                    <a:srgbClr val="FF00FF"/>
                  </a:solidFill>
                </a:rPr>
                <a:t> I line used in density calculation</a:t>
              </a:r>
              <a:endParaRPr lang="en-US" dirty="0">
                <a:solidFill>
                  <a:srgbClr val="FF00FF"/>
                </a:solidFill>
              </a:endParaRPr>
            </a:p>
          </p:txBody>
        </p:sp>
        <p:cxnSp>
          <p:nvCxnSpPr>
            <p:cNvPr id="234" name="Straight Connector 233"/>
            <p:cNvCxnSpPr/>
            <p:nvPr/>
          </p:nvCxnSpPr>
          <p:spPr bwMode="auto">
            <a:xfrm flipH="1" flipV="1">
              <a:off x="10424160" y="21137579"/>
              <a:ext cx="182880" cy="670861"/>
            </a:xfrm>
            <a:prstGeom prst="line">
              <a:avLst/>
            </a:prstGeom>
            <a:solidFill>
              <a:schemeClr val="accent1"/>
            </a:solidFill>
            <a:ln w="38100" cap="flat" cmpd="sng" algn="ctr">
              <a:solidFill>
                <a:srgbClr val="FF00FF"/>
              </a:solidFill>
              <a:prstDash val="solid"/>
              <a:round/>
              <a:headEnd type="none" w="med" len="med"/>
              <a:tailEnd type="none" w="med" len="med"/>
            </a:ln>
            <a:effectLst/>
          </p:spPr>
        </p:cxnSp>
        <p:cxnSp>
          <p:nvCxnSpPr>
            <p:cNvPr id="168" name="Straight Connector 167"/>
            <p:cNvCxnSpPr/>
            <p:nvPr/>
          </p:nvCxnSpPr>
          <p:spPr bwMode="auto">
            <a:xfrm flipV="1">
              <a:off x="18955657" y="21204567"/>
              <a:ext cx="1414317" cy="1336119"/>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cxnSp>
          <p:nvCxnSpPr>
            <p:cNvPr id="172" name="Straight Connector 171"/>
            <p:cNvCxnSpPr/>
            <p:nvPr/>
          </p:nvCxnSpPr>
          <p:spPr bwMode="auto">
            <a:xfrm flipV="1">
              <a:off x="19231429" y="21223490"/>
              <a:ext cx="1362860" cy="1346224"/>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cxnSp>
          <p:nvCxnSpPr>
            <p:cNvPr id="173" name="Straight Connector 172"/>
            <p:cNvCxnSpPr/>
            <p:nvPr/>
          </p:nvCxnSpPr>
          <p:spPr bwMode="auto">
            <a:xfrm flipV="1">
              <a:off x="19753943" y="21252137"/>
              <a:ext cx="977135" cy="1128892"/>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cxnSp>
          <p:nvCxnSpPr>
            <p:cNvPr id="174" name="Straight Connector 173"/>
            <p:cNvCxnSpPr/>
            <p:nvPr/>
          </p:nvCxnSpPr>
          <p:spPr bwMode="auto">
            <a:xfrm flipH="1" flipV="1">
              <a:off x="21553160" y="21309377"/>
              <a:ext cx="1193675" cy="1101203"/>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cxnSp>
          <p:nvCxnSpPr>
            <p:cNvPr id="177" name="Straight Connector 176"/>
            <p:cNvCxnSpPr/>
            <p:nvPr/>
          </p:nvCxnSpPr>
          <p:spPr bwMode="auto">
            <a:xfrm flipH="1" flipV="1">
              <a:off x="22314421" y="21251404"/>
              <a:ext cx="2072379" cy="824091"/>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cxnSp>
          <p:nvCxnSpPr>
            <p:cNvPr id="178" name="Straight Connector 177"/>
            <p:cNvCxnSpPr/>
            <p:nvPr/>
          </p:nvCxnSpPr>
          <p:spPr bwMode="auto">
            <a:xfrm flipH="1" flipV="1">
              <a:off x="23456365" y="21166102"/>
              <a:ext cx="3003178" cy="1127841"/>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cxnSp>
          <p:nvCxnSpPr>
            <p:cNvPr id="180" name="Straight Connector 179"/>
            <p:cNvCxnSpPr/>
            <p:nvPr/>
          </p:nvCxnSpPr>
          <p:spPr bwMode="auto">
            <a:xfrm flipH="1" flipV="1">
              <a:off x="23854904" y="21132328"/>
              <a:ext cx="6044525" cy="1553501"/>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grpSp>
      <p:cxnSp>
        <p:nvCxnSpPr>
          <p:cNvPr id="214" name="Straight Arrow Connector 213"/>
          <p:cNvCxnSpPr/>
          <p:nvPr/>
        </p:nvCxnSpPr>
        <p:spPr bwMode="auto">
          <a:xfrm flipH="1" flipV="1">
            <a:off x="15344312" y="16865884"/>
            <a:ext cx="5605527" cy="3192672"/>
          </a:xfrm>
          <a:prstGeom prst="straightConnector1">
            <a:avLst/>
          </a:prstGeom>
          <a:solidFill>
            <a:schemeClr val="accent1"/>
          </a:solidFill>
          <a:ln w="38100" cap="flat" cmpd="sng" algn="ctr">
            <a:solidFill>
              <a:schemeClr val="accent2"/>
            </a:solidFill>
            <a:prstDash val="solid"/>
            <a:round/>
            <a:headEnd type="none" w="med" len="med"/>
            <a:tailEnd type="triangle"/>
          </a:ln>
          <a:effectLst/>
        </p:spPr>
      </p:cxnSp>
      <p:grpSp>
        <p:nvGrpSpPr>
          <p:cNvPr id="54" name="Group 53"/>
          <p:cNvGrpSpPr/>
          <p:nvPr/>
        </p:nvGrpSpPr>
        <p:grpSpPr>
          <a:xfrm>
            <a:off x="205742" y="23297628"/>
            <a:ext cx="32456599" cy="16452732"/>
            <a:chOff x="205742" y="24005569"/>
            <a:chExt cx="32456599" cy="16452732"/>
          </a:xfrm>
        </p:grpSpPr>
        <p:grpSp>
          <p:nvGrpSpPr>
            <p:cNvPr id="161" name="Group 160"/>
            <p:cNvGrpSpPr/>
            <p:nvPr/>
          </p:nvGrpSpPr>
          <p:grpSpPr>
            <a:xfrm>
              <a:off x="205742" y="24005569"/>
              <a:ext cx="32456599" cy="16447641"/>
              <a:chOff x="2694472" y="5656775"/>
              <a:chExt cx="24209615" cy="16272652"/>
            </a:xfrm>
          </p:grpSpPr>
          <p:sp>
            <p:nvSpPr>
              <p:cNvPr id="162" name="Rectangle 161"/>
              <p:cNvSpPr/>
              <p:nvPr/>
            </p:nvSpPr>
            <p:spPr>
              <a:xfrm>
                <a:off x="2694475" y="6441373"/>
                <a:ext cx="24209612" cy="15488054"/>
              </a:xfrm>
              <a:prstGeom prst="rect">
                <a:avLst/>
              </a:prstGeom>
              <a:solidFill>
                <a:srgbClr val="E6E6DB"/>
              </a:solidFill>
              <a:ln>
                <a:solidFill>
                  <a:srgbClr val="0C6B3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736" dirty="0">
                  <a:solidFill>
                    <a:schemeClr val="tx1"/>
                  </a:solidFill>
                  <a:latin typeface="Trebuchet MS" panose="020B0603020202020204" pitchFamily="34" charset="0"/>
                </a:endParaRPr>
              </a:p>
            </p:txBody>
          </p:sp>
          <p:sp>
            <p:nvSpPr>
              <p:cNvPr id="163" name="Rectangle 162"/>
              <p:cNvSpPr/>
              <p:nvPr/>
            </p:nvSpPr>
            <p:spPr>
              <a:xfrm>
                <a:off x="2694472" y="5656775"/>
                <a:ext cx="24209614" cy="775506"/>
              </a:xfrm>
              <a:prstGeom prst="rect">
                <a:avLst/>
              </a:prstGeom>
              <a:solidFill>
                <a:srgbClr val="0C6B3B"/>
              </a:solidFill>
              <a:ln>
                <a:solidFill>
                  <a:srgbClr val="0C6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16" dirty="0">
                    <a:solidFill>
                      <a:srgbClr val="FFFFFF"/>
                    </a:solidFill>
                    <a:latin typeface="Trebuchet MS" panose="020B0603020202020204" pitchFamily="34" charset="0"/>
                    <a:cs typeface="Times New Roman" panose="02020603050405020304" pitchFamily="18" charset="0"/>
                  </a:rPr>
                  <a:t>Results: Argon data with MSU Test Stand – 6 Plates (5x6mm, 1x10mm Plate)</a:t>
                </a:r>
              </a:p>
            </p:txBody>
          </p:sp>
        </p:grpSp>
        <p:sp>
          <p:nvSpPr>
            <p:cNvPr id="130" name="TextBox 129"/>
            <p:cNvSpPr txBox="1"/>
            <p:nvPr/>
          </p:nvSpPr>
          <p:spPr>
            <a:xfrm>
              <a:off x="627158" y="35220453"/>
              <a:ext cx="11354954" cy="4524315"/>
            </a:xfrm>
            <a:prstGeom prst="rect">
              <a:avLst/>
            </a:prstGeom>
            <a:noFill/>
          </p:spPr>
          <p:txBody>
            <a:bodyPr wrap="square" rtlCol="0">
              <a:spAutoFit/>
            </a:bodyPr>
            <a:lstStyle/>
            <a:p>
              <a:pPr algn="just"/>
              <a:r>
                <a:rPr lang="en-US" sz="2400" dirty="0">
                  <a:solidFill>
                    <a:srgbClr val="000000"/>
                  </a:solidFill>
                  <a:ea typeface="Tahoma" panose="020B0604030504040204" pitchFamily="34" charset="0"/>
                  <a:cs typeface="Tahoma" panose="020B0604030504040204" pitchFamily="34" charset="0"/>
                </a:rPr>
                <a:t>The Flowrate Reduction Factor plot illustrates the utility of the Plasma Window in reducing gas flow.  The Reduction Factor is nearly constant with changing pressure, but depends more strongly upon the arc current.</a:t>
              </a:r>
            </a:p>
            <a:p>
              <a:pPr algn="just"/>
              <a:endParaRPr lang="en-US" sz="2400" dirty="0">
                <a:solidFill>
                  <a:srgbClr val="000000"/>
                </a:solidFill>
                <a:ea typeface="Tahoma" panose="020B0604030504040204" pitchFamily="34" charset="0"/>
                <a:cs typeface="Tahoma" panose="020B0604030504040204" pitchFamily="34" charset="0"/>
              </a:endParaRPr>
            </a:p>
            <a:p>
              <a:pPr algn="just"/>
              <a:r>
                <a:rPr lang="en-US" sz="2400" dirty="0">
                  <a:solidFill>
                    <a:srgbClr val="000000"/>
                  </a:solidFill>
                  <a:ea typeface="Tahoma" panose="020B0604030504040204" pitchFamily="34" charset="0"/>
                  <a:cs typeface="Tahoma" panose="020B0604030504040204" pitchFamily="34" charset="0"/>
                </a:rPr>
                <a:t>Plasma-wall interactions are characterized with two profiles: between-plate potential drops and plate heat deposition profile.  Voltage drop between plates increases with both pressure and current, though changing pressure appears to have an added effect of shaping the profile, whereas current changes primarily result in just an overall magnitude shift.  Higher arc current increases power deposited onto the plates.  However, increasing pressure causes a suppression of power deposited in the plates, despite the higher pressures also causing higher arc power input.</a:t>
              </a:r>
            </a:p>
          </p:txBody>
        </p:sp>
        <p:sp>
          <p:nvSpPr>
            <p:cNvPr id="238" name="TextBox 237"/>
            <p:cNvSpPr txBox="1"/>
            <p:nvPr/>
          </p:nvSpPr>
          <p:spPr>
            <a:xfrm>
              <a:off x="3476505" y="24802699"/>
              <a:ext cx="6524897" cy="646331"/>
            </a:xfrm>
            <a:prstGeom prst="rect">
              <a:avLst/>
            </a:prstGeom>
            <a:noFill/>
          </p:spPr>
          <p:txBody>
            <a:bodyPr wrap="square" rtlCol="0">
              <a:spAutoFit/>
            </a:bodyPr>
            <a:lstStyle/>
            <a:p>
              <a:pPr algn="ctr"/>
              <a:r>
                <a:rPr lang="en-US" sz="3600" dirty="0"/>
                <a:t>Flowrate Data</a:t>
              </a:r>
            </a:p>
          </p:txBody>
        </p:sp>
        <p:pic>
          <p:nvPicPr>
            <p:cNvPr id="67" name="Picture 66"/>
            <p:cNvPicPr>
              <a:picLocks noChangeAspect="1"/>
            </p:cNvPicPr>
            <p:nvPr/>
          </p:nvPicPr>
          <p:blipFill rotWithShape="1">
            <a:blip r:embed="rId29" cstate="print">
              <a:extLst>
                <a:ext uri="{28A0092B-C50C-407E-A947-70E740481C1C}">
                  <a14:useLocalDpi xmlns:a14="http://schemas.microsoft.com/office/drawing/2010/main" val="0"/>
                </a:ext>
              </a:extLst>
            </a:blip>
            <a:srcRect l="9705" t="10128" r="12784" b="5727"/>
            <a:stretch/>
          </p:blipFill>
          <p:spPr>
            <a:xfrm>
              <a:off x="23519739" y="32925072"/>
              <a:ext cx="9062173" cy="7528138"/>
            </a:xfrm>
            <a:prstGeom prst="rect">
              <a:avLst/>
            </a:prstGeom>
          </p:spPr>
        </p:pic>
        <p:pic>
          <p:nvPicPr>
            <p:cNvPr id="15" name="Picture 14"/>
            <p:cNvPicPr>
              <a:picLocks noChangeAspect="1"/>
            </p:cNvPicPr>
            <p:nvPr/>
          </p:nvPicPr>
          <p:blipFill rotWithShape="1">
            <a:blip r:embed="rId30" cstate="print">
              <a:extLst>
                <a:ext uri="{28A0092B-C50C-407E-A947-70E740481C1C}">
                  <a14:useLocalDpi xmlns:a14="http://schemas.microsoft.com/office/drawing/2010/main" val="0"/>
                </a:ext>
              </a:extLst>
            </a:blip>
            <a:srcRect l="9399" t="10423" r="13642" b="5389"/>
            <a:stretch/>
          </p:blipFill>
          <p:spPr>
            <a:xfrm>
              <a:off x="23519738" y="25390467"/>
              <a:ext cx="9062173" cy="7506767"/>
            </a:xfrm>
            <a:prstGeom prst="rect">
              <a:avLst/>
            </a:prstGeom>
          </p:spPr>
        </p:pic>
        <p:pic>
          <p:nvPicPr>
            <p:cNvPr id="20" name="Picture 19"/>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350750" y="25345089"/>
              <a:ext cx="12845404" cy="9810601"/>
            </a:xfrm>
            <a:prstGeom prst="rect">
              <a:avLst/>
            </a:prstGeom>
          </p:spPr>
        </p:pic>
        <p:pic>
          <p:nvPicPr>
            <p:cNvPr id="26" name="Picture 25"/>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3359321" y="25334938"/>
              <a:ext cx="9802388" cy="7501143"/>
            </a:xfrm>
            <a:prstGeom prst="rect">
              <a:avLst/>
            </a:prstGeom>
          </p:spPr>
        </p:pic>
        <p:pic>
          <p:nvPicPr>
            <p:cNvPr id="27" name="Picture 26"/>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3361011" y="32925072"/>
              <a:ext cx="9798335" cy="7498042"/>
            </a:xfrm>
            <a:prstGeom prst="rect">
              <a:avLst/>
            </a:prstGeom>
          </p:spPr>
        </p:pic>
        <p:sp>
          <p:nvSpPr>
            <p:cNvPr id="42" name="Rectangle 41"/>
            <p:cNvSpPr/>
            <p:nvPr/>
          </p:nvSpPr>
          <p:spPr bwMode="auto">
            <a:xfrm>
              <a:off x="13310489" y="24895148"/>
              <a:ext cx="9883621" cy="15558062"/>
            </a:xfrm>
            <a:prstGeom prst="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w="38100">
                  <a:solidFill>
                    <a:schemeClr val="tx1"/>
                  </a:solidFill>
                </a:ln>
                <a:solidFill>
                  <a:schemeClr val="tx1"/>
                </a:solidFill>
                <a:effectLst/>
                <a:latin typeface="Tahoma" pitchFamily="34" charset="0"/>
              </a:endParaRPr>
            </a:p>
          </p:txBody>
        </p:sp>
        <p:sp>
          <p:nvSpPr>
            <p:cNvPr id="266" name="TextBox 265"/>
            <p:cNvSpPr txBox="1"/>
            <p:nvPr/>
          </p:nvSpPr>
          <p:spPr>
            <a:xfrm>
              <a:off x="15271883" y="24810336"/>
              <a:ext cx="6524897" cy="646331"/>
            </a:xfrm>
            <a:prstGeom prst="rect">
              <a:avLst/>
            </a:prstGeom>
            <a:noFill/>
          </p:spPr>
          <p:txBody>
            <a:bodyPr wrap="square" rtlCol="0">
              <a:spAutoFit/>
            </a:bodyPr>
            <a:lstStyle/>
            <a:p>
              <a:pPr algn="ctr"/>
              <a:r>
                <a:rPr lang="en-US" sz="3600" dirty="0"/>
                <a:t>Spectral </a:t>
              </a:r>
              <a:r>
                <a:rPr lang="en-US" sz="3600" dirty="0" smtClean="0"/>
                <a:t>Analysis </a:t>
              </a:r>
              <a:endParaRPr lang="en-US" sz="3600" dirty="0"/>
            </a:p>
          </p:txBody>
        </p:sp>
        <p:sp>
          <p:nvSpPr>
            <p:cNvPr id="268" name="TextBox 267"/>
            <p:cNvSpPr txBox="1"/>
            <p:nvPr/>
          </p:nvSpPr>
          <p:spPr>
            <a:xfrm>
              <a:off x="24740859" y="24817252"/>
              <a:ext cx="6524897" cy="646331"/>
            </a:xfrm>
            <a:prstGeom prst="rect">
              <a:avLst/>
            </a:prstGeom>
            <a:noFill/>
          </p:spPr>
          <p:txBody>
            <a:bodyPr wrap="square" rtlCol="0">
              <a:spAutoFit/>
            </a:bodyPr>
            <a:lstStyle/>
            <a:p>
              <a:pPr algn="ctr"/>
              <a:r>
                <a:rPr lang="en-US" sz="3600" dirty="0" smtClean="0"/>
                <a:t>Wall Interaction Profiles</a:t>
              </a:r>
              <a:endParaRPr lang="en-US" sz="3600" dirty="0"/>
            </a:p>
          </p:txBody>
        </p:sp>
        <p:sp>
          <p:nvSpPr>
            <p:cNvPr id="269" name="Rectangle 268"/>
            <p:cNvSpPr/>
            <p:nvPr/>
          </p:nvSpPr>
          <p:spPr bwMode="auto">
            <a:xfrm>
              <a:off x="23344277" y="24900239"/>
              <a:ext cx="9318063" cy="15558062"/>
            </a:xfrm>
            <a:prstGeom prst="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w="38100">
                  <a:solidFill>
                    <a:schemeClr val="tx1"/>
                  </a:solidFill>
                </a:ln>
                <a:solidFill>
                  <a:schemeClr val="tx1"/>
                </a:solidFill>
                <a:effectLst/>
                <a:latin typeface="Tahoma" pitchFamily="34" charset="0"/>
              </a:endParaRPr>
            </a:p>
          </p:txBody>
        </p:sp>
      </p:grpSp>
      <p:cxnSp>
        <p:nvCxnSpPr>
          <p:cNvPr id="236" name="Straight Arrow Connector 235"/>
          <p:cNvCxnSpPr/>
          <p:nvPr/>
        </p:nvCxnSpPr>
        <p:spPr bwMode="auto">
          <a:xfrm flipH="1" flipV="1">
            <a:off x="9875520" y="18338552"/>
            <a:ext cx="434398" cy="1638468"/>
          </a:xfrm>
          <a:prstGeom prst="straightConnector1">
            <a:avLst/>
          </a:prstGeom>
          <a:solidFill>
            <a:schemeClr val="accent1"/>
          </a:solidFill>
          <a:ln w="38100" cap="flat" cmpd="sng" algn="ctr">
            <a:solidFill>
              <a:srgbClr val="FF00FF"/>
            </a:solidFill>
            <a:prstDash val="solid"/>
            <a:round/>
            <a:headEnd type="none" w="med" len="med"/>
            <a:tailEnd type="triangle"/>
          </a:ln>
          <a:effectLst/>
        </p:spPr>
      </p:cxnSp>
      <p:grpSp>
        <p:nvGrpSpPr>
          <p:cNvPr id="270" name="Group 269"/>
          <p:cNvGrpSpPr/>
          <p:nvPr/>
        </p:nvGrpSpPr>
        <p:grpSpPr>
          <a:xfrm>
            <a:off x="84383" y="39909025"/>
            <a:ext cx="32577957" cy="2075256"/>
            <a:chOff x="18742907" y="5912570"/>
            <a:chExt cx="24209613" cy="3205304"/>
          </a:xfrm>
        </p:grpSpPr>
        <p:sp>
          <p:nvSpPr>
            <p:cNvPr id="271" name="Rectangle 270"/>
            <p:cNvSpPr/>
            <p:nvPr/>
          </p:nvSpPr>
          <p:spPr>
            <a:xfrm>
              <a:off x="18742907" y="6289356"/>
              <a:ext cx="24209609" cy="2828518"/>
            </a:xfrm>
            <a:prstGeom prst="rect">
              <a:avLst/>
            </a:prstGeom>
            <a:solidFill>
              <a:srgbClr val="E6E6DB"/>
            </a:solidFill>
            <a:ln>
              <a:solidFill>
                <a:srgbClr val="0C6B3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868"/>
                </a:spcAft>
              </a:pP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The amount of utility one can get out of the Plasma Window, the Flowrate Reduction Factor, depends primarily on the supplied current, however, this is at the cost of an increase in the amount of power going into the gas, that must be dissipated somewhere </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in the system via cooling.  Correspondingly</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 Plate Heat Deposition profiles show increased power deposited at higher currents, but decreased power deposited at higher pressures. However, at this point, it’s important to note that Arc Power increases with both current and pressure, as indicated in the Plate Voltage Profiles, so the increased power from pressure must be taken up by other cooled components (the expansion chamber or the pumps</a:t>
              </a:r>
              <a:r>
                <a:rPr lang="en-US"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We observe that the electron density and electron temperature are curiously constant across the explored parameter space.  One might expect that while a pressure setting is kept constant and current is changed, that electron density would change.  More exploration, and confirmation that the above electron densities are reasonable is needed to provide more confidence in this result.</a:t>
              </a:r>
              <a:endPar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spcAft>
                  <a:spcPts val="868"/>
                </a:spcAft>
              </a:pPr>
              <a:endPar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72" name="Rectangle 271"/>
            <p:cNvSpPr/>
            <p:nvPr/>
          </p:nvSpPr>
          <p:spPr>
            <a:xfrm>
              <a:off x="18742907" y="5912570"/>
              <a:ext cx="24209613" cy="227417"/>
            </a:xfrm>
            <a:prstGeom prst="rect">
              <a:avLst/>
            </a:prstGeom>
            <a:solidFill>
              <a:srgbClr val="0C6B3B"/>
            </a:solidFill>
            <a:ln>
              <a:solidFill>
                <a:srgbClr val="0C6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16" dirty="0">
                  <a:solidFill>
                    <a:srgbClr val="FFFFFF"/>
                  </a:solidFill>
                  <a:latin typeface="Trebuchet MS" panose="020B0603020202020204" pitchFamily="34" charset="0"/>
                  <a:cs typeface="Times New Roman" panose="02020603050405020304" pitchFamily="18" charset="0"/>
                </a:rPr>
                <a:t>Conclusions</a:t>
              </a:r>
            </a:p>
          </p:txBody>
        </p:sp>
      </p:grpSp>
    </p:spTree>
    <p:extLst>
      <p:ext uri="{BB962C8B-B14F-4D97-AF65-F5344CB8AC3E}">
        <p14:creationId xmlns:p14="http://schemas.microsoft.com/office/powerpoint/2010/main" val="118880445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006F45"/>
      </a:lt1>
      <a:dk2>
        <a:srgbClr val="006F45"/>
      </a:dk2>
      <a:lt2>
        <a:srgbClr val="5F5F5F"/>
      </a:lt2>
      <a:accent1>
        <a:srgbClr val="339966"/>
      </a:accent1>
      <a:accent2>
        <a:srgbClr val="3333CC"/>
      </a:accent2>
      <a:accent3>
        <a:srgbClr val="AABBB0"/>
      </a:accent3>
      <a:accent4>
        <a:srgbClr val="000000"/>
      </a:accent4>
      <a:accent5>
        <a:srgbClr val="ADCAB8"/>
      </a:accent5>
      <a:accent6>
        <a:srgbClr val="2D2DB9"/>
      </a:accent6>
      <a:hlink>
        <a:srgbClr val="CCCCFF"/>
      </a:hlink>
      <a:folHlink>
        <a:srgbClr val="B2B2B2"/>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63446</TotalTime>
  <Words>1187</Words>
  <Application>Microsoft Office PowerPoint</Application>
  <PresentationFormat>Custom</PresentationFormat>
  <Paragraphs>80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Calibri</vt:lpstr>
      <vt:lpstr>Cambria Math</vt:lpstr>
      <vt:lpstr>Tahoma</vt:lpstr>
      <vt:lpstr>Times New Roman</vt:lpstr>
      <vt:lpstr>Trebuchet MS</vt:lpstr>
      <vt:lpstr>Default Design</vt:lpstr>
      <vt:lpstr>PowerPoint Presentation</vt:lpstr>
    </vt:vector>
  </TitlesOfParts>
  <Company>Michigan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morton</dc:creator>
  <cp:lastModifiedBy>Lajoie, Andrew</cp:lastModifiedBy>
  <cp:revision>1225</cp:revision>
  <cp:lastPrinted>2018-11-07T16:29:02Z</cp:lastPrinted>
  <dcterms:created xsi:type="dcterms:W3CDTF">2002-06-13T15:17:04Z</dcterms:created>
  <dcterms:modified xsi:type="dcterms:W3CDTF">2018-11-30T17:45:50Z</dcterms:modified>
</cp:coreProperties>
</file>