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73" r:id="rId2"/>
    <p:sldId id="371" r:id="rId3"/>
    <p:sldId id="372" r:id="rId4"/>
    <p:sldId id="373" r:id="rId5"/>
    <p:sldId id="386" r:id="rId6"/>
    <p:sldId id="387" r:id="rId7"/>
    <p:sldId id="402" r:id="rId8"/>
    <p:sldId id="403" r:id="rId9"/>
    <p:sldId id="404" r:id="rId10"/>
    <p:sldId id="409" r:id="rId11"/>
    <p:sldId id="410" r:id="rId12"/>
    <p:sldId id="405" r:id="rId13"/>
    <p:sldId id="407" r:id="rId14"/>
    <p:sldId id="408" r:id="rId15"/>
    <p:sldId id="411" r:id="rId16"/>
    <p:sldId id="412" r:id="rId17"/>
    <p:sldId id="413" r:id="rId18"/>
    <p:sldId id="414" r:id="rId19"/>
    <p:sldId id="406" r:id="rId20"/>
    <p:sldId id="401" r:id="rId21"/>
  </p:sldIdLst>
  <p:sldSz cx="9144000" cy="6858000" type="screen4x3"/>
  <p:notesSz cx="9296400" cy="7010400"/>
  <p:defaultTextStyle>
    <a:defPPr>
      <a:defRPr lang="zh-CN"/>
    </a:defPPr>
    <a:lvl1pPr algn="l" rtl="0" fontAlgn="base">
      <a:lnSpc>
        <a:spcPct val="90000"/>
      </a:lnSpc>
      <a:spcBef>
        <a:spcPct val="20000"/>
      </a:spcBef>
      <a:spcAft>
        <a:spcPct val="0"/>
      </a:spcAft>
      <a:buFont typeface="Arial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fontAlgn="base">
      <a:lnSpc>
        <a:spcPct val="90000"/>
      </a:lnSpc>
      <a:spcBef>
        <a:spcPct val="20000"/>
      </a:spcBef>
      <a:spcAft>
        <a:spcPct val="0"/>
      </a:spcAft>
      <a:buFont typeface="Arial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fontAlgn="base">
      <a:lnSpc>
        <a:spcPct val="90000"/>
      </a:lnSpc>
      <a:spcBef>
        <a:spcPct val="20000"/>
      </a:spcBef>
      <a:spcAft>
        <a:spcPct val="0"/>
      </a:spcAft>
      <a:buFont typeface="Arial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fontAlgn="base">
      <a:lnSpc>
        <a:spcPct val="90000"/>
      </a:lnSpc>
      <a:spcBef>
        <a:spcPct val="20000"/>
      </a:spcBef>
      <a:spcAft>
        <a:spcPct val="0"/>
      </a:spcAft>
      <a:buFont typeface="Arial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fontAlgn="base">
      <a:lnSpc>
        <a:spcPct val="90000"/>
      </a:lnSpc>
      <a:spcBef>
        <a:spcPct val="20000"/>
      </a:spcBef>
      <a:spcAft>
        <a:spcPct val="0"/>
      </a:spcAft>
      <a:buFont typeface="Arial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211">
          <p15:clr>
            <a:srgbClr val="A4A3A4"/>
          </p15:clr>
        </p15:guide>
        <p15:guide id="2" pos="293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EE00"/>
    <a:srgbClr val="7ADA00"/>
    <a:srgbClr val="00FF00"/>
    <a:srgbClr val="00FFFF"/>
    <a:srgbClr val="FF00FF"/>
    <a:srgbClr val="CC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44" autoAdjust="0"/>
    <p:restoredTop sz="95541" autoAdjust="0"/>
  </p:normalViewPr>
  <p:slideViewPr>
    <p:cSldViewPr>
      <p:cViewPr varScale="1">
        <p:scale>
          <a:sx n="69" d="100"/>
          <a:sy n="69" d="100"/>
        </p:scale>
        <p:origin x="-27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23" d="100"/>
          <a:sy n="123" d="100"/>
        </p:scale>
        <p:origin x="-108" y="-870"/>
      </p:cViewPr>
      <p:guideLst>
        <p:guide orient="horz" pos="2208"/>
        <p:guide pos="29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020" cy="350401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6279" y="0"/>
            <a:ext cx="4028020" cy="350401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r">
              <a:defRPr sz="1200"/>
            </a:lvl1pPr>
          </a:lstStyle>
          <a:p>
            <a:fld id="{0D12E72E-4349-46D7-A272-A9D96AFE1770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804"/>
            <a:ext cx="4028020" cy="350401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6279" y="6658804"/>
            <a:ext cx="4028020" cy="350401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r">
              <a:defRPr sz="1200"/>
            </a:lvl1pPr>
          </a:lstStyle>
          <a:p>
            <a:fld id="{82F46F27-989A-4138-9CCE-13BF9B868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653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5" tIns="46588" rIns="93175" bIns="46588" rtlCol="0"/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5" tIns="46588" rIns="93175" bIns="46588" rtlCol="0"/>
          <a:lstStyle>
            <a:lvl1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7EA955A4-6F43-4037-ABC0-BC39A446D3F4}" type="datetimeFigureOut">
              <a:rPr lang="zh-CN" altLang="en-US"/>
              <a:pPr>
                <a:defRPr/>
              </a:pPr>
              <a:t>2018/11/12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897188" y="527050"/>
            <a:ext cx="3502025" cy="26273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5" tIns="46588" rIns="93175" bIns="46588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75" tIns="46588" rIns="93175" bIns="46588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5" tIns="46588" rIns="93175" bIns="46588" rtlCol="0" anchor="b"/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5" tIns="46588" rIns="93175" bIns="46588" rtlCol="0" anchor="b"/>
          <a:lstStyle>
            <a:lvl1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8D9D0C07-14E2-4194-852E-C5F87E8F5B7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928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451100" y="109538"/>
            <a:ext cx="4394200" cy="32956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9758" y="3488161"/>
            <a:ext cx="8498028" cy="3522239"/>
          </a:xfrm>
          <a:noFill/>
        </p:spPr>
        <p:txBody>
          <a:bodyPr wrap="square" lIns="91410" tIns="45704" rIns="91410" bIns="45704" numCol="1" anchor="t" anchorCtr="0" compatLnSpc="1">
            <a:prstTxWarp prst="textNoShape">
              <a:avLst/>
            </a:prstTxWarp>
          </a:bodyPr>
          <a:lstStyle/>
          <a:p>
            <a:pPr marL="310584" indent="-310584">
              <a:buFontTx/>
              <a:buAutoNum type="arabicPeriod"/>
            </a:pPr>
            <a:endParaRPr lang="en-US" altLang="ko-KR" dirty="0" smtClean="0">
              <a:ea typeface="굴림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46536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Frame 20-102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855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855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Frame 21-91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855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Frames 27-85 animated, 8frames/sec</a:t>
            </a:r>
          </a:p>
          <a:p>
            <a:r>
              <a:rPr lang="en-US" baseline="0" dirty="0" smtClean="0"/>
              <a:t>Electron density at 340 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8558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Increase size of He, Se, Te, Ne</a:t>
            </a:r>
          </a:p>
          <a:p>
            <a:endParaRPr lang="en-US" baseline="0" dirty="0" smtClean="0"/>
          </a:p>
          <a:p>
            <a:r>
              <a:rPr lang="en-US" baseline="0" dirty="0" smtClean="0"/>
              <a:t>Frames 30-48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8558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Frames</a:t>
            </a:r>
            <a:r>
              <a:rPr lang="en-US" baseline="0" dirty="0" smtClean="0"/>
              <a:t> 28-95</a:t>
            </a:r>
          </a:p>
          <a:p>
            <a:r>
              <a:rPr lang="en-US" baseline="0" dirty="0" smtClean="0"/>
              <a:t>Debye length ~ 5um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8558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Frame 30-62</a:t>
            </a:r>
          </a:p>
          <a:p>
            <a:r>
              <a:rPr lang="en-US" dirty="0" smtClean="0"/>
              <a:t>8fps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/>
              <a:pPr>
                <a:defRPr/>
              </a:pPr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8558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 – frame 21-88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8558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Humidity: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/>
              <a:pPr>
                <a:defRPr/>
              </a:pPr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8558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Frames 12-104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/>
              <a:pPr>
                <a:defRPr/>
              </a:pPr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855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Application</a:t>
            </a:r>
            <a:r>
              <a:rPr lang="en-US" baseline="0" dirty="0" smtClean="0"/>
              <a:t> for </a:t>
            </a:r>
            <a:r>
              <a:rPr lang="en-US" baseline="0" dirty="0" err="1" smtClean="0"/>
              <a:t>atm</a:t>
            </a:r>
            <a:r>
              <a:rPr lang="en-US" baseline="0" dirty="0" smtClean="0"/>
              <a:t> discharges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630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Application</a:t>
            </a:r>
            <a:r>
              <a:rPr lang="en-US" baseline="0" dirty="0" smtClean="0"/>
              <a:t> for </a:t>
            </a:r>
            <a:r>
              <a:rPr lang="en-US" baseline="0" dirty="0" err="1" smtClean="0"/>
              <a:t>atm</a:t>
            </a:r>
            <a:r>
              <a:rPr lang="en-US" baseline="0" dirty="0" smtClean="0"/>
              <a:t> discharges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630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B2E2946-C3A6-42D2-A7EB-CDFE9889C550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88" tIns="45645" rIns="91288" bIns="45645" anchor="b"/>
          <a:lstStyle/>
          <a:p>
            <a:pPr algn="r" defTabSz="965628"/>
            <a:fld id="{C02D8B3B-0735-49DD-8DF7-A703250218D0}" type="slidenum">
              <a:rPr lang="en-US" sz="1200">
                <a:latin typeface="Times New Roman" pitchFamily="18" charset="0"/>
              </a:rPr>
              <a:pPr algn="r" defTabSz="965628"/>
              <a:t>4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22531" name="Rectangle 7"/>
          <p:cNvSpPr txBox="1">
            <a:spLocks noGrp="1" noChangeArrowheads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79" tIns="45639" rIns="91279" bIns="45639" anchor="b"/>
          <a:lstStyle/>
          <a:p>
            <a:pPr algn="r" defTabSz="965628"/>
            <a:fld id="{E5746DDB-7280-46F9-A34E-533926D917E8}" type="slidenum">
              <a:rPr lang="en-US" sz="1200">
                <a:latin typeface="Times New Roman" pitchFamily="18" charset="0"/>
              </a:rPr>
              <a:pPr algn="r" defTabSz="965628"/>
              <a:t>4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225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279" tIns="45639" rIns="91279" bIns="45639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00002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855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multijet</a:t>
            </a:r>
            <a:r>
              <a:rPr lang="en-US" baseline="0" dirty="0" smtClean="0"/>
              <a:t> ICCD 20161209, without plasma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855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Frames 8-94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855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Frames</a:t>
            </a:r>
            <a:r>
              <a:rPr lang="en-US" baseline="0" dirty="0" smtClean="0"/>
              <a:t> 9-99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855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855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33045-D29B-40F5-B767-63358967D44B}" type="datetimeFigureOut">
              <a:rPr lang="zh-CN" altLang="en-US"/>
              <a:pPr>
                <a:defRPr/>
              </a:pPr>
              <a:t>2018/11/12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CFE46-3D95-421B-93EE-BBC7879195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D991E-723E-4858-A13B-F5C9B3BF36D0}" type="datetimeFigureOut">
              <a:rPr lang="zh-CN" altLang="en-US"/>
              <a:pPr>
                <a:defRPr/>
              </a:pPr>
              <a:t>2018/11/12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363DF-E07D-4DE8-8CF1-2459AD6740A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04AFB-E81C-419B-A6F0-955200CD6A90}" type="datetimeFigureOut">
              <a:rPr lang="zh-CN" altLang="en-US"/>
              <a:pPr>
                <a:defRPr/>
              </a:pPr>
              <a:t>2018/11/12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BB02D-7D36-4735-88C1-9C0E4FB07B5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CE542-B1D9-4FBD-A212-F18F86B5B9AF}" type="datetimeFigureOut">
              <a:rPr lang="zh-CN" altLang="en-US"/>
              <a:pPr>
                <a:defRPr/>
              </a:pPr>
              <a:t>2018/11/12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E20B2-92C9-4DE5-9C19-3CD2D300DA8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15078-D508-4622-8A77-912B95D6ABF6}" type="datetimeFigureOut">
              <a:rPr lang="zh-CN" altLang="en-US"/>
              <a:pPr>
                <a:defRPr/>
              </a:pPr>
              <a:t>2018/11/12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26061-6CDB-4C00-8BE4-FE55202CE8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CA737-19B9-45FD-8512-DCB3EC3D124C}" type="datetimeFigureOut">
              <a:rPr lang="zh-CN" altLang="en-US"/>
              <a:pPr>
                <a:defRPr/>
              </a:pPr>
              <a:t>2018/11/12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AD98D-2644-41C2-B0A8-BFDB57C393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0C0D1-A638-474E-A62F-71EE889CD841}" type="datetimeFigureOut">
              <a:rPr lang="zh-CN" altLang="en-US"/>
              <a:pPr>
                <a:defRPr/>
              </a:pPr>
              <a:t>2018/11/12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7CE8B-3019-4B89-A38A-97EE508C282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15A02-B1E9-4E84-AAFE-938A9FB97AA3}" type="datetimeFigureOut">
              <a:rPr lang="zh-CN" altLang="en-US"/>
              <a:pPr>
                <a:defRPr/>
              </a:pPr>
              <a:t>2018/11/12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35729-FF62-4D60-B1ED-2CEB294A17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95D70-C551-4A72-AF91-E06763A1F03A}" type="datetimeFigureOut">
              <a:rPr lang="zh-CN" altLang="en-US"/>
              <a:pPr>
                <a:defRPr/>
              </a:pPr>
              <a:t>2018/11/12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EB61B-1DD8-459E-A113-B4D9FAF9134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6C31B-6221-4797-A72F-922D1DD68B8D}" type="datetimeFigureOut">
              <a:rPr lang="zh-CN" altLang="en-US"/>
              <a:pPr>
                <a:defRPr/>
              </a:pPr>
              <a:t>2018/11/12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7328D-1552-4B2A-9C31-79E3EEA1EC4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6B336-B6E2-4FFB-AF28-6FDC6A5169E4}" type="datetimeFigureOut">
              <a:rPr lang="zh-CN" altLang="en-US"/>
              <a:pPr>
                <a:defRPr/>
              </a:pPr>
              <a:t>2018/11/12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22A9D-7D7A-4A5D-B48B-8CD9318A459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A15C34C-06DA-40D2-8FB4-B54C3E49E112}" type="datetimeFigureOut">
              <a:rPr lang="zh-CN" altLang="en-US"/>
              <a:pPr>
                <a:defRPr/>
              </a:pPr>
              <a:t>2018/11/12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0740499-9D9B-4913-B575-6AA49A347BE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iff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71"/>
          <p:cNvSpPr txBox="1">
            <a:spLocks noChangeArrowheads="1"/>
          </p:cNvSpPr>
          <p:nvPr/>
        </p:nvSpPr>
        <p:spPr bwMode="auto">
          <a:xfrm>
            <a:off x="358080" y="504965"/>
            <a:ext cx="8534400" cy="5368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MODELING ATMOSPHERIC PRESSURE PLASMA MULTI-JET DYNAMICS</a:t>
            </a:r>
            <a:r>
              <a:rPr lang="en-US" altLang="zh-C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altLang="ko-KR" sz="2200" b="1" baseline="30000" dirty="0" smtClean="0"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  <a:p>
            <a:pPr algn="ctr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ko-KR" sz="2200" b="1" baseline="30000" dirty="0" smtClean="0"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Amanda M. </a:t>
            </a:r>
            <a:r>
              <a:rPr lang="en-US" altLang="en-US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Lietz</a:t>
            </a:r>
            <a:r>
              <a:rPr lang="en-US" altLang="en-US" sz="2600" b="1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Xavier </a:t>
            </a:r>
            <a:r>
              <a:rPr lang="en-US" altLang="en-US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Damany</a:t>
            </a:r>
            <a:r>
              <a:rPr lang="en-US" altLang="en-US" sz="2600" b="1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Eric </a:t>
            </a:r>
            <a:r>
              <a:rPr lang="en-US" altLang="en-US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Robert</a:t>
            </a:r>
            <a:r>
              <a:rPr lang="en-US" altLang="en-US" sz="2600" b="1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Jean-Michel </a:t>
            </a:r>
            <a:r>
              <a:rPr lang="en-US" altLang="en-US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ouvesle</a:t>
            </a:r>
            <a:r>
              <a:rPr lang="en-US" altLang="en-US" sz="2600" b="1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alt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Mark </a:t>
            </a:r>
            <a:r>
              <a:rPr lang="en-US" alt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en-US" altLang="en-US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Kushner</a:t>
            </a:r>
            <a:r>
              <a:rPr lang="en-US" altLang="en-US" sz="2600" b="1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sz="2600" b="1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000" b="1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Dept. Nuclear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Engineering and Radiological 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Sciences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University of Michigan, Ann Arbor, MI 48109, 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USA</a:t>
            </a:r>
          </a:p>
          <a:p>
            <a:pPr algn="ctr">
              <a:spcBef>
                <a:spcPct val="0"/>
              </a:spcBef>
            </a:pPr>
            <a:r>
              <a:rPr lang="en-US" alt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GREMI, UMR7344 CNRS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Université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d’Orléans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Orléans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France</a:t>
            </a:r>
          </a:p>
          <a:p>
            <a:pPr algn="ctr">
              <a:spcBef>
                <a:spcPct val="0"/>
              </a:spcBef>
            </a:pPr>
            <a:r>
              <a:rPr lang="en-US" alt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Dept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. Electrical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Engineering and Computer Science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University of Michigan, Ann Arbor, MI 48109, USA   </a:t>
            </a:r>
          </a:p>
          <a:p>
            <a:pPr algn="ctr">
              <a:spcBef>
                <a:spcPct val="0"/>
              </a:spcBef>
            </a:pP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lietz@umich.edu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ko-KR" b="1" dirty="0"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altLang="ko-KR" sz="2400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MIPSE Symposium</a:t>
            </a:r>
            <a:endParaRPr lang="en-US" altLang="ko-KR" sz="2400" b="1" dirty="0"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  <a:p>
            <a:pPr algn="ctr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ko-KR" sz="2400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14 November 2018</a:t>
            </a:r>
            <a:endParaRPr lang="en-US" altLang="ko-KR" sz="2400" b="1" dirty="0"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</p:txBody>
      </p:sp>
      <p:sp>
        <p:nvSpPr>
          <p:cNvPr id="10" name="TextBox 2"/>
          <p:cNvSpPr txBox="1"/>
          <p:nvPr/>
        </p:nvSpPr>
        <p:spPr>
          <a:xfrm>
            <a:off x="467544" y="5989813"/>
            <a:ext cx="820891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171450" indent="-171450"/>
            <a:r>
              <a:rPr lang="en-US" sz="1600" b="1" dirty="0" smtClean="0"/>
              <a:t>* 	Work </a:t>
            </a:r>
            <a:r>
              <a:rPr lang="en-US" sz="1600" b="1" dirty="0"/>
              <a:t>was supported by the DOE Office of Fusion Energy </a:t>
            </a:r>
            <a:r>
              <a:rPr lang="en-US" sz="1600" b="1" dirty="0" smtClean="0"/>
              <a:t>Science and the National </a:t>
            </a:r>
            <a:r>
              <a:rPr lang="en-US" sz="1600" b="1" dirty="0"/>
              <a:t>Science </a:t>
            </a:r>
            <a:r>
              <a:rPr lang="en-US" sz="1600" b="1" dirty="0" smtClean="0"/>
              <a:t>Foundation.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xfrm>
            <a:off x="0" y="-234281"/>
            <a:ext cx="9144000" cy="1143001"/>
          </a:xfrm>
        </p:spPr>
        <p:txBody>
          <a:bodyPr/>
          <a:lstStyle/>
          <a:p>
            <a:r>
              <a:rPr lang="en-US" altLang="zh-CN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SPACING BETWEEN HOLES</a:t>
            </a:r>
            <a:endParaRPr lang="zh-CN" altLang="en-US" sz="3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5" name="Line 2"/>
          <p:cNvSpPr>
            <a:spLocks noChangeShapeType="1"/>
          </p:cNvSpPr>
          <p:nvPr/>
        </p:nvSpPr>
        <p:spPr bwMode="auto">
          <a:xfrm>
            <a:off x="971550" y="692696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内容占位符 2"/>
          <p:cNvSpPr txBox="1">
            <a:spLocks/>
          </p:cNvSpPr>
          <p:nvPr/>
        </p:nvSpPr>
        <p:spPr bwMode="auto">
          <a:xfrm>
            <a:off x="5220070" y="836712"/>
            <a:ext cx="3744417" cy="521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+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28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kV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800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µm holes</a:t>
            </a: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Increasing the gap between holes allows SIWs to propagate out all of the holes.</a:t>
            </a: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Interaction is overestimate in the model due to the 2-dimensional assumption of Poisson’s equation.</a:t>
            </a: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 mm gap – PIW slows each time an SIW reaches the target.</a:t>
            </a:r>
          </a:p>
          <a:p>
            <a:pPr>
              <a:lnSpc>
                <a:spcPct val="90000"/>
              </a:lnSpc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endParaRPr lang="en-US" altLang="zh-CN" sz="1800" dirty="0" smtClean="0"/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 bwMode="auto">
          <a:xfrm>
            <a:off x="5635499" y="5579975"/>
            <a:ext cx="3246690" cy="474662"/>
            <a:chOff x="960" y="3888"/>
            <a:chExt cx="2448" cy="358"/>
          </a:xfrm>
        </p:grpSpPr>
        <p:grpSp>
          <p:nvGrpSpPr>
            <p:cNvPr id="14" name="Group 13"/>
            <p:cNvGrpSpPr>
              <a:grpSpLocks noChangeAspect="1"/>
            </p:cNvGrpSpPr>
            <p:nvPr/>
          </p:nvGrpSpPr>
          <p:grpSpPr bwMode="auto">
            <a:xfrm>
              <a:off x="960" y="3888"/>
              <a:ext cx="2448" cy="212"/>
              <a:chOff x="432" y="3984"/>
              <a:chExt cx="2448" cy="212"/>
            </a:xfrm>
          </p:grpSpPr>
          <p:pic>
            <p:nvPicPr>
              <p:cNvPr id="16" name="Picture 15" descr="colorband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" y="4032"/>
                <a:ext cx="141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432" y="3984"/>
                <a:ext cx="2448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 eaLnBrk="0" hangingPunct="0"/>
                <a:r>
                  <a:rPr lang="en-US" sz="1600" b="1" dirty="0">
                    <a:solidFill>
                      <a:srgbClr val="000000"/>
                    </a:solidFill>
                  </a:rPr>
                  <a:t>MIN</a:t>
                </a:r>
                <a:r>
                  <a:rPr lang="en-US" sz="1600" b="1" baseline="30000" dirty="0">
                    <a:solidFill>
                      <a:srgbClr val="000000"/>
                    </a:solidFill>
                  </a:rPr>
                  <a:t>                                                           </a:t>
                </a:r>
                <a:r>
                  <a:rPr lang="en-US" sz="1600" b="1" dirty="0">
                    <a:solidFill>
                      <a:srgbClr val="000000"/>
                    </a:solidFill>
                  </a:rPr>
                  <a:t>MAX </a:t>
                </a:r>
                <a:r>
                  <a:rPr lang="en-US" sz="2000" b="1" dirty="0">
                    <a:solidFill>
                      <a:srgbClr val="000000"/>
                    </a:solidFill>
                  </a:rPr>
                  <a:t> </a:t>
                </a:r>
              </a:p>
            </p:txBody>
          </p:sp>
        </p:grpSp>
        <p:sp>
          <p:nvSpPr>
            <p:cNvPr id="15" name="Text Box 27"/>
            <p:cNvSpPr txBox="1">
              <a:spLocks noChangeAspect="1" noChangeArrowheads="1"/>
            </p:cNvSpPr>
            <p:nvPr/>
          </p:nvSpPr>
          <p:spPr bwMode="auto">
            <a:xfrm>
              <a:off x="1790" y="4012"/>
              <a:ext cx="778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Log scale</a:t>
              </a:r>
              <a:endParaRPr lang="en-US" sz="1600" dirty="0">
                <a:latin typeface="Times New Roman" pitchFamily="18" charset="0"/>
              </a:endParaRPr>
            </a:p>
          </p:txBody>
        </p:sp>
      </p:grpSp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5373688" y="6237312"/>
            <a:ext cx="3770312" cy="582613"/>
            <a:chOff x="2953" y="3839"/>
            <a:chExt cx="2375" cy="367"/>
          </a:xfrm>
        </p:grpSpPr>
        <p:sp>
          <p:nvSpPr>
            <p:cNvPr id="24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107656" y="6597352"/>
            <a:ext cx="10079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000" dirty="0" smtClean="0"/>
              <a:t>MIPSE_2018</a:t>
            </a:r>
            <a:endParaRPr lang="en-US" sz="1000" dirty="0"/>
          </a:p>
        </p:txBody>
      </p:sp>
      <p:pic>
        <p:nvPicPr>
          <p:cNvPr id="5122" name="Picture 2" descr="D:\UIGELS_D_Amanda\nonPDPsim\many_jets\multijet_v13\pos_diameter_v13\MIPSE_vary_gap_v02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56" y="741178"/>
            <a:ext cx="4968400" cy="587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78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xfrm>
            <a:off x="0" y="-234281"/>
            <a:ext cx="9144000" cy="1143001"/>
          </a:xfrm>
        </p:spPr>
        <p:txBody>
          <a:bodyPr/>
          <a:lstStyle/>
          <a:p>
            <a:r>
              <a:rPr lang="en-US" altLang="zh-CN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SPACING BETWEEN HOLES</a:t>
            </a:r>
            <a:endParaRPr lang="zh-CN" altLang="en-US" sz="3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5" name="Line 2"/>
          <p:cNvSpPr>
            <a:spLocks noChangeShapeType="1"/>
          </p:cNvSpPr>
          <p:nvPr/>
        </p:nvSpPr>
        <p:spPr bwMode="auto">
          <a:xfrm>
            <a:off x="971550" y="692696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 bwMode="auto">
          <a:xfrm>
            <a:off x="5580112" y="5565685"/>
            <a:ext cx="3246690" cy="474662"/>
            <a:chOff x="960" y="3888"/>
            <a:chExt cx="2448" cy="358"/>
          </a:xfrm>
        </p:grpSpPr>
        <p:grpSp>
          <p:nvGrpSpPr>
            <p:cNvPr id="14" name="Group 13"/>
            <p:cNvGrpSpPr>
              <a:grpSpLocks noChangeAspect="1"/>
            </p:cNvGrpSpPr>
            <p:nvPr/>
          </p:nvGrpSpPr>
          <p:grpSpPr bwMode="auto">
            <a:xfrm>
              <a:off x="960" y="3888"/>
              <a:ext cx="2448" cy="212"/>
              <a:chOff x="432" y="3984"/>
              <a:chExt cx="2448" cy="212"/>
            </a:xfrm>
          </p:grpSpPr>
          <p:pic>
            <p:nvPicPr>
              <p:cNvPr id="16" name="Picture 15" descr="colorband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" y="4032"/>
                <a:ext cx="141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432" y="3984"/>
                <a:ext cx="2448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 eaLnBrk="0" hangingPunct="0"/>
                <a:r>
                  <a:rPr lang="en-US" sz="1600" b="1" dirty="0">
                    <a:solidFill>
                      <a:srgbClr val="000000"/>
                    </a:solidFill>
                  </a:rPr>
                  <a:t>MIN</a:t>
                </a:r>
                <a:r>
                  <a:rPr lang="en-US" sz="1600" b="1" baseline="30000" dirty="0">
                    <a:solidFill>
                      <a:srgbClr val="000000"/>
                    </a:solidFill>
                  </a:rPr>
                  <a:t>                                                           </a:t>
                </a:r>
                <a:r>
                  <a:rPr lang="en-US" sz="1600" b="1" dirty="0">
                    <a:solidFill>
                      <a:srgbClr val="000000"/>
                    </a:solidFill>
                  </a:rPr>
                  <a:t>MAX </a:t>
                </a:r>
                <a:r>
                  <a:rPr lang="en-US" sz="2000" b="1" dirty="0">
                    <a:solidFill>
                      <a:srgbClr val="000000"/>
                    </a:solidFill>
                  </a:rPr>
                  <a:t> </a:t>
                </a:r>
              </a:p>
            </p:txBody>
          </p:sp>
        </p:grpSp>
        <p:sp>
          <p:nvSpPr>
            <p:cNvPr id="15" name="Text Box 27"/>
            <p:cNvSpPr txBox="1">
              <a:spLocks noChangeAspect="1" noChangeArrowheads="1"/>
            </p:cNvSpPr>
            <p:nvPr/>
          </p:nvSpPr>
          <p:spPr bwMode="auto">
            <a:xfrm>
              <a:off x="1790" y="4012"/>
              <a:ext cx="778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Log scale</a:t>
              </a:r>
              <a:endParaRPr lang="en-US" sz="1600" dirty="0">
                <a:latin typeface="Times New Roman" pitchFamily="18" charset="0"/>
              </a:endParaRPr>
            </a:p>
          </p:txBody>
        </p:sp>
      </p:grpSp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5373688" y="6237312"/>
            <a:ext cx="3770312" cy="582613"/>
            <a:chOff x="2953" y="3839"/>
            <a:chExt cx="2375" cy="367"/>
          </a:xfrm>
        </p:grpSpPr>
        <p:sp>
          <p:nvSpPr>
            <p:cNvPr id="24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  <p:sp>
        <p:nvSpPr>
          <p:cNvPr id="20" name="内容占位符 2"/>
          <p:cNvSpPr txBox="1">
            <a:spLocks/>
          </p:cNvSpPr>
          <p:nvPr/>
        </p:nvSpPr>
        <p:spPr bwMode="auto">
          <a:xfrm>
            <a:off x="5076056" y="836712"/>
            <a:ext cx="4067944" cy="521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+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28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kV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800 µm holes.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Maximum electron density at each node.</a:t>
            </a: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Increasing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the gap between holes allows SIWs to propagate out all of the holes.</a:t>
            </a: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Interaction is overestimate in the model due to the 2-dimensional assumption of Poisson’s equation.</a:t>
            </a: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 mm gap – PIW slows each time an SIW reaches the target.</a:t>
            </a:r>
          </a:p>
          <a:p>
            <a:pPr>
              <a:lnSpc>
                <a:spcPct val="90000"/>
              </a:lnSpc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endParaRPr lang="en-US" altLang="zh-CN" sz="1800" dirty="0" smtClean="0"/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107656" y="6597352"/>
            <a:ext cx="10079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000" dirty="0" smtClean="0"/>
              <a:t>MIPSE_2018</a:t>
            </a:r>
            <a:endParaRPr lang="en-US" sz="1000" dirty="0"/>
          </a:p>
        </p:txBody>
      </p:sp>
      <p:pic>
        <p:nvPicPr>
          <p:cNvPr id="8195" name="Picture 3" descr="D:\UIGELS_D_Amanda\nonPDPsim\many_jets\multijet_v13\pos_diameter_v13\MIPSE_vary_gap_ne_v03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7" y="717760"/>
            <a:ext cx="4978687" cy="587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12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xfrm>
            <a:off x="0" y="-234281"/>
            <a:ext cx="9144000" cy="1143001"/>
          </a:xfrm>
        </p:spPr>
        <p:txBody>
          <a:bodyPr/>
          <a:lstStyle/>
          <a:p>
            <a:r>
              <a:rPr lang="en-US" altLang="zh-CN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VOLTAGE POLARITY</a:t>
            </a:r>
            <a:endParaRPr lang="zh-CN" altLang="en-US" sz="3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5" name="Line 2"/>
          <p:cNvSpPr>
            <a:spLocks noChangeShapeType="1"/>
          </p:cNvSpPr>
          <p:nvPr/>
        </p:nvSpPr>
        <p:spPr bwMode="auto">
          <a:xfrm>
            <a:off x="971550" y="692696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内容占位符 2"/>
          <p:cNvSpPr txBox="1">
            <a:spLocks/>
          </p:cNvSpPr>
          <p:nvPr/>
        </p:nvSpPr>
        <p:spPr bwMode="auto">
          <a:xfrm>
            <a:off x="-21310" y="4944146"/>
            <a:ext cx="5169374" cy="1729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SIWs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reach target for positive polarity.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Negative polarity, short SIWs develop on the right side of each hole.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endParaRPr lang="en-US" altLang="zh-CN" sz="1800" dirty="0" smtClean="0"/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 bwMode="auto">
          <a:xfrm>
            <a:off x="1221797" y="6345263"/>
            <a:ext cx="3246690" cy="474662"/>
            <a:chOff x="960" y="3888"/>
            <a:chExt cx="2448" cy="358"/>
          </a:xfrm>
        </p:grpSpPr>
        <p:grpSp>
          <p:nvGrpSpPr>
            <p:cNvPr id="14" name="Group 13"/>
            <p:cNvGrpSpPr>
              <a:grpSpLocks noChangeAspect="1"/>
            </p:cNvGrpSpPr>
            <p:nvPr/>
          </p:nvGrpSpPr>
          <p:grpSpPr bwMode="auto">
            <a:xfrm>
              <a:off x="960" y="3888"/>
              <a:ext cx="2448" cy="212"/>
              <a:chOff x="432" y="3984"/>
              <a:chExt cx="2448" cy="212"/>
            </a:xfrm>
          </p:grpSpPr>
          <p:pic>
            <p:nvPicPr>
              <p:cNvPr id="16" name="Picture 15" descr="colorband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" y="4032"/>
                <a:ext cx="141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432" y="3984"/>
                <a:ext cx="2448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 eaLnBrk="0" hangingPunct="0"/>
                <a:r>
                  <a:rPr lang="en-US" sz="1600" b="1" dirty="0">
                    <a:solidFill>
                      <a:srgbClr val="000000"/>
                    </a:solidFill>
                  </a:rPr>
                  <a:t>MIN</a:t>
                </a:r>
                <a:r>
                  <a:rPr lang="en-US" sz="1600" b="1" baseline="30000" dirty="0">
                    <a:solidFill>
                      <a:srgbClr val="000000"/>
                    </a:solidFill>
                  </a:rPr>
                  <a:t>                                                           </a:t>
                </a:r>
                <a:r>
                  <a:rPr lang="en-US" sz="1600" b="1" dirty="0">
                    <a:solidFill>
                      <a:srgbClr val="000000"/>
                    </a:solidFill>
                  </a:rPr>
                  <a:t>MAX </a:t>
                </a:r>
                <a:r>
                  <a:rPr lang="en-US" sz="2000" b="1" dirty="0">
                    <a:solidFill>
                      <a:srgbClr val="000000"/>
                    </a:solidFill>
                  </a:rPr>
                  <a:t> </a:t>
                </a:r>
              </a:p>
            </p:txBody>
          </p:sp>
        </p:grpSp>
        <p:sp>
          <p:nvSpPr>
            <p:cNvPr id="15" name="Text Box 27"/>
            <p:cNvSpPr txBox="1">
              <a:spLocks noChangeAspect="1" noChangeArrowheads="1"/>
            </p:cNvSpPr>
            <p:nvPr/>
          </p:nvSpPr>
          <p:spPr bwMode="auto">
            <a:xfrm>
              <a:off x="1790" y="4012"/>
              <a:ext cx="778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Log scale</a:t>
              </a:r>
              <a:endParaRPr lang="en-US" sz="1600" dirty="0">
                <a:latin typeface="Times New Roman" pitchFamily="18" charset="0"/>
              </a:endParaRPr>
            </a:p>
          </p:txBody>
        </p:sp>
      </p:grpSp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5373688" y="6237312"/>
            <a:ext cx="3770312" cy="582613"/>
            <a:chOff x="2953" y="3839"/>
            <a:chExt cx="2375" cy="367"/>
          </a:xfrm>
        </p:grpSpPr>
        <p:sp>
          <p:nvSpPr>
            <p:cNvPr id="24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  <p:sp>
        <p:nvSpPr>
          <p:cNvPr id="19" name="内容占位符 2"/>
          <p:cNvSpPr txBox="1">
            <a:spLocks/>
          </p:cNvSpPr>
          <p:nvPr/>
        </p:nvSpPr>
        <p:spPr bwMode="auto">
          <a:xfrm>
            <a:off x="5119467" y="764704"/>
            <a:ext cx="3348941" cy="37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altLang="zh-CN" sz="18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Experimental ICCD</a:t>
            </a:r>
            <a:endParaRPr lang="en-US" altLang="zh-CN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4706469" y="1124744"/>
            <a:ext cx="3969987" cy="3801973"/>
            <a:chOff x="5348465" y="1268759"/>
            <a:chExt cx="3417523" cy="3272890"/>
          </a:xfrm>
        </p:grpSpPr>
        <p:pic>
          <p:nvPicPr>
            <p:cNvPr id="1027" name="Picture 3" descr="D:\UIGELS_D_Amanda\Conferences\2017_GEC\Experiment_snipped_neg_1slm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48465" y="2924945"/>
              <a:ext cx="3400000" cy="1616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D:\UIGELS_D_Amanda\Conferences\2017_GEC\Experiment_snipped_pos_1slm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8465" y="1268759"/>
              <a:ext cx="3417523" cy="1656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436096" y="2088215"/>
              <a:ext cx="909223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+16 kV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459775" y="3663432"/>
              <a:ext cx="851515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 kV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内容占位符 2"/>
          <p:cNvSpPr txBox="1">
            <a:spLocks/>
          </p:cNvSpPr>
          <p:nvPr/>
        </p:nvSpPr>
        <p:spPr bwMode="auto">
          <a:xfrm>
            <a:off x="5389772" y="4956377"/>
            <a:ext cx="3620493" cy="1136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Experimental images are time integrated over 100 pulses at 1 kHz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.</a:t>
            </a: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107656" y="6510513"/>
            <a:ext cx="10079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000" dirty="0" smtClean="0"/>
              <a:t>MIPSE_2018</a:t>
            </a:r>
            <a:endParaRPr lang="en-US" sz="1000" dirty="0"/>
          </a:p>
        </p:txBody>
      </p:sp>
      <p:pic>
        <p:nvPicPr>
          <p:cNvPr id="6146" name="Picture 2" descr="D:\UIGELS_D_Amanda\nonPDPsim\many_jets\multijet_v13\neg_diameter_v13\MIPSE_polarity_v02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11265"/>
            <a:ext cx="3742106" cy="415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90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D:\UIGELS_D_Amanda\nonPDPsim\many_jets\multijet_v13\pos_diameter_v13\Paper_gas_flow_5mm_ne_v03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0"/>
          <a:stretch/>
        </p:blipFill>
        <p:spPr bwMode="auto">
          <a:xfrm>
            <a:off x="3131840" y="750912"/>
            <a:ext cx="2808312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xfrm>
            <a:off x="0" y="-234281"/>
            <a:ext cx="9144000" cy="1143001"/>
          </a:xfrm>
        </p:spPr>
        <p:txBody>
          <a:bodyPr/>
          <a:lstStyle/>
          <a:p>
            <a:r>
              <a:rPr lang="en-US" altLang="zh-CN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 FLOW RATE</a:t>
            </a:r>
            <a:endParaRPr lang="zh-CN" altLang="en-US" sz="3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5" name="Line 2"/>
          <p:cNvSpPr>
            <a:spLocks noChangeShapeType="1"/>
          </p:cNvSpPr>
          <p:nvPr/>
        </p:nvSpPr>
        <p:spPr bwMode="auto">
          <a:xfrm>
            <a:off x="971550" y="692696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内容占位符 2"/>
          <p:cNvSpPr txBox="1">
            <a:spLocks/>
          </p:cNvSpPr>
          <p:nvPr/>
        </p:nvSpPr>
        <p:spPr bwMode="auto">
          <a:xfrm>
            <a:off x="6156176" y="1052736"/>
            <a:ext cx="2664296" cy="4161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+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28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kV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800 µm holes, 5 mm apart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3 slm air in all cases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Maximum n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e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at each node.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SIWs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do not reach target for 0.5 slm.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n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e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in SIWs increases with flow rate.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endParaRPr lang="en-US" altLang="zh-CN" sz="1800" dirty="0" smtClean="0"/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 bwMode="auto">
          <a:xfrm>
            <a:off x="6007270" y="5511929"/>
            <a:ext cx="3079580" cy="474662"/>
            <a:chOff x="960" y="3888"/>
            <a:chExt cx="2322" cy="358"/>
          </a:xfrm>
        </p:grpSpPr>
        <p:grpSp>
          <p:nvGrpSpPr>
            <p:cNvPr id="14" name="Group 13"/>
            <p:cNvGrpSpPr>
              <a:grpSpLocks noChangeAspect="1"/>
            </p:cNvGrpSpPr>
            <p:nvPr/>
          </p:nvGrpSpPr>
          <p:grpSpPr bwMode="auto">
            <a:xfrm>
              <a:off x="960" y="3888"/>
              <a:ext cx="2322" cy="209"/>
              <a:chOff x="432" y="3984"/>
              <a:chExt cx="2322" cy="209"/>
            </a:xfrm>
          </p:grpSpPr>
          <p:pic>
            <p:nvPicPr>
              <p:cNvPr id="16" name="Picture 15" descr="colorban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" y="4032"/>
                <a:ext cx="141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432" y="3984"/>
                <a:ext cx="2322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 eaLnBrk="0" hangingPunct="0"/>
                <a:r>
                  <a:rPr lang="en-US" sz="1600" b="1" dirty="0">
                    <a:solidFill>
                      <a:srgbClr val="000000"/>
                    </a:solidFill>
                  </a:rPr>
                  <a:t>MIN</a:t>
                </a:r>
                <a:r>
                  <a:rPr lang="en-US" sz="1600" b="1" baseline="30000" dirty="0">
                    <a:solidFill>
                      <a:srgbClr val="000000"/>
                    </a:solidFill>
                  </a:rPr>
                  <a:t>                                                      </a:t>
                </a:r>
                <a:r>
                  <a:rPr lang="en-US" sz="1600" b="1" dirty="0" smtClean="0">
                    <a:solidFill>
                      <a:srgbClr val="000000"/>
                    </a:solidFill>
                  </a:rPr>
                  <a:t>MAX </a:t>
                </a:r>
                <a:r>
                  <a:rPr lang="en-US" sz="2000" b="1" dirty="0" smtClean="0">
                    <a:solidFill>
                      <a:srgbClr val="000000"/>
                    </a:solidFill>
                  </a:rPr>
                  <a:t> </a:t>
                </a:r>
                <a:endParaRPr lang="en-US" sz="2000" b="1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5" name="Text Box 27"/>
            <p:cNvSpPr txBox="1">
              <a:spLocks noChangeAspect="1" noChangeArrowheads="1"/>
            </p:cNvSpPr>
            <p:nvPr/>
          </p:nvSpPr>
          <p:spPr bwMode="auto">
            <a:xfrm>
              <a:off x="1790" y="4012"/>
              <a:ext cx="778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Log scale</a:t>
              </a:r>
              <a:endParaRPr lang="en-US" sz="1600" dirty="0">
                <a:latin typeface="Times New Roman" pitchFamily="18" charset="0"/>
              </a:endParaRPr>
            </a:p>
          </p:txBody>
        </p:sp>
      </p:grpSp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5373688" y="6237312"/>
            <a:ext cx="3770312" cy="582613"/>
            <a:chOff x="2953" y="3839"/>
            <a:chExt cx="2375" cy="367"/>
          </a:xfrm>
        </p:grpSpPr>
        <p:sp>
          <p:nvSpPr>
            <p:cNvPr id="24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107656" y="6510513"/>
            <a:ext cx="10079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000" dirty="0" smtClean="0"/>
              <a:t>MIPSE_2018</a:t>
            </a:r>
            <a:endParaRPr lang="en-US" sz="1000" dirty="0"/>
          </a:p>
        </p:txBody>
      </p:sp>
      <p:pic>
        <p:nvPicPr>
          <p:cNvPr id="3" name="Picture 3" descr="D:\UIGELS_D_Amanda\nonPDPsim\many_jets\multijet_v13\pos_diameter_v13\MIPSE_gas_flow_5mm_v03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20" y="764704"/>
            <a:ext cx="3017520" cy="548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62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xfrm>
            <a:off x="4544208" y="-234281"/>
            <a:ext cx="4599791" cy="1143001"/>
          </a:xfrm>
        </p:spPr>
        <p:txBody>
          <a:bodyPr/>
          <a:lstStyle/>
          <a:p>
            <a:r>
              <a:rPr lang="en-US" altLang="zh-CN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 FLOW RATE</a:t>
            </a:r>
            <a:endParaRPr lang="zh-CN" altLang="en-US" sz="3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5" name="Line 2"/>
          <p:cNvSpPr>
            <a:spLocks noChangeShapeType="1"/>
          </p:cNvSpPr>
          <p:nvPr/>
        </p:nvSpPr>
        <p:spPr bwMode="auto">
          <a:xfrm>
            <a:off x="4932040" y="692696"/>
            <a:ext cx="350711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内容占位符 2"/>
          <p:cNvSpPr txBox="1">
            <a:spLocks/>
          </p:cNvSpPr>
          <p:nvPr/>
        </p:nvSpPr>
        <p:spPr bwMode="auto">
          <a:xfrm>
            <a:off x="5292080" y="908720"/>
            <a:ext cx="3600400" cy="5385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+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28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kV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800 µm, first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hole.</a:t>
            </a: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Higher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 flow rate expels air from He channel.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With less air, fewer energy losses to vibrational modes, higher T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Stronger SIW propagation for higher flow rate.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endParaRPr lang="en-US" altLang="zh-CN" sz="1800" dirty="0" smtClean="0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 bwMode="auto">
          <a:xfrm>
            <a:off x="5645790" y="5812211"/>
            <a:ext cx="3246690" cy="281085"/>
            <a:chOff x="432" y="3984"/>
            <a:chExt cx="2448" cy="212"/>
          </a:xfrm>
        </p:grpSpPr>
        <p:pic>
          <p:nvPicPr>
            <p:cNvPr id="16" name="Picture 15" descr="colorban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4032"/>
              <a:ext cx="1415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>
              <a:spLocks noChangeAspect="1" noChangeArrowheads="1"/>
            </p:cNvSpPr>
            <p:nvPr/>
          </p:nvSpPr>
          <p:spPr bwMode="auto">
            <a:xfrm>
              <a:off x="432" y="3984"/>
              <a:ext cx="244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sz="1600" b="1" dirty="0">
                  <a:solidFill>
                    <a:srgbClr val="000000"/>
                  </a:solidFill>
                </a:rPr>
                <a:t>MIN</a:t>
              </a:r>
              <a:r>
                <a:rPr lang="en-US" sz="1600" b="1" baseline="30000" dirty="0">
                  <a:solidFill>
                    <a:srgbClr val="000000"/>
                  </a:solidFill>
                </a:rPr>
                <a:t>                                                           </a:t>
              </a:r>
              <a:r>
                <a:rPr lang="en-US" sz="1600" b="1" dirty="0">
                  <a:solidFill>
                    <a:srgbClr val="000000"/>
                  </a:solidFill>
                </a:rPr>
                <a:t>MAX </a:t>
              </a:r>
              <a:r>
                <a:rPr lang="en-US" sz="2000" b="1" dirty="0">
                  <a:solidFill>
                    <a:srgbClr val="000000"/>
                  </a:solidFill>
                </a:rPr>
                <a:t> </a:t>
              </a:r>
            </a:p>
          </p:txBody>
        </p:sp>
      </p:grpSp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5373688" y="6237312"/>
            <a:ext cx="3770312" cy="582613"/>
            <a:chOff x="2953" y="3839"/>
            <a:chExt cx="2375" cy="367"/>
          </a:xfrm>
        </p:grpSpPr>
        <p:sp>
          <p:nvSpPr>
            <p:cNvPr id="24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07656" y="6510513"/>
            <a:ext cx="10079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000" dirty="0" smtClean="0"/>
              <a:t>MIPSE_2018</a:t>
            </a:r>
            <a:endParaRPr lang="en-US" sz="1000" dirty="0"/>
          </a:p>
        </p:txBody>
      </p:sp>
      <p:pic>
        <p:nvPicPr>
          <p:cNvPr id="11266" name="Picture 2" descr="D:\UIGELS_D_Amanda\nonPDPsim\many_jets\multijet_v13\pos_diameter_v13\MIPSE_gas_flow_5mm_zoom_v03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05671"/>
            <a:ext cx="4824536" cy="637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84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xfrm>
            <a:off x="0" y="-234281"/>
            <a:ext cx="9144000" cy="1143001"/>
          </a:xfrm>
        </p:spPr>
        <p:txBody>
          <a:bodyPr/>
          <a:lstStyle/>
          <a:p>
            <a:r>
              <a:rPr lang="en-US" altLang="zh-CN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HOLE DIAMETER – 10 mm gap</a:t>
            </a:r>
            <a:endParaRPr lang="zh-CN" altLang="en-US" sz="3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5" name="Line 2"/>
          <p:cNvSpPr>
            <a:spLocks noChangeShapeType="1"/>
          </p:cNvSpPr>
          <p:nvPr/>
        </p:nvSpPr>
        <p:spPr bwMode="auto">
          <a:xfrm>
            <a:off x="971550" y="692696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内容占位符 2"/>
          <p:cNvSpPr txBox="1">
            <a:spLocks/>
          </p:cNvSpPr>
          <p:nvPr/>
        </p:nvSpPr>
        <p:spPr bwMode="auto">
          <a:xfrm>
            <a:off x="5004048" y="980728"/>
            <a:ext cx="4082802" cy="5313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+28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kV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10 mm between holes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Larger holes  provided a larger photoionization view angle.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Smaller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holes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result in a larger rate of diffusion of air into He plume.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Not all SIWs reach target for small holes.</a:t>
            </a: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IW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propagate more quickly through larger holes.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endParaRPr lang="en-US" altLang="zh-CN" sz="1800" dirty="0" smtClean="0"/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 bwMode="auto">
          <a:xfrm>
            <a:off x="5574318" y="5589625"/>
            <a:ext cx="3246690" cy="474662"/>
            <a:chOff x="960" y="3888"/>
            <a:chExt cx="2448" cy="358"/>
          </a:xfrm>
        </p:grpSpPr>
        <p:grpSp>
          <p:nvGrpSpPr>
            <p:cNvPr id="14" name="Group 13"/>
            <p:cNvGrpSpPr>
              <a:grpSpLocks noChangeAspect="1"/>
            </p:cNvGrpSpPr>
            <p:nvPr/>
          </p:nvGrpSpPr>
          <p:grpSpPr bwMode="auto">
            <a:xfrm>
              <a:off x="960" y="3888"/>
              <a:ext cx="2448" cy="212"/>
              <a:chOff x="432" y="3984"/>
              <a:chExt cx="2448" cy="212"/>
            </a:xfrm>
          </p:grpSpPr>
          <p:pic>
            <p:nvPicPr>
              <p:cNvPr id="16" name="Picture 15" descr="colorband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" y="4032"/>
                <a:ext cx="141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432" y="3984"/>
                <a:ext cx="2448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 eaLnBrk="0" hangingPunct="0"/>
                <a:r>
                  <a:rPr lang="en-US" sz="1600" b="1" dirty="0">
                    <a:solidFill>
                      <a:srgbClr val="000000"/>
                    </a:solidFill>
                  </a:rPr>
                  <a:t>MIN</a:t>
                </a:r>
                <a:r>
                  <a:rPr lang="en-US" sz="1600" b="1" baseline="30000" dirty="0">
                    <a:solidFill>
                      <a:srgbClr val="000000"/>
                    </a:solidFill>
                  </a:rPr>
                  <a:t>                                                           </a:t>
                </a:r>
                <a:r>
                  <a:rPr lang="en-US" sz="1600" b="1" dirty="0">
                    <a:solidFill>
                      <a:srgbClr val="000000"/>
                    </a:solidFill>
                  </a:rPr>
                  <a:t>MAX </a:t>
                </a:r>
                <a:r>
                  <a:rPr lang="en-US" sz="2000" b="1" dirty="0">
                    <a:solidFill>
                      <a:srgbClr val="000000"/>
                    </a:solidFill>
                  </a:rPr>
                  <a:t> </a:t>
                </a:r>
              </a:p>
            </p:txBody>
          </p:sp>
        </p:grpSp>
        <p:sp>
          <p:nvSpPr>
            <p:cNvPr id="15" name="Text Box 27"/>
            <p:cNvSpPr txBox="1">
              <a:spLocks noChangeAspect="1" noChangeArrowheads="1"/>
            </p:cNvSpPr>
            <p:nvPr/>
          </p:nvSpPr>
          <p:spPr bwMode="auto">
            <a:xfrm>
              <a:off x="1790" y="4012"/>
              <a:ext cx="778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Log scale</a:t>
              </a:r>
              <a:endParaRPr lang="en-US" sz="1600" dirty="0">
                <a:latin typeface="Times New Roman" pitchFamily="18" charset="0"/>
              </a:endParaRPr>
            </a:p>
          </p:txBody>
        </p:sp>
      </p:grpSp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5373688" y="6237312"/>
            <a:ext cx="3770312" cy="582613"/>
            <a:chOff x="2953" y="3839"/>
            <a:chExt cx="2375" cy="367"/>
          </a:xfrm>
        </p:grpSpPr>
        <p:sp>
          <p:nvSpPr>
            <p:cNvPr id="24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107656" y="6510513"/>
            <a:ext cx="10079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000" dirty="0" smtClean="0"/>
              <a:t>MIPSE_2018</a:t>
            </a:r>
            <a:endParaRPr lang="en-US" sz="1000" dirty="0"/>
          </a:p>
        </p:txBody>
      </p:sp>
      <p:pic>
        <p:nvPicPr>
          <p:cNvPr id="9219" name="Picture 3" descr="D:\UIGELS_D_Amanda\nonPDPsim\many_jets\multijet_v13\pos_diameter_v13_long\MIPSE_10mmgap_diameter_v02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8"/>
          <a:stretch/>
        </p:blipFill>
        <p:spPr bwMode="auto">
          <a:xfrm>
            <a:off x="35496" y="739480"/>
            <a:ext cx="4838846" cy="564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11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xfrm>
            <a:off x="0" y="-234281"/>
            <a:ext cx="9144000" cy="1143001"/>
          </a:xfrm>
        </p:spPr>
        <p:txBody>
          <a:bodyPr/>
          <a:lstStyle/>
          <a:p>
            <a:r>
              <a:rPr lang="en-US" altLang="zh-CN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HOLE DIAMETER – 10 mm gap</a:t>
            </a:r>
            <a:endParaRPr lang="zh-CN" altLang="en-US" sz="3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5" name="Line 2"/>
          <p:cNvSpPr>
            <a:spLocks noChangeShapeType="1"/>
          </p:cNvSpPr>
          <p:nvPr/>
        </p:nvSpPr>
        <p:spPr bwMode="auto">
          <a:xfrm>
            <a:off x="971550" y="692696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内容占位符 2"/>
          <p:cNvSpPr txBox="1">
            <a:spLocks/>
          </p:cNvSpPr>
          <p:nvPr/>
        </p:nvSpPr>
        <p:spPr bwMode="auto">
          <a:xfrm>
            <a:off x="5220072" y="1340768"/>
            <a:ext cx="3672408" cy="494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+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28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kV, first hole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Larger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photoionization view angle for larger holes.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IW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propagate more quickly through larger holes. </a:t>
            </a: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Smaller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holes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have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higher air concentration outside of tube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Higher n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e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in SIW</a:t>
            </a: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endParaRPr lang="en-US" altLang="zh-CN" sz="1800" dirty="0" smtClean="0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 bwMode="auto">
          <a:xfrm>
            <a:off x="5508104" y="5805264"/>
            <a:ext cx="3246690" cy="281085"/>
            <a:chOff x="432" y="3984"/>
            <a:chExt cx="2448" cy="212"/>
          </a:xfrm>
        </p:grpSpPr>
        <p:pic>
          <p:nvPicPr>
            <p:cNvPr id="16" name="Picture 15" descr="colorban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4032"/>
              <a:ext cx="1415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>
              <a:spLocks noChangeAspect="1" noChangeArrowheads="1"/>
            </p:cNvSpPr>
            <p:nvPr/>
          </p:nvSpPr>
          <p:spPr bwMode="auto">
            <a:xfrm>
              <a:off x="432" y="3984"/>
              <a:ext cx="244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sz="1600" b="1" dirty="0">
                  <a:solidFill>
                    <a:srgbClr val="000000"/>
                  </a:solidFill>
                </a:rPr>
                <a:t>MIN</a:t>
              </a:r>
              <a:r>
                <a:rPr lang="en-US" sz="1600" b="1" baseline="30000" dirty="0">
                  <a:solidFill>
                    <a:srgbClr val="000000"/>
                  </a:solidFill>
                </a:rPr>
                <a:t>                                                           </a:t>
              </a:r>
              <a:r>
                <a:rPr lang="en-US" sz="1600" b="1" dirty="0">
                  <a:solidFill>
                    <a:srgbClr val="000000"/>
                  </a:solidFill>
                </a:rPr>
                <a:t>MAX </a:t>
              </a:r>
              <a:r>
                <a:rPr lang="en-US" sz="2000" b="1" dirty="0">
                  <a:solidFill>
                    <a:srgbClr val="000000"/>
                  </a:solidFill>
                </a:rPr>
                <a:t> </a:t>
              </a:r>
            </a:p>
          </p:txBody>
        </p:sp>
      </p:grpSp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5373688" y="6237312"/>
            <a:ext cx="3770312" cy="582613"/>
            <a:chOff x="2953" y="3839"/>
            <a:chExt cx="2375" cy="367"/>
          </a:xfrm>
        </p:grpSpPr>
        <p:sp>
          <p:nvSpPr>
            <p:cNvPr id="24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07656" y="6510513"/>
            <a:ext cx="10079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000" dirty="0" smtClean="0"/>
              <a:t>MIPSE_2018</a:t>
            </a:r>
            <a:endParaRPr lang="en-US" sz="1000" dirty="0"/>
          </a:p>
        </p:txBody>
      </p:sp>
      <p:pic>
        <p:nvPicPr>
          <p:cNvPr id="10242" name="Picture 2" descr="D:\UIGELS_D_Amanda\nonPDPsim\many_jets\multijet_v13\pos_diameter_v13\MIPSE_10mmgap_diameter_zoom_v01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28" y="729207"/>
            <a:ext cx="5079044" cy="578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43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xfrm>
            <a:off x="0" y="-234281"/>
            <a:ext cx="9144000" cy="1143001"/>
          </a:xfrm>
        </p:spPr>
        <p:txBody>
          <a:bodyPr/>
          <a:lstStyle/>
          <a:p>
            <a:r>
              <a:rPr lang="en-US" altLang="zh-CN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DISTANCE TO GROUND PLANE</a:t>
            </a:r>
            <a:endParaRPr lang="zh-CN" altLang="en-US" sz="3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5" name="Line 2"/>
          <p:cNvSpPr>
            <a:spLocks noChangeShapeType="1"/>
          </p:cNvSpPr>
          <p:nvPr/>
        </p:nvSpPr>
        <p:spPr bwMode="auto">
          <a:xfrm>
            <a:off x="971550" y="692696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内容占位符 2"/>
          <p:cNvSpPr txBox="1">
            <a:spLocks/>
          </p:cNvSpPr>
          <p:nvPr/>
        </p:nvSpPr>
        <p:spPr bwMode="auto">
          <a:xfrm>
            <a:off x="5940152" y="908720"/>
            <a:ext cx="3024336" cy="5385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kV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800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µm, 5 mm apart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Decreasing distance to target increases PIW speed.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Closer grounded target causes much stronger restrike.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PIW weakens.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decreases with each SIW.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Closer ground planes lead to less electrostatic interaction between SIW.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endParaRPr lang="en-US" altLang="zh-CN" sz="1800" dirty="0" smtClean="0"/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 bwMode="auto">
          <a:xfrm>
            <a:off x="1271355" y="6278289"/>
            <a:ext cx="3246690" cy="474662"/>
            <a:chOff x="960" y="3888"/>
            <a:chExt cx="2448" cy="358"/>
          </a:xfrm>
        </p:grpSpPr>
        <p:grpSp>
          <p:nvGrpSpPr>
            <p:cNvPr id="14" name="Group 13"/>
            <p:cNvGrpSpPr>
              <a:grpSpLocks noChangeAspect="1"/>
            </p:cNvGrpSpPr>
            <p:nvPr/>
          </p:nvGrpSpPr>
          <p:grpSpPr bwMode="auto">
            <a:xfrm>
              <a:off x="960" y="3888"/>
              <a:ext cx="2448" cy="212"/>
              <a:chOff x="432" y="3984"/>
              <a:chExt cx="2448" cy="212"/>
            </a:xfrm>
          </p:grpSpPr>
          <p:pic>
            <p:nvPicPr>
              <p:cNvPr id="16" name="Picture 15" descr="colorband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" y="4032"/>
                <a:ext cx="141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432" y="3984"/>
                <a:ext cx="2448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 eaLnBrk="0" hangingPunct="0"/>
                <a:r>
                  <a:rPr lang="en-US" sz="1600" b="1" dirty="0">
                    <a:solidFill>
                      <a:srgbClr val="000000"/>
                    </a:solidFill>
                  </a:rPr>
                  <a:t>MIN</a:t>
                </a:r>
                <a:r>
                  <a:rPr lang="en-US" sz="1600" b="1" baseline="30000" dirty="0">
                    <a:solidFill>
                      <a:srgbClr val="000000"/>
                    </a:solidFill>
                  </a:rPr>
                  <a:t>                                                           </a:t>
                </a:r>
                <a:r>
                  <a:rPr lang="en-US" sz="1600" b="1" dirty="0">
                    <a:solidFill>
                      <a:srgbClr val="000000"/>
                    </a:solidFill>
                  </a:rPr>
                  <a:t>MAX </a:t>
                </a:r>
                <a:r>
                  <a:rPr lang="en-US" sz="2000" b="1" dirty="0">
                    <a:solidFill>
                      <a:srgbClr val="000000"/>
                    </a:solidFill>
                  </a:rPr>
                  <a:t> </a:t>
                </a:r>
              </a:p>
            </p:txBody>
          </p:sp>
        </p:grpSp>
        <p:sp>
          <p:nvSpPr>
            <p:cNvPr id="15" name="Text Box 27"/>
            <p:cNvSpPr txBox="1">
              <a:spLocks noChangeAspect="1" noChangeArrowheads="1"/>
            </p:cNvSpPr>
            <p:nvPr/>
          </p:nvSpPr>
          <p:spPr bwMode="auto">
            <a:xfrm>
              <a:off x="1790" y="4012"/>
              <a:ext cx="778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Log scale</a:t>
              </a:r>
              <a:endParaRPr lang="en-US" sz="1600" dirty="0">
                <a:latin typeface="Times New Roman" pitchFamily="18" charset="0"/>
              </a:endParaRPr>
            </a:p>
          </p:txBody>
        </p:sp>
      </p:grpSp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5373688" y="6237312"/>
            <a:ext cx="3770312" cy="582613"/>
            <a:chOff x="2953" y="3839"/>
            <a:chExt cx="2375" cy="367"/>
          </a:xfrm>
        </p:grpSpPr>
        <p:sp>
          <p:nvSpPr>
            <p:cNvPr id="24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107656" y="6510513"/>
            <a:ext cx="10079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000" dirty="0" smtClean="0"/>
              <a:t>MIPSE_2018</a:t>
            </a:r>
            <a:endParaRPr lang="en-US" sz="1000" dirty="0"/>
          </a:p>
        </p:txBody>
      </p:sp>
      <p:pic>
        <p:nvPicPr>
          <p:cNvPr id="12290" name="Picture 2" descr="D:\UIGELS_D_Amanda\nonPDPsim\many_jets\multijet_v13\grnd_dist_5gap_v13\MIPSE_pos_grnddist_5mmgap_ne_v02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57" y="750748"/>
            <a:ext cx="2783787" cy="548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UIGELS_D_Amanda\nonPDPsim\many_jets\multijet_v13\grnd_dist_5gap_v13\MIPSE_pos_comp_5mmgap_v03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7" y="752500"/>
            <a:ext cx="2783703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96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标题 1"/>
          <p:cNvSpPr>
            <a:spLocks noGrp="1"/>
          </p:cNvSpPr>
          <p:nvPr>
            <p:ph type="title"/>
          </p:nvPr>
        </p:nvSpPr>
        <p:spPr>
          <a:xfrm>
            <a:off x="107656" y="-242888"/>
            <a:ext cx="8928839" cy="1143001"/>
          </a:xfrm>
        </p:spPr>
        <p:txBody>
          <a:bodyPr/>
          <a:lstStyle/>
          <a:p>
            <a:r>
              <a:rPr lang="en-US" altLang="zh-CN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CONCLUDING REMARKS</a:t>
            </a:r>
            <a:endParaRPr lang="zh-CN" alt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0" name="内容占位符 2"/>
          <p:cNvSpPr>
            <a:spLocks noGrp="1"/>
          </p:cNvSpPr>
          <p:nvPr>
            <p:ph idx="1"/>
          </p:nvPr>
        </p:nvSpPr>
        <p:spPr>
          <a:xfrm>
            <a:off x="447401" y="844625"/>
            <a:ext cx="8531265" cy="474461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·"/>
            </a:pPr>
            <a:r>
              <a:rPr lang="en-US" altLang="zh-CN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properties of atmospheric pressure plasma multi-jets have been studied using </a:t>
            </a:r>
            <a:r>
              <a:rPr lang="en-US" altLang="zh-CN" sz="2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nonPDPSIM</a:t>
            </a:r>
            <a:r>
              <a:rPr lang="en-US" altLang="zh-CN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and experimental observations.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·"/>
            </a:pPr>
            <a:r>
              <a:rPr lang="en-US" altLang="zh-CN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Secondary ionization waves (SIWs) propagate out of the holes more effectively for positive polarity pulses because there is no potential drop at powered electrode.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·"/>
            </a:pPr>
            <a:r>
              <a:rPr lang="en-US" altLang="zh-CN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SIWs propagate more rapidly through larger holes due to photoionization view angle.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·"/>
            </a:pPr>
            <a:r>
              <a:rPr lang="en-US" altLang="zh-CN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Decreasing the distance to the grounded target is a tradeoff: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·"/>
            </a:pPr>
            <a:r>
              <a:rPr lang="en-US" altLang="zh-CN" sz="2200" b="1" dirty="0">
                <a:latin typeface="Arial" panose="020B0604020202020204" pitchFamily="34" charset="0"/>
                <a:cs typeface="Arial" panose="020B0604020202020204" pitchFamily="34" charset="0"/>
              </a:rPr>
              <a:t>Interaction between the SIWs are less significant.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·"/>
            </a:pPr>
            <a:r>
              <a:rPr lang="en-US" altLang="zh-CN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SIWs are more intense, restrikes attenuate the PIW.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·"/>
            </a:pPr>
            <a:endParaRPr lang="en-US" altLang="zh-CN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·"/>
            </a:pPr>
            <a:endParaRPr lang="en-US" altLang="zh-CN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·"/>
            </a:pPr>
            <a:endParaRPr lang="en-US" altLang="zh-CN" sz="2200" b="1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·"/>
            </a:pPr>
            <a:endParaRPr lang="en-US" altLang="zh-CN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·"/>
            </a:pPr>
            <a:endParaRPr lang="en-US" altLang="zh-CN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·"/>
            </a:pPr>
            <a:endParaRPr lang="zh-CN" altLang="en-US" sz="2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2" name="Line 2"/>
          <p:cNvSpPr>
            <a:spLocks noChangeShapeType="1"/>
          </p:cNvSpPr>
          <p:nvPr/>
        </p:nvSpPr>
        <p:spPr bwMode="auto">
          <a:xfrm>
            <a:off x="468313" y="692150"/>
            <a:ext cx="82073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" name="Group 5"/>
          <p:cNvGrpSpPr>
            <a:grpSpLocks/>
          </p:cNvGrpSpPr>
          <p:nvPr/>
        </p:nvGrpSpPr>
        <p:grpSpPr bwMode="auto">
          <a:xfrm>
            <a:off x="5373688" y="6230763"/>
            <a:ext cx="3770312" cy="582613"/>
            <a:chOff x="2953" y="3839"/>
            <a:chExt cx="2375" cy="367"/>
          </a:xfrm>
        </p:grpSpPr>
        <p:sp>
          <p:nvSpPr>
            <p:cNvPr id="13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07656" y="6510513"/>
            <a:ext cx="10079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000" dirty="0" smtClean="0"/>
              <a:t>MIPSE_2018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3932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xfrm>
            <a:off x="0" y="-234281"/>
            <a:ext cx="9144000" cy="1143001"/>
          </a:xfrm>
        </p:spPr>
        <p:txBody>
          <a:bodyPr/>
          <a:lstStyle/>
          <a:p>
            <a:r>
              <a:rPr lang="en-US" altLang="zh-CN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VOLTAGE POLARITY</a:t>
            </a:r>
            <a:endParaRPr lang="zh-CN" altLang="en-US" sz="3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5" name="Line 2"/>
          <p:cNvSpPr>
            <a:spLocks noChangeShapeType="1"/>
          </p:cNvSpPr>
          <p:nvPr/>
        </p:nvSpPr>
        <p:spPr bwMode="auto">
          <a:xfrm>
            <a:off x="971550" y="692696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内容占位符 2"/>
          <p:cNvSpPr txBox="1">
            <a:spLocks/>
          </p:cNvSpPr>
          <p:nvPr/>
        </p:nvSpPr>
        <p:spPr bwMode="auto">
          <a:xfrm>
            <a:off x="971549" y="3789040"/>
            <a:ext cx="4104507" cy="185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Positive polarity, plasma potential ≈ applied voltage.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Most of the voltage drop is at the IW front.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E/N is higher in the IW front.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SIWs propagate more easily.</a:t>
            </a: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endParaRPr lang="en-US" altLang="zh-CN" sz="1800" dirty="0" smtClean="0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 bwMode="auto">
          <a:xfrm>
            <a:off x="1253302" y="6460283"/>
            <a:ext cx="3246690" cy="281085"/>
            <a:chOff x="432" y="3984"/>
            <a:chExt cx="2448" cy="212"/>
          </a:xfrm>
        </p:grpSpPr>
        <p:pic>
          <p:nvPicPr>
            <p:cNvPr id="16" name="Picture 15" descr="colorban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4032"/>
              <a:ext cx="1415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>
              <a:spLocks noChangeAspect="1" noChangeArrowheads="1"/>
            </p:cNvSpPr>
            <p:nvPr/>
          </p:nvSpPr>
          <p:spPr bwMode="auto">
            <a:xfrm>
              <a:off x="432" y="3984"/>
              <a:ext cx="244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sz="1600" b="1" dirty="0">
                  <a:solidFill>
                    <a:srgbClr val="000000"/>
                  </a:solidFill>
                </a:rPr>
                <a:t>MIN</a:t>
              </a:r>
              <a:r>
                <a:rPr lang="en-US" sz="1600" b="1" baseline="30000" dirty="0">
                  <a:solidFill>
                    <a:srgbClr val="000000"/>
                  </a:solidFill>
                </a:rPr>
                <a:t>                                                           </a:t>
              </a:r>
              <a:r>
                <a:rPr lang="en-US" sz="1600" b="1" dirty="0">
                  <a:solidFill>
                    <a:srgbClr val="000000"/>
                  </a:solidFill>
                </a:rPr>
                <a:t>MAX </a:t>
              </a:r>
              <a:r>
                <a:rPr lang="en-US" sz="2000" b="1" dirty="0">
                  <a:solidFill>
                    <a:srgbClr val="000000"/>
                  </a:solidFill>
                </a:rPr>
                <a:t> </a:t>
              </a:r>
            </a:p>
          </p:txBody>
        </p:sp>
      </p:grpSp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5373688" y="6237312"/>
            <a:ext cx="3770312" cy="582613"/>
            <a:chOff x="2953" y="3839"/>
            <a:chExt cx="2375" cy="367"/>
          </a:xfrm>
        </p:grpSpPr>
        <p:sp>
          <p:nvSpPr>
            <p:cNvPr id="24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  <p:pic>
        <p:nvPicPr>
          <p:cNvPr id="3074" name="Picture 2" descr="D:\UIGELS_D_Amanda\nonPDPsim\many_jets\large_hole_diameter_v09\GEC_polarity_analysis_v02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858794"/>
            <a:ext cx="4824536" cy="147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内容占位符 2"/>
          <p:cNvSpPr txBox="1">
            <a:spLocks/>
          </p:cNvSpPr>
          <p:nvPr/>
        </p:nvSpPr>
        <p:spPr bwMode="auto">
          <a:xfrm>
            <a:off x="5076056" y="3717032"/>
            <a:ext cx="4051402" cy="229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Negative polarity, cathode fall like structure at electrode.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Approximately half of the voltage drop is in the IW front.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E/N is lower in the IW front.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SIWs do not propagate well.</a:t>
            </a: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endParaRPr lang="en-US" altLang="zh-CN" sz="1800" dirty="0" smtClean="0"/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07656" y="6510513"/>
            <a:ext cx="10079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000" dirty="0" smtClean="0"/>
              <a:t>MIPSE_2018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1731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xfrm>
            <a:off x="0" y="-100013"/>
            <a:ext cx="9144000" cy="1143001"/>
          </a:xfrm>
        </p:spPr>
        <p:txBody>
          <a:bodyPr/>
          <a:lstStyle/>
          <a:p>
            <a:r>
              <a:rPr lang="en-US" altLang="zh-CN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APPLICATIONS OF PLASMA JETS</a:t>
            </a:r>
            <a:endParaRPr lang="zh-CN" altLang="en-US" sz="3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7503" y="1196752"/>
            <a:ext cx="5112569" cy="525658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Atmospheric pressure plasma jets (APPJs) in plasma medicine have been studied for: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Sanitizing wounds </a:t>
            </a:r>
            <a:r>
              <a:rPr lang="en-US" altLang="zh-CN" sz="2100" b="1" dirty="0">
                <a:latin typeface="Arial" panose="020B0604020202020204" pitchFamily="34" charset="0"/>
                <a:cs typeface="Arial" panose="020B0604020202020204" pitchFamily="34" charset="0"/>
              </a:rPr>
              <a:t>without tissue damage 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Reducing size </a:t>
            </a:r>
            <a:r>
              <a:rPr lang="en-US" altLang="zh-CN" sz="2100" b="1" dirty="0">
                <a:latin typeface="Arial" panose="020B0604020202020204" pitchFamily="34" charset="0"/>
                <a:cs typeface="Arial" panose="020B0604020202020204" pitchFamily="34" charset="0"/>
              </a:rPr>
              <a:t>of cancerous tumors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Eradicating </a:t>
            </a:r>
            <a:r>
              <a:rPr lang="en-US" altLang="zh-CN" sz="2100" b="1" dirty="0">
                <a:latin typeface="Arial" panose="020B0604020202020204" pitchFamily="34" charset="0"/>
                <a:cs typeface="Arial" panose="020B0604020202020204" pitchFamily="34" charset="0"/>
              </a:rPr>
              <a:t>bacteria in </a:t>
            </a:r>
            <a:r>
              <a:rPr lang="en-US" altLang="zh-CN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biofilms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1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zh-CN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US" altLang="zh-CN" sz="2100" b="1" dirty="0">
                <a:latin typeface="Arial" panose="020B0604020202020204" pitchFamily="34" charset="0"/>
                <a:cs typeface="Arial" panose="020B0604020202020204" pitchFamily="34" charset="0"/>
              </a:rPr>
              <a:t>gas with small amounts </a:t>
            </a:r>
            <a:r>
              <a:rPr lang="en-US" altLang="zh-CN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altLang="zh-CN" sz="21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zh-CN" sz="21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100" b="1" dirty="0">
                <a:latin typeface="Arial" panose="020B0604020202020204" pitchFamily="34" charset="0"/>
                <a:cs typeface="Arial" panose="020B0604020202020204" pitchFamily="34" charset="0"/>
              </a:rPr>
              <a:t> to increase r</a:t>
            </a:r>
            <a:r>
              <a:rPr lang="en-US" altLang="zh-CN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eactive </a:t>
            </a:r>
            <a:r>
              <a:rPr lang="en-US" altLang="zh-CN" sz="2100" b="1" dirty="0">
                <a:latin typeface="Arial" panose="020B0604020202020204" pitchFamily="34" charset="0"/>
                <a:cs typeface="Arial" panose="020B0604020202020204" pitchFamily="34" charset="0"/>
              </a:rPr>
              <a:t>oxygen and nitrogen species </a:t>
            </a:r>
            <a:r>
              <a:rPr lang="en-US" altLang="zh-CN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(RONS) production.</a:t>
            </a:r>
            <a:endParaRPr lang="en-US" altLang="zh-CN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single jet has a small treatment area. </a:t>
            </a:r>
          </a:p>
          <a:p>
            <a:pPr>
              <a:lnSpc>
                <a:spcPct val="90000"/>
              </a:lnSpc>
              <a:buFont typeface="Symbol" panose="05050102010706020507" pitchFamily="18" charset="2"/>
              <a:buChar char="·"/>
            </a:pPr>
            <a:endParaRPr lang="en-US" altLang="zh-CN" sz="2100" dirty="0" smtClean="0"/>
          </a:p>
          <a:p>
            <a:pPr marL="0" indent="0">
              <a:lnSpc>
                <a:spcPct val="90000"/>
              </a:lnSpc>
              <a:buNone/>
            </a:pPr>
            <a:endParaRPr lang="en-US" altLang="zh-CN" sz="2100" dirty="0" smtClean="0"/>
          </a:p>
          <a:p>
            <a:pPr lvl="2">
              <a:lnSpc>
                <a:spcPct val="90000"/>
              </a:lnSpc>
            </a:pPr>
            <a:endParaRPr lang="en-US" altLang="zh-CN" sz="2100" dirty="0" smtClean="0"/>
          </a:p>
        </p:txBody>
      </p:sp>
      <p:sp>
        <p:nvSpPr>
          <p:cNvPr id="15365" name="Line 2"/>
          <p:cNvSpPr>
            <a:spLocks noChangeShapeType="1"/>
          </p:cNvSpPr>
          <p:nvPr/>
        </p:nvSpPr>
        <p:spPr bwMode="auto">
          <a:xfrm>
            <a:off x="971550" y="836613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内容占位符 2"/>
          <p:cNvSpPr txBox="1">
            <a:spLocks/>
          </p:cNvSpPr>
          <p:nvPr/>
        </p:nvSpPr>
        <p:spPr bwMode="auto">
          <a:xfrm>
            <a:off x="5827523" y="5229200"/>
            <a:ext cx="2488893" cy="456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5" indent="-11112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 </a:t>
            </a:r>
            <a:r>
              <a:rPr lang="en-US" altLang="zh-CN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O’Connor, N. J. Applied Phys., 110, 013308 (2011)</a:t>
            </a:r>
          </a:p>
          <a:p>
            <a:pPr algn="r">
              <a:lnSpc>
                <a:spcPct val="90000"/>
              </a:lnSpc>
              <a:buFont typeface="Symbol" panose="05050102010706020507" pitchFamily="18" charset="2"/>
              <a:buChar char="·"/>
            </a:pPr>
            <a:endParaRPr lang="en-US" altLang="zh-CN" sz="1400" dirty="0" smtClean="0"/>
          </a:p>
          <a:p>
            <a:pPr marL="0" indent="0" algn="r">
              <a:lnSpc>
                <a:spcPct val="90000"/>
              </a:lnSpc>
              <a:buFont typeface="Arial" charset="0"/>
              <a:buNone/>
            </a:pPr>
            <a:endParaRPr lang="en-US" altLang="zh-CN" sz="1400" dirty="0" smtClean="0"/>
          </a:p>
          <a:p>
            <a:pPr lvl="2" algn="r">
              <a:lnSpc>
                <a:spcPct val="90000"/>
              </a:lnSpc>
            </a:pPr>
            <a:endParaRPr lang="en-US" altLang="zh-CN" sz="1400" dirty="0" smtClean="0"/>
          </a:p>
        </p:txBody>
      </p:sp>
      <p:sp>
        <p:nvSpPr>
          <p:cNvPr id="12" name="内容占位符 2"/>
          <p:cNvSpPr txBox="1">
            <a:spLocks/>
          </p:cNvSpPr>
          <p:nvPr/>
        </p:nvSpPr>
        <p:spPr bwMode="auto">
          <a:xfrm>
            <a:off x="5745397" y="3427870"/>
            <a:ext cx="2880320" cy="720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275" indent="-16827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	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Joh, H. et al. Applied Phys. Letters,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101 (2012)</a:t>
            </a:r>
            <a:endParaRPr lang="en-US" altLang="zh-CN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lnSpc>
                <a:spcPct val="90000"/>
              </a:lnSpc>
              <a:buFont typeface="Arial" charset="0"/>
              <a:buNone/>
            </a:pPr>
            <a:endParaRPr lang="en-US" altLang="zh-CN" sz="1400" b="1" dirty="0" smtClean="0"/>
          </a:p>
          <a:p>
            <a:pPr lvl="2" algn="r">
              <a:lnSpc>
                <a:spcPct val="90000"/>
              </a:lnSpc>
            </a:pPr>
            <a:endParaRPr lang="en-US" altLang="zh-CN" sz="1400" b="1" dirty="0" smtClean="0"/>
          </a:p>
        </p:txBody>
      </p:sp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5373688" y="6165304"/>
            <a:ext cx="3770312" cy="582613"/>
            <a:chOff x="2953" y="3839"/>
            <a:chExt cx="2375" cy="367"/>
          </a:xfrm>
        </p:grpSpPr>
        <p:sp>
          <p:nvSpPr>
            <p:cNvPr id="19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107656" y="6510513"/>
            <a:ext cx="10079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000" dirty="0" smtClean="0"/>
              <a:t>MIPSE_2018</a:t>
            </a:r>
            <a:endParaRPr lang="en-US" sz="1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49" y="4221088"/>
            <a:ext cx="3484612" cy="871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838" y="980728"/>
            <a:ext cx="3013664" cy="244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5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xfrm>
            <a:off x="0" y="-234281"/>
            <a:ext cx="9144000" cy="1143001"/>
          </a:xfrm>
        </p:spPr>
        <p:txBody>
          <a:bodyPr/>
          <a:lstStyle/>
          <a:p>
            <a:r>
              <a:rPr lang="en-US" altLang="zh-CN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SLANTED GROUND</a:t>
            </a:r>
            <a:endParaRPr lang="zh-CN" altLang="en-US" sz="3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5" name="Line 2"/>
          <p:cNvSpPr>
            <a:spLocks noChangeShapeType="1"/>
          </p:cNvSpPr>
          <p:nvPr/>
        </p:nvSpPr>
        <p:spPr bwMode="auto">
          <a:xfrm>
            <a:off x="971550" y="692696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内容占位符 2"/>
          <p:cNvSpPr txBox="1">
            <a:spLocks/>
          </p:cNvSpPr>
          <p:nvPr/>
        </p:nvSpPr>
        <p:spPr bwMode="auto">
          <a:xfrm>
            <a:off x="6790716" y="836712"/>
            <a:ext cx="2173772" cy="545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500 ns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+28 kV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800 µm holes, 10 mm apart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Angled ground plane</a:t>
            </a: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endParaRPr lang="en-US" altLang="zh-CN" sz="1800" dirty="0" smtClean="0"/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 bwMode="auto">
          <a:xfrm>
            <a:off x="1458660" y="5726309"/>
            <a:ext cx="3246690" cy="474662"/>
            <a:chOff x="960" y="3888"/>
            <a:chExt cx="2448" cy="358"/>
          </a:xfrm>
        </p:grpSpPr>
        <p:grpSp>
          <p:nvGrpSpPr>
            <p:cNvPr id="14" name="Group 13"/>
            <p:cNvGrpSpPr>
              <a:grpSpLocks noChangeAspect="1"/>
            </p:cNvGrpSpPr>
            <p:nvPr/>
          </p:nvGrpSpPr>
          <p:grpSpPr bwMode="auto">
            <a:xfrm>
              <a:off x="960" y="3888"/>
              <a:ext cx="2448" cy="212"/>
              <a:chOff x="432" y="3984"/>
              <a:chExt cx="2448" cy="212"/>
            </a:xfrm>
          </p:grpSpPr>
          <p:pic>
            <p:nvPicPr>
              <p:cNvPr id="16" name="Picture 15" descr="colorband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" y="4032"/>
                <a:ext cx="141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432" y="3984"/>
                <a:ext cx="2448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 eaLnBrk="0" hangingPunct="0"/>
                <a:r>
                  <a:rPr lang="en-US" sz="1600" b="1" dirty="0">
                    <a:solidFill>
                      <a:srgbClr val="000000"/>
                    </a:solidFill>
                  </a:rPr>
                  <a:t>MIN</a:t>
                </a:r>
                <a:r>
                  <a:rPr lang="en-US" sz="1600" b="1" baseline="30000" dirty="0">
                    <a:solidFill>
                      <a:srgbClr val="000000"/>
                    </a:solidFill>
                  </a:rPr>
                  <a:t>                                                           </a:t>
                </a:r>
                <a:r>
                  <a:rPr lang="en-US" sz="1600" b="1" dirty="0">
                    <a:solidFill>
                      <a:srgbClr val="000000"/>
                    </a:solidFill>
                  </a:rPr>
                  <a:t>MAX </a:t>
                </a:r>
                <a:r>
                  <a:rPr lang="en-US" sz="2000" b="1" dirty="0">
                    <a:solidFill>
                      <a:srgbClr val="000000"/>
                    </a:solidFill>
                  </a:rPr>
                  <a:t> </a:t>
                </a:r>
              </a:p>
            </p:txBody>
          </p:sp>
        </p:grpSp>
        <p:sp>
          <p:nvSpPr>
            <p:cNvPr id="15" name="Text Box 27"/>
            <p:cNvSpPr txBox="1">
              <a:spLocks noChangeAspect="1" noChangeArrowheads="1"/>
            </p:cNvSpPr>
            <p:nvPr/>
          </p:nvSpPr>
          <p:spPr bwMode="auto">
            <a:xfrm>
              <a:off x="1790" y="4012"/>
              <a:ext cx="778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Log scale</a:t>
              </a:r>
              <a:endParaRPr lang="en-US" sz="1600" dirty="0">
                <a:latin typeface="Times New Roman" pitchFamily="18" charset="0"/>
              </a:endParaRPr>
            </a:p>
          </p:txBody>
        </p:sp>
      </p:grpSp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5373688" y="6237312"/>
            <a:ext cx="3770312" cy="582613"/>
            <a:chOff x="2953" y="3839"/>
            <a:chExt cx="2375" cy="367"/>
          </a:xfrm>
        </p:grpSpPr>
        <p:sp>
          <p:nvSpPr>
            <p:cNvPr id="24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  <p:sp>
        <p:nvSpPr>
          <p:cNvPr id="20" name="内容占位符 2"/>
          <p:cNvSpPr txBox="1">
            <a:spLocks/>
          </p:cNvSpPr>
          <p:nvPr/>
        </p:nvSpPr>
        <p:spPr bwMode="auto">
          <a:xfrm>
            <a:off x="2566580" y="6349392"/>
            <a:ext cx="1584176" cy="36004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altLang="zh-CN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Animation Slide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endParaRPr lang="en-US" altLang="zh-CN" sz="1800" dirty="0" smtClean="0"/>
          </a:p>
        </p:txBody>
      </p:sp>
      <p:pic>
        <p:nvPicPr>
          <p:cNvPr id="3074" name="Picture 2" descr="D:\UIGELS_D_Amanda\nonPDPsim\many_jets\multijet_v13\slant_v13\IWPCT_slant_po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836712"/>
            <a:ext cx="6123001" cy="42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107504" y="6566262"/>
            <a:ext cx="10079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000" dirty="0" smtClean="0"/>
              <a:t>MIPSE_2018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4289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xfrm>
            <a:off x="0" y="-162273"/>
            <a:ext cx="9144000" cy="1143001"/>
          </a:xfrm>
        </p:spPr>
        <p:txBody>
          <a:bodyPr/>
          <a:lstStyle/>
          <a:p>
            <a:r>
              <a:rPr lang="en-US" altLang="zh-CN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MULTI-JET</a:t>
            </a:r>
            <a:endParaRPr lang="zh-CN" altLang="en-US" sz="3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7504" y="980728"/>
            <a:ext cx="4536504" cy="5328592"/>
          </a:xfrm>
        </p:spPr>
        <p:txBody>
          <a:bodyPr>
            <a:normAutofit/>
          </a:bodyPr>
          <a:lstStyle/>
          <a:p>
            <a:pPr marL="284163" indent="-284163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Arrays of jets are often desirable to treat larger areas.</a:t>
            </a:r>
          </a:p>
          <a:p>
            <a:pPr marL="284163" indent="-284163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Interactions between the jets makes array behavior more difficult to predict.</a:t>
            </a:r>
          </a:p>
          <a:p>
            <a:pPr marL="284163" indent="-284163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E. Rober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et al. have developed a novel solution to this issue – a single tube having many holes.</a:t>
            </a:r>
          </a:p>
          <a:p>
            <a:pPr marL="284163" indent="-284163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Plasma jets are produced through each hole.</a:t>
            </a:r>
          </a:p>
          <a:p>
            <a:pPr marL="284163" indent="-284163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Objective:  C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omputationally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investigate the branching of an ionization wave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(IW) in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a plasma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comb including effects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of the system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geometry.</a:t>
            </a:r>
            <a:endParaRPr lang="en-US" altLang="zh-CN" sz="2000" dirty="0"/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endParaRPr lang="en-US" altLang="zh-CN" sz="2000" dirty="0" smtClean="0"/>
          </a:p>
        </p:txBody>
      </p:sp>
      <p:sp>
        <p:nvSpPr>
          <p:cNvPr id="15365" name="Line 2"/>
          <p:cNvSpPr>
            <a:spLocks noChangeShapeType="1"/>
          </p:cNvSpPr>
          <p:nvPr/>
        </p:nvSpPr>
        <p:spPr bwMode="auto">
          <a:xfrm>
            <a:off x="971550" y="692696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" name="Group 5"/>
          <p:cNvGrpSpPr>
            <a:grpSpLocks/>
          </p:cNvGrpSpPr>
          <p:nvPr/>
        </p:nvGrpSpPr>
        <p:grpSpPr bwMode="auto">
          <a:xfrm>
            <a:off x="5373688" y="6230763"/>
            <a:ext cx="3770312" cy="582613"/>
            <a:chOff x="2953" y="3839"/>
            <a:chExt cx="2375" cy="367"/>
          </a:xfrm>
        </p:grpSpPr>
        <p:sp>
          <p:nvSpPr>
            <p:cNvPr id="19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421" y="908720"/>
            <a:ext cx="3483729" cy="409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内容占位符 2"/>
          <p:cNvSpPr txBox="1">
            <a:spLocks/>
          </p:cNvSpPr>
          <p:nvPr/>
        </p:nvSpPr>
        <p:spPr bwMode="auto">
          <a:xfrm>
            <a:off x="5148064" y="5007521"/>
            <a:ext cx="3291086" cy="720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275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Robert,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et al. Physics of Plasmas, 22, 12207 (2015).</a:t>
            </a:r>
            <a:endParaRPr lang="en-US" altLang="zh-CN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lnSpc>
                <a:spcPct val="90000"/>
              </a:lnSpc>
              <a:buFont typeface="Arial" charset="0"/>
              <a:buNone/>
            </a:pPr>
            <a:endParaRPr lang="en-US" altLang="zh-CN" sz="1800" b="1" dirty="0" smtClean="0"/>
          </a:p>
          <a:p>
            <a:pPr lvl="2" algn="r">
              <a:lnSpc>
                <a:spcPct val="90000"/>
              </a:lnSpc>
            </a:pPr>
            <a:endParaRPr lang="en-US" altLang="zh-CN" sz="1800" b="1" dirty="0" smtClean="0"/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07656" y="6510513"/>
            <a:ext cx="10079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000" dirty="0" smtClean="0"/>
              <a:t>MIPSE_2018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79900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5"/>
          <p:cNvSpPr txBox="1">
            <a:spLocks noChangeArrowheads="1"/>
          </p:cNvSpPr>
          <p:nvPr/>
        </p:nvSpPr>
        <p:spPr bwMode="auto">
          <a:xfrm>
            <a:off x="6176963" y="114300"/>
            <a:ext cx="27717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MODEL:</a:t>
            </a:r>
          </a:p>
          <a:p>
            <a:pPr algn="ctr" eaLnBrk="0" hangingPunct="0"/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nonPDPSIM</a:t>
            </a:r>
            <a:endParaRPr lang="en-US" sz="28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06" name="Line 3"/>
          <p:cNvSpPr>
            <a:spLocks noChangeShapeType="1"/>
          </p:cNvSpPr>
          <p:nvPr/>
        </p:nvSpPr>
        <p:spPr bwMode="auto">
          <a:xfrm>
            <a:off x="6119813" y="1111250"/>
            <a:ext cx="27416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7" name="Text Box 13"/>
          <p:cNvSpPr txBox="1">
            <a:spLocks noChangeArrowheads="1"/>
          </p:cNvSpPr>
          <p:nvPr/>
        </p:nvSpPr>
        <p:spPr bwMode="auto">
          <a:xfrm>
            <a:off x="6012160" y="1340768"/>
            <a:ext cx="3024336" cy="4449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1775" indent="-231775">
              <a:spcBef>
                <a:spcPts val="0"/>
              </a:spcBef>
              <a:spcAft>
                <a:spcPts val="800"/>
              </a:spcAft>
              <a:buFont typeface="Symbol" pitchFamily="18" charset="2"/>
              <a:buChar char="·"/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nstructured mesh.</a:t>
            </a:r>
            <a:endParaRPr lang="en-US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>
              <a:spcBef>
                <a:spcPts val="0"/>
              </a:spcBef>
              <a:spcAft>
                <a:spcPts val="800"/>
              </a:spcAft>
              <a:buFont typeface="Symbol" pitchFamily="18" charset="2"/>
              <a:buChar char="·"/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Fully implicit plasma 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transport and gas dynamic transport.</a:t>
            </a:r>
          </a:p>
          <a:p>
            <a:pPr marL="231775" indent="-231775">
              <a:spcBef>
                <a:spcPts val="0"/>
              </a:spcBef>
              <a:spcAft>
                <a:spcPts val="800"/>
              </a:spcAft>
              <a:buFont typeface="Symbol" pitchFamily="18" charset="2"/>
              <a:buChar char="·"/>
            </a:pP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Electron temperature equation for bulk electrons with Boltzmann derived transport coefficients.</a:t>
            </a:r>
          </a:p>
          <a:p>
            <a:pPr marL="231775" indent="-231775">
              <a:spcBef>
                <a:spcPts val="0"/>
              </a:spcBef>
              <a:spcAft>
                <a:spcPts val="800"/>
              </a:spcAft>
              <a:buFont typeface="Symbol" pitchFamily="18" charset="2"/>
              <a:buChar char="·"/>
            </a:pP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Radiation transport and photoionization.</a:t>
            </a:r>
            <a:endParaRPr lang="en-US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>
              <a:spcBef>
                <a:spcPts val="0"/>
              </a:spcBef>
              <a:spcAft>
                <a:spcPts val="800"/>
              </a:spcAft>
              <a:buFont typeface="Symbol" pitchFamily="18" charset="2"/>
              <a:buChar char="·"/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Time slicing algorithms between plasma and fluid timescales.</a:t>
            </a:r>
          </a:p>
        </p:txBody>
      </p:sp>
      <p:sp>
        <p:nvSpPr>
          <p:cNvPr id="21508" name="Text Box 9"/>
          <p:cNvSpPr txBox="1">
            <a:spLocks noChangeArrowheads="1"/>
          </p:cNvSpPr>
          <p:nvPr/>
        </p:nvSpPr>
        <p:spPr bwMode="auto">
          <a:xfrm>
            <a:off x="1820987" y="4195763"/>
            <a:ext cx="2371725" cy="38258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/>
              <a:t>Radiation Transport</a:t>
            </a:r>
          </a:p>
        </p:txBody>
      </p:sp>
      <p:sp>
        <p:nvSpPr>
          <p:cNvPr id="21509" name="Text Box 10"/>
          <p:cNvSpPr txBox="1">
            <a:spLocks noChangeArrowheads="1"/>
          </p:cNvSpPr>
          <p:nvPr/>
        </p:nvSpPr>
        <p:spPr bwMode="auto">
          <a:xfrm>
            <a:off x="2182937" y="6032500"/>
            <a:ext cx="1647825" cy="38258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/>
              <a:t>Circuit Model</a:t>
            </a:r>
          </a:p>
        </p:txBody>
      </p:sp>
      <p:sp>
        <p:nvSpPr>
          <p:cNvPr id="21532" name="Text Box 12"/>
          <p:cNvSpPr txBox="1">
            <a:spLocks noChangeArrowheads="1"/>
          </p:cNvSpPr>
          <p:nvPr/>
        </p:nvSpPr>
        <p:spPr bwMode="auto">
          <a:xfrm>
            <a:off x="308100" y="670135"/>
            <a:ext cx="2778125" cy="65722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Plasma Hydrodynamics</a:t>
            </a:r>
          </a:p>
          <a:p>
            <a:pPr algn="ctr"/>
            <a:r>
              <a:rPr lang="en-US" b="1" dirty="0"/>
              <a:t>Poisson’s Equation</a:t>
            </a:r>
          </a:p>
        </p:txBody>
      </p:sp>
      <p:sp>
        <p:nvSpPr>
          <p:cNvPr id="21533" name="Text Box 13"/>
          <p:cNvSpPr txBox="1">
            <a:spLocks noChangeArrowheads="1"/>
          </p:cNvSpPr>
          <p:nvPr/>
        </p:nvSpPr>
        <p:spPr bwMode="auto">
          <a:xfrm>
            <a:off x="3414837" y="785813"/>
            <a:ext cx="1897063" cy="34131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Gas </a:t>
            </a:r>
            <a:r>
              <a:rPr lang="en-US" b="1" dirty="0"/>
              <a:t>Phase </a:t>
            </a:r>
            <a:r>
              <a:rPr lang="en-US" b="1" dirty="0" smtClean="0"/>
              <a:t>Plasma</a:t>
            </a:r>
          </a:p>
        </p:txBody>
      </p:sp>
      <p:sp>
        <p:nvSpPr>
          <p:cNvPr id="21535" name="Rectangle 15"/>
          <p:cNvSpPr>
            <a:spLocks noChangeArrowheads="1"/>
          </p:cNvSpPr>
          <p:nvPr/>
        </p:nvSpPr>
        <p:spPr bwMode="auto">
          <a:xfrm>
            <a:off x="179512" y="476672"/>
            <a:ext cx="5654675" cy="104415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1511" name="Group 16"/>
          <p:cNvGrpSpPr>
            <a:grpSpLocks/>
          </p:cNvGrpSpPr>
          <p:nvPr/>
        </p:nvGrpSpPr>
        <p:grpSpPr bwMode="auto">
          <a:xfrm>
            <a:off x="179512" y="1741488"/>
            <a:ext cx="5654675" cy="976312"/>
            <a:chOff x="217" y="1620"/>
            <a:chExt cx="3562" cy="615"/>
          </a:xfrm>
        </p:grpSpPr>
        <p:sp>
          <p:nvSpPr>
            <p:cNvPr id="21529" name="Text Box 17"/>
            <p:cNvSpPr txBox="1">
              <a:spLocks noChangeArrowheads="1"/>
            </p:cNvSpPr>
            <p:nvPr/>
          </p:nvSpPr>
          <p:spPr bwMode="auto">
            <a:xfrm>
              <a:off x="423" y="1721"/>
              <a:ext cx="1582" cy="414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/>
                <a:t>Bulk Electron Energy</a:t>
              </a:r>
            </a:p>
            <a:p>
              <a:pPr algn="ctr"/>
              <a:r>
                <a:rPr lang="en-US" b="1"/>
                <a:t>Transport</a:t>
              </a:r>
            </a:p>
          </p:txBody>
        </p:sp>
        <p:sp>
          <p:nvSpPr>
            <p:cNvPr id="21530" name="Text Box 18"/>
            <p:cNvSpPr txBox="1">
              <a:spLocks noChangeArrowheads="1"/>
            </p:cNvSpPr>
            <p:nvPr/>
          </p:nvSpPr>
          <p:spPr bwMode="auto">
            <a:xfrm>
              <a:off x="2132" y="1721"/>
              <a:ext cx="1454" cy="414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/>
                <a:t>Kinetic “Beam”</a:t>
              </a:r>
            </a:p>
            <a:p>
              <a:pPr algn="ctr"/>
              <a:r>
                <a:rPr lang="en-US" b="1"/>
                <a:t>Electron Transport </a:t>
              </a:r>
            </a:p>
          </p:txBody>
        </p:sp>
        <p:sp>
          <p:nvSpPr>
            <p:cNvPr id="21531" name="Rectangle 19"/>
            <p:cNvSpPr>
              <a:spLocks noChangeArrowheads="1"/>
            </p:cNvSpPr>
            <p:nvPr/>
          </p:nvSpPr>
          <p:spPr bwMode="auto">
            <a:xfrm>
              <a:off x="217" y="1620"/>
              <a:ext cx="3562" cy="615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512" name="Group 20"/>
          <p:cNvGrpSpPr>
            <a:grpSpLocks/>
          </p:cNvGrpSpPr>
          <p:nvPr/>
        </p:nvGrpSpPr>
        <p:grpSpPr bwMode="auto">
          <a:xfrm>
            <a:off x="181100" y="2979738"/>
            <a:ext cx="5654675" cy="976312"/>
            <a:chOff x="238" y="2340"/>
            <a:chExt cx="3562" cy="615"/>
          </a:xfrm>
        </p:grpSpPr>
        <p:sp>
          <p:nvSpPr>
            <p:cNvPr id="21526" name="Text Box 21"/>
            <p:cNvSpPr txBox="1">
              <a:spLocks noChangeArrowheads="1"/>
            </p:cNvSpPr>
            <p:nvPr/>
          </p:nvSpPr>
          <p:spPr bwMode="auto">
            <a:xfrm>
              <a:off x="523" y="2440"/>
              <a:ext cx="1334" cy="414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/>
                <a:t>Neutral Transport</a:t>
              </a:r>
            </a:p>
            <a:p>
              <a:pPr algn="ctr"/>
              <a:r>
                <a:rPr lang="en-US" b="1"/>
                <a:t>Navier-Stokes</a:t>
              </a:r>
            </a:p>
          </p:txBody>
        </p:sp>
        <p:sp>
          <p:nvSpPr>
            <p:cNvPr id="21527" name="Text Box 22"/>
            <p:cNvSpPr txBox="1">
              <a:spLocks noChangeArrowheads="1"/>
            </p:cNvSpPr>
            <p:nvPr/>
          </p:nvSpPr>
          <p:spPr bwMode="auto">
            <a:xfrm>
              <a:off x="2066" y="2440"/>
              <a:ext cx="1462" cy="414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/>
                <a:t>Neutral and Plasma</a:t>
              </a:r>
            </a:p>
            <a:p>
              <a:pPr algn="ctr"/>
              <a:r>
                <a:rPr lang="en-US" b="1" dirty="0"/>
                <a:t>Chemistry </a:t>
              </a:r>
            </a:p>
          </p:txBody>
        </p:sp>
        <p:sp>
          <p:nvSpPr>
            <p:cNvPr id="21528" name="Rectangle 23"/>
            <p:cNvSpPr>
              <a:spLocks noChangeArrowheads="1"/>
            </p:cNvSpPr>
            <p:nvPr/>
          </p:nvSpPr>
          <p:spPr bwMode="auto">
            <a:xfrm>
              <a:off x="238" y="2340"/>
              <a:ext cx="3562" cy="615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513" name="Line 24"/>
          <p:cNvSpPr>
            <a:spLocks noChangeShapeType="1"/>
          </p:cNvSpPr>
          <p:nvPr/>
        </p:nvSpPr>
        <p:spPr bwMode="auto">
          <a:xfrm>
            <a:off x="3008437" y="1512888"/>
            <a:ext cx="0" cy="3048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14" name="Line 25"/>
          <p:cNvSpPr>
            <a:spLocks noChangeShapeType="1"/>
          </p:cNvSpPr>
          <p:nvPr/>
        </p:nvSpPr>
        <p:spPr bwMode="auto">
          <a:xfrm>
            <a:off x="3006850" y="2747963"/>
            <a:ext cx="0" cy="3048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15" name="Line 26"/>
          <p:cNvSpPr>
            <a:spLocks noChangeShapeType="1"/>
          </p:cNvSpPr>
          <p:nvPr/>
        </p:nvSpPr>
        <p:spPr bwMode="auto">
          <a:xfrm>
            <a:off x="3006850" y="3922713"/>
            <a:ext cx="0" cy="3048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16" name="Line 27"/>
          <p:cNvSpPr>
            <a:spLocks noChangeShapeType="1"/>
          </p:cNvSpPr>
          <p:nvPr/>
        </p:nvSpPr>
        <p:spPr bwMode="auto">
          <a:xfrm>
            <a:off x="3006850" y="5729288"/>
            <a:ext cx="0" cy="3048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17" name="Line 28"/>
          <p:cNvSpPr>
            <a:spLocks noChangeShapeType="1"/>
          </p:cNvSpPr>
          <p:nvPr/>
        </p:nvSpPr>
        <p:spPr bwMode="auto">
          <a:xfrm>
            <a:off x="3006850" y="4560888"/>
            <a:ext cx="0" cy="3048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1518" name="Group 29"/>
          <p:cNvGrpSpPr>
            <a:grpSpLocks/>
          </p:cNvGrpSpPr>
          <p:nvPr/>
        </p:nvGrpSpPr>
        <p:grpSpPr bwMode="auto">
          <a:xfrm>
            <a:off x="216025" y="4800600"/>
            <a:ext cx="5654675" cy="976313"/>
            <a:chOff x="238" y="2340"/>
            <a:chExt cx="3562" cy="615"/>
          </a:xfrm>
        </p:grpSpPr>
        <p:sp>
          <p:nvSpPr>
            <p:cNvPr id="21523" name="Text Box 30"/>
            <p:cNvSpPr txBox="1">
              <a:spLocks noChangeArrowheads="1"/>
            </p:cNvSpPr>
            <p:nvPr/>
          </p:nvSpPr>
          <p:spPr bwMode="auto">
            <a:xfrm>
              <a:off x="491" y="2440"/>
              <a:ext cx="1398" cy="414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/>
                <a:t>Surface Chemistry</a:t>
              </a:r>
            </a:p>
            <a:p>
              <a:pPr algn="ctr"/>
              <a:r>
                <a:rPr lang="en-US" b="1"/>
                <a:t>and Charging</a:t>
              </a:r>
            </a:p>
          </p:txBody>
        </p:sp>
        <p:sp>
          <p:nvSpPr>
            <p:cNvPr id="21524" name="Text Box 31"/>
            <p:cNvSpPr txBox="1">
              <a:spLocks noChangeArrowheads="1"/>
            </p:cNvSpPr>
            <p:nvPr/>
          </p:nvSpPr>
          <p:spPr bwMode="auto">
            <a:xfrm>
              <a:off x="2190" y="2440"/>
              <a:ext cx="1214" cy="414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/>
                <a:t>Ion Monte Carlo</a:t>
              </a:r>
            </a:p>
            <a:p>
              <a:pPr algn="ctr"/>
              <a:r>
                <a:rPr lang="en-US" b="1"/>
                <a:t>Simulation </a:t>
              </a:r>
            </a:p>
          </p:txBody>
        </p:sp>
        <p:sp>
          <p:nvSpPr>
            <p:cNvPr id="21525" name="Rectangle 32"/>
            <p:cNvSpPr>
              <a:spLocks noChangeArrowheads="1"/>
            </p:cNvSpPr>
            <p:nvPr/>
          </p:nvSpPr>
          <p:spPr bwMode="auto">
            <a:xfrm>
              <a:off x="238" y="2340"/>
              <a:ext cx="3562" cy="615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" name="Group 5"/>
          <p:cNvGrpSpPr>
            <a:grpSpLocks/>
          </p:cNvGrpSpPr>
          <p:nvPr/>
        </p:nvGrpSpPr>
        <p:grpSpPr bwMode="auto">
          <a:xfrm>
            <a:off x="5373688" y="6230763"/>
            <a:ext cx="3770312" cy="582613"/>
            <a:chOff x="2953" y="3839"/>
            <a:chExt cx="2375" cy="367"/>
          </a:xfrm>
        </p:grpSpPr>
        <p:sp>
          <p:nvSpPr>
            <p:cNvPr id="41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107656" y="6510513"/>
            <a:ext cx="10079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000" dirty="0" smtClean="0"/>
              <a:t>MIPSE_2018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6501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UIGELS_D_Amanda\nonPDPsim\many_jets\multijet_v13\pos_diameter_v13\Paper_geom_v01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97"/>
          <a:stretch/>
        </p:blipFill>
        <p:spPr bwMode="auto">
          <a:xfrm>
            <a:off x="107656" y="692696"/>
            <a:ext cx="5688480" cy="413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xfrm>
            <a:off x="251520" y="-234281"/>
            <a:ext cx="8640960" cy="1143001"/>
          </a:xfrm>
        </p:spPr>
        <p:txBody>
          <a:bodyPr/>
          <a:lstStyle/>
          <a:p>
            <a:r>
              <a:rPr lang="en-US" altLang="zh-CN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GEOMETRY</a:t>
            </a:r>
            <a:endParaRPr lang="zh-CN" altLang="en-US" sz="3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5" name="Line 2"/>
          <p:cNvSpPr>
            <a:spLocks noChangeShapeType="1"/>
          </p:cNvSpPr>
          <p:nvPr/>
        </p:nvSpPr>
        <p:spPr bwMode="auto">
          <a:xfrm>
            <a:off x="971550" y="692696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内容占位符 2"/>
          <p:cNvSpPr txBox="1">
            <a:spLocks/>
          </p:cNvSpPr>
          <p:nvPr/>
        </p:nvSpPr>
        <p:spPr bwMode="auto">
          <a:xfrm>
            <a:off x="107656" y="4928908"/>
            <a:ext cx="878256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Upper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ground plane is much further than lower ground plane.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He/H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 = 99.9/0.1 + O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/N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2.4/4.7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ppm), 1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atm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, 1 slm into humid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air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Reaction mechanism: He/N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/O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/H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O, 36 species, 447 reactions</a:t>
            </a:r>
          </a:p>
          <a:p>
            <a:pPr>
              <a:lnSpc>
                <a:spcPct val="90000"/>
              </a:lnSpc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endParaRPr lang="en-US" altLang="zh-CN" sz="1800" dirty="0" smtClean="0"/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 bwMode="auto">
          <a:xfrm>
            <a:off x="1115616" y="6179449"/>
            <a:ext cx="3246690" cy="548911"/>
            <a:chOff x="960" y="3888"/>
            <a:chExt cx="2448" cy="414"/>
          </a:xfrm>
        </p:grpSpPr>
        <p:grpSp>
          <p:nvGrpSpPr>
            <p:cNvPr id="14" name="Group 13"/>
            <p:cNvGrpSpPr>
              <a:grpSpLocks noChangeAspect="1"/>
            </p:cNvGrpSpPr>
            <p:nvPr/>
          </p:nvGrpSpPr>
          <p:grpSpPr bwMode="auto">
            <a:xfrm>
              <a:off x="960" y="3888"/>
              <a:ext cx="2448" cy="212"/>
              <a:chOff x="432" y="3984"/>
              <a:chExt cx="2448" cy="212"/>
            </a:xfrm>
          </p:grpSpPr>
          <p:pic>
            <p:nvPicPr>
              <p:cNvPr id="16" name="Picture 15" descr="colorban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" y="4032"/>
                <a:ext cx="141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432" y="3984"/>
                <a:ext cx="2448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 eaLnBrk="0" hangingPunct="0"/>
                <a:r>
                  <a:rPr lang="en-US" sz="1600" b="1" dirty="0">
                    <a:solidFill>
                      <a:srgbClr val="000000"/>
                    </a:solidFill>
                  </a:rPr>
                  <a:t>MIN</a:t>
                </a:r>
                <a:r>
                  <a:rPr lang="en-US" sz="1600" b="1" baseline="30000" dirty="0">
                    <a:solidFill>
                      <a:srgbClr val="000000"/>
                    </a:solidFill>
                  </a:rPr>
                  <a:t>                                                           </a:t>
                </a:r>
                <a:r>
                  <a:rPr lang="en-US" sz="1600" b="1" dirty="0">
                    <a:solidFill>
                      <a:srgbClr val="000000"/>
                    </a:solidFill>
                  </a:rPr>
                  <a:t>MAX </a:t>
                </a:r>
                <a:r>
                  <a:rPr lang="en-US" sz="2000" b="1" dirty="0">
                    <a:solidFill>
                      <a:srgbClr val="000000"/>
                    </a:solidFill>
                  </a:rPr>
                  <a:t> </a:t>
                </a:r>
              </a:p>
            </p:txBody>
          </p:sp>
        </p:grpSp>
        <p:sp>
          <p:nvSpPr>
            <p:cNvPr id="15" name="Text Box 27"/>
            <p:cNvSpPr txBox="1">
              <a:spLocks noChangeAspect="1" noChangeArrowheads="1"/>
            </p:cNvSpPr>
            <p:nvPr/>
          </p:nvSpPr>
          <p:spPr bwMode="auto">
            <a:xfrm>
              <a:off x="1720" y="4065"/>
              <a:ext cx="1034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1600" b="1" dirty="0" smtClean="0"/>
                <a:t>Linear </a:t>
              </a:r>
              <a:r>
                <a:rPr lang="en-US" sz="1600" b="1" dirty="0"/>
                <a:t>scale</a:t>
              </a:r>
              <a:endParaRPr lang="en-US" sz="1600" dirty="0">
                <a:latin typeface="Times New Roman" pitchFamily="18" charset="0"/>
              </a:endParaRPr>
            </a:p>
          </p:txBody>
        </p:sp>
      </p:grpSp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5373688" y="6237312"/>
            <a:ext cx="3770312" cy="582613"/>
            <a:chOff x="2953" y="3839"/>
            <a:chExt cx="2375" cy="367"/>
          </a:xfrm>
        </p:grpSpPr>
        <p:sp>
          <p:nvSpPr>
            <p:cNvPr id="24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  <p:sp>
        <p:nvSpPr>
          <p:cNvPr id="20" name="内容占位符 2"/>
          <p:cNvSpPr txBox="1">
            <a:spLocks/>
          </p:cNvSpPr>
          <p:nvPr/>
        </p:nvSpPr>
        <p:spPr bwMode="auto">
          <a:xfrm>
            <a:off x="5796136" y="908720"/>
            <a:ext cx="3312368" cy="3106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kV pulse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ns rise time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800 µm holes</a:t>
            </a: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 mm between holes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Quartz tube,  inner diameter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4 mm, outer diameter: 6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Steady-state flow established before plasma initiated.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endParaRPr lang="en-US" altLang="zh-CN" sz="1800" dirty="0" smtClean="0"/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107656" y="6510513"/>
            <a:ext cx="10079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000" dirty="0" smtClean="0"/>
              <a:t>MIPSE_2018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3753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xfrm>
            <a:off x="251520" y="-234281"/>
            <a:ext cx="8640960" cy="1143001"/>
          </a:xfrm>
        </p:spPr>
        <p:txBody>
          <a:bodyPr/>
          <a:lstStyle/>
          <a:p>
            <a:r>
              <a:rPr lang="en-US" altLang="zh-CN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 FLOW and PHOTOIONIZATION</a:t>
            </a:r>
            <a:endParaRPr lang="zh-CN" altLang="en-US" sz="3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5" name="Line 2"/>
          <p:cNvSpPr>
            <a:spLocks noChangeShapeType="1"/>
          </p:cNvSpPr>
          <p:nvPr/>
        </p:nvSpPr>
        <p:spPr bwMode="auto">
          <a:xfrm>
            <a:off x="971550" y="692696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5373688" y="6237312"/>
            <a:ext cx="3770312" cy="582613"/>
            <a:chOff x="2953" y="3839"/>
            <a:chExt cx="2375" cy="367"/>
          </a:xfrm>
        </p:grpSpPr>
        <p:sp>
          <p:nvSpPr>
            <p:cNvPr id="24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  <p:sp>
        <p:nvSpPr>
          <p:cNvPr id="20" name="内容占位符 2"/>
          <p:cNvSpPr txBox="1">
            <a:spLocks/>
          </p:cNvSpPr>
          <p:nvPr/>
        </p:nvSpPr>
        <p:spPr bwMode="auto">
          <a:xfrm>
            <a:off x="2987824" y="802313"/>
            <a:ext cx="5976664" cy="5290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3-D entrainment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approximated by air nozzles.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3 slm air based on calibration with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chlieren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imaging.</a:t>
            </a: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Positive polarity ionization waves can be sensitive to photoionization parameters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 He</a:t>
            </a:r>
            <a:r>
              <a:rPr lang="en-US" altLang="zh-CN" sz="1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 He + He + h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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H</a:t>
            </a:r>
            <a:r>
              <a:rPr lang="en-US" altLang="zh-CN" sz="1800" b="1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2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O + h  H</a:t>
            </a:r>
            <a:r>
              <a:rPr lang="en-US" altLang="zh-CN" sz="1800" b="1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2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O</a:t>
            </a:r>
            <a:r>
              <a:rPr lang="en-US" altLang="zh-CN" sz="1800" b="1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+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+ 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N</a:t>
            </a:r>
            <a:r>
              <a:rPr lang="en-US" altLang="zh-CN" sz="1800" b="1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2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+ h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 </a:t>
            </a: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 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N</a:t>
            </a:r>
            <a:r>
              <a:rPr lang="en-US" altLang="zh-CN" sz="1800" b="1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2</a:t>
            </a:r>
            <a:r>
              <a:rPr lang="en-US" altLang="zh-CN" sz="1800" b="1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+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+ 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O</a:t>
            </a:r>
            <a:r>
              <a:rPr lang="en-US" altLang="zh-CN" sz="1800" b="1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2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+ h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 </a:t>
            </a: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 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O</a:t>
            </a:r>
            <a:r>
              <a:rPr lang="en-US" altLang="zh-CN" sz="1800" b="1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2</a:t>
            </a:r>
            <a:r>
              <a:rPr lang="en-US" altLang="zh-CN" sz="1800" b="1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+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+ 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e</a:t>
            </a:r>
            <a:endParaRPr lang="en-US" altLang="zh-CN" sz="1800" b="1" dirty="0"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0.1% H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 in He helps propagation – reasonable without deliberate purification.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Air photoionization is needed for propagation outside of the tube.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zh-CN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** </a:t>
            </a: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 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N</a:t>
            </a:r>
            <a:r>
              <a:rPr lang="en-US" altLang="zh-CN" sz="1800" b="1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2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+ </a:t>
            </a: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h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</a:t>
            </a:r>
            <a:endParaRPr lang="en-US" altLang="zh-CN" sz="1800" b="1" dirty="0"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O</a:t>
            </a:r>
            <a:r>
              <a:rPr lang="en-US" altLang="zh-CN" sz="1800" b="1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2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+ h  O</a:t>
            </a:r>
            <a:r>
              <a:rPr lang="en-US" altLang="zh-CN" sz="1800" b="1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2</a:t>
            </a:r>
            <a:r>
              <a:rPr lang="en-US" altLang="zh-CN" sz="1800" b="1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+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+ e</a:t>
            </a:r>
            <a:endParaRPr lang="en-US" altLang="zh-CN" sz="1800" b="1" dirty="0"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</p:txBody>
      </p:sp>
      <p:pic>
        <p:nvPicPr>
          <p:cNvPr id="1027" name="Picture 3" descr="D:\UIGELS_D_Amanda\nonPDPsim\many_jets\large_hole_diameter_v09\schlieren_800um_v02.t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3" b="5287"/>
          <a:stretch/>
        </p:blipFill>
        <p:spPr bwMode="auto">
          <a:xfrm>
            <a:off x="315695" y="4965841"/>
            <a:ext cx="2600121" cy="149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内容占位符 2"/>
          <p:cNvSpPr txBox="1">
            <a:spLocks/>
          </p:cNvSpPr>
          <p:nvPr/>
        </p:nvSpPr>
        <p:spPr bwMode="auto">
          <a:xfrm>
            <a:off x="102482" y="4632000"/>
            <a:ext cx="2153505" cy="309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lnSpc>
                <a:spcPct val="90000"/>
              </a:lnSpc>
              <a:buNone/>
            </a:pPr>
            <a:r>
              <a:rPr lang="en-US" altLang="zh-CN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Schlieren</a:t>
            </a:r>
            <a:endParaRPr lang="en-US" altLang="zh-CN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Picture 5" descr="D:\UIGELS_D_Amanda\nonPDPsim\many_jets\large_hole_diameter_v09_pos\GEC_model_schlieren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" r="3627"/>
          <a:stretch/>
        </p:blipFill>
        <p:spPr bwMode="auto">
          <a:xfrm>
            <a:off x="228434" y="2708920"/>
            <a:ext cx="2687382" cy="186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/>
          <p:cNvGrpSpPr/>
          <p:nvPr/>
        </p:nvGrpSpPr>
        <p:grpSpPr>
          <a:xfrm>
            <a:off x="251520" y="836712"/>
            <a:ext cx="2088232" cy="1728192"/>
            <a:chOff x="323528" y="836712"/>
            <a:chExt cx="2088232" cy="1728192"/>
          </a:xfrm>
        </p:grpSpPr>
        <p:sp>
          <p:nvSpPr>
            <p:cNvPr id="30" name="Freeform 29"/>
            <p:cNvSpPr/>
            <p:nvPr/>
          </p:nvSpPr>
          <p:spPr>
            <a:xfrm flipH="1">
              <a:off x="1451623" y="1172570"/>
              <a:ext cx="182880" cy="954156"/>
            </a:xfrm>
            <a:custGeom>
              <a:avLst/>
              <a:gdLst>
                <a:gd name="connsiteX0" fmla="*/ 246845 w 345810"/>
                <a:gd name="connsiteY0" fmla="*/ 0 h 842838"/>
                <a:gd name="connsiteX1" fmla="*/ 354 w 345810"/>
                <a:gd name="connsiteY1" fmla="*/ 381662 h 842838"/>
                <a:gd name="connsiteX2" fmla="*/ 294552 w 345810"/>
                <a:gd name="connsiteY2" fmla="*/ 620202 h 842838"/>
                <a:gd name="connsiteX3" fmla="*/ 334309 w 345810"/>
                <a:gd name="connsiteY3" fmla="*/ 842838 h 842838"/>
                <a:gd name="connsiteX0" fmla="*/ 310123 w 345478"/>
                <a:gd name="connsiteY0" fmla="*/ 0 h 858741"/>
                <a:gd name="connsiteX1" fmla="*/ 22 w 345478"/>
                <a:gd name="connsiteY1" fmla="*/ 397565 h 858741"/>
                <a:gd name="connsiteX2" fmla="*/ 294220 w 345478"/>
                <a:gd name="connsiteY2" fmla="*/ 636105 h 858741"/>
                <a:gd name="connsiteX3" fmla="*/ 333977 w 345478"/>
                <a:gd name="connsiteY3" fmla="*/ 858741 h 858741"/>
                <a:gd name="connsiteX0" fmla="*/ 208224 w 346946"/>
                <a:gd name="connsiteY0" fmla="*/ 0 h 954157"/>
                <a:gd name="connsiteX1" fmla="*/ 1490 w 346946"/>
                <a:gd name="connsiteY1" fmla="*/ 492981 h 954157"/>
                <a:gd name="connsiteX2" fmla="*/ 295688 w 346946"/>
                <a:gd name="connsiteY2" fmla="*/ 731521 h 954157"/>
                <a:gd name="connsiteX3" fmla="*/ 335445 w 346946"/>
                <a:gd name="connsiteY3" fmla="*/ 954157 h 954157"/>
                <a:gd name="connsiteX0" fmla="*/ 207475 w 346197"/>
                <a:gd name="connsiteY0" fmla="*/ 0 h 954157"/>
                <a:gd name="connsiteX1" fmla="*/ 741 w 346197"/>
                <a:gd name="connsiteY1" fmla="*/ 492981 h 954157"/>
                <a:gd name="connsiteX2" fmla="*/ 294939 w 346197"/>
                <a:gd name="connsiteY2" fmla="*/ 731521 h 954157"/>
                <a:gd name="connsiteX3" fmla="*/ 334696 w 346197"/>
                <a:gd name="connsiteY3" fmla="*/ 954157 h 954157"/>
                <a:gd name="connsiteX0" fmla="*/ 270390 w 345502"/>
                <a:gd name="connsiteY0" fmla="*/ 0 h 938254"/>
                <a:gd name="connsiteX1" fmla="*/ 46 w 345502"/>
                <a:gd name="connsiteY1" fmla="*/ 477078 h 938254"/>
                <a:gd name="connsiteX2" fmla="*/ 294244 w 345502"/>
                <a:gd name="connsiteY2" fmla="*/ 715618 h 938254"/>
                <a:gd name="connsiteX3" fmla="*/ 334001 w 345502"/>
                <a:gd name="connsiteY3" fmla="*/ 938254 h 938254"/>
                <a:gd name="connsiteX0" fmla="*/ 270382 w 345494"/>
                <a:gd name="connsiteY0" fmla="*/ 0 h 938254"/>
                <a:gd name="connsiteX1" fmla="*/ 38 w 345494"/>
                <a:gd name="connsiteY1" fmla="*/ 477078 h 938254"/>
                <a:gd name="connsiteX2" fmla="*/ 294236 w 345494"/>
                <a:gd name="connsiteY2" fmla="*/ 715618 h 938254"/>
                <a:gd name="connsiteX3" fmla="*/ 333993 w 345494"/>
                <a:gd name="connsiteY3" fmla="*/ 938254 h 938254"/>
                <a:gd name="connsiteX0" fmla="*/ 310123 w 345478"/>
                <a:gd name="connsiteY0" fmla="*/ 0 h 938254"/>
                <a:gd name="connsiteX1" fmla="*/ 22 w 345478"/>
                <a:gd name="connsiteY1" fmla="*/ 477078 h 938254"/>
                <a:gd name="connsiteX2" fmla="*/ 294220 w 345478"/>
                <a:gd name="connsiteY2" fmla="*/ 715618 h 938254"/>
                <a:gd name="connsiteX3" fmla="*/ 333977 w 345478"/>
                <a:gd name="connsiteY3" fmla="*/ 938254 h 938254"/>
                <a:gd name="connsiteX0" fmla="*/ 310123 w 345478"/>
                <a:gd name="connsiteY0" fmla="*/ 0 h 938254"/>
                <a:gd name="connsiteX1" fmla="*/ 22 w 345478"/>
                <a:gd name="connsiteY1" fmla="*/ 477078 h 938254"/>
                <a:gd name="connsiteX2" fmla="*/ 294220 w 345478"/>
                <a:gd name="connsiteY2" fmla="*/ 715618 h 938254"/>
                <a:gd name="connsiteX3" fmla="*/ 333977 w 345478"/>
                <a:gd name="connsiteY3" fmla="*/ 938254 h 938254"/>
                <a:gd name="connsiteX0" fmla="*/ 310123 w 379606"/>
                <a:gd name="connsiteY0" fmla="*/ 0 h 954156"/>
                <a:gd name="connsiteX1" fmla="*/ 22 w 379606"/>
                <a:gd name="connsiteY1" fmla="*/ 477078 h 954156"/>
                <a:gd name="connsiteX2" fmla="*/ 294220 w 379606"/>
                <a:gd name="connsiteY2" fmla="*/ 715618 h 954156"/>
                <a:gd name="connsiteX3" fmla="*/ 373733 w 379606"/>
                <a:gd name="connsiteY3" fmla="*/ 954156 h 954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606" h="954156">
                  <a:moveTo>
                    <a:pt x="310123" y="0"/>
                  </a:moveTo>
                  <a:cubicBezTo>
                    <a:pt x="333976" y="250465"/>
                    <a:pt x="2673" y="357808"/>
                    <a:pt x="22" y="477078"/>
                  </a:cubicBezTo>
                  <a:cubicBezTo>
                    <a:pt x="-2629" y="596348"/>
                    <a:pt x="231935" y="636105"/>
                    <a:pt x="294220" y="715618"/>
                  </a:cubicBezTo>
                  <a:cubicBezTo>
                    <a:pt x="356505" y="795131"/>
                    <a:pt x="394936" y="861391"/>
                    <a:pt x="373733" y="9541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Can 4"/>
            <p:cNvSpPr/>
            <p:nvPr/>
          </p:nvSpPr>
          <p:spPr>
            <a:xfrm rot="5400000">
              <a:off x="1280186" y="645331"/>
              <a:ext cx="216026" cy="1901857"/>
            </a:xfrm>
            <a:prstGeom prst="can">
              <a:avLst>
                <a:gd name="adj" fmla="val 87573"/>
              </a:avLst>
            </a:prstGeom>
            <a:solidFill>
              <a:srgbClr val="8CC2F4"/>
            </a:solidFill>
            <a:ln w="12700" cap="sq">
              <a:solidFill>
                <a:srgbClr val="6BB1F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1187624" y="1170525"/>
              <a:ext cx="185132" cy="954156"/>
            </a:xfrm>
            <a:custGeom>
              <a:avLst/>
              <a:gdLst>
                <a:gd name="connsiteX0" fmla="*/ 246845 w 345810"/>
                <a:gd name="connsiteY0" fmla="*/ 0 h 842838"/>
                <a:gd name="connsiteX1" fmla="*/ 354 w 345810"/>
                <a:gd name="connsiteY1" fmla="*/ 381662 h 842838"/>
                <a:gd name="connsiteX2" fmla="*/ 294552 w 345810"/>
                <a:gd name="connsiteY2" fmla="*/ 620202 h 842838"/>
                <a:gd name="connsiteX3" fmla="*/ 334309 w 345810"/>
                <a:gd name="connsiteY3" fmla="*/ 842838 h 842838"/>
                <a:gd name="connsiteX0" fmla="*/ 310123 w 345478"/>
                <a:gd name="connsiteY0" fmla="*/ 0 h 858741"/>
                <a:gd name="connsiteX1" fmla="*/ 22 w 345478"/>
                <a:gd name="connsiteY1" fmla="*/ 397565 h 858741"/>
                <a:gd name="connsiteX2" fmla="*/ 294220 w 345478"/>
                <a:gd name="connsiteY2" fmla="*/ 636105 h 858741"/>
                <a:gd name="connsiteX3" fmla="*/ 333977 w 345478"/>
                <a:gd name="connsiteY3" fmla="*/ 858741 h 858741"/>
                <a:gd name="connsiteX0" fmla="*/ 208224 w 346946"/>
                <a:gd name="connsiteY0" fmla="*/ 0 h 954157"/>
                <a:gd name="connsiteX1" fmla="*/ 1490 w 346946"/>
                <a:gd name="connsiteY1" fmla="*/ 492981 h 954157"/>
                <a:gd name="connsiteX2" fmla="*/ 295688 w 346946"/>
                <a:gd name="connsiteY2" fmla="*/ 731521 h 954157"/>
                <a:gd name="connsiteX3" fmla="*/ 335445 w 346946"/>
                <a:gd name="connsiteY3" fmla="*/ 954157 h 954157"/>
                <a:gd name="connsiteX0" fmla="*/ 207475 w 346197"/>
                <a:gd name="connsiteY0" fmla="*/ 0 h 954157"/>
                <a:gd name="connsiteX1" fmla="*/ 741 w 346197"/>
                <a:gd name="connsiteY1" fmla="*/ 492981 h 954157"/>
                <a:gd name="connsiteX2" fmla="*/ 294939 w 346197"/>
                <a:gd name="connsiteY2" fmla="*/ 731521 h 954157"/>
                <a:gd name="connsiteX3" fmla="*/ 334696 w 346197"/>
                <a:gd name="connsiteY3" fmla="*/ 954157 h 954157"/>
                <a:gd name="connsiteX0" fmla="*/ 270390 w 345502"/>
                <a:gd name="connsiteY0" fmla="*/ 0 h 938254"/>
                <a:gd name="connsiteX1" fmla="*/ 46 w 345502"/>
                <a:gd name="connsiteY1" fmla="*/ 477078 h 938254"/>
                <a:gd name="connsiteX2" fmla="*/ 294244 w 345502"/>
                <a:gd name="connsiteY2" fmla="*/ 715618 h 938254"/>
                <a:gd name="connsiteX3" fmla="*/ 334001 w 345502"/>
                <a:gd name="connsiteY3" fmla="*/ 938254 h 938254"/>
                <a:gd name="connsiteX0" fmla="*/ 270382 w 345494"/>
                <a:gd name="connsiteY0" fmla="*/ 0 h 938254"/>
                <a:gd name="connsiteX1" fmla="*/ 38 w 345494"/>
                <a:gd name="connsiteY1" fmla="*/ 477078 h 938254"/>
                <a:gd name="connsiteX2" fmla="*/ 294236 w 345494"/>
                <a:gd name="connsiteY2" fmla="*/ 715618 h 938254"/>
                <a:gd name="connsiteX3" fmla="*/ 333993 w 345494"/>
                <a:gd name="connsiteY3" fmla="*/ 938254 h 938254"/>
                <a:gd name="connsiteX0" fmla="*/ 310123 w 345478"/>
                <a:gd name="connsiteY0" fmla="*/ 0 h 938254"/>
                <a:gd name="connsiteX1" fmla="*/ 22 w 345478"/>
                <a:gd name="connsiteY1" fmla="*/ 477078 h 938254"/>
                <a:gd name="connsiteX2" fmla="*/ 294220 w 345478"/>
                <a:gd name="connsiteY2" fmla="*/ 715618 h 938254"/>
                <a:gd name="connsiteX3" fmla="*/ 333977 w 345478"/>
                <a:gd name="connsiteY3" fmla="*/ 938254 h 938254"/>
                <a:gd name="connsiteX0" fmla="*/ 310123 w 345478"/>
                <a:gd name="connsiteY0" fmla="*/ 0 h 938254"/>
                <a:gd name="connsiteX1" fmla="*/ 22 w 345478"/>
                <a:gd name="connsiteY1" fmla="*/ 477078 h 938254"/>
                <a:gd name="connsiteX2" fmla="*/ 294220 w 345478"/>
                <a:gd name="connsiteY2" fmla="*/ 715618 h 938254"/>
                <a:gd name="connsiteX3" fmla="*/ 333977 w 345478"/>
                <a:gd name="connsiteY3" fmla="*/ 938254 h 938254"/>
                <a:gd name="connsiteX0" fmla="*/ 310123 w 379606"/>
                <a:gd name="connsiteY0" fmla="*/ 0 h 954156"/>
                <a:gd name="connsiteX1" fmla="*/ 22 w 379606"/>
                <a:gd name="connsiteY1" fmla="*/ 477078 h 954156"/>
                <a:gd name="connsiteX2" fmla="*/ 294220 w 379606"/>
                <a:gd name="connsiteY2" fmla="*/ 715618 h 954156"/>
                <a:gd name="connsiteX3" fmla="*/ 373733 w 379606"/>
                <a:gd name="connsiteY3" fmla="*/ 954156 h 954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606" h="954156">
                  <a:moveTo>
                    <a:pt x="310123" y="0"/>
                  </a:moveTo>
                  <a:cubicBezTo>
                    <a:pt x="333976" y="250465"/>
                    <a:pt x="2673" y="357808"/>
                    <a:pt x="22" y="477078"/>
                  </a:cubicBezTo>
                  <a:cubicBezTo>
                    <a:pt x="-2629" y="596348"/>
                    <a:pt x="231935" y="636105"/>
                    <a:pt x="294220" y="715618"/>
                  </a:cubicBezTo>
                  <a:cubicBezTo>
                    <a:pt x="356505" y="795131"/>
                    <a:pt x="394936" y="861391"/>
                    <a:pt x="373733" y="9541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930484" y="1704273"/>
              <a:ext cx="0" cy="42245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1858244" y="1711303"/>
              <a:ext cx="0" cy="42245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187624" y="836712"/>
              <a:ext cx="519502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Air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68122" y="2124681"/>
              <a:ext cx="519502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He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681647" y="2126726"/>
              <a:ext cx="519502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He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Chord 35"/>
            <p:cNvSpPr/>
            <p:nvPr/>
          </p:nvSpPr>
          <p:spPr>
            <a:xfrm>
              <a:off x="1805017" y="1680350"/>
              <a:ext cx="91440" cy="45720"/>
            </a:xfrm>
            <a:prstGeom prst="chord">
              <a:avLst>
                <a:gd name="adj1" fmla="val 11042269"/>
                <a:gd name="adj2" fmla="val 21297928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hord 47"/>
            <p:cNvSpPr/>
            <p:nvPr/>
          </p:nvSpPr>
          <p:spPr>
            <a:xfrm>
              <a:off x="880160" y="1678803"/>
              <a:ext cx="91440" cy="45720"/>
            </a:xfrm>
            <a:prstGeom prst="chord">
              <a:avLst>
                <a:gd name="adj1" fmla="val 11042269"/>
                <a:gd name="adj2" fmla="val 21297928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539552" y="2466313"/>
              <a:ext cx="1872208" cy="2045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323528" y="1268760"/>
              <a:ext cx="230852" cy="129614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107656" y="6510513"/>
            <a:ext cx="10079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000" dirty="0" smtClean="0"/>
              <a:t>MIPSE_2018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7259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xfrm>
            <a:off x="251520" y="-234281"/>
            <a:ext cx="8640960" cy="1143001"/>
          </a:xfrm>
        </p:spPr>
        <p:txBody>
          <a:bodyPr/>
          <a:lstStyle/>
          <a:p>
            <a:r>
              <a:rPr lang="en-US" altLang="zh-CN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BASE CASE: IONIZATION WAVE (IW)</a:t>
            </a:r>
            <a:endParaRPr lang="zh-CN" altLang="en-US" sz="3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5" name="Line 2"/>
          <p:cNvSpPr>
            <a:spLocks noChangeShapeType="1"/>
          </p:cNvSpPr>
          <p:nvPr/>
        </p:nvSpPr>
        <p:spPr bwMode="auto">
          <a:xfrm>
            <a:off x="971550" y="620688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内容占位符 2"/>
          <p:cNvSpPr txBox="1">
            <a:spLocks/>
          </p:cNvSpPr>
          <p:nvPr/>
        </p:nvSpPr>
        <p:spPr bwMode="auto">
          <a:xfrm>
            <a:off x="6804248" y="1052736"/>
            <a:ext cx="2232248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kV, 5 ns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rise</a:t>
            </a: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800 µm holes, 5 mm apart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electron impact ionization source term.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electron density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endParaRPr lang="en-US" altLang="zh-CN" sz="1800" dirty="0" smtClean="0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 bwMode="auto">
          <a:xfrm>
            <a:off x="1541334" y="6436511"/>
            <a:ext cx="3246690" cy="281085"/>
            <a:chOff x="432" y="3984"/>
            <a:chExt cx="2448" cy="212"/>
          </a:xfrm>
        </p:grpSpPr>
        <p:pic>
          <p:nvPicPr>
            <p:cNvPr id="16" name="Picture 15" descr="colorban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4032"/>
              <a:ext cx="1415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>
              <a:spLocks noChangeAspect="1" noChangeArrowheads="1"/>
            </p:cNvSpPr>
            <p:nvPr/>
          </p:nvSpPr>
          <p:spPr bwMode="auto">
            <a:xfrm>
              <a:off x="432" y="3984"/>
              <a:ext cx="244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sz="1600" b="1" dirty="0">
                  <a:solidFill>
                    <a:srgbClr val="000000"/>
                  </a:solidFill>
                </a:rPr>
                <a:t>MIN</a:t>
              </a:r>
              <a:r>
                <a:rPr lang="en-US" sz="1600" b="1" baseline="30000" dirty="0">
                  <a:solidFill>
                    <a:srgbClr val="000000"/>
                  </a:solidFill>
                </a:rPr>
                <a:t>                                                           </a:t>
              </a:r>
              <a:r>
                <a:rPr lang="en-US" sz="1600" b="1" dirty="0">
                  <a:solidFill>
                    <a:srgbClr val="000000"/>
                  </a:solidFill>
                </a:rPr>
                <a:t>MAX </a:t>
              </a:r>
              <a:r>
                <a:rPr lang="en-US" sz="2000" b="1" dirty="0">
                  <a:solidFill>
                    <a:srgbClr val="000000"/>
                  </a:solidFill>
                </a:rPr>
                <a:t> </a:t>
              </a:r>
            </a:p>
          </p:txBody>
        </p:sp>
      </p:grpSp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5373688" y="6237312"/>
            <a:ext cx="3770312" cy="582613"/>
            <a:chOff x="2953" y="3839"/>
            <a:chExt cx="2375" cy="367"/>
          </a:xfrm>
        </p:grpSpPr>
        <p:sp>
          <p:nvSpPr>
            <p:cNvPr id="24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07656" y="6510513"/>
            <a:ext cx="10079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000" dirty="0" smtClean="0"/>
              <a:t>MIPSE_2018</a:t>
            </a:r>
            <a:endParaRPr lang="en-US" sz="1000" dirty="0"/>
          </a:p>
        </p:txBody>
      </p:sp>
      <p:pic>
        <p:nvPicPr>
          <p:cNvPr id="2" name="Picture 2" descr="D:\UIGELS_D_Amanda\nonPDPsim\many_jets\multijet_v13\pos_diameter_v13\MIPSE_base_Se_ne_v01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40"/>
          <a:stretch/>
        </p:blipFill>
        <p:spPr bwMode="auto">
          <a:xfrm>
            <a:off x="310912" y="815097"/>
            <a:ext cx="3108960" cy="376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UIGELS_D_Amanda\nonPDPsim\many_jets\multijet_v13\pos_diameter_v13\MIPSE_base_Se_ne_v01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40"/>
          <a:stretch/>
        </p:blipFill>
        <p:spPr bwMode="auto">
          <a:xfrm>
            <a:off x="3479264" y="650604"/>
            <a:ext cx="3108960" cy="407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内容占位符 2"/>
          <p:cNvSpPr txBox="1">
            <a:spLocks/>
          </p:cNvSpPr>
          <p:nvPr/>
        </p:nvSpPr>
        <p:spPr bwMode="auto">
          <a:xfrm>
            <a:off x="251520" y="4741969"/>
            <a:ext cx="8640960" cy="1927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Primary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ionization wave (PIW) propagates within tube.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Secondary ionization waves (SIW) emerge from each hole.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SIWs interact electrostatically.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interaction is overestimated in the model because of the 2-D assumption.</a:t>
            </a: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endParaRPr lang="en-US" altLang="zh-CN" sz="1800" dirty="0" smtClean="0"/>
          </a:p>
        </p:txBody>
      </p:sp>
    </p:spTree>
    <p:extLst>
      <p:ext uri="{BB962C8B-B14F-4D97-AF65-F5344CB8AC3E}">
        <p14:creationId xmlns:p14="http://schemas.microsoft.com/office/powerpoint/2010/main" val="367394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xfrm>
            <a:off x="0" y="-234281"/>
            <a:ext cx="9144000" cy="1143001"/>
          </a:xfrm>
        </p:spPr>
        <p:txBody>
          <a:bodyPr/>
          <a:lstStyle/>
          <a:p>
            <a:r>
              <a:rPr lang="en-US" altLang="zh-CN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SINGLE HOLE: IW PROPAGATION</a:t>
            </a:r>
            <a:endParaRPr lang="zh-CN" altLang="en-US" sz="3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5" name="Line 2"/>
          <p:cNvSpPr>
            <a:spLocks noChangeShapeType="1"/>
          </p:cNvSpPr>
          <p:nvPr/>
        </p:nvSpPr>
        <p:spPr bwMode="auto">
          <a:xfrm>
            <a:off x="971550" y="692696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内容占位符 2"/>
          <p:cNvSpPr txBox="1">
            <a:spLocks/>
          </p:cNvSpPr>
          <p:nvPr/>
        </p:nvSpPr>
        <p:spPr bwMode="auto">
          <a:xfrm>
            <a:off x="4139952" y="3501008"/>
            <a:ext cx="4680520" cy="2577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+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28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kV, 0.2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slm He</a:t>
            </a: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PIW is slightly attenuated after propagation of SIW.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When SIW reaches the grounded target, the E-field within the tube increases.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When SIW reaches target, it spreads along the surface.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endParaRPr lang="en-US" altLang="zh-CN" sz="1800" dirty="0" smtClean="0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 bwMode="auto">
          <a:xfrm>
            <a:off x="1403648" y="6460283"/>
            <a:ext cx="3246690" cy="281085"/>
            <a:chOff x="432" y="3984"/>
            <a:chExt cx="2448" cy="212"/>
          </a:xfrm>
        </p:grpSpPr>
        <p:pic>
          <p:nvPicPr>
            <p:cNvPr id="16" name="Picture 15" descr="colorban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4032"/>
              <a:ext cx="1415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>
              <a:spLocks noChangeAspect="1" noChangeArrowheads="1"/>
            </p:cNvSpPr>
            <p:nvPr/>
          </p:nvSpPr>
          <p:spPr bwMode="auto">
            <a:xfrm>
              <a:off x="432" y="3984"/>
              <a:ext cx="244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sz="1600" b="1" dirty="0">
                  <a:solidFill>
                    <a:srgbClr val="000000"/>
                  </a:solidFill>
                </a:rPr>
                <a:t>MIN</a:t>
              </a:r>
              <a:r>
                <a:rPr lang="en-US" sz="1600" b="1" baseline="30000" dirty="0">
                  <a:solidFill>
                    <a:srgbClr val="000000"/>
                  </a:solidFill>
                </a:rPr>
                <a:t>                                                           </a:t>
              </a:r>
              <a:r>
                <a:rPr lang="en-US" sz="1600" b="1" dirty="0">
                  <a:solidFill>
                    <a:srgbClr val="000000"/>
                  </a:solidFill>
                </a:rPr>
                <a:t>MAX </a:t>
              </a:r>
              <a:r>
                <a:rPr lang="en-US" sz="2000" b="1" dirty="0">
                  <a:solidFill>
                    <a:srgbClr val="000000"/>
                  </a:solidFill>
                </a:rPr>
                <a:t> </a:t>
              </a:r>
            </a:p>
          </p:txBody>
        </p:sp>
      </p:grpSp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5373688" y="6237312"/>
            <a:ext cx="3770312" cy="582613"/>
            <a:chOff x="2953" y="3839"/>
            <a:chExt cx="2375" cy="367"/>
          </a:xfrm>
        </p:grpSpPr>
        <p:sp>
          <p:nvSpPr>
            <p:cNvPr id="24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07656" y="6510513"/>
            <a:ext cx="10079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000" dirty="0" smtClean="0"/>
              <a:t>MIPSE_2018</a:t>
            </a:r>
            <a:endParaRPr lang="en-US" sz="1000" dirty="0"/>
          </a:p>
        </p:txBody>
      </p:sp>
      <p:pic>
        <p:nvPicPr>
          <p:cNvPr id="3074" name="Picture 2" descr="D:\UIGELS_D_Amanda\nonPDPsim\many_jets\multijet_v13\1hole_v04\MIPSE_1hole_pos_IW_v01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01"/>
          <a:stretch/>
        </p:blipFill>
        <p:spPr bwMode="auto">
          <a:xfrm>
            <a:off x="3950778" y="736132"/>
            <a:ext cx="3566160" cy="262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UIGELS_D_Amanda\nonPDPsim\many_jets\multijet_v13\1hole_v04\MIPSE_1hole_pos_IW_v01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97"/>
          <a:stretch/>
        </p:blipFill>
        <p:spPr bwMode="auto">
          <a:xfrm>
            <a:off x="251520" y="748010"/>
            <a:ext cx="3566160" cy="498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96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xfrm>
            <a:off x="0" y="-234281"/>
            <a:ext cx="9144000" cy="1143001"/>
          </a:xfrm>
        </p:spPr>
        <p:txBody>
          <a:bodyPr/>
          <a:lstStyle/>
          <a:p>
            <a:r>
              <a:rPr lang="en-US" altLang="zh-CN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SINGLE HOLE: E-FIELD</a:t>
            </a:r>
            <a:endParaRPr lang="zh-CN" altLang="en-US" sz="3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5" name="Line 2"/>
          <p:cNvSpPr>
            <a:spLocks noChangeShapeType="1"/>
          </p:cNvSpPr>
          <p:nvPr/>
        </p:nvSpPr>
        <p:spPr bwMode="auto">
          <a:xfrm>
            <a:off x="971550" y="692696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5373688" y="6237312"/>
            <a:ext cx="3770312" cy="582613"/>
            <a:chOff x="2953" y="3839"/>
            <a:chExt cx="2375" cy="367"/>
          </a:xfrm>
        </p:grpSpPr>
        <p:sp>
          <p:nvSpPr>
            <p:cNvPr id="24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  <p:sp>
        <p:nvSpPr>
          <p:cNvPr id="19" name="内容占位符 2"/>
          <p:cNvSpPr txBox="1">
            <a:spLocks/>
          </p:cNvSpPr>
          <p:nvPr/>
        </p:nvSpPr>
        <p:spPr bwMode="auto">
          <a:xfrm>
            <a:off x="107656" y="4293096"/>
            <a:ext cx="642567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+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28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kV in model, +16 kV in experiment.</a:t>
            </a:r>
            <a:r>
              <a:rPr lang="en-US" altLang="zh-CN" sz="2000" b="1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[1]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peaks as IW passes each point.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returns to ~0 kV/cm when the SIW reaches surface and restrike within the tube occurs.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zh-CN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is larger in model due to 2-D sheet representation of charge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内容占位符 2"/>
          <p:cNvSpPr txBox="1">
            <a:spLocks/>
          </p:cNvSpPr>
          <p:nvPr/>
        </p:nvSpPr>
        <p:spPr bwMode="auto">
          <a:xfrm>
            <a:off x="5148064" y="764704"/>
            <a:ext cx="27363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Experiment</a:t>
            </a: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lnSpc>
                <a:spcPct val="90000"/>
              </a:lnSpc>
              <a:buNone/>
            </a:pPr>
            <a:endParaRPr lang="en-US" altLang="zh-CN" sz="1800" dirty="0" smtClean="0"/>
          </a:p>
        </p:txBody>
      </p:sp>
      <p:pic>
        <p:nvPicPr>
          <p:cNvPr id="3076" name="Picture 4" descr="D:\UIGELS_D_Amanda\nonPDPsim\many_jets\1hole_v02\1hole_std\GEC_probe_points_v0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480" y="4509120"/>
            <a:ext cx="2157984" cy="163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UIGELS_D_Amanda\nonPDPsim\many_jets\Experimental_data\GEC_Ex1_v03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2"/>
          <a:stretch/>
        </p:blipFill>
        <p:spPr bwMode="auto">
          <a:xfrm>
            <a:off x="4427984" y="1196752"/>
            <a:ext cx="3808357" cy="31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47664" y="6381328"/>
            <a:ext cx="328409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fr-FR" sz="1400" b="1" dirty="0">
                <a:latin typeface="Arial" charset="0"/>
                <a:ea typeface="Arial" charset="0"/>
                <a:cs typeface="Arial" charset="0"/>
              </a:rPr>
              <a:t>[1]	Z. </a:t>
            </a:r>
            <a:r>
              <a:rPr lang="fr-FR" sz="1400" b="1" dirty="0" err="1">
                <a:latin typeface="Arial" charset="0"/>
                <a:ea typeface="Arial" charset="0"/>
                <a:cs typeface="Arial" charset="0"/>
              </a:rPr>
              <a:t>Xiong</a:t>
            </a:r>
            <a:r>
              <a:rPr lang="fr-FR" sz="1400" b="1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fr-FR" sz="1400" b="1" dirty="0" smtClean="0">
                <a:latin typeface="Arial" charset="0"/>
                <a:ea typeface="Arial" charset="0"/>
                <a:cs typeface="Arial" charset="0"/>
              </a:rPr>
              <a:t>et al., </a:t>
            </a:r>
            <a:r>
              <a:rPr lang="fr-FR" sz="1400" b="1" dirty="0">
                <a:latin typeface="Arial" charset="0"/>
                <a:ea typeface="Arial" charset="0"/>
                <a:cs typeface="Arial" charset="0"/>
              </a:rPr>
              <a:t>J. Phys. D. </a:t>
            </a:r>
            <a:r>
              <a:rPr lang="fr-FR" sz="1400" b="1" dirty="0" err="1">
                <a:latin typeface="Arial" charset="0"/>
                <a:ea typeface="Arial" charset="0"/>
                <a:cs typeface="Arial" charset="0"/>
              </a:rPr>
              <a:t>Appl</a:t>
            </a:r>
            <a:r>
              <a:rPr lang="fr-FR" sz="1400" b="1" dirty="0">
                <a:latin typeface="Arial" charset="0"/>
                <a:ea typeface="Arial" charset="0"/>
                <a:cs typeface="Arial" charset="0"/>
              </a:rPr>
              <a:t>. Phys. 45, 275201 (2012).</a:t>
            </a:r>
            <a:endParaRPr lang="fr-FR" sz="1400" b="1" dirty="0"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内容占位符 2"/>
          <p:cNvSpPr txBox="1">
            <a:spLocks/>
          </p:cNvSpPr>
          <p:nvPr/>
        </p:nvSpPr>
        <p:spPr bwMode="auto">
          <a:xfrm>
            <a:off x="1043608" y="642633"/>
            <a:ext cx="27363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Model </a:t>
            </a: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lnSpc>
                <a:spcPct val="90000"/>
              </a:lnSpc>
              <a:buNone/>
            </a:pPr>
            <a:endParaRPr lang="en-US" altLang="zh-CN" sz="1800" dirty="0" smtClean="0"/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07656" y="6510513"/>
            <a:ext cx="10079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000" dirty="0" smtClean="0"/>
              <a:t>MIPSE_2018</a:t>
            </a:r>
            <a:endParaRPr lang="en-US" sz="1000" dirty="0"/>
          </a:p>
        </p:txBody>
      </p:sp>
      <p:pic>
        <p:nvPicPr>
          <p:cNvPr id="4100" name="Picture 4" descr="D:\UIGELS_D_Amanda\nonPDPsim\many_jets\multijet_v13\1hole_v04\MIPSE_1hole_pos_probedEx_v04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3528392" cy="336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13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45012</TotalTime>
  <Words>1596</Words>
  <Application>Microsoft Office PowerPoint</Application>
  <PresentationFormat>On-screen Show (4:3)</PresentationFormat>
  <Paragraphs>366</Paragraphs>
  <Slides>20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主题</vt:lpstr>
      <vt:lpstr>PowerPoint Presentation</vt:lpstr>
      <vt:lpstr>APPLICATIONS OF PLASMA JETS</vt:lpstr>
      <vt:lpstr>MULTI-JET</vt:lpstr>
      <vt:lpstr>PowerPoint Presentation</vt:lpstr>
      <vt:lpstr>GEOMETRY</vt:lpstr>
      <vt:lpstr>GAS FLOW and PHOTOIONIZATION</vt:lpstr>
      <vt:lpstr>BASE CASE: IONIZATION WAVE (IW)</vt:lpstr>
      <vt:lpstr>SINGLE HOLE: IW PROPAGATION</vt:lpstr>
      <vt:lpstr>SINGLE HOLE: E-FIELD</vt:lpstr>
      <vt:lpstr>SPACING BETWEEN HOLES</vt:lpstr>
      <vt:lpstr>SPACING BETWEEN HOLES</vt:lpstr>
      <vt:lpstr>VOLTAGE POLARITY</vt:lpstr>
      <vt:lpstr>HE FLOW RATE</vt:lpstr>
      <vt:lpstr>HE FLOW RATE</vt:lpstr>
      <vt:lpstr>HOLE DIAMETER – 10 mm gap</vt:lpstr>
      <vt:lpstr>HOLE DIAMETER – 10 mm gap</vt:lpstr>
      <vt:lpstr>DISTANCE TO GROUND PLANE</vt:lpstr>
      <vt:lpstr>CONCLUDING REMARKS</vt:lpstr>
      <vt:lpstr>VOLTAGE POLARITY</vt:lpstr>
      <vt:lpstr>SLANTED GROUND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P.T.</dc:creator>
  <cp:lastModifiedBy>Amanda Lietz</cp:lastModifiedBy>
  <cp:revision>1485</cp:revision>
  <cp:lastPrinted>2017-10-11T19:17:04Z</cp:lastPrinted>
  <dcterms:created xsi:type="dcterms:W3CDTF">2012-03-04T21:52:45Z</dcterms:created>
  <dcterms:modified xsi:type="dcterms:W3CDTF">2018-11-13T02:26:47Z</dcterms:modified>
</cp:coreProperties>
</file>