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46"/>
  </p:normalViewPr>
  <p:slideViewPr>
    <p:cSldViewPr snapToGrid="0" snapToObjects="1">
      <p:cViewPr>
        <p:scale>
          <a:sx n="28" d="100"/>
          <a:sy n="28" d="100"/>
        </p:scale>
        <p:origin x="46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2D160E-3D4D-D14B-B477-0F9F7E49C211}"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ED153-927C-B049-B67F-68EEAF435DB1}" type="slidenum">
              <a:rPr lang="en-US" smtClean="0"/>
              <a:t>‹#›</a:t>
            </a:fld>
            <a:endParaRPr lang="en-US"/>
          </a:p>
        </p:txBody>
      </p:sp>
    </p:spTree>
    <p:extLst>
      <p:ext uri="{BB962C8B-B14F-4D97-AF65-F5344CB8AC3E}">
        <p14:creationId xmlns:p14="http://schemas.microsoft.com/office/powerpoint/2010/main" val="266545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D160E-3D4D-D14B-B477-0F9F7E49C211}"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ED153-927C-B049-B67F-68EEAF435DB1}" type="slidenum">
              <a:rPr lang="en-US" smtClean="0"/>
              <a:t>‹#›</a:t>
            </a:fld>
            <a:endParaRPr lang="en-US"/>
          </a:p>
        </p:txBody>
      </p:sp>
    </p:spTree>
    <p:extLst>
      <p:ext uri="{BB962C8B-B14F-4D97-AF65-F5344CB8AC3E}">
        <p14:creationId xmlns:p14="http://schemas.microsoft.com/office/powerpoint/2010/main" val="366591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D160E-3D4D-D14B-B477-0F9F7E49C211}"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ED153-927C-B049-B67F-68EEAF435DB1}" type="slidenum">
              <a:rPr lang="en-US" smtClean="0"/>
              <a:t>‹#›</a:t>
            </a:fld>
            <a:endParaRPr lang="en-US"/>
          </a:p>
        </p:txBody>
      </p:sp>
    </p:spTree>
    <p:extLst>
      <p:ext uri="{BB962C8B-B14F-4D97-AF65-F5344CB8AC3E}">
        <p14:creationId xmlns:p14="http://schemas.microsoft.com/office/powerpoint/2010/main" val="169156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D160E-3D4D-D14B-B477-0F9F7E49C211}"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ED153-927C-B049-B67F-68EEAF435DB1}" type="slidenum">
              <a:rPr lang="en-US" smtClean="0"/>
              <a:t>‹#›</a:t>
            </a:fld>
            <a:endParaRPr lang="en-US"/>
          </a:p>
        </p:txBody>
      </p:sp>
    </p:spTree>
    <p:extLst>
      <p:ext uri="{BB962C8B-B14F-4D97-AF65-F5344CB8AC3E}">
        <p14:creationId xmlns:p14="http://schemas.microsoft.com/office/powerpoint/2010/main" val="419386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2D160E-3D4D-D14B-B477-0F9F7E49C211}"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ED153-927C-B049-B67F-68EEAF435DB1}" type="slidenum">
              <a:rPr lang="en-US" smtClean="0"/>
              <a:t>‹#›</a:t>
            </a:fld>
            <a:endParaRPr lang="en-US"/>
          </a:p>
        </p:txBody>
      </p:sp>
    </p:spTree>
    <p:extLst>
      <p:ext uri="{BB962C8B-B14F-4D97-AF65-F5344CB8AC3E}">
        <p14:creationId xmlns:p14="http://schemas.microsoft.com/office/powerpoint/2010/main" val="152786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2D160E-3D4D-D14B-B477-0F9F7E49C211}"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ED153-927C-B049-B67F-68EEAF435DB1}" type="slidenum">
              <a:rPr lang="en-US" smtClean="0"/>
              <a:t>‹#›</a:t>
            </a:fld>
            <a:endParaRPr lang="en-US"/>
          </a:p>
        </p:txBody>
      </p:sp>
    </p:spTree>
    <p:extLst>
      <p:ext uri="{BB962C8B-B14F-4D97-AF65-F5344CB8AC3E}">
        <p14:creationId xmlns:p14="http://schemas.microsoft.com/office/powerpoint/2010/main" val="233432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2D160E-3D4D-D14B-B477-0F9F7E49C211}" type="datetimeFigureOut">
              <a:rPr lang="en-US" smtClean="0"/>
              <a:t>10/29/18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5ED153-927C-B049-B67F-68EEAF435DB1}" type="slidenum">
              <a:rPr lang="en-US" smtClean="0"/>
              <a:t>‹#›</a:t>
            </a:fld>
            <a:endParaRPr lang="en-US"/>
          </a:p>
        </p:txBody>
      </p:sp>
    </p:spTree>
    <p:extLst>
      <p:ext uri="{BB962C8B-B14F-4D97-AF65-F5344CB8AC3E}">
        <p14:creationId xmlns:p14="http://schemas.microsoft.com/office/powerpoint/2010/main" val="82267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2D160E-3D4D-D14B-B477-0F9F7E49C211}" type="datetimeFigureOut">
              <a:rPr lang="en-US" smtClean="0"/>
              <a:t>10/29/18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ED153-927C-B049-B67F-68EEAF435DB1}" type="slidenum">
              <a:rPr lang="en-US" smtClean="0"/>
              <a:t>‹#›</a:t>
            </a:fld>
            <a:endParaRPr lang="en-US"/>
          </a:p>
        </p:txBody>
      </p:sp>
    </p:spTree>
    <p:extLst>
      <p:ext uri="{BB962C8B-B14F-4D97-AF65-F5344CB8AC3E}">
        <p14:creationId xmlns:p14="http://schemas.microsoft.com/office/powerpoint/2010/main" val="133159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D160E-3D4D-D14B-B477-0F9F7E49C211}" type="datetimeFigureOut">
              <a:rPr lang="en-US" smtClean="0"/>
              <a:t>10/29/18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5ED153-927C-B049-B67F-68EEAF435DB1}" type="slidenum">
              <a:rPr lang="en-US" smtClean="0"/>
              <a:t>‹#›</a:t>
            </a:fld>
            <a:endParaRPr lang="en-US"/>
          </a:p>
        </p:txBody>
      </p:sp>
    </p:spTree>
    <p:extLst>
      <p:ext uri="{BB962C8B-B14F-4D97-AF65-F5344CB8AC3E}">
        <p14:creationId xmlns:p14="http://schemas.microsoft.com/office/powerpoint/2010/main" val="315848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D12D160E-3D4D-D14B-B477-0F9F7E49C211}"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ED153-927C-B049-B67F-68EEAF435DB1}" type="slidenum">
              <a:rPr lang="en-US" smtClean="0"/>
              <a:t>‹#›</a:t>
            </a:fld>
            <a:endParaRPr lang="en-US"/>
          </a:p>
        </p:txBody>
      </p:sp>
    </p:spTree>
    <p:extLst>
      <p:ext uri="{BB962C8B-B14F-4D97-AF65-F5344CB8AC3E}">
        <p14:creationId xmlns:p14="http://schemas.microsoft.com/office/powerpoint/2010/main" val="143352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D12D160E-3D4D-D14B-B477-0F9F7E49C211}"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ED153-927C-B049-B67F-68EEAF435DB1}" type="slidenum">
              <a:rPr lang="en-US" smtClean="0"/>
              <a:t>‹#›</a:t>
            </a:fld>
            <a:endParaRPr lang="en-US"/>
          </a:p>
        </p:txBody>
      </p:sp>
    </p:spTree>
    <p:extLst>
      <p:ext uri="{BB962C8B-B14F-4D97-AF65-F5344CB8AC3E}">
        <p14:creationId xmlns:p14="http://schemas.microsoft.com/office/powerpoint/2010/main" val="323230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D12D160E-3D4D-D14B-B477-0F9F7E49C211}" type="datetimeFigureOut">
              <a:rPr lang="en-US" smtClean="0"/>
              <a:t>10/29/18</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255ED153-927C-B049-B67F-68EEAF435DB1}" type="slidenum">
              <a:rPr lang="en-US" smtClean="0"/>
              <a:t>‹#›</a:t>
            </a:fld>
            <a:endParaRPr lang="en-US"/>
          </a:p>
        </p:txBody>
      </p:sp>
    </p:spTree>
    <p:extLst>
      <p:ext uri="{BB962C8B-B14F-4D97-AF65-F5344CB8AC3E}">
        <p14:creationId xmlns:p14="http://schemas.microsoft.com/office/powerpoint/2010/main" val="1318170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42DC84-8664-C84F-857A-49DB5AFE5F9E}"/>
              </a:ext>
            </a:extLst>
          </p:cNvPr>
          <p:cNvSpPr txBox="1"/>
          <p:nvPr/>
        </p:nvSpPr>
        <p:spPr>
          <a:xfrm>
            <a:off x="3075820" y="1122439"/>
            <a:ext cx="37739561" cy="3785652"/>
          </a:xfrm>
          <a:prstGeom prst="rect">
            <a:avLst/>
          </a:prstGeom>
          <a:noFill/>
        </p:spPr>
        <p:txBody>
          <a:bodyPr wrap="square" rtlCol="0">
            <a:spAutoFit/>
          </a:bodyPr>
          <a:lstStyle/>
          <a:p>
            <a:pPr algn="ctr"/>
            <a:r>
              <a:rPr lang="en-US" sz="12000" dirty="0"/>
              <a:t>Construction of the BLUE Linear Transformer Driver System at the University of Michigan*</a:t>
            </a:r>
          </a:p>
        </p:txBody>
      </p:sp>
      <p:sp>
        <p:nvSpPr>
          <p:cNvPr id="5" name="TextBox 4">
            <a:extLst>
              <a:ext uri="{FF2B5EF4-FFF2-40B4-BE49-F238E27FC236}">
                <a16:creationId xmlns:a16="http://schemas.microsoft.com/office/drawing/2014/main" id="{933CFFFB-2591-3B4F-86F8-467DFD55629C}"/>
              </a:ext>
            </a:extLst>
          </p:cNvPr>
          <p:cNvSpPr txBox="1"/>
          <p:nvPr/>
        </p:nvSpPr>
        <p:spPr>
          <a:xfrm>
            <a:off x="12540343" y="5355774"/>
            <a:ext cx="18810514" cy="3323987"/>
          </a:xfrm>
          <a:prstGeom prst="rect">
            <a:avLst/>
          </a:prstGeom>
          <a:noFill/>
        </p:spPr>
        <p:txBody>
          <a:bodyPr wrap="square" rtlCol="0">
            <a:spAutoFit/>
          </a:bodyPr>
          <a:lstStyle/>
          <a:p>
            <a:pPr algn="ctr">
              <a:lnSpc>
                <a:spcPct val="150000"/>
              </a:lnSpc>
            </a:pPr>
            <a:r>
              <a:rPr lang="en-US" sz="6000" u="sng" dirty="0"/>
              <a:t>Brendan Sporer</a:t>
            </a:r>
            <a:r>
              <a:rPr lang="en-US" sz="6000" dirty="0"/>
              <a:t>, Nicholas Jordan, Ryan McBride</a:t>
            </a:r>
          </a:p>
          <a:p>
            <a:pPr algn="ctr"/>
            <a:r>
              <a:rPr lang="en-US" sz="6000" dirty="0"/>
              <a:t>University of Michigan</a:t>
            </a:r>
          </a:p>
          <a:p>
            <a:pPr algn="ctr"/>
            <a:r>
              <a:rPr lang="en-US" sz="6000" dirty="0" err="1"/>
              <a:t>bsporer@umich.edu</a:t>
            </a:r>
            <a:r>
              <a:rPr lang="en-US" sz="6000" dirty="0"/>
              <a:t> </a:t>
            </a:r>
          </a:p>
        </p:txBody>
      </p:sp>
      <p:sp>
        <p:nvSpPr>
          <p:cNvPr id="6" name="TextBox 5">
            <a:extLst>
              <a:ext uri="{FF2B5EF4-FFF2-40B4-BE49-F238E27FC236}">
                <a16:creationId xmlns:a16="http://schemas.microsoft.com/office/drawing/2014/main" id="{97E337E3-CBC8-8B4B-B519-169C557F2E0F}"/>
              </a:ext>
            </a:extLst>
          </p:cNvPr>
          <p:cNvSpPr txBox="1"/>
          <p:nvPr/>
        </p:nvSpPr>
        <p:spPr>
          <a:xfrm>
            <a:off x="2302935" y="7847198"/>
            <a:ext cx="14297780" cy="4416594"/>
          </a:xfrm>
          <a:prstGeom prst="rect">
            <a:avLst/>
          </a:prstGeom>
          <a:noFill/>
        </p:spPr>
        <p:txBody>
          <a:bodyPr wrap="square" rtlCol="0">
            <a:spAutoFit/>
          </a:bodyPr>
          <a:lstStyle/>
          <a:p>
            <a:r>
              <a:rPr lang="en-US" sz="4500" dirty="0">
                <a:solidFill>
                  <a:schemeClr val="accent1"/>
                </a:solidFill>
              </a:rPr>
              <a:t>Abstract:</a:t>
            </a:r>
          </a:p>
          <a:p>
            <a:endParaRPr lang="en-US" sz="2000" dirty="0"/>
          </a:p>
          <a:p>
            <a:r>
              <a:rPr lang="en-US" sz="3600" dirty="0"/>
              <a:t>Michigan has received four linear transformer driver (LTD) cavities, which were previously a part of the </a:t>
            </a:r>
            <a:r>
              <a:rPr lang="en-US" sz="3600" dirty="0" err="1"/>
              <a:t>Ursa</a:t>
            </a:r>
            <a:r>
              <a:rPr lang="en-US" sz="3600" dirty="0"/>
              <a:t> Minor experiment at Sandia National Labs. As such, the stack has been somewhat facetiously deemed the </a:t>
            </a:r>
            <a:r>
              <a:rPr lang="en-US" sz="3600" u="sng" dirty="0"/>
              <a:t>B</a:t>
            </a:r>
            <a:r>
              <a:rPr lang="en-US" sz="3600" dirty="0"/>
              <a:t>estowed </a:t>
            </a:r>
            <a:r>
              <a:rPr lang="en-US" sz="3600" u="sng" dirty="0"/>
              <a:t>L</a:t>
            </a:r>
            <a:r>
              <a:rPr lang="en-US" sz="3600" dirty="0"/>
              <a:t>TD from the </a:t>
            </a:r>
            <a:r>
              <a:rPr lang="en-US" sz="3600" u="sng" dirty="0" err="1"/>
              <a:t>U</a:t>
            </a:r>
            <a:r>
              <a:rPr lang="en-US" sz="3600" dirty="0" err="1"/>
              <a:t>rsa</a:t>
            </a:r>
            <a:r>
              <a:rPr lang="en-US" sz="3600" dirty="0"/>
              <a:t> Minor </a:t>
            </a:r>
            <a:r>
              <a:rPr lang="en-US" sz="3600" u="sng" dirty="0"/>
              <a:t>E</a:t>
            </a:r>
            <a:r>
              <a:rPr lang="en-US" sz="3600" dirty="0"/>
              <a:t>xperiment, or BLUE. BLUE will be capable of delivering up to 8kJ of energy in a ~100ns, ~200kA pulse for high-power microwave and Z-pinch experiments.</a:t>
            </a:r>
          </a:p>
        </p:txBody>
      </p:sp>
      <p:pic>
        <p:nvPicPr>
          <p:cNvPr id="7" name="Picture 6">
            <a:extLst>
              <a:ext uri="{FF2B5EF4-FFF2-40B4-BE49-F238E27FC236}">
                <a16:creationId xmlns:a16="http://schemas.microsoft.com/office/drawing/2014/main" id="{DB3DC023-5290-044E-A56D-9BB18160519E}"/>
              </a:ext>
            </a:extLst>
          </p:cNvPr>
          <p:cNvPicPr>
            <a:picLocks noChangeAspect="1"/>
          </p:cNvPicPr>
          <p:nvPr/>
        </p:nvPicPr>
        <p:blipFill>
          <a:blip r:embed="rId2"/>
          <a:stretch>
            <a:fillRect/>
          </a:stretch>
        </p:blipFill>
        <p:spPr>
          <a:xfrm>
            <a:off x="5063364" y="3322314"/>
            <a:ext cx="4206240" cy="4206240"/>
          </a:xfrm>
          <a:prstGeom prst="rect">
            <a:avLst/>
          </a:prstGeom>
        </p:spPr>
      </p:pic>
      <p:pic>
        <p:nvPicPr>
          <p:cNvPr id="9" name="Picture 8">
            <a:extLst>
              <a:ext uri="{FF2B5EF4-FFF2-40B4-BE49-F238E27FC236}">
                <a16:creationId xmlns:a16="http://schemas.microsoft.com/office/drawing/2014/main" id="{568A293A-CAB7-204E-AF69-F8C7803E8E94}"/>
              </a:ext>
            </a:extLst>
          </p:cNvPr>
          <p:cNvPicPr>
            <a:picLocks noChangeAspect="1"/>
          </p:cNvPicPr>
          <p:nvPr/>
        </p:nvPicPr>
        <p:blipFill>
          <a:blip r:embed="rId3"/>
          <a:stretch>
            <a:fillRect/>
          </a:stretch>
        </p:blipFill>
        <p:spPr>
          <a:xfrm rot="5400000">
            <a:off x="3127963" y="12686531"/>
            <a:ext cx="5943600" cy="5943600"/>
          </a:xfrm>
          <a:prstGeom prst="rect">
            <a:avLst/>
          </a:prstGeom>
          <a:ln w="12700">
            <a:solidFill>
              <a:schemeClr val="tx1"/>
            </a:solidFill>
          </a:ln>
        </p:spPr>
      </p:pic>
      <p:sp>
        <p:nvSpPr>
          <p:cNvPr id="11" name="TextBox 10">
            <a:extLst>
              <a:ext uri="{FF2B5EF4-FFF2-40B4-BE49-F238E27FC236}">
                <a16:creationId xmlns:a16="http://schemas.microsoft.com/office/drawing/2014/main" id="{71697C38-73EB-774D-B693-3C7362ACF7D4}"/>
              </a:ext>
            </a:extLst>
          </p:cNvPr>
          <p:cNvSpPr txBox="1"/>
          <p:nvPr/>
        </p:nvSpPr>
        <p:spPr>
          <a:xfrm>
            <a:off x="2302936" y="20179117"/>
            <a:ext cx="14297780" cy="4416594"/>
          </a:xfrm>
          <a:prstGeom prst="rect">
            <a:avLst/>
          </a:prstGeom>
          <a:noFill/>
        </p:spPr>
        <p:txBody>
          <a:bodyPr wrap="square" rtlCol="0">
            <a:spAutoFit/>
          </a:bodyPr>
          <a:lstStyle/>
          <a:p>
            <a:r>
              <a:rPr lang="en-US" sz="4500" dirty="0">
                <a:solidFill>
                  <a:schemeClr val="accent1"/>
                </a:solidFill>
              </a:rPr>
              <a:t>Construction:</a:t>
            </a:r>
          </a:p>
          <a:p>
            <a:endParaRPr lang="en-US" sz="2000" dirty="0"/>
          </a:p>
          <a:p>
            <a:r>
              <a:rPr lang="en-US" sz="3600" dirty="0"/>
              <a:t>The components of the BLUE cavities currently reside within a newly-built bunker of concrete bricks. The wall is necessary to shield the neutrons and high-energy photons that will eventually be emitted during experiments. A sturdy wooden stand has been constructed to hold individual cavities during servicing. The several hundred pound cavities are lifted by a motorized crane out of their frame and laid horizontally on the stand (see Figure 2). </a:t>
            </a:r>
          </a:p>
        </p:txBody>
      </p:sp>
      <p:pic>
        <p:nvPicPr>
          <p:cNvPr id="14" name="Picture 13">
            <a:extLst>
              <a:ext uri="{FF2B5EF4-FFF2-40B4-BE49-F238E27FC236}">
                <a16:creationId xmlns:a16="http://schemas.microsoft.com/office/drawing/2014/main" id="{E7EBEA3C-2C18-454A-AF3E-EBC349378E94}"/>
              </a:ext>
            </a:extLst>
          </p:cNvPr>
          <p:cNvPicPr>
            <a:picLocks noChangeAspect="1"/>
          </p:cNvPicPr>
          <p:nvPr/>
        </p:nvPicPr>
        <p:blipFill rotWithShape="1">
          <a:blip r:embed="rId4"/>
          <a:srcRect l="17700" r="3722"/>
          <a:stretch/>
        </p:blipFill>
        <p:spPr>
          <a:xfrm rot="5400000">
            <a:off x="9069551" y="12821862"/>
            <a:ext cx="5943600" cy="5672940"/>
          </a:xfrm>
          <a:prstGeom prst="rect">
            <a:avLst/>
          </a:prstGeom>
          <a:ln>
            <a:solidFill>
              <a:schemeClr val="tx1"/>
            </a:solidFill>
          </a:ln>
        </p:spPr>
      </p:pic>
      <p:sp>
        <p:nvSpPr>
          <p:cNvPr id="15" name="TextBox 14">
            <a:extLst>
              <a:ext uri="{FF2B5EF4-FFF2-40B4-BE49-F238E27FC236}">
                <a16:creationId xmlns:a16="http://schemas.microsoft.com/office/drawing/2014/main" id="{021DFF65-AC81-5541-9D26-3583F87D6843}"/>
              </a:ext>
            </a:extLst>
          </p:cNvPr>
          <p:cNvSpPr txBox="1"/>
          <p:nvPr/>
        </p:nvSpPr>
        <p:spPr>
          <a:xfrm>
            <a:off x="3307907" y="18683077"/>
            <a:ext cx="11708887" cy="1015663"/>
          </a:xfrm>
          <a:prstGeom prst="rect">
            <a:avLst/>
          </a:prstGeom>
          <a:noFill/>
        </p:spPr>
        <p:txBody>
          <a:bodyPr wrap="square" rtlCol="0">
            <a:spAutoFit/>
          </a:bodyPr>
          <a:lstStyle/>
          <a:p>
            <a:pPr algn="ctr"/>
            <a:r>
              <a:rPr lang="en-US" sz="3000" i="1" dirty="0"/>
              <a:t>Figure 1: </a:t>
            </a:r>
            <a:r>
              <a:rPr lang="en-US" sz="3000" i="1" dirty="0" err="1"/>
              <a:t>Ursa</a:t>
            </a:r>
            <a:r>
              <a:rPr lang="en-US" sz="3000" i="1" dirty="0"/>
              <a:t> Minor (BLUE) cavities in the Pulsed Power &amp; Microwave Lab at the University of Michigan</a:t>
            </a:r>
          </a:p>
        </p:txBody>
      </p:sp>
      <p:pic>
        <p:nvPicPr>
          <p:cNvPr id="19" name="Picture 18">
            <a:extLst>
              <a:ext uri="{FF2B5EF4-FFF2-40B4-BE49-F238E27FC236}">
                <a16:creationId xmlns:a16="http://schemas.microsoft.com/office/drawing/2014/main" id="{519C279D-ED0B-E641-86CF-DB34695422DF}"/>
              </a:ext>
            </a:extLst>
          </p:cNvPr>
          <p:cNvPicPr>
            <a:picLocks noChangeAspect="1"/>
          </p:cNvPicPr>
          <p:nvPr/>
        </p:nvPicPr>
        <p:blipFill>
          <a:blip r:embed="rId5"/>
          <a:stretch>
            <a:fillRect/>
          </a:stretch>
        </p:blipFill>
        <p:spPr>
          <a:xfrm>
            <a:off x="5184625" y="24808627"/>
            <a:ext cx="8534400" cy="6400800"/>
          </a:xfrm>
          <a:prstGeom prst="rect">
            <a:avLst/>
          </a:prstGeom>
          <a:ln>
            <a:solidFill>
              <a:schemeClr val="tx1"/>
            </a:solidFill>
          </a:ln>
        </p:spPr>
      </p:pic>
      <p:sp>
        <p:nvSpPr>
          <p:cNvPr id="20" name="TextBox 19">
            <a:extLst>
              <a:ext uri="{FF2B5EF4-FFF2-40B4-BE49-F238E27FC236}">
                <a16:creationId xmlns:a16="http://schemas.microsoft.com/office/drawing/2014/main" id="{B6070971-CF82-CD4D-9F35-7D2922D4FC75}"/>
              </a:ext>
            </a:extLst>
          </p:cNvPr>
          <p:cNvSpPr txBox="1"/>
          <p:nvPr/>
        </p:nvSpPr>
        <p:spPr>
          <a:xfrm>
            <a:off x="5164221" y="31235792"/>
            <a:ext cx="8584434" cy="572266"/>
          </a:xfrm>
          <a:prstGeom prst="rect">
            <a:avLst/>
          </a:prstGeom>
          <a:noFill/>
        </p:spPr>
        <p:txBody>
          <a:bodyPr wrap="square" rtlCol="0">
            <a:spAutoFit/>
          </a:bodyPr>
          <a:lstStyle/>
          <a:p>
            <a:pPr algn="ctr"/>
            <a:r>
              <a:rPr lang="en-US" sz="3000" i="1" dirty="0"/>
              <a:t>Figure 2: First cavity being assembled on stand</a:t>
            </a:r>
          </a:p>
        </p:txBody>
      </p:sp>
      <p:sp>
        <p:nvSpPr>
          <p:cNvPr id="21" name="TextBox 20">
            <a:extLst>
              <a:ext uri="{FF2B5EF4-FFF2-40B4-BE49-F238E27FC236}">
                <a16:creationId xmlns:a16="http://schemas.microsoft.com/office/drawing/2014/main" id="{CA1FCEFC-AF57-1247-ABA2-D5DBA301E5F3}"/>
              </a:ext>
            </a:extLst>
          </p:cNvPr>
          <p:cNvSpPr txBox="1"/>
          <p:nvPr/>
        </p:nvSpPr>
        <p:spPr>
          <a:xfrm>
            <a:off x="28042297" y="7847198"/>
            <a:ext cx="14297780" cy="5524589"/>
          </a:xfrm>
          <a:prstGeom prst="rect">
            <a:avLst/>
          </a:prstGeom>
          <a:noFill/>
        </p:spPr>
        <p:txBody>
          <a:bodyPr wrap="square" rtlCol="0">
            <a:spAutoFit/>
          </a:bodyPr>
          <a:lstStyle/>
          <a:p>
            <a:r>
              <a:rPr lang="en-US" sz="4500" dirty="0">
                <a:solidFill>
                  <a:schemeClr val="accent1"/>
                </a:solidFill>
              </a:rPr>
              <a:t>Goals:</a:t>
            </a:r>
          </a:p>
          <a:p>
            <a:endParaRPr lang="en-US" sz="2000" dirty="0"/>
          </a:p>
          <a:p>
            <a:r>
              <a:rPr lang="en-US" sz="3600" dirty="0"/>
              <a:t>Our ambitious goal is to rep-rate the entire system as fast as 5-10Hz in microwave or gas puff experiments, though this may only prove possible with lower charge voltage and/or lower total capacitance. We are considering dual ambipolar 100kV, 12kW Spellman power supplies to minimize charging time. Based on our existing LTD system, MAIZE, we have also begun to consider triggering circuits. Pulse shaping on LTDs has been explored briefly at Sandia [1]; eventually BLUE may have this capability by staggering cavity triggers or mismatching capacitors within cavities.</a:t>
            </a:r>
          </a:p>
        </p:txBody>
      </p:sp>
      <p:sp>
        <p:nvSpPr>
          <p:cNvPr id="22" name="TextBox 21">
            <a:extLst>
              <a:ext uri="{FF2B5EF4-FFF2-40B4-BE49-F238E27FC236}">
                <a16:creationId xmlns:a16="http://schemas.microsoft.com/office/drawing/2014/main" id="{A1628809-0344-2D4D-B3D6-BD2CCBCF0BD3}"/>
              </a:ext>
            </a:extLst>
          </p:cNvPr>
          <p:cNvSpPr txBox="1"/>
          <p:nvPr/>
        </p:nvSpPr>
        <p:spPr>
          <a:xfrm>
            <a:off x="28042297" y="31062436"/>
            <a:ext cx="15469204" cy="1477328"/>
          </a:xfrm>
          <a:prstGeom prst="rect">
            <a:avLst/>
          </a:prstGeom>
          <a:noFill/>
        </p:spPr>
        <p:txBody>
          <a:bodyPr wrap="square" rtlCol="0">
            <a:spAutoFit/>
          </a:bodyPr>
          <a:lstStyle/>
          <a:p>
            <a:r>
              <a:rPr lang="en-US" sz="3000" dirty="0"/>
              <a:t>*This work was supported in part by the U.S. Office of Naval Research through the Young Investigator Program under Grant N00014-18-1-2499 and in part by Sandia National Laboratories through the Stevenson-</a:t>
            </a:r>
            <a:r>
              <a:rPr lang="en-US" sz="3000" dirty="0" err="1"/>
              <a:t>Wydler</a:t>
            </a:r>
            <a:r>
              <a:rPr lang="en-US" sz="3000" dirty="0"/>
              <a:t> Gift Program.</a:t>
            </a:r>
          </a:p>
        </p:txBody>
      </p:sp>
      <p:sp>
        <p:nvSpPr>
          <p:cNvPr id="24" name="TextBox 23">
            <a:extLst>
              <a:ext uri="{FF2B5EF4-FFF2-40B4-BE49-F238E27FC236}">
                <a16:creationId xmlns:a16="http://schemas.microsoft.com/office/drawing/2014/main" id="{D23E9A4D-E04B-FC4C-B195-BB573A5C5A80}"/>
              </a:ext>
            </a:extLst>
          </p:cNvPr>
          <p:cNvSpPr txBox="1"/>
          <p:nvPr/>
        </p:nvSpPr>
        <p:spPr>
          <a:xfrm>
            <a:off x="28042297" y="13607853"/>
            <a:ext cx="14297780" cy="6632585"/>
          </a:xfrm>
          <a:prstGeom prst="rect">
            <a:avLst/>
          </a:prstGeom>
          <a:noFill/>
        </p:spPr>
        <p:txBody>
          <a:bodyPr wrap="square" rtlCol="0">
            <a:spAutoFit/>
          </a:bodyPr>
          <a:lstStyle/>
          <a:p>
            <a:r>
              <a:rPr lang="en-US" sz="4500" dirty="0">
                <a:solidFill>
                  <a:schemeClr val="accent1"/>
                </a:solidFill>
              </a:rPr>
              <a:t>Impedance-Matched Marx Generator:</a:t>
            </a:r>
          </a:p>
          <a:p>
            <a:endParaRPr lang="en-US" sz="2000" dirty="0"/>
          </a:p>
          <a:p>
            <a:r>
              <a:rPr lang="en-US" sz="3600" dirty="0"/>
              <a:t>We are considering transforming BLUE into a relatively new pulsed power architecture known as an impedance-matched Marx generator (IMG) [2]. IMG systems are nearly identical to LTDs, but do not require the ferrite cores, which can represent a large fraction of a cavity’s weight and cost. The transformation can be done by somehow removing the parasitic current path around the external case of the cavity (see Figure 3); in our case, by using polycarbonate rather than steel cavity lids. While BLUE will most likely be assembled first as an LTD, we are keeping in mind the requirements for an IMG and working closely with LTD experts at Sandia to understand the benefits and drawbacks of an IMG transformation.</a:t>
            </a:r>
          </a:p>
        </p:txBody>
      </p:sp>
      <p:sp>
        <p:nvSpPr>
          <p:cNvPr id="25" name="TextBox 24">
            <a:extLst>
              <a:ext uri="{FF2B5EF4-FFF2-40B4-BE49-F238E27FC236}">
                <a16:creationId xmlns:a16="http://schemas.microsoft.com/office/drawing/2014/main" id="{C959C03B-5B23-2C4D-BDF0-B5AE12874724}"/>
              </a:ext>
            </a:extLst>
          </p:cNvPr>
          <p:cNvSpPr txBox="1"/>
          <p:nvPr/>
        </p:nvSpPr>
        <p:spPr>
          <a:xfrm>
            <a:off x="28042297" y="26266956"/>
            <a:ext cx="14297780" cy="4539704"/>
          </a:xfrm>
          <a:prstGeom prst="rect">
            <a:avLst/>
          </a:prstGeom>
          <a:noFill/>
        </p:spPr>
        <p:txBody>
          <a:bodyPr wrap="square" rtlCol="0">
            <a:spAutoFit/>
          </a:bodyPr>
          <a:lstStyle/>
          <a:p>
            <a:r>
              <a:rPr lang="en-US" sz="4500" dirty="0">
                <a:solidFill>
                  <a:schemeClr val="accent1"/>
                </a:solidFill>
              </a:rPr>
              <a:t>References:</a:t>
            </a:r>
          </a:p>
          <a:p>
            <a:endParaRPr lang="en-US" sz="2000" dirty="0"/>
          </a:p>
          <a:p>
            <a:r>
              <a:rPr lang="en-US" sz="3200" dirty="0"/>
              <a:t>[1] Savage, M. E., et al. “Temporally Shaped Current Pulses on a Two-Cavity Linear Transformer Driver System.” 2011 IEEE Pulsed Power Conference, 2011, doi:10.1109/ppc.2011.6191525.</a:t>
            </a:r>
          </a:p>
          <a:p>
            <a:r>
              <a:rPr lang="en-US" sz="3200" dirty="0"/>
              <a:t>[2] </a:t>
            </a:r>
            <a:r>
              <a:rPr lang="en-US" sz="3200" dirty="0" err="1"/>
              <a:t>Stygar</a:t>
            </a:r>
            <a:r>
              <a:rPr lang="en-US" sz="3200" dirty="0"/>
              <a:t>, W. A., </a:t>
            </a:r>
            <a:r>
              <a:rPr lang="en-US" sz="3200" dirty="0" err="1"/>
              <a:t>LeChien</a:t>
            </a:r>
            <a:r>
              <a:rPr lang="en-US" sz="3200" dirty="0"/>
              <a:t>, K. R., </a:t>
            </a:r>
            <a:r>
              <a:rPr lang="en-US" sz="3200" dirty="0" err="1"/>
              <a:t>Mazarakis</a:t>
            </a:r>
            <a:r>
              <a:rPr lang="en-US" sz="3200" dirty="0"/>
              <a:t>, M. G., Savage, M. E., Stoltzfus, B. S., Austin, K. N., </a:t>
            </a:r>
            <a:r>
              <a:rPr lang="en-US" sz="3200" dirty="0" err="1"/>
              <a:t>Breden</a:t>
            </a:r>
            <a:r>
              <a:rPr lang="en-US" sz="3200" dirty="0"/>
              <a:t>, E. W., Cuneo, M. E., </a:t>
            </a:r>
            <a:r>
              <a:rPr lang="en-US" sz="3200" dirty="0" err="1"/>
              <a:t>Hutsel</a:t>
            </a:r>
            <a:r>
              <a:rPr lang="en-US" sz="3200" dirty="0"/>
              <a:t>, B. T., Lewis, S. A., McKee, G. R., Moore, J. K., </a:t>
            </a:r>
            <a:r>
              <a:rPr lang="en-US" sz="3200" dirty="0" err="1"/>
              <a:t>Mulville</a:t>
            </a:r>
            <a:r>
              <a:rPr lang="en-US" sz="3200" dirty="0"/>
              <a:t>, T. D., </a:t>
            </a:r>
            <a:r>
              <a:rPr lang="en-US" sz="3200" dirty="0" err="1"/>
              <a:t>Muron</a:t>
            </a:r>
            <a:r>
              <a:rPr lang="en-US" sz="3200" dirty="0"/>
              <a:t>, D. J., Reisman, D. B., </a:t>
            </a:r>
            <a:r>
              <a:rPr lang="en-US" sz="3200" dirty="0" err="1"/>
              <a:t>Sceiford</a:t>
            </a:r>
            <a:r>
              <a:rPr lang="en-US" sz="3200" dirty="0"/>
              <a:t>, M. E., and Wisher, M. L. Impedance-matched Marx generators. United States: N. p., 2017. Web.</a:t>
            </a:r>
          </a:p>
        </p:txBody>
      </p:sp>
      <p:pic>
        <p:nvPicPr>
          <p:cNvPr id="3" name="Picture 2">
            <a:extLst>
              <a:ext uri="{FF2B5EF4-FFF2-40B4-BE49-F238E27FC236}">
                <a16:creationId xmlns:a16="http://schemas.microsoft.com/office/drawing/2014/main" id="{2D9244E5-3BAC-374F-8C63-54ED6A9C5C32}"/>
              </a:ext>
            </a:extLst>
          </p:cNvPr>
          <p:cNvPicPr>
            <a:picLocks noChangeAspect="1"/>
          </p:cNvPicPr>
          <p:nvPr/>
        </p:nvPicPr>
        <p:blipFill>
          <a:blip r:embed="rId6"/>
          <a:stretch>
            <a:fillRect/>
          </a:stretch>
        </p:blipFill>
        <p:spPr>
          <a:xfrm>
            <a:off x="18372988" y="20515368"/>
            <a:ext cx="7145224" cy="9037103"/>
          </a:xfrm>
          <a:prstGeom prst="rect">
            <a:avLst/>
          </a:prstGeom>
          <a:ln>
            <a:solidFill>
              <a:schemeClr val="tx1"/>
            </a:solidFill>
          </a:ln>
        </p:spPr>
      </p:pic>
      <p:sp>
        <p:nvSpPr>
          <p:cNvPr id="26" name="TextBox 25">
            <a:extLst>
              <a:ext uri="{FF2B5EF4-FFF2-40B4-BE49-F238E27FC236}">
                <a16:creationId xmlns:a16="http://schemas.microsoft.com/office/drawing/2014/main" id="{7B6B1490-5A11-3142-B278-56AC4F8CD7EB}"/>
              </a:ext>
            </a:extLst>
          </p:cNvPr>
          <p:cNvSpPr txBox="1"/>
          <p:nvPr/>
        </p:nvSpPr>
        <p:spPr>
          <a:xfrm>
            <a:off x="18090808" y="29524207"/>
            <a:ext cx="7709584" cy="1015663"/>
          </a:xfrm>
          <a:prstGeom prst="rect">
            <a:avLst/>
          </a:prstGeom>
          <a:noFill/>
        </p:spPr>
        <p:txBody>
          <a:bodyPr wrap="square" rtlCol="0">
            <a:spAutoFit/>
          </a:bodyPr>
          <a:lstStyle/>
          <a:p>
            <a:pPr algn="ctr"/>
            <a:r>
              <a:rPr lang="en-US" sz="3000" i="1" dirty="0"/>
              <a:t>Figure 4: CAD model of vacuum chamber likely to be used for Z-pinch experiments</a:t>
            </a:r>
          </a:p>
        </p:txBody>
      </p:sp>
      <p:pic>
        <p:nvPicPr>
          <p:cNvPr id="10" name="Picture 9">
            <a:extLst>
              <a:ext uri="{FF2B5EF4-FFF2-40B4-BE49-F238E27FC236}">
                <a16:creationId xmlns:a16="http://schemas.microsoft.com/office/drawing/2014/main" id="{7958BDCA-B3F8-3F47-8451-F948B239453C}"/>
              </a:ext>
            </a:extLst>
          </p:cNvPr>
          <p:cNvPicPr>
            <a:picLocks noChangeAspect="1"/>
          </p:cNvPicPr>
          <p:nvPr/>
        </p:nvPicPr>
        <p:blipFill>
          <a:blip r:embed="rId7"/>
          <a:stretch>
            <a:fillRect/>
          </a:stretch>
        </p:blipFill>
        <p:spPr>
          <a:xfrm>
            <a:off x="28889659" y="20130710"/>
            <a:ext cx="5946524" cy="5577840"/>
          </a:xfrm>
          <a:prstGeom prst="rect">
            <a:avLst/>
          </a:prstGeom>
        </p:spPr>
      </p:pic>
      <p:pic>
        <p:nvPicPr>
          <p:cNvPr id="13" name="Picture 12">
            <a:extLst>
              <a:ext uri="{FF2B5EF4-FFF2-40B4-BE49-F238E27FC236}">
                <a16:creationId xmlns:a16="http://schemas.microsoft.com/office/drawing/2014/main" id="{10F042F4-E7DF-8C4F-9E40-4A3029972563}"/>
              </a:ext>
            </a:extLst>
          </p:cNvPr>
          <p:cNvPicPr>
            <a:picLocks noChangeAspect="1"/>
          </p:cNvPicPr>
          <p:nvPr/>
        </p:nvPicPr>
        <p:blipFill>
          <a:blip r:embed="rId8"/>
          <a:stretch>
            <a:fillRect/>
          </a:stretch>
        </p:blipFill>
        <p:spPr>
          <a:xfrm>
            <a:off x="35661671" y="20099740"/>
            <a:ext cx="6261652" cy="5760720"/>
          </a:xfrm>
          <a:prstGeom prst="rect">
            <a:avLst/>
          </a:prstGeom>
        </p:spPr>
      </p:pic>
      <p:pic>
        <p:nvPicPr>
          <p:cNvPr id="17" name="Picture 16">
            <a:extLst>
              <a:ext uri="{FF2B5EF4-FFF2-40B4-BE49-F238E27FC236}">
                <a16:creationId xmlns:a16="http://schemas.microsoft.com/office/drawing/2014/main" id="{C2712036-71BB-3F4B-8ABD-C44D55BB7952}"/>
              </a:ext>
            </a:extLst>
          </p:cNvPr>
          <p:cNvPicPr>
            <a:picLocks noChangeAspect="1"/>
          </p:cNvPicPr>
          <p:nvPr/>
        </p:nvPicPr>
        <p:blipFill>
          <a:blip r:embed="rId9"/>
          <a:stretch>
            <a:fillRect/>
          </a:stretch>
        </p:blipFill>
        <p:spPr>
          <a:xfrm>
            <a:off x="17422991" y="9555524"/>
            <a:ext cx="8133039" cy="9326880"/>
          </a:xfrm>
          <a:prstGeom prst="rect">
            <a:avLst/>
          </a:prstGeom>
          <a:ln>
            <a:noFill/>
          </a:ln>
          <a:effectLst>
            <a:softEdge rad="76200"/>
          </a:effectLst>
        </p:spPr>
      </p:pic>
      <p:sp>
        <p:nvSpPr>
          <p:cNvPr id="28" name="TextBox 27">
            <a:extLst>
              <a:ext uri="{FF2B5EF4-FFF2-40B4-BE49-F238E27FC236}">
                <a16:creationId xmlns:a16="http://schemas.microsoft.com/office/drawing/2014/main" id="{8B4333DB-7729-8B48-8C75-9725C0557D01}"/>
              </a:ext>
            </a:extLst>
          </p:cNvPr>
          <p:cNvSpPr txBox="1"/>
          <p:nvPr/>
        </p:nvSpPr>
        <p:spPr>
          <a:xfrm>
            <a:off x="17688230" y="18831522"/>
            <a:ext cx="8514741" cy="553998"/>
          </a:xfrm>
          <a:prstGeom prst="rect">
            <a:avLst/>
          </a:prstGeom>
          <a:noFill/>
        </p:spPr>
        <p:txBody>
          <a:bodyPr wrap="square" rtlCol="0">
            <a:spAutoFit/>
          </a:bodyPr>
          <a:lstStyle/>
          <a:p>
            <a:pPr algn="ctr"/>
            <a:r>
              <a:rPr lang="en-US" sz="3000" i="1" dirty="0"/>
              <a:t>Figure 3: Anatomy of a linear transformer driver (LTD)</a:t>
            </a:r>
          </a:p>
        </p:txBody>
      </p:sp>
      <p:sp>
        <p:nvSpPr>
          <p:cNvPr id="29" name="TextBox 28">
            <a:extLst>
              <a:ext uri="{FF2B5EF4-FFF2-40B4-BE49-F238E27FC236}">
                <a16:creationId xmlns:a16="http://schemas.microsoft.com/office/drawing/2014/main" id="{BDFA8E2B-90C7-534E-8715-92EDE6775C85}"/>
              </a:ext>
            </a:extLst>
          </p:cNvPr>
          <p:cNvSpPr txBox="1"/>
          <p:nvPr/>
        </p:nvSpPr>
        <p:spPr>
          <a:xfrm>
            <a:off x="30933816" y="25677580"/>
            <a:ext cx="8514741" cy="553998"/>
          </a:xfrm>
          <a:prstGeom prst="rect">
            <a:avLst/>
          </a:prstGeom>
          <a:noFill/>
        </p:spPr>
        <p:txBody>
          <a:bodyPr wrap="square" rtlCol="0">
            <a:spAutoFit/>
          </a:bodyPr>
          <a:lstStyle/>
          <a:p>
            <a:pPr algn="ctr"/>
            <a:r>
              <a:rPr lang="en-US" sz="3000" i="1" dirty="0"/>
              <a:t>Figure 5: An LTD (left) vs. an IMG (right) [2]</a:t>
            </a:r>
          </a:p>
        </p:txBody>
      </p:sp>
      <p:pic>
        <p:nvPicPr>
          <p:cNvPr id="8" name="Picture 7">
            <a:extLst>
              <a:ext uri="{FF2B5EF4-FFF2-40B4-BE49-F238E27FC236}">
                <a16:creationId xmlns:a16="http://schemas.microsoft.com/office/drawing/2014/main" id="{1D91A212-5BEF-1641-AB98-34474745EC4E}"/>
              </a:ext>
            </a:extLst>
          </p:cNvPr>
          <p:cNvPicPr>
            <a:picLocks noChangeAspect="1"/>
          </p:cNvPicPr>
          <p:nvPr/>
        </p:nvPicPr>
        <p:blipFill>
          <a:blip r:embed="rId10"/>
          <a:stretch>
            <a:fillRect/>
          </a:stretch>
        </p:blipFill>
        <p:spPr>
          <a:xfrm>
            <a:off x="32608799" y="4523725"/>
            <a:ext cx="3840480" cy="1737360"/>
          </a:xfrm>
          <a:prstGeom prst="rect">
            <a:avLst/>
          </a:prstGeom>
        </p:spPr>
      </p:pic>
      <p:pic>
        <p:nvPicPr>
          <p:cNvPr id="16" name="Picture 15">
            <a:extLst>
              <a:ext uri="{FF2B5EF4-FFF2-40B4-BE49-F238E27FC236}">
                <a16:creationId xmlns:a16="http://schemas.microsoft.com/office/drawing/2014/main" id="{55F1119D-C651-1649-BFA3-8A5668023B04}"/>
              </a:ext>
            </a:extLst>
          </p:cNvPr>
          <p:cNvPicPr>
            <a:picLocks noChangeAspect="1"/>
          </p:cNvPicPr>
          <p:nvPr/>
        </p:nvPicPr>
        <p:blipFill>
          <a:blip r:embed="rId11"/>
          <a:stretch>
            <a:fillRect/>
          </a:stretch>
        </p:blipFill>
        <p:spPr>
          <a:xfrm>
            <a:off x="36520809" y="4424610"/>
            <a:ext cx="4572001" cy="1828800"/>
          </a:xfrm>
          <a:prstGeom prst="rect">
            <a:avLst/>
          </a:prstGeom>
        </p:spPr>
      </p:pic>
    </p:spTree>
    <p:extLst>
      <p:ext uri="{BB962C8B-B14F-4D97-AF65-F5344CB8AC3E}">
        <p14:creationId xmlns:p14="http://schemas.microsoft.com/office/powerpoint/2010/main" val="17105118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TotalTime>
  <Words>561</Words>
  <Application>Microsoft Macintosh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brendansporer@aol.com</dc:creator>
  <cp:lastModifiedBy>brendansporer@aol.com</cp:lastModifiedBy>
  <cp:revision>16</cp:revision>
  <dcterms:created xsi:type="dcterms:W3CDTF">2018-10-17T13:45:55Z</dcterms:created>
  <dcterms:modified xsi:type="dcterms:W3CDTF">2018-10-29T15:55:11Z</dcterms:modified>
</cp:coreProperties>
</file>