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
  </p:notesMasterIdLst>
  <p:sldIdLst>
    <p:sldId id="257" r:id="rId2"/>
  </p:sldIdLst>
  <p:sldSz cx="43891200" cy="32918400"/>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219456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438912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658368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877824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10972800" algn="l" defTabSz="438912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13167360" algn="l" defTabSz="438912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15361920" algn="l" defTabSz="438912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17556480" algn="l" defTabSz="438912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0368" userDrawn="1">
          <p15:clr>
            <a:srgbClr val="A4A3A4"/>
          </p15:clr>
        </p15:guide>
        <p15:guide id="2" pos="12288" userDrawn="1">
          <p15:clr>
            <a:srgbClr val="A4A3A4"/>
          </p15:clr>
        </p15:guide>
        <p15:guide id="3"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05"/>
    <a:srgbClr val="00274C"/>
    <a:srgbClr val="0F2D5B"/>
    <a:srgbClr val="FFC425"/>
    <a:srgbClr val="FCCD04"/>
    <a:srgbClr val="00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142" autoAdjust="0"/>
  </p:normalViewPr>
  <p:slideViewPr>
    <p:cSldViewPr>
      <p:cViewPr>
        <p:scale>
          <a:sx n="15" d="100"/>
          <a:sy n="15" d="100"/>
        </p:scale>
        <p:origin x="1546" y="117"/>
      </p:cViewPr>
      <p:guideLst>
        <p:guide orient="horz" pos="10368"/>
        <p:guide pos="12288"/>
        <p:guide pos="1382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6E12474-6A94-4CFA-B932-ED1F5DF0BE70}" type="datetimeFigureOut">
              <a:rPr lang="en-US"/>
              <a:pPr>
                <a:defRPr/>
              </a:pPr>
              <a:t>11/13/2018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1DB6092-9292-4607-AE0B-D9C56F2C9C67}" type="slidenum">
              <a:rPr lang="en-US" altLang="en-US"/>
              <a:pPr/>
              <a:t>‹#›</a:t>
            </a:fld>
            <a:endParaRPr lang="en-US" altLang="en-US"/>
          </a:p>
        </p:txBody>
      </p:sp>
    </p:spTree>
    <p:extLst>
      <p:ext uri="{BB962C8B-B14F-4D97-AF65-F5344CB8AC3E}">
        <p14:creationId xmlns:p14="http://schemas.microsoft.com/office/powerpoint/2010/main" val="37720503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5760" kern="1200">
        <a:solidFill>
          <a:schemeClr val="tx1"/>
        </a:solidFill>
        <a:latin typeface="+mn-lt"/>
        <a:ea typeface="+mn-ea"/>
        <a:cs typeface="+mn-cs"/>
      </a:defRPr>
    </a:lvl1pPr>
    <a:lvl2pPr marL="2194560" algn="l" rtl="0" fontAlgn="base">
      <a:spcBef>
        <a:spcPct val="30000"/>
      </a:spcBef>
      <a:spcAft>
        <a:spcPct val="0"/>
      </a:spcAft>
      <a:defRPr sz="5760" kern="1200">
        <a:solidFill>
          <a:schemeClr val="tx1"/>
        </a:solidFill>
        <a:latin typeface="+mn-lt"/>
        <a:ea typeface="+mn-ea"/>
        <a:cs typeface="+mn-cs"/>
      </a:defRPr>
    </a:lvl2pPr>
    <a:lvl3pPr marL="4389120" algn="l" rtl="0" fontAlgn="base">
      <a:spcBef>
        <a:spcPct val="30000"/>
      </a:spcBef>
      <a:spcAft>
        <a:spcPct val="0"/>
      </a:spcAft>
      <a:defRPr sz="5760" kern="1200">
        <a:solidFill>
          <a:schemeClr val="tx1"/>
        </a:solidFill>
        <a:latin typeface="+mn-lt"/>
        <a:ea typeface="+mn-ea"/>
        <a:cs typeface="+mn-cs"/>
      </a:defRPr>
    </a:lvl3pPr>
    <a:lvl4pPr marL="6583680" algn="l" rtl="0" fontAlgn="base">
      <a:spcBef>
        <a:spcPct val="30000"/>
      </a:spcBef>
      <a:spcAft>
        <a:spcPct val="0"/>
      </a:spcAft>
      <a:defRPr sz="5760" kern="1200">
        <a:solidFill>
          <a:schemeClr val="tx1"/>
        </a:solidFill>
        <a:latin typeface="+mn-lt"/>
        <a:ea typeface="+mn-ea"/>
        <a:cs typeface="+mn-cs"/>
      </a:defRPr>
    </a:lvl4pPr>
    <a:lvl5pPr marL="8778240" algn="l" rtl="0" fontAlgn="base">
      <a:spcBef>
        <a:spcPct val="30000"/>
      </a:spcBef>
      <a:spcAft>
        <a:spcPct val="0"/>
      </a:spcAft>
      <a:defRPr sz="5760" kern="1200">
        <a:solidFill>
          <a:schemeClr val="tx1"/>
        </a:solidFill>
        <a:latin typeface="+mn-lt"/>
        <a:ea typeface="+mn-ea"/>
        <a:cs typeface="+mn-cs"/>
      </a:defRPr>
    </a:lvl5pPr>
    <a:lvl6pPr marL="10972800" algn="l" defTabSz="4389120" rtl="0" eaLnBrk="1" latinLnBrk="0" hangingPunct="1">
      <a:defRPr sz="5760" kern="1200">
        <a:solidFill>
          <a:schemeClr val="tx1"/>
        </a:solidFill>
        <a:latin typeface="+mn-lt"/>
        <a:ea typeface="+mn-ea"/>
        <a:cs typeface="+mn-cs"/>
      </a:defRPr>
    </a:lvl6pPr>
    <a:lvl7pPr marL="13167360" algn="l" defTabSz="4389120" rtl="0" eaLnBrk="1" latinLnBrk="0" hangingPunct="1">
      <a:defRPr sz="5760" kern="1200">
        <a:solidFill>
          <a:schemeClr val="tx1"/>
        </a:solidFill>
        <a:latin typeface="+mn-lt"/>
        <a:ea typeface="+mn-ea"/>
        <a:cs typeface="+mn-cs"/>
      </a:defRPr>
    </a:lvl7pPr>
    <a:lvl8pPr marL="15361920" algn="l" defTabSz="4389120" rtl="0" eaLnBrk="1" latinLnBrk="0" hangingPunct="1">
      <a:defRPr sz="5760" kern="1200">
        <a:solidFill>
          <a:schemeClr val="tx1"/>
        </a:solidFill>
        <a:latin typeface="+mn-lt"/>
        <a:ea typeface="+mn-ea"/>
        <a:cs typeface="+mn-cs"/>
      </a:defRPr>
    </a:lvl8pPr>
    <a:lvl9pPr marL="17556480" algn="l" defTabSz="4389120" rtl="0" eaLnBrk="1" latinLnBrk="0" hangingPunct="1">
      <a:defRPr sz="57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DB6092-9292-4607-AE0B-D9C56F2C9C67}" type="slidenum">
              <a:rPr lang="en-US" altLang="en-US" smtClean="0"/>
              <a:pPr/>
              <a:t>1</a:t>
            </a:fld>
            <a:endParaRPr lang="en-US" altLang="en-US"/>
          </a:p>
        </p:txBody>
      </p:sp>
    </p:spTree>
    <p:extLst>
      <p:ext uri="{BB962C8B-B14F-4D97-AF65-F5344CB8AC3E}">
        <p14:creationId xmlns:p14="http://schemas.microsoft.com/office/powerpoint/2010/main" val="775570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43891200"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060023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926080" y="28529282"/>
            <a:ext cx="10241280" cy="1752600"/>
          </a:xfrm>
          <a:prstGeom prst="rect">
            <a:avLst/>
          </a:prstGeom>
        </p:spPr>
        <p:txBody>
          <a:bodyPr/>
          <a:lstStyle>
            <a:lvl1pPr fontAlgn="auto">
              <a:spcBef>
                <a:spcPts val="0"/>
              </a:spcBef>
              <a:spcAft>
                <a:spcPts val="0"/>
              </a:spcAft>
              <a:defRPr>
                <a:latin typeface="+mn-lt"/>
                <a:cs typeface="+mn-cs"/>
              </a:defRPr>
            </a:lvl1pPr>
          </a:lstStyle>
          <a:p>
            <a:pPr>
              <a:defRPr/>
            </a:pPr>
            <a:fld id="{91D2B7E1-7436-4E14-AC11-98A8FED57754}" type="datetime1">
              <a:rPr lang="en-US"/>
              <a:pPr>
                <a:defRPr/>
              </a:pPr>
              <a:t>11/13/2018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33rd International Electric Propulsion Conference, Oct. 9, 2013, Washington, D.C.</a:t>
            </a:r>
          </a:p>
        </p:txBody>
      </p:sp>
      <p:sp>
        <p:nvSpPr>
          <p:cNvPr id="6" name="Slide Number Placeholder 5"/>
          <p:cNvSpPr>
            <a:spLocks noGrp="1"/>
          </p:cNvSpPr>
          <p:nvPr>
            <p:ph type="sldNum" sz="quarter" idx="12"/>
          </p:nvPr>
        </p:nvSpPr>
        <p:spPr/>
        <p:txBody>
          <a:bodyPr/>
          <a:lstStyle>
            <a:lvl1pPr>
              <a:defRPr/>
            </a:lvl1pPr>
          </a:lstStyle>
          <a:p>
            <a:fld id="{B9396364-9D6C-4A57-8E0D-D1D8159BF4FA}" type="slidenum">
              <a:rPr lang="en-US" altLang="en-US"/>
              <a:pPr/>
              <a:t>‹#›</a:t>
            </a:fld>
            <a:endParaRPr lang="en-US" altLang="en-US"/>
          </a:p>
        </p:txBody>
      </p:sp>
    </p:spTree>
    <p:extLst>
      <p:ext uri="{BB962C8B-B14F-4D97-AF65-F5344CB8AC3E}">
        <p14:creationId xmlns:p14="http://schemas.microsoft.com/office/powerpoint/2010/main" val="73516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926080" y="28529282"/>
            <a:ext cx="10241280" cy="1752600"/>
          </a:xfrm>
          <a:prstGeom prst="rect">
            <a:avLst/>
          </a:prstGeom>
        </p:spPr>
        <p:txBody>
          <a:bodyPr/>
          <a:lstStyle>
            <a:lvl1pPr fontAlgn="auto">
              <a:spcBef>
                <a:spcPts val="0"/>
              </a:spcBef>
              <a:spcAft>
                <a:spcPts val="0"/>
              </a:spcAft>
              <a:defRPr>
                <a:latin typeface="+mn-lt"/>
                <a:cs typeface="+mn-cs"/>
              </a:defRPr>
            </a:lvl1pPr>
          </a:lstStyle>
          <a:p>
            <a:pPr>
              <a:defRPr/>
            </a:pPr>
            <a:fld id="{E860BCD2-943D-495C-97FF-0269D017C3D3}" type="datetime1">
              <a:rPr lang="en-US"/>
              <a:pPr>
                <a:defRPr/>
              </a:pPr>
              <a:t>11/13/2018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33rd International Electric Propulsion Conference, Oct. 9, 2013, Washington, D.C.</a:t>
            </a:r>
          </a:p>
        </p:txBody>
      </p:sp>
      <p:sp>
        <p:nvSpPr>
          <p:cNvPr id="6" name="Slide Number Placeholder 5"/>
          <p:cNvSpPr>
            <a:spLocks noGrp="1"/>
          </p:cNvSpPr>
          <p:nvPr>
            <p:ph type="sldNum" sz="quarter" idx="12"/>
          </p:nvPr>
        </p:nvSpPr>
        <p:spPr/>
        <p:txBody>
          <a:bodyPr/>
          <a:lstStyle>
            <a:lvl1pPr>
              <a:defRPr/>
            </a:lvl1pPr>
          </a:lstStyle>
          <a:p>
            <a:fld id="{30E6E1C9-A575-4FC2-B738-3BF95E9D7264}" type="slidenum">
              <a:rPr lang="en-US" altLang="en-US"/>
              <a:pPr/>
              <a:t>‹#›</a:t>
            </a:fld>
            <a:endParaRPr lang="en-US" altLang="en-US"/>
          </a:p>
        </p:txBody>
      </p:sp>
    </p:spTree>
    <p:extLst>
      <p:ext uri="{BB962C8B-B14F-4D97-AF65-F5344CB8AC3E}">
        <p14:creationId xmlns:p14="http://schemas.microsoft.com/office/powerpoint/2010/main" val="546140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29308"/>
            <a:ext cx="39502080" cy="3387166"/>
          </a:xfrm>
        </p:spPr>
        <p:txBody>
          <a:bodyPr/>
          <a:lstStyle>
            <a:lvl1pPr>
              <a:defRPr sz="9600" baseline="0"/>
            </a:lvl1pPr>
          </a:lstStyle>
          <a:p>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926080" y="28529282"/>
            <a:ext cx="10241280" cy="1752600"/>
          </a:xfrm>
          <a:prstGeom prst="rect">
            <a:avLst/>
          </a:prstGeom>
        </p:spPr>
        <p:txBody>
          <a:bodyPr/>
          <a:lstStyle>
            <a:lvl1pPr fontAlgn="auto">
              <a:spcBef>
                <a:spcPts val="0"/>
              </a:spcBef>
              <a:spcAft>
                <a:spcPts val="0"/>
              </a:spcAft>
              <a:defRPr>
                <a:latin typeface="+mn-lt"/>
                <a:cs typeface="+mn-cs"/>
              </a:defRPr>
            </a:lvl1pPr>
          </a:lstStyle>
          <a:p>
            <a:pPr>
              <a:defRPr/>
            </a:pPr>
            <a:fld id="{D6C0B972-40FA-49C5-96F2-C88C5D627FB3}" type="datetime1">
              <a:rPr lang="en-US"/>
              <a:pPr>
                <a:defRPr/>
              </a:pPr>
              <a:t>11/13/2018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33rd International Electric Propulsion Conference, Oct. 9, 2013, Washington, D.C.</a:t>
            </a:r>
          </a:p>
        </p:txBody>
      </p:sp>
      <p:sp>
        <p:nvSpPr>
          <p:cNvPr id="6" name="Slide Number Placeholder 5"/>
          <p:cNvSpPr>
            <a:spLocks noGrp="1"/>
          </p:cNvSpPr>
          <p:nvPr>
            <p:ph type="sldNum" sz="quarter" idx="12"/>
          </p:nvPr>
        </p:nvSpPr>
        <p:spPr/>
        <p:txBody>
          <a:bodyPr/>
          <a:lstStyle>
            <a:lvl1pPr>
              <a:defRPr/>
            </a:lvl1pPr>
          </a:lstStyle>
          <a:p>
            <a:fld id="{63573BB4-0BDA-43C2-ACE4-0ECFC1864FFE}" type="slidenum">
              <a:rPr lang="en-US" altLang="en-US"/>
              <a:pPr/>
              <a:t>‹#›</a:t>
            </a:fld>
            <a:endParaRPr lang="en-US" altLang="en-US"/>
          </a:p>
        </p:txBody>
      </p:sp>
    </p:spTree>
    <p:extLst>
      <p:ext uri="{BB962C8B-B14F-4D97-AF65-F5344CB8AC3E}">
        <p14:creationId xmlns:p14="http://schemas.microsoft.com/office/powerpoint/2010/main" val="4112391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926080" y="28529282"/>
            <a:ext cx="10241280" cy="1752600"/>
          </a:xfrm>
          <a:prstGeom prst="rect">
            <a:avLst/>
          </a:prstGeom>
        </p:spPr>
        <p:txBody>
          <a:bodyPr/>
          <a:lstStyle>
            <a:lvl1pPr fontAlgn="auto">
              <a:spcBef>
                <a:spcPts val="0"/>
              </a:spcBef>
              <a:spcAft>
                <a:spcPts val="0"/>
              </a:spcAft>
              <a:defRPr>
                <a:latin typeface="+mn-lt"/>
                <a:cs typeface="+mn-cs"/>
              </a:defRPr>
            </a:lvl1pPr>
          </a:lstStyle>
          <a:p>
            <a:pPr>
              <a:defRPr/>
            </a:pPr>
            <a:fld id="{6C3B560C-4064-4910-81A1-3CD014E6950A}" type="datetime1">
              <a:rPr lang="en-US"/>
              <a:pPr>
                <a:defRPr/>
              </a:pPr>
              <a:t>11/13/2018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33rd International Electric Propulsion Conference, Oct. 9, 2013, Washington, D.C.</a:t>
            </a:r>
          </a:p>
        </p:txBody>
      </p:sp>
      <p:sp>
        <p:nvSpPr>
          <p:cNvPr id="6" name="Slide Number Placeholder 5"/>
          <p:cNvSpPr>
            <a:spLocks noGrp="1"/>
          </p:cNvSpPr>
          <p:nvPr>
            <p:ph type="sldNum" sz="quarter" idx="12"/>
          </p:nvPr>
        </p:nvSpPr>
        <p:spPr/>
        <p:txBody>
          <a:bodyPr/>
          <a:lstStyle>
            <a:lvl1pPr>
              <a:defRPr/>
            </a:lvl1pPr>
          </a:lstStyle>
          <a:p>
            <a:fld id="{F8DCB2AB-2457-43D4-BFA4-5974A2D5A9B2}" type="slidenum">
              <a:rPr lang="en-US" altLang="en-US"/>
              <a:pPr/>
              <a:t>‹#›</a:t>
            </a:fld>
            <a:endParaRPr lang="en-US" altLang="en-US"/>
          </a:p>
        </p:txBody>
      </p:sp>
    </p:spTree>
    <p:extLst>
      <p:ext uri="{BB962C8B-B14F-4D97-AF65-F5344CB8AC3E}">
        <p14:creationId xmlns:p14="http://schemas.microsoft.com/office/powerpoint/2010/main" val="74131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40"/>
            </a:lvl1pPr>
            <a:lvl2pPr>
              <a:defRPr sz="11520"/>
            </a:lvl2pPr>
            <a:lvl3pPr>
              <a:defRPr sz="9600"/>
            </a:lvl3pPr>
            <a:lvl4pPr>
              <a:defRPr sz="8640"/>
            </a:lvl4pPr>
            <a:lvl5pPr>
              <a:defRPr sz="8640"/>
            </a:lvl5pPr>
            <a:lvl6pPr>
              <a:defRPr sz="8640"/>
            </a:lvl6pPr>
            <a:lvl7pPr>
              <a:defRPr sz="8640"/>
            </a:lvl7pPr>
            <a:lvl8pPr>
              <a:defRPr sz="8640"/>
            </a:lvl8pPr>
            <a:lvl9pPr>
              <a:defRPr sz="8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440"/>
            </a:lvl1pPr>
            <a:lvl2pPr>
              <a:defRPr sz="11520"/>
            </a:lvl2pPr>
            <a:lvl3pPr>
              <a:defRPr sz="9600"/>
            </a:lvl3pPr>
            <a:lvl4pPr>
              <a:defRPr sz="8640"/>
            </a:lvl4pPr>
            <a:lvl5pPr>
              <a:defRPr sz="8640"/>
            </a:lvl5pPr>
            <a:lvl6pPr>
              <a:defRPr sz="8640"/>
            </a:lvl6pPr>
            <a:lvl7pPr>
              <a:defRPr sz="8640"/>
            </a:lvl7pPr>
            <a:lvl8pPr>
              <a:defRPr sz="8640"/>
            </a:lvl8pPr>
            <a:lvl9pPr>
              <a:defRPr sz="8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926080" y="28529282"/>
            <a:ext cx="10241280" cy="1752600"/>
          </a:xfrm>
          <a:prstGeom prst="rect">
            <a:avLst/>
          </a:prstGeom>
        </p:spPr>
        <p:txBody>
          <a:bodyPr/>
          <a:lstStyle>
            <a:lvl1pPr fontAlgn="auto">
              <a:spcBef>
                <a:spcPts val="0"/>
              </a:spcBef>
              <a:spcAft>
                <a:spcPts val="0"/>
              </a:spcAft>
              <a:defRPr>
                <a:latin typeface="+mn-lt"/>
                <a:cs typeface="+mn-cs"/>
              </a:defRPr>
            </a:lvl1pPr>
          </a:lstStyle>
          <a:p>
            <a:pPr>
              <a:defRPr/>
            </a:pPr>
            <a:fld id="{BA429151-9956-4850-B21C-A8070983E8AB}" type="datetime1">
              <a:rPr lang="en-US"/>
              <a:pPr>
                <a:defRPr/>
              </a:pPr>
              <a:t>11/13/2018</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33rd International Electric Propulsion Conference, Oct. 9, 2013, Washington, D.C.</a:t>
            </a:r>
          </a:p>
        </p:txBody>
      </p:sp>
      <p:sp>
        <p:nvSpPr>
          <p:cNvPr id="7" name="Slide Number Placeholder 6"/>
          <p:cNvSpPr>
            <a:spLocks noGrp="1"/>
          </p:cNvSpPr>
          <p:nvPr>
            <p:ph type="sldNum" sz="quarter" idx="12"/>
          </p:nvPr>
        </p:nvSpPr>
        <p:spPr/>
        <p:txBody>
          <a:bodyPr/>
          <a:lstStyle>
            <a:lvl1pPr>
              <a:defRPr/>
            </a:lvl1pPr>
          </a:lstStyle>
          <a:p>
            <a:fld id="{27A29B78-3C84-4D5E-AD4B-A8C7B5925592}" type="slidenum">
              <a:rPr lang="en-US" altLang="en-US"/>
              <a:pPr/>
              <a:t>‹#›</a:t>
            </a:fld>
            <a:endParaRPr lang="en-US" altLang="en-US"/>
          </a:p>
        </p:txBody>
      </p:sp>
    </p:spTree>
    <p:extLst>
      <p:ext uri="{BB962C8B-B14F-4D97-AF65-F5344CB8AC3E}">
        <p14:creationId xmlns:p14="http://schemas.microsoft.com/office/powerpoint/2010/main" val="4044676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542"/>
            <a:ext cx="19392902" cy="307085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2194561" y="10439400"/>
            <a:ext cx="19392902" cy="18966182"/>
          </a:xfrm>
        </p:spPr>
        <p:txBody>
          <a:bodyPr/>
          <a:lstStyle>
            <a:lvl1pPr>
              <a:defRPr sz="11520"/>
            </a:lvl1pPr>
            <a:lvl2pPr>
              <a:defRPr sz="9600"/>
            </a:lvl2pPr>
            <a:lvl3pPr>
              <a:defRPr sz="8640"/>
            </a:lvl3pPr>
            <a:lvl4pPr>
              <a:defRPr sz="7680"/>
            </a:lvl4pPr>
            <a:lvl5pPr>
              <a:defRPr sz="7680"/>
            </a:lvl5pPr>
            <a:lvl6pPr>
              <a:defRPr sz="7680"/>
            </a:lvl6pPr>
            <a:lvl7pPr>
              <a:defRPr sz="7680"/>
            </a:lvl7pPr>
            <a:lvl8pPr>
              <a:defRPr sz="7680"/>
            </a:lvl8pPr>
            <a:lvl9pPr>
              <a:defRPr sz="7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20"/>
            </a:lvl1pPr>
            <a:lvl2pPr>
              <a:defRPr sz="9600"/>
            </a:lvl2pPr>
            <a:lvl3pPr>
              <a:defRPr sz="8640"/>
            </a:lvl3pPr>
            <a:lvl4pPr>
              <a:defRPr sz="7680"/>
            </a:lvl4pPr>
            <a:lvl5pPr>
              <a:defRPr sz="7680"/>
            </a:lvl5pPr>
            <a:lvl6pPr>
              <a:defRPr sz="7680"/>
            </a:lvl6pPr>
            <a:lvl7pPr>
              <a:defRPr sz="7680"/>
            </a:lvl7pPr>
            <a:lvl8pPr>
              <a:defRPr sz="7680"/>
            </a:lvl8pPr>
            <a:lvl9pPr>
              <a:defRPr sz="7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926080" y="28529282"/>
            <a:ext cx="10241280" cy="1752600"/>
          </a:xfrm>
          <a:prstGeom prst="rect">
            <a:avLst/>
          </a:prstGeom>
        </p:spPr>
        <p:txBody>
          <a:bodyPr/>
          <a:lstStyle>
            <a:lvl1pPr fontAlgn="auto">
              <a:spcBef>
                <a:spcPts val="0"/>
              </a:spcBef>
              <a:spcAft>
                <a:spcPts val="0"/>
              </a:spcAft>
              <a:defRPr>
                <a:latin typeface="+mn-lt"/>
                <a:cs typeface="+mn-cs"/>
              </a:defRPr>
            </a:lvl1pPr>
          </a:lstStyle>
          <a:p>
            <a:pPr>
              <a:defRPr/>
            </a:pPr>
            <a:fld id="{C34D7050-5B5E-4411-980A-91D7C66CAC26}" type="datetime1">
              <a:rPr lang="en-US"/>
              <a:pPr>
                <a:defRPr/>
              </a:pPr>
              <a:t>11/13/2018</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33rd International Electric Propulsion Conference, Oct. 9, 2013, Washington, D.C.</a:t>
            </a:r>
          </a:p>
        </p:txBody>
      </p:sp>
      <p:sp>
        <p:nvSpPr>
          <p:cNvPr id="9" name="Slide Number Placeholder 8"/>
          <p:cNvSpPr>
            <a:spLocks noGrp="1"/>
          </p:cNvSpPr>
          <p:nvPr>
            <p:ph type="sldNum" sz="quarter" idx="12"/>
          </p:nvPr>
        </p:nvSpPr>
        <p:spPr/>
        <p:txBody>
          <a:bodyPr/>
          <a:lstStyle>
            <a:lvl1pPr>
              <a:defRPr/>
            </a:lvl1pPr>
          </a:lstStyle>
          <a:p>
            <a:fld id="{02C6F448-17E3-41F6-9FBF-7A4367235D74}" type="slidenum">
              <a:rPr lang="en-US" altLang="en-US"/>
              <a:pPr/>
              <a:t>‹#›</a:t>
            </a:fld>
            <a:endParaRPr lang="en-US" altLang="en-US"/>
          </a:p>
        </p:txBody>
      </p:sp>
    </p:spTree>
    <p:extLst>
      <p:ext uri="{BB962C8B-B14F-4D97-AF65-F5344CB8AC3E}">
        <p14:creationId xmlns:p14="http://schemas.microsoft.com/office/powerpoint/2010/main" val="111014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926080" y="28529282"/>
            <a:ext cx="10241280" cy="1752600"/>
          </a:xfrm>
          <a:prstGeom prst="rect">
            <a:avLst/>
          </a:prstGeom>
        </p:spPr>
        <p:txBody>
          <a:bodyPr/>
          <a:lstStyle>
            <a:lvl1pPr fontAlgn="auto">
              <a:spcBef>
                <a:spcPts val="0"/>
              </a:spcBef>
              <a:spcAft>
                <a:spcPts val="0"/>
              </a:spcAft>
              <a:defRPr>
                <a:latin typeface="+mn-lt"/>
                <a:cs typeface="+mn-cs"/>
              </a:defRPr>
            </a:lvl1pPr>
          </a:lstStyle>
          <a:p>
            <a:pPr>
              <a:defRPr/>
            </a:pPr>
            <a:fld id="{3B182BE7-61FE-485C-949C-1D2E5FCC9A32}" type="datetime1">
              <a:rPr lang="en-US"/>
              <a:pPr>
                <a:defRPr/>
              </a:pPr>
              <a:t>11/13/2018</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33rd International Electric Propulsion Conference, Oct. 9, 2013, Washington, D.C.</a:t>
            </a:r>
          </a:p>
        </p:txBody>
      </p:sp>
      <p:sp>
        <p:nvSpPr>
          <p:cNvPr id="5" name="Slide Number Placeholder 4"/>
          <p:cNvSpPr>
            <a:spLocks noGrp="1"/>
          </p:cNvSpPr>
          <p:nvPr>
            <p:ph type="sldNum" sz="quarter" idx="12"/>
          </p:nvPr>
        </p:nvSpPr>
        <p:spPr/>
        <p:txBody>
          <a:bodyPr/>
          <a:lstStyle>
            <a:lvl1pPr>
              <a:defRPr/>
            </a:lvl1pPr>
          </a:lstStyle>
          <a:p>
            <a:fld id="{13651DC4-D6E9-45D7-A6E1-7031BE9E7BD9}" type="slidenum">
              <a:rPr lang="en-US" altLang="en-US"/>
              <a:pPr/>
              <a:t>‹#›</a:t>
            </a:fld>
            <a:endParaRPr lang="en-US" altLang="en-US"/>
          </a:p>
        </p:txBody>
      </p:sp>
    </p:spTree>
    <p:extLst>
      <p:ext uri="{BB962C8B-B14F-4D97-AF65-F5344CB8AC3E}">
        <p14:creationId xmlns:p14="http://schemas.microsoft.com/office/powerpoint/2010/main" val="3943708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926080" y="28529282"/>
            <a:ext cx="10241280" cy="1752600"/>
          </a:xfrm>
          <a:prstGeom prst="rect">
            <a:avLst/>
          </a:prstGeom>
        </p:spPr>
        <p:txBody>
          <a:bodyPr/>
          <a:lstStyle>
            <a:lvl1pPr fontAlgn="auto">
              <a:spcBef>
                <a:spcPts val="0"/>
              </a:spcBef>
              <a:spcAft>
                <a:spcPts val="0"/>
              </a:spcAft>
              <a:defRPr>
                <a:latin typeface="+mn-lt"/>
                <a:cs typeface="+mn-cs"/>
              </a:defRPr>
            </a:lvl1pPr>
          </a:lstStyle>
          <a:p>
            <a:pPr>
              <a:defRPr/>
            </a:pPr>
            <a:fld id="{50EFA218-DB85-4260-AE92-9F233047007A}" type="datetime1">
              <a:rPr lang="en-US"/>
              <a:pPr>
                <a:defRPr/>
              </a:pPr>
              <a:t>11/13/2018</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33rd International Electric Propulsion Conference, Oct. 9, 2013, Washington, D.C.</a:t>
            </a:r>
          </a:p>
        </p:txBody>
      </p:sp>
      <p:sp>
        <p:nvSpPr>
          <p:cNvPr id="4" name="Slide Number Placeholder 3"/>
          <p:cNvSpPr>
            <a:spLocks noGrp="1"/>
          </p:cNvSpPr>
          <p:nvPr>
            <p:ph type="sldNum" sz="quarter" idx="12"/>
          </p:nvPr>
        </p:nvSpPr>
        <p:spPr/>
        <p:txBody>
          <a:bodyPr/>
          <a:lstStyle>
            <a:lvl1pPr>
              <a:defRPr/>
            </a:lvl1pPr>
          </a:lstStyle>
          <a:p>
            <a:fld id="{CB60A02D-4FDF-41E9-BD99-0077163A6531}" type="slidenum">
              <a:rPr lang="en-US" altLang="en-US"/>
              <a:pPr/>
              <a:t>‹#›</a:t>
            </a:fld>
            <a:endParaRPr lang="en-US" altLang="en-US"/>
          </a:p>
        </p:txBody>
      </p:sp>
    </p:spTree>
    <p:extLst>
      <p:ext uri="{BB962C8B-B14F-4D97-AF65-F5344CB8AC3E}">
        <p14:creationId xmlns:p14="http://schemas.microsoft.com/office/powerpoint/2010/main" val="248112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a:xfrm>
            <a:off x="2926080" y="28529282"/>
            <a:ext cx="10241280" cy="1752600"/>
          </a:xfrm>
          <a:prstGeom prst="rect">
            <a:avLst/>
          </a:prstGeom>
        </p:spPr>
        <p:txBody>
          <a:bodyPr/>
          <a:lstStyle>
            <a:lvl1pPr fontAlgn="auto">
              <a:spcBef>
                <a:spcPts val="0"/>
              </a:spcBef>
              <a:spcAft>
                <a:spcPts val="0"/>
              </a:spcAft>
              <a:defRPr>
                <a:latin typeface="+mn-lt"/>
                <a:cs typeface="+mn-cs"/>
              </a:defRPr>
            </a:lvl1pPr>
          </a:lstStyle>
          <a:p>
            <a:pPr>
              <a:defRPr/>
            </a:pPr>
            <a:fld id="{850663C1-94F4-45FA-82AE-819BA232D198}" type="datetime1">
              <a:rPr lang="en-US"/>
              <a:pPr>
                <a:defRPr/>
              </a:pPr>
              <a:t>11/13/2018</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33rd International Electric Propulsion Conference, Oct. 9, 2013, Washington, D.C.</a:t>
            </a:r>
          </a:p>
        </p:txBody>
      </p:sp>
      <p:sp>
        <p:nvSpPr>
          <p:cNvPr id="7" name="Slide Number Placeholder 6"/>
          <p:cNvSpPr>
            <a:spLocks noGrp="1"/>
          </p:cNvSpPr>
          <p:nvPr>
            <p:ph type="sldNum" sz="quarter" idx="12"/>
          </p:nvPr>
        </p:nvSpPr>
        <p:spPr/>
        <p:txBody>
          <a:bodyPr/>
          <a:lstStyle>
            <a:lvl1pPr>
              <a:defRPr/>
            </a:lvl1pPr>
          </a:lstStyle>
          <a:p>
            <a:fld id="{3CCA503B-BD93-47B9-AAAD-32C4FAB0D101}" type="slidenum">
              <a:rPr lang="en-US" altLang="en-US"/>
              <a:pPr/>
              <a:t>‹#›</a:t>
            </a:fld>
            <a:endParaRPr lang="en-US" altLang="en-US"/>
          </a:p>
        </p:txBody>
      </p:sp>
    </p:spTree>
    <p:extLst>
      <p:ext uri="{BB962C8B-B14F-4D97-AF65-F5344CB8AC3E}">
        <p14:creationId xmlns:p14="http://schemas.microsoft.com/office/powerpoint/2010/main" val="2220799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endParaRPr lang="en-US" noProof="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a:xfrm>
            <a:off x="2926080" y="28529282"/>
            <a:ext cx="10241280" cy="1752600"/>
          </a:xfrm>
          <a:prstGeom prst="rect">
            <a:avLst/>
          </a:prstGeom>
        </p:spPr>
        <p:txBody>
          <a:bodyPr/>
          <a:lstStyle>
            <a:lvl1pPr fontAlgn="auto">
              <a:spcBef>
                <a:spcPts val="0"/>
              </a:spcBef>
              <a:spcAft>
                <a:spcPts val="0"/>
              </a:spcAft>
              <a:defRPr>
                <a:latin typeface="+mn-lt"/>
                <a:cs typeface="+mn-cs"/>
              </a:defRPr>
            </a:lvl1pPr>
          </a:lstStyle>
          <a:p>
            <a:pPr>
              <a:defRPr/>
            </a:pPr>
            <a:fld id="{95AAD4BD-1CC0-4E06-8429-B58BD4E3758F}" type="datetime1">
              <a:rPr lang="en-US"/>
              <a:pPr>
                <a:defRPr/>
              </a:pPr>
              <a:t>11/13/2018</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33rd International Electric Propulsion Conference, Oct. 9, 2013, Washington, D.C.</a:t>
            </a:r>
          </a:p>
        </p:txBody>
      </p:sp>
      <p:sp>
        <p:nvSpPr>
          <p:cNvPr id="7" name="Slide Number Placeholder 6"/>
          <p:cNvSpPr>
            <a:spLocks noGrp="1"/>
          </p:cNvSpPr>
          <p:nvPr>
            <p:ph type="sldNum" sz="quarter" idx="12"/>
          </p:nvPr>
        </p:nvSpPr>
        <p:spPr/>
        <p:txBody>
          <a:bodyPr/>
          <a:lstStyle>
            <a:lvl1pPr>
              <a:defRPr/>
            </a:lvl1pPr>
          </a:lstStyle>
          <a:p>
            <a:fld id="{892A0B83-A5F6-4F18-AB71-EB82F9323B8E}" type="slidenum">
              <a:rPr lang="en-US" altLang="en-US"/>
              <a:pPr/>
              <a:t>‹#›</a:t>
            </a:fld>
            <a:endParaRPr lang="en-US" altLang="en-US"/>
          </a:p>
        </p:txBody>
      </p:sp>
    </p:spTree>
    <p:extLst>
      <p:ext uri="{BB962C8B-B14F-4D97-AF65-F5344CB8AC3E}">
        <p14:creationId xmlns:p14="http://schemas.microsoft.com/office/powerpoint/2010/main" val="32023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31638240"/>
            <a:ext cx="43891200" cy="1280160"/>
          </a:xfrm>
          <a:prstGeom prst="rect">
            <a:avLst/>
          </a:prstGeom>
          <a:solidFill>
            <a:srgbClr val="0027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CCD04"/>
              </a:solidFill>
            </a:endParaRPr>
          </a:p>
        </p:txBody>
      </p:sp>
      <p:sp>
        <p:nvSpPr>
          <p:cNvPr id="1027" name="Title Placeholder 1"/>
          <p:cNvSpPr>
            <a:spLocks noGrp="1"/>
          </p:cNvSpPr>
          <p:nvPr>
            <p:ph type="title"/>
          </p:nvPr>
        </p:nvSpPr>
        <p:spPr bwMode="auto">
          <a:xfrm>
            <a:off x="2194560" y="84416"/>
            <a:ext cx="39502080" cy="2375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2194560" y="5649129"/>
            <a:ext cx="39502080" cy="2375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Footer Placeholder 4"/>
          <p:cNvSpPr>
            <a:spLocks noGrp="1"/>
          </p:cNvSpPr>
          <p:nvPr>
            <p:ph type="ftr" sz="quarter" idx="3"/>
          </p:nvPr>
        </p:nvSpPr>
        <p:spPr>
          <a:xfrm>
            <a:off x="0" y="31638240"/>
            <a:ext cx="28895040" cy="1280160"/>
          </a:xfrm>
          <a:prstGeom prst="rect">
            <a:avLst/>
          </a:prstGeom>
        </p:spPr>
        <p:txBody>
          <a:bodyPr vert="horz" lIns="91440" tIns="45720" rIns="91440" bIns="45720" rtlCol="0" anchor="ctr"/>
          <a:lstStyle>
            <a:lvl1pPr algn="l" fontAlgn="auto">
              <a:spcBef>
                <a:spcPts val="0"/>
              </a:spcBef>
              <a:spcAft>
                <a:spcPts val="0"/>
              </a:spcAft>
              <a:defRPr sz="5760" dirty="0" smtClean="0">
                <a:solidFill>
                  <a:srgbClr val="FFCB05"/>
                </a:solidFill>
                <a:latin typeface="+mn-lt"/>
                <a:cs typeface="+mn-cs"/>
              </a:defRPr>
            </a:lvl1pPr>
          </a:lstStyle>
          <a:p>
            <a:pPr>
              <a:defRPr/>
            </a:pPr>
            <a:r>
              <a:rPr lang="en-US"/>
              <a:t>33rd International Electric Propulsion Conference, Oct. 9, 2013, Washington, D.C.</a:t>
            </a:r>
          </a:p>
        </p:txBody>
      </p:sp>
      <p:sp>
        <p:nvSpPr>
          <p:cNvPr id="6" name="Slide Number Placeholder 5"/>
          <p:cNvSpPr>
            <a:spLocks noGrp="1"/>
          </p:cNvSpPr>
          <p:nvPr>
            <p:ph type="sldNum" sz="quarter" idx="4"/>
          </p:nvPr>
        </p:nvSpPr>
        <p:spPr>
          <a:xfrm>
            <a:off x="38404800" y="31638240"/>
            <a:ext cx="5486400" cy="1280160"/>
          </a:xfrm>
          <a:prstGeom prst="rect">
            <a:avLst/>
          </a:prstGeom>
        </p:spPr>
        <p:txBody>
          <a:bodyPr vert="horz" wrap="square" lIns="91440" tIns="45720" rIns="91440" bIns="45720" numCol="1" anchor="ctr" anchorCtr="0" compatLnSpc="1">
            <a:prstTxWarp prst="textNoShape">
              <a:avLst/>
            </a:prstTxWarp>
          </a:bodyPr>
          <a:lstStyle>
            <a:lvl1pPr algn="r">
              <a:defRPr sz="5760">
                <a:solidFill>
                  <a:srgbClr val="FFCB05"/>
                </a:solidFill>
              </a:defRPr>
            </a:lvl1pPr>
          </a:lstStyle>
          <a:p>
            <a:fld id="{40BA2B90-29AC-4AF7-BAB3-F36F0203F533}" type="slidenum">
              <a:rPr lang="en-US" altLang="en-US"/>
              <a:pPr/>
              <a:t>‹#›</a:t>
            </a:fld>
            <a:endParaRPr lang="en-US" altLang="en-US"/>
          </a:p>
        </p:txBody>
      </p:sp>
      <p:cxnSp>
        <p:nvCxnSpPr>
          <p:cNvPr id="9" name="Straight Connector 8"/>
          <p:cNvCxnSpPr/>
          <p:nvPr userDrawn="1"/>
        </p:nvCxnSpPr>
        <p:spPr>
          <a:xfrm>
            <a:off x="0" y="3048000"/>
            <a:ext cx="43891200" cy="0"/>
          </a:xfrm>
          <a:prstGeom prst="line">
            <a:avLst/>
          </a:prstGeom>
          <a:ln w="190500">
            <a:solidFill>
              <a:srgbClr val="00274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9260800" y="3962401"/>
            <a:ext cx="0" cy="26862617"/>
          </a:xfrm>
          <a:prstGeom prst="line">
            <a:avLst/>
          </a:prstGeom>
          <a:ln w="190500">
            <a:solidFill>
              <a:srgbClr val="0027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4562667" y="3962401"/>
            <a:ext cx="0" cy="26862617"/>
          </a:xfrm>
          <a:prstGeom prst="line">
            <a:avLst/>
          </a:prstGeom>
          <a:ln w="190500">
            <a:solidFill>
              <a:srgbClr val="00274C"/>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dt="0"/>
  <p:txStyles>
    <p:titleStyle>
      <a:lvl1pPr algn="ctr" rtl="0" fontAlgn="base">
        <a:spcBef>
          <a:spcPct val="0"/>
        </a:spcBef>
        <a:spcAft>
          <a:spcPct val="0"/>
        </a:spcAft>
        <a:defRPr sz="9600" kern="1200">
          <a:solidFill>
            <a:schemeClr val="tx1"/>
          </a:solidFill>
          <a:latin typeface="+mj-lt"/>
          <a:ea typeface="+mj-ea"/>
          <a:cs typeface="+mj-cs"/>
        </a:defRPr>
      </a:lvl1pPr>
      <a:lvl2pPr algn="ctr" rtl="0" fontAlgn="base">
        <a:spcBef>
          <a:spcPct val="0"/>
        </a:spcBef>
        <a:spcAft>
          <a:spcPct val="0"/>
        </a:spcAft>
        <a:defRPr sz="21120">
          <a:solidFill>
            <a:schemeClr val="tx1"/>
          </a:solidFill>
          <a:latin typeface="Calibri" panose="020F0502020204030204" pitchFamily="34" charset="0"/>
        </a:defRPr>
      </a:lvl2pPr>
      <a:lvl3pPr algn="ctr" rtl="0" fontAlgn="base">
        <a:spcBef>
          <a:spcPct val="0"/>
        </a:spcBef>
        <a:spcAft>
          <a:spcPct val="0"/>
        </a:spcAft>
        <a:defRPr sz="21120">
          <a:solidFill>
            <a:schemeClr val="tx1"/>
          </a:solidFill>
          <a:latin typeface="Calibri" panose="020F0502020204030204" pitchFamily="34" charset="0"/>
        </a:defRPr>
      </a:lvl3pPr>
      <a:lvl4pPr algn="ctr" rtl="0" fontAlgn="base">
        <a:spcBef>
          <a:spcPct val="0"/>
        </a:spcBef>
        <a:spcAft>
          <a:spcPct val="0"/>
        </a:spcAft>
        <a:defRPr sz="21120">
          <a:solidFill>
            <a:schemeClr val="tx1"/>
          </a:solidFill>
          <a:latin typeface="Calibri" panose="020F0502020204030204" pitchFamily="34" charset="0"/>
        </a:defRPr>
      </a:lvl4pPr>
      <a:lvl5pPr algn="ctr" rtl="0" fontAlgn="base">
        <a:spcBef>
          <a:spcPct val="0"/>
        </a:spcBef>
        <a:spcAft>
          <a:spcPct val="0"/>
        </a:spcAft>
        <a:defRPr sz="21120">
          <a:solidFill>
            <a:schemeClr val="tx1"/>
          </a:solidFill>
          <a:latin typeface="Calibri" panose="020F0502020204030204" pitchFamily="34" charset="0"/>
        </a:defRPr>
      </a:lvl5pPr>
      <a:lvl6pPr marL="2194560" algn="ctr" rtl="0" fontAlgn="base">
        <a:spcBef>
          <a:spcPct val="0"/>
        </a:spcBef>
        <a:spcAft>
          <a:spcPct val="0"/>
        </a:spcAft>
        <a:defRPr sz="21120">
          <a:solidFill>
            <a:schemeClr val="tx1"/>
          </a:solidFill>
          <a:latin typeface="Calibri" panose="020F0502020204030204" pitchFamily="34" charset="0"/>
        </a:defRPr>
      </a:lvl6pPr>
      <a:lvl7pPr marL="4389120" algn="ctr" rtl="0" fontAlgn="base">
        <a:spcBef>
          <a:spcPct val="0"/>
        </a:spcBef>
        <a:spcAft>
          <a:spcPct val="0"/>
        </a:spcAft>
        <a:defRPr sz="21120">
          <a:solidFill>
            <a:schemeClr val="tx1"/>
          </a:solidFill>
          <a:latin typeface="Calibri" panose="020F0502020204030204" pitchFamily="34" charset="0"/>
        </a:defRPr>
      </a:lvl7pPr>
      <a:lvl8pPr marL="6583680" algn="ctr" rtl="0" fontAlgn="base">
        <a:spcBef>
          <a:spcPct val="0"/>
        </a:spcBef>
        <a:spcAft>
          <a:spcPct val="0"/>
        </a:spcAft>
        <a:defRPr sz="21120">
          <a:solidFill>
            <a:schemeClr val="tx1"/>
          </a:solidFill>
          <a:latin typeface="Calibri" panose="020F0502020204030204" pitchFamily="34" charset="0"/>
        </a:defRPr>
      </a:lvl8pPr>
      <a:lvl9pPr marL="8778240" algn="ctr" rtl="0" fontAlgn="base">
        <a:spcBef>
          <a:spcPct val="0"/>
        </a:spcBef>
        <a:spcAft>
          <a:spcPct val="0"/>
        </a:spcAft>
        <a:defRPr sz="21120">
          <a:solidFill>
            <a:schemeClr val="tx1"/>
          </a:solidFill>
          <a:latin typeface="Calibri" panose="020F0502020204030204" pitchFamily="34" charset="0"/>
        </a:defRPr>
      </a:lvl9pPr>
    </p:titleStyle>
    <p:bodyStyle>
      <a:lvl1pPr marL="1645920" indent="-1645920" algn="l" rtl="0" fontAlgn="base">
        <a:spcBef>
          <a:spcPct val="20000"/>
        </a:spcBef>
        <a:spcAft>
          <a:spcPct val="0"/>
        </a:spcAft>
        <a:buFont typeface="Arial" panose="020B0604020202020204" pitchFamily="34" charset="0"/>
        <a:buChar char="•"/>
        <a:defRPr sz="15360" kern="1200">
          <a:solidFill>
            <a:schemeClr val="tx1"/>
          </a:solidFill>
          <a:latin typeface="+mn-lt"/>
          <a:ea typeface="+mn-ea"/>
          <a:cs typeface="+mn-cs"/>
        </a:defRPr>
      </a:lvl1pPr>
      <a:lvl2pPr marL="3566160" indent="-1371600" algn="l" rtl="0" fontAlgn="base">
        <a:spcBef>
          <a:spcPct val="20000"/>
        </a:spcBef>
        <a:spcAft>
          <a:spcPct val="0"/>
        </a:spcAft>
        <a:buFont typeface="Arial" panose="020B0604020202020204" pitchFamily="34" charset="0"/>
        <a:buChar char="–"/>
        <a:defRPr sz="13440" kern="1200">
          <a:solidFill>
            <a:schemeClr val="tx1"/>
          </a:solidFill>
          <a:latin typeface="+mn-lt"/>
          <a:ea typeface="+mn-ea"/>
          <a:cs typeface="+mn-cs"/>
        </a:defRPr>
      </a:lvl2pPr>
      <a:lvl3pPr marL="5486400" indent="-1097280" algn="l" rtl="0" fontAlgn="base">
        <a:spcBef>
          <a:spcPct val="20000"/>
        </a:spcBef>
        <a:spcAft>
          <a:spcPct val="0"/>
        </a:spcAft>
        <a:buFont typeface="Arial" panose="020B0604020202020204" pitchFamily="34" charset="0"/>
        <a:buChar char="•"/>
        <a:defRPr sz="11520" kern="1200">
          <a:solidFill>
            <a:schemeClr val="tx1"/>
          </a:solidFill>
          <a:latin typeface="+mn-lt"/>
          <a:ea typeface="+mn-ea"/>
          <a:cs typeface="+mn-cs"/>
        </a:defRPr>
      </a:lvl3pPr>
      <a:lvl4pPr marL="7680960" indent="-1097280" algn="l" rtl="0" fontAlgn="base">
        <a:spcBef>
          <a:spcPct val="20000"/>
        </a:spcBef>
        <a:spcAft>
          <a:spcPct val="0"/>
        </a:spcAft>
        <a:buFont typeface="Arial" panose="020B0604020202020204" pitchFamily="34" charset="0"/>
        <a:buChar char="–"/>
        <a:defRPr sz="9600" kern="1200">
          <a:solidFill>
            <a:schemeClr val="tx1"/>
          </a:solidFill>
          <a:latin typeface="+mn-lt"/>
          <a:ea typeface="+mn-ea"/>
          <a:cs typeface="+mn-cs"/>
        </a:defRPr>
      </a:lvl4pPr>
      <a:lvl5pPr marL="9875520" indent="-1097280" algn="l" rtl="0" fontAlgn="base">
        <a:spcBef>
          <a:spcPct val="20000"/>
        </a:spcBef>
        <a:spcAft>
          <a:spcPct val="0"/>
        </a:spcAft>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G"/><Relationship Id="rId18" Type="http://schemas.openxmlformats.org/officeDocument/2006/relationships/image" Target="../media/image16.jp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JPG"/><Relationship Id="rId17" Type="http://schemas.openxmlformats.org/officeDocument/2006/relationships/image" Target="../media/image15.JPG"/><Relationship Id="rId2" Type="http://schemas.openxmlformats.org/officeDocument/2006/relationships/notesSlide" Target="../notesSlides/notesSlide1.xml"/><Relationship Id="rId16"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5" Type="http://schemas.openxmlformats.org/officeDocument/2006/relationships/image" Target="../media/image13.JPG"/><Relationship Id="rId10" Type="http://schemas.openxmlformats.org/officeDocument/2006/relationships/image" Target="../media/image8.JPG"/><Relationship Id="rId19" Type="http://schemas.openxmlformats.org/officeDocument/2006/relationships/image" Target="../media/image17.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83040A-5BEE-456B-99D2-EA2DC6032946}"/>
              </a:ext>
            </a:extLst>
          </p:cNvPr>
          <p:cNvSpPr/>
          <p:nvPr/>
        </p:nvSpPr>
        <p:spPr>
          <a:xfrm>
            <a:off x="62474" y="25732937"/>
            <a:ext cx="14391266" cy="6001643"/>
          </a:xfrm>
          <a:prstGeom prst="rect">
            <a:avLst/>
          </a:prstGeom>
        </p:spPr>
        <p:txBody>
          <a:bodyPr wrap="square">
            <a:spAutoFit/>
          </a:bodyPr>
          <a:lstStyle/>
          <a:p>
            <a:r>
              <a:rPr lang="en-US" sz="3200" b="1" dirty="0"/>
              <a:t>Goal - </a:t>
            </a:r>
            <a:r>
              <a:rPr lang="en-US" sz="3200" dirty="0"/>
              <a:t>combine a presentation on electric propulsion and a demonstration of the PEPL-70 EP device in a vacuum chamber while encouraging diversity in engineering by recruiting undergraduate students from the Women in Aeronautics and Astronautics </a:t>
            </a:r>
          </a:p>
          <a:p>
            <a:pPr algn="ctr"/>
            <a:endParaRPr lang="en-US" sz="3200" dirty="0"/>
          </a:p>
          <a:p>
            <a:pPr algn="ctr"/>
            <a:endParaRPr lang="en-US" sz="3200" dirty="0"/>
          </a:p>
          <a:p>
            <a:pPr algn="ctr"/>
            <a:endParaRPr lang="en-US" sz="3200" dirty="0"/>
          </a:p>
          <a:p>
            <a:pPr algn="ctr"/>
            <a:endParaRPr lang="en-US" sz="3200" dirty="0"/>
          </a:p>
          <a:p>
            <a:pPr algn="ctr"/>
            <a:endParaRPr lang="en-US" sz="3200" dirty="0"/>
          </a:p>
          <a:p>
            <a:pPr algn="ctr"/>
            <a:endParaRPr lang="en-US" sz="3200" dirty="0"/>
          </a:p>
          <a:p>
            <a:pPr algn="ctr"/>
            <a:endParaRPr lang="en-US" sz="3200" dirty="0"/>
          </a:p>
          <a:p>
            <a:pPr algn="ctr"/>
            <a:r>
              <a:rPr lang="en-US" sz="3200" b="1" dirty="0"/>
              <a:t>Only about 15% of the aerospace engineering graduate students at the University of Michigan and 10% of the graduates from PEPL are women [3].  </a:t>
            </a:r>
          </a:p>
        </p:txBody>
      </p:sp>
      <p:sp>
        <p:nvSpPr>
          <p:cNvPr id="60" name="Rectangle 59"/>
          <p:cNvSpPr/>
          <p:nvPr/>
        </p:nvSpPr>
        <p:spPr>
          <a:xfrm>
            <a:off x="0" y="31636823"/>
            <a:ext cx="43891200" cy="1274695"/>
          </a:xfrm>
          <a:prstGeom prst="rect">
            <a:avLst/>
          </a:prstGeom>
          <a:solidFill>
            <a:srgbClr val="0027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15240"/>
            <a:ext cx="43891200" cy="3140974"/>
          </a:xfrm>
          <a:prstGeom prst="rect">
            <a:avLst/>
          </a:prstGeom>
          <a:solidFill>
            <a:srgbClr val="0027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8" name="Title 1"/>
          <p:cNvSpPr>
            <a:spLocks noGrp="1"/>
          </p:cNvSpPr>
          <p:nvPr>
            <p:ph type="title"/>
          </p:nvPr>
        </p:nvSpPr>
        <p:spPr>
          <a:xfrm>
            <a:off x="139512" y="-186766"/>
            <a:ext cx="34455288" cy="3387166"/>
          </a:xfrm>
        </p:spPr>
        <p:txBody>
          <a:bodyPr/>
          <a:lstStyle/>
          <a:p>
            <a:pPr lvl="0" algn="l"/>
            <a:r>
              <a:rPr lang="en-US" altLang="en-US" sz="6600" b="1" dirty="0">
                <a:solidFill>
                  <a:schemeClr val="bg1"/>
                </a:solidFill>
                <a:cs typeface="Aharoni" panose="02010803020104030203" pitchFamily="2" charset="-79"/>
              </a:rPr>
              <a:t>Development of a Mobile Electric Propulsion Demonstration for STEM Outreach</a:t>
            </a:r>
            <a:br>
              <a:rPr lang="en-US" altLang="en-US" sz="6600" b="1" dirty="0">
                <a:solidFill>
                  <a:schemeClr val="bg1"/>
                </a:solidFill>
                <a:cs typeface="Aharoni" panose="02010803020104030203" pitchFamily="2" charset="-79"/>
              </a:rPr>
            </a:br>
            <a:r>
              <a:rPr lang="en-US" altLang="en-US" sz="4400" b="1" dirty="0">
                <a:solidFill>
                  <a:schemeClr val="bg1"/>
                </a:solidFill>
                <a:cs typeface="Arial" panose="020B0604020202020204" pitchFamily="34" charset="0"/>
              </a:rPr>
              <a:t>Katherine Wolff, </a:t>
            </a:r>
            <a:r>
              <a:rPr lang="en-US" sz="4400" dirty="0">
                <a:solidFill>
                  <a:schemeClr val="bg1"/>
                </a:solidFill>
                <a:cs typeface="Arial" panose="020B0604020202020204" pitchFamily="34" charset="0"/>
              </a:rPr>
              <a:t> Nora Shapiro, Sarah E. </a:t>
            </a:r>
            <a:r>
              <a:rPr lang="en-US" sz="4400" dirty="0" err="1">
                <a:solidFill>
                  <a:schemeClr val="bg1"/>
                </a:solidFill>
                <a:cs typeface="Arial" panose="020B0604020202020204" pitchFamily="34" charset="0"/>
              </a:rPr>
              <a:t>Cusson</a:t>
            </a:r>
            <a:r>
              <a:rPr lang="en-US" sz="4400" dirty="0">
                <a:solidFill>
                  <a:schemeClr val="bg1"/>
                </a:solidFill>
                <a:cs typeface="Arial" panose="020B0604020202020204" pitchFamily="34" charset="0"/>
              </a:rPr>
              <a:t>, Marcel P. </a:t>
            </a:r>
            <a:r>
              <a:rPr lang="en-US" sz="4400" dirty="0" err="1">
                <a:solidFill>
                  <a:schemeClr val="bg1"/>
                </a:solidFill>
                <a:cs typeface="Arial" panose="020B0604020202020204" pitchFamily="34" charset="0"/>
              </a:rPr>
              <a:t>Georgin</a:t>
            </a:r>
            <a:r>
              <a:rPr lang="en-US" sz="4400" dirty="0">
                <a:solidFill>
                  <a:schemeClr val="bg1"/>
                </a:solidFill>
                <a:cs typeface="Arial" panose="020B0604020202020204" pitchFamily="34" charset="0"/>
              </a:rPr>
              <a:t>, Benjamin A. </a:t>
            </a:r>
            <a:r>
              <a:rPr lang="en-US" sz="4400" dirty="0" err="1">
                <a:solidFill>
                  <a:schemeClr val="bg1"/>
                </a:solidFill>
                <a:cs typeface="Arial" panose="020B0604020202020204" pitchFamily="34" charset="0"/>
              </a:rPr>
              <a:t>Jorns</a:t>
            </a:r>
            <a:r>
              <a:rPr lang="en-US" sz="4400" dirty="0">
                <a:solidFill>
                  <a:schemeClr val="bg1"/>
                </a:solidFill>
                <a:cs typeface="Arial" panose="020B0604020202020204" pitchFamily="34" charset="0"/>
              </a:rPr>
              <a:t>, and Alec D. Gallimore</a:t>
            </a:r>
            <a:br>
              <a:rPr lang="en-US" sz="4400" dirty="0">
                <a:solidFill>
                  <a:schemeClr val="bg1"/>
                </a:solidFill>
                <a:cs typeface="Arial" panose="020B0604020202020204" pitchFamily="34" charset="0"/>
              </a:rPr>
            </a:br>
            <a:r>
              <a:rPr lang="en-US" sz="4400" i="1" dirty="0">
                <a:solidFill>
                  <a:schemeClr val="bg1"/>
                </a:solidFill>
                <a:cs typeface="Arial" panose="020B0604020202020204" pitchFamily="34" charset="0"/>
              </a:rPr>
              <a:t>Department of Aerospace Engineering, University of Michigan, Ann Arbor, MI 48109</a:t>
            </a:r>
            <a:endParaRPr lang="en-US" altLang="en-US" sz="6000" i="1" dirty="0">
              <a:solidFill>
                <a:schemeClr val="bg1"/>
              </a:solidFill>
              <a:cs typeface="Aharoni" panose="02010803020104030203" pitchFamily="2" charset="-79"/>
            </a:endParaRPr>
          </a:p>
        </p:txBody>
      </p:sp>
      <p:sp>
        <p:nvSpPr>
          <p:cNvPr id="1434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3566160" indent="-1371600">
              <a:defRPr>
                <a:solidFill>
                  <a:schemeClr val="tx1"/>
                </a:solidFill>
                <a:latin typeface="Calibri" panose="020F0502020204030204" pitchFamily="34" charset="0"/>
              </a:defRPr>
            </a:lvl2pPr>
            <a:lvl3pPr marL="5486400" indent="-1097280">
              <a:defRPr>
                <a:solidFill>
                  <a:schemeClr val="tx1"/>
                </a:solidFill>
                <a:latin typeface="Calibri" panose="020F0502020204030204" pitchFamily="34" charset="0"/>
              </a:defRPr>
            </a:lvl3pPr>
            <a:lvl4pPr marL="7680960" indent="-1097280">
              <a:defRPr>
                <a:solidFill>
                  <a:schemeClr val="tx1"/>
                </a:solidFill>
                <a:latin typeface="Calibri" panose="020F0502020204030204" pitchFamily="34" charset="0"/>
              </a:defRPr>
            </a:lvl4pPr>
            <a:lvl5pPr marL="9875520" indent="-1097280">
              <a:defRPr>
                <a:solidFill>
                  <a:schemeClr val="tx1"/>
                </a:solidFill>
                <a:latin typeface="Calibri" panose="020F0502020204030204" pitchFamily="34" charset="0"/>
              </a:defRPr>
            </a:lvl5pPr>
            <a:lvl6pPr marL="12070080" indent="-1097280" fontAlgn="base">
              <a:spcBef>
                <a:spcPct val="0"/>
              </a:spcBef>
              <a:spcAft>
                <a:spcPct val="0"/>
              </a:spcAft>
              <a:defRPr>
                <a:solidFill>
                  <a:schemeClr val="tx1"/>
                </a:solidFill>
                <a:latin typeface="Calibri" panose="020F0502020204030204" pitchFamily="34" charset="0"/>
              </a:defRPr>
            </a:lvl6pPr>
            <a:lvl7pPr marL="14264640" indent="-1097280" fontAlgn="base">
              <a:spcBef>
                <a:spcPct val="0"/>
              </a:spcBef>
              <a:spcAft>
                <a:spcPct val="0"/>
              </a:spcAft>
              <a:defRPr>
                <a:solidFill>
                  <a:schemeClr val="tx1"/>
                </a:solidFill>
                <a:latin typeface="Calibri" panose="020F0502020204030204" pitchFamily="34" charset="0"/>
              </a:defRPr>
            </a:lvl7pPr>
            <a:lvl8pPr marL="16459200" indent="-1097280" fontAlgn="base">
              <a:spcBef>
                <a:spcPct val="0"/>
              </a:spcBef>
              <a:spcAft>
                <a:spcPct val="0"/>
              </a:spcAft>
              <a:defRPr>
                <a:solidFill>
                  <a:schemeClr val="tx1"/>
                </a:solidFill>
                <a:latin typeface="Calibri" panose="020F0502020204030204" pitchFamily="34" charset="0"/>
              </a:defRPr>
            </a:lvl8pPr>
            <a:lvl9pPr marL="18653760" indent="-109728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dirty="0">
                <a:solidFill>
                  <a:schemeClr val="bg1"/>
                </a:solidFill>
              </a:rPr>
              <a:t>9</a:t>
            </a:r>
            <a:r>
              <a:rPr lang="en-US" altLang="en-US" baseline="30000" dirty="0">
                <a:solidFill>
                  <a:schemeClr val="bg1"/>
                </a:solidFill>
              </a:rPr>
              <a:t>th</a:t>
            </a:r>
            <a:r>
              <a:rPr lang="en-US" altLang="en-US" dirty="0">
                <a:solidFill>
                  <a:schemeClr val="bg1"/>
                </a:solidFill>
              </a:rPr>
              <a:t> Annual Michigan Institute of Plasma Science and Engineering Graduate Symposium</a:t>
            </a:r>
          </a:p>
        </p:txBody>
      </p:sp>
      <p:sp>
        <p:nvSpPr>
          <p:cNvPr id="1434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3566160" indent="-1371600">
              <a:defRPr>
                <a:solidFill>
                  <a:schemeClr val="tx1"/>
                </a:solidFill>
                <a:latin typeface="Calibri" panose="020F0502020204030204" pitchFamily="34" charset="0"/>
              </a:defRPr>
            </a:lvl2pPr>
            <a:lvl3pPr marL="5486400" indent="-1097280">
              <a:defRPr>
                <a:solidFill>
                  <a:schemeClr val="tx1"/>
                </a:solidFill>
                <a:latin typeface="Calibri" panose="020F0502020204030204" pitchFamily="34" charset="0"/>
              </a:defRPr>
            </a:lvl3pPr>
            <a:lvl4pPr marL="7680960" indent="-1097280">
              <a:defRPr>
                <a:solidFill>
                  <a:schemeClr val="tx1"/>
                </a:solidFill>
                <a:latin typeface="Calibri" panose="020F0502020204030204" pitchFamily="34" charset="0"/>
              </a:defRPr>
            </a:lvl4pPr>
            <a:lvl5pPr marL="9875520" indent="-1097280">
              <a:defRPr>
                <a:solidFill>
                  <a:schemeClr val="tx1"/>
                </a:solidFill>
                <a:latin typeface="Calibri" panose="020F0502020204030204" pitchFamily="34" charset="0"/>
              </a:defRPr>
            </a:lvl5pPr>
            <a:lvl6pPr marL="12070080" indent="-1097280" fontAlgn="base">
              <a:spcBef>
                <a:spcPct val="0"/>
              </a:spcBef>
              <a:spcAft>
                <a:spcPct val="0"/>
              </a:spcAft>
              <a:defRPr>
                <a:solidFill>
                  <a:schemeClr val="tx1"/>
                </a:solidFill>
                <a:latin typeface="Calibri" panose="020F0502020204030204" pitchFamily="34" charset="0"/>
              </a:defRPr>
            </a:lvl6pPr>
            <a:lvl7pPr marL="14264640" indent="-1097280" fontAlgn="base">
              <a:spcBef>
                <a:spcPct val="0"/>
              </a:spcBef>
              <a:spcAft>
                <a:spcPct val="0"/>
              </a:spcAft>
              <a:defRPr>
                <a:solidFill>
                  <a:schemeClr val="tx1"/>
                </a:solidFill>
                <a:latin typeface="Calibri" panose="020F0502020204030204" pitchFamily="34" charset="0"/>
              </a:defRPr>
            </a:lvl7pPr>
            <a:lvl8pPr marL="16459200" indent="-1097280" fontAlgn="base">
              <a:spcBef>
                <a:spcPct val="0"/>
              </a:spcBef>
              <a:spcAft>
                <a:spcPct val="0"/>
              </a:spcAft>
              <a:defRPr>
                <a:solidFill>
                  <a:schemeClr val="tx1"/>
                </a:solidFill>
                <a:latin typeface="Calibri" panose="020F0502020204030204" pitchFamily="34" charset="0"/>
              </a:defRPr>
            </a:lvl8pPr>
            <a:lvl9pPr marL="18653760" indent="-1097280" fontAlgn="base">
              <a:spcBef>
                <a:spcPct val="0"/>
              </a:spcBef>
              <a:spcAft>
                <a:spcPct val="0"/>
              </a:spcAft>
              <a:defRPr>
                <a:solidFill>
                  <a:schemeClr val="tx1"/>
                </a:solidFill>
                <a:latin typeface="Calibri" panose="020F0502020204030204" pitchFamily="34" charset="0"/>
              </a:defRPr>
            </a:lvl9pPr>
          </a:lstStyle>
          <a:p>
            <a:r>
              <a:rPr lang="en-US" altLang="en-US" dirty="0">
                <a:solidFill>
                  <a:srgbClr val="FFCB05"/>
                </a:solidFill>
              </a:rPr>
              <a:t> </a:t>
            </a:r>
          </a:p>
        </p:txBody>
      </p:sp>
      <p:sp>
        <p:nvSpPr>
          <p:cNvPr id="23" name="TextBox 22"/>
          <p:cNvSpPr txBox="1"/>
          <p:nvPr/>
        </p:nvSpPr>
        <p:spPr>
          <a:xfrm>
            <a:off x="29653329" y="25135316"/>
            <a:ext cx="14105934" cy="6370975"/>
          </a:xfrm>
          <a:prstGeom prst="rect">
            <a:avLst/>
          </a:prstGeom>
          <a:noFill/>
        </p:spPr>
        <p:txBody>
          <a:bodyPr wrap="square" rtlCol="0">
            <a:spAutoFit/>
          </a:bodyPr>
          <a:lstStyle/>
          <a:p>
            <a:pPr algn="ctr"/>
            <a:r>
              <a:rPr lang="en-US" sz="3200" b="1" dirty="0"/>
              <a:t>The authors would like to express their sincere thanks to the University of Michigan College of Engineering and the Michigan Institute for Plasma Science and Engineering for sponsoring this project.</a:t>
            </a:r>
          </a:p>
          <a:p>
            <a:endParaRPr lang="en-US" sz="3200" dirty="0"/>
          </a:p>
          <a:p>
            <a:r>
              <a:rPr lang="en-US" sz="2800" dirty="0"/>
              <a:t>[1] National Academy of Engineering, C. o. P. U. o. E. M., Changing the conversation: messages for improving public understanding of engineering, National Academies Press, 2008.</a:t>
            </a:r>
          </a:p>
          <a:p>
            <a:endParaRPr lang="en-US" sz="2800" dirty="0"/>
          </a:p>
          <a:p>
            <a:r>
              <a:rPr lang="en-US" sz="2800" dirty="0"/>
              <a:t>[2] Borrego, M., Knight, D. B., Gibbs Jr, K., and </a:t>
            </a:r>
            <a:r>
              <a:rPr lang="en-US" sz="2800" dirty="0" err="1"/>
              <a:t>Crede</a:t>
            </a:r>
            <a:r>
              <a:rPr lang="en-US" sz="2800" dirty="0"/>
              <a:t>, E., Pursuing Graduate Study: Factors Underlying Undergraduate Engineering Students' Decisions, Journal of Engineering Education, Vol. 107, No. 1, 2018, pp.140163.</a:t>
            </a:r>
          </a:p>
          <a:p>
            <a:endParaRPr lang="en-US" sz="2800" dirty="0"/>
          </a:p>
          <a:p>
            <a:r>
              <a:rPr lang="en-US" sz="2800" dirty="0"/>
              <a:t>[3] Department of Aerospace Engineering Statistics, https://www.petersons.com/graduate-schools/university-of-michigan-college-of-engineering-department-of-aerospace-engineering-000_10039578.aspx, 2018.</a:t>
            </a:r>
          </a:p>
        </p:txBody>
      </p:sp>
      <p:grpSp>
        <p:nvGrpSpPr>
          <p:cNvPr id="64" name="Group 63"/>
          <p:cNvGrpSpPr/>
          <p:nvPr/>
        </p:nvGrpSpPr>
        <p:grpSpPr>
          <a:xfrm>
            <a:off x="457200" y="10029590"/>
            <a:ext cx="13716000" cy="990600"/>
            <a:chOff x="266700" y="3108079"/>
            <a:chExt cx="11087100" cy="990600"/>
          </a:xfrm>
          <a:solidFill>
            <a:srgbClr val="00274C"/>
          </a:solidFill>
        </p:grpSpPr>
        <p:sp>
          <p:nvSpPr>
            <p:cNvPr id="65" name="Rounded Rectangle 64"/>
            <p:cNvSpPr/>
            <p:nvPr/>
          </p:nvSpPr>
          <p:spPr>
            <a:xfrm>
              <a:off x="266700" y="3108079"/>
              <a:ext cx="11087100" cy="990600"/>
            </a:xfrm>
            <a:prstGeom prst="roundRect">
              <a:avLst/>
            </a:prstGeom>
            <a:grpFill/>
            <a:ln>
              <a:solidFill>
                <a:srgbClr val="FFC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p:cNvSpPr txBox="1"/>
            <p:nvPr/>
          </p:nvSpPr>
          <p:spPr>
            <a:xfrm>
              <a:off x="356118" y="3134341"/>
              <a:ext cx="6328288" cy="923330"/>
            </a:xfrm>
            <a:prstGeom prst="rect">
              <a:avLst/>
            </a:prstGeom>
            <a:grpFill/>
          </p:spPr>
          <p:txBody>
            <a:bodyPr wrap="none" rtlCol="0">
              <a:spAutoFit/>
            </a:bodyPr>
            <a:lstStyle/>
            <a:p>
              <a:r>
                <a:rPr lang="en-US" sz="5400" b="1" dirty="0">
                  <a:solidFill>
                    <a:schemeClr val="bg1"/>
                  </a:solidFill>
                  <a:latin typeface="+mj-lt"/>
                </a:rPr>
                <a:t>Challenges for STEM Fields</a:t>
              </a:r>
            </a:p>
          </p:txBody>
        </p:sp>
      </p:grpSp>
      <p:grpSp>
        <p:nvGrpSpPr>
          <p:cNvPr id="327" name="Group 326"/>
          <p:cNvGrpSpPr/>
          <p:nvPr/>
        </p:nvGrpSpPr>
        <p:grpSpPr>
          <a:xfrm>
            <a:off x="457200" y="3478639"/>
            <a:ext cx="13716000" cy="990600"/>
            <a:chOff x="266700" y="4114800"/>
            <a:chExt cx="11087100" cy="990600"/>
          </a:xfrm>
          <a:solidFill>
            <a:srgbClr val="00274C"/>
          </a:solidFill>
        </p:grpSpPr>
        <p:sp>
          <p:nvSpPr>
            <p:cNvPr id="328" name="Rounded Rectangle 327"/>
            <p:cNvSpPr/>
            <p:nvPr/>
          </p:nvSpPr>
          <p:spPr>
            <a:xfrm>
              <a:off x="266700" y="4114800"/>
              <a:ext cx="11087100" cy="990600"/>
            </a:xfrm>
            <a:prstGeom prst="roundRect">
              <a:avLst/>
            </a:prstGeom>
            <a:grpFill/>
            <a:ln>
              <a:solidFill>
                <a:srgbClr val="FFC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TextBox 328"/>
            <p:cNvSpPr txBox="1"/>
            <p:nvPr/>
          </p:nvSpPr>
          <p:spPr>
            <a:xfrm>
              <a:off x="356118" y="4141062"/>
              <a:ext cx="1836080" cy="923330"/>
            </a:xfrm>
            <a:prstGeom prst="rect">
              <a:avLst/>
            </a:prstGeom>
            <a:grpFill/>
          </p:spPr>
          <p:txBody>
            <a:bodyPr wrap="none" rtlCol="0">
              <a:spAutoFit/>
            </a:bodyPr>
            <a:lstStyle/>
            <a:p>
              <a:r>
                <a:rPr lang="en-US" sz="5400" b="1" dirty="0">
                  <a:solidFill>
                    <a:schemeClr val="bg1"/>
                  </a:solidFill>
                  <a:latin typeface="+mj-lt"/>
                </a:rPr>
                <a:t>Abstract</a:t>
              </a:r>
            </a:p>
          </p:txBody>
        </p:sp>
      </p:grpSp>
      <p:sp>
        <p:nvSpPr>
          <p:cNvPr id="348" name="Rectangle 347"/>
          <p:cNvSpPr/>
          <p:nvPr/>
        </p:nvSpPr>
        <p:spPr>
          <a:xfrm>
            <a:off x="3492843" y="16400181"/>
            <a:ext cx="1496238" cy="14597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ectangle 348"/>
          <p:cNvSpPr/>
          <p:nvPr/>
        </p:nvSpPr>
        <p:spPr>
          <a:xfrm>
            <a:off x="4460520" y="13042419"/>
            <a:ext cx="2220960" cy="11797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ectangle 349"/>
          <p:cNvSpPr/>
          <p:nvPr/>
        </p:nvSpPr>
        <p:spPr>
          <a:xfrm>
            <a:off x="6400801" y="14165045"/>
            <a:ext cx="1814323" cy="2324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p:cNvSpPr/>
          <p:nvPr/>
        </p:nvSpPr>
        <p:spPr>
          <a:xfrm>
            <a:off x="4713241" y="13899742"/>
            <a:ext cx="112853" cy="11797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3" name="Group 352"/>
          <p:cNvGrpSpPr/>
          <p:nvPr/>
        </p:nvGrpSpPr>
        <p:grpSpPr>
          <a:xfrm>
            <a:off x="480325" y="18071935"/>
            <a:ext cx="13716000" cy="990600"/>
            <a:chOff x="266700" y="4114800"/>
            <a:chExt cx="11087100" cy="990600"/>
          </a:xfrm>
          <a:solidFill>
            <a:srgbClr val="00274C"/>
          </a:solidFill>
        </p:grpSpPr>
        <p:sp>
          <p:nvSpPr>
            <p:cNvPr id="354" name="Rounded Rectangle 353"/>
            <p:cNvSpPr/>
            <p:nvPr/>
          </p:nvSpPr>
          <p:spPr>
            <a:xfrm>
              <a:off x="266700" y="4114800"/>
              <a:ext cx="11087100" cy="990600"/>
            </a:xfrm>
            <a:prstGeom prst="roundRect">
              <a:avLst/>
            </a:prstGeom>
            <a:grpFill/>
            <a:ln>
              <a:solidFill>
                <a:srgbClr val="FFC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TextBox 354"/>
            <p:cNvSpPr txBox="1"/>
            <p:nvPr/>
          </p:nvSpPr>
          <p:spPr>
            <a:xfrm>
              <a:off x="356118" y="4141062"/>
              <a:ext cx="6700690" cy="923330"/>
            </a:xfrm>
            <a:prstGeom prst="rect">
              <a:avLst/>
            </a:prstGeom>
            <a:grpFill/>
          </p:spPr>
          <p:txBody>
            <a:bodyPr wrap="none" rtlCol="0">
              <a:spAutoFit/>
            </a:bodyPr>
            <a:lstStyle/>
            <a:p>
              <a:r>
                <a:rPr lang="en-US" sz="5400" b="1" dirty="0">
                  <a:solidFill>
                    <a:schemeClr val="bg1"/>
                  </a:solidFill>
                  <a:latin typeface="+mj-lt"/>
                </a:rPr>
                <a:t>PEPL Outreach Involvement</a:t>
              </a:r>
            </a:p>
          </p:txBody>
        </p:sp>
      </p:grpSp>
      <p:grpSp>
        <p:nvGrpSpPr>
          <p:cNvPr id="483" name="Group 482"/>
          <p:cNvGrpSpPr/>
          <p:nvPr/>
        </p:nvGrpSpPr>
        <p:grpSpPr>
          <a:xfrm>
            <a:off x="29638581" y="23992316"/>
            <a:ext cx="13716000" cy="990600"/>
            <a:chOff x="266700" y="4114800"/>
            <a:chExt cx="11087100" cy="990600"/>
          </a:xfrm>
          <a:solidFill>
            <a:srgbClr val="00274C"/>
          </a:solidFill>
        </p:grpSpPr>
        <p:sp>
          <p:nvSpPr>
            <p:cNvPr id="484" name="Rounded Rectangle 483"/>
            <p:cNvSpPr/>
            <p:nvPr/>
          </p:nvSpPr>
          <p:spPr>
            <a:xfrm>
              <a:off x="266700" y="4114800"/>
              <a:ext cx="11087100" cy="990600"/>
            </a:xfrm>
            <a:prstGeom prst="roundRect">
              <a:avLst/>
            </a:prstGeom>
            <a:grpFill/>
            <a:ln>
              <a:solidFill>
                <a:srgbClr val="FFC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TextBox 484"/>
            <p:cNvSpPr txBox="1"/>
            <p:nvPr/>
          </p:nvSpPr>
          <p:spPr>
            <a:xfrm>
              <a:off x="356118" y="4141062"/>
              <a:ext cx="7375919" cy="923330"/>
            </a:xfrm>
            <a:prstGeom prst="rect">
              <a:avLst/>
            </a:prstGeom>
            <a:grpFill/>
          </p:spPr>
          <p:txBody>
            <a:bodyPr wrap="none" rtlCol="0">
              <a:spAutoFit/>
            </a:bodyPr>
            <a:lstStyle/>
            <a:p>
              <a:r>
                <a:rPr lang="en-US" sz="5400" b="1" dirty="0">
                  <a:solidFill>
                    <a:schemeClr val="bg1"/>
                  </a:solidFill>
                  <a:latin typeface="+mj-lt"/>
                </a:rPr>
                <a:t>Acknowledgements and References</a:t>
              </a: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70691" y="594361"/>
            <a:ext cx="6582969" cy="1991200"/>
          </a:xfrm>
          <a:prstGeom prst="rect">
            <a:avLst/>
          </a:prstGeom>
        </p:spPr>
      </p:pic>
      <p:sp>
        <p:nvSpPr>
          <p:cNvPr id="2" name="TextBox 1">
            <a:extLst>
              <a:ext uri="{FF2B5EF4-FFF2-40B4-BE49-F238E27FC236}">
                <a16:creationId xmlns:a16="http://schemas.microsoft.com/office/drawing/2014/main" id="{CD2DEE17-0DA9-4333-B134-3CFE33E4EBC2}"/>
              </a:ext>
            </a:extLst>
          </p:cNvPr>
          <p:cNvSpPr txBox="1"/>
          <p:nvPr/>
        </p:nvSpPr>
        <p:spPr>
          <a:xfrm>
            <a:off x="351572" y="4484147"/>
            <a:ext cx="13795961" cy="6370975"/>
          </a:xfrm>
          <a:prstGeom prst="rect">
            <a:avLst/>
          </a:prstGeom>
          <a:noFill/>
        </p:spPr>
        <p:txBody>
          <a:bodyPr wrap="square" rtlCol="0">
            <a:spAutoFit/>
          </a:bodyPr>
          <a:lstStyle/>
          <a:p>
            <a:r>
              <a:rPr lang="en-US" sz="3200" dirty="0"/>
              <a:t>Public outreach is critical to recruit the next generation of engineers and scientists as well as correct misconceptions about the engineering discipline.  In particular, outreach for plasma sciences and engineering is challenging as the ideas and technologies are removed from everyday life.  In response to this need, the </a:t>
            </a:r>
            <a:r>
              <a:rPr lang="en-US" sz="3200" dirty="0" err="1"/>
              <a:t>Plasmadynamics</a:t>
            </a:r>
            <a:r>
              <a:rPr lang="en-US" sz="3200" dirty="0"/>
              <a:t> and Electric Propulsion Laboratory (PEPL) at the University of Michigan is developing a mobile-demonstration platform to bring advanced propulsion technology into high school classrooms in the greater Ann Arbor area to build interest in plasma science and engineering.  To design, build, and staff this outreach tool, undergraduates from the Women in Aeronautics and Astronautics were recruited. The implementation of the team and the design of the setup is discussed.</a:t>
            </a:r>
          </a:p>
          <a:p>
            <a:endParaRPr lang="en-US" sz="2800" dirty="0"/>
          </a:p>
          <a:p>
            <a:endParaRPr lang="en-US" sz="2800" dirty="0"/>
          </a:p>
        </p:txBody>
      </p:sp>
      <p:sp>
        <p:nvSpPr>
          <p:cNvPr id="39" name="TextBox 38">
            <a:extLst>
              <a:ext uri="{FF2B5EF4-FFF2-40B4-BE49-F238E27FC236}">
                <a16:creationId xmlns:a16="http://schemas.microsoft.com/office/drawing/2014/main" id="{6A59EEB6-A10A-4A12-80C4-93C79DA752FA}"/>
              </a:ext>
            </a:extLst>
          </p:cNvPr>
          <p:cNvSpPr txBox="1"/>
          <p:nvPr/>
        </p:nvSpPr>
        <p:spPr>
          <a:xfrm>
            <a:off x="305951" y="11071903"/>
            <a:ext cx="13841582" cy="6986528"/>
          </a:xfrm>
          <a:prstGeom prst="rect">
            <a:avLst/>
          </a:prstGeom>
          <a:noFill/>
        </p:spPr>
        <p:txBody>
          <a:bodyPr wrap="square" rtlCol="0">
            <a:spAutoFit/>
          </a:bodyPr>
          <a:lstStyle/>
          <a:p>
            <a:pPr marL="342900" indent="-342900">
              <a:buFont typeface="Arial" panose="020B0604020202020204" pitchFamily="34" charset="0"/>
              <a:buChar char="•"/>
            </a:pPr>
            <a:r>
              <a:rPr lang="en-US" sz="3200" dirty="0"/>
              <a:t>Children, educators, and the public hold misconceptions and limited understanding of the engineering profession [1]</a:t>
            </a:r>
          </a:p>
          <a:p>
            <a:pPr marL="2537460" lvl="1" indent="-342900">
              <a:buFont typeface="Arial" panose="020B0604020202020204" pitchFamily="34" charset="0"/>
              <a:buChar char="•"/>
            </a:pPr>
            <a:r>
              <a:rPr lang="en-US" sz="3200" dirty="0"/>
              <a:t>No room for creativity</a:t>
            </a:r>
          </a:p>
          <a:p>
            <a:pPr marL="2537460" lvl="1" indent="-342900">
              <a:buFont typeface="Arial" panose="020B0604020202020204" pitchFamily="34" charset="0"/>
              <a:buChar char="•"/>
            </a:pPr>
            <a:r>
              <a:rPr lang="en-US" sz="3200" dirty="0"/>
              <a:t>STEM fields are lonely</a:t>
            </a:r>
          </a:p>
          <a:p>
            <a:pPr marL="2537460" lvl="1" indent="-342900">
              <a:buFont typeface="Arial" panose="020B0604020202020204" pitchFamily="34" charset="0"/>
              <a:buChar char="•"/>
            </a:pPr>
            <a:r>
              <a:rPr lang="en-US" sz="3200" dirty="0"/>
              <a:t>Must be a “straight A” student</a:t>
            </a:r>
          </a:p>
          <a:p>
            <a:pPr marL="2537460" lvl="1" indent="-342900">
              <a:buFont typeface="Arial" panose="020B0604020202020204" pitchFamily="34" charset="0"/>
              <a:buChar char="•"/>
            </a:pPr>
            <a:r>
              <a:rPr lang="en-US" sz="3200" dirty="0"/>
              <a:t>Women aren’t as capable as men</a:t>
            </a:r>
          </a:p>
          <a:p>
            <a:pPr marL="2537460" lvl="1" indent="-342900">
              <a:buFont typeface="Arial" panose="020B0604020202020204" pitchFamily="34" charset="0"/>
              <a:buChar char="•"/>
            </a:pPr>
            <a:r>
              <a:rPr lang="en-US" sz="3200" dirty="0"/>
              <a:t>Everyone in STEM becomes a scientist</a:t>
            </a:r>
          </a:p>
          <a:p>
            <a:pPr marL="342900" indent="-342900">
              <a:buFont typeface="Arial" panose="020B0604020202020204" pitchFamily="34" charset="0"/>
              <a:buChar char="•"/>
            </a:pPr>
            <a:r>
              <a:rPr lang="en-US" sz="3200" dirty="0"/>
              <a:t>Enrollment in engineering graduate programs is declining [2]</a:t>
            </a:r>
          </a:p>
          <a:p>
            <a:pPr marL="2537460" lvl="1" indent="-342900">
              <a:buFont typeface="Arial" panose="020B0604020202020204" pitchFamily="34" charset="0"/>
              <a:buChar char="•"/>
            </a:pPr>
            <a:r>
              <a:rPr lang="en-US" sz="3200" dirty="0"/>
              <a:t>Graduate degrees are simply extensions of bachelor’s degrees with harder classes</a:t>
            </a:r>
          </a:p>
          <a:p>
            <a:pPr marL="2537460" lvl="1" indent="-342900">
              <a:buFont typeface="Arial" panose="020B0604020202020204" pitchFamily="34" charset="0"/>
              <a:buChar char="•"/>
            </a:pPr>
            <a:r>
              <a:rPr lang="en-US" sz="3200" dirty="0"/>
              <a:t>Talent pool may start to deplete</a:t>
            </a:r>
          </a:p>
          <a:p>
            <a:pPr marL="2537460" lvl="1" indent="-342900">
              <a:buFont typeface="Arial" panose="020B0604020202020204" pitchFamily="34" charset="0"/>
              <a:buChar char="•"/>
            </a:pPr>
            <a:r>
              <a:rPr lang="en-US" sz="3200" dirty="0"/>
              <a:t>Need undergraduate research opportunities</a:t>
            </a:r>
          </a:p>
          <a:p>
            <a:pPr marL="342900" indent="-342900" algn="ctr">
              <a:buFont typeface="Arial" panose="020B0604020202020204" pitchFamily="34" charset="0"/>
              <a:buChar char="•"/>
            </a:pPr>
            <a:endParaRPr lang="en-US" sz="3200" dirty="0"/>
          </a:p>
          <a:p>
            <a:pPr algn="ctr"/>
            <a:r>
              <a:rPr lang="en-US" sz="3200" b="1" dirty="0"/>
              <a:t>STEM outreach is most effective at the elementary and high school level.</a:t>
            </a:r>
          </a:p>
        </p:txBody>
      </p:sp>
      <p:sp>
        <p:nvSpPr>
          <p:cNvPr id="40" name="TextBox 39">
            <a:extLst>
              <a:ext uri="{FF2B5EF4-FFF2-40B4-BE49-F238E27FC236}">
                <a16:creationId xmlns:a16="http://schemas.microsoft.com/office/drawing/2014/main" id="{183DD0E8-1046-4F48-BA2A-1B060C5500EF}"/>
              </a:ext>
            </a:extLst>
          </p:cNvPr>
          <p:cNvSpPr txBox="1"/>
          <p:nvPr/>
        </p:nvSpPr>
        <p:spPr>
          <a:xfrm>
            <a:off x="175045" y="19200940"/>
            <a:ext cx="14278695" cy="5509200"/>
          </a:xfrm>
          <a:prstGeom prst="rect">
            <a:avLst/>
          </a:prstGeom>
          <a:noFill/>
        </p:spPr>
        <p:txBody>
          <a:bodyPr wrap="square" rtlCol="0">
            <a:spAutoFit/>
          </a:bodyPr>
          <a:lstStyle/>
          <a:p>
            <a:pPr marL="285750" indent="-285750">
              <a:buFont typeface="Arial" panose="020B0604020202020204" pitchFamily="34" charset="0"/>
              <a:buChar char="•"/>
            </a:pPr>
            <a:r>
              <a:rPr lang="en-US" sz="3200" dirty="0"/>
              <a:t>Rocket Scientist for a Half-Day (RSHD) program</a:t>
            </a:r>
          </a:p>
          <a:p>
            <a:pPr marL="2480310" lvl="1" indent="-285750">
              <a:buFont typeface="Arial" panose="020B0604020202020204" pitchFamily="34" charset="0"/>
              <a:buChar char="•"/>
            </a:pPr>
            <a:r>
              <a:rPr lang="en-US" sz="3200" dirty="0"/>
              <a:t>Elementary school students from Ann Arbor tour PEPL and receive an introduction to advanced propulsion</a:t>
            </a:r>
          </a:p>
          <a:p>
            <a:pPr marL="285750" indent="-285750">
              <a:buFont typeface="Arial" panose="020B0604020202020204" pitchFamily="34" charset="0"/>
              <a:buChar char="•"/>
            </a:pPr>
            <a:r>
              <a:rPr lang="en-US" sz="3200" dirty="0"/>
              <a:t>Lab tours</a:t>
            </a:r>
          </a:p>
          <a:p>
            <a:pPr marL="2480310" lvl="1" indent="-285750">
              <a:buFont typeface="Arial" panose="020B0604020202020204" pitchFamily="34" charset="0"/>
              <a:buChar char="•"/>
            </a:pPr>
            <a:r>
              <a:rPr lang="en-US" sz="3200" dirty="0"/>
              <a:t>Communicate research to industry partners, government officials, and visiting students and programs</a:t>
            </a:r>
          </a:p>
          <a:p>
            <a:pPr marL="285750" indent="-285750">
              <a:buFont typeface="Arial" panose="020B0604020202020204" pitchFamily="34" charset="0"/>
              <a:buChar char="•"/>
            </a:pPr>
            <a:r>
              <a:rPr lang="en-US" sz="3200" dirty="0"/>
              <a:t>Summer College Engineering Exposure Program (SCEEP)</a:t>
            </a:r>
          </a:p>
          <a:p>
            <a:pPr marL="2480310" lvl="1" indent="-285750">
              <a:buFont typeface="Arial" panose="020B0604020202020204" pitchFamily="34" charset="0"/>
              <a:buChar char="•"/>
            </a:pPr>
            <a:r>
              <a:rPr lang="en-US" sz="3200" dirty="0"/>
              <a:t>Hosted by U of M Center for Engineering Diversity (CEDO)</a:t>
            </a:r>
          </a:p>
          <a:p>
            <a:pPr marL="2480310" lvl="1" indent="-285750">
              <a:buFont typeface="Arial" panose="020B0604020202020204" pitchFamily="34" charset="0"/>
              <a:buChar char="•"/>
            </a:pPr>
            <a:r>
              <a:rPr lang="en-US" sz="3200" dirty="0"/>
              <a:t>Guided tours and discussion of work with small scale demonstrations</a:t>
            </a:r>
          </a:p>
          <a:p>
            <a:pPr lvl="1"/>
            <a:endParaRPr lang="en-US" sz="3200" dirty="0"/>
          </a:p>
          <a:p>
            <a:pPr algn="ctr"/>
            <a:r>
              <a:rPr lang="en-US" sz="3200" b="1" dirty="0"/>
              <a:t>The major missing component is a live demonstration of the technology in action.</a:t>
            </a:r>
          </a:p>
        </p:txBody>
      </p:sp>
      <p:pic>
        <p:nvPicPr>
          <p:cNvPr id="22" name="Picture 21">
            <a:extLst>
              <a:ext uri="{FF2B5EF4-FFF2-40B4-BE49-F238E27FC236}">
                <a16:creationId xmlns:a16="http://schemas.microsoft.com/office/drawing/2014/main" id="{A76E4924-B9C2-4FFB-8DEA-BA633C875E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04118" y="301269"/>
            <a:ext cx="5124490" cy="2625211"/>
          </a:xfrm>
          <a:prstGeom prst="rect">
            <a:avLst/>
          </a:prstGeom>
        </p:spPr>
      </p:pic>
      <p:sp>
        <p:nvSpPr>
          <p:cNvPr id="63" name="TextBox 62">
            <a:extLst>
              <a:ext uri="{FF2B5EF4-FFF2-40B4-BE49-F238E27FC236}">
                <a16:creationId xmlns:a16="http://schemas.microsoft.com/office/drawing/2014/main" id="{4E5E0F2B-1BA2-44AF-9F62-A67A62458AC2}"/>
              </a:ext>
            </a:extLst>
          </p:cNvPr>
          <p:cNvSpPr txBox="1"/>
          <p:nvPr/>
        </p:nvSpPr>
        <p:spPr>
          <a:xfrm>
            <a:off x="29556353" y="11475431"/>
            <a:ext cx="14235520" cy="7478970"/>
          </a:xfrm>
          <a:prstGeom prst="rect">
            <a:avLst/>
          </a:prstGeom>
          <a:noFill/>
        </p:spPr>
        <p:txBody>
          <a:bodyPr wrap="square" rtlCol="0">
            <a:spAutoFit/>
          </a:bodyPr>
          <a:lstStyle/>
          <a:p>
            <a:r>
              <a:rPr lang="en-US" sz="3200" dirty="0"/>
              <a:t>To improve this project, we would implement a single undergraduate lead for the project for a single point of contact. The controls team also wants to modify the power supplies to return them to their remote control state, as the </a:t>
            </a:r>
            <a:r>
              <a:rPr lang="en-US" sz="3200" dirty="0" err="1"/>
              <a:t>LabJack</a:t>
            </a:r>
            <a:r>
              <a:rPr lang="en-US" sz="3200" dirty="0"/>
              <a:t> controllers were overloaded during testing.  Data acquisition needs to be added to the LabVIEW interface based on the choice of probes and measurements desired. Lastly, in order to continue to enhance the effectiveness of the demonstration, we aim to implement two additional features:</a:t>
            </a:r>
          </a:p>
          <a:p>
            <a:pPr marL="457200" indent="-457200">
              <a:buFont typeface="Arial" panose="020B0604020202020204" pitchFamily="34" charset="0"/>
              <a:buChar char="•"/>
            </a:pPr>
            <a:r>
              <a:rPr lang="en-US" sz="3200" dirty="0"/>
              <a:t> </a:t>
            </a:r>
            <a:r>
              <a:rPr lang="en-US" sz="3200" b="1" dirty="0"/>
              <a:t>Deflection Paddle</a:t>
            </a:r>
          </a:p>
          <a:p>
            <a:pPr marL="2651760" lvl="1" indent="-457200">
              <a:buFont typeface="Arial" panose="020B0604020202020204" pitchFamily="34" charset="0"/>
              <a:buChar char="•"/>
            </a:pPr>
            <a:r>
              <a:rPr lang="en-US" sz="3200" dirty="0"/>
              <a:t>Would visibly show the audience the thrust that the thruster is producing, and a sensor could output to the LabVIEW interface showing numerical thrust measurements and variations</a:t>
            </a:r>
            <a:endParaRPr lang="en-US" sz="3200" b="1" dirty="0"/>
          </a:p>
          <a:p>
            <a:pPr marL="457200" indent="-457200">
              <a:buFont typeface="Arial" panose="020B0604020202020204" pitchFamily="34" charset="0"/>
              <a:buChar char="•"/>
            </a:pPr>
            <a:r>
              <a:rPr lang="en-US" sz="3200" b="1" dirty="0"/>
              <a:t> Auditory Demonstration</a:t>
            </a:r>
          </a:p>
          <a:p>
            <a:pPr marL="2651760" lvl="1" indent="-457200">
              <a:buFont typeface="Arial" panose="020B0604020202020204" pitchFamily="34" charset="0"/>
              <a:buChar char="•"/>
            </a:pPr>
            <a:r>
              <a:rPr lang="en-US" sz="3200" dirty="0"/>
              <a:t>Hall thrusters are very oscillatory by nature</a:t>
            </a:r>
          </a:p>
          <a:p>
            <a:pPr marL="2651760" lvl="1" indent="-457200">
              <a:buFont typeface="Arial" panose="020B0604020202020204" pitchFamily="34" charset="0"/>
              <a:buChar char="•"/>
            </a:pPr>
            <a:r>
              <a:rPr lang="en-US" sz="3200" dirty="0"/>
              <a:t>Could measure the oscillations and convert them to sound such that the students can “hear” the Hall thruster operating</a:t>
            </a:r>
          </a:p>
        </p:txBody>
      </p:sp>
      <p:pic>
        <p:nvPicPr>
          <p:cNvPr id="25" name="Picture 24">
            <a:extLst>
              <a:ext uri="{FF2B5EF4-FFF2-40B4-BE49-F238E27FC236}">
                <a16:creationId xmlns:a16="http://schemas.microsoft.com/office/drawing/2014/main" id="{3E38B4FF-D273-4262-80C2-FA286BD5C4E0}"/>
              </a:ext>
            </a:extLst>
          </p:cNvPr>
          <p:cNvPicPr>
            <a:picLocks noChangeAspect="1"/>
          </p:cNvPicPr>
          <p:nvPr/>
        </p:nvPicPr>
        <p:blipFill rotWithShape="1">
          <a:blip r:embed="rId5">
            <a:extLst>
              <a:ext uri="{28A0092B-C50C-407E-A947-70E740481C1C}">
                <a14:useLocalDpi xmlns:a14="http://schemas.microsoft.com/office/drawing/2010/main" val="0"/>
              </a:ext>
            </a:extLst>
          </a:blip>
          <a:srcRect l="3237" r="5522"/>
          <a:stretch/>
        </p:blipFill>
        <p:spPr>
          <a:xfrm>
            <a:off x="29538924" y="20576443"/>
            <a:ext cx="7382457" cy="2869426"/>
          </a:xfrm>
          <a:prstGeom prst="rect">
            <a:avLst/>
          </a:prstGeom>
        </p:spPr>
      </p:pic>
      <p:pic>
        <p:nvPicPr>
          <p:cNvPr id="453" name="Picture 452">
            <a:extLst>
              <a:ext uri="{FF2B5EF4-FFF2-40B4-BE49-F238E27FC236}">
                <a16:creationId xmlns:a16="http://schemas.microsoft.com/office/drawing/2014/main" id="{3E0604E7-12B0-4704-96BB-17775A73FD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22600" y="384928"/>
            <a:ext cx="2834630" cy="2510672"/>
          </a:xfrm>
          <a:prstGeom prst="rect">
            <a:avLst/>
          </a:prstGeom>
        </p:spPr>
      </p:pic>
      <p:pic>
        <p:nvPicPr>
          <p:cNvPr id="455" name="Picture 454">
            <a:extLst>
              <a:ext uri="{FF2B5EF4-FFF2-40B4-BE49-F238E27FC236}">
                <a16:creationId xmlns:a16="http://schemas.microsoft.com/office/drawing/2014/main" id="{1386A8C3-575B-4EEF-84D7-E18513C2E36C}"/>
              </a:ext>
            </a:extLst>
          </p:cNvPr>
          <p:cNvPicPr>
            <a:picLocks noChangeAspect="1"/>
          </p:cNvPicPr>
          <p:nvPr/>
        </p:nvPicPr>
        <p:blipFill rotWithShape="1">
          <a:blip r:embed="rId7">
            <a:extLst>
              <a:ext uri="{28A0092B-C50C-407E-A947-70E740481C1C}">
                <a14:useLocalDpi xmlns:a14="http://schemas.microsoft.com/office/drawing/2010/main" val="0"/>
              </a:ext>
            </a:extLst>
          </a:blip>
          <a:srcRect l="2879"/>
          <a:stretch/>
        </p:blipFill>
        <p:spPr>
          <a:xfrm>
            <a:off x="37365399" y="18957476"/>
            <a:ext cx="5985630" cy="5005605"/>
          </a:xfrm>
          <a:prstGeom prst="rect">
            <a:avLst/>
          </a:prstGeom>
        </p:spPr>
      </p:pic>
      <p:grpSp>
        <p:nvGrpSpPr>
          <p:cNvPr id="62" name="Group 61"/>
          <p:cNvGrpSpPr/>
          <p:nvPr/>
        </p:nvGrpSpPr>
        <p:grpSpPr>
          <a:xfrm>
            <a:off x="448004" y="24652813"/>
            <a:ext cx="13716000" cy="990600"/>
            <a:chOff x="266700" y="4114800"/>
            <a:chExt cx="11087100" cy="990600"/>
          </a:xfrm>
          <a:solidFill>
            <a:srgbClr val="00274C"/>
          </a:solidFill>
        </p:grpSpPr>
        <p:sp>
          <p:nvSpPr>
            <p:cNvPr id="67" name="Rounded Rectangle 66"/>
            <p:cNvSpPr/>
            <p:nvPr/>
          </p:nvSpPr>
          <p:spPr>
            <a:xfrm>
              <a:off x="266700" y="4114800"/>
              <a:ext cx="11087100" cy="990600"/>
            </a:xfrm>
            <a:prstGeom prst="roundRect">
              <a:avLst/>
            </a:prstGeom>
            <a:grpFill/>
            <a:ln>
              <a:solidFill>
                <a:srgbClr val="FFC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p:cNvSpPr txBox="1"/>
            <p:nvPr/>
          </p:nvSpPr>
          <p:spPr>
            <a:xfrm>
              <a:off x="356118" y="4141062"/>
              <a:ext cx="3033220" cy="923330"/>
            </a:xfrm>
            <a:prstGeom prst="rect">
              <a:avLst/>
            </a:prstGeom>
            <a:grpFill/>
          </p:spPr>
          <p:txBody>
            <a:bodyPr wrap="none" rtlCol="0">
              <a:spAutoFit/>
            </a:bodyPr>
            <a:lstStyle/>
            <a:p>
              <a:r>
                <a:rPr lang="en-US" sz="5400" b="1" dirty="0">
                  <a:solidFill>
                    <a:schemeClr val="bg1"/>
                  </a:solidFill>
                  <a:latin typeface="+mj-lt"/>
                </a:rPr>
                <a:t>MAISE Team</a:t>
              </a:r>
            </a:p>
          </p:txBody>
        </p:sp>
      </p:gr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84599" y="27348581"/>
            <a:ext cx="4722281" cy="3137932"/>
          </a:xfrm>
          <a:prstGeom prst="rect">
            <a:avLst/>
          </a:prstGeom>
        </p:spPr>
      </p:pic>
      <p:grpSp>
        <p:nvGrpSpPr>
          <p:cNvPr id="17" name="Group 16"/>
          <p:cNvGrpSpPr/>
          <p:nvPr/>
        </p:nvGrpSpPr>
        <p:grpSpPr>
          <a:xfrm>
            <a:off x="14705168" y="3426704"/>
            <a:ext cx="14613073" cy="13739964"/>
            <a:chOff x="14547515" y="19963657"/>
            <a:chExt cx="14613073" cy="13739964"/>
          </a:xfrm>
        </p:grpSpPr>
        <p:sp>
          <p:nvSpPr>
            <p:cNvPr id="54" name="TextBox 53">
              <a:extLst>
                <a:ext uri="{FF2B5EF4-FFF2-40B4-BE49-F238E27FC236}">
                  <a16:creationId xmlns:a16="http://schemas.microsoft.com/office/drawing/2014/main" id="{429DD4F2-227A-46DF-9F8C-E13E722D7E49}"/>
                </a:ext>
              </a:extLst>
            </p:cNvPr>
            <p:cNvSpPr txBox="1"/>
            <p:nvPr/>
          </p:nvSpPr>
          <p:spPr>
            <a:xfrm>
              <a:off x="14547515" y="25762235"/>
              <a:ext cx="14613073" cy="5509200"/>
            </a:xfrm>
            <a:prstGeom prst="rect">
              <a:avLst/>
            </a:prstGeom>
            <a:noFill/>
          </p:spPr>
          <p:txBody>
            <a:bodyPr wrap="square" rtlCol="0">
              <a:spAutoFit/>
            </a:bodyPr>
            <a:lstStyle/>
            <a:p>
              <a:pPr marL="457200" indent="-457200">
                <a:buFont typeface="Arial" panose="020B0604020202020204" pitchFamily="34" charset="0"/>
                <a:buChar char="•"/>
              </a:pPr>
              <a:r>
                <a:rPr lang="en-US" sz="3200" dirty="0"/>
                <a:t>Hall Thrusters use a crossed electric and magnetic field to ionize and accelerate propellant</a:t>
              </a:r>
            </a:p>
            <a:p>
              <a:pPr marL="457200" indent="-457200">
                <a:buFont typeface="Arial" panose="020B0604020202020204" pitchFamily="34" charset="0"/>
                <a:buChar char="•"/>
              </a:pPr>
              <a:r>
                <a:rPr lang="en-US" sz="3200" dirty="0"/>
                <a:t>Electrical discharge consists of two main parts: an anode and a cathode</a:t>
              </a:r>
            </a:p>
            <a:p>
              <a:pPr marL="2651760" lvl="1" indent="-457200">
                <a:buFont typeface="Arial" panose="020B0604020202020204" pitchFamily="34" charset="0"/>
                <a:buChar char="•"/>
              </a:pPr>
              <a:r>
                <a:rPr lang="en-US" sz="3200" dirty="0"/>
                <a:t>Cathode is the electron source</a:t>
              </a:r>
            </a:p>
            <a:p>
              <a:pPr marL="2651760" lvl="1" indent="-457200">
                <a:buFont typeface="Arial" panose="020B0604020202020204" pitchFamily="34" charset="0"/>
                <a:buChar char="•"/>
              </a:pPr>
              <a:r>
                <a:rPr lang="en-US" sz="3200" dirty="0"/>
                <a:t>Electrons are emitted from the cathode and move towards the anode  </a:t>
              </a:r>
            </a:p>
            <a:p>
              <a:pPr marL="457200" indent="-457200">
                <a:buFont typeface="Arial" panose="020B0604020202020204" pitchFamily="34" charset="0"/>
                <a:buChar char="•"/>
              </a:pPr>
              <a:r>
                <a:rPr lang="en-US" sz="3200" dirty="0"/>
                <a:t>A radial direction magnetic field is applied impeding the motion of the electrons towards the anode and electrons are trapped along the magnetic field lines</a:t>
              </a:r>
            </a:p>
            <a:p>
              <a:pPr marL="457200" indent="-457200">
                <a:buFont typeface="Arial" panose="020B0604020202020204" pitchFamily="34" charset="0"/>
                <a:buChar char="•"/>
              </a:pPr>
              <a:r>
                <a:rPr lang="en-US" sz="3200" dirty="0"/>
                <a:t>Krypton gas is injected through the anode and is ionized through electron-impact ionization.  </a:t>
              </a:r>
            </a:p>
            <a:p>
              <a:pPr marL="457200" indent="-457200">
                <a:buFont typeface="Arial" panose="020B0604020202020204" pitchFamily="34" charset="0"/>
                <a:buChar char="•"/>
              </a:pPr>
              <a:r>
                <a:rPr lang="en-US" sz="3200" dirty="0"/>
                <a:t>The axial electric field accelerates the ions and the cathode also neutralizes the flow of ions</a:t>
              </a:r>
            </a:p>
          </p:txBody>
        </p:sp>
        <p:grpSp>
          <p:nvGrpSpPr>
            <p:cNvPr id="360" name="Group 359"/>
            <p:cNvGrpSpPr/>
            <p:nvPr/>
          </p:nvGrpSpPr>
          <p:grpSpPr>
            <a:xfrm>
              <a:off x="14858273" y="19963657"/>
              <a:ext cx="13716000" cy="990600"/>
              <a:chOff x="12092940" y="-7396208"/>
              <a:chExt cx="11087100" cy="990600"/>
            </a:xfrm>
            <a:solidFill>
              <a:srgbClr val="00274C"/>
            </a:solidFill>
          </p:grpSpPr>
          <p:sp>
            <p:nvSpPr>
              <p:cNvPr id="361" name="Rounded Rectangle 360"/>
              <p:cNvSpPr/>
              <p:nvPr/>
            </p:nvSpPr>
            <p:spPr>
              <a:xfrm>
                <a:off x="12092940" y="-7396208"/>
                <a:ext cx="11087100" cy="990600"/>
              </a:xfrm>
              <a:prstGeom prst="roundRect">
                <a:avLst/>
              </a:prstGeom>
              <a:grpFill/>
              <a:ln>
                <a:solidFill>
                  <a:srgbClr val="FFC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2" name="TextBox 361"/>
              <p:cNvSpPr txBox="1"/>
              <p:nvPr/>
            </p:nvSpPr>
            <p:spPr>
              <a:xfrm>
                <a:off x="12182358" y="-7369946"/>
                <a:ext cx="3276720" cy="923330"/>
              </a:xfrm>
              <a:prstGeom prst="rect">
                <a:avLst/>
              </a:prstGeom>
              <a:grpFill/>
            </p:spPr>
            <p:txBody>
              <a:bodyPr wrap="none" rtlCol="0">
                <a:spAutoFit/>
              </a:bodyPr>
              <a:lstStyle/>
              <a:p>
                <a:r>
                  <a:rPr lang="en-US" sz="5400" b="1" dirty="0">
                    <a:solidFill>
                      <a:schemeClr val="bg1"/>
                    </a:solidFill>
                    <a:latin typeface="+mj-lt"/>
                  </a:rPr>
                  <a:t>Hall thrusters</a:t>
                </a:r>
              </a:p>
            </p:txBody>
          </p:sp>
        </p:grpSp>
        <p:pic>
          <p:nvPicPr>
            <p:cNvPr id="20" name="Picture 19">
              <a:extLst>
                <a:ext uri="{FF2B5EF4-FFF2-40B4-BE49-F238E27FC236}">
                  <a16:creationId xmlns:a16="http://schemas.microsoft.com/office/drawing/2014/main" id="{E34636ED-92B4-45F9-946E-63E57F21E48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607693" y="30799241"/>
              <a:ext cx="3081227" cy="2904380"/>
            </a:xfrm>
            <a:prstGeom prst="rect">
              <a:avLst/>
            </a:prstGeom>
          </p:spPr>
        </p:pic>
        <p:pic>
          <p:nvPicPr>
            <p:cNvPr id="27" name="Picture 26">
              <a:extLst>
                <a:ext uri="{FF2B5EF4-FFF2-40B4-BE49-F238E27FC236}">
                  <a16:creationId xmlns:a16="http://schemas.microsoft.com/office/drawing/2014/main" id="{4880E14F-C6E2-4942-AA41-10AD4496793F}"/>
                </a:ext>
              </a:extLst>
            </p:cNvPr>
            <p:cNvPicPr>
              <a:picLocks noChangeAspect="1"/>
            </p:cNvPicPr>
            <p:nvPr/>
          </p:nvPicPr>
          <p:blipFill rotWithShape="1">
            <a:blip r:embed="rId10">
              <a:extLst>
                <a:ext uri="{28A0092B-C50C-407E-A947-70E740481C1C}">
                  <a14:useLocalDpi xmlns:a14="http://schemas.microsoft.com/office/drawing/2010/main" val="0"/>
                </a:ext>
              </a:extLst>
            </a:blip>
            <a:srcRect l="3202" t="3470" r="2468" b="3846"/>
            <a:stretch/>
          </p:blipFill>
          <p:spPr>
            <a:xfrm>
              <a:off x="17779638" y="21002592"/>
              <a:ext cx="8073781" cy="4921470"/>
            </a:xfrm>
            <a:prstGeom prst="rect">
              <a:avLst/>
            </a:prstGeom>
          </p:spPr>
        </p:pic>
      </p:grpSp>
      <p:grpSp>
        <p:nvGrpSpPr>
          <p:cNvPr id="21" name="Group 20"/>
          <p:cNvGrpSpPr/>
          <p:nvPr/>
        </p:nvGrpSpPr>
        <p:grpSpPr>
          <a:xfrm>
            <a:off x="29556353" y="3475039"/>
            <a:ext cx="13812976" cy="7993510"/>
            <a:chOff x="14895587" y="17144050"/>
            <a:chExt cx="13812976" cy="7993510"/>
          </a:xfrm>
        </p:grpSpPr>
        <p:grpSp>
          <p:nvGrpSpPr>
            <p:cNvPr id="472" name="Group 471"/>
            <p:cNvGrpSpPr/>
            <p:nvPr/>
          </p:nvGrpSpPr>
          <p:grpSpPr>
            <a:xfrm>
              <a:off x="14992563" y="17144050"/>
              <a:ext cx="13716000" cy="990600"/>
              <a:chOff x="-11794584" y="4109992"/>
              <a:chExt cx="11087100" cy="990600"/>
            </a:xfrm>
            <a:solidFill>
              <a:srgbClr val="00274C"/>
            </a:solidFill>
          </p:grpSpPr>
          <p:sp>
            <p:nvSpPr>
              <p:cNvPr id="473" name="Rounded Rectangle 472"/>
              <p:cNvSpPr/>
              <p:nvPr/>
            </p:nvSpPr>
            <p:spPr>
              <a:xfrm>
                <a:off x="-11794584" y="4109992"/>
                <a:ext cx="11087100" cy="990600"/>
              </a:xfrm>
              <a:prstGeom prst="roundRect">
                <a:avLst/>
              </a:prstGeom>
              <a:grpFill/>
              <a:ln>
                <a:solidFill>
                  <a:srgbClr val="FFC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TextBox 473"/>
              <p:cNvSpPr txBox="1"/>
              <p:nvPr/>
            </p:nvSpPr>
            <p:spPr>
              <a:xfrm>
                <a:off x="-11705167" y="4136254"/>
                <a:ext cx="9713644" cy="923330"/>
              </a:xfrm>
              <a:prstGeom prst="rect">
                <a:avLst/>
              </a:prstGeom>
              <a:grpFill/>
            </p:spPr>
            <p:txBody>
              <a:bodyPr wrap="none" rtlCol="0">
                <a:spAutoFit/>
              </a:bodyPr>
              <a:lstStyle/>
              <a:p>
                <a:r>
                  <a:rPr lang="en-US" sz="5400" b="1" dirty="0">
                    <a:solidFill>
                      <a:schemeClr val="bg1"/>
                    </a:solidFill>
                    <a:latin typeface="+mj-lt"/>
                  </a:rPr>
                  <a:t>Demonstration Concept and Future Work</a:t>
                </a:r>
              </a:p>
            </p:txBody>
          </p:sp>
        </p:grpSp>
        <p:pic>
          <p:nvPicPr>
            <p:cNvPr id="12" name="Picture 11">
              <a:extLst>
                <a:ext uri="{FF2B5EF4-FFF2-40B4-BE49-F238E27FC236}">
                  <a16:creationId xmlns:a16="http://schemas.microsoft.com/office/drawing/2014/main" id="{E331920C-A0F9-40D7-9B06-AC07CAEA4968}"/>
                </a:ext>
              </a:extLst>
            </p:cNvPr>
            <p:cNvPicPr>
              <a:picLocks noChangeAspect="1"/>
            </p:cNvPicPr>
            <p:nvPr/>
          </p:nvPicPr>
          <p:blipFill rotWithShape="1">
            <a:blip r:embed="rId11">
              <a:extLst>
                <a:ext uri="{28A0092B-C50C-407E-A947-70E740481C1C}">
                  <a14:useLocalDpi xmlns:a14="http://schemas.microsoft.com/office/drawing/2010/main" val="0"/>
                </a:ext>
              </a:extLst>
            </a:blip>
            <a:srcRect l="3366" r="11166"/>
            <a:stretch/>
          </p:blipFill>
          <p:spPr>
            <a:xfrm>
              <a:off x="14895587" y="20862178"/>
              <a:ext cx="7785445" cy="4275382"/>
            </a:xfrm>
            <a:prstGeom prst="rect">
              <a:avLst/>
            </a:prstGeom>
          </p:spPr>
        </p:pic>
        <p:pic>
          <p:nvPicPr>
            <p:cNvPr id="14" name="Picture 13">
              <a:extLst>
                <a:ext uri="{FF2B5EF4-FFF2-40B4-BE49-F238E27FC236}">
                  <a16:creationId xmlns:a16="http://schemas.microsoft.com/office/drawing/2014/main" id="{5AE8ABC0-25BA-430D-8836-1E3698E15A92}"/>
                </a:ext>
              </a:extLst>
            </p:cNvPr>
            <p:cNvPicPr>
              <a:picLocks noChangeAspect="1"/>
            </p:cNvPicPr>
            <p:nvPr/>
          </p:nvPicPr>
          <p:blipFill rotWithShape="1">
            <a:blip r:embed="rId12">
              <a:extLst>
                <a:ext uri="{28A0092B-C50C-407E-A947-70E740481C1C}">
                  <a14:useLocalDpi xmlns:a14="http://schemas.microsoft.com/office/drawing/2010/main" val="0"/>
                </a:ext>
              </a:extLst>
            </a:blip>
            <a:srcRect l="5204" r="2926"/>
            <a:stretch/>
          </p:blipFill>
          <p:spPr>
            <a:xfrm>
              <a:off x="15215110" y="18147776"/>
              <a:ext cx="7250336" cy="3450617"/>
            </a:xfrm>
            <a:prstGeom prst="rect">
              <a:avLst/>
            </a:prstGeom>
          </p:spPr>
        </p:pic>
      </p:grpSp>
      <p:grpSp>
        <p:nvGrpSpPr>
          <p:cNvPr id="26" name="Group 25"/>
          <p:cNvGrpSpPr/>
          <p:nvPr/>
        </p:nvGrpSpPr>
        <p:grpSpPr>
          <a:xfrm>
            <a:off x="14756012" y="17310131"/>
            <a:ext cx="14428133" cy="13904159"/>
            <a:chOff x="29344972" y="3521510"/>
            <a:chExt cx="14428133" cy="13904159"/>
          </a:xfrm>
        </p:grpSpPr>
        <p:sp>
          <p:nvSpPr>
            <p:cNvPr id="59" name="Rounded Rectangle 360">
              <a:extLst>
                <a:ext uri="{FF2B5EF4-FFF2-40B4-BE49-F238E27FC236}">
                  <a16:creationId xmlns:a16="http://schemas.microsoft.com/office/drawing/2014/main" id="{2B5789E6-4AA5-49A1-AFCF-1AB22CFA02DF}"/>
                </a:ext>
              </a:extLst>
            </p:cNvPr>
            <p:cNvSpPr/>
            <p:nvPr/>
          </p:nvSpPr>
          <p:spPr>
            <a:xfrm>
              <a:off x="29602595" y="3521510"/>
              <a:ext cx="13716000" cy="990600"/>
            </a:xfrm>
            <a:prstGeom prst="roundRect">
              <a:avLst/>
            </a:prstGeom>
            <a:solidFill>
              <a:srgbClr val="00274C"/>
            </a:solidFill>
            <a:ln>
              <a:solidFill>
                <a:srgbClr val="FFC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29344972" y="3547772"/>
              <a:ext cx="14428133" cy="13877897"/>
              <a:chOff x="29344972" y="3547772"/>
              <a:chExt cx="14428133" cy="13877897"/>
            </a:xfrm>
          </p:grpSpPr>
          <p:pic>
            <p:nvPicPr>
              <p:cNvPr id="9" name="Picture 8">
                <a:extLst>
                  <a:ext uri="{FF2B5EF4-FFF2-40B4-BE49-F238E27FC236}">
                    <a16:creationId xmlns:a16="http://schemas.microsoft.com/office/drawing/2014/main" id="{25097086-6473-4CF4-843A-FFA6EEE7045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778871" y="12082710"/>
                <a:ext cx="6993703" cy="4923198"/>
              </a:xfrm>
              <a:prstGeom prst="rect">
                <a:avLst/>
              </a:prstGeom>
            </p:spPr>
          </p:pic>
          <p:sp>
            <p:nvSpPr>
              <p:cNvPr id="49" name="TextBox 48">
                <a:extLst>
                  <a:ext uri="{FF2B5EF4-FFF2-40B4-BE49-F238E27FC236}">
                    <a16:creationId xmlns:a16="http://schemas.microsoft.com/office/drawing/2014/main" id="{F05009A7-D79C-4841-9688-C69EBF4A9E2E}"/>
                  </a:ext>
                </a:extLst>
              </p:cNvPr>
              <p:cNvSpPr txBox="1"/>
              <p:nvPr/>
            </p:nvSpPr>
            <p:spPr>
              <a:xfrm>
                <a:off x="29344972" y="4514405"/>
                <a:ext cx="14409898" cy="2554545"/>
              </a:xfrm>
              <a:prstGeom prst="rect">
                <a:avLst/>
              </a:prstGeom>
              <a:noFill/>
            </p:spPr>
            <p:txBody>
              <a:bodyPr wrap="square" rtlCol="0">
                <a:spAutoFit/>
              </a:bodyPr>
              <a:lstStyle/>
              <a:p>
                <a:r>
                  <a:rPr lang="en-US" sz="3200" b="1" dirty="0"/>
                  <a:t>Controls Team:</a:t>
                </a:r>
                <a:endParaRPr lang="en-US" sz="3200" dirty="0"/>
              </a:p>
              <a:p>
                <a:r>
                  <a:rPr lang="en-US" sz="3200" dirty="0"/>
                  <a:t>-Created LabVIEW interface with buttons and dials to remotely control power supplies</a:t>
                </a:r>
              </a:p>
              <a:p>
                <a:r>
                  <a:rPr lang="en-US" sz="3200" dirty="0"/>
                  <a:t>-Determined the best possible computer and screen for our configuration</a:t>
                </a:r>
              </a:p>
              <a:p>
                <a:r>
                  <a:rPr lang="en-US" sz="3200" dirty="0"/>
                  <a:t>-Determined the current and voltage requirements for thruster components</a:t>
                </a:r>
              </a:p>
              <a:p>
                <a:r>
                  <a:rPr lang="en-US" sz="3200" dirty="0"/>
                  <a:t>-Created procedure to set up system and ignite thruster</a:t>
                </a:r>
              </a:p>
            </p:txBody>
          </p:sp>
          <p:sp>
            <p:nvSpPr>
              <p:cNvPr id="50" name="TextBox 49">
                <a:extLst>
                  <a:ext uri="{FF2B5EF4-FFF2-40B4-BE49-F238E27FC236}">
                    <a16:creationId xmlns:a16="http://schemas.microsoft.com/office/drawing/2014/main" id="{F652AAD9-8E91-4180-B8DB-1B4616E9B87A}"/>
                  </a:ext>
                </a:extLst>
              </p:cNvPr>
              <p:cNvSpPr txBox="1"/>
              <p:nvPr/>
            </p:nvSpPr>
            <p:spPr>
              <a:xfrm>
                <a:off x="29344972" y="6970744"/>
                <a:ext cx="14409898" cy="2554545"/>
              </a:xfrm>
              <a:prstGeom prst="rect">
                <a:avLst/>
              </a:prstGeom>
              <a:noFill/>
            </p:spPr>
            <p:txBody>
              <a:bodyPr wrap="square" rtlCol="0">
                <a:spAutoFit/>
              </a:bodyPr>
              <a:lstStyle/>
              <a:p>
                <a:r>
                  <a:rPr lang="en-US" sz="3200" b="1" dirty="0"/>
                  <a:t>Thruster Team:</a:t>
                </a:r>
              </a:p>
              <a:p>
                <a:r>
                  <a:rPr lang="en-US" sz="3200" dirty="0"/>
                  <a:t>-Assessed electrical configuration of the PEPL-70 for proper isolation and connectivity</a:t>
                </a:r>
              </a:p>
              <a:p>
                <a:r>
                  <a:rPr lang="en-US" sz="3200" dirty="0"/>
                  <a:t>-Modeled magnetic field using </a:t>
                </a:r>
                <a:r>
                  <a:rPr lang="en-US" sz="3200" dirty="0" err="1"/>
                  <a:t>MagNet</a:t>
                </a:r>
                <a:r>
                  <a:rPr lang="en-US" sz="3200" dirty="0"/>
                  <a:t> v7.7 simulation software</a:t>
                </a:r>
              </a:p>
              <a:p>
                <a:r>
                  <a:rPr lang="en-US" sz="3200" dirty="0"/>
                  <a:t>-Determined cathode type most suitable for our application</a:t>
                </a:r>
              </a:p>
              <a:p>
                <a:r>
                  <a:rPr lang="en-US" sz="3200" dirty="0"/>
                  <a:t>-Implemented heat shield to lower required current for operation</a:t>
                </a:r>
              </a:p>
            </p:txBody>
          </p:sp>
          <p:sp>
            <p:nvSpPr>
              <p:cNvPr id="51" name="TextBox 50">
                <a:extLst>
                  <a:ext uri="{FF2B5EF4-FFF2-40B4-BE49-F238E27FC236}">
                    <a16:creationId xmlns:a16="http://schemas.microsoft.com/office/drawing/2014/main" id="{B68A9CCE-9A0C-4794-9CFC-572706C0B6B6}"/>
                  </a:ext>
                </a:extLst>
              </p:cNvPr>
              <p:cNvSpPr txBox="1"/>
              <p:nvPr/>
            </p:nvSpPr>
            <p:spPr>
              <a:xfrm>
                <a:off x="29344972" y="9426727"/>
                <a:ext cx="14428133" cy="2554545"/>
              </a:xfrm>
              <a:prstGeom prst="rect">
                <a:avLst/>
              </a:prstGeom>
              <a:noFill/>
            </p:spPr>
            <p:txBody>
              <a:bodyPr wrap="square" rtlCol="0">
                <a:spAutoFit/>
              </a:bodyPr>
              <a:lstStyle/>
              <a:p>
                <a:r>
                  <a:rPr lang="en-US" sz="3200" b="1" dirty="0"/>
                  <a:t>Facility Team:</a:t>
                </a:r>
                <a:endParaRPr lang="en-US" sz="3200" dirty="0"/>
              </a:p>
              <a:p>
                <a:r>
                  <a:rPr lang="en-US" sz="3200" dirty="0"/>
                  <a:t>-Designed vacuum chamber, mobile cart, and viewing portholes for audience</a:t>
                </a:r>
              </a:p>
              <a:p>
                <a:r>
                  <a:rPr lang="en-US" sz="3200" dirty="0"/>
                  <a:t>-Tested facility to meet pressure and flow requirements</a:t>
                </a:r>
              </a:p>
              <a:p>
                <a:r>
                  <a:rPr lang="en-US" sz="3200" dirty="0"/>
                  <a:t>-Considered safety measures like Plexi-glass enclosure</a:t>
                </a:r>
              </a:p>
              <a:p>
                <a:r>
                  <a:rPr lang="en-US" sz="3200" dirty="0"/>
                  <a:t>-Implemented turbo pump and flow system with needle valve and regulator</a:t>
                </a:r>
                <a:endParaRPr lang="en-US" dirty="0"/>
              </a:p>
            </p:txBody>
          </p:sp>
          <p:pic>
            <p:nvPicPr>
              <p:cNvPr id="18" name="Picture 17">
                <a:extLst>
                  <a:ext uri="{FF2B5EF4-FFF2-40B4-BE49-F238E27FC236}">
                    <a16:creationId xmlns:a16="http://schemas.microsoft.com/office/drawing/2014/main" id="{EFEF4087-9812-4C69-AEDE-DD12E004A2A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427793" y="14876224"/>
                <a:ext cx="3216484" cy="2501710"/>
              </a:xfrm>
              <a:prstGeom prst="rect">
                <a:avLst/>
              </a:prstGeom>
            </p:spPr>
          </p:pic>
          <p:sp>
            <p:nvSpPr>
              <p:cNvPr id="61" name="TextBox 60">
                <a:extLst>
                  <a:ext uri="{FF2B5EF4-FFF2-40B4-BE49-F238E27FC236}">
                    <a16:creationId xmlns:a16="http://schemas.microsoft.com/office/drawing/2014/main" id="{13E31078-ACB4-45D4-A466-BF3FD7B5488D}"/>
                  </a:ext>
                </a:extLst>
              </p:cNvPr>
              <p:cNvSpPr txBox="1"/>
              <p:nvPr/>
            </p:nvSpPr>
            <p:spPr>
              <a:xfrm>
                <a:off x="29713215" y="3547772"/>
                <a:ext cx="12622751" cy="923330"/>
              </a:xfrm>
              <a:prstGeom prst="rect">
                <a:avLst/>
              </a:prstGeom>
              <a:solidFill>
                <a:srgbClr val="00274C"/>
              </a:solidFill>
            </p:spPr>
            <p:txBody>
              <a:bodyPr wrap="none" rtlCol="0">
                <a:spAutoFit/>
              </a:bodyPr>
              <a:lstStyle/>
              <a:p>
                <a:r>
                  <a:rPr lang="en-US" sz="5400" b="1" dirty="0">
                    <a:solidFill>
                      <a:schemeClr val="bg1"/>
                    </a:solidFill>
                    <a:latin typeface="+mj-lt"/>
                  </a:rPr>
                  <a:t>Project Structure and Team Responsibilities</a:t>
                </a:r>
              </a:p>
            </p:txBody>
          </p:sp>
          <p:pic>
            <p:nvPicPr>
              <p:cNvPr id="29" name="Picture 28">
                <a:extLst>
                  <a:ext uri="{FF2B5EF4-FFF2-40B4-BE49-F238E27FC236}">
                    <a16:creationId xmlns:a16="http://schemas.microsoft.com/office/drawing/2014/main" id="{AEB6D8F0-57C3-4A5F-99BE-F0778A618A5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929920" y="14879096"/>
                <a:ext cx="2263621" cy="2546573"/>
              </a:xfrm>
              <a:prstGeom prst="rect">
                <a:avLst/>
              </a:prstGeom>
            </p:spPr>
          </p:pic>
          <p:pic>
            <p:nvPicPr>
              <p:cNvPr id="31" name="Picture 30">
                <a:extLst>
                  <a:ext uri="{FF2B5EF4-FFF2-40B4-BE49-F238E27FC236}">
                    <a16:creationId xmlns:a16="http://schemas.microsoft.com/office/drawing/2014/main" id="{6C5313C8-D15A-4B23-968E-DAE5DAC4CB1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043" t="3239" r="3054" b="7213"/>
              <a:stretch/>
            </p:blipFill>
            <p:spPr>
              <a:xfrm>
                <a:off x="38440841" y="11981272"/>
                <a:ext cx="3859489" cy="1924223"/>
              </a:xfrm>
              <a:prstGeom prst="rect">
                <a:avLst/>
              </a:prstGeom>
            </p:spPr>
          </p:pic>
        </p:grpSp>
      </p:grpSp>
      <p:pic>
        <p:nvPicPr>
          <p:cNvPr id="4" name="Picture 3">
            <a:extLst>
              <a:ext uri="{FF2B5EF4-FFF2-40B4-BE49-F238E27FC236}">
                <a16:creationId xmlns:a16="http://schemas.microsoft.com/office/drawing/2014/main" id="{DE0915C1-DDB8-4340-AF13-B0EF32EAAD2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494129" y="4879520"/>
            <a:ext cx="6207162" cy="6183059"/>
          </a:xfrm>
          <a:prstGeom prst="rect">
            <a:avLst/>
          </a:prstGeom>
        </p:spPr>
      </p:pic>
      <p:pic>
        <p:nvPicPr>
          <p:cNvPr id="8" name="Picture 7"/>
          <p:cNvPicPr>
            <a:picLocks noChangeAspect="1"/>
          </p:cNvPicPr>
          <p:nvPr/>
        </p:nvPicPr>
        <p:blipFill rotWithShape="1">
          <a:blip r:embed="rId18" cstate="print">
            <a:extLst>
              <a:ext uri="{28A0092B-C50C-407E-A947-70E740481C1C}">
                <a14:useLocalDpi xmlns:a14="http://schemas.microsoft.com/office/drawing/2010/main" val="0"/>
              </a:ext>
            </a:extLst>
          </a:blip>
          <a:srcRect l="8344" r="21153"/>
          <a:stretch/>
        </p:blipFill>
        <p:spPr>
          <a:xfrm>
            <a:off x="7696200" y="27328891"/>
            <a:ext cx="4530742" cy="3122795"/>
          </a:xfrm>
          <a:prstGeom prst="rect">
            <a:avLst/>
          </a:prstGeom>
        </p:spPr>
      </p:pic>
      <p:pic>
        <p:nvPicPr>
          <p:cNvPr id="28" name="Picture 27">
            <a:extLst>
              <a:ext uri="{FF2B5EF4-FFF2-40B4-BE49-F238E27FC236}">
                <a16:creationId xmlns:a16="http://schemas.microsoft.com/office/drawing/2014/main" id="{9B9F90C0-E9E5-452F-80C2-7A8228F927E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511118" y="12167292"/>
            <a:ext cx="4346468" cy="1840857"/>
          </a:xfrm>
          <a:prstGeom prst="rect">
            <a:avLst/>
          </a:prstGeom>
        </p:spPr>
      </p:pic>
      <p:sp>
        <p:nvSpPr>
          <p:cNvPr id="30" name="TextBox 29">
            <a:extLst>
              <a:ext uri="{FF2B5EF4-FFF2-40B4-BE49-F238E27FC236}">
                <a16:creationId xmlns:a16="http://schemas.microsoft.com/office/drawing/2014/main" id="{2F0A1F56-4CC8-4BAA-82B1-4BB522AFD99D}"/>
              </a:ext>
            </a:extLst>
          </p:cNvPr>
          <p:cNvSpPr txBox="1"/>
          <p:nvPr/>
        </p:nvSpPr>
        <p:spPr>
          <a:xfrm>
            <a:off x="15470533" y="30738593"/>
            <a:ext cx="7797178" cy="461665"/>
          </a:xfrm>
          <a:prstGeom prst="rect">
            <a:avLst/>
          </a:prstGeom>
          <a:noFill/>
        </p:spPr>
        <p:txBody>
          <a:bodyPr wrap="square" rtlCol="0">
            <a:spAutoFit/>
          </a:bodyPr>
          <a:lstStyle/>
          <a:p>
            <a:r>
              <a:rPr lang="en-US" sz="2400" b="1" dirty="0"/>
              <a:t>Diagram of MAISE project structure with sub-teams</a:t>
            </a:r>
          </a:p>
        </p:txBody>
      </p:sp>
      <p:sp>
        <p:nvSpPr>
          <p:cNvPr id="86" name="TextBox 85">
            <a:extLst>
              <a:ext uri="{FF2B5EF4-FFF2-40B4-BE49-F238E27FC236}">
                <a16:creationId xmlns:a16="http://schemas.microsoft.com/office/drawing/2014/main" id="{5A4BE65C-0AEC-4B14-AC6F-B30DDF8D9AAD}"/>
              </a:ext>
            </a:extLst>
          </p:cNvPr>
          <p:cNvSpPr txBox="1"/>
          <p:nvPr/>
        </p:nvSpPr>
        <p:spPr>
          <a:xfrm>
            <a:off x="22848101" y="27757983"/>
            <a:ext cx="6414431" cy="830997"/>
          </a:xfrm>
          <a:prstGeom prst="rect">
            <a:avLst/>
          </a:prstGeom>
          <a:noFill/>
        </p:spPr>
        <p:txBody>
          <a:bodyPr wrap="square" rtlCol="0">
            <a:spAutoFit/>
          </a:bodyPr>
          <a:lstStyle/>
          <a:p>
            <a:r>
              <a:rPr lang="en-US" sz="2400" b="1" dirty="0"/>
              <a:t>[Above] Disassembled PEPL-70 Hall thruster </a:t>
            </a:r>
          </a:p>
          <a:p>
            <a:r>
              <a:rPr lang="en-US" sz="2400" b="1" dirty="0"/>
              <a:t>[Below] SolidWorks drawings of the facility</a:t>
            </a:r>
          </a:p>
        </p:txBody>
      </p:sp>
      <p:sp>
        <p:nvSpPr>
          <p:cNvPr id="448" name="Rectangle 447">
            <a:extLst>
              <a:ext uri="{FF2B5EF4-FFF2-40B4-BE49-F238E27FC236}">
                <a16:creationId xmlns:a16="http://schemas.microsoft.com/office/drawing/2014/main" id="{4F105BEB-12EC-4468-99B4-DB913D31B03B}"/>
              </a:ext>
            </a:extLst>
          </p:cNvPr>
          <p:cNvSpPr/>
          <p:nvPr/>
        </p:nvSpPr>
        <p:spPr>
          <a:xfrm>
            <a:off x="15011177" y="15395816"/>
            <a:ext cx="10755355" cy="1815882"/>
          </a:xfrm>
          <a:prstGeom prst="rect">
            <a:avLst/>
          </a:prstGeom>
        </p:spPr>
        <p:txBody>
          <a:bodyPr wrap="square">
            <a:spAutoFit/>
          </a:bodyPr>
          <a:lstStyle/>
          <a:p>
            <a:r>
              <a:rPr lang="en-US" sz="2800" b="1" dirty="0"/>
              <a:t>The PEPL-70 thruster [right] shares design heritage with the Russian SPT-70 and SPT-100 thrusters.  To refurbish the thruster, we confirmed the electrical and magnetic field configuration, selected a cathode, and implemented the system into the vacuum facility</a:t>
            </a:r>
            <a:r>
              <a:rPr lang="en-US" b="1" dirty="0"/>
              <a:t>.</a:t>
            </a:r>
          </a:p>
        </p:txBody>
      </p:sp>
      <p:sp>
        <p:nvSpPr>
          <p:cNvPr id="89" name="TextBox 88">
            <a:extLst>
              <a:ext uri="{FF2B5EF4-FFF2-40B4-BE49-F238E27FC236}">
                <a16:creationId xmlns:a16="http://schemas.microsoft.com/office/drawing/2014/main" id="{C465B969-D64E-4B36-A543-BF61AB35B718}"/>
              </a:ext>
            </a:extLst>
          </p:cNvPr>
          <p:cNvSpPr txBox="1"/>
          <p:nvPr/>
        </p:nvSpPr>
        <p:spPr>
          <a:xfrm>
            <a:off x="30246987" y="19771330"/>
            <a:ext cx="7004111" cy="830997"/>
          </a:xfrm>
          <a:prstGeom prst="rect">
            <a:avLst/>
          </a:prstGeom>
          <a:noFill/>
        </p:spPr>
        <p:txBody>
          <a:bodyPr wrap="square" rtlCol="0">
            <a:spAutoFit/>
          </a:bodyPr>
          <a:lstStyle/>
          <a:p>
            <a:r>
              <a:rPr lang="en-US" sz="2400" b="1" dirty="0"/>
              <a:t>[Right] Proposed improvement for team structure</a:t>
            </a:r>
          </a:p>
          <a:p>
            <a:r>
              <a:rPr lang="en-US" sz="2400" b="1" dirty="0"/>
              <a:t>[Below] Drawing of thrust deflection paddle</a:t>
            </a:r>
          </a:p>
        </p:txBody>
      </p:sp>
      <p:sp>
        <p:nvSpPr>
          <p:cNvPr id="450" name="Rectangle 449">
            <a:extLst>
              <a:ext uri="{FF2B5EF4-FFF2-40B4-BE49-F238E27FC236}">
                <a16:creationId xmlns:a16="http://schemas.microsoft.com/office/drawing/2014/main" id="{AA2FDADC-C2EA-407F-96A7-7158AE3D7D80}"/>
              </a:ext>
            </a:extLst>
          </p:cNvPr>
          <p:cNvSpPr/>
          <p:nvPr/>
        </p:nvSpPr>
        <p:spPr>
          <a:xfrm>
            <a:off x="37182047" y="19447495"/>
            <a:ext cx="2375831" cy="7764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27825</TotalTime>
  <Words>1035</Words>
  <Application>Microsoft Office PowerPoint</Application>
  <PresentationFormat>Custom</PresentationFormat>
  <Paragraphs>84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Aharoni</vt:lpstr>
      <vt:lpstr>Arial</vt:lpstr>
      <vt:lpstr>Calibri</vt:lpstr>
      <vt:lpstr>Office Theme</vt:lpstr>
      <vt:lpstr>Development of a Mobile Electric Propulsion Demonstration for STEM Outreach Katherine Wolff,  Nora Shapiro, Sarah E. Cusson, Marcel P. Georgin, Benjamin A. Jorns, and Alec D. Gallimore Department of Aerospace Engineering, University of Michigan, Ann Arbor, MI 48109</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 Sheehan</dc:creator>
  <cp:lastModifiedBy>Katherine Wolff</cp:lastModifiedBy>
  <cp:revision>237</cp:revision>
  <dcterms:created xsi:type="dcterms:W3CDTF">2013-09-25T13:55:51Z</dcterms:created>
  <dcterms:modified xsi:type="dcterms:W3CDTF">2018-11-13T22:25:15Z</dcterms:modified>
</cp:coreProperties>
</file>