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9" r:id="rId3"/>
    <p:sldId id="270" r:id="rId4"/>
    <p:sldId id="330" r:id="rId5"/>
    <p:sldId id="331" r:id="rId6"/>
    <p:sldId id="329" r:id="rId7"/>
    <p:sldId id="273" r:id="rId8"/>
    <p:sldId id="319" r:id="rId9"/>
    <p:sldId id="322" r:id="rId10"/>
    <p:sldId id="339" r:id="rId11"/>
    <p:sldId id="304" r:id="rId12"/>
    <p:sldId id="297" r:id="rId13"/>
    <p:sldId id="305" r:id="rId14"/>
    <p:sldId id="320" r:id="rId15"/>
    <p:sldId id="321" r:id="rId16"/>
    <p:sldId id="283" r:id="rId17"/>
    <p:sldId id="334" r:id="rId18"/>
    <p:sldId id="340" r:id="rId19"/>
    <p:sldId id="335" r:id="rId20"/>
    <p:sldId id="337" r:id="rId21"/>
    <p:sldId id="29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710" autoAdjust="0"/>
  </p:normalViewPr>
  <p:slideViewPr>
    <p:cSldViewPr>
      <p:cViewPr>
        <p:scale>
          <a:sx n="110" d="100"/>
          <a:sy n="110" d="100"/>
        </p:scale>
        <p:origin x="-165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CBB31E-7385-494C-9393-D25A562DBB9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C4D8A-860F-42CC-8B8A-6773B84F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57066" indent="-291179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64717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30604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96491" indent="-23294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48348E5E-1359-405E-B9DD-DD7B406EDC36}" type="slidenum">
              <a:rPr lang="en-US" altLang="zh-TW" b="0" smtClean="0"/>
              <a:pPr eaLnBrk="1" hangingPunct="1"/>
              <a:t>1</a:t>
            </a:fld>
            <a:endParaRPr lang="en-US" altLang="zh-TW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7404"/>
            <a:ext cx="5140960" cy="41817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37" tIns="47469" rIns="94937" bIns="47469"/>
          <a:lstStyle/>
          <a:p>
            <a:pPr eaLnBrk="1" hangingPunct="1"/>
            <a:endParaRPr lang="en-US" altLang="zh-CN" sz="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57024" indent="-2911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64653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30514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96375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/>
              <a:pPr eaLnBrk="1" hangingPunct="1"/>
              <a:t>10</a:t>
            </a:fld>
            <a:endParaRPr lang="en-US" altLang="zh-TW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2013" cy="35036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419018"/>
            <a:ext cx="5179907" cy="419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9" tIns="46581" rIns="93159" bIns="46581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D0C07-14E2-4194-852E-C5F87E8F5B7F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4463"/>
            <a:ext cx="5832475" cy="4373562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2875"/>
            <a:ext cx="5832475" cy="43751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142875"/>
            <a:ext cx="5832475" cy="437515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57024" indent="-2911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64653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30514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96375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/>
              <a:pPr eaLnBrk="1" hangingPunct="1"/>
              <a:t>8</a:t>
            </a:fld>
            <a:endParaRPr lang="en-US" altLang="zh-TW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2013" cy="35036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419018"/>
            <a:ext cx="5179907" cy="419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9" tIns="46581" rIns="93159" bIns="46581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57024" indent="-291163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64653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30514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96375" indent="-23293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fld id="{D901D784-B50B-4820-8877-3E46606D3806}" type="slidenum">
              <a:rPr lang="en-US" altLang="zh-TW" b="0" smtClean="0"/>
              <a:pPr eaLnBrk="1" hangingPunct="1"/>
              <a:t>9</a:t>
            </a:fld>
            <a:endParaRPr lang="en-US" altLang="zh-TW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85800"/>
            <a:ext cx="4672013" cy="35036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8" y="4419018"/>
            <a:ext cx="5179907" cy="419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9" tIns="46581" rIns="93159" bIns="46581"/>
          <a:lstStyle/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4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21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3414-9D46-4FB0-8241-D87DD288C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9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C6B3-50E2-43D9-8ED0-74C2CF620E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4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1625-96D8-4DA8-B1EC-CEBC623BAB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9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EB3B-ADA3-4B59-85A5-A0446ACB13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3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48A7-3B83-4A1C-8DF7-D1736E5EAD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7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2582E-C767-4472-8DD9-8D7DECC04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2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377C-F5CF-45CB-8E5F-80FB48AAD3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B4AD-B257-4E79-B3D9-49052D3CE7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7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9879-75F8-488D-8CA9-4F68E19A26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15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9A3A4-77D9-465B-A36D-542CF29D41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1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C28C-1BA8-4410-92E4-B549AC4888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97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9D6B0-2648-4963-A0CE-9B307F7DF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3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7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30B1-DD52-4708-AAE2-EBA486108A7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E9E4-D511-4C96-BEAA-6FF20D261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AB2EE-4A7B-4ACF-A33F-EC96A8251244}" type="slidenum">
              <a:rPr lang="en-US">
                <a:solidFill>
                  <a:srgbClr val="000000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2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tif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7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81000" y="123646"/>
            <a:ext cx="83820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3200" dirty="0" smtClean="0"/>
              <a:t>OPTIMIZING POWER DELIVERY IN A PULSED INDUCTIVELY COUPLED PLASMA USING SET-POINT IMPEDANCE MATCH AND FREQUENCY TUNING</a:t>
            </a:r>
            <a:r>
              <a:rPr lang="en-US" sz="3600" dirty="0" smtClean="0"/>
              <a:t>*</a:t>
            </a:r>
            <a:endParaRPr kumimoji="0" lang="en-US" altLang="zh-TW" sz="3600" dirty="0">
              <a:ea typeface="굴림" pitchFamily="34" charset="-127"/>
            </a:endParaRPr>
          </a:p>
          <a:p>
            <a:pPr algn="ctr">
              <a:spcAft>
                <a:spcPts val="0"/>
              </a:spcAft>
            </a:pPr>
            <a:r>
              <a:rPr kumimoji="0" lang="en-US" altLang="zh-TW" sz="1900" dirty="0" err="1" smtClean="0"/>
              <a:t>Chenhui</a:t>
            </a:r>
            <a:r>
              <a:rPr kumimoji="0" lang="en-US" altLang="zh-TW" sz="1900" dirty="0" smtClean="0"/>
              <a:t> Qu, and Mark </a:t>
            </a:r>
            <a:r>
              <a:rPr kumimoji="0" lang="en-US" altLang="zh-TW" sz="1900" dirty="0"/>
              <a:t>J. </a:t>
            </a:r>
            <a:r>
              <a:rPr kumimoji="0" lang="en-US" altLang="zh-TW" sz="1900" dirty="0" smtClean="0"/>
              <a:t>Kushner</a:t>
            </a:r>
            <a:endParaRPr kumimoji="0" lang="en-US" altLang="zh-TW" sz="1900" baseline="30000" dirty="0" smtClean="0"/>
          </a:p>
          <a:p>
            <a:pPr algn="ctr"/>
            <a:r>
              <a:rPr kumimoji="0" lang="en-US" altLang="zh-TW" sz="1900" dirty="0" smtClean="0"/>
              <a:t>University </a:t>
            </a:r>
            <a:r>
              <a:rPr kumimoji="0" lang="en-US" altLang="zh-TW" sz="1900" dirty="0"/>
              <a:t>of </a:t>
            </a:r>
            <a:r>
              <a:rPr kumimoji="0" lang="en-US" altLang="zh-TW" sz="1900" dirty="0" smtClean="0"/>
              <a:t>Michigan, Ann </a:t>
            </a:r>
            <a:r>
              <a:rPr kumimoji="0" lang="en-US" altLang="zh-TW" sz="1900" dirty="0"/>
              <a:t>Arbor, MI </a:t>
            </a:r>
            <a:r>
              <a:rPr kumimoji="0" lang="en-US" altLang="zh-TW" sz="1900" dirty="0" smtClean="0"/>
              <a:t>48109-2122 USA</a:t>
            </a:r>
          </a:p>
          <a:p>
            <a:pPr algn="ctr">
              <a:spcAft>
                <a:spcPts val="1000"/>
              </a:spcAft>
            </a:pPr>
            <a:r>
              <a:rPr kumimoji="0" lang="en-US" altLang="zh-TW" sz="1900" dirty="0" smtClean="0"/>
              <a:t>chenqu@umich.edu, mjkush@umich.edu</a:t>
            </a:r>
          </a:p>
          <a:p>
            <a:pPr algn="ctr"/>
            <a:r>
              <a:rPr kumimoji="0" lang="en-US" altLang="zh-TW" sz="1900" dirty="0" smtClean="0"/>
              <a:t>Joel Brandon, Carl Smith, and Steven C. Shannon</a:t>
            </a:r>
            <a:endParaRPr kumimoji="0" lang="en-US" altLang="zh-TW" sz="1900" dirty="0"/>
          </a:p>
          <a:p>
            <a:pPr algn="ctr"/>
            <a:r>
              <a:rPr kumimoji="0" lang="en-US" altLang="zh-TW" sz="1900" dirty="0" smtClean="0"/>
              <a:t>North Carolina State University, Raleigh, NC 27695-7909</a:t>
            </a:r>
            <a:endParaRPr kumimoji="0" lang="en-US" altLang="zh-TW" sz="1900" dirty="0"/>
          </a:p>
          <a:p>
            <a:pPr algn="ctr">
              <a:spcAft>
                <a:spcPts val="1000"/>
              </a:spcAft>
            </a:pPr>
            <a:r>
              <a:rPr kumimoji="0" lang="en-US" altLang="zh-TW" sz="1900" dirty="0" smtClean="0"/>
              <a:t>scshannon@ncsu.edu</a:t>
            </a:r>
            <a:endParaRPr kumimoji="0" lang="en-US" altLang="zh-TW" sz="1900" dirty="0"/>
          </a:p>
          <a:p>
            <a:pPr algn="ctr" eaLnBrk="1" hangingPunct="1"/>
            <a:r>
              <a:rPr kumimoji="0" lang="en-US" altLang="zh-TW" sz="1900" dirty="0" smtClean="0"/>
              <a:t>David </a:t>
            </a:r>
            <a:r>
              <a:rPr kumimoji="0" lang="en-US" altLang="zh-TW" sz="1900" dirty="0" err="1" smtClean="0"/>
              <a:t>Coumou</a:t>
            </a:r>
            <a:endParaRPr kumimoji="0" lang="en-US" altLang="zh-TW" sz="1900" dirty="0" smtClean="0"/>
          </a:p>
          <a:p>
            <a:pPr algn="ctr" eaLnBrk="1" hangingPunct="1"/>
            <a:r>
              <a:rPr kumimoji="0" lang="en-US" altLang="zh-TW" sz="1900" dirty="0" smtClean="0"/>
              <a:t>MKS Instruments, ENI Power Division, Rochester NY</a:t>
            </a:r>
          </a:p>
          <a:p>
            <a:pPr algn="ctr" eaLnBrk="1" hangingPunct="1"/>
            <a:r>
              <a:rPr kumimoji="0" lang="en-US" altLang="zh-TW" sz="1900" dirty="0" smtClean="0"/>
              <a:t>David_coumou@mksinst.com</a:t>
            </a:r>
            <a:endParaRPr kumimoji="0" lang="en-US" altLang="zh-TW" sz="19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ko-KR" sz="2200" dirty="0" smtClean="0">
              <a:ea typeface="굴림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dirty="0" smtClean="0">
                <a:ea typeface="굴림" charset="-127"/>
              </a:rPr>
              <a:t>MIPSE Graduate Student Symposium, </a:t>
            </a:r>
            <a:r>
              <a:rPr lang="en-US" altLang="ko-KR" sz="2000" dirty="0" smtClean="0">
                <a:ea typeface="굴림" charset="-127"/>
              </a:rPr>
              <a:t>November</a:t>
            </a:r>
            <a:r>
              <a:rPr lang="en-US" altLang="ko-KR" sz="2000" dirty="0" smtClean="0">
                <a:ea typeface="굴림" charset="-127"/>
              </a:rPr>
              <a:t> </a:t>
            </a:r>
            <a:r>
              <a:rPr lang="en-US" altLang="ko-KR" sz="2000" dirty="0" smtClean="0">
                <a:ea typeface="굴림" charset="-127"/>
              </a:rPr>
              <a:t>2019</a:t>
            </a:r>
            <a:endParaRPr lang="en-US" altLang="ko-KR" sz="2000" dirty="0">
              <a:ea typeface="굴림" charset="-127"/>
            </a:endParaRPr>
          </a:p>
          <a:p>
            <a:pPr algn="ctr" eaLnBrk="1" hangingPunct="1"/>
            <a:endParaRPr kumimoji="0" lang="en-US" altLang="zh-TW" sz="22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600" y="594360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dirty="0" smtClean="0"/>
              <a:t>* </a:t>
            </a:r>
            <a:r>
              <a:rPr kumimoji="0" lang="en-US" altLang="zh-TW" dirty="0"/>
              <a:t>Work supported </a:t>
            </a:r>
            <a:r>
              <a:rPr kumimoji="0" lang="en-US" altLang="zh-TW" dirty="0" smtClean="0"/>
              <a:t>by </a:t>
            </a:r>
            <a:r>
              <a:rPr lang="en-US" altLang="zh-CN" dirty="0" smtClean="0">
                <a:ea typeface="SimSun" pitchFamily="2" charset="-122"/>
              </a:rPr>
              <a:t>Samsung Electronics, National Science Foundation and the DOE Office of Fusion Energy Science</a:t>
            </a:r>
            <a:endParaRPr lang="en-US" altLang="zh-CN" dirty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2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henqu\Desktop\Conferences\ICOPS\2019_ICOPS\FIG AND LAY\GEOMETRY\GEOMETR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36525"/>
            <a:ext cx="3719513" cy="66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4572000" y="6096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5562600" y="10180"/>
            <a:ext cx="2224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800" dirty="0" smtClean="0"/>
              <a:t>GEOMETRY</a:t>
            </a:r>
            <a:endParaRPr kumimoji="0" lang="en-US" altLang="zh-TW" sz="28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267200" y="1007507"/>
            <a:ext cx="47244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err="1" smtClean="0">
                <a:ea typeface="SimSun" pitchFamily="2" charset="-122"/>
              </a:rPr>
              <a:t>Ar</a:t>
            </a:r>
            <a:r>
              <a:rPr lang="en-US" altLang="ko-KR" sz="2000" i="0" dirty="0" smtClean="0">
                <a:ea typeface="SimSun" pitchFamily="2" charset="-122"/>
              </a:rPr>
              <a:t> (10 </a:t>
            </a:r>
            <a:r>
              <a:rPr lang="en-US" altLang="ko-KR" sz="2000" i="0" dirty="0" err="1" smtClean="0">
                <a:ea typeface="SimSun" pitchFamily="2" charset="-122"/>
              </a:rPr>
              <a:t>sccm</a:t>
            </a:r>
            <a:r>
              <a:rPr lang="en-US" altLang="ko-KR" sz="2000" i="0" dirty="0" smtClean="0">
                <a:ea typeface="SimSun" pitchFamily="2" charset="-122"/>
              </a:rPr>
              <a:t>), 15 </a:t>
            </a:r>
            <a:r>
              <a:rPr lang="en-US" altLang="ko-KR" sz="2000" i="0" dirty="0" err="1" smtClean="0">
                <a:ea typeface="SimSun" pitchFamily="2" charset="-122"/>
              </a:rPr>
              <a:t>mTorr</a:t>
            </a:r>
            <a:endParaRPr lang="en-US" altLang="ko-KR" sz="2000" i="0" dirty="0" smtClean="0">
              <a:ea typeface="SimSun" pitchFamily="2" charset="-122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Pulsed power: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50 W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Pulse repetition frequency (PRF): </a:t>
            </a:r>
            <a:r>
              <a:rPr lang="en-US" altLang="ko-KR" sz="2000" i="0" dirty="0">
                <a:ea typeface="SimSun" pitchFamily="2" charset="-122"/>
              </a:rPr>
              <a:t>5</a:t>
            </a:r>
            <a:r>
              <a:rPr lang="en-US" altLang="ko-KR" sz="2000" i="0" dirty="0" smtClean="0">
                <a:ea typeface="SimSun" pitchFamily="2" charset="-122"/>
              </a:rPr>
              <a:t> kHz.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Duty cycle (DC): 50%</a:t>
            </a:r>
          </a:p>
          <a:p>
            <a:pPr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Base frequency: 13.56 MHz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Capacitive coupling not included in </a:t>
            </a:r>
            <a:r>
              <a:rPr lang="en-US" altLang="ko-KR" sz="2000" i="0" dirty="0" err="1" smtClean="0">
                <a:ea typeface="SimSun" pitchFamily="2" charset="-122"/>
              </a:rPr>
              <a:t>Ar</a:t>
            </a:r>
            <a:r>
              <a:rPr lang="en-US" altLang="ko-KR" sz="2000" i="0" dirty="0" smtClean="0">
                <a:ea typeface="SimSun" pitchFamily="2" charset="-122"/>
              </a:rPr>
              <a:t> plasma modeling. </a:t>
            </a:r>
          </a:p>
          <a:p>
            <a:pPr marL="568325" indent="-222250"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T</a:t>
            </a:r>
            <a:r>
              <a:rPr lang="en-US" altLang="ko-KR" sz="2000" i="0" dirty="0" smtClean="0">
                <a:ea typeface="SimSun" pitchFamily="2" charset="-122"/>
              </a:rPr>
              <a:t>op coil: power source</a:t>
            </a:r>
          </a:p>
          <a:p>
            <a:pPr marL="568325" indent="-222250"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Bottom coil: grounded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3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henqu\FOLDER\Conferences\AVS\2019_AVS\FigAndLay_ICAROS\Slide10\Slide1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-1"/>
            <a:ext cx="43195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4800600" y="86380"/>
            <a:ext cx="38126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[e] AND POWER DURING POWER-ON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4572000" y="10668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419600" y="2438400"/>
            <a:ext cx="4648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Perfect match during pulse.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Peak electron density, temperature: 1.4 x 10</a:t>
            </a:r>
            <a:r>
              <a:rPr lang="en-US" altLang="ko-KR" sz="2000" i="0" baseline="30000" dirty="0" smtClean="0">
                <a:ea typeface="SimSun" pitchFamily="2" charset="-122"/>
              </a:rPr>
              <a:t>11</a:t>
            </a:r>
            <a:r>
              <a:rPr lang="en-US" altLang="ko-KR" sz="2000" i="0" dirty="0" smtClean="0">
                <a:ea typeface="SimSun" pitchFamily="2" charset="-122"/>
              </a:rPr>
              <a:t> cm</a:t>
            </a:r>
            <a:r>
              <a:rPr lang="en-US" altLang="ko-KR" sz="2000" i="0" baseline="30000" dirty="0" smtClean="0">
                <a:ea typeface="SimSun" pitchFamily="2" charset="-122"/>
              </a:rPr>
              <a:t>-3</a:t>
            </a:r>
            <a:r>
              <a:rPr lang="en-US" altLang="ko-KR" sz="2000" i="0" dirty="0" smtClean="0">
                <a:ea typeface="SimSun" pitchFamily="2" charset="-122"/>
              </a:rPr>
              <a:t>, 4.5 eV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Low [e] at the beginning of the pulse creates small spike in </a:t>
            </a:r>
            <a:r>
              <a:rPr lang="en-US" altLang="ko-KR" sz="2000" i="0" dirty="0" err="1" smtClean="0">
                <a:ea typeface="SimSun" pitchFamily="2" charset="-122"/>
              </a:rPr>
              <a:t>T</a:t>
            </a:r>
            <a:r>
              <a:rPr lang="en-US" altLang="ko-KR" sz="2000" i="0" baseline="-25000" dirty="0" err="1" smtClean="0">
                <a:ea typeface="SimSun" pitchFamily="2" charset="-122"/>
              </a:rPr>
              <a:t>e</a:t>
            </a:r>
            <a:r>
              <a:rPr lang="en-US" altLang="ko-KR" sz="2000" i="0" dirty="0" smtClean="0">
                <a:ea typeface="SimSun" pitchFamily="2" charset="-122"/>
              </a:rPr>
              <a:t>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724400" y="5562600"/>
            <a:ext cx="426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500" i="0" dirty="0" smtClean="0">
                <a:ea typeface="SimSun" pitchFamily="2" charset="-122"/>
              </a:rPr>
              <a:t>50 W; </a:t>
            </a:r>
            <a:r>
              <a:rPr lang="en-US" altLang="ko-KR" sz="1500" i="0" dirty="0" err="1" smtClean="0">
                <a:ea typeface="SimSun" pitchFamily="2" charset="-122"/>
              </a:rPr>
              <a:t>Ar</a:t>
            </a:r>
            <a:r>
              <a:rPr lang="en-US" altLang="ko-KR" sz="1500" i="0" dirty="0" smtClean="0">
                <a:ea typeface="SimSun" pitchFamily="2" charset="-122"/>
              </a:rPr>
              <a:t> (10 </a:t>
            </a:r>
            <a:r>
              <a:rPr lang="en-US" altLang="ko-KR" sz="1500" i="0" dirty="0" err="1" smtClean="0">
                <a:ea typeface="SimSun" pitchFamily="2" charset="-122"/>
              </a:rPr>
              <a:t>sccm</a:t>
            </a:r>
            <a:r>
              <a:rPr lang="en-US" altLang="ko-KR" sz="1500" i="0" dirty="0" smtClean="0">
                <a:ea typeface="SimSun" pitchFamily="2" charset="-122"/>
              </a:rPr>
              <a:t>); 15 </a:t>
            </a:r>
            <a:r>
              <a:rPr lang="en-US" altLang="ko-KR" sz="1500" i="0" dirty="0" err="1" smtClean="0">
                <a:ea typeface="SimSun" pitchFamily="2" charset="-122"/>
              </a:rPr>
              <a:t>mTorr</a:t>
            </a:r>
            <a:r>
              <a:rPr lang="en-US" altLang="ko-KR" sz="1500" i="0" dirty="0" smtClean="0">
                <a:ea typeface="SimSun" pitchFamily="2" charset="-122"/>
              </a:rPr>
              <a:t>; RF = 13.56 MHz; PRF = 5 kHz; DC = 50%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42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Chenqu\FOLDER\Conferences\AVS\2019_AVS\FigAndLay_ICAROS\Slide11\Perfect_Match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244618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551460" y="86380"/>
            <a:ext cx="79855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STEP 1: ANALYTICAL SOLUTION FOR PERFECT MATCH CONDITION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61927" y="1752600"/>
            <a:ext cx="384651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Values of match network components C</a:t>
            </a:r>
            <a:r>
              <a:rPr lang="en-US" altLang="ko-KR" sz="2000" i="0" baseline="-25000" dirty="0" smtClean="0">
                <a:ea typeface="SimSun" pitchFamily="2" charset="-122"/>
              </a:rPr>
              <a:t>P</a:t>
            </a:r>
            <a:r>
              <a:rPr lang="en-US" altLang="ko-KR" sz="2000" i="0" dirty="0" smtClean="0">
                <a:ea typeface="SimSun" pitchFamily="2" charset="-122"/>
              </a:rPr>
              <a:t> and C</a:t>
            </a:r>
            <a:r>
              <a:rPr lang="en-US" altLang="ko-KR" sz="2000" i="0" baseline="-25000" dirty="0" smtClean="0">
                <a:ea typeface="SimSun" pitchFamily="2" charset="-122"/>
              </a:rPr>
              <a:t>S</a:t>
            </a:r>
            <a:r>
              <a:rPr lang="en-US" altLang="ko-KR" sz="2000" i="0" dirty="0" smtClean="0">
                <a:ea typeface="SimSun" pitchFamily="2" charset="-122"/>
              </a:rPr>
              <a:t> are solved analytically for perfect match.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Transients in C</a:t>
            </a:r>
            <a:r>
              <a:rPr lang="en-US" altLang="ko-KR" sz="2000" i="0" baseline="-25000" dirty="0" smtClean="0">
                <a:ea typeface="SimSun" pitchFamily="2" charset="-122"/>
              </a:rPr>
              <a:t>P</a:t>
            </a:r>
            <a:r>
              <a:rPr lang="en-US" altLang="ko-KR" sz="2000" i="0" dirty="0" smtClean="0">
                <a:ea typeface="SimSun" pitchFamily="2" charset="-122"/>
              </a:rPr>
              <a:t> and C</a:t>
            </a:r>
            <a:r>
              <a:rPr lang="en-US" altLang="ko-KR" sz="2000" i="0" baseline="-25000" dirty="0" smtClean="0">
                <a:ea typeface="SimSun" pitchFamily="2" charset="-122"/>
              </a:rPr>
              <a:t>S</a:t>
            </a:r>
            <a:r>
              <a:rPr lang="en-US" altLang="ko-KR" sz="2000" i="0" dirty="0" smtClean="0">
                <a:ea typeface="SimSun" pitchFamily="2" charset="-122"/>
              </a:rPr>
              <a:t> during power ramp up/down due to rapid change in </a:t>
            </a:r>
            <a:r>
              <a:rPr lang="en-US" altLang="ko-KR" sz="2000" i="0" dirty="0" err="1" smtClean="0">
                <a:ea typeface="SimSun" pitchFamily="2" charset="-122"/>
              </a:rPr>
              <a:t>Z</a:t>
            </a:r>
            <a:r>
              <a:rPr lang="en-US" altLang="ko-KR" sz="2000" i="0" baseline="-25000" dirty="0" err="1" smtClean="0">
                <a:ea typeface="SimSun" pitchFamily="2" charset="-122"/>
              </a:rPr>
              <a:t>L</a:t>
            </a:r>
            <a:r>
              <a:rPr lang="en-US" altLang="ko-KR" sz="2000" i="0" dirty="0" smtClean="0">
                <a:ea typeface="SimSun" pitchFamily="2" charset="-122"/>
              </a:rPr>
              <a:t>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C</a:t>
            </a:r>
            <a:r>
              <a:rPr lang="en-US" altLang="ko-KR" sz="2000" i="0" baseline="-25000" dirty="0" smtClean="0">
                <a:ea typeface="SimSun" pitchFamily="2" charset="-122"/>
              </a:rPr>
              <a:t>P</a:t>
            </a:r>
            <a:r>
              <a:rPr lang="en-US" altLang="ko-KR" sz="2000" i="0" dirty="0" smtClean="0">
                <a:ea typeface="SimSun" pitchFamily="2" charset="-122"/>
              </a:rPr>
              <a:t> and C</a:t>
            </a:r>
            <a:r>
              <a:rPr lang="en-US" altLang="ko-KR" sz="2000" i="0" baseline="-25000" dirty="0" smtClean="0">
                <a:ea typeface="SimSun" pitchFamily="2" charset="-122"/>
              </a:rPr>
              <a:t>S</a:t>
            </a:r>
            <a:r>
              <a:rPr lang="en-US" altLang="ko-KR" sz="2000" i="0" dirty="0" smtClean="0">
                <a:ea typeface="SimSun" pitchFamily="2" charset="-122"/>
              </a:rPr>
              <a:t> approach constant values near end of pulse.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457200" y="10668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200" y="6019801"/>
            <a:ext cx="4267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500" i="0" dirty="0" smtClean="0">
                <a:ea typeface="SimSun" pitchFamily="2" charset="-122"/>
              </a:rPr>
              <a:t>50 W; </a:t>
            </a:r>
            <a:r>
              <a:rPr lang="en-US" altLang="ko-KR" sz="1500" i="0" dirty="0" err="1" smtClean="0">
                <a:ea typeface="SimSun" pitchFamily="2" charset="-122"/>
              </a:rPr>
              <a:t>Ar</a:t>
            </a:r>
            <a:r>
              <a:rPr lang="en-US" altLang="ko-KR" sz="1500" i="0" dirty="0" smtClean="0">
                <a:ea typeface="SimSun" pitchFamily="2" charset="-122"/>
              </a:rPr>
              <a:t> (10 </a:t>
            </a:r>
            <a:r>
              <a:rPr lang="en-US" altLang="ko-KR" sz="1500" i="0" dirty="0" err="1" smtClean="0">
                <a:ea typeface="SimSun" pitchFamily="2" charset="-122"/>
              </a:rPr>
              <a:t>sccm</a:t>
            </a:r>
            <a:r>
              <a:rPr lang="en-US" altLang="ko-KR" sz="1500" i="0" dirty="0" smtClean="0">
                <a:ea typeface="SimSun" pitchFamily="2" charset="-122"/>
              </a:rPr>
              <a:t>); 15 </a:t>
            </a:r>
            <a:r>
              <a:rPr lang="en-US" altLang="ko-KR" sz="1500" i="0" dirty="0" err="1" smtClean="0">
                <a:ea typeface="SimSun" pitchFamily="2" charset="-122"/>
              </a:rPr>
              <a:t>mTorr</a:t>
            </a:r>
            <a:r>
              <a:rPr lang="en-US" altLang="ko-KR" sz="1500" i="0" dirty="0" smtClean="0">
                <a:ea typeface="SimSun" pitchFamily="2" charset="-122"/>
              </a:rPr>
              <a:t>; RF = 13.56 MHz; PRF = 5 kHz; DC = 50%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60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henqu\FOLDER\Conferences\AVS\2019_AVS\FigAndLay_ICAROS\Slide12\Slide1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5" y="533400"/>
            <a:ext cx="831920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322860" y="76200"/>
            <a:ext cx="83639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STEP 2: FIX C</a:t>
            </a:r>
            <a:r>
              <a:rPr lang="en-US" altLang="zh-CN" sz="2800" i="0" baseline="-25000" dirty="0" smtClean="0">
                <a:ea typeface="SimSun" pitchFamily="2" charset="-122"/>
              </a:rPr>
              <a:t>P</a:t>
            </a:r>
            <a:r>
              <a:rPr lang="en-US" altLang="zh-CN" sz="2800" i="0" dirty="0" smtClean="0">
                <a:ea typeface="SimSun" pitchFamily="2" charset="-122"/>
              </a:rPr>
              <a:t> AND C</a:t>
            </a:r>
            <a:r>
              <a:rPr lang="en-US" altLang="zh-CN" sz="2800" i="0" baseline="-25000" dirty="0" smtClean="0">
                <a:ea typeface="SimSun" pitchFamily="2" charset="-122"/>
              </a:rPr>
              <a:t>S</a:t>
            </a:r>
            <a:r>
              <a:rPr lang="en-US" altLang="zh-CN" sz="2800" i="0" dirty="0" smtClean="0">
                <a:ea typeface="SimSun" pitchFamily="2" charset="-122"/>
              </a:rPr>
              <a:t>, SET-POINT MATCHING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6711" y="4343400"/>
            <a:ext cx="877728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C</a:t>
            </a:r>
            <a:r>
              <a:rPr lang="en-US" altLang="ko-KR" sz="2000" i="0" baseline="-25000" dirty="0">
                <a:ea typeface="SimSun" pitchFamily="2" charset="-122"/>
              </a:rPr>
              <a:t>P</a:t>
            </a:r>
            <a:r>
              <a:rPr lang="en-US" altLang="ko-KR" sz="2000" i="0" dirty="0" smtClean="0">
                <a:ea typeface="SimSun" pitchFamily="2" charset="-122"/>
              </a:rPr>
              <a:t> and C</a:t>
            </a:r>
            <a:r>
              <a:rPr lang="en-US" altLang="ko-KR" sz="2000" i="0" baseline="-25000" dirty="0" smtClean="0">
                <a:ea typeface="SimSun" pitchFamily="2" charset="-122"/>
              </a:rPr>
              <a:t>S </a:t>
            </a:r>
            <a:r>
              <a:rPr lang="en-US" altLang="ko-KR" sz="2000" i="0" dirty="0" smtClean="0">
                <a:ea typeface="SimSun" pitchFamily="2" charset="-122"/>
              </a:rPr>
              <a:t>are selected from Step 1 to match at early or late times during pulse.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Early match produces mismatch late in pulse</a:t>
            </a:r>
            <a:r>
              <a:rPr lang="en-US" altLang="ko-KR" sz="2000" i="0" dirty="0">
                <a:ea typeface="SimSun" pitchFamily="2" charset="-122"/>
              </a:rPr>
              <a:t>;</a:t>
            </a:r>
            <a:r>
              <a:rPr lang="en-US" altLang="ko-KR" sz="2000" i="0" dirty="0" smtClean="0">
                <a:ea typeface="SimSun" pitchFamily="2" charset="-122"/>
              </a:rPr>
              <a:t> late match produces mismatch in early pulse.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The impedance of the plasma is not terribly sensitive to match components.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57200" y="609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9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Chenqu\FOLDER\Conferences\AVS\2019_AVS\FigAndLay_ICAROS\Slide13\Slide1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" y="838200"/>
            <a:ext cx="4904117" cy="59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0" y="152400"/>
            <a:ext cx="906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600" i="0" dirty="0" smtClean="0">
                <a:ea typeface="SimSun" pitchFamily="2" charset="-122"/>
              </a:rPr>
              <a:t>STEP 3: FREQUENCY TUNING WITH SET-POINT MATCH</a:t>
            </a:r>
            <a:endParaRPr lang="en-US" altLang="zh-CN" sz="26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228600" y="685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29200" y="1001554"/>
            <a:ext cx="39624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Frequency tuning (FT) augments set-point matching (13.56 </a:t>
            </a:r>
            <a:r>
              <a:rPr lang="en-US" altLang="ko-KR" sz="2000" i="0" dirty="0" smtClean="0">
                <a:ea typeface="SimSun" pitchFamily="2" charset="-122"/>
                <a:sym typeface="Symbol"/>
              </a:rPr>
              <a:t> 2 MHz)</a:t>
            </a:r>
            <a:endParaRPr lang="en-US" altLang="ko-KR" sz="2000" i="0" dirty="0" smtClean="0">
              <a:ea typeface="SimSun" pitchFamily="2" charset="-122"/>
            </a:endParaRP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Essentially “perfect” match can be achieved.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At match points, nominally f = 13.56 MHz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Matching achieved with:</a:t>
            </a:r>
          </a:p>
          <a:p>
            <a:pPr marL="519113"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Lower frequencies before set-point.</a:t>
            </a:r>
          </a:p>
          <a:p>
            <a:pPr marL="519113"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Higher frequencies after set point.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Mismatch results from off range of frequency tune.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4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8" name="Picture 76" descr="E:\Chenqu\FOLDER\Conferences\AVS\2019_AVS\FigAndLay_ICAROS\Slide14\PWR_FREQ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257800" cy="33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701221" y="86380"/>
            <a:ext cx="7985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FREQUENCY TUNING vs POWER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327024" y="609600"/>
            <a:ext cx="84359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200" y="4161472"/>
            <a:ext cx="8153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P</a:t>
            </a:r>
            <a:r>
              <a:rPr lang="en-US" altLang="ko-KR" sz="2000" i="0" dirty="0" smtClean="0">
                <a:ea typeface="SimSun" pitchFamily="2" charset="-122"/>
              </a:rPr>
              <a:t>eak forward power: 30 to 80 W.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C</a:t>
            </a:r>
            <a:r>
              <a:rPr lang="en-US" altLang="ko-KR" sz="2000" i="0" baseline="-25000" dirty="0">
                <a:ea typeface="SimSun" pitchFamily="2" charset="-122"/>
              </a:rPr>
              <a:t>P</a:t>
            </a:r>
            <a:r>
              <a:rPr lang="en-US" altLang="ko-KR" sz="2000" i="0" dirty="0" smtClean="0">
                <a:ea typeface="SimSun" pitchFamily="2" charset="-122"/>
              </a:rPr>
              <a:t> and C</a:t>
            </a:r>
            <a:r>
              <a:rPr lang="en-US" altLang="ko-KR" sz="2000" i="0" baseline="-25000" dirty="0">
                <a:ea typeface="SimSun" pitchFamily="2" charset="-122"/>
              </a:rPr>
              <a:t>S</a:t>
            </a:r>
            <a:r>
              <a:rPr lang="en-US" altLang="ko-KR" sz="2000" i="0" dirty="0" smtClean="0">
                <a:ea typeface="SimSun" pitchFamily="2" charset="-122"/>
              </a:rPr>
              <a:t> are chosen from late-pulse perfect match for P = 50 W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Significant decrease of </a:t>
            </a:r>
            <a:r>
              <a:rPr lang="el-GR" altLang="ko-KR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η</a:t>
            </a:r>
            <a:r>
              <a:rPr lang="en-US" altLang="ko-KR" sz="20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as power decreases: different steady states, distinguishable plasma impedances.</a:t>
            </a:r>
            <a:endParaRPr lang="en-US" altLang="ko-KR" sz="20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902944"/>
              </p:ext>
            </p:extLst>
          </p:nvPr>
        </p:nvGraphicFramePr>
        <p:xfrm>
          <a:off x="6400800" y="1300222"/>
          <a:ext cx="2041525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5" imgW="990360" imgH="634680" progId="Equation.DSMT4">
                  <p:embed/>
                </p:oleObj>
              </mc:Choice>
              <mc:Fallback>
                <p:oleObj name="Equation" r:id="rId5" imgW="9903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1300222"/>
                        <a:ext cx="2041525" cy="130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91200" y="2659559"/>
            <a:ext cx="3505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l-GR" altLang="ko-KR" sz="2000" i="0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τ</a:t>
            </a:r>
            <a:r>
              <a:rPr lang="en-US" altLang="ko-KR" sz="2000" i="0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lang="en-US" altLang="ko-KR" sz="2000" i="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ko-KR" sz="2000" i="0" dirty="0" smtClean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         </a:t>
            </a: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Pulse period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dirty="0" err="1" smtClean="0">
                <a:latin typeface="Times New Roman" panose="02020603050405020304" pitchFamily="18" charset="0"/>
                <a:ea typeface="SimSun" pitchFamily="2" charset="-122"/>
                <a:cs typeface="Arial" panose="020B0604020202020204" pitchFamily="34" charset="0"/>
              </a:rPr>
              <a:t>P</a:t>
            </a:r>
            <a:r>
              <a:rPr lang="en-US" altLang="ko-KR" sz="2000" i="0" baseline="-25000" dirty="0" err="1" smtClean="0">
                <a:latin typeface="Times New Roman" panose="02020603050405020304" pitchFamily="18" charset="0"/>
                <a:ea typeface="SimSun" pitchFamily="2" charset="-122"/>
                <a:cs typeface="Arial" panose="020B0604020202020204" pitchFamily="34" charset="0"/>
              </a:rPr>
              <a:t>dep</a:t>
            </a:r>
            <a:r>
              <a:rPr lang="en-US" altLang="ko-KR" sz="2000" i="0" dirty="0" smtClean="0">
                <a:latin typeface="Times New Roman" panose="02020603050405020304" pitchFamily="18" charset="0"/>
                <a:ea typeface="SimSun" pitchFamily="2" charset="-122"/>
                <a:cs typeface="Arial" panose="020B0604020202020204" pitchFamily="34" charset="0"/>
              </a:rPr>
              <a:t>: </a:t>
            </a:r>
            <a:r>
              <a:rPr lang="en-US" altLang="ko-KR" sz="2000" i="0" dirty="0">
                <a:latin typeface="Times New Roman" panose="02020603050405020304" pitchFamily="18" charset="0"/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ko-KR" sz="2000" i="0" dirty="0" smtClean="0">
                <a:latin typeface="Times New Roman" panose="02020603050405020304" pitchFamily="18" charset="0"/>
                <a:ea typeface="SimSun" pitchFamily="2" charset="-122"/>
                <a:cs typeface="Arial" panose="020B0604020202020204" pitchFamily="34" charset="0"/>
              </a:rPr>
              <a:t>     </a:t>
            </a: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Deposited power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dirty="0" err="1" smtClean="0">
                <a:latin typeface="Times New Roman" panose="02020603050405020304" pitchFamily="18" charset="0"/>
                <a:ea typeface="SimSun" pitchFamily="2" charset="-122"/>
                <a:cs typeface="Arial" panose="020B0604020202020204" pitchFamily="34" charset="0"/>
              </a:rPr>
              <a:t>P</a:t>
            </a:r>
            <a:r>
              <a:rPr lang="en-US" altLang="ko-KR" sz="2000" i="0" baseline="-25000" dirty="0" err="1" smtClean="0">
                <a:latin typeface="Times New Roman" panose="02020603050405020304" pitchFamily="18" charset="0"/>
                <a:ea typeface="SimSun" pitchFamily="2" charset="-122"/>
                <a:cs typeface="Arial" panose="020B0604020202020204" pitchFamily="34" charset="0"/>
              </a:rPr>
              <a:t>forward</a:t>
            </a:r>
            <a:r>
              <a:rPr lang="en-US" altLang="ko-KR" sz="2000" i="0" dirty="0" smtClean="0">
                <a:latin typeface="Times New Roman" panose="02020603050405020304" pitchFamily="18" charset="0"/>
                <a:ea typeface="SimSun" pitchFamily="2" charset="-122"/>
                <a:cs typeface="Arial" panose="020B0604020202020204" pitchFamily="34" charset="0"/>
              </a:rPr>
              <a:t>: </a:t>
            </a:r>
            <a:r>
              <a:rPr lang="en-US" altLang="ko-KR" sz="2000" i="0" dirty="0">
                <a:ea typeface="SimSun" pitchFamily="2" charset="-122"/>
                <a:cs typeface="Arial" panose="020B0604020202020204" pitchFamily="34" charset="0"/>
              </a:rPr>
              <a:t> F</a:t>
            </a: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orward power</a:t>
            </a:r>
            <a:endParaRPr lang="en-US" altLang="ko-KR" sz="2000" i="0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791200" y="914400"/>
            <a:ext cx="281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Power Efficiency</a:t>
            </a:r>
            <a:endParaRPr lang="en-US" altLang="ko-KR" sz="2000" i="0" dirty="0">
              <a:ea typeface="SimSun" pitchFamily="2" charset="-122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57200" y="5867400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500" i="0" dirty="0" smtClean="0">
                <a:ea typeface="SimSun" pitchFamily="2" charset="-122"/>
              </a:rPr>
              <a:t>50 W; </a:t>
            </a:r>
            <a:r>
              <a:rPr lang="en-US" altLang="ko-KR" sz="1500" i="0" dirty="0" err="1" smtClean="0">
                <a:ea typeface="SimSun" pitchFamily="2" charset="-122"/>
              </a:rPr>
              <a:t>Ar</a:t>
            </a:r>
            <a:r>
              <a:rPr lang="en-US" altLang="ko-KR" sz="1500" i="0" dirty="0" smtClean="0">
                <a:ea typeface="SimSun" pitchFamily="2" charset="-122"/>
              </a:rPr>
              <a:t> (10 </a:t>
            </a:r>
            <a:r>
              <a:rPr lang="en-US" altLang="ko-KR" sz="1500" i="0" dirty="0" err="1" smtClean="0">
                <a:ea typeface="SimSun" pitchFamily="2" charset="-122"/>
              </a:rPr>
              <a:t>sccm</a:t>
            </a:r>
            <a:r>
              <a:rPr lang="en-US" altLang="ko-KR" sz="1500" i="0" dirty="0" smtClean="0">
                <a:ea typeface="SimSun" pitchFamily="2" charset="-122"/>
              </a:rPr>
              <a:t>); 15 </a:t>
            </a:r>
            <a:r>
              <a:rPr lang="en-US" altLang="ko-KR" sz="1500" i="0" dirty="0" err="1" smtClean="0">
                <a:ea typeface="SimSun" pitchFamily="2" charset="-122"/>
              </a:rPr>
              <a:t>mTorr</a:t>
            </a:r>
            <a:r>
              <a:rPr lang="en-US" altLang="ko-KR" sz="1500" i="0" dirty="0" smtClean="0">
                <a:ea typeface="SimSun" pitchFamily="2" charset="-122"/>
              </a:rPr>
              <a:t>; RF = 13.56±2 MHz; PRF = 5 kHz; DC = 50%; C</a:t>
            </a:r>
            <a:r>
              <a:rPr lang="en-US" altLang="ko-KR" sz="1500" i="0" baseline="-25000" dirty="0" smtClean="0">
                <a:ea typeface="SimSun" pitchFamily="2" charset="-122"/>
              </a:rPr>
              <a:t>P</a:t>
            </a:r>
            <a:r>
              <a:rPr lang="en-US" altLang="ko-KR" sz="1500" i="0" dirty="0" smtClean="0">
                <a:ea typeface="SimSun" pitchFamily="2" charset="-122"/>
              </a:rPr>
              <a:t> = 64 pF; C</a:t>
            </a:r>
            <a:r>
              <a:rPr lang="en-US" altLang="ko-KR" sz="1500" i="0" baseline="-25000" dirty="0" smtClean="0">
                <a:ea typeface="SimSun" pitchFamily="2" charset="-122"/>
              </a:rPr>
              <a:t>S</a:t>
            </a:r>
            <a:r>
              <a:rPr lang="en-US" altLang="ko-KR" sz="1500" i="0" dirty="0" smtClean="0">
                <a:ea typeface="SimSun" pitchFamily="2" charset="-122"/>
              </a:rPr>
              <a:t> = 0.26 </a:t>
            </a:r>
            <a:r>
              <a:rPr lang="en-US" altLang="ko-KR" sz="1500" i="0" dirty="0" err="1" smtClean="0">
                <a:ea typeface="SimSun" pitchFamily="2" charset="-122"/>
              </a:rPr>
              <a:t>nF</a:t>
            </a:r>
            <a:endParaRPr lang="en-US" altLang="ko-KR" sz="1500" i="0" dirty="0" smtClean="0">
              <a:ea typeface="SimSun" pitchFamily="2" charset="-122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0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E:\Chenqu\FOLDER\Conferences\AVS\2019_AVS\FigAndLay_ICAROS\Slide15\Slide1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13"/>
            <a:ext cx="4800600" cy="68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4800600" y="86380"/>
            <a:ext cx="4596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POWER SCALING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5354636" y="609600"/>
            <a:ext cx="3408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953000" y="700474"/>
            <a:ext cx="403860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</a:pPr>
            <a:r>
              <a:rPr lang="en-US" altLang="ko-KR" sz="2000" i="0" u="sng" dirty="0" smtClean="0">
                <a:ea typeface="SimSun" pitchFamily="2" charset="-122"/>
              </a:rPr>
              <a:t>Low Power: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Without frequency tuning, late match conditions prevent early power delivery, and so plasma does not develop.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FT restores early match, and enables plasma development.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u="sng" dirty="0" smtClean="0">
                <a:ea typeface="SimSun" pitchFamily="2" charset="-122"/>
              </a:rPr>
              <a:t>High Power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Plasma density at start of pulse is high enough to enable coupling of power.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FT is less impactful, but still recoups early plasma development.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05400" y="5387370"/>
            <a:ext cx="3810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500" i="0" dirty="0" smtClean="0">
                <a:ea typeface="SimSun" pitchFamily="2" charset="-122"/>
              </a:rPr>
              <a:t>50 W; </a:t>
            </a:r>
            <a:r>
              <a:rPr lang="en-US" altLang="ko-KR" sz="1500" i="0" dirty="0" err="1" smtClean="0">
                <a:ea typeface="SimSun" pitchFamily="2" charset="-122"/>
              </a:rPr>
              <a:t>Ar</a:t>
            </a:r>
            <a:r>
              <a:rPr lang="en-US" altLang="ko-KR" sz="1500" i="0" dirty="0" smtClean="0">
                <a:ea typeface="SimSun" pitchFamily="2" charset="-122"/>
              </a:rPr>
              <a:t> (10 </a:t>
            </a:r>
            <a:r>
              <a:rPr lang="en-US" altLang="ko-KR" sz="1500" i="0" dirty="0" err="1" smtClean="0">
                <a:ea typeface="SimSun" pitchFamily="2" charset="-122"/>
              </a:rPr>
              <a:t>sccm</a:t>
            </a:r>
            <a:r>
              <a:rPr lang="en-US" altLang="ko-KR" sz="1500" i="0" dirty="0" smtClean="0">
                <a:ea typeface="SimSun" pitchFamily="2" charset="-122"/>
              </a:rPr>
              <a:t>); 15 </a:t>
            </a:r>
            <a:r>
              <a:rPr lang="en-US" altLang="ko-KR" sz="1500" i="0" dirty="0" err="1" smtClean="0">
                <a:ea typeface="SimSun" pitchFamily="2" charset="-122"/>
              </a:rPr>
              <a:t>mTorr</a:t>
            </a:r>
            <a:r>
              <a:rPr lang="en-US" altLang="ko-KR" sz="1500" i="0" dirty="0" smtClean="0">
                <a:ea typeface="SimSun" pitchFamily="2" charset="-122"/>
              </a:rPr>
              <a:t>; RF = 13.56±2 MHz; PRF = 5 kHz; DC = 50%; C</a:t>
            </a:r>
            <a:r>
              <a:rPr lang="en-US" altLang="ko-KR" sz="1500" i="0" baseline="-25000" dirty="0" smtClean="0">
                <a:ea typeface="SimSun" pitchFamily="2" charset="-122"/>
              </a:rPr>
              <a:t>P</a:t>
            </a:r>
            <a:r>
              <a:rPr lang="en-US" altLang="ko-KR" sz="1500" i="0" dirty="0" smtClean="0">
                <a:ea typeface="SimSun" pitchFamily="2" charset="-122"/>
              </a:rPr>
              <a:t> = 64 pF; C</a:t>
            </a:r>
            <a:r>
              <a:rPr lang="en-US" altLang="ko-KR" sz="1500" i="0" baseline="-25000" dirty="0" smtClean="0">
                <a:ea typeface="SimSun" pitchFamily="2" charset="-122"/>
              </a:rPr>
              <a:t>S</a:t>
            </a:r>
            <a:r>
              <a:rPr lang="en-US" altLang="ko-KR" sz="1500" i="0" dirty="0" smtClean="0">
                <a:ea typeface="SimSun" pitchFamily="2" charset="-122"/>
              </a:rPr>
              <a:t> = 0.26 </a:t>
            </a:r>
            <a:r>
              <a:rPr lang="en-US" altLang="ko-KR" sz="1500" i="0" dirty="0" err="1" smtClean="0">
                <a:ea typeface="SimSun" pitchFamily="2" charset="-122"/>
              </a:rPr>
              <a:t>nF</a:t>
            </a:r>
            <a:endParaRPr lang="en-US" altLang="ko-KR" sz="1500" i="0" dirty="0" smtClean="0">
              <a:ea typeface="SimSun" pitchFamily="2" charset="-122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2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henqu\FOLDER\Conferences\MIPSE\2019 MIPSE\FigandLay\PlasmaDensity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88"/>
            <a:ext cx="5297487" cy="6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4800600" y="86380"/>
            <a:ext cx="4596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POWER SCALING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5354636" y="609600"/>
            <a:ext cx="3408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105400" y="1447800"/>
            <a:ext cx="4038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Peak power: 30 W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[e] </a:t>
            </a:r>
            <a:r>
              <a:rPr lang="en-US" altLang="ko-KR" sz="2000" i="0" dirty="0" smtClean="0">
                <a:ea typeface="SimSun" pitchFamily="2" charset="-122"/>
              </a:rPr>
              <a:t>at the end of pulse </a:t>
            </a:r>
            <a:r>
              <a:rPr lang="en-US" altLang="ko-KR" sz="2000" i="0" dirty="0" smtClean="0">
                <a:ea typeface="SimSun" pitchFamily="2" charset="-122"/>
              </a:rPr>
              <a:t>with and without frequency tuning.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Similar plasma distribution.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Without FT – Slowly increasing plasma density slowly improves the match.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With FT – Match is good throughout he pulse, and plasma achieves steady state.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05400" y="5387370"/>
            <a:ext cx="3810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500" i="0" dirty="0">
                <a:ea typeface="SimSun" pitchFamily="2" charset="-122"/>
              </a:rPr>
              <a:t>3</a:t>
            </a:r>
            <a:r>
              <a:rPr lang="en-US" altLang="ko-KR" sz="1500" i="0" dirty="0" smtClean="0">
                <a:ea typeface="SimSun" pitchFamily="2" charset="-122"/>
              </a:rPr>
              <a:t>0 W; </a:t>
            </a:r>
            <a:r>
              <a:rPr lang="en-US" altLang="ko-KR" sz="1500" i="0" dirty="0" err="1" smtClean="0">
                <a:ea typeface="SimSun" pitchFamily="2" charset="-122"/>
              </a:rPr>
              <a:t>Ar</a:t>
            </a:r>
            <a:r>
              <a:rPr lang="en-US" altLang="ko-KR" sz="1500" i="0" dirty="0" smtClean="0">
                <a:ea typeface="SimSun" pitchFamily="2" charset="-122"/>
              </a:rPr>
              <a:t> (10 </a:t>
            </a:r>
            <a:r>
              <a:rPr lang="en-US" altLang="ko-KR" sz="1500" i="0" dirty="0" err="1" smtClean="0">
                <a:ea typeface="SimSun" pitchFamily="2" charset="-122"/>
              </a:rPr>
              <a:t>sccm</a:t>
            </a:r>
            <a:r>
              <a:rPr lang="en-US" altLang="ko-KR" sz="1500" i="0" dirty="0" smtClean="0">
                <a:ea typeface="SimSun" pitchFamily="2" charset="-122"/>
              </a:rPr>
              <a:t>); 15 </a:t>
            </a:r>
            <a:r>
              <a:rPr lang="en-US" altLang="ko-KR" sz="1500" i="0" dirty="0" err="1" smtClean="0">
                <a:ea typeface="SimSun" pitchFamily="2" charset="-122"/>
              </a:rPr>
              <a:t>mTorr</a:t>
            </a:r>
            <a:r>
              <a:rPr lang="en-US" altLang="ko-KR" sz="1500" i="0" dirty="0" smtClean="0">
                <a:ea typeface="SimSun" pitchFamily="2" charset="-122"/>
              </a:rPr>
              <a:t>; RF = 13.56±2 MHz; PRF = 5 kHz; DC = 50%; C</a:t>
            </a:r>
            <a:r>
              <a:rPr lang="en-US" altLang="ko-KR" sz="1500" i="0" baseline="-25000" dirty="0" smtClean="0">
                <a:ea typeface="SimSun" pitchFamily="2" charset="-122"/>
              </a:rPr>
              <a:t>P</a:t>
            </a:r>
            <a:r>
              <a:rPr lang="en-US" altLang="ko-KR" sz="1500" i="0" dirty="0" smtClean="0">
                <a:ea typeface="SimSun" pitchFamily="2" charset="-122"/>
              </a:rPr>
              <a:t> = 64 pF; C</a:t>
            </a:r>
            <a:r>
              <a:rPr lang="en-US" altLang="ko-KR" sz="1500" i="0" baseline="-25000" dirty="0" smtClean="0">
                <a:ea typeface="SimSun" pitchFamily="2" charset="-122"/>
              </a:rPr>
              <a:t>S</a:t>
            </a:r>
            <a:r>
              <a:rPr lang="en-US" altLang="ko-KR" sz="1500" i="0" dirty="0" smtClean="0">
                <a:ea typeface="SimSun" pitchFamily="2" charset="-122"/>
              </a:rPr>
              <a:t> = 0.26 </a:t>
            </a:r>
            <a:r>
              <a:rPr lang="en-US" altLang="ko-KR" sz="1500" i="0" dirty="0" err="1" smtClean="0">
                <a:ea typeface="SimSun" pitchFamily="2" charset="-122"/>
              </a:rPr>
              <a:t>nF</a:t>
            </a:r>
            <a:endParaRPr lang="en-US" altLang="ko-KR" sz="1500" i="0" dirty="0" smtClean="0">
              <a:ea typeface="SimSun" pitchFamily="2" charset="-122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6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henqu\FOLDER\Conferences\AVS\2019_AVS\FigAndLay_ICAROS\Slide16\Slide1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" y="304800"/>
            <a:ext cx="4849483" cy="56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4852534" y="86380"/>
            <a:ext cx="4062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POWER RAMP TIME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5001882" y="609600"/>
            <a:ext cx="37611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76800" y="787837"/>
            <a:ext cx="4267199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P</a:t>
            </a:r>
            <a:r>
              <a:rPr lang="en-US" altLang="ko-KR" sz="2000" i="0" dirty="0" smtClean="0">
                <a:ea typeface="SimSun" pitchFamily="2" charset="-122"/>
              </a:rPr>
              <a:t>ower ramp time: 4 to 80 µs.</a:t>
            </a:r>
            <a:endParaRPr lang="en-US" altLang="ko-KR" sz="2000" i="0" dirty="0">
              <a:ea typeface="SimSun" pitchFamily="2" charset="-122"/>
            </a:endParaRPr>
          </a:p>
          <a:p>
            <a:pPr marL="0" indent="0">
              <a:spcAft>
                <a:spcPts val="600"/>
              </a:spcAft>
            </a:pPr>
            <a:r>
              <a:rPr lang="en-US" altLang="ko-KR" sz="2000" i="0" u="sng" dirty="0" smtClean="0">
                <a:ea typeface="SimSun" pitchFamily="2" charset="-122"/>
                <a:cs typeface="Arial" pitchFamily="34" charset="0"/>
              </a:rPr>
              <a:t>Short Ramp Time</a:t>
            </a:r>
          </a:p>
          <a:p>
            <a:pPr marL="341313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Enables “overshoot” of electron density and early plasma formation.</a:t>
            </a:r>
          </a:p>
          <a:p>
            <a:pPr marL="341313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Less need for FT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u="sng" dirty="0" smtClean="0">
                <a:ea typeface="SimSun" pitchFamily="2" charset="-122"/>
                <a:cs typeface="Arial" pitchFamily="34" charset="0"/>
              </a:rPr>
              <a:t>Long Ramp Time</a:t>
            </a:r>
          </a:p>
          <a:p>
            <a:pPr marL="341313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Plasma density is generally lower at start of pulse producing a mismatch.</a:t>
            </a:r>
          </a:p>
          <a:p>
            <a:pPr marL="341313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FT required to deliver early power.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FT likely most impactful for </a:t>
            </a:r>
            <a:r>
              <a:rPr lang="en-US" altLang="ko-KR" sz="2000" i="0" dirty="0" err="1" smtClean="0">
                <a:ea typeface="SimSun" pitchFamily="2" charset="-122"/>
                <a:cs typeface="Arial" pitchFamily="34" charset="0"/>
              </a:rPr>
              <a:t>sawtooth</a:t>
            </a: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 waveform.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0" y="6019800"/>
            <a:ext cx="50018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500" i="0" dirty="0" smtClean="0">
                <a:ea typeface="SimSun" pitchFamily="2" charset="-122"/>
              </a:rPr>
              <a:t>50 W; </a:t>
            </a:r>
            <a:r>
              <a:rPr lang="en-US" altLang="ko-KR" sz="1500" i="0" dirty="0" err="1" smtClean="0">
                <a:ea typeface="SimSun" pitchFamily="2" charset="-122"/>
              </a:rPr>
              <a:t>Ar</a:t>
            </a:r>
            <a:r>
              <a:rPr lang="en-US" altLang="ko-KR" sz="1500" i="0" dirty="0" smtClean="0">
                <a:ea typeface="SimSun" pitchFamily="2" charset="-122"/>
              </a:rPr>
              <a:t> (10 </a:t>
            </a:r>
            <a:r>
              <a:rPr lang="en-US" altLang="ko-KR" sz="1500" i="0" dirty="0" err="1" smtClean="0">
                <a:ea typeface="SimSun" pitchFamily="2" charset="-122"/>
              </a:rPr>
              <a:t>sccm</a:t>
            </a:r>
            <a:r>
              <a:rPr lang="en-US" altLang="ko-KR" sz="1500" i="0" dirty="0" smtClean="0">
                <a:ea typeface="SimSun" pitchFamily="2" charset="-122"/>
              </a:rPr>
              <a:t>); 15 </a:t>
            </a:r>
            <a:r>
              <a:rPr lang="en-US" altLang="ko-KR" sz="1500" i="0" dirty="0" err="1" smtClean="0">
                <a:ea typeface="SimSun" pitchFamily="2" charset="-122"/>
              </a:rPr>
              <a:t>mTorr</a:t>
            </a:r>
            <a:r>
              <a:rPr lang="en-US" altLang="ko-KR" sz="1500" i="0" dirty="0" smtClean="0">
                <a:ea typeface="SimSun" pitchFamily="2" charset="-122"/>
              </a:rPr>
              <a:t>; RF = 13.56±2 MHz; PRF = 5 kHz; DC = 50%; C</a:t>
            </a:r>
            <a:r>
              <a:rPr lang="en-US" altLang="ko-KR" sz="1500" i="0" baseline="-25000" dirty="0" smtClean="0">
                <a:ea typeface="SimSun" pitchFamily="2" charset="-122"/>
              </a:rPr>
              <a:t>P</a:t>
            </a:r>
            <a:r>
              <a:rPr lang="en-US" altLang="ko-KR" sz="1500" i="0" dirty="0" smtClean="0">
                <a:ea typeface="SimSun" pitchFamily="2" charset="-122"/>
              </a:rPr>
              <a:t> = 64 pF; C</a:t>
            </a:r>
            <a:r>
              <a:rPr lang="en-US" altLang="ko-KR" sz="1500" i="0" baseline="-25000" dirty="0" smtClean="0">
                <a:ea typeface="SimSun" pitchFamily="2" charset="-122"/>
              </a:rPr>
              <a:t>S</a:t>
            </a:r>
            <a:r>
              <a:rPr lang="en-US" altLang="ko-KR" sz="1500" i="0" dirty="0" smtClean="0">
                <a:ea typeface="SimSun" pitchFamily="2" charset="-122"/>
              </a:rPr>
              <a:t> = 0.26 </a:t>
            </a:r>
            <a:r>
              <a:rPr lang="en-US" altLang="ko-KR" sz="1500" i="0" dirty="0" err="1" smtClean="0">
                <a:ea typeface="SimSun" pitchFamily="2" charset="-122"/>
              </a:rPr>
              <a:t>nF</a:t>
            </a:r>
            <a:endParaRPr lang="en-US" altLang="ko-KR" sz="1500" i="0" dirty="0" smtClean="0">
              <a:ea typeface="SimSun" pitchFamily="2" charset="-122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Chenqu\FOLDER\Conferences\AVS\2019_AVS\FigAndLay_ICAROS\Slide17\Slide1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14236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4852534" y="86380"/>
            <a:ext cx="4062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DUTY CYCLE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6" name="Line 2"/>
          <p:cNvSpPr>
            <a:spLocks noChangeShapeType="1"/>
          </p:cNvSpPr>
          <p:nvPr/>
        </p:nvSpPr>
        <p:spPr bwMode="auto">
          <a:xfrm>
            <a:off x="5001882" y="609600"/>
            <a:ext cx="37611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29200" y="826085"/>
            <a:ext cx="4114799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</a:rPr>
              <a:t>D</a:t>
            </a:r>
            <a:r>
              <a:rPr lang="en-US" altLang="ko-KR" sz="2000" i="0" dirty="0" smtClean="0">
                <a:ea typeface="SimSun" pitchFamily="2" charset="-122"/>
              </a:rPr>
              <a:t>uty cycle: 40 – 60%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u="sng" dirty="0" smtClean="0">
                <a:ea typeface="SimSun" pitchFamily="2" charset="-122"/>
                <a:cs typeface="Arial" pitchFamily="34" charset="0"/>
              </a:rPr>
              <a:t>Small duty cycle</a:t>
            </a:r>
          </a:p>
          <a:p>
            <a:pPr marL="346075" indent="-233363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Lower average power, longer inter-pulse period, lower initial electron density.</a:t>
            </a:r>
          </a:p>
          <a:p>
            <a:pPr marL="346075" indent="-233363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FT required to match early, though effects are small.</a:t>
            </a:r>
          </a:p>
          <a:p>
            <a:pPr marL="0" indent="0">
              <a:spcAft>
                <a:spcPts val="600"/>
              </a:spcAft>
            </a:pPr>
            <a:r>
              <a:rPr lang="en-US" altLang="ko-KR" sz="2000" i="0" u="sng" dirty="0" smtClean="0">
                <a:ea typeface="SimSun" pitchFamily="2" charset="-122"/>
                <a:cs typeface="Arial" pitchFamily="34" charset="0"/>
              </a:rPr>
              <a:t>Large duty cycle</a:t>
            </a:r>
          </a:p>
          <a:p>
            <a:pPr marL="341313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>
                <a:ea typeface="SimSun" pitchFamily="2" charset="-122"/>
                <a:cs typeface="Arial" pitchFamily="34" charset="0"/>
              </a:rPr>
              <a:t>P</a:t>
            </a: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lasma reaches quasi-steady state with larger initial [e].</a:t>
            </a:r>
          </a:p>
          <a:p>
            <a:pPr marL="341313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Starting conditions resemble match point, needing less FT.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itchFamily="34" charset="0"/>
              </a:rPr>
              <a:t>Expect more need for FT as duty cycle shortens.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0" y="6019800"/>
            <a:ext cx="50018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1500" i="0" dirty="0" smtClean="0">
                <a:ea typeface="SimSun" pitchFamily="2" charset="-122"/>
              </a:rPr>
              <a:t>50 W; </a:t>
            </a:r>
            <a:r>
              <a:rPr lang="en-US" altLang="ko-KR" sz="1500" i="0" dirty="0" err="1" smtClean="0">
                <a:ea typeface="SimSun" pitchFamily="2" charset="-122"/>
              </a:rPr>
              <a:t>Ar</a:t>
            </a:r>
            <a:r>
              <a:rPr lang="en-US" altLang="ko-KR" sz="1500" i="0" dirty="0" smtClean="0">
                <a:ea typeface="SimSun" pitchFamily="2" charset="-122"/>
              </a:rPr>
              <a:t> (10 </a:t>
            </a:r>
            <a:r>
              <a:rPr lang="en-US" altLang="ko-KR" sz="1500" i="0" dirty="0" err="1" smtClean="0">
                <a:ea typeface="SimSun" pitchFamily="2" charset="-122"/>
              </a:rPr>
              <a:t>sccm</a:t>
            </a:r>
            <a:r>
              <a:rPr lang="en-US" altLang="ko-KR" sz="1500" i="0" dirty="0" smtClean="0">
                <a:ea typeface="SimSun" pitchFamily="2" charset="-122"/>
              </a:rPr>
              <a:t>); 15 </a:t>
            </a:r>
            <a:r>
              <a:rPr lang="en-US" altLang="ko-KR" sz="1500" i="0" dirty="0" err="1" smtClean="0">
                <a:ea typeface="SimSun" pitchFamily="2" charset="-122"/>
              </a:rPr>
              <a:t>mTorr</a:t>
            </a:r>
            <a:r>
              <a:rPr lang="en-US" altLang="ko-KR" sz="1500" i="0" dirty="0" smtClean="0">
                <a:ea typeface="SimSun" pitchFamily="2" charset="-122"/>
              </a:rPr>
              <a:t>; RF = 13.56±2 MHz; PRF = 5 kHz; C</a:t>
            </a:r>
            <a:r>
              <a:rPr lang="en-US" altLang="ko-KR" sz="1500" i="0" baseline="-25000" dirty="0" smtClean="0">
                <a:ea typeface="SimSun" pitchFamily="2" charset="-122"/>
              </a:rPr>
              <a:t>P</a:t>
            </a:r>
            <a:r>
              <a:rPr lang="en-US" altLang="ko-KR" sz="1500" i="0" dirty="0" smtClean="0">
                <a:ea typeface="SimSun" pitchFamily="2" charset="-122"/>
              </a:rPr>
              <a:t> = 64 pF; C</a:t>
            </a:r>
            <a:r>
              <a:rPr lang="en-US" altLang="ko-KR" sz="1500" i="0" baseline="-25000" dirty="0" smtClean="0">
                <a:ea typeface="SimSun" pitchFamily="2" charset="-122"/>
              </a:rPr>
              <a:t>S</a:t>
            </a:r>
            <a:r>
              <a:rPr lang="en-US" altLang="ko-KR" sz="1500" i="0" dirty="0" smtClean="0">
                <a:ea typeface="SimSun" pitchFamily="2" charset="-122"/>
              </a:rPr>
              <a:t> = 0.26 </a:t>
            </a:r>
            <a:r>
              <a:rPr lang="en-US" altLang="ko-KR" sz="1500" i="0" dirty="0" err="1" smtClean="0">
                <a:ea typeface="SimSun" pitchFamily="2" charset="-122"/>
              </a:rPr>
              <a:t>nF</a:t>
            </a:r>
            <a:endParaRPr lang="en-US" altLang="ko-KR" sz="1500" i="0" dirty="0" smtClean="0">
              <a:ea typeface="SimSun" pitchFamily="2" charset="-122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6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153400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</a:defRPr>
            </a:lvl1pPr>
            <a:lvl2pPr marL="6350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Introduction to impedance matching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Description of the model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Base case setup and analysis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Scaling of operating conditions</a:t>
            </a:r>
            <a:endParaRPr lang="en-US" sz="2000" b="1" dirty="0"/>
          </a:p>
          <a:p>
            <a:pPr lvl="1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Power</a:t>
            </a:r>
          </a:p>
          <a:p>
            <a:pPr lvl="1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Power Ramp-time</a:t>
            </a:r>
          </a:p>
          <a:p>
            <a:pPr lvl="1"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 Duty Cycle</a:t>
            </a:r>
          </a:p>
          <a:p>
            <a:pPr eaLnBrk="0" hangingPunct="0">
              <a:spcAft>
                <a:spcPts val="600"/>
              </a:spcAft>
              <a:buFont typeface="Symbol" pitchFamily="18" charset="2"/>
              <a:buChar char="·"/>
            </a:pPr>
            <a:r>
              <a:rPr lang="en-US" sz="2000" b="1" dirty="0" smtClean="0"/>
              <a:t>Concluding Remarks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533400" y="6858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05378" y="141288"/>
            <a:ext cx="17411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375837" y="162580"/>
            <a:ext cx="4535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solidFill>
                  <a:prstClr val="black"/>
                </a:solidFill>
              </a:rPr>
              <a:t>CONCLUDING REMARKS</a:t>
            </a:r>
            <a:endParaRPr lang="en-US" altLang="zh-CN" sz="2800" i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88392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1000"/>
              </a:spcAft>
              <a:buFont typeface="Symbol" pitchFamily="18" charset="2"/>
              <a:buChar char="·"/>
            </a:pP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Power delivery to pulsed ICP plasmas was investigated using set-point and frequency tuning impedance matching. </a:t>
            </a:r>
          </a:p>
          <a:p>
            <a:pPr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Mismatch occurs at some point during when only set-point matching is used.</a:t>
            </a:r>
          </a:p>
          <a:p>
            <a:pPr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Choose set-point to optimize matching efficiency.</a:t>
            </a:r>
          </a:p>
          <a:p>
            <a:pPr lvl="1">
              <a:spcAft>
                <a:spcPts val="1000"/>
              </a:spcAft>
              <a:buFont typeface="Symbol" pitchFamily="18" charset="2"/>
              <a:buChar char="·"/>
            </a:pP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Choose set-point to optimize desired portion of waveform.</a:t>
            </a:r>
          </a:p>
          <a:p>
            <a:pPr marL="285750"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Further matching can be achieved through frequency tuning (FT).</a:t>
            </a:r>
          </a:p>
          <a:p>
            <a:pPr marL="685800" lvl="2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Begin with best-case set-point matching values. </a:t>
            </a:r>
          </a:p>
          <a:p>
            <a:pPr marL="685800" lvl="2">
              <a:spcAft>
                <a:spcPts val="1000"/>
              </a:spcAft>
              <a:buFont typeface="Symbol" pitchFamily="18" charset="2"/>
              <a:buChar char="·"/>
            </a:pP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Ability to match by frequency tuning is based on frequency range and values of C</a:t>
            </a:r>
            <a:r>
              <a:rPr lang="en-US" altLang="ko-KR" sz="2100" i="0" baseline="-25000" dirty="0" smtClean="0">
                <a:solidFill>
                  <a:prstClr val="black"/>
                </a:solidFill>
                <a:ea typeface="SimSun" pitchFamily="2" charset="-122"/>
              </a:rPr>
              <a:t>P</a:t>
            </a:r>
            <a:r>
              <a:rPr lang="en-US" altLang="ko-KR" sz="2100" i="0" dirty="0">
                <a:solidFill>
                  <a:prstClr val="black"/>
                </a:solidFill>
                <a:ea typeface="SimSun" pitchFamily="2" charset="-122"/>
              </a:rPr>
              <a:t>, </a:t>
            </a: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C</a:t>
            </a:r>
            <a:r>
              <a:rPr lang="en-US" altLang="ko-KR" sz="2100" i="0" baseline="-25000" dirty="0" smtClean="0">
                <a:solidFill>
                  <a:prstClr val="black"/>
                </a:solidFill>
                <a:ea typeface="SimSun" pitchFamily="2" charset="-122"/>
              </a:rPr>
              <a:t>S</a:t>
            </a: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. </a:t>
            </a:r>
            <a:endParaRPr lang="en-US" altLang="ko-KR" sz="2100" i="0" dirty="0">
              <a:solidFill>
                <a:prstClr val="black"/>
              </a:solidFill>
              <a:ea typeface="SimSun" pitchFamily="2" charset="-122"/>
            </a:endParaRPr>
          </a:p>
          <a:p>
            <a:pPr marL="228600" lvl="2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100" i="0" dirty="0" smtClean="0">
                <a:solidFill>
                  <a:prstClr val="black"/>
                </a:solidFill>
                <a:ea typeface="SimSun" pitchFamily="2" charset="-122"/>
              </a:rPr>
              <a:t>Two-Stage matching strategy suggested.</a:t>
            </a:r>
          </a:p>
          <a:p>
            <a:pPr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100" i="0" dirty="0">
                <a:ea typeface="SimSun" pitchFamily="2" charset="-122"/>
              </a:rPr>
              <a:t>Stage 1 (Coarse):  </a:t>
            </a:r>
            <a:r>
              <a:rPr lang="en-US" altLang="ko-KR" sz="2100" i="0" dirty="0" smtClean="0">
                <a:ea typeface="SimSun" pitchFamily="2" charset="-122"/>
              </a:rPr>
              <a:t>Set-point match to set </a:t>
            </a:r>
            <a:r>
              <a:rPr lang="en-US" altLang="ko-KR" sz="2100" i="0" dirty="0" err="1">
                <a:ea typeface="SimSun" pitchFamily="2" charset="-122"/>
              </a:rPr>
              <a:t>C</a:t>
            </a:r>
            <a:r>
              <a:rPr lang="en-US" altLang="ko-KR" sz="2100" i="0" baseline="-25000" dirty="0" err="1">
                <a:ea typeface="SimSun" pitchFamily="2" charset="-122"/>
              </a:rPr>
              <a:t>p</a:t>
            </a:r>
            <a:r>
              <a:rPr lang="en-US" altLang="ko-KR" sz="2100" i="0" dirty="0">
                <a:ea typeface="SimSun" pitchFamily="2" charset="-122"/>
              </a:rPr>
              <a:t>, C</a:t>
            </a:r>
            <a:r>
              <a:rPr lang="en-US" altLang="ko-KR" sz="2100" i="0" baseline="-25000" dirty="0">
                <a:ea typeface="SimSun" pitchFamily="2" charset="-122"/>
              </a:rPr>
              <a:t>s</a:t>
            </a:r>
          </a:p>
          <a:p>
            <a:pPr lvl="1">
              <a:spcAft>
                <a:spcPts val="600"/>
              </a:spcAft>
              <a:buFont typeface="Symbol" pitchFamily="18" charset="2"/>
              <a:buChar char="·"/>
            </a:pPr>
            <a:r>
              <a:rPr lang="en-US" altLang="ko-KR" sz="2100" i="0" dirty="0">
                <a:ea typeface="SimSun" pitchFamily="2" charset="-122"/>
              </a:rPr>
              <a:t>Stage 2 (Fine):  Intra-pulse Frequency </a:t>
            </a:r>
            <a:r>
              <a:rPr lang="en-US" altLang="ko-KR" sz="2100" i="0" dirty="0" smtClean="0">
                <a:ea typeface="SimSun" pitchFamily="2" charset="-122"/>
              </a:rPr>
              <a:t>Tuning</a:t>
            </a:r>
            <a:endParaRPr lang="en-US" altLang="ko-KR" sz="2100" i="0" dirty="0">
              <a:ea typeface="SimSun" pitchFamily="2" charset="-122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57200" y="672167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UIGELT-1_D_MJK\WORDDOCS\VIEWGRAF_abstract\UMichigan_seminars\UM_LNF_2016_12_01\Primer_plasma_processing\primer_plasma_processing_v09_Page_2.tif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" y="655887"/>
            <a:ext cx="3657600" cy="32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-2" y="-270227"/>
            <a:ext cx="9149024" cy="1143001"/>
          </a:xfrm>
        </p:spPr>
        <p:txBody>
          <a:bodyPr/>
          <a:lstStyle/>
          <a:p>
            <a:r>
              <a:rPr lang="en-US" altLang="zh-CN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INTO </a:t>
            </a:r>
            <a:r>
              <a:rPr lang="en-US" altLang="zh-CN" sz="2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ICP</a:t>
            </a:r>
            <a:r>
              <a:rPr lang="en-US" altLang="zh-CN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LOAD ON TRANSMISSION LINE</a:t>
            </a:r>
            <a:endParaRPr lang="zh-CN" altLang="en-US" sz="2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ea typeface="宋体" charset="-122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ea typeface="宋体" charset="-122"/>
                </a:rPr>
                <a:t>Institute for Plasma Science &amp; Engr.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57600" y="914400"/>
            <a:ext cx="5345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</a:rPr>
              <a:t>In inductively coupled plasmas (ICPs) reactor, power is delivered to the plasma through a transmission line (TL) – the plasma is the </a:t>
            </a:r>
            <a:r>
              <a:rPr lang="en-US" sz="2000" b="1" i="1" dirty="0" smtClean="0">
                <a:solidFill>
                  <a:srgbClr val="000000"/>
                </a:solidFill>
                <a:ea typeface="宋体" charset="-122"/>
                <a:cs typeface="Arial"/>
              </a:rPr>
              <a:t>load</a:t>
            </a: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</a:rPr>
              <a:t> at the end of the TL.</a:t>
            </a:r>
            <a:endParaRPr lang="en-US" sz="2000" b="1" i="1" baseline="-25000" dirty="0">
              <a:solidFill>
                <a:srgbClr val="000000"/>
              </a:solidFill>
              <a:ea typeface="宋体" charset="-122"/>
              <a:cs typeface="Arial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59860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i="1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5181"/>
              </p:ext>
            </p:extLst>
          </p:nvPr>
        </p:nvGraphicFramePr>
        <p:xfrm>
          <a:off x="2082952" y="4342649"/>
          <a:ext cx="49768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Equation" r:id="rId5" imgW="2387520" imgH="431640" progId="Equation.3">
                  <p:embed/>
                </p:oleObj>
              </mc:Choice>
              <mc:Fallback>
                <p:oleObj name="Equation" r:id="rId5" imgW="2387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952" y="4342649"/>
                        <a:ext cx="49768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5" name="Picture 9" descr="D:\UIGELT-1_D_MJK\WORDDOCS\VIEWGRAF_abstract\Samsung\Samsung_2018_01_05\Figures_references\Transmission_line_v01a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534" y="2508561"/>
            <a:ext cx="5486400" cy="127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3505200"/>
            <a:ext cx="86424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ts val="600"/>
              </a:spcBef>
              <a:spcAft>
                <a:spcPts val="1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</a:rPr>
              <a:t>Power delivered to the plasma is</a:t>
            </a:r>
          </a:p>
          <a:p>
            <a:pPr marL="228600" indent="-228600" fontAlgn="base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baseline="-25000" dirty="0">
              <a:solidFill>
                <a:srgbClr val="000000"/>
              </a:solidFill>
              <a:ea typeface="宋体" charset="-122"/>
              <a:cs typeface="Arial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000" b="1" baseline="-25000" dirty="0" smtClean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 is the “reflection coefficient”.  Since Z</a:t>
            </a:r>
            <a:r>
              <a:rPr lang="en-US" sz="2000" b="1" baseline="-25000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 = 50  (usually) and, for example,  Z</a:t>
            </a:r>
            <a:r>
              <a:rPr lang="en-US" sz="2000" b="1" baseline="-25000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P</a:t>
            </a: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 = 10 </a:t>
            </a:r>
            <a:r>
              <a:rPr lang="en-US" sz="2000" b="1" dirty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- </a:t>
            </a: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i100 ,   can be close to 1 and little power gets into the plasma.</a:t>
            </a:r>
            <a:endParaRPr lang="en-US" sz="2000" b="1" i="1" baseline="-25000" dirty="0">
              <a:solidFill>
                <a:srgbClr val="000000"/>
              </a:solidFill>
              <a:ea typeface="宋体" charset="-122"/>
              <a:cs typeface="Arial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4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D:\UIGELT-1_D_MJK\WORDDOCS\VIEWGRAF_abstract\Samsung\Samsung_2018_01_05\Transmission_line_v01b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1" y="1555420"/>
            <a:ext cx="731520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179512" y="-176927"/>
            <a:ext cx="8784976" cy="1143001"/>
          </a:xfrm>
        </p:spPr>
        <p:txBody>
          <a:bodyPr/>
          <a:lstStyle/>
          <a:p>
            <a:r>
              <a:rPr lang="en-US" altLang="zh-CN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POWER INTO PLASMA: MATCHING NETWORK</a:t>
            </a:r>
            <a:endParaRPr lang="zh-CN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73688" y="6165850"/>
            <a:ext cx="3770312" cy="582613"/>
            <a:chOff x="2953" y="3839"/>
            <a:chExt cx="2375" cy="367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ea typeface="宋体" charset="-122"/>
                </a:rPr>
                <a:t>University of Michigan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000000"/>
                  </a:solidFill>
                  <a:ea typeface="宋体" charset="-122"/>
                </a:rPr>
                <a:t>Institute for Plasma Science &amp; Engr.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9808" y="845433"/>
            <a:ext cx="8844897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</a:rPr>
              <a:t>To trick the generator into thinking Z</a:t>
            </a:r>
            <a:r>
              <a:rPr lang="en-US" sz="2000" b="1" baseline="-25000" dirty="0" smtClean="0">
                <a:solidFill>
                  <a:srgbClr val="000000"/>
                </a:solidFill>
                <a:ea typeface="宋体" charset="-122"/>
                <a:cs typeface="Arial"/>
              </a:rPr>
              <a:t>L</a:t>
            </a: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</a:rPr>
              <a:t> = Z</a:t>
            </a:r>
            <a:r>
              <a:rPr lang="en-US" sz="2000" b="1" baseline="-25000" dirty="0" smtClean="0">
                <a:solidFill>
                  <a:srgbClr val="000000"/>
                </a:solidFill>
                <a:ea typeface="宋体" charset="-122"/>
                <a:cs typeface="Arial"/>
              </a:rPr>
              <a:t>0</a:t>
            </a:r>
            <a:r>
              <a:rPr lang="en-US" sz="2000" b="1" dirty="0">
                <a:solidFill>
                  <a:srgbClr val="000000"/>
                </a:solidFill>
                <a:ea typeface="宋体" charset="-122"/>
                <a:cs typeface="Arial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</a:rPr>
              <a:t>and </a:t>
            </a: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 =0, </a:t>
            </a: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</a:rPr>
              <a:t>an impedance matching circuit is used.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000" b="1" dirty="0" smtClean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 smtClean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 smtClean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 smtClean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>
              <a:solidFill>
                <a:srgbClr val="000000"/>
              </a:solidFill>
              <a:ea typeface="宋体" charset="-122"/>
              <a:cs typeface="Arial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endParaRPr lang="en-US" sz="2000" b="1" dirty="0" smtClean="0">
              <a:solidFill>
                <a:srgbClr val="000000"/>
              </a:solidFill>
              <a:ea typeface="宋体" charset="-122"/>
              <a:cs typeface="Arial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</a:rPr>
              <a:t>Reactive circuit components (this is a </a:t>
            </a:r>
            <a:r>
              <a:rPr lang="en-US" sz="2000" b="1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-network) are used so that there is little power loss in the matching network. 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en-US" sz="2000" b="1" i="1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With pulsed plasmas, </a:t>
            </a:r>
            <a:r>
              <a:rPr lang="en-US" sz="2000" b="1" i="1" dirty="0" err="1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Z</a:t>
            </a:r>
            <a:r>
              <a:rPr lang="en-US" sz="2000" b="1" i="1" baseline="-25000" dirty="0" err="1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P</a:t>
            </a:r>
            <a:r>
              <a:rPr lang="en-US" sz="2000" b="1" i="1" dirty="0" smtClean="0">
                <a:solidFill>
                  <a:srgbClr val="000000"/>
                </a:solidFill>
                <a:ea typeface="宋体" charset="-122"/>
                <a:cs typeface="Arial"/>
                <a:sym typeface="Symbol"/>
              </a:rPr>
              <a:t> changes during the pulse – difficult to match power into plasma during entire pulse.  </a:t>
            </a:r>
            <a:endParaRPr lang="en-US" sz="2000" b="1" i="1" baseline="-25000" dirty="0">
              <a:solidFill>
                <a:srgbClr val="000000"/>
              </a:solidFill>
              <a:ea typeface="宋体" charset="-122"/>
              <a:cs typeface="Arial"/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337344" y="723471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i="1">
              <a:solidFill>
                <a:srgbClr val="000000"/>
              </a:solidFill>
              <a:latin typeface="Times New Roman" pitchFamily="18" charset="0"/>
              <a:ea typeface="宋体" charset="-12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693030"/>
              </p:ext>
            </p:extLst>
          </p:nvPr>
        </p:nvGraphicFramePr>
        <p:xfrm>
          <a:off x="758016" y="3936417"/>
          <a:ext cx="49768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Equation" r:id="rId5" imgW="2387520" imgH="431640" progId="Equation.3">
                  <p:embed/>
                </p:oleObj>
              </mc:Choice>
              <mc:Fallback>
                <p:oleObj name="Equation" r:id="rId5" imgW="2387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16" y="3936417"/>
                        <a:ext cx="49768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7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021967" y="76200"/>
            <a:ext cx="513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zh-CN" sz="2800" i="0" dirty="0" smtClean="0">
                <a:ea typeface="SimSun" pitchFamily="2" charset="-122"/>
              </a:rPr>
              <a:t>MATCHING TO PULSED </a:t>
            </a:r>
            <a:r>
              <a:rPr lang="en-US" altLang="zh-CN" sz="2800" i="0" dirty="0" err="1" smtClean="0">
                <a:ea typeface="SimSun" pitchFamily="2" charset="-122"/>
              </a:rPr>
              <a:t>ICPs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5263" y="709910"/>
            <a:ext cx="8796337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Load impedance is tightly coupled to plasma properties that significantly vary with pulsed power.</a:t>
            </a:r>
          </a:p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With the resulting change in load impedance, impedance mismatch occurs during the pulsed period.  </a:t>
            </a:r>
          </a:p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It is difficult to tune the circuit components in the matchbox rapidly enough for real-time matching during the pulse.</a:t>
            </a:r>
          </a:p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With advanced function generators and amplifiers, the RF frequency can be rapidly changed. </a:t>
            </a:r>
          </a:p>
          <a:p>
            <a:pPr lvl="1"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Set point matching:  Select matching network components to match the impedance at a specific time. </a:t>
            </a:r>
          </a:p>
          <a:p>
            <a:pPr lvl="1"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Frequency tuning matching: Adjust RF-frequency to obtain better impedance match.</a:t>
            </a:r>
          </a:p>
          <a:p>
            <a:pPr>
              <a:spcAft>
                <a:spcPts val="8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</a:rPr>
              <a:t>In this work, we discuss results from computational investigation on set-point and frequency tuning matching in optimizing power delivery to pulsed </a:t>
            </a:r>
            <a:r>
              <a:rPr lang="en-US" altLang="ko-KR" sz="1900" i="0" dirty="0" err="1" smtClean="0">
                <a:ea typeface="SimSun" pitchFamily="2" charset="-122"/>
              </a:rPr>
              <a:t>ICPs</a:t>
            </a:r>
            <a:r>
              <a:rPr lang="en-US" altLang="ko-KR" sz="1900" i="0" dirty="0" smtClean="0">
                <a:ea typeface="SimSun" pitchFamily="2" charset="-122"/>
              </a:rPr>
              <a:t>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457200" y="609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2058432" y="76200"/>
            <a:ext cx="5170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2800" i="0" dirty="0">
                <a:ea typeface="SimSun" pitchFamily="2" charset="-122"/>
              </a:rPr>
              <a:t>MODELING OF </a:t>
            </a:r>
            <a:r>
              <a:rPr lang="en-US" altLang="ko-KR" sz="2800" i="0" dirty="0" smtClean="0">
                <a:ea typeface="SimSun" pitchFamily="2" charset="-122"/>
              </a:rPr>
              <a:t>PULSED ICPs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377824" y="808672"/>
            <a:ext cx="8531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33363" indent="-233363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i="0" dirty="0" smtClean="0"/>
              <a:t>The </a:t>
            </a:r>
            <a:r>
              <a:rPr lang="en-US" altLang="zh-CN" sz="2000" i="0" dirty="0"/>
              <a:t>Hybrid Plasma Equipment Model (HPEM) is a modular simulator that combines fluid and kinetic approaches</a:t>
            </a:r>
            <a:r>
              <a:rPr lang="en-US" altLang="zh-CN" sz="2000" i="0" dirty="0" smtClean="0"/>
              <a:t>.</a:t>
            </a:r>
          </a:p>
          <a:p>
            <a:pPr marL="233363" indent="-233363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i="0" dirty="0" smtClean="0"/>
              <a:t>Variables are transferred between modules and updated in a time slicing manner.</a:t>
            </a:r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28600" y="2828330"/>
            <a:ext cx="7413625" cy="2632075"/>
            <a:chOff x="129" y="1027"/>
            <a:chExt cx="4670" cy="1658"/>
          </a:xfrm>
        </p:grpSpPr>
        <p:pic>
          <p:nvPicPr>
            <p:cNvPr id="106506" name="Picture 10" descr="hpem_graphic_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1027"/>
              <a:ext cx="4670" cy="1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6507" name="Object 11"/>
            <p:cNvGraphicFramePr>
              <a:graphicFrameLocks noChangeAspect="1"/>
            </p:cNvGraphicFramePr>
            <p:nvPr/>
          </p:nvGraphicFramePr>
          <p:xfrm>
            <a:off x="1233" y="1387"/>
            <a:ext cx="432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7" name="Equation" r:id="rId5" imgW="583920" imgH="457200" progId="Equation.3">
                    <p:embed/>
                  </p:oleObj>
                </mc:Choice>
                <mc:Fallback>
                  <p:oleObj name="Equation" r:id="rId5" imgW="5839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" y="1387"/>
                          <a:ext cx="432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08" name="Object 12"/>
            <p:cNvGraphicFramePr>
              <a:graphicFrameLocks noChangeAspect="1"/>
            </p:cNvGraphicFramePr>
            <p:nvPr/>
          </p:nvGraphicFramePr>
          <p:xfrm>
            <a:off x="2857" y="1406"/>
            <a:ext cx="488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8" name="Equation" r:id="rId7" imgW="660240" imgH="431640" progId="Equation.3">
                    <p:embed/>
                  </p:oleObj>
                </mc:Choice>
                <mc:Fallback>
                  <p:oleObj name="Equation" r:id="rId7" imgW="6602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1406"/>
                          <a:ext cx="488" cy="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09" name="Object 13"/>
            <p:cNvGraphicFramePr>
              <a:graphicFrameLocks noChangeAspect="1"/>
            </p:cNvGraphicFramePr>
            <p:nvPr/>
          </p:nvGraphicFramePr>
          <p:xfrm>
            <a:off x="1185" y="2276"/>
            <a:ext cx="357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9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5" y="2276"/>
                          <a:ext cx="357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0" name="Object 14"/>
            <p:cNvGraphicFramePr>
              <a:graphicFrameLocks noChangeAspect="1"/>
            </p:cNvGraphicFramePr>
            <p:nvPr/>
          </p:nvGraphicFramePr>
          <p:xfrm>
            <a:off x="2913" y="2061"/>
            <a:ext cx="657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" name="Equation" r:id="rId11" imgW="888840" imgH="457200" progId="Equation.3">
                    <p:embed/>
                  </p:oleObj>
                </mc:Choice>
                <mc:Fallback>
                  <p:oleObj name="Equation" r:id="rId11" imgW="8888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2061"/>
                          <a:ext cx="657" cy="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1" name="Object 15"/>
            <p:cNvGraphicFramePr>
              <a:graphicFrameLocks noChangeAspect="1"/>
            </p:cNvGraphicFramePr>
            <p:nvPr/>
          </p:nvGraphicFramePr>
          <p:xfrm>
            <a:off x="2145" y="1082"/>
            <a:ext cx="240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1" name="Equation" r:id="rId13" imgW="317160" imgH="215640" progId="Equation.3">
                    <p:embed/>
                  </p:oleObj>
                </mc:Choice>
                <mc:Fallback>
                  <p:oleObj name="Equation" r:id="rId13" imgW="317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5" y="1082"/>
                          <a:ext cx="240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3162771"/>
                </p:ext>
              </p:extLst>
            </p:nvPr>
          </p:nvGraphicFramePr>
          <p:xfrm>
            <a:off x="3921" y="2036"/>
            <a:ext cx="309" cy="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2" name="Equation" r:id="rId15" imgW="419040" imgH="228600" progId="Equation.3">
                    <p:embed/>
                  </p:oleObj>
                </mc:Choice>
                <mc:Fallback>
                  <p:oleObj name="Equation" r:id="rId15" imgW="419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1" y="2036"/>
                          <a:ext cx="309" cy="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13" name="Object 17"/>
            <p:cNvGraphicFramePr>
              <a:graphicFrameLocks noChangeAspect="1"/>
            </p:cNvGraphicFramePr>
            <p:nvPr/>
          </p:nvGraphicFramePr>
          <p:xfrm>
            <a:off x="4435" y="2042"/>
            <a:ext cx="319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3" name="Equation" r:id="rId17" imgW="431640" imgH="241200" progId="Equation.3">
                    <p:embed/>
                  </p:oleObj>
                </mc:Choice>
                <mc:Fallback>
                  <p:oleObj name="Equation" r:id="rId17" imgW="431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5" y="2042"/>
                          <a:ext cx="319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7534275" y="3534768"/>
            <a:ext cx="1320800" cy="92333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0" dirty="0">
                <a:ea typeface="新細明體" pitchFamily="18" charset="-120"/>
              </a:rPr>
              <a:t>Surface</a:t>
            </a:r>
          </a:p>
          <a:p>
            <a:pPr algn="ctr"/>
            <a:r>
              <a:rPr lang="en-US" b="1" i="0" dirty="0">
                <a:ea typeface="新細明體" pitchFamily="18" charset="-120"/>
              </a:rPr>
              <a:t>Chemistry</a:t>
            </a:r>
          </a:p>
          <a:p>
            <a:pPr algn="ctr"/>
            <a:r>
              <a:rPr lang="en-US" b="1" i="0" dirty="0">
                <a:ea typeface="新細明體" pitchFamily="18" charset="-120"/>
              </a:rPr>
              <a:t>Module</a:t>
            </a: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 rot="5400000">
            <a:off x="7277894" y="3668912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rot="5400000" flipV="1">
            <a:off x="7304882" y="3843536"/>
            <a:ext cx="0" cy="43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6453187" y="4809530"/>
            <a:ext cx="1471613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0" dirty="0">
                <a:ea typeface="新細明體" pitchFamily="18" charset="-120"/>
              </a:rPr>
              <a:t>Monte Carlo Radiation Transport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6373813" y="2286000"/>
            <a:ext cx="1471612" cy="92333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0" dirty="0">
                <a:ea typeface="新細明體" pitchFamily="18" charset="-120"/>
              </a:rPr>
              <a:t>Monte Carlo Ion/Neutral Transport</a:t>
            </a: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 flipV="1">
            <a:off x="6708775" y="3190280"/>
            <a:ext cx="0" cy="4302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6932613" y="3185518"/>
            <a:ext cx="0" cy="4302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457200" y="609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9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420"/>
            <a:ext cx="8610600" cy="300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9" name="Text Box 5"/>
          <p:cNvSpPr txBox="1">
            <a:spLocks noChangeArrowheads="1"/>
          </p:cNvSpPr>
          <p:nvPr/>
        </p:nvSpPr>
        <p:spPr bwMode="auto">
          <a:xfrm>
            <a:off x="1303132" y="76200"/>
            <a:ext cx="6680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2800" i="0" dirty="0">
                <a:ea typeface="SimSun" pitchFamily="2" charset="-122"/>
              </a:rPr>
              <a:t>MODELING OF </a:t>
            </a:r>
            <a:r>
              <a:rPr lang="en-US" altLang="ko-KR" sz="2800" i="0" dirty="0" smtClean="0">
                <a:ea typeface="SimSun" pitchFamily="2" charset="-122"/>
              </a:rPr>
              <a:t>MATCHING NETWORK</a:t>
            </a:r>
            <a:endParaRPr lang="en-US" altLang="zh-CN" sz="2800" i="0" dirty="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06500" name="Text Box 7"/>
          <p:cNvSpPr txBox="1">
            <a:spLocks noChangeArrowheads="1"/>
          </p:cNvSpPr>
          <p:nvPr/>
        </p:nvSpPr>
        <p:spPr bwMode="auto">
          <a:xfrm>
            <a:off x="228601" y="3542943"/>
            <a:ext cx="8686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33363" indent="-233363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i="0" dirty="0" smtClean="0"/>
              <a:t>Matching network is between the power source and the coil.</a:t>
            </a:r>
          </a:p>
          <a:p>
            <a:pPr marL="233363" indent="-233363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i="0" dirty="0" smtClean="0"/>
              <a:t>Plasma impedance (</a:t>
            </a:r>
            <a:r>
              <a:rPr lang="en-US" altLang="zh-CN" sz="2000" i="0" dirty="0" err="1" smtClean="0"/>
              <a:t>Z</a:t>
            </a:r>
            <a:r>
              <a:rPr lang="en-US" altLang="zh-CN" sz="2000" i="0" baseline="-25000" dirty="0" err="1" smtClean="0"/>
              <a:t>p</a:t>
            </a:r>
            <a:r>
              <a:rPr lang="en-US" altLang="zh-CN" sz="2000" i="0" dirty="0" smtClean="0"/>
              <a:t>) based on the </a:t>
            </a:r>
            <a:r>
              <a:rPr lang="en-US" altLang="zh-CN" sz="2000" i="0" dirty="0" err="1" smtClean="0"/>
              <a:t>HPEM</a:t>
            </a:r>
            <a:r>
              <a:rPr lang="en-US" altLang="zh-CN" sz="2000" i="0" dirty="0" smtClean="0"/>
              <a:t> plasma properties ([e], </a:t>
            </a:r>
            <a:r>
              <a:rPr lang="el-GR" altLang="zh-CN" sz="20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sz="2000" i="0" baseline="-25000" dirty="0" smtClean="0"/>
              <a:t>m</a:t>
            </a:r>
            <a:r>
              <a:rPr lang="en-US" altLang="zh-CN" sz="2000" i="0" dirty="0" smtClean="0"/>
              <a:t>, and Fourier analysis of displacement current)</a:t>
            </a:r>
          </a:p>
          <a:p>
            <a:pPr marL="233363" indent="-233363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i="0" dirty="0" smtClean="0"/>
              <a:t>Termination components are constant, L</a:t>
            </a:r>
            <a:r>
              <a:rPr lang="en-US" altLang="zh-CN" sz="2000" i="0" baseline="-25000" dirty="0" smtClean="0"/>
              <a:t>T</a:t>
            </a:r>
            <a:r>
              <a:rPr lang="en-US" altLang="zh-CN" sz="2000" i="0" dirty="0" smtClean="0"/>
              <a:t> = </a:t>
            </a:r>
            <a:r>
              <a:rPr lang="en-US" altLang="zh-CN" sz="2000" i="0" dirty="0"/>
              <a:t>0</a:t>
            </a:r>
            <a:r>
              <a:rPr lang="en-US" altLang="zh-CN" sz="2000" i="0" dirty="0" smtClean="0"/>
              <a:t>; C</a:t>
            </a:r>
            <a:r>
              <a:rPr lang="en-US" altLang="zh-CN" sz="2000" i="0" baseline="-25000" dirty="0" smtClean="0"/>
              <a:t>T</a:t>
            </a:r>
            <a:r>
              <a:rPr lang="en-US" altLang="zh-CN" sz="2000" i="0" dirty="0" smtClean="0"/>
              <a:t> = </a:t>
            </a:r>
            <a:r>
              <a:rPr lang="en-US" altLang="zh-CN" sz="2000" i="0" dirty="0"/>
              <a:t>3</a:t>
            </a:r>
            <a:r>
              <a:rPr lang="en-US" altLang="zh-CN" sz="2000" i="0" dirty="0" smtClean="0"/>
              <a:t>50 </a:t>
            </a:r>
            <a:r>
              <a:rPr lang="en-US" altLang="zh-CN" sz="2000" i="0" dirty="0" err="1"/>
              <a:t>p</a:t>
            </a:r>
            <a:r>
              <a:rPr lang="en-US" altLang="zh-CN" sz="2000" i="0" dirty="0" err="1" smtClean="0"/>
              <a:t>F.</a:t>
            </a:r>
            <a:endParaRPr lang="en-US" altLang="zh-CN" sz="2000" i="0" dirty="0" smtClean="0"/>
          </a:p>
          <a:p>
            <a:pPr marL="233363" indent="-233363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zh-CN" sz="2000" i="0" dirty="0" smtClean="0"/>
              <a:t>For a “perfect match”, values of capacitance (</a:t>
            </a:r>
            <a:r>
              <a:rPr lang="en-US" altLang="zh-CN" sz="2000" i="0" dirty="0" err="1" smtClean="0"/>
              <a:t>C</a:t>
            </a:r>
            <a:r>
              <a:rPr lang="en-US" altLang="zh-CN" sz="2000" i="0" baseline="-25000" dirty="0" err="1" smtClean="0"/>
              <a:t>s</a:t>
            </a:r>
            <a:r>
              <a:rPr lang="en-US" altLang="zh-CN" sz="2000" i="0" dirty="0" err="1" smtClean="0"/>
              <a:t>,C</a:t>
            </a:r>
            <a:r>
              <a:rPr lang="en-US" altLang="zh-CN" sz="2000" i="0" baseline="-25000" dirty="0" err="1" smtClean="0"/>
              <a:t>p</a:t>
            </a:r>
            <a:r>
              <a:rPr lang="en-US" altLang="zh-CN" sz="2000" i="0" dirty="0"/>
              <a:t>) in the matching network are analytically calculated </a:t>
            </a:r>
            <a:r>
              <a:rPr lang="en-US" altLang="zh-CN" sz="2000" i="0" dirty="0" smtClean="0"/>
              <a:t>on-the-fly for </a:t>
            </a:r>
            <a:r>
              <a:rPr lang="en-US" altLang="zh-CN" sz="2000" i="0" dirty="0" smtClean="0">
                <a:sym typeface="Symbol"/>
              </a:rPr>
              <a:t> = 0.</a:t>
            </a:r>
            <a:endParaRPr lang="en-US" altLang="zh-CN" sz="2000" i="0" dirty="0"/>
          </a:p>
          <a:p>
            <a:pPr marL="233363" indent="-233363">
              <a:spcAft>
                <a:spcPct val="50000"/>
              </a:spcAft>
              <a:buFont typeface="Symbol" pitchFamily="18" charset="2"/>
              <a:buChar char="·"/>
            </a:pPr>
            <a:endParaRPr lang="en-US" altLang="zh-CN" sz="2000" i="0" dirty="0" smtClean="0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457200" y="609600"/>
            <a:ext cx="822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324600" y="1579602"/>
            <a:ext cx="15240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spcAft>
                <a:spcPct val="50000"/>
              </a:spcAft>
            </a:pPr>
            <a:r>
              <a:rPr lang="en-US" altLang="zh-CN" sz="1800" b="0" i="0" dirty="0" smtClean="0"/>
              <a:t>Transformed Plasma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3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4629627" y="609600"/>
            <a:ext cx="405717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4876800" y="86380"/>
            <a:ext cx="39083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800" dirty="0" smtClean="0"/>
              <a:t>FREQUENCY TUNING</a:t>
            </a:r>
            <a:endParaRPr kumimoji="0" lang="en-US" altLang="zh-TW" sz="28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0" y="914400"/>
            <a:ext cx="44958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Nearly all contributions to load impedance are functions of frequency.</a:t>
            </a: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</a:rPr>
              <a:t>Minimizing reflection coefficient, </a:t>
            </a:r>
            <a:r>
              <a:rPr lang="en-US" altLang="ko-KR" sz="2000" i="0" dirty="0" smtClean="0">
                <a:ea typeface="SimSun" pitchFamily="2" charset="-122"/>
                <a:sym typeface="Symbol"/>
              </a:rPr>
              <a:t>, </a:t>
            </a:r>
            <a:r>
              <a:rPr lang="en-US" altLang="ko-KR" sz="2000" i="0" dirty="0" smtClean="0">
                <a:ea typeface="SimSun" pitchFamily="2" charset="-122"/>
              </a:rPr>
              <a:t>can be achieved by varying frequency of the source. </a:t>
            </a:r>
            <a:endParaRPr lang="en-US" altLang="ko-KR" sz="2000" i="0" dirty="0" smtClean="0">
              <a:ea typeface="SimSun" pitchFamily="2" charset="-122"/>
              <a:cs typeface="Arial" panose="020B0604020202020204" pitchFamily="34" charset="0"/>
            </a:endParaRPr>
          </a:p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During execution of Model:</a:t>
            </a:r>
          </a:p>
          <a:p>
            <a:pPr marL="458788"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Specify range of tuning: </a:t>
            </a:r>
            <a:r>
              <a:rPr lang="en-US" altLang="ko-KR" sz="2000" dirty="0" err="1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f</a:t>
            </a:r>
            <a:r>
              <a:rPr lang="en-US" altLang="ko-KR" sz="2000" i="0" baseline="-25000" dirty="0" err="1">
                <a:ea typeface="SimSun" pitchFamily="2" charset="-122"/>
                <a:cs typeface="Arial" panose="020B0604020202020204" pitchFamily="34" charset="0"/>
              </a:rPr>
              <a:t>range</a:t>
            </a:r>
            <a:r>
              <a:rPr lang="en-US" altLang="ko-KR" sz="2000" i="0" dirty="0">
                <a:ea typeface="SimSun" pitchFamily="2" charset="-122"/>
                <a:cs typeface="Arial" panose="020B0604020202020204" pitchFamily="34" charset="0"/>
              </a:rPr>
              <a:t> = </a:t>
            </a: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11.56 </a:t>
            </a:r>
            <a:r>
              <a:rPr lang="en-US" altLang="ko-KR" sz="2000" i="0" dirty="0">
                <a:ea typeface="SimSun" pitchFamily="2" charset="-122"/>
                <a:cs typeface="Arial" panose="020B0604020202020204" pitchFamily="34" charset="0"/>
              </a:rPr>
              <a:t>– </a:t>
            </a: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15.56 </a:t>
            </a:r>
            <a:r>
              <a:rPr lang="en-US" altLang="ko-KR" sz="2000" i="0" dirty="0">
                <a:ea typeface="SimSun" pitchFamily="2" charset="-122"/>
                <a:cs typeface="Arial" panose="020B0604020202020204" pitchFamily="34" charset="0"/>
              </a:rPr>
              <a:t>MHz</a:t>
            </a:r>
          </a:p>
          <a:p>
            <a:pPr marL="458788"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Sample Z</a:t>
            </a:r>
            <a:r>
              <a:rPr lang="en-US" altLang="ko-KR" sz="2000" i="0" baseline="-25000" dirty="0" smtClean="0">
                <a:ea typeface="SimSun" pitchFamily="2" charset="-122"/>
                <a:cs typeface="Arial" panose="020B0604020202020204" pitchFamily="34" charset="0"/>
              </a:rPr>
              <a:t>L</a:t>
            </a: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 impedance every 0.3 </a:t>
            </a: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  <a:sym typeface="Symbol"/>
              </a:rPr>
              <a:t>s.</a:t>
            </a:r>
          </a:p>
          <a:p>
            <a:pPr marL="458788" lvl="1"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  <a:sym typeface="Symbol"/>
              </a:rPr>
              <a:t>Adjust source frequency to minimize </a:t>
            </a:r>
            <a:r>
              <a:rPr lang="en-US" altLang="ko-KR" sz="2000" i="0" dirty="0" smtClean="0">
                <a:ea typeface="SimSun" pitchFamily="2" charset="-122"/>
                <a:sym typeface="Symbol"/>
              </a:rPr>
              <a:t> within permitted range. </a:t>
            </a: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  <a:sym typeface="Symbol"/>
              </a:rPr>
              <a:t> </a:t>
            </a:r>
            <a:r>
              <a:rPr lang="en-US" altLang="ko-KR" sz="2000" i="0" dirty="0" smtClean="0">
                <a:ea typeface="SimSun" pitchFamily="2" charset="-122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pic>
        <p:nvPicPr>
          <p:cNvPr id="14" name="Picture 2" descr="C:\Users\chenqu\Desktop\Conferences\ICOPS\2019_ICOPS\FIG AND LAY\Slide6\RFLC_Schem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4245429" cy="67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27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381001" y="6096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830708" y="86380"/>
            <a:ext cx="3908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kumimoji="0" lang="en-US" altLang="zh-TW" sz="2800" dirty="0" smtClean="0"/>
              <a:t>FREQUENCY TUNING</a:t>
            </a:r>
            <a:endParaRPr kumimoji="0" lang="en-US" altLang="zh-TW" sz="28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81000" y="685800"/>
            <a:ext cx="8839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  <a:cs typeface="Arial" panose="020B0604020202020204" pitchFamily="34" charset="0"/>
              </a:rPr>
              <a:t>Sporadic history of frequency tuning that is now resurging due to wide adoption of pulsed plasmas in </a:t>
            </a:r>
            <a:r>
              <a:rPr lang="en-US" altLang="ko-KR" sz="1900" i="0" dirty="0" err="1" smtClean="0">
                <a:ea typeface="SimSun" pitchFamily="2" charset="-122"/>
                <a:cs typeface="Arial" panose="020B0604020202020204" pitchFamily="34" charset="0"/>
              </a:rPr>
              <a:t>HVM</a:t>
            </a:r>
            <a:r>
              <a:rPr lang="en-US" altLang="ko-KR" sz="1900" i="0" dirty="0" smtClean="0">
                <a:ea typeface="SimSun" pitchFamily="2" charset="-122"/>
                <a:cs typeface="Arial" panose="020B0604020202020204" pitchFamily="34" charset="0"/>
              </a:rPr>
              <a:t> (high volume manufacturing).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97487" y="6199004"/>
            <a:ext cx="3770313" cy="585972"/>
            <a:chOff x="2953" y="3839"/>
            <a:chExt cx="2375" cy="369"/>
          </a:xfrm>
        </p:grpSpPr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University of Michigan</a:t>
              </a:r>
            </a:p>
            <a:p>
              <a:pPr algn="ctr"/>
              <a:r>
                <a:rPr lang="en-US" altLang="ko-KR" sz="1600" b="1" i="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Institute for Plasma Science &amp; Engr.</a:t>
              </a:r>
            </a:p>
          </p:txBody>
        </p:sp>
      </p:grpSp>
      <p:pic>
        <p:nvPicPr>
          <p:cNvPr id="17410" name="Picture 2" descr="D:\UIGELT-1_D_MJK\WORDDOCS\VIEWGRAF_abstract\avs\AVS2019\Pages from US20090284156A1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447800"/>
            <a:ext cx="5357813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UIGELT-1_D_MJK\WORDDOCS\VIEWGRAF_abstract\avs\AVS2019\Pages from US20180109230A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6473825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19800" y="2255728"/>
            <a:ext cx="28956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50000"/>
              </a:spcAft>
              <a:buFont typeface="Symbol" pitchFamily="18" charset="2"/>
              <a:buChar char="·"/>
            </a:pPr>
            <a:r>
              <a:rPr lang="en-US" altLang="ko-KR" sz="1900" i="0" dirty="0" smtClean="0">
                <a:ea typeface="SimSun" pitchFamily="2" charset="-122"/>
                <a:cs typeface="Arial" panose="020B0604020202020204" pitchFamily="34" charset="0"/>
              </a:rPr>
              <a:t>Commercial power supply systems available for tuning many MHz  per few microseconds.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0" y="6627168"/>
            <a:ext cx="18065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900" b="0" i="0" dirty="0" smtClean="0">
                <a:solidFill>
                  <a:srgbClr val="000000"/>
                </a:solidFill>
                <a:ea typeface="MS PGothic" pitchFamily="34" charset="-128"/>
              </a:rPr>
              <a:t>Chenhui_MIPSE_2019</a:t>
            </a:r>
            <a:endParaRPr lang="en-US" altLang="ko-KR" sz="900" b="0" i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9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58778</TotalTime>
  <Words>1747</Words>
  <Application>Microsoft Office PowerPoint</Application>
  <PresentationFormat>On-screen Show (4:3)</PresentationFormat>
  <Paragraphs>226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18_Default Design</vt:lpstr>
      <vt:lpstr>Equation</vt:lpstr>
      <vt:lpstr>PowerPoint Presentation</vt:lpstr>
      <vt:lpstr>PowerPoint Presentation</vt:lpstr>
      <vt:lpstr>POWER INTO ICP: LOAD ON TRANSMISSION LINE</vt:lpstr>
      <vt:lpstr>POWER INTO PLASMA: MATCHING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 Tian</dc:creator>
  <cp:lastModifiedBy>Chenhui Qu</cp:lastModifiedBy>
  <cp:revision>601</cp:revision>
  <cp:lastPrinted>2016-06-14T19:16:13Z</cp:lastPrinted>
  <dcterms:created xsi:type="dcterms:W3CDTF">2015-09-10T02:52:34Z</dcterms:created>
  <dcterms:modified xsi:type="dcterms:W3CDTF">2019-11-12T22:09:16Z</dcterms:modified>
</cp:coreProperties>
</file>