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36576000" cy="2743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29" d="100"/>
          <a:sy n="29" d="100"/>
        </p:scale>
        <p:origin x="14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489452"/>
            <a:ext cx="310896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408152"/>
            <a:ext cx="27432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8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7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5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6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9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8E17-7416-4349-8DFB-41C7800152EC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EDF9F-9C24-4336-8F4E-70DD6FF8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8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9BE11437-A1D9-D748-B577-5D34184CD24F}"/>
              </a:ext>
            </a:extLst>
          </p:cNvPr>
          <p:cNvSpPr/>
          <p:nvPr/>
        </p:nvSpPr>
        <p:spPr>
          <a:xfrm>
            <a:off x="0" y="2"/>
            <a:ext cx="36576000" cy="4308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96D53-5463-411D-B9FD-1E614F4A4FC2}"/>
              </a:ext>
            </a:extLst>
          </p:cNvPr>
          <p:cNvSpPr txBox="1"/>
          <p:nvPr/>
        </p:nvSpPr>
        <p:spPr>
          <a:xfrm>
            <a:off x="2261655" y="1056179"/>
            <a:ext cx="29138249" cy="122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85" b="1" dirty="0">
                <a:solidFill>
                  <a:schemeClr val="bg1"/>
                </a:solidFill>
              </a:rPr>
              <a:t>Future Experiment for the Wisconsin Plasma Physics Laboratory (WIPPL)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93C2C-58E2-4DBE-ACC1-C6242D0E5979}"/>
              </a:ext>
            </a:extLst>
          </p:cNvPr>
          <p:cNvSpPr txBox="1"/>
          <p:nvPr/>
        </p:nvSpPr>
        <p:spPr>
          <a:xfrm>
            <a:off x="19621501" y="26687849"/>
            <a:ext cx="16954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*This work is funded by the U.S. Department of Energy, Fusion Energy Sciences under award DE-SC0021288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D9706-D8BE-4889-ABFC-1EF628D84572}"/>
              </a:ext>
            </a:extLst>
          </p:cNvPr>
          <p:cNvSpPr txBox="1"/>
          <p:nvPr/>
        </p:nvSpPr>
        <p:spPr>
          <a:xfrm>
            <a:off x="6260711" y="2598133"/>
            <a:ext cx="21140123" cy="12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92" u="sng" dirty="0">
                <a:solidFill>
                  <a:schemeClr val="bg1"/>
                </a:solidFill>
              </a:rPr>
              <a:t>K. Bryant</a:t>
            </a:r>
            <a:r>
              <a:rPr lang="en-US" sz="3692" u="sng" baseline="30000" dirty="0">
                <a:solidFill>
                  <a:schemeClr val="bg1"/>
                </a:solidFill>
              </a:rPr>
              <a:t>1</a:t>
            </a:r>
            <a:r>
              <a:rPr lang="en-US" sz="3692" dirty="0">
                <a:solidFill>
                  <a:schemeClr val="bg1"/>
                </a:solidFill>
              </a:rPr>
              <a:t>, C.C. Kuranz</a:t>
            </a:r>
            <a:r>
              <a:rPr lang="en-US" sz="3692" baseline="30000" dirty="0">
                <a:solidFill>
                  <a:schemeClr val="bg1"/>
                </a:solidFill>
              </a:rPr>
              <a:t>1</a:t>
            </a:r>
            <a:r>
              <a:rPr lang="en-US" sz="3692" dirty="0">
                <a:solidFill>
                  <a:schemeClr val="bg1"/>
                </a:solidFill>
              </a:rPr>
              <a:t>, J. R. Olson</a:t>
            </a:r>
            <a:r>
              <a:rPr lang="en-US" sz="3692" baseline="30000" dirty="0">
                <a:solidFill>
                  <a:schemeClr val="bg1"/>
                </a:solidFill>
              </a:rPr>
              <a:t>2</a:t>
            </a:r>
            <a:r>
              <a:rPr lang="en-US" sz="3692" dirty="0">
                <a:solidFill>
                  <a:schemeClr val="bg1"/>
                </a:solidFill>
              </a:rPr>
              <a:t>, C. Forest</a:t>
            </a:r>
            <a:r>
              <a:rPr lang="en-US" sz="3692" baseline="30000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3692" baseline="30000" dirty="0">
                <a:solidFill>
                  <a:schemeClr val="bg1"/>
                </a:solidFill>
              </a:rPr>
              <a:t>1</a:t>
            </a:r>
            <a:r>
              <a:rPr lang="en-US" sz="3692" dirty="0">
                <a:solidFill>
                  <a:schemeClr val="bg1"/>
                </a:solidFill>
              </a:rPr>
              <a:t>University of Michigan, Ann Arbor. </a:t>
            </a:r>
            <a:r>
              <a:rPr lang="en-US" sz="3692" baseline="30000" dirty="0">
                <a:solidFill>
                  <a:schemeClr val="bg1"/>
                </a:solidFill>
              </a:rPr>
              <a:t>2</a:t>
            </a:r>
            <a:r>
              <a:rPr lang="en-US" sz="3692" dirty="0">
                <a:solidFill>
                  <a:schemeClr val="bg1"/>
                </a:solidFill>
              </a:rPr>
              <a:t>University of Wisconsin, Madison.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B3E1EE-8ABE-4998-9DD6-0A45BACEF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656" y="476252"/>
            <a:ext cx="4702579" cy="3567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F60C2-65DB-2843-AF30-F4E6257F5A89}"/>
              </a:ext>
            </a:extLst>
          </p:cNvPr>
          <p:cNvSpPr txBox="1"/>
          <p:nvPr/>
        </p:nvSpPr>
        <p:spPr>
          <a:xfrm>
            <a:off x="956617" y="4328879"/>
            <a:ext cx="34039691" cy="214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66" b="1" dirty="0">
                <a:solidFill>
                  <a:srgbClr val="001B36"/>
                </a:solidFill>
                <a:latin typeface="HelveticaNeueLT Std Cn"/>
                <a:ea typeface="ＭＳ Ｐゴシック" charset="0"/>
              </a:rPr>
              <a:t>How can we learn about Interplanetary Coronal Mass Ejections (ICMEs) in a laboratory environment?</a:t>
            </a:r>
          </a:p>
        </p:txBody>
      </p:sp>
      <p:pic>
        <p:nvPicPr>
          <p:cNvPr id="15" name="Picture 14" descr="Schematic of (Left) an Interplanetary Coronal Mass Ejection (ICME) and... |  Download Scientific Diagram">
            <a:extLst>
              <a:ext uri="{FF2B5EF4-FFF2-40B4-BE49-F238E27FC236}">
                <a16:creationId xmlns:a16="http://schemas.microsoft.com/office/drawing/2014/main" id="{FA41F132-191C-3441-81FD-1109A1AD8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8"/>
          <a:stretch/>
        </p:blipFill>
        <p:spPr bwMode="auto">
          <a:xfrm>
            <a:off x="422955" y="9894758"/>
            <a:ext cx="6303109" cy="56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BCED0-0748-584F-B144-0F6927D412B5}"/>
              </a:ext>
            </a:extLst>
          </p:cNvPr>
          <p:cNvSpPr txBox="1"/>
          <p:nvPr/>
        </p:nvSpPr>
        <p:spPr>
          <a:xfrm>
            <a:off x="1213905" y="8478385"/>
            <a:ext cx="112320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1"/>
                </a:solidFill>
              </a:rPr>
              <a:t>What is an ICME and why are they important?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8F98C2-1ABA-7149-9839-2F56B7280DE6}"/>
              </a:ext>
            </a:extLst>
          </p:cNvPr>
          <p:cNvSpPr txBox="1"/>
          <p:nvPr/>
        </p:nvSpPr>
        <p:spPr>
          <a:xfrm>
            <a:off x="6427947" y="9894758"/>
            <a:ext cx="6275307" cy="501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solidFill>
                  <a:sysClr val="windowText" lastClr="000000"/>
                </a:solidFill>
                <a:latin typeface="HelveticaNeueLT Std Lt"/>
                <a:ea typeface="ＭＳ Ｐゴシック" charset="0"/>
              </a:rPr>
              <a:t>ICMEs are the source of geomagnetic storms</a:t>
            </a:r>
          </a:p>
          <a:p>
            <a:pPr marL="619085" lvl="1" indent="-23811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/>
            </a:pPr>
            <a:r>
              <a:rPr lang="en-US" sz="3333" b="1" dirty="0">
                <a:solidFill>
                  <a:sysClr val="windowText" lastClr="000000"/>
                </a:solidFill>
                <a:latin typeface="HelveticaNeueLT Std Lt"/>
                <a:ea typeface="ＭＳ Ｐゴシック" charset="0"/>
              </a:rPr>
              <a:t>Often accompanied by a shock, pushes a sheath of plasma to high energies</a:t>
            </a:r>
          </a:p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solidFill>
                  <a:sysClr val="windowText" lastClr="000000"/>
                </a:solidFill>
                <a:latin typeface="HelveticaNeueLT Std Lt"/>
                <a:ea typeface="ＭＳ Ｐゴシック" charset="0"/>
              </a:rPr>
              <a:t>Geomagnetic storms caused by the sun can damage human electrical systems</a:t>
            </a:r>
          </a:p>
          <a:p>
            <a:pPr marL="238110" indent="-23811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660330FF-10CA-C143-80B1-F0AB5B44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0445" y="9718240"/>
            <a:ext cx="5796076" cy="5069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F808C8-7CCC-A940-9F16-E503D67CDC27}"/>
              </a:ext>
            </a:extLst>
          </p:cNvPr>
          <p:cNvSpPr txBox="1"/>
          <p:nvPr/>
        </p:nvSpPr>
        <p:spPr>
          <a:xfrm>
            <a:off x="16333610" y="8321568"/>
            <a:ext cx="175792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1"/>
                </a:solidFill>
              </a:rPr>
              <a:t>We’ve designed a scaled experiment to be conducted on the Big Red Ball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75E4D8-1806-8945-8F9C-C302AA24F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6835" y="9694220"/>
            <a:ext cx="7801906" cy="52019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F373C50-8270-2442-A6F9-BE9569F8DEF9}"/>
              </a:ext>
            </a:extLst>
          </p:cNvPr>
          <p:cNvGrpSpPr/>
          <p:nvPr/>
        </p:nvGrpSpPr>
        <p:grpSpPr>
          <a:xfrm>
            <a:off x="768005" y="19391542"/>
            <a:ext cx="5444741" cy="7005107"/>
            <a:chOff x="1486266" y="1534043"/>
            <a:chExt cx="2396524" cy="3194050"/>
          </a:xfrm>
        </p:grpSpPr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F868EAFF-E1C7-8F4F-A30A-AF413D95F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266" y="1534043"/>
              <a:ext cx="2396524" cy="319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BE109D-C68A-2F44-B795-9685EF47B4D4}"/>
                </a:ext>
              </a:extLst>
            </p:cNvPr>
            <p:cNvCxnSpPr/>
            <p:nvPr/>
          </p:nvCxnSpPr>
          <p:spPr>
            <a:xfrm flipH="1">
              <a:off x="2617819" y="2688991"/>
              <a:ext cx="549639" cy="14940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340B6B-668D-E043-8885-813FF64472BE}"/>
                </a:ext>
              </a:extLst>
            </p:cNvPr>
            <p:cNvSpPr txBox="1"/>
            <p:nvPr/>
          </p:nvSpPr>
          <p:spPr>
            <a:xfrm>
              <a:off x="2892638" y="3314414"/>
              <a:ext cx="824460" cy="129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50" dirty="0"/>
                <a:t>~1m</a:t>
              </a:r>
            </a:p>
          </p:txBody>
        </p:sp>
      </p:grp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617C3C0D-8F2A-A741-B69A-19D3806E3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412" y="18806744"/>
            <a:ext cx="6067617" cy="77996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7F64EB-41D6-E545-96E3-10AB00A88C1D}"/>
              </a:ext>
            </a:extLst>
          </p:cNvPr>
          <p:cNvSpPr txBox="1"/>
          <p:nvPr/>
        </p:nvSpPr>
        <p:spPr>
          <a:xfrm>
            <a:off x="6212746" y="26523532"/>
            <a:ext cx="3511606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>
                <a:latin typeface="HelveticaNeueLT Std Cn"/>
              </a:rPr>
              <a:t>Image by Doug Endrizzi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26B1C3D-CC36-9146-8B0D-AC6D9BFA3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41712" y="19231389"/>
            <a:ext cx="6067617" cy="6739223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99D393F-9094-2349-849E-E213BD18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648" y="19199639"/>
            <a:ext cx="3831374" cy="67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D3A0D8-69E1-F340-B927-55C0C9ADF23D}"/>
              </a:ext>
            </a:extLst>
          </p:cNvPr>
          <p:cNvSpPr txBox="1"/>
          <p:nvPr/>
        </p:nvSpPr>
        <p:spPr>
          <a:xfrm>
            <a:off x="966455" y="17445283"/>
            <a:ext cx="128130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1"/>
                </a:solidFill>
              </a:rPr>
              <a:t>The CT is generated and shot using a CT Injector (CTI)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312E1A-3E15-D649-8270-8956625B0889}"/>
              </a:ext>
            </a:extLst>
          </p:cNvPr>
          <p:cNvSpPr txBox="1"/>
          <p:nvPr/>
        </p:nvSpPr>
        <p:spPr>
          <a:xfrm>
            <a:off x="14684555" y="10130131"/>
            <a:ext cx="5745733" cy="429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solidFill>
                  <a:sysClr val="windowText" lastClr="000000"/>
                </a:solidFill>
                <a:latin typeface="HelveticaNeueLT Std Lt"/>
                <a:ea typeface="ＭＳ Ｐゴシック" charset="0"/>
              </a:rPr>
              <a:t>A Compact Torus (CT) of plasma will be sent through a perpendicularly magnetized plasma</a:t>
            </a:r>
          </a:p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solidFill>
                  <a:sysClr val="windowText" lastClr="000000"/>
                </a:solidFill>
                <a:latin typeface="HelveticaNeueLT Std Lt"/>
                <a:ea typeface="ＭＳ Ｐゴシック" charset="0"/>
              </a:rPr>
              <a:t>We control the background plasma parameters to scale the experiment appropriately</a:t>
            </a:r>
            <a:endParaRPr lang="en-US" sz="3333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116620-CC60-6646-9812-2FB464EAED90}"/>
              </a:ext>
            </a:extLst>
          </p:cNvPr>
          <p:cNvSpPr txBox="1"/>
          <p:nvPr/>
        </p:nvSpPr>
        <p:spPr>
          <a:xfrm>
            <a:off x="29795010" y="15779751"/>
            <a:ext cx="3034491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333" b="1" dirty="0"/>
              <a:t>The Big Red Ball</a:t>
            </a: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5A9E707B-EDD8-2945-A9A5-F049BD8C0FB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083706" y="13192579"/>
            <a:ext cx="5524499" cy="2189843"/>
          </a:xfrm>
          <a:prstGeom prst="curvedConnector3">
            <a:avLst>
              <a:gd name="adj1" fmla="val 50000"/>
            </a:avLst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64F984CE-7E9D-3E4F-B065-DBAFD7E221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28870407" y="11682057"/>
            <a:ext cx="5611161" cy="5196571"/>
          </a:xfrm>
          <a:prstGeom prst="curvedConnector3">
            <a:avLst>
              <a:gd name="adj1" fmla="val 50000"/>
            </a:avLst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87B0084-A4A1-EE4D-8200-A7870173DF24}"/>
              </a:ext>
            </a:extLst>
          </p:cNvPr>
          <p:cNvSpPr txBox="1"/>
          <p:nvPr/>
        </p:nvSpPr>
        <p:spPr>
          <a:xfrm>
            <a:off x="33217256" y="17100095"/>
            <a:ext cx="3034491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333" dirty="0"/>
              <a:t>Helmholtz coils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CDAA68A-A33D-7C42-A73E-CB2A37EDFCE9}"/>
              </a:ext>
            </a:extLst>
          </p:cNvPr>
          <p:cNvSpPr txBox="1"/>
          <p:nvPr/>
        </p:nvSpPr>
        <p:spPr>
          <a:xfrm>
            <a:off x="21899867" y="17028229"/>
            <a:ext cx="10692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1"/>
                </a:solidFill>
              </a:rPr>
              <a:t>We’re installing a ring to mount the CTI at the best location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1B0179-E08E-D545-8DCB-4034CE6F7401}"/>
              </a:ext>
            </a:extLst>
          </p:cNvPr>
          <p:cNvSpPr txBox="1"/>
          <p:nvPr/>
        </p:nvSpPr>
        <p:spPr>
          <a:xfrm>
            <a:off x="11690582" y="19535706"/>
            <a:ext cx="6275307" cy="542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latin typeface="Helvetica" pitchFamily="2" charset="0"/>
              </a:rPr>
              <a:t>Current flows through the outer conductor, arcs through the plasma and to the center electrode</a:t>
            </a:r>
          </a:p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latin typeface="Helvetica" pitchFamily="2" charset="0"/>
              </a:rPr>
              <a:t>Magnetic pressure forces plasma down the tube</a:t>
            </a:r>
          </a:p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latin typeface="Helvetica" pitchFamily="2" charset="0"/>
              </a:rPr>
              <a:t>Towards the end, the magnetic field reconnects, and the plasma is sent into the vessel</a:t>
            </a:r>
            <a:endParaRPr lang="en-US" sz="4000" b="1" dirty="0">
              <a:latin typeface="Helvetica" pitchFamily="2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E78BACA-B5BF-A44E-920B-2B5F963F02CB}"/>
              </a:ext>
            </a:extLst>
          </p:cNvPr>
          <p:cNvCxnSpPr>
            <a:cxnSpLocks/>
          </p:cNvCxnSpPr>
          <p:nvPr/>
        </p:nvCxnSpPr>
        <p:spPr>
          <a:xfrm>
            <a:off x="-7560" y="6552915"/>
            <a:ext cx="36576000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9F64AE5-9383-B641-8716-AA2309E1A4CA}"/>
              </a:ext>
            </a:extLst>
          </p:cNvPr>
          <p:cNvSpPr txBox="1"/>
          <p:nvPr/>
        </p:nvSpPr>
        <p:spPr>
          <a:xfrm>
            <a:off x="25342519" y="19689439"/>
            <a:ext cx="5182740" cy="481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latin typeface="Helvetica" pitchFamily="2" charset="0"/>
              </a:rPr>
              <a:t>Ideally, we want to mount the CTI perpendicular to the Helmholtz field</a:t>
            </a:r>
          </a:p>
          <a:p>
            <a:pPr marL="285731" indent="-28573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333" b="1" dirty="0">
                <a:latin typeface="Helvetica" pitchFamily="2" charset="0"/>
              </a:rPr>
              <a:t>A ring will be inserted between the hemispheres of the vessel with ports to mount the CTI</a:t>
            </a:r>
            <a:endParaRPr lang="en-US" sz="40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46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2691</TotalTime>
  <Words>270</Words>
  <Application>Microsoft Office PowerPoint</Application>
  <PresentationFormat>Custom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HelveticaNeueLT Std Cn</vt:lpstr>
      <vt:lpstr>HelveticaNeueLT Std Lt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Khalil Bryant</dc:creator>
  <cp:lastModifiedBy>Khalil Bryant</cp:lastModifiedBy>
  <cp:revision>30</cp:revision>
  <dcterms:created xsi:type="dcterms:W3CDTF">2020-11-02T17:37:10Z</dcterms:created>
  <dcterms:modified xsi:type="dcterms:W3CDTF">2021-11-13T00:41:30Z</dcterms:modified>
</cp:coreProperties>
</file>