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Century Gothic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Try to include a few bullet points per slide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Try to include no more than 3 slides of introduction</a:t>
            </a:r>
            <a:endParaRPr u="sn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b9377b8d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fb9377b8d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Optional???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8967f67e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8967f67e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b9377b8db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fb9377b8db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f86b04e10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f86b04e10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b9377b8db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fb9377b8db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86b04e10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f86b04e10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fb9377b8db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fb9377b8db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on this slide more! Maybe include waterfall plots instead of spectrometer modelling?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fb9377b8db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fb9377b8db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fb9377b8db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fb9377b8db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b9377b8db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b9377b8db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c23bbf501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fc23bbf501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5465" lvl="0" marL="26501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b9377b8db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b9377b8db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REDO THE WEIBLE CARTOON</a:t>
            </a:r>
            <a:endParaRPr u="sn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b9377b8db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b9377b8db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b9377b8d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fb9377b8d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b0fdb0f8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b0fdb0f8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Maybe the W. Lu scaling graph isn’t the best plot to include here. Ideas of a good alternative?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b9377b8db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fb9377b8db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Fill in the remainder of the experimental parameters table</a:t>
            </a:r>
            <a:endParaRPr u="sn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b9377b8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b9377b8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the laser ionized the plasma ahead of the electron beam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a350d0ed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a350d0ed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the laser ionized the plasma ahead of the electron beam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2"/>
          <p:cNvSpPr txBox="1"/>
          <p:nvPr/>
        </p:nvSpPr>
        <p:spPr>
          <a:xfrm>
            <a:off x="1134300" y="4804800"/>
            <a:ext cx="68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Cardarelli, J. “Characterizing the growth of current filamentation instability using laser wakefield accelerated beams”</a:t>
            </a:r>
            <a:endParaRPr sz="10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>
  <p:cSld name="TITLE_AND_BODY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idx="12" type="sldNum"/>
          </p:nvPr>
        </p:nvSpPr>
        <p:spPr>
          <a:xfrm>
            <a:off x="4425279" y="4688086"/>
            <a:ext cx="2934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4739925"/>
            <a:ext cx="9144000" cy="321000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rgbClr val="6FA8D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548658" y="4703617"/>
            <a:ext cx="548700" cy="393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F3F3F3"/>
              </a:solidFill>
            </a:endParaRPr>
          </a:p>
        </p:txBody>
      </p:sp>
      <p:sp>
        <p:nvSpPr>
          <p:cNvPr id="21" name="Google Shape;21;p4"/>
          <p:cNvSpPr txBox="1"/>
          <p:nvPr/>
        </p:nvSpPr>
        <p:spPr>
          <a:xfrm>
            <a:off x="1134300" y="4731075"/>
            <a:ext cx="6875400" cy="3387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3060000" dist="2857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Cardarelli, J. “Characterizing the growth of current filamentation instability using laser wakefield accelerated beams”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b="40454" l="0" r="0" t="0"/>
          <a:stretch/>
        </p:blipFill>
        <p:spPr>
          <a:xfrm>
            <a:off x="0" y="4599275"/>
            <a:ext cx="110861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4739925"/>
            <a:ext cx="9144000" cy="321000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lt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5"/>
          <p:cNvSpPr txBox="1"/>
          <p:nvPr/>
        </p:nvSpPr>
        <p:spPr>
          <a:xfrm>
            <a:off x="1134300" y="4804800"/>
            <a:ext cx="68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Cardarelli, J. “Characterizing the growth of current filamentation instability using laser wakefield accelerated beams”</a:t>
            </a:r>
            <a:endParaRPr sz="10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>
            <a:off x="0" y="4739925"/>
            <a:ext cx="9144000" cy="321000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rgbClr val="6FA8D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6"/>
          <p:cNvSpPr txBox="1"/>
          <p:nvPr/>
        </p:nvSpPr>
        <p:spPr>
          <a:xfrm>
            <a:off x="1134300" y="4735475"/>
            <a:ext cx="68754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Cardarelli, J. “Characterizing the growth of current filamentation instability using laser wakefield accelerated beams”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b="40454" l="0" r="0" t="0"/>
          <a:stretch/>
        </p:blipFill>
        <p:spPr>
          <a:xfrm>
            <a:off x="0" y="4599275"/>
            <a:ext cx="110861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7"/>
          <p:cNvSpPr txBox="1"/>
          <p:nvPr/>
        </p:nvSpPr>
        <p:spPr>
          <a:xfrm>
            <a:off x="1134300" y="4804800"/>
            <a:ext cx="68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Cardarelli, J. “Characterizing the growth of current filamentation instability using laser wakefield accelerated beams”</a:t>
            </a:r>
            <a:endParaRPr sz="10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0"/>
          <p:cNvSpPr txBox="1"/>
          <p:nvPr/>
        </p:nvSpPr>
        <p:spPr>
          <a:xfrm>
            <a:off x="1134300" y="4804800"/>
            <a:ext cx="68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Cardarelli, J. “Characterizing the growth of current filamentation instability using laser wakefield accelerated beams”</a:t>
            </a:r>
            <a:endParaRPr sz="10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</a:defRPr>
            </a:lvl1pPr>
            <a:lvl2pPr lvl="1" algn="r">
              <a:buNone/>
              <a:defRPr sz="1000">
                <a:solidFill>
                  <a:schemeClr val="dk1"/>
                </a:solidFill>
              </a:defRPr>
            </a:lvl2pPr>
            <a:lvl3pPr lvl="2" algn="r">
              <a:buNone/>
              <a:defRPr sz="1000">
                <a:solidFill>
                  <a:schemeClr val="dk1"/>
                </a:solidFill>
              </a:defRPr>
            </a:lvl3pPr>
            <a:lvl4pPr lvl="3" algn="r">
              <a:buNone/>
              <a:defRPr sz="1000">
                <a:solidFill>
                  <a:schemeClr val="dk1"/>
                </a:solidFill>
              </a:defRPr>
            </a:lvl4pPr>
            <a:lvl5pPr lvl="4" algn="r">
              <a:buNone/>
              <a:defRPr sz="1000">
                <a:solidFill>
                  <a:schemeClr val="dk1"/>
                </a:solidFill>
              </a:defRPr>
            </a:lvl5pPr>
            <a:lvl6pPr lvl="5" algn="r">
              <a:buNone/>
              <a:defRPr sz="1000">
                <a:solidFill>
                  <a:schemeClr val="dk1"/>
                </a:solidFill>
              </a:defRPr>
            </a:lvl6pPr>
            <a:lvl7pPr lvl="6" algn="r">
              <a:buNone/>
              <a:defRPr sz="1000">
                <a:solidFill>
                  <a:schemeClr val="dk1"/>
                </a:solidFill>
              </a:defRPr>
            </a:lvl7pPr>
            <a:lvl8pPr lvl="7" algn="r">
              <a:buNone/>
              <a:defRPr sz="1000">
                <a:solidFill>
                  <a:schemeClr val="dk1"/>
                </a:solidFill>
              </a:defRPr>
            </a:lvl8pPr>
            <a:lvl9pPr lvl="8" algn="r"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8" Type="http://schemas.openxmlformats.org/officeDocument/2006/relationships/hyperlink" Target="mailto:ricardo.fonseca@ist.utl.pt?subject=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6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gif"/><Relationship Id="rId4" Type="http://schemas.openxmlformats.org/officeDocument/2006/relationships/image" Target="../media/image5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gif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44.png"/><Relationship Id="rId5" Type="http://schemas.openxmlformats.org/officeDocument/2006/relationships/image" Target="../media/image48.png"/><Relationship Id="rId6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7404050" y="8100"/>
            <a:ext cx="1740000" cy="71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7035925" y="0"/>
            <a:ext cx="2108100" cy="6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type="ctrTitle"/>
          </p:nvPr>
        </p:nvSpPr>
        <p:spPr>
          <a:xfrm>
            <a:off x="449100" y="755475"/>
            <a:ext cx="8245800" cy="145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/>
              <a:t> Characterizing the growth of current filamentation instability using laser wakefield accelerated beams</a:t>
            </a:r>
            <a:endParaRPr sz="3200"/>
          </a:p>
        </p:txBody>
      </p:sp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311688" y="2082013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779"/>
              <a:t>Jason Cardarelli</a:t>
            </a:r>
            <a:endParaRPr sz="17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779"/>
              <a:t>APS Division of Plasma Physics 2021</a:t>
            </a:r>
            <a:endParaRPr sz="1779"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888" y="4152025"/>
            <a:ext cx="5603276" cy="719675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1800000" dist="47625">
              <a:srgbClr val="0B5394">
                <a:alpha val="50000"/>
              </a:srgbClr>
            </a:outerShdw>
          </a:effectLst>
        </p:spPr>
      </p:pic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84759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185725" y="2741750"/>
            <a:ext cx="8838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Y. Ma, P.T. Campbell, A.F. Antoine, M. Berboucha, R. Fitzgarrald, R. Hollinger, B. Kettle, K. Krushelnick, S.P.D. Mangles,  J. Morrison, R. Nedbailo, Q. Qian, J.J.Rocca, G. Sarri, D. Seipt, H. Song, M.J.V. Streeter, S. Wang, L. Willingale,  A.G.R. Thomas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Acknowledgement to the </a:t>
            </a:r>
            <a:r>
              <a:rPr lang="en" sz="1200">
                <a:solidFill>
                  <a:schemeClr val="dk1"/>
                </a:solidFill>
              </a:rPr>
              <a:t>NSF (grant # 1804463) and </a:t>
            </a:r>
            <a:r>
              <a:rPr lang="en" sz="1200">
                <a:solidFill>
                  <a:schemeClr val="dk1"/>
                </a:solidFill>
              </a:rPr>
              <a:t>DOE Fusion Energy Sciences Lasernet US (grant # DE-SC0021246)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endParaRPr sz="12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8727" y="3541135"/>
            <a:ext cx="921113" cy="393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180000" dist="47625">
              <a:srgbClr val="4A86E8">
                <a:alpha val="29000"/>
              </a:srgbClr>
            </a:outerShdw>
          </a:effectLst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5226" y="3506550"/>
            <a:ext cx="1282749" cy="462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180000" dist="47625">
              <a:srgbClr val="4A86E8">
                <a:alpha val="29000"/>
              </a:srgbClr>
            </a:outerShdw>
          </a:effectLst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8778" y="3582207"/>
            <a:ext cx="1739950" cy="4256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180000" dist="76200">
              <a:srgbClr val="4A86E8">
                <a:alpha val="29000"/>
              </a:srgbClr>
            </a:outerShdw>
          </a:effectLst>
        </p:spPr>
      </p:pic>
      <p:pic>
        <p:nvPicPr>
          <p:cNvPr id="77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75597" y="3533874"/>
            <a:ext cx="1556255" cy="462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180000" dist="47625">
              <a:srgbClr val="4A86E8">
                <a:alpha val="29000"/>
              </a:srgbClr>
            </a:outerShdw>
          </a:effectLst>
        </p:spPr>
      </p:pic>
      <p:pic>
        <p:nvPicPr>
          <p:cNvPr id="78" name="Google Shape;7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275" y="3463592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180000" dist="47625">
              <a:srgbClr val="4A86E8">
                <a:alpha val="29000"/>
              </a:srgbClr>
            </a:outerShdw>
          </a:effectLst>
        </p:spPr>
      </p:pic>
      <p:pic>
        <p:nvPicPr>
          <p:cNvPr id="79" name="Google Shape;79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8900" y="151256"/>
            <a:ext cx="1638975" cy="503044"/>
          </a:xfrm>
          <a:prstGeom prst="rect">
            <a:avLst/>
          </a:prstGeom>
          <a:noFill/>
          <a:ln>
            <a:noFill/>
          </a:ln>
          <a:effectLst>
            <a:outerShdw blurRad="14288" rotWithShape="0" algn="bl">
              <a:schemeClr val="dk1"/>
            </a:outerShdw>
          </a:effectLst>
        </p:spPr>
      </p:pic>
      <p:pic>
        <p:nvPicPr>
          <p:cNvPr id="80" name="Google Shape;80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5725" y="48475"/>
            <a:ext cx="788478" cy="7925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57150">
              <a:srgbClr val="4A86E8">
                <a:alpha val="50000"/>
              </a:srgbClr>
            </a:outerShdw>
          </a:effectLst>
        </p:spPr>
      </p:pic>
      <p:pic>
        <p:nvPicPr>
          <p:cNvPr id="81" name="Google Shape;81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31502" y="4115563"/>
            <a:ext cx="1521596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Filamentation Stage: Variable-Length Cell Designs</a:t>
            </a:r>
            <a:endParaRPr/>
          </a:p>
        </p:txBody>
      </p:sp>
      <p:grpSp>
        <p:nvGrpSpPr>
          <p:cNvPr id="198" name="Google Shape;198;p23"/>
          <p:cNvGrpSpPr/>
          <p:nvPr/>
        </p:nvGrpSpPr>
        <p:grpSpPr>
          <a:xfrm>
            <a:off x="0" y="1222238"/>
            <a:ext cx="9144000" cy="2976465"/>
            <a:chOff x="0" y="1519713"/>
            <a:chExt cx="9144000" cy="2976465"/>
          </a:xfrm>
        </p:grpSpPr>
        <p:pic>
          <p:nvPicPr>
            <p:cNvPr id="199" name="Google Shape;199;p23"/>
            <p:cNvPicPr preferRelativeResize="0"/>
            <p:nvPr/>
          </p:nvPicPr>
          <p:blipFill rotWithShape="1">
            <a:blip r:embed="rId3">
              <a:alphaModFix/>
            </a:blip>
            <a:srcRect b="0" l="24618" r="26273" t="0"/>
            <a:stretch/>
          </p:blipFill>
          <p:spPr>
            <a:xfrm>
              <a:off x="0" y="1840450"/>
              <a:ext cx="2422883" cy="26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3"/>
            <p:cNvPicPr preferRelativeResize="0"/>
            <p:nvPr/>
          </p:nvPicPr>
          <p:blipFill rotWithShape="1">
            <a:blip r:embed="rId4">
              <a:alphaModFix/>
            </a:blip>
            <a:srcRect b="0" l="16377" r="16585" t="0"/>
            <a:stretch/>
          </p:blipFill>
          <p:spPr>
            <a:xfrm>
              <a:off x="5852250" y="1840438"/>
              <a:ext cx="3291750" cy="2655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23"/>
            <p:cNvPicPr preferRelativeResize="0"/>
            <p:nvPr/>
          </p:nvPicPr>
          <p:blipFill rotWithShape="1">
            <a:blip r:embed="rId5">
              <a:alphaModFix/>
            </a:blip>
            <a:srcRect b="0" l="5785" r="11096" t="0"/>
            <a:stretch/>
          </p:blipFill>
          <p:spPr>
            <a:xfrm>
              <a:off x="2155475" y="1840450"/>
              <a:ext cx="4091208" cy="2655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23"/>
            <p:cNvSpPr txBox="1"/>
            <p:nvPr/>
          </p:nvSpPr>
          <p:spPr>
            <a:xfrm>
              <a:off x="3328963" y="1519725"/>
              <a:ext cx="1744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5 - 10 cm</a:t>
              </a:r>
              <a:endParaRPr b="1"/>
            </a:p>
          </p:txBody>
        </p:sp>
        <p:sp>
          <p:nvSpPr>
            <p:cNvPr id="203" name="Google Shape;203;p23"/>
            <p:cNvSpPr txBox="1"/>
            <p:nvPr/>
          </p:nvSpPr>
          <p:spPr>
            <a:xfrm>
              <a:off x="498288" y="1519725"/>
              <a:ext cx="128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0.2 - 5 cm</a:t>
              </a:r>
              <a:endParaRPr b="1"/>
            </a:p>
          </p:txBody>
        </p:sp>
        <p:sp>
          <p:nvSpPr>
            <p:cNvPr id="204" name="Google Shape;204;p23"/>
            <p:cNvSpPr txBox="1"/>
            <p:nvPr/>
          </p:nvSpPr>
          <p:spPr>
            <a:xfrm>
              <a:off x="6817425" y="1519713"/>
              <a:ext cx="136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10 - 15 cm </a:t>
              </a:r>
              <a:endParaRPr b="1"/>
            </a:p>
          </p:txBody>
        </p:sp>
      </p:grpSp>
      <p:sp>
        <p:nvSpPr>
          <p:cNvPr id="205" name="Google Shape;205;p23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Sequential Off / On Test of Filamentation Gas Cell </a:t>
            </a:r>
            <a:endParaRPr/>
          </a:p>
        </p:txBody>
      </p:sp>
      <p:grpSp>
        <p:nvGrpSpPr>
          <p:cNvPr id="212" name="Google Shape;212;p24"/>
          <p:cNvGrpSpPr/>
          <p:nvPr/>
        </p:nvGrpSpPr>
        <p:grpSpPr>
          <a:xfrm>
            <a:off x="152400" y="1017725"/>
            <a:ext cx="8860816" cy="3537900"/>
            <a:chOff x="152400" y="1017725"/>
            <a:chExt cx="8860816" cy="3537900"/>
          </a:xfrm>
        </p:grpSpPr>
        <p:pic>
          <p:nvPicPr>
            <p:cNvPr id="213" name="Google Shape;21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017725"/>
              <a:ext cx="8860816" cy="3537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4" name="Google Shape;214;p24"/>
            <p:cNvCxnSpPr/>
            <p:nvPr/>
          </p:nvCxnSpPr>
          <p:spPr>
            <a:xfrm>
              <a:off x="2997000" y="1053000"/>
              <a:ext cx="0" cy="34992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5" name="Google Shape;215;p24"/>
            <p:cNvCxnSpPr/>
            <p:nvPr/>
          </p:nvCxnSpPr>
          <p:spPr>
            <a:xfrm>
              <a:off x="5724000" y="1053000"/>
              <a:ext cx="0" cy="34992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Scanning</a:t>
            </a:r>
            <a:r>
              <a:rPr lang="en"/>
              <a:t> Length of Instability for Similar Gas Densities</a:t>
            </a:r>
            <a:endParaRPr/>
          </a:p>
        </p:txBody>
      </p:sp>
      <p:sp>
        <p:nvSpPr>
          <p:cNvPr id="221" name="Google Shape;221;p25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2" name="Google Shape;222;p25"/>
          <p:cNvGrpSpPr/>
          <p:nvPr/>
        </p:nvGrpSpPr>
        <p:grpSpPr>
          <a:xfrm>
            <a:off x="543749" y="686336"/>
            <a:ext cx="8179951" cy="3906125"/>
            <a:chOff x="543749" y="801900"/>
            <a:chExt cx="8179951" cy="3906125"/>
          </a:xfrm>
        </p:grpSpPr>
        <p:grpSp>
          <p:nvGrpSpPr>
            <p:cNvPr id="223" name="Google Shape;223;p25"/>
            <p:cNvGrpSpPr/>
            <p:nvPr/>
          </p:nvGrpSpPr>
          <p:grpSpPr>
            <a:xfrm>
              <a:off x="543749" y="952905"/>
              <a:ext cx="8179951" cy="3755120"/>
              <a:chOff x="543749" y="952905"/>
              <a:chExt cx="8179951" cy="3755120"/>
            </a:xfrm>
          </p:grpSpPr>
          <p:grpSp>
            <p:nvGrpSpPr>
              <p:cNvPr id="224" name="Google Shape;224;p25"/>
              <p:cNvGrpSpPr/>
              <p:nvPr/>
            </p:nvGrpSpPr>
            <p:grpSpPr>
              <a:xfrm>
                <a:off x="543749" y="952905"/>
                <a:ext cx="8179951" cy="3755120"/>
                <a:chOff x="543749" y="952905"/>
                <a:chExt cx="8179951" cy="3755120"/>
              </a:xfrm>
            </p:grpSpPr>
            <p:cxnSp>
              <p:nvCxnSpPr>
                <p:cNvPr id="225" name="Google Shape;225;p25"/>
                <p:cNvCxnSpPr/>
                <p:nvPr/>
              </p:nvCxnSpPr>
              <p:spPr>
                <a:xfrm>
                  <a:off x="1676700" y="1150200"/>
                  <a:ext cx="70227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F0000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grpSp>
              <p:nvGrpSpPr>
                <p:cNvPr id="226" name="Google Shape;226;p25"/>
                <p:cNvGrpSpPr/>
                <p:nvPr/>
              </p:nvGrpSpPr>
              <p:grpSpPr>
                <a:xfrm>
                  <a:off x="543749" y="952905"/>
                  <a:ext cx="8179951" cy="3755120"/>
                  <a:chOff x="543749" y="952905"/>
                  <a:chExt cx="8179951" cy="3755120"/>
                </a:xfrm>
              </p:grpSpPr>
              <p:grpSp>
                <p:nvGrpSpPr>
                  <p:cNvPr id="227" name="Google Shape;227;p25"/>
                  <p:cNvGrpSpPr/>
                  <p:nvPr/>
                </p:nvGrpSpPr>
                <p:grpSpPr>
                  <a:xfrm>
                    <a:off x="543749" y="952905"/>
                    <a:ext cx="8032210" cy="3755120"/>
                    <a:chOff x="543749" y="952905"/>
                    <a:chExt cx="8032210" cy="3755120"/>
                  </a:xfrm>
                </p:grpSpPr>
                <p:grpSp>
                  <p:nvGrpSpPr>
                    <p:cNvPr id="228" name="Google Shape;228;p25"/>
                    <p:cNvGrpSpPr/>
                    <p:nvPr/>
                  </p:nvGrpSpPr>
                  <p:grpSpPr>
                    <a:xfrm>
                      <a:off x="543749" y="952905"/>
                      <a:ext cx="8032210" cy="3755119"/>
                      <a:chOff x="51912" y="952905"/>
                      <a:chExt cx="8032210" cy="3755119"/>
                    </a:xfrm>
                  </p:grpSpPr>
                  <p:grpSp>
                    <p:nvGrpSpPr>
                      <p:cNvPr id="229" name="Google Shape;229;p25"/>
                      <p:cNvGrpSpPr/>
                      <p:nvPr/>
                    </p:nvGrpSpPr>
                    <p:grpSpPr>
                      <a:xfrm>
                        <a:off x="60003" y="952905"/>
                        <a:ext cx="8024120" cy="2506197"/>
                        <a:chOff x="58010" y="1065520"/>
                        <a:chExt cx="9009791" cy="2814370"/>
                      </a:xfrm>
                    </p:grpSpPr>
                    <p:pic>
                      <p:nvPicPr>
                        <p:cNvPr id="230" name="Google Shape;230;p25"/>
                        <p:cNvPicPr preferRelativeResize="0"/>
                        <p:nvPr/>
                      </p:nvPicPr>
                      <p:blipFill>
                        <a:blip r:embed="rId3">
                          <a:alphaModFix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76200" y="1065520"/>
                          <a:ext cx="8991601" cy="1457630"/>
                        </a:xfrm>
                        <a:prstGeom prst="rect">
                          <a:avLst/>
                        </a:prstGeom>
                        <a:noFill/>
                        <a:ln cap="flat" cmpd="sng" w="19050">
                          <a:solidFill>
                            <a:schemeClr val="lt1"/>
                          </a:solidFill>
                          <a:prstDash val="solid"/>
                          <a:round/>
                          <a:headEnd len="sm" w="sm" type="none"/>
                          <a:tailEnd len="sm" w="sm" type="none"/>
                        </a:ln>
                      </p:spPr>
                    </p:pic>
                    <p:grpSp>
                      <p:nvGrpSpPr>
                        <p:cNvPr id="231" name="Google Shape;231;p25"/>
                        <p:cNvGrpSpPr/>
                        <p:nvPr/>
                      </p:nvGrpSpPr>
                      <p:grpSpPr>
                        <a:xfrm>
                          <a:off x="58010" y="2483422"/>
                          <a:ext cx="8149726" cy="1396468"/>
                          <a:chOff x="58010" y="2483422"/>
                          <a:chExt cx="8149726" cy="1396468"/>
                        </a:xfrm>
                      </p:grpSpPr>
                      <p:pic>
                        <p:nvPicPr>
                          <p:cNvPr id="232" name="Google Shape;232;p25"/>
                          <p:cNvPicPr preferRelativeResize="0"/>
                          <p:nvPr/>
                        </p:nvPicPr>
                        <p:blipFill rotWithShape="1">
                          <a:blip r:embed="rId4">
                            <a:alphaModFix/>
                          </a:blip>
                          <a:srcRect b="0" l="16729" r="0" t="0"/>
                          <a:stretch/>
                        </p:blipFill>
                        <p:spPr>
                          <a:xfrm>
                            <a:off x="2319711" y="2483422"/>
                            <a:ext cx="5888026" cy="1381050"/>
                          </a:xfrm>
                          <a:prstGeom prst="rect">
                            <a:avLst/>
                          </a:prstGeom>
                          <a:noFill/>
                          <a:ln cap="flat" cmpd="sng" w="19050">
                            <a:solidFill>
                              <a:schemeClr val="lt1"/>
                            </a:solidFill>
                            <a:prstDash val="solid"/>
                            <a:round/>
                            <a:headEnd len="sm" w="sm" type="none"/>
                            <a:tailEnd len="sm" w="sm" type="none"/>
                          </a:ln>
                        </p:spPr>
                      </p:pic>
                      <p:pic>
                        <p:nvPicPr>
                          <p:cNvPr id="233" name="Google Shape;233;p25"/>
                          <p:cNvPicPr preferRelativeResize="0"/>
                          <p:nvPr/>
                        </p:nvPicPr>
                        <p:blipFill rotWithShape="1">
                          <a:blip r:embed="rId4">
                            <a:alphaModFix/>
                          </a:blip>
                          <a:srcRect b="0" l="0" r="83249" t="0"/>
                          <a:stretch/>
                        </p:blipFill>
                        <p:spPr>
                          <a:xfrm>
                            <a:off x="58010" y="2546640"/>
                            <a:ext cx="1143398" cy="1333250"/>
                          </a:xfrm>
                          <a:prstGeom prst="rect">
                            <a:avLst/>
                          </a:prstGeom>
                          <a:noFill/>
                          <a:ln cap="flat" cmpd="sng" w="19050">
                            <a:solidFill>
                              <a:schemeClr val="lt1"/>
                            </a:solidFill>
                            <a:prstDash val="solid"/>
                            <a:round/>
                            <a:headEnd len="sm" w="sm" type="none"/>
                            <a:tailEnd len="sm" w="sm" type="none"/>
                          </a:ln>
                        </p:spPr>
                      </p:pic>
                    </p:grpSp>
                  </p:grpSp>
                  <p:pic>
                    <p:nvPicPr>
                      <p:cNvPr id="234" name="Google Shape;234;p25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b="0" l="0" r="83449" t="0"/>
                      <a:stretch/>
                    </p:blipFill>
                    <p:spPr>
                      <a:xfrm>
                        <a:off x="51912" y="3506307"/>
                        <a:ext cx="1018301" cy="1201718"/>
                      </a:xfrm>
                      <a:prstGeom prst="rect">
                        <a:avLst/>
                      </a:prstGeom>
                      <a:noFill/>
                      <a:ln cap="flat" cmpd="sng" w="19050">
                        <a:solidFill>
                          <a:schemeClr val="lt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</p:pic>
                </p:grpSp>
                <p:pic>
                  <p:nvPicPr>
                    <p:cNvPr id="235" name="Google Shape;235;p25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b="0" l="16562" r="0" t="0"/>
                    <a:stretch/>
                  </p:blipFill>
                  <p:spPr>
                    <a:xfrm>
                      <a:off x="2536887" y="3466800"/>
                      <a:ext cx="5302323" cy="12412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cxnSp>
                <p:nvCxnSpPr>
                  <p:cNvPr id="236" name="Google Shape;236;p25"/>
                  <p:cNvCxnSpPr/>
                  <p:nvPr/>
                </p:nvCxnSpPr>
                <p:spPr>
                  <a:xfrm>
                    <a:off x="8723700" y="1166400"/>
                    <a:ext cx="0" cy="3385800"/>
                  </a:xfrm>
                  <a:prstGeom prst="straightConnector1">
                    <a:avLst/>
                  </a:prstGeom>
                  <a:noFill/>
                  <a:ln cap="flat" cmpd="sng" w="28575">
                    <a:solidFill>
                      <a:srgbClr val="FF0000"/>
                    </a:solidFill>
                    <a:prstDash val="solid"/>
                    <a:round/>
                    <a:headEnd len="med" w="med" type="none"/>
                    <a:tailEnd len="med" w="med" type="triangle"/>
                  </a:ln>
                </p:spPr>
              </p:cxnSp>
            </p:grpSp>
          </p:grpSp>
          <p:cxnSp>
            <p:nvCxnSpPr>
              <p:cNvPr id="237" name="Google Shape;237;p25"/>
              <p:cNvCxnSpPr/>
              <p:nvPr/>
            </p:nvCxnSpPr>
            <p:spPr>
              <a:xfrm rot="10800000">
                <a:off x="1563300" y="1174500"/>
                <a:ext cx="0" cy="3531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238" name="Google Shape;238;p25"/>
            <p:cNvSpPr txBox="1"/>
            <p:nvPr/>
          </p:nvSpPr>
          <p:spPr>
            <a:xfrm>
              <a:off x="7733550" y="801900"/>
              <a:ext cx="842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0000"/>
                  </a:solidFill>
                </a:rPr>
                <a:t>Longer</a:t>
              </a:r>
              <a:endParaRPr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Scanning Plasma Density: Clear Dependence</a:t>
            </a:r>
            <a:endParaRPr/>
          </a:p>
        </p:txBody>
      </p:sp>
      <p:sp>
        <p:nvSpPr>
          <p:cNvPr id="244" name="Google Shape;244;p26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525" y="865325"/>
            <a:ext cx="5158951" cy="38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/ Ongoing Analysis</a:t>
            </a:r>
            <a:endParaRPr/>
          </a:p>
        </p:txBody>
      </p:sp>
      <p:sp>
        <p:nvSpPr>
          <p:cNvPr id="251" name="Google Shape;25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Filamentation was observed over a wide range of instability parameters.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 is ongoing to quantify the growth rate as a function of the experiment’s parameter space.</a:t>
            </a:r>
            <a:endParaRPr/>
          </a:p>
        </p:txBody>
      </p:sp>
      <p:sp>
        <p:nvSpPr>
          <p:cNvPr id="252" name="Google Shape;252;p27"/>
          <p:cNvSpPr txBox="1"/>
          <p:nvPr>
            <p:ph idx="12" type="sldNum"/>
          </p:nvPr>
        </p:nvSpPr>
        <p:spPr>
          <a:xfrm>
            <a:off x="85486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7"/>
          <p:cNvPicPr preferRelativeResize="0"/>
          <p:nvPr/>
        </p:nvPicPr>
        <p:blipFill rotWithShape="1">
          <a:blip r:embed="rId3">
            <a:alphaModFix/>
          </a:blip>
          <a:srcRect b="0" l="4070" r="-4070" t="7364"/>
          <a:stretch/>
        </p:blipFill>
        <p:spPr>
          <a:xfrm>
            <a:off x="908063" y="2272892"/>
            <a:ext cx="2481725" cy="23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 rotWithShape="1">
          <a:blip r:embed="rId4">
            <a:alphaModFix/>
          </a:blip>
          <a:srcRect b="0" l="0" r="0" t="7364"/>
          <a:stretch/>
        </p:blipFill>
        <p:spPr>
          <a:xfrm>
            <a:off x="3272488" y="2272892"/>
            <a:ext cx="2481725" cy="23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 rotWithShape="1">
          <a:blip r:embed="rId5">
            <a:alphaModFix/>
          </a:blip>
          <a:srcRect b="0" l="0" r="0" t="7364"/>
          <a:stretch/>
        </p:blipFill>
        <p:spPr>
          <a:xfrm>
            <a:off x="5754213" y="2272892"/>
            <a:ext cx="2481725" cy="23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Questions?</a:t>
            </a:r>
            <a:endParaRPr/>
          </a:p>
        </p:txBody>
      </p:sp>
      <p:sp>
        <p:nvSpPr>
          <p:cNvPr id="261" name="Google Shape;261;p28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" name="Google Shape;2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66350"/>
            <a:ext cx="8839204" cy="238675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/>
          <p:nvPr/>
        </p:nvSpPr>
        <p:spPr>
          <a:xfrm>
            <a:off x="3114575" y="1895450"/>
            <a:ext cx="2660700" cy="400200"/>
          </a:xfrm>
          <a:prstGeom prst="rect">
            <a:avLst/>
          </a:prstGeom>
          <a:solidFill>
            <a:srgbClr val="1C7A1D">
              <a:alpha val="5809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Beam Laboratory!</a:t>
            </a:r>
            <a:endParaRPr/>
          </a:p>
        </p:txBody>
      </p:sp>
      <p:cxnSp>
        <p:nvCxnSpPr>
          <p:cNvPr id="264" name="Google Shape;264;p28"/>
          <p:cNvCxnSpPr/>
          <p:nvPr/>
        </p:nvCxnSpPr>
        <p:spPr>
          <a:xfrm flipH="1">
            <a:off x="3025775" y="2269200"/>
            <a:ext cx="880800" cy="658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5" name="Google Shape;265;p28"/>
          <p:cNvSpPr txBox="1"/>
          <p:nvPr/>
        </p:nvSpPr>
        <p:spPr>
          <a:xfrm>
            <a:off x="288000" y="1020250"/>
            <a:ext cx="856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Email: jcardar@umich.edu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/>
          <p:nvPr>
            <p:ph type="title"/>
          </p:nvPr>
        </p:nvSpPr>
        <p:spPr>
          <a:xfrm>
            <a:off x="311700" y="258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Extra: Spectrometer Measurements From CSU Setup</a:t>
            </a:r>
            <a:endParaRPr/>
          </a:p>
        </p:txBody>
      </p:sp>
      <p:sp>
        <p:nvSpPr>
          <p:cNvPr id="271" name="Google Shape;271;p29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2" name="Google Shape;2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925" y="879015"/>
            <a:ext cx="2463124" cy="195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25" y="2837000"/>
            <a:ext cx="2463125" cy="18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2900" y="995801"/>
            <a:ext cx="5049662" cy="35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Extra: </a:t>
            </a:r>
            <a:r>
              <a:rPr lang="en"/>
              <a:t>ESPEC On/Off test ~3 mm long, 500 PSI</a:t>
            </a:r>
            <a:endParaRPr/>
          </a:p>
        </p:txBody>
      </p:sp>
      <p:pic>
        <p:nvPicPr>
          <p:cNvPr id="280" name="Google Shape;2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419601" cy="337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70125"/>
            <a:ext cx="4419601" cy="3371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Continued...</a:t>
            </a:r>
            <a:endParaRPr/>
          </a:p>
        </p:txBody>
      </p:sp>
      <p:pic>
        <p:nvPicPr>
          <p:cNvPr id="287" name="Google Shape;2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419601" cy="337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70125"/>
            <a:ext cx="4419601" cy="3371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Continued...</a:t>
            </a:r>
            <a:endParaRPr/>
          </a:p>
        </p:txBody>
      </p:sp>
      <p:pic>
        <p:nvPicPr>
          <p:cNvPr id="294" name="Google Shape;2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419601" cy="337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70125"/>
            <a:ext cx="4419601" cy="3371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known.jpg" id="86" name="Google Shape;8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081" y="563630"/>
            <a:ext cx="5872936" cy="3858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sXD-color.png" id="87" name="Google Shape;8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8221" y="4155461"/>
            <a:ext cx="915325" cy="6625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5"/>
          <p:cNvGrpSpPr/>
          <p:nvPr/>
        </p:nvGrpSpPr>
        <p:grpSpPr>
          <a:xfrm>
            <a:off x="6745183" y="4272875"/>
            <a:ext cx="2254609" cy="571037"/>
            <a:chOff x="0" y="0"/>
            <a:chExt cx="6012291" cy="1522764"/>
          </a:xfrm>
        </p:grpSpPr>
        <p:pic>
          <p:nvPicPr>
            <p:cNvPr descr="ucla-logotype-main-11.jpg" id="89" name="Google Shape;8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3194610" cy="1522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ST_A_CMYK_Pos.pdf" id="90" name="Google Shape;9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168986" y="211627"/>
              <a:ext cx="2843305" cy="10995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osiris4.0logo.pdf" id="91" name="Google Shape;9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695" y="86862"/>
            <a:ext cx="1984508" cy="973155"/>
          </a:xfrm>
          <a:prstGeom prst="rect">
            <a:avLst/>
          </a:prstGeom>
          <a:noFill/>
          <a:ln>
            <a:noFill/>
          </a:ln>
          <a:effectLst>
            <a:outerShdw blurRad="381000" rotWithShape="0" dir="2700000" dist="253606">
              <a:srgbClr val="FFFFFF"/>
            </a:outerShdw>
          </a:effectLst>
        </p:spPr>
      </p:pic>
      <p:grpSp>
        <p:nvGrpSpPr>
          <p:cNvPr id="92" name="Google Shape;92;p15"/>
          <p:cNvGrpSpPr/>
          <p:nvPr/>
        </p:nvGrpSpPr>
        <p:grpSpPr>
          <a:xfrm>
            <a:off x="6345353" y="504500"/>
            <a:ext cx="2463187" cy="3673913"/>
            <a:chOff x="0" y="0"/>
            <a:chExt cx="6568500" cy="9797100"/>
          </a:xfrm>
        </p:grpSpPr>
        <p:sp>
          <p:nvSpPr>
            <p:cNvPr id="93" name="Google Shape;93;p15"/>
            <p:cNvSpPr txBox="1"/>
            <p:nvPr/>
          </p:nvSpPr>
          <p:spPr>
            <a:xfrm>
              <a:off x="0" y="0"/>
              <a:ext cx="6568500" cy="97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475" lIns="33475" spcFirstLastPara="1" rIns="33475" wrap="square" tIns="33475">
              <a:noAutofit/>
            </a:bodyPr>
            <a:lstStyle/>
            <a:p>
              <a:pPr indent="-26670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407AAA"/>
                  </a:solidFill>
                  <a:latin typeface="Calibri"/>
                  <a:ea typeface="Calibri"/>
                  <a:cs typeface="Calibri"/>
                  <a:sym typeface="Calibri"/>
                </a:rPr>
                <a:t>Open-access model </a:t>
              </a:r>
              <a:endParaRPr sz="1100"/>
            </a:p>
            <a:p>
              <a:pPr indent="-215900" lvl="0" marL="2413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40+ research groups worldwide are using OSIRIS</a:t>
              </a:r>
              <a:endParaRPr sz="1100"/>
            </a:p>
            <a:p>
              <a:pPr indent="-215900" lvl="0" marL="2413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300+ publications in leading scientific journals</a:t>
              </a:r>
              <a:endParaRPr sz="1100"/>
            </a:p>
            <a:p>
              <a:pPr indent="-215900" lvl="0" marL="2413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Large developer and user community</a:t>
              </a:r>
              <a:endParaRPr sz="1100"/>
            </a:p>
            <a:p>
              <a:pPr indent="-215900" lvl="0" marL="2413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Detailed documentation and sample inputs files available</a:t>
              </a:r>
              <a:endParaRPr sz="11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66700" lvl="0" marL="266700" marR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407AAA"/>
                  </a:solidFill>
                  <a:latin typeface="Calibri"/>
                  <a:ea typeface="Calibri"/>
                  <a:cs typeface="Calibri"/>
                  <a:sym typeface="Calibri"/>
                </a:rPr>
                <a:t>Using OSIRIS 4.0</a:t>
              </a:r>
              <a:endParaRPr sz="1100"/>
            </a:p>
            <a:p>
              <a:pPr indent="-228600" lvl="0" marL="2540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code can be used freely by research institutions after signing an MoU</a:t>
              </a:r>
              <a:endParaRPr sz="1100"/>
            </a:p>
            <a:p>
              <a:pPr indent="-215900" lvl="0" marL="2413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Find out more at:</a:t>
              </a:r>
              <a:endParaRPr sz="1100"/>
            </a:p>
          </p:txBody>
        </p:sp>
        <p:grpSp>
          <p:nvGrpSpPr>
            <p:cNvPr id="94" name="Google Shape;94;p15"/>
            <p:cNvGrpSpPr/>
            <p:nvPr/>
          </p:nvGrpSpPr>
          <p:grpSpPr>
            <a:xfrm>
              <a:off x="470992" y="834960"/>
              <a:ext cx="6" cy="8392261"/>
              <a:chOff x="-4" y="0"/>
              <a:chExt cx="2" cy="8392261"/>
            </a:xfrm>
          </p:grpSpPr>
          <p:cxnSp>
            <p:nvCxnSpPr>
              <p:cNvPr id="95" name="Google Shape;95;p15"/>
              <p:cNvCxnSpPr/>
              <p:nvPr/>
            </p:nvCxnSpPr>
            <p:spPr>
              <a:xfrm>
                <a:off x="-4" y="0"/>
                <a:ext cx="0" cy="45591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D848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" name="Google Shape;96;p15"/>
              <p:cNvCxnSpPr/>
              <p:nvPr/>
            </p:nvCxnSpPr>
            <p:spPr>
              <a:xfrm>
                <a:off x="-2" y="6165061"/>
                <a:ext cx="0" cy="22272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D848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97" name="Google Shape;97;p15"/>
          <p:cNvSpPr txBox="1"/>
          <p:nvPr/>
        </p:nvSpPr>
        <p:spPr>
          <a:xfrm>
            <a:off x="5706008" y="43094"/>
            <a:ext cx="3424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-533400" lvl="0" marL="533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400" u="none" cap="none" strike="noStrike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rPr>
              <a:t>Committed to open science</a:t>
            </a:r>
            <a:endParaRPr sz="1100"/>
          </a:p>
        </p:txBody>
      </p:sp>
      <p:sp>
        <p:nvSpPr>
          <p:cNvPr id="98" name="Google Shape;98;p15"/>
          <p:cNvSpPr txBox="1"/>
          <p:nvPr/>
        </p:nvSpPr>
        <p:spPr>
          <a:xfrm>
            <a:off x="5605553" y="4808238"/>
            <a:ext cx="33402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rPr>
              <a:t>Ricardo Fonseca: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ricardo.fonseca@tecnico.ulisboa.pt</a:t>
            </a:r>
            <a:endParaRPr sz="1100"/>
          </a:p>
        </p:txBody>
      </p:sp>
      <p:sp>
        <p:nvSpPr>
          <p:cNvPr id="99" name="Google Shape;99;p15"/>
          <p:cNvSpPr/>
          <p:nvPr/>
        </p:nvSpPr>
        <p:spPr>
          <a:xfrm>
            <a:off x="1752690" y="3616661"/>
            <a:ext cx="995485" cy="627044"/>
          </a:xfrm>
          <a:custGeom>
            <a:rect b="b" l="l" r="r" t="t"/>
            <a:pathLst>
              <a:path extrusionOk="0" h="18778" w="19327">
                <a:moveTo>
                  <a:pt x="744" y="956"/>
                </a:moveTo>
                <a:cubicBezTo>
                  <a:pt x="1995" y="-865"/>
                  <a:pt x="3798" y="314"/>
                  <a:pt x="5444" y="1228"/>
                </a:cubicBezTo>
                <a:cubicBezTo>
                  <a:pt x="6334" y="1723"/>
                  <a:pt x="7253" y="2067"/>
                  <a:pt x="8130" y="2600"/>
                </a:cubicBezTo>
                <a:cubicBezTo>
                  <a:pt x="9008" y="3133"/>
                  <a:pt x="9923" y="3833"/>
                  <a:pt x="10808" y="3326"/>
                </a:cubicBezTo>
                <a:cubicBezTo>
                  <a:pt x="11244" y="3076"/>
                  <a:pt x="11596" y="2542"/>
                  <a:pt x="12049" y="2375"/>
                </a:cubicBezTo>
                <a:cubicBezTo>
                  <a:pt x="12587" y="2176"/>
                  <a:pt x="13122" y="2524"/>
                  <a:pt x="13648" y="2777"/>
                </a:cubicBezTo>
                <a:cubicBezTo>
                  <a:pt x="14232" y="3058"/>
                  <a:pt x="14837" y="3220"/>
                  <a:pt x="15447" y="3305"/>
                </a:cubicBezTo>
                <a:cubicBezTo>
                  <a:pt x="15743" y="3346"/>
                  <a:pt x="16040" y="3369"/>
                  <a:pt x="16337" y="3399"/>
                </a:cubicBezTo>
                <a:cubicBezTo>
                  <a:pt x="16935" y="3459"/>
                  <a:pt x="17579" y="3636"/>
                  <a:pt x="17834" y="4448"/>
                </a:cubicBezTo>
                <a:cubicBezTo>
                  <a:pt x="18220" y="5681"/>
                  <a:pt x="17310" y="6943"/>
                  <a:pt x="17537" y="8209"/>
                </a:cubicBezTo>
                <a:cubicBezTo>
                  <a:pt x="17693" y="9077"/>
                  <a:pt x="18285" y="9487"/>
                  <a:pt x="18676" y="10137"/>
                </a:cubicBezTo>
                <a:cubicBezTo>
                  <a:pt x="21193" y="14325"/>
                  <a:pt x="16001" y="20735"/>
                  <a:pt x="10042" y="18204"/>
                </a:cubicBezTo>
                <a:cubicBezTo>
                  <a:pt x="8212" y="17426"/>
                  <a:pt x="6312" y="16883"/>
                  <a:pt x="4678" y="15336"/>
                </a:cubicBezTo>
                <a:cubicBezTo>
                  <a:pt x="2861" y="13615"/>
                  <a:pt x="1582" y="10839"/>
                  <a:pt x="663" y="7810"/>
                </a:cubicBezTo>
                <a:cubicBezTo>
                  <a:pt x="-53" y="5449"/>
                  <a:pt x="-407" y="2632"/>
                  <a:pt x="744" y="9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" name="Google Shape;100;p15"/>
          <p:cNvGrpSpPr/>
          <p:nvPr/>
        </p:nvGrpSpPr>
        <p:grpSpPr>
          <a:xfrm>
            <a:off x="74410" y="3417276"/>
            <a:ext cx="2667375" cy="1726088"/>
            <a:chOff x="247149" y="1128649"/>
            <a:chExt cx="7113000" cy="4602900"/>
          </a:xfrm>
        </p:grpSpPr>
        <p:sp>
          <p:nvSpPr>
            <p:cNvPr id="101" name="Google Shape;101;p15"/>
            <p:cNvSpPr txBox="1"/>
            <p:nvPr/>
          </p:nvSpPr>
          <p:spPr>
            <a:xfrm>
              <a:off x="247149" y="1128649"/>
              <a:ext cx="7113000" cy="46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475" lIns="33475" spcFirstLastPara="1" rIns="33475" wrap="square" tIns="33475">
              <a:noAutofit/>
            </a:bodyPr>
            <a:lstStyle/>
            <a:p>
              <a:pPr indent="-26670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407AAA"/>
                  </a:solidFill>
                  <a:latin typeface="Calibri"/>
                  <a:ea typeface="Calibri"/>
                  <a:cs typeface="Calibri"/>
                  <a:sym typeface="Calibri"/>
                </a:rPr>
                <a:t>OSIRIS framework</a:t>
              </a:r>
              <a:endParaRPr sz="1100"/>
            </a:p>
            <a:p>
              <a:pPr indent="-228600" lvl="0" marL="2540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Massively Parallel, Fully Relativistic </a:t>
              </a:r>
              <a:b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Particle-in-Cell Code </a:t>
              </a:r>
              <a:endParaRPr sz="1100"/>
            </a:p>
            <a:p>
              <a:pPr indent="-215900" lvl="0" marL="2413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Parallel scalability to 2 M cores</a:t>
              </a:r>
              <a:endParaRPr sz="1100"/>
            </a:p>
            <a:p>
              <a:pPr indent="-215900" lvl="0" marL="2413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Explicit SSE / AVX / QPX / Xeon Phi / CUDA support</a:t>
              </a:r>
              <a:endParaRPr sz="1100"/>
            </a:p>
            <a:p>
              <a:pPr indent="-215900" lvl="0" marL="2413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"/>
                <a:buChar char="·"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Extended physics/simulation models</a:t>
              </a:r>
              <a:endParaRPr sz="1100"/>
            </a:p>
          </p:txBody>
        </p:sp>
        <p:cxnSp>
          <p:nvCxnSpPr>
            <p:cNvPr id="102" name="Google Shape;102;p15"/>
            <p:cNvCxnSpPr/>
            <p:nvPr/>
          </p:nvCxnSpPr>
          <p:spPr>
            <a:xfrm>
              <a:off x="695040" y="1925832"/>
              <a:ext cx="0" cy="3519300"/>
            </a:xfrm>
            <a:prstGeom prst="straightConnector1">
              <a:avLst/>
            </a:prstGeom>
            <a:noFill/>
            <a:ln cap="flat" cmpd="sng" w="25400">
              <a:solidFill>
                <a:srgbClr val="D848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03" name="Google Shape;103;p15"/>
          <p:cNvSpPr txBox="1"/>
          <p:nvPr/>
        </p:nvSpPr>
        <p:spPr>
          <a:xfrm>
            <a:off x="6511324" y="3978838"/>
            <a:ext cx="25530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53585F"/>
                </a:solidFill>
                <a:latin typeface="Calibri"/>
                <a:ea typeface="Calibri"/>
                <a:cs typeface="Calibri"/>
                <a:sym typeface="Calibri"/>
              </a:rPr>
              <a:t>http://epp.tecnico.ulisboa.pt/osiris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Relativistic Current Filamentation Instability</a:t>
            </a:r>
            <a:endParaRPr/>
          </a:p>
        </p:txBody>
      </p:sp>
      <p:sp>
        <p:nvSpPr>
          <p:cNvPr id="109" name="Google Shape;109;p16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4215638" y="4264800"/>
            <a:ext cx="457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Califano, et al. "Nonlinear filamentation instability driven by an inhomogeneous current in a collisionless plasma." Physical Review E (1998)</a:t>
            </a:r>
            <a:endParaRPr sz="1000"/>
          </a:p>
        </p:txBody>
      </p:sp>
      <p:sp>
        <p:nvSpPr>
          <p:cNvPr id="111" name="Google Shape;111;p16"/>
          <p:cNvSpPr txBox="1"/>
          <p:nvPr/>
        </p:nvSpPr>
        <p:spPr>
          <a:xfrm>
            <a:off x="4371488" y="3885950"/>
            <a:ext cx="426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Peterson, J. et al. "Magnetic field amplification by a nonlinear electron streaming instability." Physical Review Letters (2021)</a:t>
            </a:r>
            <a:endParaRPr sz="1000"/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625" y="1125900"/>
            <a:ext cx="5286050" cy="263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 b="0" l="22977" r="24870" t="0"/>
          <a:stretch/>
        </p:blipFill>
        <p:spPr>
          <a:xfrm>
            <a:off x="80025" y="1202100"/>
            <a:ext cx="3778600" cy="197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4">
            <a:alphaModFix/>
          </a:blip>
          <a:srcRect b="69990" l="75965" r="0" t="0"/>
          <a:stretch/>
        </p:blipFill>
        <p:spPr>
          <a:xfrm>
            <a:off x="311700" y="3172175"/>
            <a:ext cx="168693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 b="75154" l="688" r="84310" t="0"/>
          <a:stretch/>
        </p:blipFill>
        <p:spPr>
          <a:xfrm>
            <a:off x="2143973" y="3172175"/>
            <a:ext cx="1093808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 b="37273" l="75904" r="0" t="46737"/>
          <a:stretch/>
        </p:blipFill>
        <p:spPr>
          <a:xfrm>
            <a:off x="948000" y="3733550"/>
            <a:ext cx="2042626" cy="36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5">
            <a:alphaModFix/>
          </a:blip>
          <a:srcRect b="10857" l="0" r="0" t="0"/>
          <a:stretch/>
        </p:blipFill>
        <p:spPr>
          <a:xfrm>
            <a:off x="7197582" y="2807450"/>
            <a:ext cx="1434218" cy="6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8450" y="2875673"/>
            <a:ext cx="1278450" cy="55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 Modelling of Current Filamentation Instability</a:t>
            </a:r>
            <a:endParaRPr/>
          </a:p>
        </p:txBody>
      </p:sp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85486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3">
            <a:alphaModFix/>
          </a:blip>
          <a:srcRect b="7873" l="4622" r="14978" t="9598"/>
          <a:stretch/>
        </p:blipFill>
        <p:spPr>
          <a:xfrm>
            <a:off x="4660434" y="1281365"/>
            <a:ext cx="3953954" cy="327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4">
            <a:alphaModFix/>
          </a:blip>
          <a:srcRect b="7373" l="3240" r="14312" t="8458"/>
          <a:stretch/>
        </p:blipFill>
        <p:spPr>
          <a:xfrm>
            <a:off x="529625" y="1281375"/>
            <a:ext cx="4012735" cy="32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Filamentation Instability - Previous Works</a:t>
            </a:r>
            <a:endParaRPr/>
          </a:p>
        </p:txBody>
      </p:sp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75" y="2138097"/>
            <a:ext cx="2343107" cy="204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 rotWithShape="1">
          <a:blip r:embed="rId4">
            <a:alphaModFix/>
          </a:blip>
          <a:srcRect b="24397" l="0" r="0" t="0"/>
          <a:stretch/>
        </p:blipFill>
        <p:spPr>
          <a:xfrm>
            <a:off x="2539427" y="2138100"/>
            <a:ext cx="3230798" cy="21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4975" y="1065286"/>
            <a:ext cx="3439025" cy="3332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5704965" y="4278432"/>
            <a:ext cx="33783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Allen, Brian, et al. "Experimental study of current filamentation instability." Physical Review Letters (2012)</a:t>
            </a:r>
            <a:endParaRPr sz="1000"/>
          </a:p>
        </p:txBody>
      </p:sp>
      <p:sp>
        <p:nvSpPr>
          <p:cNvPr id="137" name="Google Shape;137;p18"/>
          <p:cNvSpPr txBox="1"/>
          <p:nvPr/>
        </p:nvSpPr>
        <p:spPr>
          <a:xfrm>
            <a:off x="60725" y="4291625"/>
            <a:ext cx="5709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Huntington, et al. "Current filamentation instability in laser wakefield accelerators." Physical review letters (2011)</a:t>
            </a:r>
            <a:endParaRPr sz="1000"/>
          </a:p>
        </p:txBody>
      </p:sp>
      <p:sp>
        <p:nvSpPr>
          <p:cNvPr id="138" name="Google Shape;138;p18"/>
          <p:cNvSpPr txBox="1"/>
          <p:nvPr/>
        </p:nvSpPr>
        <p:spPr>
          <a:xfrm>
            <a:off x="60725" y="967767"/>
            <a:ext cx="5644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Proof-of-</a:t>
            </a:r>
            <a:r>
              <a:rPr lang="en"/>
              <a:t>concept</a:t>
            </a:r>
            <a:r>
              <a:rPr lang="en"/>
              <a:t> LWFA experiment has been done by our group in the past (Huntington et al.)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Previous</a:t>
            </a:r>
            <a:r>
              <a:rPr lang="en"/>
              <a:t> experiments demonstrate early growth of instability, but do not explore a large parameter space.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type="title"/>
          </p:nvPr>
        </p:nvSpPr>
        <p:spPr>
          <a:xfrm>
            <a:off x="311700" y="216425"/>
            <a:ext cx="374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Wakefield </a:t>
            </a:r>
            <a:r>
              <a:rPr lang="en"/>
              <a:t>Acceleration (LWFA)</a:t>
            </a:r>
            <a:r>
              <a:rPr lang="en"/>
              <a:t> of Electron Beams</a:t>
            </a:r>
            <a:endParaRPr/>
          </a:p>
        </p:txBody>
      </p:sp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85486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 rotWithShape="1">
          <a:blip r:embed="rId3">
            <a:alphaModFix/>
          </a:blip>
          <a:srcRect b="7212" l="4822" r="24154" t="8923"/>
          <a:stretch/>
        </p:blipFill>
        <p:spPr>
          <a:xfrm>
            <a:off x="464100" y="1587600"/>
            <a:ext cx="3059500" cy="30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3742200" y="2987825"/>
            <a:ext cx="5216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LWFA produces ultrashort (fs time scale), </a:t>
            </a:r>
            <a:r>
              <a:rPr b="1" lang="en"/>
              <a:t>high current density,</a:t>
            </a:r>
            <a:r>
              <a:rPr lang="en"/>
              <a:t> low-divergence, relativistic electron beams.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sz="12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Beam parameters (high current density, GeV-class energy, tunability) make LWFA an attractive source of particle beams to study current filamentation instability in spatial scales suitable to a lab setting.</a:t>
            </a: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4797" y="167825"/>
            <a:ext cx="4961115" cy="28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311700" y="10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at CSU: Scan Length, Plasma Density, and Filamentation Gas Species to Characterize Instability</a:t>
            </a:r>
            <a:endParaRPr/>
          </a:p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8548658" y="4708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0"/>
          <p:cNvSpPr txBox="1"/>
          <p:nvPr/>
        </p:nvSpPr>
        <p:spPr>
          <a:xfrm>
            <a:off x="450075" y="1778700"/>
            <a:ext cx="102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a</a:t>
            </a:r>
            <a:r>
              <a:rPr b="1" baseline="-25000" lang="en" sz="1000"/>
              <a:t>0</a:t>
            </a:r>
            <a:r>
              <a:rPr b="1" lang="en" sz="1000"/>
              <a:t>=2.163</a:t>
            </a:r>
            <a:endParaRPr b="1" sz="1000"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950" y="3549171"/>
            <a:ext cx="3126600" cy="109271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7877100" y="4120200"/>
            <a:ext cx="119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Similar Range</a:t>
            </a:r>
            <a:endParaRPr/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650" y="886863"/>
            <a:ext cx="8362143" cy="295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5">
            <a:alphaModFix/>
          </a:blip>
          <a:srcRect b="7716" l="17986" r="19778" t="12570"/>
          <a:stretch/>
        </p:blipFill>
        <p:spPr>
          <a:xfrm>
            <a:off x="4457644" y="3549175"/>
            <a:ext cx="984882" cy="116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/>
        </p:nvSpPr>
        <p:spPr>
          <a:xfrm>
            <a:off x="278225" y="1785325"/>
            <a:ext cx="79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</a:t>
            </a:r>
            <a:r>
              <a:rPr b="1" baseline="-25000" lang="en"/>
              <a:t>0</a:t>
            </a:r>
            <a:r>
              <a:rPr b="1" lang="en"/>
              <a:t>=2.16</a:t>
            </a:r>
            <a:endParaRPr b="1"/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6">
            <a:alphaModFix/>
          </a:blip>
          <a:srcRect b="10793" l="22158" r="18861" t="10934"/>
          <a:stretch/>
        </p:blipFill>
        <p:spPr>
          <a:xfrm>
            <a:off x="7340954" y="2428242"/>
            <a:ext cx="984875" cy="101189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/>
          <p:nvPr/>
        </p:nvSpPr>
        <p:spPr>
          <a:xfrm rot="-5400000">
            <a:off x="3448425" y="502006"/>
            <a:ext cx="57600" cy="3280200"/>
          </a:xfrm>
          <a:prstGeom prst="triangle">
            <a:avLst>
              <a:gd fmla="val 50000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7">
            <a:alphaModFix/>
          </a:blip>
          <a:srcRect b="0" l="24228" r="21652" t="29641"/>
          <a:stretch/>
        </p:blipFill>
        <p:spPr>
          <a:xfrm>
            <a:off x="1211397" y="3848050"/>
            <a:ext cx="836470" cy="87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 rotWithShape="1">
          <a:blip r:embed="rId8">
            <a:alphaModFix/>
          </a:blip>
          <a:srcRect b="7774" l="41027" r="0" t="15556"/>
          <a:stretch/>
        </p:blipFill>
        <p:spPr>
          <a:xfrm>
            <a:off x="2578019" y="3861175"/>
            <a:ext cx="836474" cy="87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Surveyed </a:t>
            </a:r>
            <a:r>
              <a:rPr lang="en"/>
              <a:t>Length &amp; Plasma Density in Filamentation Cell</a:t>
            </a:r>
            <a:endParaRPr/>
          </a:p>
        </p:txBody>
      </p:sp>
      <p:sp>
        <p:nvSpPr>
          <p:cNvPr id="169" name="Google Shape;169;p21"/>
          <p:cNvSpPr txBox="1"/>
          <p:nvPr>
            <p:ph idx="12" type="sldNum"/>
          </p:nvPr>
        </p:nvSpPr>
        <p:spPr>
          <a:xfrm>
            <a:off x="85486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7525" y="892725"/>
            <a:ext cx="3947450" cy="36513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21"/>
          <p:cNvGrpSpPr/>
          <p:nvPr/>
        </p:nvGrpSpPr>
        <p:grpSpPr>
          <a:xfrm>
            <a:off x="78875" y="745268"/>
            <a:ext cx="4852424" cy="3857292"/>
            <a:chOff x="0" y="834600"/>
            <a:chExt cx="4931325" cy="3920013"/>
          </a:xfrm>
        </p:grpSpPr>
        <p:sp>
          <p:nvSpPr>
            <p:cNvPr id="172" name="Google Shape;172;p21"/>
            <p:cNvSpPr/>
            <p:nvPr/>
          </p:nvSpPr>
          <p:spPr>
            <a:xfrm rot="385509">
              <a:off x="1392263" y="3839043"/>
              <a:ext cx="2122499" cy="186040"/>
            </a:xfrm>
            <a:prstGeom prst="flowChartPunchedTap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3" name="Google Shape;173;p21"/>
            <p:cNvGrpSpPr/>
            <p:nvPr/>
          </p:nvGrpSpPr>
          <p:grpSpPr>
            <a:xfrm>
              <a:off x="0" y="834600"/>
              <a:ext cx="4907025" cy="3920013"/>
              <a:chOff x="24300" y="1191088"/>
              <a:chExt cx="4907025" cy="3920013"/>
            </a:xfrm>
          </p:grpSpPr>
          <p:grpSp>
            <p:nvGrpSpPr>
              <p:cNvPr id="174" name="Google Shape;174;p21"/>
              <p:cNvGrpSpPr/>
              <p:nvPr/>
            </p:nvGrpSpPr>
            <p:grpSpPr>
              <a:xfrm>
                <a:off x="44700" y="1191088"/>
                <a:ext cx="4886625" cy="3920013"/>
                <a:chOff x="44700" y="1191088"/>
                <a:chExt cx="4886625" cy="3920013"/>
              </a:xfrm>
            </p:grpSpPr>
            <p:pic>
              <p:nvPicPr>
                <p:cNvPr id="175" name="Google Shape;175;p2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311700" y="1191088"/>
                  <a:ext cx="4619617" cy="260467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6" name="Google Shape;176;p21"/>
                <p:cNvSpPr/>
                <p:nvPr/>
              </p:nvSpPr>
              <p:spPr>
                <a:xfrm>
                  <a:off x="512250" y="3781975"/>
                  <a:ext cx="1041300" cy="6891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Gas Valve</a:t>
                  </a:r>
                  <a:endParaRPr/>
                </a:p>
              </p:txBody>
            </p:sp>
            <p:sp>
              <p:nvSpPr>
                <p:cNvPr id="177" name="Google Shape;177;p21"/>
                <p:cNvSpPr txBox="1"/>
                <p:nvPr/>
              </p:nvSpPr>
              <p:spPr>
                <a:xfrm>
                  <a:off x="2266725" y="3710050"/>
                  <a:ext cx="2664600" cy="406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Electron Beam (Fixed Height)</a:t>
                  </a:r>
                  <a:endParaRPr/>
                </a:p>
              </p:txBody>
            </p:sp>
            <p:cxnSp>
              <p:nvCxnSpPr>
                <p:cNvPr id="178" name="Google Shape;178;p21"/>
                <p:cNvCxnSpPr/>
                <p:nvPr/>
              </p:nvCxnSpPr>
              <p:spPr>
                <a:xfrm rot="10800000">
                  <a:off x="2358275" y="3016575"/>
                  <a:ext cx="783000" cy="801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sp>
              <p:nvSpPr>
                <p:cNvPr id="179" name="Google Shape;179;p21"/>
                <p:cNvSpPr/>
                <p:nvPr/>
              </p:nvSpPr>
              <p:spPr>
                <a:xfrm>
                  <a:off x="44700" y="4471075"/>
                  <a:ext cx="1976400" cy="607800"/>
                </a:xfrm>
                <a:prstGeom prst="rect">
                  <a:avLst/>
                </a:prstGeom>
                <a:solidFill>
                  <a:srgbClr val="CCCCCC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Motorized Stage</a:t>
                  </a:r>
                  <a:endParaRPr/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(Variable Height)</a:t>
                  </a:r>
                  <a:endParaRPr/>
                </a:p>
              </p:txBody>
            </p:sp>
            <p:grpSp>
              <p:nvGrpSpPr>
                <p:cNvPr id="180" name="Google Shape;180;p21"/>
                <p:cNvGrpSpPr/>
                <p:nvPr/>
              </p:nvGrpSpPr>
              <p:grpSpPr>
                <a:xfrm>
                  <a:off x="2190300" y="4422600"/>
                  <a:ext cx="0" cy="688500"/>
                  <a:chOff x="2114100" y="4422600"/>
                  <a:chExt cx="0" cy="688500"/>
                </a:xfrm>
              </p:grpSpPr>
              <p:cxnSp>
                <p:nvCxnSpPr>
                  <p:cNvPr id="181" name="Google Shape;181;p21"/>
                  <p:cNvCxnSpPr/>
                  <p:nvPr/>
                </p:nvCxnSpPr>
                <p:spPr>
                  <a:xfrm rot="10800000">
                    <a:off x="2114100" y="4422600"/>
                    <a:ext cx="0" cy="656100"/>
                  </a:xfrm>
                  <a:prstGeom prst="straightConnector1">
                    <a:avLst/>
                  </a:prstGeom>
                  <a:noFill/>
                  <a:ln cap="flat" cmpd="sng" w="2857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triangle"/>
                  </a:ln>
                </p:spPr>
              </p:cxnSp>
              <p:cxnSp>
                <p:nvCxnSpPr>
                  <p:cNvPr id="182" name="Google Shape;182;p21"/>
                  <p:cNvCxnSpPr/>
                  <p:nvPr/>
                </p:nvCxnSpPr>
                <p:spPr>
                  <a:xfrm>
                    <a:off x="2114100" y="4552200"/>
                    <a:ext cx="0" cy="558900"/>
                  </a:xfrm>
                  <a:prstGeom prst="straightConnector1">
                    <a:avLst/>
                  </a:prstGeom>
                  <a:noFill/>
                  <a:ln cap="flat" cmpd="sng" w="2857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triangle"/>
                  </a:ln>
                </p:spPr>
              </p:cxnSp>
            </p:grpSp>
          </p:grpSp>
          <p:sp>
            <p:nvSpPr>
              <p:cNvPr id="183" name="Google Shape;183;p21"/>
              <p:cNvSpPr/>
              <p:nvPr/>
            </p:nvSpPr>
            <p:spPr>
              <a:xfrm flipH="1" rot="-5400000">
                <a:off x="1539000" y="1360800"/>
                <a:ext cx="89100" cy="3118500"/>
              </a:xfrm>
              <a:prstGeom prst="triangle">
                <a:avLst>
                  <a:gd fmla="val 50000" name="adj"/>
                </a:avLst>
              </a:prstGeom>
              <a:solidFill>
                <a:srgbClr val="00FFFF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4" name="Google Shape;184;p21"/>
            <p:cNvSpPr/>
            <p:nvPr/>
          </p:nvSpPr>
          <p:spPr>
            <a:xfrm>
              <a:off x="3410100" y="3896100"/>
              <a:ext cx="396900" cy="8076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  <p:sp>
          <p:nvSpPr>
            <p:cNvPr id="185" name="Google Shape;185;p21"/>
            <p:cNvSpPr txBox="1"/>
            <p:nvPr/>
          </p:nvSpPr>
          <p:spPr>
            <a:xfrm>
              <a:off x="3732525" y="3952800"/>
              <a:ext cx="1198800" cy="62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Adjustable Gas Bottle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Parameter Space Measured</a:t>
            </a:r>
            <a:endParaRPr/>
          </a:p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8548658" y="4703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63" y="965225"/>
            <a:ext cx="8357070" cy="3533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