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0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55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07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60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09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62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14" algn="l" defTabSz="263330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2" autoAdjust="0"/>
    <p:restoredTop sz="95588"/>
  </p:normalViewPr>
  <p:slideViewPr>
    <p:cSldViewPr snapToGrid="0" snapToObjects="1">
      <p:cViewPr>
        <p:scale>
          <a:sx n="33" d="100"/>
          <a:sy n="33" d="100"/>
        </p:scale>
        <p:origin x="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12EC67-DF79-4942-B43F-4BD485F45B80}"/>
              </a:ext>
            </a:extLst>
          </p:cNvPr>
          <p:cNvSpPr/>
          <p:nvPr userDrawn="1"/>
        </p:nvSpPr>
        <p:spPr>
          <a:xfrm>
            <a:off x="0" y="-32512"/>
            <a:ext cx="32918400" cy="3231149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7E6B3-ADE9-AF42-93C3-1E5B1276E7D7}"/>
              </a:ext>
            </a:extLst>
          </p:cNvPr>
          <p:cNvSpPr/>
          <p:nvPr userDrawn="1"/>
        </p:nvSpPr>
        <p:spPr>
          <a:xfrm>
            <a:off x="0" y="20767578"/>
            <a:ext cx="32918400" cy="1170432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61AC2-F4BF-174E-BD6E-029DAF146E7B}"/>
              </a:ext>
            </a:extLst>
          </p:cNvPr>
          <p:cNvSpPr/>
          <p:nvPr userDrawn="1"/>
        </p:nvSpPr>
        <p:spPr>
          <a:xfrm rot="5400000">
            <a:off x="2670059" y="11768851"/>
            <a:ext cx="16824960" cy="123444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14AD8-8695-2043-8798-DEEE226E0280}"/>
              </a:ext>
            </a:extLst>
          </p:cNvPr>
          <p:cNvSpPr/>
          <p:nvPr userDrawn="1"/>
        </p:nvSpPr>
        <p:spPr>
          <a:xfrm rot="5400000">
            <a:off x="13423384" y="11768851"/>
            <a:ext cx="16824960" cy="123444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7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4DCE6A-DE21-5440-B35D-10D6F7EDD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31740" y="20987034"/>
            <a:ext cx="2456025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3B37DC-8D0F-3F40-A535-13293FEF2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5758" y="281235"/>
            <a:ext cx="2606560" cy="2633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1CE758-0BBA-0043-BC3B-7D410D0D1D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17991" y="266326"/>
            <a:ext cx="2444664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12" userDrawn="1">
          <p15:clr>
            <a:srgbClr val="FBAE40"/>
          </p15:clr>
        </p15:guide>
        <p15:guide id="2" pos="103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570DD-0F13-334E-B515-4B19422F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1168401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1A863-6210-9042-A360-EB98F9F03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4BB6-0EE7-7247-B630-3787C5C17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1354-A900-D04B-964C-3D197274C6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D861-8539-F346-8387-1B5A49C74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FE781-D967-844A-8818-D356D47B3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7958-229D-AF44-A7BC-B0B0A046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4F073D-14D5-2341-B630-DFC36787B0A6}"/>
              </a:ext>
            </a:extLst>
          </p:cNvPr>
          <p:cNvSpPr txBox="1"/>
          <p:nvPr/>
        </p:nvSpPr>
        <p:spPr>
          <a:xfrm>
            <a:off x="4235435" y="731522"/>
            <a:ext cx="24244955" cy="8489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Far-Field Measurements of a Rotating Magnetic Field Thruster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79420-7CEA-D247-83E5-1904F3FB7842}"/>
              </a:ext>
            </a:extLst>
          </p:cNvPr>
          <p:cNvSpPr txBox="1"/>
          <p:nvPr/>
        </p:nvSpPr>
        <p:spPr>
          <a:xfrm>
            <a:off x="10099809" y="1439451"/>
            <a:ext cx="12516196" cy="786690"/>
          </a:xfrm>
          <a:prstGeom prst="rect">
            <a:avLst/>
          </a:prstGeom>
          <a:noFill/>
        </p:spPr>
        <p:txBody>
          <a:bodyPr wrap="square" tIns="0" bIns="123444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32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 Gill, Christopher Sercel, Joshua Woods, and Benjamin Jorns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86161-2DA2-A340-AE86-F2498B9B7F3D}"/>
              </a:ext>
            </a:extLst>
          </p:cNvPr>
          <p:cNvSpPr txBox="1"/>
          <p:nvPr/>
        </p:nvSpPr>
        <p:spPr>
          <a:xfrm>
            <a:off x="772648" y="3409397"/>
            <a:ext cx="9875520" cy="674031"/>
          </a:xfrm>
          <a:prstGeom prst="rect">
            <a:avLst/>
          </a:prstGeom>
          <a:solidFill>
            <a:srgbClr val="002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05BD-7302-F041-B4E5-CCA6BF06A962}"/>
              </a:ext>
            </a:extLst>
          </p:cNvPr>
          <p:cNvSpPr txBox="1"/>
          <p:nvPr/>
        </p:nvSpPr>
        <p:spPr>
          <a:xfrm>
            <a:off x="11521440" y="8895267"/>
            <a:ext cx="9875520" cy="674031"/>
          </a:xfrm>
          <a:prstGeom prst="rect">
            <a:avLst/>
          </a:prstGeom>
          <a:solidFill>
            <a:srgbClr val="002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43A2C-71D2-4146-8A90-04CDD983BDB7}"/>
              </a:ext>
            </a:extLst>
          </p:cNvPr>
          <p:cNvSpPr txBox="1"/>
          <p:nvPr/>
        </p:nvSpPr>
        <p:spPr>
          <a:xfrm>
            <a:off x="22330503" y="3409397"/>
            <a:ext cx="9875520" cy="674031"/>
          </a:xfrm>
          <a:prstGeom prst="rect">
            <a:avLst/>
          </a:prstGeom>
          <a:solidFill>
            <a:srgbClr val="002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EC172-4388-9744-8C35-D1D7CEA8EB41}"/>
              </a:ext>
            </a:extLst>
          </p:cNvPr>
          <p:cNvSpPr txBox="1"/>
          <p:nvPr/>
        </p:nvSpPr>
        <p:spPr>
          <a:xfrm>
            <a:off x="22330503" y="14667624"/>
            <a:ext cx="9875520" cy="674031"/>
          </a:xfrm>
          <a:prstGeom prst="rect">
            <a:avLst/>
          </a:prstGeom>
          <a:solidFill>
            <a:srgbClr val="002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&amp; Future 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078B5F-CAF6-304C-A908-E38AC28E1AEE}"/>
              </a:ext>
            </a:extLst>
          </p:cNvPr>
          <p:cNvSpPr/>
          <p:nvPr/>
        </p:nvSpPr>
        <p:spPr>
          <a:xfrm>
            <a:off x="8502801" y="2076745"/>
            <a:ext cx="1571021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40" dirty="0">
                <a:solidFill>
                  <a:srgbClr val="FFFFFF"/>
                </a:solidFill>
                <a:latin typeface="ArialMT"/>
              </a:rPr>
              <a:t>University of Michigan, Department of Aerospace Engineering, Ann Arbor, MI 48109 </a:t>
            </a:r>
            <a:endParaRPr lang="en-US" sz="324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BD99E3-2D92-A04E-BF6D-192ECC0EA608}"/>
              </a:ext>
            </a:extLst>
          </p:cNvPr>
          <p:cNvSpPr txBox="1"/>
          <p:nvPr/>
        </p:nvSpPr>
        <p:spPr>
          <a:xfrm>
            <a:off x="703191" y="10263079"/>
            <a:ext cx="9875520" cy="674031"/>
          </a:xfrm>
          <a:prstGeom prst="rect">
            <a:avLst/>
          </a:prstGeom>
          <a:solidFill>
            <a:srgbClr val="002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Phenomenological Efficiency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A95EC3-CA03-4BB6-A183-B16B87E48F30}"/>
                  </a:ext>
                </a:extLst>
              </p:cNvPr>
              <p:cNvSpPr txBox="1"/>
              <p:nvPr/>
            </p:nvSpPr>
            <p:spPr>
              <a:xfrm>
                <a:off x="7680501" y="15327059"/>
                <a:ext cx="28741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 = total jet efficiency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 = impulse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/>
                  <a:t> = input neutral mass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/>
                  <a:t> = energy input from RMF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A95EC3-CA03-4BB6-A183-B16B87E4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01" y="15327059"/>
                <a:ext cx="2874139" cy="1200329"/>
              </a:xfrm>
              <a:prstGeom prst="rect">
                <a:avLst/>
              </a:prstGeom>
              <a:blipFill>
                <a:blip r:embed="rId2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A050A0-2C53-457E-BC15-ED6F8DAB8465}"/>
                  </a:ext>
                </a:extLst>
              </p:cNvPr>
              <p:cNvSpPr txBox="1"/>
              <p:nvPr/>
            </p:nvSpPr>
            <p:spPr>
              <a:xfrm>
                <a:off x="762995" y="15302477"/>
                <a:ext cx="6970074" cy="116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A050A0-2C53-457E-BC15-ED6F8DAB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95" y="15302477"/>
                <a:ext cx="6970074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1138FF2-B9CE-4F92-B3BD-232A9C16D2E1}"/>
              </a:ext>
            </a:extLst>
          </p:cNvPr>
          <p:cNvSpPr txBox="1">
            <a:spLocks/>
          </p:cNvSpPr>
          <p:nvPr/>
        </p:nvSpPr>
        <p:spPr>
          <a:xfrm>
            <a:off x="671023" y="8284334"/>
            <a:ext cx="9875520" cy="1884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8" indent="0" algn="ctr">
              <a:spcBef>
                <a:spcPts val="0"/>
              </a:spcBef>
              <a:spcAft>
                <a:spcPts val="540"/>
              </a:spcAft>
              <a:buNone/>
            </a:pPr>
            <a:r>
              <a:rPr lang="en-US" sz="2400" b="1" dirty="0"/>
              <a:t>Objectives</a:t>
            </a:r>
          </a:p>
          <a:p>
            <a:pPr algn="just">
              <a:spcBef>
                <a:spcPts val="0"/>
              </a:spcBef>
              <a:spcAft>
                <a:spcPts val="540"/>
              </a:spcAft>
              <a:buFont typeface="Arial" panose="020B0604020202020204" pitchFamily="34" charset="0"/>
              <a:buAutoNum type="arabicPeriod"/>
            </a:pPr>
            <a:r>
              <a:rPr lang="en-US" sz="2400" dirty="0"/>
              <a:t>Develop a phenomenological efficiency model to describe the loss mech-</a:t>
            </a:r>
            <a:r>
              <a:rPr lang="en-US" sz="2400" dirty="0" err="1"/>
              <a:t>anisms</a:t>
            </a:r>
            <a:r>
              <a:rPr lang="en-US" sz="2400" dirty="0"/>
              <a:t> in an RMF thruster system.</a:t>
            </a:r>
          </a:p>
          <a:p>
            <a:pPr algn="just">
              <a:spcBef>
                <a:spcPts val="0"/>
              </a:spcBef>
              <a:spcAft>
                <a:spcPts val="540"/>
              </a:spcAft>
              <a:buFont typeface="Arial" panose="020B0604020202020204" pitchFamily="34" charset="0"/>
              <a:buAutoNum type="arabicPeriod"/>
            </a:pPr>
            <a:r>
              <a:rPr lang="en-US" sz="2400" dirty="0"/>
              <a:t>Establish the role of these different efficiency losses in our RMF test article using plasma diagnostic techniques.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431B207-1535-4C72-8AFE-E8539961C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97" y="11038152"/>
            <a:ext cx="4372534" cy="3479576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82958A0-C292-4981-AC6E-BB810DCCD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781" y="4378644"/>
            <a:ext cx="4135551" cy="4135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887BB-1E24-4BEB-80D9-72F937616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0268" y="4246631"/>
            <a:ext cx="3562458" cy="2408312"/>
          </a:xfrm>
          <a:prstGeom prst="rect">
            <a:avLst/>
          </a:prstGeom>
        </p:spPr>
      </p:pic>
      <p:pic>
        <p:nvPicPr>
          <p:cNvPr id="21" name="Picture 20" descr="Chart, bar chart&#10;&#10;Description automatically generated">
            <a:extLst>
              <a:ext uri="{FF2B5EF4-FFF2-40B4-BE49-F238E27FC236}">
                <a16:creationId xmlns:a16="http://schemas.microsoft.com/office/drawing/2014/main" id="{9EAF5725-7A42-45EE-952A-99E2786B4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7124" y="14814385"/>
            <a:ext cx="9214204" cy="5910784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F1CD3EC-DB3A-4B15-ABFB-C41142951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0505" y="4266660"/>
            <a:ext cx="4753040" cy="3564780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B73E0FFE-64F8-444B-AD37-C4CE431EB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0094" y="9569298"/>
            <a:ext cx="9863562" cy="36158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931B4CA4-0282-401E-B6F4-A4E2AD4E1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005226"/>
                  </p:ext>
                </p:extLst>
              </p:nvPr>
            </p:nvGraphicFramePr>
            <p:xfrm>
              <a:off x="22330506" y="12819647"/>
              <a:ext cx="9852540" cy="1636265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1970508">
                      <a:extLst>
                        <a:ext uri="{9D8B030D-6E8A-4147-A177-3AD203B41FA5}">
                          <a16:colId xmlns:a16="http://schemas.microsoft.com/office/drawing/2014/main" val="4257586379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2061390206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993516051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3144424336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1461812717"/>
                        </a:ext>
                      </a:extLst>
                    </a:gridCol>
                  </a:tblGrid>
                  <a:tr h="5004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Flow [mg/s]</a:t>
                          </a:r>
                        </a:p>
                      </a:txBody>
                      <a:tcPr marL="12860" marR="12860" marT="12860" marB="0" anchor="ctr"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[J]</a:t>
                          </a:r>
                        </a:p>
                      </a:txBody>
                      <a:tcPr marL="12860" marR="12860" marT="12860" marB="0" anchor="ctr"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[J]</a:t>
                          </a:r>
                        </a:p>
                      </a:txBody>
                      <a:tcPr marL="12860" marR="12860" marT="12860" marB="0" anchor="ctr"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2400" b="1" i="1" u="none" strike="noStrike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𝒊𝒛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[J]</a:t>
                          </a:r>
                        </a:p>
                      </a:txBody>
                      <a:tcPr marL="12860" marR="12860" marT="12860" marB="0" anchor="ctr"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 [J]</a:t>
                          </a:r>
                        </a:p>
                      </a:txBody>
                      <a:tcPr marL="12860" marR="12860" marT="12860" marB="0" anchor="ctr"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1192813"/>
                      </a:ext>
                    </a:extLst>
                  </a:tr>
                  <a:tr h="34204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2.7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11.8 ± 0.5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 ± 0.2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0.15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0.8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± 0.2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extLst>
                      <a:ext uri="{0D108BD9-81ED-4DB2-BD59-A6C34878D82A}">
                        <a16:rowId xmlns:a16="http://schemas.microsoft.com/office/drawing/2014/main" val="31726312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4.0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15.6 ± 0.2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1.5 ± 0.2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0.23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1.6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± 0.4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extLst>
                      <a:ext uri="{0D108BD9-81ED-4DB2-BD59-A6C34878D82A}">
                        <a16:rowId xmlns:a16="http://schemas.microsoft.com/office/drawing/2014/main" val="2458223835"/>
                      </a:ext>
                    </a:extLst>
                  </a:tr>
                  <a:tr h="34204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5.4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21.3 ± 0.1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2.1 ± 0.5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0.31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3.2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± 0.7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extLst>
                      <a:ext uri="{0D108BD9-81ED-4DB2-BD59-A6C34878D82A}">
                        <a16:rowId xmlns:a16="http://schemas.microsoft.com/office/drawing/2014/main" val="22750451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931B4CA4-0282-401E-B6F4-A4E2AD4E1B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005226"/>
                  </p:ext>
                </p:extLst>
              </p:nvPr>
            </p:nvGraphicFramePr>
            <p:xfrm>
              <a:off x="22330506" y="12819647"/>
              <a:ext cx="9852540" cy="1636265"/>
            </p:xfrm>
            <a:graphic>
              <a:graphicData uri="http://schemas.openxmlformats.org/drawingml/2006/table">
                <a:tbl>
                  <a:tblPr>
                    <a:tableStyleId>{8799B23B-EC83-4686-B30A-512413B5E67A}</a:tableStyleId>
                  </a:tblPr>
                  <a:tblGrid>
                    <a:gridCol w="1970508">
                      <a:extLst>
                        <a:ext uri="{9D8B030D-6E8A-4147-A177-3AD203B41FA5}">
                          <a16:colId xmlns:a16="http://schemas.microsoft.com/office/drawing/2014/main" val="4257586379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2061390206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993516051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3144424336"/>
                        </a:ext>
                      </a:extLst>
                    </a:gridCol>
                    <a:gridCol w="1970508">
                      <a:extLst>
                        <a:ext uri="{9D8B030D-6E8A-4147-A177-3AD203B41FA5}">
                          <a16:colId xmlns:a16="http://schemas.microsoft.com/office/drawing/2014/main" val="1461812717"/>
                        </a:ext>
                      </a:extLst>
                    </a:gridCol>
                  </a:tblGrid>
                  <a:tr h="5004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Flow [mg/s]</a:t>
                          </a:r>
                        </a:p>
                      </a:txBody>
                      <a:tcPr marL="12860" marR="12860" marT="12860" marB="0" anchor="ctr"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860" marR="12860" marT="12860" marB="0" anchor="ctr">
                        <a:blipFill>
                          <a:blip r:embed="rId10"/>
                          <a:stretch>
                            <a:fillRect l="-100000" t="-2410" r="-300000" b="-261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860" marR="12860" marT="12860" marB="0" anchor="ctr">
                        <a:blipFill>
                          <a:blip r:embed="rId10"/>
                          <a:stretch>
                            <a:fillRect l="-200619" t="-2410" r="-200929" b="-261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860" marR="12860" marT="12860" marB="0" anchor="ctr">
                        <a:blipFill>
                          <a:blip r:embed="rId10"/>
                          <a:stretch>
                            <a:fillRect l="-299691" t="-2410" r="-100309" b="-261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860" marR="12860" marT="12860" marB="0" anchor="ctr">
                        <a:blipFill>
                          <a:blip r:embed="rId10"/>
                          <a:stretch>
                            <a:fillRect l="-400929" t="-2410" r="-619" b="-261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1192813"/>
                      </a:ext>
                    </a:extLst>
                  </a:tr>
                  <a:tr h="3786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2.7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11.8 ± 0.5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1.0 ± 0.2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0.15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0.8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± 0.2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extLst>
                      <a:ext uri="{0D108BD9-81ED-4DB2-BD59-A6C34878D82A}">
                        <a16:rowId xmlns:a16="http://schemas.microsoft.com/office/drawing/2014/main" val="3172631220"/>
                      </a:ext>
                    </a:extLst>
                  </a:tr>
                  <a:tr h="3786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4.0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15.6 ± 0.2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1.5 ± 0.2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0.23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1.6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± 0.4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extLst>
                      <a:ext uri="{0D108BD9-81ED-4DB2-BD59-A6C34878D82A}">
                        <a16:rowId xmlns:a16="http://schemas.microsoft.com/office/drawing/2014/main" val="2458223835"/>
                      </a:ext>
                    </a:extLst>
                  </a:tr>
                  <a:tr h="3786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5.4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21.3 ± 0.1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2.1 ± 0.5</a:t>
                          </a: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  <a:latin typeface="+mn-lt"/>
                            </a:rPr>
                            <a:t>0.31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3.2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± 0.7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2860" marR="12860" marT="12860" marB="0" anchor="b"/>
                    </a:tc>
                    <a:extLst>
                      <a:ext uri="{0D108BD9-81ED-4DB2-BD59-A6C34878D82A}">
                        <a16:rowId xmlns:a16="http://schemas.microsoft.com/office/drawing/2014/main" val="227504512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2E5606D-16E9-48C8-A5E3-16F6E4BB31FA}"/>
              </a:ext>
            </a:extLst>
          </p:cNvPr>
          <p:cNvGrpSpPr/>
          <p:nvPr/>
        </p:nvGrpSpPr>
        <p:grpSpPr>
          <a:xfrm>
            <a:off x="28471204" y="9709948"/>
            <a:ext cx="3734819" cy="2915654"/>
            <a:chOff x="1754443" y="1957623"/>
            <a:chExt cx="2029349" cy="1360687"/>
          </a:xfrm>
        </p:grpSpPr>
        <p:pic>
          <p:nvPicPr>
            <p:cNvPr id="34" name="Picture 33" descr="Background pattern&#10;&#10;Description automatically generated">
              <a:extLst>
                <a:ext uri="{FF2B5EF4-FFF2-40B4-BE49-F238E27FC236}">
                  <a16:creationId xmlns:a16="http://schemas.microsoft.com/office/drawing/2014/main" id="{2EDFEFD9-75D8-45E7-B170-471EF873D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4443" y="1957623"/>
              <a:ext cx="2029349" cy="1360687"/>
            </a:xfrm>
            <a:prstGeom prst="rect">
              <a:avLst/>
            </a:prstGeom>
          </p:spPr>
        </p:pic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2276744-409C-4D68-9DC2-CE42A32BB5BA}"/>
                </a:ext>
              </a:extLst>
            </p:cNvPr>
            <p:cNvSpPr/>
            <p:nvPr/>
          </p:nvSpPr>
          <p:spPr>
            <a:xfrm rot="17448189">
              <a:off x="2188382" y="2158157"/>
              <a:ext cx="428358" cy="278454"/>
            </a:xfrm>
            <a:custGeom>
              <a:avLst/>
              <a:gdLst>
                <a:gd name="connsiteX0" fmla="*/ 0 w 1527242"/>
                <a:gd name="connsiteY0" fmla="*/ 175596 h 964817"/>
                <a:gd name="connsiteX1" fmla="*/ 340468 w 1527242"/>
                <a:gd name="connsiteY1" fmla="*/ 10226 h 964817"/>
                <a:gd name="connsiteX2" fmla="*/ 262647 w 1527242"/>
                <a:gd name="connsiteY2" fmla="*/ 438243 h 964817"/>
                <a:gd name="connsiteX3" fmla="*/ 661481 w 1527242"/>
                <a:gd name="connsiteY3" fmla="*/ 224234 h 964817"/>
                <a:gd name="connsiteX4" fmla="*/ 564204 w 1527242"/>
                <a:gd name="connsiteY4" fmla="*/ 681434 h 964817"/>
                <a:gd name="connsiteX5" fmla="*/ 982494 w 1527242"/>
                <a:gd name="connsiteY5" fmla="*/ 447970 h 964817"/>
                <a:gd name="connsiteX6" fmla="*/ 856034 w 1527242"/>
                <a:gd name="connsiteY6" fmla="*/ 846805 h 964817"/>
                <a:gd name="connsiteX7" fmla="*/ 1274323 w 1527242"/>
                <a:gd name="connsiteY7" fmla="*/ 817622 h 964817"/>
                <a:gd name="connsiteX8" fmla="*/ 1527242 w 1527242"/>
                <a:gd name="connsiteY8" fmla="*/ 963536 h 96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242" h="964817">
                  <a:moveTo>
                    <a:pt x="0" y="175596"/>
                  </a:moveTo>
                  <a:cubicBezTo>
                    <a:pt x="148347" y="71024"/>
                    <a:pt x="296694" y="-33548"/>
                    <a:pt x="340468" y="10226"/>
                  </a:cubicBezTo>
                  <a:cubicBezTo>
                    <a:pt x="384242" y="54000"/>
                    <a:pt x="209145" y="402575"/>
                    <a:pt x="262647" y="438243"/>
                  </a:cubicBezTo>
                  <a:cubicBezTo>
                    <a:pt x="316149" y="473911"/>
                    <a:pt x="611222" y="183702"/>
                    <a:pt x="661481" y="224234"/>
                  </a:cubicBezTo>
                  <a:cubicBezTo>
                    <a:pt x="711740" y="264766"/>
                    <a:pt x="510702" y="644145"/>
                    <a:pt x="564204" y="681434"/>
                  </a:cubicBezTo>
                  <a:cubicBezTo>
                    <a:pt x="617706" y="718723"/>
                    <a:pt x="933856" y="420408"/>
                    <a:pt x="982494" y="447970"/>
                  </a:cubicBezTo>
                  <a:cubicBezTo>
                    <a:pt x="1031132" y="475532"/>
                    <a:pt x="807396" y="785196"/>
                    <a:pt x="856034" y="846805"/>
                  </a:cubicBezTo>
                  <a:cubicBezTo>
                    <a:pt x="904672" y="908414"/>
                    <a:pt x="1162455" y="798167"/>
                    <a:pt x="1274323" y="817622"/>
                  </a:cubicBezTo>
                  <a:cubicBezTo>
                    <a:pt x="1386191" y="837077"/>
                    <a:pt x="1504544" y="979749"/>
                    <a:pt x="1527242" y="963536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3CACD14-31ED-40C4-8295-8216862AC33E}"/>
                </a:ext>
              </a:extLst>
            </p:cNvPr>
            <p:cNvSpPr/>
            <p:nvPr/>
          </p:nvSpPr>
          <p:spPr>
            <a:xfrm rot="21077702">
              <a:off x="2214947" y="2775033"/>
              <a:ext cx="428358" cy="278454"/>
            </a:xfrm>
            <a:custGeom>
              <a:avLst/>
              <a:gdLst>
                <a:gd name="connsiteX0" fmla="*/ 0 w 1527242"/>
                <a:gd name="connsiteY0" fmla="*/ 175596 h 964817"/>
                <a:gd name="connsiteX1" fmla="*/ 340468 w 1527242"/>
                <a:gd name="connsiteY1" fmla="*/ 10226 h 964817"/>
                <a:gd name="connsiteX2" fmla="*/ 262647 w 1527242"/>
                <a:gd name="connsiteY2" fmla="*/ 438243 h 964817"/>
                <a:gd name="connsiteX3" fmla="*/ 661481 w 1527242"/>
                <a:gd name="connsiteY3" fmla="*/ 224234 h 964817"/>
                <a:gd name="connsiteX4" fmla="*/ 564204 w 1527242"/>
                <a:gd name="connsiteY4" fmla="*/ 681434 h 964817"/>
                <a:gd name="connsiteX5" fmla="*/ 982494 w 1527242"/>
                <a:gd name="connsiteY5" fmla="*/ 447970 h 964817"/>
                <a:gd name="connsiteX6" fmla="*/ 856034 w 1527242"/>
                <a:gd name="connsiteY6" fmla="*/ 846805 h 964817"/>
                <a:gd name="connsiteX7" fmla="*/ 1274323 w 1527242"/>
                <a:gd name="connsiteY7" fmla="*/ 817622 h 964817"/>
                <a:gd name="connsiteX8" fmla="*/ 1527242 w 1527242"/>
                <a:gd name="connsiteY8" fmla="*/ 963536 h 96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242" h="964817">
                  <a:moveTo>
                    <a:pt x="0" y="175596"/>
                  </a:moveTo>
                  <a:cubicBezTo>
                    <a:pt x="148347" y="71024"/>
                    <a:pt x="296694" y="-33548"/>
                    <a:pt x="340468" y="10226"/>
                  </a:cubicBezTo>
                  <a:cubicBezTo>
                    <a:pt x="384242" y="54000"/>
                    <a:pt x="209145" y="402575"/>
                    <a:pt x="262647" y="438243"/>
                  </a:cubicBezTo>
                  <a:cubicBezTo>
                    <a:pt x="316149" y="473911"/>
                    <a:pt x="611222" y="183702"/>
                    <a:pt x="661481" y="224234"/>
                  </a:cubicBezTo>
                  <a:cubicBezTo>
                    <a:pt x="711740" y="264766"/>
                    <a:pt x="510702" y="644145"/>
                    <a:pt x="564204" y="681434"/>
                  </a:cubicBezTo>
                  <a:cubicBezTo>
                    <a:pt x="617706" y="718723"/>
                    <a:pt x="933856" y="420408"/>
                    <a:pt x="982494" y="447970"/>
                  </a:cubicBezTo>
                  <a:cubicBezTo>
                    <a:pt x="1031132" y="475532"/>
                    <a:pt x="807396" y="785196"/>
                    <a:pt x="856034" y="846805"/>
                  </a:cubicBezTo>
                  <a:cubicBezTo>
                    <a:pt x="904672" y="908414"/>
                    <a:pt x="1162455" y="798167"/>
                    <a:pt x="1274323" y="817622"/>
                  </a:cubicBezTo>
                  <a:cubicBezTo>
                    <a:pt x="1386191" y="837077"/>
                    <a:pt x="1504544" y="979749"/>
                    <a:pt x="1527242" y="963536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4C948AB2-F625-427D-93D2-1A094FB59AE7}"/>
                </a:ext>
              </a:extLst>
            </p:cNvPr>
            <p:cNvSpPr/>
            <p:nvPr/>
          </p:nvSpPr>
          <p:spPr>
            <a:xfrm rot="20029174">
              <a:off x="2394600" y="2626235"/>
              <a:ext cx="428358" cy="278454"/>
            </a:xfrm>
            <a:custGeom>
              <a:avLst/>
              <a:gdLst>
                <a:gd name="connsiteX0" fmla="*/ 0 w 1527242"/>
                <a:gd name="connsiteY0" fmla="*/ 175596 h 964817"/>
                <a:gd name="connsiteX1" fmla="*/ 340468 w 1527242"/>
                <a:gd name="connsiteY1" fmla="*/ 10226 h 964817"/>
                <a:gd name="connsiteX2" fmla="*/ 262647 w 1527242"/>
                <a:gd name="connsiteY2" fmla="*/ 438243 h 964817"/>
                <a:gd name="connsiteX3" fmla="*/ 661481 w 1527242"/>
                <a:gd name="connsiteY3" fmla="*/ 224234 h 964817"/>
                <a:gd name="connsiteX4" fmla="*/ 564204 w 1527242"/>
                <a:gd name="connsiteY4" fmla="*/ 681434 h 964817"/>
                <a:gd name="connsiteX5" fmla="*/ 982494 w 1527242"/>
                <a:gd name="connsiteY5" fmla="*/ 447970 h 964817"/>
                <a:gd name="connsiteX6" fmla="*/ 856034 w 1527242"/>
                <a:gd name="connsiteY6" fmla="*/ 846805 h 964817"/>
                <a:gd name="connsiteX7" fmla="*/ 1274323 w 1527242"/>
                <a:gd name="connsiteY7" fmla="*/ 817622 h 964817"/>
                <a:gd name="connsiteX8" fmla="*/ 1527242 w 1527242"/>
                <a:gd name="connsiteY8" fmla="*/ 963536 h 96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242" h="964817">
                  <a:moveTo>
                    <a:pt x="0" y="175596"/>
                  </a:moveTo>
                  <a:cubicBezTo>
                    <a:pt x="148347" y="71024"/>
                    <a:pt x="296694" y="-33548"/>
                    <a:pt x="340468" y="10226"/>
                  </a:cubicBezTo>
                  <a:cubicBezTo>
                    <a:pt x="384242" y="54000"/>
                    <a:pt x="209145" y="402575"/>
                    <a:pt x="262647" y="438243"/>
                  </a:cubicBezTo>
                  <a:cubicBezTo>
                    <a:pt x="316149" y="473911"/>
                    <a:pt x="611222" y="183702"/>
                    <a:pt x="661481" y="224234"/>
                  </a:cubicBezTo>
                  <a:cubicBezTo>
                    <a:pt x="711740" y="264766"/>
                    <a:pt x="510702" y="644145"/>
                    <a:pt x="564204" y="681434"/>
                  </a:cubicBezTo>
                  <a:cubicBezTo>
                    <a:pt x="617706" y="718723"/>
                    <a:pt x="933856" y="420408"/>
                    <a:pt x="982494" y="447970"/>
                  </a:cubicBezTo>
                  <a:cubicBezTo>
                    <a:pt x="1031132" y="475532"/>
                    <a:pt x="807396" y="785196"/>
                    <a:pt x="856034" y="846805"/>
                  </a:cubicBezTo>
                  <a:cubicBezTo>
                    <a:pt x="904672" y="908414"/>
                    <a:pt x="1162455" y="798167"/>
                    <a:pt x="1274323" y="817622"/>
                  </a:cubicBezTo>
                  <a:cubicBezTo>
                    <a:pt x="1386191" y="837077"/>
                    <a:pt x="1504544" y="979749"/>
                    <a:pt x="1527242" y="963536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CD16454-6A95-48BF-84DE-88CE103C3471}"/>
                </a:ext>
              </a:extLst>
            </p:cNvPr>
            <p:cNvSpPr/>
            <p:nvPr/>
          </p:nvSpPr>
          <p:spPr>
            <a:xfrm rot="17723738">
              <a:off x="2364330" y="2317447"/>
              <a:ext cx="428358" cy="278454"/>
            </a:xfrm>
            <a:custGeom>
              <a:avLst/>
              <a:gdLst>
                <a:gd name="connsiteX0" fmla="*/ 0 w 1527242"/>
                <a:gd name="connsiteY0" fmla="*/ 175596 h 964817"/>
                <a:gd name="connsiteX1" fmla="*/ 340468 w 1527242"/>
                <a:gd name="connsiteY1" fmla="*/ 10226 h 964817"/>
                <a:gd name="connsiteX2" fmla="*/ 262647 w 1527242"/>
                <a:gd name="connsiteY2" fmla="*/ 438243 h 964817"/>
                <a:gd name="connsiteX3" fmla="*/ 661481 w 1527242"/>
                <a:gd name="connsiteY3" fmla="*/ 224234 h 964817"/>
                <a:gd name="connsiteX4" fmla="*/ 564204 w 1527242"/>
                <a:gd name="connsiteY4" fmla="*/ 681434 h 964817"/>
                <a:gd name="connsiteX5" fmla="*/ 982494 w 1527242"/>
                <a:gd name="connsiteY5" fmla="*/ 447970 h 964817"/>
                <a:gd name="connsiteX6" fmla="*/ 856034 w 1527242"/>
                <a:gd name="connsiteY6" fmla="*/ 846805 h 964817"/>
                <a:gd name="connsiteX7" fmla="*/ 1274323 w 1527242"/>
                <a:gd name="connsiteY7" fmla="*/ 817622 h 964817"/>
                <a:gd name="connsiteX8" fmla="*/ 1527242 w 1527242"/>
                <a:gd name="connsiteY8" fmla="*/ 963536 h 96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242" h="964817">
                  <a:moveTo>
                    <a:pt x="0" y="175596"/>
                  </a:moveTo>
                  <a:cubicBezTo>
                    <a:pt x="148347" y="71024"/>
                    <a:pt x="296694" y="-33548"/>
                    <a:pt x="340468" y="10226"/>
                  </a:cubicBezTo>
                  <a:cubicBezTo>
                    <a:pt x="384242" y="54000"/>
                    <a:pt x="209145" y="402575"/>
                    <a:pt x="262647" y="438243"/>
                  </a:cubicBezTo>
                  <a:cubicBezTo>
                    <a:pt x="316149" y="473911"/>
                    <a:pt x="611222" y="183702"/>
                    <a:pt x="661481" y="224234"/>
                  </a:cubicBezTo>
                  <a:cubicBezTo>
                    <a:pt x="711740" y="264766"/>
                    <a:pt x="510702" y="644145"/>
                    <a:pt x="564204" y="681434"/>
                  </a:cubicBezTo>
                  <a:cubicBezTo>
                    <a:pt x="617706" y="718723"/>
                    <a:pt x="933856" y="420408"/>
                    <a:pt x="982494" y="447970"/>
                  </a:cubicBezTo>
                  <a:cubicBezTo>
                    <a:pt x="1031132" y="475532"/>
                    <a:pt x="807396" y="785196"/>
                    <a:pt x="856034" y="846805"/>
                  </a:cubicBezTo>
                  <a:cubicBezTo>
                    <a:pt x="904672" y="908414"/>
                    <a:pt x="1162455" y="798167"/>
                    <a:pt x="1274323" y="817622"/>
                  </a:cubicBezTo>
                  <a:cubicBezTo>
                    <a:pt x="1386191" y="837077"/>
                    <a:pt x="1504544" y="979749"/>
                    <a:pt x="1527242" y="963536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97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993D3FB-099F-44C4-8CF1-23056CBA1104}"/>
                    </a:ext>
                  </a:extLst>
                </p:cNvPr>
                <p:cNvSpPr txBox="1"/>
                <p:nvPr/>
              </p:nvSpPr>
              <p:spPr>
                <a:xfrm>
                  <a:off x="2376098" y="2438124"/>
                  <a:ext cx="833381" cy="271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4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4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40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</m:oMath>
                    </m:oMathPara>
                  </a14:m>
                  <a:endParaRPr lang="en-US" sz="324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993D3FB-099F-44C4-8CF1-23056CBA1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098" y="2438124"/>
                  <a:ext cx="833381" cy="27161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601FC1-CE08-4D87-B2D3-275F4DA5862B}"/>
                  </a:ext>
                </a:extLst>
              </p:cNvPr>
              <p:cNvSpPr txBox="1"/>
              <p:nvPr/>
            </p:nvSpPr>
            <p:spPr>
              <a:xfrm>
                <a:off x="22390721" y="8545165"/>
                <a:ext cx="5320250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&gt;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601FC1-CE08-4D87-B2D3-275F4DA5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721" y="8545165"/>
                <a:ext cx="5320250" cy="12225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8356A9B-BFE2-4D4B-B2E4-5F49FA366FDD}"/>
              </a:ext>
            </a:extLst>
          </p:cNvPr>
          <p:cNvSpPr txBox="1">
            <a:spLocks/>
          </p:cNvSpPr>
          <p:nvPr/>
        </p:nvSpPr>
        <p:spPr>
          <a:xfrm>
            <a:off x="735359" y="4395504"/>
            <a:ext cx="5627341" cy="3351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indent="-308610" algn="just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The rotating magnetic field (RMF) drive is an inductive pulsed plasma thruster (IPPT) architecture that promises favorable scaling above 100 kW [1]</a:t>
            </a:r>
          </a:p>
          <a:p>
            <a:pPr marL="308610" indent="-308610" algn="just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IPPTs have demonstrated efficiencies of over 50% and have been the focus of several experimental efforts [2, 3]</a:t>
            </a:r>
          </a:p>
          <a:p>
            <a:pPr marL="308610" indent="-308610" algn="just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Performance measurements of RMF thrusters remain below theoretical predictions with &lt; 10% efficiency [4, 5]</a:t>
            </a:r>
          </a:p>
        </p:txBody>
      </p:sp>
      <p:pic>
        <p:nvPicPr>
          <p:cNvPr id="60" name="Picture 59" descr="Shape, arrow&#10;&#10;Description automatically generated">
            <a:extLst>
              <a:ext uri="{FF2B5EF4-FFF2-40B4-BE49-F238E27FC236}">
                <a16:creationId xmlns:a16="http://schemas.microsoft.com/office/drawing/2014/main" id="{80FFC2F5-FE77-48A9-802A-EA84D10963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241" y="17177372"/>
            <a:ext cx="2344974" cy="13688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44890FC-FE59-425D-B591-1D3AF5B8AAA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640" y="18748959"/>
            <a:ext cx="3540189" cy="1616889"/>
          </a:xfrm>
          <a:prstGeom prst="rect">
            <a:avLst/>
          </a:prstGeom>
        </p:spPr>
      </p:pic>
      <p:pic>
        <p:nvPicPr>
          <p:cNvPr id="64" name="Picture 63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198A34F7-448B-48A5-A94B-5FE1C82437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4890" y="16932916"/>
            <a:ext cx="2463054" cy="1670672"/>
          </a:xfrm>
          <a:prstGeom prst="rect">
            <a:avLst/>
          </a:prstGeom>
        </p:spPr>
      </p:pic>
      <p:pic>
        <p:nvPicPr>
          <p:cNvPr id="66" name="Picture 65" descr="Logo&#10;&#10;Description automatically generated with medium confidence">
            <a:extLst>
              <a:ext uri="{FF2B5EF4-FFF2-40B4-BE49-F238E27FC236}">
                <a16:creationId xmlns:a16="http://schemas.microsoft.com/office/drawing/2014/main" id="{5DBB029D-3B17-42FE-9769-771E0F4FD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93725" y="18615321"/>
            <a:ext cx="2011451" cy="1618626"/>
          </a:xfrm>
          <a:prstGeom prst="rect">
            <a:avLst/>
          </a:prstGeom>
        </p:spPr>
      </p:pic>
      <p:pic>
        <p:nvPicPr>
          <p:cNvPr id="68" name="Picture 67" descr="A picture containing text, device, gauge, control panel&#10;&#10;Description automatically generated">
            <a:extLst>
              <a:ext uri="{FF2B5EF4-FFF2-40B4-BE49-F238E27FC236}">
                <a16:creationId xmlns:a16="http://schemas.microsoft.com/office/drawing/2014/main" id="{FAE2355F-9CD9-4CC1-9286-D8403F4377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1954" y="17175986"/>
            <a:ext cx="3074586" cy="12420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 Placeholder 3">
                <a:extLst>
                  <a:ext uri="{FF2B5EF4-FFF2-40B4-BE49-F238E27FC236}">
                    <a16:creationId xmlns:a16="http://schemas.microsoft.com/office/drawing/2014/main" id="{3D1B0734-45EE-4B3E-9E17-C15BB6C17A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0624" y="11038158"/>
                <a:ext cx="5608084" cy="314764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718" indent="0" algn="ctr">
                  <a:spcBef>
                    <a:spcPts val="0"/>
                  </a:spcBef>
                  <a:spcAft>
                    <a:spcPts val="540"/>
                  </a:spcAft>
                  <a:buNone/>
                </a:pPr>
                <a:r>
                  <a:rPr lang="en-US" sz="2400" b="1" dirty="0"/>
                  <a:t>Thruster Operation</a:t>
                </a:r>
              </a:p>
              <a:p>
                <a:pPr marL="308610" indent="-308610" algn="just">
                  <a:spcBef>
                    <a:spcPts val="0"/>
                  </a:spcBef>
                  <a:spcAft>
                    <a:spcPts val="540"/>
                  </a:spcAft>
                </a:pPr>
                <a:r>
                  <a:rPr lang="en-US" sz="2400" dirty="0"/>
                  <a:t>Antennas fire in sequence to spin up RMF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𝑅𝑀𝐹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</a:p>
              <a:p>
                <a:pPr marL="308610" indent="-308610" algn="just">
                  <a:spcBef>
                    <a:spcPts val="0"/>
                  </a:spcBef>
                  <a:spcAft>
                    <a:spcPts val="540"/>
                  </a:spcAft>
                </a:pPr>
                <a:r>
                  <a:rPr lang="en-US" sz="2400" dirty="0"/>
                  <a:t>RMF induces axial electron plasma currents and fully ionizes gas</a:t>
                </a:r>
              </a:p>
              <a:p>
                <a:pPr marL="308610" indent="-308610" algn="just">
                  <a:spcBef>
                    <a:spcPts val="0"/>
                  </a:spcBef>
                  <a:spcAft>
                    <a:spcPts val="540"/>
                  </a:spcAft>
                </a:pPr>
                <a:r>
                  <a:rPr lang="en-US" sz="2400" dirty="0"/>
                  <a:t>Axial currents couple to radial fields which drives azimuthal electron current</a:t>
                </a:r>
              </a:p>
              <a:p>
                <a:pPr marL="308610" indent="-308610" algn="just">
                  <a:spcBef>
                    <a:spcPts val="0"/>
                  </a:spcBef>
                  <a:spcAft>
                    <a:spcPts val="540"/>
                  </a:spcAft>
                </a:pPr>
                <a:r>
                  <a:rPr lang="en-US" sz="2400" dirty="0"/>
                  <a:t>Azimuthal current pushes off radial bias field and accelerates plasma via the Lorentz force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488633" indent="-462915" algn="just">
                  <a:spcBef>
                    <a:spcPts val="0"/>
                  </a:spcBef>
                  <a:spcAft>
                    <a:spcPts val="540"/>
                  </a:spcAft>
                </a:pPr>
                <a:endParaRPr lang="en-US" sz="2400" dirty="0"/>
              </a:p>
              <a:p>
                <a:pPr marL="488633" indent="-462915" algn="just">
                  <a:spcBef>
                    <a:spcPts val="0"/>
                  </a:spcBef>
                  <a:spcAft>
                    <a:spcPts val="540"/>
                  </a:spcAft>
                </a:pPr>
                <a:endParaRPr lang="en-US" sz="2400" dirty="0"/>
              </a:p>
            </p:txBody>
          </p:sp>
        </mc:Choice>
        <mc:Fallback>
          <p:sp>
            <p:nvSpPr>
              <p:cNvPr id="69" name="Text Placeholder 3">
                <a:extLst>
                  <a:ext uri="{FF2B5EF4-FFF2-40B4-BE49-F238E27FC236}">
                    <a16:creationId xmlns:a16="http://schemas.microsoft.com/office/drawing/2014/main" id="{3D1B0734-45EE-4B3E-9E17-C15BB6C1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24" y="11038158"/>
                <a:ext cx="5608084" cy="3147641"/>
              </a:xfrm>
              <a:prstGeom prst="rect">
                <a:avLst/>
              </a:prstGeom>
              <a:blipFill>
                <a:blip r:embed="rId19"/>
                <a:stretch>
                  <a:fillRect l="-1413" t="-2713" r="-1739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7EBBC32E-F0F4-4BAA-80CA-E7A5557E8A2C}"/>
              </a:ext>
            </a:extLst>
          </p:cNvPr>
          <p:cNvSpPr txBox="1">
            <a:spLocks/>
          </p:cNvSpPr>
          <p:nvPr/>
        </p:nvSpPr>
        <p:spPr>
          <a:xfrm>
            <a:off x="703191" y="14814385"/>
            <a:ext cx="9756855" cy="1808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8" indent="0" algn="ctr">
              <a:spcBef>
                <a:spcPts val="0"/>
              </a:spcBef>
              <a:spcAft>
                <a:spcPts val="540"/>
              </a:spcAft>
              <a:buNone/>
            </a:pPr>
            <a:r>
              <a:rPr lang="en-US" sz="2400" b="1" dirty="0"/>
              <a:t>Phenomenological Efficiency Model</a:t>
            </a:r>
            <a:endParaRPr lang="en-US" sz="2400" dirty="0"/>
          </a:p>
          <a:p>
            <a:pPr marL="25718" indent="0" algn="just">
              <a:spcBef>
                <a:spcPts val="0"/>
              </a:spcBef>
              <a:spcAft>
                <a:spcPts val="540"/>
              </a:spcAft>
              <a:buNone/>
            </a:pPr>
            <a:endParaRPr lang="en-US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85ACDB-7086-4F3D-84AA-D75E8387EBB5}"/>
              </a:ext>
            </a:extLst>
          </p:cNvPr>
          <p:cNvSpPr txBox="1"/>
          <p:nvPr/>
        </p:nvSpPr>
        <p:spPr>
          <a:xfrm>
            <a:off x="1197078" y="16755753"/>
            <a:ext cx="16320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8" algn="ctr">
              <a:spcAft>
                <a:spcPts val="540"/>
              </a:spcAft>
              <a:tabLst>
                <a:tab pos="2160270" algn="l"/>
                <a:tab pos="4937760" algn="l"/>
                <a:tab pos="6789420" algn="l"/>
                <a:tab pos="8178165" algn="l"/>
              </a:tabLst>
            </a:pPr>
            <a:r>
              <a:rPr lang="en-US" sz="2160" dirty="0"/>
              <a:t>Divergence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690F64A-0749-4538-997F-86AD5A028931}"/>
              </a:ext>
            </a:extLst>
          </p:cNvPr>
          <p:cNvCxnSpPr>
            <a:cxnSpLocks/>
            <a:endCxn id="72" idx="3"/>
          </p:cNvCxnSpPr>
          <p:nvPr/>
        </p:nvCxnSpPr>
        <p:spPr>
          <a:xfrm flipH="1">
            <a:off x="2829087" y="16329436"/>
            <a:ext cx="1651297" cy="638683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07C41E9-0D6C-413F-81F4-25BE940F28B6}"/>
              </a:ext>
            </a:extLst>
          </p:cNvPr>
          <p:cNvCxnSpPr>
            <a:cxnSpLocks/>
          </p:cNvCxnSpPr>
          <p:nvPr/>
        </p:nvCxnSpPr>
        <p:spPr>
          <a:xfrm flipH="1">
            <a:off x="3259952" y="16318557"/>
            <a:ext cx="1717488" cy="2099446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246D9A1-6B1E-4CDE-A745-19942F486E5A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5415979" y="16345077"/>
            <a:ext cx="90154" cy="406177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1ABE1F7-A6A6-470B-AAF7-E87FD85C03B3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6003189" y="16329436"/>
            <a:ext cx="1209006" cy="214120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DBD4BD-742B-4994-A484-4950200D51AC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388017" y="16318557"/>
            <a:ext cx="1301878" cy="646449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4937DBA-4D97-4B6D-A798-A1A0776932F0}"/>
              </a:ext>
            </a:extLst>
          </p:cNvPr>
          <p:cNvSpPr txBox="1"/>
          <p:nvPr/>
        </p:nvSpPr>
        <p:spPr>
          <a:xfrm>
            <a:off x="11553615" y="3409397"/>
            <a:ext cx="9875520" cy="674031"/>
          </a:xfrm>
          <a:prstGeom prst="rect">
            <a:avLst/>
          </a:prstGeom>
          <a:solidFill>
            <a:srgbClr val="0027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B2589A5-4428-4471-87F5-1D08CE6F973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1553608" y="4246631"/>
            <a:ext cx="5602564" cy="4460583"/>
          </a:xfrm>
          <a:prstGeom prst="rect">
            <a:avLst/>
          </a:prstGeom>
        </p:spPr>
      </p:pic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497E2B7C-BAC2-4126-A626-761500A45257}"/>
              </a:ext>
            </a:extLst>
          </p:cNvPr>
          <p:cNvSpPr txBox="1">
            <a:spLocks/>
          </p:cNvSpPr>
          <p:nvPr/>
        </p:nvSpPr>
        <p:spPr>
          <a:xfrm>
            <a:off x="16873860" y="6992834"/>
            <a:ext cx="4555275" cy="1729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633" indent="-462915">
              <a:spcBef>
                <a:spcPts val="0"/>
              </a:spcBef>
              <a:spcAft>
                <a:spcPts val="540"/>
              </a:spcAft>
            </a:pPr>
            <a:endParaRPr lang="en-US" sz="2160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7243FC08-7737-4464-85BD-EB2CA4F5D266}"/>
              </a:ext>
            </a:extLst>
          </p:cNvPr>
          <p:cNvSpPr txBox="1">
            <a:spLocks/>
          </p:cNvSpPr>
          <p:nvPr/>
        </p:nvSpPr>
        <p:spPr>
          <a:xfrm>
            <a:off x="17308092" y="6767573"/>
            <a:ext cx="4075564" cy="1907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Inductive B-dot probes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Langmuir probe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Faraday probe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Retarding Potential Analyzer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Pearson coils</a:t>
            </a:r>
          </a:p>
          <a:p>
            <a:pPr marL="25718" indent="0">
              <a:spcBef>
                <a:spcPts val="0"/>
              </a:spcBef>
              <a:spcAft>
                <a:spcPts val="540"/>
              </a:spcAft>
              <a:buNone/>
            </a:pPr>
            <a:endParaRPr lang="en-US" sz="2160" dirty="0"/>
          </a:p>
        </p:txBody>
      </p:sp>
      <p:sp>
        <p:nvSpPr>
          <p:cNvPr id="108" name="Text Placeholder 3">
            <a:extLst>
              <a:ext uri="{FF2B5EF4-FFF2-40B4-BE49-F238E27FC236}">
                <a16:creationId xmlns:a16="http://schemas.microsoft.com/office/drawing/2014/main" id="{669E0CB0-66AF-4952-AE91-01DF5FDC67B1}"/>
              </a:ext>
            </a:extLst>
          </p:cNvPr>
          <p:cNvSpPr txBox="1">
            <a:spLocks/>
          </p:cNvSpPr>
          <p:nvPr/>
        </p:nvSpPr>
        <p:spPr>
          <a:xfrm>
            <a:off x="11674119" y="13185146"/>
            <a:ext cx="9634512" cy="1636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Near unity mass utilization and acceleration efficiencies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RMF is sufficiently ionizing and accelerating propellant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dirty="0"/>
              <a:t>Low plasma efficiency ~10%</a:t>
            </a:r>
          </a:p>
          <a:p>
            <a:pPr marL="308610" indent="-308610">
              <a:spcBef>
                <a:spcPts val="0"/>
              </a:spcBef>
              <a:spcAft>
                <a:spcPts val="540"/>
              </a:spcAft>
            </a:pPr>
            <a:r>
              <a:rPr lang="en-US" sz="2400" b="1" dirty="0"/>
              <a:t>90% of energy coupled into plasma is lost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514CD0-1A1E-4B3D-B3F8-D7AA86549971}"/>
              </a:ext>
            </a:extLst>
          </p:cNvPr>
          <p:cNvSpPr txBox="1"/>
          <p:nvPr/>
        </p:nvSpPr>
        <p:spPr>
          <a:xfrm>
            <a:off x="22330504" y="18377318"/>
            <a:ext cx="693097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4813280" algn="r"/>
              </a:tabLst>
            </a:pPr>
            <a:r>
              <a:rPr lang="en-US" sz="1800" b="1" spc="-27" dirty="0"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1800" spc="-27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a typeface="Times New Roman" panose="02020603050405020304" pitchFamily="18" charset="0"/>
              </a:rPr>
              <a:t>[1] K. A. Polzin, et al., Aerospace </a:t>
            </a:r>
            <a:r>
              <a:rPr lang="en-US" sz="1800" b="1" dirty="0">
                <a:ea typeface="Times New Roman" panose="02020603050405020304" pitchFamily="18" charset="0"/>
              </a:rPr>
              <a:t>7(8)</a:t>
            </a:r>
            <a:r>
              <a:rPr lang="en-US" sz="1800" dirty="0">
                <a:ea typeface="Times New Roman" panose="02020603050405020304" pitchFamily="18" charset="0"/>
              </a:rPr>
              <a:t>, 105 (2020).</a:t>
            </a:r>
          </a:p>
          <a:p>
            <a:r>
              <a:rPr lang="en-US" sz="1800" dirty="0">
                <a:ea typeface="Times New Roman" panose="02020603050405020304" pitchFamily="18" charset="0"/>
              </a:rPr>
              <a:t>[2] P. G. </a:t>
            </a:r>
            <a:r>
              <a:rPr lang="en-US" sz="1800" dirty="0" err="1">
                <a:ea typeface="Times New Roman" panose="02020603050405020304" pitchFamily="18" charset="0"/>
              </a:rPr>
              <a:t>Mikellides</a:t>
            </a:r>
            <a:r>
              <a:rPr lang="en-US" sz="1800" dirty="0">
                <a:ea typeface="Times New Roman" panose="02020603050405020304" pitchFamily="18" charset="0"/>
              </a:rPr>
              <a:t> and C. Neilly, J. Prop. Power </a:t>
            </a:r>
            <a:r>
              <a:rPr lang="en-US" sz="1800" b="1" dirty="0">
                <a:ea typeface="Times New Roman" panose="02020603050405020304" pitchFamily="18" charset="0"/>
              </a:rPr>
              <a:t>23(1)</a:t>
            </a:r>
            <a:r>
              <a:rPr lang="en-US" sz="1800" dirty="0">
                <a:ea typeface="Times New Roman" panose="02020603050405020304" pitchFamily="18" charset="0"/>
              </a:rPr>
              <a:t>, 51-58 (2007).</a:t>
            </a:r>
          </a:p>
          <a:p>
            <a:r>
              <a:rPr lang="en-US" sz="1800" dirty="0">
                <a:ea typeface="Times New Roman" panose="02020603050405020304" pitchFamily="18" charset="0"/>
              </a:rPr>
              <a:t>[3] K.A. Polzin, J. Prop. Power </a:t>
            </a:r>
            <a:r>
              <a:rPr lang="en-US" sz="1800" b="1" dirty="0">
                <a:ea typeface="Times New Roman" panose="02020603050405020304" pitchFamily="18" charset="0"/>
              </a:rPr>
              <a:t>27(3)</a:t>
            </a:r>
            <a:r>
              <a:rPr lang="en-US" sz="1800" dirty="0">
                <a:ea typeface="Times New Roman" panose="02020603050405020304" pitchFamily="18" charset="0"/>
              </a:rPr>
              <a:t>, 512-531 (2011). </a:t>
            </a:r>
          </a:p>
          <a:p>
            <a:r>
              <a:rPr lang="en-US" sz="1800" dirty="0">
                <a:ea typeface="Times New Roman" panose="02020603050405020304" pitchFamily="18" charset="0"/>
              </a:rPr>
              <a:t>[4] T. E. Webber, U. of Washington Thesis. (2010)</a:t>
            </a:r>
          </a:p>
          <a:p>
            <a:r>
              <a:rPr lang="en-US" sz="1800" dirty="0">
                <a:ea typeface="Times New Roman" panose="02020603050405020304" pitchFamily="18" charset="0"/>
              </a:rPr>
              <a:t>[5] C. L. Sercel, et al., AIAA Prop. and Energy 2021 Forum. (2021).</a:t>
            </a:r>
          </a:p>
          <a:p>
            <a:r>
              <a:rPr lang="en-US" sz="1800" dirty="0">
                <a:ea typeface="Times New Roman" panose="02020603050405020304" pitchFamily="18" charset="0"/>
              </a:rPr>
              <a:t>[6] J. </a:t>
            </a:r>
            <a:r>
              <a:rPr lang="en-US" sz="1800" dirty="0" err="1">
                <a:ea typeface="Times New Roman" panose="02020603050405020304" pitchFamily="18" charset="0"/>
              </a:rPr>
              <a:t>Brackbill</a:t>
            </a:r>
            <a:r>
              <a:rPr lang="en-US" sz="1800" dirty="0">
                <a:ea typeface="Times New Roman" panose="02020603050405020304" pitchFamily="18" charset="0"/>
              </a:rPr>
              <a:t>, et al., J. Prop. Power </a:t>
            </a:r>
            <a:r>
              <a:rPr lang="en-US" sz="1800" b="1" dirty="0">
                <a:ea typeface="Times New Roman" panose="02020603050405020304" pitchFamily="18" charset="0"/>
              </a:rPr>
              <a:t>30</a:t>
            </a:r>
            <a:r>
              <a:rPr lang="en-US" sz="1800" dirty="0">
                <a:ea typeface="Times New Roman" panose="02020603050405020304" pitchFamily="18" charset="0"/>
              </a:rPr>
              <a:t>, 1450–1458 (2014)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ADF8855-1924-4156-B38A-26766E277B02}"/>
              </a:ext>
            </a:extLst>
          </p:cNvPr>
          <p:cNvSpPr txBox="1"/>
          <p:nvPr/>
        </p:nvSpPr>
        <p:spPr>
          <a:xfrm>
            <a:off x="28852238" y="19462230"/>
            <a:ext cx="3353785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540"/>
              </a:spcAft>
              <a:tabLst>
                <a:tab pos="14813280" algn="r"/>
              </a:tabLst>
            </a:pPr>
            <a:r>
              <a:rPr lang="en-US" sz="1800" dirty="0"/>
              <a:t>Work supported by NASA NSTGRO grant number 80NSSC20K1168 and NASA NSTRF grant number 80NSSC18K1190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6CF8CC-2E3F-49F0-A9A2-04F587D81360}"/>
                  </a:ext>
                </a:extLst>
              </p:cNvPr>
              <p:cNvSpPr txBox="1"/>
              <p:nvPr/>
            </p:nvSpPr>
            <p:spPr>
              <a:xfrm>
                <a:off x="22325039" y="9486395"/>
                <a:ext cx="6005749" cy="310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en-US" sz="2400" b="1" dirty="0"/>
                  <a:t>Plasma Efficiency</a:t>
                </a:r>
                <a:endParaRPr lang="en-US" sz="2400" dirty="0"/>
              </a:p>
              <a:p>
                <a:pPr marL="308610" lvl="1" indent="-30861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Thermal and magnetic energy in plasma is a lower bound estimate </a:t>
                </a:r>
              </a:p>
              <a:p>
                <a:pPr marL="308610" lvl="1" indent="-30861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physically representative measure </a:t>
                </a:r>
              </a:p>
              <a:p>
                <a:pPr marL="308610" lvl="1" indent="-30861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Ionization energy is a relatively small cost  </a:t>
                </a:r>
                <a:br>
                  <a:rPr lang="en-US" sz="2400" dirty="0"/>
                </a:br>
                <a:r>
                  <a:rPr lang="en-US" sz="2400" dirty="0"/>
                  <a:t>&lt; 0.15% absorbed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</a:p>
              <a:p>
                <a:pPr marL="308610" lvl="1" indent="-30861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Radiation losses from excitation collisions are significant factor (4e18 m</a:t>
                </a:r>
                <a:r>
                  <a:rPr lang="en-US" sz="2400" baseline="30000" dirty="0"/>
                  <a:t>-3</a:t>
                </a:r>
                <a:r>
                  <a:rPr lang="en-US" sz="2400" dirty="0"/>
                  <a:t> measured)</a:t>
                </a: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6CF8CC-2E3F-49F0-A9A2-04F587D8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5039" y="9486395"/>
                <a:ext cx="6005749" cy="3104055"/>
              </a:xfrm>
              <a:prstGeom prst="rect">
                <a:avLst/>
              </a:prstGeom>
              <a:blipFill>
                <a:blip r:embed="rId21"/>
                <a:stretch>
                  <a:fillRect l="-1320" t="-1572" r="-1624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90B7F50B-68E1-4360-A5AD-FD315BB43574}"/>
              </a:ext>
            </a:extLst>
          </p:cNvPr>
          <p:cNvSpPr txBox="1"/>
          <p:nvPr/>
        </p:nvSpPr>
        <p:spPr>
          <a:xfrm>
            <a:off x="27058067" y="4272031"/>
            <a:ext cx="5124974" cy="522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/>
              <a:t>Mass Utilization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Mass utilization efficiencies on the order of 100% contradict previous hypothesis from numerical work [6]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Neutral mass lost because of low duty cycle (1%) not accounted for mass utilization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Toroidal shape of FP measurement is evidence for magnetic field reversal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Two ion populations may be present </a:t>
            </a:r>
          </a:p>
          <a:p>
            <a:pPr marL="925830" lvl="2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Fast inductively driven</a:t>
            </a:r>
          </a:p>
          <a:p>
            <a:pPr marL="925830" lvl="2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Slower charge exchange from downstream neutral collisions</a:t>
            </a:r>
          </a:p>
          <a:p>
            <a:pPr marL="0" lvl="1"/>
            <a:endParaRPr lang="en-US" sz="216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77E519E-D718-4D31-A692-3B10DE7CA0EB}"/>
                  </a:ext>
                </a:extLst>
              </p:cNvPr>
              <p:cNvSpPr txBox="1"/>
              <p:nvPr/>
            </p:nvSpPr>
            <p:spPr>
              <a:xfrm>
                <a:off x="22361898" y="8140037"/>
                <a:ext cx="5535799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77E519E-D718-4D31-A692-3B10DE7CA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898" y="8140037"/>
                <a:ext cx="5535799" cy="55643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0FFB6402-C5E5-4203-A471-EFF81C4951F0}"/>
              </a:ext>
            </a:extLst>
          </p:cNvPr>
          <p:cNvSpPr txBox="1"/>
          <p:nvPr/>
        </p:nvSpPr>
        <p:spPr>
          <a:xfrm>
            <a:off x="22330503" y="15319163"/>
            <a:ext cx="98755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2400" dirty="0"/>
              <a:t>The performance and energy flow in our RMF test article has been experimentally characterized. </a:t>
            </a:r>
            <a:r>
              <a:rPr lang="en-US" sz="2400" b="1" dirty="0"/>
              <a:t>Mass utilization efficiency </a:t>
            </a:r>
            <a:r>
              <a:rPr lang="en-US" sz="2400" dirty="0"/>
              <a:t>was measured </a:t>
            </a:r>
            <a:r>
              <a:rPr lang="en-US" sz="2400" b="1" dirty="0"/>
              <a:t>above 90% </a:t>
            </a:r>
            <a:r>
              <a:rPr lang="en-US" sz="2400" dirty="0"/>
              <a:t>for all measured flowrates and </a:t>
            </a:r>
            <a:r>
              <a:rPr lang="en-US" sz="2400" b="1" dirty="0"/>
              <a:t>plasma efficiency </a:t>
            </a:r>
            <a:r>
              <a:rPr lang="en-US" sz="2400" dirty="0"/>
              <a:t>was measured on the order of </a:t>
            </a:r>
            <a:r>
              <a:rPr lang="en-US" sz="2400" b="1" dirty="0"/>
              <a:t>10% </a:t>
            </a:r>
            <a:r>
              <a:rPr lang="en-US" sz="2400" dirty="0"/>
              <a:t>indicating vast majority of RMF energy lost though other channels.</a:t>
            </a:r>
            <a:endParaRPr lang="en-US" sz="24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710D25D-ED53-4CC4-A36A-8127610DFC52}"/>
              </a:ext>
            </a:extLst>
          </p:cNvPr>
          <p:cNvSpPr txBox="1"/>
          <p:nvPr/>
        </p:nvSpPr>
        <p:spPr>
          <a:xfrm>
            <a:off x="22395022" y="16969402"/>
            <a:ext cx="9811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/>
              <a:t>Future Work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Further characterize energy loss in the near-field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Additional measurements of radiative, wall, and anomalous wave losses</a:t>
            </a:r>
          </a:p>
          <a:p>
            <a:pPr marL="308610" lvl="1" indent="-308610" algn="just">
              <a:buFont typeface="Arial" panose="020B0604020202020204" pitchFamily="34" charset="0"/>
              <a:buChar char="•"/>
            </a:pPr>
            <a:r>
              <a:rPr lang="en-US" sz="2400" dirty="0"/>
              <a:t>Visualization of ion/neutral dynamics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1BA2D1-B464-49FC-A76B-A239287E0F6D}"/>
              </a:ext>
            </a:extLst>
          </p:cNvPr>
          <p:cNvSpPr txBox="1"/>
          <p:nvPr/>
        </p:nvSpPr>
        <p:spPr>
          <a:xfrm>
            <a:off x="2631352" y="18470636"/>
            <a:ext cx="210280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8" algn="ctr">
              <a:spcAft>
                <a:spcPts val="540"/>
              </a:spcAft>
              <a:tabLst>
                <a:tab pos="2160270" algn="l"/>
                <a:tab pos="4937760" algn="l"/>
                <a:tab pos="6789420" algn="l"/>
                <a:tab pos="8178165" algn="l"/>
              </a:tabLst>
            </a:pPr>
            <a:r>
              <a:rPr lang="en-US" sz="2160" dirty="0"/>
              <a:t>Mass Utilization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025CF3-469A-45C5-9BE0-A57C945171A0}"/>
              </a:ext>
            </a:extLst>
          </p:cNvPr>
          <p:cNvSpPr txBox="1"/>
          <p:nvPr/>
        </p:nvSpPr>
        <p:spPr>
          <a:xfrm>
            <a:off x="4755154" y="16751254"/>
            <a:ext cx="13216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8" algn="ctr">
              <a:spcAft>
                <a:spcPts val="540"/>
              </a:spcAft>
              <a:tabLst>
                <a:tab pos="2160270" algn="l"/>
                <a:tab pos="4937760" algn="l"/>
                <a:tab pos="6789420" algn="l"/>
                <a:tab pos="8178165" algn="l"/>
              </a:tabLst>
            </a:pPr>
            <a:r>
              <a:rPr lang="en-US" sz="2160" dirty="0"/>
              <a:t>Coupling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926752-CCF5-4CB1-9EBC-99E20DCCFED2}"/>
              </a:ext>
            </a:extLst>
          </p:cNvPr>
          <p:cNvSpPr txBox="1"/>
          <p:nvPr/>
        </p:nvSpPr>
        <p:spPr>
          <a:xfrm>
            <a:off x="6636165" y="18470636"/>
            <a:ext cx="11520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8" algn="ctr">
              <a:spcAft>
                <a:spcPts val="540"/>
              </a:spcAft>
              <a:tabLst>
                <a:tab pos="2160270" algn="l"/>
                <a:tab pos="4937760" algn="l"/>
                <a:tab pos="6789420" algn="l"/>
                <a:tab pos="8178165" algn="l"/>
              </a:tabLst>
            </a:pPr>
            <a:r>
              <a:rPr lang="en-US" sz="2160" dirty="0"/>
              <a:t>Plasma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6AA35B-503B-4738-863C-EBE56526F27F}"/>
              </a:ext>
            </a:extLst>
          </p:cNvPr>
          <p:cNvSpPr txBox="1"/>
          <p:nvPr/>
        </p:nvSpPr>
        <p:spPr>
          <a:xfrm>
            <a:off x="7689895" y="16752640"/>
            <a:ext cx="17987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8" algn="ctr">
              <a:spcAft>
                <a:spcPts val="540"/>
              </a:spcAft>
              <a:tabLst>
                <a:tab pos="2160270" algn="l"/>
                <a:tab pos="4937760" algn="l"/>
                <a:tab pos="6789420" algn="l"/>
                <a:tab pos="8178165" algn="l"/>
              </a:tabLst>
            </a:pPr>
            <a:r>
              <a:rPr lang="en-US" sz="2160" dirty="0"/>
              <a:t>Acceleration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66F9AE-B902-4B3B-89F8-9056D364969C}"/>
              </a:ext>
            </a:extLst>
          </p:cNvPr>
          <p:cNvSpPr txBox="1"/>
          <p:nvPr/>
        </p:nvSpPr>
        <p:spPr>
          <a:xfrm>
            <a:off x="29278105" y="18539062"/>
            <a:ext cx="2927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14813280" algn="r"/>
              </a:tabLst>
            </a:pPr>
            <a:r>
              <a:rPr lang="en-US" sz="2400" dirty="0">
                <a:ea typeface="Times New Roman" panose="02020603050405020304" pitchFamily="18" charset="0"/>
              </a:rPr>
              <a:t>Contact Tate Gill</a:t>
            </a:r>
          </a:p>
          <a:p>
            <a:pPr algn="r">
              <a:tabLst>
                <a:tab pos="14813280" algn="r"/>
              </a:tabLst>
            </a:pPr>
            <a:r>
              <a:rPr lang="en-US" sz="2400" dirty="0">
                <a:ea typeface="Times New Roman" panose="02020603050405020304" pitchFamily="18" charset="0"/>
              </a:rPr>
              <a:t>tategill@umich.edu</a:t>
            </a:r>
          </a:p>
        </p:txBody>
      </p:sp>
    </p:spTree>
    <p:extLst>
      <p:ext uri="{BB962C8B-B14F-4D97-AF65-F5344CB8AC3E}">
        <p14:creationId xmlns:p14="http://schemas.microsoft.com/office/powerpoint/2010/main" val="4375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L_poster" id="{E53B636F-D06A-5245-AC63-12630CF35100}" vid="{B6DEB595-4917-304C-AA22-B9E402AF97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6820</TotalTime>
  <Words>689</Words>
  <Application>Microsoft Office PowerPoint</Application>
  <PresentationFormat>Custom</PresentationFormat>
  <Paragraphs>90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ArialMT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Tate</dc:creator>
  <cp:lastModifiedBy>Gill, Tate</cp:lastModifiedBy>
  <cp:revision>76</cp:revision>
  <dcterms:created xsi:type="dcterms:W3CDTF">2020-11-15T20:48:06Z</dcterms:created>
  <dcterms:modified xsi:type="dcterms:W3CDTF">2021-11-15T17:01:26Z</dcterms:modified>
</cp:coreProperties>
</file>