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1" r:id="rId1"/>
  </p:sldMasterIdLst>
  <p:notesMasterIdLst>
    <p:notesMasterId r:id="rId22"/>
  </p:notesMasterIdLst>
  <p:sldIdLst>
    <p:sldId id="274" r:id="rId2"/>
    <p:sldId id="1275" r:id="rId3"/>
    <p:sldId id="1279" r:id="rId4"/>
    <p:sldId id="1244" r:id="rId5"/>
    <p:sldId id="1272" r:id="rId6"/>
    <p:sldId id="436" r:id="rId7"/>
    <p:sldId id="1255" r:id="rId8"/>
    <p:sldId id="1254" r:id="rId9"/>
    <p:sldId id="1259" r:id="rId10"/>
    <p:sldId id="1285" r:id="rId11"/>
    <p:sldId id="1273" r:id="rId12"/>
    <p:sldId id="1282" r:id="rId13"/>
    <p:sldId id="1286" r:id="rId14"/>
    <p:sldId id="1283" r:id="rId15"/>
    <p:sldId id="1260" r:id="rId16"/>
    <p:sldId id="1281" r:id="rId17"/>
    <p:sldId id="1287" r:id="rId18"/>
    <p:sldId id="1290" r:id="rId19"/>
    <p:sldId id="1267" r:id="rId20"/>
    <p:sldId id="1268" r:id="rId21"/>
  </p:sldIdLst>
  <p:sldSz cx="9144000" cy="6858000" type="screen4x3"/>
  <p:notesSz cx="68199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ueger, Florian" initials="K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6" autoAdjust="0"/>
    <p:restoredTop sz="79519" autoAdjust="0"/>
  </p:normalViewPr>
  <p:slideViewPr>
    <p:cSldViewPr snapToGrid="0">
      <p:cViewPr varScale="1">
        <p:scale>
          <a:sx n="103" d="100"/>
          <a:sy n="103" d="100"/>
        </p:scale>
        <p:origin x="20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5586" cy="49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2834" y="1"/>
            <a:ext cx="2955586" cy="49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287" y="4711712"/>
            <a:ext cx="5455328" cy="446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782"/>
            <a:ext cx="2955586" cy="49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2834" y="9421782"/>
            <a:ext cx="2955586" cy="49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1737CC7-9668-43C6-9FE8-CC828EC4A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80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65338" y="112713"/>
            <a:ext cx="4545012" cy="34099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735" y="3608407"/>
            <a:ext cx="7930758" cy="3643659"/>
          </a:xfrm>
          <a:noFill/>
        </p:spPr>
        <p:txBody>
          <a:bodyPr wrap="square" lIns="91520" tIns="45759" rIns="91520" bIns="45759" numCol="1" anchor="t" anchorCtr="0" compatLnSpc="1">
            <a:prstTxWarp prst="textNoShape">
              <a:avLst/>
            </a:prstTxWarp>
          </a:bodyPr>
          <a:lstStyle/>
          <a:p>
            <a:pPr marL="310957" indent="-310957">
              <a:buFontTx/>
              <a:buAutoNum type="arabicPeriod"/>
            </a:pPr>
            <a:endParaRPr lang="en-US" altLang="ko-KR" dirty="0"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6536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85261" indent="-302023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208095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91332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174570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657807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3141044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624282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4107520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D901D784-B50B-4820-8877-3E46606D3806}" type="slidenum">
              <a:rPr lang="en-US" altLang="zh-TW" b="0" smtClean="0">
                <a:solidFill>
                  <a:prstClr val="black"/>
                </a:solidFill>
              </a:rPr>
              <a:pPr eaLnBrk="1" hangingPunct="1"/>
              <a:t>10</a:t>
            </a:fld>
            <a:endParaRPr lang="en-US" altLang="zh-TW" b="0" dirty="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31838"/>
            <a:ext cx="4983163" cy="3738562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378" y="4714827"/>
            <a:ext cx="5039148" cy="44720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4" tIns="48318" rIns="96634" bIns="48318"/>
          <a:lstStyle/>
          <a:p>
            <a:pPr eaLnBrk="1" hangingPunct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64963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85261" indent="-302023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208095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91332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174570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657807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3141044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624282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4107520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D901D784-B50B-4820-8877-3E46606D3806}" type="slidenum">
              <a:rPr lang="en-US" altLang="zh-TW" b="0" smtClean="0">
                <a:solidFill>
                  <a:prstClr val="black"/>
                </a:solidFill>
              </a:rPr>
              <a:pPr eaLnBrk="1" hangingPunct="1"/>
              <a:t>11</a:t>
            </a:fld>
            <a:endParaRPr lang="en-US" altLang="zh-TW" b="0" dirty="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31838"/>
            <a:ext cx="4983163" cy="3738562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378" y="4714827"/>
            <a:ext cx="5039148" cy="44720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4" tIns="48318" rIns="96634" bIns="48318"/>
          <a:lstStyle/>
          <a:p>
            <a:pPr eaLnBrk="1" hangingPunct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65793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85261" indent="-302023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208095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91332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174570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657807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3141044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624282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4107520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D901D784-B50B-4820-8877-3E46606D3806}" type="slidenum">
              <a:rPr lang="en-US" altLang="zh-TW" b="0" smtClean="0">
                <a:solidFill>
                  <a:prstClr val="black"/>
                </a:solidFill>
              </a:rPr>
              <a:pPr eaLnBrk="1" hangingPunct="1"/>
              <a:t>12</a:t>
            </a:fld>
            <a:endParaRPr lang="en-US" altLang="zh-TW" b="0" dirty="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31838"/>
            <a:ext cx="4983163" cy="3738562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378" y="4714827"/>
            <a:ext cx="5039148" cy="44720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4" tIns="48318" rIns="96634" bIns="48318"/>
          <a:lstStyle/>
          <a:p>
            <a:pPr eaLnBrk="1" hangingPunct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01370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85261" indent="-302023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208095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91332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174570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657807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3141044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624282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4107520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D901D784-B50B-4820-8877-3E46606D3806}" type="slidenum">
              <a:rPr lang="en-US" altLang="zh-TW" b="0" smtClean="0">
                <a:solidFill>
                  <a:prstClr val="black"/>
                </a:solidFill>
              </a:rPr>
              <a:pPr eaLnBrk="1" hangingPunct="1"/>
              <a:t>13</a:t>
            </a:fld>
            <a:endParaRPr lang="en-US" altLang="zh-TW" b="0" dirty="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31838"/>
            <a:ext cx="4983163" cy="3738562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378" y="4714827"/>
            <a:ext cx="5039148" cy="44720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4" tIns="48318" rIns="96634" bIns="48318"/>
          <a:lstStyle/>
          <a:p>
            <a:pPr eaLnBrk="1" hangingPunct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64963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85261" indent="-302023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208095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91332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174570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657807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3141044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624282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4107520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D901D784-B50B-4820-8877-3E46606D3806}" type="slidenum">
              <a:rPr lang="en-US" altLang="zh-TW" b="0" smtClean="0">
                <a:solidFill>
                  <a:prstClr val="black"/>
                </a:solidFill>
              </a:rPr>
              <a:pPr eaLnBrk="1" hangingPunct="1"/>
              <a:t>14</a:t>
            </a:fld>
            <a:endParaRPr lang="en-US" altLang="zh-TW" b="0" dirty="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31838"/>
            <a:ext cx="4983163" cy="3738562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378" y="4714827"/>
            <a:ext cx="5039148" cy="44720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4" tIns="48318" rIns="96634" bIns="48318"/>
          <a:lstStyle/>
          <a:p>
            <a:pPr eaLnBrk="1" hangingPunct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65793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85261" indent="-302023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208095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91332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174570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657807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3141044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624282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4107520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D901D784-B50B-4820-8877-3E46606D3806}" type="slidenum">
              <a:rPr lang="en-US" altLang="zh-TW" b="0" smtClean="0">
                <a:solidFill>
                  <a:prstClr val="black"/>
                </a:solidFill>
              </a:rPr>
              <a:pPr eaLnBrk="1" hangingPunct="1"/>
              <a:t>15</a:t>
            </a:fld>
            <a:endParaRPr lang="en-US" altLang="zh-TW" b="0" dirty="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31838"/>
            <a:ext cx="4983163" cy="3738562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378" y="4714827"/>
            <a:ext cx="5039148" cy="44720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4" tIns="48318" rIns="96634" bIns="48318"/>
          <a:lstStyle/>
          <a:p>
            <a:pPr eaLnBrk="1" hangingPunct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01370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85261" indent="-302023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208095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91332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174570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657807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3141044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624282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4107520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D901D784-B50B-4820-8877-3E46606D3806}" type="slidenum">
              <a:rPr lang="en-US" altLang="zh-TW" b="0" smtClean="0">
                <a:solidFill>
                  <a:prstClr val="black"/>
                </a:solidFill>
              </a:rPr>
              <a:pPr eaLnBrk="1" hangingPunct="1"/>
              <a:t>16</a:t>
            </a:fld>
            <a:endParaRPr lang="en-US" altLang="zh-TW" b="0" dirty="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31838"/>
            <a:ext cx="4983163" cy="3738562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378" y="4714827"/>
            <a:ext cx="5039148" cy="44720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4" tIns="48318" rIns="96634" bIns="48318"/>
          <a:lstStyle/>
          <a:p>
            <a:pPr eaLnBrk="1" hangingPunct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01370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85261" indent="-302023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208095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91332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174570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657807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3141044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624282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4107520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D901D784-B50B-4820-8877-3E46606D3806}" type="slidenum">
              <a:rPr lang="en-US" altLang="zh-TW" b="0" smtClean="0">
                <a:solidFill>
                  <a:prstClr val="black"/>
                </a:solidFill>
              </a:rPr>
              <a:pPr eaLnBrk="1" hangingPunct="1"/>
              <a:t>17</a:t>
            </a:fld>
            <a:endParaRPr lang="en-US" altLang="zh-TW" b="0" dirty="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31838"/>
            <a:ext cx="4983163" cy="3738562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378" y="4714827"/>
            <a:ext cx="5039148" cy="44720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4" tIns="48318" rIns="96634" bIns="48318"/>
          <a:lstStyle/>
          <a:p>
            <a:pPr eaLnBrk="1" hangingPunct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01370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85261" indent="-302023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208095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91332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174570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657807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3141044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624282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4107520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D901D784-B50B-4820-8877-3E46606D3806}" type="slidenum">
              <a:rPr lang="en-US" altLang="zh-TW" b="0" smtClean="0">
                <a:solidFill>
                  <a:prstClr val="black"/>
                </a:solidFill>
              </a:rPr>
              <a:pPr eaLnBrk="1" hangingPunct="1"/>
              <a:t>18</a:t>
            </a:fld>
            <a:endParaRPr lang="en-US" altLang="zh-TW" b="0" dirty="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31838"/>
            <a:ext cx="4983163" cy="3738562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378" y="4714827"/>
            <a:ext cx="5039148" cy="44720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4" tIns="48318" rIns="96634" bIns="48318"/>
          <a:lstStyle/>
          <a:p>
            <a:pPr eaLnBrk="1" hangingPunct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013703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85261" indent="-302023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208095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91332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174570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657807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3141044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624282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4107520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D901D784-B50B-4820-8877-3E46606D3806}" type="slidenum">
              <a:rPr lang="en-US" altLang="zh-TW" b="0" smtClean="0">
                <a:solidFill>
                  <a:prstClr val="black"/>
                </a:solidFill>
              </a:rPr>
              <a:pPr eaLnBrk="1" hangingPunct="1"/>
              <a:t>19</a:t>
            </a:fld>
            <a:endParaRPr lang="en-US" altLang="zh-TW" b="0" dirty="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31838"/>
            <a:ext cx="4983163" cy="3738562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378" y="4714827"/>
            <a:ext cx="5039148" cy="44720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4" tIns="48318" rIns="96634" bIns="48318"/>
          <a:lstStyle/>
          <a:p>
            <a:pPr eaLnBrk="1" hangingPunct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0137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54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61" indent="-285679" defTabSz="96654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12" indent="-228543" defTabSz="9665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795" indent="-228543" defTabSz="9665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880" indent="-228543" defTabSz="9665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3965" indent="-228543" defTabSz="966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050" indent="-228543" defTabSz="966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134" indent="-228543" defTabSz="966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219" indent="-228543" defTabSz="966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8D38A1-D4C6-48D0-98C3-60DD9B79385A}" type="slidenum">
              <a:rPr lang="zh-CN" altLang="en-US">
                <a:solidFill>
                  <a:srgbClr val="000000"/>
                </a:solidFill>
              </a:rPr>
              <a:pPr eaLnBrk="1" hangingPunct="1"/>
              <a:t>2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2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85261" indent="-302023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208095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91332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174570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657807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3141044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624282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4107520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D901D784-B50B-4820-8877-3E46606D3806}" type="slidenum">
              <a:rPr lang="en-US" altLang="zh-TW" b="0" smtClean="0">
                <a:solidFill>
                  <a:prstClr val="black"/>
                </a:solidFill>
              </a:rPr>
              <a:pPr eaLnBrk="1" hangingPunct="1"/>
              <a:t>20</a:t>
            </a:fld>
            <a:endParaRPr lang="en-US" altLang="zh-TW" b="0" dirty="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31838"/>
            <a:ext cx="4983163" cy="3738562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378" y="4714827"/>
            <a:ext cx="5039148" cy="44720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4" tIns="48318" rIns="96634" bIns="48318"/>
          <a:lstStyle/>
          <a:p>
            <a:pPr eaLnBrk="1" hangingPunct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01370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57024" indent="-291163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64653" indent="-23293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30514" indent="-23293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96375" indent="-23293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D901D784-B50B-4820-8877-3E46606D3806}" type="slidenum">
              <a:rPr lang="en-US" altLang="zh-TW" b="0" smtClean="0"/>
              <a:pPr eaLnBrk="1" hangingPunct="1"/>
              <a:t>3</a:t>
            </a:fld>
            <a:endParaRPr lang="en-US" altLang="zh-TW" b="0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08025"/>
            <a:ext cx="4826000" cy="36195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3279" y="4565150"/>
            <a:ext cx="4829184" cy="43300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9" tIns="46581" rIns="93159" bIns="46581"/>
          <a:lstStyle/>
          <a:p>
            <a:pPr eaLnBrk="1" hangingPunct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11611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366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275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98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85261" indent="-302023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208095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91332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174570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657807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3141044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624282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4107520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D901D784-B50B-4820-8877-3E46606D3806}" type="slidenum">
              <a:rPr lang="en-US" altLang="zh-TW" b="0" smtClean="0">
                <a:solidFill>
                  <a:prstClr val="black"/>
                </a:solidFill>
              </a:rPr>
              <a:pPr eaLnBrk="1" hangingPunct="1"/>
              <a:t>7</a:t>
            </a:fld>
            <a:endParaRPr lang="en-US" altLang="zh-TW" b="0" dirty="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31838"/>
            <a:ext cx="4983163" cy="3738562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378" y="4714827"/>
            <a:ext cx="5039148" cy="44720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4" tIns="48318" rIns="96634" bIns="48318"/>
          <a:lstStyle/>
          <a:p>
            <a:pPr eaLnBrk="1" hangingPunct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01370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85261" indent="-302023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208095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91332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174570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657807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3141044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624282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4107520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D901D784-B50B-4820-8877-3E46606D3806}" type="slidenum">
              <a:rPr lang="en-US" altLang="zh-TW" b="0" smtClean="0">
                <a:solidFill>
                  <a:prstClr val="black"/>
                </a:solidFill>
              </a:rPr>
              <a:pPr eaLnBrk="1" hangingPunct="1"/>
              <a:t>8</a:t>
            </a:fld>
            <a:endParaRPr lang="en-US" altLang="zh-TW" b="0" dirty="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31838"/>
            <a:ext cx="4983163" cy="3738562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378" y="4714827"/>
            <a:ext cx="5039148" cy="44720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4" tIns="48318" rIns="96634" bIns="48318"/>
          <a:lstStyle/>
          <a:p>
            <a:pPr eaLnBrk="1" hangingPunct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01370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85261" indent="-302023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208095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91332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174570" indent="-24161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657807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3141044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624282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4107520" indent="-24161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D901D784-B50B-4820-8877-3E46606D3806}" type="slidenum">
              <a:rPr lang="en-US" altLang="zh-TW" b="0" smtClean="0">
                <a:solidFill>
                  <a:prstClr val="black"/>
                </a:solidFill>
              </a:rPr>
              <a:pPr eaLnBrk="1" hangingPunct="1"/>
              <a:t>9</a:t>
            </a:fld>
            <a:endParaRPr lang="en-US" altLang="zh-TW" b="0" dirty="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31838"/>
            <a:ext cx="4983163" cy="3738562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378" y="4714827"/>
            <a:ext cx="5039148" cy="44720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4" tIns="48318" rIns="96634" bIns="48318"/>
          <a:lstStyle/>
          <a:p>
            <a:pPr eaLnBrk="1" hangingPunct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0137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26BE-35FF-4FFE-B570-6ED495AD8C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9473-9FEF-43B2-B188-D902597415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06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26BE-35FF-4FFE-B570-6ED495AD8C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9473-9FEF-43B2-B188-D902597415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02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26BE-35FF-4FFE-B570-6ED495AD8C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9473-9FEF-43B2-B188-D902597415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1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26BE-35FF-4FFE-B570-6ED495AD8C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9473-9FEF-43B2-B188-D902597415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5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26BE-35FF-4FFE-B570-6ED495AD8C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9473-9FEF-43B2-B188-D902597415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82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26BE-35FF-4FFE-B570-6ED495AD8C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9473-9FEF-43B2-B188-D902597415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4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26BE-35FF-4FFE-B570-6ED495AD8C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9473-9FEF-43B2-B188-D902597415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6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26BE-35FF-4FFE-B570-6ED495AD8C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9473-9FEF-43B2-B188-D902597415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3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26BE-35FF-4FFE-B570-6ED495AD8C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9473-9FEF-43B2-B188-D902597415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8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26BE-35FF-4FFE-B570-6ED495AD8C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9473-9FEF-43B2-B188-D902597415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10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26BE-35FF-4FFE-B570-6ED495AD8C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9473-9FEF-43B2-B188-D902597415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5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B7326BE-35FF-4FFE-B570-6ED495AD8C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11/16/2021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9AD9473-9FEF-43B2-B188-D902597415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489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tif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1.tif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71"/>
          <p:cNvSpPr txBox="1">
            <a:spLocks noChangeArrowheads="1"/>
          </p:cNvSpPr>
          <p:nvPr/>
        </p:nvSpPr>
        <p:spPr bwMode="auto">
          <a:xfrm>
            <a:off x="492190" y="300660"/>
            <a:ext cx="8159620" cy="534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800" b="1" cap="all" dirty="0">
                <a:latin typeface="Arial" panose="020B0604020202020204" pitchFamily="34" charset="0"/>
                <a:cs typeface="Arial" panose="020B0604020202020204" pitchFamily="34" charset="0"/>
              </a:rPr>
              <a:t>Controlling Charged Particle Dynamics and Nanometer Scale SiO2 Etching in Ar/CF4/O2 Plasmas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800" b="1" cap="all" dirty="0">
                <a:latin typeface="Arial" panose="020B0604020202020204" pitchFamily="34" charset="0"/>
                <a:cs typeface="Arial" panose="020B0604020202020204" pitchFamily="34" charset="0"/>
              </a:rPr>
              <a:t>via Voltage Waveform Tailoring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Florian Krüger</a:t>
            </a:r>
            <a:r>
              <a:rPr lang="en-US" alt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Seungbo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Shim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Hyunjae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Lee</a:t>
            </a:r>
            <a:r>
              <a:rPr lang="en-US" sz="2400" b="1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Sang-Ki Nam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 Mark J. Kushner</a:t>
            </a:r>
            <a:r>
              <a:rPr lang="en-US" alt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Department of Electrical Engineering and Computer Science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University of Michigan, Ann Arbor, MI 48109-2122 USA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Samsung Electronics Ltd.,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Suwon-si, Gyeonggi-do 443-742, South Korea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fkrueger@umich.edu, mjkush@umich.edu, </a:t>
            </a:r>
          </a:p>
          <a:p>
            <a:pPr algn="ctr">
              <a:spcBef>
                <a:spcPct val="0"/>
              </a:spcBef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http://uigelz.eecs.umich.edu </a:t>
            </a:r>
            <a:endParaRPr lang="en-US" altLang="ko-KR" sz="1600" b="1" dirty="0"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o-KR" b="1" dirty="0"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200" b="1" dirty="0"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12th Annual MIPSE Graduate Student Symposium, 2021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457200" y="6248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71450" indent="-171450"/>
            <a:r>
              <a:rPr lang="en-US" sz="1600" b="1" dirty="0"/>
              <a:t>* </a:t>
            </a:r>
            <a:r>
              <a:rPr lang="en-US" b="1" dirty="0"/>
              <a:t>Work supported by the National Science Foundation, Samsung Electronics Co. Ltd. and Tokyo Electron Ltd.</a:t>
            </a:r>
          </a:p>
        </p:txBody>
      </p:sp>
    </p:spTree>
    <p:extLst>
      <p:ext uri="{BB962C8B-B14F-4D97-AF65-F5344CB8AC3E}">
        <p14:creationId xmlns:p14="http://schemas.microsoft.com/office/powerpoint/2010/main" val="2439420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Chart&#10;&#10;Description automatically generated">
            <a:extLst>
              <a:ext uri="{FF2B5EF4-FFF2-40B4-BE49-F238E27FC236}">
                <a16:creationId xmlns:a16="http://schemas.microsoft.com/office/drawing/2014/main" id="{5001EE74-5A32-40D0-97F8-451B7B9D78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1" t="6869" r="9206"/>
          <a:stretch/>
        </p:blipFill>
        <p:spPr>
          <a:xfrm rot="5400000">
            <a:off x="1086392" y="2508261"/>
            <a:ext cx="627478" cy="2972899"/>
          </a:xfrm>
          <a:prstGeom prst="rect">
            <a:avLst/>
          </a:prstGeom>
        </p:spPr>
      </p:pic>
      <p:sp>
        <p:nvSpPr>
          <p:cNvPr id="18" name="Text Box 7">
            <a:extLst>
              <a:ext uri="{FF2B5EF4-FFF2-40B4-BE49-F238E27FC236}">
                <a16:creationId xmlns:a16="http://schemas.microsoft.com/office/drawing/2014/main" id="{857A4330-0E4E-4C04-848C-B752FC309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85025" y="3946149"/>
            <a:ext cx="351354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lvl="1" indent="0" fontAlgn="auto">
              <a:spcBef>
                <a:spcPts val="0"/>
              </a:spcBef>
              <a:spcAft>
                <a:spcPct val="50000"/>
              </a:spcAft>
            </a:pPr>
            <a:r>
              <a:rPr lang="en-US" altLang="ko-KR" i="0" dirty="0">
                <a:solidFill>
                  <a:prstClr val="black"/>
                </a:solidFill>
                <a:ea typeface="SimSun" pitchFamily="2" charset="-122"/>
                <a:cs typeface="Arial" panose="020B0604020202020204" pitchFamily="34" charset="0"/>
              </a:rPr>
              <a:t>-100     -50        0        50     100</a:t>
            </a:r>
          </a:p>
        </p:txBody>
      </p:sp>
      <p:pic>
        <p:nvPicPr>
          <p:cNvPr id="3078" name="Picture 6" descr="D:\UIGEL5_D_Florian\Voltage_Waveform_Tailoring\HPEM\ArCF4O2\DarkSpaceGeometry\1000_1000\Figures\_XT_Field\1000_1000_180_XT_Efield_waveform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1" r="11424"/>
          <a:stretch/>
        </p:blipFill>
        <p:spPr bwMode="auto">
          <a:xfrm>
            <a:off x="5880689" y="3413759"/>
            <a:ext cx="3077759" cy="233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Line 8"/>
          <p:cNvSpPr>
            <a:spLocks noChangeShapeType="1"/>
          </p:cNvSpPr>
          <p:nvPr/>
        </p:nvSpPr>
        <p:spPr bwMode="auto">
          <a:xfrm>
            <a:off x="685800" y="6858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626523" y="116632"/>
            <a:ext cx="8019504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800" dirty="0">
                <a:solidFill>
                  <a:prstClr val="black"/>
                </a:solidFill>
              </a:rPr>
              <a:t>ELECTRIC FIELD REVERSAL – 500 W, 1000 W</a:t>
            </a:r>
            <a:endParaRPr kumimoji="0" lang="en-US" altLang="zh-TW" sz="2800" baseline="-250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zh-TW" sz="2800" baseline="-25000" dirty="0">
              <a:solidFill>
                <a:prstClr val="black"/>
              </a:solidFill>
            </a:endParaRPr>
          </a:p>
        </p:txBody>
      </p:sp>
      <p:sp>
        <p:nvSpPr>
          <p:cNvPr id="26" name="TextBox 7">
            <a:extLst>
              <a:ext uri="{FF2B5EF4-FFF2-40B4-BE49-F238E27FC236}">
                <a16:creationId xmlns:a16="http://schemas.microsoft.com/office/drawing/2014/main" id="{C09A121B-929E-43A4-8720-4F84E5D88D1C}"/>
              </a:ext>
            </a:extLst>
          </p:cNvPr>
          <p:cNvSpPr txBox="1"/>
          <p:nvPr/>
        </p:nvSpPr>
        <p:spPr>
          <a:xfrm>
            <a:off x="-3" y="5735954"/>
            <a:ext cx="5850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zh-TW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Magnitude of EFR is a strong function of the phase shift – minimal at 180</a:t>
            </a:r>
            <a:r>
              <a:rPr lang="en-US" altLang="zh-TW" b="1" baseline="30000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o</a:t>
            </a:r>
            <a:r>
              <a:rPr lang="en-US" altLang="zh-TW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and increases with decreasing phase angle.</a:t>
            </a:r>
            <a:endParaRPr lang="en-US" altLang="zh-TW" b="1" dirty="0">
              <a:solidFill>
                <a:prstClr val="black"/>
              </a:solidFill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857A4330-0E4E-4C04-848C-B752FC309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881" y="3431317"/>
            <a:ext cx="2852023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lvl="1" indent="0" algn="ctr" fontAlgn="auto">
              <a:spcBef>
                <a:spcPts val="0"/>
              </a:spcBef>
              <a:spcAft>
                <a:spcPct val="50000"/>
              </a:spcAft>
            </a:pPr>
            <a:r>
              <a:rPr lang="en-US" altLang="ko-KR" i="0" dirty="0">
                <a:solidFill>
                  <a:prstClr val="black"/>
                </a:solidFill>
                <a:ea typeface="SimSun" pitchFamily="2" charset="-122"/>
                <a:cs typeface="Arial" panose="020B0604020202020204" pitchFamily="34" charset="0"/>
              </a:rPr>
              <a:t>Electric Field (V/cm)</a:t>
            </a:r>
          </a:p>
        </p:txBody>
      </p: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5257800" y="6173782"/>
            <a:ext cx="3770313" cy="581025"/>
            <a:chOff x="2953" y="3840"/>
            <a:chExt cx="2375" cy="366"/>
          </a:xfrm>
        </p:grpSpPr>
        <p:sp>
          <p:nvSpPr>
            <p:cNvPr id="12" name="Line 46"/>
            <p:cNvSpPr>
              <a:spLocks noChangeShapeType="1"/>
            </p:cNvSpPr>
            <p:nvPr/>
          </p:nvSpPr>
          <p:spPr bwMode="auto">
            <a:xfrm>
              <a:off x="3231" y="3840"/>
              <a:ext cx="206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13" name="Text Box 4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600" b="1" dirty="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600" b="1" dirty="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Institute for Plasma Science &amp; Engr.</a:t>
              </a:r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6953" r="11659" b="5832"/>
          <a:stretch/>
        </p:blipFill>
        <p:spPr bwMode="auto">
          <a:xfrm>
            <a:off x="6179819" y="870368"/>
            <a:ext cx="2786057" cy="224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2" r="11424" b="5832"/>
          <a:stretch/>
        </p:blipFill>
        <p:spPr bwMode="auto">
          <a:xfrm>
            <a:off x="2964901" y="870369"/>
            <a:ext cx="3077759" cy="224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r="11267" b="5831"/>
          <a:stretch/>
        </p:blipFill>
        <p:spPr bwMode="auto">
          <a:xfrm>
            <a:off x="63821" y="870369"/>
            <a:ext cx="3083239" cy="224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79201" y="870369"/>
            <a:ext cx="295824" cy="1927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29165" y="870369"/>
            <a:ext cx="259715" cy="1927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 descr="D:\UIGEL5_D_Florian\Voltage_Waveform_Tailoring\HPEM\ArCF4O2\DarkSpaceGeometry\1000_1000\Figures\_XT_Field\1000_1000_135_XT_Efield_waveform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8" r="11486"/>
          <a:stretch/>
        </p:blipFill>
        <p:spPr bwMode="auto">
          <a:xfrm>
            <a:off x="2987231" y="3424127"/>
            <a:ext cx="3075617" cy="232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5999477" y="3305589"/>
            <a:ext cx="295824" cy="1927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C09A121B-929E-43A4-8720-4F84E5D88D1C}"/>
              </a:ext>
            </a:extLst>
          </p:cNvPr>
          <p:cNvSpPr txBox="1"/>
          <p:nvPr/>
        </p:nvSpPr>
        <p:spPr>
          <a:xfrm>
            <a:off x="589399" y="665722"/>
            <a:ext cx="8701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>
              <a:spcBef>
                <a:spcPts val="0"/>
              </a:spcBef>
              <a:spcAft>
                <a:spcPts val="600"/>
              </a:spcAft>
            </a:pPr>
            <a:r>
              <a:rPr lang="en-US" altLang="zh-TW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             0°</a:t>
            </a:r>
            <a:r>
              <a:rPr lang="en-US" altLang="zh-TW" sz="2000" b="1" baseline="30000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                                                </a:t>
            </a:r>
            <a:r>
              <a:rPr lang="en-US" altLang="zh-TW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45°                                  </a:t>
            </a:r>
            <a:r>
              <a:rPr lang="en-US" altLang="zh-TW" sz="2000" b="1" baseline="30000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 </a:t>
            </a:r>
            <a:r>
              <a:rPr lang="en-US" altLang="zh-TW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90°</a:t>
            </a:r>
            <a:endParaRPr lang="en-US" altLang="zh-TW" sz="2000" b="1" dirty="0">
              <a:solidFill>
                <a:prstClr val="black"/>
              </a:solidFill>
            </a:endParaRPr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id="{C09A121B-929E-43A4-8720-4F84E5D88D1C}"/>
              </a:ext>
            </a:extLst>
          </p:cNvPr>
          <p:cNvSpPr txBox="1"/>
          <p:nvPr/>
        </p:nvSpPr>
        <p:spPr>
          <a:xfrm>
            <a:off x="3443371" y="3110643"/>
            <a:ext cx="8701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>
              <a:spcBef>
                <a:spcPts val="0"/>
              </a:spcBef>
              <a:spcAft>
                <a:spcPts val="600"/>
              </a:spcAft>
            </a:pPr>
            <a:r>
              <a:rPr lang="en-US" altLang="zh-TW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           135°</a:t>
            </a:r>
            <a:r>
              <a:rPr lang="en-US" altLang="zh-TW" sz="2000" b="1" baseline="30000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                </a:t>
            </a:r>
            <a:r>
              <a:rPr lang="en-US" altLang="zh-TW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TW" sz="2000" b="1" baseline="30000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                            </a:t>
            </a:r>
            <a:r>
              <a:rPr lang="en-US" altLang="zh-TW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180°</a:t>
            </a:r>
            <a:endParaRPr lang="en-US" altLang="zh-TW" sz="2000" b="1" dirty="0">
              <a:solidFill>
                <a:prstClr val="black"/>
              </a:solidFill>
            </a:endParaRP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C09A121B-929E-43A4-8720-4F84E5D88D1C}"/>
              </a:ext>
            </a:extLst>
          </p:cNvPr>
          <p:cNvSpPr txBox="1"/>
          <p:nvPr/>
        </p:nvSpPr>
        <p:spPr>
          <a:xfrm>
            <a:off x="63821" y="4871811"/>
            <a:ext cx="585046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zh-TW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500 W Top </a:t>
            </a:r>
          </a:p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zh-TW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1000 W Bottom</a:t>
            </a:r>
            <a:endParaRPr lang="en-US" altLang="zh-TW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79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8"/>
          <p:cNvSpPr>
            <a:spLocks noChangeShapeType="1"/>
          </p:cNvSpPr>
          <p:nvPr/>
        </p:nvSpPr>
        <p:spPr bwMode="auto">
          <a:xfrm>
            <a:off x="685800" y="6858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1075652" y="116632"/>
            <a:ext cx="7121245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800" dirty="0">
                <a:solidFill>
                  <a:prstClr val="black"/>
                </a:solidFill>
              </a:rPr>
              <a:t>VWT EEADs TO WAFER – 500 W, 1000 W</a:t>
            </a:r>
            <a:endParaRPr kumimoji="0" lang="en-US" altLang="zh-TW" sz="2800" baseline="-250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zh-TW" sz="2800" baseline="-25000" dirty="0">
              <a:solidFill>
                <a:prstClr val="black"/>
              </a:solidFill>
            </a:endParaRPr>
          </a:p>
        </p:txBody>
      </p: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2" name="Line 4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13" name="Text Box 4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600" b="1" dirty="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600" b="1" dirty="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Institute for Plasma Science &amp; Engr.</a:t>
              </a:r>
            </a:p>
          </p:txBody>
        </p:sp>
      </p:grpSp>
      <p:sp>
        <p:nvSpPr>
          <p:cNvPr id="11" name="TextBox 7">
            <a:extLst>
              <a:ext uri="{FF2B5EF4-FFF2-40B4-BE49-F238E27FC236}">
                <a16:creationId xmlns:a16="http://schemas.microsoft.com/office/drawing/2014/main" id="{00045150-3FE3-4300-856F-F2268C548E55}"/>
              </a:ext>
            </a:extLst>
          </p:cNvPr>
          <p:cNvSpPr txBox="1"/>
          <p:nvPr/>
        </p:nvSpPr>
        <p:spPr>
          <a:xfrm>
            <a:off x="20681" y="1353222"/>
            <a:ext cx="3948106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The electron distributions onto the wafer correspond to the electric field reversal generated by the tailored voltage waveforms.</a:t>
            </a:r>
            <a:endParaRPr lang="en-US" altLang="zh-TW" sz="2000" b="1" dirty="0">
              <a:solidFill>
                <a:prstClr val="black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zh-TW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At low phase shifts, when the sheath collapse is particularly short and rapid, high energy directional electrons are generated. </a:t>
            </a:r>
            <a:endParaRPr lang="en-US" altLang="zh-TW" sz="2000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553" y="1248024"/>
            <a:ext cx="1144676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8"/>
          <a:stretch/>
        </p:blipFill>
        <p:spPr>
          <a:xfrm>
            <a:off x="5420898" y="1248024"/>
            <a:ext cx="843533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1"/>
          <a:stretch/>
        </p:blipFill>
        <p:spPr>
          <a:xfrm>
            <a:off x="6388100" y="1248024"/>
            <a:ext cx="818316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9"/>
          <a:stretch/>
        </p:blipFill>
        <p:spPr>
          <a:xfrm>
            <a:off x="7330085" y="1248024"/>
            <a:ext cx="833911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/>
          <a:stretch/>
        </p:blipFill>
        <p:spPr>
          <a:xfrm>
            <a:off x="8287664" y="1248024"/>
            <a:ext cx="824840" cy="4572000"/>
          </a:xfrm>
          <a:prstGeom prst="rect">
            <a:avLst/>
          </a:prstGeom>
        </p:spPr>
      </p:pic>
      <p:sp>
        <p:nvSpPr>
          <p:cNvPr id="25" name="TextBox 7">
            <a:extLst>
              <a:ext uri="{FF2B5EF4-FFF2-40B4-BE49-F238E27FC236}">
                <a16:creationId xmlns:a16="http://schemas.microsoft.com/office/drawing/2014/main" id="{00045150-3FE3-4300-856F-F2268C548E55}"/>
              </a:ext>
            </a:extLst>
          </p:cNvPr>
          <p:cNvSpPr txBox="1"/>
          <p:nvPr/>
        </p:nvSpPr>
        <p:spPr>
          <a:xfrm>
            <a:off x="4636270" y="820377"/>
            <a:ext cx="4717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>
              <a:spcBef>
                <a:spcPts val="0"/>
              </a:spcBef>
              <a:spcAft>
                <a:spcPts val="600"/>
              </a:spcAft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0°        45°     90°     135°   180°</a:t>
            </a:r>
            <a:endParaRPr lang="en-US" altLang="zh-TW" sz="2000" b="1" dirty="0">
              <a:solidFill>
                <a:prstClr val="black"/>
              </a:solidFill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857A4330-0E4E-4C04-848C-B752FC30913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373086" y="3453884"/>
            <a:ext cx="33147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lvl="1" indent="0" algn="ctr" fontAlgn="auto">
              <a:spcBef>
                <a:spcPts val="0"/>
              </a:spcBef>
              <a:spcAft>
                <a:spcPct val="50000"/>
              </a:spcAft>
            </a:pPr>
            <a:r>
              <a:rPr lang="en-US" altLang="ko-KR" sz="1800" i="0" dirty="0">
                <a:solidFill>
                  <a:prstClr val="black"/>
                </a:solidFill>
                <a:ea typeface="SimSun" pitchFamily="2" charset="-122"/>
                <a:cs typeface="Arial" panose="020B0604020202020204" pitchFamily="34" charset="0"/>
              </a:rPr>
              <a:t>Energy (eV)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857A4330-0E4E-4C04-848C-B752FC309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020" y="5773115"/>
            <a:ext cx="513805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lvl="1" indent="0" algn="ctr" fontAlgn="auto">
              <a:spcBef>
                <a:spcPts val="0"/>
              </a:spcBef>
              <a:spcAft>
                <a:spcPct val="50000"/>
              </a:spcAft>
            </a:pPr>
            <a:r>
              <a:rPr lang="en-US" altLang="ko-KR" sz="1800" i="0" dirty="0">
                <a:solidFill>
                  <a:prstClr val="black"/>
                </a:solidFill>
                <a:ea typeface="SimSun" pitchFamily="2" charset="-122"/>
                <a:cs typeface="Arial" panose="020B0604020202020204" pitchFamily="34" charset="0"/>
              </a:rPr>
              <a:t>Angle ( °)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98641" y="6413907"/>
            <a:ext cx="26752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min                                    max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27462" y="6278544"/>
            <a:ext cx="15391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2 decade log scale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7" t="38667" r="25138" b="58406"/>
          <a:stretch/>
        </p:blipFill>
        <p:spPr bwMode="auto">
          <a:xfrm rot="10800000">
            <a:off x="3034326" y="6507312"/>
            <a:ext cx="1725389" cy="15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078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219" y="1201115"/>
            <a:ext cx="1143858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146" y="1201115"/>
            <a:ext cx="1143858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074" y="1201115"/>
            <a:ext cx="1143858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002" y="1201115"/>
            <a:ext cx="1143858" cy="4572000"/>
          </a:xfrm>
          <a:prstGeom prst="rect">
            <a:avLst/>
          </a:prstGeom>
        </p:spPr>
      </p:pic>
      <p:sp>
        <p:nvSpPr>
          <p:cNvPr id="4099" name="Line 8"/>
          <p:cNvSpPr>
            <a:spLocks noChangeShapeType="1"/>
          </p:cNvSpPr>
          <p:nvPr/>
        </p:nvSpPr>
        <p:spPr bwMode="auto">
          <a:xfrm>
            <a:off x="685800" y="6858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931" y="1201115"/>
            <a:ext cx="1143857" cy="4572000"/>
          </a:xfrm>
          <a:prstGeom prst="rect">
            <a:avLst/>
          </a:prstGeom>
        </p:spPr>
      </p:pic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1195076" y="116632"/>
            <a:ext cx="6882397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800" dirty="0">
                <a:solidFill>
                  <a:prstClr val="black"/>
                </a:solidFill>
              </a:rPr>
              <a:t>VWT IEADs TO WAFER– 500 W, 2000 W</a:t>
            </a:r>
            <a:endParaRPr kumimoji="0" lang="en-US" altLang="zh-TW" sz="2800" baseline="-250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zh-TW" sz="2800" baseline="-25000" dirty="0">
              <a:solidFill>
                <a:prstClr val="black"/>
              </a:solidFill>
            </a:endParaRPr>
          </a:p>
        </p:txBody>
      </p: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2" name="Line 4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13" name="Text Box 4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600" b="1" dirty="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600" b="1" dirty="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Institute for Plasma Science &amp; Engr.</a:t>
              </a:r>
            </a:p>
          </p:txBody>
        </p:sp>
      </p:grpSp>
      <p:sp>
        <p:nvSpPr>
          <p:cNvPr id="25" name="TextBox 7">
            <a:extLst>
              <a:ext uri="{FF2B5EF4-FFF2-40B4-BE49-F238E27FC236}">
                <a16:creationId xmlns:a16="http://schemas.microsoft.com/office/drawing/2014/main" id="{00045150-3FE3-4300-856F-F2268C548E55}"/>
              </a:ext>
            </a:extLst>
          </p:cNvPr>
          <p:cNvSpPr txBox="1"/>
          <p:nvPr/>
        </p:nvSpPr>
        <p:spPr>
          <a:xfrm>
            <a:off x="4636270" y="820377"/>
            <a:ext cx="4717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>
              <a:spcBef>
                <a:spcPts val="0"/>
              </a:spcBef>
              <a:spcAft>
                <a:spcPts val="600"/>
              </a:spcAft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0°        45°     90°     135°   180°</a:t>
            </a:r>
            <a:endParaRPr lang="en-US" altLang="zh-TW" sz="2000" b="1" dirty="0">
              <a:solidFill>
                <a:prstClr val="black"/>
              </a:solidFill>
            </a:endParaRP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857A4330-0E4E-4C04-848C-B752FC30913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373086" y="3453884"/>
            <a:ext cx="33147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lvl="1" indent="0" algn="ctr" fontAlgn="auto">
              <a:spcBef>
                <a:spcPts val="0"/>
              </a:spcBef>
              <a:spcAft>
                <a:spcPct val="50000"/>
              </a:spcAft>
            </a:pPr>
            <a:r>
              <a:rPr lang="en-US" altLang="ko-KR" sz="1800" i="0" dirty="0">
                <a:solidFill>
                  <a:prstClr val="black"/>
                </a:solidFill>
                <a:ea typeface="SimSun" pitchFamily="2" charset="-122"/>
                <a:cs typeface="Arial" panose="020B0604020202020204" pitchFamily="34" charset="0"/>
              </a:rPr>
              <a:t>Energy (eV)</a:t>
            </a: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857A4330-0E4E-4C04-848C-B752FC309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020" y="5699639"/>
            <a:ext cx="513805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lvl="1" indent="0" algn="ctr" fontAlgn="auto">
              <a:spcBef>
                <a:spcPts val="0"/>
              </a:spcBef>
              <a:spcAft>
                <a:spcPct val="50000"/>
              </a:spcAft>
            </a:pPr>
            <a:r>
              <a:rPr lang="en-US" altLang="ko-KR" sz="1800" i="0" dirty="0">
                <a:solidFill>
                  <a:prstClr val="black"/>
                </a:solidFill>
                <a:ea typeface="SimSun" pitchFamily="2" charset="-122"/>
                <a:cs typeface="Arial" panose="020B0604020202020204" pitchFamily="34" charset="0"/>
              </a:rPr>
              <a:t>Angle ( °)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00045150-3FE3-4300-856F-F2268C548E55}"/>
              </a:ext>
            </a:extLst>
          </p:cNvPr>
          <p:cNvSpPr txBox="1"/>
          <p:nvPr/>
        </p:nvSpPr>
        <p:spPr>
          <a:xfrm>
            <a:off x="82330" y="1498804"/>
            <a:ext cx="394810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zh-TW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At higher electrode power, the peak and mean ion energies increase </a:t>
            </a:r>
          </a:p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zh-TW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The major trends present before are still present in the 2 kW case</a:t>
            </a:r>
            <a:endParaRPr lang="en-US" altLang="zh-TW" sz="2000" b="1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81912" y="6273887"/>
            <a:ext cx="26752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min                                    max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10733" y="6154852"/>
            <a:ext cx="15391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2 decade log scale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7" t="38667" r="25138" b="58406"/>
          <a:stretch/>
        </p:blipFill>
        <p:spPr bwMode="auto">
          <a:xfrm rot="10800000">
            <a:off x="3117597" y="6367292"/>
            <a:ext cx="1725389" cy="15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94788" y="1220485"/>
            <a:ext cx="91612" cy="4365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290216" y="1239521"/>
            <a:ext cx="91612" cy="4365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199933" y="1215690"/>
            <a:ext cx="91612" cy="4365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104887" y="1215674"/>
            <a:ext cx="91612" cy="4365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E67D330F-835C-4E2F-A0C7-793152915CA5}"/>
              </a:ext>
            </a:extLst>
          </p:cNvPr>
          <p:cNvSpPr txBox="1"/>
          <p:nvPr/>
        </p:nvSpPr>
        <p:spPr>
          <a:xfrm>
            <a:off x="501851" y="4855224"/>
            <a:ext cx="280249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zh-TW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500 W Top </a:t>
            </a:r>
          </a:p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zh-TW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2000 W Bottom</a:t>
            </a:r>
          </a:p>
        </p:txBody>
      </p:sp>
    </p:spTree>
    <p:extLst>
      <p:ext uri="{BB962C8B-B14F-4D97-AF65-F5344CB8AC3E}">
        <p14:creationId xmlns:p14="http://schemas.microsoft.com/office/powerpoint/2010/main" val="3177796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Chart&#10;&#10;Description automatically generated">
            <a:extLst>
              <a:ext uri="{FF2B5EF4-FFF2-40B4-BE49-F238E27FC236}">
                <a16:creationId xmlns:a16="http://schemas.microsoft.com/office/drawing/2014/main" id="{5001EE74-5A32-40D0-97F8-451B7B9D78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1" t="6869" r="9206"/>
          <a:stretch/>
        </p:blipFill>
        <p:spPr>
          <a:xfrm rot="5400000">
            <a:off x="1086392" y="2508261"/>
            <a:ext cx="627478" cy="2972899"/>
          </a:xfrm>
          <a:prstGeom prst="rect">
            <a:avLst/>
          </a:prstGeom>
        </p:spPr>
      </p:pic>
      <p:sp>
        <p:nvSpPr>
          <p:cNvPr id="18" name="Text Box 7">
            <a:extLst>
              <a:ext uri="{FF2B5EF4-FFF2-40B4-BE49-F238E27FC236}">
                <a16:creationId xmlns:a16="http://schemas.microsoft.com/office/drawing/2014/main" id="{857A4330-0E4E-4C04-848C-B752FC309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85025" y="3946149"/>
            <a:ext cx="351354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lvl="1" indent="0" fontAlgn="auto">
              <a:spcBef>
                <a:spcPts val="0"/>
              </a:spcBef>
              <a:spcAft>
                <a:spcPct val="50000"/>
              </a:spcAft>
            </a:pPr>
            <a:r>
              <a:rPr lang="en-US" altLang="ko-KR" i="0" dirty="0">
                <a:solidFill>
                  <a:prstClr val="black"/>
                </a:solidFill>
                <a:ea typeface="SimSun" pitchFamily="2" charset="-122"/>
                <a:cs typeface="Arial" panose="020B0604020202020204" pitchFamily="34" charset="0"/>
              </a:rPr>
              <a:t>-100     -50        0        50     100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3" r="10780"/>
          <a:stretch/>
        </p:blipFill>
        <p:spPr bwMode="auto">
          <a:xfrm>
            <a:off x="5880688" y="3680970"/>
            <a:ext cx="3263312" cy="248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Line 8"/>
          <p:cNvSpPr>
            <a:spLocks noChangeShapeType="1"/>
          </p:cNvSpPr>
          <p:nvPr/>
        </p:nvSpPr>
        <p:spPr bwMode="auto">
          <a:xfrm>
            <a:off x="685800" y="6858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626528" y="116632"/>
            <a:ext cx="80195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800" dirty="0">
                <a:solidFill>
                  <a:prstClr val="black"/>
                </a:solidFill>
              </a:rPr>
              <a:t>ELECTRIC FIELD REVERSAL – 500 W, 2000 W</a:t>
            </a:r>
            <a:endParaRPr kumimoji="0" lang="en-US" altLang="zh-TW" sz="2800" baseline="-25000" dirty="0">
              <a:solidFill>
                <a:prstClr val="black"/>
              </a:solidFill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857A4330-0E4E-4C04-848C-B752FC309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881" y="3431317"/>
            <a:ext cx="2852023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lvl="1" indent="0" algn="ctr" fontAlgn="auto">
              <a:spcBef>
                <a:spcPts val="0"/>
              </a:spcBef>
              <a:spcAft>
                <a:spcPct val="50000"/>
              </a:spcAft>
            </a:pPr>
            <a:r>
              <a:rPr lang="en-US" altLang="ko-KR" i="0" dirty="0">
                <a:solidFill>
                  <a:prstClr val="black"/>
                </a:solidFill>
                <a:ea typeface="SimSun" pitchFamily="2" charset="-122"/>
                <a:cs typeface="Arial" panose="020B0604020202020204" pitchFamily="34" charset="0"/>
              </a:rPr>
              <a:t>Electric Field (V/cm)</a:t>
            </a:r>
          </a:p>
        </p:txBody>
      </p: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5257800" y="6173782"/>
            <a:ext cx="3770313" cy="581025"/>
            <a:chOff x="2953" y="3840"/>
            <a:chExt cx="2375" cy="366"/>
          </a:xfrm>
        </p:grpSpPr>
        <p:sp>
          <p:nvSpPr>
            <p:cNvPr id="12" name="Line 46"/>
            <p:cNvSpPr>
              <a:spLocks noChangeShapeType="1"/>
            </p:cNvSpPr>
            <p:nvPr/>
          </p:nvSpPr>
          <p:spPr bwMode="auto">
            <a:xfrm>
              <a:off x="3231" y="3840"/>
              <a:ext cx="206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13" name="Text Box 4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600" b="1" dirty="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600" b="1" dirty="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Institute for Plasma Science &amp; Engr.</a:t>
              </a:r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1" r="10599" b="-1"/>
          <a:stretch/>
        </p:blipFill>
        <p:spPr bwMode="auto">
          <a:xfrm>
            <a:off x="5874121" y="968375"/>
            <a:ext cx="3269879" cy="248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125" r="11925"/>
          <a:stretch/>
        </p:blipFill>
        <p:spPr bwMode="auto">
          <a:xfrm>
            <a:off x="2981689" y="913431"/>
            <a:ext cx="3221467" cy="254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125" r="11131"/>
          <a:stretch/>
        </p:blipFill>
        <p:spPr bwMode="auto">
          <a:xfrm>
            <a:off x="64299" y="913431"/>
            <a:ext cx="3250401" cy="254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65212" y="968375"/>
            <a:ext cx="144737" cy="2001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76520" y="870369"/>
            <a:ext cx="118781" cy="1927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" r="11180"/>
          <a:stretch/>
        </p:blipFill>
        <p:spPr bwMode="auto">
          <a:xfrm>
            <a:off x="2987231" y="3680971"/>
            <a:ext cx="3248679" cy="249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6203156" y="3680970"/>
            <a:ext cx="92145" cy="1927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C09A121B-929E-43A4-8720-4F84E5D88D1C}"/>
              </a:ext>
            </a:extLst>
          </p:cNvPr>
          <p:cNvSpPr txBox="1"/>
          <p:nvPr/>
        </p:nvSpPr>
        <p:spPr>
          <a:xfrm>
            <a:off x="589399" y="665722"/>
            <a:ext cx="8701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>
              <a:spcBef>
                <a:spcPts val="0"/>
              </a:spcBef>
              <a:spcAft>
                <a:spcPts val="600"/>
              </a:spcAft>
            </a:pPr>
            <a:r>
              <a:rPr lang="en-US" altLang="zh-TW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             0°</a:t>
            </a:r>
            <a:r>
              <a:rPr lang="en-US" altLang="zh-TW" sz="2000" b="1" baseline="30000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                                                </a:t>
            </a:r>
            <a:r>
              <a:rPr lang="en-US" altLang="zh-TW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45°                                  </a:t>
            </a:r>
            <a:r>
              <a:rPr lang="en-US" altLang="zh-TW" sz="2000" b="1" baseline="30000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 </a:t>
            </a:r>
            <a:r>
              <a:rPr lang="en-US" altLang="zh-TW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90°</a:t>
            </a:r>
            <a:endParaRPr lang="en-US" altLang="zh-TW" sz="2000" b="1" dirty="0">
              <a:solidFill>
                <a:prstClr val="black"/>
              </a:solidFill>
            </a:endParaRPr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id="{C09A121B-929E-43A4-8720-4F84E5D88D1C}"/>
              </a:ext>
            </a:extLst>
          </p:cNvPr>
          <p:cNvSpPr txBox="1"/>
          <p:nvPr/>
        </p:nvSpPr>
        <p:spPr>
          <a:xfrm>
            <a:off x="3443371" y="3369423"/>
            <a:ext cx="8701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>
              <a:spcBef>
                <a:spcPts val="0"/>
              </a:spcBef>
              <a:spcAft>
                <a:spcPts val="600"/>
              </a:spcAft>
            </a:pPr>
            <a:r>
              <a:rPr lang="en-US" altLang="zh-TW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           135°</a:t>
            </a:r>
            <a:r>
              <a:rPr lang="en-US" altLang="zh-TW" sz="2000" b="1" baseline="30000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                </a:t>
            </a:r>
            <a:r>
              <a:rPr lang="en-US" altLang="zh-TW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TW" sz="2000" b="1" baseline="30000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                            </a:t>
            </a:r>
            <a:r>
              <a:rPr lang="en-US" altLang="zh-TW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180°</a:t>
            </a:r>
            <a:endParaRPr lang="en-US" altLang="zh-TW" sz="2000" b="1" dirty="0">
              <a:solidFill>
                <a:prstClr val="black"/>
              </a:solidFill>
            </a:endParaRP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C09A121B-929E-43A4-8720-4F84E5D88D1C}"/>
              </a:ext>
            </a:extLst>
          </p:cNvPr>
          <p:cNvSpPr txBox="1"/>
          <p:nvPr/>
        </p:nvSpPr>
        <p:spPr>
          <a:xfrm>
            <a:off x="-25937" y="4446493"/>
            <a:ext cx="280249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zh-TW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500 W Top </a:t>
            </a:r>
          </a:p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zh-TW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2000 W Bottom</a:t>
            </a:r>
          </a:p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zh-TW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Higher electric field reversal</a:t>
            </a:r>
            <a:endParaRPr lang="en-US" altLang="zh-TW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19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984" y="1263593"/>
            <a:ext cx="1143858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79" y="1263593"/>
            <a:ext cx="1143858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973" y="1263593"/>
            <a:ext cx="1143858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56" y="1263593"/>
            <a:ext cx="1143858" cy="4572000"/>
          </a:xfrm>
          <a:prstGeom prst="rect">
            <a:avLst/>
          </a:prstGeom>
        </p:spPr>
      </p:pic>
      <p:sp>
        <p:nvSpPr>
          <p:cNvPr id="4099" name="Line 8"/>
          <p:cNvSpPr>
            <a:spLocks noChangeShapeType="1"/>
          </p:cNvSpPr>
          <p:nvPr/>
        </p:nvSpPr>
        <p:spPr bwMode="auto">
          <a:xfrm>
            <a:off x="685800" y="6858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1075652" y="116632"/>
            <a:ext cx="7121245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800" dirty="0">
                <a:solidFill>
                  <a:prstClr val="black"/>
                </a:solidFill>
              </a:rPr>
              <a:t>VWT EEADs TO WAFER – 500 W, 2000 W</a:t>
            </a:r>
            <a:endParaRPr kumimoji="0" lang="en-US" altLang="zh-TW" sz="2800" baseline="-250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zh-TW" sz="2800" baseline="-25000" dirty="0">
              <a:solidFill>
                <a:prstClr val="black"/>
              </a:solidFill>
            </a:endParaRPr>
          </a:p>
        </p:txBody>
      </p: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2" name="Line 4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13" name="Text Box 4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600" b="1" dirty="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600" b="1" dirty="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Institute for Plasma Science &amp; Engr.</a:t>
              </a:r>
            </a:p>
          </p:txBody>
        </p:sp>
      </p:grpSp>
      <p:sp>
        <p:nvSpPr>
          <p:cNvPr id="11" name="TextBox 7">
            <a:extLst>
              <a:ext uri="{FF2B5EF4-FFF2-40B4-BE49-F238E27FC236}">
                <a16:creationId xmlns:a16="http://schemas.microsoft.com/office/drawing/2014/main" id="{00045150-3FE3-4300-856F-F2268C548E55}"/>
              </a:ext>
            </a:extLst>
          </p:cNvPr>
          <p:cNvSpPr txBox="1"/>
          <p:nvPr/>
        </p:nvSpPr>
        <p:spPr>
          <a:xfrm>
            <a:off x="20681" y="1353222"/>
            <a:ext cx="394810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zh-TW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At higher power, the trends in electron distributions are analogous to those of the previous case</a:t>
            </a:r>
          </a:p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zh-TW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A notable exception is the 0°(peak waveform) case</a:t>
            </a:r>
          </a:p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zh-TW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Due to secondary geometrical geometry effects its field reversal is severely dampened</a:t>
            </a:r>
            <a:endParaRPr lang="en-US" altLang="zh-TW" sz="2000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76" y="1263593"/>
            <a:ext cx="1143857" cy="4572000"/>
          </a:xfrm>
          <a:prstGeom prst="rect">
            <a:avLst/>
          </a:prstGeom>
        </p:spPr>
      </p:pic>
      <p:sp>
        <p:nvSpPr>
          <p:cNvPr id="25" name="TextBox 7">
            <a:extLst>
              <a:ext uri="{FF2B5EF4-FFF2-40B4-BE49-F238E27FC236}">
                <a16:creationId xmlns:a16="http://schemas.microsoft.com/office/drawing/2014/main" id="{00045150-3FE3-4300-856F-F2268C548E55}"/>
              </a:ext>
            </a:extLst>
          </p:cNvPr>
          <p:cNvSpPr txBox="1"/>
          <p:nvPr/>
        </p:nvSpPr>
        <p:spPr>
          <a:xfrm>
            <a:off x="4636270" y="820377"/>
            <a:ext cx="4717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>
              <a:spcBef>
                <a:spcPts val="0"/>
              </a:spcBef>
              <a:spcAft>
                <a:spcPts val="600"/>
              </a:spcAft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0°        45°     90°     135°   180°</a:t>
            </a:r>
            <a:endParaRPr lang="en-US" altLang="zh-TW" sz="2000" b="1" dirty="0">
              <a:solidFill>
                <a:prstClr val="black"/>
              </a:solidFill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857A4330-0E4E-4C04-848C-B752FC30913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373086" y="3453884"/>
            <a:ext cx="33147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lvl="1" indent="0" algn="ctr" fontAlgn="auto">
              <a:spcBef>
                <a:spcPts val="0"/>
              </a:spcBef>
              <a:spcAft>
                <a:spcPct val="50000"/>
              </a:spcAft>
            </a:pPr>
            <a:r>
              <a:rPr lang="en-US" altLang="ko-KR" sz="1800" i="0" dirty="0">
                <a:solidFill>
                  <a:prstClr val="black"/>
                </a:solidFill>
                <a:ea typeface="SimSun" pitchFamily="2" charset="-122"/>
                <a:cs typeface="Arial" panose="020B0604020202020204" pitchFamily="34" charset="0"/>
              </a:rPr>
              <a:t>Energy (eV)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857A4330-0E4E-4C04-848C-B752FC309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020" y="5773115"/>
            <a:ext cx="513805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lvl="1" indent="0" algn="ctr" fontAlgn="auto">
              <a:spcBef>
                <a:spcPts val="0"/>
              </a:spcBef>
              <a:spcAft>
                <a:spcPct val="50000"/>
              </a:spcAft>
            </a:pPr>
            <a:r>
              <a:rPr lang="en-US" altLang="ko-KR" sz="1800" i="0" dirty="0">
                <a:solidFill>
                  <a:prstClr val="black"/>
                </a:solidFill>
                <a:ea typeface="SimSun" pitchFamily="2" charset="-122"/>
                <a:cs typeface="Arial" panose="020B0604020202020204" pitchFamily="34" charset="0"/>
              </a:rPr>
              <a:t>Angle ( °)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98641" y="6413907"/>
            <a:ext cx="26752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min                                    max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27462" y="6278544"/>
            <a:ext cx="15391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2 decade log scale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7" t="38667" r="25138" b="58406"/>
          <a:stretch/>
        </p:blipFill>
        <p:spPr bwMode="auto">
          <a:xfrm rot="10800000">
            <a:off x="3034326" y="6507312"/>
            <a:ext cx="1725389" cy="15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296819" y="1220485"/>
            <a:ext cx="134812" cy="4432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52971" y="1239521"/>
            <a:ext cx="121714" cy="441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187689" y="1215689"/>
            <a:ext cx="139418" cy="443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143837" y="1287111"/>
            <a:ext cx="121482" cy="4365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7">
            <a:extLst>
              <a:ext uri="{FF2B5EF4-FFF2-40B4-BE49-F238E27FC236}">
                <a16:creationId xmlns:a16="http://schemas.microsoft.com/office/drawing/2014/main" id="{E67D330F-835C-4E2F-A0C7-793152915CA5}"/>
              </a:ext>
            </a:extLst>
          </p:cNvPr>
          <p:cNvSpPr txBox="1"/>
          <p:nvPr/>
        </p:nvSpPr>
        <p:spPr>
          <a:xfrm>
            <a:off x="501851" y="4855224"/>
            <a:ext cx="280249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zh-TW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500 W Top </a:t>
            </a:r>
          </a:p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zh-TW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2000 W Bottom</a:t>
            </a:r>
          </a:p>
        </p:txBody>
      </p:sp>
    </p:spTree>
    <p:extLst>
      <p:ext uri="{BB962C8B-B14F-4D97-AF65-F5344CB8AC3E}">
        <p14:creationId xmlns:p14="http://schemas.microsoft.com/office/powerpoint/2010/main" val="788798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8"/>
          <p:cNvSpPr>
            <a:spLocks noChangeShapeType="1"/>
          </p:cNvSpPr>
          <p:nvPr/>
        </p:nvSpPr>
        <p:spPr bwMode="auto">
          <a:xfrm>
            <a:off x="685800" y="6858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2948959" y="116632"/>
            <a:ext cx="33746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800" dirty="0">
                <a:solidFill>
                  <a:prstClr val="black"/>
                </a:solidFill>
              </a:rPr>
              <a:t>SiO</a:t>
            </a:r>
            <a:r>
              <a:rPr kumimoji="0" lang="en-US" altLang="zh-TW" sz="2800" baseline="-25000" dirty="0">
                <a:solidFill>
                  <a:prstClr val="black"/>
                </a:solidFill>
              </a:rPr>
              <a:t>2</a:t>
            </a:r>
            <a:r>
              <a:rPr kumimoji="0" lang="en-US" altLang="zh-TW" sz="2800" dirty="0">
                <a:solidFill>
                  <a:prstClr val="black"/>
                </a:solidFill>
              </a:rPr>
              <a:t> ETCH SETUP</a:t>
            </a:r>
          </a:p>
        </p:txBody>
      </p: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2" name="Line 4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13" name="Text Box 4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600" b="1" dirty="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600" b="1" dirty="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Institute for Plasma Science &amp; Engr.</a:t>
              </a:r>
            </a:p>
          </p:txBody>
        </p:sp>
      </p:grpSp>
      <p:sp>
        <p:nvSpPr>
          <p:cNvPr id="11" name="TextBox 7">
            <a:extLst>
              <a:ext uri="{FF2B5EF4-FFF2-40B4-BE49-F238E27FC236}">
                <a16:creationId xmlns:a16="http://schemas.microsoft.com/office/drawing/2014/main" id="{00045150-3FE3-4300-856F-F2268C548E55}"/>
              </a:ext>
            </a:extLst>
          </p:cNvPr>
          <p:cNvSpPr txBox="1"/>
          <p:nvPr/>
        </p:nvSpPr>
        <p:spPr>
          <a:xfrm>
            <a:off x="3095853" y="828775"/>
            <a:ext cx="587511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1470" indent="-28575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A SiO</a:t>
            </a:r>
            <a:r>
              <a:rPr lang="en-US" altLang="ko-KR" sz="2000" b="1" baseline="-25000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2</a:t>
            </a: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feature etch was simulated using the Monte Carlo Feature Profile Model (MCFPM)</a:t>
            </a:r>
          </a:p>
          <a:p>
            <a:pPr marL="331470" indent="-28575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MCFPM is a kinetic voxel based feature scale simulation tool used to simulate the etching of nanometer scale semiconductors  </a:t>
            </a:r>
          </a:p>
          <a:p>
            <a:pPr marL="331470" indent="-28575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Particles are launched according to the fluxes and distributions sampled from the HPEM gas phase simulations </a:t>
            </a:r>
          </a:p>
          <a:p>
            <a:pPr marL="331470" indent="-28575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Surface reactions are determined by a statistical Monte Carlo approach</a:t>
            </a:r>
          </a:p>
          <a:p>
            <a:pPr marL="331470" indent="-28575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US" altLang="ko-KR" sz="2000" b="1" dirty="0">
              <a:solidFill>
                <a:prstClr val="black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331470" indent="-28575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Mask opening = 100 nm</a:t>
            </a:r>
          </a:p>
          <a:p>
            <a:pPr marL="331470" indent="-28575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Etch time 15 min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8" t="8819" r="82778" b="19436"/>
          <a:stretch/>
        </p:blipFill>
        <p:spPr bwMode="auto">
          <a:xfrm flipH="1">
            <a:off x="1342322" y="960871"/>
            <a:ext cx="688069" cy="577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52F66F8-5FF6-4922-80BC-46B625B2974C}"/>
              </a:ext>
            </a:extLst>
          </p:cNvPr>
          <p:cNvCxnSpPr>
            <a:cxnSpLocks/>
          </p:cNvCxnSpPr>
          <p:nvPr/>
        </p:nvCxnSpPr>
        <p:spPr>
          <a:xfrm>
            <a:off x="1524004" y="1013442"/>
            <a:ext cx="3048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E52964F-40BB-47B1-8813-A7244FE123D8}"/>
              </a:ext>
            </a:extLst>
          </p:cNvPr>
          <p:cNvSpPr txBox="1"/>
          <p:nvPr/>
        </p:nvSpPr>
        <p:spPr>
          <a:xfrm>
            <a:off x="1245544" y="644110"/>
            <a:ext cx="927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solidFill>
                  <a:prstClr val="black"/>
                </a:solidFill>
                <a:latin typeface="Calibri"/>
                <a:ea typeface="SimSun" pitchFamily="2" charset="-122"/>
                <a:cs typeface="Arial" panose="020B0604020202020204" pitchFamily="34" charset="0"/>
              </a:rPr>
              <a:t>100 nm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909EA0E-D4B3-46AE-9963-EFFD82173544}"/>
              </a:ext>
            </a:extLst>
          </p:cNvPr>
          <p:cNvCxnSpPr>
            <a:cxnSpLocks/>
          </p:cNvCxnSpPr>
          <p:nvPr/>
        </p:nvCxnSpPr>
        <p:spPr>
          <a:xfrm>
            <a:off x="2172722" y="2218524"/>
            <a:ext cx="0" cy="4521402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D989C0B-7F71-43C7-A97C-4623DE76709E}"/>
              </a:ext>
            </a:extLst>
          </p:cNvPr>
          <p:cNvSpPr txBox="1"/>
          <p:nvPr/>
        </p:nvSpPr>
        <p:spPr>
          <a:xfrm>
            <a:off x="2131901" y="3495353"/>
            <a:ext cx="10596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solidFill>
                  <a:prstClr val="black"/>
                </a:solidFill>
                <a:latin typeface="Calibri"/>
                <a:ea typeface="SimSun" pitchFamily="2" charset="-122"/>
                <a:cs typeface="Arial" panose="020B0604020202020204" pitchFamily="34" charset="0"/>
              </a:rPr>
              <a:t>3000 nm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794A365-7700-4323-B504-96C38C4BC70F}"/>
              </a:ext>
            </a:extLst>
          </p:cNvPr>
          <p:cNvCxnSpPr>
            <a:cxnSpLocks/>
          </p:cNvCxnSpPr>
          <p:nvPr/>
        </p:nvCxnSpPr>
        <p:spPr>
          <a:xfrm>
            <a:off x="2165634" y="1096458"/>
            <a:ext cx="0" cy="112206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5142E39-FE7C-43DA-8204-77CDD1F36108}"/>
              </a:ext>
            </a:extLst>
          </p:cNvPr>
          <p:cNvSpPr txBox="1"/>
          <p:nvPr/>
        </p:nvSpPr>
        <p:spPr>
          <a:xfrm>
            <a:off x="2201990" y="1327350"/>
            <a:ext cx="10596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solidFill>
                  <a:prstClr val="black"/>
                </a:solidFill>
                <a:latin typeface="Calibri"/>
                <a:ea typeface="SimSun" pitchFamily="2" charset="-122"/>
                <a:cs typeface="Arial" panose="020B0604020202020204" pitchFamily="34" charset="0"/>
              </a:rPr>
              <a:t>700 nm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3878" y="4545315"/>
            <a:ext cx="457200" cy="2667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3878" y="4926315"/>
            <a:ext cx="457200" cy="266700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 Box 7">
            <a:extLst>
              <a:ext uri="{FF2B5EF4-FFF2-40B4-BE49-F238E27FC236}">
                <a16:creationId xmlns:a16="http://schemas.microsoft.com/office/drawing/2014/main" id="{857A4330-0E4E-4C04-848C-B752FC309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78" y="4484385"/>
            <a:ext cx="12573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lvl="1" indent="0" fontAlgn="auto">
              <a:spcBef>
                <a:spcPts val="0"/>
              </a:spcBef>
              <a:spcAft>
                <a:spcPct val="50000"/>
              </a:spcAft>
            </a:pPr>
            <a:r>
              <a:rPr lang="en-US" altLang="ko-KR" sz="1800" i="0" dirty="0">
                <a:solidFill>
                  <a:prstClr val="black"/>
                </a:solidFill>
                <a:ea typeface="SimSun" pitchFamily="2" charset="-122"/>
                <a:cs typeface="Arial" panose="020B0604020202020204" pitchFamily="34" charset="0"/>
              </a:rPr>
              <a:t>SiO</a:t>
            </a:r>
            <a:r>
              <a:rPr lang="en-US" altLang="ko-KR" sz="1800" i="0" baseline="-25000" dirty="0">
                <a:solidFill>
                  <a:prstClr val="black"/>
                </a:solidFill>
                <a:ea typeface="SimSun" pitchFamily="2" charset="-122"/>
                <a:cs typeface="Arial" panose="020B0604020202020204" pitchFamily="34" charset="0"/>
              </a:rPr>
              <a:t>2 </a:t>
            </a:r>
          </a:p>
          <a:p>
            <a:pPr marL="457200" lvl="1" indent="0" fontAlgn="auto">
              <a:spcBef>
                <a:spcPts val="0"/>
              </a:spcBef>
              <a:spcAft>
                <a:spcPct val="50000"/>
              </a:spcAft>
            </a:pPr>
            <a:r>
              <a:rPr lang="en-US" altLang="ko-KR" sz="1800" i="0" dirty="0">
                <a:solidFill>
                  <a:prstClr val="black"/>
                </a:solidFill>
                <a:ea typeface="SimSun" pitchFamily="2" charset="-122"/>
                <a:cs typeface="Arial" panose="020B0604020202020204" pitchFamily="34" charset="0"/>
              </a:rPr>
              <a:t>PR</a:t>
            </a:r>
          </a:p>
        </p:txBody>
      </p:sp>
    </p:spTree>
    <p:extLst>
      <p:ext uri="{BB962C8B-B14F-4D97-AF65-F5344CB8AC3E}">
        <p14:creationId xmlns:p14="http://schemas.microsoft.com/office/powerpoint/2010/main" val="1650136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8"/>
          <p:cNvSpPr>
            <a:spLocks noChangeShapeType="1"/>
          </p:cNvSpPr>
          <p:nvPr/>
        </p:nvSpPr>
        <p:spPr bwMode="auto">
          <a:xfrm>
            <a:off x="685800" y="6858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2472871" y="116632"/>
            <a:ext cx="43268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800" dirty="0">
                <a:solidFill>
                  <a:prstClr val="black"/>
                </a:solidFill>
              </a:rPr>
              <a:t>SiO</a:t>
            </a:r>
            <a:r>
              <a:rPr kumimoji="0" lang="en-US" altLang="zh-TW" sz="2800" baseline="-25000" dirty="0">
                <a:solidFill>
                  <a:prstClr val="black"/>
                </a:solidFill>
              </a:rPr>
              <a:t>2</a:t>
            </a:r>
            <a:r>
              <a:rPr kumimoji="0" lang="en-US" altLang="zh-TW" sz="2800" dirty="0">
                <a:solidFill>
                  <a:prstClr val="black"/>
                </a:solidFill>
              </a:rPr>
              <a:t> ETCH MECHANISM</a:t>
            </a:r>
          </a:p>
        </p:txBody>
      </p: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2" name="Line 4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13" name="Text Box 4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600" b="1" dirty="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600" b="1" dirty="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Institute for Plasma Science &amp; Engr.</a:t>
              </a:r>
            </a:p>
          </p:txBody>
        </p:sp>
      </p:grpSp>
      <p:sp>
        <p:nvSpPr>
          <p:cNvPr id="11" name="TextBox 7">
            <a:extLst>
              <a:ext uri="{FF2B5EF4-FFF2-40B4-BE49-F238E27FC236}">
                <a16:creationId xmlns:a16="http://schemas.microsoft.com/office/drawing/2014/main" id="{00045150-3FE3-4300-856F-F2268C548E55}"/>
              </a:ext>
            </a:extLst>
          </p:cNvPr>
          <p:cNvSpPr txBox="1"/>
          <p:nvPr/>
        </p:nvSpPr>
        <p:spPr>
          <a:xfrm>
            <a:off x="3019648" y="828776"/>
            <a:ext cx="6008466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>
              <a:spcBef>
                <a:spcPts val="0"/>
              </a:spcBef>
              <a:spcAft>
                <a:spcPts val="1000"/>
              </a:spcAft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The mechanism includes:</a:t>
            </a:r>
          </a:p>
          <a:p>
            <a:pPr marL="788670" lvl="1" indent="-28575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Polymer deposition by </a:t>
            </a:r>
            <a:r>
              <a:rPr lang="en-US" altLang="ko-KR" sz="2000" b="1" dirty="0" err="1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CF</a:t>
            </a:r>
            <a:r>
              <a:rPr lang="en-US" altLang="ko-KR" sz="2000" b="1" baseline="-25000" dirty="0" err="1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x</a:t>
            </a:r>
            <a:endParaRPr lang="en-US" altLang="ko-KR" sz="2000" b="1" baseline="-25000" dirty="0">
              <a:solidFill>
                <a:prstClr val="black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788670" lvl="1" indent="-28575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Polymer removal by </a:t>
            </a:r>
          </a:p>
          <a:p>
            <a:pPr marL="1245870" lvl="2" indent="-28575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Oxidation</a:t>
            </a:r>
          </a:p>
          <a:p>
            <a:pPr marL="1245870" lvl="2" indent="-28575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Physical sputtering</a:t>
            </a:r>
          </a:p>
          <a:p>
            <a:pPr marL="788670" lvl="1" indent="-28575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SiO</a:t>
            </a:r>
            <a:r>
              <a:rPr lang="en-US" altLang="ko-KR" sz="2000" b="1" baseline="-25000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2</a:t>
            </a: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removal via</a:t>
            </a:r>
          </a:p>
          <a:p>
            <a:pPr marL="1245870" lvl="2" indent="-28575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Chemical etching</a:t>
            </a:r>
          </a:p>
          <a:p>
            <a:pPr marL="1245870" lvl="2" indent="-28575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Sputtering of generated surface </a:t>
            </a:r>
            <a:r>
              <a:rPr lang="en-US" altLang="ko-KR" sz="2000" b="1" dirty="0" err="1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Si</a:t>
            </a:r>
            <a:r>
              <a:rPr lang="en-US" altLang="ko-KR" sz="2000" b="1" baseline="-25000" dirty="0" err="1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x</a:t>
            </a:r>
            <a:r>
              <a:rPr lang="en-US" altLang="ko-KR" sz="2000" b="1" dirty="0" err="1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O</a:t>
            </a:r>
            <a:r>
              <a:rPr lang="en-US" altLang="ko-KR" sz="2000" b="1" baseline="-25000" dirty="0" err="1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y</a:t>
            </a:r>
            <a:r>
              <a:rPr lang="en-US" altLang="ko-KR" sz="2000" b="1" dirty="0" err="1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F</a:t>
            </a:r>
            <a:r>
              <a:rPr lang="en-US" altLang="ko-KR" sz="2000" b="1" baseline="-25000" dirty="0" err="1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z</a:t>
            </a: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complexes</a:t>
            </a:r>
          </a:p>
          <a:p>
            <a:pPr marL="1245870" lvl="2" indent="-28575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Physical sputtering</a:t>
            </a:r>
          </a:p>
          <a:p>
            <a:pPr marL="788670" lvl="1" indent="-28575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Physical sputtering of photoresist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8" t="8819" r="82778" b="19436"/>
          <a:stretch/>
        </p:blipFill>
        <p:spPr bwMode="auto">
          <a:xfrm flipH="1">
            <a:off x="1342322" y="960871"/>
            <a:ext cx="688069" cy="577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52F66F8-5FF6-4922-80BC-46B625B2974C}"/>
              </a:ext>
            </a:extLst>
          </p:cNvPr>
          <p:cNvCxnSpPr>
            <a:cxnSpLocks/>
          </p:cNvCxnSpPr>
          <p:nvPr/>
        </p:nvCxnSpPr>
        <p:spPr>
          <a:xfrm>
            <a:off x="1524004" y="1013442"/>
            <a:ext cx="3048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E52964F-40BB-47B1-8813-A7244FE123D8}"/>
              </a:ext>
            </a:extLst>
          </p:cNvPr>
          <p:cNvSpPr txBox="1"/>
          <p:nvPr/>
        </p:nvSpPr>
        <p:spPr>
          <a:xfrm>
            <a:off x="1245544" y="644110"/>
            <a:ext cx="927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solidFill>
                  <a:prstClr val="black"/>
                </a:solidFill>
                <a:latin typeface="Calibri"/>
                <a:ea typeface="SimSun" pitchFamily="2" charset="-122"/>
                <a:cs typeface="Arial" panose="020B0604020202020204" pitchFamily="34" charset="0"/>
              </a:rPr>
              <a:t>100 nm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909EA0E-D4B3-46AE-9963-EFFD82173544}"/>
              </a:ext>
            </a:extLst>
          </p:cNvPr>
          <p:cNvCxnSpPr>
            <a:cxnSpLocks/>
          </p:cNvCxnSpPr>
          <p:nvPr/>
        </p:nvCxnSpPr>
        <p:spPr>
          <a:xfrm>
            <a:off x="2172722" y="2218524"/>
            <a:ext cx="0" cy="4521402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D989C0B-7F71-43C7-A97C-4623DE76709E}"/>
              </a:ext>
            </a:extLst>
          </p:cNvPr>
          <p:cNvSpPr txBox="1"/>
          <p:nvPr/>
        </p:nvSpPr>
        <p:spPr>
          <a:xfrm>
            <a:off x="2131901" y="3495353"/>
            <a:ext cx="10596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solidFill>
                  <a:prstClr val="black"/>
                </a:solidFill>
                <a:latin typeface="Calibri"/>
                <a:ea typeface="SimSun" pitchFamily="2" charset="-122"/>
                <a:cs typeface="Arial" panose="020B0604020202020204" pitchFamily="34" charset="0"/>
              </a:rPr>
              <a:t>3000 nm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794A365-7700-4323-B504-96C38C4BC70F}"/>
              </a:ext>
            </a:extLst>
          </p:cNvPr>
          <p:cNvCxnSpPr>
            <a:cxnSpLocks/>
          </p:cNvCxnSpPr>
          <p:nvPr/>
        </p:nvCxnSpPr>
        <p:spPr>
          <a:xfrm>
            <a:off x="2165634" y="1096458"/>
            <a:ext cx="0" cy="112206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5142E39-FE7C-43DA-8204-77CDD1F36108}"/>
              </a:ext>
            </a:extLst>
          </p:cNvPr>
          <p:cNvSpPr txBox="1"/>
          <p:nvPr/>
        </p:nvSpPr>
        <p:spPr>
          <a:xfrm>
            <a:off x="2201990" y="1327350"/>
            <a:ext cx="10596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solidFill>
                  <a:prstClr val="black"/>
                </a:solidFill>
                <a:latin typeface="Calibri"/>
                <a:ea typeface="SimSun" pitchFamily="2" charset="-122"/>
                <a:cs typeface="Arial" panose="020B0604020202020204" pitchFamily="34" charset="0"/>
              </a:rPr>
              <a:t>700 nm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3878" y="4545315"/>
            <a:ext cx="457200" cy="2667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3878" y="4926315"/>
            <a:ext cx="457200" cy="266700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 Box 7">
            <a:extLst>
              <a:ext uri="{FF2B5EF4-FFF2-40B4-BE49-F238E27FC236}">
                <a16:creationId xmlns:a16="http://schemas.microsoft.com/office/drawing/2014/main" id="{857A4330-0E4E-4C04-848C-B752FC309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78" y="4484385"/>
            <a:ext cx="12573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lvl="1" indent="0" fontAlgn="auto">
              <a:spcBef>
                <a:spcPts val="0"/>
              </a:spcBef>
              <a:spcAft>
                <a:spcPct val="50000"/>
              </a:spcAft>
            </a:pPr>
            <a:r>
              <a:rPr lang="en-US" altLang="ko-KR" sz="1800" i="0" dirty="0">
                <a:solidFill>
                  <a:prstClr val="black"/>
                </a:solidFill>
                <a:ea typeface="SimSun" pitchFamily="2" charset="-122"/>
                <a:cs typeface="Arial" panose="020B0604020202020204" pitchFamily="34" charset="0"/>
              </a:rPr>
              <a:t>SiO</a:t>
            </a:r>
            <a:r>
              <a:rPr lang="en-US" altLang="ko-KR" sz="1800" i="0" baseline="-25000" dirty="0">
                <a:solidFill>
                  <a:prstClr val="black"/>
                </a:solidFill>
                <a:ea typeface="SimSun" pitchFamily="2" charset="-122"/>
                <a:cs typeface="Arial" panose="020B0604020202020204" pitchFamily="34" charset="0"/>
              </a:rPr>
              <a:t>2 </a:t>
            </a:r>
          </a:p>
          <a:p>
            <a:pPr marL="457200" lvl="1" indent="0" fontAlgn="auto">
              <a:spcBef>
                <a:spcPts val="0"/>
              </a:spcBef>
              <a:spcAft>
                <a:spcPct val="50000"/>
              </a:spcAft>
            </a:pPr>
            <a:r>
              <a:rPr lang="en-US" altLang="ko-KR" sz="1800" i="0" dirty="0">
                <a:solidFill>
                  <a:prstClr val="black"/>
                </a:solidFill>
                <a:ea typeface="SimSun" pitchFamily="2" charset="-122"/>
                <a:cs typeface="Arial" panose="020B0604020202020204" pitchFamily="34" charset="0"/>
              </a:rPr>
              <a:t>PR</a:t>
            </a:r>
          </a:p>
        </p:txBody>
      </p:sp>
    </p:spTree>
    <p:extLst>
      <p:ext uri="{BB962C8B-B14F-4D97-AF65-F5344CB8AC3E}">
        <p14:creationId xmlns:p14="http://schemas.microsoft.com/office/powerpoint/2010/main" val="1005252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3" t="14816" r="13928" b="10546"/>
          <a:stretch/>
        </p:blipFill>
        <p:spPr bwMode="auto">
          <a:xfrm>
            <a:off x="5294800" y="992186"/>
            <a:ext cx="3682622" cy="513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Line 8"/>
          <p:cNvSpPr>
            <a:spLocks noChangeShapeType="1"/>
          </p:cNvSpPr>
          <p:nvPr/>
        </p:nvSpPr>
        <p:spPr bwMode="auto">
          <a:xfrm>
            <a:off x="685800" y="6858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1324824" y="116632"/>
            <a:ext cx="66229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800" dirty="0">
                <a:solidFill>
                  <a:prstClr val="black"/>
                </a:solidFill>
              </a:rPr>
              <a:t>VWT FEATURE ETCH - 500 W  2000 W</a:t>
            </a:r>
            <a:endParaRPr kumimoji="0" lang="en-US" altLang="zh-TW" sz="2800" baseline="-25000" dirty="0">
              <a:solidFill>
                <a:prstClr val="black"/>
              </a:solidFill>
            </a:endParaRPr>
          </a:p>
        </p:txBody>
      </p: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2" name="Line 4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13" name="Text Box 4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600" b="1" dirty="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600" b="1" dirty="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Institute for Plasma Science &amp; Engr.</a:t>
              </a:r>
            </a:p>
          </p:txBody>
        </p:sp>
      </p:grpSp>
      <p:sp>
        <p:nvSpPr>
          <p:cNvPr id="19" name="TextBox 7">
            <a:extLst>
              <a:ext uri="{FF2B5EF4-FFF2-40B4-BE49-F238E27FC236}">
                <a16:creationId xmlns:a16="http://schemas.microsoft.com/office/drawing/2014/main" id="{00045150-3FE3-4300-856F-F2268C548E55}"/>
              </a:ext>
            </a:extLst>
          </p:cNvPr>
          <p:cNvSpPr txBox="1"/>
          <p:nvPr/>
        </p:nvSpPr>
        <p:spPr>
          <a:xfrm>
            <a:off x="5331882" y="707175"/>
            <a:ext cx="4049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>
              <a:spcBef>
                <a:spcPts val="0"/>
              </a:spcBef>
              <a:spcAft>
                <a:spcPts val="600"/>
              </a:spcAft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0°    45°    90°  135° 180°</a:t>
            </a:r>
            <a:endParaRPr lang="en-US" altLang="zh-TW" sz="2000" b="1" dirty="0">
              <a:solidFill>
                <a:prstClr val="black"/>
              </a:solidFill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2C569D01-42C1-418A-BDA2-08FE3CA17B9C}"/>
              </a:ext>
            </a:extLst>
          </p:cNvPr>
          <p:cNvSpPr txBox="1"/>
          <p:nvPr/>
        </p:nvSpPr>
        <p:spPr>
          <a:xfrm>
            <a:off x="106218" y="1173045"/>
            <a:ext cx="508698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The differences in charged particle distributions translates to differences in etched feature profiles and rates.</a:t>
            </a:r>
          </a:p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zh-TW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Higher ion energy allows for more effective polymer removal, direct as well as chemically assisted sputtering.</a:t>
            </a:r>
          </a:p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zh-TW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Given equal ratios of polymerizing and ion fluxes, the observed differences are most likely due to ion energy dependence of polymer removal and sputter rates.</a:t>
            </a:r>
          </a:p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US" altLang="zh-TW" sz="2000" b="1" dirty="0">
              <a:solidFill>
                <a:prstClr val="black"/>
              </a:solidFill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2F5D509C-4B50-4003-996B-2ADFA31A0B50}"/>
              </a:ext>
            </a:extLst>
          </p:cNvPr>
          <p:cNvSpPr txBox="1"/>
          <p:nvPr/>
        </p:nvSpPr>
        <p:spPr>
          <a:xfrm>
            <a:off x="1106314" y="5364881"/>
            <a:ext cx="280249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zh-TW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500 W Top </a:t>
            </a:r>
          </a:p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zh-TW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2000 W Bottom</a:t>
            </a:r>
          </a:p>
        </p:txBody>
      </p:sp>
    </p:spTree>
    <p:extLst>
      <p:ext uri="{BB962C8B-B14F-4D97-AF65-F5344CB8AC3E}">
        <p14:creationId xmlns:p14="http://schemas.microsoft.com/office/powerpoint/2010/main" val="3047844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8"/>
          <p:cNvSpPr>
            <a:spLocks noChangeShapeType="1"/>
          </p:cNvSpPr>
          <p:nvPr/>
        </p:nvSpPr>
        <p:spPr bwMode="auto">
          <a:xfrm>
            <a:off x="685800" y="6858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1324823" y="116632"/>
            <a:ext cx="66229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800" dirty="0">
                <a:solidFill>
                  <a:prstClr val="black"/>
                </a:solidFill>
              </a:rPr>
              <a:t>VWT FEATURE ETCH - 500 W  2000 W</a:t>
            </a:r>
            <a:endParaRPr kumimoji="0" lang="en-US" altLang="zh-TW" sz="2800" baseline="-25000" dirty="0">
              <a:solidFill>
                <a:prstClr val="black"/>
              </a:solidFill>
            </a:endParaRPr>
          </a:p>
        </p:txBody>
      </p: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2" name="Line 4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13" name="Text Box 4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600" b="1" dirty="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600" b="1" dirty="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Institute for Plasma Science &amp; Engr.</a:t>
              </a:r>
            </a:p>
          </p:txBody>
        </p:sp>
      </p:grpSp>
      <p:sp>
        <p:nvSpPr>
          <p:cNvPr id="19" name="TextBox 7">
            <a:extLst>
              <a:ext uri="{FF2B5EF4-FFF2-40B4-BE49-F238E27FC236}">
                <a16:creationId xmlns:a16="http://schemas.microsoft.com/office/drawing/2014/main" id="{00045150-3FE3-4300-856F-F2268C548E55}"/>
              </a:ext>
            </a:extLst>
          </p:cNvPr>
          <p:cNvSpPr txBox="1"/>
          <p:nvPr/>
        </p:nvSpPr>
        <p:spPr>
          <a:xfrm>
            <a:off x="5517740" y="707175"/>
            <a:ext cx="3863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>
              <a:spcBef>
                <a:spcPts val="0"/>
              </a:spcBef>
              <a:spcAft>
                <a:spcPts val="600"/>
              </a:spcAft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0°             90°          180°</a:t>
            </a:r>
            <a:endParaRPr lang="en-US" altLang="zh-TW" sz="2000" b="1" dirty="0">
              <a:solidFill>
                <a:prstClr val="black"/>
              </a:solidFill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00045150-3FE3-4300-856F-F2268C548E55}"/>
              </a:ext>
            </a:extLst>
          </p:cNvPr>
          <p:cNvSpPr txBox="1"/>
          <p:nvPr/>
        </p:nvSpPr>
        <p:spPr>
          <a:xfrm>
            <a:off x="5178954" y="945261"/>
            <a:ext cx="1399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>
              <a:spcBef>
                <a:spcPts val="0"/>
              </a:spcBef>
              <a:spcAft>
                <a:spcPts val="600"/>
              </a:spcAft>
            </a:pPr>
            <a:r>
              <a:rPr lang="en-US" altLang="ko-KR" sz="12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VWT  -  thermal</a:t>
            </a:r>
            <a:endParaRPr lang="en-US" altLang="zh-TW" sz="1200" b="1" dirty="0">
              <a:solidFill>
                <a:prstClr val="black"/>
              </a:solidFill>
            </a:endParaRP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00045150-3FE3-4300-856F-F2268C548E55}"/>
              </a:ext>
            </a:extLst>
          </p:cNvPr>
          <p:cNvSpPr txBox="1"/>
          <p:nvPr/>
        </p:nvSpPr>
        <p:spPr>
          <a:xfrm>
            <a:off x="6517469" y="968785"/>
            <a:ext cx="1404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>
              <a:spcBef>
                <a:spcPts val="0"/>
              </a:spcBef>
              <a:spcAft>
                <a:spcPts val="600"/>
              </a:spcAft>
            </a:pPr>
            <a:r>
              <a:rPr lang="en-US" altLang="ko-KR" sz="12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VWT  -  thermal</a:t>
            </a:r>
            <a:endParaRPr lang="en-US" altLang="zh-TW" sz="1200" b="1" dirty="0">
              <a:solidFill>
                <a:prstClr val="black"/>
              </a:solidFill>
            </a:endParaRP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00045150-3FE3-4300-856F-F2268C548E55}"/>
              </a:ext>
            </a:extLst>
          </p:cNvPr>
          <p:cNvSpPr txBox="1"/>
          <p:nvPr/>
        </p:nvSpPr>
        <p:spPr>
          <a:xfrm>
            <a:off x="7766894" y="978308"/>
            <a:ext cx="1430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>
              <a:spcBef>
                <a:spcPts val="0"/>
              </a:spcBef>
              <a:spcAft>
                <a:spcPts val="600"/>
              </a:spcAft>
            </a:pPr>
            <a:r>
              <a:rPr lang="en-US" altLang="ko-KR" sz="12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VWT  -  thermal</a:t>
            </a:r>
            <a:endParaRPr lang="en-US" altLang="zh-TW" sz="1200" b="1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7" t="18906" r="14285" b="10265"/>
          <a:stretch/>
        </p:blipFill>
        <p:spPr bwMode="auto">
          <a:xfrm>
            <a:off x="5069736" y="1197072"/>
            <a:ext cx="3901227" cy="493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id="{CB8577C4-754A-4086-B2F5-9F0DE077F370}"/>
              </a:ext>
            </a:extLst>
          </p:cNvPr>
          <p:cNvSpPr txBox="1"/>
          <p:nvPr/>
        </p:nvSpPr>
        <p:spPr>
          <a:xfrm>
            <a:off x="106218" y="1807832"/>
            <a:ext cx="520873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ko-KR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Comparing etch with self-consistently determined electron distribution with artificially generated 3 eV thermal distribution</a:t>
            </a:r>
            <a:endParaRPr lang="en-US" altLang="zh-TW" b="1" dirty="0">
              <a:solidFill>
                <a:prstClr val="black"/>
              </a:solidFill>
            </a:endParaRPr>
          </a:p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zh-TW" b="1" dirty="0">
                <a:solidFill>
                  <a:prstClr val="black"/>
                </a:solidFill>
              </a:rPr>
              <a:t>The directional high energy electrons enable higher etch rates </a:t>
            </a:r>
          </a:p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zh-TW" b="1" dirty="0">
                <a:solidFill>
                  <a:prstClr val="black"/>
                </a:solidFill>
              </a:rPr>
              <a:t>The difference is largest where the incident electron energy is highest (</a:t>
            </a:r>
            <a:r>
              <a:rPr lang="en-US" altLang="ko-KR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90°case) </a:t>
            </a:r>
            <a:endParaRPr lang="en-US" altLang="zh-TW" b="1" dirty="0">
              <a:solidFill>
                <a:prstClr val="black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zh-TW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However, ultimately the highest etch rate is determined by the highest ion energy (</a:t>
            </a:r>
            <a:r>
              <a:rPr lang="en-US" altLang="ko-KR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0°case)</a:t>
            </a:r>
            <a:endParaRPr lang="en-US" altLang="zh-TW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28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8"/>
          <p:cNvSpPr>
            <a:spLocks noChangeShapeType="1"/>
          </p:cNvSpPr>
          <p:nvPr/>
        </p:nvSpPr>
        <p:spPr bwMode="auto">
          <a:xfrm>
            <a:off x="685800" y="6858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1294653" y="116632"/>
            <a:ext cx="6683240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800" dirty="0">
                <a:solidFill>
                  <a:prstClr val="black"/>
                </a:solidFill>
              </a:rPr>
              <a:t>VWT FEATURE ETCH – 500 W, 1000 W</a:t>
            </a:r>
            <a:endParaRPr kumimoji="0" lang="en-US" altLang="zh-TW" sz="2800" baseline="-250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zh-TW" sz="2800" baseline="-25000" dirty="0">
              <a:solidFill>
                <a:prstClr val="black"/>
              </a:solidFill>
            </a:endParaRPr>
          </a:p>
        </p:txBody>
      </p: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2" name="Line 4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13" name="Text Box 4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600" b="1" dirty="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600" b="1" dirty="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Institute for Plasma Science &amp; Engr.</a:t>
              </a:r>
            </a:p>
          </p:txBody>
        </p:sp>
      </p:grpSp>
      <p:sp>
        <p:nvSpPr>
          <p:cNvPr id="23" name="TextBox 7">
            <a:extLst>
              <a:ext uri="{FF2B5EF4-FFF2-40B4-BE49-F238E27FC236}">
                <a16:creationId xmlns:a16="http://schemas.microsoft.com/office/drawing/2014/main" id="{00045150-3FE3-4300-856F-F2268C548E55}"/>
              </a:ext>
            </a:extLst>
          </p:cNvPr>
          <p:cNvSpPr txBox="1"/>
          <p:nvPr/>
        </p:nvSpPr>
        <p:spPr>
          <a:xfrm>
            <a:off x="5331882" y="707175"/>
            <a:ext cx="4049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>
              <a:spcBef>
                <a:spcPts val="0"/>
              </a:spcBef>
              <a:spcAft>
                <a:spcPts val="600"/>
              </a:spcAft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VWT	           thermal</a:t>
            </a:r>
            <a:endParaRPr lang="en-US" altLang="zh-TW" sz="2000" b="1" dirty="0">
              <a:solidFill>
                <a:prstClr val="black"/>
              </a:solidFill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7" t="38667" r="25138" b="58346"/>
          <a:stretch/>
        </p:blipFill>
        <p:spPr bwMode="auto">
          <a:xfrm rot="5400000">
            <a:off x="7022572" y="3583032"/>
            <a:ext cx="3073642" cy="28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7">
            <a:extLst>
              <a:ext uri="{FF2B5EF4-FFF2-40B4-BE49-F238E27FC236}">
                <a16:creationId xmlns:a16="http://schemas.microsoft.com/office/drawing/2014/main" id="{00045150-3FE3-4300-856F-F2268C548E55}"/>
              </a:ext>
            </a:extLst>
          </p:cNvPr>
          <p:cNvSpPr txBox="1"/>
          <p:nvPr/>
        </p:nvSpPr>
        <p:spPr>
          <a:xfrm rot="16200000">
            <a:off x="6118615" y="3316839"/>
            <a:ext cx="47482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algn="ctr">
              <a:spcBef>
                <a:spcPts val="0"/>
              </a:spcBef>
              <a:spcAft>
                <a:spcPts val="600"/>
              </a:spcAft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Potential</a:t>
            </a:r>
          </a:p>
          <a:p>
            <a:pPr marL="45720" algn="ctr">
              <a:spcBef>
                <a:spcPts val="0"/>
              </a:spcBef>
              <a:spcAft>
                <a:spcPts val="600"/>
              </a:spcAft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-100  V                                 500 V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1" t="17228" r="20317" b="10406"/>
          <a:stretch/>
        </p:blipFill>
        <p:spPr bwMode="auto">
          <a:xfrm>
            <a:off x="5167085" y="1102925"/>
            <a:ext cx="3028787" cy="496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7">
            <a:extLst>
              <a:ext uri="{FF2B5EF4-FFF2-40B4-BE49-F238E27FC236}">
                <a16:creationId xmlns:a16="http://schemas.microsoft.com/office/drawing/2014/main" id="{3FD94C15-57E7-4018-B670-0BB5556F4365}"/>
              </a:ext>
            </a:extLst>
          </p:cNvPr>
          <p:cNvSpPr txBox="1"/>
          <p:nvPr/>
        </p:nvSpPr>
        <p:spPr>
          <a:xfrm>
            <a:off x="112042" y="1064548"/>
            <a:ext cx="4748206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To investigate the influence of the </a:t>
            </a:r>
            <a:r>
              <a:rPr lang="en-US" altLang="ko-KR" sz="2000" b="1" dirty="0" err="1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EEAD</a:t>
            </a: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, etching was simulated using the </a:t>
            </a:r>
            <a:r>
              <a:rPr lang="en-US" altLang="ko-KR" sz="2000" b="1" dirty="0">
                <a:solidFill>
                  <a:prstClr val="black"/>
                </a:solidFill>
              </a:rPr>
              <a:t>actual </a:t>
            </a:r>
            <a:r>
              <a:rPr lang="en-US" altLang="ko-KR" sz="2000" b="1" dirty="0" err="1">
                <a:solidFill>
                  <a:prstClr val="black"/>
                </a:solidFill>
              </a:rPr>
              <a:t>EEAD</a:t>
            </a:r>
            <a:r>
              <a:rPr lang="en-US" altLang="ko-KR" sz="2000" b="1" dirty="0">
                <a:solidFill>
                  <a:prstClr val="black"/>
                </a:solidFill>
              </a:rPr>
              <a:t> with a thermal electron distribution.</a:t>
            </a:r>
          </a:p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ko-KR" sz="2000" b="1" dirty="0">
                <a:solidFill>
                  <a:prstClr val="black"/>
                </a:solidFill>
              </a:rPr>
              <a:t>The thermal electron distribution produces a reduced etch rate and more bowing in the feature.</a:t>
            </a:r>
          </a:p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ko-KR" sz="2000" b="1" dirty="0">
                <a:solidFill>
                  <a:prstClr val="black"/>
                </a:solidFill>
              </a:rPr>
              <a:t>The electric potential in the feature using the </a:t>
            </a:r>
            <a:r>
              <a:rPr lang="en-US" altLang="ko-KR" sz="2000" b="1" dirty="0" err="1">
                <a:solidFill>
                  <a:prstClr val="black"/>
                </a:solidFill>
              </a:rPr>
              <a:t>EEAD</a:t>
            </a:r>
            <a:r>
              <a:rPr lang="en-US" altLang="ko-KR" sz="2000" b="1" dirty="0">
                <a:solidFill>
                  <a:prstClr val="black"/>
                </a:solidFill>
              </a:rPr>
              <a:t> of the </a:t>
            </a:r>
            <a:r>
              <a:rPr lang="en-US" altLang="ko-KR" sz="2000" b="1" dirty="0" err="1">
                <a:solidFill>
                  <a:prstClr val="black"/>
                </a:solidFill>
              </a:rPr>
              <a:t>VWT</a:t>
            </a:r>
            <a:r>
              <a:rPr lang="en-US" altLang="ko-KR" sz="2000" b="1" dirty="0">
                <a:solidFill>
                  <a:prstClr val="black"/>
                </a:solidFill>
              </a:rPr>
              <a:t> case is significantly lower.</a:t>
            </a:r>
          </a:p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ko-KR" sz="2000" b="1" dirty="0">
                <a:solidFill>
                  <a:prstClr val="black"/>
                </a:solidFill>
              </a:rPr>
              <a:t>The lower potential indicates superior surface charge neutralization by the highly directional and energetic electrons.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A63E19BC-8AC4-4C3B-A132-56127BB8DAFF}"/>
              </a:ext>
            </a:extLst>
          </p:cNvPr>
          <p:cNvSpPr txBox="1"/>
          <p:nvPr/>
        </p:nvSpPr>
        <p:spPr>
          <a:xfrm>
            <a:off x="778607" y="5810562"/>
            <a:ext cx="280249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zh-TW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500 W Top </a:t>
            </a:r>
          </a:p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zh-TW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1000 W Bottom</a:t>
            </a:r>
          </a:p>
        </p:txBody>
      </p:sp>
    </p:spTree>
    <p:extLst>
      <p:ext uri="{BB962C8B-B14F-4D97-AF65-F5344CB8AC3E}">
        <p14:creationId xmlns:p14="http://schemas.microsoft.com/office/powerpoint/2010/main" val="1834866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标题 1"/>
          <p:cNvSpPr>
            <a:spLocks noGrp="1"/>
          </p:cNvSpPr>
          <p:nvPr>
            <p:ph type="title"/>
          </p:nvPr>
        </p:nvSpPr>
        <p:spPr>
          <a:xfrm>
            <a:off x="179388" y="-228600"/>
            <a:ext cx="8785225" cy="1143001"/>
          </a:xfrm>
        </p:spPr>
        <p:txBody>
          <a:bodyPr/>
          <a:lstStyle/>
          <a:p>
            <a:r>
              <a:rPr lang="en-US" altLang="zh-CN" sz="3000" b="1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PLASMA ETCHING</a:t>
            </a:r>
            <a:endParaRPr lang="zh-CN" altLang="en-US" sz="3000" b="1" dirty="0"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grpSp>
        <p:nvGrpSpPr>
          <p:cNvPr id="67587" name="Group 5"/>
          <p:cNvGrpSpPr>
            <a:grpSpLocks/>
          </p:cNvGrpSpPr>
          <p:nvPr/>
        </p:nvGrpSpPr>
        <p:grpSpPr bwMode="auto">
          <a:xfrm>
            <a:off x="5373688" y="6165850"/>
            <a:ext cx="3770312" cy="582613"/>
            <a:chOff x="2953" y="3839"/>
            <a:chExt cx="2375" cy="367"/>
          </a:xfrm>
        </p:grpSpPr>
        <p:sp>
          <p:nvSpPr>
            <p:cNvPr id="67594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7595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rgbClr val="000000"/>
                  </a:solidFill>
                  <a:ea typeface="宋体" pitchFamily="2" charset="-122"/>
                  <a:cs typeface="Arial" charset="0"/>
                </a:rPr>
                <a:t>University of Michigan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rgbClr val="000000"/>
                  </a:solidFill>
                  <a:ea typeface="宋体" pitchFamily="2" charset="-122"/>
                  <a:cs typeface="Arial" charset="0"/>
                </a:rPr>
                <a:t>Institute for Plasma Science &amp; Engr.</a:t>
              </a:r>
            </a:p>
          </p:txBody>
        </p:sp>
      </p:grpSp>
      <p:sp>
        <p:nvSpPr>
          <p:cNvPr id="67588" name="TextBox 8"/>
          <p:cNvSpPr txBox="1">
            <a:spLocks noChangeArrowheads="1"/>
          </p:cNvSpPr>
          <p:nvPr/>
        </p:nvSpPr>
        <p:spPr bwMode="auto">
          <a:xfrm>
            <a:off x="120650" y="798999"/>
            <a:ext cx="8785225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en-US" b="1" dirty="0">
                <a:solidFill>
                  <a:srgbClr val="000000"/>
                </a:solidFill>
                <a:ea typeface="宋体" pitchFamily="2" charset="-122"/>
                <a:cs typeface="Arial" charset="0"/>
              </a:rPr>
              <a:t>Modern semiconductor fabrication relies on plasma based dry etch processes to generate nanometer scale features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en-US" b="1" dirty="0">
                <a:solidFill>
                  <a:srgbClr val="000000"/>
                </a:solidFill>
                <a:ea typeface="宋体" pitchFamily="2" charset="-122"/>
                <a:cs typeface="Arial" charset="0"/>
              </a:rPr>
              <a:t>Capacitively coupled plasmas are a very common tool used in these processes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en-US" b="1" dirty="0">
                <a:solidFill>
                  <a:srgbClr val="000000"/>
                </a:solidFill>
                <a:ea typeface="宋体" pitchFamily="2" charset="-122"/>
                <a:cs typeface="Arial" charset="0"/>
              </a:rPr>
              <a:t>Key requirements in these processes are straight sidewalls and consistent etch rates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de-DE" altLang="en-US" b="1" dirty="0">
                <a:solidFill>
                  <a:srgbClr val="000000"/>
                </a:solidFill>
                <a:ea typeface="宋体" pitchFamily="2" charset="-122"/>
                <a:cs typeface="Arial" charset="0"/>
              </a:rPr>
              <a:t>Most of these processes require perpendicular incident ions</a:t>
            </a:r>
            <a:endParaRPr lang="en-US" altLang="en-US" b="1" dirty="0">
              <a:solidFill>
                <a:srgbClr val="000000"/>
              </a:solidFill>
              <a:ea typeface="宋体" pitchFamily="2" charset="-122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en-US" b="1" dirty="0">
                <a:solidFill>
                  <a:srgbClr val="000000"/>
                </a:solidFill>
                <a:ea typeface="宋体" pitchFamily="2" charset="-122"/>
                <a:cs typeface="Arial" charset="0"/>
              </a:rPr>
              <a:t>This is especially</a:t>
            </a:r>
            <a:r>
              <a:rPr lang="de-DE" altLang="en-US" b="1" dirty="0">
                <a:solidFill>
                  <a:srgbClr val="000000"/>
                </a:solidFill>
                <a:ea typeface="宋体" pitchFamily="2" charset="-122"/>
                <a:cs typeface="Arial" charset="0"/>
              </a:rPr>
              <a:t> relevant with high aspect ratio (HAR) features</a:t>
            </a:r>
          </a:p>
        </p:txBody>
      </p:sp>
      <p:sp>
        <p:nvSpPr>
          <p:cNvPr id="67591" name="Text Box 6"/>
          <p:cNvSpPr txBox="1">
            <a:spLocks noChangeArrowheads="1"/>
          </p:cNvSpPr>
          <p:nvPr/>
        </p:nvSpPr>
        <p:spPr bwMode="auto">
          <a:xfrm>
            <a:off x="-3048" y="6354524"/>
            <a:ext cx="38320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682625" indent="-227013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000" dirty="0"/>
              <a:t>Wu et al, Journal of Applied Physics 108, 051101 (2010)</a:t>
            </a:r>
          </a:p>
        </p:txBody>
      </p:sp>
      <p:sp>
        <p:nvSpPr>
          <p:cNvPr id="67592" name="Line 2"/>
          <p:cNvSpPr>
            <a:spLocks noChangeShapeType="1"/>
          </p:cNvSpPr>
          <p:nvPr/>
        </p:nvSpPr>
        <p:spPr bwMode="auto">
          <a:xfrm>
            <a:off x="338138" y="685800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050" name="Picture 2" descr="https://aip.scitation.org/na101/home/literatum/publisher/aip/journals/content/jap/2010/jap.2010.108.issue-5/1.3474652/production/images/large/1.3474652.figures.f12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63"/>
          <a:stretch/>
        </p:blipFill>
        <p:spPr bwMode="auto">
          <a:xfrm>
            <a:off x="1943177" y="3482963"/>
            <a:ext cx="5251006" cy="253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48135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8"/>
          <p:cNvSpPr>
            <a:spLocks noChangeShapeType="1"/>
          </p:cNvSpPr>
          <p:nvPr/>
        </p:nvSpPr>
        <p:spPr bwMode="auto">
          <a:xfrm>
            <a:off x="685800" y="6858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3336885" y="116632"/>
            <a:ext cx="2598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800" dirty="0">
                <a:solidFill>
                  <a:prstClr val="black"/>
                </a:solidFill>
              </a:rPr>
              <a:t>CONCLUSION</a:t>
            </a:r>
            <a:endParaRPr kumimoji="0" lang="en-US" altLang="zh-TW" sz="2800" baseline="-25000" dirty="0">
              <a:solidFill>
                <a:prstClr val="black"/>
              </a:solidFill>
            </a:endParaRPr>
          </a:p>
        </p:txBody>
      </p: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2" name="Line 4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13" name="Text Box 4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600" b="1" dirty="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600" b="1" dirty="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Institute for Plasma Science &amp; Engr.</a:t>
              </a:r>
            </a:p>
          </p:txBody>
        </p:sp>
      </p:grpSp>
      <p:sp>
        <p:nvSpPr>
          <p:cNvPr id="11" name="TextBox 7">
            <a:extLst>
              <a:ext uri="{FF2B5EF4-FFF2-40B4-BE49-F238E27FC236}">
                <a16:creationId xmlns:a16="http://schemas.microsoft.com/office/drawing/2014/main" id="{00045150-3FE3-4300-856F-F2268C548E55}"/>
              </a:ext>
            </a:extLst>
          </p:cNvPr>
          <p:cNvSpPr txBox="1"/>
          <p:nvPr/>
        </p:nvSpPr>
        <p:spPr>
          <a:xfrm>
            <a:off x="71443" y="891201"/>
            <a:ext cx="895667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1470" indent="-28575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We computationally investigated the use of non-sinusoidal voltage waveforms on the charged particle dynamics in an </a:t>
            </a:r>
            <a:r>
              <a:rPr lang="en-US" altLang="ko-KR" sz="2000" b="1" dirty="0" err="1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Ar</a:t>
            </a: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/CF</a:t>
            </a:r>
            <a:r>
              <a:rPr lang="en-US" altLang="ko-KR" sz="2000" b="1" baseline="-25000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4</a:t>
            </a: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/O</a:t>
            </a:r>
            <a:r>
              <a:rPr lang="en-US" altLang="ko-KR" sz="2000" b="1" baseline="-25000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2</a:t>
            </a: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ko-KR" sz="2000" b="1" dirty="0" err="1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CCP</a:t>
            </a: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</a:p>
          <a:p>
            <a:pPr marL="331470" indent="-28575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By changing the phase of the even harmonics significant control of electron and ion distributions can be achieved, as a result of </a:t>
            </a:r>
          </a:p>
          <a:p>
            <a:pPr marL="788670" lvl="1" indent="-28575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the electrical asymmetry effect and </a:t>
            </a:r>
          </a:p>
          <a:p>
            <a:pPr marL="788670" lvl="1" indent="-28575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the generation of electric field reversal in the sheath</a:t>
            </a:r>
          </a:p>
          <a:p>
            <a:pPr marL="331470" indent="-28575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Maximum energy and directionality of surface incident electrons as well as ions was observed for low phase angles, however, the EEADs are sensitive to secondary geometrical effects.</a:t>
            </a:r>
          </a:p>
          <a:p>
            <a:pPr marL="331470" indent="-28575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The direct ion energy dependence allows for control of the etch rate </a:t>
            </a:r>
          </a:p>
          <a:p>
            <a:pPr marL="331470" indent="-28575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Customizing the EEAD enabled better control of the sidewall slope during SiO</a:t>
            </a:r>
            <a:r>
              <a:rPr lang="en-US" altLang="ko-KR" sz="2000" b="1" baseline="-25000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2</a:t>
            </a: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etching and increased etch rate – both attributed to reduction of in-feature charging.   </a:t>
            </a:r>
          </a:p>
        </p:txBody>
      </p:sp>
    </p:spTree>
    <p:extLst>
      <p:ext uri="{BB962C8B-B14F-4D97-AF65-F5344CB8AC3E}">
        <p14:creationId xmlns:p14="http://schemas.microsoft.com/office/powerpoint/2010/main" val="3540375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8"/>
          <p:cNvSpPr>
            <a:spLocks noChangeShapeType="1"/>
          </p:cNvSpPr>
          <p:nvPr/>
        </p:nvSpPr>
        <p:spPr bwMode="auto">
          <a:xfrm>
            <a:off x="685800" y="6858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3069143" y="116632"/>
            <a:ext cx="31341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TW" sz="3000" dirty="0"/>
              <a:t>ETCH DEFECTS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892" y="852697"/>
            <a:ext cx="418011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1800" i="0" dirty="0">
                <a:ea typeface="SimSun" pitchFamily="2" charset="-122"/>
              </a:rPr>
              <a:t>The dynamics of charging of HAR features is largely governed by </a:t>
            </a:r>
          </a:p>
          <a:p>
            <a:pPr lvl="1">
              <a:buFont typeface="Symbol" pitchFamily="18" charset="2"/>
              <a:buChar char="·"/>
            </a:pPr>
            <a:r>
              <a:rPr lang="en-US" altLang="ko-KR" sz="1800" i="0" dirty="0">
                <a:ea typeface="SimSun" pitchFamily="2" charset="-122"/>
              </a:rPr>
              <a:t>Ions: narrow angular distributions and high energy</a:t>
            </a:r>
          </a:p>
          <a:p>
            <a:pPr lvl="1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1800" i="0" dirty="0">
                <a:ea typeface="SimSun" pitchFamily="2" charset="-122"/>
              </a:rPr>
              <a:t>Electrons:  Broad angular distribution and low energy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1800" i="0" dirty="0">
                <a:ea typeface="SimSun" pitchFamily="2" charset="-122"/>
              </a:rPr>
              <a:t>This can result in negative charging of the top of the feature and  positive charging of lower parts.</a:t>
            </a:r>
          </a:p>
        </p:txBody>
      </p: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2" name="Line 4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3" name="Text Box 4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ko-KR" sz="1600" b="1" dirty="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University of Michigan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ko-KR" sz="1600" b="1" dirty="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Institute for Plasma Science &amp; Engr.</a:t>
              </a:r>
            </a:p>
          </p:txBody>
        </p:sp>
      </p:grpSp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815B6E29-00D9-48A5-9A15-BEE3BD6FB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886" y="810189"/>
            <a:ext cx="4764227" cy="2861595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7AE95F5E-1A06-4909-82D8-88B908EAD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2" y="4019494"/>
            <a:ext cx="9028113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1800" i="0" dirty="0">
                <a:ea typeface="SimSun" pitchFamily="2" charset="-122"/>
              </a:rPr>
              <a:t>The resulting electric field can deflect incoming ions and cause unwanted feature deformation such as notching, trenching and twisting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1800" i="0" dirty="0">
                <a:ea typeface="SimSun" pitchFamily="2" charset="-122"/>
              </a:rPr>
              <a:t>Previous work has shown that the charged particle EADs onto wafers in rare gas CCPs can be controlled by voltage waveform tailoring (</a:t>
            </a:r>
            <a:r>
              <a:rPr lang="en-US" altLang="ko-KR" sz="1800" i="0" dirty="0" err="1">
                <a:ea typeface="SimSun" pitchFamily="2" charset="-122"/>
              </a:rPr>
              <a:t>VWT</a:t>
            </a:r>
            <a:r>
              <a:rPr lang="en-US" altLang="ko-KR" sz="1800" i="0" dirty="0">
                <a:ea typeface="SimSun" pitchFamily="2" charset="-122"/>
              </a:rPr>
              <a:t>). 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endParaRPr lang="en-US" altLang="ko-KR" i="0" dirty="0">
              <a:ea typeface="SimSun" pitchFamily="2" charset="-122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9F82FE94-2BD6-4349-A566-141679478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1" y="5410079"/>
            <a:ext cx="9028113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1800" dirty="0">
                <a:ea typeface="SimSun" pitchFamily="2" charset="-122"/>
              </a:rPr>
              <a:t>This work aims to show a direct causal link between the applied voltage waveform and quality of the etched feature.  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endParaRPr lang="en-US" altLang="ko-KR" i="0" dirty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457350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1"/>
          </a:xfrm>
        </p:spPr>
        <p:txBody>
          <a:bodyPr/>
          <a:lstStyle/>
          <a:p>
            <a:r>
              <a:rPr lang="en-US" altLang="zh-CN" sz="3000" b="1" dirty="0">
                <a:latin typeface="Arial" panose="020B0604020202020204" pitchFamily="34" charset="0"/>
                <a:cs typeface="Arial" panose="020B0604020202020204" pitchFamily="34" charset="0"/>
              </a:rPr>
              <a:t>ELECTRIC FIELD REVERSAL</a:t>
            </a:r>
            <a:endParaRPr lang="zh-CN" alt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5308600" y="6207125"/>
            <a:ext cx="3770313" cy="582613"/>
            <a:chOff x="0" y="0"/>
            <a:chExt cx="2375" cy="367"/>
          </a:xfrm>
        </p:grpSpPr>
        <p:sp>
          <p:nvSpPr>
            <p:cNvPr id="13" name="Line 4"/>
            <p:cNvSpPr>
              <a:spLocks noChangeShapeType="1"/>
            </p:cNvSpPr>
            <p:nvPr/>
          </p:nvSpPr>
          <p:spPr bwMode="auto">
            <a:xfrm>
              <a:off x="36" y="0"/>
              <a:ext cx="2303" cy="1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endParaRPr lang="en-US" dirty="0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0" y="1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en-US" sz="1600" b="1" dirty="0">
                  <a:solidFill>
                    <a:prstClr val="black"/>
                  </a:solidFill>
                  <a:latin typeface="Arial" pitchFamily="34" charset="0"/>
                  <a:ea typeface="PMingLiU" pitchFamily="18" charset="-120"/>
                </a:rPr>
                <a:t>University of Michigan</a:t>
              </a:r>
            </a:p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en-US" sz="1600" b="1" dirty="0">
                  <a:solidFill>
                    <a:prstClr val="black"/>
                  </a:solidFill>
                  <a:latin typeface="Arial" pitchFamily="34" charset="0"/>
                  <a:ea typeface="PMingLiU" pitchFamily="18" charset="-120"/>
                </a:rPr>
                <a:t>Institute for Plasma Science &amp; Engr.</a:t>
              </a:r>
            </a:p>
          </p:txBody>
        </p:sp>
      </p:grpSp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486338" y="612305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6159727B-8043-4FCE-893D-0FBD6FD90C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599" y="809632"/>
                <a:ext cx="8686801" cy="2466968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400"/>
                  </a:spcAft>
                  <a:buFont typeface="Symbol" panose="05050102010706020507" pitchFamily="18" charset="2"/>
                  <a:buChar char="·"/>
                </a:pPr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Positive and negative fluxes to the wafer must balance over time</a:t>
                </a:r>
              </a:p>
              <a:p>
                <a:pPr marL="457200" lvl="1" indent="0">
                  <a:spcBef>
                    <a:spcPts val="0"/>
                  </a:spcBef>
                  <a:spcAft>
                    <a:spcPts val="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de-DE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de-DE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de-DE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𝜞</m:t>
                              </m:r>
                            </m:e>
                            <m:sub>
                              <m:r>
                                <a:rPr lang="en-US" altLang="de-DE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𝒊</m:t>
                              </m:r>
                            </m:sub>
                          </m:sSub>
                        </m:e>
                      </m:acc>
                      <m:r>
                        <a:rPr lang="en-US" altLang="de-DE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de-DE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de-DE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de-DE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𝜞</m:t>
                              </m:r>
                            </m:e>
                            <m:sub>
                              <m:r>
                                <a:rPr lang="en-US" altLang="de-DE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sub>
                          </m:sSub>
                        </m:e>
                      </m:acc>
                      <m:r>
                        <a:rPr lang="en-US" altLang="de-DE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altLang="zh-CN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·"/>
                </a:pPr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 a radio frequency (RF) excited discharge, electron flux to the wafer only occurs during sheath collapse</a:t>
                </a:r>
              </a:p>
              <a:p>
                <a:pPr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·"/>
                </a:pPr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 diffusive electron transport is insufficient to balance the ion flux, electrons must be accelerated toward the surface by electric field reversal in the sheath region.</a:t>
                </a:r>
              </a:p>
            </p:txBody>
          </p:sp>
        </mc:Choice>
        <mc:Fallback xmlns="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6159727B-8043-4FCE-893D-0FBD6FD90C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599" y="809632"/>
                <a:ext cx="8686801" cy="2466968"/>
              </a:xfrm>
              <a:blipFill>
                <a:blip r:embed="rId3"/>
                <a:stretch>
                  <a:fillRect l="-561" t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6159727B-8043-4FCE-893D-0FBD6FD90CD3}"/>
              </a:ext>
            </a:extLst>
          </p:cNvPr>
          <p:cNvSpPr txBox="1">
            <a:spLocks/>
          </p:cNvSpPr>
          <p:nvPr/>
        </p:nvSpPr>
        <p:spPr>
          <a:xfrm>
            <a:off x="237835" y="3453113"/>
            <a:ext cx="4648200" cy="2779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Increase electric field reversal by limiting electron transport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Short sheath collapse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·"/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Steep flanks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9BB28AB-79B4-45CA-A092-C5683DF9FD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2" t="6676" r="41152" b="23843"/>
          <a:stretch/>
        </p:blipFill>
        <p:spPr>
          <a:xfrm>
            <a:off x="4671030" y="3122613"/>
            <a:ext cx="4091970" cy="266541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E07AF74-3402-4EE7-8B1F-712EBBC0D6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000" t="77778" r="55834" b="15926"/>
          <a:stretch/>
        </p:blipFill>
        <p:spPr>
          <a:xfrm>
            <a:off x="8382000" y="5464174"/>
            <a:ext cx="381000" cy="32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1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21"/>
    </mc:Choice>
    <mc:Fallback xmlns="">
      <p:transition spd="slow" advTm="3582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1"/>
          </a:xfrm>
        </p:spPr>
        <p:txBody>
          <a:bodyPr/>
          <a:lstStyle/>
          <a:p>
            <a:r>
              <a:rPr lang="en-US" altLang="zh-CN" sz="3000" b="1" dirty="0">
                <a:latin typeface="Arial" panose="020B0604020202020204" pitchFamily="34" charset="0"/>
                <a:cs typeface="Arial" panose="020B0604020202020204" pitchFamily="34" charset="0"/>
              </a:rPr>
              <a:t>ELECTRIC ASYMMETRY EFFECT</a:t>
            </a:r>
            <a:endParaRPr lang="zh-CN" alt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5308600" y="6207125"/>
            <a:ext cx="3770313" cy="582613"/>
            <a:chOff x="0" y="0"/>
            <a:chExt cx="2375" cy="367"/>
          </a:xfrm>
        </p:grpSpPr>
        <p:sp>
          <p:nvSpPr>
            <p:cNvPr id="13" name="Line 4"/>
            <p:cNvSpPr>
              <a:spLocks noChangeShapeType="1"/>
            </p:cNvSpPr>
            <p:nvPr/>
          </p:nvSpPr>
          <p:spPr bwMode="auto">
            <a:xfrm>
              <a:off x="36" y="0"/>
              <a:ext cx="2303" cy="1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endParaRPr lang="en-US" dirty="0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0" y="1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en-US" sz="1600" b="1" dirty="0">
                  <a:solidFill>
                    <a:prstClr val="black"/>
                  </a:solidFill>
                  <a:latin typeface="Arial" pitchFamily="34" charset="0"/>
                  <a:ea typeface="PMingLiU" pitchFamily="18" charset="-120"/>
                </a:rPr>
                <a:t>University of Michigan</a:t>
              </a:r>
            </a:p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en-US" sz="1600" b="1" dirty="0">
                  <a:solidFill>
                    <a:prstClr val="black"/>
                  </a:solidFill>
                  <a:latin typeface="Arial" pitchFamily="34" charset="0"/>
                  <a:ea typeface="PMingLiU" pitchFamily="18" charset="-120"/>
                </a:rPr>
                <a:t>Institute for Plasma Science &amp; Engr.</a:t>
              </a:r>
            </a:p>
          </p:txBody>
        </p:sp>
      </p:grpSp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486338" y="612305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6159727B-8043-4FCE-893D-0FBD6FD90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737" y="1150297"/>
            <a:ext cx="8686801" cy="509539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Even in geometrically symmetric CCP-systems a DC self-bias can be generated through the well documented electrical asymmetry effect (EAE)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This effect is a function of the absolute extrema of the applied voltage: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It has been shown to be controlled by the even harmonics of constructed waveforms.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·"/>
            </a:pP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291723"/>
              </p:ext>
            </p:extLst>
          </p:nvPr>
        </p:nvGraphicFramePr>
        <p:xfrm>
          <a:off x="2919413" y="3008313"/>
          <a:ext cx="255111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Equation" r:id="rId4" imgW="1193760" imgH="393480" progId="Equation.DSMT4">
                  <p:embed/>
                </p:oleObj>
              </mc:Choice>
              <mc:Fallback>
                <p:oleObj name="Equation" r:id="rId4" imgW="1193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19413" y="3008313"/>
                        <a:ext cx="2551112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77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21"/>
    </mc:Choice>
    <mc:Fallback xmlns="">
      <p:transition spd="slow" advTm="3582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1"/>
          </a:xfrm>
        </p:spPr>
        <p:txBody>
          <a:bodyPr/>
          <a:lstStyle/>
          <a:p>
            <a:r>
              <a:rPr lang="en-US" altLang="zh-CN" sz="3000" b="1" dirty="0">
                <a:latin typeface="Arial" panose="020B0604020202020204" pitchFamily="34" charset="0"/>
                <a:cs typeface="Arial" panose="020B0604020202020204" pitchFamily="34" charset="0"/>
              </a:rPr>
              <a:t>HYBRID PLASMA EQUIPMENT MODEL (HPEM)</a:t>
            </a:r>
            <a:endParaRPr lang="zh-CN" alt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5308600" y="6207125"/>
            <a:ext cx="3770313" cy="582613"/>
            <a:chOff x="0" y="0"/>
            <a:chExt cx="2375" cy="367"/>
          </a:xfrm>
        </p:grpSpPr>
        <p:sp>
          <p:nvSpPr>
            <p:cNvPr id="13" name="Line 4"/>
            <p:cNvSpPr>
              <a:spLocks noChangeShapeType="1"/>
            </p:cNvSpPr>
            <p:nvPr/>
          </p:nvSpPr>
          <p:spPr bwMode="auto">
            <a:xfrm>
              <a:off x="36" y="0"/>
              <a:ext cx="2303" cy="1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endParaRPr lang="en-US" dirty="0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0" y="1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en-US" sz="1600" b="1" dirty="0">
                  <a:solidFill>
                    <a:prstClr val="black"/>
                  </a:solidFill>
                  <a:latin typeface="Arial" pitchFamily="34" charset="0"/>
                  <a:ea typeface="PMingLiU" pitchFamily="18" charset="-120"/>
                </a:rPr>
                <a:t>University of Michigan</a:t>
              </a:r>
            </a:p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en-US" sz="1600" b="1" dirty="0">
                  <a:solidFill>
                    <a:prstClr val="black"/>
                  </a:solidFill>
                  <a:latin typeface="Arial" pitchFamily="34" charset="0"/>
                  <a:ea typeface="PMingLiU" pitchFamily="18" charset="-120"/>
                </a:rPr>
                <a:t>Institute for Plasma Science &amp; Engr.</a:t>
              </a:r>
            </a:p>
          </p:txBody>
        </p:sp>
      </p:grpSp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486338" y="612305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26E456-CE41-42D1-95B7-94280E9AA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77862"/>
            <a:ext cx="8229600" cy="54506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034803-D603-4B36-9B44-EBAE616B8D37}"/>
              </a:ext>
            </a:extLst>
          </p:cNvPr>
          <p:cNvSpPr/>
          <p:nvPr/>
        </p:nvSpPr>
        <p:spPr>
          <a:xfrm>
            <a:off x="4953000" y="1524000"/>
            <a:ext cx="1295400" cy="14478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E2AB11-E311-4B69-B9ED-61811D45ABDC}"/>
              </a:ext>
            </a:extLst>
          </p:cNvPr>
          <p:cNvSpPr/>
          <p:nvPr/>
        </p:nvSpPr>
        <p:spPr>
          <a:xfrm>
            <a:off x="4953000" y="3581398"/>
            <a:ext cx="1295400" cy="175260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E9FA76-248B-4F4C-897E-58E71B6A5FB3}"/>
              </a:ext>
            </a:extLst>
          </p:cNvPr>
          <p:cNvSpPr/>
          <p:nvPr/>
        </p:nvSpPr>
        <p:spPr>
          <a:xfrm>
            <a:off x="2895601" y="2590800"/>
            <a:ext cx="1295400" cy="251460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E07731-2A72-4403-A89F-7B780B621925}"/>
              </a:ext>
            </a:extLst>
          </p:cNvPr>
          <p:cNvSpPr/>
          <p:nvPr/>
        </p:nvSpPr>
        <p:spPr>
          <a:xfrm>
            <a:off x="2847975" y="838571"/>
            <a:ext cx="1438275" cy="533029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CD103A-2DA1-4D40-A679-CCD2EED6DDF3}"/>
              </a:ext>
            </a:extLst>
          </p:cNvPr>
          <p:cNvSpPr/>
          <p:nvPr/>
        </p:nvSpPr>
        <p:spPr>
          <a:xfrm>
            <a:off x="723901" y="3124201"/>
            <a:ext cx="1295400" cy="14478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C9C8C7-4547-4CFE-B61A-813E66533238}"/>
              </a:ext>
            </a:extLst>
          </p:cNvPr>
          <p:cNvSpPr/>
          <p:nvPr/>
        </p:nvSpPr>
        <p:spPr>
          <a:xfrm>
            <a:off x="685800" y="1453211"/>
            <a:ext cx="2057400" cy="908989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B904A5-356C-47EC-9CB3-719FDE72D836}"/>
              </a:ext>
            </a:extLst>
          </p:cNvPr>
          <p:cNvSpPr/>
          <p:nvPr/>
        </p:nvSpPr>
        <p:spPr>
          <a:xfrm>
            <a:off x="6388894" y="4250531"/>
            <a:ext cx="2101056" cy="141208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57D8B4-7AC9-4690-A122-115EEC5469C6}"/>
              </a:ext>
            </a:extLst>
          </p:cNvPr>
          <p:cNvSpPr/>
          <p:nvPr/>
        </p:nvSpPr>
        <p:spPr>
          <a:xfrm>
            <a:off x="7238999" y="2895599"/>
            <a:ext cx="1006079" cy="60960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6526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8"/>
          <p:cNvSpPr>
            <a:spLocks noChangeShapeType="1"/>
          </p:cNvSpPr>
          <p:nvPr/>
        </p:nvSpPr>
        <p:spPr bwMode="auto">
          <a:xfrm>
            <a:off x="685800" y="6858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1878201" y="116632"/>
            <a:ext cx="55161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800" dirty="0">
                <a:solidFill>
                  <a:prstClr val="black"/>
                </a:solidFill>
              </a:rPr>
              <a:t>2-FREQUENCY </a:t>
            </a:r>
            <a:r>
              <a:rPr kumimoji="0" lang="en-US" altLang="zh-TW" sz="2800" dirty="0" err="1">
                <a:solidFill>
                  <a:prstClr val="black"/>
                </a:solidFill>
              </a:rPr>
              <a:t>CCP</a:t>
            </a:r>
            <a:r>
              <a:rPr kumimoji="0" lang="en-US" altLang="zh-TW" sz="2800" dirty="0">
                <a:solidFill>
                  <a:prstClr val="black"/>
                </a:solidFill>
              </a:rPr>
              <a:t> WITH </a:t>
            </a:r>
            <a:r>
              <a:rPr kumimoji="0" lang="en-US" altLang="zh-TW" sz="2800" dirty="0" err="1">
                <a:solidFill>
                  <a:prstClr val="black"/>
                </a:solidFill>
              </a:rPr>
              <a:t>VWT</a:t>
            </a:r>
            <a:endParaRPr kumimoji="0" lang="en-US" altLang="zh-TW" sz="2800" baseline="-25000" dirty="0">
              <a:solidFill>
                <a:prstClr val="black"/>
              </a:solidFill>
            </a:endParaRPr>
          </a:p>
        </p:txBody>
      </p: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2" name="Line 4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13" name="Text Box 4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600" b="1" dirty="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600" b="1" dirty="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Institute for Plasma Science &amp; Engr.</a:t>
              </a:r>
            </a:p>
          </p:txBody>
        </p:sp>
      </p:grpSp>
      <p:sp>
        <p:nvSpPr>
          <p:cNvPr id="28" name="TextBox 7">
            <a:extLst>
              <a:ext uri="{FF2B5EF4-FFF2-40B4-BE49-F238E27FC236}">
                <a16:creationId xmlns:a16="http://schemas.microsoft.com/office/drawing/2014/main" id="{00045150-3FE3-4300-856F-F2268C548E55}"/>
              </a:ext>
            </a:extLst>
          </p:cNvPr>
          <p:cNvSpPr txBox="1"/>
          <p:nvPr/>
        </p:nvSpPr>
        <p:spPr>
          <a:xfrm>
            <a:off x="4514852" y="914400"/>
            <a:ext cx="4629148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ko-KR" b="1" dirty="0" err="1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Ar</a:t>
            </a:r>
            <a:r>
              <a:rPr lang="en-US" altLang="ko-KR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/CF</a:t>
            </a:r>
            <a:r>
              <a:rPr lang="en-US" altLang="ko-KR" b="1" baseline="-25000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4</a:t>
            </a:r>
            <a:r>
              <a:rPr lang="en-US" altLang="ko-KR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/O</a:t>
            </a:r>
            <a:r>
              <a:rPr lang="en-US" altLang="ko-KR" b="1" baseline="-25000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2  </a:t>
            </a:r>
            <a:r>
              <a:rPr lang="en-US" altLang="ko-KR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(75:15:10)</a:t>
            </a:r>
          </a:p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ko-KR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Flow Rate: 500 sccm</a:t>
            </a:r>
          </a:p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Pressure: 40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mTorr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Top Electrode: </a:t>
            </a:r>
          </a:p>
          <a:p>
            <a:pPr marL="502920" lvl="1"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Sinusoidal, </a:t>
            </a:r>
          </a:p>
          <a:p>
            <a:pPr marL="502920" lvl="1"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500 W, </a:t>
            </a:r>
          </a:p>
          <a:p>
            <a:pPr marL="502920" lvl="1"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80 MHz </a:t>
            </a:r>
          </a:p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ko-KR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Bottom Electrode: </a:t>
            </a:r>
          </a:p>
          <a:p>
            <a:pPr marL="788670" lvl="1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ko-KR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Tailored Waveform,</a:t>
            </a:r>
          </a:p>
          <a:p>
            <a:pPr marL="788670" lvl="1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ko-KR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</a:p>
          <a:p>
            <a:pPr marL="788670" lvl="1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ko-KR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1MHz,</a:t>
            </a:r>
          </a:p>
          <a:p>
            <a:pPr marL="788670" lvl="1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ko-KR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1 kW / 2 kW</a:t>
            </a:r>
            <a:endParaRPr lang="en-US" b="1" dirty="0">
              <a:solidFill>
                <a:srgbClr val="000000"/>
              </a:solidFill>
              <a:latin typeface="Arial"/>
              <a:ea typeface="宋体" charset="-122"/>
              <a:cs typeface="Arial"/>
              <a:sym typeface="Wingdings" panose="05000000000000000000" pitchFamily="2" charset="2"/>
            </a:endParaRPr>
          </a:p>
        </p:txBody>
      </p:sp>
      <p:pic>
        <p:nvPicPr>
          <p:cNvPr id="2" name="Picture 2" descr="\\uigel15.eecs.umich.edu\uigel15_share1\Archive\Articles\PSST-104477_2021_ArO2_VWT\Figures\Figure 1\VWT_Fig_01_Reactor_Layout_v04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445568"/>
            <a:ext cx="4495802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112567"/>
              </p:ext>
            </p:extLst>
          </p:nvPr>
        </p:nvGraphicFramePr>
        <p:xfrm>
          <a:off x="5364163" y="4072468"/>
          <a:ext cx="366395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" name="Equation" r:id="rId5" imgW="2577960" imgH="431640" progId="Equation.DSMT4">
                  <p:embed/>
                </p:oleObj>
              </mc:Choice>
              <mc:Fallback>
                <p:oleObj name="Equation" r:id="rId5" imgW="2577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072468"/>
                        <a:ext cx="3663950" cy="623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5038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8"/>
          <p:cNvSpPr>
            <a:spLocks noChangeShapeType="1"/>
          </p:cNvSpPr>
          <p:nvPr/>
        </p:nvSpPr>
        <p:spPr bwMode="auto">
          <a:xfrm>
            <a:off x="685800" y="6858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2095612" y="116632"/>
            <a:ext cx="50813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800" dirty="0">
                <a:solidFill>
                  <a:prstClr val="black"/>
                </a:solidFill>
              </a:rPr>
              <a:t>VWT </a:t>
            </a:r>
            <a:r>
              <a:rPr kumimoji="0" lang="en-US" altLang="zh-TW" sz="2800" dirty="0" err="1">
                <a:solidFill>
                  <a:prstClr val="black"/>
                </a:solidFill>
              </a:rPr>
              <a:t>Ar</a:t>
            </a:r>
            <a:r>
              <a:rPr kumimoji="0" lang="en-US" altLang="zh-TW" sz="2800" dirty="0">
                <a:solidFill>
                  <a:prstClr val="black"/>
                </a:solidFill>
              </a:rPr>
              <a:t>/CF</a:t>
            </a:r>
            <a:r>
              <a:rPr kumimoji="0" lang="en-US" altLang="zh-TW" sz="2800" baseline="-25000" dirty="0">
                <a:solidFill>
                  <a:prstClr val="black"/>
                </a:solidFill>
              </a:rPr>
              <a:t>4</a:t>
            </a:r>
            <a:r>
              <a:rPr kumimoji="0" lang="en-US" altLang="zh-TW" sz="2800" dirty="0">
                <a:solidFill>
                  <a:prstClr val="black"/>
                </a:solidFill>
              </a:rPr>
              <a:t>/O</a:t>
            </a:r>
            <a:r>
              <a:rPr kumimoji="0" lang="en-US" altLang="zh-TW" sz="2800" baseline="-25000" dirty="0">
                <a:solidFill>
                  <a:prstClr val="black"/>
                </a:solidFill>
              </a:rPr>
              <a:t>2 </a:t>
            </a:r>
            <a:r>
              <a:rPr kumimoji="0" lang="en-US" altLang="zh-TW" sz="2800" dirty="0">
                <a:solidFill>
                  <a:prstClr val="black"/>
                </a:solidFill>
              </a:rPr>
              <a:t>WAVEFORMS</a:t>
            </a:r>
          </a:p>
        </p:txBody>
      </p: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2" name="Line 4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13" name="Text Box 4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600" b="1" dirty="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600" b="1" dirty="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Institute for Plasma Science &amp; Engr.</a:t>
              </a: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80" b="17133"/>
          <a:stretch/>
        </p:blipFill>
        <p:spPr bwMode="auto">
          <a:xfrm>
            <a:off x="152400" y="4851400"/>
            <a:ext cx="4266428" cy="177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0" b="18326"/>
          <a:stretch/>
        </p:blipFill>
        <p:spPr bwMode="auto">
          <a:xfrm>
            <a:off x="152400" y="1028700"/>
            <a:ext cx="4266428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6" b="18085"/>
          <a:stretch/>
        </p:blipFill>
        <p:spPr bwMode="auto">
          <a:xfrm>
            <a:off x="4636274" y="965200"/>
            <a:ext cx="4266428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11" b="20315"/>
          <a:stretch/>
        </p:blipFill>
        <p:spPr bwMode="auto">
          <a:xfrm>
            <a:off x="152400" y="2895600"/>
            <a:ext cx="4266428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1" b="19596"/>
          <a:stretch/>
        </p:blipFill>
        <p:spPr bwMode="auto">
          <a:xfrm>
            <a:off x="4636274" y="2768600"/>
            <a:ext cx="426642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7">
            <a:extLst>
              <a:ext uri="{FF2B5EF4-FFF2-40B4-BE49-F238E27FC236}">
                <a16:creationId xmlns:a16="http://schemas.microsoft.com/office/drawing/2014/main" id="{00045150-3FE3-4300-856F-F2268C548E55}"/>
              </a:ext>
            </a:extLst>
          </p:cNvPr>
          <p:cNvSpPr txBox="1"/>
          <p:nvPr/>
        </p:nvSpPr>
        <p:spPr>
          <a:xfrm>
            <a:off x="2122625" y="685800"/>
            <a:ext cx="1564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>
              <a:spcBef>
                <a:spcPts val="0"/>
              </a:spcBef>
              <a:spcAft>
                <a:spcPts val="600"/>
              </a:spcAft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0° (peak)</a:t>
            </a:r>
            <a:endParaRPr lang="en-US" altLang="zh-TW" sz="20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2626" y="2672834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90°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593800" y="723444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45°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543334" y="2628900"/>
            <a:ext cx="86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135°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122626" y="4578866"/>
            <a:ext cx="1661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180°(valley)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3683" y="4948198"/>
            <a:ext cx="255181" cy="135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55825" y="3007317"/>
            <a:ext cx="255181" cy="135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8446" y="3038988"/>
            <a:ext cx="255181" cy="135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75260" y="1107262"/>
            <a:ext cx="127590" cy="233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3683" y="1079704"/>
            <a:ext cx="255181" cy="135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7">
            <a:extLst>
              <a:ext uri="{FF2B5EF4-FFF2-40B4-BE49-F238E27FC236}">
                <a16:creationId xmlns:a16="http://schemas.microsoft.com/office/drawing/2014/main" id="{EC878D0D-D4E7-4699-8893-30E565A6EAD1}"/>
              </a:ext>
            </a:extLst>
          </p:cNvPr>
          <p:cNvSpPr txBox="1"/>
          <p:nvPr/>
        </p:nvSpPr>
        <p:spPr>
          <a:xfrm>
            <a:off x="4278384" y="4572128"/>
            <a:ext cx="496628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ko-KR" sz="16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The phase angle controls the fractional time span during which the applied voltage is high (sheath collapsed) or low (sheath expanded)</a:t>
            </a:r>
          </a:p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ko-KR" sz="16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The expected sheath collapse is shortest for 0°(peak) and longest for 180 °(valley)</a:t>
            </a:r>
          </a:p>
        </p:txBody>
      </p:sp>
    </p:spTree>
    <p:extLst>
      <p:ext uri="{BB962C8B-B14F-4D97-AF65-F5344CB8AC3E}">
        <p14:creationId xmlns:p14="http://schemas.microsoft.com/office/powerpoint/2010/main" val="3029726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8"/>
          <p:cNvSpPr>
            <a:spLocks noChangeShapeType="1"/>
          </p:cNvSpPr>
          <p:nvPr/>
        </p:nvSpPr>
        <p:spPr bwMode="auto">
          <a:xfrm>
            <a:off x="685800" y="6858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1145383" y="116632"/>
            <a:ext cx="6981783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800" dirty="0">
                <a:solidFill>
                  <a:prstClr val="black"/>
                </a:solidFill>
              </a:rPr>
              <a:t>VWT IEADs TO WAFER – 500 W, 1000 W</a:t>
            </a:r>
            <a:endParaRPr kumimoji="0" lang="en-US" altLang="zh-TW" sz="2800" baseline="-250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zh-TW" sz="2800" baseline="-25000" dirty="0">
              <a:solidFill>
                <a:prstClr val="black"/>
              </a:solidFill>
            </a:endParaRPr>
          </a:p>
        </p:txBody>
      </p: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2" name="Line 4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13" name="Text Box 4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600" b="1" dirty="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ko-KR" sz="1600" b="1" dirty="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Institute for Plasma Science &amp; Engr.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521" y="1201115"/>
            <a:ext cx="1144677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5"/>
          <a:stretch/>
        </p:blipFill>
        <p:spPr>
          <a:xfrm>
            <a:off x="5491939" y="1201115"/>
            <a:ext cx="833264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0"/>
          <a:stretch/>
        </p:blipFill>
        <p:spPr>
          <a:xfrm>
            <a:off x="6421944" y="1201115"/>
            <a:ext cx="836980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5"/>
          <a:stretch/>
        </p:blipFill>
        <p:spPr>
          <a:xfrm>
            <a:off x="7400925" y="1201115"/>
            <a:ext cx="823192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6"/>
          <a:stretch/>
        </p:blipFill>
        <p:spPr>
          <a:xfrm>
            <a:off x="8315325" y="1201115"/>
            <a:ext cx="828675" cy="4572000"/>
          </a:xfrm>
          <a:prstGeom prst="rect">
            <a:avLst/>
          </a:prstGeom>
        </p:spPr>
      </p:pic>
      <p:sp>
        <p:nvSpPr>
          <p:cNvPr id="25" name="TextBox 7">
            <a:extLst>
              <a:ext uri="{FF2B5EF4-FFF2-40B4-BE49-F238E27FC236}">
                <a16:creationId xmlns:a16="http://schemas.microsoft.com/office/drawing/2014/main" id="{00045150-3FE3-4300-856F-F2268C548E55}"/>
              </a:ext>
            </a:extLst>
          </p:cNvPr>
          <p:cNvSpPr txBox="1"/>
          <p:nvPr/>
        </p:nvSpPr>
        <p:spPr>
          <a:xfrm>
            <a:off x="4636270" y="820377"/>
            <a:ext cx="4717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>
              <a:spcBef>
                <a:spcPts val="0"/>
              </a:spcBef>
              <a:spcAft>
                <a:spcPts val="600"/>
              </a:spcAft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0°        45°     90°     135°   180°</a:t>
            </a:r>
            <a:endParaRPr lang="en-US" altLang="zh-TW" sz="2000" b="1" dirty="0">
              <a:solidFill>
                <a:prstClr val="black"/>
              </a:solidFill>
            </a:endParaRP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857A4330-0E4E-4C04-848C-B752FC30913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373086" y="3453884"/>
            <a:ext cx="33147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lvl="1" indent="0" algn="ctr" fontAlgn="auto">
              <a:spcBef>
                <a:spcPts val="0"/>
              </a:spcBef>
              <a:spcAft>
                <a:spcPct val="50000"/>
              </a:spcAft>
            </a:pPr>
            <a:r>
              <a:rPr lang="en-US" altLang="ko-KR" sz="1800" i="0" dirty="0">
                <a:solidFill>
                  <a:prstClr val="black"/>
                </a:solidFill>
                <a:ea typeface="SimSun" pitchFamily="2" charset="-122"/>
                <a:cs typeface="Arial" panose="020B0604020202020204" pitchFamily="34" charset="0"/>
              </a:rPr>
              <a:t>Energy (eV)</a:t>
            </a: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857A4330-0E4E-4C04-848C-B752FC309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020" y="5699639"/>
            <a:ext cx="513805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lvl="1" indent="0" algn="ctr" fontAlgn="auto">
              <a:spcBef>
                <a:spcPts val="0"/>
              </a:spcBef>
              <a:spcAft>
                <a:spcPct val="50000"/>
              </a:spcAft>
            </a:pPr>
            <a:r>
              <a:rPr lang="en-US" altLang="ko-KR" sz="1800" i="0" dirty="0">
                <a:solidFill>
                  <a:prstClr val="black"/>
                </a:solidFill>
                <a:ea typeface="SimSun" pitchFamily="2" charset="-122"/>
                <a:cs typeface="Arial" panose="020B0604020202020204" pitchFamily="34" charset="0"/>
              </a:rPr>
              <a:t>Angle ( °)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00045150-3FE3-4300-856F-F2268C548E55}"/>
              </a:ext>
            </a:extLst>
          </p:cNvPr>
          <p:cNvSpPr txBox="1"/>
          <p:nvPr/>
        </p:nvSpPr>
        <p:spPr>
          <a:xfrm>
            <a:off x="82330" y="1498804"/>
            <a:ext cx="394810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ko-KR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The ion distributions onto the wafer reflect the trend of the DC self-bias.</a:t>
            </a:r>
            <a:endParaRPr lang="en-US" altLang="zh-TW" sz="2000" b="1" dirty="0">
              <a:solidFill>
                <a:prstClr val="black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zh-TW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The mean and peak ion energies decrease with phase angle.</a:t>
            </a:r>
          </a:p>
          <a:p>
            <a:pPr marL="331470" indent="-28575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zh-TW" sz="20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Due to the low fundamental frequency, ions might be responsive to sheath dynamics, producing the wide energy spread and multi peak structures.</a:t>
            </a:r>
            <a:endParaRPr lang="en-US" altLang="zh-TW" sz="2000" b="1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81912" y="6273887"/>
            <a:ext cx="26752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min                                    max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10733" y="6154852"/>
            <a:ext cx="15391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black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2 decade log scale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7" t="38667" r="25138" b="58406"/>
          <a:stretch/>
        </p:blipFill>
        <p:spPr bwMode="auto">
          <a:xfrm rot="10800000">
            <a:off x="3117597" y="6367292"/>
            <a:ext cx="1725389" cy="15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2770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4693</TotalTime>
  <Words>1684</Words>
  <Application>Microsoft Office PowerPoint</Application>
  <PresentationFormat>On-screen Show (4:3)</PresentationFormat>
  <Paragraphs>241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Symbol</vt:lpstr>
      <vt:lpstr>1_Office Theme</vt:lpstr>
      <vt:lpstr>Equation</vt:lpstr>
      <vt:lpstr>PowerPoint Presentation</vt:lpstr>
      <vt:lpstr>PLASMA ETCHING</vt:lpstr>
      <vt:lpstr>PowerPoint Presentation</vt:lpstr>
      <vt:lpstr>ELECTRIC FIELD REVERSAL</vt:lpstr>
      <vt:lpstr>ELECTRIC ASYMMETRY EFFECT</vt:lpstr>
      <vt:lpstr>HYBRID PLASMA EQUIPMENT MODEL (HPEM)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Cullen College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vmdonnel</dc:creator>
  <cp:lastModifiedBy>Krueger, Florian</cp:lastModifiedBy>
  <cp:revision>618</cp:revision>
  <cp:lastPrinted>2021-11-17T18:14:19Z</cp:lastPrinted>
  <dcterms:created xsi:type="dcterms:W3CDTF">2009-10-14T21:04:03Z</dcterms:created>
  <dcterms:modified xsi:type="dcterms:W3CDTF">2021-11-17T18:15:39Z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_SA">
    <vt:lpwstr>C:\Users\mjkus\Desktop\UC_Riverside_Seminar_2020_12\Purdue_2019_05_v07.pptx</vt:lpwstr>
  </property>
</Properties>
</file>