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76" r:id="rId3"/>
    <p:sldId id="279" r:id="rId4"/>
    <p:sldId id="280" r:id="rId5"/>
    <p:sldId id="368" r:id="rId6"/>
    <p:sldId id="369" r:id="rId7"/>
    <p:sldId id="370" r:id="rId8"/>
    <p:sldId id="371" r:id="rId9"/>
    <p:sldId id="372" r:id="rId10"/>
    <p:sldId id="374" r:id="rId11"/>
    <p:sldId id="359" r:id="rId12"/>
    <p:sldId id="376" r:id="rId13"/>
    <p:sldId id="377" r:id="rId14"/>
    <p:sldId id="378" r:id="rId15"/>
    <p:sldId id="379" r:id="rId16"/>
    <p:sldId id="38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995" autoAdjust="0"/>
  </p:normalViewPr>
  <p:slideViewPr>
    <p:cSldViewPr snapToGrid="0">
      <p:cViewPr varScale="1">
        <p:scale>
          <a:sx n="63" d="100"/>
          <a:sy n="63" d="100"/>
        </p:scale>
        <p:origin x="205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07D0D-1406-46C4-A5E6-102680C6894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2B410-1FF1-404C-B745-AEDE0878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9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73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4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38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68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50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29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7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7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5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1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05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1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B410-1FF1-404C-B745-AEDE0878E2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16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71747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88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3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952" y="1051560"/>
            <a:ext cx="3767328" cy="50017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ECFAF584-3645-4A43-B9CC-2D0C37B755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E9541F0-C74F-4AE4-A95D-9DF142B7C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A1F09EC4-246C-418E-8AC6-AEC144399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0" name="Line 2">
            <a:extLst>
              <a:ext uri="{FF2B5EF4-FFF2-40B4-BE49-F238E27FC236}">
                <a16:creationId xmlns:a16="http://schemas.microsoft.com/office/drawing/2014/main" id="{E8D60FB5-7997-4E8D-B91B-8C12DD5FA0A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76470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BED41F-C6D5-4CC4-9230-8EB561FC52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5350" y="1465834"/>
            <a:ext cx="4252595" cy="41732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0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050" y="1051560"/>
            <a:ext cx="3770312" cy="50017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ECFAF584-3645-4A43-B9CC-2D0C37B755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E9541F0-C74F-4AE4-A95D-9DF142B7C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A1F09EC4-246C-418E-8AC6-AEC144399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0" name="Line 2">
            <a:extLst>
              <a:ext uri="{FF2B5EF4-FFF2-40B4-BE49-F238E27FC236}">
                <a16:creationId xmlns:a16="http://schemas.microsoft.com/office/drawing/2014/main" id="{E8D60FB5-7997-4E8D-B91B-8C12DD5FA0A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76470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3A61E8-60DA-4607-BAE8-51A881E9D9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274" y="1416050"/>
            <a:ext cx="4252595" cy="41732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4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51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1560"/>
            <a:ext cx="3886200" cy="50017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1560"/>
            <a:ext cx="3886200" cy="50017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A2E1FA63-32C1-4A98-BEB9-5DB5FDBD67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26617837-C1A4-460C-8469-86B6210AB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73BA640A-0ECA-4F46-90E5-6EF0A597A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11" name="Line 2">
            <a:extLst>
              <a:ext uri="{FF2B5EF4-FFF2-40B4-BE49-F238E27FC236}">
                <a16:creationId xmlns:a16="http://schemas.microsoft.com/office/drawing/2014/main" id="{0F0481A6-B7DB-453F-A454-DD59DB453BB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76470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C3E11B-B075-4436-989C-D6542760C30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95654CE4-800B-42FC-A8C8-998C1CEDE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1D619629-9991-4F65-B0F5-BF106712B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  <p:sp>
        <p:nvSpPr>
          <p:cNvPr id="9" name="Line 2">
            <a:extLst>
              <a:ext uri="{FF2B5EF4-FFF2-40B4-BE49-F238E27FC236}">
                <a16:creationId xmlns:a16="http://schemas.microsoft.com/office/drawing/2014/main" id="{7F4330D8-D28E-4975-A75A-E3EE9325BA5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764704"/>
            <a:ext cx="746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7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24125-FE3C-4537-AA74-2C64791F24B9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4DAE19B-33B3-4153-B7D8-258AFDC489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73688" y="6165304"/>
            <a:ext cx="3770312" cy="582613"/>
            <a:chOff x="2953" y="3839"/>
            <a:chExt cx="2375" cy="367"/>
          </a:xfrm>
        </p:grpSpPr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9481CAEA-4F8C-4FAF-A8E9-84A45E2AF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DB8F6BD1-E69F-4D7B-8311-174EE1B4A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University of Michigan</a:t>
              </a:r>
            </a:p>
            <a:p>
              <a:pPr algn="ctr"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latin typeface="Arial" charset="0"/>
                </a:rPr>
                <a:t>Institute for Plasma Science &amp; Engr.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61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005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1051560"/>
            <a:ext cx="7680960" cy="500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576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724125-FE3C-4537-AA74-2C64791F24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9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2" r:id="rId3"/>
    <p:sldLayoutId id="2147483671" r:id="rId4"/>
    <p:sldLayoutId id="2147483668" r:id="rId5"/>
    <p:sldLayoutId id="2147483663" r:id="rId6"/>
    <p:sldLayoutId id="2147483664" r:id="rId7"/>
    <p:sldLayoutId id="2147483666" r:id="rId8"/>
    <p:sldLayoutId id="214748366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Symbol" panose="05050102010706020507" pitchFamily="18" charset="2"/>
        <a:buChar char="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C7603-4843-4CC8-B49C-D130AE256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275" y="516501"/>
            <a:ext cx="8738559" cy="1620802"/>
          </a:xfrm>
        </p:spPr>
        <p:txBody>
          <a:bodyPr/>
          <a:lstStyle/>
          <a:p>
            <a:r>
              <a:rPr lang="en-US" dirty="0"/>
              <a:t>PLASMA-PRODUCED REACTIVE SPECIES REACTIONS WITH LIQUID WATER DROPLETS*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FEFBD-86B9-4E7D-BBDE-95D1A868A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139" y="2635094"/>
            <a:ext cx="8628829" cy="3194205"/>
          </a:xfrm>
        </p:spPr>
        <p:txBody>
          <a:bodyPr>
            <a:noAutofit/>
          </a:bodyPr>
          <a:lstStyle/>
          <a:p>
            <a:r>
              <a:rPr lang="en-US" sz="3000" dirty="0"/>
              <a:t>Mackenzie Meyer</a:t>
            </a:r>
            <a:r>
              <a:rPr lang="en-US" sz="3000" baseline="30000" dirty="0"/>
              <a:t>1</a:t>
            </a:r>
            <a:r>
              <a:rPr lang="en-US" sz="3000" dirty="0"/>
              <a:t>, Gaurav Nayak</a:t>
            </a:r>
            <a:r>
              <a:rPr lang="en-US" sz="3000" baseline="30000" dirty="0"/>
              <a:t>2</a:t>
            </a:r>
            <a:r>
              <a:rPr lang="en-US" sz="3000" dirty="0"/>
              <a:t>, Peter Bruggeman</a:t>
            </a:r>
            <a:r>
              <a:rPr lang="en-US" sz="3000" baseline="30000" dirty="0"/>
              <a:t>2</a:t>
            </a:r>
            <a:r>
              <a:rPr lang="en-US" sz="3000" dirty="0"/>
              <a:t>, and Mark J. Kushner</a:t>
            </a:r>
            <a:r>
              <a:rPr lang="en-US" sz="3000" baseline="30000" dirty="0"/>
              <a:t>1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aseline="30000" dirty="0"/>
              <a:t>1</a:t>
            </a:r>
            <a:r>
              <a:rPr lang="en-US" sz="2400" dirty="0"/>
              <a:t>University of Michigan, Ann Arbor, MI 48109-2122 USA </a:t>
            </a:r>
            <a:r>
              <a:rPr lang="en-US" sz="2400" baseline="30000" dirty="0"/>
              <a:t>2</a:t>
            </a:r>
            <a:r>
              <a:rPr lang="en-US" sz="2400" dirty="0"/>
              <a:t>University of Minnesota, Minneapolis, MN 55455 USA</a:t>
            </a:r>
            <a:endParaRPr lang="en-US" sz="2400" baseline="30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maemeyer@umich.edu, mjkush@umich.edu</a:t>
            </a:r>
          </a:p>
          <a:p>
            <a:r>
              <a:rPr lang="en-US" sz="2800" dirty="0"/>
              <a:t>12</a:t>
            </a:r>
            <a:r>
              <a:rPr lang="en-US" sz="2800" baseline="30000" dirty="0"/>
              <a:t>th</a:t>
            </a:r>
            <a:r>
              <a:rPr lang="en-US" sz="2800" dirty="0"/>
              <a:t> Annual MIPSE Graduate Student Symposium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17 November 2021</a:t>
            </a:r>
          </a:p>
          <a:p>
            <a:endParaRPr lang="en-US" sz="1800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ADD8-22CE-45B3-9A80-61FF87794A85}"/>
              </a:ext>
            </a:extLst>
          </p:cNvPr>
          <p:cNvSpPr txBox="1"/>
          <p:nvPr/>
        </p:nvSpPr>
        <p:spPr>
          <a:xfrm>
            <a:off x="0" y="61027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 	Work supported by the National Science Foundation (PHY-1902878) and the Department of Energy Fusion Energy Sciences (DE-SC0020232).</a:t>
            </a:r>
          </a:p>
        </p:txBody>
      </p:sp>
    </p:spTree>
    <p:extLst>
      <p:ext uri="{BB962C8B-B14F-4D97-AF65-F5344CB8AC3E}">
        <p14:creationId xmlns:p14="http://schemas.microsoft.com/office/powerpoint/2010/main" val="293386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81F1B6-F2F5-4D83-B1EF-0E098AD2D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928" y="572523"/>
            <a:ext cx="36576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B9425-03D2-4657-9377-9075D4941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8800" y="572523"/>
            <a:ext cx="36576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79D235-FD25-463C-AC99-B1AD874DA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62516"/>
            <a:ext cx="9144000" cy="1143000"/>
          </a:xfrm>
        </p:spPr>
        <p:txBody>
          <a:bodyPr/>
          <a:lstStyle/>
          <a:p>
            <a:r>
              <a:rPr lang="en-US" dirty="0"/>
              <a:t>FORMATE DEGRADATION WITH VARYING DROPLET DIAMETER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337344" y="737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CAA831-D072-4857-845C-9CB902E44A2D}"/>
              </a:ext>
            </a:extLst>
          </p:cNvPr>
          <p:cNvSpPr txBox="1">
            <a:spLocks/>
          </p:cNvSpPr>
          <p:nvPr/>
        </p:nvSpPr>
        <p:spPr>
          <a:xfrm>
            <a:off x="95839" y="4547616"/>
            <a:ext cx="9048161" cy="1505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OH density increases as diameter increases and surface to volume ratio (SVR) decreases because H</a:t>
            </a:r>
            <a:r>
              <a:rPr lang="en-US" baseline="-25000" dirty="0"/>
              <a:t>2</a:t>
            </a:r>
            <a:r>
              <a:rPr lang="en-US" dirty="0"/>
              <a:t>O evaporation to gas increases.</a:t>
            </a:r>
          </a:p>
          <a:p>
            <a:pPr>
              <a:spcBef>
                <a:spcPts val="0"/>
              </a:spcBef>
            </a:pP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increases as SVR increases and diameter decreases.</a:t>
            </a:r>
          </a:p>
          <a:p>
            <a:pPr>
              <a:spcBef>
                <a:spcPts val="0"/>
              </a:spcBef>
            </a:pPr>
            <a:r>
              <a:rPr lang="en-US" dirty="0"/>
              <a:t>Remaining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 percentage decreases as SVR increases and diameter decreases.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00417-3485-449F-8113-044F6890165B}"/>
              </a:ext>
            </a:extLst>
          </p:cNvPr>
          <p:cNvSpPr txBox="1"/>
          <p:nvPr/>
        </p:nvSpPr>
        <p:spPr>
          <a:xfrm>
            <a:off x="914400" y="4119379"/>
            <a:ext cx="766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 density and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density at residence time, and formate degradation at 100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2371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5869-7458-43D5-B5B2-F20F565EBD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00584"/>
            <a:ext cx="9144000" cy="1143000"/>
          </a:xfrm>
        </p:spPr>
        <p:txBody>
          <a:bodyPr/>
          <a:lstStyle/>
          <a:p>
            <a:r>
              <a:rPr lang="en-US" dirty="0"/>
              <a:t>PLASMA HYDRODYNAMICS MODELING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D8A1C4-E24A-4B78-9054-75CD37508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66" y="1568779"/>
            <a:ext cx="4786134" cy="37225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F6A6-E447-439A-A2A0-054F64EA7D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546" y="802059"/>
            <a:ext cx="4937134" cy="56414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i="1" dirty="0" err="1"/>
              <a:t>nonPDPSIM</a:t>
            </a:r>
            <a:r>
              <a:rPr lang="en-US" dirty="0"/>
              <a:t> is a 2D modeling platform that addresses plasma transport on an unstructured mesh.</a:t>
            </a:r>
          </a:p>
          <a:p>
            <a:pPr>
              <a:spcBef>
                <a:spcPts val="0"/>
              </a:spcBef>
            </a:pPr>
            <a:r>
              <a:rPr lang="en-US" dirty="0"/>
              <a:t>Charged particle transport solved simultaneously with Poisson’s equation by a Newton-Raphson method.</a:t>
            </a:r>
          </a:p>
          <a:p>
            <a:pPr>
              <a:spcBef>
                <a:spcPts val="0"/>
              </a:spcBef>
            </a:pPr>
            <a:r>
              <a:rPr lang="en-US" dirty="0"/>
              <a:t>Electron temperature and continuity equations for neutrals implicitly solved after charged particle update.   </a:t>
            </a:r>
          </a:p>
          <a:p>
            <a:pPr>
              <a:spcBef>
                <a:spcPts val="0"/>
              </a:spcBef>
            </a:pPr>
            <a:r>
              <a:rPr lang="en-US" dirty="0"/>
              <a:t>Electron-impact rate coefficients obtained from stationary solutions of Boltzmann’s equation. </a:t>
            </a:r>
          </a:p>
          <a:p>
            <a:pPr>
              <a:spcBef>
                <a:spcPts val="0"/>
              </a:spcBef>
            </a:pPr>
            <a:r>
              <a:rPr lang="en-US" dirty="0"/>
              <a:t>Liquid treated similarly to gas with separate reaction mechanism.</a:t>
            </a:r>
          </a:p>
          <a:p>
            <a:pPr>
              <a:spcBef>
                <a:spcPts val="0"/>
              </a:spcBef>
            </a:pPr>
            <a:r>
              <a:rPr lang="en-US" dirty="0"/>
              <a:t>Evaporation by saturated vapor pressure of water on droplet surface.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37344" y="723657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</p:spTree>
    <p:extLst>
      <p:ext uri="{BB962C8B-B14F-4D97-AF65-F5344CB8AC3E}">
        <p14:creationId xmlns:p14="http://schemas.microsoft.com/office/powerpoint/2010/main" val="408907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5869-7458-43D5-B5B2-F20F565EBD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00584"/>
            <a:ext cx="9144000" cy="1143000"/>
          </a:xfrm>
        </p:spPr>
        <p:txBody>
          <a:bodyPr/>
          <a:lstStyle/>
          <a:p>
            <a:r>
              <a:rPr lang="en-US" dirty="0"/>
              <a:t>GEOMETRY, 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8A1C4-E24A-4B78-9054-75CD37508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344"/>
            <a:ext cx="5182300" cy="47111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F6A6-E447-439A-A2A0-054F64EA7D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00648" y="1042416"/>
            <a:ext cx="3943351" cy="53227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Liquid water droplet immersed in He RF glow discharge.</a:t>
            </a:r>
          </a:p>
          <a:p>
            <a:pPr>
              <a:spcBef>
                <a:spcPts val="0"/>
              </a:spcBef>
            </a:pPr>
            <a:r>
              <a:rPr lang="en-US" dirty="0"/>
              <a:t>He with air impurities (6 ppm N</a:t>
            </a:r>
            <a:r>
              <a:rPr lang="en-US" baseline="-25000" dirty="0"/>
              <a:t>2</a:t>
            </a:r>
            <a:r>
              <a:rPr lang="en-US" dirty="0"/>
              <a:t>, 1.5 ppm O</a:t>
            </a:r>
            <a:r>
              <a:rPr lang="en-US" baseline="-25000" dirty="0"/>
              <a:t>2</a:t>
            </a:r>
            <a:r>
              <a:rPr lang="en-US" dirty="0"/>
              <a:t>, 2.3 ppm H</a:t>
            </a:r>
            <a:r>
              <a:rPr lang="en-US" baseline="-25000" dirty="0"/>
              <a:t>2</a:t>
            </a:r>
            <a:r>
              <a:rPr lang="en-US" dirty="0"/>
              <a:t>O)</a:t>
            </a:r>
          </a:p>
          <a:p>
            <a:pPr>
              <a:spcBef>
                <a:spcPts val="0"/>
              </a:spcBef>
            </a:pPr>
            <a:r>
              <a:rPr lang="en-US" dirty="0"/>
              <a:t>Droplet diameter: 80 µm</a:t>
            </a:r>
          </a:p>
          <a:p>
            <a:pPr>
              <a:spcBef>
                <a:spcPts val="0"/>
              </a:spcBef>
            </a:pPr>
            <a:r>
              <a:rPr lang="en-US" dirty="0"/>
              <a:t>Pressure:  1 atm</a:t>
            </a:r>
          </a:p>
          <a:p>
            <a:pPr>
              <a:spcBef>
                <a:spcPts val="0"/>
              </a:spcBef>
            </a:pPr>
            <a:r>
              <a:rPr lang="en-US" dirty="0"/>
              <a:t>RF frequency:  13.56 MHz</a:t>
            </a:r>
          </a:p>
          <a:p>
            <a:pPr>
              <a:spcBef>
                <a:spcPts val="0"/>
              </a:spcBef>
            </a:pPr>
            <a:r>
              <a:rPr lang="en-US" dirty="0"/>
              <a:t>Simulated time:  52 µs (70 RF cycles)</a:t>
            </a:r>
          </a:p>
          <a:p>
            <a:pPr>
              <a:spcBef>
                <a:spcPts val="0"/>
              </a:spcBef>
            </a:pPr>
            <a:r>
              <a:rPr lang="en-US" dirty="0"/>
              <a:t>15 W of power deposited in plasma over RF cycle.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37344" y="723657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41310-103C-4184-ABB9-65EE1CCF7EB1}"/>
              </a:ext>
            </a:extLst>
          </p:cNvPr>
          <p:cNvSpPr txBox="1"/>
          <p:nvPr/>
        </p:nvSpPr>
        <p:spPr>
          <a:xfrm>
            <a:off x="1074392" y="5825045"/>
            <a:ext cx="3656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Geometry and mesh for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nonPDPSIM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49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5869-7458-43D5-B5B2-F20F565EBD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00584"/>
            <a:ext cx="9144000" cy="1143000"/>
          </a:xfrm>
        </p:spPr>
        <p:txBody>
          <a:bodyPr/>
          <a:lstStyle/>
          <a:p>
            <a:r>
              <a:rPr lang="en-US" dirty="0"/>
              <a:t>BULK PLASMA PROPERTIES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8A1C4-E24A-4B78-9054-75CD37508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85042"/>
            <a:ext cx="4799516" cy="51194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F6A6-E447-439A-A2A0-054F64EA7D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8176" y="1042416"/>
            <a:ext cx="4062787" cy="53227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Electron density oscillates over RF cycle, away from more negative electrode.</a:t>
            </a:r>
          </a:p>
          <a:p>
            <a:pPr>
              <a:spcBef>
                <a:spcPts val="0"/>
              </a:spcBef>
            </a:pPr>
            <a:r>
              <a:rPr lang="en-US" dirty="0"/>
              <a:t>Droplet produces “cut” through plasma – caused by shadowing by droplet in 2D simulation.</a:t>
            </a:r>
          </a:p>
          <a:p>
            <a:pPr>
              <a:spcBef>
                <a:spcPts val="0"/>
              </a:spcBef>
            </a:pPr>
            <a:r>
              <a:rPr lang="en-US" dirty="0"/>
              <a:t>E/N, T</a:t>
            </a:r>
            <a:r>
              <a:rPr lang="en-US" baseline="-25000" dirty="0"/>
              <a:t>e</a:t>
            </a:r>
            <a:r>
              <a:rPr lang="en-US" dirty="0"/>
              <a:t> are maximized in the sheaths near the electrodes.</a:t>
            </a:r>
          </a:p>
          <a:p>
            <a:pPr>
              <a:spcBef>
                <a:spcPts val="0"/>
              </a:spcBef>
            </a:pPr>
            <a:r>
              <a:rPr lang="en-US" dirty="0"/>
              <a:t>E/N, T</a:t>
            </a:r>
            <a:r>
              <a:rPr lang="en-US" baseline="-25000" dirty="0"/>
              <a:t>e</a:t>
            </a:r>
            <a:r>
              <a:rPr lang="en-US" dirty="0"/>
              <a:t> are minimized in bulk plasma.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37344" y="723657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3295E-BA0A-43FD-8902-C9127055739B}"/>
              </a:ext>
            </a:extLst>
          </p:cNvPr>
          <p:cNvSpPr txBox="1"/>
          <p:nvPr/>
        </p:nvSpPr>
        <p:spPr>
          <a:xfrm>
            <a:off x="368366" y="5919069"/>
            <a:ext cx="406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Bulk plasma properties time averaged over 70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RF cycle.</a:t>
            </a:r>
          </a:p>
        </p:txBody>
      </p:sp>
    </p:spTree>
    <p:extLst>
      <p:ext uri="{BB962C8B-B14F-4D97-AF65-F5344CB8AC3E}">
        <p14:creationId xmlns:p14="http://schemas.microsoft.com/office/powerpoint/2010/main" val="97358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5869-7458-43D5-B5B2-F20F565EBD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00584"/>
            <a:ext cx="9144000" cy="1143000"/>
          </a:xfrm>
        </p:spPr>
        <p:txBody>
          <a:bodyPr/>
          <a:lstStyle/>
          <a:p>
            <a:r>
              <a:rPr lang="en-US" dirty="0"/>
              <a:t>GAS PHASE OH DENSITY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8A1C4-E24A-4B78-9054-75CD37508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661" y="723657"/>
            <a:ext cx="3526678" cy="35266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F6A6-E447-439A-A2A0-054F64EA7D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8366" y="4531658"/>
            <a:ext cx="8602597" cy="18334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OH produced primarily near droplet due to evaporation of droplet.</a:t>
            </a:r>
          </a:p>
          <a:p>
            <a:pPr>
              <a:spcBef>
                <a:spcPts val="0"/>
              </a:spcBef>
            </a:pPr>
            <a:r>
              <a:rPr lang="en-US" dirty="0"/>
              <a:t>OH density maximized at poles of droplet.</a:t>
            </a:r>
          </a:p>
          <a:p>
            <a:pPr>
              <a:spcBef>
                <a:spcPts val="0"/>
              </a:spcBef>
            </a:pPr>
            <a:r>
              <a:rPr lang="en-US" dirty="0"/>
              <a:t>Maximum occurs at poles of droplet because time-averaged power deposited per electron is maximized at poles.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37344" y="723657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3295E-BA0A-43FD-8902-C9127055739B}"/>
              </a:ext>
            </a:extLst>
          </p:cNvPr>
          <p:cNvSpPr txBox="1"/>
          <p:nvPr/>
        </p:nvSpPr>
        <p:spPr>
          <a:xfrm>
            <a:off x="2509651" y="4198408"/>
            <a:ext cx="4062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 density at beginning of 70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RF cycle.</a:t>
            </a:r>
          </a:p>
        </p:txBody>
      </p:sp>
    </p:spTree>
    <p:extLst>
      <p:ext uri="{BB962C8B-B14F-4D97-AF65-F5344CB8AC3E}">
        <p14:creationId xmlns:p14="http://schemas.microsoft.com/office/powerpoint/2010/main" val="3014352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C9ABB1-7951-483C-B54A-BC62FFFDD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672448"/>
            <a:ext cx="3526678" cy="3526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D5869-7458-43D5-B5B2-F20F565EBD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00584"/>
            <a:ext cx="9144000" cy="1143000"/>
          </a:xfrm>
        </p:spPr>
        <p:txBody>
          <a:bodyPr/>
          <a:lstStyle/>
          <a:p>
            <a:r>
              <a:rPr lang="en-US" dirty="0"/>
              <a:t>AQUEOUS DENSITIES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8A1C4-E24A-4B78-9054-75CD37508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598" y="659462"/>
            <a:ext cx="3526678" cy="35266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F6A6-E447-439A-A2A0-054F64EA7D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8366" y="4531658"/>
            <a:ext cx="8602597" cy="18334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density uniform over droplet surface.</a:t>
            </a:r>
          </a:p>
          <a:p>
            <a:pPr>
              <a:spcBef>
                <a:spcPts val="0"/>
              </a:spcBef>
            </a:pP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less than 4.8 × 10</a:t>
            </a:r>
            <a:r>
              <a:rPr lang="en-US" baseline="30000" dirty="0"/>
              <a:t>8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at 6 µm from droplet surface.</a:t>
            </a:r>
          </a:p>
          <a:p>
            <a:pPr>
              <a:spcBef>
                <a:spcPts val="0"/>
              </a:spcBef>
            </a:pP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reacts with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 to produce CO</a:t>
            </a:r>
            <a:r>
              <a:rPr lang="en-US" baseline="30000" dirty="0"/>
              <a:t>-</a:t>
            </a:r>
            <a:r>
              <a:rPr lang="en-US" baseline="-25000" dirty="0"/>
              <a:t>2,aq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r>
              <a:rPr lang="en-US" dirty="0"/>
              <a:t>CO</a:t>
            </a:r>
            <a:r>
              <a:rPr lang="en-US" baseline="30000" dirty="0"/>
              <a:t>-</a:t>
            </a:r>
            <a:r>
              <a:rPr lang="en-US" baseline="-25000" dirty="0"/>
              <a:t>2,aq</a:t>
            </a:r>
            <a:r>
              <a:rPr lang="en-US" dirty="0"/>
              <a:t> density less than 6.5 × 10</a:t>
            </a:r>
            <a:r>
              <a:rPr lang="en-US" baseline="30000" dirty="0"/>
              <a:t>9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at 8 µm from droplet surface.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37344" y="723657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3295E-BA0A-43FD-8902-C9127055739B}"/>
              </a:ext>
            </a:extLst>
          </p:cNvPr>
          <p:cNvSpPr txBox="1"/>
          <p:nvPr/>
        </p:nvSpPr>
        <p:spPr>
          <a:xfrm>
            <a:off x="1986345" y="4155654"/>
            <a:ext cx="5171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and CO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2,aq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densities at beginning of 70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RF cycle.</a:t>
            </a:r>
          </a:p>
        </p:txBody>
      </p:sp>
    </p:spTree>
    <p:extLst>
      <p:ext uri="{BB962C8B-B14F-4D97-AF65-F5344CB8AC3E}">
        <p14:creationId xmlns:p14="http://schemas.microsoft.com/office/powerpoint/2010/main" val="4259548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60BC1-7FE7-494B-A2E6-F3D5734383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7344" y="910438"/>
            <a:ext cx="8690769" cy="514289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Interaction between </a:t>
            </a: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and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 dissolved in a water droplet immersed in a He plasma are investigated by global chemistry modeling and 2D modeling.</a:t>
            </a:r>
          </a:p>
          <a:p>
            <a:pPr>
              <a:spcBef>
                <a:spcPts val="0"/>
              </a:spcBef>
            </a:pP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increases during residence time, decreases after power is turned off.  </a:t>
            </a:r>
          </a:p>
          <a:p>
            <a:pPr>
              <a:spcBef>
                <a:spcPts val="0"/>
              </a:spcBef>
            </a:pPr>
            <a:r>
              <a:rPr lang="en-US" dirty="0"/>
              <a:t>Percentage of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 remaining after 10 </a:t>
            </a:r>
            <a:r>
              <a:rPr lang="en-US" dirty="0" err="1"/>
              <a:t>ms</a:t>
            </a:r>
            <a:r>
              <a:rPr lang="en-US" dirty="0"/>
              <a:t> residence time and 90 </a:t>
            </a:r>
            <a:r>
              <a:rPr lang="en-US" dirty="0" err="1"/>
              <a:t>ms</a:t>
            </a:r>
            <a:r>
              <a:rPr lang="en-US" dirty="0"/>
              <a:t> afterglow is 83%.</a:t>
            </a:r>
          </a:p>
          <a:p>
            <a:pPr>
              <a:spcBef>
                <a:spcPts val="0"/>
              </a:spcBef>
            </a:pPr>
            <a:r>
              <a:rPr lang="en-US" dirty="0"/>
              <a:t>As power, residence time, and SVR are increased, </a:t>
            </a: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at power off increases and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 at 100 </a:t>
            </a:r>
            <a:r>
              <a:rPr lang="en-US" dirty="0" err="1"/>
              <a:t>ms</a:t>
            </a:r>
            <a:r>
              <a:rPr lang="en-US" dirty="0"/>
              <a:t> decreases.</a:t>
            </a:r>
          </a:p>
          <a:p>
            <a:pPr>
              <a:spcBef>
                <a:spcPts val="0"/>
              </a:spcBef>
            </a:pPr>
            <a:r>
              <a:rPr lang="en-US" dirty="0"/>
              <a:t>2D modeling shows CO</a:t>
            </a:r>
            <a:r>
              <a:rPr lang="en-US" baseline="30000" dirty="0"/>
              <a:t>-</a:t>
            </a:r>
            <a:r>
              <a:rPr lang="en-US" baseline="-25000" dirty="0"/>
              <a:t>2,aq</a:t>
            </a:r>
            <a:r>
              <a:rPr lang="en-US" dirty="0"/>
              <a:t> produced within 8 µm of droplet surface.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214341-1B74-4DB2-8373-A68AD09242C1}"/>
              </a:ext>
            </a:extLst>
          </p:cNvPr>
          <p:cNvSpPr txBox="1">
            <a:spLocks/>
          </p:cNvSpPr>
          <p:nvPr/>
        </p:nvSpPr>
        <p:spPr>
          <a:xfrm>
            <a:off x="0" y="-15714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CONCLUDING REMARKS</a:t>
            </a:r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4FB46ED9-6EC3-453E-A203-1B7471AEB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44" y="695376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6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566D7-0BFC-4DE8-B073-10EE69DCED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51560"/>
            <a:ext cx="5330479" cy="50017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Plasma-liquid interactions play a pivotal role in plasma medicine and water treatment.</a:t>
            </a:r>
          </a:p>
          <a:p>
            <a:pPr>
              <a:spcBef>
                <a:spcPts val="0"/>
              </a:spcBef>
            </a:pPr>
            <a:r>
              <a:rPr lang="en-US" dirty="0"/>
              <a:t>Reactive oxygen and nitrogen species can oxidize complex organic molecules and produce biologically active compounds.</a:t>
            </a:r>
          </a:p>
          <a:p>
            <a:pPr>
              <a:spcBef>
                <a:spcPts val="0"/>
              </a:spcBef>
            </a:pPr>
            <a:r>
              <a:rPr lang="en-US" dirty="0"/>
              <a:t>Chemical activation of the liquid is limited by transport.</a:t>
            </a:r>
          </a:p>
          <a:p>
            <a:pPr>
              <a:spcBef>
                <a:spcPts val="0"/>
              </a:spcBef>
            </a:pPr>
            <a:r>
              <a:rPr lang="en-US" dirty="0"/>
              <a:t>High surface to volume ratio of liquid enables rapid activation.</a:t>
            </a:r>
          </a:p>
          <a:p>
            <a:pPr>
              <a:spcBef>
                <a:spcPts val="0"/>
              </a:spcBef>
            </a:pPr>
            <a:r>
              <a:rPr lang="en-US" dirty="0"/>
              <a:t>Producing reactive species near surface of liquid also enables rapid activation.</a:t>
            </a:r>
          </a:p>
        </p:txBody>
      </p:sp>
      <p:pic>
        <p:nvPicPr>
          <p:cNvPr id="7" name="Picture 6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AE946BDB-0CEF-47AE-AE05-40318ADD6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70" y="791866"/>
            <a:ext cx="3291840" cy="4355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5175317" y="5138742"/>
            <a:ext cx="3959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Argon plasma jet interacting with liquid water (E. Casado et al, Plasma Process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Polym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E2000030 (2020)). 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F8EB8B5-3B03-4D03-B08B-5BC09280461F}"/>
              </a:ext>
            </a:extLst>
          </p:cNvPr>
          <p:cNvSpPr txBox="1">
            <a:spLocks/>
          </p:cNvSpPr>
          <p:nvPr/>
        </p:nvSpPr>
        <p:spPr>
          <a:xfrm>
            <a:off x="0" y="-1005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PLASMA-LIQUID INTERACTIONS</a:t>
            </a:r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id="{9E78A933-DC1D-4284-BE2E-D502D33B4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44" y="76136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4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BDC48-5E19-4C1A-98BC-D0F32D7ADB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7386" y="904461"/>
            <a:ext cx="4515439" cy="5642643"/>
          </a:xfrm>
        </p:spPr>
        <p:txBody>
          <a:bodyPr>
            <a:noAutofit/>
          </a:bodyPr>
          <a:lstStyle/>
          <a:p>
            <a:r>
              <a:rPr lang="en-US" dirty="0"/>
              <a:t>Interactions at the surface of the liquid are not well understood.</a:t>
            </a:r>
          </a:p>
          <a:p>
            <a:pPr lvl="1">
              <a:spcBef>
                <a:spcPts val="0"/>
              </a:spcBef>
            </a:pPr>
            <a:r>
              <a:rPr lang="en-US" dirty="0"/>
              <a:t>Sheath dynamics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Concentrated water vapor near the surface due to evaporation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Short-lived species dynamics</a:t>
            </a:r>
          </a:p>
          <a:p>
            <a:pPr>
              <a:spcBef>
                <a:spcPts val="0"/>
              </a:spcBef>
            </a:pPr>
            <a:r>
              <a:rPr lang="en-US" dirty="0"/>
              <a:t>Reactions of short-lived species and water droplet are investigated by global chemistry modeling and 2D modeling.</a:t>
            </a:r>
          </a:p>
          <a:p>
            <a:pPr>
              <a:spcBef>
                <a:spcPts val="0"/>
              </a:spcBef>
            </a:pPr>
            <a:r>
              <a:rPr lang="en-US" dirty="0"/>
              <a:t>Global modeling provides long timescale results, while 2D modeling shows spatial dependence.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05BEC-51C1-46C5-8A55-03DDC369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6796" y="904461"/>
            <a:ext cx="4317204" cy="4317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6D1F8-643C-40C5-AF6C-637C87E6AB50}"/>
              </a:ext>
            </a:extLst>
          </p:cNvPr>
          <p:cNvSpPr txBox="1"/>
          <p:nvPr/>
        </p:nvSpPr>
        <p:spPr>
          <a:xfrm>
            <a:off x="4826796" y="5221664"/>
            <a:ext cx="431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Processes occurring in the plasma, interface, and bulk liquid.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6EBD28-EB86-4718-AADF-D3DF8A9589B8}"/>
              </a:ext>
            </a:extLst>
          </p:cNvPr>
          <p:cNvSpPr txBox="1">
            <a:spLocks/>
          </p:cNvSpPr>
          <p:nvPr/>
        </p:nvSpPr>
        <p:spPr>
          <a:xfrm>
            <a:off x="0" y="-1005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PLASMA-LIQUID INTERACTIONS</a:t>
            </a:r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8B81EE66-4C08-4B93-A588-4098781E1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44" y="76136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70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8A7F3-E854-48E1-8536-7DB9C3BD50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00584"/>
            <a:ext cx="9144000" cy="1143000"/>
          </a:xfrm>
        </p:spPr>
        <p:txBody>
          <a:bodyPr/>
          <a:lstStyle/>
          <a:p>
            <a:r>
              <a:rPr lang="en-US" dirty="0"/>
              <a:t>PLASMA-DROPLET APPARATUS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12A8B-3BC3-4612-8549-1B6EE7CB3FC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9682" y="1042131"/>
            <a:ext cx="4279770" cy="50017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Experimental reactor is an atmospheric pressure radio frequency (RF) glow discharge.</a:t>
            </a:r>
          </a:p>
          <a:p>
            <a:pPr>
              <a:spcBef>
                <a:spcPts val="0"/>
              </a:spcBef>
            </a:pPr>
            <a:r>
              <a:rPr lang="en-US" dirty="0"/>
              <a:t>Power: 5 – 15 W</a:t>
            </a:r>
          </a:p>
          <a:p>
            <a:pPr>
              <a:spcBef>
                <a:spcPts val="0"/>
              </a:spcBef>
            </a:pPr>
            <a:r>
              <a:rPr lang="en-US" dirty="0"/>
              <a:t>Electrode separation: 2 mm</a:t>
            </a:r>
          </a:p>
          <a:p>
            <a:pPr>
              <a:spcBef>
                <a:spcPts val="0"/>
              </a:spcBef>
            </a:pPr>
            <a:r>
              <a:rPr lang="en-US" dirty="0"/>
              <a:t>Varying gas mixtures (He, Ar, admixtures of molecular gases) </a:t>
            </a:r>
          </a:p>
          <a:p>
            <a:pPr>
              <a:spcBef>
                <a:spcPts val="0"/>
              </a:spcBef>
            </a:pPr>
            <a:r>
              <a:rPr lang="en-US" dirty="0"/>
              <a:t>Water droplets (10s of microns in diameter) are entrained in the gas flow.</a:t>
            </a:r>
          </a:p>
          <a:p>
            <a:pPr>
              <a:spcBef>
                <a:spcPts val="0"/>
              </a:spcBef>
            </a:pPr>
            <a:r>
              <a:rPr lang="en-US" dirty="0"/>
              <a:t>Formate (HCOO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) dissolved in water reacts with OH as measure of OH transport into droplet.</a:t>
            </a:r>
          </a:p>
        </p:txBody>
      </p:sp>
      <p:pic>
        <p:nvPicPr>
          <p:cNvPr id="5" name="Picture 4" descr="A picture containing indoor, kitchen, counter, sitting&#10;&#10;Description automatically generated">
            <a:extLst>
              <a:ext uri="{FF2B5EF4-FFF2-40B4-BE49-F238E27FC236}">
                <a16:creationId xmlns:a16="http://schemas.microsoft.com/office/drawing/2014/main" id="{3EA5278E-9361-4AD5-A783-5A7CB4A6B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4103"/>
            <a:ext cx="4447223" cy="3170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89CF03-7B94-4EA7-8EAA-327BD8FDEBD9}"/>
              </a:ext>
            </a:extLst>
          </p:cNvPr>
          <p:cNvSpPr txBox="1"/>
          <p:nvPr/>
        </p:nvSpPr>
        <p:spPr>
          <a:xfrm>
            <a:off x="4572000" y="4912149"/>
            <a:ext cx="444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plasma reactor (G.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Oinuma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et al, Plasma Sources Sci. Technol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29 095002 (2020)).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37344" y="76136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</p:spTree>
    <p:extLst>
      <p:ext uri="{BB962C8B-B14F-4D97-AF65-F5344CB8AC3E}">
        <p14:creationId xmlns:p14="http://schemas.microsoft.com/office/powerpoint/2010/main" val="319079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F6A6-E447-439A-A2A0-054F64EA7D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7344" y="863019"/>
            <a:ext cx="8633618" cy="56414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i="1" dirty="0" err="1"/>
              <a:t>GlobalKin</a:t>
            </a:r>
            <a:r>
              <a:rPr lang="en-US" dirty="0"/>
              <a:t> is a global plasma chemistry model solving for electron temperature, species densities, and gas temperature over time.</a:t>
            </a:r>
          </a:p>
          <a:p>
            <a:pPr>
              <a:spcBef>
                <a:spcPts val="0"/>
              </a:spcBef>
            </a:pPr>
            <a:r>
              <a:rPr lang="en-US" dirty="0"/>
              <a:t>Diffusion losses are accounted for by specifying the area of materials in contact with the plasma and diffusion length.</a:t>
            </a:r>
          </a:p>
          <a:p>
            <a:pPr>
              <a:spcBef>
                <a:spcPts val="0"/>
              </a:spcBef>
            </a:pPr>
            <a:r>
              <a:rPr lang="en-US" i="1" dirty="0" err="1"/>
              <a:t>GlobalKin</a:t>
            </a:r>
            <a:r>
              <a:rPr lang="en-US" dirty="0"/>
              <a:t> includes a liquid module.</a:t>
            </a:r>
          </a:p>
          <a:p>
            <a:pPr>
              <a:spcBef>
                <a:spcPts val="0"/>
              </a:spcBef>
            </a:pPr>
            <a:r>
              <a:rPr lang="en-US" dirty="0"/>
              <a:t>Interactions between the gas and liquid are diffusion and Henry’s law equilibrium. </a:t>
            </a:r>
          </a:p>
          <a:p>
            <a:pPr>
              <a:spcBef>
                <a:spcPts val="0"/>
              </a:spcBef>
            </a:pPr>
            <a:r>
              <a:rPr lang="en-US" dirty="0"/>
              <a:t>Transport to droplet is specified by local diffusion length.</a:t>
            </a:r>
          </a:p>
          <a:p>
            <a:pPr>
              <a:spcBef>
                <a:spcPts val="0"/>
              </a:spcBef>
            </a:pPr>
            <a:r>
              <a:rPr lang="en-US" dirty="0"/>
              <a:t>A separate reaction mechanism is used for the liquid.</a:t>
            </a:r>
          </a:p>
          <a:p>
            <a:pPr>
              <a:spcBef>
                <a:spcPts val="0"/>
              </a:spcBef>
            </a:pPr>
            <a:r>
              <a:rPr lang="en-US" dirty="0"/>
              <a:t>Evaporation of water is considered by flux of water into the gas phase.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11FAF6-9630-4A75-AECC-9500E1460040}"/>
              </a:ext>
            </a:extLst>
          </p:cNvPr>
          <p:cNvSpPr txBox="1">
            <a:spLocks/>
          </p:cNvSpPr>
          <p:nvPr/>
        </p:nvSpPr>
        <p:spPr>
          <a:xfrm>
            <a:off x="0" y="-1005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GLOBAL CHEMISTRY MODELING</a:t>
            </a:r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97AEDA61-4553-4595-B189-5B764000E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44" y="76136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23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715B1BEF-9744-4648-9B40-9CADE2CE6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3" y="820991"/>
            <a:ext cx="6400813" cy="2286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79D235-FD25-463C-AC99-B1AD874DA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62516"/>
            <a:ext cx="9144000" cy="1143000"/>
          </a:xfrm>
        </p:spPr>
        <p:txBody>
          <a:bodyPr/>
          <a:lstStyle/>
          <a:p>
            <a:r>
              <a:rPr lang="en-US" dirty="0"/>
              <a:t>GLOBAL MODELING CONDITIONS, REACTION MECHANISM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337344" y="737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837A53-80A1-4905-8C01-7539C6AD8F83}"/>
              </a:ext>
            </a:extLst>
          </p:cNvPr>
          <p:cNvSpPr txBox="1">
            <a:spLocks/>
          </p:cNvSpPr>
          <p:nvPr/>
        </p:nvSpPr>
        <p:spPr>
          <a:xfrm>
            <a:off x="95840" y="3429000"/>
            <a:ext cx="9048160" cy="27399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13.6 W for 10 </a:t>
            </a:r>
            <a:r>
              <a:rPr lang="en-US" dirty="0" err="1"/>
              <a:t>ms</a:t>
            </a:r>
            <a:r>
              <a:rPr lang="en-US" dirty="0"/>
              <a:t>, 100 </a:t>
            </a:r>
            <a:r>
              <a:rPr lang="en-US" dirty="0" err="1"/>
              <a:t>ms</a:t>
            </a:r>
            <a:r>
              <a:rPr lang="en-US" dirty="0"/>
              <a:t> total</a:t>
            </a:r>
          </a:p>
          <a:p>
            <a:pPr>
              <a:spcBef>
                <a:spcPts val="0"/>
              </a:spcBef>
            </a:pPr>
            <a:r>
              <a:rPr lang="en-US" dirty="0"/>
              <a:t>Flow rate:  1 </a:t>
            </a:r>
            <a:r>
              <a:rPr lang="en-US" dirty="0" err="1"/>
              <a:t>slm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He with air impurities (6 ppm N</a:t>
            </a:r>
            <a:r>
              <a:rPr lang="en-US" baseline="-25000" dirty="0"/>
              <a:t>2</a:t>
            </a:r>
            <a:r>
              <a:rPr lang="en-US" dirty="0"/>
              <a:t>, 2.3 ppm H</a:t>
            </a:r>
            <a:r>
              <a:rPr lang="en-US" baseline="-25000" dirty="0"/>
              <a:t>2</a:t>
            </a:r>
            <a:r>
              <a:rPr lang="en-US" dirty="0"/>
              <a:t>O, 1.5 ppm 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>
              <a:spcBef>
                <a:spcPts val="0"/>
              </a:spcBef>
            </a:pPr>
            <a:r>
              <a:rPr lang="en-US" dirty="0"/>
              <a:t>56 µm diameter water droplet with 2 mM formate (HCOO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) </a:t>
            </a:r>
          </a:p>
          <a:p>
            <a:pPr>
              <a:spcBef>
                <a:spcPts val="0"/>
              </a:spcBef>
            </a:pPr>
            <a:r>
              <a:rPr lang="en-US" dirty="0"/>
              <a:t>Volume between electrodes is analyzed (0.2 cm × 0.95 cm × 1.91 cm).</a:t>
            </a:r>
          </a:p>
          <a:p>
            <a:pPr>
              <a:spcBef>
                <a:spcPts val="0"/>
              </a:spcBef>
            </a:pPr>
            <a:r>
              <a:rPr lang="en-US" dirty="0"/>
              <a:t>Formate reactions include equilibrium reactions with formic acid, reaction with OH.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3FCDD-DDCA-467A-904A-340CE5B17E3C}"/>
              </a:ext>
            </a:extLst>
          </p:cNvPr>
          <p:cNvSpPr txBox="1"/>
          <p:nvPr/>
        </p:nvSpPr>
        <p:spPr>
          <a:xfrm>
            <a:off x="2533182" y="3047283"/>
            <a:ext cx="407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Reactions involving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formate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in the liquid.</a:t>
            </a:r>
          </a:p>
        </p:txBody>
      </p:sp>
    </p:spTree>
    <p:extLst>
      <p:ext uri="{BB962C8B-B14F-4D97-AF65-F5344CB8AC3E}">
        <p14:creationId xmlns:p14="http://schemas.microsoft.com/office/powerpoint/2010/main" val="378365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9AC7A3-B2AD-4741-A5D2-6B36EA3A8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2752" y="592095"/>
            <a:ext cx="4641248" cy="4641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79D235-FD25-463C-AC99-B1AD874DA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62516"/>
            <a:ext cx="9144000" cy="1143000"/>
          </a:xfrm>
        </p:spPr>
        <p:txBody>
          <a:bodyPr/>
          <a:lstStyle/>
          <a:p>
            <a:r>
              <a:rPr lang="en-US" dirty="0"/>
              <a:t>FORMATE DEGRADATION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337344" y="737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CAA831-D072-4857-845C-9CB902E44A2D}"/>
              </a:ext>
            </a:extLst>
          </p:cNvPr>
          <p:cNvSpPr txBox="1">
            <a:spLocks/>
          </p:cNvSpPr>
          <p:nvPr/>
        </p:nvSpPr>
        <p:spPr>
          <a:xfrm>
            <a:off x="22687" y="751967"/>
            <a:ext cx="4732193" cy="5041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Electron density is constant during residence time (power on period), rapidly decreases afterwards.</a:t>
            </a:r>
          </a:p>
          <a:p>
            <a:pPr>
              <a:spcBef>
                <a:spcPts val="0"/>
              </a:spcBef>
            </a:pPr>
            <a:r>
              <a:rPr lang="en-US" dirty="0"/>
              <a:t>OH density decreases after initial spike and then slightly increases near residence time.  </a:t>
            </a:r>
          </a:p>
          <a:p>
            <a:pPr>
              <a:spcBef>
                <a:spcPts val="0"/>
              </a:spcBef>
            </a:pP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density increases during residence time.  </a:t>
            </a:r>
          </a:p>
          <a:p>
            <a:pPr>
              <a:spcBef>
                <a:spcPts val="0"/>
              </a:spcBef>
            </a:pPr>
            <a:r>
              <a:rPr lang="en-US" dirty="0"/>
              <a:t>Both gas phase and aqueous OH densities decrease after the residence time.</a:t>
            </a:r>
          </a:p>
          <a:p>
            <a:pPr>
              <a:spcBef>
                <a:spcPts val="0"/>
              </a:spcBef>
            </a:pPr>
            <a:r>
              <a:rPr lang="en-US" dirty="0"/>
              <a:t>CO</a:t>
            </a:r>
            <a:r>
              <a:rPr lang="en-US" baseline="30000" dirty="0"/>
              <a:t>-</a:t>
            </a:r>
            <a:r>
              <a:rPr lang="en-US" baseline="-25000" dirty="0"/>
              <a:t>2,aq</a:t>
            </a:r>
            <a:r>
              <a:rPr lang="en-US" dirty="0"/>
              <a:t> density increases during residence time, reaches constant value after residence time.</a:t>
            </a:r>
          </a:p>
          <a:p>
            <a:pPr>
              <a:spcBef>
                <a:spcPts val="0"/>
              </a:spcBef>
            </a:pPr>
            <a:r>
              <a:rPr lang="en-US" dirty="0"/>
              <a:t>Percent of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 remaining decreases during residence time, is 83% at 100 </a:t>
            </a:r>
            <a:r>
              <a:rPr lang="en-US" dirty="0" err="1"/>
              <a:t>ms.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00417-3485-449F-8113-044F6890165B}"/>
              </a:ext>
            </a:extLst>
          </p:cNvPr>
          <p:cNvSpPr txBox="1"/>
          <p:nvPr/>
        </p:nvSpPr>
        <p:spPr>
          <a:xfrm>
            <a:off x="4572000" y="509320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Species densities and formate degradation over 100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Left axis is logarithmic.</a:t>
            </a:r>
          </a:p>
        </p:txBody>
      </p:sp>
    </p:spTree>
    <p:extLst>
      <p:ext uri="{BB962C8B-B14F-4D97-AF65-F5344CB8AC3E}">
        <p14:creationId xmlns:p14="http://schemas.microsoft.com/office/powerpoint/2010/main" val="156425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3DABC4-4649-49CC-A55B-D0565CB59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216" y="360446"/>
            <a:ext cx="5506617" cy="55066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B10BEF-BFC1-4B3F-9E88-14D7CEFDC65C}"/>
              </a:ext>
            </a:extLst>
          </p:cNvPr>
          <p:cNvSpPr txBox="1"/>
          <p:nvPr/>
        </p:nvSpPr>
        <p:spPr>
          <a:xfrm>
            <a:off x="4000500" y="5694987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 density and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density at residence time, and formate degradation at 100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9D235-FD25-463C-AC99-B1AD874DA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62516"/>
            <a:ext cx="9144000" cy="1143000"/>
          </a:xfrm>
        </p:spPr>
        <p:txBody>
          <a:bodyPr/>
          <a:lstStyle/>
          <a:p>
            <a:r>
              <a:rPr lang="en-US" dirty="0"/>
              <a:t>FORMATE DEGRADATION WITH VARYING POWER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337344" y="737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CAA831-D072-4857-845C-9CB902E44A2D}"/>
              </a:ext>
            </a:extLst>
          </p:cNvPr>
          <p:cNvSpPr txBox="1">
            <a:spLocks/>
          </p:cNvSpPr>
          <p:nvPr/>
        </p:nvSpPr>
        <p:spPr>
          <a:xfrm>
            <a:off x="95839" y="1056767"/>
            <a:ext cx="3488609" cy="4996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Power value is changed.</a:t>
            </a:r>
          </a:p>
          <a:p>
            <a:pPr>
              <a:spcBef>
                <a:spcPts val="0"/>
              </a:spcBef>
            </a:pPr>
            <a:r>
              <a:rPr lang="en-US" dirty="0"/>
              <a:t>As power increases beyond 2 W, OH density decreases.</a:t>
            </a:r>
          </a:p>
          <a:p>
            <a:pPr>
              <a:spcBef>
                <a:spcPts val="0"/>
              </a:spcBef>
            </a:pP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density increases as power increases.</a:t>
            </a:r>
          </a:p>
          <a:p>
            <a:pPr>
              <a:spcBef>
                <a:spcPts val="0"/>
              </a:spcBef>
            </a:pPr>
            <a:r>
              <a:rPr lang="en-US" dirty="0"/>
              <a:t>Since </a:t>
            </a: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density increases, more reactions with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 occur.</a:t>
            </a:r>
          </a:p>
          <a:p>
            <a:pPr>
              <a:spcBef>
                <a:spcPts val="0"/>
              </a:spcBef>
            </a:pPr>
            <a:r>
              <a:rPr lang="en-US" dirty="0"/>
              <a:t>Percent of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baseline="-25000" dirty="0"/>
              <a:t> </a:t>
            </a:r>
            <a:r>
              <a:rPr lang="en-US" dirty="0"/>
              <a:t>remaining at 100 </a:t>
            </a:r>
            <a:r>
              <a:rPr lang="en-US" dirty="0" err="1"/>
              <a:t>ms</a:t>
            </a:r>
            <a:r>
              <a:rPr lang="en-US" dirty="0"/>
              <a:t> decreases because </a:t>
            </a: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density increases.</a:t>
            </a:r>
          </a:p>
        </p:txBody>
      </p:sp>
    </p:spTree>
    <p:extLst>
      <p:ext uri="{BB962C8B-B14F-4D97-AF65-F5344CB8AC3E}">
        <p14:creationId xmlns:p14="http://schemas.microsoft.com/office/powerpoint/2010/main" val="316075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1C7EDB-32A8-4F9C-92B5-845191A73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216" y="360446"/>
            <a:ext cx="5506617" cy="55066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12DD68-609A-4D1D-A34B-95BE8F46691B}"/>
              </a:ext>
            </a:extLst>
          </p:cNvPr>
          <p:cNvSpPr txBox="1"/>
          <p:nvPr/>
        </p:nvSpPr>
        <p:spPr>
          <a:xfrm>
            <a:off x="4000500" y="5694987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 density and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density at residence time, and formate degradation at 100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9D235-FD25-463C-AC99-B1AD874DA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62516"/>
            <a:ext cx="9144000" cy="1143000"/>
          </a:xfrm>
        </p:spPr>
        <p:txBody>
          <a:bodyPr/>
          <a:lstStyle/>
          <a:p>
            <a:r>
              <a:rPr lang="en-US" dirty="0"/>
              <a:t>FORMATE DEGRADATION WITH VARYING RESIDENCE TIME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University of Michigan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rPr>
                <a:t>Institute for Plasma Science &amp; Engr.</a:t>
              </a:r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337344" y="73753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C8EFC-6CBE-459E-854C-C51FD6D4A159}"/>
              </a:ext>
            </a:extLst>
          </p:cNvPr>
          <p:cNvSpPr txBox="1"/>
          <p:nvPr/>
        </p:nvSpPr>
        <p:spPr>
          <a:xfrm>
            <a:off x="95839" y="6438436"/>
            <a:ext cx="114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MIPSE_2021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CAA831-D072-4857-845C-9CB902E44A2D}"/>
              </a:ext>
            </a:extLst>
          </p:cNvPr>
          <p:cNvSpPr txBox="1">
            <a:spLocks/>
          </p:cNvSpPr>
          <p:nvPr/>
        </p:nvSpPr>
        <p:spPr>
          <a:xfrm>
            <a:off x="95839" y="737170"/>
            <a:ext cx="3488609" cy="4996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Symbol" panose="05050102010706020507" pitchFamily="18" charset="2"/>
              <a:buChar char="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Residence time (power on time) is changed, and flow rate is adjusted.</a:t>
            </a:r>
          </a:p>
          <a:p>
            <a:pPr>
              <a:spcBef>
                <a:spcPts val="0"/>
              </a:spcBef>
            </a:pPr>
            <a:r>
              <a:rPr lang="en-US" dirty="0"/>
              <a:t>OH density decreases for short residence times as H</a:t>
            </a:r>
            <a:r>
              <a:rPr lang="en-US" baseline="-25000" dirty="0"/>
              <a:t>2</a:t>
            </a:r>
            <a:r>
              <a:rPr lang="en-US" dirty="0"/>
              <a:t>O is being depleted.</a:t>
            </a:r>
          </a:p>
          <a:p>
            <a:pPr>
              <a:spcBef>
                <a:spcPts val="0"/>
              </a:spcBef>
            </a:pPr>
            <a:r>
              <a:rPr lang="en-US" dirty="0"/>
              <a:t>OH density increases at long residence times due to replenishment of H</a:t>
            </a:r>
            <a:r>
              <a:rPr lang="en-US" baseline="-25000" dirty="0"/>
              <a:t>2</a:t>
            </a:r>
            <a:r>
              <a:rPr lang="en-US" dirty="0"/>
              <a:t>O by evaporation.</a:t>
            </a:r>
          </a:p>
          <a:p>
            <a:pPr>
              <a:spcBef>
                <a:spcPts val="0"/>
              </a:spcBef>
            </a:pPr>
            <a:r>
              <a:rPr lang="en-US" dirty="0"/>
              <a:t>Lengthening residence time increases </a:t>
            </a: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density.</a:t>
            </a:r>
          </a:p>
          <a:p>
            <a:pPr>
              <a:spcBef>
                <a:spcPts val="0"/>
              </a:spcBef>
            </a:pPr>
            <a:r>
              <a:rPr lang="en-US" dirty="0"/>
              <a:t>Percent of HCOO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dirty="0"/>
              <a:t> remaining at 100 </a:t>
            </a:r>
            <a:r>
              <a:rPr lang="en-US" dirty="0" err="1"/>
              <a:t>ms</a:t>
            </a:r>
            <a:r>
              <a:rPr lang="en-US" dirty="0"/>
              <a:t> decreases because </a:t>
            </a:r>
            <a:r>
              <a:rPr lang="en-US" dirty="0" err="1"/>
              <a:t>OH</a:t>
            </a:r>
            <a:r>
              <a:rPr lang="en-US" baseline="-25000" dirty="0" err="1"/>
              <a:t>aq</a:t>
            </a:r>
            <a:r>
              <a:rPr lang="en-US" dirty="0"/>
              <a:t> density increases.</a:t>
            </a:r>
          </a:p>
        </p:txBody>
      </p:sp>
    </p:spTree>
    <p:extLst>
      <p:ext uri="{BB962C8B-B14F-4D97-AF65-F5344CB8AC3E}">
        <p14:creationId xmlns:p14="http://schemas.microsoft.com/office/powerpoint/2010/main" val="2644782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13522</TotalTime>
  <Words>1466</Words>
  <Application>Microsoft Office PowerPoint</Application>
  <PresentationFormat>On-screen Show (4:3)</PresentationFormat>
  <Paragraphs>174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Symbol</vt:lpstr>
      <vt:lpstr>Office Theme</vt:lpstr>
      <vt:lpstr>PLASMA-PRODUCED REACTIVE SPECIES REACTIONS WITH LIQUID WATER DROPLETS*</vt:lpstr>
      <vt:lpstr>PowerPoint Presentation</vt:lpstr>
      <vt:lpstr>PowerPoint Presentation</vt:lpstr>
      <vt:lpstr>PLASMA-DROPLET APPARATUS</vt:lpstr>
      <vt:lpstr>PowerPoint Presentation</vt:lpstr>
      <vt:lpstr>GLOBAL MODELING CONDITIONS, REACTION MECHANISM</vt:lpstr>
      <vt:lpstr>FORMATE DEGRADATION</vt:lpstr>
      <vt:lpstr>FORMATE DEGRADATION WITH VARYING POWER</vt:lpstr>
      <vt:lpstr>FORMATE DEGRADATION WITH VARYING RESIDENCE TIME</vt:lpstr>
      <vt:lpstr>FORMATE DEGRADATION WITH VARYING DROPLET DIAMETER</vt:lpstr>
      <vt:lpstr>PLASMA HYDRODYNAMICS MODELING</vt:lpstr>
      <vt:lpstr>GEOMETRY, CONDITIONS</vt:lpstr>
      <vt:lpstr>BULK PLASMA PROPERTIES</vt:lpstr>
      <vt:lpstr>GAS PHASE OH DENSITY</vt:lpstr>
      <vt:lpstr>AQUEOUS DENSITIES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Meyer, Mackenzie</dc:creator>
  <cp:lastModifiedBy>Meyer, Mackenzie</cp:lastModifiedBy>
  <cp:revision>328</cp:revision>
  <dcterms:created xsi:type="dcterms:W3CDTF">2019-11-06T23:27:24Z</dcterms:created>
  <dcterms:modified xsi:type="dcterms:W3CDTF">2021-11-22T22:29:57Z</dcterms:modified>
</cp:coreProperties>
</file>