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3"/>
  </p:notesMasterIdLst>
  <p:sldIdLst>
    <p:sldId id="256" r:id="rId2"/>
  </p:sldIdLst>
  <p:sldSz cx="36576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4626"/>
    <a:srgbClr val="104D39"/>
    <a:srgbClr val="94AE4A"/>
    <a:srgbClr val="5350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105"/>
    <p:restoredTop sz="96197"/>
  </p:normalViewPr>
  <p:slideViewPr>
    <p:cSldViewPr snapToGrid="0" snapToObjects="1">
      <p:cViewPr>
        <p:scale>
          <a:sx n="42" d="100"/>
          <a:sy n="42" d="100"/>
        </p:scale>
        <p:origin x="368" y="-42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9F5E2F-55D7-8841-B5FF-3864A2331BB6}" type="datetimeFigureOut">
              <a:rPr lang="en-US" smtClean="0"/>
              <a:t>11/11/22</a:t>
            </a:fld>
            <a:endParaRPr lang="en-US"/>
          </a:p>
        </p:txBody>
      </p:sp>
      <p:sp>
        <p:nvSpPr>
          <p:cNvPr id="4" name="Slide Image Placeholder 3"/>
          <p:cNvSpPr>
            <a:spLocks noGrp="1" noRot="1" noChangeAspect="1"/>
          </p:cNvSpPr>
          <p:nvPr>
            <p:ph type="sldImg" idx="2"/>
          </p:nvPr>
        </p:nvSpPr>
        <p:spPr>
          <a:xfrm>
            <a:off x="1885950" y="1143000"/>
            <a:ext cx="30861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815FDC-50D3-5C48-B84C-010E9657206C}" type="slidenum">
              <a:rPr lang="en-US" smtClean="0"/>
              <a:t>‹#›</a:t>
            </a:fld>
            <a:endParaRPr lang="en-US"/>
          </a:p>
        </p:txBody>
      </p:sp>
    </p:spTree>
    <p:extLst>
      <p:ext uri="{BB962C8B-B14F-4D97-AF65-F5344CB8AC3E}">
        <p14:creationId xmlns:p14="http://schemas.microsoft.com/office/powerpoint/2010/main" val="387604096"/>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815FDC-50D3-5C48-B84C-010E9657206C}" type="slidenum">
              <a:rPr lang="en-US" smtClean="0"/>
              <a:t>1</a:t>
            </a:fld>
            <a:endParaRPr lang="en-US"/>
          </a:p>
        </p:txBody>
      </p:sp>
    </p:spTree>
    <p:extLst>
      <p:ext uri="{BB962C8B-B14F-4D97-AF65-F5344CB8AC3E}">
        <p14:creationId xmlns:p14="http://schemas.microsoft.com/office/powerpoint/2010/main" val="67842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5985937"/>
            <a:ext cx="31089600" cy="12733867"/>
          </a:xfrm>
        </p:spPr>
        <p:txBody>
          <a:bodyPr anchor="b"/>
          <a:lstStyle>
            <a:lvl1pPr algn="ctr">
              <a:defRPr sz="24000"/>
            </a:lvl1pPr>
          </a:lstStyle>
          <a:p>
            <a:r>
              <a:rPr lang="en-US"/>
              <a:t>Click to edit Master title style</a:t>
            </a:r>
            <a:endParaRPr lang="en-US" dirty="0"/>
          </a:p>
        </p:txBody>
      </p:sp>
      <p:sp>
        <p:nvSpPr>
          <p:cNvPr id="3" name="Subtitle 2"/>
          <p:cNvSpPr>
            <a:spLocks noGrp="1"/>
          </p:cNvSpPr>
          <p:nvPr>
            <p:ph type="subTitle" idx="1"/>
          </p:nvPr>
        </p:nvSpPr>
        <p:spPr>
          <a:xfrm>
            <a:off x="4572000" y="19210870"/>
            <a:ext cx="27432000" cy="8830731"/>
          </a:xfrm>
        </p:spPr>
        <p:txBody>
          <a:bodyPr/>
          <a:lstStyle>
            <a:lvl1pPr marL="0" indent="0" algn="ctr">
              <a:buNone/>
              <a:defRPr sz="9600"/>
            </a:lvl1pPr>
            <a:lvl2pPr marL="1828782" indent="0" algn="ctr">
              <a:buNone/>
              <a:defRPr sz="8000"/>
            </a:lvl2pPr>
            <a:lvl3pPr marL="3657563" indent="0" algn="ctr">
              <a:buNone/>
              <a:defRPr sz="7200"/>
            </a:lvl3pPr>
            <a:lvl4pPr marL="5486345" indent="0" algn="ctr">
              <a:buNone/>
              <a:defRPr sz="6400"/>
            </a:lvl4pPr>
            <a:lvl5pPr marL="7315127" indent="0" algn="ctr">
              <a:buNone/>
              <a:defRPr sz="6400"/>
            </a:lvl5pPr>
            <a:lvl6pPr marL="9143909" indent="0" algn="ctr">
              <a:buNone/>
              <a:defRPr sz="6400"/>
            </a:lvl6pPr>
            <a:lvl7pPr marL="10972690" indent="0" algn="ctr">
              <a:buNone/>
              <a:defRPr sz="6400"/>
            </a:lvl7pPr>
            <a:lvl8pPr marL="12801472" indent="0" algn="ctr">
              <a:buNone/>
              <a:defRPr sz="6400"/>
            </a:lvl8pPr>
            <a:lvl9pPr marL="14630254" indent="0" algn="ctr">
              <a:buNone/>
              <a:defRPr sz="6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CEB9D4D-982F-7A41-A48E-1F804D9EED54}" type="datetimeFigureOut">
              <a:rPr lang="en-US" smtClean="0"/>
              <a:t>11/11/22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B8CA3F-BC3F-574C-85EA-C54205CFC9E4}" type="slidenum">
              <a:rPr lang="en-US" smtClean="0"/>
              <a:t>‹#›</a:t>
            </a:fld>
            <a:endParaRPr lang="en-US"/>
          </a:p>
        </p:txBody>
      </p:sp>
    </p:spTree>
    <p:extLst>
      <p:ext uri="{BB962C8B-B14F-4D97-AF65-F5344CB8AC3E}">
        <p14:creationId xmlns:p14="http://schemas.microsoft.com/office/powerpoint/2010/main" val="1043817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EB9D4D-982F-7A41-A48E-1F804D9EED54}" type="datetimeFigureOut">
              <a:rPr lang="en-US" smtClean="0"/>
              <a:t>11/11/22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B8CA3F-BC3F-574C-85EA-C54205CFC9E4}" type="slidenum">
              <a:rPr lang="en-US" smtClean="0"/>
              <a:t>‹#›</a:t>
            </a:fld>
            <a:endParaRPr lang="en-US"/>
          </a:p>
        </p:txBody>
      </p:sp>
    </p:spTree>
    <p:extLst>
      <p:ext uri="{BB962C8B-B14F-4D97-AF65-F5344CB8AC3E}">
        <p14:creationId xmlns:p14="http://schemas.microsoft.com/office/powerpoint/2010/main" val="771674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2" y="1947334"/>
            <a:ext cx="7886700" cy="3099646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2" y="1947334"/>
            <a:ext cx="23202900" cy="309964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EB9D4D-982F-7A41-A48E-1F804D9EED54}" type="datetimeFigureOut">
              <a:rPr lang="en-US" smtClean="0"/>
              <a:t>11/11/22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B8CA3F-BC3F-574C-85EA-C54205CFC9E4}" type="slidenum">
              <a:rPr lang="en-US" smtClean="0"/>
              <a:t>‹#›</a:t>
            </a:fld>
            <a:endParaRPr lang="en-US"/>
          </a:p>
        </p:txBody>
      </p:sp>
    </p:spTree>
    <p:extLst>
      <p:ext uri="{BB962C8B-B14F-4D97-AF65-F5344CB8AC3E}">
        <p14:creationId xmlns:p14="http://schemas.microsoft.com/office/powerpoint/2010/main" val="3617286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EB9D4D-982F-7A41-A48E-1F804D9EED54}" type="datetimeFigureOut">
              <a:rPr lang="en-US" smtClean="0"/>
              <a:t>11/11/22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B8CA3F-BC3F-574C-85EA-C54205CFC9E4}" type="slidenum">
              <a:rPr lang="en-US" smtClean="0"/>
              <a:t>‹#›</a:t>
            </a:fld>
            <a:endParaRPr lang="en-US"/>
          </a:p>
        </p:txBody>
      </p:sp>
    </p:spTree>
    <p:extLst>
      <p:ext uri="{BB962C8B-B14F-4D97-AF65-F5344CB8AC3E}">
        <p14:creationId xmlns:p14="http://schemas.microsoft.com/office/powerpoint/2010/main" val="3905803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2" y="9118613"/>
            <a:ext cx="31546800" cy="15214597"/>
          </a:xfrm>
        </p:spPr>
        <p:txBody>
          <a:bodyPr anchor="b"/>
          <a:lstStyle>
            <a:lvl1pPr>
              <a:defRPr sz="24000"/>
            </a:lvl1pPr>
          </a:lstStyle>
          <a:p>
            <a:r>
              <a:rPr lang="en-US"/>
              <a:t>Click to edit Master title style</a:t>
            </a:r>
            <a:endParaRPr lang="en-US" dirty="0"/>
          </a:p>
        </p:txBody>
      </p:sp>
      <p:sp>
        <p:nvSpPr>
          <p:cNvPr id="3" name="Text Placeholder 2"/>
          <p:cNvSpPr>
            <a:spLocks noGrp="1"/>
          </p:cNvSpPr>
          <p:nvPr>
            <p:ph type="body" idx="1"/>
          </p:nvPr>
        </p:nvSpPr>
        <p:spPr>
          <a:xfrm>
            <a:off x="2495552" y="24477145"/>
            <a:ext cx="31546800" cy="8000997"/>
          </a:xfrm>
        </p:spPr>
        <p:txBody>
          <a:bodyPr/>
          <a:lstStyle>
            <a:lvl1pPr marL="0" indent="0">
              <a:buNone/>
              <a:defRPr sz="9600">
                <a:solidFill>
                  <a:schemeClr val="tx1"/>
                </a:solidFill>
              </a:defRPr>
            </a:lvl1pPr>
            <a:lvl2pPr marL="1828782" indent="0">
              <a:buNone/>
              <a:defRPr sz="8000">
                <a:solidFill>
                  <a:schemeClr val="tx1">
                    <a:tint val="75000"/>
                  </a:schemeClr>
                </a:solidFill>
              </a:defRPr>
            </a:lvl2pPr>
            <a:lvl3pPr marL="3657563" indent="0">
              <a:buNone/>
              <a:defRPr sz="7200">
                <a:solidFill>
                  <a:schemeClr val="tx1">
                    <a:tint val="75000"/>
                  </a:schemeClr>
                </a:solidFill>
              </a:defRPr>
            </a:lvl3pPr>
            <a:lvl4pPr marL="5486345" indent="0">
              <a:buNone/>
              <a:defRPr sz="6400">
                <a:solidFill>
                  <a:schemeClr val="tx1">
                    <a:tint val="75000"/>
                  </a:schemeClr>
                </a:solidFill>
              </a:defRPr>
            </a:lvl4pPr>
            <a:lvl5pPr marL="7315127" indent="0">
              <a:buNone/>
              <a:defRPr sz="6400">
                <a:solidFill>
                  <a:schemeClr val="tx1">
                    <a:tint val="75000"/>
                  </a:schemeClr>
                </a:solidFill>
              </a:defRPr>
            </a:lvl5pPr>
            <a:lvl6pPr marL="9143909" indent="0">
              <a:buNone/>
              <a:defRPr sz="6400">
                <a:solidFill>
                  <a:schemeClr val="tx1">
                    <a:tint val="75000"/>
                  </a:schemeClr>
                </a:solidFill>
              </a:defRPr>
            </a:lvl6pPr>
            <a:lvl7pPr marL="10972690" indent="0">
              <a:buNone/>
              <a:defRPr sz="6400">
                <a:solidFill>
                  <a:schemeClr val="tx1">
                    <a:tint val="75000"/>
                  </a:schemeClr>
                </a:solidFill>
              </a:defRPr>
            </a:lvl7pPr>
            <a:lvl8pPr marL="12801472" indent="0">
              <a:buNone/>
              <a:defRPr sz="6400">
                <a:solidFill>
                  <a:schemeClr val="tx1">
                    <a:tint val="75000"/>
                  </a:schemeClr>
                </a:solidFill>
              </a:defRPr>
            </a:lvl8pPr>
            <a:lvl9pPr marL="14630254" indent="0">
              <a:buNone/>
              <a:defRPr sz="6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EB9D4D-982F-7A41-A48E-1F804D9EED54}" type="datetimeFigureOut">
              <a:rPr lang="en-US" smtClean="0"/>
              <a:t>11/11/22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B8CA3F-BC3F-574C-85EA-C54205CFC9E4}" type="slidenum">
              <a:rPr lang="en-US" smtClean="0"/>
              <a:t>‹#›</a:t>
            </a:fld>
            <a:endParaRPr lang="en-US"/>
          </a:p>
        </p:txBody>
      </p:sp>
    </p:spTree>
    <p:extLst>
      <p:ext uri="{BB962C8B-B14F-4D97-AF65-F5344CB8AC3E}">
        <p14:creationId xmlns:p14="http://schemas.microsoft.com/office/powerpoint/2010/main" val="2664106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9736668"/>
            <a:ext cx="15544800" cy="232071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9736668"/>
            <a:ext cx="15544800" cy="232071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EB9D4D-982F-7A41-A48E-1F804D9EED54}" type="datetimeFigureOut">
              <a:rPr lang="en-US" smtClean="0"/>
              <a:t>11/11/22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B8CA3F-BC3F-574C-85EA-C54205CFC9E4}" type="slidenum">
              <a:rPr lang="en-US" smtClean="0"/>
              <a:t>‹#›</a:t>
            </a:fld>
            <a:endParaRPr lang="en-US"/>
          </a:p>
        </p:txBody>
      </p:sp>
    </p:spTree>
    <p:extLst>
      <p:ext uri="{BB962C8B-B14F-4D97-AF65-F5344CB8AC3E}">
        <p14:creationId xmlns:p14="http://schemas.microsoft.com/office/powerpoint/2010/main" val="608784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947342"/>
            <a:ext cx="31546800" cy="7069669"/>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8" y="8966204"/>
            <a:ext cx="15473360" cy="4394197"/>
          </a:xfrm>
        </p:spPr>
        <p:txBody>
          <a:bodyPr anchor="b"/>
          <a:lstStyle>
            <a:lvl1pPr marL="0" indent="0">
              <a:buNone/>
              <a:defRPr sz="9600" b="1"/>
            </a:lvl1pPr>
            <a:lvl2pPr marL="1828782" indent="0">
              <a:buNone/>
              <a:defRPr sz="8000" b="1"/>
            </a:lvl2pPr>
            <a:lvl3pPr marL="3657563" indent="0">
              <a:buNone/>
              <a:defRPr sz="7200" b="1"/>
            </a:lvl3pPr>
            <a:lvl4pPr marL="5486345" indent="0">
              <a:buNone/>
              <a:defRPr sz="6400" b="1"/>
            </a:lvl4pPr>
            <a:lvl5pPr marL="7315127" indent="0">
              <a:buNone/>
              <a:defRPr sz="6400" b="1"/>
            </a:lvl5pPr>
            <a:lvl6pPr marL="9143909" indent="0">
              <a:buNone/>
              <a:defRPr sz="6400" b="1"/>
            </a:lvl6pPr>
            <a:lvl7pPr marL="10972690" indent="0">
              <a:buNone/>
              <a:defRPr sz="6400" b="1"/>
            </a:lvl7pPr>
            <a:lvl8pPr marL="12801472" indent="0">
              <a:buNone/>
              <a:defRPr sz="6400" b="1"/>
            </a:lvl8pPr>
            <a:lvl9pPr marL="14630254" indent="0">
              <a:buNone/>
              <a:defRPr sz="6400" b="1"/>
            </a:lvl9pPr>
          </a:lstStyle>
          <a:p>
            <a:pPr lvl="0"/>
            <a:r>
              <a:rPr lang="en-US"/>
              <a:t>Click to edit Master text styles</a:t>
            </a:r>
          </a:p>
        </p:txBody>
      </p:sp>
      <p:sp>
        <p:nvSpPr>
          <p:cNvPr id="4" name="Content Placeholder 3"/>
          <p:cNvSpPr>
            <a:spLocks noGrp="1"/>
          </p:cNvSpPr>
          <p:nvPr>
            <p:ph sz="half" idx="2"/>
          </p:nvPr>
        </p:nvSpPr>
        <p:spPr>
          <a:xfrm>
            <a:off x="2519368" y="13360400"/>
            <a:ext cx="15473360" cy="196511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2" y="8966204"/>
            <a:ext cx="15549564" cy="4394197"/>
          </a:xfrm>
        </p:spPr>
        <p:txBody>
          <a:bodyPr anchor="b"/>
          <a:lstStyle>
            <a:lvl1pPr marL="0" indent="0">
              <a:buNone/>
              <a:defRPr sz="9600" b="1"/>
            </a:lvl1pPr>
            <a:lvl2pPr marL="1828782" indent="0">
              <a:buNone/>
              <a:defRPr sz="8000" b="1"/>
            </a:lvl2pPr>
            <a:lvl3pPr marL="3657563" indent="0">
              <a:buNone/>
              <a:defRPr sz="7200" b="1"/>
            </a:lvl3pPr>
            <a:lvl4pPr marL="5486345" indent="0">
              <a:buNone/>
              <a:defRPr sz="6400" b="1"/>
            </a:lvl4pPr>
            <a:lvl5pPr marL="7315127" indent="0">
              <a:buNone/>
              <a:defRPr sz="6400" b="1"/>
            </a:lvl5pPr>
            <a:lvl6pPr marL="9143909" indent="0">
              <a:buNone/>
              <a:defRPr sz="6400" b="1"/>
            </a:lvl6pPr>
            <a:lvl7pPr marL="10972690" indent="0">
              <a:buNone/>
              <a:defRPr sz="6400" b="1"/>
            </a:lvl7pPr>
            <a:lvl8pPr marL="12801472" indent="0">
              <a:buNone/>
              <a:defRPr sz="6400" b="1"/>
            </a:lvl8pPr>
            <a:lvl9pPr marL="14630254" indent="0">
              <a:buNone/>
              <a:defRPr sz="6400" b="1"/>
            </a:lvl9pPr>
          </a:lstStyle>
          <a:p>
            <a:pPr lvl="0"/>
            <a:r>
              <a:rPr lang="en-US"/>
              <a:t>Click to edit Master text styles</a:t>
            </a:r>
          </a:p>
        </p:txBody>
      </p:sp>
      <p:sp>
        <p:nvSpPr>
          <p:cNvPr id="6" name="Content Placeholder 5"/>
          <p:cNvSpPr>
            <a:spLocks noGrp="1"/>
          </p:cNvSpPr>
          <p:nvPr>
            <p:ph sz="quarter" idx="4"/>
          </p:nvPr>
        </p:nvSpPr>
        <p:spPr>
          <a:xfrm>
            <a:off x="18516602" y="13360400"/>
            <a:ext cx="15549564" cy="196511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CEB9D4D-982F-7A41-A48E-1F804D9EED54}" type="datetimeFigureOut">
              <a:rPr lang="en-US" smtClean="0"/>
              <a:t>11/11/22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B8CA3F-BC3F-574C-85EA-C54205CFC9E4}" type="slidenum">
              <a:rPr lang="en-US" smtClean="0"/>
              <a:t>‹#›</a:t>
            </a:fld>
            <a:endParaRPr lang="en-US"/>
          </a:p>
        </p:txBody>
      </p:sp>
    </p:spTree>
    <p:extLst>
      <p:ext uri="{BB962C8B-B14F-4D97-AF65-F5344CB8AC3E}">
        <p14:creationId xmlns:p14="http://schemas.microsoft.com/office/powerpoint/2010/main" val="2970433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CEB9D4D-982F-7A41-A48E-1F804D9EED54}" type="datetimeFigureOut">
              <a:rPr lang="en-US" smtClean="0"/>
              <a:t>11/11/22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B8CA3F-BC3F-574C-85EA-C54205CFC9E4}" type="slidenum">
              <a:rPr lang="en-US" smtClean="0"/>
              <a:t>‹#›</a:t>
            </a:fld>
            <a:endParaRPr lang="en-US"/>
          </a:p>
        </p:txBody>
      </p:sp>
    </p:spTree>
    <p:extLst>
      <p:ext uri="{BB962C8B-B14F-4D97-AF65-F5344CB8AC3E}">
        <p14:creationId xmlns:p14="http://schemas.microsoft.com/office/powerpoint/2010/main" val="1402785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EB9D4D-982F-7A41-A48E-1F804D9EED54}" type="datetimeFigureOut">
              <a:rPr lang="en-US" smtClean="0"/>
              <a:t>11/11/22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B8CA3F-BC3F-574C-85EA-C54205CFC9E4}" type="slidenum">
              <a:rPr lang="en-US" smtClean="0"/>
              <a:t>‹#›</a:t>
            </a:fld>
            <a:endParaRPr lang="en-US"/>
          </a:p>
        </p:txBody>
      </p:sp>
    </p:spTree>
    <p:extLst>
      <p:ext uri="{BB962C8B-B14F-4D97-AF65-F5344CB8AC3E}">
        <p14:creationId xmlns:p14="http://schemas.microsoft.com/office/powerpoint/2010/main" val="3840989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4" y="2438400"/>
            <a:ext cx="11796712" cy="8534400"/>
          </a:xfrm>
        </p:spPr>
        <p:txBody>
          <a:bodyPr anchor="b"/>
          <a:lstStyle>
            <a:lvl1pPr>
              <a:defRPr sz="12800"/>
            </a:lvl1pPr>
          </a:lstStyle>
          <a:p>
            <a:r>
              <a:rPr lang="en-US"/>
              <a:t>Click to edit Master title style</a:t>
            </a:r>
            <a:endParaRPr lang="en-US" dirty="0"/>
          </a:p>
        </p:txBody>
      </p:sp>
      <p:sp>
        <p:nvSpPr>
          <p:cNvPr id="3" name="Content Placeholder 2"/>
          <p:cNvSpPr>
            <a:spLocks noGrp="1"/>
          </p:cNvSpPr>
          <p:nvPr>
            <p:ph idx="1"/>
          </p:nvPr>
        </p:nvSpPr>
        <p:spPr>
          <a:xfrm>
            <a:off x="15549564" y="5266275"/>
            <a:ext cx="18516600" cy="25992667"/>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4" y="10972801"/>
            <a:ext cx="11796712" cy="20328469"/>
          </a:xfrm>
        </p:spPr>
        <p:txBody>
          <a:bodyPr/>
          <a:lstStyle>
            <a:lvl1pPr marL="0" indent="0">
              <a:buNone/>
              <a:defRPr sz="6400"/>
            </a:lvl1pPr>
            <a:lvl2pPr marL="1828782" indent="0">
              <a:buNone/>
              <a:defRPr sz="5600"/>
            </a:lvl2pPr>
            <a:lvl3pPr marL="3657563" indent="0">
              <a:buNone/>
              <a:defRPr sz="4800"/>
            </a:lvl3pPr>
            <a:lvl4pPr marL="5486345" indent="0">
              <a:buNone/>
              <a:defRPr sz="4000"/>
            </a:lvl4pPr>
            <a:lvl5pPr marL="7315127" indent="0">
              <a:buNone/>
              <a:defRPr sz="4000"/>
            </a:lvl5pPr>
            <a:lvl6pPr marL="9143909" indent="0">
              <a:buNone/>
              <a:defRPr sz="4000"/>
            </a:lvl6pPr>
            <a:lvl7pPr marL="10972690" indent="0">
              <a:buNone/>
              <a:defRPr sz="4000"/>
            </a:lvl7pPr>
            <a:lvl8pPr marL="12801472" indent="0">
              <a:buNone/>
              <a:defRPr sz="4000"/>
            </a:lvl8pPr>
            <a:lvl9pPr marL="14630254"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DCEB9D4D-982F-7A41-A48E-1F804D9EED54}" type="datetimeFigureOut">
              <a:rPr lang="en-US" smtClean="0"/>
              <a:t>11/11/22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B8CA3F-BC3F-574C-85EA-C54205CFC9E4}" type="slidenum">
              <a:rPr lang="en-US" smtClean="0"/>
              <a:t>‹#›</a:t>
            </a:fld>
            <a:endParaRPr lang="en-US"/>
          </a:p>
        </p:txBody>
      </p:sp>
    </p:spTree>
    <p:extLst>
      <p:ext uri="{BB962C8B-B14F-4D97-AF65-F5344CB8AC3E}">
        <p14:creationId xmlns:p14="http://schemas.microsoft.com/office/powerpoint/2010/main" val="2053171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4" y="2438400"/>
            <a:ext cx="11796712" cy="8534400"/>
          </a:xfrm>
        </p:spPr>
        <p:txBody>
          <a:bodyPr anchor="b"/>
          <a:lstStyle>
            <a:lvl1pPr>
              <a:defRPr sz="1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5266275"/>
            <a:ext cx="18516600" cy="25992667"/>
          </a:xfrm>
        </p:spPr>
        <p:txBody>
          <a:bodyPr anchor="t"/>
          <a:lstStyle>
            <a:lvl1pPr marL="0" indent="0">
              <a:buNone/>
              <a:defRPr sz="12800"/>
            </a:lvl1pPr>
            <a:lvl2pPr marL="1828782" indent="0">
              <a:buNone/>
              <a:defRPr sz="11200"/>
            </a:lvl2pPr>
            <a:lvl3pPr marL="3657563" indent="0">
              <a:buNone/>
              <a:defRPr sz="9600"/>
            </a:lvl3pPr>
            <a:lvl4pPr marL="5486345" indent="0">
              <a:buNone/>
              <a:defRPr sz="8000"/>
            </a:lvl4pPr>
            <a:lvl5pPr marL="7315127" indent="0">
              <a:buNone/>
              <a:defRPr sz="8000"/>
            </a:lvl5pPr>
            <a:lvl6pPr marL="9143909" indent="0">
              <a:buNone/>
              <a:defRPr sz="8000"/>
            </a:lvl6pPr>
            <a:lvl7pPr marL="10972690" indent="0">
              <a:buNone/>
              <a:defRPr sz="8000"/>
            </a:lvl7pPr>
            <a:lvl8pPr marL="12801472" indent="0">
              <a:buNone/>
              <a:defRPr sz="8000"/>
            </a:lvl8pPr>
            <a:lvl9pPr marL="14630254" indent="0">
              <a:buNone/>
              <a:defRPr sz="8000"/>
            </a:lvl9pPr>
          </a:lstStyle>
          <a:p>
            <a:r>
              <a:rPr lang="en-US"/>
              <a:t>Click icon to add picture</a:t>
            </a:r>
            <a:endParaRPr lang="en-US" dirty="0"/>
          </a:p>
        </p:txBody>
      </p:sp>
      <p:sp>
        <p:nvSpPr>
          <p:cNvPr id="4" name="Text Placeholder 3"/>
          <p:cNvSpPr>
            <a:spLocks noGrp="1"/>
          </p:cNvSpPr>
          <p:nvPr>
            <p:ph type="body" sz="half" idx="2"/>
          </p:nvPr>
        </p:nvSpPr>
        <p:spPr>
          <a:xfrm>
            <a:off x="2519364" y="10972801"/>
            <a:ext cx="11796712" cy="20328469"/>
          </a:xfrm>
        </p:spPr>
        <p:txBody>
          <a:bodyPr/>
          <a:lstStyle>
            <a:lvl1pPr marL="0" indent="0">
              <a:buNone/>
              <a:defRPr sz="6400"/>
            </a:lvl1pPr>
            <a:lvl2pPr marL="1828782" indent="0">
              <a:buNone/>
              <a:defRPr sz="5600"/>
            </a:lvl2pPr>
            <a:lvl3pPr marL="3657563" indent="0">
              <a:buNone/>
              <a:defRPr sz="4800"/>
            </a:lvl3pPr>
            <a:lvl4pPr marL="5486345" indent="0">
              <a:buNone/>
              <a:defRPr sz="4000"/>
            </a:lvl4pPr>
            <a:lvl5pPr marL="7315127" indent="0">
              <a:buNone/>
              <a:defRPr sz="4000"/>
            </a:lvl5pPr>
            <a:lvl6pPr marL="9143909" indent="0">
              <a:buNone/>
              <a:defRPr sz="4000"/>
            </a:lvl6pPr>
            <a:lvl7pPr marL="10972690" indent="0">
              <a:buNone/>
              <a:defRPr sz="4000"/>
            </a:lvl7pPr>
            <a:lvl8pPr marL="12801472" indent="0">
              <a:buNone/>
              <a:defRPr sz="4000"/>
            </a:lvl8pPr>
            <a:lvl9pPr marL="14630254"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DCEB9D4D-982F-7A41-A48E-1F804D9EED54}" type="datetimeFigureOut">
              <a:rPr lang="en-US" smtClean="0"/>
              <a:t>11/11/22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B8CA3F-BC3F-574C-85EA-C54205CFC9E4}" type="slidenum">
              <a:rPr lang="en-US" smtClean="0"/>
              <a:t>‹#›</a:t>
            </a:fld>
            <a:endParaRPr lang="en-US"/>
          </a:p>
        </p:txBody>
      </p:sp>
    </p:spTree>
    <p:extLst>
      <p:ext uri="{BB962C8B-B14F-4D97-AF65-F5344CB8AC3E}">
        <p14:creationId xmlns:p14="http://schemas.microsoft.com/office/powerpoint/2010/main" val="4048268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947342"/>
            <a:ext cx="31546800" cy="706966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9736668"/>
            <a:ext cx="31546800" cy="23207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33900542"/>
            <a:ext cx="8229600" cy="1947333"/>
          </a:xfrm>
          <a:prstGeom prst="rect">
            <a:avLst/>
          </a:prstGeom>
        </p:spPr>
        <p:txBody>
          <a:bodyPr vert="horz" lIns="91440" tIns="45720" rIns="91440" bIns="45720" rtlCol="0" anchor="ctr"/>
          <a:lstStyle>
            <a:lvl1pPr algn="l">
              <a:defRPr sz="4800">
                <a:solidFill>
                  <a:schemeClr val="tx1">
                    <a:tint val="75000"/>
                  </a:schemeClr>
                </a:solidFill>
              </a:defRPr>
            </a:lvl1pPr>
          </a:lstStyle>
          <a:p>
            <a:fld id="{DCEB9D4D-982F-7A41-A48E-1F804D9EED54}" type="datetimeFigureOut">
              <a:rPr lang="en-US" smtClean="0"/>
              <a:t>11/11/22</a:t>
            </a:fld>
            <a:endParaRPr lang="en-US"/>
          </a:p>
        </p:txBody>
      </p:sp>
      <p:sp>
        <p:nvSpPr>
          <p:cNvPr id="5" name="Footer Placeholder 4"/>
          <p:cNvSpPr>
            <a:spLocks noGrp="1"/>
          </p:cNvSpPr>
          <p:nvPr>
            <p:ph type="ftr" sz="quarter" idx="3"/>
          </p:nvPr>
        </p:nvSpPr>
        <p:spPr>
          <a:xfrm>
            <a:off x="12115800" y="33900542"/>
            <a:ext cx="12344400" cy="1947333"/>
          </a:xfrm>
          <a:prstGeom prst="rect">
            <a:avLst/>
          </a:prstGeom>
        </p:spPr>
        <p:txBody>
          <a:bodyPr vert="horz" lIns="91440" tIns="45720" rIns="91440" bIns="4572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33900542"/>
            <a:ext cx="8229600" cy="1947333"/>
          </a:xfrm>
          <a:prstGeom prst="rect">
            <a:avLst/>
          </a:prstGeom>
        </p:spPr>
        <p:txBody>
          <a:bodyPr vert="horz" lIns="91440" tIns="45720" rIns="91440" bIns="45720" rtlCol="0" anchor="ctr"/>
          <a:lstStyle>
            <a:lvl1pPr algn="r">
              <a:defRPr sz="4800">
                <a:solidFill>
                  <a:schemeClr val="tx1">
                    <a:tint val="75000"/>
                  </a:schemeClr>
                </a:solidFill>
              </a:defRPr>
            </a:lvl1pPr>
          </a:lstStyle>
          <a:p>
            <a:fld id="{CFB8CA3F-BC3F-574C-85EA-C54205CFC9E4}" type="slidenum">
              <a:rPr lang="en-US" smtClean="0"/>
              <a:t>‹#›</a:t>
            </a:fld>
            <a:endParaRPr lang="en-US"/>
          </a:p>
        </p:txBody>
      </p:sp>
    </p:spTree>
    <p:extLst>
      <p:ext uri="{BB962C8B-B14F-4D97-AF65-F5344CB8AC3E}">
        <p14:creationId xmlns:p14="http://schemas.microsoft.com/office/powerpoint/2010/main" val="53202270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3657563" rtl="0" eaLnBrk="1" latinLnBrk="0" hangingPunct="1">
        <a:lnSpc>
          <a:spcPct val="90000"/>
        </a:lnSpc>
        <a:spcBef>
          <a:spcPct val="0"/>
        </a:spcBef>
        <a:buNone/>
        <a:defRPr sz="17600" kern="1200">
          <a:solidFill>
            <a:schemeClr val="tx1"/>
          </a:solidFill>
          <a:latin typeface="+mj-lt"/>
          <a:ea typeface="+mj-ea"/>
          <a:cs typeface="+mj-cs"/>
        </a:defRPr>
      </a:lvl1pPr>
    </p:titleStyle>
    <p:bodyStyle>
      <a:lvl1pPr marL="914391" indent="-914391" algn="l" defTabSz="3657563" rtl="0" eaLnBrk="1" latinLnBrk="0" hangingPunct="1">
        <a:lnSpc>
          <a:spcPct val="90000"/>
        </a:lnSpc>
        <a:spcBef>
          <a:spcPts val="4000"/>
        </a:spcBef>
        <a:buFont typeface="Arial" panose="020B0604020202020204" pitchFamily="34" charset="0"/>
        <a:buChar char="•"/>
        <a:defRPr sz="11200" kern="1200">
          <a:solidFill>
            <a:schemeClr val="tx1"/>
          </a:solidFill>
          <a:latin typeface="+mn-lt"/>
          <a:ea typeface="+mn-ea"/>
          <a:cs typeface="+mn-cs"/>
        </a:defRPr>
      </a:lvl1pPr>
      <a:lvl2pPr marL="2743173" indent="-914391" algn="l" defTabSz="3657563" rtl="0" eaLnBrk="1" latinLnBrk="0" hangingPunct="1">
        <a:lnSpc>
          <a:spcPct val="90000"/>
        </a:lnSpc>
        <a:spcBef>
          <a:spcPts val="2000"/>
        </a:spcBef>
        <a:buFont typeface="Arial" panose="020B0604020202020204" pitchFamily="34" charset="0"/>
        <a:buChar char="•"/>
        <a:defRPr sz="9600" kern="1200">
          <a:solidFill>
            <a:schemeClr val="tx1"/>
          </a:solidFill>
          <a:latin typeface="+mn-lt"/>
          <a:ea typeface="+mn-ea"/>
          <a:cs typeface="+mn-cs"/>
        </a:defRPr>
      </a:lvl2pPr>
      <a:lvl3pPr marL="4571954" indent="-914391" algn="l" defTabSz="3657563" rtl="0" eaLnBrk="1" latinLnBrk="0" hangingPunct="1">
        <a:lnSpc>
          <a:spcPct val="90000"/>
        </a:lnSpc>
        <a:spcBef>
          <a:spcPts val="2000"/>
        </a:spcBef>
        <a:buFont typeface="Arial" panose="020B0604020202020204" pitchFamily="34" charset="0"/>
        <a:buChar char="•"/>
        <a:defRPr sz="8000" kern="1200">
          <a:solidFill>
            <a:schemeClr val="tx1"/>
          </a:solidFill>
          <a:latin typeface="+mn-lt"/>
          <a:ea typeface="+mn-ea"/>
          <a:cs typeface="+mn-cs"/>
        </a:defRPr>
      </a:lvl3pPr>
      <a:lvl4pPr marL="6400736" indent="-914391" algn="l" defTabSz="3657563"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4pPr>
      <a:lvl5pPr marL="8229518" indent="-914391" algn="l" defTabSz="3657563"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5pPr>
      <a:lvl6pPr marL="10058299" indent="-914391" algn="l" defTabSz="3657563"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7081" indent="-914391" algn="l" defTabSz="3657563"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5863" indent="-914391" algn="l" defTabSz="3657563"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645" indent="-914391" algn="l" defTabSz="3657563"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p:bodyStyle>
    <p:otherStyle>
      <a:defPPr>
        <a:defRPr lang="en-US"/>
      </a:defPPr>
      <a:lvl1pPr marL="0" algn="l" defTabSz="3657563" rtl="0" eaLnBrk="1" latinLnBrk="0" hangingPunct="1">
        <a:defRPr sz="7200" kern="1200">
          <a:solidFill>
            <a:schemeClr val="tx1"/>
          </a:solidFill>
          <a:latin typeface="+mn-lt"/>
          <a:ea typeface="+mn-ea"/>
          <a:cs typeface="+mn-cs"/>
        </a:defRPr>
      </a:lvl1pPr>
      <a:lvl2pPr marL="1828782" algn="l" defTabSz="3657563" rtl="0" eaLnBrk="1" latinLnBrk="0" hangingPunct="1">
        <a:defRPr sz="7200" kern="1200">
          <a:solidFill>
            <a:schemeClr val="tx1"/>
          </a:solidFill>
          <a:latin typeface="+mn-lt"/>
          <a:ea typeface="+mn-ea"/>
          <a:cs typeface="+mn-cs"/>
        </a:defRPr>
      </a:lvl2pPr>
      <a:lvl3pPr marL="3657563" algn="l" defTabSz="3657563" rtl="0" eaLnBrk="1" latinLnBrk="0" hangingPunct="1">
        <a:defRPr sz="7200" kern="1200">
          <a:solidFill>
            <a:schemeClr val="tx1"/>
          </a:solidFill>
          <a:latin typeface="+mn-lt"/>
          <a:ea typeface="+mn-ea"/>
          <a:cs typeface="+mn-cs"/>
        </a:defRPr>
      </a:lvl3pPr>
      <a:lvl4pPr marL="5486345" algn="l" defTabSz="3657563" rtl="0" eaLnBrk="1" latinLnBrk="0" hangingPunct="1">
        <a:defRPr sz="7200" kern="1200">
          <a:solidFill>
            <a:schemeClr val="tx1"/>
          </a:solidFill>
          <a:latin typeface="+mn-lt"/>
          <a:ea typeface="+mn-ea"/>
          <a:cs typeface="+mn-cs"/>
        </a:defRPr>
      </a:lvl4pPr>
      <a:lvl5pPr marL="7315127" algn="l" defTabSz="3657563" rtl="0" eaLnBrk="1" latinLnBrk="0" hangingPunct="1">
        <a:defRPr sz="7200" kern="1200">
          <a:solidFill>
            <a:schemeClr val="tx1"/>
          </a:solidFill>
          <a:latin typeface="+mn-lt"/>
          <a:ea typeface="+mn-ea"/>
          <a:cs typeface="+mn-cs"/>
        </a:defRPr>
      </a:lvl5pPr>
      <a:lvl6pPr marL="9143909" algn="l" defTabSz="3657563" rtl="0" eaLnBrk="1" latinLnBrk="0" hangingPunct="1">
        <a:defRPr sz="7200" kern="1200">
          <a:solidFill>
            <a:schemeClr val="tx1"/>
          </a:solidFill>
          <a:latin typeface="+mn-lt"/>
          <a:ea typeface="+mn-ea"/>
          <a:cs typeface="+mn-cs"/>
        </a:defRPr>
      </a:lvl6pPr>
      <a:lvl7pPr marL="10972690" algn="l" defTabSz="3657563" rtl="0" eaLnBrk="1" latinLnBrk="0" hangingPunct="1">
        <a:defRPr sz="7200" kern="1200">
          <a:solidFill>
            <a:schemeClr val="tx1"/>
          </a:solidFill>
          <a:latin typeface="+mn-lt"/>
          <a:ea typeface="+mn-ea"/>
          <a:cs typeface="+mn-cs"/>
        </a:defRPr>
      </a:lvl7pPr>
      <a:lvl8pPr marL="12801472" algn="l" defTabSz="3657563" rtl="0" eaLnBrk="1" latinLnBrk="0" hangingPunct="1">
        <a:defRPr sz="7200" kern="1200">
          <a:solidFill>
            <a:schemeClr val="tx1"/>
          </a:solidFill>
          <a:latin typeface="+mn-lt"/>
          <a:ea typeface="+mn-ea"/>
          <a:cs typeface="+mn-cs"/>
        </a:defRPr>
      </a:lvl8pPr>
      <a:lvl9pPr marL="14630254" algn="l" defTabSz="3657563"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jpeg"/><Relationship Id="rId12" Type="http://schemas.openxmlformats.org/officeDocument/2006/relationships/image" Target="../media/image10.jp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jpg"/><Relationship Id="rId9" Type="http://schemas.openxmlformats.org/officeDocument/2006/relationships/image" Target="../media/image7.jpeg"/><Relationship Id="rId14" Type="http://schemas.openxmlformats.org/officeDocument/2006/relationships/image" Target="../media/image12.png"/><Relationship Id="rId2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0486E382-9352-FA2D-3BCC-1D9F2F4447EF}"/>
              </a:ext>
            </a:extLst>
          </p:cNvPr>
          <p:cNvSpPr/>
          <p:nvPr/>
        </p:nvSpPr>
        <p:spPr>
          <a:xfrm>
            <a:off x="250281" y="4916057"/>
            <a:ext cx="35948401" cy="807177"/>
          </a:xfrm>
          <a:prstGeom prst="rect">
            <a:avLst/>
          </a:prstGeom>
          <a:solidFill>
            <a:srgbClr val="104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16" dirty="0"/>
          </a:p>
        </p:txBody>
      </p:sp>
      <p:grpSp>
        <p:nvGrpSpPr>
          <p:cNvPr id="5" name="Group 4">
            <a:extLst>
              <a:ext uri="{FF2B5EF4-FFF2-40B4-BE49-F238E27FC236}">
                <a16:creationId xmlns:a16="http://schemas.microsoft.com/office/drawing/2014/main" id="{818310CA-5C7D-4774-A502-903DB1600A68}"/>
              </a:ext>
            </a:extLst>
          </p:cNvPr>
          <p:cNvGrpSpPr/>
          <p:nvPr/>
        </p:nvGrpSpPr>
        <p:grpSpPr>
          <a:xfrm>
            <a:off x="350739" y="14096555"/>
            <a:ext cx="11410482" cy="7869714"/>
            <a:chOff x="321161" y="3361927"/>
            <a:chExt cx="10872715" cy="7082742"/>
          </a:xfrm>
        </p:grpSpPr>
        <p:sp>
          <p:nvSpPr>
            <p:cNvPr id="31" name="Rectangle 30">
              <a:extLst>
                <a:ext uri="{FF2B5EF4-FFF2-40B4-BE49-F238E27FC236}">
                  <a16:creationId xmlns:a16="http://schemas.microsoft.com/office/drawing/2014/main" id="{FCD08EC3-58AB-6347-8078-C4DF7AC88C5A}"/>
                </a:ext>
              </a:extLst>
            </p:cNvPr>
            <p:cNvSpPr/>
            <p:nvPr/>
          </p:nvSpPr>
          <p:spPr>
            <a:xfrm>
              <a:off x="321161" y="3361927"/>
              <a:ext cx="10872715" cy="797802"/>
            </a:xfrm>
            <a:prstGeom prst="rect">
              <a:avLst/>
            </a:prstGeom>
            <a:solidFill>
              <a:srgbClr val="104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16"/>
            </a:p>
          </p:txBody>
        </p:sp>
        <p:sp>
          <p:nvSpPr>
            <p:cNvPr id="7" name="TextBox 6">
              <a:extLst>
                <a:ext uri="{FF2B5EF4-FFF2-40B4-BE49-F238E27FC236}">
                  <a16:creationId xmlns:a16="http://schemas.microsoft.com/office/drawing/2014/main" id="{C00865CD-CFF6-204C-ACD7-FAF608CE5791}"/>
                </a:ext>
              </a:extLst>
            </p:cNvPr>
            <p:cNvSpPr txBox="1"/>
            <p:nvPr/>
          </p:nvSpPr>
          <p:spPr>
            <a:xfrm>
              <a:off x="1456042" y="3498104"/>
              <a:ext cx="8523506" cy="544707"/>
            </a:xfrm>
            <a:prstGeom prst="rect">
              <a:avLst/>
            </a:prstGeom>
            <a:noFill/>
          </p:spPr>
          <p:txBody>
            <a:bodyPr wrap="square" rtlCol="0">
              <a:spAutoFit/>
            </a:bodyPr>
            <a:lstStyle/>
            <a:p>
              <a:pPr algn="l"/>
              <a:r>
                <a:rPr lang="en-US" sz="3333" b="1" dirty="0">
                  <a:solidFill>
                    <a:schemeClr val="bg1"/>
                  </a:solidFill>
                  <a:latin typeface="Arial" panose="020B0604020202020204" pitchFamily="34" charset="0"/>
                  <a:cs typeface="Arial" panose="020B0604020202020204" pitchFamily="34" charset="0"/>
                </a:rPr>
                <a:t>Experimental Objectives and Methodology</a:t>
              </a:r>
            </a:p>
          </p:txBody>
        </p:sp>
        <p:sp>
          <p:nvSpPr>
            <p:cNvPr id="14" name="TextBox 13">
              <a:extLst>
                <a:ext uri="{FF2B5EF4-FFF2-40B4-BE49-F238E27FC236}">
                  <a16:creationId xmlns:a16="http://schemas.microsoft.com/office/drawing/2014/main" id="{8C41CAB3-07DB-F642-BB9E-DBB517021D3C}"/>
                </a:ext>
              </a:extLst>
            </p:cNvPr>
            <p:cNvSpPr txBox="1"/>
            <p:nvPr/>
          </p:nvSpPr>
          <p:spPr>
            <a:xfrm>
              <a:off x="333395" y="4309143"/>
              <a:ext cx="10803267" cy="6135526"/>
            </a:xfrm>
            <a:prstGeom prst="rect">
              <a:avLst/>
            </a:prstGeom>
            <a:noFill/>
          </p:spPr>
          <p:txBody>
            <a:bodyPr wrap="square" rtlCol="0">
              <a:spAutoFit/>
            </a:bodyPr>
            <a:lstStyle/>
            <a:p>
              <a:pPr algn="just"/>
              <a:r>
                <a:rPr lang="en-US" sz="2800" b="1" dirty="0">
                  <a:solidFill>
                    <a:prstClr val="black"/>
                  </a:solidFill>
                  <a:latin typeface="Arial"/>
                </a:rPr>
                <a:t>Objectives: </a:t>
              </a:r>
              <a:r>
                <a:rPr lang="en-US" sz="2800" dirty="0">
                  <a:solidFill>
                    <a:prstClr val="black"/>
                  </a:solidFill>
                  <a:latin typeface="Arial"/>
                </a:rPr>
                <a:t>Determine the polishing rate and surface roughness of the Chemical Mechanical (CMP) Polishing Process for Single-Crystalline Chemical Vapor Deposition (CVD) Diamond.</a:t>
              </a:r>
            </a:p>
            <a:p>
              <a:pPr algn="just"/>
              <a:endParaRPr lang="en-US" sz="1700" dirty="0">
                <a:solidFill>
                  <a:prstClr val="black"/>
                </a:solidFill>
                <a:latin typeface="Arial"/>
              </a:endParaRPr>
            </a:p>
            <a:p>
              <a:pPr algn="just"/>
              <a:r>
                <a:rPr lang="en-US" sz="2800" b="1" dirty="0">
                  <a:solidFill>
                    <a:prstClr val="black"/>
                  </a:solidFill>
                  <a:latin typeface="Arial"/>
                </a:rPr>
                <a:t>Methodology:</a:t>
              </a:r>
            </a:p>
            <a:p>
              <a:pPr marL="838192" lvl="1" indent="-380992" algn="just">
                <a:buFont typeface="Arial" panose="020B0604020202020204" pitchFamily="34" charset="0"/>
                <a:buChar char="•"/>
              </a:pPr>
              <a:r>
                <a:rPr lang="en-US" sz="2800" dirty="0">
                  <a:solidFill>
                    <a:prstClr val="black"/>
                  </a:solidFill>
                  <a:latin typeface="Arial"/>
                </a:rPr>
                <a:t>Etching patterns into the diamond surface and performing CMP to study the diamond material polishing rates.</a:t>
              </a:r>
            </a:p>
            <a:p>
              <a:pPr lvl="1" algn="just"/>
              <a:endParaRPr lang="en-US" sz="1500" dirty="0">
                <a:solidFill>
                  <a:prstClr val="black"/>
                </a:solidFill>
                <a:latin typeface="Arial"/>
              </a:endParaRPr>
            </a:p>
            <a:p>
              <a:pPr marL="838192" lvl="1" indent="-380992" algn="just">
                <a:buFont typeface="Arial" panose="020B0604020202020204" pitchFamily="34" charset="0"/>
                <a:buChar char="•"/>
              </a:pPr>
              <a:r>
                <a:rPr lang="en-US" sz="2800" dirty="0">
                  <a:solidFill>
                    <a:prstClr val="black"/>
                  </a:solidFill>
                  <a:latin typeface="Arial"/>
                </a:rPr>
                <a:t>Preparing proportionate CMP slurries with a robust oxidizing chemical mixture consisting of potassium permanganate and boron carbide particles (1-3 µm) with phosphoric acid and DI water to polish the diamonds.</a:t>
              </a:r>
            </a:p>
            <a:p>
              <a:pPr lvl="1" algn="just"/>
              <a:endParaRPr lang="en-US" sz="1500" dirty="0">
                <a:solidFill>
                  <a:prstClr val="black"/>
                </a:solidFill>
                <a:latin typeface="Arial"/>
              </a:endParaRPr>
            </a:p>
            <a:p>
              <a:pPr marL="838192" lvl="1" indent="-380992" algn="just">
                <a:buFont typeface="Arial" panose="020B0604020202020204" pitchFamily="34" charset="0"/>
                <a:buChar char="•"/>
              </a:pPr>
              <a:r>
                <a:rPr lang="en-US" sz="2800" dirty="0">
                  <a:solidFill>
                    <a:prstClr val="black"/>
                  </a:solidFill>
                  <a:latin typeface="Arial"/>
                </a:rPr>
                <a:t>Performing CMP for 60-minute intervals and calculating the diamond material removal rate and surface smoothness utilizing the profilometer step scan and atomic force microscope (AFM) scan. </a:t>
              </a:r>
            </a:p>
          </p:txBody>
        </p:sp>
      </p:grpSp>
      <p:sp>
        <p:nvSpPr>
          <p:cNvPr id="19" name="TextBox 18">
            <a:extLst>
              <a:ext uri="{FF2B5EF4-FFF2-40B4-BE49-F238E27FC236}">
                <a16:creationId xmlns:a16="http://schemas.microsoft.com/office/drawing/2014/main" id="{F3292890-AADB-E744-A98C-E2D6E66C624A}"/>
              </a:ext>
            </a:extLst>
          </p:cNvPr>
          <p:cNvSpPr txBox="1"/>
          <p:nvPr/>
        </p:nvSpPr>
        <p:spPr>
          <a:xfrm>
            <a:off x="24241363" y="10852335"/>
            <a:ext cx="6700054" cy="605230"/>
          </a:xfrm>
          <a:prstGeom prst="rect">
            <a:avLst/>
          </a:prstGeom>
          <a:noFill/>
        </p:spPr>
        <p:txBody>
          <a:bodyPr wrap="square" rtlCol="0">
            <a:spAutoFit/>
          </a:bodyPr>
          <a:lstStyle/>
          <a:p>
            <a:pPr algn="l"/>
            <a:r>
              <a:rPr lang="en-US" sz="3333" b="1" dirty="0">
                <a:solidFill>
                  <a:schemeClr val="bg1"/>
                </a:solidFill>
                <a:latin typeface="Arial" panose="020B0604020202020204" pitchFamily="34" charset="0"/>
                <a:cs typeface="Arial" panose="020B0604020202020204" pitchFamily="34" charset="0"/>
              </a:rPr>
              <a:t>DISCUSSION</a:t>
            </a:r>
          </a:p>
        </p:txBody>
      </p:sp>
      <p:sp>
        <p:nvSpPr>
          <p:cNvPr id="28" name="TextBox 27">
            <a:extLst>
              <a:ext uri="{FF2B5EF4-FFF2-40B4-BE49-F238E27FC236}">
                <a16:creationId xmlns:a16="http://schemas.microsoft.com/office/drawing/2014/main" id="{2A8F8D1B-3F0B-6F4D-B6CE-24663C31C7DD}"/>
              </a:ext>
            </a:extLst>
          </p:cNvPr>
          <p:cNvSpPr txBox="1"/>
          <p:nvPr/>
        </p:nvSpPr>
        <p:spPr>
          <a:xfrm>
            <a:off x="24674008" y="31545445"/>
            <a:ext cx="11692561" cy="1736501"/>
          </a:xfrm>
          <a:prstGeom prst="rect">
            <a:avLst/>
          </a:prstGeom>
          <a:noFill/>
        </p:spPr>
        <p:txBody>
          <a:bodyPr wrap="square" rtlCol="0">
            <a:spAutoFit/>
          </a:bodyPr>
          <a:lstStyle/>
          <a:p>
            <a:pPr>
              <a:lnSpc>
                <a:spcPts val="4380"/>
              </a:lnSpc>
            </a:pPr>
            <a:r>
              <a:rPr lang="en-US" sz="2800" dirty="0"/>
              <a:t>1. 	T. </a:t>
            </a:r>
            <a:r>
              <a:rPr lang="en-US" sz="2800" dirty="0" err="1"/>
              <a:t>Schuelke</a:t>
            </a:r>
            <a:r>
              <a:rPr lang="en-US" sz="2800" dirty="0"/>
              <a:t>, T.A. </a:t>
            </a:r>
            <a:r>
              <a:rPr lang="en-US" sz="2800" dirty="0" err="1"/>
              <a:t>Grotjohn</a:t>
            </a:r>
            <a:r>
              <a:rPr lang="en-US" sz="2800" dirty="0"/>
              <a:t>, Diam. </a:t>
            </a:r>
            <a:r>
              <a:rPr lang="en-US" sz="2800" dirty="0" err="1"/>
              <a:t>Relat</a:t>
            </a:r>
            <a:r>
              <a:rPr lang="en-US" sz="2800" dirty="0"/>
              <a:t>. Mater. 32 (2013).</a:t>
            </a:r>
          </a:p>
          <a:p>
            <a:pPr marL="507990" indent="-507990">
              <a:lnSpc>
                <a:spcPts val="4380"/>
              </a:lnSpc>
              <a:buAutoNum type="arabicPeriod" startAt="2"/>
            </a:pPr>
            <a:r>
              <a:rPr lang="en-US" sz="2800" dirty="0"/>
              <a:t>H. Luo, K.M. Ajmal, W. Liu, K. Yamamura, Int. J. </a:t>
            </a:r>
            <a:r>
              <a:rPr lang="en-US" sz="2800" dirty="0" err="1"/>
              <a:t>Extrem</a:t>
            </a:r>
            <a:r>
              <a:rPr lang="en-US" sz="2800" dirty="0"/>
              <a:t>. Manuf. 3 (2021).</a:t>
            </a:r>
          </a:p>
          <a:p>
            <a:pPr>
              <a:lnSpc>
                <a:spcPts val="4380"/>
              </a:lnSpc>
            </a:pPr>
            <a:r>
              <a:rPr lang="en-US" sz="2800" dirty="0"/>
              <a:t>3. 	Z. Yuan, Z. </a:t>
            </a:r>
            <a:r>
              <a:rPr lang="en-US" sz="2800" dirty="0" err="1"/>
              <a:t>Jin</a:t>
            </a:r>
            <a:r>
              <a:rPr lang="en-US" sz="2800" dirty="0"/>
              <a:t>, Y. Zhang, Q. Wen, J. Manuf. Sci. Eng. Trans. ASME. 135 (2013). </a:t>
            </a:r>
          </a:p>
        </p:txBody>
      </p:sp>
      <p:sp>
        <p:nvSpPr>
          <p:cNvPr id="29" name="Rectangle 435">
            <a:extLst>
              <a:ext uri="{FF2B5EF4-FFF2-40B4-BE49-F238E27FC236}">
                <a16:creationId xmlns:a16="http://schemas.microsoft.com/office/drawing/2014/main" id="{0ED19BBD-9E8B-9749-A740-B0638B4B5FF3}"/>
              </a:ext>
            </a:extLst>
          </p:cNvPr>
          <p:cNvSpPr>
            <a:spLocks noChangeArrowheads="1"/>
          </p:cNvSpPr>
          <p:nvPr/>
        </p:nvSpPr>
        <p:spPr bwMode="auto">
          <a:xfrm>
            <a:off x="498745" y="272836"/>
            <a:ext cx="35354688" cy="2963466"/>
          </a:xfrm>
          <a:prstGeom prst="rect">
            <a:avLst/>
          </a:prstGeom>
          <a:noFill/>
          <a:ln>
            <a:noFill/>
          </a:ln>
          <a:effectLst/>
        </p:spPr>
        <p:txBody>
          <a:bodyPr wrap="square" lIns="496409" tIns="248203" rIns="496409" bIns="248203">
            <a:spAutoFit/>
          </a:bodyPr>
          <a:lstStyle/>
          <a:p>
            <a:pPr algn="ctr" defTabSz="394465">
              <a:defRPr/>
            </a:pPr>
            <a:r>
              <a:rPr lang="en-US" sz="8000" dirty="0">
                <a:solidFill>
                  <a:srgbClr val="064626"/>
                </a:solidFill>
                <a:latin typeface="Arial Black" pitchFamily="34" charset="0"/>
              </a:rPr>
              <a:t>Chemical Mechanical Polishing Rate and Surface Roughness for Single-Crystalline Diamond Substrates</a:t>
            </a:r>
          </a:p>
        </p:txBody>
      </p:sp>
      <p:sp>
        <p:nvSpPr>
          <p:cNvPr id="30" name="Rectangle 435">
            <a:extLst>
              <a:ext uri="{FF2B5EF4-FFF2-40B4-BE49-F238E27FC236}">
                <a16:creationId xmlns:a16="http://schemas.microsoft.com/office/drawing/2014/main" id="{2CC9CAD6-2D43-AC45-B17A-663CA3402C7B}"/>
              </a:ext>
            </a:extLst>
          </p:cNvPr>
          <p:cNvSpPr>
            <a:spLocks noChangeArrowheads="1"/>
          </p:cNvSpPr>
          <p:nvPr/>
        </p:nvSpPr>
        <p:spPr bwMode="auto">
          <a:xfrm>
            <a:off x="4901995" y="2616019"/>
            <a:ext cx="27541548" cy="2233844"/>
          </a:xfrm>
          <a:prstGeom prst="rect">
            <a:avLst/>
          </a:prstGeom>
          <a:noFill/>
          <a:ln>
            <a:noFill/>
          </a:ln>
          <a:effectLst/>
        </p:spPr>
        <p:txBody>
          <a:bodyPr wrap="square" lIns="496409" tIns="248203" rIns="496409" bIns="248203">
            <a:spAutoFit/>
          </a:bodyPr>
          <a:lstStyle/>
          <a:p>
            <a:pPr algn="ctr" defTabSz="394465">
              <a:lnSpc>
                <a:spcPct val="150000"/>
              </a:lnSpc>
              <a:defRPr/>
            </a:pPr>
            <a:r>
              <a:rPr lang="en-US" sz="4000" b="1" u="sng" dirty="0">
                <a:solidFill>
                  <a:srgbClr val="064626"/>
                </a:solidFill>
                <a:latin typeface="Arial"/>
                <a:cs typeface="Arial"/>
              </a:rPr>
              <a:t>S M </a:t>
            </a:r>
            <a:r>
              <a:rPr lang="en-US" sz="4000" b="1" u="sng" dirty="0" err="1">
                <a:solidFill>
                  <a:srgbClr val="064626"/>
                </a:solidFill>
                <a:latin typeface="Arial"/>
                <a:cs typeface="Arial"/>
              </a:rPr>
              <a:t>Asaduzzaman</a:t>
            </a:r>
            <a:r>
              <a:rPr lang="en-US" sz="4000" b="1" u="sng" dirty="0">
                <a:solidFill>
                  <a:srgbClr val="064626"/>
                </a:solidFill>
                <a:latin typeface="Arial"/>
                <a:cs typeface="Arial"/>
              </a:rPr>
              <a:t> </a:t>
            </a:r>
            <a:r>
              <a:rPr lang="en-US" sz="4000" b="1" dirty="0">
                <a:solidFill>
                  <a:srgbClr val="064626"/>
                </a:solidFill>
                <a:latin typeface="Arial"/>
                <a:cs typeface="Arial"/>
              </a:rPr>
              <a:t>and Dr. Timothy </a:t>
            </a:r>
            <a:r>
              <a:rPr lang="en-US" sz="4000" b="1" dirty="0" err="1">
                <a:solidFill>
                  <a:srgbClr val="064626"/>
                </a:solidFill>
                <a:latin typeface="Arial"/>
                <a:cs typeface="Arial"/>
              </a:rPr>
              <a:t>Grotjohn</a:t>
            </a:r>
            <a:endParaRPr lang="en-US" sz="4000" b="1" dirty="0">
              <a:solidFill>
                <a:srgbClr val="064626"/>
              </a:solidFill>
              <a:latin typeface="Arial"/>
              <a:cs typeface="Arial"/>
            </a:endParaRPr>
          </a:p>
          <a:p>
            <a:pPr algn="ctr" defTabSz="394465">
              <a:lnSpc>
                <a:spcPct val="150000"/>
              </a:lnSpc>
              <a:defRPr/>
            </a:pPr>
            <a:r>
              <a:rPr lang="en-US" sz="4000" b="1" dirty="0">
                <a:solidFill>
                  <a:srgbClr val="064626"/>
                </a:solidFill>
                <a:effectLst>
                  <a:outerShdw blurRad="38100" dist="38100" dir="2700000" algn="tl">
                    <a:srgbClr val="C0C0C0"/>
                  </a:outerShdw>
                </a:effectLst>
                <a:latin typeface="Arial"/>
                <a:cs typeface="Arial"/>
              </a:rPr>
              <a:t>Department of Electrical and Computer Engineering, Michigan State University, East Lansing, MI-48824, USA</a:t>
            </a:r>
          </a:p>
        </p:txBody>
      </p:sp>
      <p:pic>
        <p:nvPicPr>
          <p:cNvPr id="40" name="Picture 39">
            <a:extLst>
              <a:ext uri="{FF2B5EF4-FFF2-40B4-BE49-F238E27FC236}">
                <a16:creationId xmlns:a16="http://schemas.microsoft.com/office/drawing/2014/main" id="{A007E672-5728-8777-C0ED-CB04039D9B00}"/>
              </a:ext>
            </a:extLst>
          </p:cNvPr>
          <p:cNvPicPr>
            <a:picLocks noChangeAspect="1"/>
          </p:cNvPicPr>
          <p:nvPr/>
        </p:nvPicPr>
        <p:blipFill>
          <a:blip r:embed="rId3"/>
          <a:stretch>
            <a:fillRect/>
          </a:stretch>
        </p:blipFill>
        <p:spPr>
          <a:xfrm>
            <a:off x="399894" y="2530400"/>
            <a:ext cx="5791638" cy="1287764"/>
          </a:xfrm>
          <a:prstGeom prst="rect">
            <a:avLst/>
          </a:prstGeom>
        </p:spPr>
      </p:pic>
      <p:sp>
        <p:nvSpPr>
          <p:cNvPr id="46" name="Rectangle 45">
            <a:extLst>
              <a:ext uri="{FF2B5EF4-FFF2-40B4-BE49-F238E27FC236}">
                <a16:creationId xmlns:a16="http://schemas.microsoft.com/office/drawing/2014/main" id="{626A38F1-996D-B41D-3945-C23860F55953}"/>
              </a:ext>
            </a:extLst>
          </p:cNvPr>
          <p:cNvSpPr/>
          <p:nvPr/>
        </p:nvSpPr>
        <p:spPr>
          <a:xfrm>
            <a:off x="363578" y="22184302"/>
            <a:ext cx="11384082" cy="889677"/>
          </a:xfrm>
          <a:prstGeom prst="rect">
            <a:avLst/>
          </a:prstGeom>
          <a:solidFill>
            <a:srgbClr val="104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16" dirty="0"/>
          </a:p>
        </p:txBody>
      </p:sp>
      <p:sp>
        <p:nvSpPr>
          <p:cNvPr id="49" name="TextBox 48">
            <a:extLst>
              <a:ext uri="{FF2B5EF4-FFF2-40B4-BE49-F238E27FC236}">
                <a16:creationId xmlns:a16="http://schemas.microsoft.com/office/drawing/2014/main" id="{057C790D-7AA5-07A8-7FF8-D7068802E97E}"/>
              </a:ext>
            </a:extLst>
          </p:cNvPr>
          <p:cNvSpPr txBox="1"/>
          <p:nvPr/>
        </p:nvSpPr>
        <p:spPr>
          <a:xfrm>
            <a:off x="267605" y="23214632"/>
            <a:ext cx="11456661" cy="2677656"/>
          </a:xfrm>
          <a:prstGeom prst="rect">
            <a:avLst/>
          </a:prstGeom>
          <a:noFill/>
        </p:spPr>
        <p:txBody>
          <a:bodyPr wrap="square" rtlCol="0">
            <a:spAutoFit/>
          </a:bodyPr>
          <a:lstStyle/>
          <a:p>
            <a:pPr algn="just"/>
            <a:r>
              <a:rPr lang="en-US" sz="2800" dirty="0">
                <a:latin typeface="Arial" panose="020B0604020202020204" pitchFamily="34" charset="0"/>
                <a:cs typeface="Arial" panose="020B0604020202020204" pitchFamily="34" charset="0"/>
              </a:rPr>
              <a:t>The CMP polishing equipment rotates the polishing wheel and sweeps/rotates the sample while using a self-leveling sample holder to maintain contact between the SCD surface and the grooved ceramic polishing wheel. The self-leveling approach helps achieve repeatable, uniform, and proportionate material removal.</a:t>
            </a:r>
          </a:p>
          <a:p>
            <a:pPr algn="just"/>
            <a:endParaRPr lang="en-US" sz="2800" dirty="0">
              <a:solidFill>
                <a:prstClr val="black"/>
              </a:solidFill>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946A21C9-8B18-35F3-3DD0-7173BB1A5A59}"/>
              </a:ext>
            </a:extLst>
          </p:cNvPr>
          <p:cNvSpPr txBox="1"/>
          <p:nvPr/>
        </p:nvSpPr>
        <p:spPr>
          <a:xfrm>
            <a:off x="15880758" y="4978375"/>
            <a:ext cx="6700054" cy="605230"/>
          </a:xfrm>
          <a:prstGeom prst="rect">
            <a:avLst/>
          </a:prstGeom>
          <a:noFill/>
        </p:spPr>
        <p:txBody>
          <a:bodyPr wrap="square" rtlCol="0">
            <a:spAutoFit/>
          </a:bodyPr>
          <a:lstStyle/>
          <a:p>
            <a:pPr algn="l"/>
            <a:r>
              <a:rPr lang="en-US" sz="3333" b="1" dirty="0">
                <a:solidFill>
                  <a:schemeClr val="bg1"/>
                </a:solidFill>
                <a:latin typeface="Arial" panose="020B0604020202020204" pitchFamily="34" charset="0"/>
                <a:cs typeface="Arial" panose="020B0604020202020204" pitchFamily="34" charset="0"/>
              </a:rPr>
              <a:t>Microscopic Analysis</a:t>
            </a:r>
          </a:p>
        </p:txBody>
      </p:sp>
      <p:sp>
        <p:nvSpPr>
          <p:cNvPr id="56" name="TextBox 55">
            <a:extLst>
              <a:ext uri="{FF2B5EF4-FFF2-40B4-BE49-F238E27FC236}">
                <a16:creationId xmlns:a16="http://schemas.microsoft.com/office/drawing/2014/main" id="{54B61071-6711-75A9-BCD0-0AD3E2A57834}"/>
              </a:ext>
            </a:extLst>
          </p:cNvPr>
          <p:cNvSpPr txBox="1"/>
          <p:nvPr/>
        </p:nvSpPr>
        <p:spPr>
          <a:xfrm>
            <a:off x="12424849" y="5936827"/>
            <a:ext cx="11436103" cy="2339102"/>
          </a:xfrm>
          <a:prstGeom prst="rect">
            <a:avLst/>
          </a:prstGeom>
          <a:noFill/>
        </p:spPr>
        <p:txBody>
          <a:bodyPr wrap="square" rtlCol="0">
            <a:spAutoFit/>
          </a:bodyPr>
          <a:lstStyle/>
          <a:p>
            <a:pPr marL="380992" indent="-380992" algn="just">
              <a:buFont typeface="Arial" panose="020B0604020202020204" pitchFamily="34" charset="0"/>
              <a:buChar char="•"/>
            </a:pPr>
            <a:r>
              <a:rPr lang="en-US" sz="2800" dirty="0">
                <a:solidFill>
                  <a:prstClr val="black"/>
                </a:solidFill>
                <a:latin typeface="Arial"/>
              </a:rPr>
              <a:t>Sample-01 Dimension: 3.7 x 3.7 mm</a:t>
            </a:r>
            <a:r>
              <a:rPr lang="en-US" sz="2800" baseline="30000" dirty="0">
                <a:solidFill>
                  <a:prstClr val="black"/>
                </a:solidFill>
                <a:latin typeface="Arial"/>
              </a:rPr>
              <a:t>2 </a:t>
            </a:r>
            <a:r>
              <a:rPr lang="en-US" sz="2800" dirty="0">
                <a:solidFill>
                  <a:prstClr val="black"/>
                </a:solidFill>
                <a:latin typeface="Arial"/>
              </a:rPr>
              <a:t> </a:t>
            </a:r>
          </a:p>
          <a:p>
            <a:pPr algn="just"/>
            <a:endParaRPr lang="en-US" sz="1700" dirty="0">
              <a:solidFill>
                <a:prstClr val="black"/>
              </a:solidFill>
              <a:latin typeface="Arial"/>
            </a:endParaRPr>
          </a:p>
          <a:p>
            <a:pPr marL="380992" indent="-380992" algn="just">
              <a:buFont typeface="Arial" panose="020B0604020202020204" pitchFamily="34" charset="0"/>
              <a:buChar char="•"/>
            </a:pPr>
            <a:r>
              <a:rPr lang="en-US" sz="2800" dirty="0">
                <a:solidFill>
                  <a:prstClr val="black"/>
                </a:solidFill>
                <a:latin typeface="Arial"/>
              </a:rPr>
              <a:t>Sample-01 Thickness: 0.4 mm</a:t>
            </a:r>
          </a:p>
          <a:p>
            <a:pPr algn="just"/>
            <a:endParaRPr lang="en-US" sz="1700" dirty="0">
              <a:solidFill>
                <a:prstClr val="black"/>
              </a:solidFill>
              <a:latin typeface="Arial"/>
            </a:endParaRPr>
          </a:p>
          <a:p>
            <a:pPr marL="380992" indent="-380992" algn="just">
              <a:buFont typeface="Arial" panose="020B0604020202020204" pitchFamily="34" charset="0"/>
              <a:buChar char="•"/>
            </a:pPr>
            <a:r>
              <a:rPr lang="en-US" sz="2800" dirty="0">
                <a:solidFill>
                  <a:prstClr val="black"/>
                </a:solidFill>
                <a:latin typeface="Arial"/>
              </a:rPr>
              <a:t>The Sample-01 was etched with oxygen, sulfur hexafluoride, and argon plasma to form a pattern.</a:t>
            </a:r>
          </a:p>
        </p:txBody>
      </p:sp>
      <p:sp>
        <p:nvSpPr>
          <p:cNvPr id="57" name="TextBox 56">
            <a:extLst>
              <a:ext uri="{FF2B5EF4-FFF2-40B4-BE49-F238E27FC236}">
                <a16:creationId xmlns:a16="http://schemas.microsoft.com/office/drawing/2014/main" id="{8750FC54-5B34-03BB-BC2B-61B09CB9572C}"/>
              </a:ext>
            </a:extLst>
          </p:cNvPr>
          <p:cNvSpPr txBox="1"/>
          <p:nvPr/>
        </p:nvSpPr>
        <p:spPr>
          <a:xfrm>
            <a:off x="13317835" y="13535688"/>
            <a:ext cx="4810343" cy="461665"/>
          </a:xfrm>
          <a:prstGeom prst="rect">
            <a:avLst/>
          </a:prstGeom>
          <a:noFill/>
        </p:spPr>
        <p:txBody>
          <a:bodyPr wrap="square" rtlCol="0">
            <a:spAutoFit/>
          </a:bodyPr>
          <a:lstStyle/>
          <a:p>
            <a:pPr algn="l"/>
            <a:r>
              <a:rPr lang="en-US" sz="2400" dirty="0">
                <a:latin typeface="Arial" panose="020B0604020202020204" pitchFamily="34" charset="0"/>
                <a:cs typeface="Arial" panose="020B0604020202020204" pitchFamily="34" charset="0"/>
              </a:rPr>
              <a:t>Sample-01: Before CMP</a:t>
            </a:r>
            <a:endParaRPr lang="en-US" sz="2400" dirty="0">
              <a:solidFill>
                <a:prstClr val="black"/>
              </a:solidFill>
              <a:latin typeface="Arial" panose="020B0604020202020204" pitchFamily="34" charset="0"/>
              <a:cs typeface="Arial" panose="020B0604020202020204" pitchFamily="34" charset="0"/>
            </a:endParaRPr>
          </a:p>
        </p:txBody>
      </p:sp>
      <p:sp>
        <p:nvSpPr>
          <p:cNvPr id="69" name="TextBox 68">
            <a:extLst>
              <a:ext uri="{FF2B5EF4-FFF2-40B4-BE49-F238E27FC236}">
                <a16:creationId xmlns:a16="http://schemas.microsoft.com/office/drawing/2014/main" id="{C230AF99-5C17-59CC-63E4-DB919256541D}"/>
              </a:ext>
            </a:extLst>
          </p:cNvPr>
          <p:cNvSpPr txBox="1"/>
          <p:nvPr/>
        </p:nvSpPr>
        <p:spPr>
          <a:xfrm>
            <a:off x="14826062" y="22843071"/>
            <a:ext cx="6700054" cy="605230"/>
          </a:xfrm>
          <a:prstGeom prst="rect">
            <a:avLst/>
          </a:prstGeom>
          <a:noFill/>
        </p:spPr>
        <p:txBody>
          <a:bodyPr wrap="square" rtlCol="0">
            <a:spAutoFit/>
          </a:bodyPr>
          <a:lstStyle/>
          <a:p>
            <a:pPr algn="l"/>
            <a:r>
              <a:rPr lang="en-US" sz="3333" b="1" dirty="0">
                <a:solidFill>
                  <a:schemeClr val="bg1"/>
                </a:solidFill>
                <a:latin typeface="Arial" panose="020B0604020202020204" pitchFamily="34" charset="0"/>
                <a:cs typeface="Arial" panose="020B0604020202020204" pitchFamily="34" charset="0"/>
              </a:rPr>
              <a:t>Profilometer Step Scanning </a:t>
            </a:r>
          </a:p>
        </p:txBody>
      </p:sp>
      <p:sp>
        <p:nvSpPr>
          <p:cNvPr id="71" name="TextBox 70">
            <a:extLst>
              <a:ext uri="{FF2B5EF4-FFF2-40B4-BE49-F238E27FC236}">
                <a16:creationId xmlns:a16="http://schemas.microsoft.com/office/drawing/2014/main" id="{7CC094C2-B3CA-0301-D3CB-A984F2ED9B20}"/>
              </a:ext>
            </a:extLst>
          </p:cNvPr>
          <p:cNvSpPr txBox="1"/>
          <p:nvPr/>
        </p:nvSpPr>
        <p:spPr>
          <a:xfrm>
            <a:off x="12403632" y="23712842"/>
            <a:ext cx="11500605" cy="3154710"/>
          </a:xfrm>
          <a:prstGeom prst="rect">
            <a:avLst/>
          </a:prstGeom>
          <a:noFill/>
        </p:spPr>
        <p:txBody>
          <a:bodyPr wrap="square">
            <a:spAutoFit/>
          </a:bodyPr>
          <a:lstStyle/>
          <a:p>
            <a:pPr algn="just"/>
            <a:r>
              <a:rPr lang="en-US" sz="2800" b="1" dirty="0">
                <a:solidFill>
                  <a:prstClr val="black"/>
                </a:solidFill>
                <a:latin typeface="Arial"/>
              </a:rPr>
              <a:t>Diamond Sample-01:</a:t>
            </a:r>
          </a:p>
          <a:p>
            <a:pPr algn="just"/>
            <a:endParaRPr lang="en-US" sz="1700" b="1" dirty="0">
              <a:solidFill>
                <a:prstClr val="black"/>
              </a:solidFill>
              <a:latin typeface="Arial"/>
            </a:endParaRPr>
          </a:p>
          <a:p>
            <a:pPr marL="457200" indent="-457200" algn="just">
              <a:buFont typeface="Arial" panose="020B0604020202020204" pitchFamily="34" charset="0"/>
              <a:buChar char="•"/>
            </a:pPr>
            <a:r>
              <a:rPr lang="en-US" sz="2800" dirty="0">
                <a:solidFill>
                  <a:prstClr val="black"/>
                </a:solidFill>
                <a:latin typeface="Arial"/>
              </a:rPr>
              <a:t>Before CMP, the etched pattern has a 270 nm thickness layer</a:t>
            </a:r>
          </a:p>
          <a:p>
            <a:pPr algn="just"/>
            <a:endParaRPr lang="en-US" sz="1400" dirty="0">
              <a:solidFill>
                <a:prstClr val="black"/>
              </a:solidFill>
              <a:latin typeface="Arial"/>
            </a:endParaRPr>
          </a:p>
          <a:p>
            <a:pPr marL="457200" indent="-457200" algn="just">
              <a:buFont typeface="Arial" panose="020B0604020202020204" pitchFamily="34" charset="0"/>
              <a:buChar char="•"/>
            </a:pPr>
            <a:r>
              <a:rPr lang="en-US" sz="2800" dirty="0">
                <a:solidFill>
                  <a:prstClr val="black"/>
                </a:solidFill>
                <a:latin typeface="Arial"/>
              </a:rPr>
              <a:t>After 60 minutes of CMP, the pattern height was reduced to 145 nm</a:t>
            </a:r>
          </a:p>
          <a:p>
            <a:pPr algn="just"/>
            <a:endParaRPr lang="en-US" sz="1400" dirty="0">
              <a:solidFill>
                <a:prstClr val="black"/>
              </a:solidFill>
              <a:latin typeface="Arial"/>
            </a:endParaRPr>
          </a:p>
          <a:p>
            <a:pPr marL="457200" indent="-457200" algn="just">
              <a:buFont typeface="Arial" panose="020B0604020202020204" pitchFamily="34" charset="0"/>
              <a:buChar char="•"/>
            </a:pPr>
            <a:r>
              <a:rPr lang="en-US" sz="2800" dirty="0">
                <a:solidFill>
                  <a:prstClr val="black"/>
                </a:solidFill>
                <a:latin typeface="Arial"/>
              </a:rPr>
              <a:t>After 120 minutes of CMP, the thickness was reduced to 65 nm</a:t>
            </a:r>
          </a:p>
          <a:p>
            <a:pPr algn="just"/>
            <a:endParaRPr lang="en-US" sz="1400" dirty="0">
              <a:solidFill>
                <a:prstClr val="black"/>
              </a:solidFill>
              <a:latin typeface="Arial"/>
            </a:endParaRPr>
          </a:p>
          <a:p>
            <a:pPr marL="457200" indent="-457200" algn="just">
              <a:buFont typeface="Arial" panose="020B0604020202020204" pitchFamily="34" charset="0"/>
              <a:buChar char="•"/>
            </a:pPr>
            <a:r>
              <a:rPr lang="en-US" sz="2800" dirty="0">
                <a:solidFill>
                  <a:prstClr val="black"/>
                </a:solidFill>
                <a:latin typeface="Arial"/>
              </a:rPr>
              <a:t>The polishing rate for 120 minutes of CMP is around 102 nm/hour </a:t>
            </a:r>
          </a:p>
        </p:txBody>
      </p:sp>
      <p:sp>
        <p:nvSpPr>
          <p:cNvPr id="87" name="TextBox 86">
            <a:extLst>
              <a:ext uri="{FF2B5EF4-FFF2-40B4-BE49-F238E27FC236}">
                <a16:creationId xmlns:a16="http://schemas.microsoft.com/office/drawing/2014/main" id="{15BF75D7-5AD2-BBE0-616F-C3AB9C0C3DD1}"/>
              </a:ext>
            </a:extLst>
          </p:cNvPr>
          <p:cNvSpPr txBox="1"/>
          <p:nvPr/>
        </p:nvSpPr>
        <p:spPr>
          <a:xfrm>
            <a:off x="24957278" y="15403713"/>
            <a:ext cx="4810343" cy="943015"/>
          </a:xfrm>
          <a:prstGeom prst="rect">
            <a:avLst/>
          </a:prstGeom>
          <a:noFill/>
        </p:spPr>
        <p:txBody>
          <a:bodyPr wrap="square" rtlCol="0">
            <a:spAutoFit/>
          </a:bodyPr>
          <a:lstStyle/>
          <a:p>
            <a:pPr algn="ctr"/>
            <a:r>
              <a:rPr lang="en-US" sz="2728" dirty="0"/>
              <a:t>Sample -01: Before CMP</a:t>
            </a:r>
            <a:endParaRPr lang="en-US" sz="2728" dirty="0">
              <a:solidFill>
                <a:prstClr val="black"/>
              </a:solidFill>
              <a:latin typeface="Arial"/>
            </a:endParaRPr>
          </a:p>
          <a:p>
            <a:pPr algn="ctr"/>
            <a:r>
              <a:rPr lang="en-US" sz="2728" dirty="0"/>
              <a:t>AFM Scan (Topography View)</a:t>
            </a:r>
          </a:p>
        </p:txBody>
      </p:sp>
      <p:sp>
        <p:nvSpPr>
          <p:cNvPr id="88" name="TextBox 87">
            <a:extLst>
              <a:ext uri="{FF2B5EF4-FFF2-40B4-BE49-F238E27FC236}">
                <a16:creationId xmlns:a16="http://schemas.microsoft.com/office/drawing/2014/main" id="{95FFB11E-6C4A-E300-C1C7-2E7637B8B33B}"/>
              </a:ext>
            </a:extLst>
          </p:cNvPr>
          <p:cNvSpPr txBox="1"/>
          <p:nvPr/>
        </p:nvSpPr>
        <p:spPr>
          <a:xfrm>
            <a:off x="30284989" y="15480206"/>
            <a:ext cx="5985583" cy="931922"/>
          </a:xfrm>
          <a:prstGeom prst="rect">
            <a:avLst/>
          </a:prstGeom>
          <a:noFill/>
        </p:spPr>
        <p:txBody>
          <a:bodyPr wrap="square" rtlCol="0">
            <a:spAutoFit/>
          </a:bodyPr>
          <a:lstStyle/>
          <a:p>
            <a:pPr algn="ctr"/>
            <a:r>
              <a:rPr lang="en-US" sz="2728" dirty="0"/>
              <a:t>Sample -01: After 120 Minutes of CMP</a:t>
            </a:r>
            <a:endParaRPr lang="en-US" sz="2728" dirty="0">
              <a:solidFill>
                <a:prstClr val="black"/>
              </a:solidFill>
              <a:latin typeface="Arial"/>
            </a:endParaRPr>
          </a:p>
          <a:p>
            <a:pPr algn="ctr"/>
            <a:r>
              <a:rPr lang="en-US" sz="2728" dirty="0"/>
              <a:t>AFM Scan (Topography View)</a:t>
            </a:r>
          </a:p>
        </p:txBody>
      </p:sp>
      <p:sp>
        <p:nvSpPr>
          <p:cNvPr id="92" name="Rectangle 91">
            <a:extLst>
              <a:ext uri="{FF2B5EF4-FFF2-40B4-BE49-F238E27FC236}">
                <a16:creationId xmlns:a16="http://schemas.microsoft.com/office/drawing/2014/main" id="{A0832275-20E0-DAC2-E25B-1D9CFE21D3E8}"/>
              </a:ext>
            </a:extLst>
          </p:cNvPr>
          <p:cNvSpPr/>
          <p:nvPr/>
        </p:nvSpPr>
        <p:spPr>
          <a:xfrm>
            <a:off x="24777040" y="26817962"/>
            <a:ext cx="11423754" cy="880284"/>
          </a:xfrm>
          <a:prstGeom prst="rect">
            <a:avLst/>
          </a:prstGeom>
          <a:solidFill>
            <a:srgbClr val="104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16"/>
          </a:p>
        </p:txBody>
      </p:sp>
      <p:sp>
        <p:nvSpPr>
          <p:cNvPr id="93" name="TextBox 92">
            <a:extLst>
              <a:ext uri="{FF2B5EF4-FFF2-40B4-BE49-F238E27FC236}">
                <a16:creationId xmlns:a16="http://schemas.microsoft.com/office/drawing/2014/main" id="{5702111E-9C95-6B9B-C617-DDF4A389B9FB}"/>
              </a:ext>
            </a:extLst>
          </p:cNvPr>
          <p:cNvSpPr txBox="1"/>
          <p:nvPr/>
        </p:nvSpPr>
        <p:spPr>
          <a:xfrm>
            <a:off x="29311947" y="26950587"/>
            <a:ext cx="4551120" cy="605230"/>
          </a:xfrm>
          <a:prstGeom prst="rect">
            <a:avLst/>
          </a:prstGeom>
          <a:noFill/>
        </p:spPr>
        <p:txBody>
          <a:bodyPr wrap="square" rtlCol="0">
            <a:spAutoFit/>
          </a:bodyPr>
          <a:lstStyle/>
          <a:p>
            <a:pPr algn="l"/>
            <a:r>
              <a:rPr lang="en-US" sz="3333" b="1" dirty="0">
                <a:solidFill>
                  <a:schemeClr val="bg1"/>
                </a:solidFill>
                <a:latin typeface="Arial" panose="020B0604020202020204" pitchFamily="34" charset="0"/>
                <a:cs typeface="Arial" panose="020B0604020202020204" pitchFamily="34" charset="0"/>
              </a:rPr>
              <a:t>Summary</a:t>
            </a:r>
          </a:p>
        </p:txBody>
      </p:sp>
      <p:sp>
        <p:nvSpPr>
          <p:cNvPr id="94" name="Rectangle 93">
            <a:extLst>
              <a:ext uri="{FF2B5EF4-FFF2-40B4-BE49-F238E27FC236}">
                <a16:creationId xmlns:a16="http://schemas.microsoft.com/office/drawing/2014/main" id="{F1E25BBD-C7AE-B546-E1F0-47D94982C3ED}"/>
              </a:ext>
            </a:extLst>
          </p:cNvPr>
          <p:cNvSpPr/>
          <p:nvPr/>
        </p:nvSpPr>
        <p:spPr>
          <a:xfrm>
            <a:off x="24737039" y="30595226"/>
            <a:ext cx="11423754" cy="929602"/>
          </a:xfrm>
          <a:prstGeom prst="rect">
            <a:avLst/>
          </a:prstGeom>
          <a:solidFill>
            <a:srgbClr val="104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16"/>
          </a:p>
        </p:txBody>
      </p:sp>
      <p:sp>
        <p:nvSpPr>
          <p:cNvPr id="95" name="TextBox 94">
            <a:extLst>
              <a:ext uri="{FF2B5EF4-FFF2-40B4-BE49-F238E27FC236}">
                <a16:creationId xmlns:a16="http://schemas.microsoft.com/office/drawing/2014/main" id="{FCB761A4-862A-31B9-66AA-CCACB0863BFE}"/>
              </a:ext>
            </a:extLst>
          </p:cNvPr>
          <p:cNvSpPr txBox="1"/>
          <p:nvPr/>
        </p:nvSpPr>
        <p:spPr>
          <a:xfrm>
            <a:off x="29154310" y="30725192"/>
            <a:ext cx="4551120" cy="605230"/>
          </a:xfrm>
          <a:prstGeom prst="rect">
            <a:avLst/>
          </a:prstGeom>
          <a:noFill/>
        </p:spPr>
        <p:txBody>
          <a:bodyPr wrap="square" rtlCol="0">
            <a:spAutoFit/>
          </a:bodyPr>
          <a:lstStyle/>
          <a:p>
            <a:pPr algn="l"/>
            <a:r>
              <a:rPr lang="en-US" sz="3333" b="1" dirty="0">
                <a:solidFill>
                  <a:schemeClr val="bg1"/>
                </a:solidFill>
                <a:latin typeface="Arial" panose="020B0604020202020204" pitchFamily="34" charset="0"/>
                <a:cs typeface="Arial" panose="020B0604020202020204" pitchFamily="34" charset="0"/>
              </a:rPr>
              <a:t>References</a:t>
            </a:r>
          </a:p>
        </p:txBody>
      </p:sp>
      <p:sp>
        <p:nvSpPr>
          <p:cNvPr id="96" name="Rectangle 95">
            <a:extLst>
              <a:ext uri="{FF2B5EF4-FFF2-40B4-BE49-F238E27FC236}">
                <a16:creationId xmlns:a16="http://schemas.microsoft.com/office/drawing/2014/main" id="{A8AF5638-2192-1E88-E6D1-B27E1379E45F}"/>
              </a:ext>
            </a:extLst>
          </p:cNvPr>
          <p:cNvSpPr/>
          <p:nvPr/>
        </p:nvSpPr>
        <p:spPr>
          <a:xfrm>
            <a:off x="24708012" y="33457517"/>
            <a:ext cx="11390202" cy="960276"/>
          </a:xfrm>
          <a:prstGeom prst="rect">
            <a:avLst/>
          </a:prstGeom>
          <a:solidFill>
            <a:srgbClr val="104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16"/>
          </a:p>
        </p:txBody>
      </p:sp>
      <p:sp>
        <p:nvSpPr>
          <p:cNvPr id="97" name="TextBox 96">
            <a:extLst>
              <a:ext uri="{FF2B5EF4-FFF2-40B4-BE49-F238E27FC236}">
                <a16:creationId xmlns:a16="http://schemas.microsoft.com/office/drawing/2014/main" id="{1ABFF93F-149A-5FD9-B00D-010D0AC6B57D}"/>
              </a:ext>
            </a:extLst>
          </p:cNvPr>
          <p:cNvSpPr txBox="1"/>
          <p:nvPr/>
        </p:nvSpPr>
        <p:spPr>
          <a:xfrm>
            <a:off x="28337347" y="33596146"/>
            <a:ext cx="4551120" cy="605230"/>
          </a:xfrm>
          <a:prstGeom prst="rect">
            <a:avLst/>
          </a:prstGeom>
          <a:noFill/>
        </p:spPr>
        <p:txBody>
          <a:bodyPr wrap="square" rtlCol="0">
            <a:spAutoFit/>
          </a:bodyPr>
          <a:lstStyle/>
          <a:p>
            <a:r>
              <a:rPr lang="en-US" sz="3333" b="1" dirty="0">
                <a:solidFill>
                  <a:schemeClr val="bg1"/>
                </a:solidFill>
                <a:latin typeface="Arial" panose="020B0604020202020204" pitchFamily="34" charset="0"/>
                <a:cs typeface="Arial" panose="020B0604020202020204" pitchFamily="34" charset="0"/>
              </a:rPr>
              <a:t>Acknowledgments</a:t>
            </a:r>
          </a:p>
        </p:txBody>
      </p:sp>
      <p:sp>
        <p:nvSpPr>
          <p:cNvPr id="98" name="TextBox 97">
            <a:extLst>
              <a:ext uri="{FF2B5EF4-FFF2-40B4-BE49-F238E27FC236}">
                <a16:creationId xmlns:a16="http://schemas.microsoft.com/office/drawing/2014/main" id="{BADA2E13-AD8C-E8A9-C483-6DF07F335521}"/>
              </a:ext>
            </a:extLst>
          </p:cNvPr>
          <p:cNvSpPr txBox="1"/>
          <p:nvPr/>
        </p:nvSpPr>
        <p:spPr>
          <a:xfrm>
            <a:off x="24672331" y="34556422"/>
            <a:ext cx="11403813" cy="931922"/>
          </a:xfrm>
          <a:prstGeom prst="rect">
            <a:avLst/>
          </a:prstGeom>
          <a:noFill/>
        </p:spPr>
        <p:txBody>
          <a:bodyPr wrap="square" rtlCol="0">
            <a:spAutoFit/>
          </a:bodyPr>
          <a:lstStyle/>
          <a:p>
            <a:pPr algn="just"/>
            <a:r>
              <a:rPr lang="en-US" sz="2728" dirty="0">
                <a:solidFill>
                  <a:prstClr val="black"/>
                </a:solidFill>
                <a:latin typeface="Arial"/>
              </a:rPr>
              <a:t>This Project is supported by The Michigan Translational Research and Commercialization (MTRAC) and Fraunhofer USA, Inc., Center Midwest.</a:t>
            </a:r>
          </a:p>
        </p:txBody>
      </p:sp>
      <p:sp>
        <p:nvSpPr>
          <p:cNvPr id="100" name="TextBox 99">
            <a:extLst>
              <a:ext uri="{FF2B5EF4-FFF2-40B4-BE49-F238E27FC236}">
                <a16:creationId xmlns:a16="http://schemas.microsoft.com/office/drawing/2014/main" id="{6490038D-16EF-1705-B276-977EC5360A54}"/>
              </a:ext>
            </a:extLst>
          </p:cNvPr>
          <p:cNvSpPr txBox="1"/>
          <p:nvPr/>
        </p:nvSpPr>
        <p:spPr>
          <a:xfrm>
            <a:off x="24804065" y="27723370"/>
            <a:ext cx="11555090" cy="2677656"/>
          </a:xfrm>
          <a:prstGeom prst="rect">
            <a:avLst/>
          </a:prstGeom>
          <a:noFill/>
        </p:spPr>
        <p:txBody>
          <a:bodyPr wrap="square" rtlCol="0">
            <a:spAutoFit/>
          </a:bodyPr>
          <a:lstStyle/>
          <a:p>
            <a:pPr algn="just"/>
            <a:r>
              <a:rPr lang="en-US" sz="2800" dirty="0">
                <a:latin typeface="Arial" panose="020B0604020202020204" pitchFamily="34" charset="0"/>
                <a:cs typeface="Arial" panose="020B0604020202020204" pitchFamily="34" charset="0"/>
              </a:rPr>
              <a:t>In this study, we have analyzed the performance of Chemical Mechanical Polishing using an oxidative chemical slurry for single-crystal Chemical Vapor Deposition diamonds. This experiment was performed at fixed time intervals to quantify the CMP polishing rate and the uniformity of the polishing across the diamond substrate. The approximate materials removal rates were 100-110 nm/hr. </a:t>
            </a:r>
          </a:p>
        </p:txBody>
      </p:sp>
      <p:grpSp>
        <p:nvGrpSpPr>
          <p:cNvPr id="4" name="Group 3">
            <a:extLst>
              <a:ext uri="{FF2B5EF4-FFF2-40B4-BE49-F238E27FC236}">
                <a16:creationId xmlns:a16="http://schemas.microsoft.com/office/drawing/2014/main" id="{4489B180-87F9-4BB8-B0F3-AFAA505632CE}"/>
              </a:ext>
            </a:extLst>
          </p:cNvPr>
          <p:cNvGrpSpPr/>
          <p:nvPr/>
        </p:nvGrpSpPr>
        <p:grpSpPr>
          <a:xfrm>
            <a:off x="239474" y="4989833"/>
            <a:ext cx="11761108" cy="8975919"/>
            <a:chOff x="209544" y="10056970"/>
            <a:chExt cx="10656943" cy="8078327"/>
          </a:xfrm>
        </p:grpSpPr>
        <p:pic>
          <p:nvPicPr>
            <p:cNvPr id="9" name="Picture 8" descr="A close-up of a diamond&#10;&#10;Description automatically generated with low confidence">
              <a:extLst>
                <a:ext uri="{FF2B5EF4-FFF2-40B4-BE49-F238E27FC236}">
                  <a16:creationId xmlns:a16="http://schemas.microsoft.com/office/drawing/2014/main" id="{005E9CA8-DD75-D58C-23E1-B042699333CC}"/>
                </a:ext>
              </a:extLst>
            </p:cNvPr>
            <p:cNvPicPr>
              <a:picLocks noChangeAspect="1"/>
            </p:cNvPicPr>
            <p:nvPr/>
          </p:nvPicPr>
          <p:blipFill rotWithShape="1">
            <a:blip r:embed="rId4"/>
            <a:srcRect l="11520" t="19328" r="11512" b="13364"/>
            <a:stretch/>
          </p:blipFill>
          <p:spPr>
            <a:xfrm>
              <a:off x="7880623" y="10968948"/>
              <a:ext cx="2834602" cy="2912731"/>
            </a:xfrm>
            <a:prstGeom prst="rect">
              <a:avLst/>
            </a:prstGeom>
          </p:spPr>
        </p:pic>
        <p:sp>
          <p:nvSpPr>
            <p:cNvPr id="10" name="TextBox 9">
              <a:extLst>
                <a:ext uri="{FF2B5EF4-FFF2-40B4-BE49-F238E27FC236}">
                  <a16:creationId xmlns:a16="http://schemas.microsoft.com/office/drawing/2014/main" id="{C38D8F55-8F22-844C-A28B-82227C149B79}"/>
                </a:ext>
              </a:extLst>
            </p:cNvPr>
            <p:cNvSpPr txBox="1"/>
            <p:nvPr/>
          </p:nvSpPr>
          <p:spPr>
            <a:xfrm>
              <a:off x="2695311" y="10056970"/>
              <a:ext cx="5349233" cy="544707"/>
            </a:xfrm>
            <a:prstGeom prst="rect">
              <a:avLst/>
            </a:prstGeom>
            <a:noFill/>
          </p:spPr>
          <p:txBody>
            <a:bodyPr wrap="square" rtlCol="0">
              <a:spAutoFit/>
            </a:bodyPr>
            <a:lstStyle/>
            <a:p>
              <a:pPr algn="l"/>
              <a:r>
                <a:rPr lang="en-US" sz="3333" b="1" dirty="0">
                  <a:solidFill>
                    <a:schemeClr val="bg1"/>
                  </a:solidFill>
                  <a:latin typeface="Arial" panose="020B0604020202020204" pitchFamily="34" charset="0"/>
                  <a:cs typeface="Arial" panose="020B0604020202020204" pitchFamily="34" charset="0"/>
                </a:rPr>
                <a:t>Diamond Material Polishing</a:t>
              </a:r>
            </a:p>
          </p:txBody>
        </p:sp>
        <p:sp>
          <p:nvSpPr>
            <p:cNvPr id="15" name="TextBox 14">
              <a:extLst>
                <a:ext uri="{FF2B5EF4-FFF2-40B4-BE49-F238E27FC236}">
                  <a16:creationId xmlns:a16="http://schemas.microsoft.com/office/drawing/2014/main" id="{9F78AE18-3AEF-1F42-A1DE-2CFDED284E19}"/>
                </a:ext>
              </a:extLst>
            </p:cNvPr>
            <p:cNvSpPr txBox="1"/>
            <p:nvPr/>
          </p:nvSpPr>
          <p:spPr>
            <a:xfrm>
              <a:off x="209544" y="10845619"/>
              <a:ext cx="7573203" cy="4726698"/>
            </a:xfrm>
            <a:prstGeom prst="rect">
              <a:avLst/>
            </a:prstGeom>
            <a:noFill/>
          </p:spPr>
          <p:txBody>
            <a:bodyPr wrap="square" rtlCol="0">
              <a:spAutoFit/>
            </a:bodyPr>
            <a:lstStyle/>
            <a:p>
              <a:pPr algn="just"/>
              <a:r>
                <a:rPr lang="en-US" sz="2800" dirty="0">
                  <a:latin typeface="Arial" panose="020B0604020202020204" pitchFamily="34" charset="0"/>
                  <a:cs typeface="Arial" panose="020B0604020202020204" pitchFamily="34" charset="0"/>
                </a:rPr>
                <a:t>Single crystalline diamond (SCD) has many applications in electronics, quantum information processing systems, quantum sensors, optical windows, and diamond bonding to other semiconductors. These applications require precisely polished and smooth-surfaced diamonds. Chemical and mechanical polishing (CMP) can reduce diamond surface roughness and improve surface quality. Standard polishing with diamond powder damages the surface too much. Therefore, CMP is done with a soft powder.</a:t>
              </a:r>
            </a:p>
            <a:p>
              <a:pPr algn="just"/>
              <a:endParaRPr lang="en-US" sz="2728" dirty="0">
                <a:solidFill>
                  <a:prstClr val="black"/>
                </a:solidFill>
                <a:latin typeface="Arial" panose="020B0604020202020204" pitchFamily="34" charset="0"/>
                <a:cs typeface="Arial" panose="020B0604020202020204" pitchFamily="34" charset="0"/>
              </a:endParaRPr>
            </a:p>
          </p:txBody>
        </p:sp>
        <p:pic>
          <p:nvPicPr>
            <p:cNvPr id="12" name="Picture 11" descr="A picture containing text&#10;&#10;Description automatically generated">
              <a:extLst>
                <a:ext uri="{FF2B5EF4-FFF2-40B4-BE49-F238E27FC236}">
                  <a16:creationId xmlns:a16="http://schemas.microsoft.com/office/drawing/2014/main" id="{0F136923-4395-4838-380D-DCECD0EFCE0B}"/>
                </a:ext>
              </a:extLst>
            </p:cNvPr>
            <p:cNvPicPr>
              <a:picLocks noChangeAspect="1"/>
            </p:cNvPicPr>
            <p:nvPr/>
          </p:nvPicPr>
          <p:blipFill rotWithShape="1">
            <a:blip r:embed="rId5"/>
            <a:srcRect l="9388" r="20668"/>
            <a:stretch/>
          </p:blipFill>
          <p:spPr>
            <a:xfrm>
              <a:off x="314700" y="15265262"/>
              <a:ext cx="2380612" cy="2399610"/>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78F54AB7-F944-22D0-7573-8AA731D349D1}"/>
                </a:ext>
              </a:extLst>
            </p:cNvPr>
            <p:cNvPicPr>
              <a:picLocks noChangeAspect="1"/>
            </p:cNvPicPr>
            <p:nvPr/>
          </p:nvPicPr>
          <p:blipFill rotWithShape="1">
            <a:blip r:embed="rId6"/>
            <a:srcRect l="25184" t="14650" r="23045" b="19509"/>
            <a:stretch/>
          </p:blipFill>
          <p:spPr>
            <a:xfrm>
              <a:off x="5448180" y="15224528"/>
              <a:ext cx="2508646" cy="2394189"/>
            </a:xfrm>
            <a:prstGeom prst="rect">
              <a:avLst/>
            </a:prstGeom>
          </p:spPr>
        </p:pic>
        <p:pic>
          <p:nvPicPr>
            <p:cNvPr id="1026" name="Picture 2" descr="Doping diamonds to make better semiconductors - Electronic Products">
              <a:extLst>
                <a:ext uri="{FF2B5EF4-FFF2-40B4-BE49-F238E27FC236}">
                  <a16:creationId xmlns:a16="http://schemas.microsoft.com/office/drawing/2014/main" id="{5B4C6337-1723-99DA-30FC-8510CE7422F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054" r="18104" b="4731"/>
            <a:stretch/>
          </p:blipFill>
          <p:spPr bwMode="auto">
            <a:xfrm>
              <a:off x="7832946" y="15215309"/>
              <a:ext cx="2834602" cy="2539483"/>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D0328BA9-CA2A-4546-D4D1-E659C5725AEF}"/>
                </a:ext>
              </a:extLst>
            </p:cNvPr>
            <p:cNvSpPr txBox="1"/>
            <p:nvPr/>
          </p:nvSpPr>
          <p:spPr>
            <a:xfrm>
              <a:off x="7692855" y="17694264"/>
              <a:ext cx="3173632" cy="41549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Semiconductor Bonding</a:t>
              </a:r>
            </a:p>
          </p:txBody>
        </p:sp>
        <p:sp>
          <p:nvSpPr>
            <p:cNvPr id="42" name="TextBox 41">
              <a:extLst>
                <a:ext uri="{FF2B5EF4-FFF2-40B4-BE49-F238E27FC236}">
                  <a16:creationId xmlns:a16="http://schemas.microsoft.com/office/drawing/2014/main" id="{BAF7BBAE-729E-14DD-BE48-A1FC95D31867}"/>
                </a:ext>
              </a:extLst>
            </p:cNvPr>
            <p:cNvSpPr txBox="1"/>
            <p:nvPr/>
          </p:nvSpPr>
          <p:spPr>
            <a:xfrm>
              <a:off x="754336" y="17719798"/>
              <a:ext cx="1967889" cy="41549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Electronics</a:t>
              </a:r>
            </a:p>
          </p:txBody>
        </p:sp>
        <p:sp>
          <p:nvSpPr>
            <p:cNvPr id="43" name="TextBox 42">
              <a:extLst>
                <a:ext uri="{FF2B5EF4-FFF2-40B4-BE49-F238E27FC236}">
                  <a16:creationId xmlns:a16="http://schemas.microsoft.com/office/drawing/2014/main" id="{9AB9D2EE-42BC-B4F8-9A9A-288AF8C93F67}"/>
                </a:ext>
              </a:extLst>
            </p:cNvPr>
            <p:cNvSpPr txBox="1"/>
            <p:nvPr/>
          </p:nvSpPr>
          <p:spPr>
            <a:xfrm>
              <a:off x="2686760" y="17689799"/>
              <a:ext cx="2912712" cy="41549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Quantum Processor</a:t>
              </a:r>
            </a:p>
          </p:txBody>
        </p:sp>
        <p:sp>
          <p:nvSpPr>
            <p:cNvPr id="44" name="TextBox 43">
              <a:extLst>
                <a:ext uri="{FF2B5EF4-FFF2-40B4-BE49-F238E27FC236}">
                  <a16:creationId xmlns:a16="http://schemas.microsoft.com/office/drawing/2014/main" id="{17933860-11A2-40FA-F334-CA518F13D7A8}"/>
                </a:ext>
              </a:extLst>
            </p:cNvPr>
            <p:cNvSpPr txBox="1"/>
            <p:nvPr/>
          </p:nvSpPr>
          <p:spPr>
            <a:xfrm>
              <a:off x="5408796" y="17694587"/>
              <a:ext cx="2400555" cy="41549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Optical Window </a:t>
              </a:r>
            </a:p>
          </p:txBody>
        </p:sp>
        <p:pic>
          <p:nvPicPr>
            <p:cNvPr id="3" name="Picture 2" descr="Background pattern&#10;&#10;Description automatically generated">
              <a:extLst>
                <a:ext uri="{FF2B5EF4-FFF2-40B4-BE49-F238E27FC236}">
                  <a16:creationId xmlns:a16="http://schemas.microsoft.com/office/drawing/2014/main" id="{3C44EA93-2DB2-6BFD-3C12-A1D9E3526743}"/>
                </a:ext>
              </a:extLst>
            </p:cNvPr>
            <p:cNvPicPr>
              <a:picLocks noChangeAspect="1"/>
            </p:cNvPicPr>
            <p:nvPr/>
          </p:nvPicPr>
          <p:blipFill rotWithShape="1">
            <a:blip r:embed="rId8"/>
            <a:srcRect l="13348" r="10249"/>
            <a:stretch/>
          </p:blipFill>
          <p:spPr>
            <a:xfrm>
              <a:off x="2802182" y="15265855"/>
              <a:ext cx="2537017" cy="2429483"/>
            </a:xfrm>
            <a:prstGeom prst="rect">
              <a:avLst/>
            </a:prstGeom>
          </p:spPr>
        </p:pic>
      </p:grpSp>
      <p:sp>
        <p:nvSpPr>
          <p:cNvPr id="99" name="TextBox 98">
            <a:extLst>
              <a:ext uri="{FF2B5EF4-FFF2-40B4-BE49-F238E27FC236}">
                <a16:creationId xmlns:a16="http://schemas.microsoft.com/office/drawing/2014/main" id="{2B0B8402-B56E-17C4-51AB-A2A0C256D5CB}"/>
              </a:ext>
            </a:extLst>
          </p:cNvPr>
          <p:cNvSpPr txBox="1"/>
          <p:nvPr/>
        </p:nvSpPr>
        <p:spPr>
          <a:xfrm>
            <a:off x="24737039" y="6572325"/>
            <a:ext cx="11422470" cy="3216265"/>
          </a:xfrm>
          <a:prstGeom prst="rect">
            <a:avLst/>
          </a:prstGeom>
          <a:noFill/>
        </p:spPr>
        <p:txBody>
          <a:bodyPr wrap="square">
            <a:spAutoFit/>
          </a:bodyPr>
          <a:lstStyle/>
          <a:p>
            <a:pPr marL="457200" indent="-457200" algn="just">
              <a:buFont typeface="Arial" panose="020B0604020202020204" pitchFamily="34" charset="0"/>
              <a:buChar char="•"/>
              <a:defRPr/>
            </a:pPr>
            <a:r>
              <a:rPr lang="en-US" sz="2800" dirty="0">
                <a:latin typeface="Arial" panose="020B0604020202020204" pitchFamily="34" charset="0"/>
                <a:cs typeface="Arial" panose="020B0604020202020204" pitchFamily="34" charset="0"/>
              </a:rPr>
              <a:t>Topography Surface Roughness Area: (50x50 µm</a:t>
            </a:r>
            <a:r>
              <a:rPr lang="en-US" sz="2800" baseline="30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a:t>
            </a:r>
          </a:p>
          <a:p>
            <a:pPr algn="just">
              <a:defRPr/>
            </a:pPr>
            <a:endParaRPr lang="en-US" sz="1100" dirty="0">
              <a:latin typeface="Arial" panose="020B0604020202020204" pitchFamily="34" charset="0"/>
              <a:cs typeface="Arial" panose="020B0604020202020204" pitchFamily="34" charset="0"/>
            </a:endParaRPr>
          </a:p>
          <a:p>
            <a:pPr marL="457200" indent="-457200" algn="just">
              <a:buFont typeface="Arial" panose="020B0604020202020204" pitchFamily="34" charset="0"/>
              <a:buChar char="•"/>
              <a:defRPr/>
            </a:pPr>
            <a:r>
              <a:rPr lang="en-US" sz="2800" dirty="0">
                <a:solidFill>
                  <a:prstClr val="black"/>
                </a:solidFill>
                <a:latin typeface="Arial"/>
              </a:rPr>
              <a:t>Before CMP, the sample has a roughness above Ra 1.0 nm</a:t>
            </a:r>
          </a:p>
          <a:p>
            <a:pPr algn="just">
              <a:defRPr/>
            </a:pPr>
            <a:endParaRPr lang="en-US" sz="1100" dirty="0">
              <a:solidFill>
                <a:prstClr val="black"/>
              </a:solidFill>
              <a:latin typeface="Arial"/>
            </a:endParaRPr>
          </a:p>
          <a:p>
            <a:pPr marL="457200" indent="-457200" algn="just">
              <a:buFont typeface="Arial" panose="020B0604020202020204" pitchFamily="34" charset="0"/>
              <a:buChar char="•"/>
              <a:defRPr/>
            </a:pPr>
            <a:r>
              <a:rPr lang="en-US" sz="2800" dirty="0">
                <a:solidFill>
                  <a:prstClr val="black"/>
                </a:solidFill>
                <a:latin typeface="Arial"/>
              </a:rPr>
              <a:t>After 60 minutes of the CMP run, the roughness Ra was reduced to less than 0.8 nm.</a:t>
            </a:r>
          </a:p>
          <a:p>
            <a:pPr algn="just">
              <a:defRPr/>
            </a:pPr>
            <a:endParaRPr lang="en-US" sz="1100" dirty="0">
              <a:solidFill>
                <a:prstClr val="black"/>
              </a:solidFill>
              <a:latin typeface="Arial"/>
            </a:endParaRPr>
          </a:p>
          <a:p>
            <a:pPr marL="457200" indent="-457200" algn="just">
              <a:buFont typeface="Arial" panose="020B0604020202020204" pitchFamily="34" charset="0"/>
              <a:buChar char="•"/>
              <a:defRPr/>
            </a:pPr>
            <a:r>
              <a:rPr lang="en-US" sz="2800" dirty="0">
                <a:solidFill>
                  <a:prstClr val="black"/>
                </a:solidFill>
                <a:latin typeface="Arial"/>
              </a:rPr>
              <a:t>After 120 minutes of the CMP process, the roughness Ra was reduced to less than 0.4 nm.</a:t>
            </a:r>
          </a:p>
        </p:txBody>
      </p:sp>
      <p:pic>
        <p:nvPicPr>
          <p:cNvPr id="16" name="Picture 15" descr="Logo&#10;&#10;Description automatically generated">
            <a:extLst>
              <a:ext uri="{FF2B5EF4-FFF2-40B4-BE49-F238E27FC236}">
                <a16:creationId xmlns:a16="http://schemas.microsoft.com/office/drawing/2014/main" id="{07CC4477-1E69-E8E8-600A-3FC41FB9B811}"/>
              </a:ext>
            </a:extLst>
          </p:cNvPr>
          <p:cNvPicPr>
            <a:picLocks noChangeAspect="1"/>
          </p:cNvPicPr>
          <p:nvPr/>
        </p:nvPicPr>
        <p:blipFill>
          <a:blip r:embed="rId9"/>
          <a:stretch>
            <a:fillRect/>
          </a:stretch>
        </p:blipFill>
        <p:spPr>
          <a:xfrm>
            <a:off x="31240323" y="2439596"/>
            <a:ext cx="4901167" cy="1338744"/>
          </a:xfrm>
          <a:prstGeom prst="rect">
            <a:avLst/>
          </a:prstGeom>
        </p:spPr>
      </p:pic>
      <p:sp>
        <p:nvSpPr>
          <p:cNvPr id="20" name="TextBox 19">
            <a:extLst>
              <a:ext uri="{FF2B5EF4-FFF2-40B4-BE49-F238E27FC236}">
                <a16:creationId xmlns:a16="http://schemas.microsoft.com/office/drawing/2014/main" id="{16C047B1-1110-06E5-FE1B-F18372510ED7}"/>
              </a:ext>
            </a:extLst>
          </p:cNvPr>
          <p:cNvSpPr txBox="1"/>
          <p:nvPr/>
        </p:nvSpPr>
        <p:spPr>
          <a:xfrm>
            <a:off x="532333" y="29945416"/>
            <a:ext cx="5402643" cy="461665"/>
          </a:xfrm>
          <a:prstGeom prst="rect">
            <a:avLst/>
          </a:prstGeom>
          <a:noFill/>
        </p:spPr>
        <p:txBody>
          <a:bodyPr wrap="square">
            <a:spAutoFit/>
          </a:bodyPr>
          <a:lstStyle/>
          <a:p>
            <a:r>
              <a:rPr lang="en-US" sz="2400" dirty="0">
                <a:latin typeface="Arial" panose="020B0604020202020204" pitchFamily="34" charset="0"/>
                <a:ea typeface="Calibri" panose="020F0502020204030204" pitchFamily="34" charset="0"/>
                <a:cs typeface="Arial" panose="020B0604020202020204" pitchFamily="34" charset="0"/>
              </a:rPr>
              <a:t>Chemical Mechanical Polishing setup</a:t>
            </a:r>
            <a:r>
              <a:rPr lang="en-US" sz="2400" dirty="0">
                <a:latin typeface="Arial" panose="020B0604020202020204" pitchFamily="34" charset="0"/>
                <a:cs typeface="Arial" panose="020B0604020202020204" pitchFamily="34" charset="0"/>
              </a:rPr>
              <a:t> </a:t>
            </a:r>
          </a:p>
        </p:txBody>
      </p:sp>
      <p:pic>
        <p:nvPicPr>
          <p:cNvPr id="21" name="Picture 20" descr="Diagram&#10;&#10;Description automatically generated">
            <a:extLst>
              <a:ext uri="{FF2B5EF4-FFF2-40B4-BE49-F238E27FC236}">
                <a16:creationId xmlns:a16="http://schemas.microsoft.com/office/drawing/2014/main" id="{C75F5962-CC83-E7DB-63D9-E87914D7F7D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7761" y="25653983"/>
            <a:ext cx="5413454" cy="4261307"/>
          </a:xfrm>
          <a:prstGeom prst="rect">
            <a:avLst/>
          </a:prstGeom>
        </p:spPr>
      </p:pic>
      <p:pic>
        <p:nvPicPr>
          <p:cNvPr id="33" name="Picture 32">
            <a:extLst>
              <a:ext uri="{FF2B5EF4-FFF2-40B4-BE49-F238E27FC236}">
                <a16:creationId xmlns:a16="http://schemas.microsoft.com/office/drawing/2014/main" id="{3DE99A68-0365-BC68-A90B-3CEFEABFA3AF}"/>
              </a:ext>
            </a:extLst>
          </p:cNvPr>
          <p:cNvPicPr>
            <a:picLocks noChangeAspect="1"/>
          </p:cNvPicPr>
          <p:nvPr/>
        </p:nvPicPr>
        <p:blipFill>
          <a:blip r:embed="rId11"/>
          <a:stretch>
            <a:fillRect/>
          </a:stretch>
        </p:blipFill>
        <p:spPr>
          <a:xfrm>
            <a:off x="430825" y="25624168"/>
            <a:ext cx="5413454" cy="4261307"/>
          </a:xfrm>
          <a:prstGeom prst="rect">
            <a:avLst/>
          </a:prstGeom>
        </p:spPr>
      </p:pic>
      <p:sp>
        <p:nvSpPr>
          <p:cNvPr id="35" name="TextBox 34">
            <a:extLst>
              <a:ext uri="{FF2B5EF4-FFF2-40B4-BE49-F238E27FC236}">
                <a16:creationId xmlns:a16="http://schemas.microsoft.com/office/drawing/2014/main" id="{47B3B0D3-6AC2-E335-C48B-64650C182921}"/>
              </a:ext>
            </a:extLst>
          </p:cNvPr>
          <p:cNvSpPr txBox="1"/>
          <p:nvPr/>
        </p:nvSpPr>
        <p:spPr>
          <a:xfrm>
            <a:off x="6156373" y="29993858"/>
            <a:ext cx="5757188" cy="461665"/>
          </a:xfrm>
          <a:prstGeom prst="rect">
            <a:avLst/>
          </a:prstGeom>
          <a:noFill/>
        </p:spPr>
        <p:txBody>
          <a:bodyPr wrap="square">
            <a:spAutoFit/>
          </a:bodyPr>
          <a:lstStyle/>
          <a:p>
            <a:r>
              <a:rPr lang="en-US" sz="2400" dirty="0">
                <a:solidFill>
                  <a:srgbClr val="000000"/>
                </a:solidFill>
                <a:latin typeface="Arial" panose="020B0604020202020204" pitchFamily="34" charset="0"/>
                <a:ea typeface="Times New Roman" panose="02020603050405020304" pitchFamily="18" charset="0"/>
              </a:rPr>
              <a:t>Schematic diagram of the CMP Process</a:t>
            </a:r>
            <a:endParaRPr lang="en-US" sz="2400"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096DFFFE-633B-A1CB-D167-3BFBB857A412}"/>
              </a:ext>
            </a:extLst>
          </p:cNvPr>
          <p:cNvSpPr txBox="1"/>
          <p:nvPr/>
        </p:nvSpPr>
        <p:spPr>
          <a:xfrm>
            <a:off x="211108" y="30674425"/>
            <a:ext cx="6754208" cy="5262979"/>
          </a:xfrm>
          <a:prstGeom prst="rect">
            <a:avLst/>
          </a:prstGeom>
          <a:noFill/>
        </p:spPr>
        <p:txBody>
          <a:bodyPr wrap="square">
            <a:spAutoFit/>
          </a:bodyPr>
          <a:lstStyle/>
          <a:p>
            <a:pPr algn="just"/>
            <a:r>
              <a:rPr lang="en-US" sz="2800" dirty="0">
                <a:latin typeface="Arial" panose="020B0604020202020204" pitchFamily="34" charset="0"/>
                <a:cs typeface="Arial" panose="020B0604020202020204" pitchFamily="34" charset="0"/>
              </a:rPr>
              <a:t>In order to speed up the process of removing diamond material, the slurry is poured onto the ceramic groove plate and spread over the entire surface. Once the diamond sample is polished, it is cleaned to remove the polishing slurry.</a:t>
            </a:r>
          </a:p>
          <a:p>
            <a:pPr algn="just"/>
            <a:endParaRPr lang="en-US" sz="2800" dirty="0">
              <a:latin typeface="Arial" panose="020B0604020202020204" pitchFamily="34" charset="0"/>
              <a:cs typeface="Arial" panose="020B0604020202020204" pitchFamily="34" charset="0"/>
            </a:endParaRPr>
          </a:p>
          <a:p>
            <a:pPr algn="just"/>
            <a:r>
              <a:rPr lang="en-US" sz="2800" dirty="0">
                <a:latin typeface="Arial" panose="020B0604020202020204" pitchFamily="34" charset="0"/>
                <a:cs typeface="Arial" panose="020B0604020202020204" pitchFamily="34" charset="0"/>
              </a:rPr>
              <a:t>This study investigated samples ranging in size from 3.7 x 3.7 mm</a:t>
            </a:r>
            <a:r>
              <a:rPr lang="en-US" sz="2800" baseline="30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 to 5 x 5 mm</a:t>
            </a:r>
            <a:r>
              <a:rPr lang="en-US" sz="2800" baseline="30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 to calculate material removal rate and surface smoothness. </a:t>
            </a:r>
          </a:p>
          <a:p>
            <a:pPr algn="just"/>
            <a:endParaRPr lang="en-US" sz="2800" dirty="0">
              <a:latin typeface="Arial" panose="020B0604020202020204" pitchFamily="34" charset="0"/>
              <a:cs typeface="Arial" panose="020B0604020202020204" pitchFamily="34" charset="0"/>
            </a:endParaRPr>
          </a:p>
        </p:txBody>
      </p:sp>
      <p:pic>
        <p:nvPicPr>
          <p:cNvPr id="39" name="Picture 38" descr="A picture containing ground, device, fan&#10;&#10;Description automatically generated">
            <a:extLst>
              <a:ext uri="{FF2B5EF4-FFF2-40B4-BE49-F238E27FC236}">
                <a16:creationId xmlns:a16="http://schemas.microsoft.com/office/drawing/2014/main" id="{6D7FC28C-70FE-1CFB-B6E5-DD3FB372D15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68271" y="30852183"/>
            <a:ext cx="4747446" cy="4272861"/>
          </a:xfrm>
          <a:prstGeom prst="rect">
            <a:avLst/>
          </a:prstGeom>
        </p:spPr>
      </p:pic>
      <p:sp>
        <p:nvSpPr>
          <p:cNvPr id="53" name="TextBox 52">
            <a:extLst>
              <a:ext uri="{FF2B5EF4-FFF2-40B4-BE49-F238E27FC236}">
                <a16:creationId xmlns:a16="http://schemas.microsoft.com/office/drawing/2014/main" id="{D583DC15-6548-644C-5C41-D79EFCCED570}"/>
              </a:ext>
            </a:extLst>
          </p:cNvPr>
          <p:cNvSpPr txBox="1"/>
          <p:nvPr/>
        </p:nvSpPr>
        <p:spPr>
          <a:xfrm>
            <a:off x="7209226" y="35187471"/>
            <a:ext cx="4305814" cy="461665"/>
          </a:xfrm>
          <a:prstGeom prst="rect">
            <a:avLst/>
          </a:prstGeom>
          <a:noFill/>
        </p:spPr>
        <p:txBody>
          <a:bodyPr wrap="square">
            <a:spAutoFit/>
          </a:bodyPr>
          <a:lstStyle/>
          <a:p>
            <a:r>
              <a:rPr lang="en-US" sz="2400" dirty="0">
                <a:solidFill>
                  <a:srgbClr val="000000"/>
                </a:solidFill>
                <a:latin typeface="Arial" panose="020B0604020202020204" pitchFamily="34" charset="0"/>
                <a:ea typeface="Times New Roman" panose="02020603050405020304" pitchFamily="18" charset="0"/>
              </a:rPr>
              <a:t>The grooved ceramic wheel</a:t>
            </a:r>
            <a:endParaRPr lang="en-US" sz="2400" dirty="0">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8C0F695B-0921-86EF-F278-ACCE9E1333CA}"/>
              </a:ext>
            </a:extLst>
          </p:cNvPr>
          <p:cNvSpPr txBox="1"/>
          <p:nvPr/>
        </p:nvSpPr>
        <p:spPr>
          <a:xfrm>
            <a:off x="281232" y="22269486"/>
            <a:ext cx="12142166" cy="646331"/>
          </a:xfrm>
          <a:prstGeom prst="rect">
            <a:avLst/>
          </a:prstGeom>
          <a:noFill/>
        </p:spPr>
        <p:txBody>
          <a:bodyPr wrap="square" rtlCol="0">
            <a:spAutoFit/>
          </a:bodyPr>
          <a:lstStyle/>
          <a:p>
            <a:pPr algn="l"/>
            <a:r>
              <a:rPr lang="en-US" sz="3600" b="1" dirty="0">
                <a:solidFill>
                  <a:schemeClr val="bg1"/>
                </a:solidFill>
                <a:latin typeface="Arial" panose="020B0604020202020204" pitchFamily="34" charset="0"/>
                <a:cs typeface="Arial" panose="020B0604020202020204" pitchFamily="34" charset="0"/>
              </a:rPr>
              <a:t>Experimental Setup: Chemical Mechanical Polishing</a:t>
            </a:r>
          </a:p>
        </p:txBody>
      </p:sp>
      <p:pic>
        <p:nvPicPr>
          <p:cNvPr id="45" name="Picture 44" descr="A picture containing text&#10;&#10;Description automatically generated">
            <a:extLst>
              <a:ext uri="{FF2B5EF4-FFF2-40B4-BE49-F238E27FC236}">
                <a16:creationId xmlns:a16="http://schemas.microsoft.com/office/drawing/2014/main" id="{3C4BB4A5-E9D0-765D-FDC1-FCA266375E4C}"/>
              </a:ext>
            </a:extLst>
          </p:cNvPr>
          <p:cNvPicPr>
            <a:picLocks noChangeAspect="1"/>
          </p:cNvPicPr>
          <p:nvPr/>
        </p:nvPicPr>
        <p:blipFill>
          <a:blip r:embed="rId13"/>
          <a:stretch>
            <a:fillRect/>
          </a:stretch>
        </p:blipFill>
        <p:spPr>
          <a:xfrm>
            <a:off x="12473732" y="8495042"/>
            <a:ext cx="5604441" cy="5047972"/>
          </a:xfrm>
          <a:prstGeom prst="rect">
            <a:avLst/>
          </a:prstGeom>
        </p:spPr>
      </p:pic>
      <p:pic>
        <p:nvPicPr>
          <p:cNvPr id="47" name="Picture 46" descr="A picture containing text&#10;&#10;Description automatically generated">
            <a:extLst>
              <a:ext uri="{FF2B5EF4-FFF2-40B4-BE49-F238E27FC236}">
                <a16:creationId xmlns:a16="http://schemas.microsoft.com/office/drawing/2014/main" id="{8E2D7271-9A13-60C2-209F-78A77967F6E2}"/>
              </a:ext>
            </a:extLst>
          </p:cNvPr>
          <p:cNvPicPr>
            <a:picLocks noChangeAspect="1"/>
          </p:cNvPicPr>
          <p:nvPr/>
        </p:nvPicPr>
        <p:blipFill>
          <a:blip r:embed="rId14"/>
          <a:stretch>
            <a:fillRect/>
          </a:stretch>
        </p:blipFill>
        <p:spPr>
          <a:xfrm>
            <a:off x="18355469" y="8534970"/>
            <a:ext cx="5516854" cy="4954710"/>
          </a:xfrm>
          <a:prstGeom prst="rect">
            <a:avLst/>
          </a:prstGeom>
        </p:spPr>
      </p:pic>
      <p:sp>
        <p:nvSpPr>
          <p:cNvPr id="48" name="TextBox 47">
            <a:extLst>
              <a:ext uri="{FF2B5EF4-FFF2-40B4-BE49-F238E27FC236}">
                <a16:creationId xmlns:a16="http://schemas.microsoft.com/office/drawing/2014/main" id="{8FB0EF6C-6C9A-3C90-204F-3A4DC997B77C}"/>
              </a:ext>
            </a:extLst>
          </p:cNvPr>
          <p:cNvSpPr txBox="1"/>
          <p:nvPr/>
        </p:nvSpPr>
        <p:spPr>
          <a:xfrm>
            <a:off x="18491759" y="13556584"/>
            <a:ext cx="5347165" cy="461665"/>
          </a:xfrm>
          <a:prstGeom prst="rect">
            <a:avLst/>
          </a:prstGeom>
          <a:noFill/>
        </p:spPr>
        <p:txBody>
          <a:bodyPr wrap="square" rtlCol="0">
            <a:spAutoFit/>
          </a:bodyPr>
          <a:lstStyle/>
          <a:p>
            <a:pPr algn="l"/>
            <a:r>
              <a:rPr lang="en-US" sz="2400" dirty="0">
                <a:latin typeface="Arial" panose="020B0604020202020204" pitchFamily="34" charset="0"/>
                <a:cs typeface="Arial" panose="020B0604020202020204" pitchFamily="34" charset="0"/>
              </a:rPr>
              <a:t>Sample-01: After 120 minutes of CMP</a:t>
            </a:r>
            <a:endParaRPr lang="en-US" sz="2400" dirty="0">
              <a:solidFill>
                <a:prstClr val="black"/>
              </a:solidFill>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D1535E16-6D85-C37F-1DD9-16DC59D261FB}"/>
              </a:ext>
            </a:extLst>
          </p:cNvPr>
          <p:cNvSpPr txBox="1"/>
          <p:nvPr/>
        </p:nvSpPr>
        <p:spPr>
          <a:xfrm>
            <a:off x="12403632" y="14188409"/>
            <a:ext cx="11436103" cy="2513509"/>
          </a:xfrm>
          <a:prstGeom prst="rect">
            <a:avLst/>
          </a:prstGeom>
          <a:noFill/>
        </p:spPr>
        <p:txBody>
          <a:bodyPr wrap="square" rtlCol="0">
            <a:spAutoFit/>
          </a:bodyPr>
          <a:lstStyle/>
          <a:p>
            <a:pPr marL="380992" indent="-380992" algn="just">
              <a:buFont typeface="Arial" panose="020B0604020202020204" pitchFamily="34" charset="0"/>
              <a:buChar char="•"/>
            </a:pPr>
            <a:r>
              <a:rPr lang="en-US" sz="2800" dirty="0">
                <a:solidFill>
                  <a:prstClr val="black"/>
                </a:solidFill>
                <a:latin typeface="Arial"/>
              </a:rPr>
              <a:t>Sample-02 Dimension: 5.0 x 5.0 mm</a:t>
            </a:r>
            <a:r>
              <a:rPr lang="en-US" sz="2800" baseline="30000" dirty="0">
                <a:solidFill>
                  <a:prstClr val="black"/>
                </a:solidFill>
                <a:latin typeface="Arial"/>
              </a:rPr>
              <a:t>2</a:t>
            </a:r>
            <a:r>
              <a:rPr lang="en-US" sz="2800" dirty="0">
                <a:solidFill>
                  <a:prstClr val="black"/>
                </a:solidFill>
                <a:latin typeface="Arial"/>
              </a:rPr>
              <a:t> </a:t>
            </a:r>
          </a:p>
          <a:p>
            <a:pPr algn="just"/>
            <a:endParaRPr lang="en-US" sz="1700" baseline="30000" dirty="0">
              <a:solidFill>
                <a:prstClr val="black"/>
              </a:solidFill>
              <a:latin typeface="Arial"/>
            </a:endParaRPr>
          </a:p>
          <a:p>
            <a:pPr marL="380992" indent="-380992" algn="just">
              <a:buFont typeface="Arial" panose="020B0604020202020204" pitchFamily="34" charset="0"/>
              <a:buChar char="•"/>
            </a:pPr>
            <a:r>
              <a:rPr lang="en-US" sz="2800" dirty="0">
                <a:solidFill>
                  <a:prstClr val="black"/>
                </a:solidFill>
                <a:latin typeface="Arial"/>
              </a:rPr>
              <a:t>Sample-02 Thickness: 0.2 mm</a:t>
            </a:r>
          </a:p>
          <a:p>
            <a:pPr algn="just"/>
            <a:endParaRPr lang="en-US" sz="1700" dirty="0">
              <a:solidFill>
                <a:prstClr val="black"/>
              </a:solidFill>
              <a:latin typeface="Arial"/>
            </a:endParaRPr>
          </a:p>
          <a:p>
            <a:pPr marL="380992" indent="-380992" algn="just">
              <a:buFont typeface="Arial" panose="020B0604020202020204" pitchFamily="34" charset="0"/>
              <a:buChar char="•"/>
            </a:pPr>
            <a:r>
              <a:rPr lang="en-US" sz="2800" dirty="0">
                <a:solidFill>
                  <a:prstClr val="black"/>
                </a:solidFill>
                <a:latin typeface="Arial"/>
              </a:rPr>
              <a:t>The sample had a layer of nitride-based features on its top surface</a:t>
            </a:r>
          </a:p>
          <a:p>
            <a:pPr algn="just"/>
            <a:endParaRPr lang="en-US" sz="1400" dirty="0">
              <a:solidFill>
                <a:prstClr val="black"/>
              </a:solidFill>
              <a:latin typeface="Arial"/>
            </a:endParaRPr>
          </a:p>
          <a:p>
            <a:pPr marL="380992" indent="-380992" algn="just">
              <a:buFont typeface="Arial" panose="020B0604020202020204" pitchFamily="34" charset="0"/>
              <a:buChar char="•"/>
            </a:pPr>
            <a:r>
              <a:rPr lang="en-US" sz="2800" dirty="0">
                <a:solidFill>
                  <a:prstClr val="black"/>
                </a:solidFill>
                <a:latin typeface="Arial"/>
              </a:rPr>
              <a:t>It was characterized by numerous pad-shaped features </a:t>
            </a:r>
          </a:p>
        </p:txBody>
      </p:sp>
      <p:pic>
        <p:nvPicPr>
          <p:cNvPr id="60" name="Picture 59">
            <a:extLst>
              <a:ext uri="{FF2B5EF4-FFF2-40B4-BE49-F238E27FC236}">
                <a16:creationId xmlns:a16="http://schemas.microsoft.com/office/drawing/2014/main" id="{78E268C4-E859-4992-2663-B26C1873E053}"/>
              </a:ext>
            </a:extLst>
          </p:cNvPr>
          <p:cNvPicPr>
            <a:picLocks noChangeAspect="1"/>
          </p:cNvPicPr>
          <p:nvPr/>
        </p:nvPicPr>
        <p:blipFill>
          <a:blip r:embed="rId15"/>
          <a:stretch>
            <a:fillRect/>
          </a:stretch>
        </p:blipFill>
        <p:spPr>
          <a:xfrm>
            <a:off x="12522820" y="16953389"/>
            <a:ext cx="5540044" cy="4832708"/>
          </a:xfrm>
          <a:prstGeom prst="rect">
            <a:avLst/>
          </a:prstGeom>
        </p:spPr>
      </p:pic>
      <p:pic>
        <p:nvPicPr>
          <p:cNvPr id="59" name="Picture 58" descr="A picture containing background pattern&#10;&#10;Description automatically generated">
            <a:extLst>
              <a:ext uri="{FF2B5EF4-FFF2-40B4-BE49-F238E27FC236}">
                <a16:creationId xmlns:a16="http://schemas.microsoft.com/office/drawing/2014/main" id="{A2E23629-91A4-86B2-3277-711C97BE5143}"/>
              </a:ext>
            </a:extLst>
          </p:cNvPr>
          <p:cNvPicPr>
            <a:picLocks noChangeAspect="1"/>
          </p:cNvPicPr>
          <p:nvPr/>
        </p:nvPicPr>
        <p:blipFill>
          <a:blip r:embed="rId16"/>
          <a:stretch>
            <a:fillRect/>
          </a:stretch>
        </p:blipFill>
        <p:spPr>
          <a:xfrm>
            <a:off x="18288000" y="16966543"/>
            <a:ext cx="5540044" cy="4806400"/>
          </a:xfrm>
          <a:prstGeom prst="rect">
            <a:avLst/>
          </a:prstGeom>
        </p:spPr>
      </p:pic>
      <p:sp>
        <p:nvSpPr>
          <p:cNvPr id="61" name="TextBox 60">
            <a:extLst>
              <a:ext uri="{FF2B5EF4-FFF2-40B4-BE49-F238E27FC236}">
                <a16:creationId xmlns:a16="http://schemas.microsoft.com/office/drawing/2014/main" id="{25FCB59E-A1D2-29AC-5041-A4592044B87D}"/>
              </a:ext>
            </a:extLst>
          </p:cNvPr>
          <p:cNvSpPr txBox="1"/>
          <p:nvPr/>
        </p:nvSpPr>
        <p:spPr>
          <a:xfrm>
            <a:off x="13380415" y="21818416"/>
            <a:ext cx="3927870" cy="461665"/>
          </a:xfrm>
          <a:prstGeom prst="rect">
            <a:avLst/>
          </a:prstGeom>
          <a:noFill/>
        </p:spPr>
        <p:txBody>
          <a:bodyPr wrap="square" rtlCol="0">
            <a:spAutoFit/>
          </a:bodyPr>
          <a:lstStyle/>
          <a:p>
            <a:pPr algn="l"/>
            <a:r>
              <a:rPr lang="en-US" sz="2400" dirty="0">
                <a:latin typeface="Arial" panose="020B0604020202020204" pitchFamily="34" charset="0"/>
                <a:cs typeface="Arial" panose="020B0604020202020204" pitchFamily="34" charset="0"/>
              </a:rPr>
              <a:t>Sample-02: Before CMP</a:t>
            </a:r>
            <a:endParaRPr lang="en-US" sz="2400" dirty="0">
              <a:solidFill>
                <a:prstClr val="black"/>
              </a:solidFill>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C8E0B6BF-E63E-AD13-13BE-A475ED752916}"/>
              </a:ext>
            </a:extLst>
          </p:cNvPr>
          <p:cNvSpPr txBox="1"/>
          <p:nvPr/>
        </p:nvSpPr>
        <p:spPr>
          <a:xfrm>
            <a:off x="18322812" y="21817603"/>
            <a:ext cx="5347165" cy="461665"/>
          </a:xfrm>
          <a:prstGeom prst="rect">
            <a:avLst/>
          </a:prstGeom>
          <a:noFill/>
        </p:spPr>
        <p:txBody>
          <a:bodyPr wrap="square" rtlCol="0">
            <a:spAutoFit/>
          </a:bodyPr>
          <a:lstStyle/>
          <a:p>
            <a:pPr algn="l"/>
            <a:r>
              <a:rPr lang="en-US" sz="2400" dirty="0">
                <a:latin typeface="Arial" panose="020B0604020202020204" pitchFamily="34" charset="0"/>
                <a:cs typeface="Arial" panose="020B0604020202020204" pitchFamily="34" charset="0"/>
              </a:rPr>
              <a:t>Sample-02: After 120 minutes of CMP</a:t>
            </a:r>
            <a:endParaRPr lang="en-US" sz="2400" dirty="0">
              <a:solidFill>
                <a:prstClr val="black"/>
              </a:solidFill>
              <a:latin typeface="Arial" panose="020B0604020202020204" pitchFamily="34" charset="0"/>
              <a:cs typeface="Arial" panose="020B0604020202020204" pitchFamily="34" charset="0"/>
            </a:endParaRPr>
          </a:p>
        </p:txBody>
      </p:sp>
      <p:pic>
        <p:nvPicPr>
          <p:cNvPr id="63" name="Picture 62" descr="Chart&#10;&#10;Description automatically generated">
            <a:extLst>
              <a:ext uri="{FF2B5EF4-FFF2-40B4-BE49-F238E27FC236}">
                <a16:creationId xmlns:a16="http://schemas.microsoft.com/office/drawing/2014/main" id="{E1257D2F-2E9F-C452-82A1-F0E63072A0F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2563776" y="27286557"/>
            <a:ext cx="5433774" cy="4350849"/>
          </a:xfrm>
          <a:prstGeom prst="rect">
            <a:avLst/>
          </a:prstGeom>
        </p:spPr>
      </p:pic>
      <p:pic>
        <p:nvPicPr>
          <p:cNvPr id="66" name="Picture 65" descr="Chart, line chart&#10;&#10;Description automatically generated">
            <a:extLst>
              <a:ext uri="{FF2B5EF4-FFF2-40B4-BE49-F238E27FC236}">
                <a16:creationId xmlns:a16="http://schemas.microsoft.com/office/drawing/2014/main" id="{63F78D92-FC56-3CFA-AE96-7719744299E5}"/>
              </a:ext>
            </a:extLst>
          </p:cNvPr>
          <p:cNvPicPr>
            <a:picLocks noChangeAspect="1"/>
          </p:cNvPicPr>
          <p:nvPr/>
        </p:nvPicPr>
        <p:blipFill>
          <a:blip r:embed="rId18"/>
          <a:stretch>
            <a:fillRect/>
          </a:stretch>
        </p:blipFill>
        <p:spPr>
          <a:xfrm>
            <a:off x="18224482" y="27286557"/>
            <a:ext cx="5433774" cy="4332094"/>
          </a:xfrm>
          <a:prstGeom prst="rect">
            <a:avLst/>
          </a:prstGeom>
        </p:spPr>
      </p:pic>
      <p:sp>
        <p:nvSpPr>
          <p:cNvPr id="72" name="TextBox 71">
            <a:extLst>
              <a:ext uri="{FF2B5EF4-FFF2-40B4-BE49-F238E27FC236}">
                <a16:creationId xmlns:a16="http://schemas.microsoft.com/office/drawing/2014/main" id="{F72BD162-0342-7953-9DD9-4E84DB84692D}"/>
              </a:ext>
            </a:extLst>
          </p:cNvPr>
          <p:cNvSpPr txBox="1"/>
          <p:nvPr/>
        </p:nvSpPr>
        <p:spPr>
          <a:xfrm>
            <a:off x="12474365" y="31785775"/>
            <a:ext cx="5847854" cy="461665"/>
          </a:xfrm>
          <a:prstGeom prst="rect">
            <a:avLst/>
          </a:prstGeom>
          <a:noFill/>
        </p:spPr>
        <p:txBody>
          <a:bodyPr wrap="square">
            <a:spAutoFit/>
          </a:bodyPr>
          <a:lstStyle/>
          <a:p>
            <a:r>
              <a:rPr lang="en-US" sz="2400" dirty="0">
                <a:effectLst/>
                <a:latin typeface="Arial" panose="020B0604020202020204" pitchFamily="34" charset="0"/>
                <a:ea typeface="Calibri" panose="020F0502020204030204" pitchFamily="34" charset="0"/>
                <a:cs typeface="Arial" panose="020B0604020202020204" pitchFamily="34" charset="0"/>
              </a:rPr>
              <a:t>Profilometer step scanning of sample-01</a:t>
            </a:r>
            <a:r>
              <a:rPr lang="en-US" sz="2400" dirty="0">
                <a:effectLst/>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sp>
        <p:nvSpPr>
          <p:cNvPr id="73" name="TextBox 72">
            <a:extLst>
              <a:ext uri="{FF2B5EF4-FFF2-40B4-BE49-F238E27FC236}">
                <a16:creationId xmlns:a16="http://schemas.microsoft.com/office/drawing/2014/main" id="{18BB90FA-F342-BF80-4CA4-62CB282A0CD5}"/>
              </a:ext>
            </a:extLst>
          </p:cNvPr>
          <p:cNvSpPr txBox="1"/>
          <p:nvPr/>
        </p:nvSpPr>
        <p:spPr>
          <a:xfrm>
            <a:off x="18157312" y="31785775"/>
            <a:ext cx="5847854" cy="461665"/>
          </a:xfrm>
          <a:prstGeom prst="rect">
            <a:avLst/>
          </a:prstGeom>
          <a:noFill/>
        </p:spPr>
        <p:txBody>
          <a:bodyPr wrap="square">
            <a:spAutoFit/>
          </a:bodyPr>
          <a:lstStyle/>
          <a:p>
            <a:r>
              <a:rPr lang="en-US" sz="2400" dirty="0">
                <a:effectLst/>
                <a:latin typeface="Arial" panose="020B0604020202020204" pitchFamily="34" charset="0"/>
                <a:ea typeface="Calibri" panose="020F0502020204030204" pitchFamily="34" charset="0"/>
                <a:cs typeface="Arial" panose="020B0604020202020204" pitchFamily="34" charset="0"/>
              </a:rPr>
              <a:t>Profilometer step scanning of sample-02</a:t>
            </a:r>
            <a:r>
              <a:rPr lang="en-US" sz="2400" dirty="0">
                <a:effectLst/>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sp>
        <p:nvSpPr>
          <p:cNvPr id="75" name="Rectangle 74">
            <a:extLst>
              <a:ext uri="{FF2B5EF4-FFF2-40B4-BE49-F238E27FC236}">
                <a16:creationId xmlns:a16="http://schemas.microsoft.com/office/drawing/2014/main" id="{EB72F5B9-7ACE-B4C7-EEC9-844D337D8C80}"/>
              </a:ext>
            </a:extLst>
          </p:cNvPr>
          <p:cNvSpPr/>
          <p:nvPr/>
        </p:nvSpPr>
        <p:spPr>
          <a:xfrm>
            <a:off x="12430051" y="22622215"/>
            <a:ext cx="11480130" cy="861898"/>
          </a:xfrm>
          <a:prstGeom prst="rect">
            <a:avLst/>
          </a:prstGeom>
          <a:solidFill>
            <a:srgbClr val="104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16" dirty="0"/>
          </a:p>
        </p:txBody>
      </p:sp>
      <p:sp>
        <p:nvSpPr>
          <p:cNvPr id="76" name="TextBox 75">
            <a:extLst>
              <a:ext uri="{FF2B5EF4-FFF2-40B4-BE49-F238E27FC236}">
                <a16:creationId xmlns:a16="http://schemas.microsoft.com/office/drawing/2014/main" id="{818D49CD-B1E9-2B6B-B7E8-55CC9E14DC95}"/>
              </a:ext>
            </a:extLst>
          </p:cNvPr>
          <p:cNvSpPr txBox="1"/>
          <p:nvPr/>
        </p:nvSpPr>
        <p:spPr>
          <a:xfrm>
            <a:off x="14998389" y="22707749"/>
            <a:ext cx="7418615" cy="646331"/>
          </a:xfrm>
          <a:prstGeom prst="rect">
            <a:avLst/>
          </a:prstGeom>
          <a:noFill/>
        </p:spPr>
        <p:txBody>
          <a:bodyPr wrap="square" rtlCol="0">
            <a:spAutoFit/>
          </a:bodyPr>
          <a:lstStyle/>
          <a:p>
            <a:pPr algn="l"/>
            <a:r>
              <a:rPr lang="en-US" sz="3600" b="1" dirty="0">
                <a:solidFill>
                  <a:schemeClr val="bg1"/>
                </a:solidFill>
                <a:latin typeface="Arial" panose="020B0604020202020204" pitchFamily="34" charset="0"/>
                <a:cs typeface="Arial" panose="020B0604020202020204" pitchFamily="34" charset="0"/>
              </a:rPr>
              <a:t>Profilometer Step Scanning </a:t>
            </a:r>
          </a:p>
        </p:txBody>
      </p:sp>
      <p:sp>
        <p:nvSpPr>
          <p:cNvPr id="77" name="TextBox 76">
            <a:extLst>
              <a:ext uri="{FF2B5EF4-FFF2-40B4-BE49-F238E27FC236}">
                <a16:creationId xmlns:a16="http://schemas.microsoft.com/office/drawing/2014/main" id="{80AA0A89-2AD4-7807-73B2-1DE6945DFE73}"/>
              </a:ext>
            </a:extLst>
          </p:cNvPr>
          <p:cNvSpPr txBox="1"/>
          <p:nvPr/>
        </p:nvSpPr>
        <p:spPr>
          <a:xfrm>
            <a:off x="12525757" y="32831492"/>
            <a:ext cx="11483505" cy="2508379"/>
          </a:xfrm>
          <a:prstGeom prst="rect">
            <a:avLst/>
          </a:prstGeom>
          <a:noFill/>
        </p:spPr>
        <p:txBody>
          <a:bodyPr wrap="square">
            <a:spAutoFit/>
          </a:bodyPr>
          <a:lstStyle/>
          <a:p>
            <a:pPr algn="just"/>
            <a:r>
              <a:rPr lang="en-US" sz="2800" b="1" dirty="0">
                <a:solidFill>
                  <a:prstClr val="black"/>
                </a:solidFill>
                <a:latin typeface="Arial"/>
              </a:rPr>
              <a:t>Diamond Sample-02:</a:t>
            </a:r>
          </a:p>
          <a:p>
            <a:pPr algn="just"/>
            <a:endParaRPr lang="en-US" sz="1700" b="1" dirty="0">
              <a:solidFill>
                <a:prstClr val="black"/>
              </a:solidFill>
              <a:latin typeface="Arial"/>
            </a:endParaRPr>
          </a:p>
          <a:p>
            <a:pPr marL="457200" indent="-457200" algn="just">
              <a:buFont typeface="Arial" panose="020B0604020202020204" pitchFamily="34" charset="0"/>
              <a:buChar char="•"/>
            </a:pPr>
            <a:r>
              <a:rPr lang="en-US" sz="2800" dirty="0">
                <a:solidFill>
                  <a:prstClr val="black"/>
                </a:solidFill>
                <a:latin typeface="Arial"/>
              </a:rPr>
              <a:t>Before CMP, the etched pattern has a 220 nm thickness layer</a:t>
            </a:r>
          </a:p>
          <a:p>
            <a:pPr algn="just"/>
            <a:endParaRPr lang="en-US" sz="1400" dirty="0">
              <a:solidFill>
                <a:prstClr val="black"/>
              </a:solidFill>
              <a:latin typeface="Arial"/>
            </a:endParaRPr>
          </a:p>
          <a:p>
            <a:pPr marL="457200" indent="-457200" algn="just">
              <a:buFont typeface="Arial" panose="020B0604020202020204" pitchFamily="34" charset="0"/>
              <a:buChar char="•"/>
            </a:pPr>
            <a:r>
              <a:rPr lang="en-US" sz="2800" dirty="0">
                <a:solidFill>
                  <a:prstClr val="black"/>
                </a:solidFill>
                <a:latin typeface="Arial"/>
              </a:rPr>
              <a:t>After 120 minutes of CMP, the thickness was reduced to 20 nm</a:t>
            </a:r>
          </a:p>
          <a:p>
            <a:pPr algn="just"/>
            <a:endParaRPr lang="en-US" sz="1400" dirty="0">
              <a:solidFill>
                <a:prstClr val="black"/>
              </a:solidFill>
              <a:latin typeface="Arial"/>
            </a:endParaRPr>
          </a:p>
          <a:p>
            <a:pPr marL="457200" indent="-457200" algn="just">
              <a:buFont typeface="Arial" panose="020B0604020202020204" pitchFamily="34" charset="0"/>
              <a:buChar char="•"/>
            </a:pPr>
            <a:r>
              <a:rPr lang="en-US" sz="2800" dirty="0">
                <a:solidFill>
                  <a:prstClr val="black"/>
                </a:solidFill>
                <a:latin typeface="Arial"/>
              </a:rPr>
              <a:t>The polishing rate for 120 minutes of CMP is around 100 nm/hour </a:t>
            </a:r>
          </a:p>
        </p:txBody>
      </p:sp>
      <p:sp>
        <p:nvSpPr>
          <p:cNvPr id="82" name="TextBox 81">
            <a:extLst>
              <a:ext uri="{FF2B5EF4-FFF2-40B4-BE49-F238E27FC236}">
                <a16:creationId xmlns:a16="http://schemas.microsoft.com/office/drawing/2014/main" id="{D3F54D2B-AC50-08A1-A22F-2CDDD4AA060D}"/>
              </a:ext>
            </a:extLst>
          </p:cNvPr>
          <p:cNvSpPr txBox="1"/>
          <p:nvPr/>
        </p:nvSpPr>
        <p:spPr>
          <a:xfrm>
            <a:off x="28757008" y="4999626"/>
            <a:ext cx="4614185" cy="646331"/>
          </a:xfrm>
          <a:prstGeom prst="rect">
            <a:avLst/>
          </a:prstGeom>
          <a:noFill/>
        </p:spPr>
        <p:txBody>
          <a:bodyPr wrap="square" rtlCol="0">
            <a:spAutoFit/>
          </a:bodyPr>
          <a:lstStyle/>
          <a:p>
            <a:pPr algn="l"/>
            <a:r>
              <a:rPr lang="en-US" sz="3600" b="1" dirty="0">
                <a:solidFill>
                  <a:schemeClr val="bg1"/>
                </a:solidFill>
                <a:latin typeface="Arial" panose="020B0604020202020204" pitchFamily="34" charset="0"/>
                <a:cs typeface="Arial" panose="020B0604020202020204" pitchFamily="34" charset="0"/>
              </a:rPr>
              <a:t>AFM Scanning </a:t>
            </a:r>
          </a:p>
        </p:txBody>
      </p:sp>
      <p:pic>
        <p:nvPicPr>
          <p:cNvPr id="112" name="Picture 111" descr="A screenshot of a computer&#10;&#10;Description automatically generated with medium confidence">
            <a:extLst>
              <a:ext uri="{FF2B5EF4-FFF2-40B4-BE49-F238E27FC236}">
                <a16:creationId xmlns:a16="http://schemas.microsoft.com/office/drawing/2014/main" id="{195D52E0-8544-8069-9B3C-5A7209E80153}"/>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4807404" y="10150406"/>
            <a:ext cx="5377835" cy="5255958"/>
          </a:xfrm>
          <a:prstGeom prst="rect">
            <a:avLst/>
          </a:prstGeom>
        </p:spPr>
      </p:pic>
      <p:pic>
        <p:nvPicPr>
          <p:cNvPr id="114" name="Picture 113" descr="A screenshot of a computer&#10;&#10;Description automatically generated with medium confidence">
            <a:extLst>
              <a:ext uri="{FF2B5EF4-FFF2-40B4-BE49-F238E27FC236}">
                <a16:creationId xmlns:a16="http://schemas.microsoft.com/office/drawing/2014/main" id="{3545C127-9B30-7D66-8840-94D360D81121}"/>
              </a:ext>
            </a:extLst>
          </p:cNvPr>
          <p:cNvPicPr>
            <a:picLocks noChangeAspect="1"/>
          </p:cNvPicPr>
          <p:nvPr/>
        </p:nvPicPr>
        <p:blipFill rotWithShape="1">
          <a:blip r:embed="rId20"/>
          <a:srcRect t="616"/>
          <a:stretch/>
        </p:blipFill>
        <p:spPr>
          <a:xfrm>
            <a:off x="30612907" y="10150406"/>
            <a:ext cx="5377835" cy="5255958"/>
          </a:xfrm>
          <a:prstGeom prst="rect">
            <a:avLst/>
          </a:prstGeom>
        </p:spPr>
      </p:pic>
      <p:sp>
        <p:nvSpPr>
          <p:cNvPr id="116" name="TextBox 115">
            <a:extLst>
              <a:ext uri="{FF2B5EF4-FFF2-40B4-BE49-F238E27FC236}">
                <a16:creationId xmlns:a16="http://schemas.microsoft.com/office/drawing/2014/main" id="{7F8F9873-99C1-743C-7A86-3A2E76D69187}"/>
              </a:ext>
            </a:extLst>
          </p:cNvPr>
          <p:cNvSpPr txBox="1"/>
          <p:nvPr/>
        </p:nvSpPr>
        <p:spPr>
          <a:xfrm>
            <a:off x="24675354" y="5963331"/>
            <a:ext cx="5449455" cy="523220"/>
          </a:xfrm>
          <a:prstGeom prst="rect">
            <a:avLst/>
          </a:prstGeom>
          <a:noFill/>
        </p:spPr>
        <p:txBody>
          <a:bodyPr wrap="square">
            <a:spAutoFit/>
          </a:bodyPr>
          <a:lstStyle/>
          <a:p>
            <a:pPr algn="just"/>
            <a:r>
              <a:rPr lang="en-US" sz="2800" b="1" dirty="0">
                <a:solidFill>
                  <a:prstClr val="black"/>
                </a:solidFill>
                <a:latin typeface="Arial"/>
              </a:rPr>
              <a:t>Diamond Sample-01:</a:t>
            </a:r>
          </a:p>
        </p:txBody>
      </p:sp>
      <p:sp>
        <p:nvSpPr>
          <p:cNvPr id="117" name="TextBox 116">
            <a:extLst>
              <a:ext uri="{FF2B5EF4-FFF2-40B4-BE49-F238E27FC236}">
                <a16:creationId xmlns:a16="http://schemas.microsoft.com/office/drawing/2014/main" id="{ABB50410-80BD-5A42-6F7A-86D49747C5D2}"/>
              </a:ext>
            </a:extLst>
          </p:cNvPr>
          <p:cNvSpPr txBox="1"/>
          <p:nvPr/>
        </p:nvSpPr>
        <p:spPr>
          <a:xfrm>
            <a:off x="24691053" y="16920681"/>
            <a:ext cx="11422470" cy="3447098"/>
          </a:xfrm>
          <a:prstGeom prst="rect">
            <a:avLst/>
          </a:prstGeom>
          <a:noFill/>
        </p:spPr>
        <p:txBody>
          <a:bodyPr wrap="square">
            <a:spAutoFit/>
          </a:bodyPr>
          <a:lstStyle/>
          <a:p>
            <a:pPr marL="457200" indent="-457200" algn="just">
              <a:buFont typeface="Arial" panose="020B0604020202020204" pitchFamily="34" charset="0"/>
              <a:buChar char="•"/>
              <a:defRPr/>
            </a:pPr>
            <a:r>
              <a:rPr lang="en-US" sz="2800" dirty="0">
                <a:latin typeface="Arial" panose="020B0604020202020204" pitchFamily="34" charset="0"/>
                <a:cs typeface="Arial" panose="020B0604020202020204" pitchFamily="34" charset="0"/>
              </a:rPr>
              <a:t>Topography Surface Roughness Area: (50x50 µm</a:t>
            </a:r>
            <a:r>
              <a:rPr lang="en-US" sz="2800" baseline="30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a:t>
            </a:r>
          </a:p>
          <a:p>
            <a:pPr algn="just">
              <a:defRPr/>
            </a:pPr>
            <a:endParaRPr lang="en-US" sz="1400" dirty="0">
              <a:latin typeface="Arial" panose="020B0604020202020204" pitchFamily="34" charset="0"/>
              <a:cs typeface="Arial" panose="020B0604020202020204" pitchFamily="34" charset="0"/>
            </a:endParaRPr>
          </a:p>
          <a:p>
            <a:pPr marL="457200" indent="-457200" algn="just">
              <a:buFont typeface="Arial" panose="020B0604020202020204" pitchFamily="34" charset="0"/>
              <a:buChar char="•"/>
              <a:defRPr/>
            </a:pPr>
            <a:r>
              <a:rPr lang="en-US" sz="2800" dirty="0">
                <a:solidFill>
                  <a:prstClr val="black"/>
                </a:solidFill>
                <a:latin typeface="Arial"/>
              </a:rPr>
              <a:t>Before CMP, the sample has a roughness above Ra 1.0 nm</a:t>
            </a:r>
          </a:p>
          <a:p>
            <a:pPr algn="just">
              <a:defRPr/>
            </a:pPr>
            <a:endParaRPr lang="en-US" sz="1400" dirty="0">
              <a:solidFill>
                <a:prstClr val="black"/>
              </a:solidFill>
              <a:latin typeface="Arial"/>
            </a:endParaRPr>
          </a:p>
          <a:p>
            <a:pPr marL="457200" indent="-457200" algn="just">
              <a:buFont typeface="Arial" panose="020B0604020202020204" pitchFamily="34" charset="0"/>
              <a:buChar char="•"/>
              <a:defRPr/>
            </a:pPr>
            <a:r>
              <a:rPr lang="en-US" sz="2800" dirty="0">
                <a:solidFill>
                  <a:prstClr val="black"/>
                </a:solidFill>
                <a:latin typeface="Arial"/>
              </a:rPr>
              <a:t>After 60 minutes of the CMP run, the roughness Ra was reduced to less than 0.8 nm.</a:t>
            </a:r>
          </a:p>
          <a:p>
            <a:pPr algn="just">
              <a:defRPr/>
            </a:pPr>
            <a:endParaRPr lang="en-US" sz="1400" dirty="0">
              <a:solidFill>
                <a:prstClr val="black"/>
              </a:solidFill>
              <a:latin typeface="Arial"/>
            </a:endParaRPr>
          </a:p>
          <a:p>
            <a:pPr marL="457200" indent="-457200" algn="just">
              <a:buFont typeface="Arial" panose="020B0604020202020204" pitchFamily="34" charset="0"/>
              <a:buChar char="•"/>
              <a:defRPr/>
            </a:pPr>
            <a:r>
              <a:rPr lang="en-US" sz="2800" dirty="0">
                <a:solidFill>
                  <a:prstClr val="black"/>
                </a:solidFill>
                <a:latin typeface="Arial"/>
              </a:rPr>
              <a:t>After 120 minutes of the CMP process, the roughness Ra was reduced to less than 0.4 nm.</a:t>
            </a:r>
          </a:p>
        </p:txBody>
      </p:sp>
      <p:sp>
        <p:nvSpPr>
          <p:cNvPr id="118" name="TextBox 117">
            <a:extLst>
              <a:ext uri="{FF2B5EF4-FFF2-40B4-BE49-F238E27FC236}">
                <a16:creationId xmlns:a16="http://schemas.microsoft.com/office/drawing/2014/main" id="{3F472359-B10B-BD1E-3400-C54798F15FFB}"/>
              </a:ext>
            </a:extLst>
          </p:cNvPr>
          <p:cNvSpPr txBox="1"/>
          <p:nvPr/>
        </p:nvSpPr>
        <p:spPr>
          <a:xfrm>
            <a:off x="24672331" y="16436576"/>
            <a:ext cx="5449455" cy="523220"/>
          </a:xfrm>
          <a:prstGeom prst="rect">
            <a:avLst/>
          </a:prstGeom>
          <a:noFill/>
        </p:spPr>
        <p:txBody>
          <a:bodyPr wrap="square">
            <a:spAutoFit/>
          </a:bodyPr>
          <a:lstStyle/>
          <a:p>
            <a:pPr algn="just"/>
            <a:r>
              <a:rPr lang="en-US" sz="2800" b="1" dirty="0">
                <a:solidFill>
                  <a:prstClr val="black"/>
                </a:solidFill>
                <a:latin typeface="Arial"/>
              </a:rPr>
              <a:t>Diamond Sample-02:</a:t>
            </a:r>
          </a:p>
        </p:txBody>
      </p:sp>
      <p:sp>
        <p:nvSpPr>
          <p:cNvPr id="121" name="TextBox 120">
            <a:extLst>
              <a:ext uri="{FF2B5EF4-FFF2-40B4-BE49-F238E27FC236}">
                <a16:creationId xmlns:a16="http://schemas.microsoft.com/office/drawing/2014/main" id="{8E3B25A2-0D6C-135E-E4E3-BE22C27A863B}"/>
              </a:ext>
            </a:extLst>
          </p:cNvPr>
          <p:cNvSpPr txBox="1"/>
          <p:nvPr/>
        </p:nvSpPr>
        <p:spPr>
          <a:xfrm>
            <a:off x="25186218" y="25649826"/>
            <a:ext cx="4810343"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Sample -02: Before CMP</a:t>
            </a:r>
            <a:endParaRPr lang="en-US" sz="2400" dirty="0">
              <a:solidFill>
                <a:prstClr val="black"/>
              </a:solidFill>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AFM Scan (Topography View)</a:t>
            </a:r>
          </a:p>
        </p:txBody>
      </p:sp>
      <p:sp>
        <p:nvSpPr>
          <p:cNvPr id="122" name="TextBox 121">
            <a:extLst>
              <a:ext uri="{FF2B5EF4-FFF2-40B4-BE49-F238E27FC236}">
                <a16:creationId xmlns:a16="http://schemas.microsoft.com/office/drawing/2014/main" id="{E561E227-3DA3-B6D1-463C-0F67AAB98EFA}"/>
              </a:ext>
            </a:extLst>
          </p:cNvPr>
          <p:cNvSpPr txBox="1"/>
          <p:nvPr/>
        </p:nvSpPr>
        <p:spPr>
          <a:xfrm>
            <a:off x="30095468" y="25724093"/>
            <a:ext cx="5985583"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Sample -02: After 120 Minutes of CMP</a:t>
            </a:r>
            <a:endParaRPr lang="en-US" sz="2400" dirty="0">
              <a:solidFill>
                <a:prstClr val="black"/>
              </a:solidFill>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AFM Scan (Topography View)</a:t>
            </a:r>
          </a:p>
        </p:txBody>
      </p:sp>
      <p:sp>
        <p:nvSpPr>
          <p:cNvPr id="123" name="Rectangle 122">
            <a:extLst>
              <a:ext uri="{FF2B5EF4-FFF2-40B4-BE49-F238E27FC236}">
                <a16:creationId xmlns:a16="http://schemas.microsoft.com/office/drawing/2014/main" id="{95B47926-1A6A-595F-9207-88F99502CC6C}"/>
              </a:ext>
            </a:extLst>
          </p:cNvPr>
          <p:cNvSpPr/>
          <p:nvPr/>
        </p:nvSpPr>
        <p:spPr>
          <a:xfrm rot="5400000">
            <a:off x="-3087009" y="20787985"/>
            <a:ext cx="30371817" cy="159192"/>
          </a:xfrm>
          <a:prstGeom prst="rect">
            <a:avLst/>
          </a:prstGeom>
          <a:solidFill>
            <a:srgbClr val="104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16" dirty="0"/>
          </a:p>
        </p:txBody>
      </p:sp>
      <p:sp>
        <p:nvSpPr>
          <p:cNvPr id="124" name="Rectangle 123">
            <a:extLst>
              <a:ext uri="{FF2B5EF4-FFF2-40B4-BE49-F238E27FC236}">
                <a16:creationId xmlns:a16="http://schemas.microsoft.com/office/drawing/2014/main" id="{3F35A4B5-97F3-8620-DEA8-AAFEF325797F}"/>
              </a:ext>
            </a:extLst>
          </p:cNvPr>
          <p:cNvSpPr/>
          <p:nvPr/>
        </p:nvSpPr>
        <p:spPr>
          <a:xfrm rot="5400000">
            <a:off x="9115070" y="20823542"/>
            <a:ext cx="30371817" cy="159192"/>
          </a:xfrm>
          <a:prstGeom prst="rect">
            <a:avLst/>
          </a:prstGeom>
          <a:solidFill>
            <a:srgbClr val="104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16" dirty="0"/>
          </a:p>
        </p:txBody>
      </p:sp>
      <p:pic>
        <p:nvPicPr>
          <p:cNvPr id="8" name="Picture 7" descr="A screenshot of a computer&#10;&#10;Description automatically generated with medium confidence">
            <a:extLst>
              <a:ext uri="{FF2B5EF4-FFF2-40B4-BE49-F238E27FC236}">
                <a16:creationId xmlns:a16="http://schemas.microsoft.com/office/drawing/2014/main" id="{C370FE91-0FC0-A518-0174-9198E5B88182}"/>
              </a:ext>
            </a:extLst>
          </p:cNvPr>
          <p:cNvPicPr>
            <a:picLocks noChangeAspect="1"/>
          </p:cNvPicPr>
          <p:nvPr/>
        </p:nvPicPr>
        <p:blipFill>
          <a:blip r:embed="rId21"/>
          <a:stretch>
            <a:fillRect/>
          </a:stretch>
        </p:blipFill>
        <p:spPr>
          <a:xfrm>
            <a:off x="30439615" y="20685367"/>
            <a:ext cx="5249610" cy="4962275"/>
          </a:xfrm>
          <a:prstGeom prst="rect">
            <a:avLst/>
          </a:prstGeom>
        </p:spPr>
      </p:pic>
      <p:pic>
        <p:nvPicPr>
          <p:cNvPr id="11" name="Picture 10" descr="A screenshot of a computer&#10;&#10;Description automatically generated with medium confidence">
            <a:extLst>
              <a:ext uri="{FF2B5EF4-FFF2-40B4-BE49-F238E27FC236}">
                <a16:creationId xmlns:a16="http://schemas.microsoft.com/office/drawing/2014/main" id="{45962A5B-D79A-55EC-D79E-372B87ABE78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35105" y="20627344"/>
            <a:ext cx="5271823" cy="5022482"/>
          </a:xfrm>
          <a:prstGeom prst="rect">
            <a:avLst/>
          </a:prstGeom>
        </p:spPr>
      </p:pic>
      <p:sp>
        <p:nvSpPr>
          <p:cNvPr id="13" name="Rectangle 12">
            <a:extLst>
              <a:ext uri="{FF2B5EF4-FFF2-40B4-BE49-F238E27FC236}">
                <a16:creationId xmlns:a16="http://schemas.microsoft.com/office/drawing/2014/main" id="{1F1AF321-526C-D45F-A545-15E225538463}"/>
              </a:ext>
            </a:extLst>
          </p:cNvPr>
          <p:cNvSpPr/>
          <p:nvPr/>
        </p:nvSpPr>
        <p:spPr>
          <a:xfrm>
            <a:off x="18351739" y="8496785"/>
            <a:ext cx="541568" cy="47787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b</a:t>
            </a:r>
          </a:p>
        </p:txBody>
      </p:sp>
      <p:sp>
        <p:nvSpPr>
          <p:cNvPr id="23" name="Rectangle 22">
            <a:extLst>
              <a:ext uri="{FF2B5EF4-FFF2-40B4-BE49-F238E27FC236}">
                <a16:creationId xmlns:a16="http://schemas.microsoft.com/office/drawing/2014/main" id="{E447F9DE-670F-762B-2B95-EE54C2D53D22}"/>
              </a:ext>
            </a:extLst>
          </p:cNvPr>
          <p:cNvSpPr/>
          <p:nvPr/>
        </p:nvSpPr>
        <p:spPr>
          <a:xfrm>
            <a:off x="12464478" y="8526225"/>
            <a:ext cx="541568" cy="47787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a</a:t>
            </a:r>
          </a:p>
        </p:txBody>
      </p:sp>
      <p:sp>
        <p:nvSpPr>
          <p:cNvPr id="24" name="Rectangle 23">
            <a:extLst>
              <a:ext uri="{FF2B5EF4-FFF2-40B4-BE49-F238E27FC236}">
                <a16:creationId xmlns:a16="http://schemas.microsoft.com/office/drawing/2014/main" id="{A8AAE34D-611E-56B0-BC63-5C37B311DB0A}"/>
              </a:ext>
            </a:extLst>
          </p:cNvPr>
          <p:cNvSpPr/>
          <p:nvPr/>
        </p:nvSpPr>
        <p:spPr>
          <a:xfrm>
            <a:off x="18283787" y="16981170"/>
            <a:ext cx="541568" cy="47787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b</a:t>
            </a:r>
          </a:p>
        </p:txBody>
      </p:sp>
      <p:sp>
        <p:nvSpPr>
          <p:cNvPr id="25" name="Rectangle 24">
            <a:extLst>
              <a:ext uri="{FF2B5EF4-FFF2-40B4-BE49-F238E27FC236}">
                <a16:creationId xmlns:a16="http://schemas.microsoft.com/office/drawing/2014/main" id="{FBEDC930-9028-368A-47E1-F1E127B6F0AB}"/>
              </a:ext>
            </a:extLst>
          </p:cNvPr>
          <p:cNvSpPr/>
          <p:nvPr/>
        </p:nvSpPr>
        <p:spPr>
          <a:xfrm>
            <a:off x="12507934" y="16966543"/>
            <a:ext cx="541568" cy="47787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a</a:t>
            </a:r>
          </a:p>
        </p:txBody>
      </p:sp>
    </p:spTree>
    <p:extLst>
      <p:ext uri="{BB962C8B-B14F-4D97-AF65-F5344CB8AC3E}">
        <p14:creationId xmlns:p14="http://schemas.microsoft.com/office/powerpoint/2010/main" val="344874812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21733</TotalTime>
  <Words>934</Words>
  <Application>Microsoft Macintosh PowerPoint</Application>
  <PresentationFormat>Custom</PresentationFormat>
  <Paragraphs>102</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Black</vt:lpstr>
      <vt:lpstr>Calibri</vt:lpstr>
      <vt:lpstr>Calibri Light</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Asaduzzaman, S M</cp:lastModifiedBy>
  <cp:revision>157</cp:revision>
  <dcterms:created xsi:type="dcterms:W3CDTF">2019-04-09T17:32:30Z</dcterms:created>
  <dcterms:modified xsi:type="dcterms:W3CDTF">2022-11-11T20:33:11Z</dcterms:modified>
</cp:coreProperties>
</file>