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47C"/>
    <a:srgbClr val="0C2240"/>
    <a:srgbClr val="8FAADD"/>
    <a:srgbClr val="203764"/>
    <a:srgbClr val="0F213E"/>
    <a:srgbClr val="9009AB"/>
    <a:srgbClr val="570567"/>
    <a:srgbClr val="643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" autoAdjust="0"/>
    <p:restoredTop sz="94660"/>
  </p:normalViewPr>
  <p:slideViewPr>
    <p:cSldViewPr snapToGrid="0">
      <p:cViewPr varScale="1">
        <p:scale>
          <a:sx n="19" d="100"/>
          <a:sy n="19" d="100"/>
        </p:scale>
        <p:origin x="1044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5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8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3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CD051-58A2-468C-9F8C-96E872A4B7CE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91AED-D996-41FF-93C8-A095B50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3A14A1-3906-4831-8F55-01F3435C7629}"/>
              </a:ext>
            </a:extLst>
          </p:cNvPr>
          <p:cNvSpPr/>
          <p:nvPr/>
        </p:nvSpPr>
        <p:spPr>
          <a:xfrm>
            <a:off x="24070909" y="6353117"/>
            <a:ext cx="19820291" cy="7158378"/>
          </a:xfrm>
          <a:prstGeom prst="rect">
            <a:avLst/>
          </a:prstGeom>
          <a:solidFill>
            <a:srgbClr val="0C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DA4D05-296D-4C8A-8EAF-1958D3B52760}"/>
              </a:ext>
            </a:extLst>
          </p:cNvPr>
          <p:cNvSpPr/>
          <p:nvPr/>
        </p:nvSpPr>
        <p:spPr>
          <a:xfrm>
            <a:off x="1" y="10728181"/>
            <a:ext cx="43891200" cy="22190219"/>
          </a:xfrm>
          <a:prstGeom prst="rect">
            <a:avLst/>
          </a:prstGeom>
          <a:solidFill>
            <a:srgbClr val="0C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FAADD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9BAA34-DF06-4B98-9A34-1812545D1CEA}"/>
              </a:ext>
            </a:extLst>
          </p:cNvPr>
          <p:cNvSpPr/>
          <p:nvPr/>
        </p:nvSpPr>
        <p:spPr>
          <a:xfrm>
            <a:off x="4572003" y="1306684"/>
            <a:ext cx="39319198" cy="942149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0C853-7DC6-4B8D-B54F-71D10FFB771C}"/>
              </a:ext>
            </a:extLst>
          </p:cNvPr>
          <p:cNvSpPr txBox="1"/>
          <p:nvPr/>
        </p:nvSpPr>
        <p:spPr>
          <a:xfrm>
            <a:off x="1481791" y="4272047"/>
            <a:ext cx="416142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0C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sz="17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7000" b="1" dirty="0">
                <a:solidFill>
                  <a:srgbClr val="0C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hermal Plasma Jet Sintering of </a:t>
            </a:r>
            <a:r>
              <a:rPr lang="en-US" sz="17000" b="1" dirty="0">
                <a:latin typeface="Arial" panose="020B0604020202020204" pitchFamily="34" charset="0"/>
                <a:cs typeface="Arial" panose="020B0604020202020204" pitchFamily="34" charset="0"/>
              </a:rPr>
              <a:t>Non-Metallic Printed </a:t>
            </a:r>
            <a:r>
              <a:rPr lang="en-US" sz="17000" b="1" dirty="0">
                <a:solidFill>
                  <a:srgbClr val="0C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Films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E4EDA-1835-4BED-8C6A-9ECC0478ABAE}"/>
              </a:ext>
            </a:extLst>
          </p:cNvPr>
          <p:cNvSpPr txBox="1"/>
          <p:nvPr/>
        </p:nvSpPr>
        <p:spPr>
          <a:xfrm>
            <a:off x="1329578" y="10946326"/>
            <a:ext cx="41153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Zhongyu Cheng, Ali </a:t>
            </a:r>
            <a:r>
              <a:rPr lang="en-US" sz="8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Newaz</a:t>
            </a: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Mohammad Tanvir, </a:t>
            </a:r>
            <a:r>
              <a:rPr lang="en-US" sz="8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Jinyu</a:t>
            </a: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Yang, </a:t>
            </a:r>
            <a:r>
              <a:rPr lang="en-US" sz="8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Yanliang</a:t>
            </a: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Zhang, David B. 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2FA044-2330-4323-842B-0788966A92F3}"/>
              </a:ext>
            </a:extLst>
          </p:cNvPr>
          <p:cNvSpPr txBox="1"/>
          <p:nvPr/>
        </p:nvSpPr>
        <p:spPr>
          <a:xfrm>
            <a:off x="1384045" y="12848523"/>
            <a:ext cx="28456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Notre Dame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DC4795D-8C3F-4838-90C0-4EAD92170C87}"/>
              </a:ext>
            </a:extLst>
          </p:cNvPr>
          <p:cNvSpPr/>
          <p:nvPr/>
        </p:nvSpPr>
        <p:spPr>
          <a:xfrm flipV="1">
            <a:off x="12288994" y="4341404"/>
            <a:ext cx="31803109" cy="10248960"/>
          </a:xfrm>
          <a:prstGeom prst="arc">
            <a:avLst>
              <a:gd name="adj1" fmla="val 16200000"/>
              <a:gd name="adj2" fmla="val 21447742"/>
            </a:avLst>
          </a:prstGeom>
          <a:noFill/>
          <a:ln w="317500">
            <a:solidFill>
              <a:srgbClr val="E6D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49C095-A5A7-4C41-97E6-735A1FCBE307}"/>
              </a:ext>
            </a:extLst>
          </p:cNvPr>
          <p:cNvCxnSpPr>
            <a:cxnSpLocks/>
          </p:cNvCxnSpPr>
          <p:nvPr/>
        </p:nvCxnSpPr>
        <p:spPr>
          <a:xfrm flipH="1">
            <a:off x="-29038" y="14585333"/>
            <a:ext cx="28280592" cy="0"/>
          </a:xfrm>
          <a:prstGeom prst="line">
            <a:avLst/>
          </a:prstGeom>
          <a:ln w="317500">
            <a:solidFill>
              <a:srgbClr val="E6D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7914A0-ECE6-49C4-9448-5271B026FC8B}"/>
              </a:ext>
            </a:extLst>
          </p:cNvPr>
          <p:cNvCxnSpPr>
            <a:cxnSpLocks/>
          </p:cNvCxnSpPr>
          <p:nvPr/>
        </p:nvCxnSpPr>
        <p:spPr>
          <a:xfrm flipV="1">
            <a:off x="1594265" y="3495003"/>
            <a:ext cx="28456244" cy="97252"/>
          </a:xfrm>
          <a:prstGeom prst="line">
            <a:avLst/>
          </a:prstGeom>
          <a:ln w="190500">
            <a:solidFill>
              <a:srgbClr val="E6D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F38508A-15EF-4B6E-A6A7-A2033D6C22C8}"/>
              </a:ext>
            </a:extLst>
          </p:cNvPr>
          <p:cNvSpPr txBox="1"/>
          <p:nvPr/>
        </p:nvSpPr>
        <p:spPr>
          <a:xfrm>
            <a:off x="1384045" y="15729096"/>
            <a:ext cx="7942913" cy="13388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CC9C6-EFCC-43AB-9971-C468589B6B78}"/>
              </a:ext>
            </a:extLst>
          </p:cNvPr>
          <p:cNvSpPr txBox="1"/>
          <p:nvPr/>
        </p:nvSpPr>
        <p:spPr>
          <a:xfrm>
            <a:off x="9950913" y="15729096"/>
            <a:ext cx="12610530" cy="13388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Method </a:t>
            </a: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9EDFE9-6ACF-4934-9D98-5F595BE91221}"/>
              </a:ext>
            </a:extLst>
          </p:cNvPr>
          <p:cNvSpPr txBox="1"/>
          <p:nvPr/>
        </p:nvSpPr>
        <p:spPr>
          <a:xfrm>
            <a:off x="10153445" y="16914243"/>
            <a:ext cx="123520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Blade coated indium tin oxide (ITO) thin film (~10-100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used as model non-metallic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Dielectric barrier discharge (DBD) plasma jet impinges on sample substrate with 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infrared temperature monitoring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Controllable variables include gas, flow rate, voltage, power, gap distance, and exposure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E0FE4E-C9A6-4879-82D1-298A657A4190}"/>
              </a:ext>
            </a:extLst>
          </p:cNvPr>
          <p:cNvSpPr txBox="1"/>
          <p:nvPr/>
        </p:nvSpPr>
        <p:spPr>
          <a:xfrm>
            <a:off x="23121189" y="15729096"/>
            <a:ext cx="19480750" cy="13388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Conclusions</a:t>
            </a: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5A1629-9AFC-4892-9F88-F4FF38CEA523}"/>
              </a:ext>
            </a:extLst>
          </p:cNvPr>
          <p:cNvSpPr txBox="1"/>
          <p:nvPr/>
        </p:nvSpPr>
        <p:spPr>
          <a:xfrm>
            <a:off x="16576050" y="27564075"/>
            <a:ext cx="5384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6D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2.</a:t>
            </a:r>
            <a:r>
              <a:rPr lang="en-US" sz="2800" dirty="0">
                <a:solidFill>
                  <a:srgbClr val="E6D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jet sintering Ag thin film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PEL paper.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B13D192-3C99-4FA2-8FF9-60D1A9B6A6E4}"/>
              </a:ext>
            </a:extLst>
          </p:cNvPr>
          <p:cNvSpPr txBox="1"/>
          <p:nvPr/>
        </p:nvSpPr>
        <p:spPr>
          <a:xfrm>
            <a:off x="1291187" y="29530134"/>
            <a:ext cx="15013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Turan, N.,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Saeidi‐Javash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Zhang, Y., &amp; Go, D. B. (2022). Does plasma jet sintering follow an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arrhenius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‐type expression?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Processes and Polymers, 19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(8), 2200011.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Turan, N.,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Saeidi-Javash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Chen, J., Zeng, M., Zhang, Y., &amp; Go, D. B. (2021). Atmospheric pressure and ambient temperature plasma jet sintering of aerosol jet printed silver nanoparticles.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Applied Materials &amp; Interfaces, 13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(39), 47244–47251.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9AE835D-2ECC-4A78-9D34-F84D50961CE3}"/>
              </a:ext>
            </a:extLst>
          </p:cNvPr>
          <p:cNvSpPr txBox="1"/>
          <p:nvPr/>
        </p:nvSpPr>
        <p:spPr>
          <a:xfrm>
            <a:off x="17595788" y="29530134"/>
            <a:ext cx="16453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Acknowledgements: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supported by the Department of Energy under Award Number DE-EE0009103.</a:t>
            </a: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EDB27980-B872-4B42-A315-1226D2159CA3}"/>
              </a:ext>
            </a:extLst>
          </p:cNvPr>
          <p:cNvSpPr txBox="1"/>
          <p:nvPr/>
        </p:nvSpPr>
        <p:spPr>
          <a:xfrm>
            <a:off x="24134584" y="27692246"/>
            <a:ext cx="8901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6D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Substrate temperature variation vs. plasma jet sintering time of ITO thin film. 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0C846BE2-26C4-4AF6-8BD3-E8BE6A7C0D97}"/>
              </a:ext>
            </a:extLst>
          </p:cNvPr>
          <p:cNvSpPr txBox="1"/>
          <p:nvPr/>
        </p:nvSpPr>
        <p:spPr>
          <a:xfrm>
            <a:off x="23496398" y="17008566"/>
            <a:ext cx="18459834" cy="980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Substrate temperature can be controlled under 55 °C during sintering process.</a:t>
            </a:r>
          </a:p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of ITO films decreased most dramatically after 15 minutes of plasma jet exposure.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with oven sintering, plasma jet sintering saves hours of processing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8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4DD82981-E0F7-4895-B45C-0133BF9D33A2}"/>
              </a:ext>
            </a:extLst>
          </p:cNvPr>
          <p:cNvSpPr txBox="1"/>
          <p:nvPr/>
        </p:nvSpPr>
        <p:spPr>
          <a:xfrm>
            <a:off x="24603325" y="24275059"/>
            <a:ext cx="6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7AEAD2B9-F81E-0A44-91F0-892A01B1E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730" y="436089"/>
            <a:ext cx="10882760" cy="254656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241AC8F-9CA7-A1FA-720C-8226890E3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1" y="436089"/>
            <a:ext cx="7447593" cy="2831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6BD5CD-3E32-83C6-BA27-ED3ECDD95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6400" y="29530134"/>
            <a:ext cx="6633613" cy="27418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6C9985-A488-CC7F-9DE2-9A571D473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2978" y="22841061"/>
            <a:ext cx="5479263" cy="4523230"/>
          </a:xfrm>
          <a:prstGeom prst="rect">
            <a:avLst/>
          </a:prstGeom>
          <a:ln>
            <a:solidFill>
              <a:srgbClr val="E6D47C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05AB81-B8A1-4EE7-0031-988010316C2C}"/>
              </a:ext>
            </a:extLst>
          </p:cNvPr>
          <p:cNvSpPr txBox="1"/>
          <p:nvPr/>
        </p:nvSpPr>
        <p:spPr>
          <a:xfrm>
            <a:off x="1669862" y="16785146"/>
            <a:ext cx="7638447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processing of emerging nanomaterials on flexible and sensitive surfaces for applications in wearable electronics and </a:t>
            </a: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Non-thermal plasma jets enable simple, low-cost, and low-temperature sintering of printed thin films on delicate substrates</a:t>
            </a:r>
            <a:r>
              <a:rPr lang="en-US" sz="4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plasma jet sintering to non-metallic films including oxides, semi-conductors, and ceramics, opens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wide variety of applications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59DA1A6-CCF6-0F5F-09DD-5E88C4EB3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8571" y="22841061"/>
            <a:ext cx="5939198" cy="4523230"/>
          </a:xfrm>
          <a:prstGeom prst="rect">
            <a:avLst/>
          </a:prstGeom>
          <a:ln w="19050">
            <a:noFill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5F8A802-4DB0-EA7C-4021-135E8A217F2D}"/>
              </a:ext>
            </a:extLst>
          </p:cNvPr>
          <p:cNvSpPr txBox="1"/>
          <p:nvPr/>
        </p:nvSpPr>
        <p:spPr>
          <a:xfrm>
            <a:off x="10641466" y="27576467"/>
            <a:ext cx="5242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6D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1.</a:t>
            </a:r>
            <a:r>
              <a:rPr lang="en-US" sz="2800" dirty="0">
                <a:solidFill>
                  <a:srgbClr val="E6D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Schematic illustration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argon plasma jet sintering setup.</a:t>
            </a:r>
            <a:r>
              <a:rPr lang="en-US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3C6B39-4BB2-817B-8C86-407F8115D67C}"/>
              </a:ext>
            </a:extLst>
          </p:cNvPr>
          <p:cNvSpPr txBox="1"/>
          <p:nvPr/>
        </p:nvSpPr>
        <p:spPr>
          <a:xfrm>
            <a:off x="32925551" y="27692246"/>
            <a:ext cx="8901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6D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2-probe resistance vs. plasma jet sintering time of ITO thin films, and comparison between plasma jet sintering and oven thermal sintering (inset).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05064CA-9EF9-0DC7-FD58-4984EBD087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1723" y="21658612"/>
            <a:ext cx="7689343" cy="59054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8C477B-1DFE-2EDD-F910-12D6B1B421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21227" y="21658612"/>
            <a:ext cx="8928398" cy="590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0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8692</TotalTime>
  <Words>386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 Hwan Jeon</dc:creator>
  <cp:lastModifiedBy>Zhongyu Cheng</cp:lastModifiedBy>
  <cp:revision>207</cp:revision>
  <dcterms:created xsi:type="dcterms:W3CDTF">2019-07-12T16:30:56Z</dcterms:created>
  <dcterms:modified xsi:type="dcterms:W3CDTF">2022-11-14T01:01:55Z</dcterms:modified>
</cp:coreProperties>
</file>