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27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08" autoAdjust="0"/>
    <p:restoredTop sz="96400" autoAdjust="0"/>
  </p:normalViewPr>
  <p:slideViewPr>
    <p:cSldViewPr snapToGrid="0">
      <p:cViewPr varScale="1">
        <p:scale>
          <a:sx n="23" d="100"/>
          <a:sy n="23" d="100"/>
        </p:scale>
        <p:origin x="21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3CFA4-A0B6-4D79-B0C7-7EA421F16243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A693F-2C37-45D7-B932-7923F4A73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83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7EA7-DBF9-4660-BE02-7920121A558B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235C-92C9-451C-B863-94CBDD977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50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7EA7-DBF9-4660-BE02-7920121A558B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235C-92C9-451C-B863-94CBDD977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77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7EA7-DBF9-4660-BE02-7920121A558B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235C-92C9-451C-B863-94CBDD977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5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7EA7-DBF9-4660-BE02-7920121A558B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235C-92C9-451C-B863-94CBDD977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5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7EA7-DBF9-4660-BE02-7920121A558B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235C-92C9-451C-B863-94CBDD977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8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7EA7-DBF9-4660-BE02-7920121A558B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235C-92C9-451C-B863-94CBDD977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8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7EA7-DBF9-4660-BE02-7920121A558B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235C-92C9-451C-B863-94CBDD977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2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7EA7-DBF9-4660-BE02-7920121A558B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235C-92C9-451C-B863-94CBDD977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8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7EA7-DBF9-4660-BE02-7920121A558B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235C-92C9-451C-B863-94CBDD977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4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7EA7-DBF9-4660-BE02-7920121A558B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235C-92C9-451C-B863-94CBDD977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3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7EA7-DBF9-4660-BE02-7920121A558B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235C-92C9-451C-B863-94CBDD977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5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37EA7-DBF9-4660-BE02-7920121A558B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8235C-92C9-451C-B863-94CBDD977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3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openxmlformats.org/officeDocument/2006/relationships/image" Target="../media/image6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openxmlformats.org/officeDocument/2006/relationships/image" Target="../media/image17.png"/><Relationship Id="rId29" Type="http://schemas.openxmlformats.org/officeDocument/2006/relationships/image" Target="../media/image2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19.png"/><Relationship Id="rId27" Type="http://schemas.openxmlformats.org/officeDocument/2006/relationships/image" Target="../media/image24.svg"/><Relationship Id="rId30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roup 364">
            <a:extLst>
              <a:ext uri="{FF2B5EF4-FFF2-40B4-BE49-F238E27FC236}">
                <a16:creationId xmlns:a16="http://schemas.microsoft.com/office/drawing/2014/main" id="{FEEECF79-116E-BE6A-20B3-DFF3A3CBC85E}"/>
              </a:ext>
            </a:extLst>
          </p:cNvPr>
          <p:cNvGrpSpPr/>
          <p:nvPr/>
        </p:nvGrpSpPr>
        <p:grpSpPr>
          <a:xfrm>
            <a:off x="24714753" y="11324906"/>
            <a:ext cx="4004315" cy="4475536"/>
            <a:chOff x="25133853" y="11324906"/>
            <a:chExt cx="4004315" cy="4475536"/>
          </a:xfrm>
        </p:grpSpPr>
        <p:grpSp>
          <p:nvGrpSpPr>
            <p:cNvPr id="324" name="Group 323">
              <a:extLst>
                <a:ext uri="{FF2B5EF4-FFF2-40B4-BE49-F238E27FC236}">
                  <a16:creationId xmlns:a16="http://schemas.microsoft.com/office/drawing/2014/main" id="{03F07033-D10A-9F25-B162-E82DEAB2DF6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133853" y="11324906"/>
              <a:ext cx="4004315" cy="4475536"/>
              <a:chOff x="17882714" y="10376654"/>
              <a:chExt cx="1574849" cy="1760175"/>
            </a:xfrm>
          </p:grpSpPr>
          <p:pic>
            <p:nvPicPr>
              <p:cNvPr id="325" name="Content Placeholder 4" descr="Diagram&#10;&#10;Description automatically generated">
                <a:extLst>
                  <a:ext uri="{FF2B5EF4-FFF2-40B4-BE49-F238E27FC236}">
                    <a16:creationId xmlns:a16="http://schemas.microsoft.com/office/drawing/2014/main" id="{79948ECE-B981-0FFB-37B5-419CFD521C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971" t="33465" r="34358" b="47071"/>
              <a:stretch/>
            </p:blipFill>
            <p:spPr>
              <a:xfrm>
                <a:off x="17882714" y="11334683"/>
                <a:ext cx="1574849" cy="802146"/>
              </a:xfrm>
              <a:prstGeom prst="rect">
                <a:avLst/>
              </a:prstGeom>
            </p:spPr>
          </p:pic>
          <p:cxnSp>
            <p:nvCxnSpPr>
              <p:cNvPr id="326" name="Straight Arrow Connector 325">
                <a:extLst>
                  <a:ext uri="{FF2B5EF4-FFF2-40B4-BE49-F238E27FC236}">
                    <a16:creationId xmlns:a16="http://schemas.microsoft.com/office/drawing/2014/main" id="{BAE9F28C-8054-F435-3E62-28EF4C6DB9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693406" y="10376654"/>
                <a:ext cx="2569" cy="652829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Arrow Connector 326">
                <a:extLst>
                  <a:ext uri="{FF2B5EF4-FFF2-40B4-BE49-F238E27FC236}">
                    <a16:creationId xmlns:a16="http://schemas.microsoft.com/office/drawing/2014/main" id="{1396A590-B005-5C25-95EE-81B5375D57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128796" y="10924628"/>
                <a:ext cx="228711" cy="343236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Arrow Connector 331">
                <a:extLst>
                  <a:ext uri="{FF2B5EF4-FFF2-40B4-BE49-F238E27FC236}">
                    <a16:creationId xmlns:a16="http://schemas.microsoft.com/office/drawing/2014/main" id="{9F221531-5727-E2C2-6681-ACEC15FDBA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045633" y="10950870"/>
                <a:ext cx="197710" cy="339391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3" name="Isosceles Triangle 332">
                <a:extLst>
                  <a:ext uri="{FF2B5EF4-FFF2-40B4-BE49-F238E27FC236}">
                    <a16:creationId xmlns:a16="http://schemas.microsoft.com/office/drawing/2014/main" id="{D76CB3EB-BCC0-B9A8-A66F-8E399DF9C0FA}"/>
                  </a:ext>
                </a:extLst>
              </p:cNvPr>
              <p:cNvSpPr/>
              <p:nvPr/>
            </p:nvSpPr>
            <p:spPr>
              <a:xfrm>
                <a:off x="18579050" y="11036050"/>
                <a:ext cx="228711" cy="379028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3" name="Isosceles Triangle 362">
              <a:extLst>
                <a:ext uri="{FF2B5EF4-FFF2-40B4-BE49-F238E27FC236}">
                  <a16:creationId xmlns:a16="http://schemas.microsoft.com/office/drawing/2014/main" id="{25A6E15B-5A49-CCD3-E5DC-5D434318FE0B}"/>
                </a:ext>
              </a:extLst>
            </p:cNvPr>
            <p:cNvSpPr/>
            <p:nvPr/>
          </p:nvSpPr>
          <p:spPr>
            <a:xfrm rot="19551277">
              <a:off x="26022196" y="13671805"/>
              <a:ext cx="468013" cy="58692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Isosceles Triangle 363">
              <a:extLst>
                <a:ext uri="{FF2B5EF4-FFF2-40B4-BE49-F238E27FC236}">
                  <a16:creationId xmlns:a16="http://schemas.microsoft.com/office/drawing/2014/main" id="{03517B1D-371B-0ECA-4180-9C084165CDA2}"/>
                </a:ext>
              </a:extLst>
            </p:cNvPr>
            <p:cNvSpPr/>
            <p:nvPr/>
          </p:nvSpPr>
          <p:spPr>
            <a:xfrm rot="1696807">
              <a:off x="27851399" y="13645954"/>
              <a:ext cx="468013" cy="58692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AD43D6CC-1A3A-2A7F-7293-DF00D9D16668}"/>
              </a:ext>
            </a:extLst>
          </p:cNvPr>
          <p:cNvGrpSpPr/>
          <p:nvPr/>
        </p:nvGrpSpPr>
        <p:grpSpPr>
          <a:xfrm>
            <a:off x="29339187" y="11629710"/>
            <a:ext cx="7707306" cy="7204426"/>
            <a:chOff x="36093952" y="5333524"/>
            <a:chExt cx="7707306" cy="7204426"/>
          </a:xfrm>
        </p:grpSpPr>
        <p:pic>
          <p:nvPicPr>
            <p:cNvPr id="101" name="Graphic 100">
              <a:extLst>
                <a:ext uri="{FF2B5EF4-FFF2-40B4-BE49-F238E27FC236}">
                  <a16:creationId xmlns:a16="http://schemas.microsoft.com/office/drawing/2014/main" id="{FA5AC51D-5565-5A1F-9E54-58DE33FEE7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2149" t="1162" r="16982"/>
            <a:stretch/>
          </p:blipFill>
          <p:spPr>
            <a:xfrm>
              <a:off x="36093952" y="5545082"/>
              <a:ext cx="7628876" cy="6992868"/>
            </a:xfrm>
            <a:prstGeom prst="rect">
              <a:avLst/>
            </a:prstGeom>
          </p:spPr>
        </p:pic>
        <p:pic>
          <p:nvPicPr>
            <p:cNvPr id="104" name="Graphic 103">
              <a:extLst>
                <a:ext uri="{FF2B5EF4-FFF2-40B4-BE49-F238E27FC236}">
                  <a16:creationId xmlns:a16="http://schemas.microsoft.com/office/drawing/2014/main" id="{67BF15BD-AE32-5FE8-44CD-676D53F59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7609025" y="5333524"/>
              <a:ext cx="2560209" cy="4050964"/>
            </a:xfrm>
            <a:prstGeom prst="rect">
              <a:avLst/>
            </a:prstGeom>
          </p:spPr>
        </p:pic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EF7EF1AE-3FD8-3F8A-6511-0732C3B7115C}"/>
                </a:ext>
              </a:extLst>
            </p:cNvPr>
            <p:cNvSpPr/>
            <p:nvPr/>
          </p:nvSpPr>
          <p:spPr>
            <a:xfrm>
              <a:off x="39380028" y="6837939"/>
              <a:ext cx="3427109" cy="646331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Experiment [1]</a:t>
              </a:r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0314AA79-BF92-07CF-741D-6869BCACE5E7}"/>
                </a:ext>
              </a:extLst>
            </p:cNvPr>
            <p:cNvCxnSpPr>
              <a:cxnSpLocks/>
              <a:stCxn id="107" idx="2"/>
            </p:cNvCxnSpPr>
            <p:nvPr/>
          </p:nvCxnSpPr>
          <p:spPr>
            <a:xfrm>
              <a:off x="41093583" y="7484270"/>
              <a:ext cx="408682" cy="120662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DD29CC8E-1267-5975-DB2A-C227F6781444}"/>
                </a:ext>
              </a:extLst>
            </p:cNvPr>
            <p:cNvSpPr/>
            <p:nvPr/>
          </p:nvSpPr>
          <p:spPr>
            <a:xfrm>
              <a:off x="41089875" y="10405767"/>
              <a:ext cx="1838045" cy="646331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Median</a:t>
              </a:r>
            </a:p>
          </p:txBody>
        </p: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5E15E786-557D-8342-E4D6-06B1C74B43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534735" y="9706187"/>
              <a:ext cx="967530" cy="74967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5FD58C3F-447A-ED55-93DF-032802C49BBA}"/>
                </a:ext>
              </a:extLst>
            </p:cNvPr>
            <p:cNvSpPr/>
            <p:nvPr/>
          </p:nvSpPr>
          <p:spPr>
            <a:xfrm>
              <a:off x="41963213" y="8661059"/>
              <a:ext cx="1838045" cy="646331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90% CI</a:t>
              </a:r>
            </a:p>
          </p:txBody>
        </p: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88E2A7FE-CF9B-7365-98FA-5133A5224C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841625" y="7983963"/>
              <a:ext cx="217592" cy="81285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FBFFE2DB-14A3-9160-AE08-C34FFFE2BF0E}"/>
              </a:ext>
            </a:extLst>
          </p:cNvPr>
          <p:cNvSpPr txBox="1"/>
          <p:nvPr/>
        </p:nvSpPr>
        <p:spPr>
          <a:xfrm>
            <a:off x="15050697" y="26016341"/>
            <a:ext cx="13991547" cy="4499715"/>
          </a:xfrm>
          <a:prstGeom prst="rect">
            <a:avLst/>
          </a:prstGeom>
          <a:noFill/>
          <a:ln>
            <a:noFill/>
          </a:ln>
        </p:spPr>
        <p:txBody>
          <a:bodyPr wrap="square" lIns="274320" tIns="91440" rIns="274320" bIns="91440" rtlCol="0">
            <a:noAutofit/>
          </a:bodyPr>
          <a:lstStyle/>
          <a:p>
            <a:pPr algn="just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We applied Bayesian inference to train the model on measurements of number of sites and emitter current taken on a single-emitter system as a function of voltage [1].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9" name="TextBox 308">
                <a:extLst>
                  <a:ext uri="{FF2B5EF4-FFF2-40B4-BE49-F238E27FC236}">
                    <a16:creationId xmlns:a16="http://schemas.microsoft.com/office/drawing/2014/main" id="{35B5C492-7B71-3342-15BD-11A2E2CCC4AD}"/>
                  </a:ext>
                </a:extLst>
              </p:cNvPr>
              <p:cNvSpPr txBox="1"/>
              <p:nvPr/>
            </p:nvSpPr>
            <p:spPr>
              <a:xfrm>
                <a:off x="14899169" y="16321066"/>
                <a:ext cx="13991547" cy="83395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274320" tIns="91440" rIns="274320" bIns="91440" rtlCol="0">
                <a:noAutofit/>
              </a:bodyPr>
              <a:lstStyle/>
              <a:p>
                <a:pPr algn="just"/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Can take moments over the joint pore size and electric field distribution to make predictions.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∬"/>
                          <m:subHide m:val="on"/>
                          <m:supHide m:val="on"/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48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d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f>
                            <m:fPr>
                              <m:ctrlP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d</m:t>
                              </m:r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d</m:t>
                              </m:r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d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</m:nary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𝐼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chr m:val="∬"/>
                          <m:subHide m:val="on"/>
                          <m:supHide m:val="on"/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sSub>
                            <m:sSub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4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 </m:t>
                          </m:r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d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f>
                            <m:f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d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d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d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e>
                      </m:nary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This provides a numerically inexpensive model we can train against data.</a:t>
                </a:r>
              </a:p>
            </p:txBody>
          </p:sp>
        </mc:Choice>
        <mc:Fallback>
          <p:sp>
            <p:nvSpPr>
              <p:cNvPr id="309" name="TextBox 308">
                <a:extLst>
                  <a:ext uri="{FF2B5EF4-FFF2-40B4-BE49-F238E27FC236}">
                    <a16:creationId xmlns:a16="http://schemas.microsoft.com/office/drawing/2014/main" id="{35B5C492-7B71-3342-15BD-11A2E2CCC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9169" y="16321066"/>
                <a:ext cx="13991547" cy="8339543"/>
              </a:xfrm>
              <a:prstGeom prst="rect">
                <a:avLst/>
              </a:prstGeom>
              <a:blipFill>
                <a:blip r:embed="rId7"/>
                <a:stretch>
                  <a:fillRect l="-654" t="-1170" r="-697" b="-41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1" name="Straight Arrow Connector 310">
            <a:extLst>
              <a:ext uri="{FF2B5EF4-FFF2-40B4-BE49-F238E27FC236}">
                <a16:creationId xmlns:a16="http://schemas.microsoft.com/office/drawing/2014/main" id="{DA7EBE85-71F9-30EB-CD87-2FE93F71ED29}"/>
              </a:ext>
            </a:extLst>
          </p:cNvPr>
          <p:cNvCxnSpPr>
            <a:cxnSpLocks/>
          </p:cNvCxnSpPr>
          <p:nvPr/>
        </p:nvCxnSpPr>
        <p:spPr>
          <a:xfrm>
            <a:off x="18549767" y="20959239"/>
            <a:ext cx="1401872" cy="1050612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9C92F96-D858-41B1-85A8-BF67834A579C}"/>
                  </a:ext>
                </a:extLst>
              </p:cNvPr>
              <p:cNvSpPr txBox="1"/>
              <p:nvPr/>
            </p:nvSpPr>
            <p:spPr>
              <a:xfrm>
                <a:off x="307327" y="5387970"/>
                <a:ext cx="13991547" cy="20268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274320" tIns="91440" rIns="274320" bIns="91440" rtlCol="0">
                <a:noAutofit/>
              </a:bodyPr>
              <a:lstStyle/>
              <a:p>
                <a:pPr algn="just"/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Electrosprays have the potential to revolutionize in-space propulsion because they have high innate thrust density, avoid wall losses, and  can leverage MEMS processes to scale in power.</a:t>
                </a:r>
              </a:p>
              <a:p>
                <a:pPr algn="just"/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However, they often have limited device lifetimes, exacerbated by needing to manufacture 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O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48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48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in parallel for useful thrust, maybe even as many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 In porous systems, multi-site emission, where a single thruster sustains multiple sprays, may further contribute to decreased lifetime.</a:t>
                </a:r>
              </a:p>
              <a:p>
                <a:pPr algn="just"/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6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6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6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endParaRPr lang="en-US" sz="6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While extensively observed in experiment, work to model this phenomenon is sparse, and may not consider the effect of position-dependent electric field or the porosity of the substrate.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9C92F96-D858-41B1-85A8-BF67834A5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27" y="5387970"/>
                <a:ext cx="13991547" cy="20268050"/>
              </a:xfrm>
              <a:prstGeom prst="rect">
                <a:avLst/>
              </a:prstGeom>
              <a:blipFill>
                <a:blip r:embed="rId8"/>
                <a:stretch>
                  <a:fillRect l="-653" t="-511" r="-653" b="-50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0" y="31821120"/>
            <a:ext cx="43891200" cy="1097280"/>
          </a:xfrm>
          <a:prstGeom prst="rect">
            <a:avLst/>
          </a:prstGeom>
          <a:solidFill>
            <a:srgbClr val="002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6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Annual MIPSE Graduate Student Symposium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29260800" y="4091492"/>
            <a:ext cx="0" cy="27352069"/>
          </a:xfrm>
          <a:prstGeom prst="line">
            <a:avLst/>
          </a:prstGeom>
          <a:solidFill>
            <a:schemeClr val="accent1">
              <a:lumMod val="50000"/>
            </a:schemeClr>
          </a:solidFill>
          <a:ln w="177800">
            <a:solidFill>
              <a:srgbClr val="0027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853441" y="4176789"/>
            <a:ext cx="12923520" cy="1166177"/>
          </a:xfrm>
          <a:prstGeom prst="rect">
            <a:avLst/>
          </a:prstGeom>
          <a:solidFill>
            <a:srgbClr val="002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483840" y="4176789"/>
            <a:ext cx="12923520" cy="1166177"/>
          </a:xfrm>
          <a:prstGeom prst="rect">
            <a:avLst/>
          </a:prstGeom>
          <a:solidFill>
            <a:srgbClr val="002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114239" y="21900207"/>
            <a:ext cx="12923520" cy="1360063"/>
          </a:xfrm>
          <a:prstGeom prst="rect">
            <a:avLst/>
          </a:prstGeom>
          <a:solidFill>
            <a:srgbClr val="002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469432" y="24798635"/>
            <a:ext cx="12923520" cy="1166177"/>
          </a:xfrm>
          <a:prstGeom prst="rect">
            <a:avLst/>
          </a:prstGeom>
          <a:solidFill>
            <a:srgbClr val="002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 Inference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53440" y="26644925"/>
            <a:ext cx="12923520" cy="986446"/>
          </a:xfrm>
          <a:prstGeom prst="rect">
            <a:avLst/>
          </a:prstGeom>
          <a:solidFill>
            <a:srgbClr val="002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B71BB018-5AA5-4BEB-B229-8C3636D348A2}"/>
              </a:ext>
            </a:extLst>
          </p:cNvPr>
          <p:cNvSpPr txBox="1"/>
          <p:nvPr/>
        </p:nvSpPr>
        <p:spPr>
          <a:xfrm>
            <a:off x="29436824" y="31204703"/>
            <a:ext cx="14205453" cy="5515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This work was supported by a NASA Space Technology Graduate Research Opportunity.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D60D97-C8B1-43EF-8A3B-9E6CC63BA3A7}"/>
              </a:ext>
            </a:extLst>
          </p:cNvPr>
          <p:cNvSpPr txBox="1"/>
          <p:nvPr/>
        </p:nvSpPr>
        <p:spPr>
          <a:xfrm>
            <a:off x="626357" y="27856105"/>
            <a:ext cx="13186212" cy="3873190"/>
          </a:xfrm>
          <a:prstGeom prst="rect">
            <a:avLst/>
          </a:prstGeom>
          <a:noFill/>
          <a:ln>
            <a:noFill/>
          </a:ln>
        </p:spPr>
        <p:txBody>
          <a:bodyPr wrap="square" lIns="274320" tIns="91440" rIns="274320" bIns="91440" rtlCol="0">
            <a:noAutofit/>
          </a:bodyPr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Derive a model predicting the onset of multiple beams and their total current, accounting for these mechanisms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Train the model on experimental data as a validation test case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F05C38-1EC9-4B76-9DB7-2957AE0D9329}"/>
              </a:ext>
            </a:extLst>
          </p:cNvPr>
          <p:cNvSpPr/>
          <p:nvPr/>
        </p:nvSpPr>
        <p:spPr>
          <a:xfrm>
            <a:off x="30077791" y="4102522"/>
            <a:ext cx="12923520" cy="1166177"/>
          </a:xfrm>
          <a:prstGeom prst="rect">
            <a:avLst/>
          </a:prstGeom>
          <a:solidFill>
            <a:srgbClr val="002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DF208B-B588-4559-A897-8606F58FE18E}"/>
              </a:ext>
            </a:extLst>
          </p:cNvPr>
          <p:cNvSpPr txBox="1"/>
          <p:nvPr/>
        </p:nvSpPr>
        <p:spPr>
          <a:xfrm>
            <a:off x="29378408" y="23325095"/>
            <a:ext cx="14205459" cy="4390582"/>
          </a:xfrm>
          <a:prstGeom prst="rect">
            <a:avLst/>
          </a:prstGeom>
          <a:noFill/>
          <a:ln>
            <a:noFill/>
          </a:ln>
        </p:spPr>
        <p:txBody>
          <a:bodyPr wrap="square" lIns="274320" tIns="91440" rIns="274320" bIns="91440" rtlCol="0">
            <a:noAutofit/>
          </a:bodyPr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Formulated a reduced-fidelity physical model of multi-site emission for porous electrosprays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When calibrated, the model could reproduce experimentally-observed emitter behavior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Learned parameters suggest propellant pooling or surface modification from manufacturing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09D4C9C-534D-47BB-8D59-AF761D1B3A87}"/>
              </a:ext>
            </a:extLst>
          </p:cNvPr>
          <p:cNvSpPr/>
          <p:nvPr/>
        </p:nvSpPr>
        <p:spPr>
          <a:xfrm>
            <a:off x="-7196" y="2757"/>
            <a:ext cx="43891193" cy="3920094"/>
          </a:xfrm>
          <a:prstGeom prst="rect">
            <a:avLst/>
          </a:prstGeom>
          <a:solidFill>
            <a:srgbClr val="002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74C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FDBA748-044E-48A4-93E0-104D0788028F}"/>
              </a:ext>
            </a:extLst>
          </p:cNvPr>
          <p:cNvSpPr txBox="1"/>
          <p:nvPr/>
        </p:nvSpPr>
        <p:spPr>
          <a:xfrm>
            <a:off x="7067809" y="76146"/>
            <a:ext cx="28223476" cy="35140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lnSpc>
                <a:spcPts val="9200"/>
              </a:lnSpc>
            </a:pPr>
            <a:r>
              <a:rPr lang="en-US" sz="8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Multi-Site Emission Modeling Framework for Porous Electrosprays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14C9588-1C5B-4828-BF4E-064988A9A4F3}"/>
              </a:ext>
            </a:extLst>
          </p:cNvPr>
          <p:cNvSpPr txBox="1"/>
          <p:nvPr/>
        </p:nvSpPr>
        <p:spPr>
          <a:xfrm>
            <a:off x="8227979" y="2257808"/>
            <a:ext cx="265485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Collin B. Whittaker and Benjamin A. Jorns</a:t>
            </a:r>
          </a:p>
          <a:p>
            <a:pPr algn="ctr"/>
            <a:r>
              <a:rPr lang="en-US" sz="4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Michigan, Department of Aerospace Engineering, Ann Arbor, MI 48109</a:t>
            </a:r>
          </a:p>
          <a:p>
            <a:pPr algn="ctr"/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627EDC-4C36-475E-877F-077BE328B9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569" y="895079"/>
            <a:ext cx="8449075" cy="21177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93372C-25CC-49A0-B50F-EE3E2558D9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327" y="31306"/>
            <a:ext cx="5977064" cy="3735665"/>
          </a:xfrm>
          <a:prstGeom prst="rect">
            <a:avLst/>
          </a:prstGeom>
        </p:spPr>
      </p:pic>
      <p:cxnSp>
        <p:nvCxnSpPr>
          <p:cNvPr id="6" name="Straight Connector 5"/>
          <p:cNvCxnSpPr>
            <a:cxnSpLocks/>
          </p:cNvCxnSpPr>
          <p:nvPr/>
        </p:nvCxnSpPr>
        <p:spPr>
          <a:xfrm>
            <a:off x="14630400" y="4091492"/>
            <a:ext cx="0" cy="27352069"/>
          </a:xfrm>
          <a:prstGeom prst="line">
            <a:avLst/>
          </a:prstGeom>
          <a:solidFill>
            <a:schemeClr val="accent1">
              <a:lumMod val="50000"/>
            </a:schemeClr>
          </a:solidFill>
          <a:ln w="177800">
            <a:solidFill>
              <a:srgbClr val="0027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30FE2FDA-2F12-4E84-8326-AAE53503B42D}"/>
              </a:ext>
            </a:extLst>
          </p:cNvPr>
          <p:cNvSpPr txBox="1"/>
          <p:nvPr/>
        </p:nvSpPr>
        <p:spPr>
          <a:xfrm>
            <a:off x="31702847" y="29280805"/>
            <a:ext cx="10592807" cy="206210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200" dirty="0"/>
              <a:t>[1] B. St. Peter et al., Aerospace. </a:t>
            </a:r>
            <a:r>
              <a:rPr lang="en-US" sz="3200" b="1" dirty="0"/>
              <a:t>7</a:t>
            </a:r>
            <a:r>
              <a:rPr lang="en-US" sz="3200" dirty="0"/>
              <a:t>, 91 (2020).</a:t>
            </a:r>
          </a:p>
          <a:p>
            <a:r>
              <a:rPr lang="en-US" sz="3200" dirty="0"/>
              <a:t>[2] </a:t>
            </a:r>
            <a:r>
              <a:rPr lang="en-US" sz="3200" dirty="0" err="1"/>
              <a:t>Fedkiw</a:t>
            </a:r>
            <a:r>
              <a:rPr lang="en-US" sz="3200" dirty="0"/>
              <a:t> et al. AIAA P&amp;E 2021 Forum, 3389, (2021).</a:t>
            </a:r>
          </a:p>
          <a:p>
            <a:r>
              <a:rPr lang="en-US" sz="3200" dirty="0"/>
              <a:t>[3] </a:t>
            </a:r>
            <a:r>
              <a:rPr lang="fr-FR" sz="3200" dirty="0"/>
              <a:t>Perez-Martinez et al. App. Phys. </a:t>
            </a:r>
            <a:r>
              <a:rPr lang="fr-FR" sz="3200" dirty="0" err="1"/>
              <a:t>Lett</a:t>
            </a:r>
            <a:r>
              <a:rPr lang="fr-FR" sz="3200" dirty="0"/>
              <a:t>. 107, 043501, (2015).</a:t>
            </a:r>
          </a:p>
          <a:p>
            <a:r>
              <a:rPr lang="fr-FR" sz="3200" dirty="0"/>
              <a:t>[4] </a:t>
            </a:r>
            <a:r>
              <a:rPr lang="en-US" sz="3200" dirty="0"/>
              <a:t> Whittaker et al. 37</a:t>
            </a:r>
            <a:r>
              <a:rPr lang="en-US" sz="3200" baseline="30000" dirty="0"/>
              <a:t>th</a:t>
            </a:r>
            <a:r>
              <a:rPr lang="en-US" sz="3200" dirty="0"/>
              <a:t> IEPC, 205, (2022).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A3D5029-31E1-42B4-8C40-97A6EF80F2C0}"/>
              </a:ext>
            </a:extLst>
          </p:cNvPr>
          <p:cNvGrpSpPr/>
          <p:nvPr/>
        </p:nvGrpSpPr>
        <p:grpSpPr>
          <a:xfrm>
            <a:off x="732524" y="8371010"/>
            <a:ext cx="13154750" cy="5219945"/>
            <a:chOff x="561074" y="7732137"/>
            <a:chExt cx="13154750" cy="5219945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95980A9D-B6A2-4DC3-A399-697A51EEF525}"/>
                </a:ext>
              </a:extLst>
            </p:cNvPr>
            <p:cNvSpPr/>
            <p:nvPr/>
          </p:nvSpPr>
          <p:spPr>
            <a:xfrm>
              <a:off x="4247657" y="7732137"/>
              <a:ext cx="5219945" cy="521994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4FB2C778-E7F8-4F1F-B849-ABB9240CB9E0}"/>
                </a:ext>
              </a:extLst>
            </p:cNvPr>
            <p:cNvSpPr/>
            <p:nvPr/>
          </p:nvSpPr>
          <p:spPr>
            <a:xfrm>
              <a:off x="4523568" y="8008048"/>
              <a:ext cx="4668122" cy="4668122"/>
            </a:xfrm>
            <a:prstGeom prst="ellipse">
              <a:avLst/>
            </a:prstGeom>
            <a:solidFill>
              <a:srgbClr val="00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6F8C10C-D801-47A6-8F1D-1A169279F230}"/>
                </a:ext>
              </a:extLst>
            </p:cNvPr>
            <p:cNvSpPr/>
            <p:nvPr/>
          </p:nvSpPr>
          <p:spPr>
            <a:xfrm>
              <a:off x="4896422" y="8380902"/>
              <a:ext cx="3922416" cy="392241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C475A850-99FF-49A8-AC7B-0E705D3D566F}"/>
                </a:ext>
              </a:extLst>
            </p:cNvPr>
            <p:cNvSpPr/>
            <p:nvPr/>
          </p:nvSpPr>
          <p:spPr>
            <a:xfrm>
              <a:off x="5179790" y="8664270"/>
              <a:ext cx="3355679" cy="3355679"/>
            </a:xfrm>
            <a:prstGeom prst="ellipse">
              <a:avLst/>
            </a:prstGeom>
            <a:solidFill>
              <a:srgbClr val="00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BDBAB02A-67D4-4674-A178-A4722E792EAF}"/>
                </a:ext>
              </a:extLst>
            </p:cNvPr>
            <p:cNvSpPr/>
            <p:nvPr/>
          </p:nvSpPr>
          <p:spPr>
            <a:xfrm>
              <a:off x="5552643" y="9037123"/>
              <a:ext cx="2609973" cy="26099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DD25ABE7-81A7-452B-8113-3B7A213A9EC6}"/>
                </a:ext>
              </a:extLst>
            </p:cNvPr>
            <p:cNvSpPr/>
            <p:nvPr/>
          </p:nvSpPr>
          <p:spPr>
            <a:xfrm>
              <a:off x="5828555" y="9313035"/>
              <a:ext cx="2058150" cy="2058150"/>
            </a:xfrm>
            <a:prstGeom prst="ellipse">
              <a:avLst/>
            </a:prstGeom>
            <a:solidFill>
              <a:srgbClr val="00FF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BE07AE1C-8A37-41EE-94AC-FA66F63477C6}"/>
                </a:ext>
              </a:extLst>
            </p:cNvPr>
            <p:cNvSpPr/>
            <p:nvPr/>
          </p:nvSpPr>
          <p:spPr>
            <a:xfrm>
              <a:off x="6201408" y="9685888"/>
              <a:ext cx="1312443" cy="131244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E650AC2E-0577-4F94-99EC-42E626D17012}"/>
                    </a:ext>
                  </a:extLst>
                </p:cNvPr>
                <p:cNvSpPr txBox="1"/>
                <p:nvPr/>
              </p:nvSpPr>
              <p:spPr>
                <a:xfrm>
                  <a:off x="561074" y="8087965"/>
                  <a:ext cx="3616238" cy="1746631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4320"/>
                    </a:lnSpc>
                  </a:pPr>
                  <a:r>
                    <a:rPr lang="en-US" sz="3600" dirty="0"/>
                    <a:t>X3 Hall Thruster:</a:t>
                  </a:r>
                </a:p>
                <a:p>
                  <a:pPr algn="ctr">
                    <a:lnSpc>
                      <a:spcPts val="4320"/>
                    </a:lnSpc>
                  </a:pPr>
                  <a14:m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~5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a14:m>
                  <a:r>
                    <a:rPr lang="en-US" sz="3600" dirty="0"/>
                    <a:t> at </a:t>
                  </a:r>
                  <a14:m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~.5 </m:t>
                      </m:r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3600" dirty="0"/>
                </a:p>
                <a:p>
                  <a:pPr algn="ctr">
                    <a:lnSpc>
                      <a:spcPts val="432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𝐍</m:t>
                        </m:r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0" smtClean="0">
                                <a:latin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US" sz="3600" b="1" i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3600" b="1" dirty="0"/>
                </a:p>
              </p:txBody>
            </p:sp>
          </mc:Choice>
          <mc:Fallback xmlns="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E650AC2E-0577-4F94-99EC-42E626D170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074" y="8087965"/>
                  <a:ext cx="3616238" cy="1746631"/>
                </a:xfrm>
                <a:prstGeom prst="rect">
                  <a:avLst/>
                </a:prstGeom>
                <a:blipFill>
                  <a:blip r:embed="rId13"/>
                  <a:stretch>
                    <a:fillRect t="-3716"/>
                  </a:stretch>
                </a:blipFill>
                <a:ln w="571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36F6E1BB-1133-4094-9848-9728097DAF1E}"/>
                </a:ext>
              </a:extLst>
            </p:cNvPr>
            <p:cNvCxnSpPr>
              <a:cxnSpLocks/>
              <a:stCxn id="145" idx="3"/>
            </p:cNvCxnSpPr>
            <p:nvPr/>
          </p:nvCxnSpPr>
          <p:spPr>
            <a:xfrm>
              <a:off x="4177312" y="8961281"/>
              <a:ext cx="670952" cy="112725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F40C918C-68B2-4BF0-87AB-C4E1C793A8F7}"/>
                    </a:ext>
                  </a:extLst>
                </p:cNvPr>
                <p:cNvSpPr txBox="1"/>
                <p:nvPr/>
              </p:nvSpPr>
              <p:spPr>
                <a:xfrm>
                  <a:off x="9840455" y="9488334"/>
                  <a:ext cx="3875369" cy="2320892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/>
                    <a:t>Electrospray Array: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~50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nN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emitter</m:t>
                      </m:r>
                    </m:oMath>
                  </a14:m>
                  <a:r>
                    <a:rPr lang="en-US" sz="3600" dirty="0"/>
                    <a:t> </a:t>
                  </a:r>
                  <a14:m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~50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μm</m:t>
                      </m:r>
                    </m:oMath>
                  </a14:m>
                  <a:r>
                    <a:rPr lang="en-US" sz="3600" dirty="0"/>
                    <a:t> HCP pitch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𝐍</m:t>
                        </m:r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0" smtClean="0">
                                <a:latin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US" sz="3600" b="1" i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3600" b="1" dirty="0"/>
                </a:p>
              </p:txBody>
            </p:sp>
          </mc:Choice>
          <mc:Fallback xmlns="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F40C918C-68B2-4BF0-87AB-C4E1C793A8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0455" y="9488334"/>
                  <a:ext cx="3875369" cy="2320892"/>
                </a:xfrm>
                <a:prstGeom prst="rect">
                  <a:avLst/>
                </a:prstGeom>
                <a:blipFill>
                  <a:blip r:embed="rId14"/>
                  <a:stretch>
                    <a:fillRect l="-1550" t="-3077" r="-1395"/>
                  </a:stretch>
                </a:blipFill>
                <a:ln w="571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CCB41799-B0D5-4C61-88CA-1A708F0FE569}"/>
                </a:ext>
              </a:extLst>
            </p:cNvPr>
            <p:cNvSpPr/>
            <p:nvPr/>
          </p:nvSpPr>
          <p:spPr>
            <a:xfrm>
              <a:off x="5701785" y="9186265"/>
              <a:ext cx="2311690" cy="2311690"/>
            </a:xfrm>
            <a:prstGeom prst="rect">
              <a:avLst/>
            </a:prstGeom>
            <a:pattFill prst="lgConfetti">
              <a:fgClr>
                <a:schemeClr val="tx1"/>
              </a:fgClr>
              <a:bgClr>
                <a:schemeClr val="bg1"/>
              </a:bgClr>
            </a:patt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139E954B-84C9-49B3-A5C1-6C21FD915C13}"/>
                </a:ext>
              </a:extLst>
            </p:cNvPr>
            <p:cNvCxnSpPr>
              <a:cxnSpLocks/>
              <a:stCxn id="148" idx="1"/>
            </p:cNvCxnSpPr>
            <p:nvPr/>
          </p:nvCxnSpPr>
          <p:spPr>
            <a:xfrm flipH="1" flipV="1">
              <a:off x="7646113" y="10214125"/>
              <a:ext cx="2194342" cy="43465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6" name="TextBox 355">
                <a:extLst>
                  <a:ext uri="{FF2B5EF4-FFF2-40B4-BE49-F238E27FC236}">
                    <a16:creationId xmlns:a16="http://schemas.microsoft.com/office/drawing/2014/main" id="{93DFFDBA-B333-4ABA-9C65-A2EDEC05872D}"/>
                  </a:ext>
                </a:extLst>
              </p:cNvPr>
              <p:cNvSpPr txBox="1"/>
              <p:nvPr/>
            </p:nvSpPr>
            <p:spPr>
              <a:xfrm>
                <a:off x="29378408" y="5627849"/>
                <a:ext cx="6916819" cy="59191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274320" tIns="91440" rIns="274320" bIns="91440" rtlCol="0">
                <a:noAutofit/>
              </a:bodyPr>
              <a:lstStyle/>
              <a:p>
                <a:pPr algn="r"/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model was able to learn the behavior of the source, capturing both the number of sites and the current. However, only when we also learned the parameters of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56" name="TextBox 355">
                <a:extLst>
                  <a:ext uri="{FF2B5EF4-FFF2-40B4-BE49-F238E27FC236}">
                    <a16:creationId xmlns:a16="http://schemas.microsoft.com/office/drawing/2014/main" id="{93DFFDBA-B333-4ABA-9C65-A2EDEC058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8408" y="5627849"/>
                <a:ext cx="6916819" cy="5919117"/>
              </a:xfrm>
              <a:prstGeom prst="rect">
                <a:avLst/>
              </a:prstGeom>
              <a:blipFill>
                <a:blip r:embed="rId15"/>
                <a:stretch>
                  <a:fillRect t="-1648" r="-3965" b="-65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7" name="Rectangle 356">
            <a:extLst>
              <a:ext uri="{FF2B5EF4-FFF2-40B4-BE49-F238E27FC236}">
                <a16:creationId xmlns:a16="http://schemas.microsoft.com/office/drawing/2014/main" id="{A55A5A88-FFC9-4E0D-ACE2-0D9B108AEF20}"/>
              </a:ext>
            </a:extLst>
          </p:cNvPr>
          <p:cNvSpPr/>
          <p:nvPr/>
        </p:nvSpPr>
        <p:spPr>
          <a:xfrm>
            <a:off x="30077791" y="27855917"/>
            <a:ext cx="12923520" cy="1360063"/>
          </a:xfrm>
          <a:prstGeom prst="rect">
            <a:avLst/>
          </a:prstGeom>
          <a:solidFill>
            <a:srgbClr val="002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 &amp; Acknowledgements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D4DFC64A-7FDA-4BE6-A6E5-A1945D71E616}"/>
              </a:ext>
            </a:extLst>
          </p:cNvPr>
          <p:cNvSpPr txBox="1"/>
          <p:nvPr/>
        </p:nvSpPr>
        <p:spPr>
          <a:xfrm>
            <a:off x="36926900" y="12575151"/>
            <a:ext cx="6871641" cy="4594887"/>
          </a:xfrm>
          <a:prstGeom prst="rect">
            <a:avLst/>
          </a:prstGeom>
          <a:noFill/>
          <a:ln>
            <a:noFill/>
          </a:ln>
        </p:spPr>
        <p:txBody>
          <a:bodyPr wrap="square" lIns="274320" tIns="91440" rIns="274320" bIns="91440" rtlCol="0">
            <a:no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That is, we could not reproduce the data assuming the nominal substrate pore sizing. The learned pore sizes were up to 10x larger:</a:t>
            </a:r>
          </a:p>
        </p:txBody>
      </p: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B13D1A8A-6F66-05E7-52B7-A7B51B6C3FD4}"/>
              </a:ext>
            </a:extLst>
          </p:cNvPr>
          <p:cNvGrpSpPr/>
          <p:nvPr/>
        </p:nvGrpSpPr>
        <p:grpSpPr>
          <a:xfrm>
            <a:off x="155018" y="18029239"/>
            <a:ext cx="14014767" cy="5500553"/>
            <a:chOff x="155018" y="18029239"/>
            <a:chExt cx="14014767" cy="550055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F3FB055-9131-6EBB-7AF5-044E05F288AA}"/>
                </a:ext>
              </a:extLst>
            </p:cNvPr>
            <p:cNvGrpSpPr/>
            <p:nvPr/>
          </p:nvGrpSpPr>
          <p:grpSpPr>
            <a:xfrm>
              <a:off x="155018" y="18318585"/>
              <a:ext cx="5001347" cy="4650218"/>
              <a:chOff x="626357" y="17847956"/>
              <a:chExt cx="5001347" cy="4650218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53824A85-C9CF-0CEA-8E53-C4C0631EEA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/>
              <a:srcRect l="14159" t="16929" r="4487" b="24476"/>
              <a:stretch/>
            </p:blipFill>
            <p:spPr>
              <a:xfrm>
                <a:off x="626357" y="17847956"/>
                <a:ext cx="5001347" cy="4650218"/>
              </a:xfrm>
              <a:prstGeom prst="rect">
                <a:avLst/>
              </a:prstGeom>
            </p:spPr>
          </p:pic>
          <p:sp>
            <p:nvSpPr>
              <p:cNvPr id="367" name="TextBox 366">
                <a:extLst>
                  <a:ext uri="{FF2B5EF4-FFF2-40B4-BE49-F238E27FC236}">
                    <a16:creationId xmlns:a16="http://schemas.microsoft.com/office/drawing/2014/main" id="{AC28087E-5C77-4473-9D1D-88C983559366}"/>
                  </a:ext>
                </a:extLst>
              </p:cNvPr>
              <p:cNvSpPr txBox="1"/>
              <p:nvPr/>
            </p:nvSpPr>
            <p:spPr>
              <a:xfrm>
                <a:off x="720877" y="17938272"/>
                <a:ext cx="707733" cy="584775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</a:rPr>
                  <a:t>[1]</a:t>
                </a:r>
              </a:p>
            </p:txBody>
          </p:sp>
        </p:grpSp>
        <p:cxnSp>
          <p:nvCxnSpPr>
            <p:cNvPr id="234" name="Straight Arrow Connector 233">
              <a:extLst>
                <a:ext uri="{FF2B5EF4-FFF2-40B4-BE49-F238E27FC236}">
                  <a16:creationId xmlns:a16="http://schemas.microsoft.com/office/drawing/2014/main" id="{D6854B11-BDCD-F5A1-151F-8E834877AD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47101" y="18481732"/>
              <a:ext cx="1877026" cy="154669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2" name="Picture 251">
              <a:extLst>
                <a:ext uri="{FF2B5EF4-FFF2-40B4-BE49-F238E27FC236}">
                  <a16:creationId xmlns:a16="http://schemas.microsoft.com/office/drawing/2014/main" id="{1A1ED047-E40D-43DE-4CC3-6DB008FC6B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30834" t="22381" r="27738" b="31083"/>
            <a:stretch/>
          </p:blipFill>
          <p:spPr>
            <a:xfrm>
              <a:off x="5352380" y="18440228"/>
              <a:ext cx="4720516" cy="4519284"/>
            </a:xfrm>
            <a:prstGeom prst="rect">
              <a:avLst/>
            </a:prstGeom>
          </p:spPr>
        </p:pic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5F8FC747-8983-3F1F-300A-C1E6EEF6C37D}"/>
                </a:ext>
              </a:extLst>
            </p:cNvPr>
            <p:cNvCxnSpPr>
              <a:cxnSpLocks/>
            </p:cNvCxnSpPr>
            <p:nvPr/>
          </p:nvCxnSpPr>
          <p:spPr>
            <a:xfrm>
              <a:off x="6165656" y="18575331"/>
              <a:ext cx="1149544" cy="156463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97A459AD-E2B1-0F1B-26BE-083B1B64020E}"/>
                </a:ext>
              </a:extLst>
            </p:cNvPr>
            <p:cNvSpPr/>
            <p:nvPr/>
          </p:nvSpPr>
          <p:spPr>
            <a:xfrm>
              <a:off x="3550206" y="18097012"/>
              <a:ext cx="3933727" cy="76944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tx1"/>
                  </a:solidFill>
                </a:rPr>
                <a:t>multiple beams</a:t>
              </a:r>
            </a:p>
          </p:txBody>
        </p: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A08EB1A8-BA0E-C83F-C61E-F82403D65DBD}"/>
                </a:ext>
              </a:extLst>
            </p:cNvPr>
            <p:cNvGrpSpPr/>
            <p:nvPr/>
          </p:nvGrpSpPr>
          <p:grpSpPr>
            <a:xfrm>
              <a:off x="9069126" y="18029239"/>
              <a:ext cx="5100659" cy="5500553"/>
              <a:chOff x="4495247" y="17907659"/>
              <a:chExt cx="5100659" cy="5500553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25396E21-57C5-DB01-0752-A9132F11EB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/>
              <a:srcRect l="30149" t="2931" r="2658" b="18371"/>
              <a:stretch/>
            </p:blipFill>
            <p:spPr>
              <a:xfrm>
                <a:off x="5873235" y="18075433"/>
                <a:ext cx="3722671" cy="4771790"/>
              </a:xfrm>
              <a:prstGeom prst="rect">
                <a:avLst/>
              </a:prstGeom>
            </p:spPr>
          </p:pic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4A744D4-1C7C-AF57-5C42-294D6759B932}"/>
                  </a:ext>
                </a:extLst>
              </p:cNvPr>
              <p:cNvSpPr/>
              <p:nvPr/>
            </p:nvSpPr>
            <p:spPr>
              <a:xfrm>
                <a:off x="8322417" y="18596754"/>
                <a:ext cx="647763" cy="1573243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5DC68CBB-6272-B82E-308C-843D2BAC73AB}"/>
                  </a:ext>
                </a:extLst>
              </p:cNvPr>
              <p:cNvCxnSpPr>
                <a:cxnSpLocks/>
                <a:endCxn id="22" idx="2"/>
              </p:cNvCxnSpPr>
              <p:nvPr/>
            </p:nvCxnSpPr>
            <p:spPr>
              <a:xfrm>
                <a:off x="7315200" y="18654484"/>
                <a:ext cx="1007217" cy="728892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DA2754E-79AD-EC82-FAB0-A6FBE519E758}"/>
                      </a:ext>
                    </a:extLst>
                  </p:cNvPr>
                  <p:cNvSpPr/>
                  <p:nvPr/>
                </p:nvSpPr>
                <p:spPr>
                  <a:xfrm>
                    <a:off x="7259546" y="22700326"/>
                    <a:ext cx="1209101" cy="707886"/>
                  </a:xfrm>
                  <a:prstGeom prst="rect">
                    <a:avLst/>
                  </a:prstGeom>
                  <a:noFill/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oMath>
                      </m:oMathPara>
                    </a14:m>
                    <a:endParaRPr lang="en-US" sz="4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CDA2754E-79AD-EC82-FAB0-A6FBE519E75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59546" y="22700326"/>
                    <a:ext cx="1209101" cy="707886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  <a:ln w="1905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C1431FCB-B367-6309-CEA0-D8B1CCB8172C}"/>
                      </a:ext>
                    </a:extLst>
                  </p:cNvPr>
                  <p:cNvSpPr/>
                  <p:nvPr/>
                </p:nvSpPr>
                <p:spPr>
                  <a:xfrm>
                    <a:off x="5151077" y="19846827"/>
                    <a:ext cx="1209101" cy="707886"/>
                  </a:xfrm>
                  <a:prstGeom prst="rect">
                    <a:avLst/>
                  </a:prstGeom>
                  <a:noFill/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oMath>
                      </m:oMathPara>
                    </a14:m>
                    <a:endParaRPr lang="en-US" sz="4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C1431FCB-B367-6309-CEA0-D8B1CCB8172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51077" y="19846827"/>
                    <a:ext cx="1209101" cy="707886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  <a:ln w="1905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738DA86-7FCB-6D35-9CEA-3089980074A3}"/>
                  </a:ext>
                </a:extLst>
              </p:cNvPr>
              <p:cNvSpPr/>
              <p:nvPr/>
            </p:nvSpPr>
            <p:spPr>
              <a:xfrm>
                <a:off x="4495247" y="17907659"/>
                <a:ext cx="3833404" cy="76944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chemeClr val="tx1"/>
                    </a:solidFill>
                  </a:rPr>
                  <a:t>discrete jumps</a:t>
                </a:r>
              </a:p>
            </p:txBody>
          </p:sp>
        </p:grpSp>
      </p:grpSp>
      <p:sp>
        <p:nvSpPr>
          <p:cNvPr id="269" name="TextBox 268">
            <a:extLst>
              <a:ext uri="{FF2B5EF4-FFF2-40B4-BE49-F238E27FC236}">
                <a16:creationId xmlns:a16="http://schemas.microsoft.com/office/drawing/2014/main" id="{24BB9B75-F45B-E7ED-10D8-022EC6E1195F}"/>
              </a:ext>
            </a:extLst>
          </p:cNvPr>
          <p:cNvSpPr txBox="1"/>
          <p:nvPr/>
        </p:nvSpPr>
        <p:spPr>
          <a:xfrm>
            <a:off x="5430672" y="22358019"/>
            <a:ext cx="707733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[2]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8AEADE-8002-588F-E554-E162239C9B62}"/>
              </a:ext>
            </a:extLst>
          </p:cNvPr>
          <p:cNvSpPr txBox="1"/>
          <p:nvPr/>
        </p:nvSpPr>
        <p:spPr>
          <a:xfrm>
            <a:off x="10610413" y="19194852"/>
            <a:ext cx="707733" cy="58477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3200" dirty="0"/>
              <a:t>[3]</a:t>
            </a:r>
          </a:p>
        </p:txBody>
      </p: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15CE2AA6-1A41-0970-59CB-E8913BC3ADA7}"/>
              </a:ext>
            </a:extLst>
          </p:cNvPr>
          <p:cNvGrpSpPr>
            <a:grpSpLocks noChangeAspect="1"/>
          </p:cNvGrpSpPr>
          <p:nvPr/>
        </p:nvGrpSpPr>
        <p:grpSpPr>
          <a:xfrm>
            <a:off x="15230304" y="6747794"/>
            <a:ext cx="3886200" cy="3886200"/>
            <a:chOff x="17480196" y="7393258"/>
            <a:chExt cx="2743200" cy="27432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151E540-E97A-46E5-9F19-3936EDD15746}"/>
                </a:ext>
              </a:extLst>
            </p:cNvPr>
            <p:cNvSpPr/>
            <p:nvPr/>
          </p:nvSpPr>
          <p:spPr>
            <a:xfrm>
              <a:off x="17480196" y="7393258"/>
              <a:ext cx="2743200" cy="27432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C5D74C8-297D-5B0C-371C-ABCAD64BDFD6}"/>
                </a:ext>
              </a:extLst>
            </p:cNvPr>
            <p:cNvSpPr/>
            <p:nvPr/>
          </p:nvSpPr>
          <p:spPr>
            <a:xfrm>
              <a:off x="18356494" y="8364808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0D3B736-987B-3CF3-27D2-4A5D4C1B9285}"/>
                </a:ext>
              </a:extLst>
            </p:cNvPr>
            <p:cNvSpPr/>
            <p:nvPr/>
          </p:nvSpPr>
          <p:spPr>
            <a:xfrm>
              <a:off x="19366146" y="8964883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DC63B84-F4A0-9806-BDAD-4B13BF0B8176}"/>
                </a:ext>
              </a:extLst>
            </p:cNvPr>
            <p:cNvSpPr/>
            <p:nvPr/>
          </p:nvSpPr>
          <p:spPr>
            <a:xfrm>
              <a:off x="18775596" y="7783783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C71ACEF-C09A-A8E9-9780-EAA37B15F71C}"/>
                </a:ext>
              </a:extLst>
            </p:cNvPr>
            <p:cNvSpPr/>
            <p:nvPr/>
          </p:nvSpPr>
          <p:spPr>
            <a:xfrm>
              <a:off x="19547120" y="7950471"/>
              <a:ext cx="228600" cy="2286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5FDE295-D630-E54B-A09E-5C30F4C464E3}"/>
                </a:ext>
              </a:extLst>
            </p:cNvPr>
            <p:cNvSpPr/>
            <p:nvPr/>
          </p:nvSpPr>
          <p:spPr>
            <a:xfrm>
              <a:off x="18146945" y="7993333"/>
              <a:ext cx="228600" cy="2286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3980A18-4379-1FCD-C4F3-FF5CBA124553}"/>
                </a:ext>
              </a:extLst>
            </p:cNvPr>
            <p:cNvSpPr/>
            <p:nvPr/>
          </p:nvSpPr>
          <p:spPr>
            <a:xfrm>
              <a:off x="18080271" y="9079184"/>
              <a:ext cx="228600" cy="2286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7E6F26D-98D6-2087-76A0-295044E13980}"/>
                </a:ext>
              </a:extLst>
            </p:cNvPr>
            <p:cNvSpPr/>
            <p:nvPr/>
          </p:nvSpPr>
          <p:spPr>
            <a:xfrm>
              <a:off x="18794645" y="9589549"/>
              <a:ext cx="228600" cy="2286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08E2ABD-0C3E-654D-51A9-8A52A7883DA6}"/>
                </a:ext>
              </a:extLst>
            </p:cNvPr>
            <p:cNvSpPr/>
            <p:nvPr/>
          </p:nvSpPr>
          <p:spPr>
            <a:xfrm>
              <a:off x="17623070" y="8507683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52A09E4-EC2E-0A52-C0F2-625FF97B9FCA}"/>
                </a:ext>
              </a:extLst>
            </p:cNvPr>
            <p:cNvSpPr/>
            <p:nvPr/>
          </p:nvSpPr>
          <p:spPr>
            <a:xfrm>
              <a:off x="18947044" y="8862879"/>
              <a:ext cx="228600" cy="2286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A0FD266C-22AD-3133-CA86-8DD0A5C143A7}"/>
              </a:ext>
            </a:extLst>
          </p:cNvPr>
          <p:cNvGrpSpPr>
            <a:grpSpLocks noChangeAspect="1"/>
          </p:cNvGrpSpPr>
          <p:nvPr/>
        </p:nvGrpSpPr>
        <p:grpSpPr>
          <a:xfrm>
            <a:off x="24793286" y="6747794"/>
            <a:ext cx="3886200" cy="3886200"/>
            <a:chOff x="23404748" y="7491279"/>
            <a:chExt cx="2743200" cy="27432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0BC427C-05A5-6F42-E5D1-A10DF5810F66}"/>
                </a:ext>
              </a:extLst>
            </p:cNvPr>
            <p:cNvSpPr/>
            <p:nvPr/>
          </p:nvSpPr>
          <p:spPr>
            <a:xfrm>
              <a:off x="23404748" y="7491279"/>
              <a:ext cx="2743200" cy="27432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9935B42-40DA-FEFE-BD9A-75E0BD2C647B}"/>
                </a:ext>
              </a:extLst>
            </p:cNvPr>
            <p:cNvSpPr/>
            <p:nvPr/>
          </p:nvSpPr>
          <p:spPr>
            <a:xfrm>
              <a:off x="24281046" y="8462829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27322D8-7BB0-0E36-DFB8-7C333E8FFCB3}"/>
                </a:ext>
              </a:extLst>
            </p:cNvPr>
            <p:cNvSpPr/>
            <p:nvPr/>
          </p:nvSpPr>
          <p:spPr>
            <a:xfrm>
              <a:off x="25290698" y="9062904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6767037-9301-F7C8-B0DC-A512DA45F3C8}"/>
                </a:ext>
              </a:extLst>
            </p:cNvPr>
            <p:cNvSpPr/>
            <p:nvPr/>
          </p:nvSpPr>
          <p:spPr>
            <a:xfrm>
              <a:off x="24700148" y="7881804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9BC7D3FB-97CE-6DC6-8D9F-DFFFF72AF397}"/>
                </a:ext>
              </a:extLst>
            </p:cNvPr>
            <p:cNvSpPr/>
            <p:nvPr/>
          </p:nvSpPr>
          <p:spPr>
            <a:xfrm>
              <a:off x="25471672" y="8048492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54AFFF63-A193-5BF9-B8A1-F8FEC12A5797}"/>
                </a:ext>
              </a:extLst>
            </p:cNvPr>
            <p:cNvSpPr/>
            <p:nvPr/>
          </p:nvSpPr>
          <p:spPr>
            <a:xfrm>
              <a:off x="24071497" y="8091354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320DA6A-4E0C-47FA-564B-6DDF0746BD0C}"/>
                </a:ext>
              </a:extLst>
            </p:cNvPr>
            <p:cNvSpPr/>
            <p:nvPr/>
          </p:nvSpPr>
          <p:spPr>
            <a:xfrm>
              <a:off x="24004823" y="9177205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3FCFBC9-B97B-5272-DAB8-A5B3037D90A9}"/>
                </a:ext>
              </a:extLst>
            </p:cNvPr>
            <p:cNvSpPr/>
            <p:nvPr/>
          </p:nvSpPr>
          <p:spPr>
            <a:xfrm>
              <a:off x="24719197" y="968757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50C57CF-5FE9-D5F4-463F-2E14EECFF92E}"/>
                </a:ext>
              </a:extLst>
            </p:cNvPr>
            <p:cNvSpPr/>
            <p:nvPr/>
          </p:nvSpPr>
          <p:spPr>
            <a:xfrm>
              <a:off x="23547622" y="8605704"/>
              <a:ext cx="457200" cy="4572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2621815-AE88-66CE-1ECE-A5FF7B47094C}"/>
                </a:ext>
              </a:extLst>
            </p:cNvPr>
            <p:cNvSpPr/>
            <p:nvPr/>
          </p:nvSpPr>
          <p:spPr>
            <a:xfrm>
              <a:off x="24871596" y="89609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E87A268F-0D0F-EB44-AE7F-6296AF9C7B97}"/>
              </a:ext>
            </a:extLst>
          </p:cNvPr>
          <p:cNvGrpSpPr>
            <a:grpSpLocks noChangeAspect="1"/>
          </p:cNvGrpSpPr>
          <p:nvPr/>
        </p:nvGrpSpPr>
        <p:grpSpPr>
          <a:xfrm>
            <a:off x="15069976" y="12010060"/>
            <a:ext cx="4004315" cy="3669558"/>
            <a:chOff x="17882714" y="10693636"/>
            <a:chExt cx="1574849" cy="1443193"/>
          </a:xfrm>
        </p:grpSpPr>
        <p:pic>
          <p:nvPicPr>
            <p:cNvPr id="79" name="Content Placeholder 4" descr="Diagram&#10;&#10;Description automatically generated">
              <a:extLst>
                <a:ext uri="{FF2B5EF4-FFF2-40B4-BE49-F238E27FC236}">
                  <a16:creationId xmlns:a16="http://schemas.microsoft.com/office/drawing/2014/main" id="{43026F78-C6D1-FAFF-5690-7F3E3039F7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71" t="33465" r="34358" b="47071"/>
            <a:stretch/>
          </p:blipFill>
          <p:spPr>
            <a:xfrm>
              <a:off x="17882714" y="11334683"/>
              <a:ext cx="1574849" cy="802146"/>
            </a:xfrm>
            <a:prstGeom prst="rect">
              <a:avLst/>
            </a:prstGeom>
          </p:spPr>
        </p:pic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AAEC4AF4-574A-60F4-3008-6E25181753E6}"/>
                </a:ext>
              </a:extLst>
            </p:cNvPr>
            <p:cNvCxnSpPr>
              <a:cxnSpLocks/>
            </p:cNvCxnSpPr>
            <p:nvPr/>
          </p:nvCxnSpPr>
          <p:spPr>
            <a:xfrm>
              <a:off x="18695974" y="10693636"/>
              <a:ext cx="0" cy="455719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2E23D1BB-CA24-8036-2851-BF41EFAEC812}"/>
                </a:ext>
              </a:extLst>
            </p:cNvPr>
            <p:cNvCxnSpPr>
              <a:cxnSpLocks/>
            </p:cNvCxnSpPr>
            <p:nvPr/>
          </p:nvCxnSpPr>
          <p:spPr>
            <a:xfrm rot="1800000">
              <a:off x="19188913" y="11076975"/>
              <a:ext cx="0" cy="2286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A6C5C297-7B76-2C61-19E2-59B02D9B67C3}"/>
                </a:ext>
              </a:extLst>
            </p:cNvPr>
            <p:cNvCxnSpPr>
              <a:cxnSpLocks/>
            </p:cNvCxnSpPr>
            <p:nvPr/>
          </p:nvCxnSpPr>
          <p:spPr>
            <a:xfrm rot="19800000">
              <a:off x="18186193" y="11076975"/>
              <a:ext cx="0" cy="22860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BE69EBED-65E9-5A8B-EED1-374EB232B9BF}"/>
                </a:ext>
              </a:extLst>
            </p:cNvPr>
            <p:cNvSpPr/>
            <p:nvPr/>
          </p:nvSpPr>
          <p:spPr>
            <a:xfrm>
              <a:off x="18602605" y="11186752"/>
              <a:ext cx="184064" cy="230832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7" name="TextBox 296">
            <a:extLst>
              <a:ext uri="{FF2B5EF4-FFF2-40B4-BE49-F238E27FC236}">
                <a16:creationId xmlns:a16="http://schemas.microsoft.com/office/drawing/2014/main" id="{7E3FB922-561E-14D4-A50B-D968686E6F14}"/>
              </a:ext>
            </a:extLst>
          </p:cNvPr>
          <p:cNvSpPr txBox="1"/>
          <p:nvPr/>
        </p:nvSpPr>
        <p:spPr>
          <a:xfrm>
            <a:off x="18428403" y="5601043"/>
            <a:ext cx="6671793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Two key mechanisms:</a:t>
            </a:r>
            <a:endParaRPr lang="en-US" sz="6000" dirty="0"/>
          </a:p>
        </p:txBody>
      </p: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98F0DB42-A9BD-99CD-535A-22C56CA01041}"/>
              </a:ext>
            </a:extLst>
          </p:cNvPr>
          <p:cNvGrpSpPr/>
          <p:nvPr/>
        </p:nvGrpSpPr>
        <p:grpSpPr>
          <a:xfrm>
            <a:off x="19650103" y="10424155"/>
            <a:ext cx="4793067" cy="1960837"/>
            <a:chOff x="19650103" y="9981702"/>
            <a:chExt cx="4793067" cy="19608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BFE8CB9F-C353-8065-475A-D67662DC41B0}"/>
                    </a:ext>
                  </a:extLst>
                </p:cNvPr>
                <p:cNvSpPr txBox="1"/>
                <p:nvPr/>
              </p:nvSpPr>
              <p:spPr>
                <a:xfrm>
                  <a:off x="20011552" y="10442970"/>
                  <a:ext cx="3677263" cy="9211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/>
                    <a:t>Increasing </a:t>
                  </a:r>
                  <a14:m>
                    <m:oMath xmlns:m="http://schemas.openxmlformats.org/officeDocument/2006/math">
                      <m:r>
                        <a:rPr lang="en-US" sz="48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dirty="0" smtClean="0">
                          <a:latin typeface="Cambria Math" panose="02040503050406030204" pitchFamily="18" charset="0"/>
                        </a:rPr>
                        <m:t>𝑽</m:t>
                      </m:r>
                    </m:oMath>
                  </a14:m>
                  <a:endParaRPr lang="en-US" sz="4800" b="1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BFE8CB9F-C353-8065-475A-D67662DC41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11552" y="10442970"/>
                  <a:ext cx="3677263" cy="921150"/>
                </a:xfrm>
                <a:prstGeom prst="rect">
                  <a:avLst/>
                </a:prstGeom>
                <a:blipFill>
                  <a:blip r:embed="rId21"/>
                  <a:stretch>
                    <a:fillRect l="-4146" t="-4636" b="-350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Arrow: Right 71">
              <a:extLst>
                <a:ext uri="{FF2B5EF4-FFF2-40B4-BE49-F238E27FC236}">
                  <a16:creationId xmlns:a16="http://schemas.microsoft.com/office/drawing/2014/main" id="{F314B445-0365-88BE-213A-E6E0B260BF22}"/>
                </a:ext>
              </a:extLst>
            </p:cNvPr>
            <p:cNvSpPr/>
            <p:nvPr/>
          </p:nvSpPr>
          <p:spPr>
            <a:xfrm>
              <a:off x="19650103" y="9981702"/>
              <a:ext cx="4793067" cy="1960837"/>
            </a:xfrm>
            <a:prstGeom prst="rightArrow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TextBox 302">
                <a:extLst>
                  <a:ext uri="{FF2B5EF4-FFF2-40B4-BE49-F238E27FC236}">
                    <a16:creationId xmlns:a16="http://schemas.microsoft.com/office/drawing/2014/main" id="{97AEB93E-1E8D-7041-AA31-C41522C1E23B}"/>
                  </a:ext>
                </a:extLst>
              </p:cNvPr>
              <p:cNvSpPr txBox="1"/>
              <p:nvPr/>
            </p:nvSpPr>
            <p:spPr>
              <a:xfrm>
                <a:off x="19074291" y="7822123"/>
                <a:ext cx="5878039" cy="1569660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/>
                  <a:t>Pore size distribution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03" name="TextBox 302">
                <a:extLst>
                  <a:ext uri="{FF2B5EF4-FFF2-40B4-BE49-F238E27FC236}">
                    <a16:creationId xmlns:a16="http://schemas.microsoft.com/office/drawing/2014/main" id="{97AEB93E-1E8D-7041-AA31-C41522C1E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4291" y="7822123"/>
                <a:ext cx="5878039" cy="1569660"/>
              </a:xfrm>
              <a:prstGeom prst="rect">
                <a:avLst/>
              </a:prstGeom>
              <a:blipFill>
                <a:blip r:embed="rId22"/>
                <a:stretch>
                  <a:fillRect l="-622" t="-8527" r="-622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4" name="TextBox 303">
                <a:extLst>
                  <a:ext uri="{FF2B5EF4-FFF2-40B4-BE49-F238E27FC236}">
                    <a16:creationId xmlns:a16="http://schemas.microsoft.com/office/drawing/2014/main" id="{CBBBEF4E-2652-D9C1-DEF9-AE3C464F258C}"/>
                  </a:ext>
                </a:extLst>
              </p:cNvPr>
              <p:cNvSpPr txBox="1"/>
              <p:nvPr/>
            </p:nvSpPr>
            <p:spPr>
              <a:xfrm>
                <a:off x="18733729" y="13434383"/>
                <a:ext cx="6625484" cy="1569660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/>
                  <a:t>Electric field distribution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304" name="TextBox 303">
                <a:extLst>
                  <a:ext uri="{FF2B5EF4-FFF2-40B4-BE49-F238E27FC236}">
                    <a16:creationId xmlns:a16="http://schemas.microsoft.com/office/drawing/2014/main" id="{CBBBEF4E-2652-D9C1-DEF9-AE3C464F2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3729" y="13434383"/>
                <a:ext cx="6625484" cy="1569660"/>
              </a:xfrm>
              <a:prstGeom prst="rect">
                <a:avLst/>
              </a:prstGeom>
              <a:blipFill>
                <a:blip r:embed="rId23"/>
                <a:stretch>
                  <a:fillRect l="-1380" t="-8560" r="-1380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0" name="TextBox 309">
            <a:extLst>
              <a:ext uri="{FF2B5EF4-FFF2-40B4-BE49-F238E27FC236}">
                <a16:creationId xmlns:a16="http://schemas.microsoft.com/office/drawing/2014/main" id="{CA8144E8-923C-B90B-1C4C-19BBD53C3522}"/>
              </a:ext>
            </a:extLst>
          </p:cNvPr>
          <p:cNvSpPr txBox="1"/>
          <p:nvPr/>
        </p:nvSpPr>
        <p:spPr>
          <a:xfrm>
            <a:off x="15000485" y="20387382"/>
            <a:ext cx="4577887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current emission</a:t>
            </a:r>
          </a:p>
        </p:txBody>
      </p:sp>
      <p:cxnSp>
        <p:nvCxnSpPr>
          <p:cNvPr id="314" name="Straight Arrow Connector 313">
            <a:extLst>
              <a:ext uri="{FF2B5EF4-FFF2-40B4-BE49-F238E27FC236}">
                <a16:creationId xmlns:a16="http://schemas.microsoft.com/office/drawing/2014/main" id="{174C2D49-A98A-0A4D-F7B3-1E67CDF793CF}"/>
              </a:ext>
            </a:extLst>
          </p:cNvPr>
          <p:cNvCxnSpPr>
            <a:cxnSpLocks/>
          </p:cNvCxnSpPr>
          <p:nvPr/>
        </p:nvCxnSpPr>
        <p:spPr>
          <a:xfrm flipH="1" flipV="1">
            <a:off x="21259799" y="19079528"/>
            <a:ext cx="910987" cy="1060442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TextBox 312">
            <a:extLst>
              <a:ext uri="{FF2B5EF4-FFF2-40B4-BE49-F238E27FC236}">
                <a16:creationId xmlns:a16="http://schemas.microsoft.com/office/drawing/2014/main" id="{8810F8D8-BF3D-E43E-DCE1-BDE1FE6035C2}"/>
              </a:ext>
            </a:extLst>
          </p:cNvPr>
          <p:cNvSpPr txBox="1"/>
          <p:nvPr/>
        </p:nvSpPr>
        <p:spPr>
          <a:xfrm>
            <a:off x="21502275" y="19838165"/>
            <a:ext cx="1748790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onset</a:t>
            </a:r>
          </a:p>
        </p:txBody>
      </p:sp>
      <p:cxnSp>
        <p:nvCxnSpPr>
          <p:cNvPr id="319" name="Straight Arrow Connector 318">
            <a:extLst>
              <a:ext uri="{FF2B5EF4-FFF2-40B4-BE49-F238E27FC236}">
                <a16:creationId xmlns:a16="http://schemas.microsoft.com/office/drawing/2014/main" id="{3795EA61-8845-6F75-33F2-9C6D06075222}"/>
              </a:ext>
            </a:extLst>
          </p:cNvPr>
          <p:cNvCxnSpPr>
            <a:cxnSpLocks/>
          </p:cNvCxnSpPr>
          <p:nvPr/>
        </p:nvCxnSpPr>
        <p:spPr>
          <a:xfrm flipH="1" flipV="1">
            <a:off x="24995691" y="19486311"/>
            <a:ext cx="1066006" cy="1182851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8" name="TextBox 317">
            <a:extLst>
              <a:ext uri="{FF2B5EF4-FFF2-40B4-BE49-F238E27FC236}">
                <a16:creationId xmlns:a16="http://schemas.microsoft.com/office/drawing/2014/main" id="{3E76CBB2-6D21-D665-8896-8E840B40DF02}"/>
              </a:ext>
            </a:extLst>
          </p:cNvPr>
          <p:cNvSpPr txBox="1"/>
          <p:nvPr/>
        </p:nvSpPr>
        <p:spPr>
          <a:xfrm>
            <a:off x="24477490" y="20167409"/>
            <a:ext cx="3062921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geometry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ontent Placeholder 1">
                <a:extLst>
                  <a:ext uri="{FF2B5EF4-FFF2-40B4-BE49-F238E27FC236}">
                    <a16:creationId xmlns:a16="http://schemas.microsoft.com/office/drawing/2014/main" id="{90C90B21-B66A-13A1-0572-22F9C211E4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640589" y="29384072"/>
                <a:ext cx="7818356" cy="2115964"/>
              </a:xfrm>
              <a:prstGeom prst="rect">
                <a:avLst/>
              </a:prstGeom>
              <a:ln w="76200">
                <a:noFill/>
              </a:ln>
            </p:spPr>
            <p:txBody>
              <a:bodyPr vert="horz" lIns="91440" tIns="45720" rIns="91440" bIns="45720" rtlCol="0" anchor="t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sepChr m:val="∣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sepChr m:val="∣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800" b="0" dirty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4800" dirty="0"/>
                  <a:t>: model parameters</a:t>
                </a:r>
              </a:p>
              <a:p>
                <a:pPr marL="0" indent="0" algn="ctr">
                  <a:lnSpc>
                    <a:spcPct val="5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4800" dirty="0"/>
                  <a:t>: data</a:t>
                </a:r>
              </a:p>
            </p:txBody>
          </p:sp>
        </mc:Choice>
        <mc:Fallback xmlns="">
          <p:sp>
            <p:nvSpPr>
              <p:cNvPr id="98" name="Content Placeholder 1">
                <a:extLst>
                  <a:ext uri="{FF2B5EF4-FFF2-40B4-BE49-F238E27FC236}">
                    <a16:creationId xmlns:a16="http://schemas.microsoft.com/office/drawing/2014/main" id="{90C90B21-B66A-13A1-0572-22F9C211E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0589" y="29384072"/>
                <a:ext cx="7818356" cy="2115964"/>
              </a:xfrm>
              <a:prstGeom prst="rect">
                <a:avLst/>
              </a:prstGeom>
              <a:blipFill>
                <a:blip r:embed="rId24"/>
                <a:stretch>
                  <a:fillRect b="-14697"/>
                </a:stretch>
              </a:blipFill>
              <a:ln w="762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Content Placeholder 1">
                <a:extLst>
                  <a:ext uri="{FF2B5EF4-FFF2-40B4-BE49-F238E27FC236}">
                    <a16:creationId xmlns:a16="http://schemas.microsoft.com/office/drawing/2014/main" id="{51D1200C-60A2-2E7A-0B60-C3D75B6482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769897" y="29498496"/>
                <a:ext cx="7818356" cy="1081258"/>
              </a:xfrm>
              <a:prstGeom prst="rect">
                <a:avLst/>
              </a:prstGeom>
              <a:ln w="76200">
                <a:noFill/>
              </a:ln>
            </p:spPr>
            <p:txBody>
              <a:bodyPr vert="horz" lIns="91440" tIns="45720" rIns="91440" bIns="45720" rtlCol="0" anchor="t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4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4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Sup>
                            <m:sSubSupPr>
                              <m:ctrlP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4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4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00" name="Content Placeholder 1">
                <a:extLst>
                  <a:ext uri="{FF2B5EF4-FFF2-40B4-BE49-F238E27FC236}">
                    <a16:creationId xmlns:a16="http://schemas.microsoft.com/office/drawing/2014/main" id="{51D1200C-60A2-2E7A-0B60-C3D75B648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9897" y="29498496"/>
                <a:ext cx="7818356" cy="108125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 w="762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3" name="Group 322">
            <a:extLst>
              <a:ext uri="{FF2B5EF4-FFF2-40B4-BE49-F238E27FC236}">
                <a16:creationId xmlns:a16="http://schemas.microsoft.com/office/drawing/2014/main" id="{9B4507AC-66AE-8447-B16B-D073EFED25F8}"/>
              </a:ext>
            </a:extLst>
          </p:cNvPr>
          <p:cNvGrpSpPr/>
          <p:nvPr/>
        </p:nvGrpSpPr>
        <p:grpSpPr>
          <a:xfrm>
            <a:off x="36133123" y="5500028"/>
            <a:ext cx="7701691" cy="7075123"/>
            <a:chOff x="28767533" y="5500028"/>
            <a:chExt cx="7701691" cy="7075123"/>
          </a:xfrm>
        </p:grpSpPr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652B44CA-93C4-7857-D086-D493405F000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1864198" y="6222889"/>
              <a:ext cx="3657600" cy="4494174"/>
              <a:chOff x="24653047" y="10354713"/>
              <a:chExt cx="1450381" cy="1782115"/>
            </a:xfrm>
          </p:grpSpPr>
          <p:pic>
            <p:nvPicPr>
              <p:cNvPr id="80" name="Content Placeholder 4" descr="Diagram&#10;&#10;Description automatically generated">
                <a:extLst>
                  <a:ext uri="{FF2B5EF4-FFF2-40B4-BE49-F238E27FC236}">
                    <a16:creationId xmlns:a16="http://schemas.microsoft.com/office/drawing/2014/main" id="{E57D3219-CDFA-6217-F540-3A785315FD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271" t="33460" r="35325" b="47071"/>
              <a:stretch/>
            </p:blipFill>
            <p:spPr>
              <a:xfrm>
                <a:off x="24653047" y="11334445"/>
                <a:ext cx="1450381" cy="802383"/>
              </a:xfrm>
              <a:prstGeom prst="rect">
                <a:avLst/>
              </a:prstGeom>
            </p:spPr>
          </p:pic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E7C94C8D-DE97-2BB5-C12C-E6B94188A2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394270" y="10354713"/>
                <a:ext cx="938" cy="656908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619D8484-08E4-29B9-6AAE-DB10B60BA4F0}"/>
                  </a:ext>
                </a:extLst>
              </p:cNvPr>
              <p:cNvCxnSpPr>
                <a:cxnSpLocks/>
              </p:cNvCxnSpPr>
              <p:nvPr/>
            </p:nvCxnSpPr>
            <p:spPr>
              <a:xfrm rot="1800000">
                <a:off x="25989210" y="10764701"/>
                <a:ext cx="0" cy="457200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415966AC-5874-7F13-F79A-1EC4112A15F8}"/>
                  </a:ext>
                </a:extLst>
              </p:cNvPr>
              <p:cNvCxnSpPr>
                <a:cxnSpLocks/>
              </p:cNvCxnSpPr>
              <p:nvPr/>
            </p:nvCxnSpPr>
            <p:spPr>
              <a:xfrm rot="19800000">
                <a:off x="24776030" y="10764701"/>
                <a:ext cx="0" cy="457200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Isosceles Triangle 90">
                <a:extLst>
                  <a:ext uri="{FF2B5EF4-FFF2-40B4-BE49-F238E27FC236}">
                    <a16:creationId xmlns:a16="http://schemas.microsoft.com/office/drawing/2014/main" id="{5AB8DF2D-4733-7521-4966-1E9F26579AA6}"/>
                  </a:ext>
                </a:extLst>
              </p:cNvPr>
              <p:cNvSpPr/>
              <p:nvPr/>
            </p:nvSpPr>
            <p:spPr>
              <a:xfrm rot="1800000">
                <a:off x="25654956" y="11302167"/>
                <a:ext cx="184064" cy="230832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Isosceles Triangle 91">
                <a:extLst>
                  <a:ext uri="{FF2B5EF4-FFF2-40B4-BE49-F238E27FC236}">
                    <a16:creationId xmlns:a16="http://schemas.microsoft.com/office/drawing/2014/main" id="{4A7BDBBF-AA27-E6C2-C532-C3E453EC700B}"/>
                  </a:ext>
                </a:extLst>
              </p:cNvPr>
              <p:cNvSpPr/>
              <p:nvPr/>
            </p:nvSpPr>
            <p:spPr>
              <a:xfrm rot="19800000">
                <a:off x="24914517" y="11302167"/>
                <a:ext cx="184064" cy="230832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Isosceles Triangle 92">
                <a:extLst>
                  <a:ext uri="{FF2B5EF4-FFF2-40B4-BE49-F238E27FC236}">
                    <a16:creationId xmlns:a16="http://schemas.microsoft.com/office/drawing/2014/main" id="{7DAA971F-C8CF-3E8C-99E7-12213344C749}"/>
                  </a:ext>
                </a:extLst>
              </p:cNvPr>
              <p:cNvSpPr/>
              <p:nvPr/>
            </p:nvSpPr>
            <p:spPr>
              <a:xfrm>
                <a:off x="25280939" y="11013962"/>
                <a:ext cx="228600" cy="395948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2" name="Graphic 101">
              <a:extLst>
                <a:ext uri="{FF2B5EF4-FFF2-40B4-BE49-F238E27FC236}">
                  <a16:creationId xmlns:a16="http://schemas.microsoft.com/office/drawing/2014/main" id="{6B3D60D8-6495-1C69-D371-1FB8422017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rcRect l="782" r="17577"/>
            <a:stretch/>
          </p:blipFill>
          <p:spPr>
            <a:xfrm>
              <a:off x="28767533" y="5500028"/>
              <a:ext cx="7701691" cy="7075123"/>
            </a:xfrm>
            <a:prstGeom prst="rect">
              <a:avLst/>
            </a:prstGeom>
          </p:spPr>
        </p:pic>
        <p:pic>
          <p:nvPicPr>
            <p:cNvPr id="103" name="Graphic 102">
              <a:extLst>
                <a:ext uri="{FF2B5EF4-FFF2-40B4-BE49-F238E27FC236}">
                  <a16:creationId xmlns:a16="http://schemas.microsoft.com/office/drawing/2014/main" id="{DCF96854-8CFE-9FB0-F6BE-362CA11E2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30200483" y="5524056"/>
              <a:ext cx="2852397" cy="2073844"/>
            </a:xfrm>
            <a:prstGeom prst="rect">
              <a:avLst/>
            </a:prstGeom>
          </p:spPr>
        </p:pic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BF105B84-FDD2-6705-5841-A0DC8353B17E}"/>
                </a:ext>
              </a:extLst>
            </p:cNvPr>
            <p:cNvSpPr/>
            <p:nvPr/>
          </p:nvSpPr>
          <p:spPr>
            <a:xfrm>
              <a:off x="33039106" y="6483411"/>
              <a:ext cx="3100414" cy="646331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Experiment [1]</a:t>
              </a:r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B6880648-0640-F4FE-A8AC-8689096D2A58}"/>
                </a:ext>
              </a:extLst>
            </p:cNvPr>
            <p:cNvCxnSpPr>
              <a:cxnSpLocks/>
            </p:cNvCxnSpPr>
            <p:nvPr/>
          </p:nvCxnSpPr>
          <p:spPr>
            <a:xfrm>
              <a:off x="34657194" y="7217793"/>
              <a:ext cx="737933" cy="56639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55E8301-1E7F-A1C8-B47D-42E46E565384}"/>
                </a:ext>
              </a:extLst>
            </p:cNvPr>
            <p:cNvSpPr/>
            <p:nvPr/>
          </p:nvSpPr>
          <p:spPr>
            <a:xfrm>
              <a:off x="33746903" y="10218353"/>
              <a:ext cx="1838045" cy="646331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Median</a:t>
              </a:r>
            </a:p>
          </p:txBody>
        </p: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8199B06E-4B05-7607-66AF-CD8F5F616D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289973" y="9533344"/>
              <a:ext cx="967530" cy="74967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871368A1-A459-E49D-649F-F8D38F694D4F}"/>
                </a:ext>
              </a:extLst>
            </p:cNvPr>
            <p:cNvSpPr/>
            <p:nvPr/>
          </p:nvSpPr>
          <p:spPr>
            <a:xfrm>
              <a:off x="34594906" y="9430286"/>
              <a:ext cx="1838045" cy="646331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</a:rPr>
                <a:t>90% CI</a:t>
              </a:r>
            </a:p>
          </p:txBody>
        </p: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F18F3F5B-A2D0-E2A6-C063-C42B8068C3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833439" y="8761353"/>
              <a:ext cx="473408" cy="77199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9" name="TextBox 368">
                <a:extLst>
                  <a:ext uri="{FF2B5EF4-FFF2-40B4-BE49-F238E27FC236}">
                    <a16:creationId xmlns:a16="http://schemas.microsoft.com/office/drawing/2014/main" id="{23677BA6-67CB-64EE-FDD4-40AB9BB616BE}"/>
                  </a:ext>
                </a:extLst>
              </p:cNvPr>
              <p:cNvSpPr txBox="1"/>
              <p:nvPr/>
            </p:nvSpPr>
            <p:spPr>
              <a:xfrm>
                <a:off x="37224863" y="17229020"/>
                <a:ext cx="2821311" cy="156966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/>
                  <a:t>Nominal:</a:t>
                </a:r>
              </a:p>
              <a:p>
                <a:pPr algn="ctr"/>
                <a:r>
                  <a:rPr lang="en-US" sz="4800" dirty="0"/>
                  <a:t>1-2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369" name="TextBox 368">
                <a:extLst>
                  <a:ext uri="{FF2B5EF4-FFF2-40B4-BE49-F238E27FC236}">
                    <a16:creationId xmlns:a16="http://schemas.microsoft.com/office/drawing/2014/main" id="{23677BA6-67CB-64EE-FDD4-40AB9BB61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4863" y="17229020"/>
                <a:ext cx="2821311" cy="1569660"/>
              </a:xfrm>
              <a:prstGeom prst="rect">
                <a:avLst/>
              </a:prstGeom>
              <a:blipFill>
                <a:blip r:embed="rId30"/>
                <a:stretch>
                  <a:fillRect l="-2331" t="-6742" r="-2119" b="-17228"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0" name="TextBox 369">
                <a:extLst>
                  <a:ext uri="{FF2B5EF4-FFF2-40B4-BE49-F238E27FC236}">
                    <a16:creationId xmlns:a16="http://schemas.microsoft.com/office/drawing/2014/main" id="{04402F57-99F8-A429-0C92-91A1B86C2FAE}"/>
                  </a:ext>
                </a:extLst>
              </p:cNvPr>
              <p:cNvSpPr txBox="1"/>
              <p:nvPr/>
            </p:nvSpPr>
            <p:spPr>
              <a:xfrm>
                <a:off x="40443063" y="17206404"/>
                <a:ext cx="2821311" cy="156966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/>
                  <a:t>Learned:</a:t>
                </a:r>
              </a:p>
              <a:p>
                <a:pPr algn="ctr"/>
                <a:r>
                  <a:rPr lang="en-US" sz="4800" dirty="0"/>
                  <a:t>4-20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370" name="TextBox 369">
                <a:extLst>
                  <a:ext uri="{FF2B5EF4-FFF2-40B4-BE49-F238E27FC236}">
                    <a16:creationId xmlns:a16="http://schemas.microsoft.com/office/drawing/2014/main" id="{04402F57-99F8-A429-0C92-91A1B86C2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3063" y="17206404"/>
                <a:ext cx="2821311" cy="1569660"/>
              </a:xfrm>
              <a:prstGeom prst="rect">
                <a:avLst/>
              </a:prstGeom>
              <a:blipFill>
                <a:blip r:embed="rId31"/>
                <a:stretch>
                  <a:fillRect l="-847" t="-6767" r="-636" b="-17669"/>
                </a:stretch>
              </a:blipFill>
              <a:ln w="571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1" name="TextBox 370">
            <a:extLst>
              <a:ext uri="{FF2B5EF4-FFF2-40B4-BE49-F238E27FC236}">
                <a16:creationId xmlns:a16="http://schemas.microsoft.com/office/drawing/2014/main" id="{B87A611D-0D70-6477-EE47-7D24ABFCC098}"/>
              </a:ext>
            </a:extLst>
          </p:cNvPr>
          <p:cNvSpPr txBox="1"/>
          <p:nvPr/>
        </p:nvSpPr>
        <p:spPr>
          <a:xfrm>
            <a:off x="29615499" y="19128438"/>
            <a:ext cx="13905604" cy="2690417"/>
          </a:xfrm>
          <a:prstGeom prst="rect">
            <a:avLst/>
          </a:prstGeom>
          <a:noFill/>
          <a:ln>
            <a:noFill/>
          </a:ln>
        </p:spPr>
        <p:txBody>
          <a:bodyPr wrap="square" lIns="274320" tIns="91440" rIns="274320" bIns="91440" rtlCol="0">
            <a:noAutofit/>
          </a:bodyPr>
          <a:lstStyle/>
          <a:p>
            <a:pPr algn="just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This indicates that the surface wetting differs substantially from the internal wetting, which may result from fluid pooling or device fabrication.</a:t>
            </a:r>
          </a:p>
        </p:txBody>
      </p:sp>
    </p:spTree>
    <p:extLst>
      <p:ext uri="{BB962C8B-B14F-4D97-AF65-F5344CB8AC3E}">
        <p14:creationId xmlns:p14="http://schemas.microsoft.com/office/powerpoint/2010/main" val="685769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3410</TotalTime>
  <Words>571</Words>
  <Application>Microsoft Office PowerPoint</Application>
  <PresentationFormat>Custom</PresentationFormat>
  <Paragraphs>84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 Math</vt:lpstr>
      <vt:lpstr>Office Theme</vt:lpstr>
      <vt:lpstr>PowerPoint Presentation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Collin B Whittaker</dc:creator>
  <cp:lastModifiedBy>Whittaker, Collin</cp:lastModifiedBy>
  <cp:revision>207</cp:revision>
  <dcterms:created xsi:type="dcterms:W3CDTF">2016-09-21T18:37:24Z</dcterms:created>
  <dcterms:modified xsi:type="dcterms:W3CDTF">2022-12-12T22:59:10Z</dcterms:modified>
</cp:coreProperties>
</file>