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2451381-1E16-4146-8DBC-2EAE9B69E5D3}">
          <p14:sldIdLst/>
        </p14:section>
        <p14:section name="Untitled Section" id="{B83D5852-25A7-46DE-A74D-593400F5ADEB}">
          <p14:sldIdLst/>
        </p14:section>
        <p14:section name="Untitled Section" id="{CD7AE881-C636-4EAC-9B76-24079076269D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7B"/>
    <a:srgbClr val="932EC0"/>
    <a:srgbClr val="003151"/>
    <a:srgbClr val="0308CF"/>
    <a:srgbClr val="95319F"/>
    <a:srgbClr val="338DCD"/>
    <a:srgbClr val="CB86E6"/>
    <a:srgbClr val="C158CC"/>
    <a:srgbClr val="C99700"/>
    <a:srgbClr val="004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4660"/>
  </p:normalViewPr>
  <p:slideViewPr>
    <p:cSldViewPr snapToGrid="0">
      <p:cViewPr>
        <p:scale>
          <a:sx n="36" d="100"/>
          <a:sy n="36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0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3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0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7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ABFB-2E9E-4EDA-BA60-49883A84EAEF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FD59-8283-4E0B-A6AA-DAA87484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5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>
            <a:extLst>
              <a:ext uri="{FF2B5EF4-FFF2-40B4-BE49-F238E27FC236}">
                <a16:creationId xmlns:a16="http://schemas.microsoft.com/office/drawing/2014/main" id="{5F0075F6-9BF3-464A-9DD2-DF701F7AA6DA}"/>
              </a:ext>
            </a:extLst>
          </p:cNvPr>
          <p:cNvSpPr/>
          <p:nvPr/>
        </p:nvSpPr>
        <p:spPr>
          <a:xfrm>
            <a:off x="468485" y="14373543"/>
            <a:ext cx="12984480" cy="151906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58050D4-7C8B-4201-AC32-118FC975D6DA}"/>
              </a:ext>
            </a:extLst>
          </p:cNvPr>
          <p:cNvSpPr/>
          <p:nvPr/>
        </p:nvSpPr>
        <p:spPr>
          <a:xfrm>
            <a:off x="13898044" y="5383654"/>
            <a:ext cx="16093440" cy="24180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5B7772-CE47-4B4A-ADDD-DBBB0AF60957}"/>
              </a:ext>
            </a:extLst>
          </p:cNvPr>
          <p:cNvSpPr/>
          <p:nvPr/>
        </p:nvSpPr>
        <p:spPr>
          <a:xfrm>
            <a:off x="-72962" y="30080338"/>
            <a:ext cx="43981839" cy="2880000"/>
          </a:xfrm>
          <a:prstGeom prst="rect">
            <a:avLst/>
          </a:prstGeom>
          <a:solidFill>
            <a:srgbClr val="003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52608-2EF5-4B00-873A-F07A821196FA}"/>
              </a:ext>
            </a:extLst>
          </p:cNvPr>
          <p:cNvSpPr/>
          <p:nvPr/>
        </p:nvSpPr>
        <p:spPr>
          <a:xfrm>
            <a:off x="-72962" y="-103138"/>
            <a:ext cx="43981839" cy="5040000"/>
          </a:xfrm>
          <a:prstGeom prst="rect">
            <a:avLst/>
          </a:prstGeom>
          <a:solidFill>
            <a:srgbClr val="003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A7DA1-CCC0-4257-9464-954539EF1E79}"/>
              </a:ext>
            </a:extLst>
          </p:cNvPr>
          <p:cNvSpPr txBox="1"/>
          <p:nvPr/>
        </p:nvSpPr>
        <p:spPr>
          <a:xfrm>
            <a:off x="6456291" y="182977"/>
            <a:ext cx="37434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Homogeneous vs. Plasma Chemistry in High Temperature Methane DBDs: </a:t>
            </a:r>
          </a:p>
          <a:p>
            <a:pPr algn="ctr"/>
            <a:r>
              <a:rPr lang="en-US" sz="70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Global Kinetic and Graph Theory Analysis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CC1C553-18F2-4379-BE58-2876E8355670}"/>
              </a:ext>
            </a:extLst>
          </p:cNvPr>
          <p:cNvSpPr txBox="1"/>
          <p:nvPr/>
        </p:nvSpPr>
        <p:spPr>
          <a:xfrm>
            <a:off x="25468471" y="30107479"/>
            <a:ext cx="8103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CFEF29-FE77-4E91-89AF-EC9B3543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2" y="460474"/>
            <a:ext cx="5749899" cy="1345476"/>
          </a:xfrm>
          <a:prstGeom prst="rect">
            <a:avLst/>
          </a:prstGeom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D15DA2D1-AA7D-440B-9BF1-0F72D94CCEDD}"/>
              </a:ext>
            </a:extLst>
          </p:cNvPr>
          <p:cNvSpPr/>
          <p:nvPr/>
        </p:nvSpPr>
        <p:spPr>
          <a:xfrm>
            <a:off x="468485" y="5387730"/>
            <a:ext cx="12984480" cy="8699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20C1DD5-9A2E-4A9F-8402-55E78B3C564D}"/>
              </a:ext>
            </a:extLst>
          </p:cNvPr>
          <p:cNvSpPr/>
          <p:nvPr/>
        </p:nvSpPr>
        <p:spPr>
          <a:xfrm>
            <a:off x="460241" y="5383653"/>
            <a:ext cx="12984480" cy="1097280"/>
          </a:xfrm>
          <a:prstGeom prst="rect">
            <a:avLst/>
          </a:prstGeom>
          <a:solidFill>
            <a:srgbClr val="003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ADAC35B-D4DE-4595-8C3C-CDEDF8F320FA}"/>
              </a:ext>
            </a:extLst>
          </p:cNvPr>
          <p:cNvSpPr/>
          <p:nvPr/>
        </p:nvSpPr>
        <p:spPr>
          <a:xfrm>
            <a:off x="30507355" y="5510977"/>
            <a:ext cx="12984480" cy="17692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3600" dirty="0"/>
              <a:t>8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Penetration depth (H20)</a:t>
            </a:r>
            <a:r>
              <a:rPr kumimoji="0" lang="en-US" sz="4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US" sz="3600" dirty="0"/>
              <a:t>~ 2.5 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54234497-53A3-45C6-9B75-13169188C127}"/>
              </a:ext>
            </a:extLst>
          </p:cNvPr>
          <p:cNvSpPr txBox="1"/>
          <p:nvPr/>
        </p:nvSpPr>
        <p:spPr>
          <a:xfrm>
            <a:off x="5002251" y="5452930"/>
            <a:ext cx="3951464" cy="1097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5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524AB07-185D-46B1-AA45-526A7BE141E4}"/>
              </a:ext>
            </a:extLst>
          </p:cNvPr>
          <p:cNvSpPr/>
          <p:nvPr/>
        </p:nvSpPr>
        <p:spPr>
          <a:xfrm>
            <a:off x="473330" y="14359163"/>
            <a:ext cx="12984480" cy="1097280"/>
          </a:xfrm>
          <a:prstGeom prst="rect">
            <a:avLst/>
          </a:prstGeom>
          <a:solidFill>
            <a:srgbClr val="003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CC79ABFB-7163-4E87-A918-F00023860B40}"/>
              </a:ext>
            </a:extLst>
          </p:cNvPr>
          <p:cNvSpPr txBox="1"/>
          <p:nvPr/>
        </p:nvSpPr>
        <p:spPr>
          <a:xfrm>
            <a:off x="2427519" y="14415375"/>
            <a:ext cx="9167688" cy="10914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5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 Approach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312D2B-CDFD-4D57-9E7D-2553E982FC9A}"/>
              </a:ext>
            </a:extLst>
          </p:cNvPr>
          <p:cNvSpPr/>
          <p:nvPr/>
        </p:nvSpPr>
        <p:spPr>
          <a:xfrm>
            <a:off x="30507355" y="24424095"/>
            <a:ext cx="12984480" cy="51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7CC4195-5102-4C8D-B6A1-AB133BC10038}"/>
              </a:ext>
            </a:extLst>
          </p:cNvPr>
          <p:cNvSpPr/>
          <p:nvPr/>
        </p:nvSpPr>
        <p:spPr>
          <a:xfrm>
            <a:off x="30507355" y="23580072"/>
            <a:ext cx="12984480" cy="1097280"/>
          </a:xfrm>
          <a:prstGeom prst="rect">
            <a:avLst/>
          </a:prstGeom>
          <a:solidFill>
            <a:srgbClr val="003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71AEFB7-D271-4FAE-A9D8-88A14438C79A}"/>
              </a:ext>
            </a:extLst>
          </p:cNvPr>
          <p:cNvSpPr txBox="1"/>
          <p:nvPr/>
        </p:nvSpPr>
        <p:spPr>
          <a:xfrm>
            <a:off x="32145045" y="23688039"/>
            <a:ext cx="9709101" cy="1097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5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C83C991-E4EC-4143-8751-CCA22CB19488}"/>
              </a:ext>
            </a:extLst>
          </p:cNvPr>
          <p:cNvSpPr/>
          <p:nvPr/>
        </p:nvSpPr>
        <p:spPr>
          <a:xfrm>
            <a:off x="13904169" y="5389132"/>
            <a:ext cx="16087315" cy="1097280"/>
          </a:xfrm>
          <a:prstGeom prst="rect">
            <a:avLst/>
          </a:prstGeom>
          <a:solidFill>
            <a:srgbClr val="003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E0D7762-0239-4F22-991A-3CFD9887EBDC}"/>
              </a:ext>
            </a:extLst>
          </p:cNvPr>
          <p:cNvSpPr txBox="1"/>
          <p:nvPr/>
        </p:nvSpPr>
        <p:spPr>
          <a:xfrm>
            <a:off x="18341160" y="5485732"/>
            <a:ext cx="7213333" cy="1097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5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Approach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00CA70D2-2AE2-4CD1-96BB-5388FFC413DA}"/>
              </a:ext>
            </a:extLst>
          </p:cNvPr>
          <p:cNvSpPr/>
          <p:nvPr/>
        </p:nvSpPr>
        <p:spPr>
          <a:xfrm>
            <a:off x="30508188" y="5389132"/>
            <a:ext cx="12984480" cy="1097280"/>
          </a:xfrm>
          <a:prstGeom prst="rect">
            <a:avLst/>
          </a:prstGeom>
          <a:solidFill>
            <a:srgbClr val="003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DEDC5C02-ED7D-4800-83C6-F1B18F2C104E}"/>
              </a:ext>
            </a:extLst>
          </p:cNvPr>
          <p:cNvSpPr txBox="1"/>
          <p:nvPr/>
        </p:nvSpPr>
        <p:spPr>
          <a:xfrm>
            <a:off x="30509783" y="5389132"/>
            <a:ext cx="12984480" cy="1097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5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en-US" sz="5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1D42604D-25DE-47E2-8524-ADF75A9B36DB}"/>
              </a:ext>
            </a:extLst>
          </p:cNvPr>
          <p:cNvSpPr/>
          <p:nvPr/>
        </p:nvSpPr>
        <p:spPr>
          <a:xfrm>
            <a:off x="677727" y="6691166"/>
            <a:ext cx="6143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Carbon-efficient upgrading  of natural gas into higher-order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Non-thermal plasmas offer opportunity to create key intermediates from light hydrocarbons at ambient conditions 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A823F21-76C2-41AB-B3BC-F757ED35390A}"/>
              </a:ext>
            </a:extLst>
          </p:cNvPr>
          <p:cNvSpPr txBox="1"/>
          <p:nvPr/>
        </p:nvSpPr>
        <p:spPr>
          <a:xfrm>
            <a:off x="12786444" y="27484104"/>
            <a:ext cx="5151403" cy="70788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defPPr>
              <a:defRPr lang="en-US"/>
            </a:defPPr>
            <a:lvl1pPr>
              <a:spcAft>
                <a:spcPts val="600"/>
              </a:spcAft>
              <a:defRPr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50B072-29D8-E573-8B65-AE42ECECEBF4}"/>
              </a:ext>
            </a:extLst>
          </p:cNvPr>
          <p:cNvGrpSpPr/>
          <p:nvPr/>
        </p:nvGrpSpPr>
        <p:grpSpPr>
          <a:xfrm>
            <a:off x="649334" y="11480796"/>
            <a:ext cx="12645834" cy="2799608"/>
            <a:chOff x="706393" y="12995408"/>
            <a:chExt cx="12645834" cy="15596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EFDF82-CBB1-7B4B-B947-F28848CB0BFA}"/>
                </a:ext>
              </a:extLst>
            </p:cNvPr>
            <p:cNvSpPr/>
            <p:nvPr/>
          </p:nvSpPr>
          <p:spPr>
            <a:xfrm>
              <a:off x="706393" y="12995408"/>
              <a:ext cx="12645834" cy="1382221"/>
            </a:xfrm>
            <a:prstGeom prst="rect">
              <a:avLst/>
            </a:prstGeom>
            <a:grpFill/>
            <a:ln w="31750">
              <a:noFill/>
            </a:ln>
          </p:spPr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55AED27-CF8A-1830-0A5E-1E5306F974E5}"/>
                </a:ext>
              </a:extLst>
            </p:cNvPr>
            <p:cNvSpPr/>
            <p:nvPr/>
          </p:nvSpPr>
          <p:spPr>
            <a:xfrm>
              <a:off x="1677083" y="13970278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9pPr>
            </a:lstStyle>
            <a:p>
              <a:pPr algn="ctr"/>
              <a:endParaRPr lang="en-US" sz="3200" b="1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4C8F53C-F0FD-98C0-535E-62C886F6D003}"/>
              </a:ext>
            </a:extLst>
          </p:cNvPr>
          <p:cNvSpPr txBox="1"/>
          <p:nvPr/>
        </p:nvSpPr>
        <p:spPr>
          <a:xfrm>
            <a:off x="716567" y="11568490"/>
            <a:ext cx="12503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Understand competition between temperature-dependent plasma-driven and homogeneous reaction chemistry at high temperatures</a:t>
            </a:r>
            <a:endParaRPr lang="en-US" sz="6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D77717-E7E3-4D3B-6857-4E4A54E6DB22}"/>
              </a:ext>
            </a:extLst>
          </p:cNvPr>
          <p:cNvSpPr/>
          <p:nvPr/>
        </p:nvSpPr>
        <p:spPr>
          <a:xfrm>
            <a:off x="706392" y="15705026"/>
            <a:ext cx="1256900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Cylindrical flow-through reactor with an integrated dielectric barrier discharge (DBD)</a:t>
            </a:r>
          </a:p>
          <a:p>
            <a:pPr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Reactions run at 1 atm pressure with bulk temperature controlled from 400 to 700 ℃, held at constant power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Reaction products characterized using gas chromatography (GC)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BFBF42-30BF-A27F-B407-EEEF3C8D1A0A}"/>
              </a:ext>
            </a:extLst>
          </p:cNvPr>
          <p:cNvSpPr txBox="1"/>
          <p:nvPr/>
        </p:nvSpPr>
        <p:spPr>
          <a:xfrm>
            <a:off x="640734" y="26353855"/>
            <a:ext cx="12579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Schematic of the reactor setup for electrical characterization of the plasma and product formation analysis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298128-D6FD-A6E0-475C-9B5ACDC3B8DE}"/>
              </a:ext>
            </a:extLst>
          </p:cNvPr>
          <p:cNvGrpSpPr/>
          <p:nvPr/>
        </p:nvGrpSpPr>
        <p:grpSpPr>
          <a:xfrm>
            <a:off x="655066" y="27379745"/>
            <a:ext cx="12645834" cy="2288120"/>
            <a:chOff x="706393" y="12995408"/>
            <a:chExt cx="12645834" cy="15596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E4C73B-B231-A467-33B2-9779DD120435}"/>
                </a:ext>
              </a:extLst>
            </p:cNvPr>
            <p:cNvSpPr/>
            <p:nvPr/>
          </p:nvSpPr>
          <p:spPr>
            <a:xfrm>
              <a:off x="706393" y="12995408"/>
              <a:ext cx="12645834" cy="1382221"/>
            </a:xfrm>
            <a:prstGeom prst="rect">
              <a:avLst/>
            </a:prstGeom>
            <a:grpFill/>
            <a:ln w="31750">
              <a:noFill/>
            </a:ln>
          </p:spPr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D4A6E62-C862-9DD8-2D05-6B5C085AD5BD}"/>
                </a:ext>
              </a:extLst>
            </p:cNvPr>
            <p:cNvSpPr/>
            <p:nvPr/>
          </p:nvSpPr>
          <p:spPr>
            <a:xfrm>
              <a:off x="1677083" y="13970278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108" charset="0"/>
                  <a:ea typeface="+mn-ea"/>
                  <a:cs typeface="+mn-cs"/>
                </a:defRPr>
              </a:lvl9pPr>
            </a:lstStyle>
            <a:p>
              <a:pPr algn="ctr"/>
              <a:endParaRPr lang="en-US" sz="3200" b="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3B97D57-9ED2-0266-6A7D-F2BCDD443AA3}"/>
              </a:ext>
            </a:extLst>
          </p:cNvPr>
          <p:cNvSpPr txBox="1"/>
          <p:nvPr/>
        </p:nvSpPr>
        <p:spPr>
          <a:xfrm>
            <a:off x="3426678" y="28424062"/>
            <a:ext cx="689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+ Gas → C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Products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68004E-6456-DDB8-4363-EE0175CB62A1}"/>
              </a:ext>
            </a:extLst>
          </p:cNvPr>
          <p:cNvSpPr txBox="1"/>
          <p:nvPr/>
        </p:nvSpPr>
        <p:spPr>
          <a:xfrm>
            <a:off x="4402281" y="27647811"/>
            <a:ext cx="5151403" cy="72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Reaction of interest: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047FA1-4C39-8A4E-12BF-67B72D1CB153}"/>
              </a:ext>
            </a:extLst>
          </p:cNvPr>
          <p:cNvSpPr txBox="1"/>
          <p:nvPr/>
        </p:nvSpPr>
        <p:spPr>
          <a:xfrm>
            <a:off x="29956359" y="30843101"/>
            <a:ext cx="13786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the U.S. Department of Energy by National Energy Technology Laboratory under Award Number DE-FE0031862 and the Office of Naval Research under Award Numbers N00014-23-1-2445 and N00014-25-1-2226.</a:t>
            </a:r>
          </a:p>
        </p:txBody>
      </p:sp>
      <p:pic>
        <p:nvPicPr>
          <p:cNvPr id="76" name="Picture 2" descr="NETL (@NETL_DOE) | Twitter">
            <a:extLst>
              <a:ext uri="{FF2B5EF4-FFF2-40B4-BE49-F238E27FC236}">
                <a16:creationId xmlns:a16="http://schemas.microsoft.com/office/drawing/2014/main" id="{5D1901DA-17C9-CAD6-5DE9-3C9115CEA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0" b="30808"/>
          <a:stretch/>
        </p:blipFill>
        <p:spPr bwMode="auto">
          <a:xfrm>
            <a:off x="25468471" y="31005660"/>
            <a:ext cx="4293371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DB82643D-27DB-CE76-FD01-8652C7FB3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08064" y="30663712"/>
            <a:ext cx="2165890" cy="2090507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4CBE2249-B913-B2C0-03A3-E723F71C7765}"/>
              </a:ext>
            </a:extLst>
          </p:cNvPr>
          <p:cNvSpPr/>
          <p:nvPr/>
        </p:nvSpPr>
        <p:spPr>
          <a:xfrm>
            <a:off x="13941865" y="24106168"/>
            <a:ext cx="1571884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Increased temperature inhibits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conversion for DBD plasma-driven reactions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Simulations closely match experimental results and show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conversion inhibition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Temperature-dependent change in distribution of C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products from triple carbon-carbon bonding to single carbon-carbon bonding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Reduction in graphical network by importance of edge betweenness centrality provides insight into key reaction pathways and mechanisms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AAF60B-A157-9DA4-2E6F-9639E74E0997}"/>
              </a:ext>
            </a:extLst>
          </p:cNvPr>
          <p:cNvSpPr/>
          <p:nvPr/>
        </p:nvSpPr>
        <p:spPr>
          <a:xfrm>
            <a:off x="30678532" y="24869022"/>
            <a:ext cx="12642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Increase in temperature leads to inhibition of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conversion in DBD reactor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Temperature-dependent change in product selectivity and coupling of carbon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Homogeneous reaction chemistry, not plasma-driven reactions, is responsible for change to reaction mechanism at high temperatures </a:t>
            </a:r>
          </a:p>
        </p:txBody>
      </p:sp>
      <p:pic>
        <p:nvPicPr>
          <p:cNvPr id="1026" name="Picture 2" descr="Home | Office of Naval Research">
            <a:extLst>
              <a:ext uri="{FF2B5EF4-FFF2-40B4-BE49-F238E27FC236}">
                <a16:creationId xmlns:a16="http://schemas.microsoft.com/office/drawing/2014/main" id="{CA0D2408-4B44-02D4-3D7C-39083404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056" y="30739468"/>
            <a:ext cx="4216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04F667-69AB-E337-6967-6372DD943CA1}"/>
              </a:ext>
            </a:extLst>
          </p:cNvPr>
          <p:cNvSpPr/>
          <p:nvPr/>
        </p:nvSpPr>
        <p:spPr>
          <a:xfrm>
            <a:off x="13904675" y="16285722"/>
            <a:ext cx="16087315" cy="1097280"/>
          </a:xfrm>
          <a:prstGeom prst="rect">
            <a:avLst/>
          </a:prstGeom>
          <a:solidFill>
            <a:srgbClr val="003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0D2B88-F1F6-AE8D-0420-EFA2C16E7107}"/>
              </a:ext>
            </a:extLst>
          </p:cNvPr>
          <p:cNvSpPr txBox="1"/>
          <p:nvPr/>
        </p:nvSpPr>
        <p:spPr>
          <a:xfrm>
            <a:off x="18187655" y="16382322"/>
            <a:ext cx="7521355" cy="1097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5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58B979-957B-2F78-4432-EB9F82939ACB}"/>
              </a:ext>
            </a:extLst>
          </p:cNvPr>
          <p:cNvSpPr txBox="1"/>
          <p:nvPr/>
        </p:nvSpPr>
        <p:spPr>
          <a:xfrm>
            <a:off x="13018771" y="3496342"/>
            <a:ext cx="24309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of Aerospace and Mechanical Engineering, University of Notre Dame, Indiana 46556 USA</a:t>
            </a:r>
          </a:p>
          <a:p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of Chemical and Biomolecular Engineering, University of Notre Dame, Indiana 46556 USA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CAA882-1FA0-42AD-A403-AD53FF12AEB1}"/>
              </a:ext>
            </a:extLst>
          </p:cNvPr>
          <p:cNvSpPr txBox="1"/>
          <p:nvPr/>
        </p:nvSpPr>
        <p:spPr>
          <a:xfrm>
            <a:off x="10897167" y="2424981"/>
            <a:ext cx="2855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Ibukunoluwa Akintola</a:t>
            </a:r>
            <a:r>
              <a:rPr lang="en-US" sz="5400" b="1" u="sng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Jinyu Yang</a:t>
            </a:r>
            <a:r>
              <a:rPr lang="en-US" sz="4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Mikhail Vasilev</a:t>
            </a:r>
            <a:r>
              <a:rPr lang="en-US" sz="4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Go</a:t>
            </a:r>
            <a:r>
              <a:rPr lang="en-US" sz="4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F75F57-A3E8-2E02-25BE-D40B448B13A2}"/>
              </a:ext>
            </a:extLst>
          </p:cNvPr>
          <p:cNvSpPr txBox="1"/>
          <p:nvPr/>
        </p:nvSpPr>
        <p:spPr>
          <a:xfrm>
            <a:off x="0" y="30702417"/>
            <a:ext cx="18082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Pancheshnyi, S.,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Eismann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Hagelaar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G., &amp; Pitchford, L. (2008).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ZDPlasKin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new tool for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plasmachemical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simulations. Bulletin of the American Physical Society, 53.</a:t>
            </a:r>
          </a:p>
          <a:p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Hagberg, A., Swart, P.J. and Schult, D.A. (2008). Exploring network structure, dynamics, and function using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NetworkX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(No. LA-UR-08-05495; LA-UR-08-5495). Los Alamos National Laboratory (LANL), Los Alamos, NM (United States)</a:t>
            </a:r>
          </a:p>
          <a:p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Akintola, I., Rivera-Castro, G., Yang, J., Secrist, J., Hicks, J. C., Veloso, F., &amp; Go, D. B. (2023). Temperature inhibition of plasma-driven methane conversion in DBD systems. Plasma Chemistry and Plasma Processing, 43(6), 1999-2016.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7E748B-8D5C-2BDD-3F32-7E3FCF04BE80}"/>
              </a:ext>
            </a:extLst>
          </p:cNvPr>
          <p:cNvSpPr txBox="1"/>
          <p:nvPr/>
        </p:nvSpPr>
        <p:spPr>
          <a:xfrm>
            <a:off x="103805" y="30107479"/>
            <a:ext cx="8103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5D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22B1896-5FCF-1557-9214-0BC39F163311}"/>
              </a:ext>
            </a:extLst>
          </p:cNvPr>
          <p:cNvSpPr/>
          <p:nvPr/>
        </p:nvSpPr>
        <p:spPr>
          <a:xfrm>
            <a:off x="14042994" y="9961027"/>
            <a:ext cx="885887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Pulsed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E/N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every 25 𝜇s for total simulation time of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model experimental frequency (~ 20 kHz) and filamentary 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Reaction model for pure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consists of 29 species, 61 electron-driven reactions and 125 homogeneous reactions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NetworkX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used to graph reaction network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767CA11-1C6F-D124-F6B4-787136BF04A6}"/>
              </a:ext>
            </a:extLst>
          </p:cNvPr>
          <p:cNvSpPr/>
          <p:nvPr/>
        </p:nvSpPr>
        <p:spPr>
          <a:xfrm>
            <a:off x="30743956" y="11606977"/>
            <a:ext cx="12511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3-Body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production reactions: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BFC4673-476D-B959-C9F3-9A541D044126}"/>
              </a:ext>
            </a:extLst>
          </p:cNvPr>
          <p:cNvSpPr/>
          <p:nvPr/>
        </p:nvSpPr>
        <p:spPr>
          <a:xfrm>
            <a:off x="30707615" y="20465612"/>
            <a:ext cx="125112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Reduced network shows reactions that create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become more important at 700 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C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are key intermediates in the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conversion reaction mechanism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35B821-B57A-9004-FE42-B231CE56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25" y="6976887"/>
            <a:ext cx="6143472" cy="40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3B1F2-2079-D3A4-7C62-B6214D219B77}"/>
              </a:ext>
            </a:extLst>
          </p:cNvPr>
          <p:cNvSpPr txBox="1"/>
          <p:nvPr/>
        </p:nvSpPr>
        <p:spPr>
          <a:xfrm>
            <a:off x="8297126" y="10587578"/>
            <a:ext cx="4202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www.texasstandard.org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9924E5-AD1A-07D0-00DA-6B203F7EB9A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295" b="19132"/>
          <a:stretch>
            <a:fillRect/>
          </a:stretch>
        </p:blipFill>
        <p:spPr>
          <a:xfrm>
            <a:off x="1168669" y="20089918"/>
            <a:ext cx="11632912" cy="6159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AAA5D4-3993-12FA-6AAC-AC051ED88B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446" y="17414934"/>
            <a:ext cx="7457517" cy="6310207"/>
          </a:xfrm>
          <a:prstGeom prst="rect">
            <a:avLst/>
          </a:prstGeom>
        </p:spPr>
      </p:pic>
      <p:pic>
        <p:nvPicPr>
          <p:cNvPr id="13" name="Picture 1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FD069A6E-0252-FB89-B768-16CA351DFE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911" y="17414934"/>
            <a:ext cx="7457517" cy="63102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D922E0-2BCF-B59F-0AEE-7441F4AE78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80160" y="7137257"/>
            <a:ext cx="12747879" cy="6373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93922F-0D16-7396-2029-79AFA0FC89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80159" y="13459159"/>
            <a:ext cx="12747879" cy="637394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AD06A1-CE65-08DA-A60F-D9C8F4BE2879}"/>
              </a:ext>
            </a:extLst>
          </p:cNvPr>
          <p:cNvCxnSpPr/>
          <p:nvPr/>
        </p:nvCxnSpPr>
        <p:spPr>
          <a:xfrm>
            <a:off x="37095912" y="12659546"/>
            <a:ext cx="0" cy="188506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D53971-C1A9-2483-ADEC-C9B89AF03FD4}"/>
              </a:ext>
            </a:extLst>
          </p:cNvPr>
          <p:cNvSpPr txBox="1"/>
          <p:nvPr/>
        </p:nvSpPr>
        <p:spPr>
          <a:xfrm>
            <a:off x="30678532" y="7137257"/>
            <a:ext cx="2027217" cy="588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704DB7-FCAE-3D51-3F3F-05BD97071D7A}"/>
              </a:ext>
            </a:extLst>
          </p:cNvPr>
          <p:cNvSpPr/>
          <p:nvPr/>
        </p:nvSpPr>
        <p:spPr>
          <a:xfrm>
            <a:off x="36703591" y="7137257"/>
            <a:ext cx="2169042" cy="54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C0B2F7-0D35-8CA6-B853-CA65194B5256}"/>
              </a:ext>
            </a:extLst>
          </p:cNvPr>
          <p:cNvSpPr/>
          <p:nvPr/>
        </p:nvSpPr>
        <p:spPr>
          <a:xfrm>
            <a:off x="30707615" y="13472841"/>
            <a:ext cx="1998134" cy="55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FD6A17-EABA-323D-8613-F6A2301DA382}"/>
              </a:ext>
            </a:extLst>
          </p:cNvPr>
          <p:cNvSpPr/>
          <p:nvPr/>
        </p:nvSpPr>
        <p:spPr>
          <a:xfrm>
            <a:off x="37217771" y="13511197"/>
            <a:ext cx="1936278" cy="51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B603F8-02DC-28F1-EB69-81D9E68A55EB}"/>
              </a:ext>
            </a:extLst>
          </p:cNvPr>
          <p:cNvSpPr txBox="1"/>
          <p:nvPr/>
        </p:nvSpPr>
        <p:spPr>
          <a:xfrm>
            <a:off x="31635697" y="19686893"/>
            <a:ext cx="1083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Full and reduced networks for pure CH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plasma at 400 and 700 ℃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A47982-7188-4DA1-77A9-6B991A54EB95}"/>
              </a:ext>
            </a:extLst>
          </p:cNvPr>
          <p:cNvSpPr txBox="1"/>
          <p:nvPr/>
        </p:nvSpPr>
        <p:spPr>
          <a:xfrm>
            <a:off x="33288479" y="6574287"/>
            <a:ext cx="151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400 ℃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FD8B17-88FC-1129-4DDA-E8D3CAE98EC0}"/>
              </a:ext>
            </a:extLst>
          </p:cNvPr>
          <p:cNvSpPr txBox="1"/>
          <p:nvPr/>
        </p:nvSpPr>
        <p:spPr>
          <a:xfrm>
            <a:off x="39450323" y="6545653"/>
            <a:ext cx="151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700 ℃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2FA9AF-5192-1A1F-85BE-718017A46706}"/>
              </a:ext>
            </a:extLst>
          </p:cNvPr>
          <p:cNvGrpSpPr/>
          <p:nvPr/>
        </p:nvGrpSpPr>
        <p:grpSpPr>
          <a:xfrm>
            <a:off x="22805261" y="9631976"/>
            <a:ext cx="7129386" cy="6054340"/>
            <a:chOff x="23142422" y="10088380"/>
            <a:chExt cx="6646875" cy="5644587"/>
          </a:xfrm>
        </p:grpSpPr>
        <p:pic>
          <p:nvPicPr>
            <p:cNvPr id="41" name="Picture 40" descr="A graph of a graph&#10;&#10;AI-generated content may be incorrect.">
              <a:extLst>
                <a:ext uri="{FF2B5EF4-FFF2-40B4-BE49-F238E27FC236}">
                  <a16:creationId xmlns:a16="http://schemas.microsoft.com/office/drawing/2014/main" id="{80402015-D719-BC39-650C-5138092C9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2422" y="10108688"/>
              <a:ext cx="6646875" cy="5624279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ED4CC1-41A1-5441-5D1F-AE2DA2C97552}"/>
                </a:ext>
              </a:extLst>
            </p:cNvPr>
            <p:cNvSpPr/>
            <p:nvPr/>
          </p:nvSpPr>
          <p:spPr>
            <a:xfrm>
              <a:off x="23234754" y="10088380"/>
              <a:ext cx="599607" cy="49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7C3FD90-EC73-B0B2-0D74-E1EBA5650EC7}"/>
              </a:ext>
            </a:extLst>
          </p:cNvPr>
          <p:cNvSpPr/>
          <p:nvPr/>
        </p:nvSpPr>
        <p:spPr>
          <a:xfrm>
            <a:off x="14042994" y="6909045"/>
            <a:ext cx="157188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ZDPlasKin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0-D plasma kinetic solver used to determine time evolution of key reaction species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Simulated reduced electric field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E/N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100 Td estimated from experimental reactor geometry and electron density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5 × 10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estimated from total current per half cycle electrical measurements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E7DD3E-71D8-8A38-4008-CD2718B2AF8A}"/>
              </a:ext>
            </a:extLst>
          </p:cNvPr>
          <p:cNvSpPr txBox="1"/>
          <p:nvPr/>
        </p:nvSpPr>
        <p:spPr>
          <a:xfrm>
            <a:off x="23295963" y="15257563"/>
            <a:ext cx="6257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Simulated E/N to model frequency of plasma current activity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BE5952F-841E-062C-E8D3-00BF702E611C}"/>
              </a:ext>
            </a:extLst>
          </p:cNvPr>
          <p:cNvSpPr/>
          <p:nvPr/>
        </p:nvSpPr>
        <p:spPr>
          <a:xfrm>
            <a:off x="20912469" y="17643423"/>
            <a:ext cx="652718" cy="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E058CAA-5E65-8427-D1DF-E3D9AEAD2141}"/>
              </a:ext>
            </a:extLst>
          </p:cNvPr>
          <p:cNvSpPr/>
          <p:nvPr/>
        </p:nvSpPr>
        <p:spPr>
          <a:xfrm>
            <a:off x="28522983" y="17600728"/>
            <a:ext cx="652718" cy="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24372</TotalTime>
  <Words>621</Words>
  <Application>Microsoft Macintosh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Brown</dc:creator>
  <cp:lastModifiedBy>Ibukunoluwa Akintola</cp:lastModifiedBy>
  <cp:revision>437</cp:revision>
  <dcterms:created xsi:type="dcterms:W3CDTF">2018-07-11T18:15:00Z</dcterms:created>
  <dcterms:modified xsi:type="dcterms:W3CDTF">2025-11-29T23:29:51Z</dcterms:modified>
</cp:coreProperties>
</file>