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8" r:id="rId2"/>
    <p:sldId id="262" r:id="rId3"/>
    <p:sldId id="261" r:id="rId4"/>
    <p:sldId id="259" r:id="rId5"/>
  </p:sldIdLst>
  <p:sldSz cx="43891200" cy="32918400"/>
  <p:notesSz cx="7023100" cy="9309100"/>
  <p:embeddedFontLst>
    <p:embeddedFont>
      <p:font typeface="Cambria Math" panose="02040503050406030204" pitchFamily="18" charset="0"/>
      <p:regular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747775"/>
          </p15:clr>
        </p15:guide>
        <p15:guide id="2" pos="138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FF"/>
    <a:srgbClr val="F96B6B"/>
    <a:srgbClr val="0570BC"/>
    <a:srgbClr val="D9541A"/>
    <a:srgbClr val="FFCB05"/>
    <a:srgbClr val="BC4883"/>
    <a:srgbClr val="2CFF00"/>
    <a:srgbClr val="5B90FF"/>
    <a:srgbClr val="00274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5"/>
    <p:restoredTop sz="94830"/>
  </p:normalViewPr>
  <p:slideViewPr>
    <p:cSldViewPr snapToGrid="0">
      <p:cViewPr>
        <p:scale>
          <a:sx n="56" d="100"/>
          <a:sy n="56" d="100"/>
        </p:scale>
        <p:origin x="-3968" y="-3384"/>
      </p:cViewPr>
      <p:guideLst>
        <p:guide orient="horz" pos="10368"/>
        <p:guide pos="13824"/>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4275"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52899ae3a7_0_4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52899ae3a7_0_4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6BB8E4EC-F48D-4A4A-DDB7-FC14C7CDC75C}"/>
            </a:ext>
          </a:extLst>
        </p:cNvPr>
        <p:cNvGrpSpPr/>
        <p:nvPr/>
      </p:nvGrpSpPr>
      <p:grpSpPr>
        <a:xfrm>
          <a:off x="0" y="0"/>
          <a:ext cx="0" cy="0"/>
          <a:chOff x="0" y="0"/>
          <a:chExt cx="0" cy="0"/>
        </a:xfrm>
      </p:grpSpPr>
      <p:sp>
        <p:nvSpPr>
          <p:cNvPr id="141" name="Google Shape;141;g252899ae3a7_0_47:notes">
            <a:extLst>
              <a:ext uri="{FF2B5EF4-FFF2-40B4-BE49-F238E27FC236}">
                <a16:creationId xmlns:a16="http://schemas.microsoft.com/office/drawing/2014/main" id="{AB3E88A4-1D65-984D-A1F3-AE3859A5E0D7}"/>
              </a:ext>
            </a:extLst>
          </p:cNvPr>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52899ae3a7_0_47:notes">
            <a:extLst>
              <a:ext uri="{FF2B5EF4-FFF2-40B4-BE49-F238E27FC236}">
                <a16:creationId xmlns:a16="http://schemas.microsoft.com/office/drawing/2014/main" id="{97408158-14B5-02D0-EFE4-86C0AE4BC245}"/>
              </a:ext>
            </a:extLst>
          </p:cNvPr>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84320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79B0C0D2-C099-969A-DA9C-944C402750C2}"/>
            </a:ext>
          </a:extLst>
        </p:cNvPr>
        <p:cNvGrpSpPr/>
        <p:nvPr/>
      </p:nvGrpSpPr>
      <p:grpSpPr>
        <a:xfrm>
          <a:off x="0" y="0"/>
          <a:ext cx="0" cy="0"/>
          <a:chOff x="0" y="0"/>
          <a:chExt cx="0" cy="0"/>
        </a:xfrm>
      </p:grpSpPr>
      <p:sp>
        <p:nvSpPr>
          <p:cNvPr id="141" name="Google Shape;141;g252899ae3a7_0_47:notes">
            <a:extLst>
              <a:ext uri="{FF2B5EF4-FFF2-40B4-BE49-F238E27FC236}">
                <a16:creationId xmlns:a16="http://schemas.microsoft.com/office/drawing/2014/main" id="{543930F4-1707-7620-11FE-61FE19E7E039}"/>
              </a:ext>
            </a:extLst>
          </p:cNvPr>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52899ae3a7_0_47:notes">
            <a:extLst>
              <a:ext uri="{FF2B5EF4-FFF2-40B4-BE49-F238E27FC236}">
                <a16:creationId xmlns:a16="http://schemas.microsoft.com/office/drawing/2014/main" id="{255C880B-21F1-74EB-7E50-C33F0F6DEEE2}"/>
              </a:ext>
            </a:extLst>
          </p:cNvPr>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161869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8D07CE55-063B-3DD3-BD45-FE8165D8FB3E}"/>
            </a:ext>
          </a:extLst>
        </p:cNvPr>
        <p:cNvGrpSpPr/>
        <p:nvPr/>
      </p:nvGrpSpPr>
      <p:grpSpPr>
        <a:xfrm>
          <a:off x="0" y="0"/>
          <a:ext cx="0" cy="0"/>
          <a:chOff x="0" y="0"/>
          <a:chExt cx="0" cy="0"/>
        </a:xfrm>
      </p:grpSpPr>
      <p:sp>
        <p:nvSpPr>
          <p:cNvPr id="141" name="Google Shape;141;g252899ae3a7_0_47:notes">
            <a:extLst>
              <a:ext uri="{FF2B5EF4-FFF2-40B4-BE49-F238E27FC236}">
                <a16:creationId xmlns:a16="http://schemas.microsoft.com/office/drawing/2014/main" id="{1D0CD082-4D17-F79D-35DD-65C3DECA33EB}"/>
              </a:ext>
            </a:extLst>
          </p:cNvPr>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52899ae3a7_0_47:notes">
            <a:extLst>
              <a:ext uri="{FF2B5EF4-FFF2-40B4-BE49-F238E27FC236}">
                <a16:creationId xmlns:a16="http://schemas.microsoft.com/office/drawing/2014/main" id="{231CFED9-02BD-DE7D-D143-4D0EE7EFE7C8}"/>
              </a:ext>
            </a:extLst>
          </p:cNvPr>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3922411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0" cy="13136400"/>
          </a:xfrm>
          <a:prstGeom prst="rect">
            <a:avLst/>
          </a:prstGeom>
        </p:spPr>
        <p:txBody>
          <a:bodyPr spcFirstLastPara="1" wrap="square" lIns="433425" tIns="433425" rIns="433425" bIns="433425" anchor="b" anchorCtr="0">
            <a:normAutofit/>
          </a:bodyPr>
          <a:lstStyle>
            <a:lvl1pPr lvl="0" algn="ctr">
              <a:spcBef>
                <a:spcPts val="0"/>
              </a:spcBef>
              <a:spcAft>
                <a:spcPts val="0"/>
              </a:spcAft>
              <a:buSzPts val="24700"/>
              <a:buNone/>
              <a:defRPr sz="24700"/>
            </a:lvl1pPr>
            <a:lvl2pPr lvl="1" algn="ctr">
              <a:spcBef>
                <a:spcPts val="0"/>
              </a:spcBef>
              <a:spcAft>
                <a:spcPts val="0"/>
              </a:spcAft>
              <a:buSzPts val="24700"/>
              <a:buNone/>
              <a:defRPr sz="24700"/>
            </a:lvl2pPr>
            <a:lvl3pPr lvl="2" algn="ctr">
              <a:spcBef>
                <a:spcPts val="0"/>
              </a:spcBef>
              <a:spcAft>
                <a:spcPts val="0"/>
              </a:spcAft>
              <a:buSzPts val="24700"/>
              <a:buNone/>
              <a:defRPr sz="24700"/>
            </a:lvl3pPr>
            <a:lvl4pPr lvl="3" algn="ctr">
              <a:spcBef>
                <a:spcPts val="0"/>
              </a:spcBef>
              <a:spcAft>
                <a:spcPts val="0"/>
              </a:spcAft>
              <a:buSzPts val="24700"/>
              <a:buNone/>
              <a:defRPr sz="24700"/>
            </a:lvl4pPr>
            <a:lvl5pPr lvl="4" algn="ctr">
              <a:spcBef>
                <a:spcPts val="0"/>
              </a:spcBef>
              <a:spcAft>
                <a:spcPts val="0"/>
              </a:spcAft>
              <a:buSzPts val="24700"/>
              <a:buNone/>
              <a:defRPr sz="24700"/>
            </a:lvl5pPr>
            <a:lvl6pPr lvl="5" algn="ctr">
              <a:spcBef>
                <a:spcPts val="0"/>
              </a:spcBef>
              <a:spcAft>
                <a:spcPts val="0"/>
              </a:spcAft>
              <a:buSzPts val="24700"/>
              <a:buNone/>
              <a:defRPr sz="24700"/>
            </a:lvl6pPr>
            <a:lvl7pPr lvl="6" algn="ctr">
              <a:spcBef>
                <a:spcPts val="0"/>
              </a:spcBef>
              <a:spcAft>
                <a:spcPts val="0"/>
              </a:spcAft>
              <a:buSzPts val="24700"/>
              <a:buNone/>
              <a:defRPr sz="24700"/>
            </a:lvl7pPr>
            <a:lvl8pPr lvl="7" algn="ctr">
              <a:spcBef>
                <a:spcPts val="0"/>
              </a:spcBef>
              <a:spcAft>
                <a:spcPts val="0"/>
              </a:spcAft>
              <a:buSzPts val="24700"/>
              <a:buNone/>
              <a:defRPr sz="24700"/>
            </a:lvl8pPr>
            <a:lvl9pPr lvl="8" algn="ctr">
              <a:spcBef>
                <a:spcPts val="0"/>
              </a:spcBef>
              <a:spcAft>
                <a:spcPts val="0"/>
              </a:spcAft>
              <a:buSzPts val="24700"/>
              <a:buNone/>
              <a:defRPr sz="24700"/>
            </a:lvl9pPr>
          </a:lstStyle>
          <a:p>
            <a:endParaRPr/>
          </a:p>
        </p:txBody>
      </p:sp>
      <p:sp>
        <p:nvSpPr>
          <p:cNvPr id="11" name="Google Shape;11;p2"/>
          <p:cNvSpPr txBox="1">
            <a:spLocks noGrp="1"/>
          </p:cNvSpPr>
          <p:nvPr>
            <p:ph type="subTitle" idx="1"/>
          </p:nvPr>
        </p:nvSpPr>
        <p:spPr>
          <a:xfrm>
            <a:off x="1496160" y="18138400"/>
            <a:ext cx="40899000" cy="5072700"/>
          </a:xfrm>
          <a:prstGeom prst="rect">
            <a:avLst/>
          </a:prstGeom>
        </p:spPr>
        <p:txBody>
          <a:bodyPr spcFirstLastPara="1" wrap="square" lIns="433425" tIns="433425" rIns="433425" bIns="433425" anchor="t" anchorCtr="0">
            <a:normAutofit/>
          </a:bodyPr>
          <a:lstStyle>
            <a:lvl1pPr lvl="0" algn="ctr">
              <a:lnSpc>
                <a:spcPct val="100000"/>
              </a:lnSpc>
              <a:spcBef>
                <a:spcPts val="0"/>
              </a:spcBef>
              <a:spcAft>
                <a:spcPts val="0"/>
              </a:spcAft>
              <a:buSzPts val="13300"/>
              <a:buNone/>
              <a:defRPr sz="13300"/>
            </a:lvl1pPr>
            <a:lvl2pPr lvl="1" algn="ctr">
              <a:lnSpc>
                <a:spcPct val="100000"/>
              </a:lnSpc>
              <a:spcBef>
                <a:spcPts val="0"/>
              </a:spcBef>
              <a:spcAft>
                <a:spcPts val="0"/>
              </a:spcAft>
              <a:buSzPts val="13300"/>
              <a:buNone/>
              <a:defRPr sz="13300"/>
            </a:lvl2pPr>
            <a:lvl3pPr lvl="2" algn="ctr">
              <a:lnSpc>
                <a:spcPct val="100000"/>
              </a:lnSpc>
              <a:spcBef>
                <a:spcPts val="0"/>
              </a:spcBef>
              <a:spcAft>
                <a:spcPts val="0"/>
              </a:spcAft>
              <a:buSzPts val="13300"/>
              <a:buNone/>
              <a:defRPr sz="13300"/>
            </a:lvl3pPr>
            <a:lvl4pPr lvl="3" algn="ctr">
              <a:lnSpc>
                <a:spcPct val="100000"/>
              </a:lnSpc>
              <a:spcBef>
                <a:spcPts val="0"/>
              </a:spcBef>
              <a:spcAft>
                <a:spcPts val="0"/>
              </a:spcAft>
              <a:buSzPts val="13300"/>
              <a:buNone/>
              <a:defRPr sz="13300"/>
            </a:lvl4pPr>
            <a:lvl5pPr lvl="4" algn="ctr">
              <a:lnSpc>
                <a:spcPct val="100000"/>
              </a:lnSpc>
              <a:spcBef>
                <a:spcPts val="0"/>
              </a:spcBef>
              <a:spcAft>
                <a:spcPts val="0"/>
              </a:spcAft>
              <a:buSzPts val="13300"/>
              <a:buNone/>
              <a:defRPr sz="13300"/>
            </a:lvl5pPr>
            <a:lvl6pPr lvl="5" algn="ctr">
              <a:lnSpc>
                <a:spcPct val="100000"/>
              </a:lnSpc>
              <a:spcBef>
                <a:spcPts val="0"/>
              </a:spcBef>
              <a:spcAft>
                <a:spcPts val="0"/>
              </a:spcAft>
              <a:buSzPts val="13300"/>
              <a:buNone/>
              <a:defRPr sz="13300"/>
            </a:lvl6pPr>
            <a:lvl7pPr lvl="6" algn="ctr">
              <a:lnSpc>
                <a:spcPct val="100000"/>
              </a:lnSpc>
              <a:spcBef>
                <a:spcPts val="0"/>
              </a:spcBef>
              <a:spcAft>
                <a:spcPts val="0"/>
              </a:spcAft>
              <a:buSzPts val="13300"/>
              <a:buNone/>
              <a:defRPr sz="13300"/>
            </a:lvl7pPr>
            <a:lvl8pPr lvl="7" algn="ctr">
              <a:lnSpc>
                <a:spcPct val="100000"/>
              </a:lnSpc>
              <a:spcBef>
                <a:spcPts val="0"/>
              </a:spcBef>
              <a:spcAft>
                <a:spcPts val="0"/>
              </a:spcAft>
              <a:buSzPts val="13300"/>
              <a:buNone/>
              <a:defRPr sz="13300"/>
            </a:lvl8pPr>
            <a:lvl9pPr lvl="8" algn="ctr">
              <a:lnSpc>
                <a:spcPct val="100000"/>
              </a:lnSpc>
              <a:spcBef>
                <a:spcPts val="0"/>
              </a:spcBef>
              <a:spcAft>
                <a:spcPts val="0"/>
              </a:spcAft>
              <a:buSzPts val="13300"/>
              <a:buNone/>
              <a:defRPr sz="13300"/>
            </a:lvl9pPr>
          </a:lstStyle>
          <a:p>
            <a:endParaRPr/>
          </a:p>
        </p:txBody>
      </p:sp>
      <p:sp>
        <p:nvSpPr>
          <p:cNvPr id="12" name="Google Shape;12;p2"/>
          <p:cNvSpPr txBox="1">
            <a:spLocks noGrp="1"/>
          </p:cNvSpPr>
          <p:nvPr>
            <p:ph type="sldNum" idx="12"/>
          </p:nvPr>
        </p:nvSpPr>
        <p:spPr>
          <a:xfrm>
            <a:off x="40667798" y="29844588"/>
            <a:ext cx="2633700" cy="2518800"/>
          </a:xfrm>
          <a:prstGeom prst="rect">
            <a:avLst/>
          </a:prstGeom>
        </p:spPr>
        <p:txBody>
          <a:bodyPr spcFirstLastPara="1" wrap="square" lIns="433425" tIns="433425" rIns="433425" bIns="433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0" cy="12566100"/>
          </a:xfrm>
          <a:prstGeom prst="rect">
            <a:avLst/>
          </a:prstGeom>
        </p:spPr>
        <p:txBody>
          <a:bodyPr spcFirstLastPara="1" wrap="square" lIns="433425" tIns="433425" rIns="433425" bIns="433425" anchor="b" anchorCtr="0">
            <a:normAutofit/>
          </a:bodyPr>
          <a:lstStyle>
            <a:lvl1pPr lvl="0" algn="ctr">
              <a:spcBef>
                <a:spcPts val="0"/>
              </a:spcBef>
              <a:spcAft>
                <a:spcPts val="0"/>
              </a:spcAft>
              <a:buSzPts val="56900"/>
              <a:buNone/>
              <a:defRPr sz="56900"/>
            </a:lvl1pPr>
            <a:lvl2pPr lvl="1" algn="ctr">
              <a:spcBef>
                <a:spcPts val="0"/>
              </a:spcBef>
              <a:spcAft>
                <a:spcPts val="0"/>
              </a:spcAft>
              <a:buSzPts val="56900"/>
              <a:buNone/>
              <a:defRPr sz="56900"/>
            </a:lvl2pPr>
            <a:lvl3pPr lvl="2" algn="ctr">
              <a:spcBef>
                <a:spcPts val="0"/>
              </a:spcBef>
              <a:spcAft>
                <a:spcPts val="0"/>
              </a:spcAft>
              <a:buSzPts val="56900"/>
              <a:buNone/>
              <a:defRPr sz="56900"/>
            </a:lvl3pPr>
            <a:lvl4pPr lvl="3" algn="ctr">
              <a:spcBef>
                <a:spcPts val="0"/>
              </a:spcBef>
              <a:spcAft>
                <a:spcPts val="0"/>
              </a:spcAft>
              <a:buSzPts val="56900"/>
              <a:buNone/>
              <a:defRPr sz="56900"/>
            </a:lvl4pPr>
            <a:lvl5pPr lvl="4" algn="ctr">
              <a:spcBef>
                <a:spcPts val="0"/>
              </a:spcBef>
              <a:spcAft>
                <a:spcPts val="0"/>
              </a:spcAft>
              <a:buSzPts val="56900"/>
              <a:buNone/>
              <a:defRPr sz="56900"/>
            </a:lvl5pPr>
            <a:lvl6pPr lvl="5" algn="ctr">
              <a:spcBef>
                <a:spcPts val="0"/>
              </a:spcBef>
              <a:spcAft>
                <a:spcPts val="0"/>
              </a:spcAft>
              <a:buSzPts val="56900"/>
              <a:buNone/>
              <a:defRPr sz="56900"/>
            </a:lvl6pPr>
            <a:lvl7pPr lvl="6" algn="ctr">
              <a:spcBef>
                <a:spcPts val="0"/>
              </a:spcBef>
              <a:spcAft>
                <a:spcPts val="0"/>
              </a:spcAft>
              <a:buSzPts val="56900"/>
              <a:buNone/>
              <a:defRPr sz="56900"/>
            </a:lvl7pPr>
            <a:lvl8pPr lvl="7" algn="ctr">
              <a:spcBef>
                <a:spcPts val="0"/>
              </a:spcBef>
              <a:spcAft>
                <a:spcPts val="0"/>
              </a:spcAft>
              <a:buSzPts val="56900"/>
              <a:buNone/>
              <a:defRPr sz="56900"/>
            </a:lvl8pPr>
            <a:lvl9pPr lvl="8" algn="ctr">
              <a:spcBef>
                <a:spcPts val="0"/>
              </a:spcBef>
              <a:spcAft>
                <a:spcPts val="0"/>
              </a:spcAft>
              <a:buSzPts val="56900"/>
              <a:buNone/>
              <a:defRPr sz="56900"/>
            </a:lvl9pPr>
          </a:lstStyle>
          <a:p>
            <a:r>
              <a:t>xx%</a:t>
            </a:r>
          </a:p>
        </p:txBody>
      </p:sp>
      <p:sp>
        <p:nvSpPr>
          <p:cNvPr id="46" name="Google Shape;46;p11"/>
          <p:cNvSpPr txBox="1">
            <a:spLocks noGrp="1"/>
          </p:cNvSpPr>
          <p:nvPr>
            <p:ph type="body" idx="1"/>
          </p:nvPr>
        </p:nvSpPr>
        <p:spPr>
          <a:xfrm>
            <a:off x="1496160" y="20174240"/>
            <a:ext cx="40899000" cy="8325000"/>
          </a:xfrm>
          <a:prstGeom prst="rect">
            <a:avLst/>
          </a:prstGeom>
        </p:spPr>
        <p:txBody>
          <a:bodyPr spcFirstLastPara="1" wrap="square" lIns="433425" tIns="433425" rIns="433425" bIns="433425" anchor="t" anchorCtr="0">
            <a:normAutofit/>
          </a:bodyPr>
          <a:lstStyle>
            <a:lvl1pPr marL="457200" lvl="0" indent="-768350" algn="ctr">
              <a:spcBef>
                <a:spcPts val="0"/>
              </a:spcBef>
              <a:spcAft>
                <a:spcPts val="0"/>
              </a:spcAft>
              <a:buSzPts val="8500"/>
              <a:buChar char="●"/>
              <a:defRPr/>
            </a:lvl1pPr>
            <a:lvl2pPr marL="914400" lvl="1" indent="-647700" algn="ctr">
              <a:spcBef>
                <a:spcPts val="0"/>
              </a:spcBef>
              <a:spcAft>
                <a:spcPts val="0"/>
              </a:spcAft>
              <a:buSzPts val="6600"/>
              <a:buChar char="○"/>
              <a:defRPr/>
            </a:lvl2pPr>
            <a:lvl3pPr marL="1371600" lvl="2" indent="-647700" algn="ctr">
              <a:spcBef>
                <a:spcPts val="0"/>
              </a:spcBef>
              <a:spcAft>
                <a:spcPts val="0"/>
              </a:spcAft>
              <a:buSzPts val="6600"/>
              <a:buChar char="■"/>
              <a:defRPr/>
            </a:lvl3pPr>
            <a:lvl4pPr marL="1828800" lvl="3" indent="-647700" algn="ctr">
              <a:spcBef>
                <a:spcPts val="0"/>
              </a:spcBef>
              <a:spcAft>
                <a:spcPts val="0"/>
              </a:spcAft>
              <a:buSzPts val="6600"/>
              <a:buChar char="●"/>
              <a:defRPr/>
            </a:lvl4pPr>
            <a:lvl5pPr marL="2286000" lvl="4" indent="-647700" algn="ctr">
              <a:spcBef>
                <a:spcPts val="0"/>
              </a:spcBef>
              <a:spcAft>
                <a:spcPts val="0"/>
              </a:spcAft>
              <a:buSzPts val="6600"/>
              <a:buChar char="○"/>
              <a:defRPr/>
            </a:lvl5pPr>
            <a:lvl6pPr marL="2743200" lvl="5" indent="-647700" algn="ctr">
              <a:spcBef>
                <a:spcPts val="0"/>
              </a:spcBef>
              <a:spcAft>
                <a:spcPts val="0"/>
              </a:spcAft>
              <a:buSzPts val="6600"/>
              <a:buChar char="■"/>
              <a:defRPr/>
            </a:lvl6pPr>
            <a:lvl7pPr marL="3200400" lvl="6" indent="-647700" algn="ctr">
              <a:spcBef>
                <a:spcPts val="0"/>
              </a:spcBef>
              <a:spcAft>
                <a:spcPts val="0"/>
              </a:spcAft>
              <a:buSzPts val="6600"/>
              <a:buChar char="●"/>
              <a:defRPr/>
            </a:lvl7pPr>
            <a:lvl8pPr marL="3657600" lvl="7" indent="-647700" algn="ctr">
              <a:spcBef>
                <a:spcPts val="0"/>
              </a:spcBef>
              <a:spcAft>
                <a:spcPts val="0"/>
              </a:spcAft>
              <a:buSzPts val="6600"/>
              <a:buChar char="○"/>
              <a:defRPr/>
            </a:lvl8pPr>
            <a:lvl9pPr marL="4114800" lvl="8" indent="-647700" algn="ctr">
              <a:spcBef>
                <a:spcPts val="0"/>
              </a:spcBef>
              <a:spcAft>
                <a:spcPts val="0"/>
              </a:spcAft>
              <a:buSzPts val="6600"/>
              <a:buChar char="■"/>
              <a:defRPr/>
            </a:lvl9pPr>
          </a:lstStyle>
          <a:p>
            <a:endParaRPr/>
          </a:p>
        </p:txBody>
      </p:sp>
      <p:sp>
        <p:nvSpPr>
          <p:cNvPr id="47" name="Google Shape;47;p11"/>
          <p:cNvSpPr txBox="1">
            <a:spLocks noGrp="1"/>
          </p:cNvSpPr>
          <p:nvPr>
            <p:ph type="sldNum" idx="12"/>
          </p:nvPr>
        </p:nvSpPr>
        <p:spPr>
          <a:xfrm>
            <a:off x="40667798" y="29844588"/>
            <a:ext cx="2633700" cy="2518800"/>
          </a:xfrm>
          <a:prstGeom prst="rect">
            <a:avLst/>
          </a:prstGeom>
        </p:spPr>
        <p:txBody>
          <a:bodyPr spcFirstLastPara="1" wrap="square" lIns="433425" tIns="433425" rIns="433425" bIns="433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8"/>
            <a:ext cx="2633700" cy="2518800"/>
          </a:xfrm>
          <a:prstGeom prst="rect">
            <a:avLst/>
          </a:prstGeom>
        </p:spPr>
        <p:txBody>
          <a:bodyPr spcFirstLastPara="1" wrap="square" lIns="433425" tIns="433425" rIns="433425" bIns="433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9000" cy="5387400"/>
          </a:xfrm>
          <a:prstGeom prst="rect">
            <a:avLst/>
          </a:prstGeom>
        </p:spPr>
        <p:txBody>
          <a:bodyPr spcFirstLastPara="1" wrap="square" lIns="433425" tIns="433425" rIns="433425" bIns="433425" anchor="ctr" anchorCtr="0">
            <a:normAutofit/>
          </a:bodyPr>
          <a:lstStyle>
            <a:lvl1pPr lvl="0" algn="ctr">
              <a:spcBef>
                <a:spcPts val="0"/>
              </a:spcBef>
              <a:spcAft>
                <a:spcPts val="0"/>
              </a:spcAft>
              <a:buSzPts val="17100"/>
              <a:buNone/>
              <a:defRPr sz="17100"/>
            </a:lvl1pPr>
            <a:lvl2pPr lvl="1" algn="ctr">
              <a:spcBef>
                <a:spcPts val="0"/>
              </a:spcBef>
              <a:spcAft>
                <a:spcPts val="0"/>
              </a:spcAft>
              <a:buSzPts val="17100"/>
              <a:buNone/>
              <a:defRPr sz="17100"/>
            </a:lvl2pPr>
            <a:lvl3pPr lvl="2" algn="ctr">
              <a:spcBef>
                <a:spcPts val="0"/>
              </a:spcBef>
              <a:spcAft>
                <a:spcPts val="0"/>
              </a:spcAft>
              <a:buSzPts val="17100"/>
              <a:buNone/>
              <a:defRPr sz="17100"/>
            </a:lvl3pPr>
            <a:lvl4pPr lvl="3" algn="ctr">
              <a:spcBef>
                <a:spcPts val="0"/>
              </a:spcBef>
              <a:spcAft>
                <a:spcPts val="0"/>
              </a:spcAft>
              <a:buSzPts val="17100"/>
              <a:buNone/>
              <a:defRPr sz="17100"/>
            </a:lvl4pPr>
            <a:lvl5pPr lvl="4" algn="ctr">
              <a:spcBef>
                <a:spcPts val="0"/>
              </a:spcBef>
              <a:spcAft>
                <a:spcPts val="0"/>
              </a:spcAft>
              <a:buSzPts val="17100"/>
              <a:buNone/>
              <a:defRPr sz="17100"/>
            </a:lvl5pPr>
            <a:lvl6pPr lvl="5" algn="ctr">
              <a:spcBef>
                <a:spcPts val="0"/>
              </a:spcBef>
              <a:spcAft>
                <a:spcPts val="0"/>
              </a:spcAft>
              <a:buSzPts val="17100"/>
              <a:buNone/>
              <a:defRPr sz="17100"/>
            </a:lvl6pPr>
            <a:lvl7pPr lvl="6" algn="ctr">
              <a:spcBef>
                <a:spcPts val="0"/>
              </a:spcBef>
              <a:spcAft>
                <a:spcPts val="0"/>
              </a:spcAft>
              <a:buSzPts val="17100"/>
              <a:buNone/>
              <a:defRPr sz="17100"/>
            </a:lvl7pPr>
            <a:lvl8pPr lvl="7" algn="ctr">
              <a:spcBef>
                <a:spcPts val="0"/>
              </a:spcBef>
              <a:spcAft>
                <a:spcPts val="0"/>
              </a:spcAft>
              <a:buSzPts val="17100"/>
              <a:buNone/>
              <a:defRPr sz="17100"/>
            </a:lvl8pPr>
            <a:lvl9pPr lvl="8" algn="ctr">
              <a:spcBef>
                <a:spcPts val="0"/>
              </a:spcBef>
              <a:spcAft>
                <a:spcPts val="0"/>
              </a:spcAft>
              <a:buSzPts val="17100"/>
              <a:buNone/>
              <a:defRPr sz="17100"/>
            </a:lvl9pPr>
          </a:lstStyle>
          <a:p>
            <a:endParaRPr/>
          </a:p>
        </p:txBody>
      </p:sp>
      <p:sp>
        <p:nvSpPr>
          <p:cNvPr id="15" name="Google Shape;15;p3"/>
          <p:cNvSpPr txBox="1">
            <a:spLocks noGrp="1"/>
          </p:cNvSpPr>
          <p:nvPr>
            <p:ph type="sldNum" idx="12"/>
          </p:nvPr>
        </p:nvSpPr>
        <p:spPr>
          <a:xfrm>
            <a:off x="40667798" y="29844588"/>
            <a:ext cx="2633700" cy="2518800"/>
          </a:xfrm>
          <a:prstGeom prst="rect">
            <a:avLst/>
          </a:prstGeom>
        </p:spPr>
        <p:txBody>
          <a:bodyPr spcFirstLastPara="1" wrap="square" lIns="433425" tIns="433425" rIns="433425" bIns="433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9000" cy="3665400"/>
          </a:xfrm>
          <a:prstGeom prst="rect">
            <a:avLst/>
          </a:prstGeom>
        </p:spPr>
        <p:txBody>
          <a:bodyPr spcFirstLastPara="1" wrap="square" lIns="433425" tIns="433425" rIns="433425" bIns="433425" anchor="t" anchorCtr="0">
            <a:normAutofit/>
          </a:bodyPr>
          <a:lstStyle>
            <a:lvl1pPr lvl="0">
              <a:spcBef>
                <a:spcPts val="0"/>
              </a:spcBef>
              <a:spcAft>
                <a:spcPts val="0"/>
              </a:spcAft>
              <a:buSzPts val="13300"/>
              <a:buNone/>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8" name="Google Shape;18;p4"/>
          <p:cNvSpPr txBox="1">
            <a:spLocks noGrp="1"/>
          </p:cNvSpPr>
          <p:nvPr>
            <p:ph type="body" idx="1"/>
          </p:nvPr>
        </p:nvSpPr>
        <p:spPr>
          <a:xfrm>
            <a:off x="1496160" y="7375840"/>
            <a:ext cx="40899000" cy="21864900"/>
          </a:xfrm>
          <a:prstGeom prst="rect">
            <a:avLst/>
          </a:prstGeom>
        </p:spPr>
        <p:txBody>
          <a:bodyPr spcFirstLastPara="1" wrap="square" lIns="433425" tIns="433425" rIns="433425" bIns="433425" anchor="t" anchorCtr="0">
            <a:normAutofit/>
          </a:bodyPr>
          <a:lstStyle>
            <a:lvl1pPr marL="457200" lvl="0" indent="-768350">
              <a:spcBef>
                <a:spcPts val="0"/>
              </a:spcBef>
              <a:spcAft>
                <a:spcPts val="0"/>
              </a:spcAft>
              <a:buSzPts val="8500"/>
              <a:buChar char="●"/>
              <a:defRPr/>
            </a:lvl1pPr>
            <a:lvl2pPr marL="914400" lvl="1" indent="-647700">
              <a:spcBef>
                <a:spcPts val="0"/>
              </a:spcBef>
              <a:spcAft>
                <a:spcPts val="0"/>
              </a:spcAft>
              <a:buSzPts val="6600"/>
              <a:buChar char="○"/>
              <a:defRPr/>
            </a:lvl2pPr>
            <a:lvl3pPr marL="1371600" lvl="2" indent="-647700">
              <a:spcBef>
                <a:spcPts val="0"/>
              </a:spcBef>
              <a:spcAft>
                <a:spcPts val="0"/>
              </a:spcAft>
              <a:buSzPts val="6600"/>
              <a:buChar char="■"/>
              <a:defRPr/>
            </a:lvl3pPr>
            <a:lvl4pPr marL="1828800" lvl="3" indent="-647700">
              <a:spcBef>
                <a:spcPts val="0"/>
              </a:spcBef>
              <a:spcAft>
                <a:spcPts val="0"/>
              </a:spcAft>
              <a:buSzPts val="6600"/>
              <a:buChar char="●"/>
              <a:defRPr/>
            </a:lvl4pPr>
            <a:lvl5pPr marL="2286000" lvl="4" indent="-647700">
              <a:spcBef>
                <a:spcPts val="0"/>
              </a:spcBef>
              <a:spcAft>
                <a:spcPts val="0"/>
              </a:spcAft>
              <a:buSzPts val="6600"/>
              <a:buChar char="○"/>
              <a:defRPr/>
            </a:lvl5pPr>
            <a:lvl6pPr marL="2743200" lvl="5" indent="-647700">
              <a:spcBef>
                <a:spcPts val="0"/>
              </a:spcBef>
              <a:spcAft>
                <a:spcPts val="0"/>
              </a:spcAft>
              <a:buSzPts val="6600"/>
              <a:buChar char="■"/>
              <a:defRPr/>
            </a:lvl6pPr>
            <a:lvl7pPr marL="3200400" lvl="6" indent="-647700">
              <a:spcBef>
                <a:spcPts val="0"/>
              </a:spcBef>
              <a:spcAft>
                <a:spcPts val="0"/>
              </a:spcAft>
              <a:buSzPts val="6600"/>
              <a:buChar char="●"/>
              <a:defRPr/>
            </a:lvl7pPr>
            <a:lvl8pPr marL="3657600" lvl="7" indent="-647700">
              <a:spcBef>
                <a:spcPts val="0"/>
              </a:spcBef>
              <a:spcAft>
                <a:spcPts val="0"/>
              </a:spcAft>
              <a:buSzPts val="6600"/>
              <a:buChar char="○"/>
              <a:defRPr/>
            </a:lvl8pPr>
            <a:lvl9pPr marL="4114800" lvl="8" indent="-647700">
              <a:spcBef>
                <a:spcPts val="0"/>
              </a:spcBef>
              <a:spcAft>
                <a:spcPts val="0"/>
              </a:spcAft>
              <a:buSzPts val="6600"/>
              <a:buChar char="■"/>
              <a:defRPr/>
            </a:lvl9pPr>
          </a:lstStyle>
          <a:p>
            <a:endParaRPr/>
          </a:p>
        </p:txBody>
      </p:sp>
      <p:sp>
        <p:nvSpPr>
          <p:cNvPr id="19" name="Google Shape;19;p4"/>
          <p:cNvSpPr txBox="1">
            <a:spLocks noGrp="1"/>
          </p:cNvSpPr>
          <p:nvPr>
            <p:ph type="sldNum" idx="12"/>
          </p:nvPr>
        </p:nvSpPr>
        <p:spPr>
          <a:xfrm>
            <a:off x="40667798" y="29844588"/>
            <a:ext cx="2633700" cy="2518800"/>
          </a:xfrm>
          <a:prstGeom prst="rect">
            <a:avLst/>
          </a:prstGeom>
        </p:spPr>
        <p:txBody>
          <a:bodyPr spcFirstLastPara="1" wrap="square" lIns="433425" tIns="433425" rIns="433425" bIns="433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0" cy="3665400"/>
          </a:xfrm>
          <a:prstGeom prst="rect">
            <a:avLst/>
          </a:prstGeom>
        </p:spPr>
        <p:txBody>
          <a:bodyPr spcFirstLastPara="1" wrap="square" lIns="433425" tIns="433425" rIns="433425" bIns="433425" anchor="t" anchorCtr="0">
            <a:normAutofit/>
          </a:bodyPr>
          <a:lstStyle>
            <a:lvl1pPr lvl="0">
              <a:spcBef>
                <a:spcPts val="0"/>
              </a:spcBef>
              <a:spcAft>
                <a:spcPts val="0"/>
              </a:spcAft>
              <a:buSzPts val="13300"/>
              <a:buNone/>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22" name="Google Shape;22;p5"/>
          <p:cNvSpPr txBox="1">
            <a:spLocks noGrp="1"/>
          </p:cNvSpPr>
          <p:nvPr>
            <p:ph type="body" idx="1"/>
          </p:nvPr>
        </p:nvSpPr>
        <p:spPr>
          <a:xfrm>
            <a:off x="1496160" y="7375840"/>
            <a:ext cx="19199400" cy="21864900"/>
          </a:xfrm>
          <a:prstGeom prst="rect">
            <a:avLst/>
          </a:prstGeom>
        </p:spPr>
        <p:txBody>
          <a:bodyPr spcFirstLastPara="1" wrap="square" lIns="433425" tIns="433425" rIns="433425" bIns="433425" anchor="t" anchorCtr="0">
            <a:normAutofit/>
          </a:bodyPr>
          <a:lstStyle>
            <a:lvl1pPr marL="457200" lvl="0" indent="-647700">
              <a:spcBef>
                <a:spcPts val="0"/>
              </a:spcBef>
              <a:spcAft>
                <a:spcPts val="0"/>
              </a:spcAft>
              <a:buSzPts val="6600"/>
              <a:buChar char="●"/>
              <a:defRPr sz="6600"/>
            </a:lvl1pPr>
            <a:lvl2pPr marL="914400" lvl="1" indent="-590550">
              <a:spcBef>
                <a:spcPts val="0"/>
              </a:spcBef>
              <a:spcAft>
                <a:spcPts val="0"/>
              </a:spcAft>
              <a:buSzPts val="5700"/>
              <a:buChar char="○"/>
              <a:defRPr sz="5700"/>
            </a:lvl2pPr>
            <a:lvl3pPr marL="1371600" lvl="2" indent="-590550">
              <a:spcBef>
                <a:spcPts val="0"/>
              </a:spcBef>
              <a:spcAft>
                <a:spcPts val="0"/>
              </a:spcAft>
              <a:buSzPts val="5700"/>
              <a:buChar char="■"/>
              <a:defRPr sz="5700"/>
            </a:lvl3pPr>
            <a:lvl4pPr marL="1828800" lvl="3" indent="-590550">
              <a:spcBef>
                <a:spcPts val="0"/>
              </a:spcBef>
              <a:spcAft>
                <a:spcPts val="0"/>
              </a:spcAft>
              <a:buSzPts val="5700"/>
              <a:buChar char="●"/>
              <a:defRPr sz="5700"/>
            </a:lvl4pPr>
            <a:lvl5pPr marL="2286000" lvl="4" indent="-590550">
              <a:spcBef>
                <a:spcPts val="0"/>
              </a:spcBef>
              <a:spcAft>
                <a:spcPts val="0"/>
              </a:spcAft>
              <a:buSzPts val="5700"/>
              <a:buChar char="○"/>
              <a:defRPr sz="5700"/>
            </a:lvl5pPr>
            <a:lvl6pPr marL="2743200" lvl="5" indent="-590550">
              <a:spcBef>
                <a:spcPts val="0"/>
              </a:spcBef>
              <a:spcAft>
                <a:spcPts val="0"/>
              </a:spcAft>
              <a:buSzPts val="5700"/>
              <a:buChar char="■"/>
              <a:defRPr sz="5700"/>
            </a:lvl6pPr>
            <a:lvl7pPr marL="3200400" lvl="6" indent="-590550">
              <a:spcBef>
                <a:spcPts val="0"/>
              </a:spcBef>
              <a:spcAft>
                <a:spcPts val="0"/>
              </a:spcAft>
              <a:buSzPts val="5700"/>
              <a:buChar char="●"/>
              <a:defRPr sz="5700"/>
            </a:lvl7pPr>
            <a:lvl8pPr marL="3657600" lvl="7" indent="-590550">
              <a:spcBef>
                <a:spcPts val="0"/>
              </a:spcBef>
              <a:spcAft>
                <a:spcPts val="0"/>
              </a:spcAft>
              <a:buSzPts val="5700"/>
              <a:buChar char="○"/>
              <a:defRPr sz="5700"/>
            </a:lvl8pPr>
            <a:lvl9pPr marL="4114800" lvl="8" indent="-590550">
              <a:spcBef>
                <a:spcPts val="0"/>
              </a:spcBef>
              <a:spcAft>
                <a:spcPts val="0"/>
              </a:spcAft>
              <a:buSzPts val="5700"/>
              <a:buChar char="■"/>
              <a:defRPr sz="5700"/>
            </a:lvl9pPr>
          </a:lstStyle>
          <a:p>
            <a:endParaRPr/>
          </a:p>
        </p:txBody>
      </p:sp>
      <p:sp>
        <p:nvSpPr>
          <p:cNvPr id="23" name="Google Shape;23;p5"/>
          <p:cNvSpPr txBox="1">
            <a:spLocks noGrp="1"/>
          </p:cNvSpPr>
          <p:nvPr>
            <p:ph type="body" idx="2"/>
          </p:nvPr>
        </p:nvSpPr>
        <p:spPr>
          <a:xfrm>
            <a:off x="23195520" y="7375840"/>
            <a:ext cx="19199400" cy="21864900"/>
          </a:xfrm>
          <a:prstGeom prst="rect">
            <a:avLst/>
          </a:prstGeom>
        </p:spPr>
        <p:txBody>
          <a:bodyPr spcFirstLastPara="1" wrap="square" lIns="433425" tIns="433425" rIns="433425" bIns="433425" anchor="t" anchorCtr="0">
            <a:normAutofit/>
          </a:bodyPr>
          <a:lstStyle>
            <a:lvl1pPr marL="457200" lvl="0" indent="-647700">
              <a:spcBef>
                <a:spcPts val="0"/>
              </a:spcBef>
              <a:spcAft>
                <a:spcPts val="0"/>
              </a:spcAft>
              <a:buSzPts val="6600"/>
              <a:buChar char="●"/>
              <a:defRPr sz="6600"/>
            </a:lvl1pPr>
            <a:lvl2pPr marL="914400" lvl="1" indent="-590550">
              <a:spcBef>
                <a:spcPts val="0"/>
              </a:spcBef>
              <a:spcAft>
                <a:spcPts val="0"/>
              </a:spcAft>
              <a:buSzPts val="5700"/>
              <a:buChar char="○"/>
              <a:defRPr sz="5700"/>
            </a:lvl2pPr>
            <a:lvl3pPr marL="1371600" lvl="2" indent="-590550">
              <a:spcBef>
                <a:spcPts val="0"/>
              </a:spcBef>
              <a:spcAft>
                <a:spcPts val="0"/>
              </a:spcAft>
              <a:buSzPts val="5700"/>
              <a:buChar char="■"/>
              <a:defRPr sz="5700"/>
            </a:lvl3pPr>
            <a:lvl4pPr marL="1828800" lvl="3" indent="-590550">
              <a:spcBef>
                <a:spcPts val="0"/>
              </a:spcBef>
              <a:spcAft>
                <a:spcPts val="0"/>
              </a:spcAft>
              <a:buSzPts val="5700"/>
              <a:buChar char="●"/>
              <a:defRPr sz="5700"/>
            </a:lvl4pPr>
            <a:lvl5pPr marL="2286000" lvl="4" indent="-590550">
              <a:spcBef>
                <a:spcPts val="0"/>
              </a:spcBef>
              <a:spcAft>
                <a:spcPts val="0"/>
              </a:spcAft>
              <a:buSzPts val="5700"/>
              <a:buChar char="○"/>
              <a:defRPr sz="5700"/>
            </a:lvl5pPr>
            <a:lvl6pPr marL="2743200" lvl="5" indent="-590550">
              <a:spcBef>
                <a:spcPts val="0"/>
              </a:spcBef>
              <a:spcAft>
                <a:spcPts val="0"/>
              </a:spcAft>
              <a:buSzPts val="5700"/>
              <a:buChar char="■"/>
              <a:defRPr sz="5700"/>
            </a:lvl6pPr>
            <a:lvl7pPr marL="3200400" lvl="6" indent="-590550">
              <a:spcBef>
                <a:spcPts val="0"/>
              </a:spcBef>
              <a:spcAft>
                <a:spcPts val="0"/>
              </a:spcAft>
              <a:buSzPts val="5700"/>
              <a:buChar char="●"/>
              <a:defRPr sz="5700"/>
            </a:lvl7pPr>
            <a:lvl8pPr marL="3657600" lvl="7" indent="-590550">
              <a:spcBef>
                <a:spcPts val="0"/>
              </a:spcBef>
              <a:spcAft>
                <a:spcPts val="0"/>
              </a:spcAft>
              <a:buSzPts val="5700"/>
              <a:buChar char="○"/>
              <a:defRPr sz="5700"/>
            </a:lvl8pPr>
            <a:lvl9pPr marL="4114800" lvl="8" indent="-590550">
              <a:spcBef>
                <a:spcPts val="0"/>
              </a:spcBef>
              <a:spcAft>
                <a:spcPts val="0"/>
              </a:spcAft>
              <a:buSzPts val="5700"/>
              <a:buChar char="■"/>
              <a:defRPr sz="5700"/>
            </a:lvl9pPr>
          </a:lstStyle>
          <a:p>
            <a:endParaRPr/>
          </a:p>
        </p:txBody>
      </p:sp>
      <p:sp>
        <p:nvSpPr>
          <p:cNvPr id="24" name="Google Shape;24;p5"/>
          <p:cNvSpPr txBox="1">
            <a:spLocks noGrp="1"/>
          </p:cNvSpPr>
          <p:nvPr>
            <p:ph type="sldNum" idx="12"/>
          </p:nvPr>
        </p:nvSpPr>
        <p:spPr>
          <a:xfrm>
            <a:off x="40667798" y="29844588"/>
            <a:ext cx="2633700" cy="2518800"/>
          </a:xfrm>
          <a:prstGeom prst="rect">
            <a:avLst/>
          </a:prstGeom>
        </p:spPr>
        <p:txBody>
          <a:bodyPr spcFirstLastPara="1" wrap="square" lIns="433425" tIns="433425" rIns="433425" bIns="433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0" cy="3665400"/>
          </a:xfrm>
          <a:prstGeom prst="rect">
            <a:avLst/>
          </a:prstGeom>
        </p:spPr>
        <p:txBody>
          <a:bodyPr spcFirstLastPara="1" wrap="square" lIns="433425" tIns="433425" rIns="433425" bIns="433425" anchor="t" anchorCtr="0">
            <a:normAutofit/>
          </a:bodyPr>
          <a:lstStyle>
            <a:lvl1pPr lvl="0">
              <a:spcBef>
                <a:spcPts val="0"/>
              </a:spcBef>
              <a:spcAft>
                <a:spcPts val="0"/>
              </a:spcAft>
              <a:buSzPts val="13300"/>
              <a:buNone/>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27" name="Google Shape;27;p6"/>
          <p:cNvSpPr txBox="1">
            <a:spLocks noGrp="1"/>
          </p:cNvSpPr>
          <p:nvPr>
            <p:ph type="sldNum" idx="12"/>
          </p:nvPr>
        </p:nvSpPr>
        <p:spPr>
          <a:xfrm>
            <a:off x="40667798" y="29844588"/>
            <a:ext cx="2633700" cy="2518800"/>
          </a:xfrm>
          <a:prstGeom prst="rect">
            <a:avLst/>
          </a:prstGeom>
        </p:spPr>
        <p:txBody>
          <a:bodyPr spcFirstLastPara="1" wrap="square" lIns="433425" tIns="433425" rIns="433425" bIns="433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300"/>
          </a:xfrm>
          <a:prstGeom prst="rect">
            <a:avLst/>
          </a:prstGeom>
        </p:spPr>
        <p:txBody>
          <a:bodyPr spcFirstLastPara="1" wrap="square" lIns="433425" tIns="433425" rIns="433425" bIns="433425" anchor="b" anchorCtr="0">
            <a:normAutofit/>
          </a:bodyPr>
          <a:lstStyle>
            <a:lvl1pPr lvl="0">
              <a:spcBef>
                <a:spcPts val="0"/>
              </a:spcBef>
              <a:spcAft>
                <a:spcPts val="0"/>
              </a:spcAft>
              <a:buSzPts val="11400"/>
              <a:buNone/>
              <a:defRPr sz="11400"/>
            </a:lvl1pPr>
            <a:lvl2pPr lvl="1">
              <a:spcBef>
                <a:spcPts val="0"/>
              </a:spcBef>
              <a:spcAft>
                <a:spcPts val="0"/>
              </a:spcAft>
              <a:buSzPts val="11400"/>
              <a:buNone/>
              <a:defRPr sz="11400"/>
            </a:lvl2pPr>
            <a:lvl3pPr lvl="2">
              <a:spcBef>
                <a:spcPts val="0"/>
              </a:spcBef>
              <a:spcAft>
                <a:spcPts val="0"/>
              </a:spcAft>
              <a:buSzPts val="11400"/>
              <a:buNone/>
              <a:defRPr sz="11400"/>
            </a:lvl3pPr>
            <a:lvl4pPr lvl="3">
              <a:spcBef>
                <a:spcPts val="0"/>
              </a:spcBef>
              <a:spcAft>
                <a:spcPts val="0"/>
              </a:spcAft>
              <a:buSzPts val="11400"/>
              <a:buNone/>
              <a:defRPr sz="11400"/>
            </a:lvl4pPr>
            <a:lvl5pPr lvl="4">
              <a:spcBef>
                <a:spcPts val="0"/>
              </a:spcBef>
              <a:spcAft>
                <a:spcPts val="0"/>
              </a:spcAft>
              <a:buSzPts val="11400"/>
              <a:buNone/>
              <a:defRPr sz="11400"/>
            </a:lvl5pPr>
            <a:lvl6pPr lvl="5">
              <a:spcBef>
                <a:spcPts val="0"/>
              </a:spcBef>
              <a:spcAft>
                <a:spcPts val="0"/>
              </a:spcAft>
              <a:buSzPts val="11400"/>
              <a:buNone/>
              <a:defRPr sz="11400"/>
            </a:lvl6pPr>
            <a:lvl7pPr lvl="6">
              <a:spcBef>
                <a:spcPts val="0"/>
              </a:spcBef>
              <a:spcAft>
                <a:spcPts val="0"/>
              </a:spcAft>
              <a:buSzPts val="11400"/>
              <a:buNone/>
              <a:defRPr sz="11400"/>
            </a:lvl7pPr>
            <a:lvl8pPr lvl="7">
              <a:spcBef>
                <a:spcPts val="0"/>
              </a:spcBef>
              <a:spcAft>
                <a:spcPts val="0"/>
              </a:spcAft>
              <a:buSzPts val="11400"/>
              <a:buNone/>
              <a:defRPr sz="11400"/>
            </a:lvl8pPr>
            <a:lvl9pPr lvl="8">
              <a:spcBef>
                <a:spcPts val="0"/>
              </a:spcBef>
              <a:spcAft>
                <a:spcPts val="0"/>
              </a:spcAft>
              <a:buSzPts val="11400"/>
              <a:buNone/>
              <a:defRPr sz="11400"/>
            </a:lvl9pPr>
          </a:lstStyle>
          <a:p>
            <a:endParaRPr/>
          </a:p>
        </p:txBody>
      </p:sp>
      <p:sp>
        <p:nvSpPr>
          <p:cNvPr id="30" name="Google Shape;30;p7"/>
          <p:cNvSpPr txBox="1">
            <a:spLocks noGrp="1"/>
          </p:cNvSpPr>
          <p:nvPr>
            <p:ph type="body" idx="1"/>
          </p:nvPr>
        </p:nvSpPr>
        <p:spPr>
          <a:xfrm>
            <a:off x="1496160" y="8893440"/>
            <a:ext cx="13478400" cy="20348100"/>
          </a:xfrm>
          <a:prstGeom prst="rect">
            <a:avLst/>
          </a:prstGeom>
        </p:spPr>
        <p:txBody>
          <a:bodyPr spcFirstLastPara="1" wrap="square" lIns="433425" tIns="433425" rIns="433425" bIns="433425" anchor="t" anchorCtr="0">
            <a:normAutofit/>
          </a:bodyPr>
          <a:lstStyle>
            <a:lvl1pPr marL="457200" lvl="0" indent="-590550">
              <a:spcBef>
                <a:spcPts val="0"/>
              </a:spcBef>
              <a:spcAft>
                <a:spcPts val="0"/>
              </a:spcAft>
              <a:buSzPts val="5700"/>
              <a:buChar char="●"/>
              <a:defRPr sz="5700"/>
            </a:lvl1pPr>
            <a:lvl2pPr marL="914400" lvl="1" indent="-590550">
              <a:spcBef>
                <a:spcPts val="0"/>
              </a:spcBef>
              <a:spcAft>
                <a:spcPts val="0"/>
              </a:spcAft>
              <a:buSzPts val="5700"/>
              <a:buChar char="○"/>
              <a:defRPr sz="5700"/>
            </a:lvl2pPr>
            <a:lvl3pPr marL="1371600" lvl="2" indent="-590550">
              <a:spcBef>
                <a:spcPts val="0"/>
              </a:spcBef>
              <a:spcAft>
                <a:spcPts val="0"/>
              </a:spcAft>
              <a:buSzPts val="5700"/>
              <a:buChar char="■"/>
              <a:defRPr sz="5700"/>
            </a:lvl3pPr>
            <a:lvl4pPr marL="1828800" lvl="3" indent="-590550">
              <a:spcBef>
                <a:spcPts val="0"/>
              </a:spcBef>
              <a:spcAft>
                <a:spcPts val="0"/>
              </a:spcAft>
              <a:buSzPts val="5700"/>
              <a:buChar char="●"/>
              <a:defRPr sz="5700"/>
            </a:lvl4pPr>
            <a:lvl5pPr marL="2286000" lvl="4" indent="-590550">
              <a:spcBef>
                <a:spcPts val="0"/>
              </a:spcBef>
              <a:spcAft>
                <a:spcPts val="0"/>
              </a:spcAft>
              <a:buSzPts val="5700"/>
              <a:buChar char="○"/>
              <a:defRPr sz="5700"/>
            </a:lvl5pPr>
            <a:lvl6pPr marL="2743200" lvl="5" indent="-590550">
              <a:spcBef>
                <a:spcPts val="0"/>
              </a:spcBef>
              <a:spcAft>
                <a:spcPts val="0"/>
              </a:spcAft>
              <a:buSzPts val="5700"/>
              <a:buChar char="■"/>
              <a:defRPr sz="5700"/>
            </a:lvl6pPr>
            <a:lvl7pPr marL="3200400" lvl="6" indent="-590550">
              <a:spcBef>
                <a:spcPts val="0"/>
              </a:spcBef>
              <a:spcAft>
                <a:spcPts val="0"/>
              </a:spcAft>
              <a:buSzPts val="5700"/>
              <a:buChar char="●"/>
              <a:defRPr sz="5700"/>
            </a:lvl7pPr>
            <a:lvl8pPr marL="3657600" lvl="7" indent="-590550">
              <a:spcBef>
                <a:spcPts val="0"/>
              </a:spcBef>
              <a:spcAft>
                <a:spcPts val="0"/>
              </a:spcAft>
              <a:buSzPts val="5700"/>
              <a:buChar char="○"/>
              <a:defRPr sz="5700"/>
            </a:lvl8pPr>
            <a:lvl9pPr marL="4114800" lvl="8" indent="-590550">
              <a:spcBef>
                <a:spcPts val="0"/>
              </a:spcBef>
              <a:spcAft>
                <a:spcPts val="0"/>
              </a:spcAft>
              <a:buSzPts val="5700"/>
              <a:buChar char="■"/>
              <a:defRPr sz="5700"/>
            </a:lvl9pPr>
          </a:lstStyle>
          <a:p>
            <a:endParaRPr/>
          </a:p>
        </p:txBody>
      </p:sp>
      <p:sp>
        <p:nvSpPr>
          <p:cNvPr id="31" name="Google Shape;31;p7"/>
          <p:cNvSpPr txBox="1">
            <a:spLocks noGrp="1"/>
          </p:cNvSpPr>
          <p:nvPr>
            <p:ph type="sldNum" idx="12"/>
          </p:nvPr>
        </p:nvSpPr>
        <p:spPr>
          <a:xfrm>
            <a:off x="40667798" y="29844588"/>
            <a:ext cx="2633700" cy="2518800"/>
          </a:xfrm>
          <a:prstGeom prst="rect">
            <a:avLst/>
          </a:prstGeom>
        </p:spPr>
        <p:txBody>
          <a:bodyPr spcFirstLastPara="1" wrap="square" lIns="433425" tIns="433425" rIns="433425" bIns="433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0" cy="26181300"/>
          </a:xfrm>
          <a:prstGeom prst="rect">
            <a:avLst/>
          </a:prstGeom>
        </p:spPr>
        <p:txBody>
          <a:bodyPr spcFirstLastPara="1" wrap="square" lIns="433425" tIns="433425" rIns="433425" bIns="433425" anchor="ctr" anchorCtr="0">
            <a:normAutofit/>
          </a:bodyPr>
          <a:lstStyle>
            <a:lvl1pPr lvl="0">
              <a:spcBef>
                <a:spcPts val="0"/>
              </a:spcBef>
              <a:spcAft>
                <a:spcPts val="0"/>
              </a:spcAft>
              <a:buSzPts val="22800"/>
              <a:buNone/>
              <a:defRPr sz="22800"/>
            </a:lvl1pPr>
            <a:lvl2pPr lvl="1">
              <a:spcBef>
                <a:spcPts val="0"/>
              </a:spcBef>
              <a:spcAft>
                <a:spcPts val="0"/>
              </a:spcAft>
              <a:buSzPts val="22800"/>
              <a:buNone/>
              <a:defRPr sz="22800"/>
            </a:lvl2pPr>
            <a:lvl3pPr lvl="2">
              <a:spcBef>
                <a:spcPts val="0"/>
              </a:spcBef>
              <a:spcAft>
                <a:spcPts val="0"/>
              </a:spcAft>
              <a:buSzPts val="22800"/>
              <a:buNone/>
              <a:defRPr sz="22800"/>
            </a:lvl3pPr>
            <a:lvl4pPr lvl="3">
              <a:spcBef>
                <a:spcPts val="0"/>
              </a:spcBef>
              <a:spcAft>
                <a:spcPts val="0"/>
              </a:spcAft>
              <a:buSzPts val="22800"/>
              <a:buNone/>
              <a:defRPr sz="22800"/>
            </a:lvl4pPr>
            <a:lvl5pPr lvl="4">
              <a:spcBef>
                <a:spcPts val="0"/>
              </a:spcBef>
              <a:spcAft>
                <a:spcPts val="0"/>
              </a:spcAft>
              <a:buSzPts val="22800"/>
              <a:buNone/>
              <a:defRPr sz="22800"/>
            </a:lvl5pPr>
            <a:lvl6pPr lvl="5">
              <a:spcBef>
                <a:spcPts val="0"/>
              </a:spcBef>
              <a:spcAft>
                <a:spcPts val="0"/>
              </a:spcAft>
              <a:buSzPts val="22800"/>
              <a:buNone/>
              <a:defRPr sz="22800"/>
            </a:lvl6pPr>
            <a:lvl7pPr lvl="6">
              <a:spcBef>
                <a:spcPts val="0"/>
              </a:spcBef>
              <a:spcAft>
                <a:spcPts val="0"/>
              </a:spcAft>
              <a:buSzPts val="22800"/>
              <a:buNone/>
              <a:defRPr sz="22800"/>
            </a:lvl7pPr>
            <a:lvl8pPr lvl="7">
              <a:spcBef>
                <a:spcPts val="0"/>
              </a:spcBef>
              <a:spcAft>
                <a:spcPts val="0"/>
              </a:spcAft>
              <a:buSzPts val="22800"/>
              <a:buNone/>
              <a:defRPr sz="22800"/>
            </a:lvl8pPr>
            <a:lvl9pPr lvl="8">
              <a:spcBef>
                <a:spcPts val="0"/>
              </a:spcBef>
              <a:spcAft>
                <a:spcPts val="0"/>
              </a:spcAft>
              <a:buSzPts val="22800"/>
              <a:buNone/>
              <a:defRPr sz="22800"/>
            </a:lvl9pPr>
          </a:lstStyle>
          <a:p>
            <a:endParaRPr/>
          </a:p>
        </p:txBody>
      </p:sp>
      <p:sp>
        <p:nvSpPr>
          <p:cNvPr id="34" name="Google Shape;34;p8"/>
          <p:cNvSpPr txBox="1">
            <a:spLocks noGrp="1"/>
          </p:cNvSpPr>
          <p:nvPr>
            <p:ph type="sldNum" idx="12"/>
          </p:nvPr>
        </p:nvSpPr>
        <p:spPr>
          <a:xfrm>
            <a:off x="40667798" y="29844588"/>
            <a:ext cx="2633700" cy="2518800"/>
          </a:xfrm>
          <a:prstGeom prst="rect">
            <a:avLst/>
          </a:prstGeom>
        </p:spPr>
        <p:txBody>
          <a:bodyPr spcFirstLastPara="1" wrap="square" lIns="433425" tIns="433425" rIns="433425" bIns="433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33425" tIns="433425" rIns="433425" bIns="433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33425" tIns="433425" rIns="433425" bIns="433425" anchor="b" anchorCtr="0">
            <a:norm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33425" tIns="433425" rIns="433425" bIns="433425" anchor="t" anchorCtr="0">
            <a:normAutofit/>
          </a:bodyPr>
          <a:lstStyle>
            <a:lvl1pPr lvl="0" algn="ctr">
              <a:lnSpc>
                <a:spcPct val="100000"/>
              </a:lnSpc>
              <a:spcBef>
                <a:spcPts val="0"/>
              </a:spcBef>
              <a:spcAft>
                <a:spcPts val="0"/>
              </a:spcAft>
              <a:buSzPts val="10000"/>
              <a:buNone/>
              <a:defRPr sz="10000"/>
            </a:lvl1pPr>
            <a:lvl2pPr lvl="1" algn="ctr">
              <a:lnSpc>
                <a:spcPct val="100000"/>
              </a:lnSpc>
              <a:spcBef>
                <a:spcPts val="0"/>
              </a:spcBef>
              <a:spcAft>
                <a:spcPts val="0"/>
              </a:spcAft>
              <a:buSzPts val="10000"/>
              <a:buNone/>
              <a:defRPr sz="10000"/>
            </a:lvl2pPr>
            <a:lvl3pPr lvl="2" algn="ctr">
              <a:lnSpc>
                <a:spcPct val="100000"/>
              </a:lnSpc>
              <a:spcBef>
                <a:spcPts val="0"/>
              </a:spcBef>
              <a:spcAft>
                <a:spcPts val="0"/>
              </a:spcAft>
              <a:buSzPts val="10000"/>
              <a:buNone/>
              <a:defRPr sz="10000"/>
            </a:lvl3pPr>
            <a:lvl4pPr lvl="3" algn="ctr">
              <a:lnSpc>
                <a:spcPct val="100000"/>
              </a:lnSpc>
              <a:spcBef>
                <a:spcPts val="0"/>
              </a:spcBef>
              <a:spcAft>
                <a:spcPts val="0"/>
              </a:spcAft>
              <a:buSzPts val="10000"/>
              <a:buNone/>
              <a:defRPr sz="10000"/>
            </a:lvl4pPr>
            <a:lvl5pPr lvl="4" algn="ctr">
              <a:lnSpc>
                <a:spcPct val="100000"/>
              </a:lnSpc>
              <a:spcBef>
                <a:spcPts val="0"/>
              </a:spcBef>
              <a:spcAft>
                <a:spcPts val="0"/>
              </a:spcAft>
              <a:buSzPts val="10000"/>
              <a:buNone/>
              <a:defRPr sz="10000"/>
            </a:lvl5pPr>
            <a:lvl6pPr lvl="5" algn="ctr">
              <a:lnSpc>
                <a:spcPct val="100000"/>
              </a:lnSpc>
              <a:spcBef>
                <a:spcPts val="0"/>
              </a:spcBef>
              <a:spcAft>
                <a:spcPts val="0"/>
              </a:spcAft>
              <a:buSzPts val="10000"/>
              <a:buNone/>
              <a:defRPr sz="10000"/>
            </a:lvl6pPr>
            <a:lvl7pPr lvl="6" algn="ctr">
              <a:lnSpc>
                <a:spcPct val="100000"/>
              </a:lnSpc>
              <a:spcBef>
                <a:spcPts val="0"/>
              </a:spcBef>
              <a:spcAft>
                <a:spcPts val="0"/>
              </a:spcAft>
              <a:buSzPts val="10000"/>
              <a:buNone/>
              <a:defRPr sz="10000"/>
            </a:lvl7pPr>
            <a:lvl8pPr lvl="7" algn="ctr">
              <a:lnSpc>
                <a:spcPct val="100000"/>
              </a:lnSpc>
              <a:spcBef>
                <a:spcPts val="0"/>
              </a:spcBef>
              <a:spcAft>
                <a:spcPts val="0"/>
              </a:spcAft>
              <a:buSzPts val="10000"/>
              <a:buNone/>
              <a:defRPr sz="10000"/>
            </a:lvl8pPr>
            <a:lvl9pPr lvl="8" algn="ctr">
              <a:lnSpc>
                <a:spcPct val="100000"/>
              </a:lnSpc>
              <a:spcBef>
                <a:spcPts val="0"/>
              </a:spcBef>
              <a:spcAft>
                <a:spcPts val="0"/>
              </a:spcAft>
              <a:buSzPts val="10000"/>
              <a:buNone/>
              <a:defRPr sz="10000"/>
            </a:lvl9pPr>
          </a:lstStyle>
          <a:p>
            <a:endParaRPr/>
          </a:p>
        </p:txBody>
      </p:sp>
      <p:sp>
        <p:nvSpPr>
          <p:cNvPr id="39" name="Google Shape;39;p9"/>
          <p:cNvSpPr txBox="1">
            <a:spLocks noGrp="1"/>
          </p:cNvSpPr>
          <p:nvPr>
            <p:ph type="body" idx="2"/>
          </p:nvPr>
        </p:nvSpPr>
        <p:spPr>
          <a:xfrm>
            <a:off x="23709600" y="4634080"/>
            <a:ext cx="18417600" cy="23648700"/>
          </a:xfrm>
          <a:prstGeom prst="rect">
            <a:avLst/>
          </a:prstGeom>
        </p:spPr>
        <p:txBody>
          <a:bodyPr spcFirstLastPara="1" wrap="square" lIns="433425" tIns="433425" rIns="433425" bIns="433425" anchor="ctr" anchorCtr="0">
            <a:normAutofit/>
          </a:bodyPr>
          <a:lstStyle>
            <a:lvl1pPr marL="457200" lvl="0" indent="-768350">
              <a:spcBef>
                <a:spcPts val="0"/>
              </a:spcBef>
              <a:spcAft>
                <a:spcPts val="0"/>
              </a:spcAft>
              <a:buSzPts val="8500"/>
              <a:buChar char="●"/>
              <a:defRPr/>
            </a:lvl1pPr>
            <a:lvl2pPr marL="914400" lvl="1" indent="-647700">
              <a:spcBef>
                <a:spcPts val="0"/>
              </a:spcBef>
              <a:spcAft>
                <a:spcPts val="0"/>
              </a:spcAft>
              <a:buSzPts val="6600"/>
              <a:buChar char="○"/>
              <a:defRPr/>
            </a:lvl2pPr>
            <a:lvl3pPr marL="1371600" lvl="2" indent="-647700">
              <a:spcBef>
                <a:spcPts val="0"/>
              </a:spcBef>
              <a:spcAft>
                <a:spcPts val="0"/>
              </a:spcAft>
              <a:buSzPts val="6600"/>
              <a:buChar char="■"/>
              <a:defRPr/>
            </a:lvl3pPr>
            <a:lvl4pPr marL="1828800" lvl="3" indent="-647700">
              <a:spcBef>
                <a:spcPts val="0"/>
              </a:spcBef>
              <a:spcAft>
                <a:spcPts val="0"/>
              </a:spcAft>
              <a:buSzPts val="6600"/>
              <a:buChar char="●"/>
              <a:defRPr/>
            </a:lvl4pPr>
            <a:lvl5pPr marL="2286000" lvl="4" indent="-647700">
              <a:spcBef>
                <a:spcPts val="0"/>
              </a:spcBef>
              <a:spcAft>
                <a:spcPts val="0"/>
              </a:spcAft>
              <a:buSzPts val="6600"/>
              <a:buChar char="○"/>
              <a:defRPr/>
            </a:lvl5pPr>
            <a:lvl6pPr marL="2743200" lvl="5" indent="-647700">
              <a:spcBef>
                <a:spcPts val="0"/>
              </a:spcBef>
              <a:spcAft>
                <a:spcPts val="0"/>
              </a:spcAft>
              <a:buSzPts val="6600"/>
              <a:buChar char="■"/>
              <a:defRPr/>
            </a:lvl6pPr>
            <a:lvl7pPr marL="3200400" lvl="6" indent="-647700">
              <a:spcBef>
                <a:spcPts val="0"/>
              </a:spcBef>
              <a:spcAft>
                <a:spcPts val="0"/>
              </a:spcAft>
              <a:buSzPts val="6600"/>
              <a:buChar char="●"/>
              <a:defRPr/>
            </a:lvl7pPr>
            <a:lvl8pPr marL="3657600" lvl="7" indent="-647700">
              <a:spcBef>
                <a:spcPts val="0"/>
              </a:spcBef>
              <a:spcAft>
                <a:spcPts val="0"/>
              </a:spcAft>
              <a:buSzPts val="6600"/>
              <a:buChar char="○"/>
              <a:defRPr/>
            </a:lvl8pPr>
            <a:lvl9pPr marL="4114800" lvl="8" indent="-647700">
              <a:spcBef>
                <a:spcPts val="0"/>
              </a:spcBef>
              <a:spcAft>
                <a:spcPts val="0"/>
              </a:spcAft>
              <a:buSzPts val="6600"/>
              <a:buChar char="■"/>
              <a:defRPr/>
            </a:lvl9pPr>
          </a:lstStyle>
          <a:p>
            <a:endParaRPr/>
          </a:p>
        </p:txBody>
      </p:sp>
      <p:sp>
        <p:nvSpPr>
          <p:cNvPr id="40" name="Google Shape;40;p9"/>
          <p:cNvSpPr txBox="1">
            <a:spLocks noGrp="1"/>
          </p:cNvSpPr>
          <p:nvPr>
            <p:ph type="sldNum" idx="12"/>
          </p:nvPr>
        </p:nvSpPr>
        <p:spPr>
          <a:xfrm>
            <a:off x="40667798" y="29844588"/>
            <a:ext cx="2633700" cy="2518800"/>
          </a:xfrm>
          <a:prstGeom prst="rect">
            <a:avLst/>
          </a:prstGeom>
        </p:spPr>
        <p:txBody>
          <a:bodyPr spcFirstLastPara="1" wrap="square" lIns="433425" tIns="433425" rIns="433425" bIns="433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300" cy="3872700"/>
          </a:xfrm>
          <a:prstGeom prst="rect">
            <a:avLst/>
          </a:prstGeom>
        </p:spPr>
        <p:txBody>
          <a:bodyPr spcFirstLastPara="1" wrap="square" lIns="433425" tIns="433425" rIns="433425" bIns="433425" anchor="ctr" anchorCtr="0">
            <a:normAutofit/>
          </a:bodyPr>
          <a:lstStyle>
            <a:lvl1pPr marL="457200" lvl="0" indent="-228600">
              <a:lnSpc>
                <a:spcPct val="100000"/>
              </a:lnSpc>
              <a:spcBef>
                <a:spcPts val="0"/>
              </a:spcBef>
              <a:spcAft>
                <a:spcPts val="0"/>
              </a:spcAft>
              <a:buSzPts val="8500"/>
              <a:buNone/>
              <a:defRPr/>
            </a:lvl1pPr>
          </a:lstStyle>
          <a:p>
            <a:endParaRPr/>
          </a:p>
        </p:txBody>
      </p:sp>
      <p:sp>
        <p:nvSpPr>
          <p:cNvPr id="43" name="Google Shape;43;p10"/>
          <p:cNvSpPr txBox="1">
            <a:spLocks noGrp="1"/>
          </p:cNvSpPr>
          <p:nvPr>
            <p:ph type="sldNum" idx="12"/>
          </p:nvPr>
        </p:nvSpPr>
        <p:spPr>
          <a:xfrm>
            <a:off x="40667798" y="29844588"/>
            <a:ext cx="2633700" cy="2518800"/>
          </a:xfrm>
          <a:prstGeom prst="rect">
            <a:avLst/>
          </a:prstGeom>
        </p:spPr>
        <p:txBody>
          <a:bodyPr spcFirstLastPara="1" wrap="square" lIns="433425" tIns="433425" rIns="433425" bIns="433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0" cy="3665400"/>
          </a:xfrm>
          <a:prstGeom prst="rect">
            <a:avLst/>
          </a:prstGeom>
          <a:noFill/>
          <a:ln>
            <a:noFill/>
          </a:ln>
        </p:spPr>
        <p:txBody>
          <a:bodyPr spcFirstLastPara="1" wrap="square" lIns="433425" tIns="433425" rIns="433425" bIns="433425" anchor="t" anchorCtr="0">
            <a:normAutofit/>
          </a:bodyPr>
          <a:lstStyle>
            <a:lvl1pPr lvl="0">
              <a:spcBef>
                <a:spcPts val="0"/>
              </a:spcBef>
              <a:spcAft>
                <a:spcPts val="0"/>
              </a:spcAft>
              <a:buClr>
                <a:schemeClr val="dk1"/>
              </a:buClr>
              <a:buSzPts val="13300"/>
              <a:buNone/>
              <a:defRPr sz="13300">
                <a:solidFill>
                  <a:schemeClr val="dk1"/>
                </a:solidFill>
              </a:defRPr>
            </a:lvl1pPr>
            <a:lvl2pPr lvl="1">
              <a:spcBef>
                <a:spcPts val="0"/>
              </a:spcBef>
              <a:spcAft>
                <a:spcPts val="0"/>
              </a:spcAft>
              <a:buClr>
                <a:schemeClr val="dk1"/>
              </a:buClr>
              <a:buSzPts val="13300"/>
              <a:buNone/>
              <a:defRPr sz="13300">
                <a:solidFill>
                  <a:schemeClr val="dk1"/>
                </a:solidFill>
              </a:defRPr>
            </a:lvl2pPr>
            <a:lvl3pPr lvl="2">
              <a:spcBef>
                <a:spcPts val="0"/>
              </a:spcBef>
              <a:spcAft>
                <a:spcPts val="0"/>
              </a:spcAft>
              <a:buClr>
                <a:schemeClr val="dk1"/>
              </a:buClr>
              <a:buSzPts val="13300"/>
              <a:buNone/>
              <a:defRPr sz="13300">
                <a:solidFill>
                  <a:schemeClr val="dk1"/>
                </a:solidFill>
              </a:defRPr>
            </a:lvl3pPr>
            <a:lvl4pPr lvl="3">
              <a:spcBef>
                <a:spcPts val="0"/>
              </a:spcBef>
              <a:spcAft>
                <a:spcPts val="0"/>
              </a:spcAft>
              <a:buClr>
                <a:schemeClr val="dk1"/>
              </a:buClr>
              <a:buSzPts val="13300"/>
              <a:buNone/>
              <a:defRPr sz="13300">
                <a:solidFill>
                  <a:schemeClr val="dk1"/>
                </a:solidFill>
              </a:defRPr>
            </a:lvl4pPr>
            <a:lvl5pPr lvl="4">
              <a:spcBef>
                <a:spcPts val="0"/>
              </a:spcBef>
              <a:spcAft>
                <a:spcPts val="0"/>
              </a:spcAft>
              <a:buClr>
                <a:schemeClr val="dk1"/>
              </a:buClr>
              <a:buSzPts val="13300"/>
              <a:buNone/>
              <a:defRPr sz="13300">
                <a:solidFill>
                  <a:schemeClr val="dk1"/>
                </a:solidFill>
              </a:defRPr>
            </a:lvl5pPr>
            <a:lvl6pPr lvl="5">
              <a:spcBef>
                <a:spcPts val="0"/>
              </a:spcBef>
              <a:spcAft>
                <a:spcPts val="0"/>
              </a:spcAft>
              <a:buClr>
                <a:schemeClr val="dk1"/>
              </a:buClr>
              <a:buSzPts val="13300"/>
              <a:buNone/>
              <a:defRPr sz="13300">
                <a:solidFill>
                  <a:schemeClr val="dk1"/>
                </a:solidFill>
              </a:defRPr>
            </a:lvl6pPr>
            <a:lvl7pPr lvl="6">
              <a:spcBef>
                <a:spcPts val="0"/>
              </a:spcBef>
              <a:spcAft>
                <a:spcPts val="0"/>
              </a:spcAft>
              <a:buClr>
                <a:schemeClr val="dk1"/>
              </a:buClr>
              <a:buSzPts val="13300"/>
              <a:buNone/>
              <a:defRPr sz="13300">
                <a:solidFill>
                  <a:schemeClr val="dk1"/>
                </a:solidFill>
              </a:defRPr>
            </a:lvl7pPr>
            <a:lvl8pPr lvl="7">
              <a:spcBef>
                <a:spcPts val="0"/>
              </a:spcBef>
              <a:spcAft>
                <a:spcPts val="0"/>
              </a:spcAft>
              <a:buClr>
                <a:schemeClr val="dk1"/>
              </a:buClr>
              <a:buSzPts val="13300"/>
              <a:buNone/>
              <a:defRPr sz="13300">
                <a:solidFill>
                  <a:schemeClr val="dk1"/>
                </a:solidFill>
              </a:defRPr>
            </a:lvl8pPr>
            <a:lvl9pPr lvl="8">
              <a:spcBef>
                <a:spcPts val="0"/>
              </a:spcBef>
              <a:spcAft>
                <a:spcPts val="0"/>
              </a:spcAft>
              <a:buClr>
                <a:schemeClr val="dk1"/>
              </a:buClr>
              <a:buSzPts val="13300"/>
              <a:buNone/>
              <a:defRPr sz="13300">
                <a:solidFill>
                  <a:schemeClr val="dk1"/>
                </a:solidFill>
              </a:defRPr>
            </a:lvl9pPr>
          </a:lstStyle>
          <a:p>
            <a:endParaRPr/>
          </a:p>
        </p:txBody>
      </p:sp>
      <p:sp>
        <p:nvSpPr>
          <p:cNvPr id="7" name="Google Shape;7;p1"/>
          <p:cNvSpPr txBox="1">
            <a:spLocks noGrp="1"/>
          </p:cNvSpPr>
          <p:nvPr>
            <p:ph type="body" idx="1"/>
          </p:nvPr>
        </p:nvSpPr>
        <p:spPr>
          <a:xfrm>
            <a:off x="1496160" y="7375840"/>
            <a:ext cx="40899000" cy="21864900"/>
          </a:xfrm>
          <a:prstGeom prst="rect">
            <a:avLst/>
          </a:prstGeom>
          <a:noFill/>
          <a:ln>
            <a:noFill/>
          </a:ln>
        </p:spPr>
        <p:txBody>
          <a:bodyPr spcFirstLastPara="1" wrap="square" lIns="433425" tIns="433425" rIns="433425" bIns="433425" anchor="t" anchorCtr="0">
            <a:normAutofit/>
          </a:bodyPr>
          <a:lstStyle>
            <a:lvl1pPr marL="457200" lvl="0" indent="-768350">
              <a:lnSpc>
                <a:spcPct val="115000"/>
              </a:lnSpc>
              <a:spcBef>
                <a:spcPts val="0"/>
              </a:spcBef>
              <a:spcAft>
                <a:spcPts val="0"/>
              </a:spcAft>
              <a:buClr>
                <a:schemeClr val="dk2"/>
              </a:buClr>
              <a:buSzPts val="8500"/>
              <a:buChar char="●"/>
              <a:defRPr sz="8500">
                <a:solidFill>
                  <a:schemeClr val="dk2"/>
                </a:solidFill>
              </a:defRPr>
            </a:lvl1pPr>
            <a:lvl2pPr marL="914400" lvl="1" indent="-647700">
              <a:lnSpc>
                <a:spcPct val="115000"/>
              </a:lnSpc>
              <a:spcBef>
                <a:spcPts val="0"/>
              </a:spcBef>
              <a:spcAft>
                <a:spcPts val="0"/>
              </a:spcAft>
              <a:buClr>
                <a:schemeClr val="dk2"/>
              </a:buClr>
              <a:buSzPts val="6600"/>
              <a:buChar char="○"/>
              <a:defRPr sz="6600">
                <a:solidFill>
                  <a:schemeClr val="dk2"/>
                </a:solidFill>
              </a:defRPr>
            </a:lvl2pPr>
            <a:lvl3pPr marL="1371600" lvl="2" indent="-647700">
              <a:lnSpc>
                <a:spcPct val="115000"/>
              </a:lnSpc>
              <a:spcBef>
                <a:spcPts val="0"/>
              </a:spcBef>
              <a:spcAft>
                <a:spcPts val="0"/>
              </a:spcAft>
              <a:buClr>
                <a:schemeClr val="dk2"/>
              </a:buClr>
              <a:buSzPts val="6600"/>
              <a:buChar char="■"/>
              <a:defRPr sz="6600">
                <a:solidFill>
                  <a:schemeClr val="dk2"/>
                </a:solidFill>
              </a:defRPr>
            </a:lvl3pPr>
            <a:lvl4pPr marL="1828800" lvl="3" indent="-647700">
              <a:lnSpc>
                <a:spcPct val="115000"/>
              </a:lnSpc>
              <a:spcBef>
                <a:spcPts val="0"/>
              </a:spcBef>
              <a:spcAft>
                <a:spcPts val="0"/>
              </a:spcAft>
              <a:buClr>
                <a:schemeClr val="dk2"/>
              </a:buClr>
              <a:buSzPts val="6600"/>
              <a:buChar char="●"/>
              <a:defRPr sz="6600">
                <a:solidFill>
                  <a:schemeClr val="dk2"/>
                </a:solidFill>
              </a:defRPr>
            </a:lvl4pPr>
            <a:lvl5pPr marL="2286000" lvl="4" indent="-647700">
              <a:lnSpc>
                <a:spcPct val="115000"/>
              </a:lnSpc>
              <a:spcBef>
                <a:spcPts val="0"/>
              </a:spcBef>
              <a:spcAft>
                <a:spcPts val="0"/>
              </a:spcAft>
              <a:buClr>
                <a:schemeClr val="dk2"/>
              </a:buClr>
              <a:buSzPts val="6600"/>
              <a:buChar char="○"/>
              <a:defRPr sz="6600">
                <a:solidFill>
                  <a:schemeClr val="dk2"/>
                </a:solidFill>
              </a:defRPr>
            </a:lvl5pPr>
            <a:lvl6pPr marL="2743200" lvl="5" indent="-647700">
              <a:lnSpc>
                <a:spcPct val="115000"/>
              </a:lnSpc>
              <a:spcBef>
                <a:spcPts val="0"/>
              </a:spcBef>
              <a:spcAft>
                <a:spcPts val="0"/>
              </a:spcAft>
              <a:buClr>
                <a:schemeClr val="dk2"/>
              </a:buClr>
              <a:buSzPts val="6600"/>
              <a:buChar char="■"/>
              <a:defRPr sz="6600">
                <a:solidFill>
                  <a:schemeClr val="dk2"/>
                </a:solidFill>
              </a:defRPr>
            </a:lvl6pPr>
            <a:lvl7pPr marL="3200400" lvl="6" indent="-647700">
              <a:lnSpc>
                <a:spcPct val="115000"/>
              </a:lnSpc>
              <a:spcBef>
                <a:spcPts val="0"/>
              </a:spcBef>
              <a:spcAft>
                <a:spcPts val="0"/>
              </a:spcAft>
              <a:buClr>
                <a:schemeClr val="dk2"/>
              </a:buClr>
              <a:buSzPts val="6600"/>
              <a:buChar char="●"/>
              <a:defRPr sz="6600">
                <a:solidFill>
                  <a:schemeClr val="dk2"/>
                </a:solidFill>
              </a:defRPr>
            </a:lvl7pPr>
            <a:lvl8pPr marL="3657600" lvl="7" indent="-647700">
              <a:lnSpc>
                <a:spcPct val="115000"/>
              </a:lnSpc>
              <a:spcBef>
                <a:spcPts val="0"/>
              </a:spcBef>
              <a:spcAft>
                <a:spcPts val="0"/>
              </a:spcAft>
              <a:buClr>
                <a:schemeClr val="dk2"/>
              </a:buClr>
              <a:buSzPts val="6600"/>
              <a:buChar char="○"/>
              <a:defRPr sz="6600">
                <a:solidFill>
                  <a:schemeClr val="dk2"/>
                </a:solidFill>
              </a:defRPr>
            </a:lvl8pPr>
            <a:lvl9pPr marL="4114800" lvl="8" indent="-647700">
              <a:lnSpc>
                <a:spcPct val="115000"/>
              </a:lnSpc>
              <a:spcBef>
                <a:spcPts val="0"/>
              </a:spcBef>
              <a:spcAft>
                <a:spcPts val="0"/>
              </a:spcAft>
              <a:buClr>
                <a:schemeClr val="dk2"/>
              </a:buClr>
              <a:buSzPts val="6600"/>
              <a:buChar char="■"/>
              <a:defRPr sz="6600">
                <a:solidFill>
                  <a:schemeClr val="dk2"/>
                </a:solidFill>
              </a:defRPr>
            </a:lvl9pPr>
          </a:lstStyle>
          <a:p>
            <a:endParaRPr/>
          </a:p>
        </p:txBody>
      </p:sp>
      <p:sp>
        <p:nvSpPr>
          <p:cNvPr id="8" name="Google Shape;8;p1"/>
          <p:cNvSpPr txBox="1">
            <a:spLocks noGrp="1"/>
          </p:cNvSpPr>
          <p:nvPr>
            <p:ph type="sldNum" idx="12"/>
          </p:nvPr>
        </p:nvSpPr>
        <p:spPr>
          <a:xfrm>
            <a:off x="40667798" y="29844588"/>
            <a:ext cx="2633700" cy="2518800"/>
          </a:xfrm>
          <a:prstGeom prst="rect">
            <a:avLst/>
          </a:prstGeom>
          <a:noFill/>
          <a:ln>
            <a:noFill/>
          </a:ln>
        </p:spPr>
        <p:txBody>
          <a:bodyPr spcFirstLastPara="1" wrap="square" lIns="433425" tIns="433425" rIns="433425" bIns="433425" anchor="ctr" anchorCtr="0">
            <a:normAutofit/>
          </a:bodyPr>
          <a:lstStyle>
            <a:lvl1pPr lvl="0" algn="r">
              <a:buNone/>
              <a:defRPr sz="4700">
                <a:solidFill>
                  <a:schemeClr val="dk2"/>
                </a:solidFill>
              </a:defRPr>
            </a:lvl1pPr>
            <a:lvl2pPr lvl="1" algn="r">
              <a:buNone/>
              <a:defRPr sz="4700">
                <a:solidFill>
                  <a:schemeClr val="dk2"/>
                </a:solidFill>
              </a:defRPr>
            </a:lvl2pPr>
            <a:lvl3pPr lvl="2" algn="r">
              <a:buNone/>
              <a:defRPr sz="4700">
                <a:solidFill>
                  <a:schemeClr val="dk2"/>
                </a:solidFill>
              </a:defRPr>
            </a:lvl3pPr>
            <a:lvl4pPr lvl="3" algn="r">
              <a:buNone/>
              <a:defRPr sz="4700">
                <a:solidFill>
                  <a:schemeClr val="dk2"/>
                </a:solidFill>
              </a:defRPr>
            </a:lvl4pPr>
            <a:lvl5pPr lvl="4" algn="r">
              <a:buNone/>
              <a:defRPr sz="4700">
                <a:solidFill>
                  <a:schemeClr val="dk2"/>
                </a:solidFill>
              </a:defRPr>
            </a:lvl5pPr>
            <a:lvl6pPr lvl="5" algn="r">
              <a:buNone/>
              <a:defRPr sz="4700">
                <a:solidFill>
                  <a:schemeClr val="dk2"/>
                </a:solidFill>
              </a:defRPr>
            </a:lvl6pPr>
            <a:lvl7pPr lvl="6" algn="r">
              <a:buNone/>
              <a:defRPr sz="4700">
                <a:solidFill>
                  <a:schemeClr val="dk2"/>
                </a:solidFill>
              </a:defRPr>
            </a:lvl7pPr>
            <a:lvl8pPr lvl="7" algn="r">
              <a:buNone/>
              <a:defRPr sz="4700">
                <a:solidFill>
                  <a:schemeClr val="dk2"/>
                </a:solidFill>
              </a:defRPr>
            </a:lvl8pPr>
            <a:lvl9pPr lvl="8" algn="r">
              <a:buNone/>
              <a:defRPr sz="47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15.png"/><Relationship Id="rId15" Type="http://schemas.openxmlformats.org/officeDocument/2006/relationships/image" Target="../media/image16.jp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3.xml"/><Relationship Id="rId16"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15.png"/><Relationship Id="rId15" Type="http://schemas.openxmlformats.org/officeDocument/2006/relationships/image" Target="../media/image16.jp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jpg"/><Relationship Id="rId5" Type="http://schemas.openxmlformats.org/officeDocument/2006/relationships/image" Target="../media/image4.png"/><Relationship Id="rId15" Type="http://schemas.openxmlformats.org/officeDocument/2006/relationships/image" Target="../media/image21.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64" name="Group 63">
            <a:extLst>
              <a:ext uri="{FF2B5EF4-FFF2-40B4-BE49-F238E27FC236}">
                <a16:creationId xmlns:a16="http://schemas.microsoft.com/office/drawing/2014/main" id="{9FBA4A7E-A48E-0211-7EF1-9BCA40716D4D}"/>
              </a:ext>
            </a:extLst>
          </p:cNvPr>
          <p:cNvGrpSpPr/>
          <p:nvPr/>
        </p:nvGrpSpPr>
        <p:grpSpPr>
          <a:xfrm>
            <a:off x="38772491" y="18264661"/>
            <a:ext cx="5109715" cy="5265532"/>
            <a:chOff x="37147988" y="18250877"/>
            <a:chExt cx="5109715" cy="5265532"/>
          </a:xfrm>
        </p:grpSpPr>
        <p:pic>
          <p:nvPicPr>
            <p:cNvPr id="1032" name="Picture 8">
              <a:extLst>
                <a:ext uri="{FF2B5EF4-FFF2-40B4-BE49-F238E27FC236}">
                  <a16:creationId xmlns:a16="http://schemas.microsoft.com/office/drawing/2014/main" id="{9A75B930-8FFD-C501-A732-0348635947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10" b="9353"/>
            <a:stretch>
              <a:fillRect/>
            </a:stretch>
          </p:blipFill>
          <p:spPr bwMode="auto">
            <a:xfrm>
              <a:off x="37147988" y="18435467"/>
              <a:ext cx="5109715" cy="5080942"/>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1B5EFCFB-9E92-344D-B892-E0B0E557BE47}"/>
                </a:ext>
              </a:extLst>
            </p:cNvPr>
            <p:cNvSpPr/>
            <p:nvPr/>
          </p:nvSpPr>
          <p:spPr>
            <a:xfrm>
              <a:off x="38023800" y="18314451"/>
              <a:ext cx="4147940" cy="185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F2C2F4BE-EF03-DA84-A257-E4AF19785CCA}"/>
                </a:ext>
              </a:extLst>
            </p:cNvPr>
            <p:cNvSpPr/>
            <p:nvPr/>
          </p:nvSpPr>
          <p:spPr>
            <a:xfrm>
              <a:off x="37230050" y="18407234"/>
              <a:ext cx="656205" cy="185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E351346D-EB64-04BF-A5C7-BF0BDBED369B}"/>
                </a:ext>
              </a:extLst>
            </p:cNvPr>
            <p:cNvSpPr/>
            <p:nvPr/>
          </p:nvSpPr>
          <p:spPr>
            <a:xfrm>
              <a:off x="37997373" y="18250877"/>
              <a:ext cx="483112" cy="185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34" name="Picture 10">
            <a:extLst>
              <a:ext uri="{FF2B5EF4-FFF2-40B4-BE49-F238E27FC236}">
                <a16:creationId xmlns:a16="http://schemas.microsoft.com/office/drawing/2014/main" id="{2B6ED407-B20C-88DB-E178-E05287F7C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9365" y="11245058"/>
            <a:ext cx="15805584" cy="58550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7EC46911-C1B5-CF42-834D-C5D4F272A279}"/>
              </a:ext>
            </a:extLst>
          </p:cNvPr>
          <p:cNvPicPr>
            <a:picLocks noChangeAspect="1"/>
          </p:cNvPicPr>
          <p:nvPr/>
        </p:nvPicPr>
        <p:blipFill rotWithShape="1">
          <a:blip r:embed="rId5"/>
          <a:srcRect l="753" t="13749" r="1266" b="868"/>
          <a:stretch/>
        </p:blipFill>
        <p:spPr>
          <a:xfrm>
            <a:off x="5778905" y="19819658"/>
            <a:ext cx="7489735" cy="3232881"/>
          </a:xfrm>
          <a:prstGeom prst="rect">
            <a:avLst/>
          </a:prstGeom>
        </p:spPr>
      </p:pic>
      <p:pic>
        <p:nvPicPr>
          <p:cNvPr id="21" name="Picture 20">
            <a:extLst>
              <a:ext uri="{FF2B5EF4-FFF2-40B4-BE49-F238E27FC236}">
                <a16:creationId xmlns:a16="http://schemas.microsoft.com/office/drawing/2014/main" id="{69529072-E5B3-9445-A72F-F85030F0B2C3}"/>
              </a:ext>
            </a:extLst>
          </p:cNvPr>
          <p:cNvPicPr>
            <a:picLocks noChangeAspect="1"/>
          </p:cNvPicPr>
          <p:nvPr/>
        </p:nvPicPr>
        <p:blipFill rotWithShape="1">
          <a:blip r:embed="rId6"/>
          <a:srcRect l="2797" t="7220" r="1612"/>
          <a:stretch/>
        </p:blipFill>
        <p:spPr>
          <a:xfrm>
            <a:off x="5699483" y="15747500"/>
            <a:ext cx="7612588" cy="3759625"/>
          </a:xfrm>
          <a:prstGeom prst="rect">
            <a:avLst/>
          </a:prstGeom>
        </p:spPr>
      </p:pic>
      <p:sp>
        <p:nvSpPr>
          <p:cNvPr id="149" name="Google Shape;149;p15"/>
          <p:cNvSpPr txBox="1"/>
          <p:nvPr/>
        </p:nvSpPr>
        <p:spPr>
          <a:xfrm>
            <a:off x="-4887" y="6620018"/>
            <a:ext cx="13236025" cy="7617440"/>
          </a:xfrm>
          <a:prstGeom prst="rect">
            <a:avLst/>
          </a:prstGeom>
          <a:noFill/>
          <a:ln>
            <a:noFill/>
          </a:ln>
        </p:spPr>
        <p:txBody>
          <a:bodyPr spcFirstLastPara="1" wrap="square" lIns="91425" tIns="91425" rIns="91425" bIns="91425" anchor="t" anchorCtr="0">
            <a:spAutoFit/>
          </a:bodyPr>
          <a:lstStyle/>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Direct laser acceleration (DLA) offers a means of generating high-charge broadband MeV to GeV electron beams.</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Prior experiments at OMEGA EP demonstrate that the efficacy of DLA is highly sensitive to laser geometry and channel formation.</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Experiments typically use helium as the target gas due to its relatively low ionization threshold.</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We investigate the incorporation of ionization effects into a DLA experiment to enhance beam charge [1, 2].</a:t>
            </a:r>
          </a:p>
          <a:p>
            <a:pPr marL="463550" lvl="2"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Particle-in-cell simulations are used to further investigate schemes that utilize ionization effects to improve DLA performance.</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We find that by doping the target with heavier gases, a higher charge and X-ray yield may be obtained.</a:t>
            </a:r>
          </a:p>
        </p:txBody>
      </p:sp>
      <p:sp>
        <p:nvSpPr>
          <p:cNvPr id="144" name="Google Shape;144;p15"/>
          <p:cNvSpPr/>
          <p:nvPr/>
        </p:nvSpPr>
        <p:spPr>
          <a:xfrm>
            <a:off x="-4887" y="19257"/>
            <a:ext cx="43863429" cy="5180865"/>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txBox="1"/>
          <p:nvPr/>
        </p:nvSpPr>
        <p:spPr>
          <a:xfrm>
            <a:off x="4571229" y="715028"/>
            <a:ext cx="33880200" cy="1415742"/>
          </a:xfrm>
          <a:prstGeom prst="rect">
            <a:avLst/>
          </a:prstGeom>
          <a:noFill/>
          <a:ln>
            <a:noFill/>
          </a:ln>
        </p:spPr>
        <p:txBody>
          <a:bodyPr spcFirstLastPara="1" wrap="square" lIns="91425" tIns="91425" rIns="91425" bIns="91425" anchor="t" anchorCtr="0">
            <a:spAutoFit/>
          </a:bodyPr>
          <a:lstStyle/>
          <a:p>
            <a:pPr algn="just">
              <a:defRPr/>
            </a:pPr>
            <a:r>
              <a:rPr lang="en-US" sz="8000" b="1" dirty="0">
                <a:solidFill>
                  <a:schemeClr val="bg1"/>
                </a:solidFill>
                <a:latin typeface="Times New Roman" panose="02020603050405020304" pitchFamily="18" charset="0"/>
                <a:cs typeface="Times New Roman" panose="02020603050405020304" pitchFamily="18" charset="0"/>
              </a:rPr>
              <a:t>Harnessing Ionization Effects for Direct Laser Acceleration of Electrons</a:t>
            </a:r>
          </a:p>
        </p:txBody>
      </p:sp>
      <p:sp>
        <p:nvSpPr>
          <p:cNvPr id="146" name="Google Shape;146;p15"/>
          <p:cNvSpPr txBox="1"/>
          <p:nvPr/>
        </p:nvSpPr>
        <p:spPr>
          <a:xfrm>
            <a:off x="4571229" y="2349974"/>
            <a:ext cx="32904046" cy="2400627"/>
          </a:xfrm>
          <a:prstGeom prst="rect">
            <a:avLst/>
          </a:prstGeom>
          <a:noFill/>
          <a:ln>
            <a:noFill/>
          </a:ln>
        </p:spPr>
        <p:txBody>
          <a:bodyPr spcFirstLastPara="1" wrap="square" lIns="91425" tIns="91425" rIns="91425" bIns="91425" anchor="t" anchorCtr="0">
            <a:spAutoFit/>
          </a:bodyPr>
          <a:lstStyle/>
          <a:p>
            <a:r>
              <a:rPr lang="en-US" sz="4000" dirty="0">
                <a:solidFill>
                  <a:schemeClr val="bg1"/>
                </a:solidFill>
                <a:latin typeface="Times New Roman" panose="02020603050405020304" pitchFamily="18" charset="0"/>
                <a:cs typeface="Times New Roman" panose="02020603050405020304" pitchFamily="18" charset="0"/>
              </a:rPr>
              <a:t>Nicolas M. Kalem</a:t>
            </a:r>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 Veronica Contreras</a:t>
            </a:r>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 Alexey V. Arefiev</a:t>
            </a:r>
            <a:r>
              <a:rPr lang="en-US" sz="4000" baseline="30000" dirty="0">
                <a:solidFill>
                  <a:schemeClr val="bg1"/>
                </a:solidFill>
                <a:latin typeface="Times New Roman" panose="02020603050405020304" pitchFamily="18" charset="0"/>
                <a:cs typeface="Times New Roman" panose="02020603050405020304" pitchFamily="18" charset="0"/>
              </a:rPr>
              <a:t>2</a:t>
            </a:r>
            <a:r>
              <a:rPr lang="en-US" sz="4000" dirty="0">
                <a:solidFill>
                  <a:schemeClr val="bg1"/>
                </a:solidFill>
                <a:latin typeface="Times New Roman" panose="02020603050405020304" pitchFamily="18" charset="0"/>
                <a:cs typeface="Times New Roman" panose="02020603050405020304" pitchFamily="18" charset="0"/>
              </a:rPr>
              <a:t>, Robert Babjak</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Marija Vranic</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Jessica Shaw</a:t>
            </a:r>
            <a:r>
              <a:rPr lang="en-US" sz="4000" baseline="30000" dirty="0">
                <a:solidFill>
                  <a:schemeClr val="bg1"/>
                </a:solidFill>
                <a:latin typeface="Times New Roman" panose="02020603050405020304" pitchFamily="18" charset="0"/>
                <a:cs typeface="Times New Roman" panose="02020603050405020304" pitchFamily="18" charset="0"/>
              </a:rPr>
              <a:t>4</a:t>
            </a:r>
            <a:r>
              <a:rPr lang="en-US" sz="4000" dirty="0">
                <a:solidFill>
                  <a:schemeClr val="bg1"/>
                </a:solidFill>
                <a:latin typeface="Times New Roman" panose="02020603050405020304" pitchFamily="18" charset="0"/>
                <a:cs typeface="Times New Roman" panose="02020603050405020304" pitchFamily="18" charset="0"/>
              </a:rPr>
              <a:t>, Hui Chen</a:t>
            </a:r>
            <a:r>
              <a:rPr lang="en-US" sz="4000" baseline="30000" dirty="0">
                <a:solidFill>
                  <a:schemeClr val="bg1"/>
                </a:solidFill>
                <a:latin typeface="Times New Roman" panose="02020603050405020304" pitchFamily="18" charset="0"/>
                <a:cs typeface="Times New Roman" panose="02020603050405020304" pitchFamily="18" charset="0"/>
              </a:rPr>
              <a:t>5</a:t>
            </a:r>
            <a:r>
              <a:rPr lang="en-US" sz="4000" dirty="0">
                <a:solidFill>
                  <a:schemeClr val="bg1"/>
                </a:solidFill>
                <a:latin typeface="Times New Roman" panose="02020603050405020304" pitchFamily="18" charset="0"/>
                <a:cs typeface="Times New Roman" panose="02020603050405020304" pitchFamily="18" charset="0"/>
              </a:rPr>
              <a:t>, Félicie Albert</a:t>
            </a:r>
            <a:r>
              <a:rPr lang="en-US" sz="4000" baseline="30000" dirty="0">
                <a:solidFill>
                  <a:schemeClr val="bg1"/>
                </a:solidFill>
                <a:latin typeface="Times New Roman" panose="02020603050405020304" pitchFamily="18" charset="0"/>
                <a:cs typeface="Times New Roman" panose="02020603050405020304" pitchFamily="18" charset="0"/>
              </a:rPr>
              <a:t>5</a:t>
            </a:r>
            <a:r>
              <a:rPr lang="en-US" sz="4000" dirty="0">
                <a:solidFill>
                  <a:schemeClr val="bg1"/>
                </a:solidFill>
                <a:latin typeface="Times New Roman" panose="02020603050405020304" pitchFamily="18" charset="0"/>
                <a:cs typeface="Times New Roman" panose="02020603050405020304" pitchFamily="18" charset="0"/>
              </a:rPr>
              <a:t>, Louise Willingale</a:t>
            </a:r>
            <a:r>
              <a:rPr lang="en-US" sz="4000" baseline="30000" dirty="0">
                <a:solidFill>
                  <a:schemeClr val="bg1"/>
                </a:solidFill>
                <a:latin typeface="Times New Roman" panose="02020603050405020304" pitchFamily="18" charset="0"/>
                <a:cs typeface="Times New Roman" panose="02020603050405020304" pitchFamily="18" charset="0"/>
              </a:rPr>
              <a:t>1</a:t>
            </a:r>
          </a:p>
          <a:p>
            <a:endParaRPr lang="en-US" sz="3600" baseline="30000" dirty="0">
              <a:solidFill>
                <a:schemeClr val="bg1"/>
              </a:solidFill>
              <a:latin typeface="Times New Roman" panose="02020603050405020304" pitchFamily="18" charset="0"/>
              <a:cs typeface="Times New Roman" panose="02020603050405020304" pitchFamily="18" charset="0"/>
            </a:endParaRPr>
          </a:p>
          <a:p>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University of Michigan, Ann Arbor, MI , </a:t>
            </a:r>
            <a:r>
              <a:rPr lang="en-US" sz="4000" baseline="30000" dirty="0">
                <a:solidFill>
                  <a:schemeClr val="bg1"/>
                </a:solidFill>
                <a:latin typeface="Times New Roman" panose="02020603050405020304" pitchFamily="18" charset="0"/>
                <a:cs typeface="Times New Roman" panose="02020603050405020304" pitchFamily="18" charset="0"/>
              </a:rPr>
              <a:t>2</a:t>
            </a:r>
            <a:r>
              <a:rPr lang="en-US" sz="4000" dirty="0">
                <a:solidFill>
                  <a:schemeClr val="bg1"/>
                </a:solidFill>
                <a:latin typeface="Times New Roman" panose="02020603050405020304" pitchFamily="18" charset="0"/>
                <a:cs typeface="Times New Roman" panose="02020603050405020304" pitchFamily="18" charset="0"/>
              </a:rPr>
              <a:t>University of California, San Diego, CA, </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GoLP/IPFN, Instituto Superior Técnico, University of Lisbon, Portugal, </a:t>
            </a:r>
            <a:r>
              <a:rPr lang="en-US" sz="4000" baseline="30000" dirty="0">
                <a:solidFill>
                  <a:schemeClr val="bg1"/>
                </a:solidFill>
                <a:latin typeface="Times New Roman" panose="02020603050405020304" pitchFamily="18" charset="0"/>
                <a:cs typeface="Times New Roman" panose="02020603050405020304" pitchFamily="18" charset="0"/>
              </a:rPr>
              <a:t>4</a:t>
            </a:r>
            <a:r>
              <a:rPr lang="en-US" sz="4000" dirty="0">
                <a:solidFill>
                  <a:schemeClr val="bg1"/>
                </a:solidFill>
                <a:latin typeface="Times New Roman" panose="02020603050405020304" pitchFamily="18" charset="0"/>
                <a:cs typeface="Times New Roman" panose="02020603050405020304" pitchFamily="18" charset="0"/>
              </a:rPr>
              <a:t>Laboratory for Laser Energetics, Rochester, NY , </a:t>
            </a:r>
            <a:r>
              <a:rPr lang="en-US" sz="4000" baseline="30000" dirty="0">
                <a:solidFill>
                  <a:schemeClr val="bg1"/>
                </a:solidFill>
                <a:latin typeface="Times New Roman" panose="02020603050405020304" pitchFamily="18" charset="0"/>
                <a:cs typeface="Times New Roman" panose="02020603050405020304" pitchFamily="18" charset="0"/>
              </a:rPr>
              <a:t>5</a:t>
            </a:r>
            <a:r>
              <a:rPr lang="en-US" sz="4000" dirty="0">
                <a:solidFill>
                  <a:schemeClr val="bg1"/>
                </a:solidFill>
                <a:latin typeface="Times New Roman" panose="02020603050405020304" pitchFamily="18" charset="0"/>
                <a:cs typeface="Times New Roman" panose="02020603050405020304" pitchFamily="18" charset="0"/>
              </a:rPr>
              <a:t>Lawrence Livermore National Laboratory, CA</a:t>
            </a:r>
          </a:p>
        </p:txBody>
      </p:sp>
      <p:sp>
        <p:nvSpPr>
          <p:cNvPr id="162" name="Google Shape;162;p15"/>
          <p:cNvSpPr txBox="1"/>
          <p:nvPr/>
        </p:nvSpPr>
        <p:spPr>
          <a:xfrm>
            <a:off x="1" y="15695172"/>
            <a:ext cx="5874865" cy="11953242"/>
          </a:xfrm>
          <a:prstGeom prst="rect">
            <a:avLst/>
          </a:prstGeom>
          <a:noFill/>
          <a:ln>
            <a:noFill/>
          </a:ln>
        </p:spPr>
        <p:txBody>
          <a:bodyPr spcFirstLastPara="1" wrap="square" lIns="91425" tIns="91425" rIns="91425" bIns="91425" anchor="t" anchorCtr="0">
            <a:spAutoFit/>
          </a:bodyPr>
          <a:lstStyle/>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DLA may occur when focusing a short-pulse laser to high intensities onto an </a:t>
            </a:r>
            <a:r>
              <a:rPr lang="en-US" sz="3500" dirty="0" err="1">
                <a:solidFill>
                  <a:schemeClr val="tx1"/>
                </a:solidFill>
                <a:latin typeface="Times New Roman" panose="02020603050405020304" pitchFamily="18" charset="0"/>
                <a:ea typeface="Roboto"/>
                <a:cs typeface="Times New Roman" panose="02020603050405020304" pitchFamily="18" charset="0"/>
                <a:sym typeface="Roboto"/>
              </a:rPr>
              <a:t>underdense</a:t>
            </a:r>
            <a:r>
              <a:rPr lang="en-US" sz="3500" dirty="0">
                <a:solidFill>
                  <a:schemeClr val="tx1"/>
                </a:solidFill>
                <a:latin typeface="Times New Roman" panose="02020603050405020304" pitchFamily="18" charset="0"/>
                <a:ea typeface="Roboto"/>
                <a:cs typeface="Times New Roman" panose="02020603050405020304" pitchFamily="18" charset="0"/>
                <a:sym typeface="Roboto"/>
              </a:rPr>
              <a:t> gas target.</a:t>
            </a:r>
          </a:p>
          <a:p>
            <a:pPr marL="463550"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The ponderomotive force expels electrons to form a channel.</a:t>
            </a:r>
          </a:p>
          <a:p>
            <a:pPr marL="463550"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Inside the channel, transverse electric and azimuthal magnetic fields are generated.</a:t>
            </a:r>
          </a:p>
          <a:p>
            <a:pPr marL="463550" lvl="7"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Slow ion expansion provides stability of the channel over the picosecond timescale.</a:t>
            </a:r>
          </a:p>
          <a:p>
            <a:pPr marL="463550"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Channel fields induce </a:t>
            </a:r>
            <a:r>
              <a:rPr lang="en-US" sz="3500" dirty="0" err="1">
                <a:solidFill>
                  <a:schemeClr val="tx1"/>
                </a:solidFill>
                <a:latin typeface="Times New Roman" panose="02020603050405020304" pitchFamily="18" charset="0"/>
                <a:ea typeface="Roboto"/>
                <a:cs typeface="Times New Roman" panose="02020603050405020304" pitchFamily="18" charset="0"/>
                <a:sym typeface="Roboto"/>
              </a:rPr>
              <a:t>betatron</a:t>
            </a:r>
            <a:r>
              <a:rPr lang="en-US" sz="3500" dirty="0">
                <a:solidFill>
                  <a:schemeClr val="tx1"/>
                </a:solidFill>
                <a:latin typeface="Times New Roman" panose="02020603050405020304" pitchFamily="18" charset="0"/>
                <a:ea typeface="Roboto"/>
                <a:cs typeface="Times New Roman" panose="02020603050405020304" pitchFamily="18" charset="0"/>
                <a:sym typeface="Roboto"/>
              </a:rPr>
              <a:t> motion of electrons, leading to energy gain when resonance with the laser field is achieved.</a:t>
            </a:r>
          </a:p>
        </p:txBody>
      </p:sp>
      <p:sp>
        <p:nvSpPr>
          <p:cNvPr id="171" name="Google Shape;171;p15"/>
          <p:cNvSpPr txBox="1"/>
          <p:nvPr/>
        </p:nvSpPr>
        <p:spPr>
          <a:xfrm>
            <a:off x="30818169" y="6585834"/>
            <a:ext cx="13035487" cy="6647943"/>
          </a:xfrm>
          <a:prstGeom prst="rect">
            <a:avLst/>
          </a:prstGeom>
          <a:noFill/>
          <a:ln w="28575">
            <a:solidFill>
              <a:schemeClr val="tx1"/>
            </a:solidFill>
          </a:ln>
        </p:spPr>
        <p:txBody>
          <a:bodyPr spcFirstLastPara="1" wrap="square" lIns="91425" tIns="91425" rIns="91425" bIns="91425" anchor="t" anchorCtr="0">
            <a:spAutoFit/>
          </a:bodyPr>
          <a:lstStyle/>
          <a:p>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Ultimately, we find that by incorporating ionization effects into a DLA experiment in an </a:t>
            </a:r>
            <a:r>
              <a:rPr lang="en-US" sz="3500" dirty="0" err="1">
                <a:solidFill>
                  <a:schemeClr val="tx1"/>
                </a:solidFill>
                <a:latin typeface="Times New Roman" panose="02020603050405020304" pitchFamily="18" charset="0"/>
                <a:ea typeface="Roboto" panose="02000000000000000000" pitchFamily="2" charset="0"/>
                <a:cs typeface="Times New Roman" panose="02020603050405020304" pitchFamily="18" charset="0"/>
              </a:rPr>
              <a:t>underdense</a:t>
            </a:r>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plasma, a greater electron beam charge may be obtained. By increasing the fraction of N</a:t>
            </a:r>
            <a:r>
              <a:rPr lang="en-US" sz="3500" baseline="-250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2</a:t>
            </a:r>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to He in our target, we observe as much as a 70% increase in charge, corresponding to approximately 450 </a:t>
            </a:r>
            <a:r>
              <a:rPr lang="en-US" sz="3500" dirty="0" err="1">
                <a:solidFill>
                  <a:schemeClr val="tx1"/>
                </a:solidFill>
                <a:latin typeface="Times New Roman" panose="02020603050405020304" pitchFamily="18" charset="0"/>
                <a:ea typeface="Roboto" panose="02000000000000000000" pitchFamily="2" charset="0"/>
                <a:cs typeface="Times New Roman" panose="02020603050405020304" pitchFamily="18" charset="0"/>
              </a:rPr>
              <a:t>nC</a:t>
            </a:r>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of 1-120 MeV electrons. Ross filter analysis of the low-energy </a:t>
            </a:r>
            <a:r>
              <a:rPr lang="en-US" sz="3500" dirty="0" err="1">
                <a:solidFill>
                  <a:schemeClr val="tx1"/>
                </a:solidFill>
                <a:latin typeface="Times New Roman" panose="02020603050405020304" pitchFamily="18" charset="0"/>
                <a:ea typeface="Roboto" panose="02000000000000000000" pitchFamily="2" charset="0"/>
                <a:cs typeface="Times New Roman" panose="02020603050405020304" pitchFamily="18" charset="0"/>
              </a:rPr>
              <a:t>betatron</a:t>
            </a:r>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X-rays shows that there is also an order of magnitude increase in flux. Preliminary simulations of a comparable DLA setup reaffirm the observation that progressively increasing the ratio of N</a:t>
            </a:r>
            <a:r>
              <a:rPr lang="en-US" sz="3500" baseline="-250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2</a:t>
            </a:r>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to He in the target increases the overall electron beam charge. However, simulations also predict an increase in average energy with progressive doping. Investigating this discrepancy with experimental findings is ongoing.</a:t>
            </a:r>
          </a:p>
        </p:txBody>
      </p:sp>
      <p:sp>
        <p:nvSpPr>
          <p:cNvPr id="174" name="Google Shape;174;p15"/>
          <p:cNvSpPr txBox="1"/>
          <p:nvPr/>
        </p:nvSpPr>
        <p:spPr>
          <a:xfrm>
            <a:off x="30667450" y="25095238"/>
            <a:ext cx="13192412" cy="2215961"/>
          </a:xfrm>
          <a:prstGeom prst="rect">
            <a:avLst/>
          </a:prstGeom>
          <a:noFill/>
          <a:ln>
            <a:noFill/>
          </a:ln>
        </p:spPr>
        <p:txBody>
          <a:bodyPr spcFirstLastPara="1" wrap="square" lIns="91440" tIns="91425" rIns="91425" bIns="91425" anchor="t" anchorCtr="0">
            <a:spAutoFit/>
          </a:bodyPr>
          <a:lstStyle/>
          <a:p>
            <a:r>
              <a:rPr lang="en-US" sz="2200" dirty="0">
                <a:solidFill>
                  <a:schemeClr val="tx1"/>
                </a:solidFill>
                <a:latin typeface="Times New Roman" panose="02020603050405020304" pitchFamily="18" charset="0"/>
                <a:cs typeface="Times New Roman" panose="02020603050405020304" pitchFamily="18" charset="0"/>
              </a:rPr>
              <a:t>The experiment was conducted at the Omega Laser Facility with the beam time through the National Laser Users’ Facility user program. This material is based upon work supported by the Department of Energy [National Nuclear Security Administration] University of Rochester “National Inertial Confinement Fusion Program” under Award Number(s) DE-NA0004144. This material is based upon work supported by the Department of Energy National Nuclear Security Administration under Award Number DE-NA0004203. The authors would like to acknowledge the OSIRIS Consortium, consisting of UCLA and IST (Lisbon, Portugal) for providing access to the OSIRIS</a:t>
            </a:r>
          </a:p>
        </p:txBody>
      </p:sp>
      <p:sp>
        <p:nvSpPr>
          <p:cNvPr id="177" name="Google Shape;177;p15"/>
          <p:cNvSpPr txBox="1"/>
          <p:nvPr/>
        </p:nvSpPr>
        <p:spPr>
          <a:xfrm>
            <a:off x="30670911" y="30174412"/>
            <a:ext cx="13187632" cy="2662237"/>
          </a:xfrm>
          <a:prstGeom prst="rect">
            <a:avLst/>
          </a:prstGeom>
          <a:noFill/>
          <a:ln>
            <a:noFill/>
          </a:ln>
        </p:spPr>
        <p:txBody>
          <a:bodyPr spcFirstLastPara="1" wrap="square" lIns="91425" tIns="91425" rIns="91425" bIns="91425" anchor="t" anchorCtr="0">
            <a:spAutoFit/>
          </a:bodyPr>
          <a:lstStyle/>
          <a:p>
            <a:pPr marL="45720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McGuffey, C., et al. "Ionization induced trapping in a laser </a:t>
            </a:r>
            <a:r>
              <a:rPr lang="en-US" sz="2000" dirty="0" err="1">
                <a:solidFill>
                  <a:schemeClr val="tx1"/>
                </a:solidFill>
                <a:latin typeface="Times New Roman" panose="02020603050405020304" pitchFamily="18" charset="0"/>
                <a:cs typeface="Times New Roman" panose="02020603050405020304" pitchFamily="18" charset="0"/>
              </a:rPr>
              <a:t>wakefield</a:t>
            </a:r>
            <a:r>
              <a:rPr lang="en-US" sz="2000" dirty="0">
                <a:solidFill>
                  <a:schemeClr val="tx1"/>
                </a:solidFill>
                <a:latin typeface="Times New Roman" panose="02020603050405020304" pitchFamily="18" charset="0"/>
                <a:cs typeface="Times New Roman" panose="02020603050405020304" pitchFamily="18" charset="0"/>
              </a:rPr>
              <a:t> accelerator." </a:t>
            </a:r>
            <a:r>
              <a:rPr lang="en-US" sz="2000" i="1" dirty="0">
                <a:solidFill>
                  <a:schemeClr val="tx1"/>
                </a:solidFill>
                <a:latin typeface="Times New Roman" panose="02020603050405020304" pitchFamily="18" charset="0"/>
                <a:cs typeface="Times New Roman" panose="02020603050405020304" pitchFamily="18" charset="0"/>
              </a:rPr>
              <a:t>Physical review letters</a:t>
            </a:r>
            <a:r>
              <a:rPr lang="en-US" sz="2000" dirty="0">
                <a:solidFill>
                  <a:schemeClr val="tx1"/>
                </a:solidFill>
                <a:latin typeface="Times New Roman" panose="02020603050405020304" pitchFamily="18" charset="0"/>
                <a:cs typeface="Times New Roman" panose="02020603050405020304" pitchFamily="18" charset="0"/>
              </a:rPr>
              <a:t> 104.2 (2010): 025004. </a:t>
            </a:r>
          </a:p>
          <a:p>
            <a:pPr marL="45720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Shaw, J. L., et al. "Role of direct laser acceleration of electrons in a laser </a:t>
            </a:r>
            <a:r>
              <a:rPr lang="en-US" sz="2000" dirty="0" err="1">
                <a:solidFill>
                  <a:schemeClr val="tx1"/>
                </a:solidFill>
                <a:latin typeface="Times New Roman" panose="02020603050405020304" pitchFamily="18" charset="0"/>
                <a:cs typeface="Times New Roman" panose="02020603050405020304" pitchFamily="18" charset="0"/>
              </a:rPr>
              <a:t>wakefield</a:t>
            </a:r>
            <a:r>
              <a:rPr lang="en-US" sz="2000" dirty="0">
                <a:solidFill>
                  <a:schemeClr val="tx1"/>
                </a:solidFill>
                <a:latin typeface="Times New Roman" panose="02020603050405020304" pitchFamily="18" charset="0"/>
                <a:cs typeface="Times New Roman" panose="02020603050405020304" pitchFamily="18" charset="0"/>
              </a:rPr>
              <a:t> accelerator with ionization injection." </a:t>
            </a:r>
            <a:r>
              <a:rPr lang="en-US" sz="2000" i="1" dirty="0">
                <a:solidFill>
                  <a:schemeClr val="tx1"/>
                </a:solidFill>
                <a:latin typeface="Times New Roman" panose="02020603050405020304" pitchFamily="18" charset="0"/>
                <a:cs typeface="Times New Roman" panose="02020603050405020304" pitchFamily="18" charset="0"/>
              </a:rPr>
              <a:t>Physical review letters</a:t>
            </a:r>
            <a:r>
              <a:rPr lang="en-US" sz="2000" dirty="0">
                <a:solidFill>
                  <a:schemeClr val="tx1"/>
                </a:solidFill>
                <a:latin typeface="Times New Roman" panose="02020603050405020304" pitchFamily="18" charset="0"/>
                <a:cs typeface="Times New Roman" panose="02020603050405020304" pitchFamily="18" charset="0"/>
              </a:rPr>
              <a:t> 118.6 (2017): 064801. </a:t>
            </a:r>
          </a:p>
          <a:p>
            <a:pPr marL="457200" lvl="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Tang, H., et al. "The influence of laser focusing conditions on the direct laser acceleration of electrons." </a:t>
            </a:r>
            <a:r>
              <a:rPr lang="en-US" sz="2000" i="1" dirty="0">
                <a:solidFill>
                  <a:schemeClr val="tx1"/>
                </a:solidFill>
                <a:latin typeface="Times New Roman" panose="02020603050405020304" pitchFamily="18" charset="0"/>
                <a:cs typeface="Times New Roman" panose="02020603050405020304" pitchFamily="18" charset="0"/>
              </a:rPr>
              <a:t>New Journal of Physics</a:t>
            </a:r>
            <a:r>
              <a:rPr lang="en-US" sz="2000" dirty="0">
                <a:solidFill>
                  <a:schemeClr val="tx1"/>
                </a:solidFill>
                <a:latin typeface="Times New Roman" panose="02020603050405020304" pitchFamily="18" charset="0"/>
                <a:cs typeface="Times New Roman" panose="02020603050405020304" pitchFamily="18" charset="0"/>
              </a:rPr>
              <a:t> 26.5 (2024): 053010.</a:t>
            </a:r>
          </a:p>
          <a:p>
            <a:pPr marL="457200" lvl="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Tang, </a:t>
            </a:r>
            <a:r>
              <a:rPr lang="en-US" sz="2000" dirty="0" err="1">
                <a:solidFill>
                  <a:schemeClr val="tx1"/>
                </a:solidFill>
                <a:latin typeface="Times New Roman" panose="02020603050405020304" pitchFamily="18" charset="0"/>
                <a:cs typeface="Times New Roman" panose="02020603050405020304" pitchFamily="18" charset="0"/>
              </a:rPr>
              <a:t>Hongmei</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a:solidFill>
                  <a:schemeClr val="tx1"/>
                </a:solidFill>
                <a:latin typeface="Times New Roman" panose="02020603050405020304" pitchFamily="18" charset="0"/>
                <a:cs typeface="Times New Roman" panose="02020603050405020304" pitchFamily="18" charset="0"/>
              </a:rPr>
              <a:t>The Measurement and Optimization of Direct Laser Acceleration</a:t>
            </a:r>
            <a:r>
              <a:rPr lang="en-US" sz="2000" dirty="0">
                <a:solidFill>
                  <a:schemeClr val="tx1"/>
                </a:solidFill>
                <a:latin typeface="Times New Roman" panose="02020603050405020304" pitchFamily="18" charset="0"/>
                <a:cs typeface="Times New Roman" panose="02020603050405020304" pitchFamily="18" charset="0"/>
              </a:rPr>
              <a:t>. Diss. University of Michigan, 2023.</a:t>
            </a:r>
            <a:endParaRPr lang="en-US" sz="2000" dirty="0">
              <a:solidFill>
                <a:schemeClr val="tx1"/>
              </a:solidFill>
              <a:latin typeface="Times New Roman" panose="02020603050405020304" pitchFamily="18" charset="0"/>
              <a:ea typeface="Roboto"/>
              <a:cs typeface="Times New Roman" panose="02020603050405020304" pitchFamily="18" charset="0"/>
              <a:sym typeface="Roboto"/>
            </a:endParaRPr>
          </a:p>
        </p:txBody>
      </p:sp>
      <p:pic>
        <p:nvPicPr>
          <p:cNvPr id="184" name="Google Shape;184;p15"/>
          <p:cNvPicPr preferRelativeResize="0">
            <a:picLocks noChangeAspect="1"/>
          </p:cNvPicPr>
          <p:nvPr/>
        </p:nvPicPr>
        <p:blipFill rotWithShape="1">
          <a:blip r:embed="rId7">
            <a:alphaModFix/>
          </a:blip>
          <a:srcRect t="10248" r="25639" b="47784"/>
          <a:stretch/>
        </p:blipFill>
        <p:spPr>
          <a:xfrm>
            <a:off x="29425148" y="45585"/>
            <a:ext cx="14466052" cy="5191953"/>
          </a:xfrm>
          <a:prstGeom prst="rect">
            <a:avLst/>
          </a:prstGeom>
          <a:noFill/>
          <a:ln>
            <a:noFill/>
          </a:ln>
        </p:spPr>
      </p:pic>
      <p:pic>
        <p:nvPicPr>
          <p:cNvPr id="3" name="Picture 2">
            <a:extLst>
              <a:ext uri="{FF2B5EF4-FFF2-40B4-BE49-F238E27FC236}">
                <a16:creationId xmlns:a16="http://schemas.microsoft.com/office/drawing/2014/main" id="{88B28BBC-6C5D-080D-789A-CCAA3FDD2477}"/>
              </a:ext>
            </a:extLst>
          </p:cNvPr>
          <p:cNvPicPr>
            <a:picLocks noChangeAspect="1"/>
          </p:cNvPicPr>
          <p:nvPr/>
        </p:nvPicPr>
        <p:blipFill rotWithShape="1">
          <a:blip r:embed="rId8"/>
          <a:srcRect t="11146" b="27493"/>
          <a:stretch/>
        </p:blipFill>
        <p:spPr>
          <a:xfrm>
            <a:off x="37061419" y="263384"/>
            <a:ext cx="7134942" cy="4378055"/>
          </a:xfrm>
          <a:prstGeom prst="rect">
            <a:avLst/>
          </a:prstGeom>
        </p:spPr>
      </p:pic>
      <p:pic>
        <p:nvPicPr>
          <p:cNvPr id="130" name="Picture 129">
            <a:extLst>
              <a:ext uri="{FF2B5EF4-FFF2-40B4-BE49-F238E27FC236}">
                <a16:creationId xmlns:a16="http://schemas.microsoft.com/office/drawing/2014/main" id="{94FDF8BC-40D5-9DE9-9460-F33C13D88E61}"/>
              </a:ext>
            </a:extLst>
          </p:cNvPr>
          <p:cNvPicPr>
            <a:picLocks noChangeAspect="1"/>
          </p:cNvPicPr>
          <p:nvPr/>
        </p:nvPicPr>
        <p:blipFill>
          <a:blip r:embed="rId9"/>
          <a:stretch>
            <a:fillRect/>
          </a:stretch>
        </p:blipFill>
        <p:spPr>
          <a:xfrm>
            <a:off x="41485443" y="27442485"/>
            <a:ext cx="2306983" cy="1119364"/>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F04C76E-D1DB-D84A-9AB2-E4DD1A569924}"/>
                  </a:ext>
                </a:extLst>
              </p:cNvPr>
              <p:cNvSpPr txBox="1"/>
              <p:nvPr/>
            </p:nvSpPr>
            <p:spPr>
              <a:xfrm>
                <a:off x="13833121" y="6630391"/>
                <a:ext cx="16434056" cy="4401205"/>
              </a:xfrm>
              <a:prstGeom prst="rect">
                <a:avLst/>
              </a:prstGeom>
              <a:noFill/>
              <a:ln>
                <a:noFill/>
              </a:ln>
            </p:spPr>
            <p:txBody>
              <a:bodyPr wrap="square" rtlCol="0">
                <a:spAutoFit/>
              </a:bodyPr>
              <a:lstStyle/>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Beamlines 1 or 2 are focused onto a gas target using f/5 at best compression.</a:t>
                </a:r>
              </a:p>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Gas is supplied through a tilted Mach 5, 2 diameter mm nozzle, ensuring a density down-ramp profile [3].</a:t>
                </a:r>
              </a:p>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By doping the target with heavier gases that become fully ionized near the peak intensity, electrons are released inside a preformed channel.</a:t>
                </a:r>
              </a:p>
              <a:p>
                <a:pPr marL="285750" lvl="3"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Varying gas mixtures of He and N</a:t>
                </a:r>
                <a:r>
                  <a:rPr lang="en-US" sz="3500" baseline="-25000" dirty="0">
                    <a:solidFill>
                      <a:schemeClr val="tx1"/>
                    </a:solidFill>
                    <a:latin typeface="Times New Roman" panose="02020603050405020304" pitchFamily="18" charset="0"/>
                    <a:cs typeface="Times New Roman" panose="02020603050405020304" pitchFamily="18" charset="0"/>
                  </a:rPr>
                  <a:t>2</a:t>
                </a:r>
                <a:r>
                  <a:rPr lang="en-US" sz="3500" dirty="0">
                    <a:solidFill>
                      <a:schemeClr val="tx1"/>
                    </a:solidFill>
                    <a:latin typeface="Times New Roman" panose="02020603050405020304" pitchFamily="18" charset="0"/>
                    <a:cs typeface="Times New Roman" panose="02020603050405020304" pitchFamily="18" charset="0"/>
                  </a:rPr>
                  <a:t> were each tested at equivalent peak electron densities: </a:t>
                </a:r>
                <a14:m>
                  <m:oMath xmlns:m="http://schemas.openxmlformats.org/officeDocument/2006/math">
                    <m:r>
                      <a:rPr lang="en-US" sz="3500" b="0" i="1" smtClean="0">
                        <a:solidFill>
                          <a:schemeClr val="tx1"/>
                        </a:solidFill>
                        <a:latin typeface="Cambria Math" panose="02040503050406030204" pitchFamily="18" charset="0"/>
                        <a:cs typeface="Times New Roman" panose="02020603050405020304" pitchFamily="18" charset="0"/>
                      </a:rPr>
                      <m:t>0.0229</m:t>
                    </m:r>
                    <m:sSub>
                      <m:sSubPr>
                        <m:ctrlPr>
                          <a:rPr lang="en-US" sz="3500" b="0" i="1" smtClean="0">
                            <a:solidFill>
                              <a:schemeClr val="tx1"/>
                            </a:solidFill>
                            <a:latin typeface="Cambria Math" panose="02040503050406030204" pitchFamily="18" charset="0"/>
                            <a:cs typeface="Times New Roman" panose="02020603050405020304" pitchFamily="18" charset="0"/>
                          </a:rPr>
                        </m:ctrlPr>
                      </m:sSubPr>
                      <m:e>
                        <m:r>
                          <a:rPr lang="en-US" sz="3500" b="0" i="1" smtClean="0">
                            <a:solidFill>
                              <a:schemeClr val="tx1"/>
                            </a:solidFill>
                            <a:latin typeface="Cambria Math" panose="02040503050406030204" pitchFamily="18" charset="0"/>
                            <a:cs typeface="Times New Roman" panose="02020603050405020304" pitchFamily="18" charset="0"/>
                          </a:rPr>
                          <m:t>𝑛</m:t>
                        </m:r>
                      </m:e>
                      <m:sub>
                        <m:r>
                          <a:rPr lang="en-US" sz="3500" b="0" i="1" smtClean="0">
                            <a:solidFill>
                              <a:schemeClr val="tx1"/>
                            </a:solidFill>
                            <a:latin typeface="Cambria Math" panose="02040503050406030204" pitchFamily="18" charset="0"/>
                            <a:cs typeface="Times New Roman" panose="02020603050405020304" pitchFamily="18" charset="0"/>
                          </a:rPr>
                          <m:t>𝑐</m:t>
                        </m:r>
                      </m:sub>
                    </m:sSub>
                    <m:r>
                      <a:rPr lang="en-US" sz="3500" b="0" i="1" smtClean="0">
                        <a:solidFill>
                          <a:schemeClr val="tx1"/>
                        </a:solidFill>
                        <a:latin typeface="Cambria Math" panose="02040503050406030204" pitchFamily="18" charset="0"/>
                        <a:cs typeface="Times New Roman" panose="02020603050405020304" pitchFamily="18" charset="0"/>
                      </a:rPr>
                      <m:t>, 0.0388</m:t>
                    </m:r>
                    <m:sSub>
                      <m:sSubPr>
                        <m:ctrlPr>
                          <a:rPr lang="en-US" sz="3500" b="0" i="1" smtClean="0">
                            <a:solidFill>
                              <a:schemeClr val="tx1"/>
                            </a:solidFill>
                            <a:latin typeface="Cambria Math" panose="02040503050406030204" pitchFamily="18" charset="0"/>
                            <a:cs typeface="Times New Roman" panose="02020603050405020304" pitchFamily="18" charset="0"/>
                          </a:rPr>
                        </m:ctrlPr>
                      </m:sSubPr>
                      <m:e>
                        <m:r>
                          <a:rPr lang="en-US" sz="3500" b="0" i="1" smtClean="0">
                            <a:solidFill>
                              <a:schemeClr val="tx1"/>
                            </a:solidFill>
                            <a:latin typeface="Cambria Math" panose="02040503050406030204" pitchFamily="18" charset="0"/>
                            <a:cs typeface="Times New Roman" panose="02020603050405020304" pitchFamily="18" charset="0"/>
                          </a:rPr>
                          <m:t>𝑛</m:t>
                        </m:r>
                      </m:e>
                      <m:sub>
                        <m:r>
                          <a:rPr lang="en-US" sz="3500" b="0" i="1" smtClean="0">
                            <a:solidFill>
                              <a:schemeClr val="tx1"/>
                            </a:solidFill>
                            <a:latin typeface="Cambria Math" panose="02040503050406030204" pitchFamily="18" charset="0"/>
                            <a:cs typeface="Times New Roman" panose="02020603050405020304" pitchFamily="18" charset="0"/>
                          </a:rPr>
                          <m:t>𝑐</m:t>
                        </m:r>
                      </m:sub>
                    </m:sSub>
                    <m:r>
                      <a:rPr lang="en-US" sz="3500" b="0" i="1" smtClean="0">
                        <a:solidFill>
                          <a:schemeClr val="tx1"/>
                        </a:solidFill>
                        <a:latin typeface="Cambria Math" panose="02040503050406030204" pitchFamily="18" charset="0"/>
                        <a:cs typeface="Times New Roman" panose="02020603050405020304" pitchFamily="18" charset="0"/>
                      </a:rPr>
                      <m:t>, 0.0726</m:t>
                    </m:r>
                    <m:sSub>
                      <m:sSubPr>
                        <m:ctrlPr>
                          <a:rPr lang="en-US" sz="3500" b="0" i="1" smtClean="0">
                            <a:solidFill>
                              <a:schemeClr val="tx1"/>
                            </a:solidFill>
                            <a:latin typeface="Cambria Math" panose="02040503050406030204" pitchFamily="18" charset="0"/>
                            <a:cs typeface="Times New Roman" panose="02020603050405020304" pitchFamily="18" charset="0"/>
                          </a:rPr>
                        </m:ctrlPr>
                      </m:sSubPr>
                      <m:e>
                        <m:r>
                          <a:rPr lang="en-US" sz="3500" b="0" i="1" smtClean="0">
                            <a:solidFill>
                              <a:schemeClr val="tx1"/>
                            </a:solidFill>
                            <a:latin typeface="Cambria Math" panose="02040503050406030204" pitchFamily="18" charset="0"/>
                            <a:cs typeface="Times New Roman" panose="02020603050405020304" pitchFamily="18" charset="0"/>
                          </a:rPr>
                          <m:t>𝑛</m:t>
                        </m:r>
                      </m:e>
                      <m:sub>
                        <m:r>
                          <a:rPr lang="en-US" sz="3500" b="0" i="1" smtClean="0">
                            <a:solidFill>
                              <a:schemeClr val="tx1"/>
                            </a:solidFill>
                            <a:latin typeface="Cambria Math" panose="02040503050406030204" pitchFamily="18" charset="0"/>
                            <a:cs typeface="Times New Roman" panose="02020603050405020304" pitchFamily="18" charset="0"/>
                          </a:rPr>
                          <m:t>𝑐</m:t>
                        </m:r>
                      </m:sub>
                    </m:sSub>
                  </m:oMath>
                </a14:m>
                <a:r>
                  <a:rPr lang="en-US" sz="3500" dirty="0">
                    <a:solidFill>
                      <a:schemeClr val="tx1"/>
                    </a:solidFill>
                    <a:latin typeface="Times New Roman" panose="02020603050405020304" pitchFamily="18" charset="0"/>
                    <a:cs typeface="Times New Roman" panose="02020603050405020304" pitchFamily="18" charset="0"/>
                  </a:rPr>
                  <a:t>.</a:t>
                </a:r>
              </a:p>
              <a:p>
                <a:pPr marL="285750" lvl="3"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The number of </a:t>
                </a:r>
                <a:r>
                  <a:rPr lang="en-US" sz="3500" dirty="0" err="1">
                    <a:solidFill>
                      <a:schemeClr val="tx1"/>
                    </a:solidFill>
                    <a:latin typeface="Times New Roman" panose="02020603050405020304" pitchFamily="18" charset="0"/>
                    <a:cs typeface="Times New Roman" panose="02020603050405020304" pitchFamily="18" charset="0"/>
                  </a:rPr>
                  <a:t>betatron</a:t>
                </a:r>
                <a:r>
                  <a:rPr lang="en-US" sz="3500" dirty="0">
                    <a:solidFill>
                      <a:schemeClr val="tx1"/>
                    </a:solidFill>
                    <a:latin typeface="Times New Roman" panose="02020603050405020304" pitchFamily="18" charset="0"/>
                    <a:cs typeface="Times New Roman" panose="02020603050405020304" pitchFamily="18" charset="0"/>
                  </a:rPr>
                  <a:t> X-rays was observed to increase with electron beam charge.</a:t>
                </a:r>
              </a:p>
            </p:txBody>
          </p:sp>
        </mc:Choice>
        <mc:Fallback xmlns="">
          <p:sp>
            <p:nvSpPr>
              <p:cNvPr id="2" name="TextBox 1">
                <a:extLst>
                  <a:ext uri="{FF2B5EF4-FFF2-40B4-BE49-F238E27FC236}">
                    <a16:creationId xmlns:a16="http://schemas.microsoft.com/office/drawing/2014/main" id="{4F04C76E-D1DB-D84A-9AB2-E4DD1A569924}"/>
                  </a:ext>
                </a:extLst>
              </p:cNvPr>
              <p:cNvSpPr txBox="1">
                <a:spLocks noRot="1" noChangeAspect="1" noMove="1" noResize="1" noEditPoints="1" noAdjustHandles="1" noChangeArrowheads="1" noChangeShapeType="1" noTextEdit="1"/>
              </p:cNvSpPr>
              <p:nvPr/>
            </p:nvSpPr>
            <p:spPr>
              <a:xfrm>
                <a:off x="13833121" y="6630391"/>
                <a:ext cx="16434056" cy="4401205"/>
              </a:xfrm>
              <a:prstGeom prst="rect">
                <a:avLst/>
              </a:prstGeom>
              <a:blipFill>
                <a:blip r:embed="rId10"/>
                <a:stretch>
                  <a:fillRect l="-1004" t="-2017" r="-1390" b="-4035"/>
                </a:stretch>
              </a:blipFill>
              <a:ln>
                <a:no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29DE4E7D-13F3-4442-B4BD-707021102B2C}"/>
              </a:ext>
            </a:extLst>
          </p:cNvPr>
          <p:cNvPicPr>
            <a:picLocks noChangeAspect="1"/>
          </p:cNvPicPr>
          <p:nvPr/>
        </p:nvPicPr>
        <p:blipFill>
          <a:blip r:embed="rId11"/>
          <a:stretch>
            <a:fillRect/>
          </a:stretch>
        </p:blipFill>
        <p:spPr>
          <a:xfrm>
            <a:off x="152448" y="407762"/>
            <a:ext cx="4469151" cy="4469151"/>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9C4439A-AD60-8748-BC80-DAA7404AE592}"/>
                  </a:ext>
                </a:extLst>
              </p:cNvPr>
              <p:cNvSpPr txBox="1"/>
              <p:nvPr/>
            </p:nvSpPr>
            <p:spPr>
              <a:xfrm>
                <a:off x="-19302" y="27826290"/>
                <a:ext cx="13866711" cy="3323987"/>
              </a:xfrm>
              <a:prstGeom prst="rect">
                <a:avLst/>
              </a:prstGeom>
              <a:noFill/>
              <a:ln>
                <a:noFill/>
              </a:ln>
            </p:spPr>
            <p:txBody>
              <a:bodyPr wrap="square" rtlCol="0">
                <a:spAutoFit/>
              </a:bodyPr>
              <a:lstStyle/>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Field ionization for varying mixtures of He and N</a:t>
                </a:r>
                <a:r>
                  <a:rPr lang="en-US" sz="3500" baseline="-25000" dirty="0">
                    <a:latin typeface="Times New Roman" panose="02020603050405020304" pitchFamily="18" charset="0"/>
                    <a:cs typeface="Times New Roman" panose="02020603050405020304" pitchFamily="18" charset="0"/>
                  </a:rPr>
                  <a:t>2</a:t>
                </a:r>
                <a:r>
                  <a:rPr lang="en-US" sz="3500" dirty="0">
                    <a:latin typeface="Times New Roman" panose="02020603050405020304" pitchFamily="18" charset="0"/>
                    <a:cs typeface="Times New Roman" panose="02020603050405020304" pitchFamily="18" charset="0"/>
                  </a:rPr>
                  <a:t> was simulated using the OSIRIS PIC framework.</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The simulation laser parameters mimic that of the full-energy shots.</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Moving frame simulations were carried out over a full gas jet length with a density down-ramp profile.</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Peak electron densities tested: </a:t>
                </a:r>
                <a14:m>
                  <m:oMath xmlns:m="http://schemas.openxmlformats.org/officeDocument/2006/math">
                    <m:r>
                      <a:rPr lang="en-US" sz="3500" b="0" i="1" smtClean="0">
                        <a:latin typeface="Cambria Math" panose="02040503050406030204" pitchFamily="18" charset="0"/>
                        <a:cs typeface="Times New Roman" panose="02020603050405020304" pitchFamily="18" charset="0"/>
                      </a:rPr>
                      <m:t>𝑛</m:t>
                    </m:r>
                    <m:r>
                      <a:rPr lang="en-US" sz="3500" b="0" i="1" smtClean="0">
                        <a:latin typeface="Cambria Math" panose="02040503050406030204" pitchFamily="18" charset="0"/>
                        <a:cs typeface="Times New Roman" panose="02020603050405020304" pitchFamily="18" charset="0"/>
                      </a:rPr>
                      <m:t>=0.0229</m:t>
                    </m:r>
                    <m:sSub>
                      <m:sSubPr>
                        <m:ctrlPr>
                          <a:rPr lang="en-US" sz="3500" b="0" i="1" smtClean="0">
                            <a:latin typeface="Cambria Math" panose="02040503050406030204" pitchFamily="18" charset="0"/>
                            <a:cs typeface="Times New Roman" panose="02020603050405020304" pitchFamily="18" charset="0"/>
                          </a:rPr>
                        </m:ctrlPr>
                      </m:sSubPr>
                      <m:e>
                        <m:r>
                          <a:rPr lang="en-US" sz="3500" b="0" i="1" smtClean="0">
                            <a:latin typeface="Cambria Math" panose="02040503050406030204" pitchFamily="18" charset="0"/>
                            <a:cs typeface="Times New Roman" panose="02020603050405020304" pitchFamily="18" charset="0"/>
                          </a:rPr>
                          <m:t>𝑛</m:t>
                        </m:r>
                      </m:e>
                      <m:sub>
                        <m:r>
                          <a:rPr lang="en-US" sz="3500" b="0" i="1" smtClean="0">
                            <a:latin typeface="Cambria Math" panose="02040503050406030204" pitchFamily="18" charset="0"/>
                            <a:cs typeface="Times New Roman" panose="02020603050405020304" pitchFamily="18" charset="0"/>
                          </a:rPr>
                          <m:t>𝑐</m:t>
                        </m:r>
                      </m:sub>
                    </m:sSub>
                    <m:r>
                      <a:rPr lang="en-US" sz="3500" i="1">
                        <a:latin typeface="Cambria Math" panose="02040503050406030204" pitchFamily="18" charset="0"/>
                        <a:cs typeface="Times New Roman" panose="02020603050405020304" pitchFamily="18" charset="0"/>
                      </a:rPr>
                      <m:t>,0.0388</m:t>
                    </m:r>
                    <m:sSub>
                      <m:sSubPr>
                        <m:ctrlPr>
                          <a:rPr lang="en-US" sz="3500" b="0" i="1" smtClean="0">
                            <a:latin typeface="Cambria Math" panose="02040503050406030204" pitchFamily="18" charset="0"/>
                            <a:cs typeface="Times New Roman" panose="02020603050405020304" pitchFamily="18" charset="0"/>
                          </a:rPr>
                        </m:ctrlPr>
                      </m:sSubPr>
                      <m:e>
                        <m:r>
                          <a:rPr lang="en-US" sz="3500" b="0" i="1" smtClean="0">
                            <a:latin typeface="Cambria Math" panose="02040503050406030204" pitchFamily="18" charset="0"/>
                            <a:cs typeface="Times New Roman" panose="02020603050405020304" pitchFamily="18" charset="0"/>
                          </a:rPr>
                          <m:t>𝑛</m:t>
                        </m:r>
                      </m:e>
                      <m:sub>
                        <m:r>
                          <a:rPr lang="en-US" sz="3500" b="0" i="1" smtClean="0">
                            <a:latin typeface="Cambria Math" panose="02040503050406030204" pitchFamily="18" charset="0"/>
                            <a:cs typeface="Times New Roman" panose="02020603050405020304" pitchFamily="18" charset="0"/>
                          </a:rPr>
                          <m:t>𝑐</m:t>
                        </m:r>
                      </m:sub>
                    </m:sSub>
                  </m:oMath>
                </a14:m>
                <a:r>
                  <a:rPr lang="en-US" sz="3500" dirty="0">
                    <a:latin typeface="Times New Roman" panose="02020603050405020304" pitchFamily="18" charset="0"/>
                    <a:cs typeface="Times New Roman" panose="02020603050405020304" pitchFamily="18" charset="0"/>
                  </a:rPr>
                  <a:t>.</a:t>
                </a:r>
              </a:p>
            </p:txBody>
          </p:sp>
        </mc:Choice>
        <mc:Fallback xmlns="">
          <p:sp>
            <p:nvSpPr>
              <p:cNvPr id="15" name="TextBox 14">
                <a:extLst>
                  <a:ext uri="{FF2B5EF4-FFF2-40B4-BE49-F238E27FC236}">
                    <a16:creationId xmlns:a16="http://schemas.microsoft.com/office/drawing/2014/main" id="{99C4439A-AD60-8748-BC80-DAA7404AE592}"/>
                  </a:ext>
                </a:extLst>
              </p:cNvPr>
              <p:cNvSpPr txBox="1">
                <a:spLocks noRot="1" noChangeAspect="1" noMove="1" noResize="1" noEditPoints="1" noAdjustHandles="1" noChangeArrowheads="1" noChangeShapeType="1" noTextEdit="1"/>
              </p:cNvSpPr>
              <p:nvPr/>
            </p:nvSpPr>
            <p:spPr>
              <a:xfrm>
                <a:off x="-19302" y="27826290"/>
                <a:ext cx="13866711" cy="3323987"/>
              </a:xfrm>
              <a:prstGeom prst="rect">
                <a:avLst/>
              </a:prstGeom>
              <a:blipFill>
                <a:blip r:embed="rId12"/>
                <a:stretch>
                  <a:fillRect l="-1098" t="-2672" r="-640" b="-5725"/>
                </a:stretch>
              </a:blipFill>
              <a:ln>
                <a:noFill/>
              </a:ln>
            </p:spPr>
            <p:txBody>
              <a:bodyPr/>
              <a:lstStyle/>
              <a:p>
                <a:r>
                  <a:rPr lang="en-US">
                    <a:noFill/>
                  </a:rPr>
                  <a:t> </a:t>
                </a:r>
              </a:p>
            </p:txBody>
          </p:sp>
        </mc:Fallback>
      </mc:AlternateContent>
      <p:pic>
        <p:nvPicPr>
          <p:cNvPr id="44" name="Picture 43">
            <a:extLst>
              <a:ext uri="{FF2B5EF4-FFF2-40B4-BE49-F238E27FC236}">
                <a16:creationId xmlns:a16="http://schemas.microsoft.com/office/drawing/2014/main" id="{78ED44A0-DD50-7A40-B889-4EBCBB23700B}"/>
              </a:ext>
            </a:extLst>
          </p:cNvPr>
          <p:cNvPicPr>
            <a:picLocks noChangeAspect="1"/>
          </p:cNvPicPr>
          <p:nvPr/>
        </p:nvPicPr>
        <p:blipFill>
          <a:blip r:embed="rId13"/>
          <a:stretch>
            <a:fillRect/>
          </a:stretch>
        </p:blipFill>
        <p:spPr>
          <a:xfrm>
            <a:off x="6731662" y="23092014"/>
            <a:ext cx="6263671" cy="4463028"/>
          </a:xfrm>
          <a:prstGeom prst="rect">
            <a:avLst/>
          </a:prstGeom>
        </p:spPr>
      </p:pic>
      <p:graphicFrame>
        <p:nvGraphicFramePr>
          <p:cNvPr id="16" name="Table 15">
            <a:extLst>
              <a:ext uri="{FF2B5EF4-FFF2-40B4-BE49-F238E27FC236}">
                <a16:creationId xmlns:a16="http://schemas.microsoft.com/office/drawing/2014/main" id="{EF44EE0E-A20D-0144-9082-4792E7494A65}"/>
              </a:ext>
            </a:extLst>
          </p:cNvPr>
          <p:cNvGraphicFramePr>
            <a:graphicFrameLocks noGrp="1"/>
          </p:cNvGraphicFramePr>
          <p:nvPr>
            <p:extLst>
              <p:ext uri="{D42A27DB-BD31-4B8C-83A1-F6EECF244321}">
                <p14:modId xmlns:p14="http://schemas.microsoft.com/office/powerpoint/2010/main" val="2363783638"/>
              </p:ext>
            </p:extLst>
          </p:nvPr>
        </p:nvGraphicFramePr>
        <p:xfrm>
          <a:off x="30386434" y="13622035"/>
          <a:ext cx="13405992" cy="2895600"/>
        </p:xfrm>
        <a:graphic>
          <a:graphicData uri="http://schemas.openxmlformats.org/drawingml/2006/table">
            <a:tbl>
              <a:tblPr firstRow="1" firstCol="1" bandRow="1">
                <a:tableStyleId>{5C22544A-7EE6-4342-B048-85BDC9FD1C3A}</a:tableStyleId>
              </a:tblPr>
              <a:tblGrid>
                <a:gridCol w="3855440">
                  <a:extLst>
                    <a:ext uri="{9D8B030D-6E8A-4147-A177-3AD203B41FA5}">
                      <a16:colId xmlns:a16="http://schemas.microsoft.com/office/drawing/2014/main" val="492497335"/>
                    </a:ext>
                  </a:extLst>
                </a:gridCol>
                <a:gridCol w="3462854">
                  <a:extLst>
                    <a:ext uri="{9D8B030D-6E8A-4147-A177-3AD203B41FA5}">
                      <a16:colId xmlns:a16="http://schemas.microsoft.com/office/drawing/2014/main" val="4089401180"/>
                    </a:ext>
                  </a:extLst>
                </a:gridCol>
                <a:gridCol w="3043849">
                  <a:extLst>
                    <a:ext uri="{9D8B030D-6E8A-4147-A177-3AD203B41FA5}">
                      <a16:colId xmlns:a16="http://schemas.microsoft.com/office/drawing/2014/main" val="2316710006"/>
                    </a:ext>
                  </a:extLst>
                </a:gridCol>
                <a:gridCol w="3043849">
                  <a:extLst>
                    <a:ext uri="{9D8B030D-6E8A-4147-A177-3AD203B41FA5}">
                      <a16:colId xmlns:a16="http://schemas.microsoft.com/office/drawing/2014/main" val="1021744428"/>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latin typeface="Times New Roman" panose="02020603050405020304" pitchFamily="18" charset="0"/>
                          <a:cs typeface="Times New Roman" panose="02020603050405020304" pitchFamily="18" charset="0"/>
                        </a:rPr>
                        <a:t>f(</a:t>
                      </a:r>
                      <a:r>
                        <a:rPr lang="en-US" sz="3200" dirty="0" err="1">
                          <a:latin typeface="Times New Roman" panose="02020603050405020304" pitchFamily="18" charset="0"/>
                          <a:cs typeface="Times New Roman" panose="02020603050405020304" pitchFamily="18" charset="0"/>
                        </a:rPr>
                        <a:t>E</a:t>
                      </a:r>
                      <a:r>
                        <a:rPr lang="en-US" sz="3200" baseline="-25000" dirty="0" err="1">
                          <a:latin typeface="Times New Roman" panose="02020603050405020304" pitchFamily="18" charset="0"/>
                          <a:cs typeface="Times New Roman" panose="02020603050405020304" pitchFamily="18" charset="0"/>
                        </a:rPr>
                        <a:t>avg</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0.0229n</a:t>
                      </a:r>
                      <a:r>
                        <a:rPr lang="en-US" sz="3200" baseline="-25000" dirty="0">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0.0388n</a:t>
                      </a:r>
                      <a:r>
                        <a:rPr lang="en-US" sz="3200" baseline="-25000" dirty="0">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0.0726n</a:t>
                      </a:r>
                      <a:r>
                        <a:rPr lang="en-US" sz="3200" baseline="-25000" dirty="0">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057089"/>
                  </a:ext>
                </a:extLst>
              </a:tr>
              <a:tr h="370840">
                <a:tc>
                  <a:txBody>
                    <a:bodyPr/>
                    <a:lstStyle/>
                    <a:p>
                      <a:r>
                        <a:rPr lang="en-US" sz="3200" dirty="0">
                          <a:latin typeface="Times New Roman" panose="02020603050405020304" pitchFamily="18" charset="0"/>
                          <a:cs typeface="Times New Roman" panose="02020603050405020304" pitchFamily="18" charset="0"/>
                        </a:rPr>
                        <a:t>Pure He</a:t>
                      </a:r>
                    </a:p>
                  </a:txBody>
                  <a:tcPr/>
                </a:tc>
                <a:tc>
                  <a:txBody>
                    <a:bodyPr/>
                    <a:lstStyle/>
                    <a:p>
                      <a:r>
                        <a:rPr lang="en-US" sz="3200" dirty="0">
                          <a:latin typeface="Times New Roman" panose="02020603050405020304" pitchFamily="18" charset="0"/>
                          <a:cs typeface="Times New Roman" panose="02020603050405020304" pitchFamily="18" charset="0"/>
                        </a:rPr>
                        <a:t>1</a:t>
                      </a:r>
                    </a:p>
                  </a:txBody>
                  <a:tcPr/>
                </a:tc>
                <a:tc>
                  <a:txBody>
                    <a:bodyPr/>
                    <a:lstStyle/>
                    <a:p>
                      <a:r>
                        <a:rPr lang="en-US" sz="3200" dirty="0">
                          <a:latin typeface="Times New Roman" panose="02020603050405020304" pitchFamily="18" charset="0"/>
                          <a:cs typeface="Times New Roman" panose="02020603050405020304" pitchFamily="18" charset="0"/>
                        </a:rPr>
                        <a:t>1.03</a:t>
                      </a: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6794038"/>
                  </a:ext>
                </a:extLst>
              </a:tr>
              <a:tr h="370840">
                <a:tc>
                  <a:txBody>
                    <a:bodyPr/>
                    <a:lstStyle/>
                    <a:p>
                      <a:r>
                        <a:rPr lang="en-US" sz="3200" dirty="0">
                          <a:latin typeface="Times New Roman" panose="02020603050405020304" pitchFamily="18" charset="0"/>
                          <a:cs typeface="Times New Roman" panose="02020603050405020304" pitchFamily="18" charset="0"/>
                        </a:rPr>
                        <a:t>95% He + 5% N</a:t>
                      </a:r>
                      <a:r>
                        <a:rPr lang="en-US" sz="3200" baseline="-25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1.04</a:t>
                      </a:r>
                    </a:p>
                  </a:txBody>
                  <a:tcPr/>
                </a:tc>
                <a:tc>
                  <a:txBody>
                    <a:bodyPr/>
                    <a:lstStyle/>
                    <a:p>
                      <a:r>
                        <a:rPr lang="en-US" sz="3200" dirty="0">
                          <a:latin typeface="Times New Roman" panose="02020603050405020304" pitchFamily="18" charset="0"/>
                          <a:cs typeface="Times New Roman" panose="02020603050405020304" pitchFamily="18" charset="0"/>
                        </a:rPr>
                        <a:t>0.87</a:t>
                      </a:r>
                    </a:p>
                  </a:txBody>
                  <a:tcPr/>
                </a:tc>
                <a:tc>
                  <a:txBody>
                    <a:bodyPr/>
                    <a:lstStyle/>
                    <a:p>
                      <a:r>
                        <a:rPr lang="en-US" sz="3200" dirty="0">
                          <a:latin typeface="Times New Roman" panose="02020603050405020304" pitchFamily="18" charset="0"/>
                          <a:cs typeface="Times New Roman" panose="02020603050405020304" pitchFamily="18" charset="0"/>
                        </a:rPr>
                        <a:t>1.05</a:t>
                      </a:r>
                    </a:p>
                  </a:txBody>
                  <a:tcPr/>
                </a:tc>
                <a:extLst>
                  <a:ext uri="{0D108BD9-81ED-4DB2-BD59-A6C34878D82A}">
                    <a16:rowId xmlns:a16="http://schemas.microsoft.com/office/drawing/2014/main" val="2231580644"/>
                  </a:ext>
                </a:extLst>
              </a:tr>
              <a:tr h="370840">
                <a:tc>
                  <a:txBody>
                    <a:bodyPr/>
                    <a:lstStyle/>
                    <a:p>
                      <a:r>
                        <a:rPr lang="en-US" sz="3200" dirty="0">
                          <a:latin typeface="Times New Roman" panose="02020603050405020304" pitchFamily="18" charset="0"/>
                          <a:cs typeface="Times New Roman" panose="02020603050405020304" pitchFamily="18" charset="0"/>
                        </a:rPr>
                        <a:t>50% He + 50% N</a:t>
                      </a:r>
                      <a:r>
                        <a:rPr lang="en-US" sz="3200" baseline="-25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0.91</a:t>
                      </a:r>
                    </a:p>
                  </a:txBody>
                  <a:tcPr/>
                </a:tc>
                <a:tc>
                  <a:txBody>
                    <a:bodyPr/>
                    <a:lstStyle/>
                    <a:p>
                      <a:r>
                        <a:rPr lang="en-US" sz="3200" dirty="0">
                          <a:latin typeface="Times New Roman" panose="02020603050405020304" pitchFamily="18" charset="0"/>
                          <a:cs typeface="Times New Roman" panose="02020603050405020304" pitchFamily="18" charset="0"/>
                        </a:rPr>
                        <a:t>0.93</a:t>
                      </a: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376695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latin typeface="Times New Roman" panose="02020603050405020304" pitchFamily="18" charset="0"/>
                          <a:cs typeface="Times New Roman" panose="02020603050405020304" pitchFamily="18" charset="0"/>
                        </a:rPr>
                        <a:t>Pure N</a:t>
                      </a:r>
                      <a:r>
                        <a:rPr lang="en-US" sz="3200" baseline="-25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1</a:t>
                      </a:r>
                    </a:p>
                  </a:txBody>
                  <a:tcPr/>
                </a:tc>
                <a:tc>
                  <a:txBody>
                    <a:bodyPr/>
                    <a:lstStyle/>
                    <a:p>
                      <a:r>
                        <a:rPr lang="en-US" sz="3200" dirty="0">
                          <a:latin typeface="Times New Roman" panose="02020603050405020304" pitchFamily="18" charset="0"/>
                          <a:cs typeface="Times New Roman" panose="02020603050405020304" pitchFamily="18" charset="0"/>
                        </a:rPr>
                        <a:t>0.87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latin typeface="Times New Roman" panose="02020603050405020304" pitchFamily="18" charset="0"/>
                          <a:cs typeface="Times New Roman" panose="02020603050405020304" pitchFamily="18" charset="0"/>
                        </a:rPr>
                        <a:t>1.01</a:t>
                      </a:r>
                    </a:p>
                  </a:txBody>
                  <a:tcPr/>
                </a:tc>
                <a:extLst>
                  <a:ext uri="{0D108BD9-81ED-4DB2-BD59-A6C34878D82A}">
                    <a16:rowId xmlns:a16="http://schemas.microsoft.com/office/drawing/2014/main" val="1258831660"/>
                  </a:ext>
                </a:extLst>
              </a:tr>
            </a:tbl>
          </a:graphicData>
        </a:graphic>
      </p:graphicFrame>
      <p:sp>
        <p:nvSpPr>
          <p:cNvPr id="17" name="Rectangle 16">
            <a:extLst>
              <a:ext uri="{FF2B5EF4-FFF2-40B4-BE49-F238E27FC236}">
                <a16:creationId xmlns:a16="http://schemas.microsoft.com/office/drawing/2014/main" id="{A8550C6D-2C5C-E14B-8EA2-0000A447B609}"/>
              </a:ext>
            </a:extLst>
          </p:cNvPr>
          <p:cNvSpPr/>
          <p:nvPr/>
        </p:nvSpPr>
        <p:spPr>
          <a:xfrm>
            <a:off x="7811" y="6587827"/>
            <a:ext cx="13240605" cy="7652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E99B3DA-F0FE-B045-9E47-705791B112DD}"/>
              </a:ext>
            </a:extLst>
          </p:cNvPr>
          <p:cNvSpPr/>
          <p:nvPr/>
        </p:nvSpPr>
        <p:spPr>
          <a:xfrm>
            <a:off x="7810" y="15695172"/>
            <a:ext cx="13236025" cy="119499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6E3BE81-9179-B442-86BF-D8918D1BB3DA}"/>
              </a:ext>
            </a:extLst>
          </p:cNvPr>
          <p:cNvSpPr/>
          <p:nvPr/>
        </p:nvSpPr>
        <p:spPr>
          <a:xfrm>
            <a:off x="30670910" y="30174412"/>
            <a:ext cx="13182766" cy="26622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38F973D-D5B3-F84A-B113-83E4B4ECF397}"/>
              </a:ext>
            </a:extLst>
          </p:cNvPr>
          <p:cNvSpPr/>
          <p:nvPr/>
        </p:nvSpPr>
        <p:spPr>
          <a:xfrm>
            <a:off x="30672846" y="25057822"/>
            <a:ext cx="13178408" cy="3685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a:extLst>
              <a:ext uri="{FF2B5EF4-FFF2-40B4-BE49-F238E27FC236}">
                <a16:creationId xmlns:a16="http://schemas.microsoft.com/office/drawing/2014/main" id="{B9A44DE0-1B96-164F-9FB0-57C6966022F2}"/>
              </a:ext>
            </a:extLst>
          </p:cNvPr>
          <p:cNvSpPr/>
          <p:nvPr/>
        </p:nvSpPr>
        <p:spPr>
          <a:xfrm>
            <a:off x="13845821" y="6572603"/>
            <a:ext cx="30006993" cy="17043744"/>
          </a:xfrm>
          <a:prstGeom prst="corner">
            <a:avLst>
              <a:gd name="adj1" fmla="val 59948"/>
              <a:gd name="adj2" fmla="val 96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a:extLst>
              <a:ext uri="{FF2B5EF4-FFF2-40B4-BE49-F238E27FC236}">
                <a16:creationId xmlns:a16="http://schemas.microsoft.com/office/drawing/2014/main" id="{29420134-371C-3646-B1E5-952654D14415}"/>
              </a:ext>
            </a:extLst>
          </p:cNvPr>
          <p:cNvSpPr/>
          <p:nvPr/>
        </p:nvSpPr>
        <p:spPr>
          <a:xfrm rot="16200000">
            <a:off x="11198971" y="13895347"/>
            <a:ext cx="7752443" cy="30134764"/>
          </a:xfrm>
          <a:prstGeom prst="corner">
            <a:avLst>
              <a:gd name="adj1" fmla="val 210148"/>
              <a:gd name="adj2" fmla="val 649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Google Shape;174;p15">
            <a:extLst>
              <a:ext uri="{FF2B5EF4-FFF2-40B4-BE49-F238E27FC236}">
                <a16:creationId xmlns:a16="http://schemas.microsoft.com/office/drawing/2014/main" id="{BB65D22C-3BBC-D34B-9D8C-A3DD2FE09851}"/>
              </a:ext>
            </a:extLst>
          </p:cNvPr>
          <p:cNvSpPr txBox="1"/>
          <p:nvPr/>
        </p:nvSpPr>
        <p:spPr>
          <a:xfrm>
            <a:off x="30674155" y="27115113"/>
            <a:ext cx="10811287" cy="1538853"/>
          </a:xfrm>
          <a:prstGeom prst="rect">
            <a:avLst/>
          </a:prstGeom>
          <a:noFill/>
          <a:ln>
            <a:noFill/>
          </a:ln>
        </p:spPr>
        <p:txBody>
          <a:bodyPr spcFirstLastPara="1" wrap="square" lIns="91440" tIns="91425" rIns="91425" bIns="91425" anchor="t" anchorCtr="0">
            <a:spAutoFit/>
          </a:bodyPr>
          <a:lstStyle/>
          <a:p>
            <a:r>
              <a:rPr lang="en-US" sz="2200" dirty="0">
                <a:solidFill>
                  <a:schemeClr val="tx1"/>
                </a:solidFill>
                <a:latin typeface="Times New Roman" panose="02020603050405020304" pitchFamily="18" charset="0"/>
                <a:cs typeface="Times New Roman" panose="02020603050405020304" pitchFamily="18" charset="0"/>
              </a:rPr>
              <a:t>4.0 framework. Work supported by NSF ACI-1339893. </a:t>
            </a:r>
            <a:r>
              <a:rPr lang="en-US" sz="2200" dirty="0">
                <a:latin typeface="Times New Roman" panose="02020603050405020304" pitchFamily="18" charset="0"/>
                <a:cs typeface="Times New Roman" panose="02020603050405020304" pitchFamily="18" charset="0"/>
              </a:rPr>
              <a:t>This material is based upon work supported by the Department of Energy [National Nuclear Security Administration] University of Rochester “National Inertial Confinement Fusion Program” under Award Number(s) DE-NA0004144 and the U. S. Department of Energy under Award DE-SC00215057.</a:t>
            </a:r>
            <a:endParaRPr lang="en-US" sz="2200" dirty="0">
              <a:solidFill>
                <a:schemeClr val="tx1"/>
              </a:solidFill>
              <a:latin typeface="Times New Roman" panose="02020603050405020304" pitchFamily="18" charset="0"/>
              <a:cs typeface="Times New Roman" panose="02020603050405020304" pitchFamily="18" charset="0"/>
            </a:endParaRPr>
          </a:p>
        </p:txBody>
      </p:sp>
      <p:graphicFrame>
        <p:nvGraphicFramePr>
          <p:cNvPr id="39" name="Table 38">
            <a:extLst>
              <a:ext uri="{FF2B5EF4-FFF2-40B4-BE49-F238E27FC236}">
                <a16:creationId xmlns:a16="http://schemas.microsoft.com/office/drawing/2014/main" id="{982EC76A-9D9F-2540-8498-5E1A9FA5A3FF}"/>
              </a:ext>
            </a:extLst>
          </p:cNvPr>
          <p:cNvGraphicFramePr>
            <a:graphicFrameLocks noGrp="1"/>
          </p:cNvGraphicFramePr>
          <p:nvPr>
            <p:extLst>
              <p:ext uri="{D42A27DB-BD31-4B8C-83A1-F6EECF244321}">
                <p14:modId xmlns:p14="http://schemas.microsoft.com/office/powerpoint/2010/main" val="1743542154"/>
              </p:ext>
            </p:extLst>
          </p:nvPr>
        </p:nvGraphicFramePr>
        <p:xfrm>
          <a:off x="683993" y="31358620"/>
          <a:ext cx="12311340" cy="1158240"/>
        </p:xfrm>
        <a:graphic>
          <a:graphicData uri="http://schemas.openxmlformats.org/drawingml/2006/table">
            <a:tbl>
              <a:tblPr firstRow="1" bandRow="1">
                <a:tableStyleId>{5C22544A-7EE6-4342-B048-85BDC9FD1C3A}</a:tableStyleId>
              </a:tblPr>
              <a:tblGrid>
                <a:gridCol w="2887310">
                  <a:extLst>
                    <a:ext uri="{9D8B030D-6E8A-4147-A177-3AD203B41FA5}">
                      <a16:colId xmlns:a16="http://schemas.microsoft.com/office/drawing/2014/main" val="842014397"/>
                    </a:ext>
                  </a:extLst>
                </a:gridCol>
                <a:gridCol w="3151346">
                  <a:extLst>
                    <a:ext uri="{9D8B030D-6E8A-4147-A177-3AD203B41FA5}">
                      <a16:colId xmlns:a16="http://schemas.microsoft.com/office/drawing/2014/main" val="690483204"/>
                    </a:ext>
                  </a:extLst>
                </a:gridCol>
                <a:gridCol w="3136342">
                  <a:extLst>
                    <a:ext uri="{9D8B030D-6E8A-4147-A177-3AD203B41FA5}">
                      <a16:colId xmlns:a16="http://schemas.microsoft.com/office/drawing/2014/main" val="1224721453"/>
                    </a:ext>
                  </a:extLst>
                </a:gridCol>
                <a:gridCol w="3136342">
                  <a:extLst>
                    <a:ext uri="{9D8B030D-6E8A-4147-A177-3AD203B41FA5}">
                      <a16:colId xmlns:a16="http://schemas.microsoft.com/office/drawing/2014/main" val="803431881"/>
                    </a:ext>
                  </a:extLst>
                </a:gridCol>
              </a:tblGrid>
              <a:tr h="370840">
                <a:tc>
                  <a:txBody>
                    <a:bodyPr/>
                    <a:lstStyle/>
                    <a:p>
                      <a:r>
                        <a:rPr lang="en-US" sz="3200" dirty="0">
                          <a:latin typeface="Times New Roman" panose="02020603050405020304" pitchFamily="18" charset="0"/>
                          <a:cs typeface="Times New Roman" panose="02020603050405020304" pitchFamily="18" charset="0"/>
                        </a:rPr>
                        <a:t>a</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𝜏</a:t>
                      </a:r>
                    </a:p>
                  </a:txBody>
                  <a:tcPr/>
                </a:tc>
                <a:tc>
                  <a:txBody>
                    <a:bodyPr/>
                    <a:lstStyle/>
                    <a:p>
                      <a:r>
                        <a:rPr lang="en-US" sz="3200" dirty="0">
                          <a:latin typeface="Times New Roman" panose="02020603050405020304" pitchFamily="18" charset="0"/>
                          <a:cs typeface="Times New Roman" panose="02020603050405020304" pitchFamily="18" charset="0"/>
                        </a:rPr>
                        <a:t>𝜆</a:t>
                      </a:r>
                    </a:p>
                  </a:txBody>
                  <a:tcPr/>
                </a:tc>
                <a:tc>
                  <a:txBody>
                    <a:bodyPr/>
                    <a:lstStyle/>
                    <a:p>
                      <a:r>
                        <a:rPr lang="en-US" sz="3200" dirty="0" err="1">
                          <a:latin typeface="Times New Roman" panose="02020603050405020304" pitchFamily="18" charset="0"/>
                          <a:cs typeface="Times New Roman" panose="02020603050405020304" pitchFamily="18" charset="0"/>
                        </a:rPr>
                        <a:t>n</a:t>
                      </a:r>
                      <a:r>
                        <a:rPr lang="en-US" sz="3200" baseline="-25000" dirty="0" err="1">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5615394"/>
                  </a:ext>
                </a:extLst>
              </a:tr>
              <a:tr h="370840">
                <a:tc>
                  <a:txBody>
                    <a:bodyPr/>
                    <a:lstStyle/>
                    <a:p>
                      <a:r>
                        <a:rPr lang="en-US" sz="3200" dirty="0">
                          <a:latin typeface="Times New Roman" panose="02020603050405020304" pitchFamily="18" charset="0"/>
                          <a:cs typeface="Times New Roman" panose="02020603050405020304" pitchFamily="18" charset="0"/>
                        </a:rPr>
                        <a:t>8.5</a:t>
                      </a:r>
                    </a:p>
                  </a:txBody>
                  <a:tcPr/>
                </a:tc>
                <a:tc>
                  <a:txBody>
                    <a:bodyPr/>
                    <a:lstStyle/>
                    <a:p>
                      <a:r>
                        <a:rPr lang="en-US" sz="3200" dirty="0">
                          <a:latin typeface="Times New Roman" panose="02020603050405020304" pitchFamily="18" charset="0"/>
                          <a:cs typeface="Times New Roman" panose="02020603050405020304" pitchFamily="18" charset="0"/>
                        </a:rPr>
                        <a:t>700 fs</a:t>
                      </a:r>
                    </a:p>
                  </a:txBody>
                  <a:tcPr/>
                </a:tc>
                <a:tc>
                  <a:txBody>
                    <a:bodyPr/>
                    <a:lstStyle/>
                    <a:p>
                      <a:r>
                        <a:rPr lang="en-US" sz="3200" dirty="0">
                          <a:latin typeface="Times New Roman" panose="02020603050405020304" pitchFamily="18" charset="0"/>
                          <a:cs typeface="Times New Roman" panose="02020603050405020304" pitchFamily="18" charset="0"/>
                        </a:rPr>
                        <a:t>1053 nm</a:t>
                      </a:r>
                    </a:p>
                  </a:txBody>
                  <a:tcPr/>
                </a:tc>
                <a:tc>
                  <a:txBody>
                    <a:bodyPr/>
                    <a:lstStyle/>
                    <a:p>
                      <a:r>
                        <a:rPr lang="en-US" sz="3200" dirty="0">
                          <a:latin typeface="Times New Roman" panose="02020603050405020304" pitchFamily="18" charset="0"/>
                          <a:cs typeface="Times New Roman" panose="02020603050405020304" pitchFamily="18" charset="0"/>
                        </a:rPr>
                        <a:t>10</a:t>
                      </a:r>
                      <a:r>
                        <a:rPr lang="en-US" sz="3200" baseline="30000" dirty="0">
                          <a:latin typeface="Times New Roman" panose="02020603050405020304" pitchFamily="18" charset="0"/>
                          <a:cs typeface="Times New Roman" panose="02020603050405020304" pitchFamily="18" charset="0"/>
                        </a:rPr>
                        <a:t>21</a:t>
                      </a:r>
                      <a:r>
                        <a:rPr lang="en-US" sz="3200" baseline="0" dirty="0">
                          <a:latin typeface="Times New Roman" panose="02020603050405020304" pitchFamily="18" charset="0"/>
                          <a:cs typeface="Times New Roman" panose="02020603050405020304" pitchFamily="18" charset="0"/>
                        </a:rPr>
                        <a:t> cm</a:t>
                      </a:r>
                      <a:r>
                        <a:rPr lang="en-US" sz="3200" baseline="300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050394"/>
                  </a:ext>
                </a:extLst>
              </a:tr>
            </a:tbl>
          </a:graphicData>
        </a:graphic>
      </p:graphicFrame>
      <p:sp>
        <p:nvSpPr>
          <p:cNvPr id="87" name="TextBox 86">
            <a:extLst>
              <a:ext uri="{FF2B5EF4-FFF2-40B4-BE49-F238E27FC236}">
                <a16:creationId xmlns:a16="http://schemas.microsoft.com/office/drawing/2014/main" id="{387D9438-E02A-7649-8E24-303CB9E655FB}"/>
              </a:ext>
            </a:extLst>
          </p:cNvPr>
          <p:cNvSpPr txBox="1"/>
          <p:nvPr/>
        </p:nvSpPr>
        <p:spPr>
          <a:xfrm>
            <a:off x="6624207" y="15824127"/>
            <a:ext cx="111694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[3]</a:t>
            </a:r>
          </a:p>
        </p:txBody>
      </p:sp>
      <p:sp>
        <p:nvSpPr>
          <p:cNvPr id="89" name="TextBox 88">
            <a:extLst>
              <a:ext uri="{FF2B5EF4-FFF2-40B4-BE49-F238E27FC236}">
                <a16:creationId xmlns:a16="http://schemas.microsoft.com/office/drawing/2014/main" id="{515F20E3-2DE3-9240-97F9-269E6E097281}"/>
              </a:ext>
            </a:extLst>
          </p:cNvPr>
          <p:cNvSpPr txBox="1"/>
          <p:nvPr/>
        </p:nvSpPr>
        <p:spPr>
          <a:xfrm>
            <a:off x="6624208" y="19896940"/>
            <a:ext cx="111694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[4]</a:t>
            </a:r>
          </a:p>
        </p:txBody>
      </p:sp>
      <p:grpSp>
        <p:nvGrpSpPr>
          <p:cNvPr id="27" name="Group 26">
            <a:extLst>
              <a:ext uri="{FF2B5EF4-FFF2-40B4-BE49-F238E27FC236}">
                <a16:creationId xmlns:a16="http://schemas.microsoft.com/office/drawing/2014/main" id="{56F2CF1B-0CD0-217A-5A67-0E92FA6A7190}"/>
              </a:ext>
            </a:extLst>
          </p:cNvPr>
          <p:cNvGrpSpPr/>
          <p:nvPr/>
        </p:nvGrpSpPr>
        <p:grpSpPr>
          <a:xfrm>
            <a:off x="30663623" y="23764707"/>
            <a:ext cx="13187631" cy="1321800"/>
            <a:chOff x="30516211" y="24224400"/>
            <a:chExt cx="15252192" cy="1321800"/>
          </a:xfrm>
        </p:grpSpPr>
        <p:sp>
          <p:nvSpPr>
            <p:cNvPr id="172" name="Google Shape;172;p15"/>
            <p:cNvSpPr/>
            <p:nvPr/>
          </p:nvSpPr>
          <p:spPr>
            <a:xfrm>
              <a:off x="30516211" y="24224400"/>
              <a:ext cx="15252192"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txBox="1"/>
            <p:nvPr/>
          </p:nvSpPr>
          <p:spPr>
            <a:xfrm>
              <a:off x="32458657" y="24427003"/>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Acknowledgements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6" name="Group 25">
            <a:extLst>
              <a:ext uri="{FF2B5EF4-FFF2-40B4-BE49-F238E27FC236}">
                <a16:creationId xmlns:a16="http://schemas.microsoft.com/office/drawing/2014/main" id="{DAB4CF8F-32C1-E868-80F3-8F2D2C5C8FBC}"/>
              </a:ext>
            </a:extLst>
          </p:cNvPr>
          <p:cNvGrpSpPr/>
          <p:nvPr/>
        </p:nvGrpSpPr>
        <p:grpSpPr>
          <a:xfrm>
            <a:off x="30670911" y="28852612"/>
            <a:ext cx="13187631" cy="1321800"/>
            <a:chOff x="30515425" y="28811249"/>
            <a:chExt cx="12676200" cy="1321800"/>
          </a:xfrm>
        </p:grpSpPr>
        <p:sp>
          <p:nvSpPr>
            <p:cNvPr id="175" name="Google Shape;175;p15"/>
            <p:cNvSpPr/>
            <p:nvPr/>
          </p:nvSpPr>
          <p:spPr>
            <a:xfrm>
              <a:off x="30515425" y="28811249"/>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txBox="1"/>
            <p:nvPr/>
          </p:nvSpPr>
          <p:spPr>
            <a:xfrm>
              <a:off x="31169875" y="29012680"/>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References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4" name="Group 3">
            <a:extLst>
              <a:ext uri="{FF2B5EF4-FFF2-40B4-BE49-F238E27FC236}">
                <a16:creationId xmlns:a16="http://schemas.microsoft.com/office/drawing/2014/main" id="{C2A6A1F3-7922-66E4-69E1-9702C246B6DB}"/>
              </a:ext>
            </a:extLst>
          </p:cNvPr>
          <p:cNvGrpSpPr/>
          <p:nvPr/>
        </p:nvGrpSpPr>
        <p:grpSpPr>
          <a:xfrm>
            <a:off x="13833121" y="23764707"/>
            <a:ext cx="16309452" cy="1321800"/>
            <a:chOff x="30476475" y="6147938"/>
            <a:chExt cx="12676200" cy="1321800"/>
          </a:xfrm>
        </p:grpSpPr>
        <p:sp>
          <p:nvSpPr>
            <p:cNvPr id="152" name="Google Shape;152;p15"/>
            <p:cNvSpPr/>
            <p:nvPr/>
          </p:nvSpPr>
          <p:spPr>
            <a:xfrm>
              <a:off x="30476475" y="6147938"/>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txBox="1"/>
            <p:nvPr/>
          </p:nvSpPr>
          <p:spPr>
            <a:xfrm>
              <a:off x="31130925" y="6364609"/>
              <a:ext cx="113673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Preliminary Ionization Simulations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19" name="Group 18">
            <a:extLst>
              <a:ext uri="{FF2B5EF4-FFF2-40B4-BE49-F238E27FC236}">
                <a16:creationId xmlns:a16="http://schemas.microsoft.com/office/drawing/2014/main" id="{80C10163-69ED-B81F-697D-2841EFB28508}"/>
              </a:ext>
            </a:extLst>
          </p:cNvPr>
          <p:cNvGrpSpPr/>
          <p:nvPr/>
        </p:nvGrpSpPr>
        <p:grpSpPr>
          <a:xfrm>
            <a:off x="0" y="14378892"/>
            <a:ext cx="13248416" cy="1321800"/>
            <a:chOff x="559825" y="14194643"/>
            <a:chExt cx="12676200" cy="1321800"/>
          </a:xfrm>
        </p:grpSpPr>
        <p:sp>
          <p:nvSpPr>
            <p:cNvPr id="10" name="Google Shape;147;p15">
              <a:extLst>
                <a:ext uri="{FF2B5EF4-FFF2-40B4-BE49-F238E27FC236}">
                  <a16:creationId xmlns:a16="http://schemas.microsoft.com/office/drawing/2014/main" id="{FBF42985-FE6C-F667-4473-7B8F08844FDD}"/>
                </a:ext>
              </a:extLst>
            </p:cNvPr>
            <p:cNvSpPr/>
            <p:nvPr/>
          </p:nvSpPr>
          <p:spPr>
            <a:xfrm>
              <a:off x="559825" y="14194643"/>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txBox="1"/>
            <p:nvPr/>
          </p:nvSpPr>
          <p:spPr>
            <a:xfrm>
              <a:off x="1214275" y="14392093"/>
              <a:ext cx="113673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Direct Laser Acceleration</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18" name="Group 17">
            <a:extLst>
              <a:ext uri="{FF2B5EF4-FFF2-40B4-BE49-F238E27FC236}">
                <a16:creationId xmlns:a16="http://schemas.microsoft.com/office/drawing/2014/main" id="{C3522870-3606-CC55-427A-D8E3675558BC}"/>
              </a:ext>
            </a:extLst>
          </p:cNvPr>
          <p:cNvGrpSpPr/>
          <p:nvPr/>
        </p:nvGrpSpPr>
        <p:grpSpPr>
          <a:xfrm>
            <a:off x="0" y="5273289"/>
            <a:ext cx="13248416" cy="1321800"/>
            <a:chOff x="738525" y="6147938"/>
            <a:chExt cx="12676200" cy="1321800"/>
          </a:xfrm>
        </p:grpSpPr>
        <p:sp>
          <p:nvSpPr>
            <p:cNvPr id="147" name="Google Shape;147;p15"/>
            <p:cNvSpPr/>
            <p:nvPr/>
          </p:nvSpPr>
          <p:spPr>
            <a:xfrm>
              <a:off x="738525" y="6147938"/>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txBox="1"/>
            <p:nvPr/>
          </p:nvSpPr>
          <p:spPr>
            <a:xfrm>
              <a:off x="1392975" y="6343507"/>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Overview</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2" name="Group 21">
            <a:extLst>
              <a:ext uri="{FF2B5EF4-FFF2-40B4-BE49-F238E27FC236}">
                <a16:creationId xmlns:a16="http://schemas.microsoft.com/office/drawing/2014/main" id="{F3B4ADF3-AA64-EF10-481E-1FF6EE9CEF8B}"/>
              </a:ext>
            </a:extLst>
          </p:cNvPr>
          <p:cNvGrpSpPr/>
          <p:nvPr/>
        </p:nvGrpSpPr>
        <p:grpSpPr>
          <a:xfrm>
            <a:off x="13833121" y="5275724"/>
            <a:ext cx="16434056" cy="1321800"/>
            <a:chOff x="15204721" y="15350292"/>
            <a:chExt cx="13478256" cy="1321800"/>
          </a:xfrm>
        </p:grpSpPr>
        <p:sp>
          <p:nvSpPr>
            <p:cNvPr id="160" name="Google Shape;160;p15"/>
            <p:cNvSpPr/>
            <p:nvPr/>
          </p:nvSpPr>
          <p:spPr>
            <a:xfrm>
              <a:off x="15204721" y="15350292"/>
              <a:ext cx="13478256"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txBox="1"/>
            <p:nvPr/>
          </p:nvSpPr>
          <p:spPr>
            <a:xfrm>
              <a:off x="16260199" y="15536483"/>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Ionization Shots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4" name="Group 23">
            <a:extLst>
              <a:ext uri="{FF2B5EF4-FFF2-40B4-BE49-F238E27FC236}">
                <a16:creationId xmlns:a16="http://schemas.microsoft.com/office/drawing/2014/main" id="{C8C50791-A063-94D5-ACF8-20C74B3F5388}"/>
              </a:ext>
            </a:extLst>
          </p:cNvPr>
          <p:cNvGrpSpPr/>
          <p:nvPr/>
        </p:nvGrpSpPr>
        <p:grpSpPr>
          <a:xfrm>
            <a:off x="30818169" y="5262650"/>
            <a:ext cx="13026927" cy="1321800"/>
            <a:chOff x="30515425" y="18140879"/>
            <a:chExt cx="12676200" cy="1321800"/>
          </a:xfrm>
        </p:grpSpPr>
        <p:sp>
          <p:nvSpPr>
            <p:cNvPr id="168" name="Google Shape;168;p15"/>
            <p:cNvSpPr/>
            <p:nvPr/>
          </p:nvSpPr>
          <p:spPr>
            <a:xfrm>
              <a:off x="30515425" y="18140879"/>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txBox="1"/>
            <p:nvPr/>
          </p:nvSpPr>
          <p:spPr>
            <a:xfrm>
              <a:off x="30991175" y="18327069"/>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Conclusions &amp; Future Work</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pic>
        <p:nvPicPr>
          <p:cNvPr id="6" name="Picture 5" descr="A graph of energy and electricity&#10;&#10;AI-generated content may be incorrect.">
            <a:extLst>
              <a:ext uri="{FF2B5EF4-FFF2-40B4-BE49-F238E27FC236}">
                <a16:creationId xmlns:a16="http://schemas.microsoft.com/office/drawing/2014/main" id="{7A864CD3-4EDA-62BD-F0B1-9DA5834489AC}"/>
              </a:ext>
            </a:extLst>
          </p:cNvPr>
          <p:cNvPicPr>
            <a:picLocks noChangeAspect="1"/>
          </p:cNvPicPr>
          <p:nvPr/>
        </p:nvPicPr>
        <p:blipFill>
          <a:blip r:embed="rId14"/>
          <a:stretch>
            <a:fillRect/>
          </a:stretch>
        </p:blipFill>
        <p:spPr>
          <a:xfrm>
            <a:off x="13883323" y="17067199"/>
            <a:ext cx="16357665" cy="6543066"/>
          </a:xfrm>
          <a:prstGeom prst="rect">
            <a:avLst/>
          </a:prstGeom>
        </p:spPr>
      </p:pic>
      <p:grpSp>
        <p:nvGrpSpPr>
          <p:cNvPr id="11" name="Group 10">
            <a:extLst>
              <a:ext uri="{FF2B5EF4-FFF2-40B4-BE49-F238E27FC236}">
                <a16:creationId xmlns:a16="http://schemas.microsoft.com/office/drawing/2014/main" id="{DD467331-F092-E8AC-58D8-9B9F095BD1E0}"/>
              </a:ext>
            </a:extLst>
          </p:cNvPr>
          <p:cNvGrpSpPr>
            <a:grpSpLocks noChangeAspect="1"/>
          </p:cNvGrpSpPr>
          <p:nvPr/>
        </p:nvGrpSpPr>
        <p:grpSpPr>
          <a:xfrm>
            <a:off x="32780287" y="18536302"/>
            <a:ext cx="3358768" cy="3204749"/>
            <a:chOff x="33556217" y="19368619"/>
            <a:chExt cx="4718076" cy="4501725"/>
          </a:xfrm>
        </p:grpSpPr>
        <p:grpSp>
          <p:nvGrpSpPr>
            <p:cNvPr id="13" name="Group 12">
              <a:extLst>
                <a:ext uri="{FF2B5EF4-FFF2-40B4-BE49-F238E27FC236}">
                  <a16:creationId xmlns:a16="http://schemas.microsoft.com/office/drawing/2014/main" id="{47E32309-096D-FA72-9F3E-573853CBFB1B}"/>
                </a:ext>
              </a:extLst>
            </p:cNvPr>
            <p:cNvGrpSpPr/>
            <p:nvPr/>
          </p:nvGrpSpPr>
          <p:grpSpPr>
            <a:xfrm>
              <a:off x="33556217" y="19390067"/>
              <a:ext cx="4635502" cy="4457700"/>
              <a:chOff x="3778250" y="1200150"/>
              <a:chExt cx="4635502" cy="4457700"/>
            </a:xfrm>
          </p:grpSpPr>
          <p:sp>
            <p:nvSpPr>
              <p:cNvPr id="41" name="Rectangle 40">
                <a:extLst>
                  <a:ext uri="{FF2B5EF4-FFF2-40B4-BE49-F238E27FC236}">
                    <a16:creationId xmlns:a16="http://schemas.microsoft.com/office/drawing/2014/main" id="{2603F450-DDE5-B1BA-5CEE-28DF96937E2C}"/>
                  </a:ext>
                </a:extLst>
              </p:cNvPr>
              <p:cNvSpPr/>
              <p:nvPr/>
            </p:nvSpPr>
            <p:spPr>
              <a:xfrm>
                <a:off x="3778250" y="1200150"/>
                <a:ext cx="4635500" cy="445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553C9686-93A2-D88C-5622-F954C095504A}"/>
                  </a:ext>
                </a:extLst>
              </p:cNvPr>
              <p:cNvCxnSpPr/>
              <p:nvPr/>
            </p:nvCxnSpPr>
            <p:spPr>
              <a:xfrm>
                <a:off x="3778250" y="1200150"/>
                <a:ext cx="463550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3B07A2-1B0D-B781-F7DD-FAAA01C54A0C}"/>
                  </a:ext>
                </a:extLst>
              </p:cNvPr>
              <p:cNvCxnSpPr/>
              <p:nvPr/>
            </p:nvCxnSpPr>
            <p:spPr>
              <a:xfrm flipH="1">
                <a:off x="3778250" y="1200150"/>
                <a:ext cx="463550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4D32400-5109-F077-ADB0-047E1D333D02}"/>
                  </a:ext>
                </a:extLst>
              </p:cNvPr>
              <p:cNvCxnSpPr>
                <a:stCxn id="41" idx="0"/>
                <a:endCxn id="41" idx="2"/>
              </p:cNvCxnSpPr>
              <p:nvPr/>
            </p:nvCxnSpPr>
            <p:spPr>
              <a:xfrm>
                <a:off x="6096000" y="1200150"/>
                <a:ext cx="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471F64B-5E1C-9CBA-FB32-93A6DAAB84C1}"/>
                  </a:ext>
                </a:extLst>
              </p:cNvPr>
              <p:cNvCxnSpPr>
                <a:cxnSpLocks/>
                <a:stCxn id="41" idx="3"/>
                <a:endCxn id="41" idx="1"/>
              </p:cNvCxnSpPr>
              <p:nvPr/>
            </p:nvCxnSpPr>
            <p:spPr>
              <a:xfrm flipH="1">
                <a:off x="3778252" y="3429000"/>
                <a:ext cx="46355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44708351-F570-057E-4ACF-258F0375290E}"/>
                </a:ext>
              </a:extLst>
            </p:cNvPr>
            <p:cNvSpPr txBox="1"/>
            <p:nvPr/>
          </p:nvSpPr>
          <p:spPr>
            <a:xfrm>
              <a:off x="34363246" y="19368622"/>
              <a:ext cx="1507768" cy="116730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41 𝜇m Mo</a:t>
              </a:r>
            </a:p>
          </p:txBody>
        </p:sp>
        <p:sp>
          <p:nvSpPr>
            <p:cNvPr id="23" name="TextBox 22">
              <a:extLst>
                <a:ext uri="{FF2B5EF4-FFF2-40B4-BE49-F238E27FC236}">
                  <a16:creationId xmlns:a16="http://schemas.microsoft.com/office/drawing/2014/main" id="{95352FA8-4CB0-E9D0-5B87-1E6FAEAFEE39}"/>
                </a:ext>
              </a:extLst>
            </p:cNvPr>
            <p:cNvSpPr txBox="1"/>
            <p:nvPr/>
          </p:nvSpPr>
          <p:spPr>
            <a:xfrm>
              <a:off x="33585724" y="20459789"/>
              <a:ext cx="1519154" cy="116730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32 𝜇m </a:t>
              </a:r>
              <a:r>
                <a:rPr lang="en-US" sz="2400" dirty="0" err="1">
                  <a:latin typeface="Times New Roman" panose="02020603050405020304" pitchFamily="18" charset="0"/>
                  <a:cs typeface="Times New Roman" panose="02020603050405020304" pitchFamily="18" charset="0"/>
                </a:rPr>
                <a:t>Zr</a:t>
              </a:r>
              <a:endParaRPr lang="en-US" sz="24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4D47F60-E24A-1EB5-26EE-F97F8D9E6330}"/>
                </a:ext>
              </a:extLst>
            </p:cNvPr>
            <p:cNvSpPr txBox="1"/>
            <p:nvPr/>
          </p:nvSpPr>
          <p:spPr>
            <a:xfrm>
              <a:off x="33557429" y="21612835"/>
              <a:ext cx="1519154" cy="116730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16 𝜇m </a:t>
              </a:r>
              <a:r>
                <a:rPr lang="en-US" sz="2400" dirty="0" err="1">
                  <a:latin typeface="Times New Roman" panose="02020603050405020304" pitchFamily="18" charset="0"/>
                  <a:cs typeface="Times New Roman" panose="02020603050405020304" pitchFamily="18" charset="0"/>
                </a:rPr>
                <a:t>Zr</a:t>
              </a:r>
              <a:endParaRPr lang="en-US" sz="2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209CB061-7BCE-D8F7-9EA4-2D753FCB442A}"/>
                </a:ext>
              </a:extLst>
            </p:cNvPr>
            <p:cNvSpPr txBox="1"/>
            <p:nvPr/>
          </p:nvSpPr>
          <p:spPr>
            <a:xfrm>
              <a:off x="34420669" y="22701658"/>
              <a:ext cx="1509011" cy="116730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74 𝜇m Zn</a:t>
              </a:r>
            </a:p>
          </p:txBody>
        </p:sp>
        <p:sp>
          <p:nvSpPr>
            <p:cNvPr id="30" name="TextBox 29">
              <a:extLst>
                <a:ext uri="{FF2B5EF4-FFF2-40B4-BE49-F238E27FC236}">
                  <a16:creationId xmlns:a16="http://schemas.microsoft.com/office/drawing/2014/main" id="{698B065C-6BB0-4E00-CAF0-BF7C20C0BB16}"/>
                </a:ext>
              </a:extLst>
            </p:cNvPr>
            <p:cNvSpPr txBox="1"/>
            <p:nvPr/>
          </p:nvSpPr>
          <p:spPr>
            <a:xfrm>
              <a:off x="35818408" y="22703039"/>
              <a:ext cx="1380699" cy="116730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28 𝜇m Zn</a:t>
              </a:r>
            </a:p>
          </p:txBody>
        </p:sp>
        <p:sp>
          <p:nvSpPr>
            <p:cNvPr id="37" name="TextBox 36">
              <a:extLst>
                <a:ext uri="{FF2B5EF4-FFF2-40B4-BE49-F238E27FC236}">
                  <a16:creationId xmlns:a16="http://schemas.microsoft.com/office/drawing/2014/main" id="{8713CF4E-8C40-DFB3-885B-AFFE0BB27DBC}"/>
                </a:ext>
              </a:extLst>
            </p:cNvPr>
            <p:cNvSpPr txBox="1"/>
            <p:nvPr/>
          </p:nvSpPr>
          <p:spPr>
            <a:xfrm>
              <a:off x="36876747" y="21663954"/>
              <a:ext cx="1379602" cy="116730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42 𝜇m Fe</a:t>
              </a:r>
            </a:p>
          </p:txBody>
        </p:sp>
        <p:sp>
          <p:nvSpPr>
            <p:cNvPr id="38" name="TextBox 37">
              <a:extLst>
                <a:ext uri="{FF2B5EF4-FFF2-40B4-BE49-F238E27FC236}">
                  <a16:creationId xmlns:a16="http://schemas.microsoft.com/office/drawing/2014/main" id="{8B0485D1-1E60-DAF8-6917-5E3B7C86D29D}"/>
                </a:ext>
              </a:extLst>
            </p:cNvPr>
            <p:cNvSpPr txBox="1"/>
            <p:nvPr/>
          </p:nvSpPr>
          <p:spPr>
            <a:xfrm>
              <a:off x="36885917" y="20459250"/>
              <a:ext cx="1388376" cy="116730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19 𝜇m Fe</a:t>
              </a:r>
            </a:p>
          </p:txBody>
        </p:sp>
        <p:sp>
          <p:nvSpPr>
            <p:cNvPr id="40" name="TextBox 39">
              <a:extLst>
                <a:ext uri="{FF2B5EF4-FFF2-40B4-BE49-F238E27FC236}">
                  <a16:creationId xmlns:a16="http://schemas.microsoft.com/office/drawing/2014/main" id="{8DF6BCBC-71DA-1C29-B74B-6DA0CF6B87C1}"/>
                </a:ext>
              </a:extLst>
            </p:cNvPr>
            <p:cNvSpPr txBox="1"/>
            <p:nvPr/>
          </p:nvSpPr>
          <p:spPr>
            <a:xfrm>
              <a:off x="35887568" y="19368619"/>
              <a:ext cx="1373212" cy="116730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64 𝜇m </a:t>
              </a:r>
              <a:r>
                <a:rPr lang="en-US" sz="2400" dirty="0" err="1">
                  <a:latin typeface="Times New Roman" panose="02020603050405020304" pitchFamily="18" charset="0"/>
                  <a:cs typeface="Times New Roman" panose="02020603050405020304" pitchFamily="18" charset="0"/>
                </a:rPr>
                <a:t>Ti</a:t>
              </a:r>
              <a:endParaRPr lang="en-US" sz="2400" dirty="0">
                <a:latin typeface="Times New Roman" panose="02020603050405020304" pitchFamily="18" charset="0"/>
                <a:cs typeface="Times New Roman" panose="02020603050405020304" pitchFamily="18" charset="0"/>
              </a:endParaRPr>
            </a:p>
          </p:txBody>
        </p:sp>
      </p:grpSp>
      <p:sp>
        <p:nvSpPr>
          <p:cNvPr id="93" name="TextBox 92">
            <a:extLst>
              <a:ext uri="{FF2B5EF4-FFF2-40B4-BE49-F238E27FC236}">
                <a16:creationId xmlns:a16="http://schemas.microsoft.com/office/drawing/2014/main" id="{AFA4C4DD-6230-1C48-80EA-8CD0C46DEFDD}"/>
              </a:ext>
            </a:extLst>
          </p:cNvPr>
          <p:cNvSpPr txBox="1"/>
          <p:nvPr/>
        </p:nvSpPr>
        <p:spPr>
          <a:xfrm>
            <a:off x="30146851" y="21964863"/>
            <a:ext cx="8625640" cy="1569660"/>
          </a:xfrm>
          <a:prstGeom prst="rect">
            <a:avLst/>
          </a:prstGeom>
          <a:noFill/>
          <a:ln>
            <a:no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An EPPS measures X-rays along the straight-through beam path. The tile above illustrates the Ross filter wheel used for radiometry. The right figure shows the image plate scan immediately following the filter wheel that captures highest signal shot: pure N</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0.0229n</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a:t>
            </a:r>
          </a:p>
        </p:txBody>
      </p:sp>
      <p:sp>
        <p:nvSpPr>
          <p:cNvPr id="66" name="TextBox 65">
            <a:extLst>
              <a:ext uri="{FF2B5EF4-FFF2-40B4-BE49-F238E27FC236}">
                <a16:creationId xmlns:a16="http://schemas.microsoft.com/office/drawing/2014/main" id="{CBF15885-4614-D8E9-151D-5EFA14906835}"/>
              </a:ext>
            </a:extLst>
          </p:cNvPr>
          <p:cNvSpPr txBox="1"/>
          <p:nvPr/>
        </p:nvSpPr>
        <p:spPr>
          <a:xfrm>
            <a:off x="30574290" y="16765553"/>
            <a:ext cx="12974257" cy="1200329"/>
          </a:xfrm>
          <a:prstGeom prst="rect">
            <a:avLst/>
          </a:prstGeom>
          <a:noFill/>
          <a:ln>
            <a:no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This table indicates the average energy of 20-120 MeV electrons as a ratio with respect to the references shot of pure He at 0.0229 </a:t>
            </a:r>
            <a:r>
              <a:rPr lang="en-US" sz="2400"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The chosen range is from the approximate ponderomotive energy of electrons to resolution limit of the detector. The average electron energy for the reference is 39.04 MeV.</a:t>
            </a:r>
          </a:p>
        </p:txBody>
      </p:sp>
      <p:pic>
        <p:nvPicPr>
          <p:cNvPr id="68" name="Picture 67" descr="A graph of energy and energy&#10;&#10;AI-generated content may be incorrect.">
            <a:extLst>
              <a:ext uri="{FF2B5EF4-FFF2-40B4-BE49-F238E27FC236}">
                <a16:creationId xmlns:a16="http://schemas.microsoft.com/office/drawing/2014/main" id="{D07E2C6D-B79C-C416-B4A2-5C94A7C66EAA}"/>
              </a:ext>
            </a:extLst>
          </p:cNvPr>
          <p:cNvPicPr>
            <a:picLocks noChangeAspect="1"/>
          </p:cNvPicPr>
          <p:nvPr/>
        </p:nvPicPr>
        <p:blipFill>
          <a:blip r:embed="rId15"/>
          <a:stretch>
            <a:fillRect/>
          </a:stretch>
        </p:blipFill>
        <p:spPr>
          <a:xfrm>
            <a:off x="14119410" y="25426147"/>
            <a:ext cx="7875582" cy="5906687"/>
          </a:xfrm>
          <a:prstGeom prst="rect">
            <a:avLst/>
          </a:prstGeom>
        </p:spPr>
      </p:pic>
      <p:pic>
        <p:nvPicPr>
          <p:cNvPr id="70" name="Picture 69" descr="A graph of energy and energy&#10;&#10;AI-generated content may be incorrect.">
            <a:extLst>
              <a:ext uri="{FF2B5EF4-FFF2-40B4-BE49-F238E27FC236}">
                <a16:creationId xmlns:a16="http://schemas.microsoft.com/office/drawing/2014/main" id="{33336141-DAB1-5739-5057-FCFECC15CDB5}"/>
              </a:ext>
            </a:extLst>
          </p:cNvPr>
          <p:cNvPicPr>
            <a:picLocks noChangeAspect="1"/>
          </p:cNvPicPr>
          <p:nvPr/>
        </p:nvPicPr>
        <p:blipFill>
          <a:blip r:embed="rId16"/>
          <a:stretch>
            <a:fillRect/>
          </a:stretch>
        </p:blipFill>
        <p:spPr>
          <a:xfrm>
            <a:off x="21994992" y="25426148"/>
            <a:ext cx="7875582" cy="5906687"/>
          </a:xfrm>
          <a:prstGeom prst="rect">
            <a:avLst/>
          </a:prstGeom>
        </p:spPr>
      </p:pic>
      <p:sp>
        <p:nvSpPr>
          <p:cNvPr id="71" name="TextBox 70">
            <a:extLst>
              <a:ext uri="{FF2B5EF4-FFF2-40B4-BE49-F238E27FC236}">
                <a16:creationId xmlns:a16="http://schemas.microsoft.com/office/drawing/2014/main" id="{16838142-1F64-C3F8-BC44-C1F0CDC21578}"/>
              </a:ext>
            </a:extLst>
          </p:cNvPr>
          <p:cNvSpPr txBox="1"/>
          <p:nvPr/>
        </p:nvSpPr>
        <p:spPr>
          <a:xfrm>
            <a:off x="14383767" y="31554947"/>
            <a:ext cx="15301357" cy="830997"/>
          </a:xfrm>
          <a:prstGeom prst="rect">
            <a:avLst/>
          </a:prstGeom>
          <a:noFill/>
          <a:ln>
            <a:no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electron spectra after the laser has exited the plasma profile are shown above for all tested species mixtures and densities. The average 10-120 MeV electron energy is also listed for each simulation.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8F64DE97-87F9-DD40-DDFC-EA3111F6EEAA}"/>
            </a:ext>
          </a:extLst>
        </p:cNvPr>
        <p:cNvGrpSpPr/>
        <p:nvPr/>
      </p:nvGrpSpPr>
      <p:grpSpPr>
        <a:xfrm>
          <a:off x="0" y="0"/>
          <a:ext cx="0" cy="0"/>
          <a:chOff x="0" y="0"/>
          <a:chExt cx="0" cy="0"/>
        </a:xfrm>
      </p:grpSpPr>
      <p:grpSp>
        <p:nvGrpSpPr>
          <p:cNvPr id="64" name="Group 63">
            <a:extLst>
              <a:ext uri="{FF2B5EF4-FFF2-40B4-BE49-F238E27FC236}">
                <a16:creationId xmlns:a16="http://schemas.microsoft.com/office/drawing/2014/main" id="{F511C4A9-8E92-6062-8D1B-6D5DBB1188D3}"/>
              </a:ext>
            </a:extLst>
          </p:cNvPr>
          <p:cNvGrpSpPr/>
          <p:nvPr/>
        </p:nvGrpSpPr>
        <p:grpSpPr>
          <a:xfrm>
            <a:off x="38772491" y="18264661"/>
            <a:ext cx="5109715" cy="5265532"/>
            <a:chOff x="37147988" y="18250877"/>
            <a:chExt cx="5109715" cy="5265532"/>
          </a:xfrm>
        </p:grpSpPr>
        <p:pic>
          <p:nvPicPr>
            <p:cNvPr id="1032" name="Picture 8">
              <a:extLst>
                <a:ext uri="{FF2B5EF4-FFF2-40B4-BE49-F238E27FC236}">
                  <a16:creationId xmlns:a16="http://schemas.microsoft.com/office/drawing/2014/main" id="{162A6826-1AFA-4D1A-B2C0-84FC83B2F0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10" b="9353"/>
            <a:stretch>
              <a:fillRect/>
            </a:stretch>
          </p:blipFill>
          <p:spPr bwMode="auto">
            <a:xfrm>
              <a:off x="37147988" y="18435467"/>
              <a:ext cx="5109715" cy="5080942"/>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0C5B65E6-191A-1C5D-373A-EB42A2B81300}"/>
                </a:ext>
              </a:extLst>
            </p:cNvPr>
            <p:cNvSpPr/>
            <p:nvPr/>
          </p:nvSpPr>
          <p:spPr>
            <a:xfrm>
              <a:off x="38023800" y="18314451"/>
              <a:ext cx="4147940" cy="185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56574011-484D-D996-DD24-69ABF9BA9105}"/>
                </a:ext>
              </a:extLst>
            </p:cNvPr>
            <p:cNvSpPr/>
            <p:nvPr/>
          </p:nvSpPr>
          <p:spPr>
            <a:xfrm>
              <a:off x="37230050" y="18407234"/>
              <a:ext cx="656205" cy="185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17746DE3-CAD3-C5D2-859C-82E3D8B73378}"/>
                </a:ext>
              </a:extLst>
            </p:cNvPr>
            <p:cNvSpPr/>
            <p:nvPr/>
          </p:nvSpPr>
          <p:spPr>
            <a:xfrm>
              <a:off x="37997373" y="18250877"/>
              <a:ext cx="483112" cy="185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34" name="Picture 10">
            <a:extLst>
              <a:ext uri="{FF2B5EF4-FFF2-40B4-BE49-F238E27FC236}">
                <a16:creationId xmlns:a16="http://schemas.microsoft.com/office/drawing/2014/main" id="{41FB6566-1112-1880-3CAD-DC046BA4E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9365" y="11245058"/>
            <a:ext cx="15805584" cy="5855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A5F79B0-4975-9CD5-867C-BCB7804A3E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8990" y="25664840"/>
            <a:ext cx="8945271" cy="685958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970F67D2-9038-7ADF-8060-C164B41B7874}"/>
              </a:ext>
            </a:extLst>
          </p:cNvPr>
          <p:cNvPicPr>
            <a:picLocks noChangeAspect="1"/>
          </p:cNvPicPr>
          <p:nvPr/>
        </p:nvPicPr>
        <p:blipFill rotWithShape="1">
          <a:blip r:embed="rId6"/>
          <a:srcRect l="753" t="13749" r="1266" b="868"/>
          <a:stretch/>
        </p:blipFill>
        <p:spPr>
          <a:xfrm>
            <a:off x="5778905" y="19819658"/>
            <a:ext cx="7489735" cy="3232881"/>
          </a:xfrm>
          <a:prstGeom prst="rect">
            <a:avLst/>
          </a:prstGeom>
        </p:spPr>
      </p:pic>
      <p:pic>
        <p:nvPicPr>
          <p:cNvPr id="21" name="Picture 20">
            <a:extLst>
              <a:ext uri="{FF2B5EF4-FFF2-40B4-BE49-F238E27FC236}">
                <a16:creationId xmlns:a16="http://schemas.microsoft.com/office/drawing/2014/main" id="{9AF797D0-7167-7C53-30F6-7DAF6A692AA1}"/>
              </a:ext>
            </a:extLst>
          </p:cNvPr>
          <p:cNvPicPr>
            <a:picLocks noChangeAspect="1"/>
          </p:cNvPicPr>
          <p:nvPr/>
        </p:nvPicPr>
        <p:blipFill rotWithShape="1">
          <a:blip r:embed="rId7"/>
          <a:srcRect l="2797" t="7220" r="1612"/>
          <a:stretch/>
        </p:blipFill>
        <p:spPr>
          <a:xfrm>
            <a:off x="5699483" y="15747500"/>
            <a:ext cx="7612588" cy="3759625"/>
          </a:xfrm>
          <a:prstGeom prst="rect">
            <a:avLst/>
          </a:prstGeom>
        </p:spPr>
      </p:pic>
      <p:sp>
        <p:nvSpPr>
          <p:cNvPr id="149" name="Google Shape;149;p15">
            <a:extLst>
              <a:ext uri="{FF2B5EF4-FFF2-40B4-BE49-F238E27FC236}">
                <a16:creationId xmlns:a16="http://schemas.microsoft.com/office/drawing/2014/main" id="{8D591792-3997-305D-95D3-4AA3E65707A0}"/>
              </a:ext>
            </a:extLst>
          </p:cNvPr>
          <p:cNvSpPr txBox="1"/>
          <p:nvPr/>
        </p:nvSpPr>
        <p:spPr>
          <a:xfrm>
            <a:off x="-4887" y="6620018"/>
            <a:ext cx="13236025" cy="7617440"/>
          </a:xfrm>
          <a:prstGeom prst="rect">
            <a:avLst/>
          </a:prstGeom>
          <a:noFill/>
          <a:ln>
            <a:noFill/>
          </a:ln>
        </p:spPr>
        <p:txBody>
          <a:bodyPr spcFirstLastPara="1" wrap="square" lIns="91425" tIns="91425" rIns="91425" bIns="91425" anchor="t" anchorCtr="0">
            <a:spAutoFit/>
          </a:bodyPr>
          <a:lstStyle/>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Direct laser acceleration (DLA) offers a means of generating high-charge MeV to GeV electron beams.</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Prior experiments at OMEGA EP demonstrate that the efficacy of DLA is highly sensitive to laser geometry and channel formation.</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Experiments typically use helium gas targets due to its relatively low ionization threshold.</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We investigate the incorporation of ionization effects into a DLA experiment to enhance beam charge [1, 2].</a:t>
            </a:r>
          </a:p>
          <a:p>
            <a:pPr marL="463550" lvl="2"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Particle-in-cell simulations are used to further investigate schemes that utilize ionization effects to improve DLA performance.</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We find that by doping the target with heavier gases, a higher signal and more energetic yield of electrons may be obtained.</a:t>
            </a:r>
          </a:p>
        </p:txBody>
      </p:sp>
      <p:sp>
        <p:nvSpPr>
          <p:cNvPr id="144" name="Google Shape;144;p15">
            <a:extLst>
              <a:ext uri="{FF2B5EF4-FFF2-40B4-BE49-F238E27FC236}">
                <a16:creationId xmlns:a16="http://schemas.microsoft.com/office/drawing/2014/main" id="{5A5610DF-F20F-4C32-9E1C-3A086827EC27}"/>
              </a:ext>
            </a:extLst>
          </p:cNvPr>
          <p:cNvSpPr/>
          <p:nvPr/>
        </p:nvSpPr>
        <p:spPr>
          <a:xfrm>
            <a:off x="-4887" y="19257"/>
            <a:ext cx="43863429" cy="5180865"/>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a:extLst>
              <a:ext uri="{FF2B5EF4-FFF2-40B4-BE49-F238E27FC236}">
                <a16:creationId xmlns:a16="http://schemas.microsoft.com/office/drawing/2014/main" id="{D2D9656D-588F-4638-E8A9-DE5098986391}"/>
              </a:ext>
            </a:extLst>
          </p:cNvPr>
          <p:cNvSpPr txBox="1"/>
          <p:nvPr/>
        </p:nvSpPr>
        <p:spPr>
          <a:xfrm>
            <a:off x="4571229" y="715028"/>
            <a:ext cx="33880200" cy="1415742"/>
          </a:xfrm>
          <a:prstGeom prst="rect">
            <a:avLst/>
          </a:prstGeom>
          <a:noFill/>
          <a:ln>
            <a:noFill/>
          </a:ln>
        </p:spPr>
        <p:txBody>
          <a:bodyPr spcFirstLastPara="1" wrap="square" lIns="91425" tIns="91425" rIns="91425" bIns="91425" anchor="t" anchorCtr="0">
            <a:spAutoFit/>
          </a:bodyPr>
          <a:lstStyle/>
          <a:p>
            <a:pPr algn="just">
              <a:defRPr/>
            </a:pPr>
            <a:r>
              <a:rPr lang="en-US" sz="8000" b="1" dirty="0">
                <a:solidFill>
                  <a:schemeClr val="bg1"/>
                </a:solidFill>
                <a:latin typeface="Times New Roman" panose="02020603050405020304" pitchFamily="18" charset="0"/>
                <a:cs typeface="Times New Roman" panose="02020603050405020304" pitchFamily="18" charset="0"/>
              </a:rPr>
              <a:t>Harnessing Ionization Effects for Direct Laser Acceleration of Electrons</a:t>
            </a:r>
          </a:p>
        </p:txBody>
      </p:sp>
      <p:sp>
        <p:nvSpPr>
          <p:cNvPr id="146" name="Google Shape;146;p15">
            <a:extLst>
              <a:ext uri="{FF2B5EF4-FFF2-40B4-BE49-F238E27FC236}">
                <a16:creationId xmlns:a16="http://schemas.microsoft.com/office/drawing/2014/main" id="{79BF6B0E-37AE-8A4B-250E-501DABE82FCC}"/>
              </a:ext>
            </a:extLst>
          </p:cNvPr>
          <p:cNvSpPr txBox="1"/>
          <p:nvPr/>
        </p:nvSpPr>
        <p:spPr>
          <a:xfrm>
            <a:off x="4571229" y="2349974"/>
            <a:ext cx="32904046" cy="2400627"/>
          </a:xfrm>
          <a:prstGeom prst="rect">
            <a:avLst/>
          </a:prstGeom>
          <a:noFill/>
          <a:ln>
            <a:noFill/>
          </a:ln>
        </p:spPr>
        <p:txBody>
          <a:bodyPr spcFirstLastPara="1" wrap="square" lIns="91425" tIns="91425" rIns="91425" bIns="91425" anchor="t" anchorCtr="0">
            <a:spAutoFit/>
          </a:bodyPr>
          <a:lstStyle/>
          <a:p>
            <a:r>
              <a:rPr lang="en-US" sz="4000" dirty="0">
                <a:solidFill>
                  <a:schemeClr val="bg1"/>
                </a:solidFill>
                <a:latin typeface="Times New Roman" panose="02020603050405020304" pitchFamily="18" charset="0"/>
                <a:cs typeface="Times New Roman" panose="02020603050405020304" pitchFamily="18" charset="0"/>
              </a:rPr>
              <a:t>Nicolas M. Kalem</a:t>
            </a:r>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 Veronica Contreras</a:t>
            </a:r>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 Alexey V. Arefiev</a:t>
            </a:r>
            <a:r>
              <a:rPr lang="en-US" sz="4000" baseline="30000" dirty="0">
                <a:solidFill>
                  <a:schemeClr val="bg1"/>
                </a:solidFill>
                <a:latin typeface="Times New Roman" panose="02020603050405020304" pitchFamily="18" charset="0"/>
                <a:cs typeface="Times New Roman" panose="02020603050405020304" pitchFamily="18" charset="0"/>
              </a:rPr>
              <a:t>2</a:t>
            </a:r>
            <a:r>
              <a:rPr lang="en-US" sz="4000" dirty="0">
                <a:solidFill>
                  <a:schemeClr val="bg1"/>
                </a:solidFill>
                <a:latin typeface="Times New Roman" panose="02020603050405020304" pitchFamily="18" charset="0"/>
                <a:cs typeface="Times New Roman" panose="02020603050405020304" pitchFamily="18" charset="0"/>
              </a:rPr>
              <a:t>, Robert Babjak</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Marija Vranic</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Jessica Shaw</a:t>
            </a:r>
            <a:r>
              <a:rPr lang="en-US" sz="4000" baseline="30000" dirty="0">
                <a:solidFill>
                  <a:schemeClr val="bg1"/>
                </a:solidFill>
                <a:latin typeface="Times New Roman" panose="02020603050405020304" pitchFamily="18" charset="0"/>
                <a:cs typeface="Times New Roman" panose="02020603050405020304" pitchFamily="18" charset="0"/>
              </a:rPr>
              <a:t>4</a:t>
            </a:r>
            <a:r>
              <a:rPr lang="en-US" sz="4000" dirty="0">
                <a:solidFill>
                  <a:schemeClr val="bg1"/>
                </a:solidFill>
                <a:latin typeface="Times New Roman" panose="02020603050405020304" pitchFamily="18" charset="0"/>
                <a:cs typeface="Times New Roman" panose="02020603050405020304" pitchFamily="18" charset="0"/>
              </a:rPr>
              <a:t>, Hui Chen</a:t>
            </a:r>
            <a:r>
              <a:rPr lang="en-US" sz="4000" baseline="30000" dirty="0">
                <a:solidFill>
                  <a:schemeClr val="bg1"/>
                </a:solidFill>
                <a:latin typeface="Times New Roman" panose="02020603050405020304" pitchFamily="18" charset="0"/>
                <a:cs typeface="Times New Roman" panose="02020603050405020304" pitchFamily="18" charset="0"/>
              </a:rPr>
              <a:t>5</a:t>
            </a:r>
            <a:r>
              <a:rPr lang="en-US" sz="4000" dirty="0">
                <a:solidFill>
                  <a:schemeClr val="bg1"/>
                </a:solidFill>
                <a:latin typeface="Times New Roman" panose="02020603050405020304" pitchFamily="18" charset="0"/>
                <a:cs typeface="Times New Roman" panose="02020603050405020304" pitchFamily="18" charset="0"/>
              </a:rPr>
              <a:t>, Félicie Albert</a:t>
            </a:r>
            <a:r>
              <a:rPr lang="en-US" sz="4000" baseline="30000" dirty="0">
                <a:solidFill>
                  <a:schemeClr val="bg1"/>
                </a:solidFill>
                <a:latin typeface="Times New Roman" panose="02020603050405020304" pitchFamily="18" charset="0"/>
                <a:cs typeface="Times New Roman" panose="02020603050405020304" pitchFamily="18" charset="0"/>
              </a:rPr>
              <a:t>5</a:t>
            </a:r>
            <a:r>
              <a:rPr lang="en-US" sz="4000" dirty="0">
                <a:solidFill>
                  <a:schemeClr val="bg1"/>
                </a:solidFill>
                <a:latin typeface="Times New Roman" panose="02020603050405020304" pitchFamily="18" charset="0"/>
                <a:cs typeface="Times New Roman" panose="02020603050405020304" pitchFamily="18" charset="0"/>
              </a:rPr>
              <a:t>, Louise Willingale</a:t>
            </a:r>
            <a:r>
              <a:rPr lang="en-US" sz="4000" baseline="30000" dirty="0">
                <a:solidFill>
                  <a:schemeClr val="bg1"/>
                </a:solidFill>
                <a:latin typeface="Times New Roman" panose="02020603050405020304" pitchFamily="18" charset="0"/>
                <a:cs typeface="Times New Roman" panose="02020603050405020304" pitchFamily="18" charset="0"/>
              </a:rPr>
              <a:t>1</a:t>
            </a:r>
          </a:p>
          <a:p>
            <a:endParaRPr lang="en-US" sz="3600" baseline="30000" dirty="0">
              <a:solidFill>
                <a:schemeClr val="bg1"/>
              </a:solidFill>
              <a:latin typeface="Times New Roman" panose="02020603050405020304" pitchFamily="18" charset="0"/>
              <a:cs typeface="Times New Roman" panose="02020603050405020304" pitchFamily="18" charset="0"/>
            </a:endParaRPr>
          </a:p>
          <a:p>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University of Michigan, Ann Arbor, MI , </a:t>
            </a:r>
            <a:r>
              <a:rPr lang="en-US" sz="4000" baseline="30000" dirty="0">
                <a:solidFill>
                  <a:schemeClr val="bg1"/>
                </a:solidFill>
                <a:latin typeface="Times New Roman" panose="02020603050405020304" pitchFamily="18" charset="0"/>
                <a:cs typeface="Times New Roman" panose="02020603050405020304" pitchFamily="18" charset="0"/>
              </a:rPr>
              <a:t>2</a:t>
            </a:r>
            <a:r>
              <a:rPr lang="en-US" sz="4000" dirty="0">
                <a:solidFill>
                  <a:schemeClr val="bg1"/>
                </a:solidFill>
                <a:latin typeface="Times New Roman" panose="02020603050405020304" pitchFamily="18" charset="0"/>
                <a:cs typeface="Times New Roman" panose="02020603050405020304" pitchFamily="18" charset="0"/>
              </a:rPr>
              <a:t>University of California, San Diego, CA, </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GoLP/IPFN, Instituto Superior Técnico, University of Lisbon, PT, </a:t>
            </a:r>
            <a:r>
              <a:rPr lang="en-US" sz="4000" baseline="30000" dirty="0">
                <a:solidFill>
                  <a:schemeClr val="bg1"/>
                </a:solidFill>
                <a:latin typeface="Times New Roman" panose="02020603050405020304" pitchFamily="18" charset="0"/>
                <a:cs typeface="Times New Roman" panose="02020603050405020304" pitchFamily="18" charset="0"/>
              </a:rPr>
              <a:t>4</a:t>
            </a:r>
            <a:r>
              <a:rPr lang="en-US" sz="4000" dirty="0">
                <a:solidFill>
                  <a:schemeClr val="bg1"/>
                </a:solidFill>
                <a:latin typeface="Times New Roman" panose="02020603050405020304" pitchFamily="18" charset="0"/>
                <a:cs typeface="Times New Roman" panose="02020603050405020304" pitchFamily="18" charset="0"/>
              </a:rPr>
              <a:t>Laboratory for Laser Energetics, Rochester, NY , </a:t>
            </a:r>
            <a:r>
              <a:rPr lang="en-US" sz="4000" baseline="30000" dirty="0">
                <a:solidFill>
                  <a:schemeClr val="bg1"/>
                </a:solidFill>
                <a:latin typeface="Times New Roman" panose="02020603050405020304" pitchFamily="18" charset="0"/>
                <a:cs typeface="Times New Roman" panose="02020603050405020304" pitchFamily="18" charset="0"/>
              </a:rPr>
              <a:t>5</a:t>
            </a:r>
            <a:r>
              <a:rPr lang="en-US" sz="4000" dirty="0">
                <a:solidFill>
                  <a:schemeClr val="bg1"/>
                </a:solidFill>
                <a:latin typeface="Times New Roman" panose="02020603050405020304" pitchFamily="18" charset="0"/>
                <a:cs typeface="Times New Roman" panose="02020603050405020304" pitchFamily="18" charset="0"/>
              </a:rPr>
              <a:t>Lawrence Livermore National Laboratory, CA</a:t>
            </a:r>
          </a:p>
        </p:txBody>
      </p:sp>
      <p:sp>
        <p:nvSpPr>
          <p:cNvPr id="162" name="Google Shape;162;p15">
            <a:extLst>
              <a:ext uri="{FF2B5EF4-FFF2-40B4-BE49-F238E27FC236}">
                <a16:creationId xmlns:a16="http://schemas.microsoft.com/office/drawing/2014/main" id="{243AA43B-3A5D-3937-3EEF-32709124BD58}"/>
              </a:ext>
            </a:extLst>
          </p:cNvPr>
          <p:cNvSpPr txBox="1"/>
          <p:nvPr/>
        </p:nvSpPr>
        <p:spPr>
          <a:xfrm>
            <a:off x="1" y="15695172"/>
            <a:ext cx="5771095" cy="11953242"/>
          </a:xfrm>
          <a:prstGeom prst="rect">
            <a:avLst/>
          </a:prstGeom>
          <a:noFill/>
          <a:ln>
            <a:noFill/>
          </a:ln>
        </p:spPr>
        <p:txBody>
          <a:bodyPr spcFirstLastPara="1" wrap="square" lIns="91425" tIns="91425" rIns="91425" bIns="91425" anchor="t" anchorCtr="0">
            <a:spAutoFit/>
          </a:bodyPr>
          <a:lstStyle/>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DLA may occur when focusing a short-pulse laser to high intensities onto an </a:t>
            </a:r>
            <a:r>
              <a:rPr lang="en-US" sz="3500" dirty="0" err="1">
                <a:solidFill>
                  <a:schemeClr val="tx1"/>
                </a:solidFill>
                <a:latin typeface="Times New Roman" panose="02020603050405020304" pitchFamily="18" charset="0"/>
                <a:ea typeface="Roboto"/>
                <a:cs typeface="Times New Roman" panose="02020603050405020304" pitchFamily="18" charset="0"/>
                <a:sym typeface="Roboto"/>
              </a:rPr>
              <a:t>underdense</a:t>
            </a:r>
            <a:r>
              <a:rPr lang="en-US" sz="3500" dirty="0">
                <a:solidFill>
                  <a:schemeClr val="tx1"/>
                </a:solidFill>
                <a:latin typeface="Times New Roman" panose="02020603050405020304" pitchFamily="18" charset="0"/>
                <a:ea typeface="Roboto"/>
                <a:cs typeface="Times New Roman" panose="02020603050405020304" pitchFamily="18" charset="0"/>
                <a:sym typeface="Roboto"/>
              </a:rPr>
              <a:t> gas target.</a:t>
            </a:r>
          </a:p>
          <a:p>
            <a:pPr marL="463550"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The ponderomotive force expels electrons to form a channel, thereby self-generating transverse electric and azimuthal magnetic fields.</a:t>
            </a:r>
          </a:p>
          <a:p>
            <a:pPr marL="463550" lvl="7"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Slow ion expansion provides stability of the channel over the picosecond timescale.</a:t>
            </a:r>
          </a:p>
          <a:p>
            <a:pPr marL="463550"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Channel fields induce </a:t>
            </a:r>
            <a:r>
              <a:rPr lang="en-US" sz="3500" dirty="0" err="1">
                <a:solidFill>
                  <a:schemeClr val="tx1"/>
                </a:solidFill>
                <a:latin typeface="Times New Roman" panose="02020603050405020304" pitchFamily="18" charset="0"/>
                <a:ea typeface="Roboto"/>
                <a:cs typeface="Times New Roman" panose="02020603050405020304" pitchFamily="18" charset="0"/>
                <a:sym typeface="Roboto"/>
              </a:rPr>
              <a:t>betatron</a:t>
            </a:r>
            <a:r>
              <a:rPr lang="en-US" sz="3500" dirty="0">
                <a:solidFill>
                  <a:schemeClr val="tx1"/>
                </a:solidFill>
                <a:latin typeface="Times New Roman" panose="02020603050405020304" pitchFamily="18" charset="0"/>
                <a:ea typeface="Roboto"/>
                <a:cs typeface="Times New Roman" panose="02020603050405020304" pitchFamily="18" charset="0"/>
                <a:sym typeface="Roboto"/>
              </a:rPr>
              <a:t> motion of electrons, leading to energy gain when resonance with the laser field is achieved.</a:t>
            </a:r>
          </a:p>
        </p:txBody>
      </p:sp>
      <p:sp>
        <p:nvSpPr>
          <p:cNvPr id="171" name="Google Shape;171;p15">
            <a:extLst>
              <a:ext uri="{FF2B5EF4-FFF2-40B4-BE49-F238E27FC236}">
                <a16:creationId xmlns:a16="http://schemas.microsoft.com/office/drawing/2014/main" id="{01FCD633-755B-0C74-6198-223B2C68A7B2}"/>
              </a:ext>
            </a:extLst>
          </p:cNvPr>
          <p:cNvSpPr txBox="1"/>
          <p:nvPr/>
        </p:nvSpPr>
        <p:spPr>
          <a:xfrm>
            <a:off x="30818169" y="6585834"/>
            <a:ext cx="13035487" cy="5032117"/>
          </a:xfrm>
          <a:prstGeom prst="rect">
            <a:avLst/>
          </a:prstGeom>
          <a:noFill/>
          <a:ln w="28575">
            <a:solidFill>
              <a:schemeClr val="tx1"/>
            </a:solidFill>
          </a:ln>
        </p:spPr>
        <p:txBody>
          <a:bodyPr spcFirstLastPara="1" wrap="square" lIns="91425" tIns="91425" rIns="91425" bIns="91425" anchor="t" anchorCtr="0">
            <a:spAutoFit/>
          </a:bodyPr>
          <a:lstStyle/>
          <a:p>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Ultimately, we find that by incorporating ionization effects into a DLA experiment in an </a:t>
            </a:r>
            <a:r>
              <a:rPr lang="en-US" sz="3500" dirty="0" err="1">
                <a:solidFill>
                  <a:schemeClr val="tx1"/>
                </a:solidFill>
                <a:latin typeface="Times New Roman" panose="02020603050405020304" pitchFamily="18" charset="0"/>
                <a:ea typeface="Roboto" panose="02000000000000000000" pitchFamily="2" charset="0"/>
                <a:cs typeface="Times New Roman" panose="02020603050405020304" pitchFamily="18" charset="0"/>
              </a:rPr>
              <a:t>underdense</a:t>
            </a:r>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plasma, a greater electron beam charge may be obtained. By further doping the conventionally He target with N</a:t>
            </a:r>
            <a:r>
              <a:rPr lang="en-US" sz="3500" baseline="-250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2</a:t>
            </a:r>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we observe as much as a 70% increase in charge, corresponding to approximately 450 </a:t>
            </a:r>
            <a:r>
              <a:rPr lang="en-US" sz="3500" dirty="0" err="1">
                <a:solidFill>
                  <a:schemeClr val="tx1"/>
                </a:solidFill>
                <a:latin typeface="Times New Roman" panose="02020603050405020304" pitchFamily="18" charset="0"/>
                <a:ea typeface="Roboto" panose="02000000000000000000" pitchFamily="2" charset="0"/>
                <a:cs typeface="Times New Roman" panose="02020603050405020304" pitchFamily="18" charset="0"/>
              </a:rPr>
              <a:t>nC</a:t>
            </a:r>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of 1-120 MeV electrons. Additionally, there is a strong rise in X-ray signal in accordance with increasing electron beam charge. Preliminary simulations of a comparable experimental setup reaffirm the observation that DLA using higher-Z gas targets will yield higher. However… </a:t>
            </a:r>
          </a:p>
        </p:txBody>
      </p:sp>
      <p:sp>
        <p:nvSpPr>
          <p:cNvPr id="174" name="Google Shape;174;p15">
            <a:extLst>
              <a:ext uri="{FF2B5EF4-FFF2-40B4-BE49-F238E27FC236}">
                <a16:creationId xmlns:a16="http://schemas.microsoft.com/office/drawing/2014/main" id="{F2144473-01D5-7E49-90BB-63F9110DA6FA}"/>
              </a:ext>
            </a:extLst>
          </p:cNvPr>
          <p:cNvSpPr txBox="1"/>
          <p:nvPr/>
        </p:nvSpPr>
        <p:spPr>
          <a:xfrm>
            <a:off x="30667450" y="25095238"/>
            <a:ext cx="13192412" cy="2215961"/>
          </a:xfrm>
          <a:prstGeom prst="rect">
            <a:avLst/>
          </a:prstGeom>
          <a:noFill/>
          <a:ln>
            <a:noFill/>
          </a:ln>
        </p:spPr>
        <p:txBody>
          <a:bodyPr spcFirstLastPara="1" wrap="square" lIns="91440" tIns="91425" rIns="91425" bIns="91425" anchor="t" anchorCtr="0">
            <a:spAutoFit/>
          </a:bodyPr>
          <a:lstStyle/>
          <a:p>
            <a:r>
              <a:rPr lang="en-US" sz="2200" dirty="0">
                <a:solidFill>
                  <a:schemeClr val="tx1"/>
                </a:solidFill>
                <a:latin typeface="Times New Roman" panose="02020603050405020304" pitchFamily="18" charset="0"/>
                <a:cs typeface="Times New Roman" panose="02020603050405020304" pitchFamily="18" charset="0"/>
              </a:rPr>
              <a:t>The experiment was conducted at the Omega Laser Facility with the beam time through the National Laser Users’ Facility user program. This material is based upon work supported by the Department of Energy [National Nuclear Security Administration] University of Rochester “National Inertial Confinement Fusion Program” under Award Number(s) DE-NA0004144. This material is based upon work supported by the Department of Energy National Nuclear Security Administration under Award Number DE-NA0004203. The authors would like to acknowledge the OSIRIS Consortium, consisting of UCLA and IST (Lisbon, Portugal) for providing access to the OSIRIS</a:t>
            </a:r>
          </a:p>
        </p:txBody>
      </p:sp>
      <p:sp>
        <p:nvSpPr>
          <p:cNvPr id="177" name="Google Shape;177;p15">
            <a:extLst>
              <a:ext uri="{FF2B5EF4-FFF2-40B4-BE49-F238E27FC236}">
                <a16:creationId xmlns:a16="http://schemas.microsoft.com/office/drawing/2014/main" id="{377010B4-B42F-713C-A3BA-3930FFADFCBE}"/>
              </a:ext>
            </a:extLst>
          </p:cNvPr>
          <p:cNvSpPr txBox="1"/>
          <p:nvPr/>
        </p:nvSpPr>
        <p:spPr>
          <a:xfrm>
            <a:off x="30670911" y="30174412"/>
            <a:ext cx="13187632" cy="2662237"/>
          </a:xfrm>
          <a:prstGeom prst="rect">
            <a:avLst/>
          </a:prstGeom>
          <a:noFill/>
          <a:ln>
            <a:noFill/>
          </a:ln>
        </p:spPr>
        <p:txBody>
          <a:bodyPr spcFirstLastPara="1" wrap="square" lIns="91425" tIns="91425" rIns="91425" bIns="91425" anchor="t" anchorCtr="0">
            <a:spAutoFit/>
          </a:bodyPr>
          <a:lstStyle/>
          <a:p>
            <a:pPr marL="45720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McGuffey, C., et al. "Ionization induced trapping in a laser </a:t>
            </a:r>
            <a:r>
              <a:rPr lang="en-US" sz="2000" dirty="0" err="1">
                <a:solidFill>
                  <a:schemeClr val="tx1"/>
                </a:solidFill>
                <a:latin typeface="Times New Roman" panose="02020603050405020304" pitchFamily="18" charset="0"/>
                <a:cs typeface="Times New Roman" panose="02020603050405020304" pitchFamily="18" charset="0"/>
              </a:rPr>
              <a:t>wakefield</a:t>
            </a:r>
            <a:r>
              <a:rPr lang="en-US" sz="2000" dirty="0">
                <a:solidFill>
                  <a:schemeClr val="tx1"/>
                </a:solidFill>
                <a:latin typeface="Times New Roman" panose="02020603050405020304" pitchFamily="18" charset="0"/>
                <a:cs typeface="Times New Roman" panose="02020603050405020304" pitchFamily="18" charset="0"/>
              </a:rPr>
              <a:t> accelerator." </a:t>
            </a:r>
            <a:r>
              <a:rPr lang="en-US" sz="2000" i="1" dirty="0">
                <a:solidFill>
                  <a:schemeClr val="tx1"/>
                </a:solidFill>
                <a:latin typeface="Times New Roman" panose="02020603050405020304" pitchFamily="18" charset="0"/>
                <a:cs typeface="Times New Roman" panose="02020603050405020304" pitchFamily="18" charset="0"/>
              </a:rPr>
              <a:t>Physical review letters</a:t>
            </a:r>
            <a:r>
              <a:rPr lang="en-US" sz="2000" dirty="0">
                <a:solidFill>
                  <a:schemeClr val="tx1"/>
                </a:solidFill>
                <a:latin typeface="Times New Roman" panose="02020603050405020304" pitchFamily="18" charset="0"/>
                <a:cs typeface="Times New Roman" panose="02020603050405020304" pitchFamily="18" charset="0"/>
              </a:rPr>
              <a:t> 104.2 (2010): 025004. </a:t>
            </a:r>
          </a:p>
          <a:p>
            <a:pPr marL="45720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Shaw, J. L., et al. "Role of direct laser acceleration of electrons in a laser </a:t>
            </a:r>
            <a:r>
              <a:rPr lang="en-US" sz="2000" dirty="0" err="1">
                <a:solidFill>
                  <a:schemeClr val="tx1"/>
                </a:solidFill>
                <a:latin typeface="Times New Roman" panose="02020603050405020304" pitchFamily="18" charset="0"/>
                <a:cs typeface="Times New Roman" panose="02020603050405020304" pitchFamily="18" charset="0"/>
              </a:rPr>
              <a:t>wakefield</a:t>
            </a:r>
            <a:r>
              <a:rPr lang="en-US" sz="2000" dirty="0">
                <a:solidFill>
                  <a:schemeClr val="tx1"/>
                </a:solidFill>
                <a:latin typeface="Times New Roman" panose="02020603050405020304" pitchFamily="18" charset="0"/>
                <a:cs typeface="Times New Roman" panose="02020603050405020304" pitchFamily="18" charset="0"/>
              </a:rPr>
              <a:t> accelerator with ionization injection." </a:t>
            </a:r>
            <a:r>
              <a:rPr lang="en-US" sz="2000" i="1" dirty="0">
                <a:solidFill>
                  <a:schemeClr val="tx1"/>
                </a:solidFill>
                <a:latin typeface="Times New Roman" panose="02020603050405020304" pitchFamily="18" charset="0"/>
                <a:cs typeface="Times New Roman" panose="02020603050405020304" pitchFamily="18" charset="0"/>
              </a:rPr>
              <a:t>Physical review letters</a:t>
            </a:r>
            <a:r>
              <a:rPr lang="en-US" sz="2000" dirty="0">
                <a:solidFill>
                  <a:schemeClr val="tx1"/>
                </a:solidFill>
                <a:latin typeface="Times New Roman" panose="02020603050405020304" pitchFamily="18" charset="0"/>
                <a:cs typeface="Times New Roman" panose="02020603050405020304" pitchFamily="18" charset="0"/>
              </a:rPr>
              <a:t> 118.6 (2017): 064801. </a:t>
            </a:r>
          </a:p>
          <a:p>
            <a:pPr marL="457200" lvl="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Tang, H., et al. "The influence of laser focusing conditions on the direct laser acceleration of electrons." </a:t>
            </a:r>
            <a:r>
              <a:rPr lang="en-US" sz="2000" i="1" dirty="0">
                <a:solidFill>
                  <a:schemeClr val="tx1"/>
                </a:solidFill>
                <a:latin typeface="Times New Roman" panose="02020603050405020304" pitchFamily="18" charset="0"/>
                <a:cs typeface="Times New Roman" panose="02020603050405020304" pitchFamily="18" charset="0"/>
              </a:rPr>
              <a:t>New Journal of Physics</a:t>
            </a:r>
            <a:r>
              <a:rPr lang="en-US" sz="2000" dirty="0">
                <a:solidFill>
                  <a:schemeClr val="tx1"/>
                </a:solidFill>
                <a:latin typeface="Times New Roman" panose="02020603050405020304" pitchFamily="18" charset="0"/>
                <a:cs typeface="Times New Roman" panose="02020603050405020304" pitchFamily="18" charset="0"/>
              </a:rPr>
              <a:t> 26.5 (2024): 053010.</a:t>
            </a:r>
          </a:p>
          <a:p>
            <a:pPr marL="457200" lvl="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Tang, </a:t>
            </a:r>
            <a:r>
              <a:rPr lang="en-US" sz="2000" dirty="0" err="1">
                <a:solidFill>
                  <a:schemeClr val="tx1"/>
                </a:solidFill>
                <a:latin typeface="Times New Roman" panose="02020603050405020304" pitchFamily="18" charset="0"/>
                <a:cs typeface="Times New Roman" panose="02020603050405020304" pitchFamily="18" charset="0"/>
              </a:rPr>
              <a:t>Hongmei</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a:solidFill>
                  <a:schemeClr val="tx1"/>
                </a:solidFill>
                <a:latin typeface="Times New Roman" panose="02020603050405020304" pitchFamily="18" charset="0"/>
                <a:cs typeface="Times New Roman" panose="02020603050405020304" pitchFamily="18" charset="0"/>
              </a:rPr>
              <a:t>The Measurement and Optimization of Direct Laser Acceleration</a:t>
            </a:r>
            <a:r>
              <a:rPr lang="en-US" sz="2000" dirty="0">
                <a:solidFill>
                  <a:schemeClr val="tx1"/>
                </a:solidFill>
                <a:latin typeface="Times New Roman" panose="02020603050405020304" pitchFamily="18" charset="0"/>
                <a:cs typeface="Times New Roman" panose="02020603050405020304" pitchFamily="18" charset="0"/>
              </a:rPr>
              <a:t>. Diss. University of Michigan, 2023.</a:t>
            </a:r>
            <a:endParaRPr lang="en-US" sz="2000" dirty="0">
              <a:solidFill>
                <a:schemeClr val="tx1"/>
              </a:solidFill>
              <a:latin typeface="Times New Roman" panose="02020603050405020304" pitchFamily="18" charset="0"/>
              <a:ea typeface="Roboto"/>
              <a:cs typeface="Times New Roman" panose="02020603050405020304" pitchFamily="18" charset="0"/>
              <a:sym typeface="Roboto"/>
            </a:endParaRPr>
          </a:p>
        </p:txBody>
      </p:sp>
      <p:pic>
        <p:nvPicPr>
          <p:cNvPr id="184" name="Google Shape;184;p15">
            <a:extLst>
              <a:ext uri="{FF2B5EF4-FFF2-40B4-BE49-F238E27FC236}">
                <a16:creationId xmlns:a16="http://schemas.microsoft.com/office/drawing/2014/main" id="{20AD3281-527E-7657-1943-7E5386F94D78}"/>
              </a:ext>
            </a:extLst>
          </p:cNvPr>
          <p:cNvPicPr preferRelativeResize="0">
            <a:picLocks noChangeAspect="1"/>
          </p:cNvPicPr>
          <p:nvPr/>
        </p:nvPicPr>
        <p:blipFill rotWithShape="1">
          <a:blip r:embed="rId8">
            <a:alphaModFix/>
          </a:blip>
          <a:srcRect t="10248" r="25639" b="47784"/>
          <a:stretch/>
        </p:blipFill>
        <p:spPr>
          <a:xfrm>
            <a:off x="29425148" y="45585"/>
            <a:ext cx="14466052" cy="5191953"/>
          </a:xfrm>
          <a:prstGeom prst="rect">
            <a:avLst/>
          </a:prstGeom>
          <a:noFill/>
          <a:ln>
            <a:noFill/>
          </a:ln>
        </p:spPr>
      </p:pic>
      <p:pic>
        <p:nvPicPr>
          <p:cNvPr id="3" name="Picture 2">
            <a:extLst>
              <a:ext uri="{FF2B5EF4-FFF2-40B4-BE49-F238E27FC236}">
                <a16:creationId xmlns:a16="http://schemas.microsoft.com/office/drawing/2014/main" id="{5E330714-E8E6-070C-C3EA-527F95A0B9C7}"/>
              </a:ext>
            </a:extLst>
          </p:cNvPr>
          <p:cNvPicPr>
            <a:picLocks noChangeAspect="1"/>
          </p:cNvPicPr>
          <p:nvPr/>
        </p:nvPicPr>
        <p:blipFill rotWithShape="1">
          <a:blip r:embed="rId9"/>
          <a:srcRect t="11146" b="27493"/>
          <a:stretch/>
        </p:blipFill>
        <p:spPr>
          <a:xfrm>
            <a:off x="37061419" y="263384"/>
            <a:ext cx="7134942" cy="4378055"/>
          </a:xfrm>
          <a:prstGeom prst="rect">
            <a:avLst/>
          </a:prstGeom>
        </p:spPr>
      </p:pic>
      <p:pic>
        <p:nvPicPr>
          <p:cNvPr id="130" name="Picture 129">
            <a:extLst>
              <a:ext uri="{FF2B5EF4-FFF2-40B4-BE49-F238E27FC236}">
                <a16:creationId xmlns:a16="http://schemas.microsoft.com/office/drawing/2014/main" id="{F2C71DE9-302E-3B4E-6BC8-7BED9686796A}"/>
              </a:ext>
            </a:extLst>
          </p:cNvPr>
          <p:cNvPicPr>
            <a:picLocks noChangeAspect="1"/>
          </p:cNvPicPr>
          <p:nvPr/>
        </p:nvPicPr>
        <p:blipFill>
          <a:blip r:embed="rId10"/>
          <a:stretch>
            <a:fillRect/>
          </a:stretch>
        </p:blipFill>
        <p:spPr>
          <a:xfrm>
            <a:off x="41485443" y="27442485"/>
            <a:ext cx="2306983" cy="1119364"/>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93EF26D-0EC5-3560-533D-E01242F224BE}"/>
                  </a:ext>
                </a:extLst>
              </p:cNvPr>
              <p:cNvSpPr txBox="1"/>
              <p:nvPr/>
            </p:nvSpPr>
            <p:spPr>
              <a:xfrm>
                <a:off x="13833121" y="6630391"/>
                <a:ext cx="16434056" cy="4401205"/>
              </a:xfrm>
              <a:prstGeom prst="rect">
                <a:avLst/>
              </a:prstGeom>
              <a:noFill/>
              <a:ln>
                <a:noFill/>
              </a:ln>
            </p:spPr>
            <p:txBody>
              <a:bodyPr wrap="square" rtlCol="0">
                <a:spAutoFit/>
              </a:bodyPr>
              <a:lstStyle/>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Beamlines 1 and 2 are focused onto a gas target using f/5 at best compression.</a:t>
                </a:r>
              </a:p>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Gas is supplied through a tilted M5-2 nozzle, ensuring a density down-ramp profile [3].</a:t>
                </a:r>
              </a:p>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By doping the target with heavier gases that are fully ionized near the peak intensity, electrons are generated inside a preformed channel.</a:t>
                </a:r>
              </a:p>
              <a:p>
                <a:pPr marL="285750" lvl="3"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Varying gas mixtures of He and N</a:t>
                </a:r>
                <a:r>
                  <a:rPr lang="en-US" sz="3500" baseline="-25000" dirty="0">
                    <a:solidFill>
                      <a:schemeClr val="tx1"/>
                    </a:solidFill>
                    <a:latin typeface="Times New Roman" panose="02020603050405020304" pitchFamily="18" charset="0"/>
                    <a:cs typeface="Times New Roman" panose="02020603050405020304" pitchFamily="18" charset="0"/>
                  </a:rPr>
                  <a:t>2</a:t>
                </a:r>
                <a:r>
                  <a:rPr lang="en-US" sz="3500" dirty="0">
                    <a:solidFill>
                      <a:schemeClr val="tx1"/>
                    </a:solidFill>
                    <a:latin typeface="Times New Roman" panose="02020603050405020304" pitchFamily="18" charset="0"/>
                    <a:cs typeface="Times New Roman" panose="02020603050405020304" pitchFamily="18" charset="0"/>
                  </a:rPr>
                  <a:t> were each tested at equivalent peak electron densities: </a:t>
                </a:r>
                <a14:m>
                  <m:oMath xmlns:m="http://schemas.openxmlformats.org/officeDocument/2006/math">
                    <m:r>
                      <a:rPr lang="en-US" sz="3500" b="0" i="1" smtClean="0">
                        <a:solidFill>
                          <a:schemeClr val="tx1"/>
                        </a:solidFill>
                        <a:latin typeface="Cambria Math" panose="02040503050406030204" pitchFamily="18" charset="0"/>
                        <a:cs typeface="Times New Roman" panose="02020603050405020304" pitchFamily="18" charset="0"/>
                      </a:rPr>
                      <m:t>0.0229</m:t>
                    </m:r>
                    <m:sSub>
                      <m:sSubPr>
                        <m:ctrlPr>
                          <a:rPr lang="en-US" sz="3500" b="0" i="1" smtClean="0">
                            <a:solidFill>
                              <a:schemeClr val="tx1"/>
                            </a:solidFill>
                            <a:latin typeface="Cambria Math" panose="02040503050406030204" pitchFamily="18" charset="0"/>
                            <a:cs typeface="Times New Roman" panose="02020603050405020304" pitchFamily="18" charset="0"/>
                          </a:rPr>
                        </m:ctrlPr>
                      </m:sSubPr>
                      <m:e>
                        <m:r>
                          <a:rPr lang="en-US" sz="3500" b="0" i="1" smtClean="0">
                            <a:solidFill>
                              <a:schemeClr val="tx1"/>
                            </a:solidFill>
                            <a:latin typeface="Cambria Math" panose="02040503050406030204" pitchFamily="18" charset="0"/>
                            <a:cs typeface="Times New Roman" panose="02020603050405020304" pitchFamily="18" charset="0"/>
                          </a:rPr>
                          <m:t>𝑛</m:t>
                        </m:r>
                      </m:e>
                      <m:sub>
                        <m:r>
                          <a:rPr lang="en-US" sz="3500" b="0" i="1" smtClean="0">
                            <a:solidFill>
                              <a:schemeClr val="tx1"/>
                            </a:solidFill>
                            <a:latin typeface="Cambria Math" panose="02040503050406030204" pitchFamily="18" charset="0"/>
                            <a:cs typeface="Times New Roman" panose="02020603050405020304" pitchFamily="18" charset="0"/>
                          </a:rPr>
                          <m:t>𝑐</m:t>
                        </m:r>
                      </m:sub>
                    </m:sSub>
                    <m:r>
                      <a:rPr lang="en-US" sz="3500" b="0" i="1" smtClean="0">
                        <a:solidFill>
                          <a:schemeClr val="tx1"/>
                        </a:solidFill>
                        <a:latin typeface="Cambria Math" panose="02040503050406030204" pitchFamily="18" charset="0"/>
                        <a:cs typeface="Times New Roman" panose="02020603050405020304" pitchFamily="18" charset="0"/>
                      </a:rPr>
                      <m:t>, 0.0388</m:t>
                    </m:r>
                    <m:sSub>
                      <m:sSubPr>
                        <m:ctrlPr>
                          <a:rPr lang="en-US" sz="3500" b="0" i="1" smtClean="0">
                            <a:solidFill>
                              <a:schemeClr val="tx1"/>
                            </a:solidFill>
                            <a:latin typeface="Cambria Math" panose="02040503050406030204" pitchFamily="18" charset="0"/>
                            <a:cs typeface="Times New Roman" panose="02020603050405020304" pitchFamily="18" charset="0"/>
                          </a:rPr>
                        </m:ctrlPr>
                      </m:sSubPr>
                      <m:e>
                        <m:r>
                          <a:rPr lang="en-US" sz="3500" b="0" i="1" smtClean="0">
                            <a:solidFill>
                              <a:schemeClr val="tx1"/>
                            </a:solidFill>
                            <a:latin typeface="Cambria Math" panose="02040503050406030204" pitchFamily="18" charset="0"/>
                            <a:cs typeface="Times New Roman" panose="02020603050405020304" pitchFamily="18" charset="0"/>
                          </a:rPr>
                          <m:t>𝑛</m:t>
                        </m:r>
                      </m:e>
                      <m:sub>
                        <m:r>
                          <a:rPr lang="en-US" sz="3500" b="0" i="1" smtClean="0">
                            <a:solidFill>
                              <a:schemeClr val="tx1"/>
                            </a:solidFill>
                            <a:latin typeface="Cambria Math" panose="02040503050406030204" pitchFamily="18" charset="0"/>
                            <a:cs typeface="Times New Roman" panose="02020603050405020304" pitchFamily="18" charset="0"/>
                          </a:rPr>
                          <m:t>𝑐</m:t>
                        </m:r>
                      </m:sub>
                    </m:sSub>
                    <m:r>
                      <a:rPr lang="en-US" sz="3500" b="0" i="1" smtClean="0">
                        <a:solidFill>
                          <a:schemeClr val="tx1"/>
                        </a:solidFill>
                        <a:latin typeface="Cambria Math" panose="02040503050406030204" pitchFamily="18" charset="0"/>
                        <a:cs typeface="Times New Roman" panose="02020603050405020304" pitchFamily="18" charset="0"/>
                      </a:rPr>
                      <m:t>, 0.0726</m:t>
                    </m:r>
                    <m:sSub>
                      <m:sSubPr>
                        <m:ctrlPr>
                          <a:rPr lang="en-US" sz="3500" b="0" i="1" smtClean="0">
                            <a:solidFill>
                              <a:schemeClr val="tx1"/>
                            </a:solidFill>
                            <a:latin typeface="Cambria Math" panose="02040503050406030204" pitchFamily="18" charset="0"/>
                            <a:cs typeface="Times New Roman" panose="02020603050405020304" pitchFamily="18" charset="0"/>
                          </a:rPr>
                        </m:ctrlPr>
                      </m:sSubPr>
                      <m:e>
                        <m:r>
                          <a:rPr lang="en-US" sz="3500" b="0" i="1" smtClean="0">
                            <a:solidFill>
                              <a:schemeClr val="tx1"/>
                            </a:solidFill>
                            <a:latin typeface="Cambria Math" panose="02040503050406030204" pitchFamily="18" charset="0"/>
                            <a:cs typeface="Times New Roman" panose="02020603050405020304" pitchFamily="18" charset="0"/>
                          </a:rPr>
                          <m:t>𝑛</m:t>
                        </m:r>
                      </m:e>
                      <m:sub>
                        <m:r>
                          <a:rPr lang="en-US" sz="3500" b="0" i="1" smtClean="0">
                            <a:solidFill>
                              <a:schemeClr val="tx1"/>
                            </a:solidFill>
                            <a:latin typeface="Cambria Math" panose="02040503050406030204" pitchFamily="18" charset="0"/>
                            <a:cs typeface="Times New Roman" panose="02020603050405020304" pitchFamily="18" charset="0"/>
                          </a:rPr>
                          <m:t>𝑐</m:t>
                        </m:r>
                      </m:sub>
                    </m:sSub>
                  </m:oMath>
                </a14:m>
                <a:r>
                  <a:rPr lang="en-US" sz="3500" dirty="0">
                    <a:solidFill>
                      <a:schemeClr val="tx1"/>
                    </a:solidFill>
                    <a:latin typeface="Times New Roman" panose="02020603050405020304" pitchFamily="18" charset="0"/>
                    <a:cs typeface="Times New Roman" panose="02020603050405020304" pitchFamily="18" charset="0"/>
                  </a:rPr>
                  <a:t>.</a:t>
                </a:r>
              </a:p>
              <a:p>
                <a:pPr marL="285750" lvl="3"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The number of low-energy </a:t>
                </a:r>
                <a:r>
                  <a:rPr lang="en-US" sz="3500" dirty="0" err="1">
                    <a:solidFill>
                      <a:schemeClr val="tx1"/>
                    </a:solidFill>
                    <a:latin typeface="Times New Roman" panose="02020603050405020304" pitchFamily="18" charset="0"/>
                    <a:cs typeface="Times New Roman" panose="02020603050405020304" pitchFamily="18" charset="0"/>
                  </a:rPr>
                  <a:t>betatron</a:t>
                </a:r>
                <a:r>
                  <a:rPr lang="en-US" sz="3500" dirty="0">
                    <a:solidFill>
                      <a:schemeClr val="tx1"/>
                    </a:solidFill>
                    <a:latin typeface="Times New Roman" panose="02020603050405020304" pitchFamily="18" charset="0"/>
                    <a:cs typeface="Times New Roman" panose="02020603050405020304" pitchFamily="18" charset="0"/>
                  </a:rPr>
                  <a:t> X-rays was observed to increase with electron beam charge.</a:t>
                </a:r>
              </a:p>
            </p:txBody>
          </p:sp>
        </mc:Choice>
        <mc:Fallback xmlns="">
          <p:sp>
            <p:nvSpPr>
              <p:cNvPr id="2" name="TextBox 1">
                <a:extLst>
                  <a:ext uri="{FF2B5EF4-FFF2-40B4-BE49-F238E27FC236}">
                    <a16:creationId xmlns:a16="http://schemas.microsoft.com/office/drawing/2014/main" id="{E93EF26D-0EC5-3560-533D-E01242F224BE}"/>
                  </a:ext>
                </a:extLst>
              </p:cNvPr>
              <p:cNvSpPr txBox="1">
                <a:spLocks noRot="1" noChangeAspect="1" noMove="1" noResize="1" noEditPoints="1" noAdjustHandles="1" noChangeArrowheads="1" noChangeShapeType="1" noTextEdit="1"/>
              </p:cNvSpPr>
              <p:nvPr/>
            </p:nvSpPr>
            <p:spPr>
              <a:xfrm>
                <a:off x="13833121" y="6630391"/>
                <a:ext cx="16434056" cy="4401205"/>
              </a:xfrm>
              <a:prstGeom prst="rect">
                <a:avLst/>
              </a:prstGeom>
              <a:blipFill>
                <a:blip r:embed="rId11"/>
                <a:stretch>
                  <a:fillRect l="-1004" t="-2017" r="-232" b="-4035"/>
                </a:stretch>
              </a:blipFill>
              <a:ln>
                <a:no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D0659306-888B-94F3-CEFD-74EF8281BDA0}"/>
              </a:ext>
            </a:extLst>
          </p:cNvPr>
          <p:cNvPicPr>
            <a:picLocks noChangeAspect="1"/>
          </p:cNvPicPr>
          <p:nvPr/>
        </p:nvPicPr>
        <p:blipFill>
          <a:blip r:embed="rId12"/>
          <a:stretch>
            <a:fillRect/>
          </a:stretch>
        </p:blipFill>
        <p:spPr>
          <a:xfrm>
            <a:off x="152448" y="407762"/>
            <a:ext cx="4469151" cy="4469151"/>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CE5336B-4CAC-B037-F75E-3514F277F505}"/>
                  </a:ext>
                </a:extLst>
              </p:cNvPr>
              <p:cNvSpPr txBox="1"/>
              <p:nvPr/>
            </p:nvSpPr>
            <p:spPr>
              <a:xfrm>
                <a:off x="-19302" y="27826290"/>
                <a:ext cx="13866711" cy="3323987"/>
              </a:xfrm>
              <a:prstGeom prst="rect">
                <a:avLst/>
              </a:prstGeom>
              <a:noFill/>
              <a:ln>
                <a:noFill/>
              </a:ln>
            </p:spPr>
            <p:txBody>
              <a:bodyPr wrap="square" rtlCol="0">
                <a:spAutoFit/>
              </a:bodyPr>
              <a:lstStyle/>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Field ionization for varying mixtures of He and N was simulated using the OSIRIS PIC framework.</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The simulation laser parameters mimic that of the full-energy shots.</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Moving frame simulations were carried out over a full gas jet length with a density down-ramp profile.</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Peak electron densities tested: </a:t>
                </a:r>
                <a14:m>
                  <m:oMath xmlns:m="http://schemas.openxmlformats.org/officeDocument/2006/math">
                    <m:r>
                      <a:rPr lang="en-US" sz="3500" b="0" i="1" smtClean="0">
                        <a:latin typeface="Cambria Math" panose="02040503050406030204" pitchFamily="18" charset="0"/>
                        <a:cs typeface="Times New Roman" panose="02020603050405020304" pitchFamily="18" charset="0"/>
                      </a:rPr>
                      <m:t>𝑛</m:t>
                    </m:r>
                    <m:r>
                      <a:rPr lang="en-US" sz="3500" b="0" i="1" smtClean="0">
                        <a:latin typeface="Cambria Math" panose="02040503050406030204" pitchFamily="18" charset="0"/>
                        <a:cs typeface="Times New Roman" panose="02020603050405020304" pitchFamily="18" charset="0"/>
                      </a:rPr>
                      <m:t>=0.0229</m:t>
                    </m:r>
                    <m:sSub>
                      <m:sSubPr>
                        <m:ctrlPr>
                          <a:rPr lang="en-US" sz="3500" b="0" i="1" smtClean="0">
                            <a:latin typeface="Cambria Math" panose="02040503050406030204" pitchFamily="18" charset="0"/>
                            <a:cs typeface="Times New Roman" panose="02020603050405020304" pitchFamily="18" charset="0"/>
                          </a:rPr>
                        </m:ctrlPr>
                      </m:sSubPr>
                      <m:e>
                        <m:r>
                          <a:rPr lang="en-US" sz="3500" b="0" i="1" smtClean="0">
                            <a:latin typeface="Cambria Math" panose="02040503050406030204" pitchFamily="18" charset="0"/>
                            <a:cs typeface="Times New Roman" panose="02020603050405020304" pitchFamily="18" charset="0"/>
                          </a:rPr>
                          <m:t>𝑛</m:t>
                        </m:r>
                      </m:e>
                      <m:sub>
                        <m:r>
                          <a:rPr lang="en-US" sz="3500" b="0" i="1" smtClean="0">
                            <a:latin typeface="Cambria Math" panose="02040503050406030204" pitchFamily="18" charset="0"/>
                            <a:cs typeface="Times New Roman" panose="02020603050405020304" pitchFamily="18" charset="0"/>
                          </a:rPr>
                          <m:t>𝑐</m:t>
                        </m:r>
                      </m:sub>
                    </m:sSub>
                    <m:r>
                      <a:rPr lang="en-US" sz="3500" i="1">
                        <a:latin typeface="Cambria Math" panose="02040503050406030204" pitchFamily="18" charset="0"/>
                        <a:cs typeface="Times New Roman" panose="02020603050405020304" pitchFamily="18" charset="0"/>
                      </a:rPr>
                      <m:t>,0.0388</m:t>
                    </m:r>
                    <m:sSub>
                      <m:sSubPr>
                        <m:ctrlPr>
                          <a:rPr lang="en-US" sz="3500" b="0" i="1" smtClean="0">
                            <a:latin typeface="Cambria Math" panose="02040503050406030204" pitchFamily="18" charset="0"/>
                            <a:cs typeface="Times New Roman" panose="02020603050405020304" pitchFamily="18" charset="0"/>
                          </a:rPr>
                        </m:ctrlPr>
                      </m:sSubPr>
                      <m:e>
                        <m:r>
                          <a:rPr lang="en-US" sz="3500" b="0" i="1" smtClean="0">
                            <a:latin typeface="Cambria Math" panose="02040503050406030204" pitchFamily="18" charset="0"/>
                            <a:cs typeface="Times New Roman" panose="02020603050405020304" pitchFamily="18" charset="0"/>
                          </a:rPr>
                          <m:t>𝑛</m:t>
                        </m:r>
                      </m:e>
                      <m:sub>
                        <m:r>
                          <a:rPr lang="en-US" sz="3500" b="0" i="1" smtClean="0">
                            <a:latin typeface="Cambria Math" panose="02040503050406030204" pitchFamily="18" charset="0"/>
                            <a:cs typeface="Times New Roman" panose="02020603050405020304" pitchFamily="18" charset="0"/>
                          </a:rPr>
                          <m:t>𝑐</m:t>
                        </m:r>
                      </m:sub>
                    </m:sSub>
                  </m:oMath>
                </a14:m>
                <a:r>
                  <a:rPr lang="en-US" sz="3500" dirty="0">
                    <a:latin typeface="Times New Roman" panose="02020603050405020304" pitchFamily="18" charset="0"/>
                    <a:cs typeface="Times New Roman" panose="02020603050405020304" pitchFamily="18" charset="0"/>
                  </a:rPr>
                  <a:t>.</a:t>
                </a:r>
              </a:p>
            </p:txBody>
          </p:sp>
        </mc:Choice>
        <mc:Fallback xmlns="">
          <p:sp>
            <p:nvSpPr>
              <p:cNvPr id="15" name="TextBox 14">
                <a:extLst>
                  <a:ext uri="{FF2B5EF4-FFF2-40B4-BE49-F238E27FC236}">
                    <a16:creationId xmlns:a16="http://schemas.microsoft.com/office/drawing/2014/main" id="{0CE5336B-4CAC-B037-F75E-3514F277F505}"/>
                  </a:ext>
                </a:extLst>
              </p:cNvPr>
              <p:cNvSpPr txBox="1">
                <a:spLocks noRot="1" noChangeAspect="1" noMove="1" noResize="1" noEditPoints="1" noAdjustHandles="1" noChangeArrowheads="1" noChangeShapeType="1" noTextEdit="1"/>
              </p:cNvSpPr>
              <p:nvPr/>
            </p:nvSpPr>
            <p:spPr>
              <a:xfrm>
                <a:off x="-19302" y="27826290"/>
                <a:ext cx="13866711" cy="3323987"/>
              </a:xfrm>
              <a:prstGeom prst="rect">
                <a:avLst/>
              </a:prstGeom>
              <a:blipFill>
                <a:blip r:embed="rId13"/>
                <a:stretch>
                  <a:fillRect l="-1098" t="-2672" r="-640" b="-5725"/>
                </a:stretch>
              </a:blipFill>
              <a:ln>
                <a:noFill/>
              </a:ln>
            </p:spPr>
            <p:txBody>
              <a:bodyPr/>
              <a:lstStyle/>
              <a:p>
                <a:r>
                  <a:rPr lang="en-US">
                    <a:noFill/>
                  </a:rPr>
                  <a:t> </a:t>
                </a:r>
              </a:p>
            </p:txBody>
          </p:sp>
        </mc:Fallback>
      </mc:AlternateContent>
      <p:pic>
        <p:nvPicPr>
          <p:cNvPr id="44" name="Picture 43">
            <a:extLst>
              <a:ext uri="{FF2B5EF4-FFF2-40B4-BE49-F238E27FC236}">
                <a16:creationId xmlns:a16="http://schemas.microsoft.com/office/drawing/2014/main" id="{FD6C16AB-AC58-41FF-6E4D-1A5E87D419A1}"/>
              </a:ext>
            </a:extLst>
          </p:cNvPr>
          <p:cNvPicPr>
            <a:picLocks noChangeAspect="1"/>
          </p:cNvPicPr>
          <p:nvPr/>
        </p:nvPicPr>
        <p:blipFill>
          <a:blip r:embed="rId14"/>
          <a:stretch>
            <a:fillRect/>
          </a:stretch>
        </p:blipFill>
        <p:spPr>
          <a:xfrm>
            <a:off x="6731662" y="23092014"/>
            <a:ext cx="6263671" cy="4463028"/>
          </a:xfrm>
          <a:prstGeom prst="rect">
            <a:avLst/>
          </a:prstGeom>
        </p:spPr>
      </p:pic>
      <p:graphicFrame>
        <p:nvGraphicFramePr>
          <p:cNvPr id="16" name="Table 15">
            <a:extLst>
              <a:ext uri="{FF2B5EF4-FFF2-40B4-BE49-F238E27FC236}">
                <a16:creationId xmlns:a16="http://schemas.microsoft.com/office/drawing/2014/main" id="{E0C443E2-C310-5A02-5000-0823D44130DA}"/>
              </a:ext>
            </a:extLst>
          </p:cNvPr>
          <p:cNvGraphicFramePr>
            <a:graphicFrameLocks noGrp="1"/>
          </p:cNvGraphicFramePr>
          <p:nvPr/>
        </p:nvGraphicFramePr>
        <p:xfrm>
          <a:off x="30386434" y="11989417"/>
          <a:ext cx="13405992" cy="2895600"/>
        </p:xfrm>
        <a:graphic>
          <a:graphicData uri="http://schemas.openxmlformats.org/drawingml/2006/table">
            <a:tbl>
              <a:tblPr firstRow="1" firstCol="1" bandRow="1">
                <a:tableStyleId>{5C22544A-7EE6-4342-B048-85BDC9FD1C3A}</a:tableStyleId>
              </a:tblPr>
              <a:tblGrid>
                <a:gridCol w="3855440">
                  <a:extLst>
                    <a:ext uri="{9D8B030D-6E8A-4147-A177-3AD203B41FA5}">
                      <a16:colId xmlns:a16="http://schemas.microsoft.com/office/drawing/2014/main" val="492497335"/>
                    </a:ext>
                  </a:extLst>
                </a:gridCol>
                <a:gridCol w="3462854">
                  <a:extLst>
                    <a:ext uri="{9D8B030D-6E8A-4147-A177-3AD203B41FA5}">
                      <a16:colId xmlns:a16="http://schemas.microsoft.com/office/drawing/2014/main" val="4089401180"/>
                    </a:ext>
                  </a:extLst>
                </a:gridCol>
                <a:gridCol w="3043849">
                  <a:extLst>
                    <a:ext uri="{9D8B030D-6E8A-4147-A177-3AD203B41FA5}">
                      <a16:colId xmlns:a16="http://schemas.microsoft.com/office/drawing/2014/main" val="2316710006"/>
                    </a:ext>
                  </a:extLst>
                </a:gridCol>
                <a:gridCol w="3043849">
                  <a:extLst>
                    <a:ext uri="{9D8B030D-6E8A-4147-A177-3AD203B41FA5}">
                      <a16:colId xmlns:a16="http://schemas.microsoft.com/office/drawing/2014/main" val="1021744428"/>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latin typeface="Times New Roman" panose="02020603050405020304" pitchFamily="18" charset="0"/>
                          <a:cs typeface="Times New Roman" panose="02020603050405020304" pitchFamily="18" charset="0"/>
                        </a:rPr>
                        <a:t>f(</a:t>
                      </a:r>
                      <a:r>
                        <a:rPr lang="en-US" sz="3200" dirty="0" err="1">
                          <a:latin typeface="Times New Roman" panose="02020603050405020304" pitchFamily="18" charset="0"/>
                          <a:cs typeface="Times New Roman" panose="02020603050405020304" pitchFamily="18" charset="0"/>
                        </a:rPr>
                        <a:t>E</a:t>
                      </a:r>
                      <a:r>
                        <a:rPr lang="en-US" sz="3200" baseline="-25000" dirty="0" err="1">
                          <a:latin typeface="Times New Roman" panose="02020603050405020304" pitchFamily="18" charset="0"/>
                          <a:cs typeface="Times New Roman" panose="02020603050405020304" pitchFamily="18" charset="0"/>
                        </a:rPr>
                        <a:t>avg</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0.0229n</a:t>
                      </a:r>
                      <a:r>
                        <a:rPr lang="en-US" sz="3200" baseline="-25000" dirty="0">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0.0388n</a:t>
                      </a:r>
                      <a:r>
                        <a:rPr lang="en-US" sz="3200" baseline="-25000" dirty="0">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0.0726n</a:t>
                      </a:r>
                      <a:r>
                        <a:rPr lang="en-US" sz="3200" baseline="-25000" dirty="0">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057089"/>
                  </a:ext>
                </a:extLst>
              </a:tr>
              <a:tr h="370840">
                <a:tc>
                  <a:txBody>
                    <a:bodyPr/>
                    <a:lstStyle/>
                    <a:p>
                      <a:r>
                        <a:rPr lang="en-US" sz="3200" dirty="0">
                          <a:latin typeface="Times New Roman" panose="02020603050405020304" pitchFamily="18" charset="0"/>
                          <a:cs typeface="Times New Roman" panose="02020603050405020304" pitchFamily="18" charset="0"/>
                        </a:rPr>
                        <a:t>Pure He</a:t>
                      </a:r>
                    </a:p>
                  </a:txBody>
                  <a:tcPr/>
                </a:tc>
                <a:tc>
                  <a:txBody>
                    <a:bodyPr/>
                    <a:lstStyle/>
                    <a:p>
                      <a:r>
                        <a:rPr lang="en-US" sz="3200" dirty="0">
                          <a:latin typeface="Times New Roman" panose="02020603050405020304" pitchFamily="18" charset="0"/>
                          <a:cs typeface="Times New Roman" panose="02020603050405020304" pitchFamily="18" charset="0"/>
                        </a:rPr>
                        <a:t>1</a:t>
                      </a:r>
                    </a:p>
                  </a:txBody>
                  <a:tcPr/>
                </a:tc>
                <a:tc>
                  <a:txBody>
                    <a:bodyPr/>
                    <a:lstStyle/>
                    <a:p>
                      <a:r>
                        <a:rPr lang="en-US" sz="3200" dirty="0">
                          <a:latin typeface="Times New Roman" panose="02020603050405020304" pitchFamily="18" charset="0"/>
                          <a:cs typeface="Times New Roman" panose="02020603050405020304" pitchFamily="18" charset="0"/>
                        </a:rPr>
                        <a:t>1.06</a:t>
                      </a: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6794038"/>
                  </a:ext>
                </a:extLst>
              </a:tr>
              <a:tr h="370840">
                <a:tc>
                  <a:txBody>
                    <a:bodyPr/>
                    <a:lstStyle/>
                    <a:p>
                      <a:r>
                        <a:rPr lang="en-US" sz="3200" dirty="0">
                          <a:latin typeface="Times New Roman" panose="02020603050405020304" pitchFamily="18" charset="0"/>
                          <a:cs typeface="Times New Roman" panose="02020603050405020304" pitchFamily="18" charset="0"/>
                        </a:rPr>
                        <a:t>95% He + 5% N</a:t>
                      </a:r>
                      <a:r>
                        <a:rPr lang="en-US" sz="3200" baseline="-25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1</a:t>
                      </a:r>
                    </a:p>
                  </a:txBody>
                  <a:tcPr/>
                </a:tc>
                <a:tc>
                  <a:txBody>
                    <a:bodyPr/>
                    <a:lstStyle/>
                    <a:p>
                      <a:r>
                        <a:rPr lang="en-US" sz="3200" dirty="0">
                          <a:latin typeface="Times New Roman" panose="02020603050405020304" pitchFamily="18" charset="0"/>
                          <a:cs typeface="Times New Roman" panose="02020603050405020304" pitchFamily="18" charset="0"/>
                        </a:rPr>
                        <a:t>0.86</a:t>
                      </a:r>
                    </a:p>
                  </a:txBody>
                  <a:tcPr/>
                </a:tc>
                <a:tc>
                  <a:txBody>
                    <a:bodyPr/>
                    <a:lstStyle/>
                    <a:p>
                      <a:r>
                        <a:rPr lang="en-US" sz="3200" dirty="0">
                          <a:latin typeface="Times New Roman" panose="02020603050405020304" pitchFamily="18" charset="0"/>
                          <a:cs typeface="Times New Roman" panose="02020603050405020304" pitchFamily="18" charset="0"/>
                        </a:rPr>
                        <a:t>1.14</a:t>
                      </a:r>
                    </a:p>
                  </a:txBody>
                  <a:tcPr/>
                </a:tc>
                <a:extLst>
                  <a:ext uri="{0D108BD9-81ED-4DB2-BD59-A6C34878D82A}">
                    <a16:rowId xmlns:a16="http://schemas.microsoft.com/office/drawing/2014/main" val="2231580644"/>
                  </a:ext>
                </a:extLst>
              </a:tr>
              <a:tr h="370840">
                <a:tc>
                  <a:txBody>
                    <a:bodyPr/>
                    <a:lstStyle/>
                    <a:p>
                      <a:r>
                        <a:rPr lang="en-US" sz="3200" dirty="0">
                          <a:latin typeface="Times New Roman" panose="02020603050405020304" pitchFamily="18" charset="0"/>
                          <a:cs typeface="Times New Roman" panose="02020603050405020304" pitchFamily="18" charset="0"/>
                        </a:rPr>
                        <a:t>50% He + 50% N</a:t>
                      </a:r>
                      <a:r>
                        <a:rPr lang="en-US" sz="3200" baseline="-25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0.85</a:t>
                      </a:r>
                    </a:p>
                  </a:txBody>
                  <a:tcPr/>
                </a:tc>
                <a:tc>
                  <a:txBody>
                    <a:bodyPr/>
                    <a:lstStyle/>
                    <a:p>
                      <a:r>
                        <a:rPr lang="en-US" sz="3200" dirty="0">
                          <a:latin typeface="Times New Roman" panose="02020603050405020304" pitchFamily="18" charset="0"/>
                          <a:cs typeface="Times New Roman" panose="02020603050405020304" pitchFamily="18" charset="0"/>
                        </a:rPr>
                        <a:t>0.93</a:t>
                      </a: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376695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latin typeface="Times New Roman" panose="02020603050405020304" pitchFamily="18" charset="0"/>
                          <a:cs typeface="Times New Roman" panose="02020603050405020304" pitchFamily="18" charset="0"/>
                        </a:rPr>
                        <a:t>Pure N</a:t>
                      </a:r>
                      <a:r>
                        <a:rPr lang="en-US" sz="3200" baseline="-25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0.9</a:t>
                      </a:r>
                    </a:p>
                  </a:txBody>
                  <a:tcPr/>
                </a:tc>
                <a:tc>
                  <a:txBody>
                    <a:bodyPr/>
                    <a:lstStyle/>
                    <a:p>
                      <a:r>
                        <a:rPr lang="en-US" sz="3200" dirty="0">
                          <a:latin typeface="Times New Roman" panose="02020603050405020304" pitchFamily="18" charset="0"/>
                          <a:cs typeface="Times New Roman" panose="02020603050405020304" pitchFamily="18" charset="0"/>
                        </a:rPr>
                        <a:t>0.86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a:latin typeface="Times New Roman" panose="02020603050405020304" pitchFamily="18" charset="0"/>
                          <a:cs typeface="Times New Roman" panose="02020603050405020304" pitchFamily="18" charset="0"/>
                        </a:rPr>
                        <a:t>1.07</a:t>
                      </a:r>
                    </a:p>
                  </a:txBody>
                  <a:tcPr/>
                </a:tc>
                <a:extLst>
                  <a:ext uri="{0D108BD9-81ED-4DB2-BD59-A6C34878D82A}">
                    <a16:rowId xmlns:a16="http://schemas.microsoft.com/office/drawing/2014/main" val="1258831660"/>
                  </a:ext>
                </a:extLst>
              </a:tr>
            </a:tbl>
          </a:graphicData>
        </a:graphic>
      </p:graphicFrame>
      <p:sp>
        <p:nvSpPr>
          <p:cNvPr id="17" name="Rectangle 16">
            <a:extLst>
              <a:ext uri="{FF2B5EF4-FFF2-40B4-BE49-F238E27FC236}">
                <a16:creationId xmlns:a16="http://schemas.microsoft.com/office/drawing/2014/main" id="{9E5C32C1-892C-E576-C606-F59F4CFAF931}"/>
              </a:ext>
            </a:extLst>
          </p:cNvPr>
          <p:cNvSpPr/>
          <p:nvPr/>
        </p:nvSpPr>
        <p:spPr>
          <a:xfrm>
            <a:off x="7811" y="6587827"/>
            <a:ext cx="13240605" cy="7652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F537AE9-71ED-FFA9-3165-483E4CE86056}"/>
              </a:ext>
            </a:extLst>
          </p:cNvPr>
          <p:cNvSpPr/>
          <p:nvPr/>
        </p:nvSpPr>
        <p:spPr>
          <a:xfrm>
            <a:off x="7810" y="15695172"/>
            <a:ext cx="13236025" cy="119499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FAC6829-5765-58DE-338F-A9FE34F682FE}"/>
              </a:ext>
            </a:extLst>
          </p:cNvPr>
          <p:cNvSpPr/>
          <p:nvPr/>
        </p:nvSpPr>
        <p:spPr>
          <a:xfrm>
            <a:off x="30670910" y="30174412"/>
            <a:ext cx="13182766" cy="26622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1925F18-B1C7-0E3F-1528-5A3660B5CFB5}"/>
              </a:ext>
            </a:extLst>
          </p:cNvPr>
          <p:cNvSpPr/>
          <p:nvPr/>
        </p:nvSpPr>
        <p:spPr>
          <a:xfrm>
            <a:off x="30672846" y="25057822"/>
            <a:ext cx="13178408" cy="3685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a:extLst>
              <a:ext uri="{FF2B5EF4-FFF2-40B4-BE49-F238E27FC236}">
                <a16:creationId xmlns:a16="http://schemas.microsoft.com/office/drawing/2014/main" id="{97BE3157-37A2-F65F-5E9D-5D97C60FC0DE}"/>
              </a:ext>
            </a:extLst>
          </p:cNvPr>
          <p:cNvSpPr/>
          <p:nvPr/>
        </p:nvSpPr>
        <p:spPr>
          <a:xfrm>
            <a:off x="13845821" y="6572603"/>
            <a:ext cx="30006993" cy="17043744"/>
          </a:xfrm>
          <a:prstGeom prst="corner">
            <a:avLst>
              <a:gd name="adj1" fmla="val 69215"/>
              <a:gd name="adj2" fmla="val 96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a:extLst>
              <a:ext uri="{FF2B5EF4-FFF2-40B4-BE49-F238E27FC236}">
                <a16:creationId xmlns:a16="http://schemas.microsoft.com/office/drawing/2014/main" id="{EFB309A3-DFEA-A57C-77FB-1251B638F69C}"/>
              </a:ext>
            </a:extLst>
          </p:cNvPr>
          <p:cNvSpPr/>
          <p:nvPr/>
        </p:nvSpPr>
        <p:spPr>
          <a:xfrm rot="16200000">
            <a:off x="11198971" y="13895347"/>
            <a:ext cx="7752443" cy="30134764"/>
          </a:xfrm>
          <a:prstGeom prst="corner">
            <a:avLst>
              <a:gd name="adj1" fmla="val 210148"/>
              <a:gd name="adj2" fmla="val 649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Google Shape;174;p15">
            <a:extLst>
              <a:ext uri="{FF2B5EF4-FFF2-40B4-BE49-F238E27FC236}">
                <a16:creationId xmlns:a16="http://schemas.microsoft.com/office/drawing/2014/main" id="{F0184AD8-B9F5-8F5F-92DA-BC0ECA18FD4D}"/>
              </a:ext>
            </a:extLst>
          </p:cNvPr>
          <p:cNvSpPr txBox="1"/>
          <p:nvPr/>
        </p:nvSpPr>
        <p:spPr>
          <a:xfrm>
            <a:off x="30674155" y="27115113"/>
            <a:ext cx="10811287" cy="1538853"/>
          </a:xfrm>
          <a:prstGeom prst="rect">
            <a:avLst/>
          </a:prstGeom>
          <a:noFill/>
          <a:ln>
            <a:noFill/>
          </a:ln>
        </p:spPr>
        <p:txBody>
          <a:bodyPr spcFirstLastPara="1" wrap="square" lIns="91440" tIns="91425" rIns="91425" bIns="91425" anchor="t" anchorCtr="0">
            <a:spAutoFit/>
          </a:bodyPr>
          <a:lstStyle/>
          <a:p>
            <a:r>
              <a:rPr lang="en-US" sz="2200" dirty="0">
                <a:solidFill>
                  <a:schemeClr val="tx1"/>
                </a:solidFill>
                <a:latin typeface="Times New Roman" panose="02020603050405020304" pitchFamily="18" charset="0"/>
                <a:cs typeface="Times New Roman" panose="02020603050405020304" pitchFamily="18" charset="0"/>
              </a:rPr>
              <a:t>4.0 framework. Work supported by NSF ACI-1339893. </a:t>
            </a:r>
            <a:r>
              <a:rPr lang="en-US" sz="2200" dirty="0">
                <a:latin typeface="Times New Roman" panose="02020603050405020304" pitchFamily="18" charset="0"/>
                <a:cs typeface="Times New Roman" panose="02020603050405020304" pitchFamily="18" charset="0"/>
              </a:rPr>
              <a:t>This material is based upon work supported by the Department of Energy [National Nuclear Security Administration] University of Rochester “National Inertial Confinement Fusion Program” under Award Number(s) DE-NA0004144 and the U. S. Department of Energy under Award DE-SC00215057.</a:t>
            </a:r>
            <a:endParaRPr lang="en-US" sz="2200" dirty="0">
              <a:solidFill>
                <a:schemeClr val="tx1"/>
              </a:solidFill>
              <a:latin typeface="Times New Roman" panose="02020603050405020304" pitchFamily="18" charset="0"/>
              <a:cs typeface="Times New Roman" panose="02020603050405020304" pitchFamily="18" charset="0"/>
            </a:endParaRPr>
          </a:p>
        </p:txBody>
      </p:sp>
      <p:graphicFrame>
        <p:nvGraphicFramePr>
          <p:cNvPr id="39" name="Table 38">
            <a:extLst>
              <a:ext uri="{FF2B5EF4-FFF2-40B4-BE49-F238E27FC236}">
                <a16:creationId xmlns:a16="http://schemas.microsoft.com/office/drawing/2014/main" id="{27DF8CAC-8426-96E6-AE5D-ECB53BA90944}"/>
              </a:ext>
            </a:extLst>
          </p:cNvPr>
          <p:cNvGraphicFramePr>
            <a:graphicFrameLocks noGrp="1"/>
          </p:cNvGraphicFramePr>
          <p:nvPr/>
        </p:nvGraphicFramePr>
        <p:xfrm>
          <a:off x="683993" y="31358620"/>
          <a:ext cx="12311340" cy="1158240"/>
        </p:xfrm>
        <a:graphic>
          <a:graphicData uri="http://schemas.openxmlformats.org/drawingml/2006/table">
            <a:tbl>
              <a:tblPr firstRow="1" bandRow="1">
                <a:tableStyleId>{5C22544A-7EE6-4342-B048-85BDC9FD1C3A}</a:tableStyleId>
              </a:tblPr>
              <a:tblGrid>
                <a:gridCol w="2887310">
                  <a:extLst>
                    <a:ext uri="{9D8B030D-6E8A-4147-A177-3AD203B41FA5}">
                      <a16:colId xmlns:a16="http://schemas.microsoft.com/office/drawing/2014/main" val="842014397"/>
                    </a:ext>
                  </a:extLst>
                </a:gridCol>
                <a:gridCol w="3151346">
                  <a:extLst>
                    <a:ext uri="{9D8B030D-6E8A-4147-A177-3AD203B41FA5}">
                      <a16:colId xmlns:a16="http://schemas.microsoft.com/office/drawing/2014/main" val="690483204"/>
                    </a:ext>
                  </a:extLst>
                </a:gridCol>
                <a:gridCol w="3136342">
                  <a:extLst>
                    <a:ext uri="{9D8B030D-6E8A-4147-A177-3AD203B41FA5}">
                      <a16:colId xmlns:a16="http://schemas.microsoft.com/office/drawing/2014/main" val="1224721453"/>
                    </a:ext>
                  </a:extLst>
                </a:gridCol>
                <a:gridCol w="3136342">
                  <a:extLst>
                    <a:ext uri="{9D8B030D-6E8A-4147-A177-3AD203B41FA5}">
                      <a16:colId xmlns:a16="http://schemas.microsoft.com/office/drawing/2014/main" val="803431881"/>
                    </a:ext>
                  </a:extLst>
                </a:gridCol>
              </a:tblGrid>
              <a:tr h="370840">
                <a:tc>
                  <a:txBody>
                    <a:bodyPr/>
                    <a:lstStyle/>
                    <a:p>
                      <a:r>
                        <a:rPr lang="en-US" sz="3200" dirty="0">
                          <a:latin typeface="Times New Roman" panose="02020603050405020304" pitchFamily="18" charset="0"/>
                          <a:cs typeface="Times New Roman" panose="02020603050405020304" pitchFamily="18" charset="0"/>
                        </a:rPr>
                        <a:t>a</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𝜏</a:t>
                      </a:r>
                    </a:p>
                  </a:txBody>
                  <a:tcPr/>
                </a:tc>
                <a:tc>
                  <a:txBody>
                    <a:bodyPr/>
                    <a:lstStyle/>
                    <a:p>
                      <a:r>
                        <a:rPr lang="en-US" sz="3200" dirty="0">
                          <a:latin typeface="Times New Roman" panose="02020603050405020304" pitchFamily="18" charset="0"/>
                          <a:cs typeface="Times New Roman" panose="02020603050405020304" pitchFamily="18" charset="0"/>
                        </a:rPr>
                        <a:t>𝜆</a:t>
                      </a:r>
                    </a:p>
                  </a:txBody>
                  <a:tcPr/>
                </a:tc>
                <a:tc>
                  <a:txBody>
                    <a:bodyPr/>
                    <a:lstStyle/>
                    <a:p>
                      <a:r>
                        <a:rPr lang="en-US" sz="3200" dirty="0" err="1">
                          <a:latin typeface="Times New Roman" panose="02020603050405020304" pitchFamily="18" charset="0"/>
                          <a:cs typeface="Times New Roman" panose="02020603050405020304" pitchFamily="18" charset="0"/>
                        </a:rPr>
                        <a:t>n</a:t>
                      </a:r>
                      <a:r>
                        <a:rPr lang="en-US" sz="3200" baseline="-25000" dirty="0" err="1">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5615394"/>
                  </a:ext>
                </a:extLst>
              </a:tr>
              <a:tr h="370840">
                <a:tc>
                  <a:txBody>
                    <a:bodyPr/>
                    <a:lstStyle/>
                    <a:p>
                      <a:r>
                        <a:rPr lang="en-US" sz="3200" dirty="0">
                          <a:latin typeface="Times New Roman" panose="02020603050405020304" pitchFamily="18" charset="0"/>
                          <a:cs typeface="Times New Roman" panose="02020603050405020304" pitchFamily="18" charset="0"/>
                        </a:rPr>
                        <a:t>8.5</a:t>
                      </a:r>
                    </a:p>
                  </a:txBody>
                  <a:tcPr/>
                </a:tc>
                <a:tc>
                  <a:txBody>
                    <a:bodyPr/>
                    <a:lstStyle/>
                    <a:p>
                      <a:r>
                        <a:rPr lang="en-US" sz="3200" dirty="0">
                          <a:latin typeface="Times New Roman" panose="02020603050405020304" pitchFamily="18" charset="0"/>
                          <a:cs typeface="Times New Roman" panose="02020603050405020304" pitchFamily="18" charset="0"/>
                        </a:rPr>
                        <a:t>700 fs</a:t>
                      </a:r>
                    </a:p>
                  </a:txBody>
                  <a:tcPr/>
                </a:tc>
                <a:tc>
                  <a:txBody>
                    <a:bodyPr/>
                    <a:lstStyle/>
                    <a:p>
                      <a:r>
                        <a:rPr lang="en-US" sz="3200" dirty="0">
                          <a:latin typeface="Times New Roman" panose="02020603050405020304" pitchFamily="18" charset="0"/>
                          <a:cs typeface="Times New Roman" panose="02020603050405020304" pitchFamily="18" charset="0"/>
                        </a:rPr>
                        <a:t>1053 nm</a:t>
                      </a:r>
                    </a:p>
                  </a:txBody>
                  <a:tcPr/>
                </a:tc>
                <a:tc>
                  <a:txBody>
                    <a:bodyPr/>
                    <a:lstStyle/>
                    <a:p>
                      <a:r>
                        <a:rPr lang="en-US" sz="3200" dirty="0">
                          <a:latin typeface="Times New Roman" panose="02020603050405020304" pitchFamily="18" charset="0"/>
                          <a:cs typeface="Times New Roman" panose="02020603050405020304" pitchFamily="18" charset="0"/>
                        </a:rPr>
                        <a:t>10</a:t>
                      </a:r>
                      <a:r>
                        <a:rPr lang="en-US" sz="3200" baseline="30000" dirty="0">
                          <a:latin typeface="Times New Roman" panose="02020603050405020304" pitchFamily="18" charset="0"/>
                          <a:cs typeface="Times New Roman" panose="02020603050405020304" pitchFamily="18" charset="0"/>
                        </a:rPr>
                        <a:t>21</a:t>
                      </a:r>
                      <a:r>
                        <a:rPr lang="en-US" sz="3200" baseline="0" dirty="0">
                          <a:latin typeface="Times New Roman" panose="02020603050405020304" pitchFamily="18" charset="0"/>
                          <a:cs typeface="Times New Roman" panose="02020603050405020304" pitchFamily="18" charset="0"/>
                        </a:rPr>
                        <a:t> cm</a:t>
                      </a:r>
                      <a:r>
                        <a:rPr lang="en-US" sz="3200" baseline="300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050394"/>
                  </a:ext>
                </a:extLst>
              </a:tr>
            </a:tbl>
          </a:graphicData>
        </a:graphic>
      </p:graphicFrame>
      <p:sp>
        <p:nvSpPr>
          <p:cNvPr id="87" name="TextBox 86">
            <a:extLst>
              <a:ext uri="{FF2B5EF4-FFF2-40B4-BE49-F238E27FC236}">
                <a16:creationId xmlns:a16="http://schemas.microsoft.com/office/drawing/2014/main" id="{CF747A18-04BA-B401-FEE8-FB73FD63268F}"/>
              </a:ext>
            </a:extLst>
          </p:cNvPr>
          <p:cNvSpPr txBox="1"/>
          <p:nvPr/>
        </p:nvSpPr>
        <p:spPr>
          <a:xfrm>
            <a:off x="6624207" y="15824127"/>
            <a:ext cx="111694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[3]</a:t>
            </a:r>
          </a:p>
        </p:txBody>
      </p:sp>
      <p:sp>
        <p:nvSpPr>
          <p:cNvPr id="89" name="TextBox 88">
            <a:extLst>
              <a:ext uri="{FF2B5EF4-FFF2-40B4-BE49-F238E27FC236}">
                <a16:creationId xmlns:a16="http://schemas.microsoft.com/office/drawing/2014/main" id="{34CD7241-56D9-9256-6C41-E34D903D9E0A}"/>
              </a:ext>
            </a:extLst>
          </p:cNvPr>
          <p:cNvSpPr txBox="1"/>
          <p:nvPr/>
        </p:nvSpPr>
        <p:spPr>
          <a:xfrm>
            <a:off x="6624208" y="19896940"/>
            <a:ext cx="111694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[4]</a:t>
            </a:r>
          </a:p>
        </p:txBody>
      </p:sp>
      <p:grpSp>
        <p:nvGrpSpPr>
          <p:cNvPr id="27" name="Group 26">
            <a:extLst>
              <a:ext uri="{FF2B5EF4-FFF2-40B4-BE49-F238E27FC236}">
                <a16:creationId xmlns:a16="http://schemas.microsoft.com/office/drawing/2014/main" id="{A1658538-10D0-1398-305E-68DC7348CDDD}"/>
              </a:ext>
            </a:extLst>
          </p:cNvPr>
          <p:cNvGrpSpPr/>
          <p:nvPr/>
        </p:nvGrpSpPr>
        <p:grpSpPr>
          <a:xfrm>
            <a:off x="30663623" y="23764707"/>
            <a:ext cx="13187631" cy="1321800"/>
            <a:chOff x="30516211" y="24224400"/>
            <a:chExt cx="15252192" cy="1321800"/>
          </a:xfrm>
        </p:grpSpPr>
        <p:sp>
          <p:nvSpPr>
            <p:cNvPr id="172" name="Google Shape;172;p15">
              <a:extLst>
                <a:ext uri="{FF2B5EF4-FFF2-40B4-BE49-F238E27FC236}">
                  <a16:creationId xmlns:a16="http://schemas.microsoft.com/office/drawing/2014/main" id="{49AB865A-6BB8-AE2B-C586-7BF1D61B30D0}"/>
                </a:ext>
              </a:extLst>
            </p:cNvPr>
            <p:cNvSpPr/>
            <p:nvPr/>
          </p:nvSpPr>
          <p:spPr>
            <a:xfrm>
              <a:off x="30516211" y="24224400"/>
              <a:ext cx="15252192"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a:extLst>
                <a:ext uri="{FF2B5EF4-FFF2-40B4-BE49-F238E27FC236}">
                  <a16:creationId xmlns:a16="http://schemas.microsoft.com/office/drawing/2014/main" id="{D9750F36-F75C-F35A-39DB-387A6991F246}"/>
                </a:ext>
              </a:extLst>
            </p:cNvPr>
            <p:cNvSpPr txBox="1"/>
            <p:nvPr/>
          </p:nvSpPr>
          <p:spPr>
            <a:xfrm>
              <a:off x="32458657" y="24427003"/>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Acknowledgements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6" name="Group 25">
            <a:extLst>
              <a:ext uri="{FF2B5EF4-FFF2-40B4-BE49-F238E27FC236}">
                <a16:creationId xmlns:a16="http://schemas.microsoft.com/office/drawing/2014/main" id="{C89DC814-346E-99A7-3B6C-08B4D2FFB2F6}"/>
              </a:ext>
            </a:extLst>
          </p:cNvPr>
          <p:cNvGrpSpPr/>
          <p:nvPr/>
        </p:nvGrpSpPr>
        <p:grpSpPr>
          <a:xfrm>
            <a:off x="30670911" y="28852612"/>
            <a:ext cx="13187631" cy="1321800"/>
            <a:chOff x="30515425" y="28811249"/>
            <a:chExt cx="12676200" cy="1321800"/>
          </a:xfrm>
        </p:grpSpPr>
        <p:sp>
          <p:nvSpPr>
            <p:cNvPr id="175" name="Google Shape;175;p15">
              <a:extLst>
                <a:ext uri="{FF2B5EF4-FFF2-40B4-BE49-F238E27FC236}">
                  <a16:creationId xmlns:a16="http://schemas.microsoft.com/office/drawing/2014/main" id="{0F390FAD-5083-FD44-962F-A690C1A5B2B3}"/>
                </a:ext>
              </a:extLst>
            </p:cNvPr>
            <p:cNvSpPr/>
            <p:nvPr/>
          </p:nvSpPr>
          <p:spPr>
            <a:xfrm>
              <a:off x="30515425" y="28811249"/>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a:extLst>
                <a:ext uri="{FF2B5EF4-FFF2-40B4-BE49-F238E27FC236}">
                  <a16:creationId xmlns:a16="http://schemas.microsoft.com/office/drawing/2014/main" id="{E652385B-CF64-AD55-4441-8BE2D467D880}"/>
                </a:ext>
              </a:extLst>
            </p:cNvPr>
            <p:cNvSpPr txBox="1"/>
            <p:nvPr/>
          </p:nvSpPr>
          <p:spPr>
            <a:xfrm>
              <a:off x="31169875" y="29012680"/>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References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4" name="Group 3">
            <a:extLst>
              <a:ext uri="{FF2B5EF4-FFF2-40B4-BE49-F238E27FC236}">
                <a16:creationId xmlns:a16="http://schemas.microsoft.com/office/drawing/2014/main" id="{36346836-81EE-3829-98EA-196C2D9A2B23}"/>
              </a:ext>
            </a:extLst>
          </p:cNvPr>
          <p:cNvGrpSpPr/>
          <p:nvPr/>
        </p:nvGrpSpPr>
        <p:grpSpPr>
          <a:xfrm>
            <a:off x="13833121" y="23764707"/>
            <a:ext cx="16309452" cy="1321800"/>
            <a:chOff x="30476475" y="6147938"/>
            <a:chExt cx="12676200" cy="1321800"/>
          </a:xfrm>
        </p:grpSpPr>
        <p:sp>
          <p:nvSpPr>
            <p:cNvPr id="152" name="Google Shape;152;p15">
              <a:extLst>
                <a:ext uri="{FF2B5EF4-FFF2-40B4-BE49-F238E27FC236}">
                  <a16:creationId xmlns:a16="http://schemas.microsoft.com/office/drawing/2014/main" id="{5E967D7D-BE2C-B10B-22B9-CCE4E3C78E8F}"/>
                </a:ext>
              </a:extLst>
            </p:cNvPr>
            <p:cNvSpPr/>
            <p:nvPr/>
          </p:nvSpPr>
          <p:spPr>
            <a:xfrm>
              <a:off x="30476475" y="6147938"/>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a:extLst>
                <a:ext uri="{FF2B5EF4-FFF2-40B4-BE49-F238E27FC236}">
                  <a16:creationId xmlns:a16="http://schemas.microsoft.com/office/drawing/2014/main" id="{77607956-5482-932A-6537-70EF7D342B35}"/>
                </a:ext>
              </a:extLst>
            </p:cNvPr>
            <p:cNvSpPr txBox="1"/>
            <p:nvPr/>
          </p:nvSpPr>
          <p:spPr>
            <a:xfrm>
              <a:off x="31130925" y="6364609"/>
              <a:ext cx="113673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Ionization Simulations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19" name="Group 18">
            <a:extLst>
              <a:ext uri="{FF2B5EF4-FFF2-40B4-BE49-F238E27FC236}">
                <a16:creationId xmlns:a16="http://schemas.microsoft.com/office/drawing/2014/main" id="{07BE54C3-113D-8EF2-591E-45AD99A4275D}"/>
              </a:ext>
            </a:extLst>
          </p:cNvPr>
          <p:cNvGrpSpPr/>
          <p:nvPr/>
        </p:nvGrpSpPr>
        <p:grpSpPr>
          <a:xfrm>
            <a:off x="0" y="14378892"/>
            <a:ext cx="13248416" cy="1321800"/>
            <a:chOff x="559825" y="14194643"/>
            <a:chExt cx="12676200" cy="1321800"/>
          </a:xfrm>
        </p:grpSpPr>
        <p:sp>
          <p:nvSpPr>
            <p:cNvPr id="10" name="Google Shape;147;p15">
              <a:extLst>
                <a:ext uri="{FF2B5EF4-FFF2-40B4-BE49-F238E27FC236}">
                  <a16:creationId xmlns:a16="http://schemas.microsoft.com/office/drawing/2014/main" id="{DCB9F3B4-4FBA-9346-607E-7DF3B18DD80C}"/>
                </a:ext>
              </a:extLst>
            </p:cNvPr>
            <p:cNvSpPr/>
            <p:nvPr/>
          </p:nvSpPr>
          <p:spPr>
            <a:xfrm>
              <a:off x="559825" y="14194643"/>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a:extLst>
                <a:ext uri="{FF2B5EF4-FFF2-40B4-BE49-F238E27FC236}">
                  <a16:creationId xmlns:a16="http://schemas.microsoft.com/office/drawing/2014/main" id="{C270B478-C25D-8DBF-1FD9-ED814DE41031}"/>
                </a:ext>
              </a:extLst>
            </p:cNvPr>
            <p:cNvSpPr txBox="1"/>
            <p:nvPr/>
          </p:nvSpPr>
          <p:spPr>
            <a:xfrm>
              <a:off x="1214275" y="14392093"/>
              <a:ext cx="113673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Direct Laser Acceleration</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18" name="Group 17">
            <a:extLst>
              <a:ext uri="{FF2B5EF4-FFF2-40B4-BE49-F238E27FC236}">
                <a16:creationId xmlns:a16="http://schemas.microsoft.com/office/drawing/2014/main" id="{742451E8-130B-87E1-098A-A3E37EDD4333}"/>
              </a:ext>
            </a:extLst>
          </p:cNvPr>
          <p:cNvGrpSpPr/>
          <p:nvPr/>
        </p:nvGrpSpPr>
        <p:grpSpPr>
          <a:xfrm>
            <a:off x="0" y="5273289"/>
            <a:ext cx="13248416" cy="1321800"/>
            <a:chOff x="738525" y="6147938"/>
            <a:chExt cx="12676200" cy="1321800"/>
          </a:xfrm>
        </p:grpSpPr>
        <p:sp>
          <p:nvSpPr>
            <p:cNvPr id="147" name="Google Shape;147;p15">
              <a:extLst>
                <a:ext uri="{FF2B5EF4-FFF2-40B4-BE49-F238E27FC236}">
                  <a16:creationId xmlns:a16="http://schemas.microsoft.com/office/drawing/2014/main" id="{81D9BBCB-E1C8-5C00-BE52-DE9878E59548}"/>
                </a:ext>
              </a:extLst>
            </p:cNvPr>
            <p:cNvSpPr/>
            <p:nvPr/>
          </p:nvSpPr>
          <p:spPr>
            <a:xfrm>
              <a:off x="738525" y="6147938"/>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a:extLst>
                <a:ext uri="{FF2B5EF4-FFF2-40B4-BE49-F238E27FC236}">
                  <a16:creationId xmlns:a16="http://schemas.microsoft.com/office/drawing/2014/main" id="{5032BDD0-C0B3-69A3-C484-209446E430A1}"/>
                </a:ext>
              </a:extLst>
            </p:cNvPr>
            <p:cNvSpPr txBox="1"/>
            <p:nvPr/>
          </p:nvSpPr>
          <p:spPr>
            <a:xfrm>
              <a:off x="1392975" y="6343507"/>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Overview</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2" name="Group 21">
            <a:extLst>
              <a:ext uri="{FF2B5EF4-FFF2-40B4-BE49-F238E27FC236}">
                <a16:creationId xmlns:a16="http://schemas.microsoft.com/office/drawing/2014/main" id="{C7D00AB3-B616-A54C-3BBD-7B0F877D3DC1}"/>
              </a:ext>
            </a:extLst>
          </p:cNvPr>
          <p:cNvGrpSpPr/>
          <p:nvPr/>
        </p:nvGrpSpPr>
        <p:grpSpPr>
          <a:xfrm>
            <a:off x="13833121" y="5275724"/>
            <a:ext cx="16434056" cy="1321800"/>
            <a:chOff x="15204721" y="15350292"/>
            <a:chExt cx="13478256" cy="1321800"/>
          </a:xfrm>
        </p:grpSpPr>
        <p:sp>
          <p:nvSpPr>
            <p:cNvPr id="160" name="Google Shape;160;p15">
              <a:extLst>
                <a:ext uri="{FF2B5EF4-FFF2-40B4-BE49-F238E27FC236}">
                  <a16:creationId xmlns:a16="http://schemas.microsoft.com/office/drawing/2014/main" id="{86140106-FB77-88FA-B01F-BF1597B9439A}"/>
                </a:ext>
              </a:extLst>
            </p:cNvPr>
            <p:cNvSpPr/>
            <p:nvPr/>
          </p:nvSpPr>
          <p:spPr>
            <a:xfrm>
              <a:off x="15204721" y="15350292"/>
              <a:ext cx="13478256"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a:extLst>
                <a:ext uri="{FF2B5EF4-FFF2-40B4-BE49-F238E27FC236}">
                  <a16:creationId xmlns:a16="http://schemas.microsoft.com/office/drawing/2014/main" id="{EFC25B8D-80FB-2CB9-5569-1489555B7E0D}"/>
                </a:ext>
              </a:extLst>
            </p:cNvPr>
            <p:cNvSpPr txBox="1"/>
            <p:nvPr/>
          </p:nvSpPr>
          <p:spPr>
            <a:xfrm>
              <a:off x="16260199" y="15536483"/>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Ionization Shots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4" name="Group 23">
            <a:extLst>
              <a:ext uri="{FF2B5EF4-FFF2-40B4-BE49-F238E27FC236}">
                <a16:creationId xmlns:a16="http://schemas.microsoft.com/office/drawing/2014/main" id="{2378EF7F-1C58-3274-8E06-D907C53F77D1}"/>
              </a:ext>
            </a:extLst>
          </p:cNvPr>
          <p:cNvGrpSpPr/>
          <p:nvPr/>
        </p:nvGrpSpPr>
        <p:grpSpPr>
          <a:xfrm>
            <a:off x="30818169" y="5262650"/>
            <a:ext cx="13026927" cy="1321800"/>
            <a:chOff x="30515425" y="18140879"/>
            <a:chExt cx="12676200" cy="1321800"/>
          </a:xfrm>
        </p:grpSpPr>
        <p:sp>
          <p:nvSpPr>
            <p:cNvPr id="168" name="Google Shape;168;p15">
              <a:extLst>
                <a:ext uri="{FF2B5EF4-FFF2-40B4-BE49-F238E27FC236}">
                  <a16:creationId xmlns:a16="http://schemas.microsoft.com/office/drawing/2014/main" id="{118C3F6D-56EC-1C32-4448-50D4294FB379}"/>
                </a:ext>
              </a:extLst>
            </p:cNvPr>
            <p:cNvSpPr/>
            <p:nvPr/>
          </p:nvSpPr>
          <p:spPr>
            <a:xfrm>
              <a:off x="30515425" y="18140879"/>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a:extLst>
                <a:ext uri="{FF2B5EF4-FFF2-40B4-BE49-F238E27FC236}">
                  <a16:creationId xmlns:a16="http://schemas.microsoft.com/office/drawing/2014/main" id="{F139BB18-0AFC-3728-A53B-A8B2D0729B53}"/>
                </a:ext>
              </a:extLst>
            </p:cNvPr>
            <p:cNvSpPr txBox="1"/>
            <p:nvPr/>
          </p:nvSpPr>
          <p:spPr>
            <a:xfrm>
              <a:off x="30991175" y="18327069"/>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Conclusions &amp; Future Work</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pic>
        <p:nvPicPr>
          <p:cNvPr id="7" name="Picture 6" descr="Several images of a magnetic field&#10;&#10;AI-generated content may be incorrect.">
            <a:extLst>
              <a:ext uri="{FF2B5EF4-FFF2-40B4-BE49-F238E27FC236}">
                <a16:creationId xmlns:a16="http://schemas.microsoft.com/office/drawing/2014/main" id="{ECFB5016-5AC9-EEBD-39B8-E49F129DAAE7}"/>
              </a:ext>
            </a:extLst>
          </p:cNvPr>
          <p:cNvPicPr>
            <a:picLocks noChangeAspect="1"/>
          </p:cNvPicPr>
          <p:nvPr/>
        </p:nvPicPr>
        <p:blipFill>
          <a:blip r:embed="rId15"/>
          <a:srcRect l="7091" t="7586" r="51532" b="2384"/>
          <a:stretch>
            <a:fillRect/>
          </a:stretch>
        </p:blipFill>
        <p:spPr>
          <a:xfrm>
            <a:off x="24005116" y="25658246"/>
            <a:ext cx="5612841" cy="7106347"/>
          </a:xfrm>
          <a:prstGeom prst="rect">
            <a:avLst/>
          </a:prstGeom>
          <a:ln>
            <a:solidFill>
              <a:srgbClr val="FF0000"/>
            </a:solidFill>
          </a:ln>
        </p:spPr>
      </p:pic>
      <p:sp>
        <p:nvSpPr>
          <p:cNvPr id="8" name="TextBox 7">
            <a:extLst>
              <a:ext uri="{FF2B5EF4-FFF2-40B4-BE49-F238E27FC236}">
                <a16:creationId xmlns:a16="http://schemas.microsoft.com/office/drawing/2014/main" id="{7ED4EDF4-F69B-5D4D-7134-3BE937240AA8}"/>
              </a:ext>
            </a:extLst>
          </p:cNvPr>
          <p:cNvSpPr txBox="1"/>
          <p:nvPr/>
        </p:nvSpPr>
        <p:spPr>
          <a:xfrm>
            <a:off x="24679582" y="25196581"/>
            <a:ext cx="4263908" cy="461665"/>
          </a:xfrm>
          <a:prstGeom prst="rect">
            <a:avLst/>
          </a:prstGeom>
          <a:noFill/>
          <a:ln>
            <a:solidFill>
              <a:srgbClr val="FF0000"/>
            </a:solid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50% He + 50% N: n</a:t>
            </a:r>
          </a:p>
        </p:txBody>
      </p:sp>
      <p:pic>
        <p:nvPicPr>
          <p:cNvPr id="6" name="Picture 5" descr="A graph of energy and electricity&#10;&#10;AI-generated content may be incorrect.">
            <a:extLst>
              <a:ext uri="{FF2B5EF4-FFF2-40B4-BE49-F238E27FC236}">
                <a16:creationId xmlns:a16="http://schemas.microsoft.com/office/drawing/2014/main" id="{762B28F9-B968-439E-2ABB-C316218D2E6A}"/>
              </a:ext>
            </a:extLst>
          </p:cNvPr>
          <p:cNvPicPr>
            <a:picLocks noChangeAspect="1"/>
          </p:cNvPicPr>
          <p:nvPr/>
        </p:nvPicPr>
        <p:blipFill>
          <a:blip r:embed="rId16"/>
          <a:stretch>
            <a:fillRect/>
          </a:stretch>
        </p:blipFill>
        <p:spPr>
          <a:xfrm>
            <a:off x="13883323" y="17067199"/>
            <a:ext cx="16357665" cy="6543066"/>
          </a:xfrm>
          <a:prstGeom prst="rect">
            <a:avLst/>
          </a:prstGeom>
        </p:spPr>
      </p:pic>
      <p:grpSp>
        <p:nvGrpSpPr>
          <p:cNvPr id="11" name="Group 10">
            <a:extLst>
              <a:ext uri="{FF2B5EF4-FFF2-40B4-BE49-F238E27FC236}">
                <a16:creationId xmlns:a16="http://schemas.microsoft.com/office/drawing/2014/main" id="{676FCE1B-B972-40B1-30EC-E2BA7E83581B}"/>
              </a:ext>
            </a:extLst>
          </p:cNvPr>
          <p:cNvGrpSpPr>
            <a:grpSpLocks noChangeAspect="1"/>
          </p:cNvGrpSpPr>
          <p:nvPr/>
        </p:nvGrpSpPr>
        <p:grpSpPr>
          <a:xfrm>
            <a:off x="32780287" y="18536302"/>
            <a:ext cx="3358768" cy="3204749"/>
            <a:chOff x="33556217" y="19368619"/>
            <a:chExt cx="4718076" cy="4501725"/>
          </a:xfrm>
        </p:grpSpPr>
        <p:grpSp>
          <p:nvGrpSpPr>
            <p:cNvPr id="13" name="Group 12">
              <a:extLst>
                <a:ext uri="{FF2B5EF4-FFF2-40B4-BE49-F238E27FC236}">
                  <a16:creationId xmlns:a16="http://schemas.microsoft.com/office/drawing/2014/main" id="{B4AF94AB-CDBD-DD91-5CC4-982A460DA6D4}"/>
                </a:ext>
              </a:extLst>
            </p:cNvPr>
            <p:cNvGrpSpPr/>
            <p:nvPr/>
          </p:nvGrpSpPr>
          <p:grpSpPr>
            <a:xfrm>
              <a:off x="33556217" y="19390067"/>
              <a:ext cx="4635502" cy="4457700"/>
              <a:chOff x="3778250" y="1200150"/>
              <a:chExt cx="4635502" cy="4457700"/>
            </a:xfrm>
          </p:grpSpPr>
          <p:sp>
            <p:nvSpPr>
              <p:cNvPr id="41" name="Rectangle 40">
                <a:extLst>
                  <a:ext uri="{FF2B5EF4-FFF2-40B4-BE49-F238E27FC236}">
                    <a16:creationId xmlns:a16="http://schemas.microsoft.com/office/drawing/2014/main" id="{DD90D145-DFB3-7248-7B53-EA45C5E37782}"/>
                  </a:ext>
                </a:extLst>
              </p:cNvPr>
              <p:cNvSpPr/>
              <p:nvPr/>
            </p:nvSpPr>
            <p:spPr>
              <a:xfrm>
                <a:off x="3778250" y="1200150"/>
                <a:ext cx="4635500" cy="445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5BA53267-3124-14A0-E446-8314ACBC1D68}"/>
                  </a:ext>
                </a:extLst>
              </p:cNvPr>
              <p:cNvCxnSpPr/>
              <p:nvPr/>
            </p:nvCxnSpPr>
            <p:spPr>
              <a:xfrm>
                <a:off x="3778250" y="1200150"/>
                <a:ext cx="463550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082C90-07DB-E0A9-49BB-A06D625CA2B8}"/>
                  </a:ext>
                </a:extLst>
              </p:cNvPr>
              <p:cNvCxnSpPr/>
              <p:nvPr/>
            </p:nvCxnSpPr>
            <p:spPr>
              <a:xfrm flipH="1">
                <a:off x="3778250" y="1200150"/>
                <a:ext cx="463550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03D7A8E-D233-67A7-A35F-4DD882E25C90}"/>
                  </a:ext>
                </a:extLst>
              </p:cNvPr>
              <p:cNvCxnSpPr>
                <a:stCxn id="41" idx="0"/>
                <a:endCxn id="41" idx="2"/>
              </p:cNvCxnSpPr>
              <p:nvPr/>
            </p:nvCxnSpPr>
            <p:spPr>
              <a:xfrm>
                <a:off x="6096000" y="1200150"/>
                <a:ext cx="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5770C8E-7910-F5E1-B1D3-5CCA4F3EF183}"/>
                  </a:ext>
                </a:extLst>
              </p:cNvPr>
              <p:cNvCxnSpPr>
                <a:cxnSpLocks/>
                <a:stCxn id="41" idx="3"/>
                <a:endCxn id="41" idx="1"/>
              </p:cNvCxnSpPr>
              <p:nvPr/>
            </p:nvCxnSpPr>
            <p:spPr>
              <a:xfrm flipH="1">
                <a:off x="3778252" y="3429000"/>
                <a:ext cx="46355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007BBF13-DA90-FBE8-B5AB-42F8772A5E65}"/>
                </a:ext>
              </a:extLst>
            </p:cNvPr>
            <p:cNvSpPr txBox="1"/>
            <p:nvPr/>
          </p:nvSpPr>
          <p:spPr>
            <a:xfrm>
              <a:off x="34620139" y="19368622"/>
              <a:ext cx="1507767"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41 𝜇m Mo</a:t>
              </a:r>
            </a:p>
          </p:txBody>
        </p:sp>
        <p:sp>
          <p:nvSpPr>
            <p:cNvPr id="23" name="TextBox 22">
              <a:extLst>
                <a:ext uri="{FF2B5EF4-FFF2-40B4-BE49-F238E27FC236}">
                  <a16:creationId xmlns:a16="http://schemas.microsoft.com/office/drawing/2014/main" id="{8E457442-1E98-F1D9-83D5-87D95473177D}"/>
                </a:ext>
              </a:extLst>
            </p:cNvPr>
            <p:cNvSpPr txBox="1"/>
            <p:nvPr/>
          </p:nvSpPr>
          <p:spPr>
            <a:xfrm>
              <a:off x="33585724" y="20524012"/>
              <a:ext cx="1519154"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32 𝜇m </a:t>
              </a:r>
              <a:r>
                <a:rPr lang="en-US" sz="2400" dirty="0" err="1">
                  <a:latin typeface="Times New Roman" panose="02020603050405020304" pitchFamily="18" charset="0"/>
                  <a:cs typeface="Times New Roman" panose="02020603050405020304" pitchFamily="18" charset="0"/>
                </a:rPr>
                <a:t>Zr</a:t>
              </a:r>
              <a:endParaRPr lang="en-US" sz="24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AFBDAD05-347D-AB36-E3DC-D5BE4492B8C3}"/>
                </a:ext>
              </a:extLst>
            </p:cNvPr>
            <p:cNvSpPr txBox="1"/>
            <p:nvPr/>
          </p:nvSpPr>
          <p:spPr>
            <a:xfrm>
              <a:off x="33557429" y="21612835"/>
              <a:ext cx="1519154"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16 𝜇m </a:t>
              </a:r>
              <a:r>
                <a:rPr lang="en-US" sz="2400" dirty="0" err="1">
                  <a:latin typeface="Times New Roman" panose="02020603050405020304" pitchFamily="18" charset="0"/>
                  <a:cs typeface="Times New Roman" panose="02020603050405020304" pitchFamily="18" charset="0"/>
                </a:rPr>
                <a:t>Zr</a:t>
              </a:r>
              <a:endParaRPr lang="en-US" sz="2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B2965F4A-893C-9403-F3FA-78B2BECE89EE}"/>
                </a:ext>
              </a:extLst>
            </p:cNvPr>
            <p:cNvSpPr txBox="1"/>
            <p:nvPr/>
          </p:nvSpPr>
          <p:spPr>
            <a:xfrm>
              <a:off x="34613338" y="22701658"/>
              <a:ext cx="1509011"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74 𝜇m Zn</a:t>
              </a:r>
            </a:p>
          </p:txBody>
        </p:sp>
        <p:sp>
          <p:nvSpPr>
            <p:cNvPr id="30" name="TextBox 29">
              <a:extLst>
                <a:ext uri="{FF2B5EF4-FFF2-40B4-BE49-F238E27FC236}">
                  <a16:creationId xmlns:a16="http://schemas.microsoft.com/office/drawing/2014/main" id="{CEDBDECD-CA0D-FE7C-D577-294E8AD30BB6}"/>
                </a:ext>
              </a:extLst>
            </p:cNvPr>
            <p:cNvSpPr txBox="1"/>
            <p:nvPr/>
          </p:nvSpPr>
          <p:spPr>
            <a:xfrm>
              <a:off x="35882631" y="22703039"/>
              <a:ext cx="1380699"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28 𝜇m Zn</a:t>
              </a:r>
            </a:p>
          </p:txBody>
        </p:sp>
        <p:sp>
          <p:nvSpPr>
            <p:cNvPr id="37" name="TextBox 36">
              <a:extLst>
                <a:ext uri="{FF2B5EF4-FFF2-40B4-BE49-F238E27FC236}">
                  <a16:creationId xmlns:a16="http://schemas.microsoft.com/office/drawing/2014/main" id="{901269CC-4CD8-5350-11E6-E1CABED5521F}"/>
                </a:ext>
              </a:extLst>
            </p:cNvPr>
            <p:cNvSpPr txBox="1"/>
            <p:nvPr/>
          </p:nvSpPr>
          <p:spPr>
            <a:xfrm>
              <a:off x="36876747" y="21599731"/>
              <a:ext cx="1379602"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42 𝜇m Fe</a:t>
              </a:r>
            </a:p>
          </p:txBody>
        </p:sp>
        <p:sp>
          <p:nvSpPr>
            <p:cNvPr id="38" name="TextBox 37">
              <a:extLst>
                <a:ext uri="{FF2B5EF4-FFF2-40B4-BE49-F238E27FC236}">
                  <a16:creationId xmlns:a16="http://schemas.microsoft.com/office/drawing/2014/main" id="{E9DF4D85-735A-926D-6678-A22470D83E18}"/>
                </a:ext>
              </a:extLst>
            </p:cNvPr>
            <p:cNvSpPr txBox="1"/>
            <p:nvPr/>
          </p:nvSpPr>
          <p:spPr>
            <a:xfrm>
              <a:off x="36885917" y="20491361"/>
              <a:ext cx="1388376"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19 𝜇m Fe</a:t>
              </a:r>
            </a:p>
          </p:txBody>
        </p:sp>
        <p:sp>
          <p:nvSpPr>
            <p:cNvPr id="40" name="TextBox 39">
              <a:extLst>
                <a:ext uri="{FF2B5EF4-FFF2-40B4-BE49-F238E27FC236}">
                  <a16:creationId xmlns:a16="http://schemas.microsoft.com/office/drawing/2014/main" id="{666D35F7-F66C-78BD-544B-CAEDF7B70654}"/>
                </a:ext>
              </a:extLst>
            </p:cNvPr>
            <p:cNvSpPr txBox="1"/>
            <p:nvPr/>
          </p:nvSpPr>
          <p:spPr>
            <a:xfrm>
              <a:off x="35887568" y="19368619"/>
              <a:ext cx="1373212"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64 𝜇m </a:t>
              </a:r>
              <a:r>
                <a:rPr lang="en-US" sz="2400" dirty="0" err="1">
                  <a:latin typeface="Times New Roman" panose="02020603050405020304" pitchFamily="18" charset="0"/>
                  <a:cs typeface="Times New Roman" panose="02020603050405020304" pitchFamily="18" charset="0"/>
                </a:rPr>
                <a:t>Ti</a:t>
              </a:r>
              <a:endParaRPr lang="en-US" sz="2400" dirty="0">
                <a:latin typeface="Times New Roman" panose="02020603050405020304" pitchFamily="18" charset="0"/>
                <a:cs typeface="Times New Roman" panose="02020603050405020304" pitchFamily="18" charset="0"/>
              </a:endParaRPr>
            </a:p>
          </p:txBody>
        </p:sp>
      </p:grpSp>
      <p:sp>
        <p:nvSpPr>
          <p:cNvPr id="93" name="TextBox 92">
            <a:extLst>
              <a:ext uri="{FF2B5EF4-FFF2-40B4-BE49-F238E27FC236}">
                <a16:creationId xmlns:a16="http://schemas.microsoft.com/office/drawing/2014/main" id="{09DB98FF-F8E5-F6AD-3F4E-9DC9981E4794}"/>
              </a:ext>
            </a:extLst>
          </p:cNvPr>
          <p:cNvSpPr txBox="1"/>
          <p:nvPr/>
        </p:nvSpPr>
        <p:spPr>
          <a:xfrm>
            <a:off x="30146851" y="21964863"/>
            <a:ext cx="8625640" cy="1569660"/>
          </a:xfrm>
          <a:prstGeom prst="rect">
            <a:avLst/>
          </a:prstGeom>
          <a:noFill/>
          <a:ln>
            <a:no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An EPPS measures X-rays along the straight-through beam path. The tile above illustrates the Ross filter wheel used for radiometry. The right figure shows the image plate scan immediately following the filter wheel that captures highest signal shot: pure N</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0.0229n</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a:t>
            </a:r>
          </a:p>
        </p:txBody>
      </p:sp>
      <p:sp>
        <p:nvSpPr>
          <p:cNvPr id="66" name="TextBox 65">
            <a:extLst>
              <a:ext uri="{FF2B5EF4-FFF2-40B4-BE49-F238E27FC236}">
                <a16:creationId xmlns:a16="http://schemas.microsoft.com/office/drawing/2014/main" id="{B23A0529-73AC-AA3D-107B-0E202FDE4AC3}"/>
              </a:ext>
            </a:extLst>
          </p:cNvPr>
          <p:cNvSpPr txBox="1"/>
          <p:nvPr/>
        </p:nvSpPr>
        <p:spPr>
          <a:xfrm>
            <a:off x="31479348" y="15351110"/>
            <a:ext cx="8625640" cy="1200329"/>
          </a:xfrm>
          <a:prstGeom prst="rect">
            <a:avLst/>
          </a:prstGeom>
          <a:noFill/>
          <a:ln>
            <a:no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This table indicates the average energy of 1-120 MeV electrons as a ratio with respect to the references shot of pure He at 0.0229 </a:t>
            </a:r>
            <a:r>
              <a:rPr lang="en-US" sz="2400"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The average electron energy for the reference is 19.8 MeV.</a:t>
            </a:r>
          </a:p>
        </p:txBody>
      </p:sp>
    </p:spTree>
    <p:extLst>
      <p:ext uri="{BB962C8B-B14F-4D97-AF65-F5344CB8AC3E}">
        <p14:creationId xmlns:p14="http://schemas.microsoft.com/office/powerpoint/2010/main" val="391202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C1500346-ED31-DCC5-A3F7-1E375AACB30B}"/>
            </a:ext>
          </a:extLst>
        </p:cNvPr>
        <p:cNvGrpSpPr/>
        <p:nvPr/>
      </p:nvGrpSpPr>
      <p:grpSpPr>
        <a:xfrm>
          <a:off x="0" y="0"/>
          <a:ext cx="0" cy="0"/>
          <a:chOff x="0" y="0"/>
          <a:chExt cx="0" cy="0"/>
        </a:xfrm>
      </p:grpSpPr>
      <p:grpSp>
        <p:nvGrpSpPr>
          <p:cNvPr id="64" name="Group 63">
            <a:extLst>
              <a:ext uri="{FF2B5EF4-FFF2-40B4-BE49-F238E27FC236}">
                <a16:creationId xmlns:a16="http://schemas.microsoft.com/office/drawing/2014/main" id="{24F1B0CD-2519-BC42-5BCB-982864B5D946}"/>
              </a:ext>
            </a:extLst>
          </p:cNvPr>
          <p:cNvGrpSpPr/>
          <p:nvPr/>
        </p:nvGrpSpPr>
        <p:grpSpPr>
          <a:xfrm>
            <a:off x="38772491" y="18264661"/>
            <a:ext cx="5109715" cy="5265532"/>
            <a:chOff x="37147988" y="18250877"/>
            <a:chExt cx="5109715" cy="5265532"/>
          </a:xfrm>
        </p:grpSpPr>
        <p:pic>
          <p:nvPicPr>
            <p:cNvPr id="1032" name="Picture 8">
              <a:extLst>
                <a:ext uri="{FF2B5EF4-FFF2-40B4-BE49-F238E27FC236}">
                  <a16:creationId xmlns:a16="http://schemas.microsoft.com/office/drawing/2014/main" id="{89FAD02C-C015-9D2B-0459-552F541A21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10" b="9353"/>
            <a:stretch>
              <a:fillRect/>
            </a:stretch>
          </p:blipFill>
          <p:spPr bwMode="auto">
            <a:xfrm>
              <a:off x="37147988" y="18435467"/>
              <a:ext cx="5109715" cy="5080942"/>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49630312-6FD5-D558-10D0-68AE99B1A41E}"/>
                </a:ext>
              </a:extLst>
            </p:cNvPr>
            <p:cNvSpPr/>
            <p:nvPr/>
          </p:nvSpPr>
          <p:spPr>
            <a:xfrm>
              <a:off x="38023800" y="18314451"/>
              <a:ext cx="4147940" cy="185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9A59240-51B0-A9EF-4935-FAA6B4C0A624}"/>
                </a:ext>
              </a:extLst>
            </p:cNvPr>
            <p:cNvSpPr/>
            <p:nvPr/>
          </p:nvSpPr>
          <p:spPr>
            <a:xfrm>
              <a:off x="37230050" y="18407234"/>
              <a:ext cx="656205" cy="185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E9801822-5625-E699-0457-D106F25F04A1}"/>
                </a:ext>
              </a:extLst>
            </p:cNvPr>
            <p:cNvSpPr/>
            <p:nvPr/>
          </p:nvSpPr>
          <p:spPr>
            <a:xfrm>
              <a:off x="37997373" y="18250877"/>
              <a:ext cx="483112" cy="185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34" name="Picture 10">
            <a:extLst>
              <a:ext uri="{FF2B5EF4-FFF2-40B4-BE49-F238E27FC236}">
                <a16:creationId xmlns:a16="http://schemas.microsoft.com/office/drawing/2014/main" id="{405E5085-46DA-A2BE-C61B-1A704AE2C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9365" y="11245058"/>
            <a:ext cx="15805584" cy="5855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1002CA2-7C98-E12F-C185-E21B188BA9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8990" y="25664840"/>
            <a:ext cx="8945271" cy="685958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DC202B99-2826-4CAA-2EB8-358F58413801}"/>
              </a:ext>
            </a:extLst>
          </p:cNvPr>
          <p:cNvPicPr>
            <a:picLocks noChangeAspect="1"/>
          </p:cNvPicPr>
          <p:nvPr/>
        </p:nvPicPr>
        <p:blipFill rotWithShape="1">
          <a:blip r:embed="rId6"/>
          <a:srcRect l="753" t="13749" r="1266" b="868"/>
          <a:stretch/>
        </p:blipFill>
        <p:spPr>
          <a:xfrm>
            <a:off x="5778905" y="19819658"/>
            <a:ext cx="7489735" cy="3232881"/>
          </a:xfrm>
          <a:prstGeom prst="rect">
            <a:avLst/>
          </a:prstGeom>
        </p:spPr>
      </p:pic>
      <p:pic>
        <p:nvPicPr>
          <p:cNvPr id="21" name="Picture 20">
            <a:extLst>
              <a:ext uri="{FF2B5EF4-FFF2-40B4-BE49-F238E27FC236}">
                <a16:creationId xmlns:a16="http://schemas.microsoft.com/office/drawing/2014/main" id="{C6C02AA5-7DD1-8A00-EFB7-52AF67AA60E2}"/>
              </a:ext>
            </a:extLst>
          </p:cNvPr>
          <p:cNvPicPr>
            <a:picLocks noChangeAspect="1"/>
          </p:cNvPicPr>
          <p:nvPr/>
        </p:nvPicPr>
        <p:blipFill rotWithShape="1">
          <a:blip r:embed="rId7"/>
          <a:srcRect l="2797" t="7220" r="1612"/>
          <a:stretch/>
        </p:blipFill>
        <p:spPr>
          <a:xfrm>
            <a:off x="5699483" y="15747500"/>
            <a:ext cx="7612588" cy="3759625"/>
          </a:xfrm>
          <a:prstGeom prst="rect">
            <a:avLst/>
          </a:prstGeom>
        </p:spPr>
      </p:pic>
      <p:sp>
        <p:nvSpPr>
          <p:cNvPr id="149" name="Google Shape;149;p15">
            <a:extLst>
              <a:ext uri="{FF2B5EF4-FFF2-40B4-BE49-F238E27FC236}">
                <a16:creationId xmlns:a16="http://schemas.microsoft.com/office/drawing/2014/main" id="{3584FBDC-8CFB-F9FC-045A-926621F6419D}"/>
              </a:ext>
            </a:extLst>
          </p:cNvPr>
          <p:cNvSpPr txBox="1"/>
          <p:nvPr/>
        </p:nvSpPr>
        <p:spPr>
          <a:xfrm>
            <a:off x="-4887" y="6620018"/>
            <a:ext cx="13236025" cy="7617440"/>
          </a:xfrm>
          <a:prstGeom prst="rect">
            <a:avLst/>
          </a:prstGeom>
          <a:noFill/>
          <a:ln>
            <a:noFill/>
          </a:ln>
        </p:spPr>
        <p:txBody>
          <a:bodyPr spcFirstLastPara="1" wrap="square" lIns="91425" tIns="91425" rIns="91425" bIns="91425" anchor="t" anchorCtr="0">
            <a:spAutoFit/>
          </a:bodyPr>
          <a:lstStyle/>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Direct laser acceleration (DLA) offers a means of generating high-charge MeV to GeV electron beams.</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Prior experiments at OMEGA EP demonstrate that the efficacy of DLA is highly sensitive to laser geometry and channel formation.</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Experiments typically use helium gas targets due to its relatively low ionization threshold.</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We investigate the incorporation of ionization effects into a DLA experiment to enhance beam charge [1, 2].</a:t>
            </a:r>
          </a:p>
          <a:p>
            <a:pPr marL="463550" lvl="2"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Particle-in-cell simulations are used to further investigate schemes that utilize ionization effects to improve DLA performance.</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We find that by doping the target with heavier gases, a higher signal and more energetic yield of electrons may be obtained.</a:t>
            </a:r>
          </a:p>
        </p:txBody>
      </p:sp>
      <p:sp>
        <p:nvSpPr>
          <p:cNvPr id="144" name="Google Shape;144;p15">
            <a:extLst>
              <a:ext uri="{FF2B5EF4-FFF2-40B4-BE49-F238E27FC236}">
                <a16:creationId xmlns:a16="http://schemas.microsoft.com/office/drawing/2014/main" id="{7796D6CF-E341-F975-9F86-EF74A5D9C1FF}"/>
              </a:ext>
            </a:extLst>
          </p:cNvPr>
          <p:cNvSpPr/>
          <p:nvPr/>
        </p:nvSpPr>
        <p:spPr>
          <a:xfrm>
            <a:off x="-4887" y="19257"/>
            <a:ext cx="43863429" cy="5180865"/>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a:extLst>
              <a:ext uri="{FF2B5EF4-FFF2-40B4-BE49-F238E27FC236}">
                <a16:creationId xmlns:a16="http://schemas.microsoft.com/office/drawing/2014/main" id="{7E96E8C7-37A3-48E4-50C7-5A5871FF3482}"/>
              </a:ext>
            </a:extLst>
          </p:cNvPr>
          <p:cNvSpPr txBox="1"/>
          <p:nvPr/>
        </p:nvSpPr>
        <p:spPr>
          <a:xfrm>
            <a:off x="4571229" y="715028"/>
            <a:ext cx="33880200" cy="1415742"/>
          </a:xfrm>
          <a:prstGeom prst="rect">
            <a:avLst/>
          </a:prstGeom>
          <a:noFill/>
          <a:ln>
            <a:noFill/>
          </a:ln>
        </p:spPr>
        <p:txBody>
          <a:bodyPr spcFirstLastPara="1" wrap="square" lIns="91425" tIns="91425" rIns="91425" bIns="91425" anchor="t" anchorCtr="0">
            <a:spAutoFit/>
          </a:bodyPr>
          <a:lstStyle/>
          <a:p>
            <a:pPr algn="just">
              <a:defRPr/>
            </a:pPr>
            <a:r>
              <a:rPr lang="en-US" sz="8000" b="1" dirty="0">
                <a:solidFill>
                  <a:schemeClr val="bg1"/>
                </a:solidFill>
                <a:latin typeface="Times New Roman" panose="02020603050405020304" pitchFamily="18" charset="0"/>
                <a:cs typeface="Times New Roman" panose="02020603050405020304" pitchFamily="18" charset="0"/>
              </a:rPr>
              <a:t>Harnessing Ionization Effects for Direct Laser Acceleration of Electrons</a:t>
            </a:r>
          </a:p>
        </p:txBody>
      </p:sp>
      <p:sp>
        <p:nvSpPr>
          <p:cNvPr id="146" name="Google Shape;146;p15">
            <a:extLst>
              <a:ext uri="{FF2B5EF4-FFF2-40B4-BE49-F238E27FC236}">
                <a16:creationId xmlns:a16="http://schemas.microsoft.com/office/drawing/2014/main" id="{F9110749-9863-FF1F-EEF1-45E0BE8419DC}"/>
              </a:ext>
            </a:extLst>
          </p:cNvPr>
          <p:cNvSpPr txBox="1"/>
          <p:nvPr/>
        </p:nvSpPr>
        <p:spPr>
          <a:xfrm>
            <a:off x="4571229" y="2349974"/>
            <a:ext cx="32904046" cy="2400627"/>
          </a:xfrm>
          <a:prstGeom prst="rect">
            <a:avLst/>
          </a:prstGeom>
          <a:noFill/>
          <a:ln>
            <a:noFill/>
          </a:ln>
        </p:spPr>
        <p:txBody>
          <a:bodyPr spcFirstLastPara="1" wrap="square" lIns="91425" tIns="91425" rIns="91425" bIns="91425" anchor="t" anchorCtr="0">
            <a:spAutoFit/>
          </a:bodyPr>
          <a:lstStyle/>
          <a:p>
            <a:r>
              <a:rPr lang="en-US" sz="4000" dirty="0">
                <a:solidFill>
                  <a:schemeClr val="bg1"/>
                </a:solidFill>
                <a:latin typeface="Times New Roman" panose="02020603050405020304" pitchFamily="18" charset="0"/>
                <a:cs typeface="Times New Roman" panose="02020603050405020304" pitchFamily="18" charset="0"/>
              </a:rPr>
              <a:t>Nicolas M. Kalem</a:t>
            </a:r>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 Veronica Contreras</a:t>
            </a:r>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 Alexey V. Arefiev</a:t>
            </a:r>
            <a:r>
              <a:rPr lang="en-US" sz="4000" baseline="30000" dirty="0">
                <a:solidFill>
                  <a:schemeClr val="bg1"/>
                </a:solidFill>
                <a:latin typeface="Times New Roman" panose="02020603050405020304" pitchFamily="18" charset="0"/>
                <a:cs typeface="Times New Roman" panose="02020603050405020304" pitchFamily="18" charset="0"/>
              </a:rPr>
              <a:t>2</a:t>
            </a:r>
            <a:r>
              <a:rPr lang="en-US" sz="4000" dirty="0">
                <a:solidFill>
                  <a:schemeClr val="bg1"/>
                </a:solidFill>
                <a:latin typeface="Times New Roman" panose="02020603050405020304" pitchFamily="18" charset="0"/>
                <a:cs typeface="Times New Roman" panose="02020603050405020304" pitchFamily="18" charset="0"/>
              </a:rPr>
              <a:t>, Robert Babjak</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Marija Vranic</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Jessica Shaw</a:t>
            </a:r>
            <a:r>
              <a:rPr lang="en-US" sz="4000" baseline="30000" dirty="0">
                <a:solidFill>
                  <a:schemeClr val="bg1"/>
                </a:solidFill>
                <a:latin typeface="Times New Roman" panose="02020603050405020304" pitchFamily="18" charset="0"/>
                <a:cs typeface="Times New Roman" panose="02020603050405020304" pitchFamily="18" charset="0"/>
              </a:rPr>
              <a:t>4</a:t>
            </a:r>
            <a:r>
              <a:rPr lang="en-US" sz="4000" dirty="0">
                <a:solidFill>
                  <a:schemeClr val="bg1"/>
                </a:solidFill>
                <a:latin typeface="Times New Roman" panose="02020603050405020304" pitchFamily="18" charset="0"/>
                <a:cs typeface="Times New Roman" panose="02020603050405020304" pitchFamily="18" charset="0"/>
              </a:rPr>
              <a:t>, Hui Chen</a:t>
            </a:r>
            <a:r>
              <a:rPr lang="en-US" sz="4000" baseline="30000" dirty="0">
                <a:solidFill>
                  <a:schemeClr val="bg1"/>
                </a:solidFill>
                <a:latin typeface="Times New Roman" panose="02020603050405020304" pitchFamily="18" charset="0"/>
                <a:cs typeface="Times New Roman" panose="02020603050405020304" pitchFamily="18" charset="0"/>
              </a:rPr>
              <a:t>5</a:t>
            </a:r>
            <a:r>
              <a:rPr lang="en-US" sz="4000" dirty="0">
                <a:solidFill>
                  <a:schemeClr val="bg1"/>
                </a:solidFill>
                <a:latin typeface="Times New Roman" panose="02020603050405020304" pitchFamily="18" charset="0"/>
                <a:cs typeface="Times New Roman" panose="02020603050405020304" pitchFamily="18" charset="0"/>
              </a:rPr>
              <a:t>, Félicie Albert</a:t>
            </a:r>
            <a:r>
              <a:rPr lang="en-US" sz="4000" baseline="30000" dirty="0">
                <a:solidFill>
                  <a:schemeClr val="bg1"/>
                </a:solidFill>
                <a:latin typeface="Times New Roman" panose="02020603050405020304" pitchFamily="18" charset="0"/>
                <a:cs typeface="Times New Roman" panose="02020603050405020304" pitchFamily="18" charset="0"/>
              </a:rPr>
              <a:t>5</a:t>
            </a:r>
            <a:r>
              <a:rPr lang="en-US" sz="4000" dirty="0">
                <a:solidFill>
                  <a:schemeClr val="bg1"/>
                </a:solidFill>
                <a:latin typeface="Times New Roman" panose="02020603050405020304" pitchFamily="18" charset="0"/>
                <a:cs typeface="Times New Roman" panose="02020603050405020304" pitchFamily="18" charset="0"/>
              </a:rPr>
              <a:t>, Louise Willingale</a:t>
            </a:r>
            <a:r>
              <a:rPr lang="en-US" sz="4000" baseline="30000" dirty="0">
                <a:solidFill>
                  <a:schemeClr val="bg1"/>
                </a:solidFill>
                <a:latin typeface="Times New Roman" panose="02020603050405020304" pitchFamily="18" charset="0"/>
                <a:cs typeface="Times New Roman" panose="02020603050405020304" pitchFamily="18" charset="0"/>
              </a:rPr>
              <a:t>1</a:t>
            </a:r>
          </a:p>
          <a:p>
            <a:endParaRPr lang="en-US" sz="3600" baseline="30000" dirty="0">
              <a:solidFill>
                <a:schemeClr val="bg1"/>
              </a:solidFill>
              <a:latin typeface="Times New Roman" panose="02020603050405020304" pitchFamily="18" charset="0"/>
              <a:cs typeface="Times New Roman" panose="02020603050405020304" pitchFamily="18" charset="0"/>
            </a:endParaRPr>
          </a:p>
          <a:p>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University of Michigan, Ann Arbor, MI , </a:t>
            </a:r>
            <a:r>
              <a:rPr lang="en-US" sz="4000" baseline="30000" dirty="0">
                <a:solidFill>
                  <a:schemeClr val="bg1"/>
                </a:solidFill>
                <a:latin typeface="Times New Roman" panose="02020603050405020304" pitchFamily="18" charset="0"/>
                <a:cs typeface="Times New Roman" panose="02020603050405020304" pitchFamily="18" charset="0"/>
              </a:rPr>
              <a:t>2</a:t>
            </a:r>
            <a:r>
              <a:rPr lang="en-US" sz="4000" dirty="0">
                <a:solidFill>
                  <a:schemeClr val="bg1"/>
                </a:solidFill>
                <a:latin typeface="Times New Roman" panose="02020603050405020304" pitchFamily="18" charset="0"/>
                <a:cs typeface="Times New Roman" panose="02020603050405020304" pitchFamily="18" charset="0"/>
              </a:rPr>
              <a:t>University of California, San Diego, CA, </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GoLP/IPFN, Instituto Superior Técnico, University of Lisbon, PT, </a:t>
            </a:r>
            <a:r>
              <a:rPr lang="en-US" sz="4000" baseline="30000" dirty="0">
                <a:solidFill>
                  <a:schemeClr val="bg1"/>
                </a:solidFill>
                <a:latin typeface="Times New Roman" panose="02020603050405020304" pitchFamily="18" charset="0"/>
                <a:cs typeface="Times New Roman" panose="02020603050405020304" pitchFamily="18" charset="0"/>
              </a:rPr>
              <a:t>4</a:t>
            </a:r>
            <a:r>
              <a:rPr lang="en-US" sz="4000" dirty="0">
                <a:solidFill>
                  <a:schemeClr val="bg1"/>
                </a:solidFill>
                <a:latin typeface="Times New Roman" panose="02020603050405020304" pitchFamily="18" charset="0"/>
                <a:cs typeface="Times New Roman" panose="02020603050405020304" pitchFamily="18" charset="0"/>
              </a:rPr>
              <a:t>Laboratory for Laser Energetics, Rochester, NY , </a:t>
            </a:r>
            <a:r>
              <a:rPr lang="en-US" sz="4000" baseline="30000" dirty="0">
                <a:solidFill>
                  <a:schemeClr val="bg1"/>
                </a:solidFill>
                <a:latin typeface="Times New Roman" panose="02020603050405020304" pitchFamily="18" charset="0"/>
                <a:cs typeface="Times New Roman" panose="02020603050405020304" pitchFamily="18" charset="0"/>
              </a:rPr>
              <a:t>5</a:t>
            </a:r>
            <a:r>
              <a:rPr lang="en-US" sz="4000" dirty="0">
                <a:solidFill>
                  <a:schemeClr val="bg1"/>
                </a:solidFill>
                <a:latin typeface="Times New Roman" panose="02020603050405020304" pitchFamily="18" charset="0"/>
                <a:cs typeface="Times New Roman" panose="02020603050405020304" pitchFamily="18" charset="0"/>
              </a:rPr>
              <a:t>Lawrence Livermore National Laboratory, CA</a:t>
            </a:r>
          </a:p>
        </p:txBody>
      </p:sp>
      <p:sp>
        <p:nvSpPr>
          <p:cNvPr id="162" name="Google Shape;162;p15">
            <a:extLst>
              <a:ext uri="{FF2B5EF4-FFF2-40B4-BE49-F238E27FC236}">
                <a16:creationId xmlns:a16="http://schemas.microsoft.com/office/drawing/2014/main" id="{7D663FE3-BB0C-BB56-6432-B161FA7F0335}"/>
              </a:ext>
            </a:extLst>
          </p:cNvPr>
          <p:cNvSpPr txBox="1"/>
          <p:nvPr/>
        </p:nvSpPr>
        <p:spPr>
          <a:xfrm>
            <a:off x="1" y="15695172"/>
            <a:ext cx="5771095" cy="11953242"/>
          </a:xfrm>
          <a:prstGeom prst="rect">
            <a:avLst/>
          </a:prstGeom>
          <a:noFill/>
          <a:ln>
            <a:noFill/>
          </a:ln>
        </p:spPr>
        <p:txBody>
          <a:bodyPr spcFirstLastPara="1" wrap="square" lIns="91425" tIns="91425" rIns="91425" bIns="91425" anchor="t" anchorCtr="0">
            <a:spAutoFit/>
          </a:bodyPr>
          <a:lstStyle/>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DLA may occur when focusing a short-pulse laser to high intensities onto an </a:t>
            </a:r>
            <a:r>
              <a:rPr lang="en-US" sz="3500" dirty="0" err="1">
                <a:solidFill>
                  <a:schemeClr val="tx1"/>
                </a:solidFill>
                <a:latin typeface="Times New Roman" panose="02020603050405020304" pitchFamily="18" charset="0"/>
                <a:ea typeface="Roboto"/>
                <a:cs typeface="Times New Roman" panose="02020603050405020304" pitchFamily="18" charset="0"/>
                <a:sym typeface="Roboto"/>
              </a:rPr>
              <a:t>underdense</a:t>
            </a:r>
            <a:r>
              <a:rPr lang="en-US" sz="3500" dirty="0">
                <a:solidFill>
                  <a:schemeClr val="tx1"/>
                </a:solidFill>
                <a:latin typeface="Times New Roman" panose="02020603050405020304" pitchFamily="18" charset="0"/>
                <a:ea typeface="Roboto"/>
                <a:cs typeface="Times New Roman" panose="02020603050405020304" pitchFamily="18" charset="0"/>
                <a:sym typeface="Roboto"/>
              </a:rPr>
              <a:t> gas target.</a:t>
            </a:r>
          </a:p>
          <a:p>
            <a:pPr marL="463550"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The ponderomotive force expels electrons to form a channel, thereby self-generating transverse electric and azimuthal magnetic fields.</a:t>
            </a:r>
          </a:p>
          <a:p>
            <a:pPr marL="463550" lvl="7"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Slow ion expansion provides stability of the channel over the picosecond timescale.</a:t>
            </a:r>
          </a:p>
          <a:p>
            <a:pPr marL="463550"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Channel fields induce </a:t>
            </a:r>
            <a:r>
              <a:rPr lang="en-US" sz="3500" dirty="0" err="1">
                <a:solidFill>
                  <a:schemeClr val="tx1"/>
                </a:solidFill>
                <a:latin typeface="Times New Roman" panose="02020603050405020304" pitchFamily="18" charset="0"/>
                <a:ea typeface="Roboto"/>
                <a:cs typeface="Times New Roman" panose="02020603050405020304" pitchFamily="18" charset="0"/>
                <a:sym typeface="Roboto"/>
              </a:rPr>
              <a:t>betatron</a:t>
            </a:r>
            <a:r>
              <a:rPr lang="en-US" sz="3500" dirty="0">
                <a:solidFill>
                  <a:schemeClr val="tx1"/>
                </a:solidFill>
                <a:latin typeface="Times New Roman" panose="02020603050405020304" pitchFamily="18" charset="0"/>
                <a:ea typeface="Roboto"/>
                <a:cs typeface="Times New Roman" panose="02020603050405020304" pitchFamily="18" charset="0"/>
                <a:sym typeface="Roboto"/>
              </a:rPr>
              <a:t> motion of electrons, leading to energy gain when resonance with the laser field is achieved.</a:t>
            </a:r>
          </a:p>
        </p:txBody>
      </p:sp>
      <p:sp>
        <p:nvSpPr>
          <p:cNvPr id="171" name="Google Shape;171;p15">
            <a:extLst>
              <a:ext uri="{FF2B5EF4-FFF2-40B4-BE49-F238E27FC236}">
                <a16:creationId xmlns:a16="http://schemas.microsoft.com/office/drawing/2014/main" id="{6EFB56D2-5852-D5AE-0719-D12FE7AEEDDE}"/>
              </a:ext>
            </a:extLst>
          </p:cNvPr>
          <p:cNvSpPr txBox="1"/>
          <p:nvPr/>
        </p:nvSpPr>
        <p:spPr>
          <a:xfrm>
            <a:off x="30818169" y="6585834"/>
            <a:ext cx="13035487" cy="5032117"/>
          </a:xfrm>
          <a:prstGeom prst="rect">
            <a:avLst/>
          </a:prstGeom>
          <a:noFill/>
          <a:ln w="28575">
            <a:solidFill>
              <a:schemeClr val="tx1"/>
            </a:solidFill>
          </a:ln>
        </p:spPr>
        <p:txBody>
          <a:bodyPr spcFirstLastPara="1" wrap="square" lIns="91425" tIns="91425" rIns="91425" bIns="91425" anchor="t" anchorCtr="0">
            <a:spAutoFit/>
          </a:bodyPr>
          <a:lstStyle/>
          <a:p>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Ultimately, we find that by incorporating ionization effects into a DLA experiment in an </a:t>
            </a:r>
            <a:r>
              <a:rPr lang="en-US" sz="3500" dirty="0" err="1">
                <a:solidFill>
                  <a:schemeClr val="tx1"/>
                </a:solidFill>
                <a:latin typeface="Times New Roman" panose="02020603050405020304" pitchFamily="18" charset="0"/>
                <a:ea typeface="Roboto" panose="02000000000000000000" pitchFamily="2" charset="0"/>
                <a:cs typeface="Times New Roman" panose="02020603050405020304" pitchFamily="18" charset="0"/>
              </a:rPr>
              <a:t>underdense</a:t>
            </a:r>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plasma, a greater electron beam charge may be obtained. By further doping the conventionally He target with N</a:t>
            </a:r>
            <a:r>
              <a:rPr lang="en-US" sz="3500" baseline="-250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2</a:t>
            </a:r>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we observe as much as a 70% increase in charge, corresponding to approximately 450 </a:t>
            </a:r>
            <a:r>
              <a:rPr lang="en-US" sz="3500" dirty="0" err="1">
                <a:solidFill>
                  <a:schemeClr val="tx1"/>
                </a:solidFill>
                <a:latin typeface="Times New Roman" panose="02020603050405020304" pitchFamily="18" charset="0"/>
                <a:ea typeface="Roboto" panose="02000000000000000000" pitchFamily="2" charset="0"/>
                <a:cs typeface="Times New Roman" panose="02020603050405020304" pitchFamily="18" charset="0"/>
              </a:rPr>
              <a:t>nC</a:t>
            </a:r>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 of 1-120 MeV electrons. Additionally, there is a strong rise in X-ray signal in accordance with increasing electron beam charge. Preliminary simulations of a comparable experimental setup reaffirm the observation that DLA using higher-Z gas targets will yield higher. However… </a:t>
            </a:r>
          </a:p>
        </p:txBody>
      </p:sp>
      <p:sp>
        <p:nvSpPr>
          <p:cNvPr id="174" name="Google Shape;174;p15">
            <a:extLst>
              <a:ext uri="{FF2B5EF4-FFF2-40B4-BE49-F238E27FC236}">
                <a16:creationId xmlns:a16="http://schemas.microsoft.com/office/drawing/2014/main" id="{F40FFA3B-F4CA-2536-E4E8-F8B72C332047}"/>
              </a:ext>
            </a:extLst>
          </p:cNvPr>
          <p:cNvSpPr txBox="1"/>
          <p:nvPr/>
        </p:nvSpPr>
        <p:spPr>
          <a:xfrm>
            <a:off x="30667450" y="25095238"/>
            <a:ext cx="13192412" cy="2215961"/>
          </a:xfrm>
          <a:prstGeom prst="rect">
            <a:avLst/>
          </a:prstGeom>
          <a:noFill/>
          <a:ln>
            <a:noFill/>
          </a:ln>
        </p:spPr>
        <p:txBody>
          <a:bodyPr spcFirstLastPara="1" wrap="square" lIns="91440" tIns="91425" rIns="91425" bIns="91425" anchor="t" anchorCtr="0">
            <a:spAutoFit/>
          </a:bodyPr>
          <a:lstStyle/>
          <a:p>
            <a:r>
              <a:rPr lang="en-US" sz="2200" dirty="0">
                <a:solidFill>
                  <a:schemeClr val="tx1"/>
                </a:solidFill>
                <a:latin typeface="Times New Roman" panose="02020603050405020304" pitchFamily="18" charset="0"/>
                <a:cs typeface="Times New Roman" panose="02020603050405020304" pitchFamily="18" charset="0"/>
              </a:rPr>
              <a:t>The experiment was conducted at the Omega Laser Facility with the beam time through the National Laser Users’ Facility user program. This material is based upon work supported by the Department of Energy [National Nuclear Security Administration] University of Rochester “National Inertial Confinement Fusion Program” under Award Number(s) DE-NA0004144. This material is based upon work supported by the Department of Energy National Nuclear Security Administration under Award Number DE-NA0004203. The authors would like to acknowledge the OSIRIS Consortium, consisting of UCLA and IST (Lisbon, Portugal) for providing access to the OSIRIS</a:t>
            </a:r>
          </a:p>
        </p:txBody>
      </p:sp>
      <p:sp>
        <p:nvSpPr>
          <p:cNvPr id="177" name="Google Shape;177;p15">
            <a:extLst>
              <a:ext uri="{FF2B5EF4-FFF2-40B4-BE49-F238E27FC236}">
                <a16:creationId xmlns:a16="http://schemas.microsoft.com/office/drawing/2014/main" id="{C461D32C-3299-5FF5-9719-8E5BA8EA6736}"/>
              </a:ext>
            </a:extLst>
          </p:cNvPr>
          <p:cNvSpPr txBox="1"/>
          <p:nvPr/>
        </p:nvSpPr>
        <p:spPr>
          <a:xfrm>
            <a:off x="30670911" y="30174412"/>
            <a:ext cx="13187632" cy="2662237"/>
          </a:xfrm>
          <a:prstGeom prst="rect">
            <a:avLst/>
          </a:prstGeom>
          <a:noFill/>
          <a:ln>
            <a:noFill/>
          </a:ln>
        </p:spPr>
        <p:txBody>
          <a:bodyPr spcFirstLastPara="1" wrap="square" lIns="91425" tIns="91425" rIns="91425" bIns="91425" anchor="t" anchorCtr="0">
            <a:spAutoFit/>
          </a:bodyPr>
          <a:lstStyle/>
          <a:p>
            <a:pPr marL="45720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McGuffey, C., et al. "Ionization induced trapping in a laser </a:t>
            </a:r>
            <a:r>
              <a:rPr lang="en-US" sz="2000" dirty="0" err="1">
                <a:solidFill>
                  <a:schemeClr val="tx1"/>
                </a:solidFill>
                <a:latin typeface="Times New Roman" panose="02020603050405020304" pitchFamily="18" charset="0"/>
                <a:cs typeface="Times New Roman" panose="02020603050405020304" pitchFamily="18" charset="0"/>
              </a:rPr>
              <a:t>wakefield</a:t>
            </a:r>
            <a:r>
              <a:rPr lang="en-US" sz="2000" dirty="0">
                <a:solidFill>
                  <a:schemeClr val="tx1"/>
                </a:solidFill>
                <a:latin typeface="Times New Roman" panose="02020603050405020304" pitchFamily="18" charset="0"/>
                <a:cs typeface="Times New Roman" panose="02020603050405020304" pitchFamily="18" charset="0"/>
              </a:rPr>
              <a:t> accelerator." </a:t>
            </a:r>
            <a:r>
              <a:rPr lang="en-US" sz="2000" i="1" dirty="0">
                <a:solidFill>
                  <a:schemeClr val="tx1"/>
                </a:solidFill>
                <a:latin typeface="Times New Roman" panose="02020603050405020304" pitchFamily="18" charset="0"/>
                <a:cs typeface="Times New Roman" panose="02020603050405020304" pitchFamily="18" charset="0"/>
              </a:rPr>
              <a:t>Physical review letters</a:t>
            </a:r>
            <a:r>
              <a:rPr lang="en-US" sz="2000" dirty="0">
                <a:solidFill>
                  <a:schemeClr val="tx1"/>
                </a:solidFill>
                <a:latin typeface="Times New Roman" panose="02020603050405020304" pitchFamily="18" charset="0"/>
                <a:cs typeface="Times New Roman" panose="02020603050405020304" pitchFamily="18" charset="0"/>
              </a:rPr>
              <a:t> 104.2 (2010): 025004. </a:t>
            </a:r>
          </a:p>
          <a:p>
            <a:pPr marL="45720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Shaw, J. L., et al. "Role of direct laser acceleration of electrons in a laser </a:t>
            </a:r>
            <a:r>
              <a:rPr lang="en-US" sz="2000" dirty="0" err="1">
                <a:solidFill>
                  <a:schemeClr val="tx1"/>
                </a:solidFill>
                <a:latin typeface="Times New Roman" panose="02020603050405020304" pitchFamily="18" charset="0"/>
                <a:cs typeface="Times New Roman" panose="02020603050405020304" pitchFamily="18" charset="0"/>
              </a:rPr>
              <a:t>wakefield</a:t>
            </a:r>
            <a:r>
              <a:rPr lang="en-US" sz="2000" dirty="0">
                <a:solidFill>
                  <a:schemeClr val="tx1"/>
                </a:solidFill>
                <a:latin typeface="Times New Roman" panose="02020603050405020304" pitchFamily="18" charset="0"/>
                <a:cs typeface="Times New Roman" panose="02020603050405020304" pitchFamily="18" charset="0"/>
              </a:rPr>
              <a:t> accelerator with ionization injection." </a:t>
            </a:r>
            <a:r>
              <a:rPr lang="en-US" sz="2000" i="1" dirty="0">
                <a:solidFill>
                  <a:schemeClr val="tx1"/>
                </a:solidFill>
                <a:latin typeface="Times New Roman" panose="02020603050405020304" pitchFamily="18" charset="0"/>
                <a:cs typeface="Times New Roman" panose="02020603050405020304" pitchFamily="18" charset="0"/>
              </a:rPr>
              <a:t>Physical review letters</a:t>
            </a:r>
            <a:r>
              <a:rPr lang="en-US" sz="2000" dirty="0">
                <a:solidFill>
                  <a:schemeClr val="tx1"/>
                </a:solidFill>
                <a:latin typeface="Times New Roman" panose="02020603050405020304" pitchFamily="18" charset="0"/>
                <a:cs typeface="Times New Roman" panose="02020603050405020304" pitchFamily="18" charset="0"/>
              </a:rPr>
              <a:t> 118.6 (2017): 064801. </a:t>
            </a:r>
          </a:p>
          <a:p>
            <a:pPr marL="457200" lvl="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Tang, H., et al. "The influence of laser focusing conditions on the direct laser acceleration of electrons." </a:t>
            </a:r>
            <a:r>
              <a:rPr lang="en-US" sz="2000" i="1" dirty="0">
                <a:solidFill>
                  <a:schemeClr val="tx1"/>
                </a:solidFill>
                <a:latin typeface="Times New Roman" panose="02020603050405020304" pitchFamily="18" charset="0"/>
                <a:cs typeface="Times New Roman" panose="02020603050405020304" pitchFamily="18" charset="0"/>
              </a:rPr>
              <a:t>New Journal of Physics</a:t>
            </a:r>
            <a:r>
              <a:rPr lang="en-US" sz="2000" dirty="0">
                <a:solidFill>
                  <a:schemeClr val="tx1"/>
                </a:solidFill>
                <a:latin typeface="Times New Roman" panose="02020603050405020304" pitchFamily="18" charset="0"/>
                <a:cs typeface="Times New Roman" panose="02020603050405020304" pitchFamily="18" charset="0"/>
              </a:rPr>
              <a:t> 26.5 (2024): 053010.</a:t>
            </a:r>
          </a:p>
          <a:p>
            <a:pPr marL="457200" lvl="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Tang, </a:t>
            </a:r>
            <a:r>
              <a:rPr lang="en-US" sz="2000" dirty="0" err="1">
                <a:solidFill>
                  <a:schemeClr val="tx1"/>
                </a:solidFill>
                <a:latin typeface="Times New Roman" panose="02020603050405020304" pitchFamily="18" charset="0"/>
                <a:cs typeface="Times New Roman" panose="02020603050405020304" pitchFamily="18" charset="0"/>
              </a:rPr>
              <a:t>Hongmei</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a:solidFill>
                  <a:schemeClr val="tx1"/>
                </a:solidFill>
                <a:latin typeface="Times New Roman" panose="02020603050405020304" pitchFamily="18" charset="0"/>
                <a:cs typeface="Times New Roman" panose="02020603050405020304" pitchFamily="18" charset="0"/>
              </a:rPr>
              <a:t>The Measurement and Optimization of Direct Laser Acceleration</a:t>
            </a:r>
            <a:r>
              <a:rPr lang="en-US" sz="2000" dirty="0">
                <a:solidFill>
                  <a:schemeClr val="tx1"/>
                </a:solidFill>
                <a:latin typeface="Times New Roman" panose="02020603050405020304" pitchFamily="18" charset="0"/>
                <a:cs typeface="Times New Roman" panose="02020603050405020304" pitchFamily="18" charset="0"/>
              </a:rPr>
              <a:t>. Diss. University of Michigan, 2023.</a:t>
            </a:r>
            <a:endParaRPr lang="en-US" sz="2000" dirty="0">
              <a:solidFill>
                <a:schemeClr val="tx1"/>
              </a:solidFill>
              <a:latin typeface="Times New Roman" panose="02020603050405020304" pitchFamily="18" charset="0"/>
              <a:ea typeface="Roboto"/>
              <a:cs typeface="Times New Roman" panose="02020603050405020304" pitchFamily="18" charset="0"/>
              <a:sym typeface="Roboto"/>
            </a:endParaRPr>
          </a:p>
        </p:txBody>
      </p:sp>
      <p:pic>
        <p:nvPicPr>
          <p:cNvPr id="184" name="Google Shape;184;p15">
            <a:extLst>
              <a:ext uri="{FF2B5EF4-FFF2-40B4-BE49-F238E27FC236}">
                <a16:creationId xmlns:a16="http://schemas.microsoft.com/office/drawing/2014/main" id="{464F6129-1555-3BF2-5650-D68F9E9FBE40}"/>
              </a:ext>
            </a:extLst>
          </p:cNvPr>
          <p:cNvPicPr preferRelativeResize="0">
            <a:picLocks noChangeAspect="1"/>
          </p:cNvPicPr>
          <p:nvPr/>
        </p:nvPicPr>
        <p:blipFill rotWithShape="1">
          <a:blip r:embed="rId8">
            <a:alphaModFix/>
          </a:blip>
          <a:srcRect t="10248" r="25639" b="47784"/>
          <a:stretch/>
        </p:blipFill>
        <p:spPr>
          <a:xfrm>
            <a:off x="29425148" y="45585"/>
            <a:ext cx="14466052" cy="5191953"/>
          </a:xfrm>
          <a:prstGeom prst="rect">
            <a:avLst/>
          </a:prstGeom>
          <a:noFill/>
          <a:ln>
            <a:noFill/>
          </a:ln>
        </p:spPr>
      </p:pic>
      <p:pic>
        <p:nvPicPr>
          <p:cNvPr id="3" name="Picture 2">
            <a:extLst>
              <a:ext uri="{FF2B5EF4-FFF2-40B4-BE49-F238E27FC236}">
                <a16:creationId xmlns:a16="http://schemas.microsoft.com/office/drawing/2014/main" id="{CF657907-0F5C-A4E4-912C-F16A33B06088}"/>
              </a:ext>
            </a:extLst>
          </p:cNvPr>
          <p:cNvPicPr>
            <a:picLocks noChangeAspect="1"/>
          </p:cNvPicPr>
          <p:nvPr/>
        </p:nvPicPr>
        <p:blipFill rotWithShape="1">
          <a:blip r:embed="rId9"/>
          <a:srcRect t="11146" b="27493"/>
          <a:stretch/>
        </p:blipFill>
        <p:spPr>
          <a:xfrm>
            <a:off x="37061419" y="263384"/>
            <a:ext cx="7134942" cy="4378055"/>
          </a:xfrm>
          <a:prstGeom prst="rect">
            <a:avLst/>
          </a:prstGeom>
        </p:spPr>
      </p:pic>
      <p:pic>
        <p:nvPicPr>
          <p:cNvPr id="130" name="Picture 129">
            <a:extLst>
              <a:ext uri="{FF2B5EF4-FFF2-40B4-BE49-F238E27FC236}">
                <a16:creationId xmlns:a16="http://schemas.microsoft.com/office/drawing/2014/main" id="{C12F85F6-CAF8-F28D-433F-F5C133EAF68C}"/>
              </a:ext>
            </a:extLst>
          </p:cNvPr>
          <p:cNvPicPr>
            <a:picLocks noChangeAspect="1"/>
          </p:cNvPicPr>
          <p:nvPr/>
        </p:nvPicPr>
        <p:blipFill>
          <a:blip r:embed="rId10"/>
          <a:stretch>
            <a:fillRect/>
          </a:stretch>
        </p:blipFill>
        <p:spPr>
          <a:xfrm>
            <a:off x="41485443" y="27442485"/>
            <a:ext cx="2306983" cy="1119364"/>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ED7AF1-8282-F997-8866-2B1119CCC111}"/>
                  </a:ext>
                </a:extLst>
              </p:cNvPr>
              <p:cNvSpPr txBox="1"/>
              <p:nvPr/>
            </p:nvSpPr>
            <p:spPr>
              <a:xfrm>
                <a:off x="13833121" y="6630391"/>
                <a:ext cx="16434056" cy="4401205"/>
              </a:xfrm>
              <a:prstGeom prst="rect">
                <a:avLst/>
              </a:prstGeom>
              <a:noFill/>
              <a:ln>
                <a:noFill/>
              </a:ln>
            </p:spPr>
            <p:txBody>
              <a:bodyPr wrap="square" rtlCol="0">
                <a:spAutoFit/>
              </a:bodyPr>
              <a:lstStyle/>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Beamlines 1 and 2 are focused onto a gas target using f/5 at best compression.</a:t>
                </a:r>
              </a:p>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Gas is supplied through a tilted M5-2 nozzle, ensuring a density down-ramp profile [3].</a:t>
                </a:r>
              </a:p>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By doping the target with heavier gases that are fully ionized near the peak intensity, electrons are generated inside a preformed channel.</a:t>
                </a:r>
              </a:p>
              <a:p>
                <a:pPr marL="285750" lvl="3"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Varying gas mixtures of He and N</a:t>
                </a:r>
                <a:r>
                  <a:rPr lang="en-US" sz="3500" baseline="-25000" dirty="0">
                    <a:solidFill>
                      <a:schemeClr val="tx1"/>
                    </a:solidFill>
                    <a:latin typeface="Times New Roman" panose="02020603050405020304" pitchFamily="18" charset="0"/>
                    <a:cs typeface="Times New Roman" panose="02020603050405020304" pitchFamily="18" charset="0"/>
                  </a:rPr>
                  <a:t>2</a:t>
                </a:r>
                <a:r>
                  <a:rPr lang="en-US" sz="3500" dirty="0">
                    <a:solidFill>
                      <a:schemeClr val="tx1"/>
                    </a:solidFill>
                    <a:latin typeface="Times New Roman" panose="02020603050405020304" pitchFamily="18" charset="0"/>
                    <a:cs typeface="Times New Roman" panose="02020603050405020304" pitchFamily="18" charset="0"/>
                  </a:rPr>
                  <a:t> were each tested at equivalent peak electron densities: </a:t>
                </a:r>
                <a14:m>
                  <m:oMath xmlns:m="http://schemas.openxmlformats.org/officeDocument/2006/math">
                    <m:r>
                      <a:rPr lang="en-US" sz="3500" b="0" i="1" smtClean="0">
                        <a:solidFill>
                          <a:schemeClr val="tx1"/>
                        </a:solidFill>
                        <a:latin typeface="Cambria Math" panose="02040503050406030204" pitchFamily="18" charset="0"/>
                        <a:cs typeface="Times New Roman" panose="02020603050405020304" pitchFamily="18" charset="0"/>
                      </a:rPr>
                      <m:t>0.0229</m:t>
                    </m:r>
                    <m:sSub>
                      <m:sSubPr>
                        <m:ctrlPr>
                          <a:rPr lang="en-US" sz="3500" b="0" i="1" smtClean="0">
                            <a:solidFill>
                              <a:schemeClr val="tx1"/>
                            </a:solidFill>
                            <a:latin typeface="Cambria Math" panose="02040503050406030204" pitchFamily="18" charset="0"/>
                            <a:cs typeface="Times New Roman" panose="02020603050405020304" pitchFamily="18" charset="0"/>
                          </a:rPr>
                        </m:ctrlPr>
                      </m:sSubPr>
                      <m:e>
                        <m:r>
                          <a:rPr lang="en-US" sz="3500" b="0" i="1" smtClean="0">
                            <a:solidFill>
                              <a:schemeClr val="tx1"/>
                            </a:solidFill>
                            <a:latin typeface="Cambria Math" panose="02040503050406030204" pitchFamily="18" charset="0"/>
                            <a:cs typeface="Times New Roman" panose="02020603050405020304" pitchFamily="18" charset="0"/>
                          </a:rPr>
                          <m:t>𝑛</m:t>
                        </m:r>
                      </m:e>
                      <m:sub>
                        <m:r>
                          <a:rPr lang="en-US" sz="3500" b="0" i="1" smtClean="0">
                            <a:solidFill>
                              <a:schemeClr val="tx1"/>
                            </a:solidFill>
                            <a:latin typeface="Cambria Math" panose="02040503050406030204" pitchFamily="18" charset="0"/>
                            <a:cs typeface="Times New Roman" panose="02020603050405020304" pitchFamily="18" charset="0"/>
                          </a:rPr>
                          <m:t>𝑐</m:t>
                        </m:r>
                      </m:sub>
                    </m:sSub>
                    <m:r>
                      <a:rPr lang="en-US" sz="3500" b="0" i="1" smtClean="0">
                        <a:solidFill>
                          <a:schemeClr val="tx1"/>
                        </a:solidFill>
                        <a:latin typeface="Cambria Math" panose="02040503050406030204" pitchFamily="18" charset="0"/>
                        <a:cs typeface="Times New Roman" panose="02020603050405020304" pitchFamily="18" charset="0"/>
                      </a:rPr>
                      <m:t>, 0.0388</m:t>
                    </m:r>
                    <m:sSub>
                      <m:sSubPr>
                        <m:ctrlPr>
                          <a:rPr lang="en-US" sz="3500" b="0" i="1" smtClean="0">
                            <a:solidFill>
                              <a:schemeClr val="tx1"/>
                            </a:solidFill>
                            <a:latin typeface="Cambria Math" panose="02040503050406030204" pitchFamily="18" charset="0"/>
                            <a:cs typeface="Times New Roman" panose="02020603050405020304" pitchFamily="18" charset="0"/>
                          </a:rPr>
                        </m:ctrlPr>
                      </m:sSubPr>
                      <m:e>
                        <m:r>
                          <a:rPr lang="en-US" sz="3500" b="0" i="1" smtClean="0">
                            <a:solidFill>
                              <a:schemeClr val="tx1"/>
                            </a:solidFill>
                            <a:latin typeface="Cambria Math" panose="02040503050406030204" pitchFamily="18" charset="0"/>
                            <a:cs typeface="Times New Roman" panose="02020603050405020304" pitchFamily="18" charset="0"/>
                          </a:rPr>
                          <m:t>𝑛</m:t>
                        </m:r>
                      </m:e>
                      <m:sub>
                        <m:r>
                          <a:rPr lang="en-US" sz="3500" b="0" i="1" smtClean="0">
                            <a:solidFill>
                              <a:schemeClr val="tx1"/>
                            </a:solidFill>
                            <a:latin typeface="Cambria Math" panose="02040503050406030204" pitchFamily="18" charset="0"/>
                            <a:cs typeface="Times New Roman" panose="02020603050405020304" pitchFamily="18" charset="0"/>
                          </a:rPr>
                          <m:t>𝑐</m:t>
                        </m:r>
                      </m:sub>
                    </m:sSub>
                    <m:r>
                      <a:rPr lang="en-US" sz="3500" b="0" i="1" smtClean="0">
                        <a:solidFill>
                          <a:schemeClr val="tx1"/>
                        </a:solidFill>
                        <a:latin typeface="Cambria Math" panose="02040503050406030204" pitchFamily="18" charset="0"/>
                        <a:cs typeface="Times New Roman" panose="02020603050405020304" pitchFamily="18" charset="0"/>
                      </a:rPr>
                      <m:t>, 0.0726</m:t>
                    </m:r>
                    <m:sSub>
                      <m:sSubPr>
                        <m:ctrlPr>
                          <a:rPr lang="en-US" sz="3500" b="0" i="1" smtClean="0">
                            <a:solidFill>
                              <a:schemeClr val="tx1"/>
                            </a:solidFill>
                            <a:latin typeface="Cambria Math" panose="02040503050406030204" pitchFamily="18" charset="0"/>
                            <a:cs typeface="Times New Roman" panose="02020603050405020304" pitchFamily="18" charset="0"/>
                          </a:rPr>
                        </m:ctrlPr>
                      </m:sSubPr>
                      <m:e>
                        <m:r>
                          <a:rPr lang="en-US" sz="3500" b="0" i="1" smtClean="0">
                            <a:solidFill>
                              <a:schemeClr val="tx1"/>
                            </a:solidFill>
                            <a:latin typeface="Cambria Math" panose="02040503050406030204" pitchFamily="18" charset="0"/>
                            <a:cs typeface="Times New Roman" panose="02020603050405020304" pitchFamily="18" charset="0"/>
                          </a:rPr>
                          <m:t>𝑛</m:t>
                        </m:r>
                      </m:e>
                      <m:sub>
                        <m:r>
                          <a:rPr lang="en-US" sz="3500" b="0" i="1" smtClean="0">
                            <a:solidFill>
                              <a:schemeClr val="tx1"/>
                            </a:solidFill>
                            <a:latin typeface="Cambria Math" panose="02040503050406030204" pitchFamily="18" charset="0"/>
                            <a:cs typeface="Times New Roman" panose="02020603050405020304" pitchFamily="18" charset="0"/>
                          </a:rPr>
                          <m:t>𝑐</m:t>
                        </m:r>
                      </m:sub>
                    </m:sSub>
                  </m:oMath>
                </a14:m>
                <a:r>
                  <a:rPr lang="en-US" sz="3500" dirty="0">
                    <a:solidFill>
                      <a:schemeClr val="tx1"/>
                    </a:solidFill>
                    <a:latin typeface="Times New Roman" panose="02020603050405020304" pitchFamily="18" charset="0"/>
                    <a:cs typeface="Times New Roman" panose="02020603050405020304" pitchFamily="18" charset="0"/>
                  </a:rPr>
                  <a:t>.</a:t>
                </a:r>
              </a:p>
              <a:p>
                <a:pPr marL="285750" lvl="3"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The number of low-energy </a:t>
                </a:r>
                <a:r>
                  <a:rPr lang="en-US" sz="3500" dirty="0" err="1">
                    <a:solidFill>
                      <a:schemeClr val="tx1"/>
                    </a:solidFill>
                    <a:latin typeface="Times New Roman" panose="02020603050405020304" pitchFamily="18" charset="0"/>
                    <a:cs typeface="Times New Roman" panose="02020603050405020304" pitchFamily="18" charset="0"/>
                  </a:rPr>
                  <a:t>betatron</a:t>
                </a:r>
                <a:r>
                  <a:rPr lang="en-US" sz="3500" dirty="0">
                    <a:solidFill>
                      <a:schemeClr val="tx1"/>
                    </a:solidFill>
                    <a:latin typeface="Times New Roman" panose="02020603050405020304" pitchFamily="18" charset="0"/>
                    <a:cs typeface="Times New Roman" panose="02020603050405020304" pitchFamily="18" charset="0"/>
                  </a:rPr>
                  <a:t> X-rays was observed to increase with electron beam charge.</a:t>
                </a:r>
              </a:p>
            </p:txBody>
          </p:sp>
        </mc:Choice>
        <mc:Fallback xmlns="">
          <p:sp>
            <p:nvSpPr>
              <p:cNvPr id="2" name="TextBox 1">
                <a:extLst>
                  <a:ext uri="{FF2B5EF4-FFF2-40B4-BE49-F238E27FC236}">
                    <a16:creationId xmlns:a16="http://schemas.microsoft.com/office/drawing/2014/main" id="{81ED7AF1-8282-F997-8866-2B1119CCC111}"/>
                  </a:ext>
                </a:extLst>
              </p:cNvPr>
              <p:cNvSpPr txBox="1">
                <a:spLocks noRot="1" noChangeAspect="1" noMove="1" noResize="1" noEditPoints="1" noAdjustHandles="1" noChangeArrowheads="1" noChangeShapeType="1" noTextEdit="1"/>
              </p:cNvSpPr>
              <p:nvPr/>
            </p:nvSpPr>
            <p:spPr>
              <a:xfrm>
                <a:off x="13833121" y="6630391"/>
                <a:ext cx="16434056" cy="4401205"/>
              </a:xfrm>
              <a:prstGeom prst="rect">
                <a:avLst/>
              </a:prstGeom>
              <a:blipFill>
                <a:blip r:embed="rId11"/>
                <a:stretch>
                  <a:fillRect l="-1004" t="-2017" r="-232" b="-4035"/>
                </a:stretch>
              </a:blipFill>
              <a:ln>
                <a:no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804502AB-819C-51D0-5ECE-2CDF4A0EFCAB}"/>
              </a:ext>
            </a:extLst>
          </p:cNvPr>
          <p:cNvPicPr>
            <a:picLocks noChangeAspect="1"/>
          </p:cNvPicPr>
          <p:nvPr/>
        </p:nvPicPr>
        <p:blipFill>
          <a:blip r:embed="rId12"/>
          <a:stretch>
            <a:fillRect/>
          </a:stretch>
        </p:blipFill>
        <p:spPr>
          <a:xfrm>
            <a:off x="152448" y="407762"/>
            <a:ext cx="4469151" cy="4469151"/>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31AE00A-FB3F-72DB-2112-50406CD6C098}"/>
                  </a:ext>
                </a:extLst>
              </p:cNvPr>
              <p:cNvSpPr txBox="1"/>
              <p:nvPr/>
            </p:nvSpPr>
            <p:spPr>
              <a:xfrm>
                <a:off x="-19302" y="27826290"/>
                <a:ext cx="13866711" cy="3323987"/>
              </a:xfrm>
              <a:prstGeom prst="rect">
                <a:avLst/>
              </a:prstGeom>
              <a:noFill/>
              <a:ln>
                <a:noFill/>
              </a:ln>
            </p:spPr>
            <p:txBody>
              <a:bodyPr wrap="square" rtlCol="0">
                <a:spAutoFit/>
              </a:bodyPr>
              <a:lstStyle/>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Field ionization for varying mixtures of He and N was simulated using the OSIRIS PIC framework.</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The simulation laser parameters mimic that of the full-energy shots.</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Moving frame simulations were carried out over a full gas jet length with a density down-ramp profile.</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Peak electron densities tested: </a:t>
                </a:r>
                <a14:m>
                  <m:oMath xmlns:m="http://schemas.openxmlformats.org/officeDocument/2006/math">
                    <m:r>
                      <a:rPr lang="en-US" sz="3500" b="0" i="1" smtClean="0">
                        <a:latin typeface="Cambria Math" panose="02040503050406030204" pitchFamily="18" charset="0"/>
                        <a:cs typeface="Times New Roman" panose="02020603050405020304" pitchFamily="18" charset="0"/>
                      </a:rPr>
                      <m:t>𝑛</m:t>
                    </m:r>
                    <m:r>
                      <a:rPr lang="en-US" sz="3500" b="0" i="1" smtClean="0">
                        <a:latin typeface="Cambria Math" panose="02040503050406030204" pitchFamily="18" charset="0"/>
                        <a:cs typeface="Times New Roman" panose="02020603050405020304" pitchFamily="18" charset="0"/>
                      </a:rPr>
                      <m:t>=0.0229</m:t>
                    </m:r>
                    <m:sSub>
                      <m:sSubPr>
                        <m:ctrlPr>
                          <a:rPr lang="en-US" sz="3500" b="0" i="1" smtClean="0">
                            <a:latin typeface="Cambria Math" panose="02040503050406030204" pitchFamily="18" charset="0"/>
                            <a:cs typeface="Times New Roman" panose="02020603050405020304" pitchFamily="18" charset="0"/>
                          </a:rPr>
                        </m:ctrlPr>
                      </m:sSubPr>
                      <m:e>
                        <m:r>
                          <a:rPr lang="en-US" sz="3500" b="0" i="1" smtClean="0">
                            <a:latin typeface="Cambria Math" panose="02040503050406030204" pitchFamily="18" charset="0"/>
                            <a:cs typeface="Times New Roman" panose="02020603050405020304" pitchFamily="18" charset="0"/>
                          </a:rPr>
                          <m:t>𝑛</m:t>
                        </m:r>
                      </m:e>
                      <m:sub>
                        <m:r>
                          <a:rPr lang="en-US" sz="3500" b="0" i="1" smtClean="0">
                            <a:latin typeface="Cambria Math" panose="02040503050406030204" pitchFamily="18" charset="0"/>
                            <a:cs typeface="Times New Roman" panose="02020603050405020304" pitchFamily="18" charset="0"/>
                          </a:rPr>
                          <m:t>𝑐</m:t>
                        </m:r>
                      </m:sub>
                    </m:sSub>
                    <m:r>
                      <a:rPr lang="en-US" sz="3500" i="1">
                        <a:latin typeface="Cambria Math" panose="02040503050406030204" pitchFamily="18" charset="0"/>
                        <a:cs typeface="Times New Roman" panose="02020603050405020304" pitchFamily="18" charset="0"/>
                      </a:rPr>
                      <m:t>,0.0388</m:t>
                    </m:r>
                    <m:sSub>
                      <m:sSubPr>
                        <m:ctrlPr>
                          <a:rPr lang="en-US" sz="3500" b="0" i="1" smtClean="0">
                            <a:latin typeface="Cambria Math" panose="02040503050406030204" pitchFamily="18" charset="0"/>
                            <a:cs typeface="Times New Roman" panose="02020603050405020304" pitchFamily="18" charset="0"/>
                          </a:rPr>
                        </m:ctrlPr>
                      </m:sSubPr>
                      <m:e>
                        <m:r>
                          <a:rPr lang="en-US" sz="3500" b="0" i="1" smtClean="0">
                            <a:latin typeface="Cambria Math" panose="02040503050406030204" pitchFamily="18" charset="0"/>
                            <a:cs typeface="Times New Roman" panose="02020603050405020304" pitchFamily="18" charset="0"/>
                          </a:rPr>
                          <m:t>𝑛</m:t>
                        </m:r>
                      </m:e>
                      <m:sub>
                        <m:r>
                          <a:rPr lang="en-US" sz="3500" b="0" i="1" smtClean="0">
                            <a:latin typeface="Cambria Math" panose="02040503050406030204" pitchFamily="18" charset="0"/>
                            <a:cs typeface="Times New Roman" panose="02020603050405020304" pitchFamily="18" charset="0"/>
                          </a:rPr>
                          <m:t>𝑐</m:t>
                        </m:r>
                      </m:sub>
                    </m:sSub>
                  </m:oMath>
                </a14:m>
                <a:r>
                  <a:rPr lang="en-US" sz="3500" dirty="0">
                    <a:latin typeface="Times New Roman" panose="02020603050405020304" pitchFamily="18" charset="0"/>
                    <a:cs typeface="Times New Roman" panose="02020603050405020304" pitchFamily="18" charset="0"/>
                  </a:rPr>
                  <a:t>.</a:t>
                </a:r>
              </a:p>
            </p:txBody>
          </p:sp>
        </mc:Choice>
        <mc:Fallback xmlns="">
          <p:sp>
            <p:nvSpPr>
              <p:cNvPr id="15" name="TextBox 14">
                <a:extLst>
                  <a:ext uri="{FF2B5EF4-FFF2-40B4-BE49-F238E27FC236}">
                    <a16:creationId xmlns:a16="http://schemas.microsoft.com/office/drawing/2014/main" id="{731AE00A-FB3F-72DB-2112-50406CD6C098}"/>
                  </a:ext>
                </a:extLst>
              </p:cNvPr>
              <p:cNvSpPr txBox="1">
                <a:spLocks noRot="1" noChangeAspect="1" noMove="1" noResize="1" noEditPoints="1" noAdjustHandles="1" noChangeArrowheads="1" noChangeShapeType="1" noTextEdit="1"/>
              </p:cNvSpPr>
              <p:nvPr/>
            </p:nvSpPr>
            <p:spPr>
              <a:xfrm>
                <a:off x="-19302" y="27826290"/>
                <a:ext cx="13866711" cy="3323987"/>
              </a:xfrm>
              <a:prstGeom prst="rect">
                <a:avLst/>
              </a:prstGeom>
              <a:blipFill>
                <a:blip r:embed="rId13"/>
                <a:stretch>
                  <a:fillRect l="-1098" t="-2672" r="-640" b="-5725"/>
                </a:stretch>
              </a:blipFill>
              <a:ln>
                <a:noFill/>
              </a:ln>
            </p:spPr>
            <p:txBody>
              <a:bodyPr/>
              <a:lstStyle/>
              <a:p>
                <a:r>
                  <a:rPr lang="en-US">
                    <a:noFill/>
                  </a:rPr>
                  <a:t> </a:t>
                </a:r>
              </a:p>
            </p:txBody>
          </p:sp>
        </mc:Fallback>
      </mc:AlternateContent>
      <p:pic>
        <p:nvPicPr>
          <p:cNvPr id="44" name="Picture 43">
            <a:extLst>
              <a:ext uri="{FF2B5EF4-FFF2-40B4-BE49-F238E27FC236}">
                <a16:creationId xmlns:a16="http://schemas.microsoft.com/office/drawing/2014/main" id="{316F5A98-2204-385D-DFD7-F489626911EF}"/>
              </a:ext>
            </a:extLst>
          </p:cNvPr>
          <p:cNvPicPr>
            <a:picLocks noChangeAspect="1"/>
          </p:cNvPicPr>
          <p:nvPr/>
        </p:nvPicPr>
        <p:blipFill>
          <a:blip r:embed="rId14"/>
          <a:stretch>
            <a:fillRect/>
          </a:stretch>
        </p:blipFill>
        <p:spPr>
          <a:xfrm>
            <a:off x="6731662" y="23092014"/>
            <a:ext cx="6263671" cy="4463028"/>
          </a:xfrm>
          <a:prstGeom prst="rect">
            <a:avLst/>
          </a:prstGeom>
        </p:spPr>
      </p:pic>
      <p:graphicFrame>
        <p:nvGraphicFramePr>
          <p:cNvPr id="16" name="Table 15">
            <a:extLst>
              <a:ext uri="{FF2B5EF4-FFF2-40B4-BE49-F238E27FC236}">
                <a16:creationId xmlns:a16="http://schemas.microsoft.com/office/drawing/2014/main" id="{3BEA18AA-3D6B-44AB-2705-C6E85419FE93}"/>
              </a:ext>
            </a:extLst>
          </p:cNvPr>
          <p:cNvGraphicFramePr>
            <a:graphicFrameLocks noGrp="1"/>
          </p:cNvGraphicFramePr>
          <p:nvPr/>
        </p:nvGraphicFramePr>
        <p:xfrm>
          <a:off x="30386434" y="11989417"/>
          <a:ext cx="13405991" cy="6217920"/>
        </p:xfrm>
        <a:graphic>
          <a:graphicData uri="http://schemas.openxmlformats.org/drawingml/2006/table">
            <a:tbl>
              <a:tblPr firstRow="1" firstCol="1" bandRow="1">
                <a:tableStyleId>{5C22544A-7EE6-4342-B048-85BDC9FD1C3A}</a:tableStyleId>
              </a:tblPr>
              <a:tblGrid>
                <a:gridCol w="5970110">
                  <a:extLst>
                    <a:ext uri="{9D8B030D-6E8A-4147-A177-3AD203B41FA5}">
                      <a16:colId xmlns:a16="http://schemas.microsoft.com/office/drawing/2014/main" val="492497335"/>
                    </a:ext>
                  </a:extLst>
                </a:gridCol>
                <a:gridCol w="3497911">
                  <a:extLst>
                    <a:ext uri="{9D8B030D-6E8A-4147-A177-3AD203B41FA5}">
                      <a16:colId xmlns:a16="http://schemas.microsoft.com/office/drawing/2014/main" val="4089401180"/>
                    </a:ext>
                  </a:extLst>
                </a:gridCol>
                <a:gridCol w="3937970">
                  <a:extLst>
                    <a:ext uri="{9D8B030D-6E8A-4147-A177-3AD203B41FA5}">
                      <a16:colId xmlns:a16="http://schemas.microsoft.com/office/drawing/2014/main" val="2316710006"/>
                    </a:ext>
                  </a:extLst>
                </a:gridCol>
              </a:tblGrid>
              <a:tr h="370840">
                <a:tc>
                  <a:txBody>
                    <a:bodyPr/>
                    <a:lstStyle/>
                    <a:p>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Laser Energy (J)</a:t>
                      </a:r>
                    </a:p>
                  </a:txBody>
                  <a:tcPr/>
                </a:tc>
                <a:tc>
                  <a:txBody>
                    <a:bodyPr/>
                    <a:lstStyle/>
                    <a:p>
                      <a:r>
                        <a:rPr lang="en-US" sz="2800" dirty="0" err="1">
                          <a:latin typeface="Times New Roman" panose="02020603050405020304" pitchFamily="18" charset="0"/>
                          <a:cs typeface="Times New Roman" panose="02020603050405020304" pitchFamily="18" charset="0"/>
                        </a:rPr>
                        <a:t>E</a:t>
                      </a:r>
                      <a:r>
                        <a:rPr lang="en-US" sz="2800" baseline="-25000" dirty="0" err="1">
                          <a:latin typeface="Times New Roman" panose="02020603050405020304" pitchFamily="18" charset="0"/>
                          <a:cs typeface="Times New Roman" panose="02020603050405020304" pitchFamily="18" charset="0"/>
                        </a:rPr>
                        <a:t>avg</a:t>
                      </a:r>
                      <a:r>
                        <a:rPr lang="en-US" sz="2800" baseline="0" dirty="0">
                          <a:latin typeface="Times New Roman" panose="02020603050405020304" pitchFamily="18" charset="0"/>
                          <a:cs typeface="Times New Roman" panose="02020603050405020304" pitchFamily="18" charset="0"/>
                        </a:rPr>
                        <a:t> (MeV)</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057089"/>
                  </a:ext>
                </a:extLst>
              </a:tr>
              <a:tr h="370840">
                <a:tc>
                  <a:txBody>
                    <a:bodyPr/>
                    <a:lstStyle/>
                    <a:p>
                      <a:r>
                        <a:rPr lang="en-US" sz="2800" dirty="0">
                          <a:latin typeface="Times New Roman" panose="02020603050405020304" pitchFamily="18" charset="0"/>
                          <a:cs typeface="Times New Roman" panose="02020603050405020304" pitchFamily="18" charset="0"/>
                        </a:rPr>
                        <a:t>Pure He: 0.0229n</a:t>
                      </a:r>
                      <a:r>
                        <a:rPr lang="en-US" sz="2800" baseline="-25000" dirty="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61.5</a:t>
                      </a:r>
                    </a:p>
                  </a:txBody>
                  <a:tcPr/>
                </a:tc>
                <a:tc>
                  <a:txBody>
                    <a:bodyPr/>
                    <a:lstStyle/>
                    <a:p>
                      <a:r>
                        <a:rPr lang="en-US" sz="2800" dirty="0">
                          <a:latin typeface="Times New Roman" panose="02020603050405020304" pitchFamily="18" charset="0"/>
                          <a:cs typeface="Times New Roman" panose="02020603050405020304" pitchFamily="18" charset="0"/>
                        </a:rPr>
                        <a:t>27.0</a:t>
                      </a:r>
                    </a:p>
                  </a:txBody>
                  <a:tcPr/>
                </a:tc>
                <a:extLst>
                  <a:ext uri="{0D108BD9-81ED-4DB2-BD59-A6C34878D82A}">
                    <a16:rowId xmlns:a16="http://schemas.microsoft.com/office/drawing/2014/main" val="3736794038"/>
                  </a:ext>
                </a:extLst>
              </a:tr>
              <a:tr h="370840">
                <a:tc>
                  <a:txBody>
                    <a:bodyPr/>
                    <a:lstStyle/>
                    <a:p>
                      <a:r>
                        <a:rPr lang="en-US" sz="2800" dirty="0">
                          <a:latin typeface="Times New Roman" panose="02020603050405020304" pitchFamily="18" charset="0"/>
                          <a:cs typeface="Times New Roman" panose="02020603050405020304" pitchFamily="18" charset="0"/>
                        </a:rPr>
                        <a:t>95% He + 5% N</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0.0229n</a:t>
                      </a:r>
                      <a:r>
                        <a:rPr lang="en-US" sz="2800" baseline="-25000" dirty="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61.5</a:t>
                      </a:r>
                    </a:p>
                  </a:txBody>
                  <a:tcPr/>
                </a:tc>
                <a:tc>
                  <a:txBody>
                    <a:bodyPr/>
                    <a:lstStyle/>
                    <a:p>
                      <a:r>
                        <a:rPr lang="en-US" sz="2800" dirty="0">
                          <a:latin typeface="Times New Roman" panose="02020603050405020304" pitchFamily="18" charset="0"/>
                          <a:cs typeface="Times New Roman" panose="02020603050405020304" pitchFamily="18" charset="0"/>
                        </a:rPr>
                        <a:t>28.1</a:t>
                      </a:r>
                    </a:p>
                  </a:txBody>
                  <a:tcPr/>
                </a:tc>
                <a:extLst>
                  <a:ext uri="{0D108BD9-81ED-4DB2-BD59-A6C34878D82A}">
                    <a16:rowId xmlns:a16="http://schemas.microsoft.com/office/drawing/2014/main" val="2231580644"/>
                  </a:ext>
                </a:extLst>
              </a:tr>
              <a:tr h="370840">
                <a:tc>
                  <a:txBody>
                    <a:bodyPr/>
                    <a:lstStyle/>
                    <a:p>
                      <a:r>
                        <a:rPr lang="en-US" sz="2800" dirty="0">
                          <a:latin typeface="Times New Roman" panose="02020603050405020304" pitchFamily="18" charset="0"/>
                          <a:cs typeface="Times New Roman" panose="02020603050405020304" pitchFamily="18" charset="0"/>
                        </a:rPr>
                        <a:t>50% He + 50% N</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0.0229n</a:t>
                      </a:r>
                      <a:r>
                        <a:rPr lang="en-US" sz="2800" baseline="-25000" dirty="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63.5</a:t>
                      </a: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376695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latin typeface="Times New Roman" panose="02020603050405020304" pitchFamily="18" charset="0"/>
                          <a:cs typeface="Times New Roman" panose="02020603050405020304" pitchFamily="18" charset="0"/>
                        </a:rPr>
                        <a:t>Pure N</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0.0229n</a:t>
                      </a:r>
                      <a:r>
                        <a:rPr lang="en-US" sz="2800" baseline="-25000" dirty="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62</a:t>
                      </a: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58831660"/>
                  </a:ext>
                </a:extLst>
              </a:tr>
              <a:tr h="370840">
                <a:tc>
                  <a:txBody>
                    <a:bodyPr/>
                    <a:lstStyle/>
                    <a:p>
                      <a:r>
                        <a:rPr lang="en-US" sz="2800" dirty="0">
                          <a:latin typeface="Times New Roman" panose="02020603050405020304" pitchFamily="18" charset="0"/>
                          <a:cs typeface="Times New Roman" panose="02020603050405020304" pitchFamily="18" charset="0"/>
                        </a:rPr>
                        <a:t>Pure He: 0.0388n</a:t>
                      </a:r>
                      <a:r>
                        <a:rPr lang="en-US" sz="2800" baseline="-25000" dirty="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64.1</a:t>
                      </a: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0642638"/>
                  </a:ext>
                </a:extLst>
              </a:tr>
              <a:tr h="370840">
                <a:tc>
                  <a:txBody>
                    <a:bodyPr/>
                    <a:lstStyle/>
                    <a:p>
                      <a:r>
                        <a:rPr lang="en-US" sz="2800" dirty="0">
                          <a:latin typeface="Times New Roman" panose="02020603050405020304" pitchFamily="18" charset="0"/>
                          <a:cs typeface="Times New Roman" panose="02020603050405020304" pitchFamily="18" charset="0"/>
                        </a:rPr>
                        <a:t>95% He + 5% N</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0.0388n</a:t>
                      </a:r>
                      <a:r>
                        <a:rPr lang="en-US" sz="2800" baseline="-25000" dirty="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62</a:t>
                      </a: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72572527"/>
                  </a:ext>
                </a:extLst>
              </a:tr>
              <a:tr h="370840">
                <a:tc>
                  <a:txBody>
                    <a:bodyPr/>
                    <a:lstStyle/>
                    <a:p>
                      <a:r>
                        <a:rPr lang="en-US" sz="2800" dirty="0">
                          <a:latin typeface="Times New Roman" panose="02020603050405020304" pitchFamily="18" charset="0"/>
                          <a:cs typeface="Times New Roman" panose="02020603050405020304" pitchFamily="18" charset="0"/>
                        </a:rPr>
                        <a:t>50% He + 50% N</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0.0388n</a:t>
                      </a:r>
                      <a:r>
                        <a:rPr lang="en-US" sz="2800" baseline="-25000" dirty="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61.7</a:t>
                      </a: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3409321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latin typeface="Times New Roman" panose="02020603050405020304" pitchFamily="18" charset="0"/>
                          <a:cs typeface="Times New Roman" panose="02020603050405020304" pitchFamily="18" charset="0"/>
                        </a:rPr>
                        <a:t>Pure N</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0.0388n</a:t>
                      </a:r>
                      <a:r>
                        <a:rPr lang="en-US" sz="2800" baseline="-25000" dirty="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60.6</a:t>
                      </a: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472781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latin typeface="Times New Roman" panose="02020603050405020304" pitchFamily="18" charset="0"/>
                          <a:cs typeface="Times New Roman" panose="02020603050405020304" pitchFamily="18" charset="0"/>
                        </a:rPr>
                        <a:t>95% He + 5% N</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0.0726n</a:t>
                      </a:r>
                      <a:r>
                        <a:rPr lang="en-US" sz="2800" baseline="-25000" dirty="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63.1</a:t>
                      </a: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5990656"/>
                  </a:ext>
                </a:extLst>
              </a:tr>
              <a:tr h="370840">
                <a:tc>
                  <a:txBody>
                    <a:bodyPr/>
                    <a:lstStyle/>
                    <a:p>
                      <a:r>
                        <a:rPr lang="en-US" sz="2800" dirty="0">
                          <a:latin typeface="Times New Roman" panose="02020603050405020304" pitchFamily="18" charset="0"/>
                          <a:cs typeface="Times New Roman" panose="02020603050405020304" pitchFamily="18" charset="0"/>
                        </a:rPr>
                        <a:t>Pure N</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0.0726n</a:t>
                      </a:r>
                      <a:r>
                        <a:rPr lang="en-US" sz="2800" baseline="-25000" dirty="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60.6</a:t>
                      </a:r>
                    </a:p>
                  </a:txBody>
                  <a:tcPr/>
                </a:tc>
                <a:tc>
                  <a:txBody>
                    <a:bodyPr/>
                    <a:lstStyle/>
                    <a:p>
                      <a:r>
                        <a:rPr lang="en-US" sz="2800" dirty="0">
                          <a:latin typeface="Times New Roman" panose="02020603050405020304" pitchFamily="18" charset="0"/>
                          <a:cs typeface="Times New Roman" panose="02020603050405020304" pitchFamily="18" charset="0"/>
                        </a:rPr>
                        <a:t>28.1</a:t>
                      </a:r>
                    </a:p>
                  </a:txBody>
                  <a:tcPr/>
                </a:tc>
                <a:extLst>
                  <a:ext uri="{0D108BD9-81ED-4DB2-BD59-A6C34878D82A}">
                    <a16:rowId xmlns:a16="http://schemas.microsoft.com/office/drawing/2014/main" val="2832859533"/>
                  </a:ext>
                </a:extLst>
              </a:tr>
              <a:tr h="370840">
                <a:tc>
                  <a:txBody>
                    <a:bodyPr/>
                    <a:lstStyle/>
                    <a:p>
                      <a:r>
                        <a:rPr lang="en-US" sz="2800" dirty="0">
                          <a:latin typeface="Times New Roman" panose="02020603050405020304" pitchFamily="18" charset="0"/>
                          <a:cs typeface="Times New Roman" panose="02020603050405020304" pitchFamily="18" charset="0"/>
                        </a:rPr>
                        <a:t>95% He + 5% </a:t>
                      </a:r>
                      <a:r>
                        <a:rPr lang="en-US" sz="2800" dirty="0" err="1">
                          <a:latin typeface="Times New Roman" panose="02020603050405020304" pitchFamily="18" charset="0"/>
                          <a:cs typeface="Times New Roman" panose="02020603050405020304" pitchFamily="18" charset="0"/>
                        </a:rPr>
                        <a:t>Ar</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a:latin typeface="Times New Roman" panose="02020603050405020304" pitchFamily="18" charset="0"/>
                          <a:cs typeface="Times New Roman" panose="02020603050405020304" pitchFamily="18" charset="0"/>
                        </a:rPr>
                        <a:t>60.2</a:t>
                      </a:r>
                    </a:p>
                  </a:txBody>
                  <a:tcPr/>
                </a:tc>
                <a:tc>
                  <a:txBody>
                    <a:bodyPr/>
                    <a:lstStyle/>
                    <a:p>
                      <a:r>
                        <a:rPr lang="en-US" sz="2800" dirty="0">
                          <a:latin typeface="Times New Roman" panose="02020603050405020304" pitchFamily="18" charset="0"/>
                          <a:cs typeface="Times New Roman" panose="02020603050405020304" pitchFamily="18" charset="0"/>
                        </a:rPr>
                        <a:t>23.1</a:t>
                      </a:r>
                    </a:p>
                  </a:txBody>
                  <a:tcPr/>
                </a:tc>
                <a:extLst>
                  <a:ext uri="{0D108BD9-81ED-4DB2-BD59-A6C34878D82A}">
                    <a16:rowId xmlns:a16="http://schemas.microsoft.com/office/drawing/2014/main" val="2678835459"/>
                  </a:ext>
                </a:extLst>
              </a:tr>
            </a:tbl>
          </a:graphicData>
        </a:graphic>
      </p:graphicFrame>
      <p:sp>
        <p:nvSpPr>
          <p:cNvPr id="17" name="Rectangle 16">
            <a:extLst>
              <a:ext uri="{FF2B5EF4-FFF2-40B4-BE49-F238E27FC236}">
                <a16:creationId xmlns:a16="http://schemas.microsoft.com/office/drawing/2014/main" id="{B0692BF9-24D1-54B6-1881-2E58F09C4853}"/>
              </a:ext>
            </a:extLst>
          </p:cNvPr>
          <p:cNvSpPr/>
          <p:nvPr/>
        </p:nvSpPr>
        <p:spPr>
          <a:xfrm>
            <a:off x="7811" y="6587827"/>
            <a:ext cx="13240605" cy="7652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BB66415-3A7C-34AC-7572-0C46B5A8A02C}"/>
              </a:ext>
            </a:extLst>
          </p:cNvPr>
          <p:cNvSpPr/>
          <p:nvPr/>
        </p:nvSpPr>
        <p:spPr>
          <a:xfrm>
            <a:off x="7810" y="15695172"/>
            <a:ext cx="13236025" cy="119499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A8FC65-F28F-1958-0685-8AE13EECF13E}"/>
              </a:ext>
            </a:extLst>
          </p:cNvPr>
          <p:cNvSpPr/>
          <p:nvPr/>
        </p:nvSpPr>
        <p:spPr>
          <a:xfrm>
            <a:off x="30670910" y="30174412"/>
            <a:ext cx="13182766" cy="26622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B87D44C-8E26-57E6-6A0C-6A11CD2D713D}"/>
              </a:ext>
            </a:extLst>
          </p:cNvPr>
          <p:cNvSpPr/>
          <p:nvPr/>
        </p:nvSpPr>
        <p:spPr>
          <a:xfrm>
            <a:off x="30672846" y="25057822"/>
            <a:ext cx="13178408" cy="3685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a:extLst>
              <a:ext uri="{FF2B5EF4-FFF2-40B4-BE49-F238E27FC236}">
                <a16:creationId xmlns:a16="http://schemas.microsoft.com/office/drawing/2014/main" id="{6D77F265-7664-B93F-4B27-2509C72C9F83}"/>
              </a:ext>
            </a:extLst>
          </p:cNvPr>
          <p:cNvSpPr/>
          <p:nvPr/>
        </p:nvSpPr>
        <p:spPr>
          <a:xfrm>
            <a:off x="13845821" y="6572603"/>
            <a:ext cx="30006993" cy="17043744"/>
          </a:xfrm>
          <a:prstGeom prst="corner">
            <a:avLst>
              <a:gd name="adj1" fmla="val 69215"/>
              <a:gd name="adj2" fmla="val 96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a:extLst>
              <a:ext uri="{FF2B5EF4-FFF2-40B4-BE49-F238E27FC236}">
                <a16:creationId xmlns:a16="http://schemas.microsoft.com/office/drawing/2014/main" id="{91084638-E411-B3E8-DB2A-79A68ED0EC76}"/>
              </a:ext>
            </a:extLst>
          </p:cNvPr>
          <p:cNvSpPr/>
          <p:nvPr/>
        </p:nvSpPr>
        <p:spPr>
          <a:xfrm rot="16200000">
            <a:off x="11198971" y="13895347"/>
            <a:ext cx="7752443" cy="30134764"/>
          </a:xfrm>
          <a:prstGeom prst="corner">
            <a:avLst>
              <a:gd name="adj1" fmla="val 210148"/>
              <a:gd name="adj2" fmla="val 649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Google Shape;174;p15">
            <a:extLst>
              <a:ext uri="{FF2B5EF4-FFF2-40B4-BE49-F238E27FC236}">
                <a16:creationId xmlns:a16="http://schemas.microsoft.com/office/drawing/2014/main" id="{0000A290-7E7B-826F-3DF4-2519EDBB6253}"/>
              </a:ext>
            </a:extLst>
          </p:cNvPr>
          <p:cNvSpPr txBox="1"/>
          <p:nvPr/>
        </p:nvSpPr>
        <p:spPr>
          <a:xfrm>
            <a:off x="30674155" y="27115113"/>
            <a:ext cx="10811287" cy="1538853"/>
          </a:xfrm>
          <a:prstGeom prst="rect">
            <a:avLst/>
          </a:prstGeom>
          <a:noFill/>
          <a:ln>
            <a:noFill/>
          </a:ln>
        </p:spPr>
        <p:txBody>
          <a:bodyPr spcFirstLastPara="1" wrap="square" lIns="91440" tIns="91425" rIns="91425" bIns="91425" anchor="t" anchorCtr="0">
            <a:spAutoFit/>
          </a:bodyPr>
          <a:lstStyle/>
          <a:p>
            <a:r>
              <a:rPr lang="en-US" sz="2200" dirty="0">
                <a:solidFill>
                  <a:schemeClr val="tx1"/>
                </a:solidFill>
                <a:latin typeface="Times New Roman" panose="02020603050405020304" pitchFamily="18" charset="0"/>
                <a:cs typeface="Times New Roman" panose="02020603050405020304" pitchFamily="18" charset="0"/>
              </a:rPr>
              <a:t>4.0 framework. Work supported by NSF ACI-1339893. </a:t>
            </a:r>
            <a:r>
              <a:rPr lang="en-US" sz="2200" dirty="0">
                <a:latin typeface="Times New Roman" panose="02020603050405020304" pitchFamily="18" charset="0"/>
                <a:cs typeface="Times New Roman" panose="02020603050405020304" pitchFamily="18" charset="0"/>
              </a:rPr>
              <a:t>This material is based upon work supported by the Department of Energy [National Nuclear Security Administration] University of Rochester “National Inertial Confinement Fusion Program” under Award Number(s) DE-NA0004144 and the U. S. Department of Energy under Award DE-SC00215057.</a:t>
            </a:r>
            <a:endParaRPr lang="en-US" sz="2200" dirty="0">
              <a:solidFill>
                <a:schemeClr val="tx1"/>
              </a:solidFill>
              <a:latin typeface="Times New Roman" panose="02020603050405020304" pitchFamily="18" charset="0"/>
              <a:cs typeface="Times New Roman" panose="02020603050405020304" pitchFamily="18" charset="0"/>
            </a:endParaRPr>
          </a:p>
        </p:txBody>
      </p:sp>
      <p:graphicFrame>
        <p:nvGraphicFramePr>
          <p:cNvPr id="39" name="Table 38">
            <a:extLst>
              <a:ext uri="{FF2B5EF4-FFF2-40B4-BE49-F238E27FC236}">
                <a16:creationId xmlns:a16="http://schemas.microsoft.com/office/drawing/2014/main" id="{AC1C7CF6-F8B5-C9A3-BA02-A53F3A1C0D69}"/>
              </a:ext>
            </a:extLst>
          </p:cNvPr>
          <p:cNvGraphicFramePr>
            <a:graphicFrameLocks noGrp="1"/>
          </p:cNvGraphicFramePr>
          <p:nvPr/>
        </p:nvGraphicFramePr>
        <p:xfrm>
          <a:off x="683993" y="31358620"/>
          <a:ext cx="12311340" cy="1158240"/>
        </p:xfrm>
        <a:graphic>
          <a:graphicData uri="http://schemas.openxmlformats.org/drawingml/2006/table">
            <a:tbl>
              <a:tblPr firstRow="1" bandRow="1">
                <a:tableStyleId>{5C22544A-7EE6-4342-B048-85BDC9FD1C3A}</a:tableStyleId>
              </a:tblPr>
              <a:tblGrid>
                <a:gridCol w="2887310">
                  <a:extLst>
                    <a:ext uri="{9D8B030D-6E8A-4147-A177-3AD203B41FA5}">
                      <a16:colId xmlns:a16="http://schemas.microsoft.com/office/drawing/2014/main" val="842014397"/>
                    </a:ext>
                  </a:extLst>
                </a:gridCol>
                <a:gridCol w="3151346">
                  <a:extLst>
                    <a:ext uri="{9D8B030D-6E8A-4147-A177-3AD203B41FA5}">
                      <a16:colId xmlns:a16="http://schemas.microsoft.com/office/drawing/2014/main" val="690483204"/>
                    </a:ext>
                  </a:extLst>
                </a:gridCol>
                <a:gridCol w="3136342">
                  <a:extLst>
                    <a:ext uri="{9D8B030D-6E8A-4147-A177-3AD203B41FA5}">
                      <a16:colId xmlns:a16="http://schemas.microsoft.com/office/drawing/2014/main" val="1224721453"/>
                    </a:ext>
                  </a:extLst>
                </a:gridCol>
                <a:gridCol w="3136342">
                  <a:extLst>
                    <a:ext uri="{9D8B030D-6E8A-4147-A177-3AD203B41FA5}">
                      <a16:colId xmlns:a16="http://schemas.microsoft.com/office/drawing/2014/main" val="803431881"/>
                    </a:ext>
                  </a:extLst>
                </a:gridCol>
              </a:tblGrid>
              <a:tr h="370840">
                <a:tc>
                  <a:txBody>
                    <a:bodyPr/>
                    <a:lstStyle/>
                    <a:p>
                      <a:r>
                        <a:rPr lang="en-US" sz="3200" dirty="0">
                          <a:latin typeface="Times New Roman" panose="02020603050405020304" pitchFamily="18" charset="0"/>
                          <a:cs typeface="Times New Roman" panose="02020603050405020304" pitchFamily="18" charset="0"/>
                        </a:rPr>
                        <a:t>a</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𝜏</a:t>
                      </a:r>
                    </a:p>
                  </a:txBody>
                  <a:tcPr/>
                </a:tc>
                <a:tc>
                  <a:txBody>
                    <a:bodyPr/>
                    <a:lstStyle/>
                    <a:p>
                      <a:r>
                        <a:rPr lang="en-US" sz="3200" dirty="0">
                          <a:latin typeface="Times New Roman" panose="02020603050405020304" pitchFamily="18" charset="0"/>
                          <a:cs typeface="Times New Roman" panose="02020603050405020304" pitchFamily="18" charset="0"/>
                        </a:rPr>
                        <a:t>𝜆</a:t>
                      </a:r>
                    </a:p>
                  </a:txBody>
                  <a:tcPr/>
                </a:tc>
                <a:tc>
                  <a:txBody>
                    <a:bodyPr/>
                    <a:lstStyle/>
                    <a:p>
                      <a:r>
                        <a:rPr lang="en-US" sz="3200" dirty="0" err="1">
                          <a:latin typeface="Times New Roman" panose="02020603050405020304" pitchFamily="18" charset="0"/>
                          <a:cs typeface="Times New Roman" panose="02020603050405020304" pitchFamily="18" charset="0"/>
                        </a:rPr>
                        <a:t>n</a:t>
                      </a:r>
                      <a:r>
                        <a:rPr lang="en-US" sz="3200" baseline="-25000" dirty="0" err="1">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5615394"/>
                  </a:ext>
                </a:extLst>
              </a:tr>
              <a:tr h="370840">
                <a:tc>
                  <a:txBody>
                    <a:bodyPr/>
                    <a:lstStyle/>
                    <a:p>
                      <a:r>
                        <a:rPr lang="en-US" sz="3200" dirty="0">
                          <a:latin typeface="Times New Roman" panose="02020603050405020304" pitchFamily="18" charset="0"/>
                          <a:cs typeface="Times New Roman" panose="02020603050405020304" pitchFamily="18" charset="0"/>
                        </a:rPr>
                        <a:t>8.5</a:t>
                      </a:r>
                    </a:p>
                  </a:txBody>
                  <a:tcPr/>
                </a:tc>
                <a:tc>
                  <a:txBody>
                    <a:bodyPr/>
                    <a:lstStyle/>
                    <a:p>
                      <a:r>
                        <a:rPr lang="en-US" sz="3200" dirty="0">
                          <a:latin typeface="Times New Roman" panose="02020603050405020304" pitchFamily="18" charset="0"/>
                          <a:cs typeface="Times New Roman" panose="02020603050405020304" pitchFamily="18" charset="0"/>
                        </a:rPr>
                        <a:t>700 fs</a:t>
                      </a:r>
                    </a:p>
                  </a:txBody>
                  <a:tcPr/>
                </a:tc>
                <a:tc>
                  <a:txBody>
                    <a:bodyPr/>
                    <a:lstStyle/>
                    <a:p>
                      <a:r>
                        <a:rPr lang="en-US" sz="3200" dirty="0">
                          <a:latin typeface="Times New Roman" panose="02020603050405020304" pitchFamily="18" charset="0"/>
                          <a:cs typeface="Times New Roman" panose="02020603050405020304" pitchFamily="18" charset="0"/>
                        </a:rPr>
                        <a:t>1053 nm</a:t>
                      </a:r>
                    </a:p>
                  </a:txBody>
                  <a:tcPr/>
                </a:tc>
                <a:tc>
                  <a:txBody>
                    <a:bodyPr/>
                    <a:lstStyle/>
                    <a:p>
                      <a:r>
                        <a:rPr lang="en-US" sz="3200" dirty="0">
                          <a:latin typeface="Times New Roman" panose="02020603050405020304" pitchFamily="18" charset="0"/>
                          <a:cs typeface="Times New Roman" panose="02020603050405020304" pitchFamily="18" charset="0"/>
                        </a:rPr>
                        <a:t>10</a:t>
                      </a:r>
                      <a:r>
                        <a:rPr lang="en-US" sz="3200" baseline="30000" dirty="0">
                          <a:latin typeface="Times New Roman" panose="02020603050405020304" pitchFamily="18" charset="0"/>
                          <a:cs typeface="Times New Roman" panose="02020603050405020304" pitchFamily="18" charset="0"/>
                        </a:rPr>
                        <a:t>21</a:t>
                      </a:r>
                      <a:r>
                        <a:rPr lang="en-US" sz="3200" baseline="0" dirty="0">
                          <a:latin typeface="Times New Roman" panose="02020603050405020304" pitchFamily="18" charset="0"/>
                          <a:cs typeface="Times New Roman" panose="02020603050405020304" pitchFamily="18" charset="0"/>
                        </a:rPr>
                        <a:t> cm</a:t>
                      </a:r>
                      <a:r>
                        <a:rPr lang="en-US" sz="3200" baseline="300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050394"/>
                  </a:ext>
                </a:extLst>
              </a:tr>
            </a:tbl>
          </a:graphicData>
        </a:graphic>
      </p:graphicFrame>
      <p:sp>
        <p:nvSpPr>
          <p:cNvPr id="87" name="TextBox 86">
            <a:extLst>
              <a:ext uri="{FF2B5EF4-FFF2-40B4-BE49-F238E27FC236}">
                <a16:creationId xmlns:a16="http://schemas.microsoft.com/office/drawing/2014/main" id="{8ACEFDEF-12C5-0E07-AE48-773D0072C766}"/>
              </a:ext>
            </a:extLst>
          </p:cNvPr>
          <p:cNvSpPr txBox="1"/>
          <p:nvPr/>
        </p:nvSpPr>
        <p:spPr>
          <a:xfrm>
            <a:off x="6624207" y="15824127"/>
            <a:ext cx="111694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[3]</a:t>
            </a:r>
          </a:p>
        </p:txBody>
      </p:sp>
      <p:sp>
        <p:nvSpPr>
          <p:cNvPr id="89" name="TextBox 88">
            <a:extLst>
              <a:ext uri="{FF2B5EF4-FFF2-40B4-BE49-F238E27FC236}">
                <a16:creationId xmlns:a16="http://schemas.microsoft.com/office/drawing/2014/main" id="{95C33465-176F-91A7-71ED-9323CA470F6D}"/>
              </a:ext>
            </a:extLst>
          </p:cNvPr>
          <p:cNvSpPr txBox="1"/>
          <p:nvPr/>
        </p:nvSpPr>
        <p:spPr>
          <a:xfrm>
            <a:off x="6624208" y="19896940"/>
            <a:ext cx="111694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[4]</a:t>
            </a:r>
          </a:p>
        </p:txBody>
      </p:sp>
      <p:grpSp>
        <p:nvGrpSpPr>
          <p:cNvPr id="27" name="Group 26">
            <a:extLst>
              <a:ext uri="{FF2B5EF4-FFF2-40B4-BE49-F238E27FC236}">
                <a16:creationId xmlns:a16="http://schemas.microsoft.com/office/drawing/2014/main" id="{C42493F2-A667-3520-CF4F-F5196FAB94F6}"/>
              </a:ext>
            </a:extLst>
          </p:cNvPr>
          <p:cNvGrpSpPr/>
          <p:nvPr/>
        </p:nvGrpSpPr>
        <p:grpSpPr>
          <a:xfrm>
            <a:off x="30663623" y="23764707"/>
            <a:ext cx="13187631" cy="1321800"/>
            <a:chOff x="30516211" y="24224400"/>
            <a:chExt cx="15252192" cy="1321800"/>
          </a:xfrm>
        </p:grpSpPr>
        <p:sp>
          <p:nvSpPr>
            <p:cNvPr id="172" name="Google Shape;172;p15">
              <a:extLst>
                <a:ext uri="{FF2B5EF4-FFF2-40B4-BE49-F238E27FC236}">
                  <a16:creationId xmlns:a16="http://schemas.microsoft.com/office/drawing/2014/main" id="{AE615288-7A1D-1D52-1B50-9066B734A219}"/>
                </a:ext>
              </a:extLst>
            </p:cNvPr>
            <p:cNvSpPr/>
            <p:nvPr/>
          </p:nvSpPr>
          <p:spPr>
            <a:xfrm>
              <a:off x="30516211" y="24224400"/>
              <a:ext cx="15252192"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a:extLst>
                <a:ext uri="{FF2B5EF4-FFF2-40B4-BE49-F238E27FC236}">
                  <a16:creationId xmlns:a16="http://schemas.microsoft.com/office/drawing/2014/main" id="{87D36A84-EEC1-B931-6E4B-DD3F3F0EAB6C}"/>
                </a:ext>
              </a:extLst>
            </p:cNvPr>
            <p:cNvSpPr txBox="1"/>
            <p:nvPr/>
          </p:nvSpPr>
          <p:spPr>
            <a:xfrm>
              <a:off x="32458657" y="24427003"/>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Acknowledgements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6" name="Group 25">
            <a:extLst>
              <a:ext uri="{FF2B5EF4-FFF2-40B4-BE49-F238E27FC236}">
                <a16:creationId xmlns:a16="http://schemas.microsoft.com/office/drawing/2014/main" id="{965600AA-1CBE-0FF0-7457-C9B3F46E7F3D}"/>
              </a:ext>
            </a:extLst>
          </p:cNvPr>
          <p:cNvGrpSpPr/>
          <p:nvPr/>
        </p:nvGrpSpPr>
        <p:grpSpPr>
          <a:xfrm>
            <a:off x="30670911" y="28852612"/>
            <a:ext cx="13187631" cy="1321800"/>
            <a:chOff x="30515425" y="28811249"/>
            <a:chExt cx="12676200" cy="1321800"/>
          </a:xfrm>
        </p:grpSpPr>
        <p:sp>
          <p:nvSpPr>
            <p:cNvPr id="175" name="Google Shape;175;p15">
              <a:extLst>
                <a:ext uri="{FF2B5EF4-FFF2-40B4-BE49-F238E27FC236}">
                  <a16:creationId xmlns:a16="http://schemas.microsoft.com/office/drawing/2014/main" id="{5E6E96C1-9719-E0E9-FE14-27C6A78A2DCE}"/>
                </a:ext>
              </a:extLst>
            </p:cNvPr>
            <p:cNvSpPr/>
            <p:nvPr/>
          </p:nvSpPr>
          <p:spPr>
            <a:xfrm>
              <a:off x="30515425" y="28811249"/>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a:extLst>
                <a:ext uri="{FF2B5EF4-FFF2-40B4-BE49-F238E27FC236}">
                  <a16:creationId xmlns:a16="http://schemas.microsoft.com/office/drawing/2014/main" id="{C8439C90-1657-440F-FE60-0DE1EBC92D1E}"/>
                </a:ext>
              </a:extLst>
            </p:cNvPr>
            <p:cNvSpPr txBox="1"/>
            <p:nvPr/>
          </p:nvSpPr>
          <p:spPr>
            <a:xfrm>
              <a:off x="31169875" y="29012680"/>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References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4" name="Group 3">
            <a:extLst>
              <a:ext uri="{FF2B5EF4-FFF2-40B4-BE49-F238E27FC236}">
                <a16:creationId xmlns:a16="http://schemas.microsoft.com/office/drawing/2014/main" id="{1591B30F-CA41-9EE9-6F31-F10F4BBC1C25}"/>
              </a:ext>
            </a:extLst>
          </p:cNvPr>
          <p:cNvGrpSpPr/>
          <p:nvPr/>
        </p:nvGrpSpPr>
        <p:grpSpPr>
          <a:xfrm>
            <a:off x="13833121" y="23764707"/>
            <a:ext cx="16309452" cy="1321800"/>
            <a:chOff x="30476475" y="6147938"/>
            <a:chExt cx="12676200" cy="1321800"/>
          </a:xfrm>
        </p:grpSpPr>
        <p:sp>
          <p:nvSpPr>
            <p:cNvPr id="152" name="Google Shape;152;p15">
              <a:extLst>
                <a:ext uri="{FF2B5EF4-FFF2-40B4-BE49-F238E27FC236}">
                  <a16:creationId xmlns:a16="http://schemas.microsoft.com/office/drawing/2014/main" id="{D9E5BD71-1307-6FD8-7D17-510F7A643A03}"/>
                </a:ext>
              </a:extLst>
            </p:cNvPr>
            <p:cNvSpPr/>
            <p:nvPr/>
          </p:nvSpPr>
          <p:spPr>
            <a:xfrm>
              <a:off x="30476475" y="6147938"/>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a:extLst>
                <a:ext uri="{FF2B5EF4-FFF2-40B4-BE49-F238E27FC236}">
                  <a16:creationId xmlns:a16="http://schemas.microsoft.com/office/drawing/2014/main" id="{07C160E5-FBA0-D3C6-2DDC-829E4E99CEAA}"/>
                </a:ext>
              </a:extLst>
            </p:cNvPr>
            <p:cNvSpPr txBox="1"/>
            <p:nvPr/>
          </p:nvSpPr>
          <p:spPr>
            <a:xfrm>
              <a:off x="31130925" y="6364609"/>
              <a:ext cx="113673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Ionization Simulations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19" name="Group 18">
            <a:extLst>
              <a:ext uri="{FF2B5EF4-FFF2-40B4-BE49-F238E27FC236}">
                <a16:creationId xmlns:a16="http://schemas.microsoft.com/office/drawing/2014/main" id="{9E70EDFB-6320-D93F-7476-038F98C06C3A}"/>
              </a:ext>
            </a:extLst>
          </p:cNvPr>
          <p:cNvGrpSpPr/>
          <p:nvPr/>
        </p:nvGrpSpPr>
        <p:grpSpPr>
          <a:xfrm>
            <a:off x="0" y="14378892"/>
            <a:ext cx="13248416" cy="1321800"/>
            <a:chOff x="559825" y="14194643"/>
            <a:chExt cx="12676200" cy="1321800"/>
          </a:xfrm>
        </p:grpSpPr>
        <p:sp>
          <p:nvSpPr>
            <p:cNvPr id="10" name="Google Shape;147;p15">
              <a:extLst>
                <a:ext uri="{FF2B5EF4-FFF2-40B4-BE49-F238E27FC236}">
                  <a16:creationId xmlns:a16="http://schemas.microsoft.com/office/drawing/2014/main" id="{07B03735-DEF9-DA7F-7379-66FA21DEE431}"/>
                </a:ext>
              </a:extLst>
            </p:cNvPr>
            <p:cNvSpPr/>
            <p:nvPr/>
          </p:nvSpPr>
          <p:spPr>
            <a:xfrm>
              <a:off x="559825" y="14194643"/>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a:extLst>
                <a:ext uri="{FF2B5EF4-FFF2-40B4-BE49-F238E27FC236}">
                  <a16:creationId xmlns:a16="http://schemas.microsoft.com/office/drawing/2014/main" id="{DA3951F7-1B0D-FF5C-B0BA-F6392EE89B5C}"/>
                </a:ext>
              </a:extLst>
            </p:cNvPr>
            <p:cNvSpPr txBox="1"/>
            <p:nvPr/>
          </p:nvSpPr>
          <p:spPr>
            <a:xfrm>
              <a:off x="1214275" y="14392093"/>
              <a:ext cx="113673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Direct Laser Acceleration</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18" name="Group 17">
            <a:extLst>
              <a:ext uri="{FF2B5EF4-FFF2-40B4-BE49-F238E27FC236}">
                <a16:creationId xmlns:a16="http://schemas.microsoft.com/office/drawing/2014/main" id="{77F872E4-80BF-77C2-F166-4CBA102BBDE9}"/>
              </a:ext>
            </a:extLst>
          </p:cNvPr>
          <p:cNvGrpSpPr/>
          <p:nvPr/>
        </p:nvGrpSpPr>
        <p:grpSpPr>
          <a:xfrm>
            <a:off x="0" y="5273289"/>
            <a:ext cx="13248416" cy="1321800"/>
            <a:chOff x="738525" y="6147938"/>
            <a:chExt cx="12676200" cy="1321800"/>
          </a:xfrm>
        </p:grpSpPr>
        <p:sp>
          <p:nvSpPr>
            <p:cNvPr id="147" name="Google Shape;147;p15">
              <a:extLst>
                <a:ext uri="{FF2B5EF4-FFF2-40B4-BE49-F238E27FC236}">
                  <a16:creationId xmlns:a16="http://schemas.microsoft.com/office/drawing/2014/main" id="{04A3BDE3-372B-E35B-DE45-C3884BD8BD1F}"/>
                </a:ext>
              </a:extLst>
            </p:cNvPr>
            <p:cNvSpPr/>
            <p:nvPr/>
          </p:nvSpPr>
          <p:spPr>
            <a:xfrm>
              <a:off x="738525" y="6147938"/>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a:extLst>
                <a:ext uri="{FF2B5EF4-FFF2-40B4-BE49-F238E27FC236}">
                  <a16:creationId xmlns:a16="http://schemas.microsoft.com/office/drawing/2014/main" id="{D4D7AA2D-DC90-0B11-9105-1AC0554326DC}"/>
                </a:ext>
              </a:extLst>
            </p:cNvPr>
            <p:cNvSpPr txBox="1"/>
            <p:nvPr/>
          </p:nvSpPr>
          <p:spPr>
            <a:xfrm>
              <a:off x="1392975" y="6343507"/>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Overview</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2" name="Group 21">
            <a:extLst>
              <a:ext uri="{FF2B5EF4-FFF2-40B4-BE49-F238E27FC236}">
                <a16:creationId xmlns:a16="http://schemas.microsoft.com/office/drawing/2014/main" id="{F9089641-1E19-D610-931F-A38456C394F5}"/>
              </a:ext>
            </a:extLst>
          </p:cNvPr>
          <p:cNvGrpSpPr/>
          <p:nvPr/>
        </p:nvGrpSpPr>
        <p:grpSpPr>
          <a:xfrm>
            <a:off x="13833121" y="5275724"/>
            <a:ext cx="16434056" cy="1321800"/>
            <a:chOff x="15204721" y="15350292"/>
            <a:chExt cx="13478256" cy="1321800"/>
          </a:xfrm>
        </p:grpSpPr>
        <p:sp>
          <p:nvSpPr>
            <p:cNvPr id="160" name="Google Shape;160;p15">
              <a:extLst>
                <a:ext uri="{FF2B5EF4-FFF2-40B4-BE49-F238E27FC236}">
                  <a16:creationId xmlns:a16="http://schemas.microsoft.com/office/drawing/2014/main" id="{857DF300-63FB-A287-EBEF-6604CA9B2D55}"/>
                </a:ext>
              </a:extLst>
            </p:cNvPr>
            <p:cNvSpPr/>
            <p:nvPr/>
          </p:nvSpPr>
          <p:spPr>
            <a:xfrm>
              <a:off x="15204721" y="15350292"/>
              <a:ext cx="13478256"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a:extLst>
                <a:ext uri="{FF2B5EF4-FFF2-40B4-BE49-F238E27FC236}">
                  <a16:creationId xmlns:a16="http://schemas.microsoft.com/office/drawing/2014/main" id="{0A07B814-662B-64B6-3BAD-38184C7C050C}"/>
                </a:ext>
              </a:extLst>
            </p:cNvPr>
            <p:cNvSpPr txBox="1"/>
            <p:nvPr/>
          </p:nvSpPr>
          <p:spPr>
            <a:xfrm>
              <a:off x="16260199" y="15536483"/>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Ionization Shots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4" name="Group 23">
            <a:extLst>
              <a:ext uri="{FF2B5EF4-FFF2-40B4-BE49-F238E27FC236}">
                <a16:creationId xmlns:a16="http://schemas.microsoft.com/office/drawing/2014/main" id="{8D5B5BE8-61A3-E576-6C0E-48CF854E4D75}"/>
              </a:ext>
            </a:extLst>
          </p:cNvPr>
          <p:cNvGrpSpPr/>
          <p:nvPr/>
        </p:nvGrpSpPr>
        <p:grpSpPr>
          <a:xfrm>
            <a:off x="30818169" y="5262650"/>
            <a:ext cx="13026927" cy="1321800"/>
            <a:chOff x="30515425" y="18140879"/>
            <a:chExt cx="12676200" cy="1321800"/>
          </a:xfrm>
        </p:grpSpPr>
        <p:sp>
          <p:nvSpPr>
            <p:cNvPr id="168" name="Google Shape;168;p15">
              <a:extLst>
                <a:ext uri="{FF2B5EF4-FFF2-40B4-BE49-F238E27FC236}">
                  <a16:creationId xmlns:a16="http://schemas.microsoft.com/office/drawing/2014/main" id="{A5AF49DA-1616-B5D1-001C-8F091C33D9C2}"/>
                </a:ext>
              </a:extLst>
            </p:cNvPr>
            <p:cNvSpPr/>
            <p:nvPr/>
          </p:nvSpPr>
          <p:spPr>
            <a:xfrm>
              <a:off x="30515425" y="18140879"/>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a:extLst>
                <a:ext uri="{FF2B5EF4-FFF2-40B4-BE49-F238E27FC236}">
                  <a16:creationId xmlns:a16="http://schemas.microsoft.com/office/drawing/2014/main" id="{F07EC129-07D3-5E7C-02B4-ADF50F617A32}"/>
                </a:ext>
              </a:extLst>
            </p:cNvPr>
            <p:cNvSpPr txBox="1"/>
            <p:nvPr/>
          </p:nvSpPr>
          <p:spPr>
            <a:xfrm>
              <a:off x="30991175" y="18327069"/>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Conclusions &amp; Future Work</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pic>
        <p:nvPicPr>
          <p:cNvPr id="7" name="Picture 6" descr="Several images of a magnetic field&#10;&#10;AI-generated content may be incorrect.">
            <a:extLst>
              <a:ext uri="{FF2B5EF4-FFF2-40B4-BE49-F238E27FC236}">
                <a16:creationId xmlns:a16="http://schemas.microsoft.com/office/drawing/2014/main" id="{3C08D1DA-8D92-0CA7-C7B7-16E528644869}"/>
              </a:ext>
            </a:extLst>
          </p:cNvPr>
          <p:cNvPicPr>
            <a:picLocks noChangeAspect="1"/>
          </p:cNvPicPr>
          <p:nvPr/>
        </p:nvPicPr>
        <p:blipFill>
          <a:blip r:embed="rId15"/>
          <a:srcRect l="7091" t="7586" r="51532" b="2384"/>
          <a:stretch>
            <a:fillRect/>
          </a:stretch>
        </p:blipFill>
        <p:spPr>
          <a:xfrm>
            <a:off x="24005116" y="25658246"/>
            <a:ext cx="5612841" cy="7106347"/>
          </a:xfrm>
          <a:prstGeom prst="rect">
            <a:avLst/>
          </a:prstGeom>
          <a:ln>
            <a:solidFill>
              <a:srgbClr val="FF0000"/>
            </a:solidFill>
          </a:ln>
        </p:spPr>
      </p:pic>
      <p:sp>
        <p:nvSpPr>
          <p:cNvPr id="8" name="TextBox 7">
            <a:extLst>
              <a:ext uri="{FF2B5EF4-FFF2-40B4-BE49-F238E27FC236}">
                <a16:creationId xmlns:a16="http://schemas.microsoft.com/office/drawing/2014/main" id="{A50B8C7F-141E-E6E2-DCA8-DCA16149C13A}"/>
              </a:ext>
            </a:extLst>
          </p:cNvPr>
          <p:cNvSpPr txBox="1"/>
          <p:nvPr/>
        </p:nvSpPr>
        <p:spPr>
          <a:xfrm>
            <a:off x="24679582" y="25196581"/>
            <a:ext cx="4263908" cy="461665"/>
          </a:xfrm>
          <a:prstGeom prst="rect">
            <a:avLst/>
          </a:prstGeom>
          <a:noFill/>
          <a:ln>
            <a:solidFill>
              <a:srgbClr val="FF0000"/>
            </a:solid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50% He + 50% N: n</a:t>
            </a:r>
          </a:p>
        </p:txBody>
      </p:sp>
      <p:pic>
        <p:nvPicPr>
          <p:cNvPr id="6" name="Picture 5" descr="A graph of energy and electricity&#10;&#10;AI-generated content may be incorrect.">
            <a:extLst>
              <a:ext uri="{FF2B5EF4-FFF2-40B4-BE49-F238E27FC236}">
                <a16:creationId xmlns:a16="http://schemas.microsoft.com/office/drawing/2014/main" id="{9EE16F5A-1E25-A53E-EE9C-6EAC330D898B}"/>
              </a:ext>
            </a:extLst>
          </p:cNvPr>
          <p:cNvPicPr>
            <a:picLocks noChangeAspect="1"/>
          </p:cNvPicPr>
          <p:nvPr/>
        </p:nvPicPr>
        <p:blipFill>
          <a:blip r:embed="rId16"/>
          <a:stretch>
            <a:fillRect/>
          </a:stretch>
        </p:blipFill>
        <p:spPr>
          <a:xfrm>
            <a:off x="13883323" y="17067199"/>
            <a:ext cx="16357665" cy="6543066"/>
          </a:xfrm>
          <a:prstGeom prst="rect">
            <a:avLst/>
          </a:prstGeom>
        </p:spPr>
      </p:pic>
      <p:grpSp>
        <p:nvGrpSpPr>
          <p:cNvPr id="11" name="Group 10">
            <a:extLst>
              <a:ext uri="{FF2B5EF4-FFF2-40B4-BE49-F238E27FC236}">
                <a16:creationId xmlns:a16="http://schemas.microsoft.com/office/drawing/2014/main" id="{BCA9F4EE-0530-D030-8934-654CC51572D7}"/>
              </a:ext>
            </a:extLst>
          </p:cNvPr>
          <p:cNvGrpSpPr>
            <a:grpSpLocks noChangeAspect="1"/>
          </p:cNvGrpSpPr>
          <p:nvPr/>
        </p:nvGrpSpPr>
        <p:grpSpPr>
          <a:xfrm>
            <a:off x="32780287" y="18536302"/>
            <a:ext cx="3358768" cy="3204749"/>
            <a:chOff x="33556217" y="19368619"/>
            <a:chExt cx="4718076" cy="4501725"/>
          </a:xfrm>
        </p:grpSpPr>
        <p:grpSp>
          <p:nvGrpSpPr>
            <p:cNvPr id="13" name="Group 12">
              <a:extLst>
                <a:ext uri="{FF2B5EF4-FFF2-40B4-BE49-F238E27FC236}">
                  <a16:creationId xmlns:a16="http://schemas.microsoft.com/office/drawing/2014/main" id="{6DB02770-6985-C3C2-815E-2D3F3935459A}"/>
                </a:ext>
              </a:extLst>
            </p:cNvPr>
            <p:cNvGrpSpPr/>
            <p:nvPr/>
          </p:nvGrpSpPr>
          <p:grpSpPr>
            <a:xfrm>
              <a:off x="33556217" y="19390067"/>
              <a:ext cx="4635502" cy="4457700"/>
              <a:chOff x="3778250" y="1200150"/>
              <a:chExt cx="4635502" cy="4457700"/>
            </a:xfrm>
          </p:grpSpPr>
          <p:sp>
            <p:nvSpPr>
              <p:cNvPr id="41" name="Rectangle 40">
                <a:extLst>
                  <a:ext uri="{FF2B5EF4-FFF2-40B4-BE49-F238E27FC236}">
                    <a16:creationId xmlns:a16="http://schemas.microsoft.com/office/drawing/2014/main" id="{43123E28-9825-B3DC-2D91-170968554872}"/>
                  </a:ext>
                </a:extLst>
              </p:cNvPr>
              <p:cNvSpPr/>
              <p:nvPr/>
            </p:nvSpPr>
            <p:spPr>
              <a:xfrm>
                <a:off x="3778250" y="1200150"/>
                <a:ext cx="4635500" cy="445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7BACC286-8931-E387-10D3-EF7B8E54A14B}"/>
                  </a:ext>
                </a:extLst>
              </p:cNvPr>
              <p:cNvCxnSpPr/>
              <p:nvPr/>
            </p:nvCxnSpPr>
            <p:spPr>
              <a:xfrm>
                <a:off x="3778250" y="1200150"/>
                <a:ext cx="463550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8006825-72CC-EFBC-B09F-B664A6E1363B}"/>
                  </a:ext>
                </a:extLst>
              </p:cNvPr>
              <p:cNvCxnSpPr/>
              <p:nvPr/>
            </p:nvCxnSpPr>
            <p:spPr>
              <a:xfrm flipH="1">
                <a:off x="3778250" y="1200150"/>
                <a:ext cx="463550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D94B25C-91F3-BFFD-3B13-2F4A398509E5}"/>
                  </a:ext>
                </a:extLst>
              </p:cNvPr>
              <p:cNvCxnSpPr>
                <a:stCxn id="41" idx="0"/>
                <a:endCxn id="41" idx="2"/>
              </p:cNvCxnSpPr>
              <p:nvPr/>
            </p:nvCxnSpPr>
            <p:spPr>
              <a:xfrm>
                <a:off x="6096000" y="1200150"/>
                <a:ext cx="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BA35FDA-1E09-858C-4123-C0CC89D44052}"/>
                  </a:ext>
                </a:extLst>
              </p:cNvPr>
              <p:cNvCxnSpPr>
                <a:cxnSpLocks/>
                <a:stCxn id="41" idx="3"/>
                <a:endCxn id="41" idx="1"/>
              </p:cNvCxnSpPr>
              <p:nvPr/>
            </p:nvCxnSpPr>
            <p:spPr>
              <a:xfrm flipH="1">
                <a:off x="3778252" y="3429000"/>
                <a:ext cx="46355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9F0AA77B-04A7-0BBF-C2A3-1E9BFDF97B6C}"/>
                </a:ext>
              </a:extLst>
            </p:cNvPr>
            <p:cNvSpPr txBox="1"/>
            <p:nvPr/>
          </p:nvSpPr>
          <p:spPr>
            <a:xfrm>
              <a:off x="34620139" y="19368622"/>
              <a:ext cx="1507767"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41 𝜇m Mo</a:t>
              </a:r>
            </a:p>
          </p:txBody>
        </p:sp>
        <p:sp>
          <p:nvSpPr>
            <p:cNvPr id="23" name="TextBox 22">
              <a:extLst>
                <a:ext uri="{FF2B5EF4-FFF2-40B4-BE49-F238E27FC236}">
                  <a16:creationId xmlns:a16="http://schemas.microsoft.com/office/drawing/2014/main" id="{C938CB42-77BD-BFC2-3A88-A9FF7734C182}"/>
                </a:ext>
              </a:extLst>
            </p:cNvPr>
            <p:cNvSpPr txBox="1"/>
            <p:nvPr/>
          </p:nvSpPr>
          <p:spPr>
            <a:xfrm>
              <a:off x="33585724" y="20524012"/>
              <a:ext cx="1519154"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32 𝜇m </a:t>
              </a:r>
              <a:r>
                <a:rPr lang="en-US" sz="2400" dirty="0" err="1">
                  <a:latin typeface="Times New Roman" panose="02020603050405020304" pitchFamily="18" charset="0"/>
                  <a:cs typeface="Times New Roman" panose="02020603050405020304" pitchFamily="18" charset="0"/>
                </a:rPr>
                <a:t>Zr</a:t>
              </a:r>
              <a:endParaRPr lang="en-US" sz="24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CE2ABB6-15F6-8BA2-D1A2-3DEAE70E02FC}"/>
                </a:ext>
              </a:extLst>
            </p:cNvPr>
            <p:cNvSpPr txBox="1"/>
            <p:nvPr/>
          </p:nvSpPr>
          <p:spPr>
            <a:xfrm>
              <a:off x="33557429" y="21612835"/>
              <a:ext cx="1519154"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16 𝜇m </a:t>
              </a:r>
              <a:r>
                <a:rPr lang="en-US" sz="2400" dirty="0" err="1">
                  <a:latin typeface="Times New Roman" panose="02020603050405020304" pitchFamily="18" charset="0"/>
                  <a:cs typeface="Times New Roman" panose="02020603050405020304" pitchFamily="18" charset="0"/>
                </a:rPr>
                <a:t>Zr</a:t>
              </a:r>
              <a:endParaRPr lang="en-US" sz="2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CC024B2-412D-EB3E-AC38-0F6858C5490B}"/>
                </a:ext>
              </a:extLst>
            </p:cNvPr>
            <p:cNvSpPr txBox="1"/>
            <p:nvPr/>
          </p:nvSpPr>
          <p:spPr>
            <a:xfrm>
              <a:off x="34613338" y="22701658"/>
              <a:ext cx="1509011"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74 𝜇m Zn</a:t>
              </a:r>
            </a:p>
          </p:txBody>
        </p:sp>
        <p:sp>
          <p:nvSpPr>
            <p:cNvPr id="30" name="TextBox 29">
              <a:extLst>
                <a:ext uri="{FF2B5EF4-FFF2-40B4-BE49-F238E27FC236}">
                  <a16:creationId xmlns:a16="http://schemas.microsoft.com/office/drawing/2014/main" id="{7B033452-4D26-4988-36BC-D35EBBD0E64C}"/>
                </a:ext>
              </a:extLst>
            </p:cNvPr>
            <p:cNvSpPr txBox="1"/>
            <p:nvPr/>
          </p:nvSpPr>
          <p:spPr>
            <a:xfrm>
              <a:off x="35882631" y="22703039"/>
              <a:ext cx="1380699"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28 𝜇m Zn</a:t>
              </a:r>
            </a:p>
          </p:txBody>
        </p:sp>
        <p:sp>
          <p:nvSpPr>
            <p:cNvPr id="37" name="TextBox 36">
              <a:extLst>
                <a:ext uri="{FF2B5EF4-FFF2-40B4-BE49-F238E27FC236}">
                  <a16:creationId xmlns:a16="http://schemas.microsoft.com/office/drawing/2014/main" id="{5EB69AE5-3099-421E-9218-F118B9130F93}"/>
                </a:ext>
              </a:extLst>
            </p:cNvPr>
            <p:cNvSpPr txBox="1"/>
            <p:nvPr/>
          </p:nvSpPr>
          <p:spPr>
            <a:xfrm>
              <a:off x="36876747" y="21599731"/>
              <a:ext cx="1379602"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42 𝜇m Fe</a:t>
              </a:r>
            </a:p>
          </p:txBody>
        </p:sp>
        <p:sp>
          <p:nvSpPr>
            <p:cNvPr id="38" name="TextBox 37">
              <a:extLst>
                <a:ext uri="{FF2B5EF4-FFF2-40B4-BE49-F238E27FC236}">
                  <a16:creationId xmlns:a16="http://schemas.microsoft.com/office/drawing/2014/main" id="{84D8F963-03B9-5D6E-EC3E-619819914263}"/>
                </a:ext>
              </a:extLst>
            </p:cNvPr>
            <p:cNvSpPr txBox="1"/>
            <p:nvPr/>
          </p:nvSpPr>
          <p:spPr>
            <a:xfrm>
              <a:off x="36885917" y="20491361"/>
              <a:ext cx="1388376"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19 𝜇m Fe</a:t>
              </a:r>
            </a:p>
          </p:txBody>
        </p:sp>
        <p:sp>
          <p:nvSpPr>
            <p:cNvPr id="40" name="TextBox 39">
              <a:extLst>
                <a:ext uri="{FF2B5EF4-FFF2-40B4-BE49-F238E27FC236}">
                  <a16:creationId xmlns:a16="http://schemas.microsoft.com/office/drawing/2014/main" id="{3B8A3991-53B5-8212-C07E-80744F590A76}"/>
                </a:ext>
              </a:extLst>
            </p:cNvPr>
            <p:cNvSpPr txBox="1"/>
            <p:nvPr/>
          </p:nvSpPr>
          <p:spPr>
            <a:xfrm>
              <a:off x="35887568" y="19368619"/>
              <a:ext cx="1373212"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64 𝜇m </a:t>
              </a:r>
              <a:r>
                <a:rPr lang="en-US" sz="2400" dirty="0" err="1">
                  <a:latin typeface="Times New Roman" panose="02020603050405020304" pitchFamily="18" charset="0"/>
                  <a:cs typeface="Times New Roman" panose="02020603050405020304" pitchFamily="18" charset="0"/>
                </a:rPr>
                <a:t>Ti</a:t>
              </a:r>
              <a:endParaRPr lang="en-US" sz="2400" dirty="0">
                <a:latin typeface="Times New Roman" panose="02020603050405020304" pitchFamily="18" charset="0"/>
                <a:cs typeface="Times New Roman" panose="02020603050405020304" pitchFamily="18" charset="0"/>
              </a:endParaRPr>
            </a:p>
          </p:txBody>
        </p:sp>
      </p:grpSp>
      <p:sp>
        <p:nvSpPr>
          <p:cNvPr id="93" name="TextBox 92">
            <a:extLst>
              <a:ext uri="{FF2B5EF4-FFF2-40B4-BE49-F238E27FC236}">
                <a16:creationId xmlns:a16="http://schemas.microsoft.com/office/drawing/2014/main" id="{13B7B74D-5742-B918-FF98-C9706820721D}"/>
              </a:ext>
            </a:extLst>
          </p:cNvPr>
          <p:cNvSpPr txBox="1"/>
          <p:nvPr/>
        </p:nvSpPr>
        <p:spPr>
          <a:xfrm>
            <a:off x="30146851" y="21964863"/>
            <a:ext cx="8625640" cy="1569660"/>
          </a:xfrm>
          <a:prstGeom prst="rect">
            <a:avLst/>
          </a:prstGeom>
          <a:noFill/>
          <a:ln>
            <a:no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An EPPS measures X-rays along the straight-through beam path. The tile above illustrates the Ross filter wheel used for radiometry. The right figure shows the image plate scan immediately following the filter wheel that captures highest signal shot: pure N</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0.0229n</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551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a:extLst>
            <a:ext uri="{FF2B5EF4-FFF2-40B4-BE49-F238E27FC236}">
              <a16:creationId xmlns:a16="http://schemas.microsoft.com/office/drawing/2014/main" id="{B7591141-13CC-B084-ADD4-65C9A4BD8688}"/>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70E7D3D7-30EF-26A0-58FE-A148E62B7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8990" y="25664840"/>
            <a:ext cx="8945271" cy="68595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35D8C838-7BBD-1505-4192-0338D61F0477}"/>
              </a:ext>
            </a:extLst>
          </p:cNvPr>
          <p:cNvPicPr>
            <a:picLocks noChangeAspect="1"/>
          </p:cNvPicPr>
          <p:nvPr/>
        </p:nvPicPr>
        <p:blipFill rotWithShape="1">
          <a:blip r:embed="rId4"/>
          <a:srcRect l="753" t="13749" r="1266" b="868"/>
          <a:stretch/>
        </p:blipFill>
        <p:spPr>
          <a:xfrm>
            <a:off x="5778905" y="19819658"/>
            <a:ext cx="7489735" cy="3232881"/>
          </a:xfrm>
          <a:prstGeom prst="rect">
            <a:avLst/>
          </a:prstGeom>
        </p:spPr>
      </p:pic>
      <p:pic>
        <p:nvPicPr>
          <p:cNvPr id="21" name="Picture 20">
            <a:extLst>
              <a:ext uri="{FF2B5EF4-FFF2-40B4-BE49-F238E27FC236}">
                <a16:creationId xmlns:a16="http://schemas.microsoft.com/office/drawing/2014/main" id="{FB408E9D-80C2-E558-32CC-8AB51F5052FE}"/>
              </a:ext>
            </a:extLst>
          </p:cNvPr>
          <p:cNvPicPr>
            <a:picLocks noChangeAspect="1"/>
          </p:cNvPicPr>
          <p:nvPr/>
        </p:nvPicPr>
        <p:blipFill rotWithShape="1">
          <a:blip r:embed="rId5"/>
          <a:srcRect l="2797" t="7220" r="1612"/>
          <a:stretch/>
        </p:blipFill>
        <p:spPr>
          <a:xfrm>
            <a:off x="5699483" y="15747500"/>
            <a:ext cx="7612588" cy="3759625"/>
          </a:xfrm>
          <a:prstGeom prst="rect">
            <a:avLst/>
          </a:prstGeom>
        </p:spPr>
      </p:pic>
      <p:sp>
        <p:nvSpPr>
          <p:cNvPr id="149" name="Google Shape;149;p15">
            <a:extLst>
              <a:ext uri="{FF2B5EF4-FFF2-40B4-BE49-F238E27FC236}">
                <a16:creationId xmlns:a16="http://schemas.microsoft.com/office/drawing/2014/main" id="{144B0ABD-AF35-7B59-754E-59A46E264820}"/>
              </a:ext>
            </a:extLst>
          </p:cNvPr>
          <p:cNvSpPr txBox="1"/>
          <p:nvPr/>
        </p:nvSpPr>
        <p:spPr>
          <a:xfrm>
            <a:off x="-4887" y="6620018"/>
            <a:ext cx="13236025" cy="7617440"/>
          </a:xfrm>
          <a:prstGeom prst="rect">
            <a:avLst/>
          </a:prstGeom>
          <a:noFill/>
          <a:ln>
            <a:noFill/>
          </a:ln>
        </p:spPr>
        <p:txBody>
          <a:bodyPr spcFirstLastPara="1" wrap="square" lIns="91425" tIns="91425" rIns="91425" bIns="91425" anchor="t" anchorCtr="0">
            <a:spAutoFit/>
          </a:bodyPr>
          <a:lstStyle/>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Direct laser acceleration (DLA) offers a means of generating high-charge MeV to GeV electron beams.</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Prior experiments at OMEGA EP demonstrate that the efficacy of DLA is highly sensitive to laser geometry and channel formation.</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Experiments typically use helium gas targets due to its relatively low ionization threshold.</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We investigate the incorporation of ionization injection into a DLA experiment to enhance beam charge [1, 2].</a:t>
            </a:r>
          </a:p>
          <a:p>
            <a:pPr marL="463550" lvl="2"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Particle-in-cell simulations are used to further investigate schemes that utilize ionization injection to improve DLA performance.</a:t>
            </a:r>
          </a:p>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We find that by doping the target with heavier gases, a higher signal and more energetic yield of electrons may be obtained.</a:t>
            </a:r>
          </a:p>
        </p:txBody>
      </p:sp>
      <p:sp>
        <p:nvSpPr>
          <p:cNvPr id="144" name="Google Shape;144;p15">
            <a:extLst>
              <a:ext uri="{FF2B5EF4-FFF2-40B4-BE49-F238E27FC236}">
                <a16:creationId xmlns:a16="http://schemas.microsoft.com/office/drawing/2014/main" id="{9053A638-F6AA-C827-C3B2-BF16D81A665A}"/>
              </a:ext>
            </a:extLst>
          </p:cNvPr>
          <p:cNvSpPr/>
          <p:nvPr/>
        </p:nvSpPr>
        <p:spPr>
          <a:xfrm>
            <a:off x="-4887" y="19257"/>
            <a:ext cx="43863429" cy="5180865"/>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a:extLst>
              <a:ext uri="{FF2B5EF4-FFF2-40B4-BE49-F238E27FC236}">
                <a16:creationId xmlns:a16="http://schemas.microsoft.com/office/drawing/2014/main" id="{041D90E1-796B-AC6C-867D-3C7D776D5AE3}"/>
              </a:ext>
            </a:extLst>
          </p:cNvPr>
          <p:cNvSpPr txBox="1"/>
          <p:nvPr/>
        </p:nvSpPr>
        <p:spPr>
          <a:xfrm>
            <a:off x="4571229" y="715028"/>
            <a:ext cx="33880200" cy="1415742"/>
          </a:xfrm>
          <a:prstGeom prst="rect">
            <a:avLst/>
          </a:prstGeom>
          <a:noFill/>
          <a:ln>
            <a:noFill/>
          </a:ln>
        </p:spPr>
        <p:txBody>
          <a:bodyPr spcFirstLastPara="1" wrap="square" lIns="91425" tIns="91425" rIns="91425" bIns="91425" anchor="t" anchorCtr="0">
            <a:spAutoFit/>
          </a:bodyPr>
          <a:lstStyle/>
          <a:p>
            <a:pPr algn="just">
              <a:defRPr/>
            </a:pPr>
            <a:r>
              <a:rPr lang="en-US" sz="8000" b="1" dirty="0">
                <a:solidFill>
                  <a:schemeClr val="bg1"/>
                </a:solidFill>
                <a:latin typeface="Times New Roman" panose="02020603050405020304" pitchFamily="18" charset="0"/>
                <a:cs typeface="Times New Roman" panose="02020603050405020304" pitchFamily="18" charset="0"/>
              </a:rPr>
              <a:t>Harnessing Ionization Injection for Direct Laser Acceleration of Electrons</a:t>
            </a:r>
          </a:p>
        </p:txBody>
      </p:sp>
      <p:sp>
        <p:nvSpPr>
          <p:cNvPr id="146" name="Google Shape;146;p15">
            <a:extLst>
              <a:ext uri="{FF2B5EF4-FFF2-40B4-BE49-F238E27FC236}">
                <a16:creationId xmlns:a16="http://schemas.microsoft.com/office/drawing/2014/main" id="{45D3D028-E3AD-4E26-3316-0325E703AB66}"/>
              </a:ext>
            </a:extLst>
          </p:cNvPr>
          <p:cNvSpPr txBox="1"/>
          <p:nvPr/>
        </p:nvSpPr>
        <p:spPr>
          <a:xfrm>
            <a:off x="4571229" y="2349974"/>
            <a:ext cx="32904046" cy="2400627"/>
          </a:xfrm>
          <a:prstGeom prst="rect">
            <a:avLst/>
          </a:prstGeom>
          <a:noFill/>
          <a:ln>
            <a:noFill/>
          </a:ln>
        </p:spPr>
        <p:txBody>
          <a:bodyPr spcFirstLastPara="1" wrap="square" lIns="91425" tIns="91425" rIns="91425" bIns="91425" anchor="t" anchorCtr="0">
            <a:spAutoFit/>
          </a:bodyPr>
          <a:lstStyle/>
          <a:p>
            <a:r>
              <a:rPr lang="en-US" sz="4000" dirty="0">
                <a:solidFill>
                  <a:schemeClr val="bg1"/>
                </a:solidFill>
                <a:latin typeface="Times New Roman" panose="02020603050405020304" pitchFamily="18" charset="0"/>
                <a:cs typeface="Times New Roman" panose="02020603050405020304" pitchFamily="18" charset="0"/>
              </a:rPr>
              <a:t>Nicolas M. Kalem</a:t>
            </a:r>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 Veronica Contreras</a:t>
            </a:r>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Félicie</a:t>
            </a:r>
            <a:r>
              <a:rPr lang="en-US" sz="4000" dirty="0">
                <a:solidFill>
                  <a:schemeClr val="bg1"/>
                </a:solidFill>
                <a:latin typeface="Times New Roman" panose="02020603050405020304" pitchFamily="18" charset="0"/>
                <a:cs typeface="Times New Roman" panose="02020603050405020304" pitchFamily="18" charset="0"/>
              </a:rPr>
              <a:t> Albert</a:t>
            </a:r>
            <a:r>
              <a:rPr lang="en-US" sz="4000" baseline="30000" dirty="0">
                <a:solidFill>
                  <a:schemeClr val="bg1"/>
                </a:solidFill>
                <a:latin typeface="Times New Roman" panose="02020603050405020304" pitchFamily="18" charset="0"/>
                <a:cs typeface="Times New Roman" panose="02020603050405020304" pitchFamily="18" charset="0"/>
              </a:rPr>
              <a:t>2</a:t>
            </a:r>
            <a:r>
              <a:rPr lang="en-US" sz="4000" dirty="0">
                <a:solidFill>
                  <a:schemeClr val="bg1"/>
                </a:solidFill>
                <a:latin typeface="Times New Roman" panose="02020603050405020304" pitchFamily="18" charset="0"/>
                <a:cs typeface="Times New Roman" panose="02020603050405020304" pitchFamily="18" charset="0"/>
              </a:rPr>
              <a:t>, Alexey V. Arefiev</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 Hui Chen</a:t>
            </a:r>
            <a:r>
              <a:rPr lang="en-US" sz="4000" baseline="30000" dirty="0">
                <a:solidFill>
                  <a:schemeClr val="bg1"/>
                </a:solidFill>
                <a:latin typeface="Times New Roman" panose="02020603050405020304" pitchFamily="18" charset="0"/>
                <a:cs typeface="Times New Roman" panose="02020603050405020304" pitchFamily="18" charset="0"/>
              </a:rPr>
              <a:t>2</a:t>
            </a:r>
            <a:r>
              <a:rPr lang="en-US" sz="4000" dirty="0">
                <a:solidFill>
                  <a:schemeClr val="bg1"/>
                </a:solidFill>
                <a:latin typeface="Times New Roman" panose="02020603050405020304" pitchFamily="18" charset="0"/>
                <a:cs typeface="Times New Roman" panose="02020603050405020304" pitchFamily="18" charset="0"/>
              </a:rPr>
              <a:t>, Jessica Shaw</a:t>
            </a:r>
            <a:r>
              <a:rPr lang="en-US" sz="4000" baseline="30000" dirty="0">
                <a:solidFill>
                  <a:schemeClr val="bg1"/>
                </a:solidFill>
                <a:latin typeface="Times New Roman" panose="02020603050405020304" pitchFamily="18" charset="0"/>
                <a:cs typeface="Times New Roman" panose="02020603050405020304" pitchFamily="18" charset="0"/>
              </a:rPr>
              <a:t>4</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Hongmei</a:t>
            </a:r>
            <a:r>
              <a:rPr lang="en-US" sz="4000" dirty="0">
                <a:solidFill>
                  <a:schemeClr val="bg1"/>
                </a:solidFill>
                <a:latin typeface="Times New Roman" panose="02020603050405020304" pitchFamily="18" charset="0"/>
                <a:cs typeface="Times New Roman" panose="02020603050405020304" pitchFamily="18" charset="0"/>
              </a:rPr>
              <a:t> Tang</a:t>
            </a:r>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 Louise Willingale</a:t>
            </a:r>
            <a:r>
              <a:rPr lang="en-US" sz="4000" baseline="30000" dirty="0">
                <a:solidFill>
                  <a:schemeClr val="bg1"/>
                </a:solidFill>
                <a:latin typeface="Times New Roman" panose="02020603050405020304" pitchFamily="18" charset="0"/>
                <a:cs typeface="Times New Roman" panose="02020603050405020304" pitchFamily="18" charset="0"/>
              </a:rPr>
              <a:t>1</a:t>
            </a:r>
          </a:p>
          <a:p>
            <a:endParaRPr lang="en-US" sz="3600" baseline="30000" dirty="0">
              <a:solidFill>
                <a:schemeClr val="bg1"/>
              </a:solidFill>
              <a:latin typeface="Times New Roman" panose="02020603050405020304" pitchFamily="18" charset="0"/>
              <a:cs typeface="Times New Roman" panose="02020603050405020304" pitchFamily="18" charset="0"/>
            </a:endParaRPr>
          </a:p>
          <a:p>
            <a:r>
              <a:rPr lang="en-US" sz="4000" baseline="30000" dirty="0">
                <a:solidFill>
                  <a:schemeClr val="bg1"/>
                </a:solidFill>
                <a:latin typeface="Times New Roman" panose="02020603050405020304" pitchFamily="18" charset="0"/>
                <a:cs typeface="Times New Roman" panose="02020603050405020304" pitchFamily="18" charset="0"/>
              </a:rPr>
              <a:t>1</a:t>
            </a:r>
            <a:r>
              <a:rPr lang="en-US" sz="4000" dirty="0">
                <a:solidFill>
                  <a:schemeClr val="bg1"/>
                </a:solidFill>
                <a:latin typeface="Times New Roman" panose="02020603050405020304" pitchFamily="18" charset="0"/>
                <a:cs typeface="Times New Roman" panose="02020603050405020304" pitchFamily="18" charset="0"/>
              </a:rPr>
              <a:t>University of Michigan, Ann Arbor, MI, </a:t>
            </a:r>
            <a:r>
              <a:rPr lang="en-US" sz="4000" baseline="30000" dirty="0">
                <a:solidFill>
                  <a:schemeClr val="bg1"/>
                </a:solidFill>
                <a:latin typeface="Times New Roman" panose="02020603050405020304" pitchFamily="18" charset="0"/>
                <a:cs typeface="Times New Roman" panose="02020603050405020304" pitchFamily="18" charset="0"/>
              </a:rPr>
              <a:t>2</a:t>
            </a:r>
            <a:r>
              <a:rPr lang="en-US" sz="4000" dirty="0">
                <a:solidFill>
                  <a:schemeClr val="bg1"/>
                </a:solidFill>
                <a:latin typeface="Times New Roman" panose="02020603050405020304" pitchFamily="18" charset="0"/>
                <a:cs typeface="Times New Roman" panose="02020603050405020304" pitchFamily="18" charset="0"/>
              </a:rPr>
              <a:t>Lawrence Livermore National Laboratory, CA, </a:t>
            </a:r>
            <a:r>
              <a:rPr lang="en-US" sz="4000" baseline="30000" dirty="0">
                <a:solidFill>
                  <a:schemeClr val="bg1"/>
                </a:solidFill>
                <a:latin typeface="Times New Roman" panose="02020603050405020304" pitchFamily="18" charset="0"/>
                <a:cs typeface="Times New Roman" panose="02020603050405020304" pitchFamily="18" charset="0"/>
              </a:rPr>
              <a:t>3</a:t>
            </a:r>
            <a:r>
              <a:rPr lang="en-US" sz="4000" dirty="0">
                <a:solidFill>
                  <a:schemeClr val="bg1"/>
                </a:solidFill>
                <a:latin typeface="Times New Roman" panose="02020603050405020304" pitchFamily="18" charset="0"/>
                <a:cs typeface="Times New Roman" panose="02020603050405020304" pitchFamily="18" charset="0"/>
              </a:rPr>
              <a:t>University of California, San Diego, CA, Laboratory for Laser Energetics, Rochester, NY</a:t>
            </a:r>
          </a:p>
        </p:txBody>
      </p:sp>
      <p:sp>
        <p:nvSpPr>
          <p:cNvPr id="162" name="Google Shape;162;p15">
            <a:extLst>
              <a:ext uri="{FF2B5EF4-FFF2-40B4-BE49-F238E27FC236}">
                <a16:creationId xmlns:a16="http://schemas.microsoft.com/office/drawing/2014/main" id="{EE33FCDF-4D46-E931-17C1-03A3743B7566}"/>
              </a:ext>
            </a:extLst>
          </p:cNvPr>
          <p:cNvSpPr txBox="1"/>
          <p:nvPr/>
        </p:nvSpPr>
        <p:spPr>
          <a:xfrm>
            <a:off x="1" y="15695172"/>
            <a:ext cx="5771095" cy="11953242"/>
          </a:xfrm>
          <a:prstGeom prst="rect">
            <a:avLst/>
          </a:prstGeom>
          <a:noFill/>
          <a:ln>
            <a:noFill/>
          </a:ln>
        </p:spPr>
        <p:txBody>
          <a:bodyPr spcFirstLastPara="1" wrap="square" lIns="91425" tIns="91425" rIns="91425" bIns="91425" anchor="t" anchorCtr="0">
            <a:spAutoFit/>
          </a:bodyPr>
          <a:lstStyle/>
          <a:p>
            <a:pPr marL="463550" lvl="0" indent="-457200" algn="l" rtl="0">
              <a:lnSpc>
                <a:spcPct val="115000"/>
              </a:lnSpc>
              <a:spcBef>
                <a:spcPts val="0"/>
              </a:spcBef>
              <a:spcAft>
                <a:spcPts val="0"/>
              </a:spcAft>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DLA may occur when focusing a short-pulse laser to high intensities onto an </a:t>
            </a:r>
            <a:r>
              <a:rPr lang="en-US" sz="3500" dirty="0" err="1">
                <a:solidFill>
                  <a:schemeClr val="tx1"/>
                </a:solidFill>
                <a:latin typeface="Times New Roman" panose="02020603050405020304" pitchFamily="18" charset="0"/>
                <a:ea typeface="Roboto"/>
                <a:cs typeface="Times New Roman" panose="02020603050405020304" pitchFamily="18" charset="0"/>
                <a:sym typeface="Roboto"/>
              </a:rPr>
              <a:t>underdense</a:t>
            </a:r>
            <a:r>
              <a:rPr lang="en-US" sz="3500" dirty="0">
                <a:solidFill>
                  <a:schemeClr val="tx1"/>
                </a:solidFill>
                <a:latin typeface="Times New Roman" panose="02020603050405020304" pitchFamily="18" charset="0"/>
                <a:ea typeface="Roboto"/>
                <a:cs typeface="Times New Roman" panose="02020603050405020304" pitchFamily="18" charset="0"/>
                <a:sym typeface="Roboto"/>
              </a:rPr>
              <a:t> gas target.</a:t>
            </a:r>
          </a:p>
          <a:p>
            <a:pPr marL="463550"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The ponderomotive force expels electrons to form a channel, thereby self-generating transverse electric and azimuthal magnetic fields.</a:t>
            </a:r>
          </a:p>
          <a:p>
            <a:pPr marL="463550" lvl="7"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Slow ion expansion provides stability of the channel over the picosecond timescale.</a:t>
            </a:r>
          </a:p>
          <a:p>
            <a:pPr marL="463550" indent="-457200">
              <a:lnSpc>
                <a:spcPct val="115000"/>
              </a:lnSpc>
              <a:buClr>
                <a:srgbClr val="00274C"/>
              </a:buClr>
              <a:buSzPts val="3500"/>
              <a:buFont typeface="Arial" panose="020B0604020202020204" pitchFamily="34" charset="0"/>
              <a:buChar char="•"/>
            </a:pPr>
            <a:r>
              <a:rPr lang="en-US" sz="3500" dirty="0">
                <a:solidFill>
                  <a:schemeClr val="tx1"/>
                </a:solidFill>
                <a:latin typeface="Times New Roman" panose="02020603050405020304" pitchFamily="18" charset="0"/>
                <a:ea typeface="Roboto"/>
                <a:cs typeface="Times New Roman" panose="02020603050405020304" pitchFamily="18" charset="0"/>
                <a:sym typeface="Roboto"/>
              </a:rPr>
              <a:t>Channel fields induce </a:t>
            </a:r>
            <a:r>
              <a:rPr lang="en-US" sz="3500" dirty="0" err="1">
                <a:solidFill>
                  <a:schemeClr val="tx1"/>
                </a:solidFill>
                <a:latin typeface="Times New Roman" panose="02020603050405020304" pitchFamily="18" charset="0"/>
                <a:ea typeface="Roboto"/>
                <a:cs typeface="Times New Roman" panose="02020603050405020304" pitchFamily="18" charset="0"/>
                <a:sym typeface="Roboto"/>
              </a:rPr>
              <a:t>betatron</a:t>
            </a:r>
            <a:r>
              <a:rPr lang="en-US" sz="3500" dirty="0">
                <a:solidFill>
                  <a:schemeClr val="tx1"/>
                </a:solidFill>
                <a:latin typeface="Times New Roman" panose="02020603050405020304" pitchFamily="18" charset="0"/>
                <a:ea typeface="Roboto"/>
                <a:cs typeface="Times New Roman" panose="02020603050405020304" pitchFamily="18" charset="0"/>
                <a:sym typeface="Roboto"/>
              </a:rPr>
              <a:t> motion of electrons, leading to energy gain when resonance with the laser field is achieved.</a:t>
            </a:r>
          </a:p>
        </p:txBody>
      </p:sp>
      <p:sp>
        <p:nvSpPr>
          <p:cNvPr id="171" name="Google Shape;171;p15">
            <a:extLst>
              <a:ext uri="{FF2B5EF4-FFF2-40B4-BE49-F238E27FC236}">
                <a16:creationId xmlns:a16="http://schemas.microsoft.com/office/drawing/2014/main" id="{A54DB8AA-0121-487C-866A-187C8223A8B9}"/>
              </a:ext>
            </a:extLst>
          </p:cNvPr>
          <p:cNvSpPr txBox="1"/>
          <p:nvPr/>
        </p:nvSpPr>
        <p:spPr>
          <a:xfrm>
            <a:off x="30818169" y="6585834"/>
            <a:ext cx="13035487" cy="5032117"/>
          </a:xfrm>
          <a:prstGeom prst="rect">
            <a:avLst/>
          </a:prstGeom>
          <a:noFill/>
          <a:ln w="28575">
            <a:solidFill>
              <a:schemeClr val="tx1"/>
            </a:solidFill>
          </a:ln>
        </p:spPr>
        <p:txBody>
          <a:bodyPr spcFirstLastPara="1" wrap="square" lIns="91425" tIns="91425" rIns="91425" bIns="91425" anchor="t" anchorCtr="0">
            <a:spAutoFit/>
          </a:bodyPr>
          <a:lstStyle/>
          <a:p>
            <a:r>
              <a:rPr lang="en-US" sz="3500" dirty="0">
                <a:solidFill>
                  <a:schemeClr val="tx1"/>
                </a:solidFill>
                <a:latin typeface="Times New Roman" panose="02020603050405020304" pitchFamily="18" charset="0"/>
                <a:ea typeface="Roboto" panose="02000000000000000000" pitchFamily="2" charset="0"/>
                <a:cs typeface="Times New Roman" panose="02020603050405020304" pitchFamily="18" charset="0"/>
              </a:rPr>
              <a:t>Ultimately, we find that by incorporating ionization injection into a DLA experiment, a greater yield of low energy electrons may be obtained. Shots using varying gas target mixtures demonstrate a relationship between the percentage and weight of the dopant gas and the electron signal at different regions of the spectra. Preliminary simulations of a similar experimental setup reaffirm the expectation that higher Z gas targets induce greater electron densities, thereby leading to filamentation of the channel. Further experiments accounting for the relative electron densities of gases in a mixture need to be performed. </a:t>
            </a:r>
          </a:p>
        </p:txBody>
      </p:sp>
      <p:sp>
        <p:nvSpPr>
          <p:cNvPr id="174" name="Google Shape;174;p15">
            <a:extLst>
              <a:ext uri="{FF2B5EF4-FFF2-40B4-BE49-F238E27FC236}">
                <a16:creationId xmlns:a16="http://schemas.microsoft.com/office/drawing/2014/main" id="{A12E5153-466F-46AF-FAE8-05A3CA6C67C2}"/>
              </a:ext>
            </a:extLst>
          </p:cNvPr>
          <p:cNvSpPr txBox="1"/>
          <p:nvPr/>
        </p:nvSpPr>
        <p:spPr>
          <a:xfrm>
            <a:off x="30667450" y="25095238"/>
            <a:ext cx="13192412" cy="2031295"/>
          </a:xfrm>
          <a:prstGeom prst="rect">
            <a:avLst/>
          </a:prstGeom>
          <a:noFill/>
          <a:ln>
            <a:noFill/>
          </a:ln>
        </p:spPr>
        <p:txBody>
          <a:bodyPr spcFirstLastPara="1" wrap="square" lIns="91440" tIns="91425" rIns="91425" bIns="91425" anchor="t" anchorCtr="0">
            <a:spAutoFit/>
          </a:bodyPr>
          <a:lstStyle/>
          <a:p>
            <a:r>
              <a:rPr lang="en-US" sz="2400" dirty="0">
                <a:solidFill>
                  <a:schemeClr val="tx1"/>
                </a:solidFill>
                <a:latin typeface="Times New Roman" panose="02020603050405020304" pitchFamily="18" charset="0"/>
                <a:cs typeface="Times New Roman" panose="02020603050405020304" pitchFamily="18" charset="0"/>
              </a:rPr>
              <a:t>The experiment was conducted at the Omega Laser Facility with the beam time through the National Laser Users’ Facility user program. This material is based upon work supported by the Department of Energy [National Nuclear Security Administration] University of Rochester “National Inertial Confinement Fusion Program” under Award Number(s) DE-NA0004144. This material is based upon work supported by the Department of Energy National Nuclear Security Administration under Award</a:t>
            </a:r>
          </a:p>
        </p:txBody>
      </p:sp>
      <p:sp>
        <p:nvSpPr>
          <p:cNvPr id="177" name="Google Shape;177;p15">
            <a:extLst>
              <a:ext uri="{FF2B5EF4-FFF2-40B4-BE49-F238E27FC236}">
                <a16:creationId xmlns:a16="http://schemas.microsoft.com/office/drawing/2014/main" id="{2A4B0013-071B-4902-7AA8-3CE6D0282DA5}"/>
              </a:ext>
            </a:extLst>
          </p:cNvPr>
          <p:cNvSpPr txBox="1"/>
          <p:nvPr/>
        </p:nvSpPr>
        <p:spPr>
          <a:xfrm>
            <a:off x="30670911" y="30174412"/>
            <a:ext cx="13187632" cy="2662237"/>
          </a:xfrm>
          <a:prstGeom prst="rect">
            <a:avLst/>
          </a:prstGeom>
          <a:noFill/>
          <a:ln>
            <a:noFill/>
          </a:ln>
        </p:spPr>
        <p:txBody>
          <a:bodyPr spcFirstLastPara="1" wrap="square" lIns="91425" tIns="91425" rIns="91425" bIns="91425" anchor="t" anchorCtr="0">
            <a:spAutoFit/>
          </a:bodyPr>
          <a:lstStyle/>
          <a:p>
            <a:pPr marL="45720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McGuffey, C., et al. "Ionization induced trapping in a laser </a:t>
            </a:r>
            <a:r>
              <a:rPr lang="en-US" sz="2000" dirty="0" err="1">
                <a:solidFill>
                  <a:schemeClr val="tx1"/>
                </a:solidFill>
                <a:latin typeface="Times New Roman" panose="02020603050405020304" pitchFamily="18" charset="0"/>
                <a:cs typeface="Times New Roman" panose="02020603050405020304" pitchFamily="18" charset="0"/>
              </a:rPr>
              <a:t>wakefield</a:t>
            </a:r>
            <a:r>
              <a:rPr lang="en-US" sz="2000" dirty="0">
                <a:solidFill>
                  <a:schemeClr val="tx1"/>
                </a:solidFill>
                <a:latin typeface="Times New Roman" panose="02020603050405020304" pitchFamily="18" charset="0"/>
                <a:cs typeface="Times New Roman" panose="02020603050405020304" pitchFamily="18" charset="0"/>
              </a:rPr>
              <a:t> accelerator." </a:t>
            </a:r>
            <a:r>
              <a:rPr lang="en-US" sz="2000" i="1" dirty="0">
                <a:solidFill>
                  <a:schemeClr val="tx1"/>
                </a:solidFill>
                <a:latin typeface="Times New Roman" panose="02020603050405020304" pitchFamily="18" charset="0"/>
                <a:cs typeface="Times New Roman" panose="02020603050405020304" pitchFamily="18" charset="0"/>
              </a:rPr>
              <a:t>Physical review letters</a:t>
            </a:r>
            <a:r>
              <a:rPr lang="en-US" sz="2000" dirty="0">
                <a:solidFill>
                  <a:schemeClr val="tx1"/>
                </a:solidFill>
                <a:latin typeface="Times New Roman" panose="02020603050405020304" pitchFamily="18" charset="0"/>
                <a:cs typeface="Times New Roman" panose="02020603050405020304" pitchFamily="18" charset="0"/>
              </a:rPr>
              <a:t> 104.2 (2010): 025004. </a:t>
            </a:r>
          </a:p>
          <a:p>
            <a:pPr marL="45720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Shaw, J. L., et al. "Role of direct laser acceleration of electrons in a laser </a:t>
            </a:r>
            <a:r>
              <a:rPr lang="en-US" sz="2000" dirty="0" err="1">
                <a:solidFill>
                  <a:schemeClr val="tx1"/>
                </a:solidFill>
                <a:latin typeface="Times New Roman" panose="02020603050405020304" pitchFamily="18" charset="0"/>
                <a:cs typeface="Times New Roman" panose="02020603050405020304" pitchFamily="18" charset="0"/>
              </a:rPr>
              <a:t>wakefield</a:t>
            </a:r>
            <a:r>
              <a:rPr lang="en-US" sz="2000" dirty="0">
                <a:solidFill>
                  <a:schemeClr val="tx1"/>
                </a:solidFill>
                <a:latin typeface="Times New Roman" panose="02020603050405020304" pitchFamily="18" charset="0"/>
                <a:cs typeface="Times New Roman" panose="02020603050405020304" pitchFamily="18" charset="0"/>
              </a:rPr>
              <a:t> accelerator with ionization injection." </a:t>
            </a:r>
            <a:r>
              <a:rPr lang="en-US" sz="2000" i="1" dirty="0">
                <a:solidFill>
                  <a:schemeClr val="tx1"/>
                </a:solidFill>
                <a:latin typeface="Times New Roman" panose="02020603050405020304" pitchFamily="18" charset="0"/>
                <a:cs typeface="Times New Roman" panose="02020603050405020304" pitchFamily="18" charset="0"/>
              </a:rPr>
              <a:t>Physical review letters</a:t>
            </a:r>
            <a:r>
              <a:rPr lang="en-US" sz="2000" dirty="0">
                <a:solidFill>
                  <a:schemeClr val="tx1"/>
                </a:solidFill>
                <a:latin typeface="Times New Roman" panose="02020603050405020304" pitchFamily="18" charset="0"/>
                <a:cs typeface="Times New Roman" panose="02020603050405020304" pitchFamily="18" charset="0"/>
              </a:rPr>
              <a:t> 118.6 (2017): 064801. </a:t>
            </a:r>
          </a:p>
          <a:p>
            <a:pPr marL="457200" lvl="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Tang, H., et al. "The influence of laser focusing conditions on the direct laser acceleration of electrons." </a:t>
            </a:r>
            <a:r>
              <a:rPr lang="en-US" sz="2000" i="1" dirty="0">
                <a:solidFill>
                  <a:schemeClr val="tx1"/>
                </a:solidFill>
                <a:latin typeface="Times New Roman" panose="02020603050405020304" pitchFamily="18" charset="0"/>
                <a:cs typeface="Times New Roman" panose="02020603050405020304" pitchFamily="18" charset="0"/>
              </a:rPr>
              <a:t>New Journal of Physics</a:t>
            </a:r>
            <a:r>
              <a:rPr lang="en-US" sz="2000" dirty="0">
                <a:solidFill>
                  <a:schemeClr val="tx1"/>
                </a:solidFill>
                <a:latin typeface="Times New Roman" panose="02020603050405020304" pitchFamily="18" charset="0"/>
                <a:cs typeface="Times New Roman" panose="02020603050405020304" pitchFamily="18" charset="0"/>
              </a:rPr>
              <a:t> 26.5 (2024): 053010.</a:t>
            </a:r>
          </a:p>
          <a:p>
            <a:pPr marL="457200" lvl="0" indent="-457200">
              <a:lnSpc>
                <a:spcPct val="115000"/>
              </a:lnSpc>
              <a:buClr>
                <a:srgbClr val="00274C"/>
              </a:buClr>
              <a:buSzPct val="1000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Tang, </a:t>
            </a:r>
            <a:r>
              <a:rPr lang="en-US" sz="2000" dirty="0" err="1">
                <a:solidFill>
                  <a:schemeClr val="tx1"/>
                </a:solidFill>
                <a:latin typeface="Times New Roman" panose="02020603050405020304" pitchFamily="18" charset="0"/>
                <a:cs typeface="Times New Roman" panose="02020603050405020304" pitchFamily="18" charset="0"/>
              </a:rPr>
              <a:t>Hongmei</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a:solidFill>
                  <a:schemeClr val="tx1"/>
                </a:solidFill>
                <a:latin typeface="Times New Roman" panose="02020603050405020304" pitchFamily="18" charset="0"/>
                <a:cs typeface="Times New Roman" panose="02020603050405020304" pitchFamily="18" charset="0"/>
              </a:rPr>
              <a:t>The Measurement and Optimization of Direct Laser Acceleration</a:t>
            </a:r>
            <a:r>
              <a:rPr lang="en-US" sz="2000" dirty="0">
                <a:solidFill>
                  <a:schemeClr val="tx1"/>
                </a:solidFill>
                <a:latin typeface="Times New Roman" panose="02020603050405020304" pitchFamily="18" charset="0"/>
                <a:cs typeface="Times New Roman" panose="02020603050405020304" pitchFamily="18" charset="0"/>
              </a:rPr>
              <a:t>. Diss. University of Michigan, 2023.</a:t>
            </a:r>
            <a:endParaRPr lang="en-US" sz="2000" dirty="0">
              <a:solidFill>
                <a:schemeClr val="tx1"/>
              </a:solidFill>
              <a:latin typeface="Times New Roman" panose="02020603050405020304" pitchFamily="18" charset="0"/>
              <a:ea typeface="Roboto"/>
              <a:cs typeface="Times New Roman" panose="02020603050405020304" pitchFamily="18" charset="0"/>
              <a:sym typeface="Roboto"/>
            </a:endParaRPr>
          </a:p>
        </p:txBody>
      </p:sp>
      <p:pic>
        <p:nvPicPr>
          <p:cNvPr id="184" name="Google Shape;184;p15">
            <a:extLst>
              <a:ext uri="{FF2B5EF4-FFF2-40B4-BE49-F238E27FC236}">
                <a16:creationId xmlns:a16="http://schemas.microsoft.com/office/drawing/2014/main" id="{F62A0C21-2ADA-4931-304C-932AA0B9744E}"/>
              </a:ext>
            </a:extLst>
          </p:cNvPr>
          <p:cNvPicPr preferRelativeResize="0">
            <a:picLocks noChangeAspect="1"/>
          </p:cNvPicPr>
          <p:nvPr/>
        </p:nvPicPr>
        <p:blipFill rotWithShape="1">
          <a:blip r:embed="rId6">
            <a:alphaModFix/>
          </a:blip>
          <a:srcRect t="10248" r="25639" b="47784"/>
          <a:stretch/>
        </p:blipFill>
        <p:spPr>
          <a:xfrm>
            <a:off x="29425148" y="45585"/>
            <a:ext cx="14466052" cy="5191953"/>
          </a:xfrm>
          <a:prstGeom prst="rect">
            <a:avLst/>
          </a:prstGeom>
          <a:noFill/>
          <a:ln>
            <a:noFill/>
          </a:ln>
        </p:spPr>
      </p:pic>
      <p:pic>
        <p:nvPicPr>
          <p:cNvPr id="3" name="Picture 2">
            <a:extLst>
              <a:ext uri="{FF2B5EF4-FFF2-40B4-BE49-F238E27FC236}">
                <a16:creationId xmlns:a16="http://schemas.microsoft.com/office/drawing/2014/main" id="{6C62BF58-8992-E2D6-747C-004A7E7920D8}"/>
              </a:ext>
            </a:extLst>
          </p:cNvPr>
          <p:cNvPicPr>
            <a:picLocks noChangeAspect="1"/>
          </p:cNvPicPr>
          <p:nvPr/>
        </p:nvPicPr>
        <p:blipFill rotWithShape="1">
          <a:blip r:embed="rId7"/>
          <a:srcRect t="11146" b="27493"/>
          <a:stretch/>
        </p:blipFill>
        <p:spPr>
          <a:xfrm>
            <a:off x="37061419" y="263384"/>
            <a:ext cx="7134942" cy="4378055"/>
          </a:xfrm>
          <a:prstGeom prst="rect">
            <a:avLst/>
          </a:prstGeom>
        </p:spPr>
      </p:pic>
      <p:pic>
        <p:nvPicPr>
          <p:cNvPr id="130" name="Picture 129">
            <a:extLst>
              <a:ext uri="{FF2B5EF4-FFF2-40B4-BE49-F238E27FC236}">
                <a16:creationId xmlns:a16="http://schemas.microsoft.com/office/drawing/2014/main" id="{74937260-AB80-F1A5-9F55-2ADB86B0304A}"/>
              </a:ext>
            </a:extLst>
          </p:cNvPr>
          <p:cNvPicPr>
            <a:picLocks noChangeAspect="1"/>
          </p:cNvPicPr>
          <p:nvPr/>
        </p:nvPicPr>
        <p:blipFill>
          <a:blip r:embed="rId8"/>
          <a:stretch>
            <a:fillRect/>
          </a:stretch>
        </p:blipFill>
        <p:spPr>
          <a:xfrm>
            <a:off x="41413386" y="27094450"/>
            <a:ext cx="2306983" cy="1119364"/>
          </a:xfrm>
          <a:prstGeom prst="rect">
            <a:avLst/>
          </a:prstGeom>
        </p:spPr>
      </p:pic>
      <p:sp>
        <p:nvSpPr>
          <p:cNvPr id="2" name="TextBox 1">
            <a:extLst>
              <a:ext uri="{FF2B5EF4-FFF2-40B4-BE49-F238E27FC236}">
                <a16:creationId xmlns:a16="http://schemas.microsoft.com/office/drawing/2014/main" id="{F44F4914-8478-3DA5-03E0-46DEE5CB9827}"/>
              </a:ext>
            </a:extLst>
          </p:cNvPr>
          <p:cNvSpPr txBox="1"/>
          <p:nvPr/>
        </p:nvSpPr>
        <p:spPr>
          <a:xfrm>
            <a:off x="13833121" y="6630391"/>
            <a:ext cx="16434056" cy="6555641"/>
          </a:xfrm>
          <a:prstGeom prst="rect">
            <a:avLst/>
          </a:prstGeom>
          <a:noFill/>
          <a:ln>
            <a:noFill/>
          </a:ln>
        </p:spPr>
        <p:txBody>
          <a:bodyPr wrap="square" rtlCol="0">
            <a:spAutoFit/>
          </a:bodyPr>
          <a:lstStyle/>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Beamline 1 is focused onto a gas target using f/5 at best compression.</a:t>
            </a:r>
          </a:p>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The gas is supplied at 170 PSI through a tilted M5-2 nozzle to ensure a density down-ramp profile [3].</a:t>
            </a:r>
          </a:p>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The adjusted He density is 0.0229n</a:t>
            </a:r>
            <a:r>
              <a:rPr lang="en-US" sz="3500" baseline="-25000" dirty="0">
                <a:solidFill>
                  <a:schemeClr val="tx1"/>
                </a:solidFill>
                <a:latin typeface="Times New Roman" panose="02020603050405020304" pitchFamily="18" charset="0"/>
                <a:cs typeface="Times New Roman" panose="02020603050405020304" pitchFamily="18" charset="0"/>
              </a:rPr>
              <a:t>c</a:t>
            </a:r>
            <a:r>
              <a:rPr lang="en-US" sz="3500" dirty="0">
                <a:solidFill>
                  <a:schemeClr val="tx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By doping the target with heavier gases that are fully ionized near the peak intensity, electrons are generated inside a preformed channel.</a:t>
            </a:r>
          </a:p>
          <a:p>
            <a:pPr marL="285750" lvl="3"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An increased electron beam charge may be achieved.</a:t>
            </a:r>
          </a:p>
          <a:p>
            <a:pPr marL="285750" lvl="3"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The average electron energy remains consistent.</a:t>
            </a:r>
          </a:p>
          <a:p>
            <a:pPr marL="285750" lvl="3"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The number of low-energy </a:t>
            </a:r>
            <a:r>
              <a:rPr lang="en-US" sz="3500" dirty="0" err="1">
                <a:solidFill>
                  <a:schemeClr val="tx1"/>
                </a:solidFill>
                <a:latin typeface="Times New Roman" panose="02020603050405020304" pitchFamily="18" charset="0"/>
                <a:cs typeface="Times New Roman" panose="02020603050405020304" pitchFamily="18" charset="0"/>
              </a:rPr>
              <a:t>betatron</a:t>
            </a:r>
            <a:r>
              <a:rPr lang="en-US" sz="3500" dirty="0">
                <a:solidFill>
                  <a:schemeClr val="tx1"/>
                </a:solidFill>
                <a:latin typeface="Times New Roman" panose="02020603050405020304" pitchFamily="18" charset="0"/>
                <a:cs typeface="Times New Roman" panose="02020603050405020304" pitchFamily="18" charset="0"/>
              </a:rPr>
              <a:t> X-rays was also observed to increase through ionization injection.</a:t>
            </a:r>
          </a:p>
          <a:p>
            <a:pPr marL="285750" lvl="3" indent="-285750">
              <a:buFont typeface="Arial" panose="020B0604020202020204" pitchFamily="34" charset="0"/>
              <a:buChar char="•"/>
            </a:pPr>
            <a:r>
              <a:rPr lang="en-US" sz="3500" dirty="0">
                <a:solidFill>
                  <a:schemeClr val="tx1"/>
                </a:solidFill>
                <a:latin typeface="Times New Roman" panose="02020603050405020304" pitchFamily="18" charset="0"/>
                <a:cs typeface="Times New Roman" panose="02020603050405020304" pitchFamily="18" charset="0"/>
              </a:rPr>
              <a:t>Channel filamentation, delayed ionization, and relative density of heavy gases may limit the efficacy of DLA.</a:t>
            </a:r>
          </a:p>
        </p:txBody>
      </p:sp>
      <p:pic>
        <p:nvPicPr>
          <p:cNvPr id="14" name="Picture 13">
            <a:extLst>
              <a:ext uri="{FF2B5EF4-FFF2-40B4-BE49-F238E27FC236}">
                <a16:creationId xmlns:a16="http://schemas.microsoft.com/office/drawing/2014/main" id="{79B49D90-7494-FBC0-3CF7-CE58B22294FB}"/>
              </a:ext>
            </a:extLst>
          </p:cNvPr>
          <p:cNvPicPr>
            <a:picLocks noChangeAspect="1"/>
          </p:cNvPicPr>
          <p:nvPr/>
        </p:nvPicPr>
        <p:blipFill>
          <a:blip r:embed="rId9"/>
          <a:stretch>
            <a:fillRect/>
          </a:stretch>
        </p:blipFill>
        <p:spPr>
          <a:xfrm>
            <a:off x="152448" y="407762"/>
            <a:ext cx="4469151" cy="4469151"/>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C00F88-3ACD-D9A2-D2BA-7778F5F378CB}"/>
                  </a:ext>
                </a:extLst>
              </p:cNvPr>
              <p:cNvSpPr txBox="1"/>
              <p:nvPr/>
            </p:nvSpPr>
            <p:spPr>
              <a:xfrm>
                <a:off x="-19302" y="27826290"/>
                <a:ext cx="13866711" cy="3862596"/>
              </a:xfrm>
              <a:prstGeom prst="rect">
                <a:avLst/>
              </a:prstGeom>
              <a:noFill/>
              <a:ln>
                <a:noFill/>
              </a:ln>
            </p:spPr>
            <p:txBody>
              <a:bodyPr wrap="square" rtlCol="0">
                <a:spAutoFit/>
              </a:bodyPr>
              <a:lstStyle/>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Ionization for varying mixtures of He, N, and </a:t>
                </a:r>
                <a:r>
                  <a:rPr lang="en-US" sz="3500" dirty="0" err="1">
                    <a:latin typeface="Times New Roman" panose="02020603050405020304" pitchFamily="18" charset="0"/>
                    <a:cs typeface="Times New Roman" panose="02020603050405020304" pitchFamily="18" charset="0"/>
                  </a:rPr>
                  <a:t>Ar</a:t>
                </a:r>
                <a:r>
                  <a:rPr lang="en-US" sz="3500" dirty="0">
                    <a:latin typeface="Times New Roman" panose="02020603050405020304" pitchFamily="18" charset="0"/>
                    <a:cs typeface="Times New Roman" panose="02020603050405020304" pitchFamily="18" charset="0"/>
                  </a:rPr>
                  <a:t> was simulated using the OSIRIS PIC framework.</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The simulation laser parameters mimic that of the full-energy shots.</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The gas length is 20% that of experiment. </a:t>
                </a:r>
              </a:p>
              <a:p>
                <a:pPr marL="457200" indent="-457200">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Different densities, i.e. backing pressures, were investigated.</a:t>
                </a:r>
              </a:p>
              <a:p>
                <a:pPr marL="457200" indent="-457200">
                  <a:buFont typeface="Arial" panose="020B0604020202020204" pitchFamily="34" charset="0"/>
                  <a:buChar char="•"/>
                </a:pPr>
                <a14:m>
                  <m:oMath xmlns:m="http://schemas.openxmlformats.org/officeDocument/2006/math">
                    <m:r>
                      <a:rPr lang="en-US" sz="3500" b="0" i="1" smtClean="0">
                        <a:latin typeface="Cambria Math" panose="02040503050406030204" pitchFamily="18" charset="0"/>
                        <a:cs typeface="Times New Roman" panose="02020603050405020304" pitchFamily="18" charset="0"/>
                      </a:rPr>
                      <m:t>𝑛</m:t>
                    </m:r>
                    <m:r>
                      <a:rPr lang="en-US" sz="3500" b="0" i="1" smtClean="0">
                        <a:latin typeface="Cambria Math" panose="02040503050406030204" pitchFamily="18" charset="0"/>
                        <a:cs typeface="Times New Roman" panose="02020603050405020304" pitchFamily="18" charset="0"/>
                      </a:rPr>
                      <m:t>=0.0229</m:t>
                    </m:r>
                    <m:sSub>
                      <m:sSubPr>
                        <m:ctrlPr>
                          <a:rPr lang="en-US" sz="3500" b="0" i="1" smtClean="0">
                            <a:latin typeface="Cambria Math" panose="02040503050406030204" pitchFamily="18" charset="0"/>
                            <a:cs typeface="Times New Roman" panose="02020603050405020304" pitchFamily="18" charset="0"/>
                          </a:rPr>
                        </m:ctrlPr>
                      </m:sSubPr>
                      <m:e>
                        <m:r>
                          <a:rPr lang="en-US" sz="3500" b="0" i="1" smtClean="0">
                            <a:latin typeface="Cambria Math" panose="02040503050406030204" pitchFamily="18" charset="0"/>
                            <a:cs typeface="Times New Roman" panose="02020603050405020304" pitchFamily="18" charset="0"/>
                          </a:rPr>
                          <m:t>𝑛</m:t>
                        </m:r>
                      </m:e>
                      <m:sub>
                        <m:r>
                          <a:rPr lang="en-US" sz="3500" b="0" i="1" smtClean="0">
                            <a:latin typeface="Cambria Math" panose="02040503050406030204" pitchFamily="18" charset="0"/>
                            <a:cs typeface="Times New Roman" panose="02020603050405020304" pitchFamily="18" charset="0"/>
                          </a:rPr>
                          <m:t>𝑐</m:t>
                        </m:r>
                      </m:sub>
                    </m:sSub>
                  </m:oMath>
                </a14:m>
                <a:endParaRPr lang="en-US" sz="3500" dirty="0">
                  <a:latin typeface="Times New Roman" panose="02020603050405020304" pitchFamily="18" charset="0"/>
                  <a:cs typeface="Times New Roman" panose="02020603050405020304" pitchFamily="18" charset="0"/>
                </a:endParaRPr>
              </a:p>
              <a:p>
                <a:endParaRPr lang="en-US" sz="35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B2C00F88-3ACD-D9A2-D2BA-7778F5F378CB}"/>
                  </a:ext>
                </a:extLst>
              </p:cNvPr>
              <p:cNvSpPr txBox="1">
                <a:spLocks noRot="1" noChangeAspect="1" noMove="1" noResize="1" noEditPoints="1" noAdjustHandles="1" noChangeArrowheads="1" noChangeShapeType="1" noTextEdit="1"/>
              </p:cNvSpPr>
              <p:nvPr/>
            </p:nvSpPr>
            <p:spPr>
              <a:xfrm>
                <a:off x="-19302" y="27826290"/>
                <a:ext cx="13866711" cy="3862596"/>
              </a:xfrm>
              <a:prstGeom prst="rect">
                <a:avLst/>
              </a:prstGeom>
              <a:blipFill>
                <a:blip r:embed="rId10"/>
                <a:stretch>
                  <a:fillRect l="-1098" t="-2295" r="-640"/>
                </a:stretch>
              </a:blipFill>
              <a:ln>
                <a:noFill/>
              </a:ln>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86E4116-9825-48DC-B5D2-C3D21E10F2D9}"/>
              </a:ext>
            </a:extLst>
          </p:cNvPr>
          <p:cNvPicPr>
            <a:picLocks noChangeAspect="1"/>
          </p:cNvPicPr>
          <p:nvPr/>
        </p:nvPicPr>
        <p:blipFill rotWithShape="1">
          <a:blip r:embed="rId11"/>
          <a:srcRect t="3885" r="6220"/>
          <a:stretch>
            <a:fillRect/>
          </a:stretch>
        </p:blipFill>
        <p:spPr>
          <a:xfrm>
            <a:off x="31825809" y="13242762"/>
            <a:ext cx="11919510" cy="8939632"/>
          </a:xfrm>
          <a:prstGeom prst="rect">
            <a:avLst/>
          </a:prstGeom>
        </p:spPr>
      </p:pic>
      <p:pic>
        <p:nvPicPr>
          <p:cNvPr id="44" name="Picture 43">
            <a:extLst>
              <a:ext uri="{FF2B5EF4-FFF2-40B4-BE49-F238E27FC236}">
                <a16:creationId xmlns:a16="http://schemas.microsoft.com/office/drawing/2014/main" id="{D19346A3-E4D8-4549-3072-54B1D58B7CD6}"/>
              </a:ext>
            </a:extLst>
          </p:cNvPr>
          <p:cNvPicPr>
            <a:picLocks noChangeAspect="1"/>
          </p:cNvPicPr>
          <p:nvPr/>
        </p:nvPicPr>
        <p:blipFill>
          <a:blip r:embed="rId12"/>
          <a:stretch>
            <a:fillRect/>
          </a:stretch>
        </p:blipFill>
        <p:spPr>
          <a:xfrm>
            <a:off x="6731662" y="23092014"/>
            <a:ext cx="6263671" cy="4463028"/>
          </a:xfrm>
          <a:prstGeom prst="rect">
            <a:avLst/>
          </a:prstGeom>
        </p:spPr>
      </p:pic>
      <p:graphicFrame>
        <p:nvGraphicFramePr>
          <p:cNvPr id="16" name="Table 15">
            <a:extLst>
              <a:ext uri="{FF2B5EF4-FFF2-40B4-BE49-F238E27FC236}">
                <a16:creationId xmlns:a16="http://schemas.microsoft.com/office/drawing/2014/main" id="{CA1AFD6C-B3D8-098A-A6EA-E9F5261FDF93}"/>
              </a:ext>
            </a:extLst>
          </p:cNvPr>
          <p:cNvGraphicFramePr>
            <a:graphicFrameLocks noGrp="1"/>
          </p:cNvGraphicFramePr>
          <p:nvPr/>
        </p:nvGraphicFramePr>
        <p:xfrm>
          <a:off x="13974063" y="13590831"/>
          <a:ext cx="16852666" cy="3474720"/>
        </p:xfrm>
        <a:graphic>
          <a:graphicData uri="http://schemas.openxmlformats.org/drawingml/2006/table">
            <a:tbl>
              <a:tblPr firstRow="1" firstCol="1" bandRow="1">
                <a:tableStyleId>{5C22544A-7EE6-4342-B048-85BDC9FD1C3A}</a:tableStyleId>
              </a:tblPr>
              <a:tblGrid>
                <a:gridCol w="3850709">
                  <a:extLst>
                    <a:ext uri="{9D8B030D-6E8A-4147-A177-3AD203B41FA5}">
                      <a16:colId xmlns:a16="http://schemas.microsoft.com/office/drawing/2014/main" val="492497335"/>
                    </a:ext>
                  </a:extLst>
                </a:gridCol>
                <a:gridCol w="3198985">
                  <a:extLst>
                    <a:ext uri="{9D8B030D-6E8A-4147-A177-3AD203B41FA5}">
                      <a16:colId xmlns:a16="http://schemas.microsoft.com/office/drawing/2014/main" val="4089401180"/>
                    </a:ext>
                  </a:extLst>
                </a:gridCol>
                <a:gridCol w="1590071">
                  <a:extLst>
                    <a:ext uri="{9D8B030D-6E8A-4147-A177-3AD203B41FA5}">
                      <a16:colId xmlns:a16="http://schemas.microsoft.com/office/drawing/2014/main" val="746543440"/>
                    </a:ext>
                  </a:extLst>
                </a:gridCol>
                <a:gridCol w="2714553">
                  <a:extLst>
                    <a:ext uri="{9D8B030D-6E8A-4147-A177-3AD203B41FA5}">
                      <a16:colId xmlns:a16="http://schemas.microsoft.com/office/drawing/2014/main" val="2316710006"/>
                    </a:ext>
                  </a:extLst>
                </a:gridCol>
                <a:gridCol w="2985662">
                  <a:extLst>
                    <a:ext uri="{9D8B030D-6E8A-4147-A177-3AD203B41FA5}">
                      <a16:colId xmlns:a16="http://schemas.microsoft.com/office/drawing/2014/main" val="3921634729"/>
                    </a:ext>
                  </a:extLst>
                </a:gridCol>
                <a:gridCol w="2512686">
                  <a:extLst>
                    <a:ext uri="{9D8B030D-6E8A-4147-A177-3AD203B41FA5}">
                      <a16:colId xmlns:a16="http://schemas.microsoft.com/office/drawing/2014/main" val="946772947"/>
                    </a:ext>
                  </a:extLst>
                </a:gridCol>
              </a:tblGrid>
              <a:tr h="370840">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Laser Energy (J)</a:t>
                      </a:r>
                    </a:p>
                  </a:txBody>
                  <a:tcPr/>
                </a:tc>
                <a:tc>
                  <a:txBody>
                    <a:bodyPr/>
                    <a:lstStyle/>
                    <a:p>
                      <a:r>
                        <a:rPr lang="en-US" sz="3200" dirty="0">
                          <a:latin typeface="Times New Roman" panose="02020603050405020304" pitchFamily="18" charset="0"/>
                          <a:cs typeface="Times New Roman" panose="02020603050405020304" pitchFamily="18" charset="0"/>
                        </a:rPr>
                        <a:t>a</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a:latin typeface="Times New Roman" panose="02020603050405020304" pitchFamily="18" charset="0"/>
                          <a:cs typeface="Times New Roman" panose="02020603050405020304" pitchFamily="18" charset="0"/>
                        </a:rPr>
                        <a:t>E</a:t>
                      </a:r>
                      <a:r>
                        <a:rPr lang="en-US" sz="3200" baseline="-25000" dirty="0" err="1">
                          <a:latin typeface="Times New Roman" panose="02020603050405020304" pitchFamily="18" charset="0"/>
                          <a:cs typeface="Times New Roman" panose="02020603050405020304" pitchFamily="18" charset="0"/>
                        </a:rPr>
                        <a:t>avg</a:t>
                      </a:r>
                      <a:r>
                        <a:rPr lang="en-US" sz="3200" baseline="0" dirty="0">
                          <a:latin typeface="Times New Roman" panose="02020603050405020304" pitchFamily="18" charset="0"/>
                          <a:cs typeface="Times New Roman" panose="02020603050405020304" pitchFamily="18" charset="0"/>
                        </a:rPr>
                        <a:t> (MeV)</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f(</a:t>
                      </a:r>
                      <a:r>
                        <a:rPr lang="en-US" sz="3200" dirty="0" err="1">
                          <a:latin typeface="Times New Roman" panose="02020603050405020304" pitchFamily="18" charset="0"/>
                          <a:cs typeface="Times New Roman" panose="02020603050405020304" pitchFamily="18" charset="0"/>
                        </a:rPr>
                        <a:t>Q</a:t>
                      </a:r>
                      <a:r>
                        <a:rPr lang="en-US" sz="3200" baseline="-25000" dirty="0" err="1">
                          <a:latin typeface="Times New Roman" panose="02020603050405020304" pitchFamily="18" charset="0"/>
                          <a:cs typeface="Times New Roman" panose="02020603050405020304" pitchFamily="18" charset="0"/>
                        </a:rPr>
                        <a:t>beam</a:t>
                      </a:r>
                      <a:r>
                        <a:rPr lang="en-US" sz="3200" baseline="0" dirty="0">
                          <a:latin typeface="Times New Roman" panose="02020603050405020304" pitchFamily="18" charset="0"/>
                          <a:cs typeface="Times New Roman" panose="02020603050405020304" pitchFamily="18" charset="0"/>
                        </a:rPr>
                        <a:t>(He))</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f(</a:t>
                      </a:r>
                      <a:r>
                        <a:rPr lang="en-US" sz="3200" dirty="0" err="1">
                          <a:latin typeface="Times New Roman" panose="02020603050405020304" pitchFamily="18" charset="0"/>
                          <a:cs typeface="Times New Roman" panose="02020603050405020304" pitchFamily="18" charset="0"/>
                        </a:rPr>
                        <a:t>E</a:t>
                      </a:r>
                      <a:r>
                        <a:rPr lang="en-US" sz="3200" baseline="-25000" dirty="0" err="1">
                          <a:latin typeface="Times New Roman" panose="02020603050405020304" pitchFamily="18" charset="0"/>
                          <a:cs typeface="Times New Roman" panose="02020603050405020304" pitchFamily="18" charset="0"/>
                        </a:rPr>
                        <a:t>beam</a:t>
                      </a:r>
                      <a:r>
                        <a:rPr lang="en-US" sz="3200" baseline="0" dirty="0">
                          <a:latin typeface="Times New Roman" panose="02020603050405020304" pitchFamily="18" charset="0"/>
                          <a:cs typeface="Times New Roman" panose="02020603050405020304" pitchFamily="18" charset="0"/>
                        </a:rPr>
                        <a:t>(He))</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057089"/>
                  </a:ext>
                </a:extLst>
              </a:tr>
              <a:tr h="370840">
                <a:tc>
                  <a:txBody>
                    <a:bodyPr/>
                    <a:lstStyle/>
                    <a:p>
                      <a:r>
                        <a:rPr lang="en-US" sz="3200" dirty="0">
                          <a:latin typeface="Times New Roman" panose="02020603050405020304" pitchFamily="18" charset="0"/>
                          <a:cs typeface="Times New Roman" panose="02020603050405020304" pitchFamily="18" charset="0"/>
                        </a:rPr>
                        <a:t>Pure He</a:t>
                      </a:r>
                    </a:p>
                  </a:txBody>
                  <a:tcPr/>
                </a:tc>
                <a:tc>
                  <a:txBody>
                    <a:bodyPr/>
                    <a:lstStyle/>
                    <a:p>
                      <a:r>
                        <a:rPr lang="en-US" sz="3200" dirty="0">
                          <a:latin typeface="Times New Roman" panose="02020603050405020304" pitchFamily="18" charset="0"/>
                          <a:cs typeface="Times New Roman" panose="02020603050405020304" pitchFamily="18" charset="0"/>
                        </a:rPr>
                        <a:t>31</a:t>
                      </a:r>
                    </a:p>
                  </a:txBody>
                  <a:tcPr/>
                </a:tc>
                <a:tc>
                  <a:txBody>
                    <a:bodyPr/>
                    <a:lstStyle/>
                    <a:p>
                      <a:r>
                        <a:rPr lang="en-US" sz="3200" dirty="0">
                          <a:latin typeface="Times New Roman" panose="02020603050405020304" pitchFamily="18" charset="0"/>
                          <a:cs typeface="Times New Roman" panose="02020603050405020304" pitchFamily="18" charset="0"/>
                        </a:rPr>
                        <a:t>7.4</a:t>
                      </a:r>
                    </a:p>
                  </a:txBody>
                  <a:tcPr/>
                </a:tc>
                <a:tc>
                  <a:txBody>
                    <a:bodyPr/>
                    <a:lstStyle/>
                    <a:p>
                      <a:r>
                        <a:rPr lang="en-US" sz="3200" dirty="0">
                          <a:latin typeface="Times New Roman" panose="02020603050405020304" pitchFamily="18" charset="0"/>
                          <a:cs typeface="Times New Roman" panose="02020603050405020304" pitchFamily="18" charset="0"/>
                        </a:rPr>
                        <a:t>22.1</a:t>
                      </a:r>
                    </a:p>
                  </a:txBody>
                  <a:tcPr/>
                </a:tc>
                <a:tc>
                  <a:txBody>
                    <a:bodyPr/>
                    <a:lstStyle/>
                    <a:p>
                      <a:r>
                        <a:rPr lang="en-US" sz="3200" dirty="0">
                          <a:latin typeface="Times New Roman" panose="02020603050405020304" pitchFamily="18" charset="0"/>
                          <a:cs typeface="Times New Roman" panose="02020603050405020304" pitchFamily="18" charset="0"/>
                        </a:rPr>
                        <a:t>0.2</a:t>
                      </a:r>
                    </a:p>
                  </a:txBody>
                  <a:tcPr/>
                </a:tc>
                <a:tc>
                  <a:txBody>
                    <a:bodyPr/>
                    <a:lstStyle/>
                    <a:p>
                      <a:r>
                        <a:rPr lang="en-US" sz="3200" dirty="0">
                          <a:latin typeface="Times New Roman" panose="02020603050405020304" pitchFamily="18" charset="0"/>
                          <a:cs typeface="Times New Roman" panose="02020603050405020304" pitchFamily="18" charset="0"/>
                        </a:rPr>
                        <a:t>0.1</a:t>
                      </a:r>
                    </a:p>
                  </a:txBody>
                  <a:tcPr/>
                </a:tc>
                <a:extLst>
                  <a:ext uri="{0D108BD9-81ED-4DB2-BD59-A6C34878D82A}">
                    <a16:rowId xmlns:a16="http://schemas.microsoft.com/office/drawing/2014/main" val="957578515"/>
                  </a:ext>
                </a:extLst>
              </a:tr>
              <a:tr h="370840">
                <a:tc>
                  <a:txBody>
                    <a:bodyPr/>
                    <a:lstStyle/>
                    <a:p>
                      <a:r>
                        <a:rPr lang="en-US" sz="3200" dirty="0">
                          <a:latin typeface="Times New Roman" panose="02020603050405020304" pitchFamily="18" charset="0"/>
                          <a:cs typeface="Times New Roman" panose="02020603050405020304" pitchFamily="18" charset="0"/>
                        </a:rPr>
                        <a:t>Pure He</a:t>
                      </a:r>
                    </a:p>
                  </a:txBody>
                  <a:tcPr/>
                </a:tc>
                <a:tc>
                  <a:txBody>
                    <a:bodyPr/>
                    <a:lstStyle/>
                    <a:p>
                      <a:r>
                        <a:rPr lang="en-US" sz="3200" dirty="0">
                          <a:latin typeface="Times New Roman" panose="02020603050405020304" pitchFamily="18" charset="0"/>
                          <a:cs typeface="Times New Roman" panose="02020603050405020304" pitchFamily="18" charset="0"/>
                        </a:rPr>
                        <a:t>61.5</a:t>
                      </a:r>
                    </a:p>
                  </a:txBody>
                  <a:tcPr/>
                </a:tc>
                <a:tc>
                  <a:txBody>
                    <a:bodyPr/>
                    <a:lstStyle/>
                    <a:p>
                      <a:r>
                        <a:rPr lang="en-US" sz="3200" dirty="0">
                          <a:latin typeface="Times New Roman" panose="02020603050405020304" pitchFamily="18" charset="0"/>
                          <a:cs typeface="Times New Roman" panose="02020603050405020304" pitchFamily="18" charset="0"/>
                        </a:rPr>
                        <a:t>9.3</a:t>
                      </a:r>
                    </a:p>
                  </a:txBody>
                  <a:tcPr/>
                </a:tc>
                <a:tc>
                  <a:txBody>
                    <a:bodyPr/>
                    <a:lstStyle/>
                    <a:p>
                      <a:r>
                        <a:rPr lang="en-US" sz="3200" dirty="0">
                          <a:latin typeface="Times New Roman" panose="02020603050405020304" pitchFamily="18" charset="0"/>
                          <a:cs typeface="Times New Roman" panose="02020603050405020304" pitchFamily="18" charset="0"/>
                        </a:rPr>
                        <a:t>27.0</a:t>
                      </a:r>
                    </a:p>
                  </a:txBody>
                  <a:tcPr/>
                </a:tc>
                <a:tc>
                  <a:txBody>
                    <a:bodyPr/>
                    <a:lstStyle/>
                    <a:p>
                      <a:r>
                        <a:rPr lang="en-US" sz="3200" dirty="0">
                          <a:latin typeface="Times New Roman" panose="02020603050405020304" pitchFamily="18" charset="0"/>
                          <a:cs typeface="Times New Roman" panose="02020603050405020304" pitchFamily="18" charset="0"/>
                        </a:rPr>
                        <a:t>1</a:t>
                      </a:r>
                    </a:p>
                  </a:txBody>
                  <a:tcPr/>
                </a:tc>
                <a:tc>
                  <a:txBody>
                    <a:bodyPr/>
                    <a:lstStyle/>
                    <a:p>
                      <a:r>
                        <a:rPr lang="en-US" sz="3200" dirty="0">
                          <a:latin typeface="Times New Roman" panose="02020603050405020304" pitchFamily="18" charset="0"/>
                          <a:cs typeface="Times New Roman" panose="02020603050405020304" pitchFamily="18" charset="0"/>
                        </a:rPr>
                        <a:t>1</a:t>
                      </a:r>
                    </a:p>
                  </a:txBody>
                  <a:tcPr/>
                </a:tc>
                <a:extLst>
                  <a:ext uri="{0D108BD9-81ED-4DB2-BD59-A6C34878D82A}">
                    <a16:rowId xmlns:a16="http://schemas.microsoft.com/office/drawing/2014/main" val="3736794038"/>
                  </a:ext>
                </a:extLst>
              </a:tr>
              <a:tr h="370840">
                <a:tc>
                  <a:txBody>
                    <a:bodyPr/>
                    <a:lstStyle/>
                    <a:p>
                      <a:r>
                        <a:rPr lang="en-US" sz="3200" dirty="0">
                          <a:latin typeface="Times New Roman" panose="02020603050405020304" pitchFamily="18" charset="0"/>
                          <a:cs typeface="Times New Roman" panose="02020603050405020304" pitchFamily="18" charset="0"/>
                        </a:rPr>
                        <a:t>95% He + 5% N</a:t>
                      </a:r>
                    </a:p>
                  </a:txBody>
                  <a:tcPr/>
                </a:tc>
                <a:tc>
                  <a:txBody>
                    <a:bodyPr/>
                    <a:lstStyle/>
                    <a:p>
                      <a:r>
                        <a:rPr lang="en-US" sz="3200" dirty="0">
                          <a:latin typeface="Times New Roman" panose="02020603050405020304" pitchFamily="18" charset="0"/>
                          <a:cs typeface="Times New Roman" panose="02020603050405020304" pitchFamily="18" charset="0"/>
                        </a:rPr>
                        <a:t>61.5</a:t>
                      </a:r>
                    </a:p>
                  </a:txBody>
                  <a:tcPr/>
                </a:tc>
                <a:tc>
                  <a:txBody>
                    <a:bodyPr/>
                    <a:lstStyle/>
                    <a:p>
                      <a:r>
                        <a:rPr lang="en-US" sz="3200" dirty="0">
                          <a:latin typeface="Times New Roman" panose="02020603050405020304" pitchFamily="18" charset="0"/>
                          <a:cs typeface="Times New Roman" panose="02020603050405020304" pitchFamily="18" charset="0"/>
                        </a:rPr>
                        <a:t>9.3</a:t>
                      </a:r>
                    </a:p>
                  </a:txBody>
                  <a:tcPr/>
                </a:tc>
                <a:tc>
                  <a:txBody>
                    <a:bodyPr/>
                    <a:lstStyle/>
                    <a:p>
                      <a:r>
                        <a:rPr lang="en-US" sz="3200" dirty="0">
                          <a:latin typeface="Times New Roman" panose="02020603050405020304" pitchFamily="18" charset="0"/>
                          <a:cs typeface="Times New Roman" panose="02020603050405020304" pitchFamily="18" charset="0"/>
                        </a:rPr>
                        <a:t>28.1</a:t>
                      </a:r>
                    </a:p>
                  </a:txBody>
                  <a:tcPr/>
                </a:tc>
                <a:tc>
                  <a:txBody>
                    <a:bodyPr/>
                    <a:lstStyle/>
                    <a:p>
                      <a:r>
                        <a:rPr lang="en-US" sz="3200" dirty="0">
                          <a:latin typeface="Times New Roman" panose="02020603050405020304" pitchFamily="18" charset="0"/>
                          <a:cs typeface="Times New Roman" panose="02020603050405020304" pitchFamily="18" charset="0"/>
                        </a:rPr>
                        <a:t>1.1</a:t>
                      </a:r>
                    </a:p>
                  </a:txBody>
                  <a:tcPr/>
                </a:tc>
                <a:tc>
                  <a:txBody>
                    <a:bodyPr/>
                    <a:lstStyle/>
                    <a:p>
                      <a:r>
                        <a:rPr lang="en-US" sz="3200" dirty="0">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2231580644"/>
                  </a:ext>
                </a:extLst>
              </a:tr>
              <a:tr h="370840">
                <a:tc>
                  <a:txBody>
                    <a:bodyPr/>
                    <a:lstStyle/>
                    <a:p>
                      <a:r>
                        <a:rPr lang="en-US" sz="3200" dirty="0">
                          <a:latin typeface="Times New Roman" panose="02020603050405020304" pitchFamily="18" charset="0"/>
                          <a:cs typeface="Times New Roman" panose="02020603050405020304" pitchFamily="18" charset="0"/>
                        </a:rPr>
                        <a:t>Pure N</a:t>
                      </a:r>
                    </a:p>
                  </a:txBody>
                  <a:tcPr/>
                </a:tc>
                <a:tc>
                  <a:txBody>
                    <a:bodyPr/>
                    <a:lstStyle/>
                    <a:p>
                      <a:r>
                        <a:rPr lang="en-US" sz="3200" dirty="0">
                          <a:latin typeface="Times New Roman" panose="02020603050405020304" pitchFamily="18" charset="0"/>
                          <a:cs typeface="Times New Roman" panose="02020603050405020304" pitchFamily="18" charset="0"/>
                        </a:rPr>
                        <a:t>60.6</a:t>
                      </a:r>
                    </a:p>
                  </a:txBody>
                  <a:tcPr/>
                </a:tc>
                <a:tc>
                  <a:txBody>
                    <a:bodyPr/>
                    <a:lstStyle/>
                    <a:p>
                      <a:r>
                        <a:rPr lang="en-US" sz="3200" dirty="0">
                          <a:latin typeface="Times New Roman" panose="02020603050405020304" pitchFamily="18" charset="0"/>
                          <a:cs typeface="Times New Roman" panose="02020603050405020304" pitchFamily="18" charset="0"/>
                        </a:rPr>
                        <a:t>9.5</a:t>
                      </a:r>
                    </a:p>
                  </a:txBody>
                  <a:tcPr/>
                </a:tc>
                <a:tc>
                  <a:txBody>
                    <a:bodyPr/>
                    <a:lstStyle/>
                    <a:p>
                      <a:r>
                        <a:rPr lang="en-US" sz="3200" dirty="0">
                          <a:latin typeface="Times New Roman" panose="02020603050405020304" pitchFamily="18" charset="0"/>
                          <a:cs typeface="Times New Roman" panose="02020603050405020304" pitchFamily="18" charset="0"/>
                        </a:rPr>
                        <a:t>28.1</a:t>
                      </a:r>
                    </a:p>
                  </a:txBody>
                  <a:tcPr/>
                </a:tc>
                <a:tc>
                  <a:txBody>
                    <a:bodyPr/>
                    <a:lstStyle/>
                    <a:p>
                      <a:r>
                        <a:rPr lang="en-US" sz="3200" dirty="0">
                          <a:latin typeface="Times New Roman" panose="02020603050405020304" pitchFamily="18" charset="0"/>
                          <a:cs typeface="Times New Roman" panose="02020603050405020304" pitchFamily="18" charset="0"/>
                        </a:rPr>
                        <a:t>1.3</a:t>
                      </a:r>
                    </a:p>
                  </a:txBody>
                  <a:tcPr/>
                </a:tc>
                <a:tc>
                  <a:txBody>
                    <a:bodyPr/>
                    <a:lstStyle/>
                    <a:p>
                      <a:r>
                        <a:rPr lang="en-US" sz="3200" dirty="0">
                          <a:latin typeface="Times New Roman" panose="02020603050405020304" pitchFamily="18" charset="0"/>
                          <a:cs typeface="Times New Roman" panose="02020603050405020304" pitchFamily="18" charset="0"/>
                        </a:rPr>
                        <a:t>1.4</a:t>
                      </a:r>
                    </a:p>
                  </a:txBody>
                  <a:tcPr/>
                </a:tc>
                <a:extLst>
                  <a:ext uri="{0D108BD9-81ED-4DB2-BD59-A6C34878D82A}">
                    <a16:rowId xmlns:a16="http://schemas.microsoft.com/office/drawing/2014/main" val="2832859533"/>
                  </a:ext>
                </a:extLst>
              </a:tr>
              <a:tr h="370840">
                <a:tc>
                  <a:txBody>
                    <a:bodyPr/>
                    <a:lstStyle/>
                    <a:p>
                      <a:r>
                        <a:rPr lang="en-US" sz="3200" dirty="0">
                          <a:latin typeface="Times New Roman" panose="02020603050405020304" pitchFamily="18" charset="0"/>
                          <a:cs typeface="Times New Roman" panose="02020603050405020304" pitchFamily="18" charset="0"/>
                        </a:rPr>
                        <a:t>95% He + 5% </a:t>
                      </a:r>
                      <a:r>
                        <a:rPr lang="en-US" sz="3200" dirty="0" err="1">
                          <a:latin typeface="Times New Roman" panose="02020603050405020304" pitchFamily="18" charset="0"/>
                          <a:cs typeface="Times New Roman" panose="02020603050405020304" pitchFamily="18" charset="0"/>
                        </a:rPr>
                        <a:t>Ar</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60.2</a:t>
                      </a:r>
                    </a:p>
                  </a:txBody>
                  <a:tcPr/>
                </a:tc>
                <a:tc>
                  <a:txBody>
                    <a:bodyPr/>
                    <a:lstStyle/>
                    <a:p>
                      <a:r>
                        <a:rPr lang="en-US" sz="3200" dirty="0">
                          <a:latin typeface="Times New Roman" panose="02020603050405020304" pitchFamily="18" charset="0"/>
                          <a:cs typeface="Times New Roman" panose="02020603050405020304" pitchFamily="18" charset="0"/>
                        </a:rPr>
                        <a:t>7.6</a:t>
                      </a:r>
                    </a:p>
                  </a:txBody>
                  <a:tcPr/>
                </a:tc>
                <a:tc>
                  <a:txBody>
                    <a:bodyPr/>
                    <a:lstStyle/>
                    <a:p>
                      <a:r>
                        <a:rPr lang="en-US" sz="3200" dirty="0">
                          <a:latin typeface="Times New Roman" panose="02020603050405020304" pitchFamily="18" charset="0"/>
                          <a:cs typeface="Times New Roman" panose="02020603050405020304" pitchFamily="18" charset="0"/>
                        </a:rPr>
                        <a:t>23.1</a:t>
                      </a:r>
                    </a:p>
                  </a:txBody>
                  <a:tcPr/>
                </a:tc>
                <a:tc>
                  <a:txBody>
                    <a:bodyPr/>
                    <a:lstStyle/>
                    <a:p>
                      <a:r>
                        <a:rPr lang="en-US" sz="3200" dirty="0">
                          <a:latin typeface="Times New Roman" panose="02020603050405020304" pitchFamily="18" charset="0"/>
                          <a:cs typeface="Times New Roman" panose="02020603050405020304" pitchFamily="18" charset="0"/>
                        </a:rPr>
                        <a:t>1.2</a:t>
                      </a:r>
                    </a:p>
                  </a:txBody>
                  <a:tcPr/>
                </a:tc>
                <a:tc>
                  <a:txBody>
                    <a:bodyPr/>
                    <a:lstStyle/>
                    <a:p>
                      <a:r>
                        <a:rPr lang="en-US" sz="3200" dirty="0">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2678835459"/>
                  </a:ext>
                </a:extLst>
              </a:tr>
            </a:tbl>
          </a:graphicData>
        </a:graphic>
      </p:graphicFrame>
      <p:sp>
        <p:nvSpPr>
          <p:cNvPr id="17" name="Rectangle 16">
            <a:extLst>
              <a:ext uri="{FF2B5EF4-FFF2-40B4-BE49-F238E27FC236}">
                <a16:creationId xmlns:a16="http://schemas.microsoft.com/office/drawing/2014/main" id="{97912F46-0188-5BE6-E8FF-4FEE02597C28}"/>
              </a:ext>
            </a:extLst>
          </p:cNvPr>
          <p:cNvSpPr/>
          <p:nvPr/>
        </p:nvSpPr>
        <p:spPr>
          <a:xfrm>
            <a:off x="7811" y="6587827"/>
            <a:ext cx="13240605" cy="7652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3DDE336-3F6B-741C-657D-28D9C0A8F110}"/>
              </a:ext>
            </a:extLst>
          </p:cNvPr>
          <p:cNvSpPr/>
          <p:nvPr/>
        </p:nvSpPr>
        <p:spPr>
          <a:xfrm>
            <a:off x="7810" y="15695172"/>
            <a:ext cx="13236025" cy="119499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39469ED-D2D4-F736-0340-473199D34794}"/>
              </a:ext>
            </a:extLst>
          </p:cNvPr>
          <p:cNvSpPr/>
          <p:nvPr/>
        </p:nvSpPr>
        <p:spPr>
          <a:xfrm>
            <a:off x="30670910" y="30174412"/>
            <a:ext cx="13182766" cy="26622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BB5777-9C85-7F74-0C0C-471510BA5DF1}"/>
              </a:ext>
            </a:extLst>
          </p:cNvPr>
          <p:cNvSpPr/>
          <p:nvPr/>
        </p:nvSpPr>
        <p:spPr>
          <a:xfrm>
            <a:off x="30672846" y="25057822"/>
            <a:ext cx="13178408" cy="32725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a:extLst>
              <a:ext uri="{FF2B5EF4-FFF2-40B4-BE49-F238E27FC236}">
                <a16:creationId xmlns:a16="http://schemas.microsoft.com/office/drawing/2014/main" id="{6D2A084B-5A61-4E81-DD18-4CBD94F2F0A4}"/>
              </a:ext>
            </a:extLst>
          </p:cNvPr>
          <p:cNvSpPr/>
          <p:nvPr/>
        </p:nvSpPr>
        <p:spPr>
          <a:xfrm>
            <a:off x="13845821" y="6572603"/>
            <a:ext cx="30006993" cy="17043744"/>
          </a:xfrm>
          <a:prstGeom prst="corner">
            <a:avLst>
              <a:gd name="adj1" fmla="val 69215"/>
              <a:gd name="adj2" fmla="val 96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a:extLst>
              <a:ext uri="{FF2B5EF4-FFF2-40B4-BE49-F238E27FC236}">
                <a16:creationId xmlns:a16="http://schemas.microsoft.com/office/drawing/2014/main" id="{7118EAC1-F4C3-096A-C294-22C975520CCA}"/>
              </a:ext>
            </a:extLst>
          </p:cNvPr>
          <p:cNvSpPr/>
          <p:nvPr/>
        </p:nvSpPr>
        <p:spPr>
          <a:xfrm rot="16200000">
            <a:off x="11198971" y="13895347"/>
            <a:ext cx="7752443" cy="30134764"/>
          </a:xfrm>
          <a:prstGeom prst="corner">
            <a:avLst>
              <a:gd name="adj1" fmla="val 210148"/>
              <a:gd name="adj2" fmla="val 649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Google Shape;174;p15">
            <a:extLst>
              <a:ext uri="{FF2B5EF4-FFF2-40B4-BE49-F238E27FC236}">
                <a16:creationId xmlns:a16="http://schemas.microsoft.com/office/drawing/2014/main" id="{EA17BD0C-3DEF-4CE9-1698-BDE50CD72EEE}"/>
              </a:ext>
            </a:extLst>
          </p:cNvPr>
          <p:cNvSpPr txBox="1"/>
          <p:nvPr/>
        </p:nvSpPr>
        <p:spPr>
          <a:xfrm>
            <a:off x="30674884" y="26921183"/>
            <a:ext cx="10737886" cy="1292631"/>
          </a:xfrm>
          <a:prstGeom prst="rect">
            <a:avLst/>
          </a:prstGeom>
          <a:noFill/>
          <a:ln>
            <a:noFill/>
          </a:ln>
        </p:spPr>
        <p:txBody>
          <a:bodyPr spcFirstLastPara="1" wrap="square" lIns="91440" tIns="91425" rIns="91425" bIns="91425" anchor="t" anchorCtr="0">
            <a:spAutoFit/>
          </a:bodyPr>
          <a:lstStyle/>
          <a:p>
            <a:r>
              <a:rPr lang="en-US" sz="2400" dirty="0">
                <a:solidFill>
                  <a:schemeClr val="tx1"/>
                </a:solidFill>
                <a:latin typeface="Times New Roman" panose="02020603050405020304" pitchFamily="18" charset="0"/>
                <a:cs typeface="Times New Roman" panose="02020603050405020304" pitchFamily="18" charset="0"/>
              </a:rPr>
              <a:t>Number DE-NA0004203. The authors would like to acknowledge the OSIRIS Consortium, consisting of UCLA and IST (Lisbon, Portugal) for providing access to the OSIRIS 4.0 framework. Work supported by NSF ACI-1339893.</a:t>
            </a:r>
          </a:p>
        </p:txBody>
      </p:sp>
      <p:sp>
        <p:nvSpPr>
          <p:cNvPr id="32" name="TextBox 31">
            <a:extLst>
              <a:ext uri="{FF2B5EF4-FFF2-40B4-BE49-F238E27FC236}">
                <a16:creationId xmlns:a16="http://schemas.microsoft.com/office/drawing/2014/main" id="{8B292492-9405-76CF-83EF-5E87FEE32708}"/>
              </a:ext>
            </a:extLst>
          </p:cNvPr>
          <p:cNvSpPr txBox="1"/>
          <p:nvPr/>
        </p:nvSpPr>
        <p:spPr>
          <a:xfrm>
            <a:off x="13974063" y="17070984"/>
            <a:ext cx="1685266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Assuming a 10° beam of 10-100 MeV electrons, with identical radial distributions as measured by the spectrometer, the </a:t>
            </a:r>
            <a:r>
              <a:rPr lang="en-US" sz="2400" dirty="0" err="1">
                <a:latin typeface="Times New Roman" panose="02020603050405020304" pitchFamily="18" charset="0"/>
                <a:cs typeface="Times New Roman" panose="02020603050405020304" pitchFamily="18" charset="0"/>
              </a:rPr>
              <a:t>Q</a:t>
            </a:r>
            <a:r>
              <a:rPr lang="en-US" sz="2400" baseline="-25000" dirty="0" err="1">
                <a:latin typeface="Times New Roman" panose="02020603050405020304" pitchFamily="18" charset="0"/>
                <a:cs typeface="Times New Roman" panose="02020603050405020304" pitchFamily="18" charset="0"/>
              </a:rPr>
              <a:t>beam</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E</a:t>
            </a:r>
            <a:r>
              <a:rPr lang="en-US" sz="2400" baseline="-25000" dirty="0" err="1">
                <a:latin typeface="Times New Roman" panose="02020603050405020304" pitchFamily="18" charset="0"/>
                <a:cs typeface="Times New Roman" panose="02020603050405020304" pitchFamily="18" charset="0"/>
              </a:rPr>
              <a:t>beam</a:t>
            </a:r>
            <a:r>
              <a:rPr lang="en-US" sz="2400" dirty="0">
                <a:latin typeface="Times New Roman" panose="02020603050405020304" pitchFamily="18" charset="0"/>
                <a:cs typeface="Times New Roman" panose="02020603050405020304" pitchFamily="18" charset="0"/>
              </a:rPr>
              <a:t> of the pure helium shot would be approximately 161.5 </a:t>
            </a:r>
            <a:r>
              <a:rPr lang="en-US" sz="2400" dirty="0" err="1">
                <a:latin typeface="Times New Roman" panose="02020603050405020304" pitchFamily="18" charset="0"/>
                <a:cs typeface="Times New Roman" panose="02020603050405020304" pitchFamily="18" charset="0"/>
              </a:rPr>
              <a:t>nC</a:t>
            </a:r>
            <a:r>
              <a:rPr lang="en-US" sz="2400" dirty="0">
                <a:latin typeface="Times New Roman" panose="02020603050405020304" pitchFamily="18" charset="0"/>
                <a:cs typeface="Times New Roman" panose="02020603050405020304" pitchFamily="18" charset="0"/>
              </a:rPr>
              <a:t> and 4.4 J respectively. </a:t>
            </a:r>
          </a:p>
        </p:txBody>
      </p:sp>
      <p:grpSp>
        <p:nvGrpSpPr>
          <p:cNvPr id="33" name="Group 32">
            <a:extLst>
              <a:ext uri="{FF2B5EF4-FFF2-40B4-BE49-F238E27FC236}">
                <a16:creationId xmlns:a16="http://schemas.microsoft.com/office/drawing/2014/main" id="{2B7E8274-7610-7EAC-CB99-C9642E1F9A04}"/>
              </a:ext>
            </a:extLst>
          </p:cNvPr>
          <p:cNvGrpSpPr>
            <a:grpSpLocks noChangeAspect="1"/>
          </p:cNvGrpSpPr>
          <p:nvPr/>
        </p:nvGrpSpPr>
        <p:grpSpPr>
          <a:xfrm>
            <a:off x="13993256" y="18890026"/>
            <a:ext cx="3358768" cy="3204749"/>
            <a:chOff x="33556217" y="19368619"/>
            <a:chExt cx="4718076" cy="4501725"/>
          </a:xfrm>
        </p:grpSpPr>
        <p:grpSp>
          <p:nvGrpSpPr>
            <p:cNvPr id="73" name="Group 72">
              <a:extLst>
                <a:ext uri="{FF2B5EF4-FFF2-40B4-BE49-F238E27FC236}">
                  <a16:creationId xmlns:a16="http://schemas.microsoft.com/office/drawing/2014/main" id="{08370245-1A6E-040D-AF33-2E9D1CE27A9E}"/>
                </a:ext>
              </a:extLst>
            </p:cNvPr>
            <p:cNvGrpSpPr/>
            <p:nvPr/>
          </p:nvGrpSpPr>
          <p:grpSpPr>
            <a:xfrm>
              <a:off x="33556217" y="19390067"/>
              <a:ext cx="4635500" cy="4457700"/>
              <a:chOff x="3778250" y="1200150"/>
              <a:chExt cx="4635500" cy="4457700"/>
            </a:xfrm>
          </p:grpSpPr>
          <p:sp>
            <p:nvSpPr>
              <p:cNvPr id="74" name="Rectangle 73">
                <a:extLst>
                  <a:ext uri="{FF2B5EF4-FFF2-40B4-BE49-F238E27FC236}">
                    <a16:creationId xmlns:a16="http://schemas.microsoft.com/office/drawing/2014/main" id="{8235E3DA-CD6B-AB7F-9208-9EB5B03B1E6F}"/>
                  </a:ext>
                </a:extLst>
              </p:cNvPr>
              <p:cNvSpPr/>
              <p:nvPr/>
            </p:nvSpPr>
            <p:spPr>
              <a:xfrm>
                <a:off x="3778250" y="1200150"/>
                <a:ext cx="4635500" cy="445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Connector 74">
                <a:extLst>
                  <a:ext uri="{FF2B5EF4-FFF2-40B4-BE49-F238E27FC236}">
                    <a16:creationId xmlns:a16="http://schemas.microsoft.com/office/drawing/2014/main" id="{F518FC08-94FA-4EF1-EE80-019C74383DF1}"/>
                  </a:ext>
                </a:extLst>
              </p:cNvPr>
              <p:cNvCxnSpPr/>
              <p:nvPr/>
            </p:nvCxnSpPr>
            <p:spPr>
              <a:xfrm>
                <a:off x="3778250" y="1200150"/>
                <a:ext cx="463550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8A6D7A-E2B3-3336-9FC8-868E46C9C5CD}"/>
                  </a:ext>
                </a:extLst>
              </p:cNvPr>
              <p:cNvCxnSpPr/>
              <p:nvPr/>
            </p:nvCxnSpPr>
            <p:spPr>
              <a:xfrm flipH="1">
                <a:off x="3778250" y="1200150"/>
                <a:ext cx="463550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EE68E71-FDF9-5F60-821B-8C1BD0DA47AB}"/>
                  </a:ext>
                </a:extLst>
              </p:cNvPr>
              <p:cNvCxnSpPr>
                <a:stCxn id="74" idx="0"/>
                <a:endCxn id="74" idx="2"/>
              </p:cNvCxnSpPr>
              <p:nvPr/>
            </p:nvCxnSpPr>
            <p:spPr>
              <a:xfrm>
                <a:off x="6096000" y="1200150"/>
                <a:ext cx="0" cy="445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1179208-2728-2D3F-4469-242D6707D2C5}"/>
                  </a:ext>
                </a:extLst>
              </p:cNvPr>
              <p:cNvCxnSpPr>
                <a:stCxn id="74" idx="3"/>
                <a:endCxn id="74" idx="1"/>
              </p:cNvCxnSpPr>
              <p:nvPr/>
            </p:nvCxnSpPr>
            <p:spPr>
              <a:xfrm flipH="1">
                <a:off x="3778250" y="3429000"/>
                <a:ext cx="46355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B8ECC4CC-EFA9-3C8D-A3AF-F79536229CC3}"/>
                </a:ext>
              </a:extLst>
            </p:cNvPr>
            <p:cNvSpPr txBox="1"/>
            <p:nvPr/>
          </p:nvSpPr>
          <p:spPr>
            <a:xfrm>
              <a:off x="34620139" y="19368622"/>
              <a:ext cx="1507767"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41 𝜇m Mo</a:t>
              </a:r>
            </a:p>
          </p:txBody>
        </p:sp>
        <p:sp>
          <p:nvSpPr>
            <p:cNvPr id="80" name="TextBox 79">
              <a:extLst>
                <a:ext uri="{FF2B5EF4-FFF2-40B4-BE49-F238E27FC236}">
                  <a16:creationId xmlns:a16="http://schemas.microsoft.com/office/drawing/2014/main" id="{05D30085-982F-E19F-F418-685986D4D6F4}"/>
                </a:ext>
              </a:extLst>
            </p:cNvPr>
            <p:cNvSpPr txBox="1"/>
            <p:nvPr/>
          </p:nvSpPr>
          <p:spPr>
            <a:xfrm>
              <a:off x="33585724" y="20524012"/>
              <a:ext cx="1519154"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32 𝜇m </a:t>
              </a:r>
              <a:r>
                <a:rPr lang="en-US" sz="2400" dirty="0" err="1">
                  <a:latin typeface="Times New Roman" panose="02020603050405020304" pitchFamily="18" charset="0"/>
                  <a:cs typeface="Times New Roman" panose="02020603050405020304" pitchFamily="18" charset="0"/>
                </a:rPr>
                <a:t>Zr</a:t>
              </a:r>
              <a:endParaRPr lang="en-US" sz="2400" dirty="0">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B81CFA78-D797-1224-78B1-F194D254B9CC}"/>
                </a:ext>
              </a:extLst>
            </p:cNvPr>
            <p:cNvSpPr txBox="1"/>
            <p:nvPr/>
          </p:nvSpPr>
          <p:spPr>
            <a:xfrm>
              <a:off x="33557429" y="21612835"/>
              <a:ext cx="1519154"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16 𝜇m </a:t>
              </a:r>
              <a:r>
                <a:rPr lang="en-US" sz="2400" dirty="0" err="1">
                  <a:latin typeface="Times New Roman" panose="02020603050405020304" pitchFamily="18" charset="0"/>
                  <a:cs typeface="Times New Roman" panose="02020603050405020304" pitchFamily="18" charset="0"/>
                </a:rPr>
                <a:t>Zr</a:t>
              </a:r>
              <a:endParaRPr lang="en-US" sz="2400" dirty="0">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2768CC05-7C55-2B57-A263-93710A72690C}"/>
                </a:ext>
              </a:extLst>
            </p:cNvPr>
            <p:cNvSpPr txBox="1"/>
            <p:nvPr/>
          </p:nvSpPr>
          <p:spPr>
            <a:xfrm>
              <a:off x="34613338" y="22701658"/>
              <a:ext cx="1509011"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74 𝜇m Zn</a:t>
              </a:r>
            </a:p>
          </p:txBody>
        </p:sp>
        <p:sp>
          <p:nvSpPr>
            <p:cNvPr id="83" name="TextBox 82">
              <a:extLst>
                <a:ext uri="{FF2B5EF4-FFF2-40B4-BE49-F238E27FC236}">
                  <a16:creationId xmlns:a16="http://schemas.microsoft.com/office/drawing/2014/main" id="{EDCB39D1-671A-6981-CBC0-7BF93B13AC0C}"/>
                </a:ext>
              </a:extLst>
            </p:cNvPr>
            <p:cNvSpPr txBox="1"/>
            <p:nvPr/>
          </p:nvSpPr>
          <p:spPr>
            <a:xfrm>
              <a:off x="35882631" y="22703039"/>
              <a:ext cx="1380699"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28 𝜇m Zn</a:t>
              </a:r>
            </a:p>
          </p:txBody>
        </p:sp>
        <p:sp>
          <p:nvSpPr>
            <p:cNvPr id="84" name="TextBox 83">
              <a:extLst>
                <a:ext uri="{FF2B5EF4-FFF2-40B4-BE49-F238E27FC236}">
                  <a16:creationId xmlns:a16="http://schemas.microsoft.com/office/drawing/2014/main" id="{49E03FE1-9F10-832F-5BFC-8F4B7350ECD9}"/>
                </a:ext>
              </a:extLst>
            </p:cNvPr>
            <p:cNvSpPr txBox="1"/>
            <p:nvPr/>
          </p:nvSpPr>
          <p:spPr>
            <a:xfrm>
              <a:off x="36876747" y="21599731"/>
              <a:ext cx="1379602"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42 𝜇m Fe</a:t>
              </a:r>
            </a:p>
          </p:txBody>
        </p:sp>
        <p:sp>
          <p:nvSpPr>
            <p:cNvPr id="85" name="TextBox 84">
              <a:extLst>
                <a:ext uri="{FF2B5EF4-FFF2-40B4-BE49-F238E27FC236}">
                  <a16:creationId xmlns:a16="http://schemas.microsoft.com/office/drawing/2014/main" id="{10106AEC-EDF1-AD5F-3323-0E87A1A11C41}"/>
                </a:ext>
              </a:extLst>
            </p:cNvPr>
            <p:cNvSpPr txBox="1"/>
            <p:nvPr/>
          </p:nvSpPr>
          <p:spPr>
            <a:xfrm>
              <a:off x="36885917" y="20491361"/>
              <a:ext cx="1388376"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19 𝜇m Fe</a:t>
              </a:r>
            </a:p>
          </p:txBody>
        </p:sp>
        <p:sp>
          <p:nvSpPr>
            <p:cNvPr id="86" name="TextBox 85">
              <a:extLst>
                <a:ext uri="{FF2B5EF4-FFF2-40B4-BE49-F238E27FC236}">
                  <a16:creationId xmlns:a16="http://schemas.microsoft.com/office/drawing/2014/main" id="{CFB585F8-4BFB-B4D3-A2D9-BFD99B80E216}"/>
                </a:ext>
              </a:extLst>
            </p:cNvPr>
            <p:cNvSpPr txBox="1"/>
            <p:nvPr/>
          </p:nvSpPr>
          <p:spPr>
            <a:xfrm>
              <a:off x="35887568" y="19368619"/>
              <a:ext cx="1373212" cy="116730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64 𝜇m </a:t>
              </a:r>
              <a:r>
                <a:rPr lang="en-US" sz="2400" dirty="0" err="1">
                  <a:latin typeface="Times New Roman" panose="02020603050405020304" pitchFamily="18" charset="0"/>
                  <a:cs typeface="Times New Roman" panose="02020603050405020304" pitchFamily="18" charset="0"/>
                </a:rPr>
                <a:t>Ti</a:t>
              </a:r>
              <a:endParaRPr lang="en-US" sz="2400" dirty="0">
                <a:latin typeface="Times New Roman" panose="02020603050405020304" pitchFamily="18" charset="0"/>
                <a:cs typeface="Times New Roman" panose="02020603050405020304" pitchFamily="18" charset="0"/>
              </a:endParaRPr>
            </a:p>
          </p:txBody>
        </p:sp>
      </p:grpSp>
      <p:grpSp>
        <p:nvGrpSpPr>
          <p:cNvPr id="36" name="Group 35">
            <a:extLst>
              <a:ext uri="{FF2B5EF4-FFF2-40B4-BE49-F238E27FC236}">
                <a16:creationId xmlns:a16="http://schemas.microsoft.com/office/drawing/2014/main" id="{0F192EF5-355B-10AA-9486-F9D50D9203ED}"/>
              </a:ext>
            </a:extLst>
          </p:cNvPr>
          <p:cNvGrpSpPr>
            <a:grpSpLocks noChangeAspect="1"/>
          </p:cNvGrpSpPr>
          <p:nvPr/>
        </p:nvGrpSpPr>
        <p:grpSpPr>
          <a:xfrm>
            <a:off x="17365568" y="17886760"/>
            <a:ext cx="14365446" cy="5606190"/>
            <a:chOff x="17365568" y="17993440"/>
            <a:chExt cx="14365446" cy="5606190"/>
          </a:xfrm>
        </p:grpSpPr>
        <p:grpSp>
          <p:nvGrpSpPr>
            <p:cNvPr id="56" name="Group 55">
              <a:extLst>
                <a:ext uri="{FF2B5EF4-FFF2-40B4-BE49-F238E27FC236}">
                  <a16:creationId xmlns:a16="http://schemas.microsoft.com/office/drawing/2014/main" id="{B636B472-A7D0-5D11-F922-F8E3EC23AB5E}"/>
                </a:ext>
              </a:extLst>
            </p:cNvPr>
            <p:cNvGrpSpPr>
              <a:grpSpLocks noChangeAspect="1"/>
            </p:cNvGrpSpPr>
            <p:nvPr/>
          </p:nvGrpSpPr>
          <p:grpSpPr>
            <a:xfrm>
              <a:off x="17365568" y="18141802"/>
              <a:ext cx="14365446" cy="5457828"/>
              <a:chOff x="891085" y="2977116"/>
              <a:chExt cx="10214802" cy="3880884"/>
            </a:xfrm>
          </p:grpSpPr>
          <p:pic>
            <p:nvPicPr>
              <p:cNvPr id="57" name="Picture 56">
                <a:extLst>
                  <a:ext uri="{FF2B5EF4-FFF2-40B4-BE49-F238E27FC236}">
                    <a16:creationId xmlns:a16="http://schemas.microsoft.com/office/drawing/2014/main" id="{1EB1A188-01D9-7581-FDC8-826868091143}"/>
                  </a:ext>
                </a:extLst>
              </p:cNvPr>
              <p:cNvPicPr>
                <a:picLocks noChangeAspect="1"/>
              </p:cNvPicPr>
              <p:nvPr/>
            </p:nvPicPr>
            <p:blipFill rotWithShape="1">
              <a:blip r:embed="rId13"/>
              <a:srcRect l="13872" r="12229"/>
              <a:stretch/>
            </p:blipFill>
            <p:spPr>
              <a:xfrm>
                <a:off x="3678369" y="2977116"/>
                <a:ext cx="2346511" cy="3880884"/>
              </a:xfrm>
              <a:prstGeom prst="rect">
                <a:avLst/>
              </a:prstGeom>
            </p:spPr>
          </p:pic>
          <p:pic>
            <p:nvPicPr>
              <p:cNvPr id="58" name="Picture 57">
                <a:extLst>
                  <a:ext uri="{FF2B5EF4-FFF2-40B4-BE49-F238E27FC236}">
                    <a16:creationId xmlns:a16="http://schemas.microsoft.com/office/drawing/2014/main" id="{3B15DF6C-6491-12DF-C4C3-154C7837D490}"/>
                  </a:ext>
                </a:extLst>
              </p:cNvPr>
              <p:cNvPicPr>
                <a:picLocks noChangeAspect="1"/>
              </p:cNvPicPr>
              <p:nvPr/>
            </p:nvPicPr>
            <p:blipFill rotWithShape="1">
              <a:blip r:embed="rId14"/>
              <a:srcRect r="12219"/>
              <a:stretch/>
            </p:blipFill>
            <p:spPr>
              <a:xfrm>
                <a:off x="891085" y="2977116"/>
                <a:ext cx="2787284" cy="3880884"/>
              </a:xfrm>
              <a:prstGeom prst="rect">
                <a:avLst/>
              </a:prstGeom>
            </p:spPr>
          </p:pic>
          <p:pic>
            <p:nvPicPr>
              <p:cNvPr id="59" name="Picture 58">
                <a:extLst>
                  <a:ext uri="{FF2B5EF4-FFF2-40B4-BE49-F238E27FC236}">
                    <a16:creationId xmlns:a16="http://schemas.microsoft.com/office/drawing/2014/main" id="{DAED3B7A-5F65-DC3C-FB4F-B964C7D6E3FE}"/>
                  </a:ext>
                </a:extLst>
              </p:cNvPr>
              <p:cNvPicPr>
                <a:picLocks noChangeAspect="1"/>
              </p:cNvPicPr>
              <p:nvPr/>
            </p:nvPicPr>
            <p:blipFill rotWithShape="1">
              <a:blip r:embed="rId15"/>
              <a:srcRect l="13882" r="12219"/>
              <a:stretch/>
            </p:blipFill>
            <p:spPr>
              <a:xfrm>
                <a:off x="6024880" y="2977116"/>
                <a:ext cx="2346511" cy="3880884"/>
              </a:xfrm>
              <a:prstGeom prst="rect">
                <a:avLst/>
              </a:prstGeom>
            </p:spPr>
          </p:pic>
          <p:pic>
            <p:nvPicPr>
              <p:cNvPr id="60" name="Picture 59">
                <a:extLst>
                  <a:ext uri="{FF2B5EF4-FFF2-40B4-BE49-F238E27FC236}">
                    <a16:creationId xmlns:a16="http://schemas.microsoft.com/office/drawing/2014/main" id="{0FA315EE-3077-C45D-D231-D4CF4D234251}"/>
                  </a:ext>
                </a:extLst>
              </p:cNvPr>
              <p:cNvPicPr>
                <a:picLocks noChangeAspect="1"/>
              </p:cNvPicPr>
              <p:nvPr/>
            </p:nvPicPr>
            <p:blipFill rotWithShape="1">
              <a:blip r:embed="rId16"/>
              <a:srcRect l="13882"/>
              <a:stretch/>
            </p:blipFill>
            <p:spPr>
              <a:xfrm>
                <a:off x="8371391" y="2977116"/>
                <a:ext cx="2734496" cy="3880884"/>
              </a:xfrm>
              <a:prstGeom prst="rect">
                <a:avLst/>
              </a:prstGeom>
            </p:spPr>
          </p:pic>
        </p:grpSp>
        <p:sp>
          <p:nvSpPr>
            <p:cNvPr id="34" name="Rectangle 33">
              <a:extLst>
                <a:ext uri="{FF2B5EF4-FFF2-40B4-BE49-F238E27FC236}">
                  <a16:creationId xmlns:a16="http://schemas.microsoft.com/office/drawing/2014/main" id="{1F862074-57D6-6304-0556-F2DD97E81D35}"/>
                </a:ext>
              </a:extLst>
            </p:cNvPr>
            <p:cNvSpPr/>
            <p:nvPr/>
          </p:nvSpPr>
          <p:spPr>
            <a:xfrm>
              <a:off x="18978880" y="18126562"/>
              <a:ext cx="11163693" cy="237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9287A7E-6AD0-DE38-B59D-ECB5910F7688}"/>
                </a:ext>
              </a:extLst>
            </p:cNvPr>
            <p:cNvSpPr txBox="1"/>
            <p:nvPr/>
          </p:nvSpPr>
          <p:spPr>
            <a:xfrm>
              <a:off x="18935508" y="17999489"/>
              <a:ext cx="1281835"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Pure He</a:t>
              </a:r>
            </a:p>
          </p:txBody>
        </p:sp>
        <p:sp>
          <p:nvSpPr>
            <p:cNvPr id="90" name="TextBox 89">
              <a:extLst>
                <a:ext uri="{FF2B5EF4-FFF2-40B4-BE49-F238E27FC236}">
                  <a16:creationId xmlns:a16="http://schemas.microsoft.com/office/drawing/2014/main" id="{E6E5DEEE-50C7-6358-222D-00208CAB1088}"/>
                </a:ext>
              </a:extLst>
            </p:cNvPr>
            <p:cNvSpPr txBox="1"/>
            <p:nvPr/>
          </p:nvSpPr>
          <p:spPr>
            <a:xfrm>
              <a:off x="21626449" y="18005424"/>
              <a:ext cx="25813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95% He + 5% N</a:t>
              </a:r>
            </a:p>
          </p:txBody>
        </p:sp>
        <p:sp>
          <p:nvSpPr>
            <p:cNvPr id="91" name="TextBox 90">
              <a:extLst>
                <a:ext uri="{FF2B5EF4-FFF2-40B4-BE49-F238E27FC236}">
                  <a16:creationId xmlns:a16="http://schemas.microsoft.com/office/drawing/2014/main" id="{FB357123-1C2D-CA54-041C-C7C16ADC43F2}"/>
                </a:ext>
              </a:extLst>
            </p:cNvPr>
            <p:cNvSpPr txBox="1"/>
            <p:nvPr/>
          </p:nvSpPr>
          <p:spPr>
            <a:xfrm>
              <a:off x="28126005" y="18003681"/>
              <a:ext cx="2629454"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95% He + 5% </a:t>
              </a:r>
              <a:r>
                <a:rPr lang="en-US" sz="2400" b="1" dirty="0" err="1">
                  <a:latin typeface="Times New Roman" panose="02020603050405020304" pitchFamily="18" charset="0"/>
                  <a:cs typeface="Times New Roman" panose="02020603050405020304" pitchFamily="18" charset="0"/>
                </a:rPr>
                <a:t>Ar</a:t>
              </a:r>
              <a:endParaRPr lang="en-US" sz="2400" b="1" dirty="0">
                <a:latin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a16="http://schemas.microsoft.com/office/drawing/2014/main" id="{478A9903-37A0-5557-281E-37E9B59B138E}"/>
                </a:ext>
              </a:extLst>
            </p:cNvPr>
            <p:cNvSpPr txBox="1"/>
            <p:nvPr/>
          </p:nvSpPr>
          <p:spPr>
            <a:xfrm>
              <a:off x="25571308" y="17993440"/>
              <a:ext cx="1281835"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Pure N</a:t>
              </a:r>
            </a:p>
          </p:txBody>
        </p:sp>
      </p:grpSp>
      <p:graphicFrame>
        <p:nvGraphicFramePr>
          <p:cNvPr id="39" name="Table 38">
            <a:extLst>
              <a:ext uri="{FF2B5EF4-FFF2-40B4-BE49-F238E27FC236}">
                <a16:creationId xmlns:a16="http://schemas.microsoft.com/office/drawing/2014/main" id="{31697E35-1C78-0984-C223-E3507A9CAEC1}"/>
              </a:ext>
            </a:extLst>
          </p:cNvPr>
          <p:cNvGraphicFramePr>
            <a:graphicFrameLocks noGrp="1"/>
          </p:cNvGraphicFramePr>
          <p:nvPr/>
        </p:nvGraphicFramePr>
        <p:xfrm>
          <a:off x="683993" y="31358620"/>
          <a:ext cx="12311340" cy="1158240"/>
        </p:xfrm>
        <a:graphic>
          <a:graphicData uri="http://schemas.openxmlformats.org/drawingml/2006/table">
            <a:tbl>
              <a:tblPr firstRow="1" bandRow="1">
                <a:tableStyleId>{5C22544A-7EE6-4342-B048-85BDC9FD1C3A}</a:tableStyleId>
              </a:tblPr>
              <a:tblGrid>
                <a:gridCol w="2887310">
                  <a:extLst>
                    <a:ext uri="{9D8B030D-6E8A-4147-A177-3AD203B41FA5}">
                      <a16:colId xmlns:a16="http://schemas.microsoft.com/office/drawing/2014/main" val="842014397"/>
                    </a:ext>
                  </a:extLst>
                </a:gridCol>
                <a:gridCol w="3151346">
                  <a:extLst>
                    <a:ext uri="{9D8B030D-6E8A-4147-A177-3AD203B41FA5}">
                      <a16:colId xmlns:a16="http://schemas.microsoft.com/office/drawing/2014/main" val="690483204"/>
                    </a:ext>
                  </a:extLst>
                </a:gridCol>
                <a:gridCol w="3136342">
                  <a:extLst>
                    <a:ext uri="{9D8B030D-6E8A-4147-A177-3AD203B41FA5}">
                      <a16:colId xmlns:a16="http://schemas.microsoft.com/office/drawing/2014/main" val="1224721453"/>
                    </a:ext>
                  </a:extLst>
                </a:gridCol>
                <a:gridCol w="3136342">
                  <a:extLst>
                    <a:ext uri="{9D8B030D-6E8A-4147-A177-3AD203B41FA5}">
                      <a16:colId xmlns:a16="http://schemas.microsoft.com/office/drawing/2014/main" val="803431881"/>
                    </a:ext>
                  </a:extLst>
                </a:gridCol>
              </a:tblGrid>
              <a:tr h="370840">
                <a:tc>
                  <a:txBody>
                    <a:bodyPr/>
                    <a:lstStyle/>
                    <a:p>
                      <a:r>
                        <a:rPr lang="en-US" sz="3200" dirty="0">
                          <a:latin typeface="Times New Roman" panose="02020603050405020304" pitchFamily="18" charset="0"/>
                          <a:cs typeface="Times New Roman" panose="02020603050405020304" pitchFamily="18" charset="0"/>
                        </a:rPr>
                        <a:t>a</a:t>
                      </a:r>
                      <a:r>
                        <a:rPr lang="en-US" sz="3200" baseline="-250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𝜏</a:t>
                      </a:r>
                    </a:p>
                  </a:txBody>
                  <a:tcPr/>
                </a:tc>
                <a:tc>
                  <a:txBody>
                    <a:bodyPr/>
                    <a:lstStyle/>
                    <a:p>
                      <a:r>
                        <a:rPr lang="en-US" sz="3200" dirty="0">
                          <a:latin typeface="Times New Roman" panose="02020603050405020304" pitchFamily="18" charset="0"/>
                          <a:cs typeface="Times New Roman" panose="02020603050405020304" pitchFamily="18" charset="0"/>
                        </a:rPr>
                        <a:t>𝜆</a:t>
                      </a:r>
                    </a:p>
                  </a:txBody>
                  <a:tcPr/>
                </a:tc>
                <a:tc>
                  <a:txBody>
                    <a:bodyPr/>
                    <a:lstStyle/>
                    <a:p>
                      <a:r>
                        <a:rPr lang="en-US" sz="3200" dirty="0" err="1">
                          <a:latin typeface="Times New Roman" panose="02020603050405020304" pitchFamily="18" charset="0"/>
                          <a:cs typeface="Times New Roman" panose="02020603050405020304" pitchFamily="18" charset="0"/>
                        </a:rPr>
                        <a:t>n</a:t>
                      </a:r>
                      <a:r>
                        <a:rPr lang="en-US" sz="3200" baseline="-25000" dirty="0" err="1">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5615394"/>
                  </a:ext>
                </a:extLst>
              </a:tr>
              <a:tr h="370840">
                <a:tc>
                  <a:txBody>
                    <a:bodyPr/>
                    <a:lstStyle/>
                    <a:p>
                      <a:r>
                        <a:rPr lang="en-US" sz="3200" dirty="0">
                          <a:latin typeface="Times New Roman" panose="02020603050405020304" pitchFamily="18" charset="0"/>
                          <a:cs typeface="Times New Roman" panose="02020603050405020304" pitchFamily="18" charset="0"/>
                        </a:rPr>
                        <a:t>9</a:t>
                      </a:r>
                    </a:p>
                  </a:txBody>
                  <a:tcPr/>
                </a:tc>
                <a:tc>
                  <a:txBody>
                    <a:bodyPr/>
                    <a:lstStyle/>
                    <a:p>
                      <a:r>
                        <a:rPr lang="en-US" sz="3200" dirty="0">
                          <a:latin typeface="Times New Roman" panose="02020603050405020304" pitchFamily="18" charset="0"/>
                          <a:cs typeface="Times New Roman" panose="02020603050405020304" pitchFamily="18" charset="0"/>
                        </a:rPr>
                        <a:t>700 fs</a:t>
                      </a:r>
                    </a:p>
                  </a:txBody>
                  <a:tcPr/>
                </a:tc>
                <a:tc>
                  <a:txBody>
                    <a:bodyPr/>
                    <a:lstStyle/>
                    <a:p>
                      <a:r>
                        <a:rPr lang="en-US" sz="3200" dirty="0">
                          <a:latin typeface="Times New Roman" panose="02020603050405020304" pitchFamily="18" charset="0"/>
                          <a:cs typeface="Times New Roman" panose="02020603050405020304" pitchFamily="18" charset="0"/>
                        </a:rPr>
                        <a:t>1053 nm</a:t>
                      </a:r>
                    </a:p>
                  </a:txBody>
                  <a:tcPr/>
                </a:tc>
                <a:tc>
                  <a:txBody>
                    <a:bodyPr/>
                    <a:lstStyle/>
                    <a:p>
                      <a:r>
                        <a:rPr lang="en-US" sz="3200" dirty="0">
                          <a:latin typeface="Times New Roman" panose="02020603050405020304" pitchFamily="18" charset="0"/>
                          <a:cs typeface="Times New Roman" panose="02020603050405020304" pitchFamily="18" charset="0"/>
                        </a:rPr>
                        <a:t>10</a:t>
                      </a:r>
                      <a:r>
                        <a:rPr lang="en-US" sz="3200" baseline="30000" dirty="0">
                          <a:latin typeface="Times New Roman" panose="02020603050405020304" pitchFamily="18" charset="0"/>
                          <a:cs typeface="Times New Roman" panose="02020603050405020304" pitchFamily="18" charset="0"/>
                        </a:rPr>
                        <a:t>21</a:t>
                      </a:r>
                      <a:r>
                        <a:rPr lang="en-US" sz="3200" baseline="0" dirty="0">
                          <a:latin typeface="Times New Roman" panose="02020603050405020304" pitchFamily="18" charset="0"/>
                          <a:cs typeface="Times New Roman" panose="02020603050405020304" pitchFamily="18" charset="0"/>
                        </a:rPr>
                        <a:t> cm</a:t>
                      </a:r>
                      <a:r>
                        <a:rPr lang="en-US" sz="3200" baseline="300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050394"/>
                  </a:ext>
                </a:extLst>
              </a:tr>
            </a:tbl>
          </a:graphicData>
        </a:graphic>
      </p:graphicFrame>
      <p:sp>
        <p:nvSpPr>
          <p:cNvPr id="87" name="TextBox 86">
            <a:extLst>
              <a:ext uri="{FF2B5EF4-FFF2-40B4-BE49-F238E27FC236}">
                <a16:creationId xmlns:a16="http://schemas.microsoft.com/office/drawing/2014/main" id="{BF34E1B5-65D9-644B-7E8F-8B4478B6E8C8}"/>
              </a:ext>
            </a:extLst>
          </p:cNvPr>
          <p:cNvSpPr txBox="1"/>
          <p:nvPr/>
        </p:nvSpPr>
        <p:spPr>
          <a:xfrm>
            <a:off x="6624207" y="15824127"/>
            <a:ext cx="111694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[3]</a:t>
            </a:r>
          </a:p>
        </p:txBody>
      </p:sp>
      <p:sp>
        <p:nvSpPr>
          <p:cNvPr id="89" name="TextBox 88">
            <a:extLst>
              <a:ext uri="{FF2B5EF4-FFF2-40B4-BE49-F238E27FC236}">
                <a16:creationId xmlns:a16="http://schemas.microsoft.com/office/drawing/2014/main" id="{FBA2A445-C8F2-1FCC-4B55-1D8AD5A6ED81}"/>
              </a:ext>
            </a:extLst>
          </p:cNvPr>
          <p:cNvSpPr txBox="1"/>
          <p:nvPr/>
        </p:nvSpPr>
        <p:spPr>
          <a:xfrm>
            <a:off x="6624208" y="19896940"/>
            <a:ext cx="111694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[4]</a:t>
            </a:r>
          </a:p>
        </p:txBody>
      </p:sp>
      <p:sp>
        <p:nvSpPr>
          <p:cNvPr id="93" name="TextBox 92">
            <a:extLst>
              <a:ext uri="{FF2B5EF4-FFF2-40B4-BE49-F238E27FC236}">
                <a16:creationId xmlns:a16="http://schemas.microsoft.com/office/drawing/2014/main" id="{7C0B77B9-3617-D4CC-6383-0138C2DD9A89}"/>
              </a:ext>
            </a:extLst>
          </p:cNvPr>
          <p:cNvSpPr txBox="1"/>
          <p:nvPr/>
        </p:nvSpPr>
        <p:spPr>
          <a:xfrm>
            <a:off x="15643247" y="23046525"/>
            <a:ext cx="1848877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Tiles show image plate scans of a Ross filter wheel for the tested gas mixtures. An EPPS measures X-rays along the straight-through beam path. </a:t>
            </a:r>
          </a:p>
        </p:txBody>
      </p:sp>
      <p:grpSp>
        <p:nvGrpSpPr>
          <p:cNvPr id="27" name="Group 26">
            <a:extLst>
              <a:ext uri="{FF2B5EF4-FFF2-40B4-BE49-F238E27FC236}">
                <a16:creationId xmlns:a16="http://schemas.microsoft.com/office/drawing/2014/main" id="{1A3B3A58-EC81-C606-B9E9-3AA75E936254}"/>
              </a:ext>
            </a:extLst>
          </p:cNvPr>
          <p:cNvGrpSpPr/>
          <p:nvPr/>
        </p:nvGrpSpPr>
        <p:grpSpPr>
          <a:xfrm>
            <a:off x="30663623" y="23764707"/>
            <a:ext cx="13187631" cy="1321800"/>
            <a:chOff x="30516211" y="24224400"/>
            <a:chExt cx="15252192" cy="1321800"/>
          </a:xfrm>
        </p:grpSpPr>
        <p:sp>
          <p:nvSpPr>
            <p:cNvPr id="172" name="Google Shape;172;p15">
              <a:extLst>
                <a:ext uri="{FF2B5EF4-FFF2-40B4-BE49-F238E27FC236}">
                  <a16:creationId xmlns:a16="http://schemas.microsoft.com/office/drawing/2014/main" id="{53689E50-5B31-91D5-C2E2-30E95FFE4D39}"/>
                </a:ext>
              </a:extLst>
            </p:cNvPr>
            <p:cNvSpPr/>
            <p:nvPr/>
          </p:nvSpPr>
          <p:spPr>
            <a:xfrm>
              <a:off x="30516211" y="24224400"/>
              <a:ext cx="15252192"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a:extLst>
                <a:ext uri="{FF2B5EF4-FFF2-40B4-BE49-F238E27FC236}">
                  <a16:creationId xmlns:a16="http://schemas.microsoft.com/office/drawing/2014/main" id="{2AE945C0-5082-8868-8561-02D8D38C21BC}"/>
                </a:ext>
              </a:extLst>
            </p:cNvPr>
            <p:cNvSpPr txBox="1"/>
            <p:nvPr/>
          </p:nvSpPr>
          <p:spPr>
            <a:xfrm>
              <a:off x="32458657" y="24427003"/>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Acknowledgements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6" name="Group 25">
            <a:extLst>
              <a:ext uri="{FF2B5EF4-FFF2-40B4-BE49-F238E27FC236}">
                <a16:creationId xmlns:a16="http://schemas.microsoft.com/office/drawing/2014/main" id="{92C7DEDE-ED94-58B3-32D3-11B2390CC2D2}"/>
              </a:ext>
            </a:extLst>
          </p:cNvPr>
          <p:cNvGrpSpPr/>
          <p:nvPr/>
        </p:nvGrpSpPr>
        <p:grpSpPr>
          <a:xfrm>
            <a:off x="30670911" y="28852612"/>
            <a:ext cx="13187631" cy="1321800"/>
            <a:chOff x="30515425" y="28811249"/>
            <a:chExt cx="12676200" cy="1321800"/>
          </a:xfrm>
        </p:grpSpPr>
        <p:sp>
          <p:nvSpPr>
            <p:cNvPr id="175" name="Google Shape;175;p15">
              <a:extLst>
                <a:ext uri="{FF2B5EF4-FFF2-40B4-BE49-F238E27FC236}">
                  <a16:creationId xmlns:a16="http://schemas.microsoft.com/office/drawing/2014/main" id="{679B4DBC-D617-96DE-35E5-DA8424E37273}"/>
                </a:ext>
              </a:extLst>
            </p:cNvPr>
            <p:cNvSpPr/>
            <p:nvPr/>
          </p:nvSpPr>
          <p:spPr>
            <a:xfrm>
              <a:off x="30515425" y="28811249"/>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a:extLst>
                <a:ext uri="{FF2B5EF4-FFF2-40B4-BE49-F238E27FC236}">
                  <a16:creationId xmlns:a16="http://schemas.microsoft.com/office/drawing/2014/main" id="{D0C4358D-EC03-851C-4390-A278A52C92D7}"/>
                </a:ext>
              </a:extLst>
            </p:cNvPr>
            <p:cNvSpPr txBox="1"/>
            <p:nvPr/>
          </p:nvSpPr>
          <p:spPr>
            <a:xfrm>
              <a:off x="31169875" y="29012680"/>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References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4" name="Group 3">
            <a:extLst>
              <a:ext uri="{FF2B5EF4-FFF2-40B4-BE49-F238E27FC236}">
                <a16:creationId xmlns:a16="http://schemas.microsoft.com/office/drawing/2014/main" id="{74611EA7-B247-F7E5-2218-D0D67F8AEB74}"/>
              </a:ext>
            </a:extLst>
          </p:cNvPr>
          <p:cNvGrpSpPr/>
          <p:nvPr/>
        </p:nvGrpSpPr>
        <p:grpSpPr>
          <a:xfrm>
            <a:off x="13833121" y="23764707"/>
            <a:ext cx="16309452" cy="1321800"/>
            <a:chOff x="30476475" y="6147938"/>
            <a:chExt cx="12676200" cy="1321800"/>
          </a:xfrm>
        </p:grpSpPr>
        <p:sp>
          <p:nvSpPr>
            <p:cNvPr id="152" name="Google Shape;152;p15">
              <a:extLst>
                <a:ext uri="{FF2B5EF4-FFF2-40B4-BE49-F238E27FC236}">
                  <a16:creationId xmlns:a16="http://schemas.microsoft.com/office/drawing/2014/main" id="{C553F169-2007-1F34-40CB-5BB63661F936}"/>
                </a:ext>
              </a:extLst>
            </p:cNvPr>
            <p:cNvSpPr/>
            <p:nvPr/>
          </p:nvSpPr>
          <p:spPr>
            <a:xfrm>
              <a:off x="30476475" y="6147938"/>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a:extLst>
                <a:ext uri="{FF2B5EF4-FFF2-40B4-BE49-F238E27FC236}">
                  <a16:creationId xmlns:a16="http://schemas.microsoft.com/office/drawing/2014/main" id="{917A951B-230C-A51B-C114-0EA9D783BDD3}"/>
                </a:ext>
              </a:extLst>
            </p:cNvPr>
            <p:cNvSpPr txBox="1"/>
            <p:nvPr/>
          </p:nvSpPr>
          <p:spPr>
            <a:xfrm>
              <a:off x="31130925" y="6364609"/>
              <a:ext cx="113673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Ionization Simulations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19" name="Group 18">
            <a:extLst>
              <a:ext uri="{FF2B5EF4-FFF2-40B4-BE49-F238E27FC236}">
                <a16:creationId xmlns:a16="http://schemas.microsoft.com/office/drawing/2014/main" id="{106D05A0-2C1C-1EFA-649D-B8D65B38739C}"/>
              </a:ext>
            </a:extLst>
          </p:cNvPr>
          <p:cNvGrpSpPr/>
          <p:nvPr/>
        </p:nvGrpSpPr>
        <p:grpSpPr>
          <a:xfrm>
            <a:off x="0" y="14378892"/>
            <a:ext cx="13248416" cy="1321800"/>
            <a:chOff x="559825" y="14194643"/>
            <a:chExt cx="12676200" cy="1321800"/>
          </a:xfrm>
        </p:grpSpPr>
        <p:sp>
          <p:nvSpPr>
            <p:cNvPr id="10" name="Google Shape;147;p15">
              <a:extLst>
                <a:ext uri="{FF2B5EF4-FFF2-40B4-BE49-F238E27FC236}">
                  <a16:creationId xmlns:a16="http://schemas.microsoft.com/office/drawing/2014/main" id="{A96DDA47-2675-35D4-C92A-DAC3D4CF336D}"/>
                </a:ext>
              </a:extLst>
            </p:cNvPr>
            <p:cNvSpPr/>
            <p:nvPr/>
          </p:nvSpPr>
          <p:spPr>
            <a:xfrm>
              <a:off x="559825" y="14194643"/>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a:extLst>
                <a:ext uri="{FF2B5EF4-FFF2-40B4-BE49-F238E27FC236}">
                  <a16:creationId xmlns:a16="http://schemas.microsoft.com/office/drawing/2014/main" id="{8CF36DC9-D834-337B-A681-E40520856341}"/>
                </a:ext>
              </a:extLst>
            </p:cNvPr>
            <p:cNvSpPr txBox="1"/>
            <p:nvPr/>
          </p:nvSpPr>
          <p:spPr>
            <a:xfrm>
              <a:off x="1214275" y="14392093"/>
              <a:ext cx="113673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Direct Laser Acceleration</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18" name="Group 17">
            <a:extLst>
              <a:ext uri="{FF2B5EF4-FFF2-40B4-BE49-F238E27FC236}">
                <a16:creationId xmlns:a16="http://schemas.microsoft.com/office/drawing/2014/main" id="{25EE25C8-C2B6-8D11-739C-99FF18DB0DDD}"/>
              </a:ext>
            </a:extLst>
          </p:cNvPr>
          <p:cNvGrpSpPr/>
          <p:nvPr/>
        </p:nvGrpSpPr>
        <p:grpSpPr>
          <a:xfrm>
            <a:off x="0" y="5273289"/>
            <a:ext cx="13248416" cy="1321800"/>
            <a:chOff x="738525" y="6147938"/>
            <a:chExt cx="12676200" cy="1321800"/>
          </a:xfrm>
        </p:grpSpPr>
        <p:sp>
          <p:nvSpPr>
            <p:cNvPr id="147" name="Google Shape;147;p15">
              <a:extLst>
                <a:ext uri="{FF2B5EF4-FFF2-40B4-BE49-F238E27FC236}">
                  <a16:creationId xmlns:a16="http://schemas.microsoft.com/office/drawing/2014/main" id="{4172531D-1203-CF35-A9A7-A4DB752E8904}"/>
                </a:ext>
              </a:extLst>
            </p:cNvPr>
            <p:cNvSpPr/>
            <p:nvPr/>
          </p:nvSpPr>
          <p:spPr>
            <a:xfrm>
              <a:off x="738525" y="6147938"/>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a:extLst>
                <a:ext uri="{FF2B5EF4-FFF2-40B4-BE49-F238E27FC236}">
                  <a16:creationId xmlns:a16="http://schemas.microsoft.com/office/drawing/2014/main" id="{466CE3B1-C05E-6413-35DE-C2E8C34B877A}"/>
                </a:ext>
              </a:extLst>
            </p:cNvPr>
            <p:cNvSpPr txBox="1"/>
            <p:nvPr/>
          </p:nvSpPr>
          <p:spPr>
            <a:xfrm>
              <a:off x="1392975" y="6343507"/>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Overview</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2" name="Group 21">
            <a:extLst>
              <a:ext uri="{FF2B5EF4-FFF2-40B4-BE49-F238E27FC236}">
                <a16:creationId xmlns:a16="http://schemas.microsoft.com/office/drawing/2014/main" id="{04E6155E-FC2A-DDB6-F20F-9EBE5217F9AA}"/>
              </a:ext>
            </a:extLst>
          </p:cNvPr>
          <p:cNvGrpSpPr/>
          <p:nvPr/>
        </p:nvGrpSpPr>
        <p:grpSpPr>
          <a:xfrm>
            <a:off x="13833121" y="5275724"/>
            <a:ext cx="16434056" cy="1321800"/>
            <a:chOff x="15204721" y="15350292"/>
            <a:chExt cx="13478256" cy="1321800"/>
          </a:xfrm>
        </p:grpSpPr>
        <p:sp>
          <p:nvSpPr>
            <p:cNvPr id="160" name="Google Shape;160;p15">
              <a:extLst>
                <a:ext uri="{FF2B5EF4-FFF2-40B4-BE49-F238E27FC236}">
                  <a16:creationId xmlns:a16="http://schemas.microsoft.com/office/drawing/2014/main" id="{B6D66894-7492-37C5-C450-53D4021F8A10}"/>
                </a:ext>
              </a:extLst>
            </p:cNvPr>
            <p:cNvSpPr/>
            <p:nvPr/>
          </p:nvSpPr>
          <p:spPr>
            <a:xfrm>
              <a:off x="15204721" y="15350292"/>
              <a:ext cx="13478256"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a:extLst>
                <a:ext uri="{FF2B5EF4-FFF2-40B4-BE49-F238E27FC236}">
                  <a16:creationId xmlns:a16="http://schemas.microsoft.com/office/drawing/2014/main" id="{5A8BF515-55D8-D6D7-3241-4173531E0682}"/>
                </a:ext>
              </a:extLst>
            </p:cNvPr>
            <p:cNvSpPr txBox="1"/>
            <p:nvPr/>
          </p:nvSpPr>
          <p:spPr>
            <a:xfrm>
              <a:off x="16260199" y="15536483"/>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Ionization Injection Shots</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grpSp>
        <p:nvGrpSpPr>
          <p:cNvPr id="24" name="Group 23">
            <a:extLst>
              <a:ext uri="{FF2B5EF4-FFF2-40B4-BE49-F238E27FC236}">
                <a16:creationId xmlns:a16="http://schemas.microsoft.com/office/drawing/2014/main" id="{5CDC7553-81A4-C114-315A-FB2516B0F92E}"/>
              </a:ext>
            </a:extLst>
          </p:cNvPr>
          <p:cNvGrpSpPr/>
          <p:nvPr/>
        </p:nvGrpSpPr>
        <p:grpSpPr>
          <a:xfrm>
            <a:off x="30818169" y="5262650"/>
            <a:ext cx="13026927" cy="1321800"/>
            <a:chOff x="30515425" y="18140879"/>
            <a:chExt cx="12676200" cy="1321800"/>
          </a:xfrm>
        </p:grpSpPr>
        <p:sp>
          <p:nvSpPr>
            <p:cNvPr id="168" name="Google Shape;168;p15">
              <a:extLst>
                <a:ext uri="{FF2B5EF4-FFF2-40B4-BE49-F238E27FC236}">
                  <a16:creationId xmlns:a16="http://schemas.microsoft.com/office/drawing/2014/main" id="{B7A21778-140D-5247-09EF-988234734CFA}"/>
                </a:ext>
              </a:extLst>
            </p:cNvPr>
            <p:cNvSpPr/>
            <p:nvPr/>
          </p:nvSpPr>
          <p:spPr>
            <a:xfrm>
              <a:off x="30515425" y="18140879"/>
              <a:ext cx="12676200" cy="1321800"/>
            </a:xfrm>
            <a:prstGeom prst="rect">
              <a:avLst/>
            </a:prstGeom>
            <a:solidFill>
              <a:srgbClr val="0027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a:extLst>
                <a:ext uri="{FF2B5EF4-FFF2-40B4-BE49-F238E27FC236}">
                  <a16:creationId xmlns:a16="http://schemas.microsoft.com/office/drawing/2014/main" id="{A6D733CA-9E8F-F27F-9F9B-3A5C13758BDE}"/>
                </a:ext>
              </a:extLst>
            </p:cNvPr>
            <p:cNvSpPr txBox="1"/>
            <p:nvPr/>
          </p:nvSpPr>
          <p:spPr>
            <a:xfrm>
              <a:off x="30991175" y="18327069"/>
              <a:ext cx="11367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FFCB05"/>
                  </a:solidFill>
                  <a:latin typeface="Times New Roman" panose="02020603050405020304" pitchFamily="18" charset="0"/>
                  <a:ea typeface="Roboto Medium"/>
                  <a:cs typeface="Times New Roman" panose="02020603050405020304" pitchFamily="18" charset="0"/>
                  <a:sym typeface="Roboto Medium"/>
                </a:rPr>
                <a:t>Conclusions &amp; Future Work</a:t>
              </a:r>
              <a:endParaRPr sz="4800" b="1" dirty="0">
                <a:solidFill>
                  <a:srgbClr val="FFCB05"/>
                </a:solidFill>
                <a:latin typeface="Times New Roman" panose="02020603050405020304" pitchFamily="18" charset="0"/>
                <a:ea typeface="Roboto Medium"/>
                <a:cs typeface="Times New Roman" panose="02020603050405020304" pitchFamily="18" charset="0"/>
                <a:sym typeface="Roboto Medium"/>
              </a:endParaRPr>
            </a:p>
          </p:txBody>
        </p:sp>
      </p:grpSp>
      <p:pic>
        <p:nvPicPr>
          <p:cNvPr id="7" name="Picture 6" descr="Several images of a magnetic field&#10;&#10;AI-generated content may be incorrect.">
            <a:extLst>
              <a:ext uri="{FF2B5EF4-FFF2-40B4-BE49-F238E27FC236}">
                <a16:creationId xmlns:a16="http://schemas.microsoft.com/office/drawing/2014/main" id="{A7B02AB8-F8B0-06B7-4F28-90D16F96DF82}"/>
              </a:ext>
            </a:extLst>
          </p:cNvPr>
          <p:cNvPicPr>
            <a:picLocks noChangeAspect="1"/>
          </p:cNvPicPr>
          <p:nvPr/>
        </p:nvPicPr>
        <p:blipFill>
          <a:blip r:embed="rId17"/>
          <a:srcRect l="7091" t="7586" r="51532" b="2384"/>
          <a:stretch>
            <a:fillRect/>
          </a:stretch>
        </p:blipFill>
        <p:spPr>
          <a:xfrm>
            <a:off x="24005116" y="25658246"/>
            <a:ext cx="5612841" cy="7106347"/>
          </a:xfrm>
          <a:prstGeom prst="rect">
            <a:avLst/>
          </a:prstGeom>
        </p:spPr>
      </p:pic>
      <p:sp>
        <p:nvSpPr>
          <p:cNvPr id="8" name="TextBox 7">
            <a:extLst>
              <a:ext uri="{FF2B5EF4-FFF2-40B4-BE49-F238E27FC236}">
                <a16:creationId xmlns:a16="http://schemas.microsoft.com/office/drawing/2014/main" id="{99A302E5-3A8B-82D2-DF40-5F07F982B7D2}"/>
              </a:ext>
            </a:extLst>
          </p:cNvPr>
          <p:cNvSpPr txBox="1"/>
          <p:nvPr/>
        </p:nvSpPr>
        <p:spPr>
          <a:xfrm>
            <a:off x="24679582" y="25196581"/>
            <a:ext cx="4263908"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50% He + 50% N: n</a:t>
            </a:r>
          </a:p>
        </p:txBody>
      </p:sp>
    </p:spTree>
    <p:extLst>
      <p:ext uri="{BB962C8B-B14F-4D97-AF65-F5344CB8AC3E}">
        <p14:creationId xmlns:p14="http://schemas.microsoft.com/office/powerpoint/2010/main" val="374746903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56646</TotalTime>
  <Words>4074</Words>
  <Application>Microsoft Macintosh PowerPoint</Application>
  <PresentationFormat>Custom</PresentationFormat>
  <Paragraphs>339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Times New Roman</vt:lpstr>
      <vt:lpstr>Cambria Math</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Contreras</dc:creator>
  <cp:lastModifiedBy>Nicolas Kalem</cp:lastModifiedBy>
  <cp:revision>174</cp:revision>
  <cp:lastPrinted>2024-04-12T18:16:10Z</cp:lastPrinted>
  <dcterms:modified xsi:type="dcterms:W3CDTF">2025-12-05T20:10:23Z</dcterms:modified>
</cp:coreProperties>
</file>