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wdp" ContentType="image/vnd.ms-photo"/>
  <Default Extension="png" ContentType="image/png"/>
  <Default Extension="bin" ContentType="application/vnd.openxmlformats-officedocument.oleObject"/>
  <Default Extension="rels" ContentType="application/vnd.openxmlformats-package.relationships+xml"/>
  <Default Extension="gif" ContentType="image/gif"/>
  <Default Extension="avi" ContentType="video/x-msvide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7" r:id="rId2"/>
    <p:sldId id="385" r:id="rId3"/>
    <p:sldId id="261" r:id="rId4"/>
    <p:sldId id="297" r:id="rId5"/>
    <p:sldId id="310" r:id="rId6"/>
    <p:sldId id="311" r:id="rId7"/>
    <p:sldId id="312" r:id="rId8"/>
    <p:sldId id="313" r:id="rId9"/>
    <p:sldId id="308" r:id="rId10"/>
    <p:sldId id="386" r:id="rId11"/>
    <p:sldId id="381" r:id="rId12"/>
    <p:sldId id="374" r:id="rId13"/>
    <p:sldId id="375" r:id="rId14"/>
    <p:sldId id="376" r:id="rId15"/>
    <p:sldId id="377" r:id="rId16"/>
    <p:sldId id="378" r:id="rId17"/>
    <p:sldId id="384" r:id="rId18"/>
    <p:sldId id="387" r:id="rId19"/>
    <p:sldId id="388" r:id="rId20"/>
    <p:sldId id="389" r:id="rId21"/>
    <p:sldId id="390" r:id="rId22"/>
    <p:sldId id="305" r:id="rId23"/>
    <p:sldId id="327" r:id="rId24"/>
    <p:sldId id="328" r:id="rId25"/>
    <p:sldId id="329" r:id="rId26"/>
    <p:sldId id="330" r:id="rId27"/>
    <p:sldId id="332" r:id="rId28"/>
    <p:sldId id="334" r:id="rId29"/>
    <p:sldId id="336" r:id="rId30"/>
    <p:sldId id="267" r:id="rId31"/>
    <p:sldId id="343" r:id="rId32"/>
    <p:sldId id="344" r:id="rId33"/>
    <p:sldId id="345" r:id="rId34"/>
    <p:sldId id="394" r:id="rId35"/>
    <p:sldId id="399" r:id="rId36"/>
    <p:sldId id="395" r:id="rId37"/>
    <p:sldId id="398" r:id="rId38"/>
    <p:sldId id="400" r:id="rId39"/>
    <p:sldId id="401" r:id="rId40"/>
    <p:sldId id="347" r:id="rId41"/>
    <p:sldId id="354" r:id="rId42"/>
    <p:sldId id="355" r:id="rId43"/>
    <p:sldId id="363" r:id="rId44"/>
    <p:sldId id="383" r:id="rId45"/>
    <p:sldId id="350" r:id="rId46"/>
    <p:sldId id="402" r:id="rId47"/>
    <p:sldId id="292" r:id="rId48"/>
    <p:sldId id="346" r:id="rId49"/>
    <p:sldId id="397" r:id="rId50"/>
    <p:sldId id="333" r:id="rId51"/>
    <p:sldId id="309" r:id="rId52"/>
    <p:sldId id="382" r:id="rId53"/>
    <p:sldId id="351" r:id="rId54"/>
    <p:sldId id="348" r:id="rId55"/>
  </p:sldIdLst>
  <p:sldSz cx="9144000" cy="6858000" type="screen4x3"/>
  <p:notesSz cx="7315200" cy="9601200"/>
  <p:defaultTextStyle>
    <a:defPPr>
      <a:defRPr lang="en-US"/>
    </a:defPPr>
    <a:lvl1pPr marL="0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1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457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4">
          <p15:clr>
            <a:srgbClr val="A4A3A4"/>
          </p15:clr>
        </p15:guide>
        <p15:guide id="2" pos="5759">
          <p15:clr>
            <a:srgbClr val="A4A3A4"/>
          </p15:clr>
        </p15:guide>
        <p15:guide id="3" orient="horz" pos="32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0F5"/>
    <a:srgbClr val="080419"/>
    <a:srgbClr val="1A2F4C"/>
    <a:srgbClr val="79B932"/>
    <a:srgbClr val="870150"/>
    <a:srgbClr val="671A86"/>
    <a:srgbClr val="269A8B"/>
    <a:srgbClr val="222179"/>
    <a:srgbClr val="C5041E"/>
    <a:srgbClr val="235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6" autoAdjust="0"/>
    <p:restoredTop sz="50000" autoAdjust="0"/>
  </p:normalViewPr>
  <p:slideViewPr>
    <p:cSldViewPr snapToGrid="0" snapToObjects="1">
      <p:cViewPr varScale="1">
        <p:scale>
          <a:sx n="189" d="100"/>
          <a:sy n="189" d="100"/>
        </p:scale>
        <p:origin x="184" y="376"/>
      </p:cViewPr>
      <p:guideLst>
        <p:guide orient="horz" pos="2744"/>
        <p:guide pos="5759"/>
        <p:guide orient="horz" pos="32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04"/>
    </p:cViewPr>
  </p:sorterViewPr>
  <p:notesViewPr>
    <p:cSldViewPr snapToGrid="0" snapToObjects="1">
      <p:cViewPr varScale="1">
        <p:scale>
          <a:sx n="76" d="100"/>
          <a:sy n="76" d="100"/>
        </p:scale>
        <p:origin x="-3736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ustin_yi:research:ICF_Beryllium_design:Be_large_CCR_playbook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0206968403759"/>
          <c:y val="0.132473944760361"/>
          <c:w val="0.699274308268718"/>
          <c:h val="0.683231115833446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trendline>
            <c:trendlineType val="poly"/>
            <c:order val="2"/>
            <c:forward val="1000.0"/>
            <c:backward val="500.0"/>
            <c:intercept val="0.0"/>
            <c:dispRSqr val="0"/>
            <c:dispEq val="0"/>
          </c:trendline>
          <c:xVal>
            <c:numRef>
              <c:f>Sheet1!$N$4:$N$7</c:f>
              <c:numCache>
                <c:formatCode>General</c:formatCode>
                <c:ptCount val="4"/>
                <c:pt idx="0">
                  <c:v>594.0</c:v>
                </c:pt>
                <c:pt idx="1">
                  <c:v>700.0</c:v>
                </c:pt>
                <c:pt idx="2">
                  <c:v>800.0</c:v>
                </c:pt>
                <c:pt idx="3">
                  <c:v>900.0</c:v>
                </c:pt>
              </c:numCache>
            </c:numRef>
          </c:xVal>
          <c:yVal>
            <c:numRef>
              <c:f>Sheet1!$O$4:$O$7</c:f>
              <c:numCache>
                <c:formatCode>General</c:formatCode>
                <c:ptCount val="4"/>
                <c:pt idx="0">
                  <c:v>4.0E14</c:v>
                </c:pt>
                <c:pt idx="1">
                  <c:v>1.3E15</c:v>
                </c:pt>
                <c:pt idx="2">
                  <c:v>2.5E15</c:v>
                </c:pt>
                <c:pt idx="3">
                  <c:v>4.1E15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80707824"/>
        <c:axId val="-1780704432"/>
      </c:scatterChart>
      <c:valAx>
        <c:axId val="-1780707824"/>
        <c:scaling>
          <c:orientation val="minMax"/>
          <c:max val="1000.0"/>
          <c:min val="50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Capsule Radius</a:t>
                </a:r>
                <a:r>
                  <a:rPr lang="en-US" sz="1400" baseline="0"/>
                  <a:t> (um)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1780704432"/>
        <c:crosses val="autoZero"/>
        <c:crossBetween val="midCat"/>
      </c:valAx>
      <c:valAx>
        <c:axId val="-1780704432"/>
        <c:scaling>
          <c:orientation val="minMax"/>
          <c:max val="5.0E15"/>
          <c:min val="0.0"/>
        </c:scaling>
        <c:delete val="0"/>
        <c:axPos val="l"/>
        <c:majorGridlines>
          <c:spPr>
            <a:ln>
              <a:solidFill>
                <a:sysClr val="windowText" lastClr="000000">
                  <a:alpha val="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Yeild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crossAx val="-178070782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800 um (CCR = 4.2)</c:v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'800-672 3shk 0.3 mg'!$A$27:$A$31</c:f>
              <c:numCache>
                <c:formatCode>0.0%</c:formatCode>
                <c:ptCount val="5"/>
                <c:pt idx="0">
                  <c:v>0.187</c:v>
                </c:pt>
                <c:pt idx="1">
                  <c:v>0.207</c:v>
                </c:pt>
                <c:pt idx="2">
                  <c:v>0.237</c:v>
                </c:pt>
                <c:pt idx="3">
                  <c:v>0.267</c:v>
                </c:pt>
                <c:pt idx="4">
                  <c:v>0.287</c:v>
                </c:pt>
              </c:numCache>
            </c:numRef>
          </c:xVal>
          <c:yVal>
            <c:numRef>
              <c:f>'800-672 3shk 0.3 mg'!$C$27:$C$31</c:f>
              <c:numCache>
                <c:formatCode>0.0%</c:formatCode>
                <c:ptCount val="5"/>
                <c:pt idx="0">
                  <c:v>-0.616</c:v>
                </c:pt>
                <c:pt idx="1">
                  <c:v>-0.401</c:v>
                </c:pt>
                <c:pt idx="2">
                  <c:v>-0.014</c:v>
                </c:pt>
                <c:pt idx="3">
                  <c:v>0.395</c:v>
                </c:pt>
                <c:pt idx="4">
                  <c:v>0.572</c:v>
                </c:pt>
              </c:numCache>
            </c:numRef>
          </c:yVal>
          <c:smooth val="0"/>
        </c:ser>
        <c:ser>
          <c:idx val="1"/>
          <c:order val="1"/>
          <c:tx>
            <c:v>900 um (CCR = 3.7)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'900-672 3shk 0.3 mg'!$A$21:$A$25</c:f>
              <c:numCache>
                <c:formatCode>0%</c:formatCode>
                <c:ptCount val="5"/>
                <c:pt idx="0">
                  <c:v>0.255</c:v>
                </c:pt>
                <c:pt idx="1">
                  <c:v>0.28</c:v>
                </c:pt>
                <c:pt idx="2">
                  <c:v>0.305</c:v>
                </c:pt>
                <c:pt idx="3">
                  <c:v>0.33</c:v>
                </c:pt>
                <c:pt idx="4">
                  <c:v>0.355</c:v>
                </c:pt>
              </c:numCache>
            </c:numRef>
          </c:xVal>
          <c:yVal>
            <c:numRef>
              <c:f>'900-672 3shk 0.3 mg'!$D$21:$D$25</c:f>
              <c:numCache>
                <c:formatCode>0.0%</c:formatCode>
                <c:ptCount val="5"/>
                <c:pt idx="0">
                  <c:v>-0.423</c:v>
                </c:pt>
                <c:pt idx="1">
                  <c:v>-0.273</c:v>
                </c:pt>
                <c:pt idx="2">
                  <c:v>0.028</c:v>
                </c:pt>
                <c:pt idx="3">
                  <c:v>0.239</c:v>
                </c:pt>
                <c:pt idx="4">
                  <c:v>0.394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33555392"/>
        <c:axId val="-1633552272"/>
      </c:scatterChart>
      <c:valAx>
        <c:axId val="-1633555392"/>
        <c:scaling>
          <c:orientation val="minMax"/>
          <c:max val="0.4"/>
          <c:min val="0.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Main pulse cone fraction</a:t>
                </a:r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-1633552272"/>
        <c:crosses val="autoZero"/>
        <c:crossBetween val="midCat"/>
      </c:valAx>
      <c:valAx>
        <c:axId val="-16335522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P2/P0</a:t>
                </a:r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-1633555392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227777777777778"/>
          <c:y val="0.0300995188101487"/>
          <c:w val="0.330555555555555"/>
          <c:h val="0.194134434064115"/>
        </c:manualLayout>
      </c:layout>
      <c:overlay val="1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b="1" smtClean="0">
                <a:latin typeface="Arial"/>
                <a:cs typeface="Arial"/>
              </a:rPr>
              <a:t>Los Alamos National Laboratory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b="1">
                <a:latin typeface="Arial"/>
                <a:cs typeface="Arial"/>
              </a:rPr>
              <a:t>UNCLASSIFIED  |  LA-UR-</a:t>
            </a:r>
            <a:r>
              <a:rPr lang="en-US" b="1" err="1">
                <a:latin typeface="Arial"/>
                <a:cs typeface="Arial"/>
              </a:rPr>
              <a:t>yy</a:t>
            </a:r>
            <a:r>
              <a:rPr lang="en-US" b="1">
                <a:latin typeface="Arial"/>
                <a:cs typeface="Arial"/>
              </a:rPr>
              <a:t>-#####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33964B0-89DE-BA48-9DB8-30E2ACD1928B}" type="slidenum">
              <a:rPr lang="en-US" smtClean="0">
                <a:latin typeface="Arial"/>
                <a:cs typeface="Arial"/>
              </a:r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15309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b="1" smtClean="0">
                <a:latin typeface="Arial"/>
                <a:cs typeface="Arial"/>
              </a:rPr>
              <a:t>Los Alamos National Laboratory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b="1" smtClean="0">
                <a:latin typeface="Arial"/>
                <a:cs typeface="Arial"/>
              </a:rPr>
              <a:t>UNCLASSIFIED  |  LA-UR-</a:t>
            </a:r>
            <a:r>
              <a:rPr lang="en-US" b="1" err="1" smtClean="0">
                <a:latin typeface="Arial"/>
                <a:cs typeface="Arial"/>
              </a:rPr>
              <a:t>yy</a:t>
            </a:r>
            <a:r>
              <a:rPr lang="en-US" b="1" smtClean="0">
                <a:latin typeface="Arial"/>
                <a:cs typeface="Arial"/>
              </a:rPr>
              <a:t>-#####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33964B0-89DE-BA48-9DB8-30E2ACD1928B}" type="slidenum">
              <a:rPr lang="en-US" smtClean="0">
                <a:latin typeface="Arial"/>
                <a:cs typeface="Arial"/>
              </a:r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297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71450" indent="-171450" algn="l" defTabSz="457164" rtl="0" eaLnBrk="1" latinLnBrk="0" hangingPunct="1">
      <a:buFont typeface="Arial"/>
      <a:buChar char="•"/>
      <a:defRPr sz="1400" b="1" kern="1200">
        <a:solidFill>
          <a:schemeClr val="tx1"/>
        </a:solidFill>
        <a:latin typeface="Arial"/>
        <a:ea typeface="+mn-ea"/>
        <a:cs typeface="Arial"/>
      </a:defRPr>
    </a:lvl1pPr>
    <a:lvl2pPr marL="393700" indent="-171450" algn="l" defTabSz="457164" rtl="0" eaLnBrk="1" latinLnBrk="0" hangingPunct="1">
      <a:buFont typeface="Arial"/>
      <a:buChar char="•"/>
      <a:defRPr sz="1200" kern="1200">
        <a:solidFill>
          <a:schemeClr val="tx1"/>
        </a:solidFill>
        <a:latin typeface="Arial"/>
        <a:ea typeface="+mn-ea"/>
        <a:cs typeface="Arial"/>
      </a:defRPr>
    </a:lvl2pPr>
    <a:lvl3pPr marL="566738" indent="-171450" algn="l" defTabSz="457164" rtl="0" eaLnBrk="1" latinLnBrk="0" hangingPunct="1">
      <a:buFont typeface="Arial"/>
      <a:buChar char="•"/>
      <a:tabLst/>
      <a:defRPr sz="1000" kern="1200">
        <a:solidFill>
          <a:schemeClr val="tx1"/>
        </a:solidFill>
        <a:latin typeface="Arial"/>
        <a:ea typeface="+mn-ea"/>
        <a:cs typeface="Arial"/>
      </a:defRPr>
    </a:lvl3pPr>
    <a:lvl4pPr marL="739775" indent="-171450" algn="l" defTabSz="457164" rtl="0" eaLnBrk="1" latinLnBrk="0" hangingPunct="1">
      <a:buFont typeface="Arial"/>
      <a:buChar char="•"/>
      <a:defRPr sz="800" kern="1200">
        <a:solidFill>
          <a:schemeClr val="tx1"/>
        </a:solidFill>
        <a:latin typeface="Arial"/>
        <a:ea typeface="+mn-ea"/>
        <a:cs typeface="Arial"/>
      </a:defRPr>
    </a:lvl4pPr>
    <a:lvl5pPr marL="2000104" indent="-171450" algn="l" defTabSz="457164" rtl="0" eaLnBrk="1" latinLnBrk="0" hangingPunct="1">
      <a:buFont typeface="Arial"/>
      <a:buChar char="•"/>
      <a:defRPr sz="800" kern="1200">
        <a:solidFill>
          <a:schemeClr val="tx1"/>
        </a:solidFill>
        <a:latin typeface="Arial"/>
        <a:ea typeface="+mn-ea"/>
        <a:cs typeface="Arial"/>
      </a:defRPr>
    </a:lvl5pPr>
    <a:lvl6pPr marL="2285817" algn="l" defTabSz="4571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4571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4571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4571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727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25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496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26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60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27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36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28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3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29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432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30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702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Postshot</a:t>
            </a:r>
            <a:r>
              <a:rPr lang="en-US" dirty="0" smtClean="0"/>
              <a:t> simulations still</a:t>
            </a:r>
            <a:r>
              <a:rPr lang="en-US" baseline="0" dirty="0" smtClean="0"/>
              <a:t> do not use frequency multipliers and are only tuned to match </a:t>
            </a:r>
            <a:r>
              <a:rPr lang="en-US" baseline="0" dirty="0" err="1" smtClean="0"/>
              <a:t>bangtime</a:t>
            </a:r>
            <a:r>
              <a:rPr lang="en-US" baseline="0" dirty="0" smtClean="0"/>
              <a:t>, indicating weak sensitivity of shape to drive coupling  only dial multiplier to match </a:t>
            </a:r>
            <a:r>
              <a:rPr lang="en-US" baseline="0" dirty="0" err="1" smtClean="0"/>
              <a:t>bak</a:t>
            </a:r>
            <a:r>
              <a:rPr lang="en-US" baseline="0" dirty="0" smtClean="0"/>
              <a:t> time as in key </a:t>
            </a:r>
            <a:r>
              <a:rPr lang="en-US" baseline="0" dirty="0" err="1" smtClean="0"/>
              <a:t>dtat</a:t>
            </a:r>
            <a:r>
              <a:rPr lang="en-US" baseline="0" dirty="0" smtClean="0"/>
              <a:t>  coupling to peak power matter</a:t>
            </a:r>
          </a:p>
          <a:p>
            <a:r>
              <a:rPr lang="en-US" baseline="0" dirty="0" err="1" smtClean="0"/>
              <a:t>Discrepancu</a:t>
            </a:r>
            <a:r>
              <a:rPr lang="en-US" baseline="0" dirty="0" smtClean="0"/>
              <a:t> to p0 is due to sat </a:t>
            </a:r>
            <a:r>
              <a:rPr lang="en-US" baseline="0" dirty="0" err="1" smtClean="0"/>
              <a:t>diah</a:t>
            </a:r>
            <a:r>
              <a:rPr lang="en-US" baseline="0" dirty="0" smtClean="0"/>
              <a:t>=g, time integrated show better and smaller p0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04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81038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Hohlraum</a:t>
            </a:r>
            <a:r>
              <a:rPr lang="en-US" dirty="0" smtClean="0"/>
              <a:t> maps at 3.7 appear not too degraded and</a:t>
            </a:r>
            <a:r>
              <a:rPr lang="en-US" baseline="0" dirty="0" smtClean="0"/>
              <a:t> experiments will test whether we lose predictability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0ADCC-F931-0249-8333-DCA1404385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95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735" y="8773357"/>
            <a:ext cx="3038145" cy="461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56998" indent="-291153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64613" indent="-232923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30458" indent="-232923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96304" indent="-232923" eaLnBrk="0" hangingPunct="0"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62149" indent="-23292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3027994" indent="-23292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93840" indent="-23292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959685" indent="-23292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fld id="{F53A3BAC-015E-412F-889D-F31B796F7A94}" type="slidenum">
              <a:rPr lang="en-US" sz="1200">
                <a:solidFill>
                  <a:prstClr val="black"/>
                </a:solidFill>
              </a:rPr>
              <a:pPr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2150"/>
            <a:ext cx="4618038" cy="3463925"/>
          </a:xfrm>
          <a:prstGeom prst="rect">
            <a:avLst/>
          </a:prstGeo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387443"/>
            <a:ext cx="5607712" cy="41553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50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87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685800"/>
            <a:ext cx="4673600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Most descriptions of jets use self-similar conditions (in the far field), but there are differences in experimental results that are likely due to starting conditions, but are not yet explained.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7864CB-5C10-8949-BBF5-F6CBBFBE9C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87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12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06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13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900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14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347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15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084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16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558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23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97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64B0-89DE-BA48-9DB8-30E2ACD1928B}" type="slidenum">
              <a:rPr lang="en-US" smtClean="0">
                <a:latin typeface="Arial"/>
                <a:cs typeface="Arial"/>
              </a:rPr>
              <a:t>24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latin typeface="Arial"/>
                <a:cs typeface="Arial"/>
              </a:rPr>
              <a:t>11/31/2016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94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FHEDv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3"/>
          <a:stretch/>
        </p:blipFill>
        <p:spPr>
          <a:xfrm>
            <a:off x="-1" y="-1"/>
            <a:ext cx="9144001" cy="202353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023535"/>
            <a:ext cx="9144000" cy="45499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554348"/>
            <a:ext cx="7772400" cy="1470025"/>
          </a:xfrm>
          <a:prstGeom prst="rect">
            <a:avLst/>
          </a:prstGeom>
        </p:spPr>
        <p:txBody>
          <a:bodyPr lIns="91433" tIns="45717" rIns="91433" bIns="45717"/>
          <a:lstStyle>
            <a:lvl1pPr algn="r">
              <a:defRPr sz="3600" b="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b="1" dirty="0" smtClean="0">
                <a:solidFill>
                  <a:schemeClr val="bg1"/>
                </a:solidFill>
              </a:rPr>
              <a:t>Click to add title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17801" y="3972987"/>
            <a:ext cx="5969000" cy="655460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 b="1" u="none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presenter, </a:t>
            </a:r>
            <a:r>
              <a:rPr lang="en-US" u="none" dirty="0" smtClean="0"/>
              <a:t>name of group (not acronym)</a:t>
            </a:r>
          </a:p>
          <a:p>
            <a:pPr lvl="0"/>
            <a:r>
              <a:rPr lang="en-US" u="none" dirty="0" smtClean="0"/>
              <a:t>Team members, group affiliations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4629151"/>
            <a:ext cx="3543300" cy="67733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2023537"/>
            <a:ext cx="7772400" cy="980017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432560" y="0"/>
            <a:ext cx="1432560" cy="489364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smtClean="0">
                <a:solidFill>
                  <a:srgbClr val="000000"/>
                </a:solidFill>
              </a:rPr>
              <a:t>NOTE</a:t>
            </a:r>
            <a:r>
              <a:rPr lang="en-US" sz="1200" b="0" smtClean="0">
                <a:solidFill>
                  <a:srgbClr val="000000"/>
                </a:solidFill>
              </a:rPr>
              <a:t>: THIS IS YOUR TITLE SLIDE. </a:t>
            </a:r>
          </a:p>
          <a:p>
            <a:endParaRPr lang="en-US" sz="1200" b="0" kern="1200" smtClean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use the Walk-in Slide, you may replace the gray LANL logo on the Title Slide with your organization’s logo and delete the NNSA logo/management statement. 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 NOT use one of the two the Walk-in Slide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options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you MUST keep the LANL and NNSA logos and management statement on this Title Slide.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8" y="0"/>
            <a:ext cx="1947333" cy="417196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LA-UR# 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" y="0"/>
            <a:ext cx="2054087" cy="215438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marL="0" marR="0" lvl="0" indent="0" algn="l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smtClean="0">
                <a:solidFill>
                  <a:srgbClr val="FFFFFF"/>
                </a:solidFill>
              </a:rPr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3223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274639"/>
            <a:ext cx="9144000" cy="6295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433" tIns="45717" rIns="91433" bIns="45717"/>
          <a:lstStyle>
            <a:lvl1pPr algn="l">
              <a:defRPr sz="2400" b="1"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57200" y="1600201"/>
            <a:ext cx="8229600" cy="456353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231775" indent="-231775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1"/>
            </a:lvl1pPr>
            <a:lvl2pPr marL="452438" indent="-220663" defTabSz="574675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/>
            </a:lvl2pPr>
            <a:lvl3pPr marL="687388" indent="-227013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/>
            </a:lvl3pPr>
            <a:lvl4pPr marL="912813" indent="-227013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/>
            </a:lvl4pPr>
            <a:lvl5pPr marL="922337" indent="0">
              <a:spcBef>
                <a:spcPts val="0"/>
              </a:spcBef>
              <a:spcAft>
                <a:spcPts val="600"/>
              </a:spcAft>
              <a:buFont typeface="Arial"/>
              <a:buNone/>
              <a:defRPr sz="1100"/>
            </a:lvl5pPr>
            <a:lvl6pPr marL="1370013" indent="-227013">
              <a:tabLst/>
              <a:defRPr sz="1100"/>
            </a:lvl6pPr>
          </a:lstStyle>
          <a:p>
            <a:pPr lvl="0"/>
            <a:r>
              <a:rPr lang="en-US" dirty="0" smtClean="0"/>
              <a:t>Click to add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</p:txBody>
      </p:sp>
      <p:sp>
        <p:nvSpPr>
          <p:cNvPr id="26" name="Rectangle 25"/>
          <p:cNvSpPr/>
          <p:nvPr userDrawn="1"/>
        </p:nvSpPr>
        <p:spPr>
          <a:xfrm>
            <a:off x="-117070" y="1337844"/>
            <a:ext cx="101168" cy="40310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17070" y="1740949"/>
            <a:ext cx="101168" cy="40310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-117070" y="2144053"/>
            <a:ext cx="101168" cy="40310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2547158"/>
            <a:ext cx="101168" cy="40310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"/>
            <a:ext cx="101168" cy="40310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403105"/>
            <a:ext cx="101168" cy="40310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872770"/>
            <a:ext cx="101168" cy="403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 userDrawn="1"/>
        </p:nvSpPr>
        <p:spPr>
          <a:xfrm>
            <a:off x="-1046480" y="-2"/>
            <a:ext cx="929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0D0C2E"/>
                </a:solidFill>
              </a:rPr>
              <a:t>NOTE:</a:t>
            </a:r>
          </a:p>
          <a:p>
            <a:r>
              <a:rPr lang="en-US" sz="1200" smtClean="0">
                <a:solidFill>
                  <a:srgbClr val="0D0C2E"/>
                </a:solidFill>
              </a:rPr>
              <a:t>This is</a:t>
            </a:r>
            <a:r>
              <a:rPr lang="en-US" sz="1200" baseline="0" smtClean="0">
                <a:solidFill>
                  <a:srgbClr val="0D0C2E"/>
                </a:solidFill>
              </a:rPr>
              <a:t> the lab color palette. </a:t>
            </a:r>
            <a:r>
              <a:rPr lang="en-US" sz="1200" baseline="0" smtClean="0">
                <a:solidFill>
                  <a:srgbClr val="0D0C2E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</a:p>
        </p:txBody>
      </p:sp>
    </p:spTree>
    <p:extLst>
      <p:ext uri="{BB962C8B-B14F-4D97-AF65-F5344CB8AC3E}">
        <p14:creationId xmlns:p14="http://schemas.microsoft.com/office/powerpoint/2010/main" val="30461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mr-IN" smtClean="0"/>
              <a:t>11/31/2016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3C4E5C-E66C-7043-ACD7-8ED5E5B54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117070" y="1337845"/>
            <a:ext cx="101168" cy="40310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17070" y="1740950"/>
            <a:ext cx="101168" cy="40310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117070" y="2144054"/>
            <a:ext cx="101168" cy="40310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117070" y="2547160"/>
            <a:ext cx="101168" cy="40310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117070" y="2"/>
            <a:ext cx="101168" cy="40310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117070" y="403106"/>
            <a:ext cx="101168" cy="40310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17070" y="872772"/>
            <a:ext cx="101168" cy="403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50" y="288354"/>
            <a:ext cx="9144000" cy="6295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C3C3B"/>
              </a:solidFill>
            </a:endParaRPr>
          </a:p>
        </p:txBody>
      </p:sp>
      <p:pic>
        <p:nvPicPr>
          <p:cNvPr id="10" name="Picture 9" descr="NIFITsiteheader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93374"/>
            <a:ext cx="1807377" cy="501869"/>
          </a:xfrm>
          <a:prstGeom prst="rect">
            <a:avLst/>
          </a:prstGeom>
        </p:spPr>
      </p:pic>
      <p:pic>
        <p:nvPicPr>
          <p:cNvPr id="11" name="Picture 10" descr="NNSA_trans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37" y="6160365"/>
            <a:ext cx="1012806" cy="390396"/>
          </a:xfrm>
          <a:prstGeom prst="rect">
            <a:avLst/>
          </a:prstGeom>
        </p:spPr>
      </p:pic>
      <p:pic>
        <p:nvPicPr>
          <p:cNvPr id="13" name="Picture 12" descr="lab_icon_text_no_background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66" y="26278"/>
            <a:ext cx="2244616" cy="2289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28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0"/>
              </a:schemeClr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0"/>
            <a:ext cx="2054087" cy="215438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marL="0" marR="0" lvl="0" indent="0" algn="l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smtClean="0">
                <a:solidFill>
                  <a:srgbClr val="FFFFFF"/>
                </a:solidFill>
              </a:rPr>
              <a:t>Los Alamos National Laboratory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9914" y="6603999"/>
            <a:ext cx="2054087" cy="215438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marL="0" marR="0" lvl="0" indent="0" algn="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 smtClean="0">
                <a:solidFill>
                  <a:srgbClr val="FFFFFF"/>
                </a:solidFill>
              </a:rPr>
              <a:t>11/30/16   |   </a:t>
            </a:r>
            <a:fld id="{0E3383A8-03A5-2C4C-8EDC-330FC6B2C51C}" type="slidenum">
              <a:rPr lang="en-US" sz="800" b="0" smtClean="0">
                <a:solidFill>
                  <a:srgbClr val="FFFFFF"/>
                </a:solidFill>
              </a:rPr>
              <a:pPr marL="0" marR="0" lvl="0" indent="0" algn="r" defTabSz="457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8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ctr" defTabSz="4571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3" indent="-342873" algn="l" defTabSz="45716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45716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indent="-228582" algn="l" defTabSz="45716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45716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45716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4571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3" indent="-228582" algn="l" defTabSz="4571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7" indent="-228582" algn="l" defTabSz="4571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4571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240.png"/><Relationship Id="rId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Relationship Id="rId3" Type="http://schemas.openxmlformats.org/officeDocument/2006/relationships/image" Target="../media/image5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0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tiff"/><Relationship Id="rId7" Type="http://schemas.openxmlformats.org/officeDocument/2006/relationships/image" Target="../media/image87.png"/><Relationship Id="rId8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jpeg"/><Relationship Id="rId1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tif"/><Relationship Id="rId3" Type="http://schemas.openxmlformats.org/officeDocument/2006/relationships/image" Target="../media/image12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tiff"/><Relationship Id="rId3" Type="http://schemas.openxmlformats.org/officeDocument/2006/relationships/image" Target="../media/image129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23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24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1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45774" y="554348"/>
            <a:ext cx="8541026" cy="1470025"/>
          </a:xfrm>
        </p:spPr>
        <p:txBody>
          <a:bodyPr/>
          <a:lstStyle/>
          <a:p>
            <a:r>
              <a:rPr lang="en-US" dirty="0" smtClean="0"/>
              <a:t>High Energy Density Plasmas &amp; Fluids at LANL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717800" y="3465928"/>
            <a:ext cx="5969000" cy="655460"/>
          </a:xfrm>
        </p:spPr>
        <p:txBody>
          <a:bodyPr/>
          <a:lstStyle/>
          <a:p>
            <a:r>
              <a:rPr lang="en-US" dirty="0" smtClean="0"/>
              <a:t>David D. Meyerhofer</a:t>
            </a:r>
          </a:p>
          <a:p>
            <a:r>
              <a:rPr lang="en-US" dirty="0" smtClean="0"/>
              <a:t>Physics Division Leader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November 30, 2016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s-IS" sz="1400" dirty="0" smtClean="0"/>
              <a:t>LA-UR-16-28942</a:t>
            </a:r>
            <a:endParaRPr lang="en-US" sz="1400" dirty="0"/>
          </a:p>
        </p:txBody>
      </p:sp>
      <p:pic>
        <p:nvPicPr>
          <p:cNvPr id="15" name="Picture 14" descr="Untitled-1.jpg"/>
          <p:cNvPicPr>
            <a:picLocks noChangeAspect="1"/>
          </p:cNvPicPr>
          <p:nvPr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43046"/>
            <a:ext cx="4351867" cy="219120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0" y="6096588"/>
            <a:ext cx="4572000" cy="452454"/>
            <a:chOff x="4572000" y="5026384"/>
            <a:chExt cx="4572000" cy="452454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Operated by Los Alamos National Security, LLC for the U.S. Department of Energy's NNSA</a:t>
              </a:r>
            </a:p>
          </p:txBody>
        </p:sp>
        <p:pic>
          <p:nvPicPr>
            <p:cNvPr id="18" name="Picture 17" descr="NNSA_80%.ai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dirty="0" smtClean="0"/>
              <a:t>Even with simplified models, agreement with some turbulence quantities is good</a:t>
            </a:r>
            <a:endParaRPr lang="en-US" dirty="0"/>
          </a:p>
        </p:txBody>
      </p:sp>
      <p:pic>
        <p:nvPicPr>
          <p:cNvPr id="5" name="Picture 4" descr="u1_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08" y="1447800"/>
            <a:ext cx="2450592" cy="2450592"/>
          </a:xfrm>
          <a:prstGeom prst="rect">
            <a:avLst/>
          </a:prstGeom>
        </p:spPr>
      </p:pic>
      <p:pic>
        <p:nvPicPr>
          <p:cNvPr id="6" name="Picture 5" descr="u2_pro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2450592" cy="2450592"/>
          </a:xfrm>
          <a:prstGeom prst="rect">
            <a:avLst/>
          </a:prstGeom>
        </p:spPr>
      </p:pic>
      <p:pic>
        <p:nvPicPr>
          <p:cNvPr id="7" name="Picture 6" descr="Rxx_pro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62400"/>
            <a:ext cx="2438400" cy="2438400"/>
          </a:xfrm>
          <a:prstGeom prst="rect">
            <a:avLst/>
          </a:prstGeom>
        </p:spPr>
      </p:pic>
      <p:pic>
        <p:nvPicPr>
          <p:cNvPr id="8" name="Picture 7" descr="Rxy_pro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8600"/>
            <a:ext cx="2450592" cy="24505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34455" y="2244256"/>
            <a:ext cx="1354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velocity</a:t>
            </a:r>
            <a:endParaRPr lang="en-US" sz="2800" u="sng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4422" y="4619613"/>
            <a:ext cx="1541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Reynolds</a:t>
            </a:r>
            <a:br>
              <a:rPr lang="en-US" sz="2800" u="sng" dirty="0" smtClean="0">
                <a:solidFill>
                  <a:srgbClr val="008000"/>
                </a:solidFill>
                <a:latin typeface="Times New Roman"/>
                <a:cs typeface="Times New Roman"/>
              </a:rPr>
            </a:br>
            <a:r>
              <a:rPr lang="en-US" sz="2800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stresses</a:t>
            </a:r>
            <a:endParaRPr lang="en-US" sz="2800" u="sng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43800" y="1447800"/>
            <a:ext cx="1264480" cy="1314510"/>
            <a:chOff x="7772400" y="1447800"/>
            <a:chExt cx="1264480" cy="131451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772400" y="2133600"/>
              <a:ext cx="5334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772400" y="1676400"/>
              <a:ext cx="5334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772400" y="2590800"/>
              <a:ext cx="5334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382000" y="1447800"/>
              <a:ext cx="5266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latin typeface="Times New Roman"/>
                  <a:cs typeface="Times New Roman"/>
                </a:rPr>
                <a:t>3</a:t>
              </a:r>
              <a:r>
                <a:rPr lang="en-US" i="1" dirty="0" smtClean="0">
                  <a:latin typeface="Times New Roman"/>
                  <a:cs typeface="Times New Roman"/>
                </a:rPr>
                <a:t>d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0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00" y="1905000"/>
              <a:ext cx="654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latin typeface="Times New Roman"/>
                  <a:cs typeface="Times New Roman"/>
                </a:rPr>
                <a:t>16</a:t>
              </a:r>
              <a:r>
                <a:rPr lang="en-US" i="1" dirty="0" smtClean="0">
                  <a:latin typeface="Times New Roman"/>
                  <a:cs typeface="Times New Roman"/>
                </a:rPr>
                <a:t>d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0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2000" y="2362200"/>
              <a:ext cx="654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latin typeface="Times New Roman"/>
                  <a:cs typeface="Times New Roman"/>
                </a:rPr>
                <a:t>30</a:t>
              </a:r>
              <a:r>
                <a:rPr lang="en-US" i="1" dirty="0" smtClean="0">
                  <a:latin typeface="Times New Roman"/>
                  <a:cs typeface="Times New Roman"/>
                </a:rPr>
                <a:t>d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0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09800" y="1600200"/>
            <a:ext cx="485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baseline="-25000" dirty="0" smtClean="0">
                <a:latin typeface="Times New Roman"/>
                <a:cs typeface="Times New Roman"/>
              </a:rPr>
              <a:t>1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84685" y="4391777"/>
            <a:ext cx="1683115" cy="1399423"/>
            <a:chOff x="6400800" y="4572000"/>
            <a:chExt cx="1981200" cy="16472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800" y="4572000"/>
              <a:ext cx="1143000" cy="1647265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7543800" y="5162490"/>
              <a:ext cx="0" cy="609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7543800" y="5619690"/>
              <a:ext cx="670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 smtClean="0">
                  <a:latin typeface="Times New Roman"/>
                  <a:cs typeface="Times New Roman"/>
                </a:rPr>
                <a:t>g</a:t>
              </a:r>
              <a:r>
                <a:rPr lang="en-US" dirty="0" smtClean="0">
                  <a:latin typeface="Times New Roman"/>
                  <a:cs typeface="Times New Roman"/>
                </a:rPr>
                <a:t>, </a:t>
              </a:r>
              <a:r>
                <a:rPr lang="en-US" i="1" dirty="0" smtClean="0">
                  <a:latin typeface="Times New Roman"/>
                  <a:cs typeface="Times New Roman"/>
                </a:rPr>
                <a:t>x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1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7543800" y="5162490"/>
              <a:ext cx="4572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968080" y="4914780"/>
              <a:ext cx="413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 smtClean="0">
                  <a:latin typeface="Times New Roman"/>
                  <a:cs typeface="Times New Roman"/>
                </a:rPr>
                <a:t>x</a:t>
              </a:r>
              <a:r>
                <a:rPr lang="en-US" baseline="-25000" dirty="0">
                  <a:latin typeface="Times New Roman"/>
                  <a:cs typeface="Times New Roman"/>
                </a:rPr>
                <a:t>2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05400" y="1600200"/>
            <a:ext cx="485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9800" y="4191000"/>
            <a:ext cx="535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baseline="-25000" dirty="0" smtClean="0">
                <a:latin typeface="Times New Roman"/>
                <a:cs typeface="Times New Roman"/>
              </a:rPr>
              <a:t>11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4191000"/>
            <a:ext cx="542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baseline="-25000" dirty="0">
                <a:latin typeface="Times New Roman"/>
                <a:cs typeface="Times New Roman"/>
              </a:rPr>
              <a:t>1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endParaRPr lang="en-US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78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The Vertical Shock-Tube (VST) is LANL’s premier facility for studying the effect of Mach Number and Initial Conditions on RMI</a:t>
            </a:r>
            <a:endParaRPr lang="en-US"/>
          </a:p>
        </p:txBody>
      </p:sp>
      <p:pic>
        <p:nvPicPr>
          <p:cNvPr id="5" name="Content Placeholder 6" descr="P7310077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r="34331"/>
          <a:stretch/>
        </p:blipFill>
        <p:spPr>
          <a:xfrm>
            <a:off x="942499" y="1608364"/>
            <a:ext cx="2491602" cy="4756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 rotWithShape="1">
          <a:blip r:embed="rId3"/>
          <a:srcRect r="4533" b="11523"/>
          <a:stretch/>
        </p:blipFill>
        <p:spPr>
          <a:xfrm>
            <a:off x="5103717" y="1660782"/>
            <a:ext cx="2352881" cy="161254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952044" y="1660782"/>
            <a:ext cx="0" cy="1612542"/>
          </a:xfrm>
          <a:prstGeom prst="straightConnector1">
            <a:avLst/>
          </a:prstGeom>
          <a:noFill/>
          <a:ln w="38100" cap="flat" cmpd="sng" algn="ctr">
            <a:solidFill>
              <a:srgbClr val="FFB61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17"/>
          <p:cNvSpPr txBox="1"/>
          <p:nvPr/>
        </p:nvSpPr>
        <p:spPr>
          <a:xfrm rot="16200000">
            <a:off x="3721880" y="2281691"/>
            <a:ext cx="186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/>
              <a:t>Mach Numbers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5251670" y="1226833"/>
            <a:ext cx="20569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/>
              <a:t>Initial Conditions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103717" y="1531546"/>
            <a:ext cx="2352881" cy="0"/>
          </a:xfrm>
          <a:prstGeom prst="straightConnector1">
            <a:avLst/>
          </a:prstGeom>
          <a:noFill/>
          <a:ln w="38100" cap="flat" cmpd="sng" algn="ctr">
            <a:solidFill>
              <a:srgbClr val="FFB61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635006"/>
              </p:ext>
            </p:extLst>
          </p:nvPr>
        </p:nvGraphicFramePr>
        <p:xfrm>
          <a:off x="3701035" y="3460144"/>
          <a:ext cx="5252700" cy="29565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626350"/>
                <a:gridCol w="26263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smtClean="0"/>
                        <a:t>Single Interface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smtClean="0"/>
                        <a:t>Light (air) to heavy</a:t>
                      </a:r>
                      <a:r>
                        <a:rPr lang="en-US" sz="1400" b="1" baseline="0" smtClean="0"/>
                        <a:t> (SF6)</a:t>
                      </a:r>
                      <a:endParaRPr lang="en-US" sz="14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smtClean="0"/>
                        <a:t>Atwood Number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smtClean="0"/>
                        <a:t>0.6</a:t>
                      </a:r>
                      <a:endParaRPr lang="en-US" sz="14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smtClean="0"/>
                        <a:t>Daily</a:t>
                      </a:r>
                      <a:r>
                        <a:rPr lang="en-US" sz="1400" b="1" baseline="0" smtClean="0"/>
                        <a:t> Shot Rate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smtClean="0"/>
                        <a:t>50-100</a:t>
                      </a:r>
                      <a:endParaRPr lang="en-US" sz="14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smtClean="0"/>
                        <a:t>Velocity</a:t>
                      </a:r>
                      <a:r>
                        <a:rPr lang="en-US" sz="1400" b="1" baseline="0" smtClean="0"/>
                        <a:t> Resolution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smtClean="0"/>
                        <a:t>388 um/vector</a:t>
                      </a:r>
                      <a:endParaRPr lang="en-US" sz="14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smtClean="0"/>
                        <a:t>Density Resolution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smtClean="0"/>
                        <a:t>178 um/pixel</a:t>
                      </a:r>
                      <a:endParaRPr lang="en-US" sz="14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smtClean="0"/>
                        <a:t>Taylor Microscale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smtClean="0"/>
                        <a:t>~2-5 mm</a:t>
                      </a:r>
                      <a:endParaRPr lang="en-US" sz="14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smtClean="0"/>
                        <a:t>Turbulence Diagnostics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smtClean="0"/>
                        <a:t>2-D:</a:t>
                      </a:r>
                      <a:r>
                        <a:rPr lang="en-US" sz="1400" b="1" baseline="0" smtClean="0"/>
                        <a:t> </a:t>
                      </a:r>
                      <a:r>
                        <a:rPr lang="en-US" sz="1400" b="1" smtClean="0"/>
                        <a:t>Reynolds</a:t>
                      </a:r>
                      <a:r>
                        <a:rPr lang="en-US" sz="1400" b="1" baseline="0" smtClean="0"/>
                        <a:t> Stresses, K, a, b, PDFs of fluctuations and gradients</a:t>
                      </a:r>
                      <a:endParaRPr lang="en-US" sz="1400" b="1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3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current setup provides three-distinct regimes of </a:t>
            </a:r>
            <a:r>
              <a:rPr lang="en-US" i="1" smtClean="0"/>
              <a:t>quantifiable</a:t>
            </a:r>
            <a:r>
              <a:rPr lang="en-US" smtClean="0"/>
              <a:t> and </a:t>
            </a:r>
            <a:r>
              <a:rPr lang="en-US" i="1" smtClean="0"/>
              <a:t>reproducible</a:t>
            </a:r>
            <a:r>
              <a:rPr lang="en-US" smtClean="0"/>
              <a:t> initial conditions (ICs) that can be used directly for modeling and simulation</a:t>
            </a:r>
            <a:endParaRPr lang="en-US"/>
          </a:p>
        </p:txBody>
      </p:sp>
      <p:sp>
        <p:nvSpPr>
          <p:cNvPr id="4" name="TextBox 7"/>
          <p:cNvSpPr txBox="1"/>
          <p:nvPr/>
        </p:nvSpPr>
        <p:spPr>
          <a:xfrm>
            <a:off x="457199" y="4070931"/>
            <a:ext cx="2473384" cy="24401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smtClean="0">
                <a:solidFill>
                  <a:srgbClr val="2182CE"/>
                </a:solidFill>
                <a:ea typeface="Fira Sans" panose="020B0503050000020004" pitchFamily="34" charset="0"/>
              </a:rPr>
              <a:t>Initial Condition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Horizontal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Weak shear layer</a:t>
            </a:r>
          </a:p>
          <a:p>
            <a:endParaRPr lang="en-US" b="1" smtClean="0">
              <a:solidFill>
                <a:schemeClr val="tx1"/>
              </a:solidFill>
              <a:ea typeface="Fira Sans" panose="020B0503050000020004" pitchFamily="34" charset="0"/>
            </a:endParaRPr>
          </a:p>
          <a:p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/>
            </a:r>
            <a:b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</a:b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Result:</a:t>
            </a:r>
          </a:p>
          <a:p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2D interface with few modes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3334617" y="4070932"/>
            <a:ext cx="2804926" cy="24401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smtClean="0">
                <a:solidFill>
                  <a:srgbClr val="219252"/>
                </a:solidFill>
                <a:ea typeface="Fira Sans" panose="020B0503050000020004" pitchFamily="34" charset="0"/>
              </a:rPr>
              <a:t>Initial Condition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Plate inclined 7°</a:t>
            </a:r>
            <a:endParaRPr lang="en-US" b="1">
              <a:solidFill>
                <a:schemeClr val="tx1"/>
              </a:solidFill>
              <a:ea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ea typeface="Fira Sans" panose="020B0503050000020004" pitchFamily="34" charset="0"/>
              </a:rPr>
              <a:t>N</a:t>
            </a: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o flapping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Stronger shear layer</a:t>
            </a:r>
          </a:p>
          <a:p>
            <a:endParaRPr lang="en-US" b="1" smtClean="0">
              <a:solidFill>
                <a:schemeClr val="tx1"/>
              </a:solidFill>
              <a:ea typeface="Fira Sans" panose="020B0503050000020004" pitchFamily="34" charset="0"/>
            </a:endParaRPr>
          </a:p>
          <a:p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Result: </a:t>
            </a:r>
          </a:p>
          <a:p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Multimode in x-y plane, single mode in z-plane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3414" y="4068167"/>
            <a:ext cx="2799957" cy="24436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smtClean="0">
                <a:solidFill>
                  <a:srgbClr val="FF0000"/>
                </a:solidFill>
                <a:ea typeface="Fira Sans" panose="020B0503050000020004" pitchFamily="34" charset="0"/>
              </a:rPr>
              <a:t>Initial Condition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 smtClean="0">
                <a:solidFill>
                  <a:schemeClr val="tx1"/>
                </a:solidFill>
                <a:ea typeface="Fira Sans" panose="020B0503050000020004" pitchFamily="34" charset="0"/>
              </a:rPr>
              <a:t>Trimodal</a:t>
            </a: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 flapping profile centered at </a:t>
            </a:r>
            <a:r>
              <a:rPr lang="en-US" b="1">
                <a:solidFill>
                  <a:schemeClr val="tx1"/>
                </a:solidFill>
                <a:ea typeface="Fira Sans" panose="020B0503050000020004" pitchFamily="34" charset="0"/>
              </a:rPr>
              <a:t>7</a:t>
            </a: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°</a:t>
            </a:r>
          </a:p>
          <a:p>
            <a:endParaRPr lang="en-US" b="1" smtClean="0">
              <a:solidFill>
                <a:schemeClr val="tx1"/>
              </a:solidFill>
              <a:ea typeface="Fira Sans" panose="020B0503050000020004" pitchFamily="34" charset="0"/>
            </a:endParaRPr>
          </a:p>
          <a:p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/>
            </a:r>
            <a:b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</a:br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Result: </a:t>
            </a:r>
          </a:p>
          <a:p>
            <a:r>
              <a:rPr lang="en-US" b="1" smtClean="0">
                <a:solidFill>
                  <a:schemeClr val="tx1"/>
                </a:solidFill>
                <a:ea typeface="Fira Sans" panose="020B0503050000020004" pitchFamily="34" charset="0"/>
              </a:rPr>
              <a:t>Multimode 3D interface</a:t>
            </a:r>
          </a:p>
        </p:txBody>
      </p:sp>
      <p:pic>
        <p:nvPicPr>
          <p:cNvPr id="7" name="Picture 6" descr="IC1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2863"/>
            <a:ext cx="2473385" cy="2473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2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16" y="1474245"/>
            <a:ext cx="2474767" cy="2474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IC3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15" y="1475627"/>
            <a:ext cx="2473385" cy="2473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16200000">
            <a:off x="-808657" y="252765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C000"/>
                </a:solidFill>
              </a:rPr>
              <a:t>Density Contours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817333" y="252765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C000"/>
                </a:solidFill>
              </a:rPr>
              <a:t>Density Contours</a:t>
            </a:r>
            <a:endParaRPr lang="en-US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initial condition are amplified by the RMI in density and velocity fluctuations.  The VST has the spatial resolution to calculate turbulent statistics as well.</a:t>
            </a:r>
            <a:endParaRPr lang="en-US"/>
          </a:p>
        </p:txBody>
      </p:sp>
      <p:sp>
        <p:nvSpPr>
          <p:cNvPr id="4" name="TextBox 15"/>
          <p:cNvSpPr txBox="1"/>
          <p:nvPr/>
        </p:nvSpPr>
        <p:spPr>
          <a:xfrm>
            <a:off x="775165" y="1406671"/>
            <a:ext cx="192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srgbClr val="2182CE"/>
                </a:solidFill>
                <a:ea typeface="Fira Sans" panose="020B0503050000020004" pitchFamily="34" charset="0"/>
              </a:rPr>
              <a:t>IC1</a:t>
            </a:r>
            <a:endParaRPr lang="en-US" sz="2400" b="1">
              <a:solidFill>
                <a:srgbClr val="2182CE"/>
              </a:solidFill>
              <a:ea typeface="Fira Sans" panose="020B0503050000020004" pitchFamily="34" charset="0"/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3191563" y="1409815"/>
            <a:ext cx="19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srgbClr val="219252"/>
                </a:solidFill>
                <a:ea typeface="Fira Sans" panose="020B0503050000020004" pitchFamily="34" charset="0"/>
              </a:rPr>
              <a:t>IC2</a:t>
            </a:r>
            <a:endParaRPr lang="en-US" sz="2400" b="1">
              <a:solidFill>
                <a:srgbClr val="219252"/>
              </a:solidFill>
              <a:ea typeface="Fira Sans" panose="020B0503050000020004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585414" y="1408024"/>
            <a:ext cx="191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srgbClr val="FF0000"/>
                </a:solidFill>
                <a:ea typeface="Fira Sans" panose="020B0503050000020004" pitchFamily="34" charset="0"/>
              </a:rPr>
              <a:t>IC3</a:t>
            </a:r>
            <a:endParaRPr lang="en-US" sz="2400" b="1">
              <a:solidFill>
                <a:srgbClr val="FF0000"/>
              </a:solidFill>
              <a:ea typeface="Fira Sans" panose="020B05030500000200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8" y="1792909"/>
            <a:ext cx="2179135" cy="257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/>
          <a:stretch/>
        </p:blipFill>
        <p:spPr>
          <a:xfrm>
            <a:off x="3148265" y="1792909"/>
            <a:ext cx="1960707" cy="2575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/>
          <a:stretch/>
        </p:blipFill>
        <p:spPr>
          <a:xfrm>
            <a:off x="5559922" y="1792909"/>
            <a:ext cx="1966938" cy="25751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9367" y="4409793"/>
            <a:ext cx="8354920" cy="2086557"/>
            <a:chOff x="373674" y="4059333"/>
            <a:chExt cx="8354920" cy="20865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85" t="25591" r="25399" b="57318"/>
            <a:stretch/>
          </p:blipFill>
          <p:spPr>
            <a:xfrm>
              <a:off x="373674" y="4059333"/>
              <a:ext cx="4090736" cy="20854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2" t="45574" r="46589" b="37326"/>
            <a:stretch/>
          </p:blipFill>
          <p:spPr>
            <a:xfrm>
              <a:off x="4647913" y="4059333"/>
              <a:ext cx="4080681" cy="20865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Box 2"/>
          <p:cNvSpPr txBox="1"/>
          <p:nvPr/>
        </p:nvSpPr>
        <p:spPr>
          <a:xfrm>
            <a:off x="7651639" y="271115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smtClean="0"/>
              <a:t>t</a:t>
            </a:r>
            <a:r>
              <a:rPr lang="en-US" b="1" smtClean="0"/>
              <a:t> = 3.4 </a:t>
            </a:r>
            <a:r>
              <a:rPr lang="en-US" b="1" err="1" smtClean="0"/>
              <a:t>ms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356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Richtmyer-Meshkov</a:t>
            </a:r>
            <a:r>
              <a:rPr lang="en-US" dirty="0" smtClean="0"/>
              <a:t> instability research highlights the connections between theory, modeling, computation and experiment.  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323160" y="1331013"/>
            <a:ext cx="8524188" cy="4367634"/>
            <a:chOff x="323160" y="1724082"/>
            <a:chExt cx="8524188" cy="4367634"/>
          </a:xfrm>
        </p:grpSpPr>
        <p:sp>
          <p:nvSpPr>
            <p:cNvPr id="67" name="Oval 66"/>
            <p:cNvSpPr/>
            <p:nvPr/>
          </p:nvSpPr>
          <p:spPr>
            <a:xfrm>
              <a:off x="3567071" y="4936766"/>
              <a:ext cx="2030218" cy="1154950"/>
            </a:xfrm>
            <a:prstGeom prst="ellipse">
              <a:avLst/>
            </a:prstGeom>
            <a:solidFill>
              <a:srgbClr val="FFB610"/>
            </a:solidFill>
            <a:ln w="57150">
              <a:solidFill>
                <a:srgbClr val="2182C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23160" y="3330424"/>
              <a:ext cx="2030218" cy="1154950"/>
            </a:xfrm>
            <a:prstGeom prst="ellipse">
              <a:avLst/>
            </a:prstGeom>
            <a:noFill/>
            <a:ln w="57150">
              <a:solidFill>
                <a:srgbClr val="2182C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717439" y="5159602"/>
              <a:ext cx="17091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219252"/>
                  </a:solidFill>
                </a:rPr>
                <a:t>2D/3D ASC</a:t>
              </a:r>
              <a:br>
                <a:rPr lang="en-US" sz="2000" b="1" smtClean="0">
                  <a:solidFill>
                    <a:srgbClr val="219252"/>
                  </a:solidFill>
                </a:rPr>
              </a:br>
              <a:r>
                <a:rPr lang="en-US" sz="2000" b="1" smtClean="0">
                  <a:solidFill>
                    <a:srgbClr val="219252"/>
                  </a:solidFill>
                </a:rPr>
                <a:t>Calculations</a:t>
              </a:r>
              <a:endParaRPr lang="en-US" sz="2000" b="1">
                <a:solidFill>
                  <a:srgbClr val="219252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20029" y="3506753"/>
              <a:ext cx="187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>
                  <a:solidFill>
                    <a:srgbClr val="219252"/>
                  </a:solidFill>
                </a:rPr>
                <a:t>“Modal Model” </a:t>
              </a:r>
              <a:br>
                <a:rPr lang="en-US" b="1" smtClean="0">
                  <a:solidFill>
                    <a:srgbClr val="219252"/>
                  </a:solidFill>
                </a:rPr>
              </a:br>
              <a:r>
                <a:rPr lang="en-US" b="1" smtClean="0">
                  <a:solidFill>
                    <a:srgbClr val="219252"/>
                  </a:solidFill>
                </a:rPr>
                <a:t>of interface </a:t>
              </a:r>
              <a:br>
                <a:rPr lang="en-US" b="1" smtClean="0">
                  <a:solidFill>
                    <a:srgbClr val="219252"/>
                  </a:solidFill>
                </a:rPr>
              </a:br>
              <a:r>
                <a:rPr lang="en-US" b="1" smtClean="0">
                  <a:solidFill>
                    <a:srgbClr val="219252"/>
                  </a:solidFill>
                </a:rPr>
                <a:t>instabilities</a:t>
              </a:r>
              <a:endParaRPr lang="en-US" b="1">
                <a:solidFill>
                  <a:srgbClr val="219252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77753" y="3550748"/>
              <a:ext cx="1621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219252"/>
                  </a:solidFill>
                </a:rPr>
                <a:t>Vertical</a:t>
              </a:r>
            </a:p>
            <a:p>
              <a:pPr algn="ctr"/>
              <a:r>
                <a:rPr lang="en-US" sz="2000" b="1" smtClean="0">
                  <a:solidFill>
                    <a:srgbClr val="219252"/>
                  </a:solidFill>
                </a:rPr>
                <a:t>Shock Tube</a:t>
              </a:r>
              <a:endParaRPr lang="en-US" sz="2000" b="1">
                <a:solidFill>
                  <a:srgbClr val="219252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556891" y="1724082"/>
              <a:ext cx="2030218" cy="1154950"/>
            </a:xfrm>
            <a:prstGeom prst="ellipse">
              <a:avLst/>
            </a:prstGeom>
            <a:noFill/>
            <a:ln w="57150">
              <a:solidFill>
                <a:srgbClr val="2182C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Curved Connector 64"/>
            <p:cNvCxnSpPr>
              <a:stCxn id="64" idx="6"/>
            </p:cNvCxnSpPr>
            <p:nvPr/>
          </p:nvCxnSpPr>
          <p:spPr>
            <a:xfrm>
              <a:off x="5587109" y="2301557"/>
              <a:ext cx="2245130" cy="1023881"/>
            </a:xfrm>
            <a:prstGeom prst="curvedConnector2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6817130" y="3330424"/>
              <a:ext cx="2030218" cy="1154950"/>
            </a:xfrm>
            <a:prstGeom prst="ellipse">
              <a:avLst/>
            </a:prstGeom>
            <a:noFill/>
            <a:ln w="57150">
              <a:solidFill>
                <a:srgbClr val="2182C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Curved Connector 67"/>
            <p:cNvCxnSpPr/>
            <p:nvPr/>
          </p:nvCxnSpPr>
          <p:spPr>
            <a:xfrm flipH="1">
              <a:off x="1311761" y="2306543"/>
              <a:ext cx="2245130" cy="1023881"/>
            </a:xfrm>
            <a:prstGeom prst="curvedConnector2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urved Connector 68"/>
            <p:cNvCxnSpPr>
              <a:stCxn id="60" idx="4"/>
              <a:endCxn id="67" idx="2"/>
            </p:cNvCxnSpPr>
            <p:nvPr/>
          </p:nvCxnSpPr>
          <p:spPr>
            <a:xfrm rot="16200000" flipH="1">
              <a:off x="1938237" y="3885406"/>
              <a:ext cx="1028867" cy="2228802"/>
            </a:xfrm>
            <a:prstGeom prst="curvedConnector2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/>
            <p:nvPr/>
          </p:nvCxnSpPr>
          <p:spPr>
            <a:xfrm rot="5400000">
              <a:off x="6221749" y="3890947"/>
              <a:ext cx="1028867" cy="2245130"/>
            </a:xfrm>
            <a:prstGeom prst="curvedConnector2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3562337" y="3329728"/>
              <a:ext cx="2030218" cy="1154950"/>
            </a:xfrm>
            <a:prstGeom prst="ellipse">
              <a:avLst/>
            </a:prstGeom>
            <a:noFill/>
            <a:ln w="57150">
              <a:solidFill>
                <a:srgbClr val="2182C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71" idx="4"/>
              <a:endCxn id="67" idx="0"/>
            </p:cNvCxnSpPr>
            <p:nvPr/>
          </p:nvCxnSpPr>
          <p:spPr>
            <a:xfrm>
              <a:off x="4577446" y="4484678"/>
              <a:ext cx="4734" cy="452088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71" idx="0"/>
              <a:endCxn id="64" idx="4"/>
            </p:cNvCxnSpPr>
            <p:nvPr/>
          </p:nvCxnSpPr>
          <p:spPr>
            <a:xfrm flipH="1" flipV="1">
              <a:off x="4572000" y="2879032"/>
              <a:ext cx="5446" cy="450696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71" idx="6"/>
              <a:endCxn id="66" idx="2"/>
            </p:cNvCxnSpPr>
            <p:nvPr/>
          </p:nvCxnSpPr>
          <p:spPr>
            <a:xfrm>
              <a:off x="5592555" y="3907203"/>
              <a:ext cx="1224575" cy="696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1" idx="2"/>
              <a:endCxn id="60" idx="6"/>
            </p:cNvCxnSpPr>
            <p:nvPr/>
          </p:nvCxnSpPr>
          <p:spPr>
            <a:xfrm flipH="1">
              <a:off x="2353378" y="3907203"/>
              <a:ext cx="1208959" cy="696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3815441" y="1875637"/>
              <a:ext cx="16209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19252"/>
                  </a:solidFill>
                </a:rPr>
                <a:t>Non-Linear </a:t>
              </a:r>
              <a:br>
                <a:rPr lang="en-US" b="1" dirty="0" smtClean="0">
                  <a:solidFill>
                    <a:srgbClr val="219252"/>
                  </a:solidFill>
                </a:rPr>
              </a:br>
              <a:r>
                <a:rPr lang="en-US" b="1" dirty="0" smtClean="0">
                  <a:solidFill>
                    <a:srgbClr val="219252"/>
                  </a:solidFill>
                </a:rPr>
                <a:t>Perturbation </a:t>
              </a:r>
              <a:br>
                <a:rPr lang="en-US" b="1" dirty="0" smtClean="0">
                  <a:solidFill>
                    <a:srgbClr val="219252"/>
                  </a:solidFill>
                </a:rPr>
              </a:br>
              <a:r>
                <a:rPr lang="en-US" b="1" dirty="0" smtClean="0">
                  <a:solidFill>
                    <a:srgbClr val="219252"/>
                  </a:solidFill>
                </a:rPr>
                <a:t>Theory</a:t>
              </a:r>
              <a:endParaRPr lang="en-US" b="1" dirty="0">
                <a:solidFill>
                  <a:srgbClr val="219252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01588" y="3562638"/>
              <a:ext cx="1932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>
                  <a:solidFill>
                    <a:srgbClr val="219252"/>
                  </a:solidFill>
                </a:rPr>
                <a:t>Understanding </a:t>
              </a:r>
            </a:p>
            <a:p>
              <a:pPr algn="ctr"/>
              <a:r>
                <a:rPr lang="en-US" b="1" smtClean="0">
                  <a:solidFill>
                    <a:srgbClr val="219252"/>
                  </a:solidFill>
                </a:rPr>
                <a:t>for Applications</a:t>
              </a:r>
              <a:endParaRPr lang="en-US" b="1">
                <a:solidFill>
                  <a:srgbClr val="219252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5921483"/>
            <a:ext cx="8229599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We want to know when/if a flow of interest will become turbulent.</a:t>
            </a:r>
          </a:p>
        </p:txBody>
      </p:sp>
    </p:spTree>
    <p:extLst>
      <p:ext uri="{BB962C8B-B14F-4D97-AF65-F5344CB8AC3E}">
        <p14:creationId xmlns:p14="http://schemas.microsoft.com/office/powerpoint/2010/main" val="657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LANL/ASC Code FLAG is being used to do scale-resolving (LES) calculations of the VST.  FLAG enables the user to easily initialize many types of perturbations.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4106487" cy="4563533"/>
          </a:xfrm>
        </p:spPr>
        <p:txBody>
          <a:bodyPr/>
          <a:lstStyle/>
          <a:p>
            <a:r>
              <a:rPr lang="en-US" sz="1800" smtClean="0"/>
              <a:t>Interface conditions were specified as a Fourier Series with up to 38 coefficients in “x</a:t>
            </a:r>
            <a:r>
              <a:rPr lang="en-US" sz="1800" baseline="-25000" smtClean="0"/>
              <a:t>2</a:t>
            </a:r>
            <a:r>
              <a:rPr lang="en-US" sz="1800" smtClean="0"/>
              <a:t>” and a combination of Heaviside/ Exponential functions in “x</a:t>
            </a:r>
            <a:r>
              <a:rPr lang="en-US" sz="1800" baseline="-25000" smtClean="0"/>
              <a:t>1</a:t>
            </a:r>
            <a:r>
              <a:rPr lang="en-US" sz="1800" smtClean="0"/>
              <a:t>” to describe the diffusion layer.  </a:t>
            </a:r>
            <a:br>
              <a:rPr lang="en-US" sz="1800" smtClean="0"/>
            </a:br>
            <a:endParaRPr lang="en-US" sz="1800" smtClean="0"/>
          </a:p>
          <a:p>
            <a:r>
              <a:rPr lang="en-US" sz="1800" smtClean="0"/>
              <a:t>The period/amplitude of the flapper was added to the “x</a:t>
            </a:r>
            <a:r>
              <a:rPr lang="en-US" sz="1800" baseline="-25000" smtClean="0"/>
              <a:t>3</a:t>
            </a:r>
            <a:r>
              <a:rPr lang="en-US" sz="1800" smtClean="0"/>
              <a:t>” direction for IC2</a:t>
            </a:r>
            <a:br>
              <a:rPr lang="en-US" sz="1800" smtClean="0"/>
            </a:br>
            <a:endParaRPr lang="en-US" sz="1800" smtClean="0"/>
          </a:p>
          <a:p>
            <a:r>
              <a:rPr lang="en-US" sz="1800"/>
              <a:t>These functions were added directly to the FLAG input </a:t>
            </a:r>
            <a:r>
              <a:rPr lang="en-US" sz="1800" smtClean="0"/>
              <a:t>file, which also supports randomized Fourier Series and spherical harmonic expansions for 3D geometries.</a:t>
            </a:r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8" b="23691"/>
          <a:stretch/>
        </p:blipFill>
        <p:spPr>
          <a:xfrm>
            <a:off x="4558292" y="1600200"/>
            <a:ext cx="4484442" cy="2120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4" b="23615"/>
          <a:stretch/>
        </p:blipFill>
        <p:spPr>
          <a:xfrm>
            <a:off x="4558292" y="4143223"/>
            <a:ext cx="4491342" cy="21240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95934" y="5759480"/>
            <a:ext cx="895610" cy="808508"/>
            <a:chOff x="5218065" y="3366568"/>
            <a:chExt cx="895610" cy="80850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396982" y="3681068"/>
              <a:ext cx="0" cy="340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>
              <a:off x="5567393" y="3845935"/>
              <a:ext cx="0" cy="340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7"/>
                <p:cNvSpPr txBox="1"/>
                <p:nvPr/>
              </p:nvSpPr>
              <p:spPr>
                <a:xfrm>
                  <a:off x="5218065" y="3366568"/>
                  <a:ext cx="4607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065" y="3366568"/>
                  <a:ext cx="46076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40"/>
                <p:cNvSpPr txBox="1"/>
                <p:nvPr/>
              </p:nvSpPr>
              <p:spPr>
                <a:xfrm>
                  <a:off x="5647586" y="3805744"/>
                  <a:ext cx="466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7586" y="3805744"/>
                  <a:ext cx="46608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5"/>
          <p:cNvSpPr txBox="1"/>
          <p:nvPr/>
        </p:nvSpPr>
        <p:spPr>
          <a:xfrm>
            <a:off x="6850589" y="3263318"/>
            <a:ext cx="8041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srgbClr val="0000FF"/>
                </a:solidFill>
                <a:ea typeface="Fira Sans" panose="020B0503050000020004" pitchFamily="34" charset="0"/>
              </a:rPr>
              <a:t>IC1</a:t>
            </a:r>
            <a:endParaRPr lang="en-US" sz="2400" b="1">
              <a:solidFill>
                <a:srgbClr val="0000FF"/>
              </a:solidFill>
              <a:ea typeface="Fira Sans" panose="020B0503050000020004" pitchFamily="34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6850588" y="5807139"/>
            <a:ext cx="8041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srgbClr val="219252"/>
                </a:solidFill>
                <a:ea typeface="Fira Sans" panose="020B0503050000020004" pitchFamily="34" charset="0"/>
              </a:rPr>
              <a:t>IC2</a:t>
            </a:r>
            <a:endParaRPr lang="en-US" sz="2400" b="1">
              <a:solidFill>
                <a:srgbClr val="219252"/>
              </a:solidFill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1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FLAG simulations reproduce the qualitative features of the VST initial conditions.  3D calculations on CIELO helped us understand some experimental observations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96867" y="1557204"/>
            <a:ext cx="4628133" cy="2559576"/>
            <a:chOff x="2096867" y="1557204"/>
            <a:chExt cx="4628133" cy="25595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867" y="1557204"/>
              <a:ext cx="1526085" cy="2286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915" y="1830780"/>
              <a:ext cx="1526085" cy="2286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" t="445" r="754" b="576"/>
            <a:stretch/>
          </p:blipFill>
          <p:spPr>
            <a:xfrm>
              <a:off x="3647891" y="1611556"/>
              <a:ext cx="1526085" cy="2316708"/>
            </a:xfrm>
            <a:prstGeom prst="rect">
              <a:avLst/>
            </a:prstGeom>
          </p:spPr>
        </p:pic>
      </p:grpSp>
      <p:sp>
        <p:nvSpPr>
          <p:cNvPr id="8" name="TextBox 15"/>
          <p:cNvSpPr txBox="1"/>
          <p:nvPr/>
        </p:nvSpPr>
        <p:spPr>
          <a:xfrm>
            <a:off x="4008859" y="1490700"/>
            <a:ext cx="8041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srgbClr val="2182CE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IC1</a:t>
            </a:r>
            <a:endParaRPr lang="en-US" sz="2400" b="1">
              <a:solidFill>
                <a:srgbClr val="2182CE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4184383" y="5015204"/>
            <a:ext cx="8041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srgbClr val="219252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IC2</a:t>
            </a:r>
            <a:endParaRPr lang="en-US" sz="2400" b="1">
              <a:solidFill>
                <a:srgbClr val="219252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7" y="4393185"/>
            <a:ext cx="1171283" cy="17545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86" y="4392167"/>
            <a:ext cx="1171963" cy="17555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b="25817"/>
          <a:stretch/>
        </p:blipFill>
        <p:spPr>
          <a:xfrm>
            <a:off x="1445787" y="4375242"/>
            <a:ext cx="2492940" cy="1772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0"/>
          <a:stretch/>
        </p:blipFill>
        <p:spPr>
          <a:xfrm>
            <a:off x="6516146" y="4400122"/>
            <a:ext cx="2484886" cy="17475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09882" y="6147709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3D FLAG Centerline</a:t>
            </a:r>
            <a:endParaRPr lang="en-US" b="1"/>
          </a:p>
        </p:txBody>
      </p:sp>
      <p:sp>
        <p:nvSpPr>
          <p:cNvPr id="17" name="TextBox 16"/>
          <p:cNvSpPr txBox="1"/>
          <p:nvPr/>
        </p:nvSpPr>
        <p:spPr>
          <a:xfrm>
            <a:off x="6569802" y="615587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3D FLAG Off-Center</a:t>
            </a:r>
            <a:endParaRPr lang="en-US" b="1"/>
          </a:p>
        </p:txBody>
      </p:sp>
      <p:sp>
        <p:nvSpPr>
          <p:cNvPr id="12" name="Rectangle 11"/>
          <p:cNvSpPr/>
          <p:nvPr/>
        </p:nvSpPr>
        <p:spPr>
          <a:xfrm>
            <a:off x="1926771" y="1417640"/>
            <a:ext cx="5045529" cy="2786968"/>
          </a:xfrm>
          <a:prstGeom prst="rect">
            <a:avLst/>
          </a:prstGeom>
          <a:noFill/>
          <a:ln w="12700">
            <a:solidFill>
              <a:srgbClr val="2182C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479" y="4269921"/>
            <a:ext cx="9005207" cy="22552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25752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High energy density (HED) conditions are found throughout the universe*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57" y="1650930"/>
            <a:ext cx="5306841" cy="4003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164" y="1188919"/>
            <a:ext cx="32825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HED conditions can be defined in various ways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Solids become compressible when the pressure is sufficiently large</a:t>
            </a:r>
          </a:p>
          <a:p>
            <a:pPr marL="900113" lvl="2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Typical bulk moduli &lt; 1 million atmospheres (Mbar)</a:t>
            </a:r>
          </a:p>
          <a:p>
            <a:pPr marL="900113" lvl="2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HED &gt; ~ 1 Mbar</a:t>
            </a:r>
          </a:p>
          <a:p>
            <a:pPr marL="900113" lvl="2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1 Mbar </a:t>
            </a:r>
            <a:r>
              <a:rPr lang="mr-IN" sz="16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10</a:t>
            </a:r>
            <a:r>
              <a:rPr lang="en-US" sz="1600" b="1" baseline="30000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J/cm</a:t>
            </a:r>
            <a:r>
              <a:rPr lang="en-US" sz="1600" b="1" baseline="30000" dirty="0">
                <a:latin typeface="Arial" charset="0"/>
                <a:ea typeface="Arial" charset="0"/>
                <a:cs typeface="Arial" charset="0"/>
              </a:rPr>
              <a:t>3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The dissociation energy density of a hydrogen molecule is ~ 1 Mbar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HED systems typically show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Collective effects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Full or partial degeneracy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Dynamic effects that often lead to turbulence </a:t>
            </a:r>
          </a:p>
        </p:txBody>
      </p:sp>
    </p:spTree>
    <p:extLst>
      <p:ext uri="{BB962C8B-B14F-4D97-AF65-F5344CB8AC3E}">
        <p14:creationId xmlns:p14="http://schemas.microsoft.com/office/powerpoint/2010/main" val="113841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 is used to create HED conditions </a:t>
            </a:r>
            <a:r>
              <a:rPr lang="mr-IN" dirty="0" smtClean="0"/>
              <a:t>–</a:t>
            </a:r>
            <a:r>
              <a:rPr lang="en-US" dirty="0" smtClean="0"/>
              <a:t> the “rocket” effect is driven by conservation of momentum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67" y="1300822"/>
            <a:ext cx="7380440" cy="49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ablation applies pressure to the targets through the “rocket” 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1859"/>
            <a:ext cx="7888406" cy="4421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691" y="6045958"/>
            <a:ext cx="4372674" cy="3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LANL has a diverse program of High Energy Density Physics and Fluids (HEDP&amp;F)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High energy density (HED) conditions occur at pressures above approximately 1 million atmospheres (&gt; 1 Mbar)</a:t>
            </a:r>
          </a:p>
          <a:p>
            <a:r>
              <a:rPr lang="en-US" dirty="0" smtClean="0"/>
              <a:t>Fluids research is focused on hydrodynamic instabilities, turbulence, and turbulent transport and mix</a:t>
            </a:r>
          </a:p>
          <a:p>
            <a:pPr lvl="1"/>
            <a:r>
              <a:rPr lang="en-US" b="1" dirty="0" smtClean="0"/>
              <a:t>It spans classical through high energy density regimes</a:t>
            </a:r>
          </a:p>
          <a:p>
            <a:r>
              <a:rPr lang="en-US" dirty="0" smtClean="0"/>
              <a:t>LANL’s Inertial Confinement Fusion (ICF) focuses on</a:t>
            </a:r>
          </a:p>
          <a:p>
            <a:pPr lvl="1"/>
            <a:r>
              <a:rPr lang="en-US" b="1" dirty="0" smtClean="0"/>
              <a:t>Alternative paths to high yield (and possibly ignition) and platforms that can be perturbed from 1-D performance</a:t>
            </a:r>
          </a:p>
          <a:p>
            <a:pPr lvl="1"/>
            <a:r>
              <a:rPr lang="en-US" b="1" dirty="0" smtClean="0"/>
              <a:t>Understanding the role of kinetic effects in plasmas</a:t>
            </a:r>
          </a:p>
          <a:p>
            <a:pPr lvl="1"/>
            <a:r>
              <a:rPr lang="en-US" b="1" dirty="0" smtClean="0"/>
              <a:t>Developing transformative diagnostics</a:t>
            </a:r>
          </a:p>
          <a:p>
            <a:r>
              <a:rPr lang="en-US" dirty="0" smtClean="0"/>
              <a:t>Other physics interests include radiation flow and opacity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53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presence of a plasma modifies the dispersion relationship of electromagnetic waves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" y="1417639"/>
            <a:ext cx="8113594" cy="46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Intense lasers or x-rays interacting with the target produce shock waves through ablation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27" y="1195414"/>
            <a:ext cx="8178345" cy="49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25199"/>
          </a:xfrm>
        </p:spPr>
        <p:txBody>
          <a:bodyPr/>
          <a:lstStyle/>
          <a:p>
            <a:r>
              <a:rPr lang="en-US" sz="2000" dirty="0"/>
              <a:t>The counter-propagating (CP) shear campaign is extending shear instability and turbulence experiments into the high-energy-density (HED) </a:t>
            </a:r>
            <a:r>
              <a:rPr lang="en-US" sz="2000" dirty="0" smtClean="0"/>
              <a:t>regime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26166" y="5654395"/>
            <a:ext cx="8256104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“The </a:t>
            </a:r>
            <a:r>
              <a:rPr lang="en-US" sz="1400">
                <a:solidFill>
                  <a:schemeClr val="bg1"/>
                </a:solidFill>
              </a:rPr>
              <a:t>Shock/Shear platform for planar radiation-hydrodynamics experiments on </a:t>
            </a:r>
            <a:r>
              <a:rPr lang="en-US" sz="1400" smtClean="0">
                <a:solidFill>
                  <a:schemeClr val="bg1"/>
                </a:solidFill>
              </a:rPr>
              <a:t>the National </a:t>
            </a:r>
            <a:r>
              <a:rPr lang="en-US" sz="1400">
                <a:solidFill>
                  <a:schemeClr val="bg1"/>
                </a:solidFill>
              </a:rPr>
              <a:t>Ignition </a:t>
            </a:r>
            <a:r>
              <a:rPr lang="en-US" sz="1400" smtClean="0">
                <a:solidFill>
                  <a:schemeClr val="bg1"/>
                </a:solidFill>
              </a:rPr>
              <a:t>Facility,” Doss et al. 2015, Phys. Plasmas</a:t>
            </a:r>
          </a:p>
        </p:txBody>
      </p:sp>
      <p:pic>
        <p:nvPicPr>
          <p:cNvPr id="10" name="Picture 9" descr="Screen Shot 2016-05-18 at 11.12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0" y="1482700"/>
            <a:ext cx="3189383" cy="378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9176" y="1367338"/>
            <a:ext cx="52189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Experiments are in the HED plasma regime where fluid dynamics approximations </a:t>
            </a:r>
            <a:r>
              <a:rPr lang="en-US" sz="1600" b="1" dirty="0">
                <a:solidFill>
                  <a:srgbClr val="FF0000"/>
                </a:solidFill>
              </a:rPr>
              <a:t>may</a:t>
            </a:r>
            <a:r>
              <a:rPr lang="en-US" sz="1600" b="1" dirty="0">
                <a:solidFill>
                  <a:prstClr val="black"/>
                </a:solidFill>
              </a:rPr>
              <a:t> break down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/>
              <a:t>Relevant to mix in ICF capsules and astrophysics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/>
              <a:t>Used to benchmark hydrodynamics and turbulence models</a:t>
            </a:r>
          </a:p>
          <a:p>
            <a:pPr marL="742914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/>
              <a:t>Low-energy-density/fluid regime experiments such as shock tubes do not include HED effects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/>
              <a:t>Shock/shear “mini shock tube” experiments have made the </a:t>
            </a:r>
            <a:r>
              <a:rPr lang="en-US" sz="1600" b="1" dirty="0" smtClean="0">
                <a:solidFill>
                  <a:srgbClr val="0000FF"/>
                </a:solidFill>
              </a:rPr>
              <a:t>first observations of emergent mixing layer features (Kelvin-Helmholtz) in plasma flows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053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45683" y="2370856"/>
            <a:ext cx="5286154" cy="1785862"/>
            <a:chOff x="445683" y="2370856"/>
            <a:chExt cx="5286154" cy="1785862"/>
          </a:xfrm>
        </p:grpSpPr>
        <p:grpSp>
          <p:nvGrpSpPr>
            <p:cNvPr id="7" name="Group 6"/>
            <p:cNvGrpSpPr/>
            <p:nvPr/>
          </p:nvGrpSpPr>
          <p:grpSpPr>
            <a:xfrm>
              <a:off x="445683" y="2370856"/>
              <a:ext cx="4401045" cy="1785862"/>
              <a:chOff x="4170028" y="1143000"/>
              <a:chExt cx="3154801" cy="1280160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891" y="1143000"/>
                <a:ext cx="2535938" cy="1280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 rot="5400000">
                <a:off x="5073639" y="290268"/>
                <a:ext cx="1013953" cy="2821175"/>
                <a:chOff x="533965" y="2341316"/>
                <a:chExt cx="1403240" cy="3413352"/>
              </a:xfrm>
            </p:grpSpPr>
            <p:sp>
              <p:nvSpPr>
                <p:cNvPr id="10" name="Trapezoid 9"/>
                <p:cNvSpPr/>
                <p:nvPr/>
              </p:nvSpPr>
              <p:spPr bwMode="auto">
                <a:xfrm>
                  <a:off x="533965" y="4819629"/>
                  <a:ext cx="1403240" cy="935039"/>
                </a:xfrm>
                <a:prstGeom prst="trapezoid">
                  <a:avLst>
                    <a:gd name="adj" fmla="val 18425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>
                  <a:lvl1pPr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1pPr>
                  <a:lvl2pPr marL="37931725" indent="-37474525"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2pPr>
                  <a:lvl3pPr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3pPr>
                  <a:lvl4pPr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4pPr>
                  <a:lvl5pPr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chemeClr val="tx1"/>
                      </a:solidFill>
                      <a:latin typeface="Helvetica" pitchFamily="112" charset="0"/>
                      <a:ea typeface="ＭＳ Ｐゴシック" pitchFamily="112" charset="-128"/>
                    </a:defRPr>
                  </a:lvl9pPr>
                </a:lstStyle>
                <a:p>
                  <a:pPr>
                    <a:defRPr/>
                  </a:pPr>
                  <a:endParaRPr lang="en-US" altLang="en-US" sz="2400" b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2" name="TextBox 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77046" y="3199783"/>
                  <a:ext cx="1728465" cy="425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50000"/>
                    </a:spcBef>
                    <a:buClr>
                      <a:srgbClr val="24459C"/>
                    </a:buClr>
                    <a:buSzPct val="110000"/>
                    <a:buFont typeface="Times" pitchFamily="18" charset="0"/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spcBef>
                      <a:spcPct val="10000"/>
                    </a:spcBef>
                    <a:buFont typeface="Times" pitchFamily="18" charset="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10000"/>
                    </a:spcBef>
                    <a:buFont typeface="Times" pitchFamily="18" charset="0"/>
                    <a:buChar char="–"/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10000"/>
                    </a:spcBef>
                    <a:buFont typeface="Times" pitchFamily="18" charset="0"/>
                    <a:buChar char="–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10000"/>
                    </a:spcBef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prstClr val="black"/>
                      </a:solidFill>
                      <a:latin typeface="Helvetica" pitchFamily="34" charset="0"/>
                    </a:rPr>
                    <a:t>60 mg/cc foam</a:t>
                  </a:r>
                </a:p>
              </p:txBody>
            </p:sp>
            <p:sp>
              <p:nvSpPr>
                <p:cNvPr id="13" name="TextBox 10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98115" y="2992578"/>
                  <a:ext cx="1728465" cy="425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50000"/>
                    </a:spcBef>
                    <a:buClr>
                      <a:srgbClr val="24459C"/>
                    </a:buClr>
                    <a:buSzPct val="110000"/>
                    <a:buFont typeface="Times" pitchFamily="18" charset="0"/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spcBef>
                      <a:spcPct val="10000"/>
                    </a:spcBef>
                    <a:buFont typeface="Times" pitchFamily="18" charset="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10000"/>
                    </a:spcBef>
                    <a:buFont typeface="Times" pitchFamily="18" charset="0"/>
                    <a:buChar char="–"/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10000"/>
                    </a:spcBef>
                    <a:buFont typeface="Times" pitchFamily="18" charset="0"/>
                    <a:buChar char="–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10000"/>
                    </a:spcBef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prstClr val="black"/>
                      </a:solidFill>
                      <a:latin typeface="Helvetica" pitchFamily="34" charset="0"/>
                    </a:rPr>
                    <a:t>60 mg/cc </a:t>
                  </a:r>
                  <a:r>
                    <a:rPr lang="en-US" altLang="en-US" sz="1400" b="1" smtClean="0">
                      <a:solidFill>
                        <a:prstClr val="black"/>
                      </a:solidFill>
                      <a:latin typeface="Helvetica" pitchFamily="34" charset="0"/>
                    </a:rPr>
                    <a:t>foam</a:t>
                  </a:r>
                  <a:endParaRPr lang="en-US" altLang="en-US" sz="1400" b="1">
                    <a:solidFill>
                      <a:prstClr val="black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5" name="TextBox 15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912457" y="5431943"/>
                  <a:ext cx="607793" cy="2669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50000"/>
                    </a:spcBef>
                    <a:buClr>
                      <a:srgbClr val="24459C"/>
                    </a:buClr>
                    <a:buSzPct val="110000"/>
                    <a:buFont typeface="Times" pitchFamily="18" charset="0"/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spcBef>
                      <a:spcPct val="10000"/>
                    </a:spcBef>
                    <a:buFont typeface="Times" pitchFamily="18" charset="0"/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10000"/>
                    </a:spcBef>
                    <a:buFont typeface="Times" pitchFamily="18" charset="0"/>
                    <a:buChar char="–"/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10000"/>
                    </a:spcBef>
                    <a:buFont typeface="Times" pitchFamily="18" charset="0"/>
                    <a:buChar char="–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10000"/>
                    </a:spcBef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Font typeface="Times" pitchFamily="18" charset="0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 smtClean="0">
                      <a:solidFill>
                        <a:prstClr val="black"/>
                      </a:solidFill>
                      <a:latin typeface="Helvetica" pitchFamily="34" charset="0"/>
                    </a:rPr>
                    <a:t>drive</a:t>
                  </a:r>
                  <a:endParaRPr lang="en-US" altLang="en-US" sz="1400" b="1">
                    <a:solidFill>
                      <a:prstClr val="black"/>
                    </a:solidFill>
                    <a:latin typeface="Helvetica" pitchFamily="34" charset="0"/>
                  </a:endParaRPr>
                </a:p>
              </p:txBody>
            </p:sp>
          </p:grpSp>
        </p:grpSp>
        <p:sp>
          <p:nvSpPr>
            <p:cNvPr id="35" name="Trapezoid 34"/>
            <p:cNvSpPr/>
            <p:nvPr/>
          </p:nvSpPr>
          <p:spPr bwMode="auto">
            <a:xfrm rot="16200000" flipH="1">
              <a:off x="4485535" y="2639926"/>
              <a:ext cx="1414495" cy="1078109"/>
            </a:xfrm>
            <a:prstGeom prst="trapezoid">
              <a:avLst>
                <a:gd name="adj" fmla="val 18425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2pPr>
              <a:lvl3pPr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3pPr>
              <a:lvl4pPr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4pPr>
              <a:lvl5pPr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pitchFamily="112" charset="0"/>
                  <a:ea typeface="ＭＳ Ｐゴシック" pitchFamily="112" charset="-128"/>
                </a:defRPr>
              </a:lvl9pPr>
            </a:lstStyle>
            <a:p>
              <a:pPr>
                <a:defRPr/>
              </a:pPr>
              <a:endParaRPr lang="en-US" altLang="en-US" sz="2400" b="0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itle 2"/>
          <p:cNvSpPr txBox="1">
            <a:spLocks/>
          </p:cNvSpPr>
          <p:nvPr/>
        </p:nvSpPr>
        <p:spPr>
          <a:xfrm>
            <a:off x="228600" y="152400"/>
            <a:ext cx="6956916" cy="1143000"/>
          </a:xfrm>
          <a:prstGeom prst="rect">
            <a:avLst/>
          </a:prstGeom>
        </p:spPr>
        <p:txBody>
          <a:bodyPr lIns="91433" tIns="45717" rIns="91433" bIns="45717">
            <a:normAutofit fontScale="97500"/>
          </a:bodyPr>
          <a:lstStyle>
            <a:lvl1pPr algn="l" defTabSz="457164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08949" y="1437043"/>
            <a:ext cx="114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EAB200"/>
                </a:solidFill>
              </a:rPr>
              <a:t>Gold plug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83159" y="1775597"/>
            <a:ext cx="0" cy="101894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6559" y="1859050"/>
            <a:ext cx="1469310" cy="40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rgbClr val="060CF4"/>
                </a:solidFill>
              </a:rPr>
              <a:t>Tracer foil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20959" y="2217408"/>
            <a:ext cx="0" cy="914463"/>
          </a:xfrm>
          <a:prstGeom prst="straightConnector1">
            <a:avLst/>
          </a:prstGeom>
          <a:ln>
            <a:solidFill>
              <a:srgbClr val="060CF4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51991" y="2032742"/>
            <a:ext cx="102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Shocks</a:t>
            </a:r>
          </a:p>
        </p:txBody>
      </p:sp>
      <p:sp>
        <p:nvSpPr>
          <p:cNvPr id="21" name="Up Arrow 20"/>
          <p:cNvSpPr/>
          <p:nvPr/>
        </p:nvSpPr>
        <p:spPr>
          <a:xfrm rot="16200000">
            <a:off x="2979989" y="2801357"/>
            <a:ext cx="333793" cy="2126027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Up Arrow 21"/>
          <p:cNvSpPr/>
          <p:nvPr/>
        </p:nvSpPr>
        <p:spPr>
          <a:xfrm rot="16200000" flipV="1">
            <a:off x="2979989" y="1400764"/>
            <a:ext cx="333793" cy="2126027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Arrow Connector 24"/>
          <p:cNvCxnSpPr>
            <a:stCxn id="26" idx="2"/>
          </p:cNvCxnSpPr>
          <p:nvPr/>
        </p:nvCxnSpPr>
        <p:spPr>
          <a:xfrm flipH="1">
            <a:off x="4624468" y="2370856"/>
            <a:ext cx="888330" cy="79371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46726" y="2032302"/>
            <a:ext cx="1332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prstClr val="white">
                    <a:lumMod val="65000"/>
                  </a:prstClr>
                </a:solidFill>
              </a:rPr>
              <a:t>Ablator cap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34" y="2447300"/>
            <a:ext cx="7715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24600" y="1916979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prstClr val="black"/>
                </a:solidFill>
              </a:rPr>
              <a:t>After shock crossing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7273434" y="2958639"/>
            <a:ext cx="457200" cy="551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91259" y="27538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small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59" y="3669391"/>
            <a:ext cx="7239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ight Arrow 31"/>
          <p:cNvSpPr/>
          <p:nvPr/>
        </p:nvSpPr>
        <p:spPr>
          <a:xfrm>
            <a:off x="7273434" y="4179997"/>
            <a:ext cx="457200" cy="551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91259" y="3975249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small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4912" y="5114768"/>
            <a:ext cx="1418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OMEGA</a:t>
            </a:r>
          </a:p>
          <a:p>
            <a:r>
              <a:rPr lang="en-US" sz="1600" b="1" smtClean="0"/>
              <a:t>u</a:t>
            </a:r>
            <a:r>
              <a:rPr lang="en-US" sz="1600" b="1" baseline="-25000" smtClean="0"/>
              <a:t>s</a:t>
            </a:r>
            <a:r>
              <a:rPr lang="en-US" sz="1600" b="1" smtClean="0"/>
              <a:t> ~110 km/s</a:t>
            </a:r>
          </a:p>
          <a:p>
            <a:r>
              <a:rPr lang="en-US" sz="1600" b="1" smtClean="0"/>
              <a:t>u</a:t>
            </a:r>
            <a:r>
              <a:rPr lang="en-US" sz="1600" b="1" baseline="-25000" smtClean="0"/>
              <a:t>f</a:t>
            </a:r>
            <a:r>
              <a:rPr lang="en-US" sz="1600" b="1" smtClean="0"/>
              <a:t> ~ 70 km/s</a:t>
            </a:r>
            <a:endParaRPr lang="en-US" sz="1600" b="1"/>
          </a:p>
        </p:txBody>
      </p:sp>
      <p:sp>
        <p:nvSpPr>
          <p:cNvPr id="34" name="TextBox 33"/>
          <p:cNvSpPr txBox="1"/>
          <p:nvPr/>
        </p:nvSpPr>
        <p:spPr>
          <a:xfrm>
            <a:off x="3319003" y="5114768"/>
            <a:ext cx="1446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NIF</a:t>
            </a:r>
          </a:p>
          <a:p>
            <a:r>
              <a:rPr lang="en-US" sz="1600" b="1" smtClean="0"/>
              <a:t>u</a:t>
            </a:r>
            <a:r>
              <a:rPr lang="en-US" sz="1600" b="1" baseline="-25000" smtClean="0"/>
              <a:t>s</a:t>
            </a:r>
            <a:r>
              <a:rPr lang="en-US" sz="1600" b="1" smtClean="0"/>
              <a:t> ~130 km/s</a:t>
            </a:r>
          </a:p>
          <a:p>
            <a:r>
              <a:rPr lang="en-US" sz="1600" b="1" smtClean="0"/>
              <a:t>u</a:t>
            </a:r>
            <a:r>
              <a:rPr lang="en-US" sz="1600" b="1" baseline="-25000" smtClean="0"/>
              <a:t>f</a:t>
            </a:r>
            <a:r>
              <a:rPr lang="en-US" sz="1600" b="1" smtClean="0"/>
              <a:t> ~110 km/s</a:t>
            </a:r>
            <a:endParaRPr lang="en-US" sz="1600" b="1"/>
          </a:p>
        </p:txBody>
      </p:sp>
      <p:sp>
        <p:nvSpPr>
          <p:cNvPr id="3" name="Right Brace 2"/>
          <p:cNvSpPr/>
          <p:nvPr/>
        </p:nvSpPr>
        <p:spPr>
          <a:xfrm rot="5400000">
            <a:off x="2904807" y="2777721"/>
            <a:ext cx="367906" cy="3071415"/>
          </a:xfrm>
          <a:prstGeom prst="rightBrace">
            <a:avLst>
              <a:gd name="adj1" fmla="val 36170"/>
              <a:gd name="adj2" fmla="val 50000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34382" y="4511633"/>
            <a:ext cx="333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OMEGA 1.6 mm / NIF 5.2 mm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6" name="TextBox 14"/>
          <p:cNvSpPr txBox="1">
            <a:spLocks noChangeArrowheads="1"/>
          </p:cNvSpPr>
          <p:nvPr/>
        </p:nvSpPr>
        <p:spPr bwMode="auto">
          <a:xfrm rot="16200000">
            <a:off x="5271615" y="3010083"/>
            <a:ext cx="61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rgbClr val="24459C"/>
              </a:buClr>
              <a:buSzPct val="110000"/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spcBef>
                <a:spcPct val="10000"/>
              </a:spcBef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10000"/>
              </a:spcBef>
              <a:buFont typeface="Times" pitchFamily="18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10000"/>
              </a:spcBef>
              <a:buFont typeface="Times" pitchFamily="18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10000"/>
              </a:spcBef>
              <a:buFont typeface="Times" pitchFamily="18" charset="0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Times" pitchFamily="18" charset="0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Times" pitchFamily="18" charset="0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Times" pitchFamily="18" charset="0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Times" pitchFamily="18" charset="0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smtClean="0">
                <a:solidFill>
                  <a:prstClr val="black"/>
                </a:solidFill>
                <a:latin typeface="Helvetica" pitchFamily="34" charset="0"/>
              </a:rPr>
              <a:t>drive</a:t>
            </a:r>
            <a:endParaRPr lang="en-US" altLang="en-US" sz="1400" b="1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38" name="Title 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dirty="0" smtClean="0"/>
              <a:t>The experiment </a:t>
            </a:r>
            <a:r>
              <a:rPr lang="en-US" dirty="0"/>
              <a:t>geometry </a:t>
            </a:r>
            <a:r>
              <a:rPr lang="en-US" dirty="0" smtClean="0"/>
              <a:t>reduces </a:t>
            </a:r>
            <a:r>
              <a:rPr lang="en-US" dirty="0"/>
              <a:t>the model complexity </a:t>
            </a:r>
            <a:r>
              <a:rPr lang="en-US" dirty="0" smtClean="0"/>
              <a:t>using pressure-balanced, semi-to-fully supported, </a:t>
            </a:r>
            <a:r>
              <a:rPr lang="en-US" dirty="0"/>
              <a:t>anti-symmetric </a:t>
            </a:r>
            <a:r>
              <a:rPr lang="en-US" dirty="0" smtClean="0"/>
              <a:t>flows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82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830">
        <p:fade/>
      </p:transition>
    </mc:Choice>
    <mc:Fallback xmlns="">
      <p:transition spd="med" advTm="878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ear_movie-slo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856" y="1417640"/>
            <a:ext cx="4530613" cy="49688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 </a:t>
            </a:r>
            <a:r>
              <a:rPr lang="en-US" dirty="0"/>
              <a:t>geometry </a:t>
            </a:r>
            <a:r>
              <a:rPr lang="en-US" dirty="0" smtClean="0"/>
              <a:t>reduces </a:t>
            </a:r>
            <a:r>
              <a:rPr lang="en-US" dirty="0"/>
              <a:t>the model complexity </a:t>
            </a:r>
            <a:r>
              <a:rPr lang="en-US" dirty="0" smtClean="0"/>
              <a:t>using pressure-balanced, semi-to-fully supported, </a:t>
            </a:r>
            <a:r>
              <a:rPr lang="en-US" dirty="0"/>
              <a:t>anti-symmetric </a:t>
            </a:r>
            <a:r>
              <a:rPr lang="en-US" dirty="0" smtClean="0"/>
              <a:t>flows</a:t>
            </a:r>
            <a:endParaRPr lang="en-US" sz="2400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28600" y="152400"/>
            <a:ext cx="6956916" cy="1143000"/>
          </a:xfrm>
          <a:prstGeom prst="rect">
            <a:avLst/>
          </a:prstGeom>
        </p:spPr>
        <p:txBody>
          <a:bodyPr lIns="91433" tIns="45717" rIns="91433" bIns="45717">
            <a:normAutofit fontScale="97500"/>
          </a:bodyPr>
          <a:lstStyle>
            <a:lvl1pPr algn="l" defTabSz="457164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34" y="2447300"/>
            <a:ext cx="7715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24600" y="1916979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prstClr val="black"/>
                </a:solidFill>
              </a:rPr>
              <a:t>After shock crossing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7273434" y="2958639"/>
            <a:ext cx="457200" cy="551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91259" y="27538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small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59" y="3669391"/>
            <a:ext cx="7239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ight Arrow 31"/>
          <p:cNvSpPr/>
          <p:nvPr/>
        </p:nvSpPr>
        <p:spPr>
          <a:xfrm>
            <a:off x="7273434" y="4179997"/>
            <a:ext cx="457200" cy="551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91259" y="3975249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small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50776" y="1818058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NIF platform simulation </a:t>
            </a:r>
          </a:p>
          <a:p>
            <a:pPr algn="ctr"/>
            <a:r>
              <a:rPr lang="en-US" smtClean="0"/>
              <a:t>(30 ns interval)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12">
        <p:fade/>
      </p:transition>
    </mc:Choice>
    <mc:Fallback xmlns="">
      <p:transition spd="med" advTm="17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4"/>
        <p14:stopEvt time="17112" objId="34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48" y="2463977"/>
            <a:ext cx="1371600" cy="214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1" y="274639"/>
            <a:ext cx="9005777" cy="896605"/>
          </a:xfrm>
        </p:spPr>
        <p:txBody>
          <a:bodyPr/>
          <a:lstStyle/>
          <a:p>
            <a:r>
              <a:rPr lang="en-US" sz="2200" dirty="0"/>
              <a:t>T</a:t>
            </a:r>
            <a:r>
              <a:rPr lang="en-US" sz="2200" dirty="0" smtClean="0"/>
              <a:t>he experiment is diagnosed with radiography in geometry similar </a:t>
            </a:r>
            <a:r>
              <a:rPr lang="en-US" sz="2200" smtClean="0"/>
              <a:t>to that </a:t>
            </a:r>
            <a:r>
              <a:rPr lang="en-US" sz="2200" dirty="0" smtClean="0"/>
              <a:t>used in many canonical fluid shear experiments</a:t>
            </a:r>
            <a:endParaRPr lang="en-US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39" y="1492070"/>
            <a:ext cx="4297680" cy="420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7639" y="5471301"/>
            <a:ext cx="429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OMEGA</a:t>
            </a:r>
            <a:r>
              <a:rPr lang="en-US" smtClean="0"/>
              <a:t>: One image per shot in two orthogonal views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191125" y="5505370"/>
            <a:ext cx="338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NIF</a:t>
            </a:r>
            <a:r>
              <a:rPr lang="en-US" smtClean="0"/>
              <a:t>: Multiple images per shot in one of two views**</a:t>
            </a:r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614157"/>
            <a:ext cx="24193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050433" y="326423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80419"/>
                </a:solidFill>
              </a:rPr>
              <a:t>BABL*</a:t>
            </a:r>
            <a:endParaRPr lang="en-US" b="1">
              <a:solidFill>
                <a:srgbClr val="080419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996763" y="3471532"/>
            <a:ext cx="141413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58"/>
          <p:cNvSpPr txBox="1">
            <a:spLocks noChangeArrowheads="1"/>
          </p:cNvSpPr>
          <p:nvPr/>
        </p:nvSpPr>
        <p:spPr bwMode="auto">
          <a:xfrm>
            <a:off x="8231206" y="2866582"/>
            <a:ext cx="574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t>Shock front</a:t>
            </a:r>
          </a:p>
        </p:txBody>
      </p:sp>
      <p:sp>
        <p:nvSpPr>
          <p:cNvPr id="34" name="TextBox 69"/>
          <p:cNvSpPr txBox="1">
            <a:spLocks noChangeArrowheads="1"/>
          </p:cNvSpPr>
          <p:nvPr/>
        </p:nvSpPr>
        <p:spPr bwMode="auto">
          <a:xfrm>
            <a:off x="7362220" y="4595195"/>
            <a:ext cx="180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N131115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12169" y="6181430"/>
            <a:ext cx="3338927" cy="3064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**Doss </a:t>
            </a:r>
            <a:r>
              <a:rPr lang="en-US" sz="1200" i="1" smtClean="0">
                <a:solidFill>
                  <a:schemeClr val="bg1"/>
                </a:solidFill>
              </a:rPr>
              <a:t>et al., </a:t>
            </a:r>
            <a:r>
              <a:rPr lang="en-US" sz="1200" smtClean="0">
                <a:solidFill>
                  <a:schemeClr val="bg1"/>
                </a:solidFill>
              </a:rPr>
              <a:t>accepted to </a:t>
            </a:r>
            <a:r>
              <a:rPr lang="en-US" sz="1200" i="1" smtClean="0">
                <a:solidFill>
                  <a:schemeClr val="bg1"/>
                </a:solidFill>
              </a:rPr>
              <a:t>JPCS</a:t>
            </a:r>
            <a:r>
              <a:rPr lang="en-US" sz="1200" smtClean="0">
                <a:solidFill>
                  <a:schemeClr val="bg1"/>
                </a:solidFill>
              </a:rPr>
              <a:t> (IFSA 2015)   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4" name="TextBox 25"/>
          <p:cNvSpPr txBox="1"/>
          <p:nvPr/>
        </p:nvSpPr>
        <p:spPr>
          <a:xfrm>
            <a:off x="337639" y="6196145"/>
            <a:ext cx="3064551" cy="3064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4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1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7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1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5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457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Merritt </a:t>
            </a:r>
            <a:r>
              <a:rPr lang="en-US" sz="1200" smtClean="0">
                <a:solidFill>
                  <a:schemeClr val="bg1"/>
                </a:solidFill>
              </a:rPr>
              <a:t>and Doss</a:t>
            </a:r>
            <a:r>
              <a:rPr lang="en-US" sz="1200" i="1" smtClean="0">
                <a:solidFill>
                  <a:schemeClr val="bg1"/>
                </a:solidFill>
              </a:rPr>
              <a:t>, </a:t>
            </a:r>
            <a:r>
              <a:rPr lang="en-US" sz="1200" smtClean="0">
                <a:solidFill>
                  <a:schemeClr val="bg1"/>
                </a:solidFill>
              </a:rPr>
              <a:t>submitted </a:t>
            </a:r>
            <a:r>
              <a:rPr lang="en-US" sz="1200">
                <a:solidFill>
                  <a:schemeClr val="bg1"/>
                </a:solidFill>
              </a:rPr>
              <a:t>to </a:t>
            </a:r>
            <a:r>
              <a:rPr lang="en-US" sz="1200" i="1">
                <a:solidFill>
                  <a:schemeClr val="bg1"/>
                </a:solidFill>
              </a:rPr>
              <a:t>RSI</a:t>
            </a:r>
            <a:r>
              <a:rPr lang="en-US" sz="1200">
                <a:solidFill>
                  <a:schemeClr val="bg1"/>
                </a:solidFill>
              </a:rPr>
              <a:t> (2015)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5668" y="1407006"/>
            <a:ext cx="3232027" cy="51077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*Flippo </a:t>
            </a:r>
            <a:r>
              <a:rPr lang="en-US" sz="1200" i="1">
                <a:solidFill>
                  <a:schemeClr val="bg1"/>
                </a:solidFill>
              </a:rPr>
              <a:t>et al</a:t>
            </a:r>
            <a:r>
              <a:rPr lang="en-US" sz="1200" i="1" smtClean="0">
                <a:solidFill>
                  <a:schemeClr val="bg1"/>
                </a:solidFill>
              </a:rPr>
              <a:t>., </a:t>
            </a:r>
            <a:r>
              <a:rPr lang="en-US" sz="1200" i="1">
                <a:solidFill>
                  <a:schemeClr val="bg1"/>
                </a:solidFill>
              </a:rPr>
              <a:t>RSI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85</a:t>
            </a:r>
            <a:r>
              <a:rPr lang="en-US" sz="1200">
                <a:solidFill>
                  <a:schemeClr val="bg1"/>
                </a:solidFill>
              </a:rPr>
              <a:t> 093501 (2014</a:t>
            </a:r>
            <a:r>
              <a:rPr lang="en-US" sz="120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 Flippo </a:t>
            </a:r>
            <a:r>
              <a:rPr lang="en-US" sz="1200" i="1">
                <a:solidFill>
                  <a:schemeClr val="bg1"/>
                </a:solidFill>
              </a:rPr>
              <a:t>et al., </a:t>
            </a:r>
            <a:r>
              <a:rPr lang="en-US" sz="1200">
                <a:solidFill>
                  <a:schemeClr val="bg1"/>
                </a:solidFill>
              </a:rPr>
              <a:t>accepted to </a:t>
            </a:r>
            <a:r>
              <a:rPr lang="en-US" sz="1200" i="1">
                <a:solidFill>
                  <a:schemeClr val="bg1"/>
                </a:solidFill>
              </a:rPr>
              <a:t>JPCS</a:t>
            </a:r>
            <a:r>
              <a:rPr lang="en-US" sz="1200">
                <a:solidFill>
                  <a:schemeClr val="bg1"/>
                </a:solidFill>
              </a:rPr>
              <a:t> (IFSA 2015</a:t>
            </a:r>
            <a:r>
              <a:rPr lang="en-US" sz="120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55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707">
        <p:fade/>
      </p:transition>
    </mc:Choice>
    <mc:Fallback xmlns="">
      <p:transition spd="med" advTm="897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89" y="1931346"/>
            <a:ext cx="359054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87122" y="3513167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 um</a:t>
            </a:r>
            <a:endParaRPr lang="en-US" sz="105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NIF Shear experiments produced the first observations of emergent coherent rollers associated with KH mixing in the </a:t>
            </a:r>
            <a:r>
              <a:rPr lang="en-US"/>
              <a:t>HED regime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9861" r="2428"/>
          <a:stretch/>
        </p:blipFill>
        <p:spPr bwMode="auto">
          <a:xfrm>
            <a:off x="1050879" y="1931347"/>
            <a:ext cx="328316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8492" y="1582691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Plan View: N150527, 30.5 ns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4549" y="1582691"/>
            <a:ext cx="32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Edge View: N141016, 34.5 ns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50879" y="193134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 foil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55812" y="195202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foil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45643" y="3540557"/>
            <a:ext cx="5188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35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874">
        <p:fade/>
      </p:transition>
    </mc:Choice>
    <mc:Fallback xmlns="">
      <p:transition spd="med" advTm="718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89" y="1931346"/>
            <a:ext cx="359054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87122" y="3513167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 um</a:t>
            </a:r>
            <a:endParaRPr lang="en-US" sz="105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NIF Shear experiments produced the first observations of emergent coherent rollers associated with KH mixing in the </a:t>
            </a:r>
            <a:r>
              <a:rPr lang="en-US"/>
              <a:t>HED regime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9861" r="2428"/>
          <a:stretch/>
        </p:blipFill>
        <p:spPr bwMode="auto">
          <a:xfrm>
            <a:off x="1050879" y="1931347"/>
            <a:ext cx="328316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74669" y="5411970"/>
            <a:ext cx="8624777" cy="10738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080419"/>
                </a:solidFill>
              </a:rPr>
              <a:t>NIF experiments establish preservation </a:t>
            </a:r>
            <a:r>
              <a:rPr lang="en-US" sz="1600" b="1">
                <a:solidFill>
                  <a:srgbClr val="080419"/>
                </a:solidFill>
              </a:rPr>
              <a:t>of </a:t>
            </a:r>
            <a:r>
              <a:rPr lang="en-US" sz="1600" b="1" smtClean="0">
                <a:solidFill>
                  <a:srgbClr val="080419"/>
                </a:solidFill>
              </a:rPr>
              <a:t>hydrodynamic </a:t>
            </a:r>
            <a:r>
              <a:rPr lang="en-US" sz="1600" b="1">
                <a:solidFill>
                  <a:srgbClr val="080419"/>
                </a:solidFill>
              </a:rPr>
              <a:t>scaling </a:t>
            </a:r>
            <a:r>
              <a:rPr lang="en-US" sz="1600" b="1" smtClean="0">
                <a:solidFill>
                  <a:srgbClr val="080419"/>
                </a:solidFill>
              </a:rPr>
              <a:t>across </a:t>
            </a:r>
            <a:r>
              <a:rPr lang="en-US" sz="1600" b="1">
                <a:solidFill>
                  <a:srgbClr val="080419"/>
                </a:solidFill>
              </a:rPr>
              <a:t>over eight </a:t>
            </a:r>
            <a:r>
              <a:rPr lang="en-US" sz="1600" b="1" smtClean="0">
                <a:solidFill>
                  <a:srgbClr val="080419"/>
                </a:solidFill>
              </a:rPr>
              <a:t>orders of </a:t>
            </a:r>
            <a:r>
              <a:rPr lang="en-US" sz="1600" b="1">
                <a:solidFill>
                  <a:srgbClr val="080419"/>
                </a:solidFill>
              </a:rPr>
              <a:t>magnitude in time and velocity and </a:t>
            </a:r>
            <a:r>
              <a:rPr lang="en-US" sz="1600" b="1" smtClean="0">
                <a:solidFill>
                  <a:srgbClr val="080419"/>
                </a:solidFill>
              </a:rPr>
              <a:t>we can analyze the results in context </a:t>
            </a:r>
            <a:r>
              <a:rPr lang="en-US" sz="1600" b="1">
                <a:solidFill>
                  <a:srgbClr val="080419"/>
                </a:solidFill>
              </a:rPr>
              <a:t>of </a:t>
            </a:r>
            <a:r>
              <a:rPr lang="en-US" sz="1600" b="1" smtClean="0">
                <a:solidFill>
                  <a:srgbClr val="080419"/>
                </a:solidFill>
              </a:rPr>
              <a:t>the large </a:t>
            </a:r>
            <a:r>
              <a:rPr lang="en-US" sz="1600" b="1">
                <a:solidFill>
                  <a:srgbClr val="080419"/>
                </a:solidFill>
              </a:rPr>
              <a:t>body of </a:t>
            </a:r>
            <a:r>
              <a:rPr lang="en-US" sz="1600" b="1" smtClean="0">
                <a:solidFill>
                  <a:srgbClr val="080419"/>
                </a:solidFill>
              </a:rPr>
              <a:t>work </a:t>
            </a:r>
            <a:r>
              <a:rPr lang="en-US" sz="1600" b="1">
                <a:solidFill>
                  <a:srgbClr val="080419"/>
                </a:solidFill>
              </a:rPr>
              <a:t>on planar mixing layer </a:t>
            </a:r>
            <a:r>
              <a:rPr lang="en-US" sz="1600" b="1" smtClean="0">
                <a:solidFill>
                  <a:srgbClr val="080419"/>
                </a:solidFill>
              </a:rPr>
              <a:t>phenomenology</a:t>
            </a:r>
            <a:endParaRPr lang="en-US" sz="1600" b="1">
              <a:solidFill>
                <a:srgbClr val="08041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8492" y="1582691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Plan View: N150527, 30.5 ns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4549" y="1582691"/>
            <a:ext cx="32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Edge View: N141016, 34.5 ns</a:t>
            </a:r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1" r="9625" b="4548"/>
          <a:stretch/>
        </p:blipFill>
        <p:spPr bwMode="auto">
          <a:xfrm>
            <a:off x="4181149" y="4046805"/>
            <a:ext cx="3925327" cy="123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1" r="12630" b="3988"/>
          <a:stretch/>
        </p:blipFill>
        <p:spPr bwMode="auto">
          <a:xfrm rot="10800000">
            <a:off x="1050875" y="4048744"/>
            <a:ext cx="3594765" cy="123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050876" y="4048745"/>
            <a:ext cx="33676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err="1" smtClean="0">
                <a:solidFill>
                  <a:schemeClr val="bg1"/>
                </a:solidFill>
              </a:rPr>
              <a:t>Breidentahal</a:t>
            </a:r>
            <a:r>
              <a:rPr lang="en-US" altLang="en-US" sz="1200" b="0" smtClean="0">
                <a:solidFill>
                  <a:schemeClr val="bg1"/>
                </a:solidFill>
              </a:rPr>
              <a:t> </a:t>
            </a:r>
            <a:r>
              <a:rPr lang="en-US" altLang="en-US" sz="1200" b="0" i="1" smtClean="0">
                <a:solidFill>
                  <a:schemeClr val="bg1"/>
                </a:solidFill>
              </a:rPr>
              <a:t>J</a:t>
            </a:r>
            <a:r>
              <a:rPr lang="en-US" altLang="en-US" sz="1200" b="0" i="1">
                <a:solidFill>
                  <a:schemeClr val="bg1"/>
                </a:solidFill>
              </a:rPr>
              <a:t>. Fluid Mech.</a:t>
            </a:r>
            <a:r>
              <a:rPr lang="en-US" altLang="en-US" sz="1200" i="1">
                <a:solidFill>
                  <a:schemeClr val="bg1"/>
                </a:solidFill>
              </a:rPr>
              <a:t> </a:t>
            </a:r>
            <a:r>
              <a:rPr lang="en-US" altLang="en-US" sz="1200" b="1">
                <a:solidFill>
                  <a:schemeClr val="bg1"/>
                </a:solidFill>
              </a:rPr>
              <a:t>109 </a:t>
            </a:r>
            <a:r>
              <a:rPr lang="en-US" altLang="en-US" sz="1200" b="0" smtClean="0">
                <a:solidFill>
                  <a:schemeClr val="bg1"/>
                </a:solidFill>
              </a:rPr>
              <a:t>1 (</a:t>
            </a:r>
            <a:r>
              <a:rPr lang="en-US" altLang="en-US" sz="1200" b="0">
                <a:solidFill>
                  <a:schemeClr val="bg1"/>
                </a:solidFill>
              </a:rPr>
              <a:t>1981)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50879" y="4325744"/>
            <a:ext cx="21282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chemeClr val="bg1"/>
                </a:solidFill>
              </a:rPr>
              <a:t>Counter-shear</a:t>
            </a:r>
            <a:endParaRPr lang="en-US" altLang="en-US" b="1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58949" y="5014406"/>
            <a:ext cx="1689311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127049" y="4794047"/>
            <a:ext cx="1689311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50879" y="193134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 foil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55812" y="195202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foil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45643" y="3540557"/>
            <a:ext cx="5188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278">
        <p:fade/>
      </p:transition>
    </mc:Choice>
    <mc:Fallback xmlns="">
      <p:transition spd="med" advTm="49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3" y="274639"/>
            <a:ext cx="8718701" cy="1143000"/>
          </a:xfrm>
        </p:spPr>
        <p:txBody>
          <a:bodyPr/>
          <a:lstStyle/>
          <a:p>
            <a:r>
              <a:rPr lang="en-US" sz="2200" dirty="0" smtClean="0"/>
              <a:t>The periodicity of </a:t>
            </a:r>
            <a:r>
              <a:rPr lang="en-US" sz="2200" dirty="0" err="1" smtClean="0"/>
              <a:t>thestreamwise</a:t>
            </a:r>
            <a:r>
              <a:rPr lang="en-US" sz="2200" dirty="0" smtClean="0"/>
              <a:t> and </a:t>
            </a:r>
            <a:r>
              <a:rPr lang="en-US" sz="2200" dirty="0" err="1" smtClean="0"/>
              <a:t>spanwise</a:t>
            </a:r>
            <a:r>
              <a:rPr lang="en-US" sz="2200" dirty="0" smtClean="0"/>
              <a:t> structures provide </a:t>
            </a:r>
            <a:r>
              <a:rPr lang="en-US" sz="2200" dirty="0"/>
              <a:t>estimates of </a:t>
            </a:r>
            <a:r>
              <a:rPr lang="en-US" sz="2200" dirty="0" smtClean="0"/>
              <a:t>fluctuating velocity data otherwise unobtainable </a:t>
            </a:r>
            <a:r>
              <a:rPr lang="en-US" sz="2200" dirty="0"/>
              <a:t>in the </a:t>
            </a:r>
            <a:r>
              <a:rPr lang="en-US" sz="2200" dirty="0" smtClean="0"/>
              <a:t>HED environment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11030" y="6140337"/>
            <a:ext cx="3194913" cy="34051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Doss </a:t>
            </a:r>
            <a:r>
              <a:rPr lang="en-US" sz="1400" i="1" smtClean="0">
                <a:solidFill>
                  <a:schemeClr val="bg1"/>
                </a:solidFill>
              </a:rPr>
              <a:t>et al,. </a:t>
            </a:r>
            <a:r>
              <a:rPr lang="en-US" sz="1400" smtClean="0">
                <a:solidFill>
                  <a:schemeClr val="bg1"/>
                </a:solidFill>
              </a:rPr>
              <a:t>Submitted to </a:t>
            </a:r>
            <a:r>
              <a:rPr lang="en-US" sz="1400" i="1" smtClean="0">
                <a:solidFill>
                  <a:schemeClr val="bg1"/>
                </a:solidFill>
              </a:rPr>
              <a:t>PRE</a:t>
            </a:r>
            <a:r>
              <a:rPr lang="en-US" sz="1400" smtClean="0">
                <a:solidFill>
                  <a:schemeClr val="bg1"/>
                </a:solidFill>
              </a:rPr>
              <a:t> (2016)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7713" y="4751652"/>
            <a:ext cx="8536431" cy="7549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80419"/>
                </a:solidFill>
              </a:rPr>
              <a:t>This analysis indicates shear-induced </a:t>
            </a:r>
            <a:r>
              <a:rPr lang="en-US" smtClean="0">
                <a:solidFill>
                  <a:srgbClr val="080419"/>
                </a:solidFill>
              </a:rPr>
              <a:t>turbulent energies in the NIF experiments are 10</a:t>
            </a:r>
            <a:r>
              <a:rPr lang="en-US" baseline="30000" smtClean="0">
                <a:solidFill>
                  <a:srgbClr val="080419"/>
                </a:solidFill>
              </a:rPr>
              <a:t>6</a:t>
            </a:r>
            <a:r>
              <a:rPr lang="en-US" smtClean="0">
                <a:solidFill>
                  <a:srgbClr val="080419"/>
                </a:solidFill>
              </a:rPr>
              <a:t> -10</a:t>
            </a:r>
            <a:r>
              <a:rPr lang="en-US" baseline="30000" smtClean="0">
                <a:solidFill>
                  <a:srgbClr val="080419"/>
                </a:solidFill>
              </a:rPr>
              <a:t>7</a:t>
            </a:r>
            <a:r>
              <a:rPr lang="en-US" smtClean="0">
                <a:solidFill>
                  <a:srgbClr val="080419"/>
                </a:solidFill>
              </a:rPr>
              <a:t> </a:t>
            </a:r>
            <a:r>
              <a:rPr lang="en-US">
                <a:solidFill>
                  <a:srgbClr val="080419"/>
                </a:solidFill>
              </a:rPr>
              <a:t>times higher than the </a:t>
            </a:r>
            <a:r>
              <a:rPr lang="en-US" smtClean="0">
                <a:solidFill>
                  <a:srgbClr val="080419"/>
                </a:solidFill>
              </a:rPr>
              <a:t>nearest conventional </a:t>
            </a:r>
            <a:r>
              <a:rPr lang="en-US">
                <a:solidFill>
                  <a:srgbClr val="080419"/>
                </a:solidFill>
              </a:rPr>
              <a:t>experiment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" y="1572713"/>
            <a:ext cx="4314723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73" y="1755593"/>
            <a:ext cx="4548173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22291" y="4277638"/>
            <a:ext cx="360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1</a:t>
            </a:r>
            <a:r>
              <a:rPr lang="en-US" sz="1600" b="1" baseline="30000" smtClean="0"/>
              <a:t>st</a:t>
            </a:r>
            <a:r>
              <a:rPr lang="en-US" sz="1600" b="1" smtClean="0"/>
              <a:t> sub-harmonic Rayleigh solution</a:t>
            </a:r>
            <a:endParaRPr lang="en-US" sz="1600" b="1"/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H="1" flipV="1">
            <a:off x="4072270" y="3093146"/>
            <a:ext cx="750354" cy="1184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0"/>
          </p:cNvCxnSpPr>
          <p:nvPr/>
        </p:nvCxnSpPr>
        <p:spPr>
          <a:xfrm flipH="1" flipV="1">
            <a:off x="4072270" y="2646578"/>
            <a:ext cx="750354" cy="163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0"/>
          </p:cNvCxnSpPr>
          <p:nvPr/>
        </p:nvCxnSpPr>
        <p:spPr>
          <a:xfrm flipV="1">
            <a:off x="4822624" y="3462108"/>
            <a:ext cx="759469" cy="815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0"/>
          </p:cNvCxnSpPr>
          <p:nvPr/>
        </p:nvCxnSpPr>
        <p:spPr>
          <a:xfrm flipV="1">
            <a:off x="4822624" y="2990033"/>
            <a:ext cx="759469" cy="12876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63" y="1942830"/>
            <a:ext cx="17734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838350" y="182798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Al</a:t>
            </a:r>
          </a:p>
          <a:p>
            <a:r>
              <a:rPr lang="en-US" sz="1600" b="1" err="1" smtClean="0"/>
              <a:t>Ti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26323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872">
        <p:fade/>
      </p:transition>
    </mc:Choice>
    <mc:Fallback xmlns="">
      <p:transition spd="med" advTm="1018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1502613"/>
            <a:ext cx="3679994" cy="3108960"/>
            <a:chOff x="340242" y="1710937"/>
            <a:chExt cx="4419600" cy="37338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42" y="1710937"/>
              <a:ext cx="4419600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1329070" y="2285983"/>
              <a:ext cx="1924493" cy="62732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329070" y="3710745"/>
              <a:ext cx="1307804" cy="46783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329070" y="2923936"/>
              <a:ext cx="414670" cy="797442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5066" r="7946"/>
          <a:stretch/>
        </p:blipFill>
        <p:spPr bwMode="auto">
          <a:xfrm>
            <a:off x="4338074" y="1615239"/>
            <a:ext cx="4572000" cy="35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6" y="274639"/>
            <a:ext cx="8676158" cy="1143000"/>
          </a:xfrm>
        </p:spPr>
        <p:txBody>
          <a:bodyPr/>
          <a:lstStyle/>
          <a:p>
            <a:r>
              <a:rPr lang="en-US" dirty="0" smtClean="0"/>
              <a:t>An advantage of initially solid targets is the capability to engineer a variety of complicated boundary profiles to </a:t>
            </a:r>
            <a:r>
              <a:rPr lang="en-US" dirty="0"/>
              <a:t>test experiment sensitivity to initial conditions </a:t>
            </a:r>
            <a:br>
              <a:rPr lang="en-US" dirty="0"/>
            </a:b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52387" y="5358818"/>
            <a:ext cx="8536431" cy="10951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80419"/>
                </a:solidFill>
              </a:rPr>
              <a:t>Experiments with roughened foils have shown increased mixing rates suggestive of an increase in the model initial conditions, which is a potential avenue for connecting model parameters and various experimental scales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456" y="4755572"/>
            <a:ext cx="3428320" cy="51077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Merritt </a:t>
            </a:r>
            <a:r>
              <a:rPr lang="en-US" sz="1200" i="1">
                <a:solidFill>
                  <a:schemeClr val="bg1"/>
                </a:solidFill>
              </a:rPr>
              <a:t>et al</a:t>
            </a:r>
            <a:r>
              <a:rPr lang="en-US" sz="1200" i="1" smtClean="0">
                <a:solidFill>
                  <a:schemeClr val="bg1"/>
                </a:solidFill>
              </a:rPr>
              <a:t>., Phys. Plasmas</a:t>
            </a:r>
            <a:r>
              <a:rPr lang="en-US" sz="1200" smtClean="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22, </a:t>
            </a:r>
            <a:r>
              <a:rPr lang="en-US" sz="1200">
                <a:solidFill>
                  <a:schemeClr val="bg1"/>
                </a:solidFill>
              </a:rPr>
              <a:t>062306 (</a:t>
            </a:r>
            <a:r>
              <a:rPr lang="en-US" sz="1200" smtClean="0">
                <a:solidFill>
                  <a:schemeClr val="bg1"/>
                </a:solidFill>
              </a:rPr>
              <a:t>2015)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Flippo </a:t>
            </a:r>
            <a:r>
              <a:rPr lang="en-US" sz="1200" i="1" smtClean="0">
                <a:solidFill>
                  <a:schemeClr val="bg1"/>
                </a:solidFill>
              </a:rPr>
              <a:t>et al., </a:t>
            </a:r>
            <a:r>
              <a:rPr lang="en-US" sz="1200" smtClean="0">
                <a:solidFill>
                  <a:schemeClr val="bg1"/>
                </a:solidFill>
              </a:rPr>
              <a:t>submitted to </a:t>
            </a:r>
            <a:r>
              <a:rPr lang="en-US" sz="1200" i="1" smtClean="0">
                <a:solidFill>
                  <a:schemeClr val="bg1"/>
                </a:solidFill>
              </a:rPr>
              <a:t>PRL</a:t>
            </a:r>
            <a:r>
              <a:rPr lang="en-US" sz="1200" smtClean="0">
                <a:solidFill>
                  <a:schemeClr val="bg1"/>
                </a:solidFill>
              </a:rPr>
              <a:t> (2016) 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3952" y="1748638"/>
            <a:ext cx="116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chemeClr val="accent1"/>
                </a:solidFill>
              </a:rPr>
              <a:t>BHR input conditions</a:t>
            </a:r>
            <a:endParaRPr lang="en-US" sz="1400" b="1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6020410" y="2010248"/>
            <a:ext cx="453542" cy="10384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>
            <a:off x="6020410" y="2010248"/>
            <a:ext cx="453542" cy="367192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7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634">
        <p:fade/>
      </p:transition>
    </mc:Choice>
    <mc:Fallback xmlns="">
      <p:transition spd="med" advTm="1426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LANL’s HEDP&amp;F Capability integrates theory, simulation, and experiment for maximal impact</a:t>
            </a:r>
            <a:endParaRPr lang="en-US" sz="2000" dirty="0"/>
          </a:p>
        </p:txBody>
      </p:sp>
      <p:pic>
        <p:nvPicPr>
          <p:cNvPr id="5" name="Picture 4" descr="connections-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24" y="1485372"/>
            <a:ext cx="6432776" cy="440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67" y="6256859"/>
            <a:ext cx="2973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DNS=Direct Numerical Simulations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004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LANL Inertial </a:t>
            </a:r>
            <a:r>
              <a:rPr lang="en-US" smtClean="0"/>
              <a:t>Confinement Fusion Uses </a:t>
            </a:r>
            <a:r>
              <a:rPr lang="en-US" dirty="0" smtClean="0"/>
              <a:t>3 Threads to Support Stewardship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307593"/>
            <a:ext cx="8229600" cy="4563533"/>
          </a:xfrm>
        </p:spPr>
        <p:txBody>
          <a:bodyPr/>
          <a:lstStyle/>
          <a:p>
            <a:r>
              <a:rPr lang="en-US" sz="2000" smtClean="0"/>
              <a:t>Burning Plasma Platforms</a:t>
            </a:r>
          </a:p>
          <a:p>
            <a:pPr lvl="1"/>
            <a:r>
              <a:rPr lang="en-US" smtClean="0"/>
              <a:t>Create a burning plasma platform, or</a:t>
            </a:r>
          </a:p>
          <a:p>
            <a:pPr lvl="1"/>
            <a:r>
              <a:rPr lang="en-US" smtClean="0"/>
              <a:t>Understand why not</a:t>
            </a:r>
          </a:p>
          <a:p>
            <a:pPr lvl="1"/>
            <a:r>
              <a:rPr lang="en-US" i="1" smtClean="0"/>
              <a:t>Use innovative platforms and approaches</a:t>
            </a:r>
          </a:p>
          <a:p>
            <a:r>
              <a:rPr lang="en-US" sz="2000" smtClean="0"/>
              <a:t>HED Physics</a:t>
            </a:r>
          </a:p>
          <a:p>
            <a:pPr lvl="1"/>
            <a:r>
              <a:rPr lang="en-US" smtClean="0"/>
              <a:t>Hydrodynamics</a:t>
            </a:r>
          </a:p>
          <a:p>
            <a:pPr lvl="1"/>
            <a:r>
              <a:rPr lang="en-US" smtClean="0"/>
              <a:t>Mixing &amp; models</a:t>
            </a:r>
          </a:p>
          <a:p>
            <a:r>
              <a:rPr lang="en-US" sz="2000" smtClean="0"/>
              <a:t>Diagnostics</a:t>
            </a:r>
          </a:p>
          <a:p>
            <a:pPr lvl="1"/>
            <a:r>
              <a:rPr lang="en-US" smtClean="0"/>
              <a:t>Gamma-ray measurements</a:t>
            </a:r>
          </a:p>
          <a:p>
            <a:pPr lvl="1"/>
            <a:r>
              <a:rPr lang="en-US" smtClean="0"/>
              <a:t>Neutron Imaging</a:t>
            </a:r>
          </a:p>
          <a:p>
            <a:pPr lvl="1"/>
            <a:r>
              <a:rPr lang="en-US" i="1" smtClean="0"/>
              <a:t>25% of the Transformative Diagnostics</a:t>
            </a:r>
            <a:endParaRPr lang="en-US" smtClean="0"/>
          </a:p>
          <a:p>
            <a:r>
              <a:rPr lang="en-US" sz="2000" smtClean="0"/>
              <a:t>Infrastructure important to executing program</a:t>
            </a:r>
          </a:p>
          <a:p>
            <a:pPr lvl="1"/>
            <a:r>
              <a:rPr lang="en-US" smtClean="0"/>
              <a:t>Target fabrication and operations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27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LANL RAGE Code Now Used Routinely After Long Investment by ICF and Science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3860800" cy="4563533"/>
          </a:xfrm>
        </p:spPr>
        <p:txBody>
          <a:bodyPr/>
          <a:lstStyle/>
          <a:p>
            <a:r>
              <a:rPr lang="en-US" smtClean="0"/>
              <a:t>Laser Ray-Trace package added in collaboration with U. Rochester</a:t>
            </a:r>
          </a:p>
          <a:p>
            <a:pPr lvl="1"/>
            <a:r>
              <a:rPr lang="en-US" smtClean="0"/>
              <a:t>Working well for direct drive, hohlraum capability imminent</a:t>
            </a:r>
            <a:endParaRPr lang="en-US"/>
          </a:p>
          <a:p>
            <a:r>
              <a:rPr lang="en-US" smtClean="0"/>
              <a:t>First Omega experiment completely designed &amp; analyzed using RAGE</a:t>
            </a:r>
          </a:p>
          <a:p>
            <a:r>
              <a:rPr lang="en-US" smtClean="0"/>
              <a:t>Indirect drive capsule implosions now routine (need link from HYDRA)</a:t>
            </a:r>
          </a:p>
          <a:p>
            <a:r>
              <a:rPr lang="en-US" smtClean="0"/>
              <a:t>Provides a second look at ignition since code architecture and models very different</a:t>
            </a:r>
            <a:endParaRPr lang="en-US"/>
          </a:p>
        </p:txBody>
      </p:sp>
      <p:pic>
        <p:nvPicPr>
          <p:cNvPr id="5" name="Picture 4" descr="3 wf_conv_density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r="23586" b="75965"/>
          <a:stretch/>
        </p:blipFill>
        <p:spPr>
          <a:xfrm>
            <a:off x="4425450" y="1738649"/>
            <a:ext cx="4261350" cy="328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LANL’s Ignition Science Goal Is To Achieve “1D Performance” Using 3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Hypothesis:</a:t>
            </a:r>
          </a:p>
          <a:p>
            <a:pPr lvl="1"/>
            <a:r>
              <a:rPr lang="en-US" dirty="0" smtClean="0"/>
              <a:t>Codes are not complete and not predictive</a:t>
            </a:r>
          </a:p>
          <a:p>
            <a:pPr lvl="1"/>
            <a:r>
              <a:rPr lang="en-US" dirty="0" smtClean="0"/>
              <a:t>Move to regimes where 1D codes are predictive, </a:t>
            </a:r>
            <a:r>
              <a:rPr lang="en-US" i="1" dirty="0" smtClean="0"/>
              <a:t>i.e.</a:t>
            </a:r>
            <a:r>
              <a:rPr lang="en-US" dirty="0" smtClean="0"/>
              <a:t> “1D Performance”</a:t>
            </a:r>
          </a:p>
          <a:p>
            <a:pPr lvl="2"/>
            <a:r>
              <a:rPr lang="en-US" dirty="0" smtClean="0"/>
              <a:t>Example: Predict Radius(t), </a:t>
            </a:r>
            <a:r>
              <a:rPr lang="en-US" dirty="0" err="1" smtClean="0"/>
              <a:t>Tion</a:t>
            </a:r>
            <a:r>
              <a:rPr lang="en-US" dirty="0" smtClean="0"/>
              <a:t>, density, shape, hot-spot pressure, ….</a:t>
            </a:r>
          </a:p>
          <a:p>
            <a:pPr lvl="1"/>
            <a:r>
              <a:rPr lang="en-US" dirty="0" smtClean="0"/>
              <a:t>Intentional perturbations will identify incomplete models</a:t>
            </a:r>
            <a:endParaRPr lang="en-US" dirty="0"/>
          </a:p>
          <a:p>
            <a:r>
              <a:rPr lang="en-US" dirty="0" smtClean="0"/>
              <a:t>LANL is addressing two issues identified in indirect-drive reviews</a:t>
            </a:r>
          </a:p>
          <a:p>
            <a:pPr lvl="1"/>
            <a:r>
              <a:rPr lang="en-US" dirty="0" smtClean="0"/>
              <a:t>Symmetry (&amp; capsule support)</a:t>
            </a:r>
          </a:p>
          <a:p>
            <a:pPr lvl="1"/>
            <a:r>
              <a:rPr lang="en-US" dirty="0" smtClean="0"/>
              <a:t>Convergence Ratio 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/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</a:t>
            </a:r>
            <a:r>
              <a:rPr lang="en-US" dirty="0" smtClean="0"/>
              <a:t>)</a:t>
            </a:r>
          </a:p>
          <a:p>
            <a:r>
              <a:rPr lang="en-US" dirty="0" smtClean="0"/>
              <a:t>We are using three platforms</a:t>
            </a:r>
          </a:p>
          <a:p>
            <a:pPr lvl="1"/>
            <a:r>
              <a:rPr lang="en-US" dirty="0" smtClean="0"/>
              <a:t>High case to capsule ratio experiments (Be capsules, in particular)</a:t>
            </a:r>
          </a:p>
          <a:p>
            <a:pPr lvl="1"/>
            <a:r>
              <a:rPr lang="en-US" dirty="0" smtClean="0"/>
              <a:t>Wetted Foam capsules</a:t>
            </a:r>
          </a:p>
          <a:p>
            <a:pPr lvl="1"/>
            <a:r>
              <a:rPr lang="en-US" dirty="0" smtClean="0"/>
              <a:t>Double shell capsules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National Indirect Drive Program Will Span Parameter Space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LANL will test changes in convergence ratio and go to the extreme of case to capsule ratio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488"/>
          <a:stretch/>
        </p:blipFill>
        <p:spPr bwMode="auto">
          <a:xfrm>
            <a:off x="457200" y="2248712"/>
            <a:ext cx="4029456" cy="404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51" y="2846480"/>
            <a:ext cx="4372049" cy="284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8870" y="6163734"/>
            <a:ext cx="2981739" cy="223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44427" y="4312796"/>
            <a:ext cx="570305" cy="757291"/>
          </a:xfrm>
          <a:prstGeom prst="ellipse">
            <a:avLst/>
          </a:prstGeom>
          <a:noFill/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"/>
                <a:cs typeface="Myriad Pro"/>
              </a:rPr>
              <a:t>Implosion symmetry has been identified as  an important degradation mechanism for NIF ICF implosions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1567" r="55136" b="4069"/>
          <a:stretch/>
        </p:blipFill>
        <p:spPr bwMode="auto">
          <a:xfrm>
            <a:off x="5889526" y="3506001"/>
            <a:ext cx="1875271" cy="160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26" y="2747154"/>
            <a:ext cx="519684" cy="52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4127" y="3777398"/>
            <a:ext cx="1015682" cy="730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67" y="3796224"/>
            <a:ext cx="740474" cy="68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6891548" y="3799205"/>
            <a:ext cx="485756" cy="1854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2947" y="4263226"/>
            <a:ext cx="528241" cy="2165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5" idx="1"/>
          </p:cNvCxnSpPr>
          <p:nvPr/>
        </p:nvCxnSpPr>
        <p:spPr>
          <a:xfrm flipH="1" flipV="1">
            <a:off x="6271126" y="3011187"/>
            <a:ext cx="319172" cy="11315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5" idx="3"/>
          </p:cNvCxnSpPr>
          <p:nvPr/>
        </p:nvCxnSpPr>
        <p:spPr>
          <a:xfrm flipV="1">
            <a:off x="6590298" y="3011187"/>
            <a:ext cx="200512" cy="11161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56139" y="1968629"/>
            <a:ext cx="4429667" cy="82259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/>
          <a:p>
            <a:pPr algn="ctr">
              <a:buNone/>
            </a:pPr>
            <a:r>
              <a:rPr lang="en-US" sz="1600" dirty="0"/>
              <a:t>High Res sims show tent, low mode symmetry, and native roughness lead to most performance degradation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3849" y="2214849"/>
            <a:ext cx="2640903" cy="33015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pPr>
              <a:buNone/>
            </a:pPr>
            <a:r>
              <a:rPr lang="en-US" dirty="0"/>
              <a:t>Low mode symmetry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00" y="2923877"/>
            <a:ext cx="3207140" cy="21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82112" y="4961105"/>
            <a:ext cx="2042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Clark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err="1"/>
              <a:t>PoP</a:t>
            </a:r>
            <a:r>
              <a:rPr lang="en-US" sz="1400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7974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885" y="596851"/>
            <a:ext cx="8492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latin typeface="+mj-lt"/>
                <a:ea typeface="+mj-ea"/>
                <a:cs typeface="+mj-cs"/>
              </a:rPr>
              <a:t>A high case-to-capsule ratio increases the physical separation between hohlraum wall and capsule blow-off plasmas, allowing for better inner cone propagation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997" r="999"/>
          <a:stretch/>
        </p:blipFill>
        <p:spPr>
          <a:xfrm>
            <a:off x="3389777" y="2340634"/>
            <a:ext cx="4943034" cy="249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875" y="1932087"/>
            <a:ext cx="28175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Flux variation as function of case-to-capsule ratio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1749815"/>
            <a:ext cx="2209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End of pulse, 1.1 mm O.R. capsule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3011" y="1749815"/>
            <a:ext cx="2209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End of pulse, 0.6 mm O.R. capsule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8632" y="2446526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23 </a:t>
            </a:r>
            <a:r>
              <a:rPr lang="en-US" sz="1200" b="1" dirty="0" err="1">
                <a:solidFill>
                  <a:prstClr val="black"/>
                </a:solidFill>
              </a:rPr>
              <a:t>deg</a:t>
            </a:r>
            <a:r>
              <a:rPr lang="en-US" sz="1200" b="1" dirty="0">
                <a:solidFill>
                  <a:prstClr val="black"/>
                </a:solidFill>
              </a:rPr>
              <a:t> cone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6164" y="2426722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23 </a:t>
            </a:r>
            <a:r>
              <a:rPr lang="en-US" sz="1200" b="1" dirty="0" err="1">
                <a:solidFill>
                  <a:prstClr val="black"/>
                </a:solidFill>
              </a:rPr>
              <a:t>deg</a:t>
            </a:r>
            <a:r>
              <a:rPr lang="en-US" sz="1200" b="1" dirty="0">
                <a:solidFill>
                  <a:prstClr val="black"/>
                </a:solidFill>
              </a:rPr>
              <a:t> cone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2" y="3964202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white"/>
                </a:solidFill>
              </a:rPr>
              <a:t>30 </a:t>
            </a:r>
            <a:r>
              <a:rPr lang="en-US" sz="1200" b="1" dirty="0" err="1">
                <a:solidFill>
                  <a:prstClr val="white"/>
                </a:solidFill>
              </a:rPr>
              <a:t>deg</a:t>
            </a:r>
            <a:r>
              <a:rPr lang="en-US" sz="1200" b="1" dirty="0">
                <a:solidFill>
                  <a:prstClr val="white"/>
                </a:solidFill>
              </a:rPr>
              <a:t> cone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2931" y="4111535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30 </a:t>
            </a:r>
            <a:r>
              <a:rPr lang="en-US" sz="1200" b="1" dirty="0" err="1">
                <a:solidFill>
                  <a:prstClr val="black"/>
                </a:solidFill>
              </a:rPr>
              <a:t>deg</a:t>
            </a:r>
            <a:r>
              <a:rPr lang="en-US" sz="1200" b="1" dirty="0">
                <a:solidFill>
                  <a:prstClr val="black"/>
                </a:solidFill>
              </a:rPr>
              <a:t> cone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5459" y="4129119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30 </a:t>
            </a:r>
            <a:r>
              <a:rPr lang="en-US" sz="1200" b="1" dirty="0" err="1">
                <a:solidFill>
                  <a:prstClr val="black"/>
                </a:solidFill>
              </a:rPr>
              <a:t>deg</a:t>
            </a:r>
            <a:r>
              <a:rPr lang="en-US" sz="1200" b="1" dirty="0">
                <a:solidFill>
                  <a:prstClr val="black"/>
                </a:solidFill>
              </a:rPr>
              <a:t> cone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108" y="5496255"/>
            <a:ext cx="8890868" cy="89953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>
              <a:buNone/>
              <a:defRPr sz="1800">
                <a:solidFill>
                  <a:prstClr val="black"/>
                </a:solidFill>
              </a:defRPr>
            </a:lvl1pPr>
          </a:lstStyle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Symmetry control requires understanding of the coupling between the capsule and hohlraum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We will start with a case having good symmetry and increase the capsule size to systematically find the largest capsule having a round implosion in a 672 hohlraum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2548898"/>
            <a:ext cx="2111529" cy="266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9298" y="2612139"/>
            <a:ext cx="136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/>
              <a:t>Lindl</a:t>
            </a:r>
            <a:r>
              <a:rPr lang="en-US" sz="1200" dirty="0"/>
              <a:t>, </a:t>
            </a:r>
            <a:r>
              <a:rPr lang="en-US" sz="1200" dirty="0" err="1"/>
              <a:t>PoP</a:t>
            </a:r>
            <a:r>
              <a:rPr lang="en-US" sz="1200" dirty="0"/>
              <a:t> (1995)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89825" y="4838598"/>
            <a:ext cx="234176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9885" y="4836883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Range</a:t>
            </a:r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 flipV="1">
            <a:off x="1017279" y="4838598"/>
            <a:ext cx="272546" cy="167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8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975309"/>
            <a:ext cx="8850922" cy="857250"/>
          </a:xfrm>
        </p:spPr>
        <p:txBody>
          <a:bodyPr/>
          <a:lstStyle/>
          <a:p>
            <a:r>
              <a:rPr lang="en-US" sz="2000" dirty="0"/>
              <a:t>Hydro-growth radiography (HGR) data demonstrate the advantage of Be ablators for controlling ablation front hydrodynamic instability growth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538"/>
          <a:stretch/>
        </p:blipFill>
        <p:spPr bwMode="auto">
          <a:xfrm>
            <a:off x="692974" y="3620057"/>
            <a:ext cx="1124932" cy="156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9"/>
          <a:stretch/>
        </p:blipFill>
        <p:spPr bwMode="auto">
          <a:xfrm>
            <a:off x="2573875" y="2122785"/>
            <a:ext cx="2865673" cy="23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61850" y="1954778"/>
            <a:ext cx="3242461" cy="52320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algn="ctr" defTabSz="914036">
              <a:defRPr sz="1600" b="1">
                <a:solidFill>
                  <a:prstClr val="black"/>
                </a:solidFill>
              </a:defRPr>
            </a:lvl1pPr>
          </a:lstStyle>
          <a:p>
            <a:pPr>
              <a:buNone/>
            </a:pPr>
            <a:r>
              <a:rPr lang="en-US" sz="1400" dirty="0"/>
              <a:t>Comparison of measured growth vs mode number for different ablators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5338" y="1980643"/>
            <a:ext cx="3242462" cy="33853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algn="ctr" defTabSz="914036">
              <a:defRPr sz="1600" b="1">
                <a:solidFill>
                  <a:prstClr val="black"/>
                </a:solidFill>
              </a:defRPr>
            </a:lvl1pPr>
          </a:lstStyle>
          <a:p>
            <a:pPr>
              <a:buNone/>
            </a:pPr>
            <a:r>
              <a:rPr lang="en-US" dirty="0"/>
              <a:t>ICF target design space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8025"/>
          <a:stretch/>
        </p:blipFill>
        <p:spPr bwMode="auto">
          <a:xfrm>
            <a:off x="383904" y="2304857"/>
            <a:ext cx="1743075" cy="138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461850" y="2477980"/>
            <a:ext cx="3242461" cy="19801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2" y="1954778"/>
            <a:ext cx="2195477" cy="33853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algn="ctr" defTabSz="914036">
              <a:defRPr sz="1600" b="1">
                <a:solidFill>
                  <a:prstClr val="black"/>
                </a:solidFill>
              </a:defRPr>
            </a:lvl1pPr>
          </a:lstStyle>
          <a:p>
            <a:pPr>
              <a:buNone/>
            </a:pPr>
            <a:r>
              <a:rPr lang="en-US" dirty="0"/>
              <a:t>Experimental setup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2" y="2293314"/>
            <a:ext cx="2195477" cy="29233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8600" y="5175010"/>
            <a:ext cx="8610600" cy="63792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>
              <a:buNone/>
              <a:defRPr sz="180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The stability properties of Beryllium capsules allow lower radiation temperature designs by increasing the case-to-capsule ratio to improve symmetry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5026" y="2418938"/>
            <a:ext cx="2392532" cy="21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RS_31_wl_line_color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"/>
          <a:stretch>
            <a:fillRect/>
          </a:stretch>
        </p:blipFill>
        <p:spPr>
          <a:xfrm>
            <a:off x="8375842" y="2316799"/>
            <a:ext cx="417944" cy="38226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7740330" y="2477981"/>
            <a:ext cx="594778" cy="2210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50" descr="mix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8648">
            <a:off x="7713828" y="3599675"/>
            <a:ext cx="647780" cy="42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210066" y="4643155"/>
            <a:ext cx="153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err="1"/>
              <a:t>Lindl</a:t>
            </a:r>
            <a:r>
              <a:rPr lang="en-US" sz="1600" dirty="0"/>
              <a:t> 2004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391838" y="4414176"/>
                <a:ext cx="1978490" cy="72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>
                          <a:latin typeface="Cambria Math"/>
                          <a:ea typeface="Times New Roman"/>
                          <a:cs typeface="Times New Roman"/>
                        </a:rPr>
                        <m:t>𝜸</m:t>
                      </m:r>
                      <m:r>
                        <a:rPr lang="en-US" sz="1400" b="1" i="1"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1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𝒌𝒈</m:t>
                              </m:r>
                            </m:num>
                            <m:den>
                              <m:r>
                                <a:rPr lang="en-US" sz="1400" b="1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𝟏</m:t>
                              </m:r>
                              <m:r>
                                <a:rPr lang="en-US" sz="1400" b="1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+</m:t>
                              </m:r>
                              <m:r>
                                <a:rPr lang="en-US" sz="1400" b="1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𝒌𝑳</m:t>
                              </m:r>
                            </m:den>
                          </m:f>
                        </m:e>
                      </m:rad>
                      <m:r>
                        <a:rPr lang="en-US" sz="1400" b="1" i="1">
                          <a:latin typeface="Cambria Math"/>
                          <a:ea typeface="Times New Roman"/>
                          <a:cs typeface="Times New Roman"/>
                        </a:rPr>
                        <m:t>−</m:t>
                      </m:r>
                      <m:r>
                        <a:rPr lang="en-US" sz="1400" b="1" i="1">
                          <a:latin typeface="Cambria Math"/>
                          <a:ea typeface="Times New Roman"/>
                          <a:cs typeface="Times New Roman"/>
                        </a:rPr>
                        <m:t>𝜷</m:t>
                      </m:r>
                      <m:r>
                        <a:rPr lang="en-US" sz="1400" b="1" i="1">
                          <a:latin typeface="Cambria Math"/>
                          <a:ea typeface="Times New Roman"/>
                          <a:cs typeface="Times New Roman"/>
                        </a:rPr>
                        <m:t>𝒌</m:t>
                      </m:r>
                      <m:sSub>
                        <m:sSubPr>
                          <m:ctrlPr>
                            <a:rPr lang="en-US" sz="1400" b="1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/>
                              <a:ea typeface="Times New Roman"/>
                              <a:cs typeface="Times New Roman"/>
                            </a:rPr>
                            <m:t>𝑽</m:t>
                          </m:r>
                        </m:e>
                        <m:sub>
                          <m:r>
                            <a:rPr lang="en-US" sz="1400" b="1" i="1">
                              <a:latin typeface="Cambria Math"/>
                              <a:ea typeface="Times New Roman"/>
                              <a:cs typeface="Times New Roman"/>
                            </a:rPr>
                            <m:t>𝒂</m:t>
                          </m:r>
                        </m:sub>
                      </m:sSub>
                      <m:r>
                        <a:rPr lang="en-US" sz="1400" b="1">
                          <a:latin typeface="Cambria Math"/>
                          <a:ea typeface="Times New Roman"/>
                          <a:cs typeface="Times New Roman"/>
                        </a:rPr>
                        <m:t>, 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838" y="3556926"/>
                <a:ext cx="1978490" cy="10471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196672" y="4643155"/>
            <a:ext cx="925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/>
              <a:t>V</a:t>
            </a:r>
            <a:r>
              <a:rPr lang="en-US" sz="1600" baseline="-25000" dirty="0" err="1"/>
              <a:t>a</a:t>
            </a:r>
            <a:r>
              <a:rPr lang="en-US" sz="1600" dirty="0"/>
              <a:t> ~ </a:t>
            </a:r>
            <a:r>
              <a:rPr lang="en-US" sz="1600" dirty="0" err="1"/>
              <a:t>T</a:t>
            </a:r>
            <a:r>
              <a:rPr lang="en-US" sz="1600" baseline="-25000" dirty="0" err="1"/>
              <a:t>rad</a:t>
            </a:r>
            <a:endParaRPr lang="en-US" sz="16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5825338" y="2319180"/>
            <a:ext cx="3242462" cy="23239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-1827" r="138" b="3868"/>
          <a:stretch/>
        </p:blipFill>
        <p:spPr bwMode="auto">
          <a:xfrm>
            <a:off x="735428" y="2596293"/>
            <a:ext cx="3382348" cy="241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218" y="625641"/>
            <a:ext cx="873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latin typeface="+mj-lt"/>
              </a:rPr>
              <a:t>We have designed a series of hydro-scaled capsules to scan case-to-capsule ratios and determine where symmetry control breaks down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0629" y="2165917"/>
            <a:ext cx="4601294" cy="58475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algn="ctr" defTabSz="914036">
              <a:defRPr sz="1600" b="1">
                <a:solidFill>
                  <a:prstClr val="black"/>
                </a:solidFill>
              </a:defRPr>
            </a:lvl1pPr>
          </a:lstStyle>
          <a:p>
            <a:pPr>
              <a:buNone/>
            </a:pPr>
            <a:r>
              <a:rPr lang="en-US" b="0" dirty="0"/>
              <a:t>Yield vs CCR and CR for beryllium designs with respect to other ignition base camps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25543" y="2177401"/>
            <a:ext cx="3846995" cy="58475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algn="ctr" defTabSz="914036">
              <a:defRPr sz="1600" b="0">
                <a:solidFill>
                  <a:prstClr val="black"/>
                </a:solidFill>
              </a:defRPr>
            </a:lvl1pPr>
          </a:lstStyle>
          <a:p>
            <a:pPr>
              <a:buNone/>
            </a:pPr>
            <a:r>
              <a:rPr lang="en-US" dirty="0"/>
              <a:t>Hydro-scaling (~r</a:t>
            </a:r>
            <a:r>
              <a:rPr lang="en-US" baseline="30000" dirty="0"/>
              <a:t>2</a:t>
            </a:r>
            <a:r>
              <a:rPr lang="en-US" dirty="0"/>
              <a:t>) is used to compare different performance at different CCRs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17849" y="2777050"/>
            <a:ext cx="3846995" cy="21965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70629" y="2750674"/>
            <a:ext cx="4601294" cy="23077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0629" y="5171796"/>
            <a:ext cx="873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Two shock experiments demonstrated round implosions with convergence ratio of 15 – 20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6343" y="2844301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</a:rPr>
              <a:t>Wetted Foam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555948" y="3057134"/>
            <a:ext cx="190570" cy="1269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21022" y="4021515"/>
            <a:ext cx="916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</a:rPr>
              <a:t>Two Shock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10405" y="2667162"/>
            <a:ext cx="1176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</a:rPr>
              <a:t>Big Foot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27898" y="2875472"/>
            <a:ext cx="766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</a:rPr>
              <a:t>HDC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97281" y="3144667"/>
            <a:ext cx="617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</a:rPr>
              <a:t>CH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630082" y="3788442"/>
            <a:ext cx="0" cy="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309610" y="3797109"/>
            <a:ext cx="246339" cy="2244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87498" y="2921078"/>
            <a:ext cx="0" cy="2114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3227586" y="3044750"/>
            <a:ext cx="269695" cy="634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161290" y="3247886"/>
            <a:ext cx="414444" cy="660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386644" y="3622456"/>
            <a:ext cx="280044" cy="174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5" name="Char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952103"/>
              </p:ext>
            </p:extLst>
          </p:nvPr>
        </p:nvGraphicFramePr>
        <p:xfrm>
          <a:off x="5129214" y="2595096"/>
          <a:ext cx="3743325" cy="2311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684630" y="351189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66" y="2912229"/>
            <a:ext cx="1158517" cy="107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7010400" y="3463304"/>
            <a:ext cx="419474" cy="200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01000" y="3463302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</a:t>
            </a:r>
            <a:r>
              <a:rPr lang="en-US" baseline="30000" dirty="0"/>
              <a:t>2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772400" y="3463304"/>
            <a:ext cx="304800" cy="112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5428" y="5639454"/>
            <a:ext cx="7731815" cy="3609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>
              <a:buNone/>
              <a:defRPr sz="180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Our current designs focus on round implosions with high YOC, not ignition</a:t>
            </a:r>
          </a:p>
        </p:txBody>
      </p:sp>
    </p:spTree>
    <p:extLst>
      <p:ext uri="{BB962C8B-B14F-4D97-AF65-F5344CB8AC3E}">
        <p14:creationId xmlns:p14="http://schemas.microsoft.com/office/powerpoint/2010/main" val="40353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592" y="3709827"/>
            <a:ext cx="1920431" cy="1654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792" y="1982193"/>
            <a:ext cx="1747647" cy="1574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5526"/>
            <a:ext cx="8229600" cy="857250"/>
          </a:xfrm>
        </p:spPr>
        <p:txBody>
          <a:bodyPr/>
          <a:lstStyle/>
          <a:p>
            <a:r>
              <a:rPr lang="en-US" dirty="0" smtClean="0"/>
              <a:t>Experiments at a case-to-capsule ratio of 4.2 show good agreement with simulations</a:t>
            </a:r>
            <a:endParaRPr lang="en-US" dirty="0"/>
          </a:p>
        </p:txBody>
      </p:sp>
      <p:pic>
        <p:nvPicPr>
          <p:cNvPr id="4" name="BT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92" y="3766976"/>
            <a:ext cx="1929551" cy="14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T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92" y="2039344"/>
            <a:ext cx="1929551" cy="147536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790" y="3766977"/>
            <a:ext cx="1767840" cy="1557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591" y="1982196"/>
            <a:ext cx="1770602" cy="1604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390" y="1775578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 err="1" smtClean="0"/>
              <a:t>Preshot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37686" y="1810746"/>
            <a:ext cx="1885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/>
              <a:t>GXD self-emission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97167" y="4277540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400" b="1" dirty="0"/>
              <a:t>N160728, 19% CF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476077" y="2516987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400" b="1" dirty="0"/>
              <a:t>N160717, 29% CF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3704" y="1810746"/>
            <a:ext cx="1959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 err="1" smtClean="0"/>
              <a:t>Postshot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3686790" y="3410944"/>
            <a:ext cx="1981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Detector signal close to saturation</a:t>
            </a:r>
          </a:p>
        </p:txBody>
      </p:sp>
    </p:spTree>
    <p:extLst>
      <p:ext uri="{BB962C8B-B14F-4D97-AF65-F5344CB8AC3E}">
        <p14:creationId xmlns:p14="http://schemas.microsoft.com/office/powerpoint/2010/main" val="1783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142263"/>
              </p:ext>
            </p:extLst>
          </p:nvPr>
        </p:nvGraphicFramePr>
        <p:xfrm>
          <a:off x="173788" y="2467239"/>
          <a:ext cx="4556760" cy="2363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6073" y="1015058"/>
            <a:ext cx="85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For the next campaign, we will move from a CCR = 4.2 to 3.7, by increasing capsule radius from 800 to 900 um in a 672 hohlraum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919" y="4903840"/>
            <a:ext cx="824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/>
              <a:t>Simulations predict a round implosion at ~1/3 cone fraction at CCR = 3.7, with inner cone propagation not much worse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4409" y="2180726"/>
            <a:ext cx="290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600" b="1" dirty="0"/>
              <a:t>P2 versus CF at peak power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03" y="2592842"/>
            <a:ext cx="1999445" cy="1930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531" y="2592841"/>
            <a:ext cx="1907454" cy="1816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9963" y="2080460"/>
            <a:ext cx="1712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CCR 4.2</a:t>
            </a:r>
          </a:p>
          <a:p>
            <a:pPr algn="ctr"/>
            <a:r>
              <a:rPr lang="en-US" sz="1600" b="1" dirty="0"/>
              <a:t>800 um capsule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8095" y="2079341"/>
            <a:ext cx="1712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CCR 3.7</a:t>
            </a:r>
          </a:p>
          <a:p>
            <a:pPr algn="ctr"/>
            <a:r>
              <a:rPr lang="en-US" sz="1600" b="1" dirty="0"/>
              <a:t>900 um capsule</a:t>
            </a:r>
          </a:p>
        </p:txBody>
      </p:sp>
    </p:spTree>
    <p:extLst>
      <p:ext uri="{BB962C8B-B14F-4D97-AF65-F5344CB8AC3E}">
        <p14:creationId xmlns:p14="http://schemas.microsoft.com/office/powerpoint/2010/main" val="17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Alamos fluids teams work together to prioritize the physics issues that are most impactful to our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17639"/>
            <a:ext cx="8229600" cy="4746095"/>
          </a:xfrm>
        </p:spPr>
        <p:txBody>
          <a:bodyPr/>
          <a:lstStyle/>
          <a:p>
            <a:r>
              <a:rPr lang="en-US" dirty="0" smtClean="0"/>
              <a:t>Mission-related </a:t>
            </a:r>
            <a:r>
              <a:rPr lang="en-US" dirty="0"/>
              <a:t>fluids problems are characterized by “extreme” </a:t>
            </a:r>
            <a:r>
              <a:rPr lang="en-US" dirty="0" smtClean="0"/>
              <a:t>regimes</a:t>
            </a:r>
            <a:endParaRPr lang="en-US" dirty="0"/>
          </a:p>
          <a:p>
            <a:pPr lvl="1"/>
            <a:r>
              <a:rPr lang="en-US" b="1" dirty="0"/>
              <a:t>Multiple instabilities (RT, RM, KH) </a:t>
            </a:r>
          </a:p>
          <a:p>
            <a:pPr lvl="1"/>
            <a:r>
              <a:rPr lang="en-US" b="1" dirty="0" smtClean="0"/>
              <a:t>Multiphase </a:t>
            </a:r>
            <a:r>
              <a:rPr lang="en-US" b="1" dirty="0"/>
              <a:t>flows with particles changing size, shape, 4-way coupling, etc.</a:t>
            </a:r>
          </a:p>
          <a:p>
            <a:pPr lvl="1"/>
            <a:r>
              <a:rPr lang="en-US" b="1" dirty="0"/>
              <a:t>Unsteady turbulence that remembers its initial conditions</a:t>
            </a:r>
          </a:p>
          <a:p>
            <a:pPr lvl="1"/>
            <a:r>
              <a:rPr lang="en-US" b="1" dirty="0" smtClean="0"/>
              <a:t>Extension into the HED regime</a:t>
            </a:r>
          </a:p>
          <a:p>
            <a:pPr lvl="1"/>
            <a:r>
              <a:rPr lang="en-US" b="1" dirty="0" smtClean="0">
                <a:solidFill>
                  <a:srgbClr val="0C20F5"/>
                </a:solidFill>
              </a:rPr>
              <a:t>All </a:t>
            </a:r>
            <a:r>
              <a:rPr lang="en-US" b="1" dirty="0">
                <a:solidFill>
                  <a:srgbClr val="0C20F5"/>
                </a:solidFill>
              </a:rPr>
              <a:t>of the above, with shocks</a:t>
            </a:r>
            <a:r>
              <a:rPr lang="en-US" b="1" dirty="0" smtClean="0">
                <a:solidFill>
                  <a:srgbClr val="0C20F5"/>
                </a:solidFill>
              </a:rPr>
              <a:t>!</a:t>
            </a:r>
          </a:p>
          <a:p>
            <a:r>
              <a:rPr lang="en-US" dirty="0"/>
              <a:t>Three fluids and turbulence facilities:</a:t>
            </a:r>
          </a:p>
          <a:p>
            <a:pPr lvl="1"/>
            <a:r>
              <a:rPr lang="en-US" b="1" dirty="0"/>
              <a:t>Vertical Shock Tube (VST): </a:t>
            </a:r>
            <a:r>
              <a:rPr lang="en-US" b="1" dirty="0" err="1"/>
              <a:t>Richtmyer-Meshkov</a:t>
            </a:r>
            <a:r>
              <a:rPr lang="en-US" b="1" dirty="0"/>
              <a:t> mixing</a:t>
            </a:r>
          </a:p>
          <a:p>
            <a:pPr lvl="1"/>
            <a:r>
              <a:rPr lang="en-US" b="1" dirty="0"/>
              <a:t>Turbulent Mixing Tunnel (TMT): Variable-density mixing (subsonic)</a:t>
            </a:r>
          </a:p>
          <a:p>
            <a:pPr lvl="1"/>
            <a:r>
              <a:rPr lang="en-US" b="1" dirty="0"/>
              <a:t>Horizontal Shock Tube (HST): Shocked multiphase </a:t>
            </a:r>
            <a:r>
              <a:rPr lang="en-US" b="1" dirty="0" smtClean="0"/>
              <a:t>flow</a:t>
            </a:r>
            <a:endParaRPr lang="en-US" b="1" dirty="0" smtClean="0">
              <a:solidFill>
                <a:srgbClr val="0C20F5"/>
              </a:solidFill>
            </a:endParaRPr>
          </a:p>
          <a:p>
            <a:pPr lvl="1"/>
            <a:endParaRPr lang="en-US" sz="2000" b="1" dirty="0">
              <a:solidFill>
                <a:srgbClr val="0C20F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Wetted Foam Experiments Test Convergence Effects and Hot-Spot Formation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0315" y="1305297"/>
            <a:ext cx="4338376" cy="3130910"/>
          </a:xfrm>
          <a:prstGeom prst="rect">
            <a:avLst/>
          </a:prstGeom>
          <a:noFill/>
        </p:spPr>
        <p:txBody>
          <a:bodyPr wrap="square" lIns="83111" tIns="41555" rIns="83111" bIns="41555" rtlCol="0">
            <a:spAutoFit/>
          </a:bodyPr>
          <a:lstStyle/>
          <a:p>
            <a:r>
              <a:rPr lang="en-US" b="1" smtClean="0"/>
              <a:t>Advantages:</a:t>
            </a:r>
          </a:p>
          <a:p>
            <a:pPr marL="311701" indent="-311665">
              <a:buFont typeface="Arial" panose="020B0604020202020204" pitchFamily="34" charset="0"/>
              <a:buChar char="•"/>
            </a:pPr>
            <a:r>
              <a:rPr lang="en-US" b="1" smtClean="0"/>
              <a:t>Easily controlled convergence ratio</a:t>
            </a:r>
          </a:p>
          <a:p>
            <a:pPr marL="311701" indent="-311665">
              <a:buFont typeface="Arial" panose="020B0604020202020204" pitchFamily="34" charset="0"/>
              <a:buChar char="•"/>
            </a:pPr>
            <a:r>
              <a:rPr lang="en-US" b="1" smtClean="0"/>
              <a:t>Better hot-spot formation</a:t>
            </a:r>
          </a:p>
          <a:p>
            <a:r>
              <a:rPr lang="en-US" b="1" smtClean="0"/>
              <a:t>Goal:</a:t>
            </a:r>
            <a:endParaRPr lang="en-US" b="1"/>
          </a:p>
          <a:p>
            <a:pPr marL="311665" indent="-311665">
              <a:buFont typeface="Arial" panose="020B0604020202020204" pitchFamily="34" charset="0"/>
              <a:buChar char="•"/>
            </a:pPr>
            <a:r>
              <a:rPr lang="en-US" b="1" smtClean="0"/>
              <a:t>Establish 1D-like implosion performance at low CR</a:t>
            </a:r>
          </a:p>
          <a:p>
            <a:pPr marL="311619" indent="-311665">
              <a:buFont typeface="Arial" panose="020B0604020202020204" pitchFamily="34" charset="0"/>
              <a:buChar char="•"/>
            </a:pPr>
            <a:r>
              <a:rPr lang="en-US" b="1" smtClean="0"/>
              <a:t>Determine where 1D-like behavior breaks down</a:t>
            </a:r>
            <a:endParaRPr lang="en-US" b="1"/>
          </a:p>
          <a:p>
            <a:pPr marL="311619" indent="-311665">
              <a:buFont typeface="Arial" panose="020B0604020202020204" pitchFamily="34" charset="0"/>
              <a:buChar char="•"/>
            </a:pPr>
            <a:r>
              <a:rPr lang="en-US" b="1" smtClean="0"/>
              <a:t>Wetted foam targets create many options for future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80" t="32377" r="54280" b="10318"/>
          <a:stretch/>
        </p:blipFill>
        <p:spPr>
          <a:xfrm>
            <a:off x="5305926" y="926990"/>
            <a:ext cx="2935224" cy="2314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7361" y="3601957"/>
            <a:ext cx="1801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90-78 HGXD image: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314" y="4312703"/>
            <a:ext cx="4548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Arial"/>
                <a:cs typeface="Arial"/>
              </a:rPr>
              <a:t>Status:</a:t>
            </a:r>
            <a:endParaRPr lang="en-US" b="1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smtClean="0">
                <a:latin typeface="Arial"/>
                <a:cs typeface="Arial"/>
              </a:rPr>
              <a:t>First two wetted foam implosions successfully shot on NIF using a liquid D</a:t>
            </a:r>
            <a:r>
              <a:rPr lang="en-US" b="1" baseline="-25000" smtClean="0">
                <a:latin typeface="Arial"/>
                <a:cs typeface="Arial"/>
              </a:rPr>
              <a:t>2</a:t>
            </a:r>
            <a:r>
              <a:rPr lang="en-US" b="1" smtClean="0">
                <a:latin typeface="Arial"/>
                <a:cs typeface="Arial"/>
              </a:rPr>
              <a:t> or DT layers, with CR ~ 14.</a:t>
            </a:r>
            <a:endParaRPr lang="en-US" b="1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smtClean="0">
                <a:latin typeface="Arial"/>
                <a:cs typeface="Arial"/>
              </a:rPr>
              <a:t>We will change convergence via vapor density</a:t>
            </a:r>
          </a:p>
          <a:p>
            <a:pPr marL="285750" indent="-285750">
              <a:buFont typeface="Arial"/>
              <a:buChar char="•"/>
            </a:pPr>
            <a:r>
              <a:rPr lang="en-US" b="1" i="1" smtClean="0">
                <a:latin typeface="Arial"/>
                <a:cs typeface="Arial"/>
              </a:rPr>
              <a:t>Critical target fab support from LLNL</a:t>
            </a:r>
            <a:endParaRPr lang="en-US" b="1" i="1">
              <a:latin typeface="Arial"/>
              <a:cs typeface="Arial"/>
            </a:endParaRPr>
          </a:p>
          <a:p>
            <a:endParaRPr lang="en-US" b="1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7361" y="3906247"/>
            <a:ext cx="1801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90-78 HGXD image: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8216"/>
          <a:stretch/>
        </p:blipFill>
        <p:spPr>
          <a:xfrm>
            <a:off x="5030390" y="4048045"/>
            <a:ext cx="1742453" cy="1672079"/>
          </a:xfrm>
          <a:prstGeom prst="rect">
            <a:avLst/>
          </a:prstGeom>
        </p:spPr>
      </p:pic>
      <p:pic>
        <p:nvPicPr>
          <p:cNvPr id="10" name="BT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 bwMode="auto">
          <a:xfrm>
            <a:off x="6944672" y="4035017"/>
            <a:ext cx="1703119" cy="1627632"/>
          </a:xfrm>
          <a:prstGeom prst="rect">
            <a:avLst/>
          </a:prstGeom>
          <a:noFill/>
          <a:ln w="254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13011" y="3572049"/>
            <a:ext cx="1758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+mj-lt"/>
              </a:rPr>
              <a:t>N160421 GXD images</a:t>
            </a:r>
            <a:endParaRPr lang="en-US" sz="1200" b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9826" y="3869978"/>
            <a:ext cx="937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+mj-lt"/>
              </a:rPr>
              <a:t>Equatorial</a:t>
            </a:r>
            <a:endParaRPr lang="en-US" sz="1200" b="1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7400" y="3850392"/>
            <a:ext cx="56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+mj-lt"/>
              </a:rPr>
              <a:t>Polar</a:t>
            </a:r>
            <a:endParaRPr lang="en-US" sz="12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22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1068" y="402776"/>
            <a:ext cx="8712690" cy="821727"/>
          </a:xfrm>
        </p:spPr>
        <p:txBody>
          <a:bodyPr/>
          <a:lstStyle/>
          <a:p>
            <a:pPr>
              <a:lnSpc>
                <a:spcPts val="2640"/>
              </a:lnSpc>
            </a:pPr>
            <a:r>
              <a:rPr lang="en-US" sz="2000">
                <a:cs typeface="Arial"/>
              </a:rPr>
              <a:t>A liquid DT layer (</a:t>
            </a:r>
            <a:r>
              <a:rPr lang="en-US" sz="2000" smtClean="0">
                <a:cs typeface="Arial"/>
              </a:rPr>
              <a:t>wetted </a:t>
            </a:r>
            <a:r>
              <a:rPr lang="en-US" sz="2000">
                <a:cs typeface="Arial"/>
              </a:rPr>
              <a:t>CH foam) allows for a higher vapor </a:t>
            </a:r>
            <a:r>
              <a:rPr lang="en-US" sz="2000" smtClean="0">
                <a:cs typeface="Arial"/>
              </a:rPr>
              <a:t>density compared </a:t>
            </a:r>
            <a:r>
              <a:rPr lang="en-US" sz="2000">
                <a:cs typeface="Arial"/>
              </a:rPr>
              <a:t>to a DT ice layer.  </a:t>
            </a:r>
            <a:r>
              <a:rPr lang="en-US" sz="2000" smtClean="0">
                <a:cs typeface="Arial"/>
              </a:rPr>
              <a:t>This </a:t>
            </a:r>
            <a:r>
              <a:rPr lang="en-US" sz="2000">
                <a:cs typeface="Arial"/>
              </a:rPr>
              <a:t>provides flexibility in hot spot CR.    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8727" y="4742328"/>
            <a:ext cx="1252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latin typeface="Arial"/>
                <a:cs typeface="Arial"/>
              </a:rPr>
              <a:t>30 &lt; CR &lt; 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870" y="4773405"/>
            <a:ext cx="1252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latin typeface="Arial"/>
                <a:cs typeface="Arial"/>
              </a:rPr>
              <a:t>12 &lt; CR &lt; 30</a:t>
            </a:r>
          </a:p>
        </p:txBody>
      </p:sp>
      <p:sp>
        <p:nvSpPr>
          <p:cNvPr id="9" name="Rectangle 8"/>
          <p:cNvSpPr/>
          <p:nvPr/>
        </p:nvSpPr>
        <p:spPr>
          <a:xfrm>
            <a:off x="6915970" y="3785820"/>
            <a:ext cx="804069" cy="475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89835" y="3412933"/>
            <a:ext cx="136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DT vapor</a:t>
            </a:r>
          </a:p>
          <a:p>
            <a:r>
              <a:rPr lang="en-US" sz="1200" b="1" smtClean="0">
                <a:latin typeface="Arial"/>
                <a:cs typeface="Arial"/>
              </a:rPr>
              <a:t>for T&lt;19 </a:t>
            </a:r>
            <a:r>
              <a:rPr lang="en-US" sz="1200" b="1" baseline="30000" err="1" smtClean="0">
                <a:latin typeface="Arial"/>
                <a:cs typeface="Arial"/>
              </a:rPr>
              <a:t>o</a:t>
            </a:r>
            <a:r>
              <a:rPr lang="en-US" sz="1200" b="1" err="1" smtClean="0">
                <a:latin typeface="Arial"/>
                <a:cs typeface="Arial"/>
              </a:rPr>
              <a:t>K</a:t>
            </a:r>
            <a:endParaRPr lang="en-US" sz="1200" b="1" smtClean="0">
              <a:latin typeface="Arial"/>
              <a:cs typeface="Arial"/>
            </a:endParaRPr>
          </a:p>
          <a:p>
            <a:r>
              <a:rPr lang="en-US" sz="1200" b="1" smtClean="0">
                <a:latin typeface="Arial"/>
                <a:cs typeface="Arial"/>
              </a:rPr>
              <a:t> </a:t>
            </a:r>
            <a:r>
              <a:rPr lang="en-US" sz="1200" b="1" err="1" smtClean="0">
                <a:latin typeface="Symbol" charset="2"/>
                <a:cs typeface="Symbol" charset="2"/>
              </a:rPr>
              <a:t>r</a:t>
            </a:r>
            <a:r>
              <a:rPr lang="en-US" sz="1200" b="1" baseline="-25000" err="1" smtClean="0">
                <a:latin typeface="Arial"/>
                <a:cs typeface="Arial"/>
              </a:rPr>
              <a:t>v</a:t>
            </a:r>
            <a:r>
              <a:rPr lang="en-US" sz="1200" b="1" smtClean="0">
                <a:latin typeface="Arial"/>
                <a:cs typeface="Arial"/>
              </a:rPr>
              <a:t> &lt; 0.4 mg/cm</a:t>
            </a:r>
            <a:r>
              <a:rPr lang="en-US" sz="1200" b="1" baseline="30000" smtClean="0">
                <a:latin typeface="Arial"/>
                <a:cs typeface="Arial"/>
              </a:rPr>
              <a:t>3</a:t>
            </a:r>
            <a:endParaRPr lang="en-US" sz="1200" b="1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087" y="5647361"/>
            <a:ext cx="852865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</a:pPr>
            <a:r>
              <a:rPr lang="en-US" sz="1400" b="1" smtClean="0">
                <a:cs typeface="Arial"/>
              </a:rPr>
              <a:t> </a:t>
            </a:r>
            <a:r>
              <a:rPr lang="en-US" sz="1400" b="1" smtClean="0">
                <a:latin typeface="Arial"/>
                <a:cs typeface="Arial"/>
              </a:rPr>
              <a:t> A detailed comparison of the performance of DT liquid layer and DT ice layer capsules in </a:t>
            </a:r>
          </a:p>
          <a:p>
            <a:pPr algn="ctr">
              <a:lnSpc>
                <a:spcPts val="2060"/>
              </a:lnSpc>
            </a:pPr>
            <a:r>
              <a:rPr lang="en-US" sz="1400" b="1" smtClean="0">
                <a:latin typeface="Arial"/>
                <a:cs typeface="Arial"/>
              </a:rPr>
              <a:t>R. E. Olson and R. J. </a:t>
            </a:r>
            <a:r>
              <a:rPr lang="en-US" sz="1400" b="1" err="1" smtClean="0">
                <a:latin typeface="Arial"/>
                <a:cs typeface="Arial"/>
              </a:rPr>
              <a:t>Leeper</a:t>
            </a:r>
            <a:r>
              <a:rPr lang="en-US" sz="1400" b="1" smtClean="0">
                <a:latin typeface="Arial"/>
                <a:cs typeface="Arial"/>
              </a:rPr>
              <a:t>, Phys. Plasmas </a:t>
            </a:r>
            <a:r>
              <a:rPr lang="en-US" sz="1400" b="1" u="sng" smtClean="0">
                <a:latin typeface="Arial"/>
                <a:cs typeface="Arial"/>
              </a:rPr>
              <a:t>20</a:t>
            </a:r>
            <a:r>
              <a:rPr lang="en-US" sz="1400" b="1" smtClean="0">
                <a:latin typeface="Arial"/>
                <a:cs typeface="Arial"/>
              </a:rPr>
              <a:t>, 092705  (2013).</a:t>
            </a:r>
          </a:p>
        </p:txBody>
      </p:sp>
      <p:sp>
        <p:nvSpPr>
          <p:cNvPr id="13" name="Merge 12"/>
          <p:cNvSpPr/>
          <p:nvPr/>
        </p:nvSpPr>
        <p:spPr>
          <a:xfrm>
            <a:off x="5656625" y="1863342"/>
            <a:ext cx="1442632" cy="2767867"/>
          </a:xfrm>
          <a:prstGeom prst="flowChartMerg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erge 13"/>
          <p:cNvSpPr/>
          <p:nvPr/>
        </p:nvSpPr>
        <p:spPr>
          <a:xfrm>
            <a:off x="5723468" y="2147437"/>
            <a:ext cx="1295645" cy="2496913"/>
          </a:xfrm>
          <a:prstGeom prst="flowChartMerg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erge 14"/>
          <p:cNvSpPr/>
          <p:nvPr/>
        </p:nvSpPr>
        <p:spPr>
          <a:xfrm>
            <a:off x="5770971" y="2302743"/>
            <a:ext cx="1194709" cy="2328466"/>
          </a:xfrm>
          <a:prstGeom prst="flowChartMerge">
            <a:avLst/>
          </a:prstGeom>
          <a:solidFill>
            <a:srgbClr val="4697F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erge 17"/>
          <p:cNvSpPr/>
          <p:nvPr/>
        </p:nvSpPr>
        <p:spPr>
          <a:xfrm>
            <a:off x="1773340" y="1890405"/>
            <a:ext cx="1442632" cy="2767867"/>
          </a:xfrm>
          <a:prstGeom prst="flowChartMerg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erge 18"/>
          <p:cNvSpPr/>
          <p:nvPr/>
        </p:nvSpPr>
        <p:spPr>
          <a:xfrm>
            <a:off x="1838181" y="2180860"/>
            <a:ext cx="1297647" cy="2490553"/>
          </a:xfrm>
          <a:prstGeom prst="flowChartMerge">
            <a:avLst/>
          </a:prstGeom>
          <a:pattFill prst="lgConfetti">
            <a:fgClr>
              <a:srgbClr val="0000FF"/>
            </a:fgClr>
            <a:bgClr>
              <a:schemeClr val="accent1">
                <a:lumMod val="60000"/>
                <a:lumOff val="4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erge 19"/>
          <p:cNvSpPr/>
          <p:nvPr/>
        </p:nvSpPr>
        <p:spPr>
          <a:xfrm>
            <a:off x="1887686" y="2329806"/>
            <a:ext cx="1194709" cy="2328466"/>
          </a:xfrm>
          <a:prstGeom prst="flowChartMerge">
            <a:avLst/>
          </a:prstGeom>
          <a:solidFill>
            <a:srgbClr val="4697F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5754" y="3423283"/>
            <a:ext cx="171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DT vapor</a:t>
            </a:r>
          </a:p>
          <a:p>
            <a:r>
              <a:rPr lang="en-US" sz="1200" b="1" smtClean="0">
                <a:latin typeface="Arial"/>
                <a:cs typeface="Arial"/>
              </a:rPr>
              <a:t>for 21&lt;T&lt;26 </a:t>
            </a:r>
            <a:r>
              <a:rPr lang="en-US" sz="1200" b="1" baseline="30000" err="1" smtClean="0">
                <a:latin typeface="Arial"/>
                <a:cs typeface="Arial"/>
              </a:rPr>
              <a:t>o</a:t>
            </a:r>
            <a:r>
              <a:rPr lang="en-US" sz="1200" b="1" err="1" smtClean="0">
                <a:latin typeface="Arial"/>
                <a:cs typeface="Arial"/>
              </a:rPr>
              <a:t>K</a:t>
            </a:r>
            <a:endParaRPr lang="en-US" sz="1200" b="1" smtClean="0">
              <a:latin typeface="Arial"/>
              <a:cs typeface="Arial"/>
            </a:endParaRPr>
          </a:p>
          <a:p>
            <a:r>
              <a:rPr lang="en-US" sz="1200" b="1" smtClean="0">
                <a:latin typeface="Arial"/>
                <a:cs typeface="Arial"/>
              </a:rPr>
              <a:t>1.0 &lt; </a:t>
            </a:r>
            <a:r>
              <a:rPr lang="en-US" sz="1200" b="1" err="1" smtClean="0">
                <a:latin typeface="Symbol" charset="2"/>
                <a:cs typeface="Symbol" charset="2"/>
              </a:rPr>
              <a:t>r</a:t>
            </a:r>
            <a:r>
              <a:rPr lang="en-US" sz="1200" b="1" baseline="-25000" err="1" smtClean="0">
                <a:latin typeface="Arial"/>
                <a:cs typeface="Arial"/>
              </a:rPr>
              <a:t>v</a:t>
            </a:r>
            <a:r>
              <a:rPr lang="en-US" sz="1200" b="1" smtClean="0">
                <a:latin typeface="Arial"/>
                <a:cs typeface="Arial"/>
              </a:rPr>
              <a:t> &lt; 4.0 mg/cm</a:t>
            </a:r>
            <a:r>
              <a:rPr lang="en-US" sz="1200" b="1" baseline="30000" smtClean="0">
                <a:latin typeface="Arial"/>
                <a:cs typeface="Arial"/>
              </a:rPr>
              <a:t>3</a:t>
            </a:r>
            <a:endParaRPr lang="en-US" sz="1200" b="1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3215" y="2119782"/>
            <a:ext cx="1048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DT ice layer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398" y="2121776"/>
            <a:ext cx="124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DT liquid layer </a:t>
            </a:r>
          </a:p>
          <a:p>
            <a:r>
              <a:rPr lang="en-US" sz="1200" b="1" smtClean="0">
                <a:latin typeface="Arial"/>
                <a:cs typeface="Arial"/>
              </a:rPr>
              <a:t>(in CH foam)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94101" y="1745769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Ablator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2458" y="1756120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Ablator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06036" y="2263826"/>
            <a:ext cx="70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840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83236" y="2056928"/>
            <a:ext cx="70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910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18661" y="1741405"/>
            <a:ext cx="786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1100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32" name="Merge 31"/>
          <p:cNvSpPr/>
          <p:nvPr/>
        </p:nvSpPr>
        <p:spPr>
          <a:xfrm>
            <a:off x="2941129" y="4512122"/>
            <a:ext cx="150398" cy="187928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7678626" y="4600095"/>
            <a:ext cx="54074" cy="45719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erge 33"/>
          <p:cNvSpPr/>
          <p:nvPr/>
        </p:nvSpPr>
        <p:spPr>
          <a:xfrm>
            <a:off x="3761929" y="4604034"/>
            <a:ext cx="89918" cy="72939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863803" y="4572606"/>
            <a:ext cx="89918" cy="72939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01680" y="2232397"/>
            <a:ext cx="70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840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78880" y="2025499"/>
            <a:ext cx="70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910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14305" y="1709976"/>
            <a:ext cx="786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1100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43196" y="4356760"/>
            <a:ext cx="624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Arial"/>
                <a:cs typeface="Arial"/>
              </a:rPr>
              <a:t>7</a:t>
            </a:r>
            <a:r>
              <a:rPr lang="en-US" sz="1200" b="1" smtClean="0">
                <a:latin typeface="Arial"/>
                <a:cs typeface="Arial"/>
              </a:rPr>
              <a:t>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22255" y="4425601"/>
            <a:ext cx="624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28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15775" y="4410885"/>
            <a:ext cx="624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28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17898" y="4435953"/>
            <a:ext cx="624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20 </a:t>
            </a:r>
            <a:r>
              <a:rPr lang="en-US" sz="1200" b="1" smtClean="0">
                <a:latin typeface="Symbol" charset="2"/>
                <a:cs typeface="Symbol" charset="2"/>
              </a:rPr>
              <a:t>m</a:t>
            </a:r>
            <a:r>
              <a:rPr lang="en-US" sz="1200" b="1" smtClean="0">
                <a:latin typeface="Arial"/>
                <a:cs typeface="Arial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804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2" y="1457526"/>
            <a:ext cx="4792405" cy="414223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1088" y="497599"/>
            <a:ext cx="7145247" cy="836002"/>
          </a:xfrm>
        </p:spPr>
        <p:txBody>
          <a:bodyPr/>
          <a:lstStyle/>
          <a:p>
            <a:r>
              <a:rPr lang="en-US" sz="2000" smtClean="0"/>
              <a:t>In a 1D world, TN yield increases as CR increases.  </a:t>
            </a:r>
            <a:br>
              <a:rPr lang="en-US" sz="2000" smtClean="0"/>
            </a:br>
            <a:r>
              <a:rPr lang="en-US" sz="2000" smtClean="0"/>
              <a:t>The </a:t>
            </a:r>
            <a:r>
              <a:rPr lang="en-US" sz="2000" i="1"/>
              <a:t>predicted</a:t>
            </a:r>
            <a:r>
              <a:rPr lang="en-US" sz="2000"/>
              <a:t> </a:t>
            </a:r>
            <a:r>
              <a:rPr lang="en-US" sz="2000" smtClean="0"/>
              <a:t>1D yield for a DT ice layer is 18 MJ – we are looking for where performance starts to deviate from 1-D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5660493" y="2135328"/>
            <a:ext cx="2586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"/>
                <a:cs typeface="Arial"/>
              </a:rPr>
              <a:t>National Ignition Campaign (NIC)</a:t>
            </a:r>
          </a:p>
          <a:p>
            <a:r>
              <a:rPr lang="en-US" sz="1200" b="1" smtClean="0">
                <a:latin typeface="Arial"/>
                <a:cs typeface="Arial"/>
              </a:rPr>
              <a:t>ignition DT ice layer design</a:t>
            </a:r>
          </a:p>
          <a:p>
            <a:r>
              <a:rPr lang="en-US" sz="1200" b="1" smtClean="0">
                <a:latin typeface="Arial"/>
                <a:cs typeface="Arial"/>
              </a:rPr>
              <a:t>1D simulation TN yield = 18 MJ</a:t>
            </a:r>
          </a:p>
          <a:p>
            <a:r>
              <a:rPr lang="en-US" sz="1200" b="1" smtClean="0">
                <a:latin typeface="Arial"/>
                <a:cs typeface="Arial"/>
              </a:rPr>
              <a:t>hot spot CR = 35</a:t>
            </a:r>
            <a:endParaRPr lang="en-US" sz="1200" b="1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89287" y="2406452"/>
            <a:ext cx="133688" cy="1336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40101" y="5347264"/>
            <a:ext cx="2600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Arial"/>
                <a:cs typeface="Arial"/>
              </a:rPr>
              <a:t>hot spot CR</a:t>
            </a:r>
          </a:p>
          <a:p>
            <a:r>
              <a:rPr lang="en-US" sz="1400" b="1" smtClean="0">
                <a:solidFill>
                  <a:srgbClr val="FF0000"/>
                </a:solidFill>
                <a:latin typeface="Arial"/>
                <a:cs typeface="Arial"/>
              </a:rPr>
              <a:t>vapor density (mg/cm</a:t>
            </a:r>
            <a:r>
              <a:rPr lang="en-US" sz="1400" b="1" baseline="30000" smtClean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sz="1400" b="1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r>
              <a:rPr lang="en-US" sz="1400" b="1" smtClean="0">
                <a:solidFill>
                  <a:srgbClr val="0C20F5"/>
                </a:solidFill>
                <a:latin typeface="Arial"/>
                <a:cs typeface="Arial"/>
              </a:rPr>
              <a:t>fielding temperature (</a:t>
            </a:r>
            <a:r>
              <a:rPr lang="en-US" sz="1400" b="1" baseline="30000" err="1" smtClean="0">
                <a:solidFill>
                  <a:srgbClr val="0C20F5"/>
                </a:solidFill>
                <a:latin typeface="Arial"/>
                <a:cs typeface="Arial"/>
              </a:rPr>
              <a:t>o</a:t>
            </a:r>
            <a:r>
              <a:rPr lang="en-US" sz="1400" b="1" err="1" smtClean="0">
                <a:solidFill>
                  <a:srgbClr val="0C20F5"/>
                </a:solidFill>
                <a:latin typeface="Arial"/>
                <a:cs typeface="Arial"/>
              </a:rPr>
              <a:t>K</a:t>
            </a:r>
            <a:r>
              <a:rPr lang="en-US" sz="1400" b="1" smtClean="0">
                <a:solidFill>
                  <a:srgbClr val="0C20F5"/>
                </a:solidFill>
                <a:latin typeface="Arial"/>
                <a:cs typeface="Arial"/>
              </a:rPr>
              <a:t>)</a:t>
            </a:r>
            <a:endParaRPr lang="en-US" sz="1400" b="1">
              <a:solidFill>
                <a:srgbClr val="0C20F5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00683" y="3125303"/>
            <a:ext cx="1301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latin typeface="Arial"/>
                <a:cs typeface="Arial"/>
              </a:rPr>
              <a:t>TN yield (MJ)</a:t>
            </a:r>
            <a:endParaRPr lang="en-US" sz="1400" b="1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6473" y="5823974"/>
            <a:ext cx="4729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mtClean="0">
                <a:solidFill>
                  <a:srgbClr val="0C20F5"/>
                </a:solidFill>
              </a:rPr>
              <a:t>26          25         24          23          22          21          20         19           18</a:t>
            </a:r>
            <a:endParaRPr lang="en-US" sz="1100" b="1">
              <a:solidFill>
                <a:srgbClr val="0C20F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3416" y="5575296"/>
            <a:ext cx="4835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 </a:t>
            </a:r>
            <a:r>
              <a:rPr lang="en-US" sz="1100" b="1" smtClean="0">
                <a:solidFill>
                  <a:srgbClr val="FF0000"/>
                </a:solidFill>
              </a:rPr>
              <a:t>4.0                    3.0                  2.0               1.0           0.6         0.4      0.3  </a:t>
            </a:r>
            <a:endParaRPr lang="en-US" sz="1100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407" y="4572142"/>
            <a:ext cx="208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0C20F5"/>
                </a:solidFill>
                <a:latin typeface="Arial"/>
                <a:cs typeface="Arial"/>
              </a:rPr>
              <a:t>DT liquid          DT ice</a:t>
            </a:r>
            <a:endParaRPr lang="en-US" sz="1400" b="1">
              <a:solidFill>
                <a:srgbClr val="0C20F5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71491" y="4913161"/>
            <a:ext cx="726925" cy="0"/>
          </a:xfrm>
          <a:prstGeom prst="straightConnector1">
            <a:avLst/>
          </a:prstGeom>
          <a:ln w="28575" cmpd="sng">
            <a:solidFill>
              <a:srgbClr val="0C20F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887293" y="4915157"/>
            <a:ext cx="726925" cy="0"/>
          </a:xfrm>
          <a:prstGeom prst="straightConnector1">
            <a:avLst/>
          </a:prstGeom>
          <a:ln w="28575" cmpd="sng">
            <a:solidFill>
              <a:srgbClr val="0C20F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787682" y="4869214"/>
            <a:ext cx="6176" cy="1155298"/>
          </a:xfrm>
          <a:prstGeom prst="straightConnector1">
            <a:avLst/>
          </a:prstGeom>
          <a:ln w="28575" cmpd="sng">
            <a:solidFill>
              <a:srgbClr val="0C20F5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836109" y="5966021"/>
            <a:ext cx="505681" cy="3960"/>
          </a:xfrm>
          <a:prstGeom prst="straightConnector1">
            <a:avLst/>
          </a:prstGeom>
          <a:ln w="28575" cmpd="sng">
            <a:solidFill>
              <a:srgbClr val="0C20F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46468" y="5730096"/>
            <a:ext cx="505681" cy="396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38110" y="5483382"/>
            <a:ext cx="505681" cy="396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47225" y="2354572"/>
            <a:ext cx="205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Arial"/>
                <a:cs typeface="Arial"/>
              </a:rPr>
              <a:t>TN yield predicted</a:t>
            </a:r>
          </a:p>
          <a:p>
            <a:pPr algn="ctr"/>
            <a:r>
              <a:rPr lang="en-US" sz="1400" b="1" smtClean="0">
                <a:latin typeface="Arial"/>
                <a:cs typeface="Arial"/>
              </a:rPr>
              <a:t>in 1D simulations</a:t>
            </a:r>
          </a:p>
          <a:p>
            <a:pPr algn="ctr"/>
            <a:r>
              <a:rPr lang="en-US" sz="1400" b="1" smtClean="0">
                <a:latin typeface="Arial"/>
                <a:cs typeface="Arial"/>
              </a:rPr>
              <a:t>of full power NIF implosions</a:t>
            </a:r>
          </a:p>
        </p:txBody>
      </p:sp>
    </p:spTree>
    <p:extLst>
      <p:ext uri="{BB962C8B-B14F-4D97-AF65-F5344CB8AC3E}">
        <p14:creationId xmlns:p14="http://schemas.microsoft.com/office/powerpoint/2010/main" val="10574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13" y="541753"/>
            <a:ext cx="8229600" cy="1047074"/>
          </a:xfrm>
        </p:spPr>
        <p:txBody>
          <a:bodyPr/>
          <a:lstStyle/>
          <a:p>
            <a:r>
              <a:rPr lang="en-US" sz="2000"/>
              <a:t>The </a:t>
            </a:r>
            <a:r>
              <a:rPr lang="en-US" sz="2000" smtClean="0"/>
              <a:t>LLNL code Hydra</a:t>
            </a:r>
            <a:r>
              <a:rPr lang="en-US" sz="2000" baseline="30000" smtClean="0"/>
              <a:t>1</a:t>
            </a:r>
            <a:r>
              <a:rPr lang="en-US" sz="2000" smtClean="0"/>
              <a:t> and the LANL code Rage</a:t>
            </a:r>
            <a:r>
              <a:rPr lang="en-US" sz="2000" baseline="30000" smtClean="0"/>
              <a:t>2</a:t>
            </a:r>
            <a:r>
              <a:rPr lang="en-US" sz="2000" smtClean="0"/>
              <a:t> are being used to simulate and understand the </a:t>
            </a:r>
            <a:r>
              <a:rPr lang="en-US" sz="2000"/>
              <a:t>wetted foam experiments</a:t>
            </a:r>
            <a:r>
              <a:rPr lang="en-US" sz="2000" smtClean="0"/>
              <a:t>.  The April 21 experiment performed reasonably close to expectations.  </a:t>
            </a:r>
            <a:r>
              <a:rPr lang="en-US" sz="2000"/>
              <a:t/>
            </a:r>
            <a:br>
              <a:rPr lang="en-US" sz="2000"/>
            </a:b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589378" y="5695361"/>
            <a:ext cx="540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smtClean="0"/>
              <a:t>1</a:t>
            </a:r>
            <a:r>
              <a:rPr lang="en-US" sz="1200" b="1" smtClean="0"/>
              <a:t>M. M. </a:t>
            </a:r>
            <a:r>
              <a:rPr lang="en-US" sz="1200" b="1" err="1" smtClean="0"/>
              <a:t>Marinak</a:t>
            </a:r>
            <a:r>
              <a:rPr lang="en-US" sz="1200" b="1"/>
              <a:t> </a:t>
            </a:r>
            <a:r>
              <a:rPr lang="en-US" sz="1200" b="1" i="1" smtClean="0"/>
              <a:t>et al.</a:t>
            </a:r>
            <a:r>
              <a:rPr lang="en-US" sz="1200" b="1" smtClean="0"/>
              <a:t>, </a:t>
            </a:r>
            <a:r>
              <a:rPr lang="en-US" sz="1200" b="1" i="1" smtClean="0"/>
              <a:t>Phys. Plasmas </a:t>
            </a:r>
            <a:r>
              <a:rPr lang="en-US" sz="1200" b="1" u="sng" smtClean="0"/>
              <a:t>3</a:t>
            </a:r>
            <a:r>
              <a:rPr lang="en-US" sz="1200" b="1" smtClean="0"/>
              <a:t> 2070 (1996).</a:t>
            </a:r>
            <a:endParaRPr lang="en-US" sz="1200" b="1" baseline="30000" smtClean="0"/>
          </a:p>
          <a:p>
            <a:r>
              <a:rPr lang="en-US" sz="1200" b="1" baseline="30000" smtClean="0"/>
              <a:t>2</a:t>
            </a:r>
            <a:r>
              <a:rPr lang="en-US" sz="1200" b="1" smtClean="0"/>
              <a:t>M. </a:t>
            </a:r>
            <a:r>
              <a:rPr lang="en-US" sz="1200" b="1" err="1" smtClean="0"/>
              <a:t>Gittings</a:t>
            </a:r>
            <a:r>
              <a:rPr lang="en-US" sz="1200" b="1" smtClean="0"/>
              <a:t> </a:t>
            </a:r>
            <a:r>
              <a:rPr lang="en-US" sz="1200" b="1" i="1" smtClean="0"/>
              <a:t>et al.</a:t>
            </a:r>
            <a:r>
              <a:rPr lang="en-US" sz="1200" b="1" smtClean="0"/>
              <a:t>, </a:t>
            </a:r>
            <a:r>
              <a:rPr lang="en-US" sz="1200" b="1" i="1" smtClean="0"/>
              <a:t>Computational Science &amp; Discovery </a:t>
            </a:r>
            <a:r>
              <a:rPr lang="en-US" sz="1200" b="1" u="sng" smtClean="0"/>
              <a:t>1</a:t>
            </a:r>
            <a:r>
              <a:rPr lang="en-US" sz="1200" b="1" smtClean="0"/>
              <a:t>, 015005 (2008).</a:t>
            </a:r>
            <a:endParaRPr lang="en-US" sz="1200" b="1"/>
          </a:p>
        </p:txBody>
      </p:sp>
      <p:sp>
        <p:nvSpPr>
          <p:cNvPr id="6" name="TextBox 5"/>
          <p:cNvSpPr txBox="1"/>
          <p:nvPr/>
        </p:nvSpPr>
        <p:spPr>
          <a:xfrm>
            <a:off x="537907" y="1831063"/>
            <a:ext cx="826874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Arial"/>
                <a:cs typeface="Arial"/>
              </a:rPr>
              <a:t>                                       N160421                 Hydra            1D Rage (clean)       1D Rage (mix)*             </a:t>
            </a:r>
          </a:p>
          <a:p>
            <a:endParaRPr lang="en-US" sz="1400" b="1">
              <a:latin typeface="Arial"/>
              <a:cs typeface="Arial"/>
            </a:endParaRPr>
          </a:p>
          <a:p>
            <a:r>
              <a:rPr lang="en-US" sz="1400" b="1" smtClean="0">
                <a:latin typeface="Arial"/>
                <a:cs typeface="Arial"/>
              </a:rPr>
              <a:t>DT neutrons (10</a:t>
            </a:r>
            <a:r>
              <a:rPr lang="en-US" sz="1400" b="1" baseline="30000" smtClean="0">
                <a:latin typeface="Arial"/>
                <a:cs typeface="Arial"/>
              </a:rPr>
              <a:t>14</a:t>
            </a:r>
            <a:r>
              <a:rPr lang="en-US" sz="1400" b="1" smtClean="0">
                <a:latin typeface="Arial"/>
                <a:cs typeface="Arial"/>
              </a:rPr>
              <a:t>)        4.5 </a:t>
            </a:r>
            <a:r>
              <a:rPr lang="en-US" sz="1400" b="1" u="sng" smtClean="0">
                <a:latin typeface="Arial"/>
                <a:cs typeface="Arial"/>
              </a:rPr>
              <a:t>+</a:t>
            </a:r>
            <a:r>
              <a:rPr lang="en-US" sz="1400" b="1" smtClean="0">
                <a:latin typeface="Arial"/>
                <a:cs typeface="Arial"/>
              </a:rPr>
              <a:t> 0.1                    6.4                        6.1                          5.8</a:t>
            </a:r>
          </a:p>
          <a:p>
            <a:endParaRPr lang="en-US" sz="1400" b="1">
              <a:latin typeface="Arial"/>
              <a:cs typeface="Arial"/>
            </a:endParaRPr>
          </a:p>
          <a:p>
            <a:r>
              <a:rPr lang="en-US" sz="1400" b="1" smtClean="0">
                <a:latin typeface="Arial"/>
                <a:cs typeface="Arial"/>
              </a:rPr>
              <a:t>bang time (ns)               8.72 </a:t>
            </a:r>
            <a:r>
              <a:rPr lang="en-US" sz="1400" b="1" u="sng" smtClean="0">
                <a:latin typeface="Arial"/>
                <a:cs typeface="Arial"/>
              </a:rPr>
              <a:t>+</a:t>
            </a:r>
            <a:r>
              <a:rPr lang="en-US" sz="1400" b="1" smtClean="0">
                <a:latin typeface="Arial"/>
                <a:cs typeface="Arial"/>
              </a:rPr>
              <a:t> 0.08                8.6                        8.5                          8.5</a:t>
            </a:r>
          </a:p>
          <a:p>
            <a:endParaRPr lang="en-US" sz="1400" b="1">
              <a:latin typeface="Arial"/>
              <a:cs typeface="Arial"/>
            </a:endParaRPr>
          </a:p>
          <a:p>
            <a:r>
              <a:rPr lang="en-US" sz="1400" b="1" err="1" smtClean="0">
                <a:latin typeface="Arial"/>
                <a:cs typeface="Arial"/>
              </a:rPr>
              <a:t>T</a:t>
            </a:r>
            <a:r>
              <a:rPr lang="en-US" sz="1400" b="1" baseline="-25000" err="1" smtClean="0">
                <a:latin typeface="Arial"/>
                <a:cs typeface="Arial"/>
              </a:rPr>
              <a:t>ion</a:t>
            </a:r>
            <a:r>
              <a:rPr lang="en-US" sz="1400" b="1" smtClean="0">
                <a:latin typeface="Arial"/>
                <a:cs typeface="Arial"/>
              </a:rPr>
              <a:t>, burn </a:t>
            </a:r>
            <a:r>
              <a:rPr lang="en-US" sz="1400" b="1" err="1" smtClean="0">
                <a:latin typeface="Arial"/>
                <a:cs typeface="Arial"/>
              </a:rPr>
              <a:t>avg</a:t>
            </a:r>
            <a:r>
              <a:rPr lang="en-US" sz="1400" b="1" smtClean="0">
                <a:latin typeface="Arial"/>
                <a:cs typeface="Arial"/>
              </a:rPr>
              <a:t> (</a:t>
            </a:r>
            <a:r>
              <a:rPr lang="en-US" sz="1400" b="1" err="1" smtClean="0">
                <a:latin typeface="Arial"/>
                <a:cs typeface="Arial"/>
              </a:rPr>
              <a:t>keV</a:t>
            </a:r>
            <a:r>
              <a:rPr lang="en-US" sz="1400" b="1" smtClean="0">
                <a:latin typeface="Arial"/>
                <a:cs typeface="Arial"/>
              </a:rPr>
              <a:t>)       3.2 </a:t>
            </a:r>
            <a:r>
              <a:rPr lang="en-US" sz="1400" b="1" u="sng" smtClean="0">
                <a:latin typeface="Arial"/>
                <a:cs typeface="Arial"/>
              </a:rPr>
              <a:t>+</a:t>
            </a:r>
            <a:r>
              <a:rPr lang="en-US" sz="1400" b="1" smtClean="0">
                <a:latin typeface="Arial"/>
                <a:cs typeface="Arial"/>
              </a:rPr>
              <a:t> 0.1                    3.3                        3.3                          3.3</a:t>
            </a:r>
          </a:p>
          <a:p>
            <a:endParaRPr lang="en-US" sz="1400" b="1">
              <a:latin typeface="Arial"/>
              <a:cs typeface="Arial"/>
            </a:endParaRPr>
          </a:p>
          <a:p>
            <a:r>
              <a:rPr lang="en-US" sz="1400" b="1" smtClean="0">
                <a:latin typeface="Arial"/>
                <a:cs typeface="Arial"/>
              </a:rPr>
              <a:t>DT burn width (</a:t>
            </a:r>
            <a:r>
              <a:rPr lang="en-US" sz="1400" b="1" err="1" smtClean="0">
                <a:latin typeface="Arial"/>
                <a:cs typeface="Arial"/>
              </a:rPr>
              <a:t>ps</a:t>
            </a:r>
            <a:r>
              <a:rPr lang="en-US" sz="1400" b="1" smtClean="0">
                <a:latin typeface="Arial"/>
                <a:cs typeface="Arial"/>
              </a:rPr>
              <a:t>)        313 </a:t>
            </a:r>
            <a:r>
              <a:rPr lang="en-US" sz="1400" b="1" u="sng" smtClean="0">
                <a:latin typeface="Arial"/>
                <a:cs typeface="Arial"/>
              </a:rPr>
              <a:t>+</a:t>
            </a:r>
            <a:r>
              <a:rPr lang="en-US" sz="1400" b="1" smtClean="0">
                <a:latin typeface="Arial"/>
                <a:cs typeface="Arial"/>
              </a:rPr>
              <a:t> 30                    287                       234                         243</a:t>
            </a:r>
          </a:p>
          <a:p>
            <a:endParaRPr lang="en-US" sz="1400" b="1">
              <a:latin typeface="Arial"/>
              <a:cs typeface="Arial"/>
            </a:endParaRPr>
          </a:p>
          <a:p>
            <a:r>
              <a:rPr lang="en-US" sz="1400" b="1" smtClean="0">
                <a:latin typeface="Arial"/>
                <a:cs typeface="Arial"/>
              </a:rPr>
              <a:t>hot spot radius (</a:t>
            </a:r>
            <a:r>
              <a:rPr lang="en-US" sz="1400" b="1" smtClean="0">
                <a:latin typeface="Symbol" charset="2"/>
                <a:cs typeface="Symbol" charset="2"/>
              </a:rPr>
              <a:t>m</a:t>
            </a:r>
            <a:r>
              <a:rPr lang="en-US" sz="1400" b="1" smtClean="0">
                <a:latin typeface="Arial"/>
                <a:cs typeface="Arial"/>
              </a:rPr>
              <a:t>m)      64.8 </a:t>
            </a:r>
            <a:r>
              <a:rPr lang="en-US" sz="1400" b="1" u="sng" smtClean="0">
                <a:latin typeface="Arial"/>
                <a:cs typeface="Arial"/>
              </a:rPr>
              <a:t>+</a:t>
            </a:r>
            <a:r>
              <a:rPr lang="en-US" sz="1400" b="1" smtClean="0">
                <a:latin typeface="Arial"/>
                <a:cs typeface="Arial"/>
              </a:rPr>
              <a:t> 4.8                 61.8                      65.4                        65.4</a:t>
            </a:r>
          </a:p>
          <a:p>
            <a:endParaRPr lang="en-US" sz="1400" b="1">
              <a:latin typeface="Arial"/>
              <a:cs typeface="Arial"/>
            </a:endParaRPr>
          </a:p>
          <a:p>
            <a:r>
              <a:rPr lang="en-US" sz="1400" b="1" smtClean="0">
                <a:latin typeface="Arial"/>
                <a:cs typeface="Arial"/>
              </a:rPr>
              <a:t>inferred </a:t>
            </a:r>
            <a:r>
              <a:rPr lang="en-US" sz="1400" b="1" err="1" smtClean="0">
                <a:latin typeface="Arial"/>
                <a:cs typeface="Arial"/>
              </a:rPr>
              <a:t>Pr</a:t>
            </a:r>
            <a:r>
              <a:rPr lang="en-US" sz="1400" b="1" baseline="-25000" err="1" smtClean="0">
                <a:latin typeface="Arial"/>
                <a:cs typeface="Arial"/>
              </a:rPr>
              <a:t>hs</a:t>
            </a:r>
            <a:r>
              <a:rPr lang="en-US" sz="1400" b="1" smtClean="0">
                <a:latin typeface="Arial"/>
                <a:cs typeface="Arial"/>
              </a:rPr>
              <a:t> (</a:t>
            </a:r>
            <a:r>
              <a:rPr lang="en-US" sz="1400" b="1" err="1" smtClean="0">
                <a:latin typeface="Arial"/>
                <a:cs typeface="Arial"/>
              </a:rPr>
              <a:t>Gbar</a:t>
            </a:r>
            <a:r>
              <a:rPr lang="en-US" sz="1400" b="1" smtClean="0">
                <a:latin typeface="Arial"/>
                <a:cs typeface="Arial"/>
              </a:rPr>
              <a:t>)        16.5 </a:t>
            </a:r>
            <a:r>
              <a:rPr lang="en-US" sz="1400" b="1" u="sng" smtClean="0">
                <a:latin typeface="Arial"/>
                <a:cs typeface="Arial"/>
              </a:rPr>
              <a:t>+</a:t>
            </a:r>
            <a:r>
              <a:rPr lang="en-US" sz="1400" b="1" smtClean="0">
                <a:latin typeface="Arial"/>
                <a:cs typeface="Arial"/>
              </a:rPr>
              <a:t> 2.6                 18.5                      17.3                        17.3                           </a:t>
            </a:r>
            <a:endParaRPr lang="en-US" sz="14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48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DT, CR=12 shot, material from the 30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m dia. fill tube is simulated to enter the hot spot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598"/>
            <a:ext cx="9144000" cy="47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LANL is Building 2 of 8 Transformative Diagnostics To Understanding of Stagnation &amp; Burn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47671" y="5395676"/>
            <a:ext cx="4470453" cy="9573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954" y="5395676"/>
            <a:ext cx="4470453" cy="9573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20671" y="1411103"/>
            <a:ext cx="4470453" cy="9573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9955" y="1413681"/>
            <a:ext cx="4470453" cy="9573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956" y="1787945"/>
            <a:ext cx="4470453" cy="36838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674" r="11434" b="1055"/>
          <a:stretch/>
        </p:blipFill>
        <p:spPr>
          <a:xfrm>
            <a:off x="362316" y="2211044"/>
            <a:ext cx="4088922" cy="315726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9523" y="1971937"/>
            <a:ext cx="4750508" cy="3396375"/>
            <a:chOff x="2592019" y="1362808"/>
            <a:chExt cx="4750508" cy="3396375"/>
          </a:xfrm>
        </p:grpSpPr>
        <p:sp>
          <p:nvSpPr>
            <p:cNvPr id="27" name="TextBox 26"/>
            <p:cNvSpPr txBox="1"/>
            <p:nvPr/>
          </p:nvSpPr>
          <p:spPr>
            <a:xfrm>
              <a:off x="2837256" y="4112852"/>
              <a:ext cx="1245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/>
                <a:t>Existing</a:t>
              </a:r>
            </a:p>
            <a:p>
              <a:pPr algn="ctr"/>
              <a:r>
                <a:rPr lang="en-US" b="1" smtClean="0"/>
                <a:t>3.9m Well</a:t>
              </a:r>
              <a:endParaRPr lang="en-US" b="1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2019" y="2704401"/>
              <a:ext cx="10825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/>
                <a:t>Existing</a:t>
              </a:r>
            </a:p>
            <a:p>
              <a:pPr algn="ctr"/>
              <a:r>
                <a:rPr lang="en-US" b="1" smtClean="0"/>
                <a:t>GCD-3</a:t>
              </a:r>
              <a:endParaRPr lang="en-US" b="1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259660" y="3252934"/>
              <a:ext cx="303387" cy="4332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612452" y="1362808"/>
              <a:ext cx="4730075" cy="30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smtClean="0">
                  <a:solidFill>
                    <a:srgbClr val="FF0000"/>
                  </a:solidFill>
                </a:rPr>
                <a:t>New Carrier Support Assembly (CSA)</a:t>
              </a:r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53919" y="1838305"/>
              <a:ext cx="1185203" cy="514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smtClean="0"/>
                <a:t>NIF</a:t>
              </a:r>
            </a:p>
            <a:p>
              <a:pPr algn="ctr">
                <a:lnSpc>
                  <a:spcPts val="1600"/>
                </a:lnSpc>
              </a:pPr>
              <a:r>
                <a:rPr lang="en-US" b="1" smtClean="0"/>
                <a:t>Chamber</a:t>
              </a:r>
              <a:endParaRPr lang="en-US" b="1"/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2563860" y="2256191"/>
            <a:ext cx="539577" cy="943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35830" y="1422753"/>
            <a:ext cx="413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Bringing GCD-3 from OMEGA to NIF</a:t>
            </a:r>
            <a:endParaRPr lang="en-US" b="1"/>
          </a:p>
        </p:txBody>
      </p:sp>
      <p:sp>
        <p:nvSpPr>
          <p:cNvPr id="34" name="TextBox 33"/>
          <p:cNvSpPr txBox="1"/>
          <p:nvPr/>
        </p:nvSpPr>
        <p:spPr>
          <a:xfrm>
            <a:off x="4540409" y="1411101"/>
            <a:ext cx="4032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3D Neutron Imaging</a:t>
            </a:r>
          </a:p>
          <a:p>
            <a:pPr algn="ctr"/>
            <a:r>
              <a:rPr lang="en-US" b="1" smtClean="0"/>
              <a:t>Polar, primary image only</a:t>
            </a:r>
          </a:p>
          <a:p>
            <a:pPr algn="ctr"/>
            <a:r>
              <a:rPr lang="en-US" b="1" smtClean="0"/>
              <a:t>installed in Q2FY17</a:t>
            </a:r>
            <a:endParaRPr lang="en-US" b="1"/>
          </a:p>
        </p:txBody>
      </p:sp>
      <p:sp>
        <p:nvSpPr>
          <p:cNvPr id="35" name="Rectangle 34"/>
          <p:cNvSpPr/>
          <p:nvPr/>
        </p:nvSpPr>
        <p:spPr>
          <a:xfrm>
            <a:off x="40618" y="54905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/>
              <a:t>Goal: Enhanced Gamma</a:t>
            </a:r>
            <a:r>
              <a:rPr lang="en-US" sz="1600" b="1" smtClean="0"/>
              <a:t>-Ray </a:t>
            </a:r>
            <a:r>
              <a:rPr lang="en-US" sz="1600" b="1"/>
              <a:t>Sensitivity, Temporal &amp; Spectral Response relative to GRH-6m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12619" y="5490531"/>
            <a:ext cx="4531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mtClean="0"/>
              <a:t>Three views give tomographic imaging</a:t>
            </a:r>
          </a:p>
          <a:p>
            <a:r>
              <a:rPr lang="en-US" sz="1600" b="1" smtClean="0"/>
              <a:t>Significant changes to present NIS to meet</a:t>
            </a:r>
          </a:p>
          <a:p>
            <a:r>
              <a:rPr lang="en-US" sz="1600" b="1" smtClean="0"/>
              <a:t> constraints</a:t>
            </a:r>
            <a:endParaRPr lang="en-US" sz="1600" b="1"/>
          </a:p>
        </p:txBody>
      </p:sp>
      <p:grpSp>
        <p:nvGrpSpPr>
          <p:cNvPr id="37" name="Group 36"/>
          <p:cNvGrpSpPr/>
          <p:nvPr/>
        </p:nvGrpSpPr>
        <p:grpSpPr>
          <a:xfrm>
            <a:off x="5710653" y="2636994"/>
            <a:ext cx="2221523" cy="2286797"/>
            <a:chOff x="535383" y="1126551"/>
            <a:chExt cx="2221523" cy="2286796"/>
          </a:xfrm>
        </p:grpSpPr>
        <p:sp>
          <p:nvSpPr>
            <p:cNvPr id="38" name="Rectangle 37"/>
            <p:cNvSpPr/>
            <p:nvPr/>
          </p:nvSpPr>
          <p:spPr>
            <a:xfrm>
              <a:off x="535383" y="1126551"/>
              <a:ext cx="2221523" cy="20849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9" name="Picture 38" descr="D:\PinholeImaging\Source3D\Toroid_3_orth_views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2996" y="1485487"/>
              <a:ext cx="2073910" cy="19278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79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LANL has a diverse program of High Energy Density Physics and Fluids (HEDP&amp;F)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High energy density (HED) conditions occur at pressures above approximately 1 million atmospheres (&gt; 1 Mbar)</a:t>
            </a:r>
          </a:p>
          <a:p>
            <a:r>
              <a:rPr lang="en-US" dirty="0" smtClean="0"/>
              <a:t>Fluids research is focused on hydrodynamic instabilities, turbulence, and turbulent transport and mix</a:t>
            </a:r>
          </a:p>
          <a:p>
            <a:pPr lvl="1"/>
            <a:r>
              <a:rPr lang="en-US" b="1" dirty="0" smtClean="0"/>
              <a:t>It spans classical through high energy density regimes</a:t>
            </a:r>
          </a:p>
          <a:p>
            <a:r>
              <a:rPr lang="en-US" dirty="0" smtClean="0"/>
              <a:t>LANL’s Inertial Confinement Fusion (ICF) focuses on</a:t>
            </a:r>
          </a:p>
          <a:p>
            <a:pPr lvl="1"/>
            <a:r>
              <a:rPr lang="en-US" b="1" dirty="0" smtClean="0"/>
              <a:t>Alternative paths to high yield (and possibly ignition) and platforms that can be perturbed from 1-D performance</a:t>
            </a:r>
          </a:p>
          <a:p>
            <a:pPr lvl="1"/>
            <a:r>
              <a:rPr lang="en-US" b="1" dirty="0" smtClean="0"/>
              <a:t>Understanding the role of kinetic effects in plasmas</a:t>
            </a:r>
          </a:p>
          <a:p>
            <a:pPr lvl="1"/>
            <a:r>
              <a:rPr lang="en-US" b="1" dirty="0" smtClean="0"/>
              <a:t>Developing transformative diagnostics</a:t>
            </a:r>
          </a:p>
          <a:p>
            <a:r>
              <a:rPr lang="en-US" dirty="0" smtClean="0"/>
              <a:t>Other physics interests include radiation flow and opacity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4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Backup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first experiment Showed That Be Capsules Work and the Hohlraum Is the Problem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1" r="11025"/>
          <a:stretch/>
        </p:blipFill>
        <p:spPr bwMode="auto">
          <a:xfrm>
            <a:off x="6414682" y="1556601"/>
            <a:ext cx="2348321" cy="22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50095" y="1748596"/>
            <a:ext cx="764387" cy="149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3791" y="1847716"/>
            <a:ext cx="733257" cy="1376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95760" y="1162068"/>
            <a:ext cx="3152265" cy="11219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smtClean="0"/>
              <a:t>The only difference between in hohlraum fielding is the LEH diameter: </a:t>
            </a:r>
            <a:r>
              <a:rPr lang="en-US" sz="1600" smtClean="0">
                <a:solidFill>
                  <a:srgbClr val="FF0000"/>
                </a:solidFill>
              </a:rPr>
              <a:t>3461</a:t>
            </a:r>
            <a:r>
              <a:rPr lang="en-US" sz="1600">
                <a:latin typeface="Symbol" charset="2"/>
                <a:cs typeface="Symbol" charset="2"/>
              </a:rPr>
              <a:t> </a:t>
            </a:r>
            <a:r>
              <a:rPr lang="en-US" sz="160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smtClean="0">
                <a:solidFill>
                  <a:srgbClr val="FF0000"/>
                </a:solidFill>
              </a:rPr>
              <a:t>m for Be </a:t>
            </a:r>
            <a:r>
              <a:rPr lang="en-US" sz="1600" smtClean="0"/>
              <a:t>vs 3101 </a:t>
            </a:r>
            <a:r>
              <a:rPr lang="en-US" sz="1600" smtClean="0">
                <a:latin typeface="Symbol" charset="2"/>
                <a:cs typeface="Symbol" charset="2"/>
              </a:rPr>
              <a:t>m</a:t>
            </a:r>
            <a:r>
              <a:rPr lang="en-US" sz="1600" smtClean="0"/>
              <a:t>m for CH </a:t>
            </a:r>
            <a:endParaRPr lang="en-US" sz="1600"/>
          </a:p>
        </p:txBody>
      </p:sp>
      <p:pic>
        <p:nvPicPr>
          <p:cNvPr id="11" name="Picture 4" descr="E:\IMG_52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28179" r="34716" b="33450"/>
          <a:stretch/>
        </p:blipFill>
        <p:spPr bwMode="auto">
          <a:xfrm>
            <a:off x="6025334" y="3760013"/>
            <a:ext cx="2395523" cy="1641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/>
          <a:srcRect l="-1552" r="17662"/>
          <a:stretch/>
        </p:blipFill>
        <p:spPr bwMode="auto">
          <a:xfrm>
            <a:off x="734038" y="2302547"/>
            <a:ext cx="1755163" cy="323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81" y="1618446"/>
            <a:ext cx="2957753" cy="2112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39411" y="2887306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prstClr val="black"/>
                </a:solidFill>
              </a:rPr>
              <a:t> </a:t>
            </a:r>
            <a:r>
              <a:rPr lang="en-US" sz="1000" b="1" smtClean="0">
                <a:solidFill>
                  <a:srgbClr val="FF0000"/>
                </a:solidFill>
              </a:rPr>
              <a:t>Ice: 69 um  </a:t>
            </a:r>
            <a:r>
              <a:rPr lang="en-US" sz="1000" b="1" smtClean="0">
                <a:solidFill>
                  <a:prstClr val="black"/>
                </a:solidFill>
              </a:rPr>
              <a:t>886 </a:t>
            </a:r>
            <a:r>
              <a:rPr lang="en-US" sz="1000" b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000" b="1" smtClean="0">
                <a:solidFill>
                  <a:prstClr val="black"/>
                </a:solidFill>
              </a:rPr>
              <a:t>m</a:t>
            </a:r>
            <a:endParaRPr lang="en-US" sz="1000" b="1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8818" y="1782863"/>
            <a:ext cx="6431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prstClr val="black"/>
                </a:solidFill>
              </a:rPr>
              <a:t>1130 </a:t>
            </a:r>
            <a:r>
              <a:rPr lang="en-US" sz="900" b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900" b="1" smtClean="0">
                <a:solidFill>
                  <a:prstClr val="black"/>
                </a:solidFill>
              </a:rPr>
              <a:t>m</a:t>
            </a:r>
            <a:endParaRPr lang="en-US" sz="900" b="1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4350" y="1048267"/>
            <a:ext cx="1133644" cy="3609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>
                <a:solidFill>
                  <a:prstClr val="black"/>
                </a:solidFill>
              </a:rPr>
              <a:t>Beryllium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0212" y="1048785"/>
            <a:ext cx="518091" cy="3609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>
                <a:solidFill>
                  <a:prstClr val="black"/>
                </a:solidFill>
              </a:rPr>
              <a:t>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5509" y="2025347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prstClr val="black"/>
                </a:solidFill>
              </a:rPr>
              <a:t>993 </a:t>
            </a:r>
            <a:r>
              <a:rPr lang="en-US" sz="900" b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900" b="1" smtClean="0">
                <a:solidFill>
                  <a:prstClr val="black"/>
                </a:solidFill>
              </a:rPr>
              <a:t>m</a:t>
            </a:r>
            <a:endParaRPr lang="en-US" sz="900" b="1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59453" y="2177319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prstClr val="black"/>
                </a:solidFill>
              </a:rPr>
              <a:t>983 </a:t>
            </a:r>
            <a:r>
              <a:rPr lang="en-US" sz="900" b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900" b="1" smtClean="0">
                <a:solidFill>
                  <a:prstClr val="black"/>
                </a:solidFill>
              </a:rPr>
              <a:t>m</a:t>
            </a:r>
            <a:endParaRPr lang="en-US" sz="900" b="1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485" y="2331332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prstClr val="black"/>
                </a:solidFill>
              </a:rPr>
              <a:t>949 </a:t>
            </a:r>
            <a:r>
              <a:rPr lang="en-US" sz="900" b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900" b="1" smtClean="0">
                <a:solidFill>
                  <a:prstClr val="black"/>
                </a:solidFill>
              </a:rPr>
              <a:t>m</a:t>
            </a:r>
            <a:endParaRPr lang="en-US" sz="900" b="1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6485" y="2667027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prstClr val="black"/>
                </a:solidFill>
              </a:rPr>
              <a:t>937 </a:t>
            </a:r>
            <a:r>
              <a:rPr lang="en-US" sz="900" b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900" b="1" smtClean="0">
                <a:solidFill>
                  <a:prstClr val="black"/>
                </a:solidFill>
              </a:rPr>
              <a:t>m</a:t>
            </a:r>
            <a:endParaRPr lang="en-US" sz="900" b="1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68978" y="2485875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mtClean="0">
                <a:solidFill>
                  <a:prstClr val="black"/>
                </a:solidFill>
              </a:rPr>
              <a:t>942 </a:t>
            </a:r>
            <a:r>
              <a:rPr lang="en-US" sz="900" b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900" b="1" smtClean="0">
                <a:solidFill>
                  <a:prstClr val="black"/>
                </a:solidFill>
              </a:rPr>
              <a:t>m</a:t>
            </a:r>
            <a:endParaRPr lang="en-US" sz="900" b="1">
              <a:solidFill>
                <a:prstClr val="black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51" y="3772448"/>
            <a:ext cx="2611293" cy="215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52698" y="3824437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CH</a:t>
            </a:r>
          </a:p>
          <a:p>
            <a:r>
              <a:rPr lang="en-US" sz="1200" smtClean="0"/>
              <a:t>Be</a:t>
            </a:r>
            <a:endParaRPr lang="en-US" sz="120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140406" y="3957524"/>
            <a:ext cx="15902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46506" y="4146499"/>
            <a:ext cx="159027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20289" y="5251498"/>
            <a:ext cx="2805612" cy="29937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1400" smtClean="0">
                <a:solidFill>
                  <a:prstClr val="black"/>
                </a:solidFill>
              </a:rPr>
              <a:t>First Beryllium DT layered target</a:t>
            </a:r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shape control is evident in images of x ray self-emission for small case-to-capsule ratios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160072" y="2366192"/>
            <a:ext cx="1490066" cy="811037"/>
            <a:chOff x="3444074" y="1021745"/>
            <a:chExt cx="2859024" cy="1899071"/>
          </a:xfrm>
        </p:grpSpPr>
        <p:grpSp>
          <p:nvGrpSpPr>
            <p:cNvPr id="73" name="Group 72"/>
            <p:cNvGrpSpPr/>
            <p:nvPr/>
          </p:nvGrpSpPr>
          <p:grpSpPr>
            <a:xfrm>
              <a:off x="3444074" y="1021745"/>
              <a:ext cx="2859024" cy="1899071"/>
              <a:chOff x="9144000" y="3547065"/>
              <a:chExt cx="2859024" cy="1899071"/>
            </a:xfrm>
          </p:grpSpPr>
          <p:pic>
            <p:nvPicPr>
              <p:cNvPr id="75" name="BT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603" r="-19520"/>
              <a:stretch/>
            </p:blipFill>
            <p:spPr bwMode="auto">
              <a:xfrm>
                <a:off x="11052048" y="3565170"/>
                <a:ext cx="950976" cy="1823743"/>
              </a:xfrm>
              <a:prstGeom prst="rect">
                <a:avLst/>
              </a:prstGeom>
              <a:noFill/>
              <a:ln w="25400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44000" y="3547065"/>
                <a:ext cx="2419785" cy="1899071"/>
              </a:xfrm>
              <a:prstGeom prst="rect">
                <a:avLst/>
              </a:prstGeom>
            </p:spPr>
          </p:pic>
        </p:grpSp>
        <p:pic>
          <p:nvPicPr>
            <p:cNvPr id="74" name="BTimag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30202" r="41136" b="36650"/>
            <a:stretch/>
          </p:blipFill>
          <p:spPr bwMode="auto">
            <a:xfrm>
              <a:off x="3782274" y="1157760"/>
              <a:ext cx="1508760" cy="1508760"/>
            </a:xfrm>
            <a:prstGeom prst="rect">
              <a:avLst/>
            </a:prstGeom>
            <a:noFill/>
            <a:ln w="254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1199425" y="3189578"/>
            <a:ext cx="1200274" cy="826371"/>
            <a:chOff x="8497247" y="1552702"/>
            <a:chExt cx="2404259" cy="1830967"/>
          </a:xfrm>
        </p:grpSpPr>
        <p:grpSp>
          <p:nvGrpSpPr>
            <p:cNvPr id="81" name="Group 80"/>
            <p:cNvGrpSpPr/>
            <p:nvPr/>
          </p:nvGrpSpPr>
          <p:grpSpPr>
            <a:xfrm>
              <a:off x="8497247" y="1552702"/>
              <a:ext cx="2404259" cy="1830967"/>
              <a:chOff x="8497247" y="1552702"/>
              <a:chExt cx="2404259" cy="1830967"/>
            </a:xfrm>
          </p:grpSpPr>
          <p:pic>
            <p:nvPicPr>
              <p:cNvPr id="83" name="BTimag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497247" y="1552702"/>
                <a:ext cx="2404259" cy="1830967"/>
              </a:xfrm>
              <a:prstGeom prst="rect">
                <a:avLst/>
              </a:prstGeom>
              <a:noFill/>
              <a:ln w="25400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4" name="BTimage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03" t="23772" r="35336" b="28257"/>
              <a:stretch/>
            </p:blipFill>
            <p:spPr bwMode="auto">
              <a:xfrm>
                <a:off x="8866184" y="1706372"/>
                <a:ext cx="1463040" cy="1463040"/>
              </a:xfrm>
              <a:prstGeom prst="rect">
                <a:avLst/>
              </a:prstGeom>
              <a:noFill/>
              <a:ln w="25400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2" name="BTimage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51" t="6930" r="4772" b="9122"/>
            <a:stretch/>
          </p:blipFill>
          <p:spPr bwMode="auto">
            <a:xfrm>
              <a:off x="10407522" y="1688847"/>
              <a:ext cx="385602" cy="1542360"/>
            </a:xfrm>
            <a:prstGeom prst="rect">
              <a:avLst/>
            </a:prstGeom>
            <a:noFill/>
            <a:ln w="254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5" name="TextBox 84"/>
          <p:cNvSpPr txBox="1"/>
          <p:nvPr/>
        </p:nvSpPr>
        <p:spPr>
          <a:xfrm>
            <a:off x="1092942" y="1823491"/>
            <a:ext cx="131799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</a:rPr>
              <a:t>N150617 Be</a:t>
            </a:r>
          </a:p>
          <a:p>
            <a:pPr algn="ctr" defTabSz="914400"/>
            <a:r>
              <a:rPr lang="en-US" sz="1400" b="1" dirty="0">
                <a:solidFill>
                  <a:prstClr val="black"/>
                </a:solidFill>
              </a:rPr>
              <a:t>DT implosion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6113" y="254639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prstClr val="black"/>
                </a:solidFill>
              </a:rPr>
              <a:t>Equator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1564" y="33680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prstClr val="black"/>
                </a:solidFill>
              </a:rPr>
              <a:t>Pole</a:t>
            </a:r>
          </a:p>
        </p:txBody>
      </p:sp>
      <p:grpSp>
        <p:nvGrpSpPr>
          <p:cNvPr id="57" name="Group 56"/>
          <p:cNvGrpSpPr>
            <a:grpSpLocks/>
          </p:cNvGrpSpPr>
          <p:nvPr/>
        </p:nvGrpSpPr>
        <p:grpSpPr>
          <a:xfrm>
            <a:off x="1253938" y="4097245"/>
            <a:ext cx="970517" cy="837670"/>
            <a:chOff x="-1515544" y="1076557"/>
            <a:chExt cx="1937823" cy="1868694"/>
          </a:xfrm>
        </p:grpSpPr>
        <p:pic>
          <p:nvPicPr>
            <p:cNvPr id="58" name="Picture 57" descr="N130501-002_C1_ph_00_01_04_point0_im05_MLGAUSS_RelT1.0e-04Iter104_multirecon-contour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95" r="62185" b="23278"/>
            <a:stretch/>
          </p:blipFill>
          <p:spPr>
            <a:xfrm>
              <a:off x="-1515544" y="1083509"/>
              <a:ext cx="1937823" cy="1861742"/>
            </a:xfrm>
            <a:prstGeom prst="rect">
              <a:avLst/>
            </a:prstGeom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7" t="22166" r="25494" b="23885"/>
            <a:stretch/>
          </p:blipFill>
          <p:spPr bwMode="auto">
            <a:xfrm>
              <a:off x="-1213005" y="1076557"/>
              <a:ext cx="1572768" cy="1572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2" name="TextBox 61"/>
          <p:cNvSpPr txBox="1"/>
          <p:nvPr/>
        </p:nvSpPr>
        <p:spPr>
          <a:xfrm>
            <a:off x="159635" y="3913856"/>
            <a:ext cx="125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Neutron</a:t>
            </a:r>
          </a:p>
          <a:p>
            <a:r>
              <a:rPr lang="en-US" dirty="0">
                <a:solidFill>
                  <a:prstClr val="black"/>
                </a:solidFill>
              </a:rPr>
              <a:t>Imaging</a:t>
            </a:r>
          </a:p>
          <a:p>
            <a:r>
              <a:rPr lang="en-US" dirty="0">
                <a:solidFill>
                  <a:prstClr val="black"/>
                </a:solidFill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176" y="5388617"/>
            <a:ext cx="8375684" cy="3609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>
            <a:defPPr>
              <a:defRPr lang="en-US"/>
            </a:defPPr>
            <a:lvl1pPr algn="ctr">
              <a:buNone/>
              <a:defRPr sz="180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This is consistent with work implosions with other ablator materials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1"/>
          <a:srcRect l="-1552" r="17662"/>
          <a:stretch/>
        </p:blipFill>
        <p:spPr bwMode="auto">
          <a:xfrm>
            <a:off x="2826076" y="2601367"/>
            <a:ext cx="1512088" cy="233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1"/>
          <a:srcRect l="-1552" r="17662"/>
          <a:stretch/>
        </p:blipFill>
        <p:spPr bwMode="auto">
          <a:xfrm>
            <a:off x="4905061" y="2455388"/>
            <a:ext cx="1890110" cy="291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1862" y="2976668"/>
            <a:ext cx="1316831" cy="10334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94459" y="267017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prstClr val="black"/>
                </a:solidFill>
              </a:rPr>
              <a:t>Equator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11861" y="2135358"/>
            <a:ext cx="118974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</a:rPr>
              <a:t>N160831 Be</a:t>
            </a:r>
          </a:p>
          <a:p>
            <a:pPr algn="ctr" defTabSz="914400"/>
            <a:r>
              <a:rPr lang="en-US" sz="1400" b="1" dirty="0" err="1">
                <a:solidFill>
                  <a:prstClr val="black"/>
                </a:solidFill>
              </a:rPr>
              <a:t>symcap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216" y="1801560"/>
            <a:ext cx="1830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</a:rPr>
              <a:t>575 hohlraum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</a:rPr>
              <a:t>1.6 mg/cc gas fill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</a:rPr>
              <a:t>CCR 2.7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0807" y="1759394"/>
            <a:ext cx="1944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</a:rPr>
              <a:t>672 hohlraum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</a:rPr>
              <a:t>0.15 mg/cc gas fill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</a:rPr>
              <a:t>CCR 3.2</a:t>
            </a:r>
          </a:p>
        </p:txBody>
      </p:sp>
    </p:spTree>
    <p:extLst>
      <p:ext uri="{BB962C8B-B14F-4D97-AF65-F5344CB8AC3E}">
        <p14:creationId xmlns:p14="http://schemas.microsoft.com/office/powerpoint/2010/main" val="9671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5715000" cy="1143000"/>
          </a:xfrm>
        </p:spPr>
        <p:txBody>
          <a:bodyPr/>
          <a:lstStyle/>
          <a:p>
            <a:r>
              <a:rPr lang="en-US" dirty="0" smtClean="0"/>
              <a:t>Buoyant jets in a co-flow are used to test models and search for new physical insights</a:t>
            </a:r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79642"/>
              </p:ext>
            </p:extLst>
          </p:nvPr>
        </p:nvGraphicFramePr>
        <p:xfrm>
          <a:off x="4514851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1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" y="1691825"/>
            <a:ext cx="4939004" cy="3447091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/>
              <a:t>Spatially evolving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/>
              <a:t>Anisotropic (direction matters)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/>
              <a:t>Inhomogeneous (both in motion and composition)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/>
              <a:t>How does the resulting turbulence evolve in this flow, and how does it differ from classic Kolmogorov homogeneous</a:t>
            </a:r>
            <a:r>
              <a:rPr lang="en-US" b="1" dirty="0"/>
              <a:t> isotropic </a:t>
            </a:r>
            <a:r>
              <a:rPr lang="en-US" b="1" dirty="0" smtClean="0"/>
              <a:t>turbulence?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b="1" dirty="0" smtClean="0"/>
              <a:t>How do the current models perform, and can we use them to match the experiment?</a:t>
            </a:r>
          </a:p>
        </p:txBody>
      </p:sp>
      <p:pic>
        <p:nvPicPr>
          <p:cNvPr id="3" name="Picture 2" descr="jet-intermitt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0" y="0"/>
            <a:ext cx="3109008" cy="65598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1600" y="1295400"/>
            <a:ext cx="838200" cy="1105020"/>
            <a:chOff x="4724400" y="1352490"/>
            <a:chExt cx="838200" cy="1105020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4724400" y="1600200"/>
              <a:ext cx="0" cy="609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4724400" y="2057400"/>
              <a:ext cx="670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smtClean="0">
                  <a:latin typeface="Times New Roman"/>
                  <a:cs typeface="Times New Roman"/>
                </a:rPr>
                <a:t>g</a:t>
              </a:r>
              <a:r>
                <a:rPr lang="en-US" smtClean="0">
                  <a:latin typeface="Times New Roman"/>
                  <a:cs typeface="Times New Roman"/>
                </a:rPr>
                <a:t>, </a:t>
              </a:r>
              <a:r>
                <a:rPr lang="en-US" i="1" smtClean="0">
                  <a:latin typeface="Times New Roman"/>
                  <a:cs typeface="Times New Roman"/>
                </a:rPr>
                <a:t>x</a:t>
              </a:r>
              <a:r>
                <a:rPr lang="en-US" baseline="-25000" smtClean="0">
                  <a:latin typeface="Times New Roman"/>
                  <a:cs typeface="Times New Roman"/>
                </a:rPr>
                <a:t>1</a:t>
              </a:r>
              <a:endParaRPr lang="en-US">
                <a:latin typeface="Times New Roman"/>
                <a:cs typeface="Times New Roman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4724400" y="1600200"/>
              <a:ext cx="4572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5148680" y="1352490"/>
              <a:ext cx="413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smtClean="0">
                  <a:latin typeface="Times New Roman"/>
                  <a:cs typeface="Times New Roman"/>
                </a:rPr>
                <a:t>x</a:t>
              </a:r>
              <a:r>
                <a:rPr lang="en-US" baseline="-25000">
                  <a:latin typeface="Times New Roman"/>
                  <a:cs typeface="Times New Roman"/>
                </a:rPr>
                <a:t>2</a:t>
              </a:r>
              <a:endParaRPr lang="en-US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3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19" y="274639"/>
            <a:ext cx="8899451" cy="1143000"/>
          </a:xfrm>
        </p:spPr>
        <p:txBody>
          <a:bodyPr/>
          <a:lstStyle/>
          <a:p>
            <a:r>
              <a:rPr lang="en-US" smtClean="0"/>
              <a:t>The NIF Shear phenomenology also includes </a:t>
            </a:r>
            <a:r>
              <a:rPr lang="en-US" err="1" smtClean="0"/>
              <a:t>spanwise</a:t>
            </a:r>
            <a:r>
              <a:rPr lang="en-US" smtClean="0"/>
              <a:t> periodic ‘ribs’ associated with secondary shear instabilities  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98" y="1381869"/>
            <a:ext cx="4187826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7" y="3914547"/>
            <a:ext cx="7589520" cy="252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955312" y="1467291"/>
            <a:ext cx="10632" cy="2330293"/>
          </a:xfrm>
          <a:prstGeom prst="line">
            <a:avLst/>
          </a:prstGeom>
          <a:ln w="38100">
            <a:solidFill>
              <a:srgbClr val="0C20F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45189" y="1467291"/>
            <a:ext cx="10632" cy="233029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81861" y="2085939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N150604 </a:t>
            </a:r>
          </a:p>
          <a:p>
            <a:r>
              <a:rPr lang="en-US" smtClean="0"/>
              <a:t>34.5 ns</a:t>
            </a:r>
          </a:p>
          <a:p>
            <a:r>
              <a:rPr lang="en-US" err="1" smtClean="0"/>
              <a:t>Ti</a:t>
            </a:r>
            <a:r>
              <a:rPr lang="en-US" smtClean="0"/>
              <a:t> Foil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124">
        <p:fade/>
      </p:transition>
    </mc:Choice>
    <mc:Fallback xmlns="">
      <p:transition spd="med" advTm="58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534400" cy="1143000"/>
          </a:xfrm>
        </p:spPr>
        <p:txBody>
          <a:bodyPr/>
          <a:lstStyle/>
          <a:p>
            <a:r>
              <a:rPr lang="en-US" smtClean="0"/>
              <a:t>The Turbulent Mixing Tunnel is designed to study subsonic, variable-density mixing in many flow conditions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MT-render-imag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14600"/>
            <a:ext cx="4953000" cy="3962400"/>
          </a:xfrm>
          <a:prstGeom prst="rect">
            <a:avLst/>
          </a:prstGeom>
        </p:spPr>
      </p:pic>
      <p:pic>
        <p:nvPicPr>
          <p:cNvPr id="30" name="Picture 29" descr="PA1700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4572000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1" y="4876800"/>
            <a:ext cx="2666615" cy="523220"/>
          </a:xfrm>
          <a:prstGeom prst="rect">
            <a:avLst/>
          </a:prstGeom>
          <a:noFill/>
        </p:spPr>
        <p:txBody>
          <a:bodyPr wrap="none" lIns="91433" tIns="45717" rIns="91433" bIns="45717" rtlCol="0">
            <a:spAutoFit/>
          </a:bodyPr>
          <a:lstStyle/>
          <a:p>
            <a:pPr>
              <a:buNone/>
            </a:pPr>
            <a:r>
              <a:rPr lang="en-US" sz="2800"/>
              <a:t>Turbulence Lab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5914" y="1981200"/>
            <a:ext cx="3318487" cy="523220"/>
          </a:xfrm>
          <a:prstGeom prst="rect">
            <a:avLst/>
          </a:prstGeom>
          <a:noFill/>
        </p:spPr>
        <p:txBody>
          <a:bodyPr wrap="none" lIns="91433" tIns="45717" rIns="91433" bIns="45717" rtlCol="0">
            <a:spAutoFit/>
          </a:bodyPr>
          <a:lstStyle/>
          <a:p>
            <a:pPr>
              <a:buNone/>
            </a:pPr>
            <a:r>
              <a:rPr lang="en-US" sz="2800"/>
              <a:t>Tunnel Test Section</a:t>
            </a:r>
          </a:p>
        </p:txBody>
      </p:sp>
    </p:spTree>
    <p:extLst>
      <p:ext uri="{BB962C8B-B14F-4D97-AF65-F5344CB8AC3E}">
        <p14:creationId xmlns:p14="http://schemas.microsoft.com/office/powerpoint/2010/main" val="39151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o14ns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12533" y="4296905"/>
            <a:ext cx="2143125" cy="1428750"/>
          </a:xfrm>
          <a:prstGeom prst="rect">
            <a:avLst/>
          </a:prstGeom>
        </p:spPr>
      </p:pic>
      <p:pic>
        <p:nvPicPr>
          <p:cNvPr id="5" name="Picture 4" descr="Rho12nsLi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6533" y="4239755"/>
            <a:ext cx="2228850" cy="1485900"/>
          </a:xfrm>
          <a:prstGeom prst="rect">
            <a:avLst/>
          </a:prstGeom>
        </p:spPr>
      </p:pic>
      <p:cxnSp>
        <p:nvCxnSpPr>
          <p:cNvPr id="6" name="Elbow Connector 8"/>
          <p:cNvCxnSpPr>
            <a:cxnSpLocks noChangeShapeType="1"/>
          </p:cNvCxnSpPr>
          <p:nvPr/>
        </p:nvCxnSpPr>
        <p:spPr bwMode="auto">
          <a:xfrm flipH="1">
            <a:off x="1212259" y="3036035"/>
            <a:ext cx="5888831" cy="1844278"/>
          </a:xfrm>
          <a:prstGeom prst="bentConnector5">
            <a:avLst>
              <a:gd name="adj1" fmla="val -2912"/>
              <a:gd name="adj2" fmla="val 48014"/>
              <a:gd name="adj3" fmla="val 102912"/>
            </a:avLst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5725831" y="4239754"/>
            <a:ext cx="2658751" cy="1764595"/>
          </a:xfrm>
        </p:spPr>
        <p:txBody>
          <a:bodyPr/>
          <a:lstStyle/>
          <a:p>
            <a:r>
              <a:rPr lang="en-US" sz="1500"/>
              <a:t>RAGE is a LANL Eulerian radiation-hydrodynamics code, running here with the </a:t>
            </a:r>
            <a:r>
              <a:rPr lang="en-US" sz="1500" smtClean="0"/>
              <a:t>BHR</a:t>
            </a:r>
            <a:r>
              <a:rPr lang="en-US" sz="1500"/>
              <a:t/>
            </a:r>
            <a:br>
              <a:rPr lang="en-US" sz="1500"/>
            </a:br>
            <a:r>
              <a:rPr lang="en-US" sz="1500"/>
              <a:t>(k-</a:t>
            </a:r>
            <a:r>
              <a:rPr lang="en-US" sz="1500">
                <a:latin typeface="Symbol" charset="2"/>
                <a:cs typeface="Symbol" charset="2"/>
              </a:rPr>
              <a:t>e</a:t>
            </a:r>
            <a:r>
              <a:rPr lang="en-US" sz="1500"/>
              <a:t>-a-b) mix model.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33940" y="4925555"/>
            <a:ext cx="2928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1737325" y="2010905"/>
            <a:ext cx="5485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500"/>
              <a:t>6 ns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000703" y="2010905"/>
            <a:ext cx="5485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500"/>
              <a:t>8 ns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6012858" y="2010905"/>
            <a:ext cx="6559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500"/>
              <a:t>10 ns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945683" y="3939718"/>
            <a:ext cx="6559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500"/>
              <a:t>12 ns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4212633" y="3954005"/>
            <a:ext cx="6559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500"/>
              <a:t>14 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40883" y="1725156"/>
            <a:ext cx="60007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/>
              <a:t>Simulations published in </a:t>
            </a:r>
            <a:r>
              <a:rPr lang="en-US" sz="1050" i="1"/>
              <a:t>Phys. Plasmas </a:t>
            </a:r>
            <a:r>
              <a:rPr lang="en-US" sz="1050" b="1"/>
              <a:t>20</a:t>
            </a:r>
            <a:r>
              <a:rPr lang="en-US" sz="1050"/>
              <a:t>, 012707 (2013)</a:t>
            </a:r>
          </a:p>
        </p:txBody>
      </p:sp>
      <p:pic>
        <p:nvPicPr>
          <p:cNvPr id="15" name="Picture 14" descr="Rho6nsLi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0783" y="2353805"/>
            <a:ext cx="2228850" cy="1485900"/>
          </a:xfrm>
          <a:prstGeom prst="rect">
            <a:avLst/>
          </a:prstGeom>
        </p:spPr>
      </p:pic>
      <p:pic>
        <p:nvPicPr>
          <p:cNvPr id="16" name="Picture 15" descr="Rho8nsLin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26783" y="2353805"/>
            <a:ext cx="2228850" cy="14859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3012483" y="3036034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Rho10nsLin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2783" y="2353805"/>
            <a:ext cx="2228850" cy="14859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5184184" y="3039605"/>
            <a:ext cx="3738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pPr eaLnBrk="1" hangingPunct="1"/>
            <a:r>
              <a:rPr lang="en-US" sz="1950">
                <a:latin typeface="Arial" charset="0"/>
              </a:rPr>
              <a:t>We are comparing this data to simulations in the LANL </a:t>
            </a:r>
            <a:r>
              <a:rPr lang="en-US" sz="1950" err="1">
                <a:latin typeface="Arial" charset="0"/>
              </a:rPr>
              <a:t>hydrocode</a:t>
            </a:r>
            <a:r>
              <a:rPr lang="en-US" sz="1950">
                <a:latin typeface="Arial" charset="0"/>
              </a:rPr>
              <a:t> RAGE</a:t>
            </a:r>
          </a:p>
        </p:txBody>
      </p:sp>
    </p:spTree>
    <p:extLst>
      <p:ext uri="{BB962C8B-B14F-4D97-AF65-F5344CB8AC3E}">
        <p14:creationId xmlns:p14="http://schemas.microsoft.com/office/powerpoint/2010/main" val="8681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Double shell targets provide a different path to ignition than single shell ones – volume ignition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07328"/>
            <a:ext cx="3245231" cy="29406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355915" y="3584712"/>
            <a:ext cx="6096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3252" y="3584712"/>
            <a:ext cx="156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High pressure DT gas</a:t>
            </a:r>
            <a:endParaRPr lang="en-US" sz="16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088" y="3220969"/>
            <a:ext cx="5072363" cy="2720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6440" y="2354463"/>
            <a:ext cx="455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Double shells have different physics issues that will be addressed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134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Double Shell Capsules Reduce Convergence, Change Hot-Spot Formation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27" y="1761837"/>
            <a:ext cx="2838450" cy="295910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318516" y="2645361"/>
            <a:ext cx="1545749" cy="1842929"/>
            <a:chOff x="6008688" y="1526898"/>
            <a:chExt cx="2378075" cy="2835275"/>
          </a:xfrm>
        </p:grpSpPr>
        <p:pic>
          <p:nvPicPr>
            <p:cNvPr id="6" name="Picture 19" descr="ConA2D_N160120_frame3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688" y="1526898"/>
              <a:ext cx="2378075" cy="283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8724" y="1976097"/>
              <a:ext cx="2073027" cy="1859802"/>
            </a:xfrm>
            <a:prstGeom prst="rect">
              <a:avLst/>
            </a:prstGeom>
          </p:spPr>
        </p:pic>
      </p:grpSp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" y="1313197"/>
            <a:ext cx="15430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76882" y="1277985"/>
            <a:ext cx="2783159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smtClean="0"/>
              <a:t>• 4.5-ns reverse ramp</a:t>
            </a:r>
          </a:p>
          <a:p>
            <a:pPr>
              <a:spcAft>
                <a:spcPts val="600"/>
              </a:spcAft>
            </a:pPr>
            <a:r>
              <a:rPr lang="en-US" sz="2000" b="1" smtClean="0"/>
              <a:t>° 1 MJ energy </a:t>
            </a:r>
          </a:p>
          <a:p>
            <a:pPr>
              <a:spcAft>
                <a:spcPts val="600"/>
              </a:spcAft>
            </a:pPr>
            <a:r>
              <a:rPr lang="en-US" sz="2000" b="1" smtClean="0"/>
              <a:t>• 97 – 98.5% coupling</a:t>
            </a:r>
          </a:p>
          <a:p>
            <a:pPr>
              <a:spcAft>
                <a:spcPts val="600"/>
              </a:spcAft>
            </a:pPr>
            <a:r>
              <a:rPr lang="en-US" sz="2000" b="1" smtClean="0"/>
              <a:t>• Be(Cu) outer shell</a:t>
            </a:r>
          </a:p>
          <a:p>
            <a:pPr>
              <a:spcAft>
                <a:spcPts val="600"/>
              </a:spcAft>
            </a:pPr>
            <a:r>
              <a:rPr lang="en-US" sz="2000" b="1" smtClean="0"/>
              <a:t>• symmetry tuning</a:t>
            </a:r>
          </a:p>
          <a:p>
            <a:pPr>
              <a:spcAft>
                <a:spcPts val="600"/>
              </a:spcAft>
            </a:pPr>
            <a:r>
              <a:rPr lang="en-US" sz="2000" b="1" smtClean="0"/>
              <a:t>tested</a:t>
            </a:r>
            <a:endParaRPr lang="en-US" sz="2000" b="1"/>
          </a:p>
        </p:txBody>
      </p:sp>
      <p:pic>
        <p:nvPicPr>
          <p:cNvPr id="11" name="Picture 10" descr="laser-puls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82" y="3319130"/>
            <a:ext cx="2662500" cy="2475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032" y="4870927"/>
            <a:ext cx="9223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FF"/>
                </a:solidFill>
              </a:rPr>
              <a:t>FY17 experiments will examine:</a:t>
            </a:r>
          </a:p>
          <a:p>
            <a:r>
              <a:rPr lang="en-US" sz="2000" b="1">
                <a:solidFill>
                  <a:srgbClr val="0000FF"/>
                </a:solidFill>
              </a:rPr>
              <a:t>	</a:t>
            </a:r>
            <a:r>
              <a:rPr lang="en-US" sz="2000" b="1" smtClean="0">
                <a:solidFill>
                  <a:srgbClr val="0000FF"/>
                </a:solidFill>
              </a:rPr>
              <a:t>Mid-Z inner shell behavior</a:t>
            </a:r>
          </a:p>
          <a:p>
            <a:r>
              <a:rPr lang="en-US" sz="2000" b="1" smtClean="0">
                <a:solidFill>
                  <a:srgbClr val="0000FF"/>
                </a:solidFill>
              </a:rPr>
              <a:t>	Collision elasticity</a:t>
            </a:r>
          </a:p>
          <a:p>
            <a:r>
              <a:rPr lang="en-US" sz="2000" b="1">
                <a:solidFill>
                  <a:srgbClr val="0000FF"/>
                </a:solidFill>
              </a:rPr>
              <a:t>	</a:t>
            </a:r>
            <a:r>
              <a:rPr lang="en-US" sz="2000" b="1" smtClean="0">
                <a:solidFill>
                  <a:srgbClr val="0000FF"/>
                </a:solidFill>
              </a:rPr>
              <a:t>Shell instability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6109" y="1337891"/>
            <a:ext cx="2826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First shot demonstrated</a:t>
            </a:r>
          </a:p>
          <a:p>
            <a:r>
              <a:rPr lang="en-US" b="1" smtClean="0"/>
              <a:t>symmetric implosion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6860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intNoBigLas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890"/>
            <a:ext cx="5184312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The </a:t>
            </a:r>
            <a:r>
              <a:rPr lang="en-US" sz="2000"/>
              <a:t>T</a:t>
            </a:r>
            <a:r>
              <a:rPr lang="en-US" sz="2000" smtClean="0"/>
              <a:t>urbulent Mixing Tunnel and diagnostics let us capture the evolution of the </a:t>
            </a:r>
            <a:r>
              <a:rPr lang="en-US" sz="2000" err="1" smtClean="0"/>
              <a:t>inhomogeneities</a:t>
            </a:r>
            <a:r>
              <a:rPr lang="en-US" sz="2000" smtClean="0"/>
              <a:t> of buoyant jet flows</a:t>
            </a:r>
            <a:endParaRPr lang="en-US" sz="2000"/>
          </a:p>
        </p:txBody>
      </p:sp>
      <p:grpSp>
        <p:nvGrpSpPr>
          <p:cNvPr id="4" name="Group 3"/>
          <p:cNvGrpSpPr/>
          <p:nvPr/>
        </p:nvGrpSpPr>
        <p:grpSpPr>
          <a:xfrm>
            <a:off x="152402" y="1219200"/>
            <a:ext cx="6441306" cy="5336976"/>
            <a:chOff x="4736910" y="1120303"/>
            <a:chExt cx="5383777" cy="446075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5105400" y="1981200"/>
              <a:ext cx="0" cy="3200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4800600" y="3581400"/>
              <a:ext cx="511704" cy="3344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mtClean="0"/>
                <a:t>5 m</a:t>
              </a:r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29200" y="2209800"/>
              <a:ext cx="155700" cy="152400"/>
              <a:chOff x="304800" y="1752600"/>
              <a:chExt cx="155700" cy="152400"/>
            </a:xfrm>
          </p:grpSpPr>
          <p:sp>
            <p:nvSpPr>
              <p:cNvPr id="24" name="Wave 23"/>
              <p:cNvSpPr/>
              <p:nvPr/>
            </p:nvSpPr>
            <p:spPr>
              <a:xfrm>
                <a:off x="304800" y="1752600"/>
                <a:ext cx="152400" cy="152400"/>
              </a:xfrm>
              <a:prstGeom prst="wave">
                <a:avLst/>
              </a:prstGeom>
              <a:solidFill>
                <a:schemeClr val="tx1"/>
              </a:solidFill>
              <a:ln w="25400">
                <a:noFill/>
                <a:prstDash val="dash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876" indent="-342876" defTabSz="914336">
                  <a:buFont typeface="Wingdings" pitchFamily="-65" charset="2"/>
                  <a:buChar char="§"/>
                </a:pPr>
                <a:endParaRPr lang="en-US">
                  <a:latin typeface="Arial" pitchFamily="-65" charset="0"/>
                </a:endParaRPr>
              </a:p>
            </p:txBody>
          </p:sp>
          <p:sp>
            <p:nvSpPr>
              <p:cNvPr id="25" name="Wave 24"/>
              <p:cNvSpPr/>
              <p:nvPr/>
            </p:nvSpPr>
            <p:spPr>
              <a:xfrm rot="283878">
                <a:off x="308074" y="1784468"/>
                <a:ext cx="152426" cy="85690"/>
              </a:xfrm>
              <a:prstGeom prst="wav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prstDash val="solid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876" indent="-342876" defTabSz="914336">
                  <a:buFont typeface="Wingdings" pitchFamily="-65" charset="2"/>
                  <a:buChar char="§"/>
                </a:pPr>
                <a:endParaRPr lang="en-US">
                  <a:latin typeface="Arial" pitchFamily="-65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029200" y="4800600"/>
              <a:ext cx="155700" cy="152400"/>
              <a:chOff x="304800" y="1752600"/>
              <a:chExt cx="155700" cy="152400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304800" y="1752600"/>
                <a:ext cx="152400" cy="152400"/>
              </a:xfrm>
              <a:prstGeom prst="wave">
                <a:avLst/>
              </a:prstGeom>
              <a:solidFill>
                <a:schemeClr val="tx1"/>
              </a:solidFill>
              <a:ln w="25400">
                <a:noFill/>
                <a:prstDash val="dash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876" indent="-342876" defTabSz="914336">
                  <a:buFont typeface="Wingdings" pitchFamily="-65" charset="2"/>
                  <a:buChar char="§"/>
                </a:pPr>
                <a:endParaRPr lang="en-US">
                  <a:latin typeface="Arial" pitchFamily="-65" charset="0"/>
                </a:endParaRPr>
              </a:p>
            </p:txBody>
          </p:sp>
          <p:sp>
            <p:nvSpPr>
              <p:cNvPr id="23" name="Wave 22"/>
              <p:cNvSpPr/>
              <p:nvPr/>
            </p:nvSpPr>
            <p:spPr>
              <a:xfrm rot="283878">
                <a:off x="308074" y="1784468"/>
                <a:ext cx="152426" cy="85690"/>
              </a:xfrm>
              <a:prstGeom prst="wav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prstDash val="solid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876" indent="-342876" defTabSz="914336">
                  <a:buFont typeface="Wingdings" pitchFamily="-65" charset="2"/>
                  <a:buChar char="§"/>
                </a:pPr>
                <a:endParaRPr lang="en-US">
                  <a:latin typeface="Arial" pitchFamily="-65" charset="0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flipH="1">
              <a:off x="5883322" y="1359090"/>
              <a:ext cx="1146411" cy="50951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 rot="20137708">
              <a:off x="6034850" y="1458623"/>
              <a:ext cx="740697" cy="23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/>
                <a:t>0.524 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2736" y="4989394"/>
              <a:ext cx="1326544" cy="59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smtClean="0">
                  <a:solidFill>
                    <a:srgbClr val="0000FF"/>
                  </a:solidFill>
                </a:rPr>
                <a:t>PIV camera</a:t>
              </a:r>
              <a:r>
                <a:rPr lang="en-US" i="1">
                  <a:solidFill>
                    <a:srgbClr val="0000FF"/>
                  </a:solidFill>
                </a:rPr>
                <a:t/>
              </a:r>
              <a:br>
                <a:rPr lang="en-US" i="1">
                  <a:solidFill>
                    <a:srgbClr val="0000FF"/>
                  </a:solidFill>
                </a:rPr>
              </a:br>
              <a:r>
                <a:rPr lang="en-US" i="1" smtClean="0">
                  <a:solidFill>
                    <a:srgbClr val="0000FF"/>
                  </a:solidFill>
                </a:rPr>
                <a:t>(velocity)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02940" y="1929807"/>
              <a:ext cx="1429858" cy="59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smtClean="0">
                  <a:solidFill>
                    <a:srgbClr val="0000FF"/>
                  </a:solidFill>
                </a:rPr>
                <a:t>PLIF camera</a:t>
              </a:r>
              <a:br>
                <a:rPr lang="en-US" i="1" smtClean="0">
                  <a:solidFill>
                    <a:srgbClr val="0000FF"/>
                  </a:solidFill>
                </a:rPr>
              </a:br>
              <a:r>
                <a:rPr lang="en-US" i="1" smtClean="0">
                  <a:solidFill>
                    <a:srgbClr val="0000FF"/>
                  </a:solidFill>
                </a:rPr>
                <a:t>(density)</a:t>
              </a:r>
              <a:endParaRPr lang="en-US" i="1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513625" y="2823950"/>
              <a:ext cx="607062" cy="334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mtClean="0"/>
                <a:t>PLIF</a:t>
              </a: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13625" y="3460845"/>
              <a:ext cx="508061" cy="334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mtClean="0"/>
                <a:t>PIV</a:t>
              </a: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91400" y="4724400"/>
              <a:ext cx="1676400" cy="59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i="1" smtClean="0">
                  <a:solidFill>
                    <a:srgbClr val="0000FF"/>
                  </a:solidFill>
                </a:rPr>
                <a:t>negatively buoyant jet</a:t>
              </a:r>
              <a:endParaRPr lang="en-US" i="1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5486400" y="3715603"/>
              <a:ext cx="587990" cy="1313597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4736910" y="1120303"/>
              <a:ext cx="2280227" cy="334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smtClean="0">
                  <a:solidFill>
                    <a:srgbClr val="0000FF"/>
                  </a:solidFill>
                </a:rPr>
                <a:t>dual wavelength laser</a:t>
              </a:r>
              <a:endParaRPr lang="en-US" i="1">
                <a:solidFill>
                  <a:srgbClr val="0000FF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7857697" y="2505502"/>
              <a:ext cx="127379" cy="41966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0" name="Straight Arrow Connector 19"/>
            <p:cNvCxnSpPr>
              <a:stCxn id="16" idx="1"/>
            </p:cNvCxnSpPr>
            <p:nvPr/>
          </p:nvCxnSpPr>
          <p:spPr bwMode="auto">
            <a:xfrm flipH="1" flipV="1">
              <a:off x="6902355" y="4161432"/>
              <a:ext cx="489045" cy="858801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5246425" y="1438751"/>
              <a:ext cx="163776" cy="115204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6314211" y="1279709"/>
            <a:ext cx="2677388" cy="19389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3" tIns="45717" rIns="91433" bIns="45717" rtlCol="0">
            <a:spAutoFit/>
          </a:bodyPr>
          <a:lstStyle/>
          <a:p>
            <a:pPr marL="169863" indent="-169863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10,000 velocity/density fields of the flow per case</a:t>
            </a:r>
          </a:p>
          <a:p>
            <a:pPr marL="169863" indent="-169863">
              <a:spcBef>
                <a:spcPts val="0"/>
              </a:spcBef>
              <a:spcAft>
                <a:spcPts val="0"/>
              </a:spcAft>
            </a:pPr>
            <a:r>
              <a:rPr lang="en-US" i="1" smtClean="0"/>
              <a:t>Re</a:t>
            </a:r>
            <a:r>
              <a:rPr lang="en-US" smtClean="0"/>
              <a:t> = 19,000</a:t>
            </a:r>
          </a:p>
          <a:p>
            <a:pPr marL="169863" indent="-169863">
              <a:spcBef>
                <a:spcPts val="0"/>
              </a:spcBef>
              <a:spcAft>
                <a:spcPts val="0"/>
              </a:spcAft>
            </a:pPr>
            <a:r>
              <a:rPr lang="en-US" i="1" smtClean="0"/>
              <a:t>At</a:t>
            </a:r>
            <a:r>
              <a:rPr lang="en-US" smtClean="0"/>
              <a:t> = 0.1, 0.6</a:t>
            </a:r>
          </a:p>
          <a:p>
            <a:pPr marL="169863" indent="-169863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Resolution ~250 um</a:t>
            </a: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5029200" y="5181600"/>
            <a:ext cx="4267200" cy="132343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91433" tIns="45717" rIns="91433" bIns="4571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/>
              <a:t>Measurements at:</a:t>
            </a:r>
            <a:endParaRPr lang="en-US" b="1"/>
          </a:p>
          <a:p>
            <a:pPr marL="228600" lvl="1" indent="0" eaLnBrk="1" hangingPunct="1">
              <a:spcBef>
                <a:spcPts val="0"/>
              </a:spcBef>
              <a:spcAft>
                <a:spcPts val="0"/>
              </a:spcAft>
              <a:buNone/>
              <a:tabLst>
                <a:tab pos="1430338" algn="l"/>
                <a:tab pos="1604963" algn="l"/>
                <a:tab pos="2005013" algn="l"/>
              </a:tabLst>
            </a:pPr>
            <a:r>
              <a:rPr lang="en-US" i="1" smtClean="0"/>
              <a:t>x</a:t>
            </a:r>
            <a:r>
              <a:rPr lang="en-US" baseline="-25000" smtClean="0"/>
              <a:t>1</a:t>
            </a:r>
            <a:r>
              <a:rPr lang="en-US" i="1" baseline="-25000" smtClean="0"/>
              <a:t> </a:t>
            </a:r>
            <a:r>
              <a:rPr lang="en-US" smtClean="0"/>
              <a:t>/</a:t>
            </a:r>
            <a:r>
              <a:rPr lang="en-US" i="1" smtClean="0"/>
              <a:t>d</a:t>
            </a:r>
            <a:r>
              <a:rPr lang="en-US" i="1" baseline="-25000" smtClean="0"/>
              <a:t>0</a:t>
            </a:r>
            <a:r>
              <a:rPr lang="en-US" i="1" smtClean="0"/>
              <a:t> </a:t>
            </a:r>
            <a:r>
              <a:rPr lang="en-US"/>
              <a:t>= </a:t>
            </a:r>
            <a:r>
              <a:rPr lang="en-US" smtClean="0"/>
              <a:t>½	-	3</a:t>
            </a:r>
            <a:r>
              <a:rPr lang="en-US"/>
              <a:t>	</a:t>
            </a:r>
            <a:r>
              <a:rPr lang="en-US" smtClean="0"/>
              <a:t>: shear</a:t>
            </a:r>
            <a:endParaRPr lang="en-US"/>
          </a:p>
          <a:p>
            <a:pPr marL="228600" lvl="1" indent="0" eaLnBrk="1" hangingPunct="1">
              <a:spcBef>
                <a:spcPts val="0"/>
              </a:spcBef>
              <a:spcAft>
                <a:spcPts val="0"/>
              </a:spcAft>
              <a:buNone/>
              <a:tabLst>
                <a:tab pos="1430338" algn="l"/>
                <a:tab pos="1604963" algn="l"/>
                <a:tab pos="2005013" algn="l"/>
              </a:tabLst>
            </a:pPr>
            <a:r>
              <a:rPr lang="en-US" i="1" smtClean="0"/>
              <a:t>x</a:t>
            </a:r>
            <a:r>
              <a:rPr lang="en-US" baseline="-25000" smtClean="0"/>
              <a:t>1</a:t>
            </a:r>
            <a:r>
              <a:rPr lang="en-US" i="1" baseline="-25000" smtClean="0"/>
              <a:t> </a:t>
            </a:r>
            <a:r>
              <a:rPr lang="en-US" smtClean="0"/>
              <a:t>/</a:t>
            </a:r>
            <a:r>
              <a:rPr lang="en-US" i="1" smtClean="0"/>
              <a:t>d</a:t>
            </a:r>
            <a:r>
              <a:rPr lang="en-US" i="1" baseline="-25000" smtClean="0"/>
              <a:t>0</a:t>
            </a:r>
            <a:r>
              <a:rPr lang="en-US" i="1" smtClean="0"/>
              <a:t> </a:t>
            </a:r>
            <a:r>
              <a:rPr lang="en-US"/>
              <a:t>= </a:t>
            </a:r>
            <a:r>
              <a:rPr lang="en-US" smtClean="0"/>
              <a:t>15	-	18</a:t>
            </a:r>
            <a:r>
              <a:rPr lang="en-US"/>
              <a:t>	</a:t>
            </a:r>
            <a:r>
              <a:rPr lang="en-US" smtClean="0"/>
              <a:t>: buoyancy</a:t>
            </a:r>
          </a:p>
          <a:p>
            <a:pPr marL="228600" lvl="1" indent="0" eaLnBrk="1" hangingPunct="1">
              <a:spcBef>
                <a:spcPts val="0"/>
              </a:spcBef>
              <a:spcAft>
                <a:spcPts val="0"/>
              </a:spcAft>
              <a:buNone/>
              <a:tabLst>
                <a:tab pos="1430338" algn="l"/>
                <a:tab pos="1604963" algn="l"/>
                <a:tab pos="2005013" algn="l"/>
              </a:tabLst>
            </a:pPr>
            <a:r>
              <a:rPr lang="en-US" i="1"/>
              <a:t>x</a:t>
            </a:r>
            <a:r>
              <a:rPr lang="en-US" baseline="-25000"/>
              <a:t>1</a:t>
            </a:r>
            <a:r>
              <a:rPr lang="en-US" i="1" baseline="-25000"/>
              <a:t> </a:t>
            </a:r>
            <a:r>
              <a:rPr lang="en-US" smtClean="0"/>
              <a:t>/</a:t>
            </a:r>
            <a:r>
              <a:rPr lang="en-US" i="1" smtClean="0"/>
              <a:t>d</a:t>
            </a:r>
            <a:r>
              <a:rPr lang="en-US" i="1" baseline="-25000" smtClean="0"/>
              <a:t>0</a:t>
            </a:r>
            <a:r>
              <a:rPr lang="en-US" i="1" smtClean="0"/>
              <a:t> </a:t>
            </a:r>
            <a:r>
              <a:rPr lang="en-US"/>
              <a:t>= </a:t>
            </a:r>
            <a:r>
              <a:rPr lang="en-US" smtClean="0"/>
              <a:t>29	-	31</a:t>
            </a:r>
            <a:r>
              <a:rPr lang="en-US"/>
              <a:t>	</a:t>
            </a:r>
            <a:r>
              <a:rPr lang="en-US" smtClean="0"/>
              <a:t>: fully developed</a:t>
            </a:r>
            <a:r>
              <a:rPr lang="en-US"/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257491"/>
            <a:ext cx="1143000" cy="51549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4" name="Picture 33" descr="example_contrast_adjusted_piv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67" b="8333"/>
          <a:stretch/>
        </p:blipFill>
        <p:spPr>
          <a:xfrm>
            <a:off x="4648200" y="3943290"/>
            <a:ext cx="1143000" cy="533400"/>
          </a:xfrm>
          <a:prstGeom prst="rect">
            <a:avLst/>
          </a:prstGeom>
          <a:ln w="38100" cmpd="dbl">
            <a:solidFill>
              <a:srgbClr val="FF0000"/>
            </a:solidFill>
            <a:prstDash val="solid"/>
          </a:ln>
        </p:spPr>
      </p:pic>
      <p:cxnSp>
        <p:nvCxnSpPr>
          <p:cNvPr id="37" name="Straight Connector 36"/>
          <p:cNvCxnSpPr/>
          <p:nvPr/>
        </p:nvCxnSpPr>
        <p:spPr bwMode="auto">
          <a:xfrm flipV="1">
            <a:off x="2895600" y="3790890"/>
            <a:ext cx="1752600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2895600" y="3867090"/>
            <a:ext cx="1752600" cy="6096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603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</a:t>
            </a:r>
            <a:r>
              <a:rPr lang="en-US" smtClean="0">
                <a:solidFill>
                  <a:schemeClr val="tx1"/>
                </a:solidFill>
              </a:rPr>
              <a:t>locations were selected to highlight the spatial evolution of the physics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0" y="1524001"/>
            <a:ext cx="3269661" cy="4848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95819"/>
            <a:ext cx="4058495" cy="2172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07" y="2656941"/>
            <a:ext cx="4223189" cy="2191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428" y="4638139"/>
            <a:ext cx="4297954" cy="20921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55321"/>
            <a:ext cx="48274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dirty="0" err="1">
                <a:solidFill>
                  <a:schemeClr val="bg1"/>
                </a:solidFill>
              </a:rPr>
              <a:t>Charonko</a:t>
            </a:r>
            <a:r>
              <a:rPr lang="en-US" sz="1000" b="1" dirty="0">
                <a:solidFill>
                  <a:schemeClr val="bg1"/>
                </a:solidFill>
              </a:rPr>
              <a:t> and Vlachos, </a:t>
            </a:r>
            <a:r>
              <a:rPr lang="en-US" sz="1000" b="1" i="1" dirty="0">
                <a:solidFill>
                  <a:schemeClr val="bg1"/>
                </a:solidFill>
              </a:rPr>
              <a:t>Meas. Sci. Technol.</a:t>
            </a:r>
            <a:r>
              <a:rPr lang="en-US" sz="1000" b="1" dirty="0">
                <a:solidFill>
                  <a:schemeClr val="bg1"/>
                </a:solidFill>
              </a:rPr>
              <a:t>, 24 (6), p. 065301, 2013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At full resolution (~41,000 data sites), the fine detail of the interaction between the density and velocity are clear allowing determination of transport coefficients through correlations</a:t>
            </a:r>
            <a:endParaRPr lang="en-US" sz="20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ector and rho contour EXTRA LARGE - frame 0006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119482"/>
          </a:xfrm>
          <a:prstGeom prst="rect">
            <a:avLst/>
          </a:prstGeom>
        </p:spPr>
      </p:pic>
      <p:pic>
        <p:nvPicPr>
          <p:cNvPr id="6" name="Picture 5" descr="vector and rho contour EXTRA LARGE CLOSE UP - frame 0006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49747"/>
            <a:ext cx="7258320" cy="3408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2209800"/>
            <a:ext cx="2209800" cy="990600"/>
          </a:xfrm>
          <a:prstGeom prst="rect">
            <a:avLst/>
          </a:prstGeom>
          <a:ln w="25400">
            <a:solidFill>
              <a:srgbClr val="FF0000"/>
            </a:solidFill>
            <a:prstDash val="solid"/>
          </a:ln>
        </p:spPr>
        <p:txBody>
          <a:bodyPr vert="horz" wrap="square" lIns="91433" tIns="45717" rIns="91433" bIns="45717" numCol="1" rtlCol="0" anchor="t" anchorCtr="0" compatLnSpc="1">
            <a:prstTxWarp prst="textNoShape">
              <a:avLst/>
            </a:prstTxWarp>
          </a:bodyPr>
          <a:lstStyle/>
          <a:p>
            <a:pPr marL="342876" indent="-342876" defTabSz="914336">
              <a:buFont typeface="Wingdings" pitchFamily="-65" charset="2"/>
              <a:buChar char="§"/>
            </a:pPr>
            <a:endParaRPr lang="en-US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3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610600" cy="1143000"/>
          </a:xfrm>
        </p:spPr>
        <p:txBody>
          <a:bodyPr/>
          <a:lstStyle/>
          <a:p>
            <a:r>
              <a:rPr lang="en-US" smtClean="0"/>
              <a:t>Variable density effects cause the </a:t>
            </a:r>
            <a:r>
              <a:rPr lang="en-US" u="sng" smtClean="0"/>
              <a:t>production</a:t>
            </a:r>
            <a:r>
              <a:rPr lang="en-US" smtClean="0"/>
              <a:t> of turbulent fluctuations (Reynolds stress) and additional mass flux</a:t>
            </a:r>
            <a:endParaRPr lang="en-US" i="1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47800"/>
            <a:ext cx="8229600" cy="4563533"/>
          </a:xfrm>
        </p:spPr>
        <p:txBody>
          <a:bodyPr/>
          <a:lstStyle/>
          <a:p>
            <a:r>
              <a:rPr lang="en-US" u="sng" smtClean="0"/>
              <a:t>Reynolds Stress</a:t>
            </a:r>
            <a:r>
              <a:rPr lang="en-US" smtClean="0"/>
              <a:t>, </a:t>
            </a:r>
            <a:r>
              <a:rPr lang="en-US" i="1" err="1" smtClean="0"/>
              <a:t>R</a:t>
            </a:r>
            <a:r>
              <a:rPr lang="en-US" i="1" baseline="-25000" err="1" smtClean="0"/>
              <a:t>ik</a:t>
            </a:r>
            <a:endParaRPr lang="en-US" i="1" baseline="-25000" smtClean="0"/>
          </a:p>
          <a:p>
            <a:endParaRPr lang="en-US" sz="2400"/>
          </a:p>
          <a:p>
            <a:endParaRPr lang="en-US" sz="2400" smtClean="0"/>
          </a:p>
          <a:p>
            <a:pPr marL="0" indent="0">
              <a:buNone/>
            </a:pPr>
            <a:endParaRPr lang="en-US" sz="2400" smtClean="0"/>
          </a:p>
          <a:p>
            <a:pPr marL="0" indent="0">
              <a:buNone/>
            </a:pPr>
            <a:endParaRPr lang="en-US" sz="2400" smtClean="0"/>
          </a:p>
          <a:p>
            <a:r>
              <a:rPr lang="en-US" u="sng" smtClean="0"/>
              <a:t>Turbulent Mass Flux</a:t>
            </a:r>
            <a:r>
              <a:rPr lang="en-US" smtClean="0"/>
              <a:t>, </a:t>
            </a:r>
          </a:p>
          <a:p>
            <a:endParaRPr lang="en-US" sz="2400" smtClean="0"/>
          </a:p>
          <a:p>
            <a:pPr marL="0" indent="0">
              <a:buNone/>
            </a:pPr>
            <a:endParaRPr lang="en-US" sz="2400" smtClean="0"/>
          </a:p>
          <a:p>
            <a:pPr marL="0" indent="0">
              <a:buNone/>
            </a:pPr>
            <a:endParaRPr lang="en-US" sz="2400" smtClean="0"/>
          </a:p>
          <a:p>
            <a:r>
              <a:rPr lang="en-US" u="sng" smtClean="0"/>
              <a:t>Density-Specific Volume covariance</a:t>
            </a:r>
            <a:r>
              <a:rPr lang="en-US" smtClean="0"/>
              <a:t>, </a:t>
            </a:r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017659"/>
              </p:ext>
            </p:extLst>
          </p:nvPr>
        </p:nvGraphicFramePr>
        <p:xfrm>
          <a:off x="6096000" y="3771900"/>
          <a:ext cx="1016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" name="Equation" r:id="rId3" imgW="101600" imgH="152400" progId="Equation.DSMT4">
                  <p:embed/>
                </p:oleObj>
              </mc:Choice>
              <mc:Fallback>
                <p:oleObj name="Equation" r:id="rId3" imgW="1016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3771900"/>
                        <a:ext cx="1016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557251"/>
              </p:ext>
            </p:extLst>
          </p:nvPr>
        </p:nvGraphicFramePr>
        <p:xfrm>
          <a:off x="276226" y="1905000"/>
          <a:ext cx="86487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" name="Equation" r:id="rId5" imgW="5765800" imgH="850900" progId="Equation.DSMT4">
                  <p:embed/>
                </p:oleObj>
              </mc:Choice>
              <mc:Fallback>
                <p:oleObj name="Equation" r:id="rId5" imgW="5765800" imgH="850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226" y="1905000"/>
                        <a:ext cx="8648700" cy="127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530585"/>
              </p:ext>
            </p:extLst>
          </p:nvPr>
        </p:nvGraphicFramePr>
        <p:xfrm>
          <a:off x="304800" y="3981450"/>
          <a:ext cx="83248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" name="Equation" r:id="rId7" imgW="5549900" imgH="495300" progId="Equation.DSMT4">
                  <p:embed/>
                </p:oleObj>
              </mc:Choice>
              <mc:Fallback>
                <p:oleObj name="Equation" r:id="rId7" imgW="55499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3981450"/>
                        <a:ext cx="832485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318517"/>
              </p:ext>
            </p:extLst>
          </p:nvPr>
        </p:nvGraphicFramePr>
        <p:xfrm>
          <a:off x="1066800" y="5638800"/>
          <a:ext cx="5564909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" name="Equation" r:id="rId9" imgW="3060700" imgH="419100" progId="Equation.DSMT4">
                  <p:embed/>
                </p:oleObj>
              </mc:Choice>
              <mc:Fallback>
                <p:oleObj name="Equation" r:id="rId9" imgW="3060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800" y="5638800"/>
                        <a:ext cx="5564909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210472"/>
              </p:ext>
            </p:extLst>
          </p:nvPr>
        </p:nvGraphicFramePr>
        <p:xfrm>
          <a:off x="7772400" y="5943600"/>
          <a:ext cx="12842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" name="Equation" r:id="rId11" imgW="673100" imgH="203200" progId="Equation.DSMT4">
                  <p:embed/>
                </p:oleObj>
              </mc:Choice>
              <mc:Fallback>
                <p:oleObj name="Equation" r:id="rId11" imgW="673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72400" y="5943600"/>
                        <a:ext cx="1284287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993854"/>
              </p:ext>
            </p:extLst>
          </p:nvPr>
        </p:nvGraphicFramePr>
        <p:xfrm>
          <a:off x="3153908" y="3505200"/>
          <a:ext cx="1676400" cy="44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" name="Equation" r:id="rId13" imgW="1092200" imgH="292100" progId="Equation.DSMT4">
                  <p:embed/>
                </p:oleObj>
              </mc:Choice>
              <mc:Fallback>
                <p:oleObj name="Equation" r:id="rId13" imgW="10922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53908" y="3505200"/>
                        <a:ext cx="1676400" cy="448340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133600" y="1905000"/>
            <a:ext cx="1981200" cy="685800"/>
          </a:xfrm>
          <a:prstGeom prst="rect">
            <a:avLst/>
          </a:prstGeom>
          <a:ln w="25400">
            <a:solidFill>
              <a:srgbClr val="0000FF"/>
            </a:solidFill>
            <a:prstDash val="solid"/>
          </a:ln>
        </p:spPr>
        <p:txBody>
          <a:bodyPr vert="horz" wrap="square" lIns="91433" tIns="45717" rIns="91433" bIns="45717" numCol="1" rtlCol="0" anchor="t" anchorCtr="0" compatLnSpc="1">
            <a:prstTxWarp prst="textNoShape">
              <a:avLst/>
            </a:prstTxWarp>
          </a:bodyPr>
          <a:lstStyle/>
          <a:p>
            <a:pPr marL="342876" indent="-342876" defTabSz="914336">
              <a:buFont typeface="Wingdings" pitchFamily="-65" charset="2"/>
              <a:buChar char="§"/>
            </a:pPr>
            <a:endParaRPr lang="en-US">
              <a:latin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33600" y="3962400"/>
            <a:ext cx="1219200" cy="685800"/>
          </a:xfrm>
          <a:prstGeom prst="ellipse">
            <a:avLst/>
          </a:prstGeom>
          <a:ln w="25400">
            <a:solidFill>
              <a:srgbClr val="FF6600"/>
            </a:solidFill>
            <a:prstDash val="solid"/>
          </a:ln>
        </p:spPr>
        <p:txBody>
          <a:bodyPr vert="horz" wrap="square" lIns="91433" tIns="45717" rIns="91433" bIns="45717" numCol="1" rtlCol="0" anchor="t" anchorCtr="0" compatLnSpc="1">
            <a:prstTxWarp prst="textNoShape">
              <a:avLst/>
            </a:prstTxWarp>
          </a:bodyPr>
          <a:lstStyle/>
          <a:p>
            <a:pPr marL="342876" indent="-342876" defTabSz="914336">
              <a:buFont typeface="Wingdings" pitchFamily="-65" charset="2"/>
              <a:buChar char="§"/>
            </a:pPr>
            <a:endParaRPr lang="en-US">
              <a:solidFill>
                <a:srgbClr val="FF6600"/>
              </a:solidFill>
              <a:latin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54108" y="5164666"/>
            <a:ext cx="1494292" cy="533400"/>
          </a:xfrm>
          <a:prstGeom prst="ellipse">
            <a:avLst/>
          </a:prstGeom>
          <a:ln w="25400">
            <a:solidFill>
              <a:srgbClr val="FF6600"/>
            </a:solidFill>
            <a:prstDash val="solid"/>
          </a:ln>
        </p:spPr>
        <p:txBody>
          <a:bodyPr vert="horz" wrap="square" lIns="91433" tIns="45717" rIns="91433" bIns="45717" numCol="1" rtlCol="0" anchor="t" anchorCtr="0" compatLnSpc="1">
            <a:prstTxWarp prst="textNoShape">
              <a:avLst/>
            </a:prstTxWarp>
          </a:bodyPr>
          <a:lstStyle/>
          <a:p>
            <a:pPr marL="342876" indent="-342876" defTabSz="914336">
              <a:buFont typeface="Wingdings" pitchFamily="-65" charset="2"/>
              <a:buChar char="§"/>
            </a:pPr>
            <a:endParaRPr lang="en-US">
              <a:solidFill>
                <a:srgbClr val="FF6600"/>
              </a:solidFill>
              <a:latin typeface="Arial" pitchFamily="-65" charset="0"/>
            </a:endParaRPr>
          </a:p>
        </p:txBody>
      </p:sp>
      <p:cxnSp>
        <p:nvCxnSpPr>
          <p:cNvPr id="17" name="Straight Arrow Connector 16"/>
          <p:cNvCxnSpPr>
            <a:stCxn id="15" idx="1"/>
            <a:endCxn id="14" idx="5"/>
          </p:cNvCxnSpPr>
          <p:nvPr/>
        </p:nvCxnSpPr>
        <p:spPr bwMode="auto">
          <a:xfrm flipH="1" flipV="1">
            <a:off x="3174252" y="4547767"/>
            <a:ext cx="1798690" cy="695014"/>
          </a:xfrm>
          <a:prstGeom prst="straightConnector1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3" idx="0"/>
            <a:endCxn id="6" idx="2"/>
          </p:cNvCxnSpPr>
          <p:nvPr/>
        </p:nvCxnSpPr>
        <p:spPr bwMode="auto">
          <a:xfrm flipH="1" flipV="1">
            <a:off x="3124200" y="2590800"/>
            <a:ext cx="867908" cy="9144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64035"/>
              </p:ext>
            </p:extLst>
          </p:nvPr>
        </p:nvGraphicFramePr>
        <p:xfrm>
          <a:off x="4800600" y="5240866"/>
          <a:ext cx="12954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" name="Equation" r:id="rId15" imgW="863600" imgH="241300" progId="Equation.DSMT4">
                  <p:embed/>
                </p:oleObj>
              </mc:Choice>
              <mc:Fallback>
                <p:oleObj name="Equation" r:id="rId15" imgW="863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00600" y="5240866"/>
                        <a:ext cx="1295400" cy="361950"/>
                      </a:xfrm>
                      <a:prstGeom prst="rect">
                        <a:avLst/>
                      </a:prstGeom>
                      <a:ln w="28575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152400" y="6611779"/>
            <a:ext cx="838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</a:rPr>
              <a:t>Schwarzkopf, </a:t>
            </a:r>
            <a:r>
              <a:rPr lang="en-US" sz="1000" err="1">
                <a:solidFill>
                  <a:srgbClr val="FFFFFF"/>
                </a:solidFill>
              </a:rPr>
              <a:t>Livescu</a:t>
            </a:r>
            <a:r>
              <a:rPr lang="en-US" sz="1000">
                <a:solidFill>
                  <a:srgbClr val="FFFFFF"/>
                </a:solidFill>
              </a:rPr>
              <a:t>, Gore, </a:t>
            </a:r>
            <a:r>
              <a:rPr lang="en-US" sz="1000" err="1">
                <a:solidFill>
                  <a:srgbClr val="FFFFFF"/>
                </a:solidFill>
              </a:rPr>
              <a:t>Rauenzahn</a:t>
            </a:r>
            <a:r>
              <a:rPr lang="en-US" sz="1000">
                <a:solidFill>
                  <a:srgbClr val="FFFFFF"/>
                </a:solidFill>
              </a:rPr>
              <a:t>, </a:t>
            </a:r>
            <a:r>
              <a:rPr lang="en-US" sz="1000" err="1">
                <a:solidFill>
                  <a:srgbClr val="FFFFFF"/>
                </a:solidFill>
              </a:rPr>
              <a:t>Ristorcelli</a:t>
            </a:r>
            <a:r>
              <a:rPr lang="en-US" sz="1000">
                <a:solidFill>
                  <a:srgbClr val="FFFFFF"/>
                </a:solidFill>
              </a:rPr>
              <a:t>, “Application of a </a:t>
            </a:r>
            <a:r>
              <a:rPr lang="en-US" sz="1000" smtClean="0">
                <a:solidFill>
                  <a:srgbClr val="FFFFFF"/>
                </a:solidFill>
              </a:rPr>
              <a:t>2nd-</a:t>
            </a:r>
            <a:r>
              <a:rPr lang="en-US" sz="1000">
                <a:solidFill>
                  <a:srgbClr val="FFFFFF"/>
                </a:solidFill>
              </a:rPr>
              <a:t>moment closure </a:t>
            </a:r>
            <a:r>
              <a:rPr lang="en-US" sz="1000" smtClean="0">
                <a:solidFill>
                  <a:srgbClr val="FFFFFF"/>
                </a:solidFill>
              </a:rPr>
              <a:t>model…,</a:t>
            </a:r>
            <a:r>
              <a:rPr lang="en-US" sz="1000">
                <a:solidFill>
                  <a:srgbClr val="FFFFFF"/>
                </a:solidFill>
              </a:rPr>
              <a:t>”  J. of Turbulence, 12(29), 2011.</a:t>
            </a:r>
          </a:p>
        </p:txBody>
      </p:sp>
    </p:spTree>
    <p:extLst>
      <p:ext uri="{BB962C8B-B14F-4D97-AF65-F5344CB8AC3E}">
        <p14:creationId xmlns:p14="http://schemas.microsoft.com/office/powerpoint/2010/main" val="29018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DPF-template">
  <a:themeElements>
    <a:clrScheme name="LANL2015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251D7C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 presentation template.potx [Read-Only]" id="{72413FFE-99BE-4A9D-904F-F0E8BB7FF5AD}" vid="{797058BF-82E6-4986-82DC-528283CB33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hedpf_opening_2016 presentation template</Template>
  <TotalTime>1992</TotalTime>
  <Words>3290</Words>
  <Application>Microsoft Macintosh PowerPoint</Application>
  <PresentationFormat>On-screen Show (4:3)</PresentationFormat>
  <Paragraphs>520</Paragraphs>
  <Slides>54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Arial</vt:lpstr>
      <vt:lpstr>Calibri</vt:lpstr>
      <vt:lpstr>Cambria Math</vt:lpstr>
      <vt:lpstr>Fira Sans</vt:lpstr>
      <vt:lpstr>Helvetica</vt:lpstr>
      <vt:lpstr>Mangal</vt:lpstr>
      <vt:lpstr>MS PGothic</vt:lpstr>
      <vt:lpstr>ＭＳ Ｐゴシック</vt:lpstr>
      <vt:lpstr>Myriad Pro</vt:lpstr>
      <vt:lpstr>Symbol</vt:lpstr>
      <vt:lpstr>Times New Roman</vt:lpstr>
      <vt:lpstr>Wingdings</vt:lpstr>
      <vt:lpstr>HEDPF-template</vt:lpstr>
      <vt:lpstr>Equation</vt:lpstr>
      <vt:lpstr>High Energy Density Plasmas &amp; Fluids at LANL</vt:lpstr>
      <vt:lpstr>LANL has a diverse program of High Energy Density Physics and Fluids (HEDP&amp;F) research</vt:lpstr>
      <vt:lpstr>LANL’s HEDP&amp;F Capability integrates theory, simulation, and experiment for maximal impact</vt:lpstr>
      <vt:lpstr>Los Alamos fluids teams work together to prioritize the physics issues that are most impactful to our programs</vt:lpstr>
      <vt:lpstr>Buoyant jets in a co-flow are used to test models and search for new physical insights</vt:lpstr>
      <vt:lpstr>The Turbulent Mixing Tunnel and diagnostics let us capture the evolution of the inhomogeneities of buoyant jet flows</vt:lpstr>
      <vt:lpstr>Three locations were selected to highlight the spatial evolution of the physics </vt:lpstr>
      <vt:lpstr>At full resolution (~41,000 data sites), the fine detail of the interaction between the density and velocity are clear allowing determination of transport coefficients through correlations</vt:lpstr>
      <vt:lpstr>Variable density effects cause the production of turbulent fluctuations (Reynolds stress) and additional mass flux</vt:lpstr>
      <vt:lpstr>Even with simplified models, agreement with some turbulence quantities is good</vt:lpstr>
      <vt:lpstr>The Vertical Shock-Tube (VST) is LANL’s premier facility for studying the effect of Mach Number and Initial Conditions on RMI</vt:lpstr>
      <vt:lpstr>The current setup provides three-distinct regimes of quantifiable and reproducible initial conditions (ICs) that can be used directly for modeling and simulation</vt:lpstr>
      <vt:lpstr>The initial condition are amplified by the RMI in density and velocity fluctuations.  The VST has the spatial resolution to calculate turbulent statistics as well.</vt:lpstr>
      <vt:lpstr>Richtmyer-Meshkov instability research highlights the connections between theory, modeling, computation and experiment.  </vt:lpstr>
      <vt:lpstr>The LANL/ASC Code FLAG is being used to do scale-resolving (LES) calculations of the VST.  FLAG enables the user to easily initialize many types of perturbations.</vt:lpstr>
      <vt:lpstr>FLAG simulations reproduce the qualitative features of the VST initial conditions.  3D calculations on CIELO helped us understand some experimental observations</vt:lpstr>
      <vt:lpstr>High energy density (HED) conditions are found throughout the universe*</vt:lpstr>
      <vt:lpstr>Ablation is used to create HED conditions – the “rocket” effect is driven by conservation of momentum</vt:lpstr>
      <vt:lpstr>Laser ablation applies pressure to the targets through the “rocket” effect</vt:lpstr>
      <vt:lpstr>The presence of a plasma modifies the dispersion relationship of electromagnetic waves</vt:lpstr>
      <vt:lpstr>Intense lasers or x-rays interacting with the target produce shock waves through ablation </vt:lpstr>
      <vt:lpstr>The counter-propagating (CP) shear campaign is extending shear instability and turbulence experiments into the high-energy-density (HED) regime</vt:lpstr>
      <vt:lpstr>The experiment geometry reduces the model complexity using pressure-balanced, semi-to-fully supported, anti-symmetric flows</vt:lpstr>
      <vt:lpstr>The experiment geometry reduces the model complexity using pressure-balanced, semi-to-fully supported, anti-symmetric flows</vt:lpstr>
      <vt:lpstr>The experiment is diagnosed with radiography in geometry similar to that used in many canonical fluid shear experiments</vt:lpstr>
      <vt:lpstr>NIF Shear experiments produced the first observations of emergent coherent rollers associated with KH mixing in the HED regime</vt:lpstr>
      <vt:lpstr>NIF Shear experiments produced the first observations of emergent coherent rollers associated with KH mixing in the HED regime</vt:lpstr>
      <vt:lpstr>The periodicity of thestreamwise and spanwise structures provide estimates of fluctuating velocity data otherwise unobtainable in the HED environment</vt:lpstr>
      <vt:lpstr>An advantage of initially solid targets is the capability to engineer a variety of complicated boundary profiles to test experiment sensitivity to initial conditions  </vt:lpstr>
      <vt:lpstr>LANL Inertial Confinement Fusion Uses 3 Threads to Support Stewardship</vt:lpstr>
      <vt:lpstr>LANL RAGE Code Now Used Routinely After Long Investment by ICF and Science</vt:lpstr>
      <vt:lpstr>LANL’s Ignition Science Goal Is To Achieve “1D Performance” Using 3 Platforms</vt:lpstr>
      <vt:lpstr>The National Indirect Drive Program Will Span Parameter Space</vt:lpstr>
      <vt:lpstr>Implosion symmetry has been identified as  an important degradation mechanism for NIF ICF implosions</vt:lpstr>
      <vt:lpstr>PowerPoint Presentation</vt:lpstr>
      <vt:lpstr>Hydro-growth radiography (HGR) data demonstrate the advantage of Be ablators for controlling ablation front hydrodynamic instability growth</vt:lpstr>
      <vt:lpstr>PowerPoint Presentation</vt:lpstr>
      <vt:lpstr>Experiments at a case-to-capsule ratio of 4.2 show good agreement with simulations</vt:lpstr>
      <vt:lpstr>PowerPoint Presentation</vt:lpstr>
      <vt:lpstr>Wetted Foam Experiments Test Convergence Effects and Hot-Spot Formation</vt:lpstr>
      <vt:lpstr>A liquid DT layer (wetted CH foam) allows for a higher vapor density compared to a DT ice layer.  This provides flexibility in hot spot CR.      </vt:lpstr>
      <vt:lpstr>In a 1D world, TN yield increases as CR increases.   The predicted 1D yield for a DT ice layer is 18 MJ – we are looking for where performance starts to deviate from 1-D</vt:lpstr>
      <vt:lpstr>The LLNL code Hydra1 and the LANL code Rage2 are being used to simulate and understand the wetted foam experiments.  The April 21 experiment performed reasonably close to expectations.   </vt:lpstr>
      <vt:lpstr>In the DT, CR=12 shot, material from the 30 mm dia. fill tube is simulated to enter the hot spot</vt:lpstr>
      <vt:lpstr>LANL is Building 2 of 8 Transformative Diagnostics To Understanding of Stagnation &amp; Burn</vt:lpstr>
      <vt:lpstr>LANL has a diverse program of High Energy Density Physics and Fluids (HEDP&amp;F) research</vt:lpstr>
      <vt:lpstr>Backup</vt:lpstr>
      <vt:lpstr>The first experiment Showed That Be Capsules Work and the Hohlraum Is the Problem</vt:lpstr>
      <vt:lpstr>Poor shape control is evident in images of x ray self-emission for small case-to-capsule ratios</vt:lpstr>
      <vt:lpstr>The NIF Shear phenomenology also includes spanwise periodic ‘ribs’ associated with secondary shear instabilities  </vt:lpstr>
      <vt:lpstr>The Turbulent Mixing Tunnel is designed to study subsonic, variable-density mixing in many flow conditions</vt:lpstr>
      <vt:lpstr>We are comparing this data to simulations in the LANL hydrocode RAGE</vt:lpstr>
      <vt:lpstr>Double shell targets provide a different path to ignition than single shell ones – volume ignition</vt:lpstr>
      <vt:lpstr>Double Shell Capsules Reduce Convergence, Change Hot-Spot Formation</vt:lpstr>
    </vt:vector>
  </TitlesOfParts>
  <Company>LANL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Sarrao, John Louis</dc:creator>
  <cp:lastModifiedBy>dmey@lanl.gov</cp:lastModifiedBy>
  <cp:revision>82</cp:revision>
  <cp:lastPrinted>2016-11-14T15:16:34Z</cp:lastPrinted>
  <dcterms:created xsi:type="dcterms:W3CDTF">2016-05-23T03:13:40Z</dcterms:created>
  <dcterms:modified xsi:type="dcterms:W3CDTF">2016-11-27T19:41:11Z</dcterms:modified>
</cp:coreProperties>
</file>