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mpeg" ContentType="video/mpeg"/>
  <Default Extension="jpeg" ContentType="image/jpeg"/>
  <Default Extension="wmf" ContentType="image/x-wmf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avi" ContentType="video/avi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0" r:id="rId2"/>
  </p:sldMasterIdLst>
  <p:notesMasterIdLst>
    <p:notesMasterId r:id="rId52"/>
  </p:notesMasterIdLst>
  <p:handoutMasterIdLst>
    <p:handoutMasterId r:id="rId53"/>
  </p:handoutMasterIdLst>
  <p:sldIdLst>
    <p:sldId id="562" r:id="rId3"/>
    <p:sldId id="594" r:id="rId4"/>
    <p:sldId id="670" r:id="rId5"/>
    <p:sldId id="676" r:id="rId6"/>
    <p:sldId id="677" r:id="rId7"/>
    <p:sldId id="678" r:id="rId8"/>
    <p:sldId id="679" r:id="rId9"/>
    <p:sldId id="680" r:id="rId10"/>
    <p:sldId id="681" r:id="rId11"/>
    <p:sldId id="682" r:id="rId12"/>
    <p:sldId id="699" r:id="rId13"/>
    <p:sldId id="595" r:id="rId14"/>
    <p:sldId id="626" r:id="rId15"/>
    <p:sldId id="684" r:id="rId16"/>
    <p:sldId id="685" r:id="rId17"/>
    <p:sldId id="686" r:id="rId18"/>
    <p:sldId id="687" r:id="rId19"/>
    <p:sldId id="688" r:id="rId20"/>
    <p:sldId id="619" r:id="rId21"/>
    <p:sldId id="659" r:id="rId22"/>
    <p:sldId id="660" r:id="rId23"/>
    <p:sldId id="690" r:id="rId24"/>
    <p:sldId id="691" r:id="rId25"/>
    <p:sldId id="661" r:id="rId26"/>
    <p:sldId id="662" r:id="rId27"/>
    <p:sldId id="692" r:id="rId28"/>
    <p:sldId id="582" r:id="rId29"/>
    <p:sldId id="622" r:id="rId30"/>
    <p:sldId id="623" r:id="rId31"/>
    <p:sldId id="624" r:id="rId32"/>
    <p:sldId id="625" r:id="rId33"/>
    <p:sldId id="702" r:id="rId34"/>
    <p:sldId id="600" r:id="rId35"/>
    <p:sldId id="599" r:id="rId36"/>
    <p:sldId id="597" r:id="rId37"/>
    <p:sldId id="602" r:id="rId38"/>
    <p:sldId id="604" r:id="rId39"/>
    <p:sldId id="605" r:id="rId40"/>
    <p:sldId id="606" r:id="rId41"/>
    <p:sldId id="603" r:id="rId42"/>
    <p:sldId id="609" r:id="rId43"/>
    <p:sldId id="610" r:id="rId44"/>
    <p:sldId id="611" r:id="rId45"/>
    <p:sldId id="613" r:id="rId46"/>
    <p:sldId id="616" r:id="rId47"/>
    <p:sldId id="614" r:id="rId48"/>
    <p:sldId id="617" r:id="rId49"/>
    <p:sldId id="703" r:id="rId50"/>
    <p:sldId id="592" r:id="rId51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000099"/>
    <a:srgbClr val="FCD3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3343" autoAdjust="0"/>
    <p:restoredTop sz="88933" autoAdjust="0"/>
  </p:normalViewPr>
  <p:slideViewPr>
    <p:cSldViewPr snapToGrid="0">
      <p:cViewPr>
        <p:scale>
          <a:sx n="74" d="100"/>
          <a:sy n="74" d="100"/>
        </p:scale>
        <p:origin x="-1128" y="34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5427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3" d="100"/>
        <a:sy n="53" d="100"/>
      </p:scale>
      <p:origin x="0" y="2390"/>
    </p:cViewPr>
  </p:sorterViewPr>
  <p:notesViewPr>
    <p:cSldViewPr snapToGrid="0">
      <p:cViewPr varScale="1">
        <p:scale>
          <a:sx n="82" d="100"/>
          <a:sy n="82" d="100"/>
        </p:scale>
        <p:origin x="-1794" y="-78"/>
      </p:cViewPr>
      <p:guideLst>
        <p:guide orient="horz" pos="2928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E:\PVK%20torch\Experiments\Experiments%20Data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C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lang="en-CA"/>
            </a:pPr>
            <a:r>
              <a:rPr lang="en-US" sz="1400" b="0" dirty="0" smtClean="0"/>
              <a:t>I-V characteristics</a:t>
            </a:r>
            <a:endParaRPr lang="en-US" sz="1400" b="0" dirty="0"/>
          </a:p>
        </c:rich>
      </c:tx>
      <c:layout/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High power torch</c:v>
          </c:tx>
          <c:spPr>
            <a:ln w="28575">
              <a:noFill/>
            </a:ln>
          </c:spPr>
          <c:marker>
            <c:symbol val="circle"/>
            <c:size val="4"/>
            <c:spPr>
              <a:ln w="25400"/>
            </c:spPr>
          </c:marker>
          <c:xVal>
            <c:numRef>
              <c:f>'I-V graph'!$C$90:$C$96</c:f>
              <c:numCache>
                <c:formatCode>General</c:formatCode>
                <c:ptCount val="7"/>
                <c:pt idx="0">
                  <c:v>400</c:v>
                </c:pt>
                <c:pt idx="1">
                  <c:v>350</c:v>
                </c:pt>
                <c:pt idx="2">
                  <c:v>300</c:v>
                </c:pt>
                <c:pt idx="3">
                  <c:v>300</c:v>
                </c:pt>
                <c:pt idx="4">
                  <c:v>250</c:v>
                </c:pt>
                <c:pt idx="5">
                  <c:v>220</c:v>
                </c:pt>
                <c:pt idx="6">
                  <c:v>200</c:v>
                </c:pt>
              </c:numCache>
            </c:numRef>
          </c:xVal>
          <c:yVal>
            <c:numRef>
              <c:f>'I-V graph'!$D$90:$D$96</c:f>
              <c:numCache>
                <c:formatCode>General</c:formatCode>
                <c:ptCount val="7"/>
                <c:pt idx="0">
                  <c:v>246</c:v>
                </c:pt>
                <c:pt idx="1">
                  <c:v>260</c:v>
                </c:pt>
                <c:pt idx="2">
                  <c:v>262</c:v>
                </c:pt>
                <c:pt idx="3">
                  <c:v>253</c:v>
                </c:pt>
                <c:pt idx="4">
                  <c:v>269</c:v>
                </c:pt>
                <c:pt idx="5">
                  <c:v>286</c:v>
                </c:pt>
                <c:pt idx="6">
                  <c:v>297</c:v>
                </c:pt>
              </c:numCache>
            </c:numRef>
          </c:yVal>
          <c:smooth val="0"/>
        </c:ser>
        <c:ser>
          <c:idx val="1"/>
          <c:order val="1"/>
          <c:tx>
            <c:v>Low power torch</c:v>
          </c:tx>
          <c:spPr>
            <a:ln w="28575">
              <a:noFill/>
            </a:ln>
          </c:spPr>
          <c:marker>
            <c:symbol val="square"/>
            <c:size val="4"/>
          </c:marker>
          <c:xVal>
            <c:numRef>
              <c:f>'I-V graph'!$C$67:$C$70</c:f>
              <c:numCache>
                <c:formatCode>General</c:formatCode>
                <c:ptCount val="4"/>
                <c:pt idx="0">
                  <c:v>298</c:v>
                </c:pt>
                <c:pt idx="1">
                  <c:v>351</c:v>
                </c:pt>
                <c:pt idx="2">
                  <c:v>403</c:v>
                </c:pt>
                <c:pt idx="3">
                  <c:v>447</c:v>
                </c:pt>
              </c:numCache>
            </c:numRef>
          </c:xVal>
          <c:yVal>
            <c:numRef>
              <c:f>'I-V graph'!$D$67:$D$70</c:f>
              <c:numCache>
                <c:formatCode>General</c:formatCode>
                <c:ptCount val="4"/>
                <c:pt idx="0">
                  <c:v>154.4</c:v>
                </c:pt>
                <c:pt idx="1">
                  <c:v>154</c:v>
                </c:pt>
                <c:pt idx="2">
                  <c:v>148.69999999999999</c:v>
                </c:pt>
                <c:pt idx="3">
                  <c:v>142.19999999999999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1073920"/>
        <c:axId val="171075840"/>
      </c:scatterChart>
      <c:valAx>
        <c:axId val="171073920"/>
        <c:scaling>
          <c:orientation val="minMax"/>
          <c:max val="450"/>
          <c:min val="150"/>
        </c:scaling>
        <c:delete val="0"/>
        <c:axPos val="b"/>
        <c:title>
          <c:tx>
            <c:rich>
              <a:bodyPr/>
              <a:lstStyle/>
              <a:p>
                <a:pPr>
                  <a:defRPr lang="en-CA" sz="1000"/>
                </a:pPr>
                <a:r>
                  <a:rPr lang="en-US" sz="1000"/>
                  <a:t>I, A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en-CA"/>
            </a:pPr>
            <a:endParaRPr lang="en-US"/>
          </a:p>
        </c:txPr>
        <c:crossAx val="171075840"/>
        <c:crosses val="autoZero"/>
        <c:crossBetween val="midCat"/>
        <c:majorUnit val="50"/>
      </c:valAx>
      <c:valAx>
        <c:axId val="171075840"/>
        <c:scaling>
          <c:orientation val="minMax"/>
          <c:max val="320"/>
          <c:min val="100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lang="en-CA"/>
                </a:pPr>
                <a:r>
                  <a:rPr lang="en-US"/>
                  <a:t>Voltage, V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en-CA"/>
            </a:pPr>
            <a:endParaRPr lang="en-US"/>
          </a:p>
        </c:txPr>
        <c:crossAx val="171073920"/>
        <c:crosses val="autoZero"/>
        <c:crossBetween val="midCat"/>
      </c:valAx>
    </c:plotArea>
    <c:legend>
      <c:legendPos val="r"/>
      <c:layout/>
      <c:overlay val="0"/>
      <c:txPr>
        <a:bodyPr/>
        <a:lstStyle/>
        <a:p>
          <a:pPr>
            <a:defRPr lang="en-CA"/>
          </a:pPr>
          <a:endParaRPr lang="en-US"/>
        </a:p>
      </c:txPr>
    </c:legend>
    <c:plotVisOnly val="1"/>
    <c:dispBlanksAs val="gap"/>
    <c:showDLblsOverMax val="0"/>
  </c:chart>
  <c:spPr>
    <a:solidFill>
      <a:srgbClr val="2D2DB9">
        <a:lumMod val="20000"/>
        <a:lumOff val="80000"/>
      </a:srgbClr>
    </a:solidFill>
  </c:spPr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image" Target="../media/image37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50.emf"/><Relationship Id="rId1" Type="http://schemas.openxmlformats.org/officeDocument/2006/relationships/image" Target="../media/image49.wmf"/><Relationship Id="rId5" Type="http://schemas.openxmlformats.org/officeDocument/2006/relationships/image" Target="../media/image53.wmf"/><Relationship Id="rId4" Type="http://schemas.openxmlformats.org/officeDocument/2006/relationships/image" Target="../media/image52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2" Type="http://schemas.openxmlformats.org/officeDocument/2006/relationships/image" Target="../media/image55.emf"/><Relationship Id="rId1" Type="http://schemas.openxmlformats.org/officeDocument/2006/relationships/image" Target="../media/image54.emf"/><Relationship Id="rId4" Type="http://schemas.openxmlformats.org/officeDocument/2006/relationships/image" Target="../media/image57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85.wmf"/><Relationship Id="rId2" Type="http://schemas.openxmlformats.org/officeDocument/2006/relationships/image" Target="../media/image84.wmf"/><Relationship Id="rId1" Type="http://schemas.openxmlformats.org/officeDocument/2006/relationships/image" Target="../media/image8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2302" tIns="46151" rIns="92302" bIns="4615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2302" tIns="46151" rIns="92302" bIns="46151" rtlCol="0"/>
          <a:lstStyle>
            <a:lvl1pPr algn="r">
              <a:defRPr sz="1200"/>
            </a:lvl1pPr>
          </a:lstStyle>
          <a:p>
            <a:fld id="{A19F4F06-DD8E-4196-8DFB-C4AE872AA4FA}" type="datetimeFigureOut">
              <a:rPr lang="en-US" smtClean="0"/>
              <a:pPr/>
              <a:t>4/5/2011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2302" tIns="46151" rIns="92302" bIns="4615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2302" tIns="46151" rIns="92302" bIns="46151" rtlCol="0" anchor="b"/>
          <a:lstStyle>
            <a:lvl1pPr algn="r">
              <a:defRPr sz="1200"/>
            </a:lvl1pPr>
          </a:lstStyle>
          <a:p>
            <a:r>
              <a:rPr lang="en-US" dirty="0" smtClean="0"/>
              <a:t>Slide </a:t>
            </a:r>
            <a:fld id="{009AB04D-B675-4D8E-B532-93018504FD5D}" type="slidenum">
              <a:rPr lang="en-US" smtClean="0"/>
              <a:pPr/>
              <a:t>‹#›</a:t>
            </a:fld>
            <a:r>
              <a:rPr lang="en-US" dirty="0" smtClean="0"/>
              <a:t> of 45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53100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2302" tIns="46151" rIns="92302" bIns="4615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2302" tIns="46151" rIns="92302" bIns="46151" rtlCol="0"/>
          <a:lstStyle>
            <a:lvl1pPr algn="r">
              <a:defRPr sz="1200"/>
            </a:lvl1pPr>
          </a:lstStyle>
          <a:p>
            <a:fld id="{E41491AA-51DF-4912-87AE-E19073DC7A7A}" type="datetimeFigureOut">
              <a:rPr lang="en-US" smtClean="0"/>
              <a:pPr/>
              <a:t>4/5/2011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302" tIns="46151" rIns="92302" bIns="4615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1"/>
            <a:ext cx="5486400" cy="4183380"/>
          </a:xfrm>
          <a:prstGeom prst="rect">
            <a:avLst/>
          </a:prstGeom>
        </p:spPr>
        <p:txBody>
          <a:bodyPr vert="horz" lIns="92302" tIns="46151" rIns="92302" bIns="4615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2302" tIns="46151" rIns="92302" bIns="4615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2302" tIns="46151" rIns="92302" bIns="46151" rtlCol="0" anchor="b"/>
          <a:lstStyle>
            <a:lvl1pPr algn="r">
              <a:defRPr sz="1200"/>
            </a:lvl1pPr>
          </a:lstStyle>
          <a:p>
            <a:r>
              <a:rPr lang="en-US" dirty="0" smtClean="0"/>
              <a:t>Slide </a:t>
            </a:r>
            <a:fld id="{C5FD01B6-EF00-4C4A-9F9B-8A521ACB0D84}" type="slidenum">
              <a:rPr lang="en-US" smtClean="0"/>
              <a:pPr/>
              <a:t>‹#›</a:t>
            </a:fld>
            <a:r>
              <a:rPr lang="en-US" dirty="0" smtClean="0"/>
              <a:t> of 45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82372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6537394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93BEA0-FE1A-44C9-8DAC-066B5C7219D8}" type="slidenum">
              <a:rPr lang="en-US"/>
              <a:pPr/>
              <a:t>30</a:t>
            </a:fld>
            <a:endParaRPr lang="en-US"/>
          </a:p>
        </p:txBody>
      </p:sp>
      <p:sp>
        <p:nvSpPr>
          <p:cNvPr id="43622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696913"/>
            <a:ext cx="4646612" cy="34861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62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805" y="4416098"/>
            <a:ext cx="5030391" cy="41839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0286" tIns="45144" rIns="90286" bIns="45144"/>
          <a:lstStyle/>
          <a:p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CA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944C155-092D-40D1-B058-A462C3A3B74C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34</a:t>
            </a:fld>
            <a:endParaRPr 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CA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D2F6B25-2D84-4A1B-96D7-D236698E60DB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37</a:t>
            </a:fld>
            <a:endParaRPr 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CA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4B8BF3E-EB76-4617-A48E-C4A5C300E2D9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38</a:t>
            </a:fld>
            <a:endParaRPr 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CA" dirty="0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C8F47DA-D60A-4691-AFF5-4930F53C0D87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39</a:t>
            </a:fld>
            <a:endParaRPr 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CA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3F0CCED-5D54-4B1A-97BA-6E7456394944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40</a:t>
            </a:fld>
            <a:endParaRPr lang="en-US" altLang="zh-CN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Magnetic </a:t>
            </a:r>
            <a:r>
              <a:rPr lang="en-CA" baseline="0" dirty="0" smtClean="0"/>
              <a:t> field at the cathode region (</a:t>
            </a:r>
            <a:r>
              <a:rPr lang="en-CA" baseline="0" dirty="0" err="1" smtClean="0"/>
              <a:t>Linde</a:t>
            </a:r>
            <a:r>
              <a:rPr lang="en-CA" baseline="0" dirty="0" smtClean="0"/>
              <a:t> 1930-es) </a:t>
            </a:r>
          </a:p>
          <a:p>
            <a:r>
              <a:rPr lang="en-CA" baseline="0" dirty="0" smtClean="0"/>
              <a:t>Cathode and anode spot rotation by </a:t>
            </a:r>
            <a:r>
              <a:rPr lang="en-CA" baseline="0" dirty="0" err="1" smtClean="0"/>
              <a:t>Westinghaus</a:t>
            </a:r>
            <a:r>
              <a:rPr lang="en-CA" baseline="0" dirty="0" smtClean="0"/>
              <a:t> for NASA heaters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78C529-99C4-4C29-A249-69E953F6B70E}" type="slidenum">
              <a:rPr lang="en-US" smtClean="0"/>
              <a:pPr>
                <a:defRPr/>
              </a:pPr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78C529-99C4-4C29-A249-69E953F6B70E}" type="slidenum">
              <a:rPr lang="en-US" smtClean="0"/>
              <a:pPr>
                <a:defRPr/>
              </a:pPr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78C529-99C4-4C29-A249-69E953F6B70E}" type="slidenum">
              <a:rPr lang="en-US" smtClean="0"/>
              <a:pPr>
                <a:defRPr/>
              </a:pPr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US" dirty="0" smtClean="0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E178A4-B690-4FA4-A581-AE1C2B4AF189}" type="slidenum">
              <a:rPr lang="en-US" smtClean="0"/>
              <a:pPr/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CA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412E380-16C3-4EB3-BA8A-863BFE9F9B33}" type="slidenum">
              <a:rPr lang="en-US" smtClean="0"/>
              <a:pPr>
                <a:defRPr/>
              </a:pPr>
              <a:t>44</a:t>
            </a:fld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CA" smtClean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5D2980B-404E-4EAB-9E61-C3EFBD3B7293}" type="slidenum">
              <a:rPr lang="en-US" smtClean="0"/>
              <a:pPr>
                <a:defRPr/>
              </a:pPr>
              <a:t>45</a:t>
            </a:fld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CA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B47F5B-B2DA-4FDD-B48A-7A784C32D17C}" type="slidenum">
              <a:rPr lang="en-US" smtClean="0"/>
              <a:pPr>
                <a:defRPr/>
              </a:pPr>
              <a:t>46</a:t>
            </a:fld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CA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96F7785-99A8-4A81-855D-258F9F8382FD}" type="slidenum">
              <a:rPr lang="en-US" smtClean="0"/>
              <a:pPr>
                <a:defRPr/>
              </a:pPr>
              <a:t>47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1A8DDC1-5CA3-4732-98D3-213BF6D4144D}" type="slidenum">
              <a:rPr lang="en-US"/>
              <a:pPr/>
              <a:t>5</a:t>
            </a:fld>
            <a:endParaRPr lang="en-US"/>
          </a:p>
        </p:txBody>
      </p:sp>
      <p:sp>
        <p:nvSpPr>
          <p:cNvPr id="52224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696913"/>
            <a:ext cx="4646612" cy="34861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805" y="4416098"/>
            <a:ext cx="5030391" cy="418399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29" tIns="45714" rIns="91429" bIns="45714"/>
          <a:lstStyle/>
          <a:p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28688">
              <a:defRPr sz="1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28688">
              <a:defRPr sz="1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28688">
              <a:defRPr sz="1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28688">
              <a:defRPr sz="1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7A6815CB-E799-4C46-85D4-FE32BFE3DC01}" type="slidenum">
              <a:rPr lang="en-CA" sz="1200" smtClean="0"/>
              <a:pPr/>
              <a:t>11</a:t>
            </a:fld>
            <a:endParaRPr lang="en-CA" sz="1200" smtClean="0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416CF37-3263-40F5-919B-7FF37C0C3092}" type="slidenum">
              <a:rPr lang="en-US"/>
              <a:pPr/>
              <a:t>13</a:t>
            </a:fld>
            <a:endParaRPr lang="en-US"/>
          </a:p>
        </p:txBody>
      </p:sp>
      <p:sp>
        <p:nvSpPr>
          <p:cNvPr id="612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2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E178A4-B690-4FA4-A581-AE1C2B4AF189}" type="slidenum">
              <a:rPr lang="en-US" smtClean="0"/>
              <a:pPr/>
              <a:t>20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B96D24-F090-4F7B-82D6-7107BED90635}" type="slidenum">
              <a:rPr lang="en-US" smtClean="0"/>
              <a:pPr/>
              <a:t>21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8B6F9B-055D-4091-BC65-7203139B8648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16013" y="704850"/>
            <a:ext cx="4627562" cy="3470275"/>
          </a:xfrm>
          <a:ln w="12700" cap="flat">
            <a:solidFill>
              <a:schemeClr val="tx1"/>
            </a:solidFill>
          </a:ln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2075" tIns="47625" rIns="92075" bIns="47625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14E910C-EE4B-42D2-98F7-6A63A760FAE1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jpe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232F2-5E8F-44EA-9222-2D468988A85C}" type="datetime1">
              <a:rPr lang="en-US" smtClean="0"/>
              <a:pPr/>
              <a:t>4/5/2011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ICFD2010 Sendai Japan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36CF-C2A8-40EB-B517-4D1BA43E4B02}" type="datetime1">
              <a:rPr lang="en-US" smtClean="0"/>
              <a:pPr/>
              <a:t>4/5/2011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ICFD2010 Sendai Japan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72250" y="6321425"/>
            <a:ext cx="21336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Slide of &lt;#&gt; of 45 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54BE0-3DE4-4E6B-866E-3F3CCA7F88E1}" type="datetime1">
              <a:rPr lang="en-US" smtClean="0"/>
              <a:pPr/>
              <a:t>4/5/2011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ICFD2010 Sendai Japan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72250" y="6321425"/>
            <a:ext cx="2133600" cy="365125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US" dirty="0" smtClean="0"/>
              <a:t>Slide of &lt;#&gt; of 45 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4582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295400"/>
            <a:ext cx="3810000" cy="518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18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0699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4582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295400"/>
            <a:ext cx="3810000" cy="518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95400"/>
            <a:ext cx="38100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62400"/>
            <a:ext cx="38100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19219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232F2-5E8F-44EA-9222-2D468988A85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4/5/2011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ICFD2010 Sendai Japan</a:t>
            </a:r>
          </a:p>
        </p:txBody>
      </p:sp>
      <p:sp>
        <p:nvSpPr>
          <p:cNvPr id="6" name="Rectangle 2"/>
          <p:cNvSpPr>
            <a:spLocks noChangeArrowheads="1"/>
          </p:cNvSpPr>
          <p:nvPr userDrawn="1"/>
        </p:nvSpPr>
        <p:spPr bwMode="auto">
          <a:xfrm>
            <a:off x="0" y="6186937"/>
            <a:ext cx="9144000" cy="50032"/>
          </a:xfrm>
          <a:prstGeom prst="rect">
            <a:avLst/>
          </a:prstGeom>
          <a:gradFill rotWithShape="0">
            <a:gsLst>
              <a:gs pos="0">
                <a:srgbClr val="D6B19C"/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lin ang="5400000" scaled="0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 userDrawn="1"/>
        </p:nvSpPr>
        <p:spPr bwMode="auto">
          <a:xfrm>
            <a:off x="0" y="633862"/>
            <a:ext cx="9144000" cy="50032"/>
          </a:xfrm>
          <a:prstGeom prst="rect">
            <a:avLst/>
          </a:prstGeom>
          <a:gradFill rotWithShape="0">
            <a:gsLst>
              <a:gs pos="0">
                <a:srgbClr val="D6B19C"/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lin ang="5400000" scaled="0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40831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731838"/>
          </a:xfrm>
        </p:spPr>
        <p:txBody>
          <a:bodyPr>
            <a:normAutofit/>
          </a:bodyPr>
          <a:lstStyle>
            <a:lvl1pPr>
              <a:defRPr sz="3000" b="1">
                <a:solidFill>
                  <a:srgbClr val="C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  <a:lvl2pPr>
              <a:defRPr>
                <a:latin typeface="Arial" pitchFamily="34" charset="0"/>
                <a:cs typeface="Arial" pitchFamily="34" charset="0"/>
              </a:defRPr>
            </a:lvl2pPr>
            <a:lvl3pPr>
              <a:defRPr>
                <a:latin typeface="Arial" pitchFamily="34" charset="0"/>
                <a:cs typeface="Arial" pitchFamily="34" charset="0"/>
              </a:defRPr>
            </a:lvl3pPr>
            <a:lvl4pPr>
              <a:defRPr>
                <a:latin typeface="Arial" pitchFamily="34" charset="0"/>
                <a:cs typeface="Arial" pitchFamily="34" charset="0"/>
              </a:defRPr>
            </a:lvl4pPr>
            <a:lvl5pP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2514600" y="2971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fld id="{B8326519-6779-4C5E-B7B7-6AC5DE0D68D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4/5/2011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ICFD2010 Sendai Japan</a:t>
            </a:r>
            <a:endParaRPr lang="en-US" dirty="0" smtClean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4" name="Group 3"/>
          <p:cNvGrpSpPr/>
          <p:nvPr userDrawn="1"/>
        </p:nvGrpSpPr>
        <p:grpSpPr>
          <a:xfrm>
            <a:off x="0" y="-76200"/>
            <a:ext cx="9144000" cy="883919"/>
            <a:chOff x="0" y="-76200"/>
            <a:chExt cx="9144000" cy="883919"/>
          </a:xfrm>
        </p:grpSpPr>
        <p:grpSp>
          <p:nvGrpSpPr>
            <p:cNvPr id="13" name="Group 12"/>
            <p:cNvGrpSpPr/>
            <p:nvPr userDrawn="1"/>
          </p:nvGrpSpPr>
          <p:grpSpPr>
            <a:xfrm>
              <a:off x="0" y="-76200"/>
              <a:ext cx="9144000" cy="883919"/>
              <a:chOff x="0" y="1"/>
              <a:chExt cx="9144000" cy="807718"/>
            </a:xfrm>
          </p:grpSpPr>
          <p:grpSp>
            <p:nvGrpSpPr>
              <p:cNvPr id="12" name="Group 11"/>
              <p:cNvGrpSpPr/>
              <p:nvPr userDrawn="1"/>
            </p:nvGrpSpPr>
            <p:grpSpPr>
              <a:xfrm>
                <a:off x="0" y="1"/>
                <a:ext cx="9144000" cy="785813"/>
                <a:chOff x="0" y="1"/>
                <a:chExt cx="9144000" cy="785813"/>
              </a:xfrm>
            </p:grpSpPr>
            <p:pic>
              <p:nvPicPr>
                <p:cNvPr id="2058" name="Picture 10" descr="C:\Users\Sanaz\Desktop\Picture1.png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0" y="1"/>
                  <a:ext cx="9144000" cy="785813"/>
                </a:xfrm>
                <a:prstGeom prst="rect">
                  <a:avLst/>
                </a:prstGeom>
                <a:noFill/>
              </p:spPr>
            </p:pic>
            <p:pic>
              <p:nvPicPr>
                <p:cNvPr id="19" name="Picture 7" descr="UofT"/>
                <p:cNvPicPr>
                  <a:picLocks noChangeAspect="1" noChangeArrowheads="1"/>
                </p:cNvPicPr>
                <p:nvPr userDrawn="1"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0" y="100012"/>
                  <a:ext cx="532660" cy="6858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30" name="Rectangle 2"/>
              <p:cNvSpPr>
                <a:spLocks noChangeArrowheads="1"/>
              </p:cNvSpPr>
              <p:nvPr userDrawn="1"/>
            </p:nvSpPr>
            <p:spPr bwMode="auto">
              <a:xfrm>
                <a:off x="0" y="762000"/>
                <a:ext cx="9144000" cy="45719"/>
              </a:xfrm>
              <a:prstGeom prst="rect">
                <a:avLst/>
              </a:prstGeom>
              <a:gradFill rotWithShape="0">
                <a:gsLst>
                  <a:gs pos="0">
                    <a:srgbClr val="D6B19C"/>
                  </a:gs>
                  <a:gs pos="30000">
                    <a:srgbClr val="D49E6C"/>
                  </a:gs>
                  <a:gs pos="70000">
                    <a:srgbClr val="A65528"/>
                  </a:gs>
                  <a:gs pos="100000">
                    <a:srgbClr val="663012"/>
                  </a:gs>
                </a:gsLst>
                <a:lin ang="5400000" scaled="0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97282" name="Picture 2" descr="C:\Users\Sanaz\Documents\Sanaz\Non_Research\CACTweb\cact logo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9647" y="28484"/>
              <a:ext cx="1580987" cy="5954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56840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E107E-D478-4F77-85DF-8700CD11BAF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4/5/2011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ICFD2010 Sendai Japan</a:t>
            </a:r>
          </a:p>
        </p:txBody>
      </p:sp>
    </p:spTree>
    <p:extLst>
      <p:ext uri="{BB962C8B-B14F-4D97-AF65-F5344CB8AC3E}">
        <p14:creationId xmlns:p14="http://schemas.microsoft.com/office/powerpoint/2010/main" val="34189236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6CC1B-1F53-4F50-B4EB-6F2C62F5297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4/5/2011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ICFD2010 Sendai Japan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72250" y="6321425"/>
            <a:ext cx="2133600" cy="365125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US" dirty="0" smtClean="0">
                <a:solidFill>
                  <a:prstClr val="black"/>
                </a:solidFill>
              </a:rPr>
              <a:t>Slide of &lt;#&gt; of 45 </a:t>
            </a:r>
          </a:p>
        </p:txBody>
      </p:sp>
    </p:spTree>
    <p:extLst>
      <p:ext uri="{BB962C8B-B14F-4D97-AF65-F5344CB8AC3E}">
        <p14:creationId xmlns:p14="http://schemas.microsoft.com/office/powerpoint/2010/main" val="25309171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D1CDD-862C-4B2A-AAA7-80ED9600EB7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4/5/2011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ICFD2010 Sendai Japan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72250" y="6321425"/>
            <a:ext cx="21336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Slide of &lt;#&gt; of 45 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3837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37160-5529-4473-8873-DBC25EAA9DA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4/5/2011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ICFD2010 Sendai Japan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72250" y="6321425"/>
            <a:ext cx="21336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Slide of &lt;#&gt; of 45 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69429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731838"/>
          </a:xfrm>
        </p:spPr>
        <p:txBody>
          <a:bodyPr>
            <a:normAutofit/>
          </a:bodyPr>
          <a:lstStyle>
            <a:lvl1pPr>
              <a:defRPr sz="3000" b="1">
                <a:solidFill>
                  <a:srgbClr val="C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  <a:lvl2pPr>
              <a:defRPr>
                <a:latin typeface="Arial" pitchFamily="34" charset="0"/>
                <a:cs typeface="Arial" pitchFamily="34" charset="0"/>
              </a:defRPr>
            </a:lvl2pPr>
            <a:lvl3pPr>
              <a:defRPr>
                <a:latin typeface="Arial" pitchFamily="34" charset="0"/>
                <a:cs typeface="Arial" pitchFamily="34" charset="0"/>
              </a:defRPr>
            </a:lvl3pPr>
            <a:lvl4pPr>
              <a:defRPr>
                <a:latin typeface="Arial" pitchFamily="34" charset="0"/>
                <a:cs typeface="Arial" pitchFamily="34" charset="0"/>
              </a:defRPr>
            </a:lvl4pPr>
            <a:lvl5pP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2514600" y="2971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fld id="{B8326519-6779-4C5E-B7B7-6AC5DE0D68D2}" type="datetime1">
              <a:rPr lang="en-US" smtClean="0"/>
              <a:pPr/>
              <a:t>4/5/2011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ICFD2010 Sendai Japan</a:t>
            </a:r>
            <a:endParaRPr lang="en-US" dirty="0" smtClean="0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0" y="-76200"/>
            <a:ext cx="9144000" cy="883919"/>
            <a:chOff x="0" y="-76200"/>
            <a:chExt cx="9144000" cy="883919"/>
          </a:xfrm>
        </p:grpSpPr>
        <p:grpSp>
          <p:nvGrpSpPr>
            <p:cNvPr id="13" name="Group 12"/>
            <p:cNvGrpSpPr/>
            <p:nvPr userDrawn="1"/>
          </p:nvGrpSpPr>
          <p:grpSpPr>
            <a:xfrm>
              <a:off x="0" y="-76200"/>
              <a:ext cx="9144000" cy="883919"/>
              <a:chOff x="0" y="1"/>
              <a:chExt cx="9144000" cy="807718"/>
            </a:xfrm>
          </p:grpSpPr>
          <p:grpSp>
            <p:nvGrpSpPr>
              <p:cNvPr id="12" name="Group 11"/>
              <p:cNvGrpSpPr/>
              <p:nvPr userDrawn="1"/>
            </p:nvGrpSpPr>
            <p:grpSpPr>
              <a:xfrm>
                <a:off x="0" y="1"/>
                <a:ext cx="9144000" cy="785813"/>
                <a:chOff x="0" y="1"/>
                <a:chExt cx="9144000" cy="785813"/>
              </a:xfrm>
            </p:grpSpPr>
            <p:pic>
              <p:nvPicPr>
                <p:cNvPr id="2058" name="Picture 10" descr="C:\Users\Sanaz\Desktop\Picture1.png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0" y="1"/>
                  <a:ext cx="9144000" cy="785813"/>
                </a:xfrm>
                <a:prstGeom prst="rect">
                  <a:avLst/>
                </a:prstGeom>
                <a:noFill/>
              </p:spPr>
            </p:pic>
            <p:pic>
              <p:nvPicPr>
                <p:cNvPr id="19" name="Picture 7" descr="UofT"/>
                <p:cNvPicPr>
                  <a:picLocks noChangeAspect="1" noChangeArrowheads="1"/>
                </p:cNvPicPr>
                <p:nvPr userDrawn="1"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0" y="100012"/>
                  <a:ext cx="532660" cy="6858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30" name="Rectangle 2"/>
              <p:cNvSpPr>
                <a:spLocks noChangeArrowheads="1"/>
              </p:cNvSpPr>
              <p:nvPr userDrawn="1"/>
            </p:nvSpPr>
            <p:spPr bwMode="auto">
              <a:xfrm>
                <a:off x="0" y="762000"/>
                <a:ext cx="9144000" cy="45719"/>
              </a:xfrm>
              <a:prstGeom prst="rect">
                <a:avLst/>
              </a:prstGeom>
              <a:gradFill rotWithShape="0">
                <a:gsLst>
                  <a:gs pos="0">
                    <a:srgbClr val="D6B19C"/>
                  </a:gs>
                  <a:gs pos="30000">
                    <a:srgbClr val="D49E6C"/>
                  </a:gs>
                  <a:gs pos="70000">
                    <a:srgbClr val="A65528"/>
                  </a:gs>
                  <a:gs pos="100000">
                    <a:srgbClr val="663012"/>
                  </a:gs>
                </a:gsLst>
                <a:lin ang="5400000" scaled="0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97282" name="Picture 2" descr="C:\Users\Sanaz\Documents\Sanaz\Non_Research\CACTweb\cact logo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9647" y="28484"/>
              <a:ext cx="1580987" cy="5954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CA80E-8270-41DE-8EB3-629D221EA69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4/5/2011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ICFD2010 Sendai Japan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72250" y="6321425"/>
            <a:ext cx="21336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Slide of &lt;#&gt; of 45 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1982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94E08-9F41-4540-87FD-F7C68B221E7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4/5/2011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ICFD2010 Sendai Japan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72250" y="6321425"/>
            <a:ext cx="21336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Slide of &lt;#&gt; of 45 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1538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7C916-EAC0-4521-845A-2E4C767085B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4/5/2011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ICFD2010 Sendai Japan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72250" y="6321425"/>
            <a:ext cx="21336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Slide of &lt;#&gt; of 45 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41417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36CF-C2A8-40EB-B517-4D1BA43E4B0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4/5/2011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ICFD2010 Sendai Japan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72250" y="6321425"/>
            <a:ext cx="21336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Slide of &lt;#&gt; of 45 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68142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54BE0-3DE4-4E6B-866E-3F3CCA7F88E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4/5/2011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ICFD2010 Sendai Japan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72250" y="6321425"/>
            <a:ext cx="2133600" cy="365125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US" dirty="0" smtClean="0">
                <a:solidFill>
                  <a:prstClr val="black"/>
                </a:solidFill>
              </a:rPr>
              <a:t>Slide of &lt;#&gt; of 45 </a:t>
            </a:r>
          </a:p>
        </p:txBody>
      </p:sp>
    </p:spTree>
    <p:extLst>
      <p:ext uri="{BB962C8B-B14F-4D97-AF65-F5344CB8AC3E}">
        <p14:creationId xmlns:p14="http://schemas.microsoft.com/office/powerpoint/2010/main" val="425181356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4582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295400"/>
            <a:ext cx="3810000" cy="518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95400"/>
            <a:ext cx="38100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62400"/>
            <a:ext cx="38100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03341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E107E-D478-4F77-85DF-8700CD11BAFA}" type="datetime1">
              <a:rPr lang="en-US" smtClean="0"/>
              <a:pPr/>
              <a:t>4/5/2011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dirty="0" smtClean="0"/>
              <a:t>ICFD2010 Sendai Japan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6CC1B-1F53-4F50-B4EB-6F2C62F5297E}" type="datetime1">
              <a:rPr lang="en-US" smtClean="0"/>
              <a:pPr/>
              <a:t>4/5/2011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dirty="0" smtClean="0"/>
              <a:t>ICFD2010 Sendai Japan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72250" y="6321425"/>
            <a:ext cx="2133600" cy="365125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US" dirty="0" smtClean="0"/>
              <a:t>Slide of &lt;#&gt; of 45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D1CDD-862C-4B2A-AAA7-80ED9600EB72}" type="datetime1">
              <a:rPr lang="en-US" smtClean="0"/>
              <a:pPr/>
              <a:t>4/5/2011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dirty="0" smtClean="0"/>
              <a:t>ICFD2010 Sendai Japan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72250" y="6321425"/>
            <a:ext cx="21336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Slide of &lt;#&gt; of 45 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37160-5529-4473-8873-DBC25EAA9DAD}" type="datetime1">
              <a:rPr lang="en-US" smtClean="0"/>
              <a:pPr/>
              <a:t>4/5/2011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ICFD2010 Sendai Japan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72250" y="6321425"/>
            <a:ext cx="21336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Slide of &lt;#&gt; of 45 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CA80E-8270-41DE-8EB3-629D221EA692}" type="datetime1">
              <a:rPr lang="en-US" smtClean="0"/>
              <a:pPr/>
              <a:t>4/5/2011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ICFD2010 Sendai Japan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72250" y="6321425"/>
            <a:ext cx="21336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Slide of &lt;#&gt; of 45 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94E08-9F41-4540-87FD-F7C68B221E76}" type="datetime1">
              <a:rPr lang="en-US" smtClean="0"/>
              <a:pPr/>
              <a:t>4/5/2011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ICFD2010 Sendai Japan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72250" y="6321425"/>
            <a:ext cx="21336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Slide of &lt;#&gt; of 45 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7C916-EAC0-4521-845A-2E4C767085BC}" type="datetime1">
              <a:rPr lang="en-US" smtClean="0"/>
              <a:pPr/>
              <a:t>4/5/2011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ICFD2010 Sendai Japan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72250" y="6321425"/>
            <a:ext cx="21336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Slide of &lt;#&gt; of 45 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9C9ABEE6-506C-4F45-8B3A-049E26C968DD}" type="datetime1">
              <a:rPr lang="en-US" smtClean="0"/>
              <a:pPr/>
              <a:t>4/5/2011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182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i="1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ICFD2010 Sendai Japan</a:t>
            </a:r>
            <a:endParaRPr 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6915150" y="6533376"/>
            <a:ext cx="2133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Slide </a:t>
            </a:r>
            <a:fld id="{C03F944E-4175-4517-9BFD-E6318D5D3888}" type="slidenum">
              <a:rPr lang="en-US" sz="12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pPr algn="r"/>
              <a:t>‹#›</a:t>
            </a:fld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  <p:sldLayoutId id="2147483673" r:id="rId13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SzPct val="80000"/>
        <a:buFont typeface="Wingdings" charset="2"/>
        <a:buChar char="Ø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SzPct val="80000"/>
        <a:buFont typeface="Wingdings" charset="2"/>
        <a:buChar char="Ø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SzPct val="80000"/>
        <a:buFont typeface="Wingdings" charset="2"/>
        <a:buChar char="Ø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SzPct val="80000"/>
        <a:buFont typeface="Wingdings" charset="2"/>
        <a:buChar char="Ø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SzPct val="80000"/>
        <a:buFont typeface="Wingdings" charset="2"/>
        <a:buChar char="Ø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9C9ABEE6-506C-4F45-8B3A-049E26C968D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4/5/2011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182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i="1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ICFD2010 Sendai Japan</a:t>
            </a:r>
            <a:endParaRPr lang="en-US" dirty="0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15150" y="6533376"/>
            <a:ext cx="2133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Slide </a:t>
            </a:r>
            <a:fld id="{C03F944E-4175-4517-9BFD-E6318D5D3888}" type="slidenum">
              <a:rPr lang="en-US" sz="120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 algn="r"/>
              <a:t>‹#›</a:t>
            </a:fld>
            <a:endParaRPr lang="en-US" sz="12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5582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4" r:id="rId12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SzPct val="80000"/>
        <a:buFont typeface="Wingdings" charset="2"/>
        <a:buChar char="Ø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SzPct val="80000"/>
        <a:buFont typeface="Wingdings" charset="2"/>
        <a:buChar char="Ø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SzPct val="80000"/>
        <a:buFont typeface="Wingdings" charset="2"/>
        <a:buChar char="Ø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SzPct val="80000"/>
        <a:buFont typeface="Wingdings" charset="2"/>
        <a:buChar char="Ø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SzPct val="80000"/>
        <a:buFont typeface="Wingdings" charset="2"/>
        <a:buChar char="Ø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5.png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7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hyperlink" Target="http://www.mie.utoronto.ca/labs/cact/dcplasma/dcplasma.htm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3" Type="http://schemas.openxmlformats.org/officeDocument/2006/relationships/oleObject" Target="../embeddings/Microsoft_Excel_97-2003_Worksheet1.xls"/><Relationship Id="rId7" Type="http://schemas.openxmlformats.org/officeDocument/2006/relationships/image" Target="../media/image39.wmf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8.e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37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wmf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4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43.w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wmf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7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46.w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13" Type="http://schemas.openxmlformats.org/officeDocument/2006/relationships/image" Target="../media/image53.wmf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50.emf"/><Relationship Id="rId12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0.bin"/><Relationship Id="rId11" Type="http://schemas.openxmlformats.org/officeDocument/2006/relationships/image" Target="../media/image52.emf"/><Relationship Id="rId5" Type="http://schemas.openxmlformats.org/officeDocument/2006/relationships/image" Target="../media/image49.wmf"/><Relationship Id="rId10" Type="http://schemas.openxmlformats.org/officeDocument/2006/relationships/oleObject" Target="../embeddings/oleObject22.bin"/><Relationship Id="rId4" Type="http://schemas.openxmlformats.org/officeDocument/2006/relationships/oleObject" Target="../embeddings/oleObject19.bin"/><Relationship Id="rId9" Type="http://schemas.openxmlformats.org/officeDocument/2006/relationships/image" Target="../media/image51.e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emf"/><Relationship Id="rId3" Type="http://schemas.openxmlformats.org/officeDocument/2006/relationships/notesSlide" Target="../notesSlides/notesSlide9.xml"/><Relationship Id="rId7" Type="http://schemas.openxmlformats.org/officeDocument/2006/relationships/oleObject" Target="../embeddings/oleObject25.bin"/><Relationship Id="rId12" Type="http://schemas.openxmlformats.org/officeDocument/2006/relationships/image" Target="../media/image57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58.png"/><Relationship Id="rId11" Type="http://schemas.openxmlformats.org/officeDocument/2006/relationships/oleObject" Target="../embeddings/oleObject27.bin"/><Relationship Id="rId5" Type="http://schemas.openxmlformats.org/officeDocument/2006/relationships/image" Target="../media/image54.emf"/><Relationship Id="rId10" Type="http://schemas.openxmlformats.org/officeDocument/2006/relationships/image" Target="../media/image56.emf"/><Relationship Id="rId4" Type="http://schemas.openxmlformats.org/officeDocument/2006/relationships/oleObject" Target="../embeddings/oleObject24.bin"/><Relationship Id="rId9" Type="http://schemas.openxmlformats.org/officeDocument/2006/relationships/oleObject" Target="../embeddings/oleObject26.bin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13" Type="http://schemas.openxmlformats.org/officeDocument/2006/relationships/image" Target="../media/image70.png"/><Relationship Id="rId3" Type="http://schemas.openxmlformats.org/officeDocument/2006/relationships/image" Target="../media/image60.jpeg"/><Relationship Id="rId7" Type="http://schemas.openxmlformats.org/officeDocument/2006/relationships/image" Target="../media/image64.png"/><Relationship Id="rId12" Type="http://schemas.openxmlformats.org/officeDocument/2006/relationships/image" Target="../media/image69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11" Type="http://schemas.openxmlformats.org/officeDocument/2006/relationships/image" Target="../media/image68.jpeg"/><Relationship Id="rId5" Type="http://schemas.openxmlformats.org/officeDocument/2006/relationships/image" Target="../media/image62.png"/><Relationship Id="rId15" Type="http://schemas.openxmlformats.org/officeDocument/2006/relationships/image" Target="../media/image72.jpeg"/><Relationship Id="rId10" Type="http://schemas.openxmlformats.org/officeDocument/2006/relationships/image" Target="../media/image67.jpeg"/><Relationship Id="rId4" Type="http://schemas.openxmlformats.org/officeDocument/2006/relationships/image" Target="../media/image61.png"/><Relationship Id="rId9" Type="http://schemas.openxmlformats.org/officeDocument/2006/relationships/image" Target="../media/image66.jpeg"/><Relationship Id="rId14" Type="http://schemas.openxmlformats.org/officeDocument/2006/relationships/image" Target="../media/image7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5" Type="http://schemas.openxmlformats.org/officeDocument/2006/relationships/image" Target="../media/image73.png"/><Relationship Id="rId4" Type="http://schemas.openxmlformats.org/officeDocument/2006/relationships/notesSlide" Target="../notesSlides/notesSlide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file:///C:\Users\Javad\Videos\Droplets\T290.mpeg" TargetMode="External"/><Relationship Id="rId1" Type="http://schemas.microsoft.com/office/2007/relationships/media" Target="file:///C:\Users\Javad\Videos\Droplets\T290.mpeg" TargetMode="External"/><Relationship Id="rId6" Type="http://schemas.openxmlformats.org/officeDocument/2006/relationships/image" Target="../media/image75.png"/><Relationship Id="rId5" Type="http://schemas.openxmlformats.org/officeDocument/2006/relationships/image" Target="../media/image41.png"/><Relationship Id="rId4" Type="http://schemas.openxmlformats.org/officeDocument/2006/relationships/image" Target="../media/image7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7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80.png"/><Relationship Id="rId2" Type="http://schemas.openxmlformats.org/officeDocument/2006/relationships/video" Target="../media/media2.avi"/><Relationship Id="rId1" Type="http://schemas.microsoft.com/office/2007/relationships/media" Target="../media/media2.avi"/><Relationship Id="rId6" Type="http://schemas.openxmlformats.org/officeDocument/2006/relationships/hyperlink" Target="framer%20-x%20%22C:/Documents%20and%20Settings/Javad%20Mostaghimi/My%20Documents/Conferences%20&amp;%20Presentations/India/Molten%20metal%20drop%20impact%20presentation/nickel-sequential.rm%22" TargetMode="External"/><Relationship Id="rId5" Type="http://schemas.openxmlformats.org/officeDocument/2006/relationships/image" Target="../media/image79.png"/><Relationship Id="rId4" Type="http://schemas.openxmlformats.org/officeDocument/2006/relationships/notesSlide" Target="../notesSlides/notesSlide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../media/media3.mpeg"/><Relationship Id="rId1" Type="http://schemas.microsoft.com/office/2007/relationships/media" Target="../media/media3.mpeg"/><Relationship Id="rId4" Type="http://schemas.openxmlformats.org/officeDocument/2006/relationships/image" Target="../media/image82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84.wmf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9.bin"/><Relationship Id="rId5" Type="http://schemas.openxmlformats.org/officeDocument/2006/relationships/image" Target="../media/image83.wmf"/><Relationship Id="rId4" Type="http://schemas.openxmlformats.org/officeDocument/2006/relationships/oleObject" Target="../embeddings/oleObject28.bin"/><Relationship Id="rId9" Type="http://schemas.openxmlformats.org/officeDocument/2006/relationships/image" Target="../media/image85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92.jpeg"/><Relationship Id="rId4" Type="http://schemas.openxmlformats.org/officeDocument/2006/relationships/image" Target="../media/image91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tif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96.tiff"/><Relationship Id="rId4" Type="http://schemas.openxmlformats.org/officeDocument/2006/relationships/image" Target="../media/image9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98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00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emf"/><Relationship Id="rId7" Type="http://schemas.openxmlformats.org/officeDocument/2006/relationships/chart" Target="../charts/chart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05.emf"/><Relationship Id="rId5" Type="http://schemas.openxmlformats.org/officeDocument/2006/relationships/image" Target="../media/image104.emf"/><Relationship Id="rId4" Type="http://schemas.openxmlformats.org/officeDocument/2006/relationships/image" Target="../media/image103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tif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08.png"/><Relationship Id="rId4" Type="http://schemas.openxmlformats.org/officeDocument/2006/relationships/image" Target="../media/image107.tif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tif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11.png"/><Relationship Id="rId4" Type="http://schemas.openxmlformats.org/officeDocument/2006/relationships/image" Target="../media/image110.tiff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tif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13.tiff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avi"/><Relationship Id="rId1" Type="http://schemas.microsoft.com/office/2007/relationships/media" Target="../media/media4.avi"/><Relationship Id="rId4" Type="http://schemas.openxmlformats.org/officeDocument/2006/relationships/image" Target="../media/image1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13" Type="http://schemas.openxmlformats.org/officeDocument/2006/relationships/image" Target="../media/image740.png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3.wmf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2.wmf"/><Relationship Id="rId4" Type="http://schemas.openxmlformats.org/officeDocument/2006/relationships/image" Target="../media/image9.wmf"/><Relationship Id="rId9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4.png"/><Relationship Id="rId5" Type="http://schemas.openxmlformats.org/officeDocument/2006/relationships/oleObject" Target="../embeddings/oleObject6.bin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12" Type="http://schemas.openxmlformats.org/officeDocument/2006/relationships/image" Target="../media/image20.wmf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7.wmf"/><Relationship Id="rId11" Type="http://schemas.openxmlformats.org/officeDocument/2006/relationships/oleObject" Target="../embeddings/oleObject11.bin"/><Relationship Id="rId5" Type="http://schemas.openxmlformats.org/officeDocument/2006/relationships/oleObject" Target="../embeddings/oleObject8.bin"/><Relationship Id="rId10" Type="http://schemas.openxmlformats.org/officeDocument/2006/relationships/image" Target="../media/image19.wmf"/><Relationship Id="rId4" Type="http://schemas.openxmlformats.org/officeDocument/2006/relationships/image" Target="../media/image16.wmf"/><Relationship Id="rId9" Type="http://schemas.openxmlformats.org/officeDocument/2006/relationships/oleObject" Target="../embeddings/oleObject10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file:///C:\Users\Javad\Videos\Framer%20Movies\framer%20-x%20%22C:\Users\Javad\Videos\Framer%20Movies\deposition.rm%22" TargetMode="Externa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3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32071" y="2672513"/>
            <a:ext cx="6867525" cy="1752600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chemeClr val="tx1"/>
                </a:solidFill>
              </a:rPr>
              <a:t>Javad Mostaghimi </a:t>
            </a:r>
          </a:p>
          <a:p>
            <a:endParaRPr lang="en-US" sz="16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Centre for Advanced Coating Technologies</a:t>
            </a:r>
          </a:p>
          <a:p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University of Toronto</a:t>
            </a:r>
          </a:p>
          <a:p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Toronto, Ontario, CANADA</a:t>
            </a:r>
          </a:p>
          <a:p>
            <a:endParaRPr lang="en-US" sz="1000" b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97286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" contrast="-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406" b="2906"/>
          <a:stretch/>
        </p:blipFill>
        <p:spPr bwMode="auto">
          <a:xfrm>
            <a:off x="0" y="5490028"/>
            <a:ext cx="3080542" cy="648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0" y="1173705"/>
            <a:ext cx="904972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Dynamics of Droplet Impact &amp; </a:t>
            </a:r>
          </a:p>
          <a:p>
            <a:pPr algn="ctr"/>
            <a:r>
              <a:rPr lang="en-US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Solidification  in Plasma Spray Process</a:t>
            </a:r>
            <a:endParaRPr lang="en-CA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627077" y="5242309"/>
            <a:ext cx="33965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 smtClean="0">
                <a:solidFill>
                  <a:schemeClr val="accent1">
                    <a:lumMod val="50000"/>
                  </a:schemeClr>
                </a:solidFill>
              </a:rPr>
              <a:t>Michigan Institute for Plasma Science &amp; Engineering</a:t>
            </a:r>
          </a:p>
          <a:p>
            <a:r>
              <a:rPr lang="en-CA" b="1" dirty="0" smtClean="0">
                <a:solidFill>
                  <a:schemeClr val="accent1">
                    <a:lumMod val="50000"/>
                  </a:schemeClr>
                </a:solidFill>
              </a:rPr>
              <a:t>April 6, 2011</a:t>
            </a:r>
            <a:endParaRPr lang="en-CA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54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Nickel on Stainless Steel</a:t>
            </a:r>
          </a:p>
        </p:txBody>
      </p:sp>
      <p:pic>
        <p:nvPicPr>
          <p:cNvPr id="3891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4000" y="1400175"/>
            <a:ext cx="3644900" cy="2244725"/>
          </a:xfrm>
          <a:noFill/>
        </p:spPr>
      </p:pic>
      <p:pic>
        <p:nvPicPr>
          <p:cNvPr id="3891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00" y="3924300"/>
            <a:ext cx="3670300" cy="224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38917" name="Picture 4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8275" y="1733550"/>
            <a:ext cx="5000625" cy="323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03924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4391" y="2423318"/>
            <a:ext cx="4883150" cy="4249738"/>
          </a:xfrm>
          <a:noFill/>
        </p:spPr>
      </p:pic>
      <p:pic>
        <p:nvPicPr>
          <p:cNvPr id="2355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68" y="1146785"/>
            <a:ext cx="5137150" cy="13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920154" y="3681046"/>
            <a:ext cx="209843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Coating cross-section of three cases from NRC-IMI: (a) experiment</a:t>
            </a:r>
          </a:p>
          <a:p>
            <a:r>
              <a:rPr lang="en-CA" dirty="0" smtClean="0"/>
              <a:t>(b) Stochastic model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7903419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Thermal Spray Sources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DC plasma </a:t>
            </a:r>
          </a:p>
          <a:p>
            <a:r>
              <a:rPr lang="en-CA" dirty="0" smtClean="0"/>
              <a:t>RF Inductively Coupled Plasmas</a:t>
            </a:r>
          </a:p>
          <a:p>
            <a:r>
              <a:rPr lang="en-CA" dirty="0" smtClean="0"/>
              <a:t>High Velocity Oxy-Fuel (HVOF)</a:t>
            </a:r>
          </a:p>
          <a:p>
            <a:r>
              <a:rPr lang="en-CA" dirty="0" smtClean="0"/>
              <a:t>Flame spray</a:t>
            </a:r>
          </a:p>
          <a:p>
            <a:r>
              <a:rPr lang="en-CA" dirty="0" smtClean="0"/>
              <a:t>Wire-arc spray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089495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Spray Sources</a:t>
            </a:r>
          </a:p>
        </p:txBody>
      </p:sp>
      <p:grpSp>
        <p:nvGrpSpPr>
          <p:cNvPr id="610308" name="Group 4"/>
          <p:cNvGrpSpPr>
            <a:grpSpLocks/>
          </p:cNvGrpSpPr>
          <p:nvPr/>
        </p:nvGrpSpPr>
        <p:grpSpPr bwMode="auto">
          <a:xfrm>
            <a:off x="525463" y="2133600"/>
            <a:ext cx="1155700" cy="3690938"/>
            <a:chOff x="155" y="1248"/>
            <a:chExt cx="992" cy="2813"/>
          </a:xfrm>
        </p:grpSpPr>
        <p:pic>
          <p:nvPicPr>
            <p:cNvPr id="610309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5" y="1486"/>
              <a:ext cx="992" cy="25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10310" name="Text Box 6"/>
            <p:cNvSpPr txBox="1">
              <a:spLocks noChangeArrowheads="1"/>
            </p:cNvSpPr>
            <p:nvPr/>
          </p:nvSpPr>
          <p:spPr bwMode="auto">
            <a:xfrm>
              <a:off x="169" y="1248"/>
              <a:ext cx="967" cy="2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FF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sz="1800" b="1">
                <a:solidFill>
                  <a:srgbClr val="FFFF00"/>
                </a:solidFill>
              </a:endParaRPr>
            </a:p>
          </p:txBody>
        </p:sp>
      </p:grpSp>
      <p:pic>
        <p:nvPicPr>
          <p:cNvPr id="610312" name="Picture 8" descr="DC plasma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5650" y="3321050"/>
            <a:ext cx="2501900" cy="250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0317" name="Picture 13" descr="Flame Spray &amp; HVO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188" y="1430338"/>
            <a:ext cx="5360987" cy="132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0318" name="Picture 14" descr="DSCN4685-good-flipped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371850"/>
            <a:ext cx="31496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0319" name="Text Box 15"/>
          <p:cNvSpPr txBox="1">
            <a:spLocks noChangeArrowheads="1"/>
          </p:cNvSpPr>
          <p:nvPr/>
        </p:nvSpPr>
        <p:spPr bwMode="auto">
          <a:xfrm>
            <a:off x="523875" y="5957888"/>
            <a:ext cx="86594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FF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000" b="1" dirty="0"/>
              <a:t>RF-ICP</a:t>
            </a:r>
          </a:p>
        </p:txBody>
      </p:sp>
      <p:sp>
        <p:nvSpPr>
          <p:cNvPr id="610320" name="Text Box 16"/>
          <p:cNvSpPr txBox="1">
            <a:spLocks noChangeArrowheads="1"/>
          </p:cNvSpPr>
          <p:nvPr/>
        </p:nvSpPr>
        <p:spPr bwMode="auto">
          <a:xfrm>
            <a:off x="2859088" y="5957888"/>
            <a:ext cx="54053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FF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000" b="1" dirty="0"/>
              <a:t>DC </a:t>
            </a:r>
          </a:p>
        </p:txBody>
      </p:sp>
      <p:sp>
        <p:nvSpPr>
          <p:cNvPr id="610321" name="Text Box 17"/>
          <p:cNvSpPr txBox="1">
            <a:spLocks noChangeArrowheads="1"/>
          </p:cNvSpPr>
          <p:nvPr/>
        </p:nvSpPr>
        <p:spPr bwMode="auto">
          <a:xfrm>
            <a:off x="5529263" y="5868988"/>
            <a:ext cx="112710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FF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000" b="1" dirty="0"/>
              <a:t>Wire-Arc</a:t>
            </a:r>
          </a:p>
        </p:txBody>
      </p:sp>
      <p:sp>
        <p:nvSpPr>
          <p:cNvPr id="610322" name="Text Box 18"/>
          <p:cNvSpPr txBox="1">
            <a:spLocks noChangeArrowheads="1"/>
          </p:cNvSpPr>
          <p:nvPr/>
        </p:nvSpPr>
        <p:spPr bwMode="auto">
          <a:xfrm>
            <a:off x="4346575" y="2719388"/>
            <a:ext cx="78399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FF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000" b="1" dirty="0"/>
              <a:t>HVOF</a:t>
            </a:r>
          </a:p>
        </p:txBody>
      </p:sp>
    </p:spTree>
    <p:extLst>
      <p:ext uri="{BB962C8B-B14F-4D97-AF65-F5344CB8AC3E}">
        <p14:creationId xmlns:p14="http://schemas.microsoft.com/office/powerpoint/2010/main" val="179136438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Splats</a:t>
            </a:r>
          </a:p>
        </p:txBody>
      </p:sp>
      <p:grpSp>
        <p:nvGrpSpPr>
          <p:cNvPr id="545801" name="Group 9"/>
          <p:cNvGrpSpPr>
            <a:grpSpLocks/>
          </p:cNvGrpSpPr>
          <p:nvPr/>
        </p:nvGrpSpPr>
        <p:grpSpPr bwMode="auto">
          <a:xfrm>
            <a:off x="4400550" y="1592263"/>
            <a:ext cx="4567238" cy="3863975"/>
            <a:chOff x="2468" y="1939"/>
            <a:chExt cx="2205" cy="1626"/>
          </a:xfrm>
        </p:grpSpPr>
        <p:sp>
          <p:nvSpPr>
            <p:cNvPr id="545797" name="Text Box 5"/>
            <p:cNvSpPr txBox="1">
              <a:spLocks noChangeAspect="1" noChangeArrowheads="1"/>
            </p:cNvSpPr>
            <p:nvPr/>
          </p:nvSpPr>
          <p:spPr bwMode="auto">
            <a:xfrm>
              <a:off x="3193" y="3295"/>
              <a:ext cx="1480" cy="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FF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/>
              <a:r>
                <a:rPr lang="en-US" sz="1800" dirty="0">
                  <a:solidFill>
                    <a:schemeClr val="tx2">
                      <a:lumMod val="75000"/>
                    </a:schemeClr>
                  </a:solidFill>
                  <a:latin typeface="Arial" charset="0"/>
                </a:rPr>
                <a:t>500 </a:t>
              </a:r>
              <a:r>
                <a:rPr lang="en-US" sz="1800" dirty="0">
                  <a:solidFill>
                    <a:schemeClr val="tx2">
                      <a:lumMod val="75000"/>
                    </a:schemeClr>
                  </a:solidFill>
                  <a:latin typeface="Symbol" pitchFamily="18" charset="2"/>
                  <a:sym typeface="Symbol" pitchFamily="18" charset="2"/>
                </a:rPr>
                <a:t>m</a:t>
              </a:r>
              <a:r>
                <a:rPr lang="en-US" sz="1800" dirty="0">
                  <a:solidFill>
                    <a:schemeClr val="tx2">
                      <a:lumMod val="75000"/>
                    </a:schemeClr>
                  </a:solidFill>
                  <a:latin typeface="Arial" charset="0"/>
                </a:rPr>
                <a:t>m    Wire arc</a:t>
              </a:r>
              <a:endParaRPr lang="en-US" sz="800" dirty="0">
                <a:solidFill>
                  <a:schemeClr val="tx2">
                    <a:lumMod val="75000"/>
                  </a:schemeClr>
                </a:solidFill>
                <a:latin typeface="Arial" charset="0"/>
              </a:endParaRPr>
            </a:p>
          </p:txBody>
        </p:sp>
        <p:pic>
          <p:nvPicPr>
            <p:cNvPr id="545796" name="Picture 4" descr="15"/>
            <p:cNvPicPr preferRelativeResize="0"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68" y="1939"/>
              <a:ext cx="1832" cy="11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545798" name="Line 6"/>
            <p:cNvSpPr>
              <a:spLocks noChangeAspect="1" noChangeShapeType="1"/>
            </p:cNvSpPr>
            <p:nvPr/>
          </p:nvSpPr>
          <p:spPr bwMode="auto">
            <a:xfrm>
              <a:off x="3191" y="3257"/>
              <a:ext cx="426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A"/>
            </a:p>
          </p:txBody>
        </p:sp>
      </p:grpSp>
      <p:pic>
        <p:nvPicPr>
          <p:cNvPr id="545802" name="Picture 10" descr="Nidrpl_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1331913"/>
            <a:ext cx="3124200" cy="3738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5803" name="Text Box 11"/>
          <p:cNvSpPr txBox="1">
            <a:spLocks noChangeArrowheads="1"/>
          </p:cNvSpPr>
          <p:nvPr/>
        </p:nvSpPr>
        <p:spPr bwMode="auto">
          <a:xfrm>
            <a:off x="749300" y="4305300"/>
            <a:ext cx="1905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FF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FF00"/>
                </a:solidFill>
                <a:latin typeface="Arial" charset="0"/>
              </a:rPr>
              <a:t>Plasma</a:t>
            </a:r>
          </a:p>
        </p:txBody>
      </p:sp>
      <p:sp>
        <p:nvSpPr>
          <p:cNvPr id="545804" name="Text Box 12"/>
          <p:cNvSpPr txBox="1">
            <a:spLocks noChangeArrowheads="1"/>
          </p:cNvSpPr>
          <p:nvPr/>
        </p:nvSpPr>
        <p:spPr bwMode="auto">
          <a:xfrm>
            <a:off x="800100" y="5359400"/>
            <a:ext cx="72771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FF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>
                <a:srgbClr val="FFFF00"/>
              </a:buClr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400" b="1" dirty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To increase adhesion, prior to 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spraying, </a:t>
            </a:r>
            <a:r>
              <a:rPr lang="en-US" sz="2400" b="1" dirty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the component is grit blasted resulting in roughness of about 3 microns</a:t>
            </a:r>
            <a:r>
              <a:rPr lang="en-US" sz="2400" b="1" dirty="0">
                <a:solidFill>
                  <a:schemeClr val="tx2">
                    <a:lumMod val="75000"/>
                  </a:schemeClr>
                </a:solidFill>
              </a:rPr>
              <a:t>.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048506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Microstructure</a:t>
            </a:r>
          </a:p>
        </p:txBody>
      </p:sp>
      <p:sp>
        <p:nvSpPr>
          <p:cNvPr id="547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5600" y="1254125"/>
            <a:ext cx="8275638" cy="773113"/>
          </a:xfrm>
          <a:noFill/>
          <a:ln/>
        </p:spPr>
        <p:txBody>
          <a:bodyPr/>
          <a:lstStyle/>
          <a:p>
            <a:pPr>
              <a:lnSpc>
                <a:spcPct val="90000"/>
              </a:lnSpc>
            </a:pPr>
            <a:endParaRPr lang="en-US" sz="2000" b="1" i="1" dirty="0" smtClean="0"/>
          </a:p>
          <a:p>
            <a:pPr>
              <a:lnSpc>
                <a:spcPct val="90000"/>
              </a:lnSpc>
            </a:pPr>
            <a:r>
              <a:rPr lang="en-US" sz="2000" b="1" i="1" dirty="0" smtClean="0"/>
              <a:t>Coatings </a:t>
            </a:r>
            <a:r>
              <a:rPr lang="en-US" sz="2000" b="1" i="1" dirty="0"/>
              <a:t>are an accumulation of many lamellae or “splats”.</a:t>
            </a:r>
            <a:endParaRPr lang="en-US" sz="2000" dirty="0"/>
          </a:p>
        </p:txBody>
      </p:sp>
      <p:sp>
        <p:nvSpPr>
          <p:cNvPr id="547844" name="Rectangle 4"/>
          <p:cNvSpPr>
            <a:spLocks noChangeArrowheads="1"/>
          </p:cNvSpPr>
          <p:nvPr/>
        </p:nvSpPr>
        <p:spPr bwMode="auto">
          <a:xfrm>
            <a:off x="132873" y="6076950"/>
            <a:ext cx="890561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Micrographs of (a) an individual splat on a substrate, (b) coating cross-section, (c) lamellae close up.</a:t>
            </a:r>
          </a:p>
        </p:txBody>
      </p:sp>
      <p:grpSp>
        <p:nvGrpSpPr>
          <p:cNvPr id="547845" name="Group 5"/>
          <p:cNvGrpSpPr>
            <a:grpSpLocks/>
          </p:cNvGrpSpPr>
          <p:nvPr/>
        </p:nvGrpSpPr>
        <p:grpSpPr bwMode="auto">
          <a:xfrm>
            <a:off x="7627938" y="5357813"/>
            <a:ext cx="831850" cy="173037"/>
            <a:chOff x="4272" y="4656"/>
            <a:chExt cx="624" cy="131"/>
          </a:xfrm>
        </p:grpSpPr>
        <p:sp>
          <p:nvSpPr>
            <p:cNvPr id="547846" name="Line 6"/>
            <p:cNvSpPr>
              <a:spLocks noChangeShapeType="1"/>
            </p:cNvSpPr>
            <p:nvPr/>
          </p:nvSpPr>
          <p:spPr bwMode="auto">
            <a:xfrm>
              <a:off x="4272" y="4721"/>
              <a:ext cx="62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CA"/>
            </a:p>
          </p:txBody>
        </p:sp>
        <p:sp>
          <p:nvSpPr>
            <p:cNvPr id="547847" name="Line 7"/>
            <p:cNvSpPr>
              <a:spLocks noChangeShapeType="1"/>
            </p:cNvSpPr>
            <p:nvPr/>
          </p:nvSpPr>
          <p:spPr bwMode="auto">
            <a:xfrm flipH="1">
              <a:off x="4272" y="4656"/>
              <a:ext cx="0" cy="13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CA"/>
            </a:p>
          </p:txBody>
        </p:sp>
        <p:sp>
          <p:nvSpPr>
            <p:cNvPr id="547848" name="Line 8"/>
            <p:cNvSpPr>
              <a:spLocks noChangeShapeType="1"/>
            </p:cNvSpPr>
            <p:nvPr/>
          </p:nvSpPr>
          <p:spPr bwMode="auto">
            <a:xfrm flipH="1">
              <a:off x="4896" y="4656"/>
              <a:ext cx="0" cy="13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CA"/>
            </a:p>
          </p:txBody>
        </p:sp>
      </p:grpSp>
      <p:sp>
        <p:nvSpPr>
          <p:cNvPr id="547849" name="Text Box 9"/>
          <p:cNvSpPr txBox="1">
            <a:spLocks noChangeArrowheads="1"/>
          </p:cNvSpPr>
          <p:nvPr/>
        </p:nvSpPr>
        <p:spPr bwMode="auto">
          <a:xfrm>
            <a:off x="7756525" y="5486400"/>
            <a:ext cx="766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4 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latin typeface="Symbol" pitchFamily="18" charset="2"/>
              </a:rPr>
              <a:t>m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m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547850" name="Text Box 10"/>
          <p:cNvSpPr txBox="1">
            <a:spLocks noChangeArrowheads="1"/>
          </p:cNvSpPr>
          <p:nvPr/>
        </p:nvSpPr>
        <p:spPr bwMode="auto">
          <a:xfrm>
            <a:off x="6732588" y="5359400"/>
            <a:ext cx="4937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(c)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547851" name="Rectangle 11"/>
          <p:cNvSpPr>
            <a:spLocks noChangeArrowheads="1"/>
          </p:cNvSpPr>
          <p:nvPr/>
        </p:nvSpPr>
        <p:spPr bwMode="auto">
          <a:xfrm>
            <a:off x="1092200" y="267335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endParaRPr lang="en-US" sz="1800"/>
          </a:p>
        </p:txBody>
      </p:sp>
      <p:grpSp>
        <p:nvGrpSpPr>
          <p:cNvPr id="547852" name="Group 12"/>
          <p:cNvGrpSpPr>
            <a:grpSpLocks/>
          </p:cNvGrpSpPr>
          <p:nvPr/>
        </p:nvGrpSpPr>
        <p:grpSpPr bwMode="auto">
          <a:xfrm>
            <a:off x="530225" y="2433638"/>
            <a:ext cx="8058150" cy="3438525"/>
            <a:chOff x="334" y="1533"/>
            <a:chExt cx="5076" cy="2166"/>
          </a:xfrm>
        </p:grpSpPr>
        <p:pic>
          <p:nvPicPr>
            <p:cNvPr id="547853" name="Picture 13" descr="frctre1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0869" b="10132"/>
            <a:stretch>
              <a:fillRect/>
            </a:stretch>
          </p:blipFill>
          <p:spPr bwMode="auto">
            <a:xfrm>
              <a:off x="3758" y="1533"/>
              <a:ext cx="1652" cy="17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47854" name="Group 14"/>
            <p:cNvGrpSpPr>
              <a:grpSpLocks/>
            </p:cNvGrpSpPr>
            <p:nvPr/>
          </p:nvGrpSpPr>
          <p:grpSpPr bwMode="auto">
            <a:xfrm>
              <a:off x="2046" y="1533"/>
              <a:ext cx="1660" cy="2166"/>
              <a:chOff x="3346" y="650"/>
              <a:chExt cx="1660" cy="2166"/>
            </a:xfrm>
          </p:grpSpPr>
          <p:pic>
            <p:nvPicPr>
              <p:cNvPr id="547855" name="Picture 15" descr="con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869" b="10526"/>
              <a:stretch>
                <a:fillRect/>
              </a:stretch>
            </p:blipFill>
            <p:spPr bwMode="auto">
              <a:xfrm>
                <a:off x="3346" y="650"/>
                <a:ext cx="1652" cy="17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47856" name="Text Box 16"/>
              <p:cNvSpPr txBox="1">
                <a:spLocks noChangeArrowheads="1"/>
              </p:cNvSpPr>
              <p:nvPr/>
            </p:nvSpPr>
            <p:spPr bwMode="auto">
              <a:xfrm>
                <a:off x="4434" y="2566"/>
                <a:ext cx="572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 sz="2000" b="1">
                    <a:solidFill>
                      <a:schemeClr val="tx2">
                        <a:lumMod val="75000"/>
                      </a:schemeClr>
                    </a:solidFill>
                    <a:latin typeface="Arial" charset="0"/>
                  </a:rPr>
                  <a:t>60 </a:t>
                </a:r>
                <a:r>
                  <a:rPr lang="en-US" sz="2000" b="1">
                    <a:solidFill>
                      <a:schemeClr val="tx2">
                        <a:lumMod val="75000"/>
                      </a:schemeClr>
                    </a:solidFill>
                    <a:latin typeface="Symbol" pitchFamily="18" charset="2"/>
                  </a:rPr>
                  <a:t>m</a:t>
                </a:r>
                <a:r>
                  <a:rPr lang="en-US" sz="2000" b="1">
                    <a:solidFill>
                      <a:schemeClr val="tx2">
                        <a:lumMod val="75000"/>
                      </a:schemeClr>
                    </a:solidFill>
                    <a:latin typeface="Arial" charset="0"/>
                  </a:rPr>
                  <a:t>m</a:t>
                </a:r>
                <a:endParaRPr lang="en-US" sz="2400">
                  <a:solidFill>
                    <a:schemeClr val="tx2">
                      <a:lumMod val="75000"/>
                    </a:schemeClr>
                  </a:solidFill>
                  <a:latin typeface="Arial" charset="0"/>
                </a:endParaRPr>
              </a:p>
            </p:txBody>
          </p:sp>
          <p:sp>
            <p:nvSpPr>
              <p:cNvPr id="547857" name="Text Box 17"/>
              <p:cNvSpPr txBox="1">
                <a:spLocks noChangeArrowheads="1"/>
              </p:cNvSpPr>
              <p:nvPr/>
            </p:nvSpPr>
            <p:spPr bwMode="auto">
              <a:xfrm>
                <a:off x="3749" y="2486"/>
                <a:ext cx="320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 sz="2000" b="1" dirty="0">
                    <a:solidFill>
                      <a:schemeClr val="tx2">
                        <a:lumMod val="75000"/>
                      </a:schemeClr>
                    </a:solidFill>
                    <a:latin typeface="Arial" charset="0"/>
                  </a:rPr>
                  <a:t>(b)</a:t>
                </a:r>
                <a:endParaRPr lang="en-US" sz="2400" dirty="0">
                  <a:solidFill>
                    <a:schemeClr val="tx2">
                      <a:lumMod val="75000"/>
                    </a:schemeClr>
                  </a:solidFill>
                  <a:latin typeface="Arial" charset="0"/>
                </a:endParaRPr>
              </a:p>
            </p:txBody>
          </p:sp>
          <p:grpSp>
            <p:nvGrpSpPr>
              <p:cNvPr id="547858" name="Group 18"/>
              <p:cNvGrpSpPr>
                <a:grpSpLocks/>
              </p:cNvGrpSpPr>
              <p:nvPr/>
            </p:nvGrpSpPr>
            <p:grpSpPr bwMode="auto">
              <a:xfrm>
                <a:off x="4354" y="2485"/>
                <a:ext cx="564" cy="109"/>
                <a:chOff x="1920" y="4656"/>
                <a:chExt cx="672" cy="131"/>
              </a:xfrm>
            </p:grpSpPr>
            <p:sp>
              <p:nvSpPr>
                <p:cNvPr id="547859" name="Line 19"/>
                <p:cNvSpPr>
                  <a:spLocks noChangeShapeType="1"/>
                </p:cNvSpPr>
                <p:nvPr/>
              </p:nvSpPr>
              <p:spPr bwMode="auto">
                <a:xfrm flipH="1">
                  <a:off x="1920" y="4656"/>
                  <a:ext cx="0" cy="131"/>
                </a:xfrm>
                <a:prstGeom prst="line">
                  <a:avLst/>
                </a:prstGeom>
                <a:noFill/>
                <a:ln w="38100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CA"/>
                </a:p>
              </p:txBody>
            </p:sp>
            <p:sp>
              <p:nvSpPr>
                <p:cNvPr id="547860" name="Line 20"/>
                <p:cNvSpPr>
                  <a:spLocks noChangeShapeType="1"/>
                </p:cNvSpPr>
                <p:nvPr/>
              </p:nvSpPr>
              <p:spPr bwMode="auto">
                <a:xfrm flipH="1">
                  <a:off x="2592" y="4656"/>
                  <a:ext cx="0" cy="131"/>
                </a:xfrm>
                <a:prstGeom prst="line">
                  <a:avLst/>
                </a:prstGeom>
                <a:noFill/>
                <a:ln w="38100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CA"/>
                </a:p>
              </p:txBody>
            </p:sp>
            <p:sp>
              <p:nvSpPr>
                <p:cNvPr id="547861" name="Line 21"/>
                <p:cNvSpPr>
                  <a:spLocks noChangeShapeType="1"/>
                </p:cNvSpPr>
                <p:nvPr/>
              </p:nvSpPr>
              <p:spPr bwMode="auto">
                <a:xfrm>
                  <a:off x="1920" y="4721"/>
                  <a:ext cx="667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CA"/>
                </a:p>
              </p:txBody>
            </p:sp>
          </p:grpSp>
        </p:grpSp>
        <p:grpSp>
          <p:nvGrpSpPr>
            <p:cNvPr id="547862" name="Group 22"/>
            <p:cNvGrpSpPr>
              <a:grpSpLocks/>
            </p:cNvGrpSpPr>
            <p:nvPr/>
          </p:nvGrpSpPr>
          <p:grpSpPr bwMode="auto">
            <a:xfrm>
              <a:off x="334" y="1533"/>
              <a:ext cx="1661" cy="2165"/>
              <a:chOff x="1989" y="1540"/>
              <a:chExt cx="1661" cy="2165"/>
            </a:xfrm>
          </p:grpSpPr>
          <p:sp>
            <p:nvSpPr>
              <p:cNvPr id="547863" name="Text Box 23"/>
              <p:cNvSpPr txBox="1">
                <a:spLocks noChangeArrowheads="1"/>
              </p:cNvSpPr>
              <p:nvPr/>
            </p:nvSpPr>
            <p:spPr bwMode="auto">
              <a:xfrm>
                <a:off x="2347" y="3376"/>
                <a:ext cx="311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 sz="2000" b="1" dirty="0">
                    <a:solidFill>
                      <a:schemeClr val="tx2">
                        <a:lumMod val="75000"/>
                      </a:schemeClr>
                    </a:solidFill>
                    <a:latin typeface="Arial" charset="0"/>
                  </a:rPr>
                  <a:t>(a)</a:t>
                </a:r>
                <a:endParaRPr lang="en-US" sz="2400" dirty="0">
                  <a:solidFill>
                    <a:schemeClr val="tx2">
                      <a:lumMod val="75000"/>
                    </a:schemeClr>
                  </a:solidFill>
                  <a:latin typeface="Arial" charset="0"/>
                </a:endParaRPr>
              </a:p>
            </p:txBody>
          </p:sp>
          <p:sp>
            <p:nvSpPr>
              <p:cNvPr id="547864" name="Line 24"/>
              <p:cNvSpPr>
                <a:spLocks noChangeShapeType="1"/>
              </p:cNvSpPr>
              <p:nvPr/>
            </p:nvSpPr>
            <p:spPr bwMode="auto">
              <a:xfrm flipH="1">
                <a:off x="3556" y="3375"/>
                <a:ext cx="0" cy="109"/>
              </a:xfrm>
              <a:prstGeom prst="lin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CA"/>
              </a:p>
            </p:txBody>
          </p:sp>
          <p:sp>
            <p:nvSpPr>
              <p:cNvPr id="547865" name="Line 25"/>
              <p:cNvSpPr>
                <a:spLocks noChangeShapeType="1"/>
              </p:cNvSpPr>
              <p:nvPr/>
            </p:nvSpPr>
            <p:spPr bwMode="auto">
              <a:xfrm>
                <a:off x="3032" y="3429"/>
                <a:ext cx="52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CA"/>
              </a:p>
            </p:txBody>
          </p:sp>
          <p:sp>
            <p:nvSpPr>
              <p:cNvPr id="547866" name="Line 26"/>
              <p:cNvSpPr>
                <a:spLocks noChangeShapeType="1"/>
              </p:cNvSpPr>
              <p:nvPr/>
            </p:nvSpPr>
            <p:spPr bwMode="auto">
              <a:xfrm flipH="1">
                <a:off x="3032" y="3375"/>
                <a:ext cx="0" cy="109"/>
              </a:xfrm>
              <a:prstGeom prst="lin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CA"/>
              </a:p>
            </p:txBody>
          </p:sp>
          <p:sp>
            <p:nvSpPr>
              <p:cNvPr id="547867" name="Text Box 27"/>
              <p:cNvSpPr txBox="1">
                <a:spLocks noChangeArrowheads="1"/>
              </p:cNvSpPr>
              <p:nvPr/>
            </p:nvSpPr>
            <p:spPr bwMode="auto">
              <a:xfrm>
                <a:off x="3032" y="3455"/>
                <a:ext cx="572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 sz="2000" b="1" dirty="0">
                    <a:solidFill>
                      <a:schemeClr val="tx2">
                        <a:lumMod val="75000"/>
                      </a:schemeClr>
                    </a:solidFill>
                    <a:latin typeface="Arial" charset="0"/>
                  </a:rPr>
                  <a:t>80 </a:t>
                </a:r>
                <a:r>
                  <a:rPr lang="en-US" sz="2000" b="1" dirty="0">
                    <a:solidFill>
                      <a:schemeClr val="tx2">
                        <a:lumMod val="75000"/>
                      </a:schemeClr>
                    </a:solidFill>
                    <a:latin typeface="Symbol" pitchFamily="18" charset="2"/>
                  </a:rPr>
                  <a:t>m</a:t>
                </a:r>
                <a:r>
                  <a:rPr lang="en-US" sz="2000" b="1" dirty="0">
                    <a:solidFill>
                      <a:schemeClr val="tx2">
                        <a:lumMod val="75000"/>
                      </a:schemeClr>
                    </a:solidFill>
                    <a:latin typeface="Arial" charset="0"/>
                  </a:rPr>
                  <a:t>m</a:t>
                </a:r>
                <a:endParaRPr lang="en-US" sz="2400" dirty="0">
                  <a:solidFill>
                    <a:schemeClr val="tx2">
                      <a:lumMod val="75000"/>
                    </a:schemeClr>
                  </a:solidFill>
                  <a:latin typeface="Arial" charset="0"/>
                </a:endParaRPr>
              </a:p>
            </p:txBody>
          </p:sp>
          <p:pic>
            <p:nvPicPr>
              <p:cNvPr id="547868" name="Picture 28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7469"/>
              <a:stretch>
                <a:fillRect/>
              </a:stretch>
            </p:blipFill>
            <p:spPr bwMode="auto">
              <a:xfrm>
                <a:off x="1989" y="1540"/>
                <a:ext cx="1661" cy="17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FF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11739052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266" name="Rectangle 2"/>
          <p:cNvSpPr>
            <a:spLocks noChangeArrowheads="1"/>
          </p:cNvSpPr>
          <p:nvPr/>
        </p:nvSpPr>
        <p:spPr bwMode="auto">
          <a:xfrm>
            <a:off x="304800" y="152400"/>
            <a:ext cx="84582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l"/>
            <a:endParaRPr lang="en-GB" sz="3600" b="1" i="1" dirty="0">
              <a:solidFill>
                <a:srgbClr val="FFFF00"/>
              </a:solidFill>
            </a:endParaRPr>
          </a:p>
        </p:txBody>
      </p:sp>
      <p:sp>
        <p:nvSpPr>
          <p:cNvPr id="395267" name="Rectangle 3"/>
          <p:cNvSpPr>
            <a:spLocks noChangeArrowheads="1"/>
          </p:cNvSpPr>
          <p:nvPr/>
        </p:nvSpPr>
        <p:spPr bwMode="auto">
          <a:xfrm>
            <a:off x="685800" y="1295400"/>
            <a:ext cx="77724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l">
              <a:spcBef>
                <a:spcPct val="20000"/>
              </a:spcBef>
              <a:buSzPct val="60000"/>
              <a:buFont typeface="Monotype Sorts" pitchFamily="2" charset="2"/>
              <a:buChar char="o"/>
            </a:pPr>
            <a:r>
              <a:rPr lang="en-GB" sz="2800" b="1" dirty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Coating properties, e.g., porosity and adhesion strength, and its microstructure </a:t>
            </a:r>
            <a:r>
              <a:rPr lang="en-GB" sz="2800" b="1" dirty="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depend </a:t>
            </a:r>
            <a:r>
              <a:rPr lang="en-GB" sz="2800" b="1" dirty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on</a:t>
            </a:r>
            <a:r>
              <a:rPr lang="en-GB" sz="2800" dirty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:</a:t>
            </a:r>
          </a:p>
          <a:p>
            <a:pPr marL="1143000" lvl="2" indent="-228600" algn="l">
              <a:spcBef>
                <a:spcPct val="20000"/>
              </a:spcBef>
              <a:buSzPct val="55000"/>
              <a:buFont typeface="Monotype Sorts" pitchFamily="2" charset="2"/>
              <a:buChar char="l"/>
            </a:pPr>
            <a:r>
              <a:rPr lang="en-GB" sz="2400" b="1" dirty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Particle impact conditions (velocity, temperature, impact angle)</a:t>
            </a:r>
          </a:p>
          <a:p>
            <a:pPr marL="1143000" lvl="2" indent="-228600" algn="l">
              <a:spcBef>
                <a:spcPct val="20000"/>
              </a:spcBef>
              <a:buSzPct val="55000"/>
              <a:buFont typeface="Monotype Sorts" pitchFamily="2" charset="2"/>
              <a:buChar char="l"/>
            </a:pPr>
            <a:r>
              <a:rPr lang="en-GB" sz="2400" b="1" dirty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Substrate temperature</a:t>
            </a:r>
          </a:p>
          <a:p>
            <a:pPr marL="1143000" lvl="2" indent="-228600" algn="l">
              <a:spcBef>
                <a:spcPct val="20000"/>
              </a:spcBef>
              <a:buSzPct val="55000"/>
              <a:buFont typeface="Monotype Sorts" pitchFamily="2" charset="2"/>
              <a:buChar char="l"/>
            </a:pPr>
            <a:r>
              <a:rPr lang="en-GB" sz="2400" b="1" dirty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Roughness</a:t>
            </a:r>
          </a:p>
          <a:p>
            <a:pPr marL="1143000" lvl="2" indent="-228600" algn="l">
              <a:spcBef>
                <a:spcPct val="20000"/>
              </a:spcBef>
              <a:buSzPct val="55000"/>
              <a:buFont typeface="Monotype Sorts" pitchFamily="2" charset="2"/>
              <a:buChar char="l"/>
            </a:pPr>
            <a:r>
              <a:rPr lang="en-GB" sz="2400" b="1" dirty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Materials properties of powder and substrate</a:t>
            </a:r>
          </a:p>
          <a:p>
            <a:pPr marL="342900" indent="-342900" algn="l">
              <a:spcBef>
                <a:spcPct val="20000"/>
              </a:spcBef>
              <a:buSzPct val="60000"/>
              <a:buFont typeface="Monotype Sorts" pitchFamily="2" charset="2"/>
              <a:buChar char="o"/>
            </a:pPr>
            <a:r>
              <a:rPr lang="en-GB" sz="2800" b="1" dirty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Fundamental understanding of fluid flow and heat transfer during the impact is crucial in improving the processes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Motivation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69505391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Impact Conditions	</a:t>
            </a:r>
          </a:p>
        </p:txBody>
      </p:sp>
      <p:graphicFrame>
        <p:nvGraphicFramePr>
          <p:cNvPr id="627716" name="Object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45522691"/>
              </p:ext>
            </p:extLst>
          </p:nvPr>
        </p:nvGraphicFramePr>
        <p:xfrm>
          <a:off x="4833937" y="1367939"/>
          <a:ext cx="3890333" cy="25500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82" name="Worksheet" r:id="rId3" imgW="9616548" imgH="6301812" progId="Excel.Sheet.8">
                  <p:embed/>
                </p:oleObj>
              </mc:Choice>
              <mc:Fallback>
                <p:oleObj name="Worksheet" r:id="rId3" imgW="9616548" imgH="6301812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3937" y="1367939"/>
                        <a:ext cx="3890333" cy="2550011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75000"/>
                        </a:schemeClr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771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295400"/>
            <a:ext cx="3810000" cy="5181600"/>
          </a:xfrm>
        </p:spPr>
        <p:txBody>
          <a:bodyPr/>
          <a:lstStyle/>
          <a:p>
            <a:r>
              <a:rPr lang="en-US" sz="2400" dirty="0"/>
              <a:t>Microstructure of coatings strongly depends on:</a:t>
            </a:r>
          </a:p>
          <a:p>
            <a:pPr lvl="1">
              <a:buFont typeface="Wingdings" pitchFamily="2" charset="2"/>
              <a:buChar char="Ø"/>
            </a:pPr>
            <a:r>
              <a:rPr lang="en-US" sz="2000" dirty="0" smtClean="0"/>
              <a:t>Particle </a:t>
            </a:r>
            <a:r>
              <a:rPr lang="en-US" sz="2000" dirty="0"/>
              <a:t>impact conditions</a:t>
            </a:r>
          </a:p>
          <a:p>
            <a:pPr lvl="1">
              <a:buFont typeface="Wingdings" pitchFamily="2" charset="2"/>
              <a:buChar char="Ø"/>
            </a:pPr>
            <a:r>
              <a:rPr lang="en-US" sz="2000" dirty="0"/>
              <a:t>Substrate conditions</a:t>
            </a:r>
          </a:p>
        </p:txBody>
      </p:sp>
      <p:graphicFrame>
        <p:nvGraphicFramePr>
          <p:cNvPr id="627718" name="Object 6"/>
          <p:cNvGraphicFramePr>
            <a:graphicFrameLocks noGrp="1" noChangeAspect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336547274"/>
              </p:ext>
            </p:extLst>
          </p:nvPr>
        </p:nvGraphicFramePr>
        <p:xfrm>
          <a:off x="5884985" y="4020810"/>
          <a:ext cx="2543908" cy="23414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83" name="Chart" r:id="rId5" imgW="4905451" imgH="4515002" progId="Excel.Chart.8">
                  <p:embed/>
                </p:oleObj>
              </mc:Choice>
              <mc:Fallback>
                <p:oleObj name="Chart" r:id="rId5" imgW="4905451" imgH="4515002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84985" y="4020810"/>
                        <a:ext cx="2543908" cy="2341401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75000"/>
                        </a:schemeClr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27720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8"/>
          <a:stretch>
            <a:fillRect/>
          </a:stretch>
        </p:blipFill>
        <p:spPr bwMode="auto">
          <a:xfrm>
            <a:off x="285750" y="4116388"/>
            <a:ext cx="2071688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7721" name="Picture 9"/>
          <p:cNvPicPr>
            <a:picLocks noChangeAspect="1" noChangeArrowheads="1"/>
          </p:cNvPicPr>
          <p:nvPr/>
        </p:nvPicPr>
        <p:blipFill>
          <a:blip r:embed="rId8" cstate="print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0025" y="4122738"/>
            <a:ext cx="2093913" cy="195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7722" name="Text Box 10"/>
          <p:cNvSpPr txBox="1">
            <a:spLocks noChangeArrowheads="1"/>
          </p:cNvSpPr>
          <p:nvPr/>
        </p:nvSpPr>
        <p:spPr bwMode="auto">
          <a:xfrm>
            <a:off x="787400" y="3521075"/>
            <a:ext cx="7524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FF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25°C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27723" name="Text Box 11"/>
          <p:cNvSpPr txBox="1">
            <a:spLocks noChangeArrowheads="1"/>
          </p:cNvSpPr>
          <p:nvPr/>
        </p:nvSpPr>
        <p:spPr bwMode="auto">
          <a:xfrm>
            <a:off x="3219450" y="3495675"/>
            <a:ext cx="893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FF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300°C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635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435" name="Text Box 3"/>
          <p:cNvSpPr txBox="1">
            <a:spLocks noChangeArrowheads="1"/>
          </p:cNvSpPr>
          <p:nvPr/>
        </p:nvSpPr>
        <p:spPr bwMode="auto">
          <a:xfrm>
            <a:off x="2778125" y="57864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GB" sz="2400">
              <a:solidFill>
                <a:srgbClr val="FFFF00"/>
              </a:solidFill>
            </a:endParaRPr>
          </a:p>
        </p:txBody>
      </p:sp>
      <p:sp>
        <p:nvSpPr>
          <p:cNvPr id="402436" name="Text Box 4"/>
          <p:cNvSpPr txBox="1">
            <a:spLocks noChangeArrowheads="1"/>
          </p:cNvSpPr>
          <p:nvPr/>
        </p:nvSpPr>
        <p:spPr bwMode="auto">
          <a:xfrm>
            <a:off x="1984375" y="5767388"/>
            <a:ext cx="11112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290 </a:t>
            </a:r>
            <a:r>
              <a:rPr lang="en-US" sz="2400" baseline="30000" dirty="0" err="1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o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C</a:t>
            </a:r>
            <a:endParaRPr lang="en-US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02437" name="Picture 5" descr="290_150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3" y="1458913"/>
            <a:ext cx="3462337" cy="4122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2438" name="Picture 6" descr="340_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6475" y="1441450"/>
            <a:ext cx="3462338" cy="412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2439" name="Rectangle 7"/>
          <p:cNvSpPr>
            <a:spLocks noChangeArrowheads="1"/>
          </p:cNvSpPr>
          <p:nvPr/>
        </p:nvSpPr>
        <p:spPr bwMode="auto">
          <a:xfrm>
            <a:off x="6102350" y="5684838"/>
            <a:ext cx="11112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340 </a:t>
            </a:r>
            <a:r>
              <a:rPr lang="en-US" sz="2400" baseline="30000" dirty="0" err="1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o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C</a:t>
            </a:r>
            <a:endParaRPr lang="en-US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Ni on Stainless Steel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035316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Splat Shapes 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Splat shapes depend on many parameters, including:</a:t>
            </a:r>
          </a:p>
          <a:p>
            <a:pPr lvl="1">
              <a:buFont typeface="Arial" pitchFamily="34" charset="0"/>
              <a:buChar char="•"/>
            </a:pPr>
            <a:r>
              <a:rPr lang="en-CA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Impact conditions, i.e., speed, size, impact angle</a:t>
            </a:r>
          </a:p>
          <a:p>
            <a:pPr lvl="1">
              <a:buFont typeface="Arial" pitchFamily="34" charset="0"/>
              <a:buChar char="•"/>
            </a:pPr>
            <a:r>
              <a:rPr lang="en-CA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Particle properties which depend on the type of material and its </a:t>
            </a:r>
            <a:r>
              <a:rPr lang="en-CA" dirty="0" smtClean="0">
                <a:solidFill>
                  <a:schemeClr val="accent2"/>
                </a:solidFill>
              </a:rPr>
              <a:t>temperature</a:t>
            </a:r>
          </a:p>
          <a:p>
            <a:pPr lvl="1">
              <a:buFont typeface="Arial" pitchFamily="34" charset="0"/>
              <a:buChar char="•"/>
            </a:pPr>
            <a:r>
              <a:rPr lang="en-CA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Substrate conditions, which depends on the substrate material, roughness, and substrate temperature</a:t>
            </a:r>
            <a:endParaRPr lang="en-CA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341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Figure 1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13"/>
          <a:stretch>
            <a:fillRect/>
          </a:stretch>
        </p:blipFill>
        <p:spPr bwMode="auto">
          <a:xfrm>
            <a:off x="2314805" y="2603747"/>
            <a:ext cx="6390211" cy="3681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dirty="0">
                <a:latin typeface="Arial" charset="0"/>
                <a:ea typeface="SimSun" pitchFamily="2" charset="-122"/>
              </a:rPr>
              <a:t>Thermal Spray Processing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0" hangingPunct="0">
              <a:buFontTx/>
              <a:buChar char="•"/>
            </a:pP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ea typeface="SimSun" pitchFamily="2" charset="-122"/>
              </a:rPr>
              <a:t>Thermal spray coatings protect surfaces against corrosion, wear, high temperature</a:t>
            </a:r>
          </a:p>
          <a:p>
            <a:pPr eaLnBrk="0" hangingPunct="0">
              <a:buFontTx/>
              <a:buChar char="•"/>
            </a:pPr>
            <a:endParaRPr lang="en-US" altLang="zh-CN" sz="2000" dirty="0">
              <a:solidFill>
                <a:schemeClr val="accent1">
                  <a:lumMod val="75000"/>
                </a:schemeClr>
              </a:solidFill>
              <a:ea typeface="SimSun" pitchFamily="2" charset="-122"/>
            </a:endParaRPr>
          </a:p>
          <a:p>
            <a:pPr eaLnBrk="0" hangingPunct="0">
              <a:buFontTx/>
              <a:buChar char="•"/>
            </a:pP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ea typeface="SimSun" pitchFamily="2" charset="-122"/>
              </a:rPr>
              <a:t>Coating materials: metals,  ceramics, </a:t>
            </a:r>
            <a:r>
              <a:rPr lang="en-US" altLang="zh-CN" sz="2000" dirty="0" err="1">
                <a:solidFill>
                  <a:schemeClr val="accent1">
                    <a:lumMod val="75000"/>
                  </a:schemeClr>
                </a:solidFill>
                <a:ea typeface="SimSun" pitchFamily="2" charset="-122"/>
              </a:rPr>
              <a:t>cermets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ea typeface="SimSun" pitchFamily="2" charset="-122"/>
              </a:rPr>
              <a:t>, polymers</a:t>
            </a:r>
          </a:p>
          <a:p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2017668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78877"/>
            <a:ext cx="8229600" cy="731838"/>
          </a:xfrm>
        </p:spPr>
        <p:txBody>
          <a:bodyPr lIns="92075" tIns="46038" rIns="92075" bIns="46038"/>
          <a:lstStyle/>
          <a:p>
            <a:r>
              <a:rPr lang="en-US" sz="2800" dirty="0" smtClean="0"/>
              <a:t>Droplet Impact and Solidification</a:t>
            </a:r>
          </a:p>
        </p:txBody>
      </p:sp>
      <p:sp>
        <p:nvSpPr>
          <p:cNvPr id="31747" name="Rectangle 4"/>
          <p:cNvSpPr>
            <a:spLocks noChangeArrowheads="1"/>
          </p:cNvSpPr>
          <p:nvPr/>
        </p:nvSpPr>
        <p:spPr bwMode="auto">
          <a:xfrm>
            <a:off x="1066800" y="4724400"/>
            <a:ext cx="3200400" cy="533400"/>
          </a:xfrm>
          <a:prstGeom prst="rect">
            <a:avLst/>
          </a:prstGeom>
          <a:solidFill>
            <a:schemeClr val="accent2">
              <a:lumMod val="75000"/>
              <a:alpha val="50195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31748" name="Oval 6"/>
          <p:cNvSpPr>
            <a:spLocks noChangeArrowheads="1"/>
          </p:cNvSpPr>
          <p:nvPr/>
        </p:nvSpPr>
        <p:spPr bwMode="auto">
          <a:xfrm>
            <a:off x="2209799" y="2625969"/>
            <a:ext cx="744415" cy="726831"/>
          </a:xfrm>
          <a:prstGeom prst="ellipse">
            <a:avLst/>
          </a:prstGeom>
          <a:solidFill>
            <a:srgbClr val="FF33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31749" name="Line 7"/>
          <p:cNvSpPr>
            <a:spLocks noChangeShapeType="1"/>
          </p:cNvSpPr>
          <p:nvPr/>
        </p:nvSpPr>
        <p:spPr bwMode="auto">
          <a:xfrm>
            <a:off x="2514600" y="3581400"/>
            <a:ext cx="0" cy="762000"/>
          </a:xfrm>
          <a:prstGeom prst="line">
            <a:avLst/>
          </a:prstGeom>
          <a:noFill/>
          <a:ln w="101600">
            <a:solidFill>
              <a:schemeClr val="accent4"/>
            </a:solidFill>
            <a:round/>
            <a:headEnd type="none" w="sm" len="sm"/>
            <a:tailEnd type="stealth" w="med" len="med"/>
          </a:ln>
        </p:spPr>
        <p:txBody>
          <a:bodyPr wrap="none" anchor="ctr"/>
          <a:lstStyle/>
          <a:p>
            <a:endParaRPr lang="en-CA"/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4953000" y="2192215"/>
            <a:ext cx="3200400" cy="3065585"/>
            <a:chOff x="4953000" y="2192215"/>
            <a:chExt cx="3200400" cy="3065585"/>
          </a:xfrm>
        </p:grpSpPr>
        <p:sp>
          <p:nvSpPr>
            <p:cNvPr id="31751" name="Rectangle 5"/>
            <p:cNvSpPr>
              <a:spLocks noChangeArrowheads="1"/>
            </p:cNvSpPr>
            <p:nvPr/>
          </p:nvSpPr>
          <p:spPr bwMode="auto">
            <a:xfrm>
              <a:off x="4953000" y="4724400"/>
              <a:ext cx="3200400" cy="533400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2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2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en-US"/>
            </a:p>
          </p:txBody>
        </p:sp>
        <p:sp>
          <p:nvSpPr>
            <p:cNvPr id="31752" name="Freeform 8"/>
            <p:cNvSpPr>
              <a:spLocks/>
            </p:cNvSpPr>
            <p:nvPr/>
          </p:nvSpPr>
          <p:spPr bwMode="auto">
            <a:xfrm>
              <a:off x="5410199" y="4325813"/>
              <a:ext cx="2133693" cy="398580"/>
            </a:xfrm>
            <a:custGeom>
              <a:avLst/>
              <a:gdLst>
                <a:gd name="T0" fmla="*/ 0 w 1345"/>
                <a:gd name="T1" fmla="*/ 2147483647 h 193"/>
                <a:gd name="T2" fmla="*/ 2147483647 w 1345"/>
                <a:gd name="T3" fmla="*/ 2147483647 h 193"/>
                <a:gd name="T4" fmla="*/ 2147483647 w 1345"/>
                <a:gd name="T5" fmla="*/ 2147483647 h 193"/>
                <a:gd name="T6" fmla="*/ 2147483647 w 1345"/>
                <a:gd name="T7" fmla="*/ 0 h 193"/>
                <a:gd name="T8" fmla="*/ 2147483647 w 1345"/>
                <a:gd name="T9" fmla="*/ 0 h 193"/>
                <a:gd name="T10" fmla="*/ 2147483647 w 1345"/>
                <a:gd name="T11" fmla="*/ 0 h 193"/>
                <a:gd name="T12" fmla="*/ 2147483647 w 1345"/>
                <a:gd name="T13" fmla="*/ 2147483647 h 193"/>
                <a:gd name="T14" fmla="*/ 2147483647 w 1345"/>
                <a:gd name="T15" fmla="*/ 2147483647 h 193"/>
                <a:gd name="T16" fmla="*/ 2147483647 w 1345"/>
                <a:gd name="T17" fmla="*/ 2147483647 h 193"/>
                <a:gd name="T18" fmla="*/ 2147483647 w 1345"/>
                <a:gd name="T19" fmla="*/ 2147483647 h 193"/>
                <a:gd name="T20" fmla="*/ 0 w 1345"/>
                <a:gd name="T21" fmla="*/ 2147483647 h 19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45"/>
                <a:gd name="T34" fmla="*/ 0 h 193"/>
                <a:gd name="T35" fmla="*/ 1345 w 1345"/>
                <a:gd name="T36" fmla="*/ 193 h 193"/>
                <a:gd name="connsiteX0" fmla="*/ 0 w 9993"/>
                <a:gd name="connsiteY0" fmla="*/ 9948 h 9948"/>
                <a:gd name="connsiteX1" fmla="*/ 1071 w 9993"/>
                <a:gd name="connsiteY1" fmla="*/ 4974 h 9948"/>
                <a:gd name="connsiteX2" fmla="*/ 2278 w 9993"/>
                <a:gd name="connsiteY2" fmla="*/ 1339 h 9948"/>
                <a:gd name="connsiteX3" fmla="*/ 3569 w 9993"/>
                <a:gd name="connsiteY3" fmla="*/ 0 h 9948"/>
                <a:gd name="connsiteX4" fmla="*/ 5353 w 9993"/>
                <a:gd name="connsiteY4" fmla="*/ 0 h 9948"/>
                <a:gd name="connsiteX5" fmla="*/ 6424 w 9993"/>
                <a:gd name="connsiteY5" fmla="*/ 0 h 9948"/>
                <a:gd name="connsiteX6" fmla="*/ 7494 w 9993"/>
                <a:gd name="connsiteY6" fmla="*/ 2487 h 9948"/>
                <a:gd name="connsiteX7" fmla="*/ 8565 w 9993"/>
                <a:gd name="connsiteY7" fmla="*/ 4974 h 9948"/>
                <a:gd name="connsiteX8" fmla="*/ 9636 w 9993"/>
                <a:gd name="connsiteY8" fmla="*/ 7461 h 9948"/>
                <a:gd name="connsiteX9" fmla="*/ 9993 w 9993"/>
                <a:gd name="connsiteY9" fmla="*/ 9948 h 9948"/>
                <a:gd name="connsiteX10" fmla="*/ 0 w 9993"/>
                <a:gd name="connsiteY10" fmla="*/ 9948 h 9948"/>
                <a:gd name="connsiteX0" fmla="*/ 0 w 10000"/>
                <a:gd name="connsiteY0" fmla="*/ 10000 h 10000"/>
                <a:gd name="connsiteX1" fmla="*/ 1072 w 10000"/>
                <a:gd name="connsiteY1" fmla="*/ 5000 h 10000"/>
                <a:gd name="connsiteX2" fmla="*/ 2280 w 10000"/>
                <a:gd name="connsiteY2" fmla="*/ 1346 h 10000"/>
                <a:gd name="connsiteX3" fmla="*/ 3572 w 10000"/>
                <a:gd name="connsiteY3" fmla="*/ 0 h 10000"/>
                <a:gd name="connsiteX4" fmla="*/ 5357 w 10000"/>
                <a:gd name="connsiteY4" fmla="*/ 0 h 10000"/>
                <a:gd name="connsiteX5" fmla="*/ 6428 w 10000"/>
                <a:gd name="connsiteY5" fmla="*/ 0 h 10000"/>
                <a:gd name="connsiteX6" fmla="*/ 7499 w 10000"/>
                <a:gd name="connsiteY6" fmla="*/ 2500 h 10000"/>
                <a:gd name="connsiteX7" fmla="*/ 8571 w 10000"/>
                <a:gd name="connsiteY7" fmla="*/ 3462 h 10000"/>
                <a:gd name="connsiteX8" fmla="*/ 9643 w 10000"/>
                <a:gd name="connsiteY8" fmla="*/ 7500 h 10000"/>
                <a:gd name="connsiteX9" fmla="*/ 10000 w 10000"/>
                <a:gd name="connsiteY9" fmla="*/ 10000 h 10000"/>
                <a:gd name="connsiteX10" fmla="*/ 0 w 10000"/>
                <a:gd name="connsiteY10" fmla="*/ 10000 h 10000"/>
                <a:gd name="connsiteX0" fmla="*/ 0 w 10000"/>
                <a:gd name="connsiteY0" fmla="*/ 10000 h 10000"/>
                <a:gd name="connsiteX1" fmla="*/ 1072 w 10000"/>
                <a:gd name="connsiteY1" fmla="*/ 5000 h 10000"/>
                <a:gd name="connsiteX2" fmla="*/ 2280 w 10000"/>
                <a:gd name="connsiteY2" fmla="*/ 1346 h 10000"/>
                <a:gd name="connsiteX3" fmla="*/ 3572 w 10000"/>
                <a:gd name="connsiteY3" fmla="*/ 0 h 10000"/>
                <a:gd name="connsiteX4" fmla="*/ 5357 w 10000"/>
                <a:gd name="connsiteY4" fmla="*/ 0 h 10000"/>
                <a:gd name="connsiteX5" fmla="*/ 6428 w 10000"/>
                <a:gd name="connsiteY5" fmla="*/ 0 h 10000"/>
                <a:gd name="connsiteX6" fmla="*/ 7499 w 10000"/>
                <a:gd name="connsiteY6" fmla="*/ 1346 h 10000"/>
                <a:gd name="connsiteX7" fmla="*/ 8571 w 10000"/>
                <a:gd name="connsiteY7" fmla="*/ 3462 h 10000"/>
                <a:gd name="connsiteX8" fmla="*/ 9643 w 10000"/>
                <a:gd name="connsiteY8" fmla="*/ 7500 h 10000"/>
                <a:gd name="connsiteX9" fmla="*/ 10000 w 10000"/>
                <a:gd name="connsiteY9" fmla="*/ 10000 h 10000"/>
                <a:gd name="connsiteX10" fmla="*/ 0 w 10000"/>
                <a:gd name="connsiteY10" fmla="*/ 10000 h 10000"/>
                <a:gd name="connsiteX0" fmla="*/ 0 w 10000"/>
                <a:gd name="connsiteY0" fmla="*/ 11538 h 11538"/>
                <a:gd name="connsiteX1" fmla="*/ 1072 w 10000"/>
                <a:gd name="connsiteY1" fmla="*/ 6538 h 11538"/>
                <a:gd name="connsiteX2" fmla="*/ 2280 w 10000"/>
                <a:gd name="connsiteY2" fmla="*/ 2884 h 11538"/>
                <a:gd name="connsiteX3" fmla="*/ 3572 w 10000"/>
                <a:gd name="connsiteY3" fmla="*/ 0 h 11538"/>
                <a:gd name="connsiteX4" fmla="*/ 5357 w 10000"/>
                <a:gd name="connsiteY4" fmla="*/ 1538 h 11538"/>
                <a:gd name="connsiteX5" fmla="*/ 6428 w 10000"/>
                <a:gd name="connsiteY5" fmla="*/ 1538 h 11538"/>
                <a:gd name="connsiteX6" fmla="*/ 7499 w 10000"/>
                <a:gd name="connsiteY6" fmla="*/ 2884 h 11538"/>
                <a:gd name="connsiteX7" fmla="*/ 8571 w 10000"/>
                <a:gd name="connsiteY7" fmla="*/ 5000 h 11538"/>
                <a:gd name="connsiteX8" fmla="*/ 9643 w 10000"/>
                <a:gd name="connsiteY8" fmla="*/ 9038 h 11538"/>
                <a:gd name="connsiteX9" fmla="*/ 10000 w 10000"/>
                <a:gd name="connsiteY9" fmla="*/ 11538 h 11538"/>
                <a:gd name="connsiteX10" fmla="*/ 0 w 10000"/>
                <a:gd name="connsiteY10" fmla="*/ 11538 h 11538"/>
                <a:gd name="connsiteX0" fmla="*/ 0 w 10000"/>
                <a:gd name="connsiteY0" fmla="*/ 12341 h 12341"/>
                <a:gd name="connsiteX1" fmla="*/ 1072 w 10000"/>
                <a:gd name="connsiteY1" fmla="*/ 7341 h 12341"/>
                <a:gd name="connsiteX2" fmla="*/ 2280 w 10000"/>
                <a:gd name="connsiteY2" fmla="*/ 3687 h 12341"/>
                <a:gd name="connsiteX3" fmla="*/ 3572 w 10000"/>
                <a:gd name="connsiteY3" fmla="*/ 803 h 12341"/>
                <a:gd name="connsiteX4" fmla="*/ 4588 w 10000"/>
                <a:gd name="connsiteY4" fmla="*/ 33 h 12341"/>
                <a:gd name="connsiteX5" fmla="*/ 5357 w 10000"/>
                <a:gd name="connsiteY5" fmla="*/ 2341 h 12341"/>
                <a:gd name="connsiteX6" fmla="*/ 6428 w 10000"/>
                <a:gd name="connsiteY6" fmla="*/ 2341 h 12341"/>
                <a:gd name="connsiteX7" fmla="*/ 7499 w 10000"/>
                <a:gd name="connsiteY7" fmla="*/ 3687 h 12341"/>
                <a:gd name="connsiteX8" fmla="*/ 8571 w 10000"/>
                <a:gd name="connsiteY8" fmla="*/ 5803 h 12341"/>
                <a:gd name="connsiteX9" fmla="*/ 9643 w 10000"/>
                <a:gd name="connsiteY9" fmla="*/ 9841 h 12341"/>
                <a:gd name="connsiteX10" fmla="*/ 10000 w 10000"/>
                <a:gd name="connsiteY10" fmla="*/ 12341 h 12341"/>
                <a:gd name="connsiteX11" fmla="*/ 0 w 10000"/>
                <a:gd name="connsiteY11" fmla="*/ 12341 h 12341"/>
                <a:gd name="connsiteX0" fmla="*/ 0 w 10000"/>
                <a:gd name="connsiteY0" fmla="*/ 12341 h 12341"/>
                <a:gd name="connsiteX1" fmla="*/ 1072 w 10000"/>
                <a:gd name="connsiteY1" fmla="*/ 7341 h 12341"/>
                <a:gd name="connsiteX2" fmla="*/ 2280 w 10000"/>
                <a:gd name="connsiteY2" fmla="*/ 3687 h 12341"/>
                <a:gd name="connsiteX3" fmla="*/ 3572 w 10000"/>
                <a:gd name="connsiteY3" fmla="*/ 803 h 12341"/>
                <a:gd name="connsiteX4" fmla="*/ 4588 w 10000"/>
                <a:gd name="connsiteY4" fmla="*/ 33 h 12341"/>
                <a:gd name="connsiteX5" fmla="*/ 5357 w 10000"/>
                <a:gd name="connsiteY5" fmla="*/ 803 h 12341"/>
                <a:gd name="connsiteX6" fmla="*/ 6428 w 10000"/>
                <a:gd name="connsiteY6" fmla="*/ 2341 h 12341"/>
                <a:gd name="connsiteX7" fmla="*/ 7499 w 10000"/>
                <a:gd name="connsiteY7" fmla="*/ 3687 h 12341"/>
                <a:gd name="connsiteX8" fmla="*/ 8571 w 10000"/>
                <a:gd name="connsiteY8" fmla="*/ 5803 h 12341"/>
                <a:gd name="connsiteX9" fmla="*/ 9643 w 10000"/>
                <a:gd name="connsiteY9" fmla="*/ 9841 h 12341"/>
                <a:gd name="connsiteX10" fmla="*/ 10000 w 10000"/>
                <a:gd name="connsiteY10" fmla="*/ 12341 h 12341"/>
                <a:gd name="connsiteX11" fmla="*/ 0 w 10000"/>
                <a:gd name="connsiteY11" fmla="*/ 12341 h 12341"/>
                <a:gd name="connsiteX0" fmla="*/ 0 w 10000"/>
                <a:gd name="connsiteY0" fmla="*/ 12341 h 12341"/>
                <a:gd name="connsiteX1" fmla="*/ 1072 w 10000"/>
                <a:gd name="connsiteY1" fmla="*/ 7341 h 12341"/>
                <a:gd name="connsiteX2" fmla="*/ 2280 w 10000"/>
                <a:gd name="connsiteY2" fmla="*/ 3687 h 12341"/>
                <a:gd name="connsiteX3" fmla="*/ 3572 w 10000"/>
                <a:gd name="connsiteY3" fmla="*/ 803 h 12341"/>
                <a:gd name="connsiteX4" fmla="*/ 4588 w 10000"/>
                <a:gd name="connsiteY4" fmla="*/ 33 h 12341"/>
                <a:gd name="connsiteX5" fmla="*/ 5357 w 10000"/>
                <a:gd name="connsiteY5" fmla="*/ 803 h 12341"/>
                <a:gd name="connsiteX6" fmla="*/ 6428 w 10000"/>
                <a:gd name="connsiteY6" fmla="*/ 803 h 12341"/>
                <a:gd name="connsiteX7" fmla="*/ 7499 w 10000"/>
                <a:gd name="connsiteY7" fmla="*/ 3687 h 12341"/>
                <a:gd name="connsiteX8" fmla="*/ 8571 w 10000"/>
                <a:gd name="connsiteY8" fmla="*/ 5803 h 12341"/>
                <a:gd name="connsiteX9" fmla="*/ 9643 w 10000"/>
                <a:gd name="connsiteY9" fmla="*/ 9841 h 12341"/>
                <a:gd name="connsiteX10" fmla="*/ 10000 w 10000"/>
                <a:gd name="connsiteY10" fmla="*/ 12341 h 12341"/>
                <a:gd name="connsiteX11" fmla="*/ 0 w 10000"/>
                <a:gd name="connsiteY11" fmla="*/ 12341 h 12341"/>
                <a:gd name="connsiteX0" fmla="*/ 0 w 10000"/>
                <a:gd name="connsiteY0" fmla="*/ 12341 h 12341"/>
                <a:gd name="connsiteX1" fmla="*/ 1072 w 10000"/>
                <a:gd name="connsiteY1" fmla="*/ 7341 h 12341"/>
                <a:gd name="connsiteX2" fmla="*/ 2280 w 10000"/>
                <a:gd name="connsiteY2" fmla="*/ 3687 h 12341"/>
                <a:gd name="connsiteX3" fmla="*/ 3572 w 10000"/>
                <a:gd name="connsiteY3" fmla="*/ 803 h 12341"/>
                <a:gd name="connsiteX4" fmla="*/ 4588 w 10000"/>
                <a:gd name="connsiteY4" fmla="*/ 33 h 12341"/>
                <a:gd name="connsiteX5" fmla="*/ 5357 w 10000"/>
                <a:gd name="connsiteY5" fmla="*/ 803 h 12341"/>
                <a:gd name="connsiteX6" fmla="*/ 6428 w 10000"/>
                <a:gd name="connsiteY6" fmla="*/ 803 h 12341"/>
                <a:gd name="connsiteX7" fmla="*/ 7554 w 10000"/>
                <a:gd name="connsiteY7" fmla="*/ 2149 h 12341"/>
                <a:gd name="connsiteX8" fmla="*/ 8571 w 10000"/>
                <a:gd name="connsiteY8" fmla="*/ 5803 h 12341"/>
                <a:gd name="connsiteX9" fmla="*/ 9643 w 10000"/>
                <a:gd name="connsiteY9" fmla="*/ 9841 h 12341"/>
                <a:gd name="connsiteX10" fmla="*/ 10000 w 10000"/>
                <a:gd name="connsiteY10" fmla="*/ 12341 h 12341"/>
                <a:gd name="connsiteX11" fmla="*/ 0 w 10000"/>
                <a:gd name="connsiteY11" fmla="*/ 12341 h 12341"/>
                <a:gd name="connsiteX0" fmla="*/ 0 w 10000"/>
                <a:gd name="connsiteY0" fmla="*/ 13077 h 13077"/>
                <a:gd name="connsiteX1" fmla="*/ 1072 w 10000"/>
                <a:gd name="connsiteY1" fmla="*/ 8077 h 13077"/>
                <a:gd name="connsiteX2" fmla="*/ 2280 w 10000"/>
                <a:gd name="connsiteY2" fmla="*/ 4423 h 13077"/>
                <a:gd name="connsiteX3" fmla="*/ 3572 w 10000"/>
                <a:gd name="connsiteY3" fmla="*/ 1539 h 13077"/>
                <a:gd name="connsiteX4" fmla="*/ 4588 w 10000"/>
                <a:gd name="connsiteY4" fmla="*/ 769 h 13077"/>
                <a:gd name="connsiteX5" fmla="*/ 5357 w 10000"/>
                <a:gd name="connsiteY5" fmla="*/ 0 h 13077"/>
                <a:gd name="connsiteX6" fmla="*/ 6428 w 10000"/>
                <a:gd name="connsiteY6" fmla="*/ 1539 h 13077"/>
                <a:gd name="connsiteX7" fmla="*/ 7554 w 10000"/>
                <a:gd name="connsiteY7" fmla="*/ 2885 h 13077"/>
                <a:gd name="connsiteX8" fmla="*/ 8571 w 10000"/>
                <a:gd name="connsiteY8" fmla="*/ 6539 h 13077"/>
                <a:gd name="connsiteX9" fmla="*/ 9643 w 10000"/>
                <a:gd name="connsiteY9" fmla="*/ 10577 h 13077"/>
                <a:gd name="connsiteX10" fmla="*/ 10000 w 10000"/>
                <a:gd name="connsiteY10" fmla="*/ 13077 h 13077"/>
                <a:gd name="connsiteX11" fmla="*/ 0 w 10000"/>
                <a:gd name="connsiteY11" fmla="*/ 13077 h 13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000" h="13077">
                  <a:moveTo>
                    <a:pt x="0" y="13077"/>
                  </a:moveTo>
                  <a:lnTo>
                    <a:pt x="1072" y="8077"/>
                  </a:lnTo>
                  <a:lnTo>
                    <a:pt x="2280" y="4423"/>
                  </a:lnTo>
                  <a:lnTo>
                    <a:pt x="3572" y="1539"/>
                  </a:lnTo>
                  <a:cubicBezTo>
                    <a:pt x="3911" y="1795"/>
                    <a:pt x="4249" y="513"/>
                    <a:pt x="4588" y="769"/>
                  </a:cubicBezTo>
                  <a:lnTo>
                    <a:pt x="5357" y="0"/>
                  </a:lnTo>
                  <a:lnTo>
                    <a:pt x="6428" y="1539"/>
                  </a:lnTo>
                  <a:lnTo>
                    <a:pt x="7554" y="2885"/>
                  </a:lnTo>
                  <a:lnTo>
                    <a:pt x="8571" y="6539"/>
                  </a:lnTo>
                  <a:lnTo>
                    <a:pt x="9643" y="10577"/>
                  </a:lnTo>
                  <a:lnTo>
                    <a:pt x="10000" y="13077"/>
                  </a:lnTo>
                  <a:lnTo>
                    <a:pt x="0" y="13077"/>
                  </a:lnTo>
                </a:path>
              </a:pathLst>
            </a:custGeom>
            <a:solidFill>
              <a:schemeClr val="accent2">
                <a:lumMod val="50000"/>
              </a:schemeClr>
            </a:solidFill>
            <a:ln w="9525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CA"/>
            </a:p>
          </p:txBody>
        </p:sp>
        <p:sp>
          <p:nvSpPr>
            <p:cNvPr id="31753" name="Oval 9"/>
            <p:cNvSpPr>
              <a:spLocks noChangeArrowheads="1"/>
            </p:cNvSpPr>
            <p:nvPr/>
          </p:nvSpPr>
          <p:spPr bwMode="auto">
            <a:xfrm>
              <a:off x="6772275" y="2192215"/>
              <a:ext cx="619125" cy="62718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en-US"/>
            </a:p>
          </p:txBody>
        </p:sp>
        <p:sp>
          <p:nvSpPr>
            <p:cNvPr id="31754" name="Line 10"/>
            <p:cNvSpPr>
              <a:spLocks noChangeShapeType="1"/>
            </p:cNvSpPr>
            <p:nvPr/>
          </p:nvSpPr>
          <p:spPr bwMode="auto">
            <a:xfrm flipH="1">
              <a:off x="6334125" y="3117850"/>
              <a:ext cx="438150" cy="622300"/>
            </a:xfrm>
            <a:prstGeom prst="line">
              <a:avLst/>
            </a:prstGeom>
            <a:noFill/>
            <a:ln w="101600">
              <a:solidFill>
                <a:schemeClr val="accent4"/>
              </a:solidFill>
              <a:round/>
              <a:headEnd type="none" w="sm" len="sm"/>
              <a:tailEnd type="stealth" w="med" len="med"/>
            </a:ln>
          </p:spPr>
          <p:txBody>
            <a:bodyPr wrap="none" anchor="ctr"/>
            <a:lstStyle/>
            <a:p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80014962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Mathematical Modelling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 smtClean="0"/>
              <a:t>Basic Assumptions</a:t>
            </a:r>
          </a:p>
          <a:p>
            <a:pPr lvl="1">
              <a:buFont typeface="Wingdings" pitchFamily="2" charset="2"/>
              <a:buChar char="§"/>
            </a:pPr>
            <a:r>
              <a:rPr lang="en-GB" dirty="0" smtClean="0"/>
              <a:t>laminar and incompressible fluid flow</a:t>
            </a:r>
          </a:p>
          <a:p>
            <a:pPr lvl="1">
              <a:buFont typeface="Wingdings" pitchFamily="2" charset="2"/>
              <a:buChar char="§"/>
            </a:pPr>
            <a:r>
              <a:rPr lang="en-GB" dirty="0" smtClean="0"/>
              <a:t>solidification at the equilibrium temperature (</a:t>
            </a:r>
            <a:r>
              <a:rPr lang="en-GB" i="1" dirty="0" smtClean="0"/>
              <a:t>T</a:t>
            </a:r>
            <a:r>
              <a:rPr lang="en-GB" i="1" baseline="-25000" dirty="0" smtClean="0"/>
              <a:t>m</a:t>
            </a:r>
            <a:r>
              <a:rPr lang="en-GB" dirty="0" smtClean="0"/>
              <a:t>)</a:t>
            </a:r>
          </a:p>
          <a:p>
            <a:pPr lvl="1"/>
            <a:endParaRPr lang="en-GB" dirty="0" smtClean="0"/>
          </a:p>
          <a:p>
            <a:r>
              <a:rPr lang="en-GB" dirty="0" smtClean="0"/>
              <a:t>Governing Equations</a:t>
            </a:r>
          </a:p>
          <a:p>
            <a:pPr lvl="1">
              <a:buFont typeface="Wingdings" pitchFamily="2" charset="2"/>
              <a:buChar char="§"/>
            </a:pPr>
            <a:r>
              <a:rPr lang="en-GB" dirty="0" smtClean="0"/>
              <a:t>Flow:	- continuity and momentum equations 	</a:t>
            </a:r>
          </a:p>
          <a:p>
            <a:pPr lvl="1">
              <a:buFont typeface="Wingdings" pitchFamily="2" charset="2"/>
              <a:buChar char="§"/>
            </a:pPr>
            <a:r>
              <a:rPr lang="en-GB" dirty="0" smtClean="0"/>
              <a:t>Energy:	- enthalpy method for fluid region 				- heat conduction within substrate </a:t>
            </a:r>
          </a:p>
          <a:p>
            <a:pPr lvl="1">
              <a:buFont typeface="Wingdings" pitchFamily="2" charset="2"/>
              <a:buChar char="§"/>
            </a:pPr>
            <a:r>
              <a:rPr lang="en-GB" dirty="0" smtClean="0"/>
              <a:t>Surface tracking methods (VOF, </a:t>
            </a:r>
            <a:r>
              <a:rPr lang="en-GB" dirty="0" smtClean="0"/>
              <a:t>LS, CLSVOF, </a:t>
            </a:r>
            <a:r>
              <a:rPr lang="en-GB" dirty="0" err="1" smtClean="0"/>
              <a:t>advecting</a:t>
            </a:r>
            <a:r>
              <a:rPr lang="en-GB" dirty="0" smtClean="0"/>
              <a:t> </a:t>
            </a:r>
            <a:r>
              <a:rPr lang="en-GB" dirty="0" err="1" smtClean="0"/>
              <a:t>normals</a:t>
            </a:r>
            <a:r>
              <a:rPr lang="en-GB" dirty="0" smtClean="0"/>
              <a:t>)</a:t>
            </a:r>
            <a:endParaRPr lang="en-GB" dirty="0" smtClean="0"/>
          </a:p>
          <a:p>
            <a:pPr lvl="1">
              <a:buFont typeface="Wingdings" pitchFamily="2" charset="2"/>
              <a:buChar char="§"/>
            </a:pPr>
            <a:endParaRPr lang="en-GB" dirty="0" smtClean="0"/>
          </a:p>
          <a:p>
            <a:pPr>
              <a:buFont typeface="Wingdings" pitchFamily="2" charset="2"/>
              <a:buChar char="q"/>
            </a:pPr>
            <a:r>
              <a:rPr lang="en-GB" dirty="0" smtClean="0"/>
              <a:t>Thermal contact resistance is considered</a:t>
            </a:r>
          </a:p>
        </p:txBody>
      </p:sp>
    </p:spTree>
    <p:extLst>
      <p:ext uri="{BB962C8B-B14F-4D97-AF65-F5344CB8AC3E}">
        <p14:creationId xmlns:p14="http://schemas.microsoft.com/office/powerpoint/2010/main" val="331352843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03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>
            <a:normAutofit fontScale="90000"/>
          </a:bodyPr>
          <a:lstStyle/>
          <a:p>
            <a:r>
              <a:rPr lang="en-US" sz="3200" dirty="0"/>
              <a:t>Governing </a:t>
            </a:r>
            <a:r>
              <a:rPr lang="en-US" sz="3200" dirty="0" smtClean="0"/>
              <a:t>Equations</a:t>
            </a:r>
            <a:br>
              <a:rPr lang="en-US" sz="3200" dirty="0" smtClean="0"/>
            </a:br>
            <a:r>
              <a:rPr lang="en-US" sz="2000" dirty="0" smtClean="0">
                <a:solidFill>
                  <a:schemeClr val="tx1"/>
                </a:solidFill>
              </a:rPr>
              <a:t>Conservation of Mass and Momentum</a:t>
            </a:r>
            <a:endParaRPr lang="en-US" sz="3200" dirty="0">
              <a:solidFill>
                <a:schemeClr val="tx1"/>
              </a:solidFill>
            </a:endParaRPr>
          </a:p>
        </p:txBody>
      </p:sp>
      <p:graphicFrame>
        <p:nvGraphicFramePr>
          <p:cNvPr id="556035" name="Object 3"/>
          <p:cNvGraphicFramePr>
            <a:graphicFrameLocks noGrp="1"/>
          </p:cNvGraphicFramePr>
          <p:nvPr>
            <p:ph type="body" idx="1"/>
            <p:extLst>
              <p:ext uri="{D42A27DB-BD31-4B8C-83A1-F6EECF244321}">
                <p14:modId xmlns:p14="http://schemas.microsoft.com/office/powerpoint/2010/main" val="3406416742"/>
              </p:ext>
            </p:extLst>
          </p:nvPr>
        </p:nvGraphicFramePr>
        <p:xfrm>
          <a:off x="998659" y="3168651"/>
          <a:ext cx="7134225" cy="1177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31" name="Equation" r:id="rId3" imgW="2616120" imgH="431640" progId="Equation.3">
                  <p:embed/>
                </p:oleObj>
              </mc:Choice>
              <mc:Fallback>
                <p:oleObj name="Equation" r:id="rId3" imgW="2616120" imgH="43164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8659" y="3168651"/>
                        <a:ext cx="7134225" cy="1177925"/>
                      </a:xfrm>
                      <a:prstGeom prst="rect">
                        <a:avLst/>
                      </a:prstGeom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6036" name="Objec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42756257"/>
              </p:ext>
            </p:extLst>
          </p:nvPr>
        </p:nvGraphicFramePr>
        <p:xfrm>
          <a:off x="1033463" y="2032000"/>
          <a:ext cx="1662112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32" name="Equation" r:id="rId5" imgW="571320" imgH="177480" progId="Equation.2">
                  <p:embed/>
                </p:oleObj>
              </mc:Choice>
              <mc:Fallback>
                <p:oleObj name="Equation" r:id="rId5" imgW="571320" imgH="177480" progId="Equation.2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3463" y="2032000"/>
                        <a:ext cx="1662112" cy="481013"/>
                      </a:xfrm>
                      <a:prstGeom prst="rect">
                        <a:avLst/>
                      </a:prstGeom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6037" name="Objec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2262465"/>
              </p:ext>
            </p:extLst>
          </p:nvPr>
        </p:nvGraphicFramePr>
        <p:xfrm>
          <a:off x="1029921" y="4853232"/>
          <a:ext cx="3771900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33" name="Equation" r:id="rId7" imgW="1282680" imgH="266400" progId="Equation.3">
                  <p:embed/>
                </p:oleObj>
              </mc:Choice>
              <mc:Fallback>
                <p:oleObj name="Equation" r:id="rId7" imgW="1282680" imgH="26640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9921" y="4853232"/>
                        <a:ext cx="3771900" cy="739775"/>
                      </a:xfrm>
                      <a:prstGeom prst="rect">
                        <a:avLst/>
                      </a:prstGeom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3827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959350" y="5867400"/>
            <a:ext cx="3195638" cy="55315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621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9262"/>
            <a:ext cx="7467600" cy="1276350"/>
          </a:xfrm>
          <a:noFill/>
          <a:ln/>
        </p:spPr>
        <p:txBody>
          <a:bodyPr lIns="92075" tIns="46038" rIns="92075" bIns="46038"/>
          <a:lstStyle/>
          <a:p>
            <a:r>
              <a:rPr lang="en-US" sz="2800" dirty="0" smtClean="0"/>
              <a:t>Energy Equation</a:t>
            </a:r>
            <a:br>
              <a:rPr lang="en-US" sz="2800" dirty="0" smtClean="0"/>
            </a:br>
            <a:r>
              <a:rPr lang="en-US" sz="2000" dirty="0" smtClean="0">
                <a:solidFill>
                  <a:schemeClr val="tx1"/>
                </a:solidFill>
              </a:rPr>
              <a:t>Enthalpy Method</a:t>
            </a:r>
            <a:endParaRPr lang="en-US" sz="2800" dirty="0"/>
          </a:p>
        </p:txBody>
      </p:sp>
      <p:graphicFrame>
        <p:nvGraphicFramePr>
          <p:cNvPr id="562179" name="Object 3"/>
          <p:cNvGraphicFramePr>
            <a:graphicFrameLocks noGrp="1"/>
          </p:cNvGraphicFramePr>
          <p:nvPr>
            <p:ph type="body" idx="1"/>
          </p:nvPr>
        </p:nvGraphicFramePr>
        <p:xfrm>
          <a:off x="2446338" y="1874838"/>
          <a:ext cx="4092575" cy="109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49" name="Equation" r:id="rId3" imgW="1600200" imgH="431640" progId="Equation.2">
                  <p:embed/>
                </p:oleObj>
              </mc:Choice>
              <mc:Fallback>
                <p:oleObj name="Equation" r:id="rId3" imgW="1600200" imgH="431640" progId="Equation.2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6338" y="1874838"/>
                        <a:ext cx="4092575" cy="10922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2180" name="Rectangle 4"/>
          <p:cNvSpPr>
            <a:spLocks noChangeArrowheads="1"/>
          </p:cNvSpPr>
          <p:nvPr/>
        </p:nvSpPr>
        <p:spPr bwMode="auto">
          <a:xfrm>
            <a:off x="304800" y="3276600"/>
            <a:ext cx="8305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800"/>
              <a:t>with the following conditions at the solidification front:</a:t>
            </a:r>
          </a:p>
        </p:txBody>
      </p:sp>
      <p:graphicFrame>
        <p:nvGraphicFramePr>
          <p:cNvPr id="562181" name="Object 5"/>
          <p:cNvGraphicFramePr>
            <a:graphicFrameLocks/>
          </p:cNvGraphicFramePr>
          <p:nvPr/>
        </p:nvGraphicFramePr>
        <p:xfrm>
          <a:off x="903288" y="4332288"/>
          <a:ext cx="2754312" cy="855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50" name="Equation" r:id="rId5" imgW="1257120" imgH="393480" progId="Equation.2">
                  <p:embed/>
                </p:oleObj>
              </mc:Choice>
              <mc:Fallback>
                <p:oleObj name="Equation" r:id="rId5" imgW="1257120" imgH="393480" progId="Equation.2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3288" y="4332288"/>
                        <a:ext cx="2754312" cy="85566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2182" name="Rectangle 6"/>
          <p:cNvSpPr>
            <a:spLocks noChangeArrowheads="1"/>
          </p:cNvSpPr>
          <p:nvPr/>
        </p:nvSpPr>
        <p:spPr bwMode="auto">
          <a:xfrm>
            <a:off x="4959350" y="4273550"/>
            <a:ext cx="3187700" cy="1511300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562183" name="Arc 7"/>
          <p:cNvSpPr>
            <a:spLocks/>
          </p:cNvSpPr>
          <p:nvPr/>
        </p:nvSpPr>
        <p:spPr bwMode="auto">
          <a:xfrm rot="10800000">
            <a:off x="4954588" y="4800600"/>
            <a:ext cx="3200400" cy="1066800"/>
          </a:xfrm>
          <a:custGeom>
            <a:avLst/>
            <a:gdLst>
              <a:gd name="G0" fmla="+- 21600 0 0"/>
              <a:gd name="G1" fmla="+- 0 0 0"/>
              <a:gd name="G2" fmla="+- 21600 0 0"/>
              <a:gd name="T0" fmla="*/ 2160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21600" y="21600"/>
                </a:moveTo>
                <a:cubicBezTo>
                  <a:pt x="9670" y="21600"/>
                  <a:pt x="0" y="11929"/>
                  <a:pt x="0" y="0"/>
                </a:cubicBezTo>
              </a:path>
              <a:path w="21600" h="21600" stroke="0" extrusionOk="0">
                <a:moveTo>
                  <a:pt x="21600" y="21600"/>
                </a:moveTo>
                <a:cubicBezTo>
                  <a:pt x="9670" y="21600"/>
                  <a:pt x="0" y="11929"/>
                  <a:pt x="0" y="0"/>
                </a:cubicBezTo>
                <a:lnTo>
                  <a:pt x="21600" y="0"/>
                </a:lnTo>
                <a:close/>
              </a:path>
            </a:pathLst>
          </a:custGeom>
          <a:solidFill>
            <a:schemeClr val="tx2"/>
          </a:solidFill>
          <a:ln w="12700" cap="rnd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/>
          </a:p>
        </p:txBody>
      </p:sp>
      <p:sp>
        <p:nvSpPr>
          <p:cNvPr id="562184" name="Rectangle 8"/>
          <p:cNvSpPr>
            <a:spLocks noChangeArrowheads="1"/>
          </p:cNvSpPr>
          <p:nvPr/>
        </p:nvSpPr>
        <p:spPr bwMode="auto">
          <a:xfrm>
            <a:off x="4984750" y="5810250"/>
            <a:ext cx="3111500" cy="67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CA"/>
          </a:p>
        </p:txBody>
      </p:sp>
      <p:sp>
        <p:nvSpPr>
          <p:cNvPr id="562185" name="Line 9"/>
          <p:cNvSpPr>
            <a:spLocks noChangeShapeType="1"/>
          </p:cNvSpPr>
          <p:nvPr/>
        </p:nvSpPr>
        <p:spPr bwMode="auto">
          <a:xfrm>
            <a:off x="6019800" y="4876800"/>
            <a:ext cx="0" cy="990600"/>
          </a:xfrm>
          <a:prstGeom prst="line">
            <a:avLst/>
          </a:prstGeom>
          <a:noFill/>
          <a:ln w="50800">
            <a:solidFill>
              <a:schemeClr val="bg2"/>
            </a:solidFill>
            <a:round/>
            <a:headEnd type="stealth" w="med" len="med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CA"/>
          </a:p>
        </p:txBody>
      </p:sp>
      <p:graphicFrame>
        <p:nvGraphicFramePr>
          <p:cNvPr id="562186" name="Object 10"/>
          <p:cNvGraphicFramePr>
            <a:graphicFrameLocks/>
          </p:cNvGraphicFramePr>
          <p:nvPr/>
        </p:nvGraphicFramePr>
        <p:xfrm>
          <a:off x="5232400" y="5181600"/>
          <a:ext cx="684213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51" name="Equation" r:id="rId7" imgW="431640" imgH="203040" progId="Equation.2">
                  <p:embed/>
                </p:oleObj>
              </mc:Choice>
              <mc:Fallback>
                <p:oleObj name="Equation" r:id="rId7" imgW="431640" imgH="203040" progId="Equation.2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2400" y="5181600"/>
                        <a:ext cx="684213" cy="30638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2187" name="Rectangle 11"/>
          <p:cNvSpPr>
            <a:spLocks noChangeArrowheads="1"/>
          </p:cNvSpPr>
          <p:nvPr/>
        </p:nvSpPr>
        <p:spPr bwMode="auto">
          <a:xfrm>
            <a:off x="5867400" y="6019800"/>
            <a:ext cx="1371600" cy="4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 i="1" dirty="0"/>
              <a:t>substrate</a:t>
            </a:r>
          </a:p>
        </p:txBody>
      </p:sp>
      <p:sp>
        <p:nvSpPr>
          <p:cNvPr id="562188" name="Rectangle 12"/>
          <p:cNvSpPr>
            <a:spLocks noChangeArrowheads="1"/>
          </p:cNvSpPr>
          <p:nvPr/>
        </p:nvSpPr>
        <p:spPr bwMode="auto">
          <a:xfrm>
            <a:off x="6400800" y="4419600"/>
            <a:ext cx="1524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 i="1">
                <a:solidFill>
                  <a:srgbClr val="000000"/>
                </a:solidFill>
              </a:rPr>
              <a:t>liquid</a:t>
            </a:r>
          </a:p>
        </p:txBody>
      </p:sp>
      <p:sp>
        <p:nvSpPr>
          <p:cNvPr id="562190" name="Rectangle 14"/>
          <p:cNvSpPr>
            <a:spLocks noChangeArrowheads="1"/>
          </p:cNvSpPr>
          <p:nvPr/>
        </p:nvSpPr>
        <p:spPr bwMode="auto">
          <a:xfrm>
            <a:off x="6096000" y="5257800"/>
            <a:ext cx="1905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lvl="2" algn="l">
              <a:spcBef>
                <a:spcPct val="50000"/>
              </a:spcBef>
            </a:pPr>
            <a:r>
              <a:rPr lang="en-US" sz="2000" i="1" dirty="0">
                <a:solidFill>
                  <a:srgbClr val="FFFF00"/>
                </a:solidFill>
              </a:rPr>
              <a:t>solid</a:t>
            </a:r>
          </a:p>
        </p:txBody>
      </p:sp>
    </p:spTree>
    <p:extLst>
      <p:ext uri="{BB962C8B-B14F-4D97-AF65-F5344CB8AC3E}">
        <p14:creationId xmlns:p14="http://schemas.microsoft.com/office/powerpoint/2010/main" val="3870637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 bwMode="auto">
          <a:xfrm>
            <a:off x="3556000" y="2209800"/>
            <a:ext cx="2235200" cy="685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9050" cap="flat" cmpd="sng" algn="ctr">
            <a:solidFill>
              <a:schemeClr val="accent5">
                <a:lumMod val="40000"/>
                <a:lumOff val="60000"/>
              </a:schemeClr>
            </a:solidFill>
            <a:prstDash val="solid"/>
            <a:round/>
            <a:headEnd type="none" w="sm" len="sm"/>
            <a:tailEnd type="triangle" w="sm" len="sm"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US">
              <a:cs typeface="+mn-cs"/>
            </a:endParaRPr>
          </a:p>
        </p:txBody>
      </p:sp>
      <p:sp>
        <p:nvSpPr>
          <p:cNvPr id="7176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92075" tIns="46038" rIns="92075" bIns="46038">
            <a:normAutofit/>
          </a:bodyPr>
          <a:lstStyle/>
          <a:p>
            <a:r>
              <a:rPr lang="en-US" sz="2800" dirty="0" smtClean="0"/>
              <a:t>Pressure Jump at the Interface</a:t>
            </a:r>
          </a:p>
        </p:txBody>
      </p:sp>
      <p:sp>
        <p:nvSpPr>
          <p:cNvPr id="7177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295400"/>
            <a:ext cx="7772400" cy="1919288"/>
          </a:xfrm>
        </p:spPr>
        <p:txBody>
          <a:bodyPr lIns="92075" tIns="46038" rIns="92075" bIns="46038"/>
          <a:lstStyle/>
          <a:p>
            <a:r>
              <a:rPr lang="en-US" sz="2400" dirty="0" smtClean="0"/>
              <a:t>At the Free Surface</a:t>
            </a:r>
          </a:p>
          <a:p>
            <a:pPr>
              <a:buFont typeface="Monotype Sorts"/>
              <a:buChar char=" "/>
            </a:pPr>
            <a:endParaRPr lang="en-US" sz="2400" dirty="0" smtClean="0"/>
          </a:p>
        </p:txBody>
      </p:sp>
      <p:sp>
        <p:nvSpPr>
          <p:cNvPr id="7178" name="Rectangle 5"/>
          <p:cNvSpPr>
            <a:spLocks noChangeArrowheads="1"/>
          </p:cNvSpPr>
          <p:nvPr/>
        </p:nvSpPr>
        <p:spPr bwMode="auto">
          <a:xfrm>
            <a:off x="838200" y="4343400"/>
            <a:ext cx="800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1" i="1">
                <a:solidFill>
                  <a:srgbClr val="000000"/>
                </a:solidFill>
              </a:rPr>
              <a:t>	</a:t>
            </a:r>
          </a:p>
        </p:txBody>
      </p:sp>
      <p:sp>
        <p:nvSpPr>
          <p:cNvPr id="7179" name="Rectangle 12"/>
          <p:cNvSpPr>
            <a:spLocks noChangeArrowheads="1"/>
          </p:cNvSpPr>
          <p:nvPr/>
        </p:nvSpPr>
        <p:spPr bwMode="auto">
          <a:xfrm>
            <a:off x="762000" y="5867400"/>
            <a:ext cx="6934200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i="1" dirty="0"/>
              <a:t>where…</a:t>
            </a:r>
          </a:p>
        </p:txBody>
      </p:sp>
      <p:graphicFrame>
        <p:nvGraphicFramePr>
          <p:cNvPr id="7170" name="Object 13"/>
          <p:cNvGraphicFramePr>
            <a:graphicFrameLocks/>
          </p:cNvGraphicFramePr>
          <p:nvPr/>
        </p:nvGraphicFramePr>
        <p:xfrm>
          <a:off x="2087563" y="5549900"/>
          <a:ext cx="1785937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78" name="Equation" r:id="rId4" imgW="634680" imgH="279360" progId="Equation.3">
                  <p:embed/>
                </p:oleObj>
              </mc:Choice>
              <mc:Fallback>
                <p:oleObj name="Equation" r:id="rId4" imgW="634680" imgH="27936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87563" y="5549900"/>
                        <a:ext cx="1785937" cy="739775"/>
                      </a:xfrm>
                      <a:prstGeom prst="rect">
                        <a:avLst/>
                      </a:prstGeom>
                      <a:solidFill>
                        <a:srgbClr val="CC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180" name="Group 19"/>
          <p:cNvGrpSpPr>
            <a:grpSpLocks/>
          </p:cNvGrpSpPr>
          <p:nvPr/>
        </p:nvGrpSpPr>
        <p:grpSpPr bwMode="auto">
          <a:xfrm>
            <a:off x="1193800" y="3454400"/>
            <a:ext cx="6165850" cy="1830388"/>
            <a:chOff x="768" y="2208"/>
            <a:chExt cx="3884" cy="1153"/>
          </a:xfrm>
        </p:grpSpPr>
        <p:sp>
          <p:nvSpPr>
            <p:cNvPr id="7184" name="Arc 6"/>
            <p:cNvSpPr>
              <a:spLocks/>
            </p:cNvSpPr>
            <p:nvPr/>
          </p:nvSpPr>
          <p:spPr bwMode="auto">
            <a:xfrm>
              <a:off x="1488" y="2689"/>
              <a:ext cx="1201" cy="480"/>
            </a:xfrm>
            <a:custGeom>
              <a:avLst/>
              <a:gdLst>
                <a:gd name="T0" fmla="*/ 0 w 21618"/>
                <a:gd name="T1" fmla="*/ 0 h 21600"/>
                <a:gd name="T2" fmla="*/ 0 w 21618"/>
                <a:gd name="T3" fmla="*/ 0 h 21600"/>
                <a:gd name="T4" fmla="*/ 0 w 21618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18"/>
                <a:gd name="T10" fmla="*/ 0 h 21600"/>
                <a:gd name="T11" fmla="*/ 21618 w 21618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18" h="21600" fill="none" extrusionOk="0">
                  <a:moveTo>
                    <a:pt x="0" y="0"/>
                  </a:moveTo>
                  <a:cubicBezTo>
                    <a:pt x="6" y="0"/>
                    <a:pt x="12" y="-1"/>
                    <a:pt x="18" y="0"/>
                  </a:cubicBezTo>
                  <a:cubicBezTo>
                    <a:pt x="11947" y="0"/>
                    <a:pt x="21618" y="9670"/>
                    <a:pt x="21618" y="21600"/>
                  </a:cubicBezTo>
                </a:path>
                <a:path w="21618" h="21600" stroke="0" extrusionOk="0">
                  <a:moveTo>
                    <a:pt x="0" y="0"/>
                  </a:moveTo>
                  <a:cubicBezTo>
                    <a:pt x="6" y="0"/>
                    <a:pt x="12" y="-1"/>
                    <a:pt x="18" y="0"/>
                  </a:cubicBezTo>
                  <a:cubicBezTo>
                    <a:pt x="11947" y="0"/>
                    <a:pt x="21618" y="9670"/>
                    <a:pt x="21618" y="21600"/>
                  </a:cubicBezTo>
                  <a:lnTo>
                    <a:pt x="18" y="21600"/>
                  </a:lnTo>
                  <a:close/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CA"/>
            </a:p>
          </p:txBody>
        </p:sp>
        <p:sp>
          <p:nvSpPr>
            <p:cNvPr id="7185" name="Line 7"/>
            <p:cNvSpPr>
              <a:spLocks noChangeShapeType="1"/>
            </p:cNvSpPr>
            <p:nvPr/>
          </p:nvSpPr>
          <p:spPr bwMode="auto">
            <a:xfrm flipH="1">
              <a:off x="2208" y="2640"/>
              <a:ext cx="192" cy="2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CA"/>
            </a:p>
          </p:txBody>
        </p:sp>
        <p:sp>
          <p:nvSpPr>
            <p:cNvPr id="7186" name="Rectangle 8"/>
            <p:cNvSpPr>
              <a:spLocks noChangeArrowheads="1"/>
            </p:cNvSpPr>
            <p:nvPr/>
          </p:nvSpPr>
          <p:spPr bwMode="auto">
            <a:xfrm>
              <a:off x="772" y="2212"/>
              <a:ext cx="3880" cy="1144"/>
            </a:xfrm>
            <a:prstGeom prst="rect">
              <a:avLst/>
            </a:prstGeom>
            <a:solidFill>
              <a:srgbClr val="FFCC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en-US"/>
            </a:p>
          </p:txBody>
        </p:sp>
        <p:sp>
          <p:nvSpPr>
            <p:cNvPr id="7187" name="Freeform 9"/>
            <p:cNvSpPr>
              <a:spLocks/>
            </p:cNvSpPr>
            <p:nvPr/>
          </p:nvSpPr>
          <p:spPr bwMode="auto">
            <a:xfrm>
              <a:off x="768" y="2208"/>
              <a:ext cx="1633" cy="1153"/>
            </a:xfrm>
            <a:custGeom>
              <a:avLst/>
              <a:gdLst>
                <a:gd name="T0" fmla="*/ 502 w 1633"/>
                <a:gd name="T1" fmla="*/ 0 h 1153"/>
                <a:gd name="T2" fmla="*/ 0 w 1633"/>
                <a:gd name="T3" fmla="*/ 0 h 1153"/>
                <a:gd name="T4" fmla="*/ 0 w 1633"/>
                <a:gd name="T5" fmla="*/ 1152 h 1153"/>
                <a:gd name="T6" fmla="*/ 1569 w 1633"/>
                <a:gd name="T7" fmla="*/ 1152 h 1153"/>
                <a:gd name="T8" fmla="*/ 1632 w 1633"/>
                <a:gd name="T9" fmla="*/ 1008 h 1153"/>
                <a:gd name="T10" fmla="*/ 1632 w 1633"/>
                <a:gd name="T11" fmla="*/ 912 h 1153"/>
                <a:gd name="T12" fmla="*/ 1569 w 1633"/>
                <a:gd name="T13" fmla="*/ 720 h 1153"/>
                <a:gd name="T14" fmla="*/ 1443 w 1633"/>
                <a:gd name="T15" fmla="*/ 576 h 1153"/>
                <a:gd name="T16" fmla="*/ 1255 w 1633"/>
                <a:gd name="T17" fmla="*/ 432 h 1153"/>
                <a:gd name="T18" fmla="*/ 1129 w 1633"/>
                <a:gd name="T19" fmla="*/ 336 h 1153"/>
                <a:gd name="T20" fmla="*/ 941 w 1633"/>
                <a:gd name="T21" fmla="*/ 192 h 1153"/>
                <a:gd name="T22" fmla="*/ 753 w 1633"/>
                <a:gd name="T23" fmla="*/ 96 h 1153"/>
                <a:gd name="T24" fmla="*/ 502 w 1633"/>
                <a:gd name="T25" fmla="*/ 0 h 115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633"/>
                <a:gd name="T40" fmla="*/ 0 h 1153"/>
                <a:gd name="T41" fmla="*/ 1633 w 1633"/>
                <a:gd name="T42" fmla="*/ 1153 h 115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633" h="1153">
                  <a:moveTo>
                    <a:pt x="502" y="0"/>
                  </a:moveTo>
                  <a:lnTo>
                    <a:pt x="0" y="0"/>
                  </a:lnTo>
                  <a:lnTo>
                    <a:pt x="0" y="1152"/>
                  </a:lnTo>
                  <a:lnTo>
                    <a:pt x="1569" y="1152"/>
                  </a:lnTo>
                  <a:lnTo>
                    <a:pt x="1632" y="1008"/>
                  </a:lnTo>
                  <a:lnTo>
                    <a:pt x="1632" y="912"/>
                  </a:lnTo>
                  <a:lnTo>
                    <a:pt x="1569" y="720"/>
                  </a:lnTo>
                  <a:lnTo>
                    <a:pt x="1443" y="576"/>
                  </a:lnTo>
                  <a:lnTo>
                    <a:pt x="1255" y="432"/>
                  </a:lnTo>
                  <a:lnTo>
                    <a:pt x="1129" y="336"/>
                  </a:lnTo>
                  <a:lnTo>
                    <a:pt x="941" y="192"/>
                  </a:lnTo>
                  <a:lnTo>
                    <a:pt x="753" y="96"/>
                  </a:lnTo>
                  <a:lnTo>
                    <a:pt x="502" y="0"/>
                  </a:lnTo>
                </a:path>
              </a:pathLst>
            </a:custGeom>
            <a:solidFill>
              <a:srgbClr val="99FFFF"/>
            </a:solid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CA"/>
            </a:p>
          </p:txBody>
        </p:sp>
        <p:sp>
          <p:nvSpPr>
            <p:cNvPr id="7188" name="Line 10"/>
            <p:cNvSpPr>
              <a:spLocks noChangeShapeType="1"/>
            </p:cNvSpPr>
            <p:nvPr/>
          </p:nvSpPr>
          <p:spPr bwMode="auto">
            <a:xfrm>
              <a:off x="1720" y="2384"/>
              <a:ext cx="624" cy="472"/>
            </a:xfrm>
            <a:prstGeom prst="line">
              <a:avLst/>
            </a:prstGeom>
            <a:noFill/>
            <a:ln w="50800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CA"/>
            </a:p>
          </p:txBody>
        </p:sp>
        <p:sp>
          <p:nvSpPr>
            <p:cNvPr id="7189" name="Line 11"/>
            <p:cNvSpPr>
              <a:spLocks noChangeShapeType="1"/>
            </p:cNvSpPr>
            <p:nvPr/>
          </p:nvSpPr>
          <p:spPr bwMode="auto">
            <a:xfrm flipH="1">
              <a:off x="1648" y="2544"/>
              <a:ext cx="296" cy="320"/>
            </a:xfrm>
            <a:prstGeom prst="line">
              <a:avLst/>
            </a:prstGeom>
            <a:noFill/>
            <a:ln w="50800">
              <a:solidFill>
                <a:schemeClr val="accent2"/>
              </a:solidFill>
              <a:round/>
              <a:headEnd type="none" w="sm" len="sm"/>
              <a:tailEnd type="stealth" w="med" len="med"/>
            </a:ln>
          </p:spPr>
          <p:txBody>
            <a:bodyPr wrap="none" anchor="ctr"/>
            <a:lstStyle/>
            <a:p>
              <a:endParaRPr lang="en-CA"/>
            </a:p>
          </p:txBody>
        </p:sp>
        <p:sp>
          <p:nvSpPr>
            <p:cNvPr id="7190" name="Rectangle 14"/>
            <p:cNvSpPr>
              <a:spLocks noChangeArrowheads="1"/>
            </p:cNvSpPr>
            <p:nvPr/>
          </p:nvSpPr>
          <p:spPr bwMode="auto">
            <a:xfrm>
              <a:off x="3264" y="2592"/>
              <a:ext cx="912" cy="291"/>
            </a:xfrm>
            <a:prstGeom prst="rect">
              <a:avLst/>
            </a:prstGeom>
            <a:solidFill>
              <a:srgbClr val="FFCCFF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pPr eaLnBrk="0" hangingPunct="0">
                <a:spcBef>
                  <a:spcPct val="50000"/>
                </a:spcBef>
                <a:buClr>
                  <a:srgbClr val="FFCCFF"/>
                </a:buClr>
                <a:buFontTx/>
                <a:buChar char=" "/>
              </a:pPr>
              <a:r>
                <a:rPr lang="en-US" sz="2400" i="1">
                  <a:solidFill>
                    <a:srgbClr val="000000"/>
                  </a:solidFill>
                </a:rPr>
                <a:t>Plasma</a:t>
              </a:r>
            </a:p>
          </p:txBody>
        </p:sp>
        <p:graphicFrame>
          <p:nvGraphicFramePr>
            <p:cNvPr id="7172" name="Object 15"/>
            <p:cNvGraphicFramePr>
              <a:graphicFrameLocks/>
            </p:cNvGraphicFramePr>
            <p:nvPr/>
          </p:nvGraphicFramePr>
          <p:xfrm>
            <a:off x="992" y="2744"/>
            <a:ext cx="328" cy="33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679" name="Equation" r:id="rId6" imgW="190440" imgH="203040" progId="Equation.2">
                    <p:embed/>
                  </p:oleObj>
                </mc:Choice>
                <mc:Fallback>
                  <p:oleObj name="Equation" r:id="rId6" imgW="190440" imgH="203040" progId="Equation.2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92" y="2744"/>
                          <a:ext cx="328" cy="334"/>
                        </a:xfrm>
                        <a:prstGeom prst="rect">
                          <a:avLst/>
                        </a:prstGeom>
                        <a:solidFill>
                          <a:srgbClr val="99FFFF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191" name="Rectangle 16"/>
            <p:cNvSpPr>
              <a:spLocks noChangeArrowheads="1"/>
            </p:cNvSpPr>
            <p:nvPr/>
          </p:nvSpPr>
          <p:spPr bwMode="auto">
            <a:xfrm>
              <a:off x="864" y="2448"/>
              <a:ext cx="816" cy="288"/>
            </a:xfrm>
            <a:prstGeom prst="rect">
              <a:avLst/>
            </a:prstGeom>
            <a:solidFill>
              <a:srgbClr val="99FFFF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pPr eaLnBrk="0" hangingPunct="0">
                <a:spcBef>
                  <a:spcPct val="50000"/>
                </a:spcBef>
                <a:buClr>
                  <a:srgbClr val="FFCCFF"/>
                </a:buClr>
                <a:buFontTx/>
                <a:buChar char=" "/>
              </a:pPr>
              <a:r>
                <a:rPr lang="en-US" sz="2400" i="1">
                  <a:solidFill>
                    <a:srgbClr val="000000"/>
                  </a:solidFill>
                </a:rPr>
                <a:t>Liquid</a:t>
              </a:r>
            </a:p>
          </p:txBody>
        </p:sp>
        <p:graphicFrame>
          <p:nvGraphicFramePr>
            <p:cNvPr id="7173" name="Object 17"/>
            <p:cNvGraphicFramePr>
              <a:graphicFrameLocks/>
            </p:cNvGraphicFramePr>
            <p:nvPr/>
          </p:nvGraphicFramePr>
          <p:xfrm>
            <a:off x="3739" y="2936"/>
            <a:ext cx="312" cy="3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680" name="Equation" r:id="rId8" imgW="177480" imgH="203040" progId="Equation.2">
                    <p:embed/>
                  </p:oleObj>
                </mc:Choice>
                <mc:Fallback>
                  <p:oleObj name="Equation" r:id="rId8" imgW="177480" imgH="203040" progId="Equation.2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39" y="2936"/>
                          <a:ext cx="312" cy="340"/>
                        </a:xfrm>
                        <a:prstGeom prst="rect">
                          <a:avLst/>
                        </a:prstGeom>
                        <a:solidFill>
                          <a:srgbClr val="FFCCFF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174" name="Object 18"/>
            <p:cNvGraphicFramePr>
              <a:graphicFrameLocks/>
            </p:cNvGraphicFramePr>
            <p:nvPr/>
          </p:nvGraphicFramePr>
          <p:xfrm>
            <a:off x="1542" y="2863"/>
            <a:ext cx="213" cy="41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681" name="Equation" r:id="rId10" imgW="126720" imgH="253800" progId="Equation.2">
                    <p:embed/>
                  </p:oleObj>
                </mc:Choice>
                <mc:Fallback>
                  <p:oleObj name="Equation" r:id="rId10" imgW="126720" imgH="253800" progId="Equation.2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42" y="2863"/>
                          <a:ext cx="213" cy="411"/>
                        </a:xfrm>
                        <a:prstGeom prst="rect">
                          <a:avLst/>
                        </a:prstGeom>
                        <a:solidFill>
                          <a:srgbClr val="99FFFF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7171" name="Object 20"/>
          <p:cNvGraphicFramePr>
            <a:graphicFrameLocks noChangeAspect="1"/>
          </p:cNvGraphicFramePr>
          <p:nvPr/>
        </p:nvGraphicFramePr>
        <p:xfrm>
          <a:off x="3587750" y="2254250"/>
          <a:ext cx="2109788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82" name="Equation" r:id="rId12" imgW="736560" imgH="203040" progId="Equation.3">
                  <p:embed/>
                </p:oleObj>
              </mc:Choice>
              <mc:Fallback>
                <p:oleObj name="Equation" r:id="rId12" imgW="7365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7750" y="2254250"/>
                        <a:ext cx="2109788" cy="582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9050">
                            <a:solidFill>
                              <a:srgbClr val="00FF00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181" name="Straight Connector 21"/>
          <p:cNvCxnSpPr>
            <a:cxnSpLocks noChangeShapeType="1"/>
            <a:stCxn id="7187" idx="3"/>
          </p:cNvCxnSpPr>
          <p:nvPr/>
        </p:nvCxnSpPr>
        <p:spPr bwMode="auto">
          <a:xfrm flipV="1">
            <a:off x="3684588" y="4394200"/>
            <a:ext cx="506412" cy="889000"/>
          </a:xfrm>
          <a:prstGeom prst="line">
            <a:avLst/>
          </a:prstGeom>
          <a:noFill/>
          <a:ln w="38100" algn="ctr">
            <a:solidFill>
              <a:srgbClr val="FF3300"/>
            </a:solidFill>
            <a:round/>
            <a:headEnd type="none" w="sm" len="sm"/>
            <a:tailEnd type="triangle" w="sm" len="sm"/>
          </a:ln>
        </p:spPr>
      </p:cxnSp>
      <p:sp>
        <p:nvSpPr>
          <p:cNvPr id="25" name="Arc 24"/>
          <p:cNvSpPr/>
          <p:nvPr/>
        </p:nvSpPr>
        <p:spPr bwMode="auto">
          <a:xfrm>
            <a:off x="3352800" y="5016500"/>
            <a:ext cx="520700" cy="444500"/>
          </a:xfrm>
          <a:prstGeom prst="arc">
            <a:avLst>
              <a:gd name="adj1" fmla="val 10468396"/>
              <a:gd name="adj2" fmla="val 19264914"/>
            </a:avLst>
          </a:prstGeom>
          <a:noFill/>
          <a:ln w="19050" cap="flat" cmpd="sng" algn="ctr">
            <a:solidFill>
              <a:srgbClr val="FF3300"/>
            </a:solidFill>
            <a:prstDash val="solid"/>
            <a:round/>
            <a:headEnd type="none" w="sm" len="sm"/>
            <a:tailEnd type="triangle" w="sm" len="sm"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US">
              <a:cs typeface="+mn-cs"/>
            </a:endParaRPr>
          </a:p>
        </p:txBody>
      </p:sp>
      <p:sp>
        <p:nvSpPr>
          <p:cNvPr id="7183" name="TextBox 25"/>
          <p:cNvSpPr txBox="1">
            <a:spLocks noChangeArrowheads="1"/>
          </p:cNvSpPr>
          <p:nvPr/>
        </p:nvSpPr>
        <p:spPr bwMode="auto">
          <a:xfrm>
            <a:off x="3327400" y="4495800"/>
            <a:ext cx="393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2800">
                <a:latin typeface="Symbol" pitchFamily="18" charset="2"/>
              </a:rPr>
              <a:t>Q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838700" y="5568462"/>
            <a:ext cx="38715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 smtClean="0">
                <a:latin typeface="Arial" pitchFamily="34" charset="0"/>
                <a:cs typeface="Arial" pitchFamily="34" charset="0"/>
              </a:rPr>
              <a:t>For a spherical drop </a:t>
            </a:r>
          </a:p>
          <a:p>
            <a:r>
              <a:rPr lang="en-CA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CA" sz="2400" b="1" dirty="0" smtClean="0">
                <a:latin typeface="Arial" pitchFamily="34" charset="0"/>
                <a:cs typeface="Arial" pitchFamily="34" charset="0"/>
              </a:rPr>
              <a:t>        </a:t>
            </a:r>
            <a:r>
              <a:rPr lang="en-CA" sz="2400" b="1" dirty="0" smtClean="0">
                <a:latin typeface="Symbol" pitchFamily="18" charset="2"/>
              </a:rPr>
              <a:t>k </a:t>
            </a:r>
            <a:r>
              <a:rPr lang="en-CA" sz="2400" b="1" i="1" dirty="0" smtClean="0"/>
              <a:t>=  2/R</a:t>
            </a:r>
            <a:endParaRPr lang="en-CA" sz="2400" b="1" i="1" dirty="0"/>
          </a:p>
        </p:txBody>
      </p:sp>
    </p:spTree>
    <p:extLst>
      <p:ext uri="{BB962C8B-B14F-4D97-AF65-F5344CB8AC3E}">
        <p14:creationId xmlns:p14="http://schemas.microsoft.com/office/powerpoint/2010/main" val="153894843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826477"/>
            <a:ext cx="8229600" cy="73183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Tracking the Interface:</a:t>
            </a:r>
            <a:br>
              <a:rPr lang="en-US" dirty="0" smtClean="0"/>
            </a:br>
            <a:r>
              <a:rPr lang="en-US" sz="2200" dirty="0" smtClean="0">
                <a:solidFill>
                  <a:schemeClr val="tx1"/>
                </a:solidFill>
              </a:rPr>
              <a:t>Volume-of-Fluid Method</a:t>
            </a:r>
          </a:p>
        </p:txBody>
      </p:sp>
      <p:sp>
        <p:nvSpPr>
          <p:cNvPr id="8197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Define VOF function:</a:t>
            </a:r>
          </a:p>
          <a:p>
            <a:pPr>
              <a:buFont typeface="Monotype Sorts"/>
              <a:buNone/>
            </a:pPr>
            <a:endParaRPr lang="en-US" sz="1400" dirty="0" smtClean="0"/>
          </a:p>
          <a:p>
            <a:pPr>
              <a:spcBef>
                <a:spcPct val="50000"/>
              </a:spcBef>
              <a:buFont typeface="Wingdings" pitchFamily="2" charset="2"/>
              <a:buNone/>
            </a:pPr>
            <a:endParaRPr lang="en-US" dirty="0" smtClean="0">
              <a:sym typeface="Wingdings" pitchFamily="2" charset="2"/>
            </a:endParaRPr>
          </a:p>
          <a:p>
            <a:pPr>
              <a:spcBef>
                <a:spcPct val="50000"/>
              </a:spcBef>
              <a:buFont typeface="Wingdings" pitchFamily="2" charset="2"/>
              <a:buNone/>
            </a:pPr>
            <a:endParaRPr lang="en-US" sz="1800" dirty="0" smtClean="0">
              <a:sym typeface="Wingdings" pitchFamily="2" charset="2"/>
            </a:endParaRPr>
          </a:p>
          <a:p>
            <a:pPr>
              <a:spcBef>
                <a:spcPct val="50000"/>
              </a:spcBef>
              <a:buSzTx/>
              <a:buFontTx/>
              <a:buNone/>
            </a:pPr>
            <a:r>
              <a:rPr lang="en-US" sz="2400" dirty="0" smtClean="0"/>
              <a:t>Governing equation:</a:t>
            </a:r>
          </a:p>
          <a:p>
            <a:pPr>
              <a:spcBef>
                <a:spcPct val="50000"/>
              </a:spcBef>
              <a:buFont typeface="Wingdings" pitchFamily="2" charset="2"/>
              <a:buNone/>
            </a:pPr>
            <a:endParaRPr lang="en-US" dirty="0" smtClean="0"/>
          </a:p>
          <a:p>
            <a:endParaRPr lang="en-US" dirty="0" smtClean="0"/>
          </a:p>
        </p:txBody>
      </p:sp>
      <p:graphicFrame>
        <p:nvGraphicFramePr>
          <p:cNvPr id="819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0901073"/>
              </p:ext>
            </p:extLst>
          </p:nvPr>
        </p:nvGraphicFramePr>
        <p:xfrm>
          <a:off x="938213" y="2206625"/>
          <a:ext cx="3327400" cy="1022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33" name="Equation" r:id="rId4" imgW="1485720" imgH="457200" progId="">
                  <p:embed/>
                </p:oleObj>
              </mc:Choice>
              <mc:Fallback>
                <p:oleObj name="Equation" r:id="rId4" imgW="1485720" imgH="4572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8213" y="2206625"/>
                        <a:ext cx="3327400" cy="1022350"/>
                      </a:xfrm>
                      <a:prstGeom prst="rect">
                        <a:avLst/>
                      </a:prstGeom>
                      <a:solidFill>
                        <a:schemeClr val="accent5">
                          <a:lumMod val="75000"/>
                        </a:schemeClr>
                      </a:solidFill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198" name="Picture 6" descr="VOF-LS-test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06024" y="1641476"/>
            <a:ext cx="3354388" cy="2873375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2" name="Object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915299305"/>
              </p:ext>
            </p:extLst>
          </p:nvPr>
        </p:nvGraphicFramePr>
        <p:xfrm>
          <a:off x="837956" y="4021138"/>
          <a:ext cx="2357438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34" name="Equation" r:id="rId7" imgW="18036594" imgH="7551348" progId="Equation.3">
                  <p:embed/>
                </p:oleObj>
              </mc:Choice>
              <mc:Fallback>
                <p:oleObj name="Equation" r:id="rId7" imgW="18036594" imgH="7551348" progId="Equation.3">
                  <p:embed/>
                  <p:pic>
                    <p:nvPicPr>
                      <p:cNvPr id="0" name="Object 2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7956" y="4021138"/>
                        <a:ext cx="2357438" cy="987425"/>
                      </a:xfrm>
                      <a:prstGeom prst="rect">
                        <a:avLst/>
                      </a:prstGeom>
                      <a:solidFill>
                        <a:schemeClr val="accent5">
                          <a:lumMod val="75000"/>
                        </a:schemeClr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218071393"/>
              </p:ext>
            </p:extLst>
          </p:nvPr>
        </p:nvGraphicFramePr>
        <p:xfrm>
          <a:off x="879353" y="5273186"/>
          <a:ext cx="1160462" cy="966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35" name="Equation" r:id="rId9" imgW="10233714" imgH="8526780" progId="">
                  <p:embed/>
                </p:oleObj>
              </mc:Choice>
              <mc:Fallback>
                <p:oleObj name="Equation" r:id="rId9" imgW="10233714" imgH="8526780" progId="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9353" y="5273186"/>
                        <a:ext cx="1160462" cy="966788"/>
                      </a:xfrm>
                      <a:prstGeom prst="rect">
                        <a:avLst/>
                      </a:prstGeom>
                      <a:solidFill>
                        <a:schemeClr val="accent5">
                          <a:lumMod val="75000"/>
                        </a:schemeClr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629802745"/>
              </p:ext>
            </p:extLst>
          </p:nvPr>
        </p:nvGraphicFramePr>
        <p:xfrm>
          <a:off x="3973512" y="4841510"/>
          <a:ext cx="4146550" cy="1430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36" name="Equation" r:id="rId11" imgW="28277874" imgH="9745908" progId="">
                  <p:embed/>
                </p:oleObj>
              </mc:Choice>
              <mc:Fallback>
                <p:oleObj name="Equation" r:id="rId11" imgW="28277874" imgH="9745908" progId="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73512" y="4841510"/>
                        <a:ext cx="4146550" cy="1430337"/>
                      </a:xfrm>
                      <a:prstGeom prst="rect">
                        <a:avLst/>
                      </a:prstGeom>
                      <a:solidFill>
                        <a:schemeClr val="accent5">
                          <a:lumMod val="75000"/>
                        </a:schemeClr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2489578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444" name="Rectangle 4"/>
          <p:cNvSpPr>
            <a:spLocks noChangeArrowheads="1"/>
          </p:cNvSpPr>
          <p:nvPr/>
        </p:nvSpPr>
        <p:spPr bwMode="auto">
          <a:xfrm>
            <a:off x="457200" y="304800"/>
            <a:ext cx="84582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l"/>
            <a:endParaRPr lang="en-US" altLang="zh-CN" sz="3600" b="1" i="1" dirty="0">
              <a:solidFill>
                <a:srgbClr val="FFFF00"/>
              </a:solidFill>
              <a:ea typeface="宋体" pitchFamily="2" charset="-122"/>
            </a:endParaRPr>
          </a:p>
        </p:txBody>
      </p:sp>
      <p:pic>
        <p:nvPicPr>
          <p:cNvPr id="701445" name="Picture 5" descr="zf26-1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57" r="1352" b="16280"/>
          <a:stretch>
            <a:fillRect/>
          </a:stretch>
        </p:blipFill>
        <p:spPr bwMode="auto">
          <a:xfrm>
            <a:off x="5727700" y="3297238"/>
            <a:ext cx="1462088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1446" name="Rectangle 6"/>
          <p:cNvSpPr>
            <a:spLocks noChangeArrowheads="1"/>
          </p:cNvSpPr>
          <p:nvPr/>
        </p:nvSpPr>
        <p:spPr bwMode="auto">
          <a:xfrm>
            <a:off x="1570038" y="381000"/>
            <a:ext cx="14636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CA"/>
          </a:p>
        </p:txBody>
      </p:sp>
      <p:pic>
        <p:nvPicPr>
          <p:cNvPr id="701447" name="Picture 7" descr="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45" t="13559" r="10727" b="5084"/>
          <a:stretch>
            <a:fillRect/>
          </a:stretch>
        </p:blipFill>
        <p:spPr bwMode="auto">
          <a:xfrm>
            <a:off x="1341438" y="2019300"/>
            <a:ext cx="146685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1448" name="Rectangle 8"/>
          <p:cNvSpPr>
            <a:spLocks noChangeArrowheads="1"/>
          </p:cNvSpPr>
          <p:nvPr/>
        </p:nvSpPr>
        <p:spPr bwMode="auto">
          <a:xfrm>
            <a:off x="1570038" y="381000"/>
            <a:ext cx="14636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CA"/>
          </a:p>
        </p:txBody>
      </p:sp>
      <p:pic>
        <p:nvPicPr>
          <p:cNvPr id="701449" name="Picture 9" descr="zf20-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92" r="1282" b="19218"/>
          <a:stretch>
            <a:fillRect/>
          </a:stretch>
        </p:blipFill>
        <p:spPr bwMode="auto">
          <a:xfrm>
            <a:off x="1341438" y="3302000"/>
            <a:ext cx="146685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1450" name="Rectangle 10"/>
          <p:cNvSpPr>
            <a:spLocks noChangeArrowheads="1"/>
          </p:cNvSpPr>
          <p:nvPr/>
        </p:nvSpPr>
        <p:spPr bwMode="auto">
          <a:xfrm>
            <a:off x="1570038" y="381000"/>
            <a:ext cx="14636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endParaRPr lang="zh-CN" altLang="en-US" sz="2400">
              <a:ea typeface="宋体" pitchFamily="2" charset="-122"/>
            </a:endParaRPr>
          </a:p>
        </p:txBody>
      </p:sp>
      <p:pic>
        <p:nvPicPr>
          <p:cNvPr id="701451" name="Picture 11" descr="zf22-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68" r="1665" b="17192"/>
          <a:stretch>
            <a:fillRect/>
          </a:stretch>
        </p:blipFill>
        <p:spPr bwMode="auto">
          <a:xfrm>
            <a:off x="2794000" y="3302000"/>
            <a:ext cx="146685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1452" name="Rectangle 12"/>
          <p:cNvSpPr>
            <a:spLocks noChangeArrowheads="1"/>
          </p:cNvSpPr>
          <p:nvPr/>
        </p:nvSpPr>
        <p:spPr bwMode="auto">
          <a:xfrm>
            <a:off x="1570038" y="381000"/>
            <a:ext cx="14636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CA"/>
          </a:p>
        </p:txBody>
      </p:sp>
      <p:pic>
        <p:nvPicPr>
          <p:cNvPr id="701453" name="Picture 13" descr="zf24-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69" r="1282" b="15532"/>
          <a:stretch>
            <a:fillRect/>
          </a:stretch>
        </p:blipFill>
        <p:spPr bwMode="auto">
          <a:xfrm>
            <a:off x="4262438" y="3289300"/>
            <a:ext cx="1466850" cy="923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1454" name="Rectangle 14"/>
          <p:cNvSpPr>
            <a:spLocks noChangeArrowheads="1"/>
          </p:cNvSpPr>
          <p:nvPr/>
        </p:nvSpPr>
        <p:spPr bwMode="auto">
          <a:xfrm>
            <a:off x="1570038" y="381000"/>
            <a:ext cx="14636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CA"/>
          </a:p>
        </p:txBody>
      </p:sp>
      <p:sp>
        <p:nvSpPr>
          <p:cNvPr id="701455" name="Rectangle 15"/>
          <p:cNvSpPr>
            <a:spLocks noChangeArrowheads="1"/>
          </p:cNvSpPr>
          <p:nvPr/>
        </p:nvSpPr>
        <p:spPr bwMode="auto">
          <a:xfrm>
            <a:off x="1570038" y="381000"/>
            <a:ext cx="14636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CA"/>
          </a:p>
        </p:txBody>
      </p:sp>
      <p:pic>
        <p:nvPicPr>
          <p:cNvPr id="701456" name="Picture 16" descr="zf28-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" t="15529" r="983" b="15143"/>
          <a:stretch>
            <a:fillRect/>
          </a:stretch>
        </p:blipFill>
        <p:spPr bwMode="auto">
          <a:xfrm>
            <a:off x="7183438" y="3302000"/>
            <a:ext cx="146685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1457" name="Rectangle 17"/>
          <p:cNvSpPr>
            <a:spLocks noChangeArrowheads="1"/>
          </p:cNvSpPr>
          <p:nvPr/>
        </p:nvSpPr>
        <p:spPr bwMode="auto">
          <a:xfrm>
            <a:off x="1570038" y="381000"/>
            <a:ext cx="14636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CA"/>
          </a:p>
        </p:txBody>
      </p:sp>
      <p:sp>
        <p:nvSpPr>
          <p:cNvPr id="701459" name="Rectangle 19"/>
          <p:cNvSpPr>
            <a:spLocks noChangeArrowheads="1"/>
          </p:cNvSpPr>
          <p:nvPr/>
        </p:nvSpPr>
        <p:spPr bwMode="auto">
          <a:xfrm>
            <a:off x="1570038" y="381000"/>
            <a:ext cx="14636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CA"/>
          </a:p>
        </p:txBody>
      </p:sp>
      <p:sp>
        <p:nvSpPr>
          <p:cNvPr id="701461" name="Rectangle 21"/>
          <p:cNvSpPr>
            <a:spLocks noChangeArrowheads="1"/>
          </p:cNvSpPr>
          <p:nvPr/>
        </p:nvSpPr>
        <p:spPr bwMode="auto">
          <a:xfrm>
            <a:off x="1570038" y="381000"/>
            <a:ext cx="14636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CA"/>
          </a:p>
        </p:txBody>
      </p:sp>
      <p:pic>
        <p:nvPicPr>
          <p:cNvPr id="701462" name="Picture 22" descr="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20" t="8604" r="12083" b="9396"/>
          <a:stretch>
            <a:fillRect/>
          </a:stretch>
        </p:blipFill>
        <p:spPr bwMode="auto">
          <a:xfrm>
            <a:off x="2801938" y="2019300"/>
            <a:ext cx="146685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1463" name="Rectangle 23"/>
          <p:cNvSpPr>
            <a:spLocks noChangeArrowheads="1"/>
          </p:cNvSpPr>
          <p:nvPr/>
        </p:nvSpPr>
        <p:spPr bwMode="auto">
          <a:xfrm>
            <a:off x="1570038" y="381000"/>
            <a:ext cx="14636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CA"/>
          </a:p>
        </p:txBody>
      </p:sp>
      <p:pic>
        <p:nvPicPr>
          <p:cNvPr id="701464" name="Picture 24" descr="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8" t="8548" r="12517" b="9457"/>
          <a:stretch>
            <a:fillRect/>
          </a:stretch>
        </p:blipFill>
        <p:spPr bwMode="auto">
          <a:xfrm>
            <a:off x="4262438" y="2019300"/>
            <a:ext cx="146685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1465" name="Rectangle 25"/>
          <p:cNvSpPr>
            <a:spLocks noChangeArrowheads="1"/>
          </p:cNvSpPr>
          <p:nvPr/>
        </p:nvSpPr>
        <p:spPr bwMode="auto">
          <a:xfrm>
            <a:off x="1570038" y="381000"/>
            <a:ext cx="14636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CA"/>
          </a:p>
        </p:txBody>
      </p:sp>
      <p:sp>
        <p:nvSpPr>
          <p:cNvPr id="701466" name="Rectangle 26"/>
          <p:cNvSpPr>
            <a:spLocks noChangeArrowheads="1"/>
          </p:cNvSpPr>
          <p:nvPr/>
        </p:nvSpPr>
        <p:spPr bwMode="auto">
          <a:xfrm>
            <a:off x="1570038" y="381000"/>
            <a:ext cx="14636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CA"/>
          </a:p>
        </p:txBody>
      </p:sp>
      <p:pic>
        <p:nvPicPr>
          <p:cNvPr id="701467" name="Picture 27" descr="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20" t="11511" r="12085" b="6381"/>
          <a:stretch>
            <a:fillRect/>
          </a:stretch>
        </p:blipFill>
        <p:spPr bwMode="auto">
          <a:xfrm>
            <a:off x="7183438" y="2019300"/>
            <a:ext cx="146685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1468" name="Rectangle 28"/>
          <p:cNvSpPr>
            <a:spLocks noChangeArrowheads="1"/>
          </p:cNvSpPr>
          <p:nvPr/>
        </p:nvSpPr>
        <p:spPr bwMode="auto">
          <a:xfrm>
            <a:off x="1570038" y="381000"/>
            <a:ext cx="14636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CA"/>
          </a:p>
        </p:txBody>
      </p:sp>
      <p:sp>
        <p:nvSpPr>
          <p:cNvPr id="701470" name="Rectangle 30"/>
          <p:cNvSpPr>
            <a:spLocks noChangeArrowheads="1"/>
          </p:cNvSpPr>
          <p:nvPr/>
        </p:nvSpPr>
        <p:spPr bwMode="auto">
          <a:xfrm>
            <a:off x="1570038" y="381000"/>
            <a:ext cx="14636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CA"/>
          </a:p>
        </p:txBody>
      </p:sp>
      <p:pic>
        <p:nvPicPr>
          <p:cNvPr id="701472" name="Picture 32" descr="1"/>
          <p:cNvPicPr>
            <a:picLocks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40" t="9874" r="8521" b="8023"/>
          <a:stretch>
            <a:fillRect/>
          </a:stretch>
        </p:blipFill>
        <p:spPr bwMode="auto">
          <a:xfrm>
            <a:off x="5727700" y="2014538"/>
            <a:ext cx="1462088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1473" name="Text Box 33"/>
          <p:cNvSpPr txBox="1">
            <a:spLocks noChangeArrowheads="1"/>
          </p:cNvSpPr>
          <p:nvPr/>
        </p:nvSpPr>
        <p:spPr bwMode="auto">
          <a:xfrm>
            <a:off x="1828800" y="2959100"/>
            <a:ext cx="8763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400" dirty="0">
                <a:ea typeface="宋体" pitchFamily="2" charset="-122"/>
              </a:rPr>
              <a:t>0.0 </a:t>
            </a:r>
            <a:r>
              <a:rPr lang="en-US" altLang="zh-CN" sz="1400" dirty="0" err="1">
                <a:ea typeface="宋体" pitchFamily="2" charset="-122"/>
              </a:rPr>
              <a:t>ms</a:t>
            </a:r>
            <a:endParaRPr lang="en-US" altLang="zh-CN" sz="1400" dirty="0">
              <a:ea typeface="宋体" pitchFamily="2" charset="-122"/>
            </a:endParaRPr>
          </a:p>
        </p:txBody>
      </p:sp>
      <p:sp>
        <p:nvSpPr>
          <p:cNvPr id="701474" name="Text Box 34"/>
          <p:cNvSpPr txBox="1">
            <a:spLocks noChangeArrowheads="1"/>
          </p:cNvSpPr>
          <p:nvPr/>
        </p:nvSpPr>
        <p:spPr bwMode="auto">
          <a:xfrm>
            <a:off x="3225800" y="2971800"/>
            <a:ext cx="8763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400" dirty="0">
                <a:ea typeface="宋体" pitchFamily="2" charset="-122"/>
              </a:rPr>
              <a:t>0.4 </a:t>
            </a:r>
            <a:r>
              <a:rPr lang="en-US" altLang="zh-CN" sz="1400" dirty="0" err="1">
                <a:ea typeface="宋体" pitchFamily="2" charset="-122"/>
              </a:rPr>
              <a:t>ms</a:t>
            </a:r>
            <a:endParaRPr lang="en-US" altLang="zh-CN" sz="1400" dirty="0">
              <a:ea typeface="宋体" pitchFamily="2" charset="-122"/>
            </a:endParaRPr>
          </a:p>
        </p:txBody>
      </p:sp>
      <p:sp>
        <p:nvSpPr>
          <p:cNvPr id="701475" name="Text Box 35"/>
          <p:cNvSpPr txBox="1">
            <a:spLocks noChangeArrowheads="1"/>
          </p:cNvSpPr>
          <p:nvPr/>
        </p:nvSpPr>
        <p:spPr bwMode="auto">
          <a:xfrm>
            <a:off x="4673600" y="2946400"/>
            <a:ext cx="8763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400" dirty="0">
                <a:ea typeface="宋体" pitchFamily="2" charset="-122"/>
              </a:rPr>
              <a:t>1.2 </a:t>
            </a:r>
            <a:r>
              <a:rPr lang="en-US" altLang="zh-CN" sz="1400" dirty="0" err="1">
                <a:ea typeface="宋体" pitchFamily="2" charset="-122"/>
              </a:rPr>
              <a:t>ms</a:t>
            </a:r>
            <a:endParaRPr lang="en-US" altLang="zh-CN" sz="1400" dirty="0">
              <a:ea typeface="宋体" pitchFamily="2" charset="-122"/>
            </a:endParaRPr>
          </a:p>
        </p:txBody>
      </p:sp>
      <p:sp>
        <p:nvSpPr>
          <p:cNvPr id="701476" name="Text Box 36"/>
          <p:cNvSpPr txBox="1">
            <a:spLocks noChangeArrowheads="1"/>
          </p:cNvSpPr>
          <p:nvPr/>
        </p:nvSpPr>
        <p:spPr bwMode="auto">
          <a:xfrm>
            <a:off x="6172200" y="2959100"/>
            <a:ext cx="8763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400" dirty="0">
                <a:ea typeface="宋体" pitchFamily="2" charset="-122"/>
              </a:rPr>
              <a:t>1.6 </a:t>
            </a:r>
            <a:r>
              <a:rPr lang="en-US" altLang="zh-CN" sz="1400" dirty="0" err="1">
                <a:ea typeface="宋体" pitchFamily="2" charset="-122"/>
              </a:rPr>
              <a:t>ms</a:t>
            </a:r>
            <a:endParaRPr lang="en-US" altLang="zh-CN" sz="1400" dirty="0">
              <a:ea typeface="宋体" pitchFamily="2" charset="-122"/>
            </a:endParaRPr>
          </a:p>
        </p:txBody>
      </p:sp>
      <p:sp>
        <p:nvSpPr>
          <p:cNvPr id="701477" name="Text Box 37"/>
          <p:cNvSpPr txBox="1">
            <a:spLocks noChangeArrowheads="1"/>
          </p:cNvSpPr>
          <p:nvPr/>
        </p:nvSpPr>
        <p:spPr bwMode="auto">
          <a:xfrm>
            <a:off x="7670800" y="2959100"/>
            <a:ext cx="8763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400" dirty="0">
                <a:ea typeface="宋体" pitchFamily="2" charset="-122"/>
              </a:rPr>
              <a:t>2.4 </a:t>
            </a:r>
            <a:r>
              <a:rPr lang="en-US" altLang="zh-CN" sz="1400" dirty="0" err="1">
                <a:ea typeface="宋体" pitchFamily="2" charset="-122"/>
              </a:rPr>
              <a:t>ms</a:t>
            </a:r>
            <a:endParaRPr lang="en-US" altLang="zh-CN" sz="1400" dirty="0">
              <a:ea typeface="宋体" pitchFamily="2" charset="-122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3559175" y="4412762"/>
            <a:ext cx="2940050" cy="2133600"/>
            <a:chOff x="3575050" y="4787900"/>
            <a:chExt cx="2940050" cy="2133600"/>
          </a:xfrm>
        </p:grpSpPr>
        <p:pic>
          <p:nvPicPr>
            <p:cNvPr id="701458" name="Picture 18" descr="zf32-1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82" t="17094" b="13622"/>
            <a:stretch>
              <a:fillRect/>
            </a:stretch>
          </p:blipFill>
          <p:spPr bwMode="auto">
            <a:xfrm>
              <a:off x="3575050" y="6007100"/>
              <a:ext cx="1466850" cy="914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01460" name="Picture 20" descr="zf40-1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82" t="16422" b="15257"/>
            <a:stretch>
              <a:fillRect/>
            </a:stretch>
          </p:blipFill>
          <p:spPr bwMode="auto">
            <a:xfrm>
              <a:off x="5032375" y="6003925"/>
              <a:ext cx="1466850" cy="9048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01469" name="Picture 29" descr="2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920" t="11168" r="11855" b="6837"/>
            <a:stretch>
              <a:fillRect/>
            </a:stretch>
          </p:blipFill>
          <p:spPr bwMode="auto">
            <a:xfrm>
              <a:off x="3576638" y="4787900"/>
              <a:ext cx="1466850" cy="914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01471" name="Picture 31" descr="4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96" t="12820" r="13179" b="5128"/>
            <a:stretch>
              <a:fillRect/>
            </a:stretch>
          </p:blipFill>
          <p:spPr bwMode="auto">
            <a:xfrm>
              <a:off x="5048250" y="4787900"/>
              <a:ext cx="1466850" cy="914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01478" name="Text Box 38"/>
            <p:cNvSpPr txBox="1">
              <a:spLocks noChangeArrowheads="1"/>
            </p:cNvSpPr>
            <p:nvPr/>
          </p:nvSpPr>
          <p:spPr bwMode="auto">
            <a:xfrm>
              <a:off x="4114800" y="5664200"/>
              <a:ext cx="876300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1400" dirty="0">
                  <a:ea typeface="宋体" pitchFamily="2" charset="-122"/>
                </a:rPr>
                <a:t>3.2 </a:t>
              </a:r>
              <a:r>
                <a:rPr lang="en-US" altLang="zh-CN" sz="1400" dirty="0" err="1">
                  <a:ea typeface="宋体" pitchFamily="2" charset="-122"/>
                </a:rPr>
                <a:t>ms</a:t>
              </a:r>
              <a:endParaRPr lang="en-US" altLang="zh-CN" sz="1400" dirty="0">
                <a:ea typeface="宋体" pitchFamily="2" charset="-122"/>
              </a:endParaRPr>
            </a:p>
          </p:txBody>
        </p:sp>
        <p:sp>
          <p:nvSpPr>
            <p:cNvPr id="701479" name="Text Box 39"/>
            <p:cNvSpPr txBox="1">
              <a:spLocks noChangeArrowheads="1"/>
            </p:cNvSpPr>
            <p:nvPr/>
          </p:nvSpPr>
          <p:spPr bwMode="auto">
            <a:xfrm>
              <a:off x="5473700" y="5689600"/>
              <a:ext cx="876300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1400" dirty="0">
                  <a:ea typeface="宋体" pitchFamily="2" charset="-122"/>
                </a:rPr>
                <a:t>4.0 </a:t>
              </a:r>
              <a:r>
                <a:rPr lang="en-US" altLang="zh-CN" sz="1400" dirty="0" err="1">
                  <a:ea typeface="宋体" pitchFamily="2" charset="-122"/>
                </a:rPr>
                <a:t>ms</a:t>
              </a:r>
              <a:endParaRPr lang="en-US" altLang="zh-CN" sz="1400" dirty="0">
                <a:ea typeface="宋体" pitchFamily="2" charset="-122"/>
              </a:endParaRPr>
            </a:p>
          </p:txBody>
        </p:sp>
      </p:grpSp>
      <p:sp>
        <p:nvSpPr>
          <p:cNvPr id="701480" name="Rectangle 40"/>
          <p:cNvSpPr>
            <a:spLocks noChangeArrowheads="1"/>
          </p:cNvSpPr>
          <p:nvPr/>
        </p:nvSpPr>
        <p:spPr bwMode="auto">
          <a:xfrm>
            <a:off x="838200" y="1447800"/>
            <a:ext cx="77724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l">
              <a:spcBef>
                <a:spcPct val="20000"/>
              </a:spcBef>
              <a:buSzPct val="60000"/>
              <a:buFont typeface="Monotype Sorts" pitchFamily="2" charset="2"/>
              <a:buChar char="o"/>
            </a:pPr>
            <a:r>
              <a:rPr lang="en-US" altLang="zh-CN" sz="2800" dirty="0">
                <a:latin typeface="Arial" charset="0"/>
                <a:ea typeface="宋体" pitchFamily="2" charset="-122"/>
              </a:rPr>
              <a:t>3 mm offset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Comparison with Experiment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00070028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Droplet Impact</a:t>
            </a:r>
            <a:endParaRPr lang="en-CA" dirty="0"/>
          </a:p>
        </p:txBody>
      </p:sp>
      <p:pic>
        <p:nvPicPr>
          <p:cNvPr id="5" name="TOTAL_5fpm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1631" y="1447799"/>
            <a:ext cx="6904892" cy="5178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891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Nickel Splat Shapes</a:t>
            </a:r>
          </a:p>
        </p:txBody>
      </p:sp>
      <p:sp>
        <p:nvSpPr>
          <p:cNvPr id="412675" name="Text Box 3"/>
          <p:cNvSpPr txBox="1">
            <a:spLocks noChangeArrowheads="1"/>
          </p:cNvSpPr>
          <p:nvPr/>
        </p:nvSpPr>
        <p:spPr bwMode="auto">
          <a:xfrm>
            <a:off x="1449388" y="1273175"/>
            <a:ext cx="60515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1" algn="l"/>
            <a:r>
              <a:rPr lang="en-GB" sz="2400" dirty="0"/>
              <a:t>Droplet :	60 µm, 73 m/s, 1600 </a:t>
            </a:r>
            <a:r>
              <a:rPr lang="en-GB" sz="2400" baseline="30000" dirty="0" err="1"/>
              <a:t>o</a:t>
            </a:r>
            <a:r>
              <a:rPr lang="en-GB" sz="2400" dirty="0" err="1"/>
              <a:t>C</a:t>
            </a:r>
            <a:endParaRPr lang="en-GB" sz="2400" dirty="0"/>
          </a:p>
          <a:p>
            <a:pPr lvl="1" algn="l"/>
            <a:r>
              <a:rPr lang="en-GB" sz="2400" dirty="0"/>
              <a:t>Substrate:	290 </a:t>
            </a:r>
            <a:r>
              <a:rPr lang="en-GB" sz="2400" baseline="30000" dirty="0" err="1"/>
              <a:t>o</a:t>
            </a:r>
            <a:r>
              <a:rPr lang="en-GB" sz="2400" dirty="0" err="1"/>
              <a:t>C</a:t>
            </a:r>
            <a:endParaRPr lang="en-GB" sz="2400" dirty="0"/>
          </a:p>
        </p:txBody>
      </p:sp>
      <p:pic>
        <p:nvPicPr>
          <p:cNvPr id="412676" name="Picture 4" descr="t29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3700" y="4289425"/>
            <a:ext cx="2449513" cy="237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2680" name="Group 8"/>
          <p:cNvGrpSpPr>
            <a:grpSpLocks/>
          </p:cNvGrpSpPr>
          <p:nvPr/>
        </p:nvGrpSpPr>
        <p:grpSpPr bwMode="auto">
          <a:xfrm>
            <a:off x="5473700" y="2008188"/>
            <a:ext cx="2449513" cy="2189162"/>
            <a:chOff x="3448" y="1265"/>
            <a:chExt cx="1543" cy="1379"/>
          </a:xfrm>
        </p:grpSpPr>
        <p:pic>
          <p:nvPicPr>
            <p:cNvPr id="412681" name="Picture 9" descr="290_150f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06" b="49905"/>
            <a:stretch>
              <a:fillRect/>
            </a:stretch>
          </p:blipFill>
          <p:spPr bwMode="auto">
            <a:xfrm>
              <a:off x="3448" y="1265"/>
              <a:ext cx="1543" cy="11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2682" name="Picture 10" descr="290_150f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06" t="89828"/>
            <a:stretch>
              <a:fillRect/>
            </a:stretch>
          </p:blipFill>
          <p:spPr bwMode="auto">
            <a:xfrm>
              <a:off x="3448" y="2412"/>
              <a:ext cx="1543" cy="2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12686" name="T290.mpeg">
            <a:hlinkClick r:id="" action="ppaction://media"/>
          </p:cNvPr>
          <p:cNvPicPr>
            <a:picLocks noGrp="1" noChangeAspect="1" noChangeArrowheads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rcRect/>
          <a:stretch>
            <a:fillRect/>
          </a:stretch>
        </p:blipFill>
        <p:spPr>
          <a:xfrm>
            <a:off x="431800" y="2365375"/>
            <a:ext cx="4686300" cy="3463925"/>
          </a:xfr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8828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26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126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68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12686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Nickel Splat Shapes</a:t>
            </a:r>
          </a:p>
        </p:txBody>
      </p:sp>
      <p:sp>
        <p:nvSpPr>
          <p:cNvPr id="415747" name="Text Box 1027"/>
          <p:cNvSpPr txBox="1">
            <a:spLocks noChangeArrowheads="1"/>
          </p:cNvSpPr>
          <p:nvPr/>
        </p:nvSpPr>
        <p:spPr bwMode="auto">
          <a:xfrm>
            <a:off x="1449388" y="1343878"/>
            <a:ext cx="60515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1" algn="l"/>
            <a:r>
              <a:rPr lang="en-GB" sz="2400" dirty="0"/>
              <a:t>Droplet :	60 µm, 73 m/s, 1600 </a:t>
            </a:r>
            <a:r>
              <a:rPr lang="en-GB" sz="2400" baseline="30000" dirty="0" err="1"/>
              <a:t>o</a:t>
            </a:r>
            <a:r>
              <a:rPr lang="en-GB" sz="2400" dirty="0" err="1"/>
              <a:t>C</a:t>
            </a:r>
            <a:endParaRPr lang="en-GB" sz="2400" dirty="0"/>
          </a:p>
          <a:p>
            <a:pPr lvl="1" algn="l"/>
            <a:r>
              <a:rPr lang="en-GB" sz="2400" dirty="0"/>
              <a:t>Substrate:	400 </a:t>
            </a:r>
            <a:r>
              <a:rPr lang="en-GB" sz="2400" baseline="30000" dirty="0" err="1"/>
              <a:t>o</a:t>
            </a:r>
            <a:r>
              <a:rPr lang="en-GB" sz="2400" dirty="0" err="1"/>
              <a:t>C</a:t>
            </a:r>
            <a:endParaRPr lang="en-GB" sz="2400" dirty="0"/>
          </a:p>
        </p:txBody>
      </p:sp>
      <p:pic>
        <p:nvPicPr>
          <p:cNvPr id="415748" name="Picture 1028" descr="t4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82"/>
          <a:stretch>
            <a:fillRect/>
          </a:stretch>
        </p:blipFill>
        <p:spPr bwMode="auto">
          <a:xfrm>
            <a:off x="5314950" y="4600575"/>
            <a:ext cx="2147888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5749" name="Group 1029"/>
          <p:cNvGrpSpPr>
            <a:grpSpLocks/>
          </p:cNvGrpSpPr>
          <p:nvPr/>
        </p:nvGrpSpPr>
        <p:grpSpPr bwMode="auto">
          <a:xfrm>
            <a:off x="1096963" y="3408363"/>
            <a:ext cx="3779837" cy="2124075"/>
            <a:chOff x="774" y="2817"/>
            <a:chExt cx="2381" cy="1338"/>
          </a:xfrm>
        </p:grpSpPr>
        <p:pic>
          <p:nvPicPr>
            <p:cNvPr id="415750" name="Picture 1030" descr="t40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4" y="2817"/>
              <a:ext cx="2381" cy="1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5751" name="Text Box 1031"/>
            <p:cNvSpPr txBox="1">
              <a:spLocks noChangeArrowheads="1"/>
            </p:cNvSpPr>
            <p:nvPr/>
          </p:nvSpPr>
          <p:spPr bwMode="auto">
            <a:xfrm>
              <a:off x="798" y="2848"/>
              <a:ext cx="729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GB" sz="1200" dirty="0" err="1"/>
                <a:t>R</a:t>
              </a:r>
              <a:r>
                <a:rPr lang="en-GB" sz="1200" baseline="-25000" dirty="0" err="1"/>
                <a:t>c</a:t>
              </a:r>
              <a:r>
                <a:rPr lang="en-GB" sz="1200" dirty="0"/>
                <a:t>=10</a:t>
              </a:r>
              <a:r>
                <a:rPr lang="en-GB" sz="1200" baseline="30000" dirty="0"/>
                <a:t>-6</a:t>
              </a:r>
              <a:r>
                <a:rPr lang="en-GB" sz="1200" dirty="0"/>
                <a:t> </a:t>
              </a:r>
              <a:r>
                <a:rPr lang="en-GB" sz="1200" b="1" dirty="0"/>
                <a:t>m</a:t>
              </a:r>
              <a:r>
                <a:rPr lang="en-GB" sz="1200" b="1" baseline="30000" dirty="0"/>
                <a:t>2</a:t>
              </a:r>
              <a:r>
                <a:rPr lang="en-GB" sz="1200" b="1" dirty="0"/>
                <a:t>K/W</a:t>
              </a:r>
              <a:endParaRPr lang="en-GB" sz="1200" b="1" baseline="-25000" dirty="0"/>
            </a:p>
          </p:txBody>
        </p:sp>
      </p:grpSp>
      <p:grpSp>
        <p:nvGrpSpPr>
          <p:cNvPr id="415752" name="Group 1032"/>
          <p:cNvGrpSpPr>
            <a:grpSpLocks/>
          </p:cNvGrpSpPr>
          <p:nvPr/>
        </p:nvGrpSpPr>
        <p:grpSpPr bwMode="auto">
          <a:xfrm>
            <a:off x="5314950" y="2174875"/>
            <a:ext cx="2144713" cy="2351088"/>
            <a:chOff x="3348" y="1370"/>
            <a:chExt cx="1351" cy="1481"/>
          </a:xfrm>
        </p:grpSpPr>
        <p:pic>
          <p:nvPicPr>
            <p:cNvPr id="415753" name="Picture 1033" descr="SS400Ni0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861" t="46638" r="13287" b="17767"/>
            <a:stretch>
              <a:fillRect/>
            </a:stretch>
          </p:blipFill>
          <p:spPr bwMode="auto">
            <a:xfrm>
              <a:off x="3348" y="1370"/>
              <a:ext cx="1351" cy="1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5754" name="Picture 1034" descr="SS400Ni0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491" t="92834" r="2658"/>
            <a:stretch>
              <a:fillRect/>
            </a:stretch>
          </p:blipFill>
          <p:spPr bwMode="auto">
            <a:xfrm>
              <a:off x="3348" y="2603"/>
              <a:ext cx="1351" cy="248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28910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3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5438" y="1692275"/>
            <a:ext cx="3738562" cy="467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12888"/>
            <a:ext cx="3835400" cy="4851400"/>
          </a:xfrm>
          <a:prstGeom prst="rect">
            <a:avLst/>
          </a:prstGeom>
          <a:solidFill>
            <a:srgbClr val="0000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3095625" y="1546225"/>
            <a:ext cx="8048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/>
            <a:r>
              <a:rPr kumimoji="1" lang="en-US" altLang="ja-JP" sz="2000">
                <a:latin typeface="Chicago"/>
                <a:ea typeface="Osaka"/>
                <a:cs typeface="Osaka"/>
              </a:rPr>
              <a:t>VOID</a:t>
            </a: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4010525" y="2137482"/>
            <a:ext cx="130035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/>
            <a:r>
              <a:rPr kumimoji="1" lang="en-US" altLang="ja-JP" dirty="0">
                <a:solidFill>
                  <a:schemeClr val="tx2"/>
                </a:solidFill>
                <a:latin typeface="Chicago"/>
                <a:ea typeface="Osaka"/>
                <a:cs typeface="Osaka"/>
              </a:rPr>
              <a:t>OXIDE </a:t>
            </a:r>
          </a:p>
          <a:p>
            <a:pPr algn="l" eaLnBrk="1" hangingPunct="1"/>
            <a:r>
              <a:rPr kumimoji="1" lang="en-US" altLang="ja-JP" dirty="0">
                <a:solidFill>
                  <a:schemeClr val="tx2"/>
                </a:solidFill>
                <a:latin typeface="Chicago"/>
                <a:ea typeface="Osaka"/>
                <a:cs typeface="Osaka"/>
              </a:rPr>
              <a:t>INCLUSION</a:t>
            </a: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4045078" y="2814516"/>
            <a:ext cx="13524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/>
            <a:r>
              <a:rPr kumimoji="1" lang="en-US" altLang="ja-JP" dirty="0">
                <a:solidFill>
                  <a:schemeClr val="tx2"/>
                </a:solidFill>
                <a:latin typeface="Chicago"/>
                <a:ea typeface="Osaka"/>
                <a:cs typeface="Osaka"/>
              </a:rPr>
              <a:t>UNMELTED </a:t>
            </a:r>
          </a:p>
          <a:p>
            <a:pPr algn="l" eaLnBrk="1" hangingPunct="1"/>
            <a:r>
              <a:rPr kumimoji="1" lang="en-US" altLang="ja-JP" dirty="0">
                <a:solidFill>
                  <a:schemeClr val="tx2"/>
                </a:solidFill>
                <a:latin typeface="Chicago"/>
                <a:ea typeface="Osaka"/>
                <a:cs typeface="Osaka"/>
              </a:rPr>
              <a:t>PARTICLE</a:t>
            </a:r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3757613" y="3802063"/>
            <a:ext cx="13957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/>
            <a:r>
              <a:rPr kumimoji="1" lang="en-US" altLang="ja-JP" dirty="0">
                <a:solidFill>
                  <a:schemeClr val="tx2"/>
                </a:solidFill>
                <a:latin typeface="Chicago"/>
                <a:ea typeface="Osaka"/>
                <a:cs typeface="Osaka"/>
              </a:rPr>
              <a:t>SUBSTRATE</a:t>
            </a:r>
          </a:p>
        </p:txBody>
      </p:sp>
      <p:sp>
        <p:nvSpPr>
          <p:cNvPr id="30728" name="Line 8"/>
          <p:cNvSpPr>
            <a:spLocks noChangeShapeType="1"/>
          </p:cNvSpPr>
          <p:nvPr/>
        </p:nvSpPr>
        <p:spPr bwMode="auto">
          <a:xfrm flipV="1">
            <a:off x="2828925" y="1962150"/>
            <a:ext cx="622300" cy="14747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CA"/>
          </a:p>
        </p:txBody>
      </p:sp>
      <p:sp>
        <p:nvSpPr>
          <p:cNvPr id="30729" name="Line 9"/>
          <p:cNvSpPr>
            <a:spLocks noChangeShapeType="1"/>
          </p:cNvSpPr>
          <p:nvPr/>
        </p:nvSpPr>
        <p:spPr bwMode="auto">
          <a:xfrm flipV="1">
            <a:off x="3017838" y="2693988"/>
            <a:ext cx="901700" cy="8826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CA"/>
          </a:p>
        </p:txBody>
      </p:sp>
      <p:sp>
        <p:nvSpPr>
          <p:cNvPr id="30730" name="Line 10"/>
          <p:cNvSpPr>
            <a:spLocks noChangeShapeType="1"/>
          </p:cNvSpPr>
          <p:nvPr/>
        </p:nvSpPr>
        <p:spPr bwMode="auto">
          <a:xfrm flipV="1">
            <a:off x="2794000" y="3125788"/>
            <a:ext cx="1123950" cy="9302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CA"/>
          </a:p>
        </p:txBody>
      </p:sp>
      <p:sp>
        <p:nvSpPr>
          <p:cNvPr id="30731" name="Line 11"/>
          <p:cNvSpPr>
            <a:spLocks noChangeShapeType="1"/>
          </p:cNvSpPr>
          <p:nvPr/>
        </p:nvSpPr>
        <p:spPr bwMode="auto">
          <a:xfrm flipV="1">
            <a:off x="3476625" y="4132263"/>
            <a:ext cx="669925" cy="7016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CA"/>
          </a:p>
        </p:txBody>
      </p:sp>
      <p:sp>
        <p:nvSpPr>
          <p:cNvPr id="30732" name="Line 12"/>
          <p:cNvSpPr>
            <a:spLocks noChangeShapeType="1"/>
          </p:cNvSpPr>
          <p:nvPr/>
        </p:nvSpPr>
        <p:spPr bwMode="auto">
          <a:xfrm>
            <a:off x="5132388" y="4170363"/>
            <a:ext cx="571500" cy="40163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Coating Microstructure</a:t>
            </a:r>
            <a:endParaRPr lang="en-CA" dirty="0"/>
          </a:p>
        </p:txBody>
      </p:sp>
      <p:sp>
        <p:nvSpPr>
          <p:cNvPr id="3" name="TextBox 2"/>
          <p:cNvSpPr txBox="1"/>
          <p:nvPr/>
        </p:nvSpPr>
        <p:spPr>
          <a:xfrm>
            <a:off x="703385" y="6364288"/>
            <a:ext cx="1947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After </a:t>
            </a:r>
            <a:r>
              <a:rPr lang="en-CA" dirty="0" err="1" smtClean="0"/>
              <a:t>Sulzer-Metco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41497501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" fill="hold"/>
                                        <p:tgtEl>
                                          <p:spTgt spid="227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" fill="hold"/>
                                        <p:tgtEl>
                                          <p:spTgt spid="227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Two-droplet splats</a:t>
            </a:r>
          </a:p>
        </p:txBody>
      </p:sp>
      <p:sp>
        <p:nvSpPr>
          <p:cNvPr id="435203" name="Text Box 3"/>
          <p:cNvSpPr txBox="1">
            <a:spLocks noChangeArrowheads="1"/>
          </p:cNvSpPr>
          <p:nvPr/>
        </p:nvSpPr>
        <p:spPr bwMode="auto">
          <a:xfrm>
            <a:off x="1651000" y="4821238"/>
            <a:ext cx="228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sz="1400"/>
              <a:t> </a:t>
            </a:r>
          </a:p>
        </p:txBody>
      </p:sp>
      <p:pic>
        <p:nvPicPr>
          <p:cNvPr id="435205" name="Picture 5" descr="SS450Ni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4338" y="1992419"/>
            <a:ext cx="3315800" cy="3965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5207" name="Text Box 7"/>
          <p:cNvSpPr txBox="1">
            <a:spLocks noChangeArrowheads="1"/>
          </p:cNvSpPr>
          <p:nvPr/>
        </p:nvSpPr>
        <p:spPr bwMode="auto">
          <a:xfrm>
            <a:off x="1171575" y="1289050"/>
            <a:ext cx="605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1"/>
            <a:r>
              <a:rPr lang="en-GB" sz="2400" dirty="0"/>
              <a:t>Nickel particle : 60 µm, 48 m/s, 2050 </a:t>
            </a:r>
            <a:r>
              <a:rPr lang="en-GB" sz="2400" baseline="30000" dirty="0" err="1"/>
              <a:t>o</a:t>
            </a:r>
            <a:r>
              <a:rPr lang="en-GB" sz="2400" dirty="0" err="1"/>
              <a:t>C</a:t>
            </a:r>
            <a:r>
              <a:rPr lang="en-GB" sz="2400" dirty="0"/>
              <a:t> </a:t>
            </a:r>
          </a:p>
        </p:txBody>
      </p:sp>
      <p:grpSp>
        <p:nvGrpSpPr>
          <p:cNvPr id="435208" name="Group 8"/>
          <p:cNvGrpSpPr>
            <a:grpSpLocks/>
          </p:cNvGrpSpPr>
          <p:nvPr/>
        </p:nvGrpSpPr>
        <p:grpSpPr bwMode="auto">
          <a:xfrm>
            <a:off x="295275" y="2414588"/>
            <a:ext cx="4376738" cy="2860675"/>
            <a:chOff x="898" y="1249"/>
            <a:chExt cx="2349" cy="1322"/>
          </a:xfrm>
        </p:grpSpPr>
        <p:pic>
          <p:nvPicPr>
            <p:cNvPr id="435209" name="Picture 9" descr="nickel-sequential">
              <a:hlinkClick r:id="rId6" action="ppaction://program"/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8" y="1249"/>
              <a:ext cx="2349" cy="13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35210" name="Text Box 10"/>
            <p:cNvSpPr txBox="1">
              <a:spLocks noChangeArrowheads="1"/>
            </p:cNvSpPr>
            <p:nvPr/>
          </p:nvSpPr>
          <p:spPr bwMode="auto">
            <a:xfrm>
              <a:off x="950" y="2343"/>
              <a:ext cx="703" cy="1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GB" sz="1200" b="1" dirty="0" err="1"/>
                <a:t>R</a:t>
              </a:r>
              <a:r>
                <a:rPr lang="en-GB" sz="1200" b="1" baseline="-25000" dirty="0" err="1"/>
                <a:t>c</a:t>
              </a:r>
              <a:r>
                <a:rPr lang="en-GB" sz="1200" b="1" dirty="0"/>
                <a:t>=5x10</a:t>
              </a:r>
              <a:r>
                <a:rPr lang="en-GB" sz="1200" b="1" baseline="30000" dirty="0"/>
                <a:t>-7</a:t>
              </a:r>
              <a:r>
                <a:rPr lang="en-GB" sz="1200" b="1" dirty="0"/>
                <a:t> m</a:t>
              </a:r>
              <a:r>
                <a:rPr lang="en-GB" sz="1200" b="1" baseline="30000" dirty="0"/>
                <a:t>2</a:t>
              </a:r>
              <a:r>
                <a:rPr lang="en-GB" sz="1200" b="1" dirty="0"/>
                <a:t>K/W</a:t>
              </a:r>
              <a:endParaRPr lang="en-GB" sz="1200" b="1" baseline="-25000" dirty="0"/>
            </a:p>
          </p:txBody>
        </p:sp>
      </p:grpSp>
      <p:pic>
        <p:nvPicPr>
          <p:cNvPr id="2" name="nickel-sequential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07546" y="1746250"/>
            <a:ext cx="4869279" cy="365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269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20 drops Multiple.mpeg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6123" y="1085554"/>
            <a:ext cx="7526215" cy="5732632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Multiple Impacts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644770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Findings	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CA" dirty="0" smtClean="0"/>
              <a:t>The model demonstrates the important effects of droplet impact conditions, its properties and the substrate conditions in determining the final shape </a:t>
            </a:r>
            <a:r>
              <a:rPr lang="en-CA" dirty="0" smtClean="0"/>
              <a:t>of a </a:t>
            </a:r>
            <a:r>
              <a:rPr lang="en-CA" dirty="0" smtClean="0"/>
              <a:t>splat</a:t>
            </a:r>
          </a:p>
          <a:p>
            <a:r>
              <a:rPr lang="en-CA" dirty="0" smtClean="0"/>
              <a:t>It is clear that superheating of </a:t>
            </a:r>
            <a:r>
              <a:rPr lang="en-CA" dirty="0" smtClean="0"/>
              <a:t>a droplet</a:t>
            </a:r>
            <a:r>
              <a:rPr lang="en-CA" dirty="0" smtClean="0"/>
              <a:t>, which results in lowering </a:t>
            </a:r>
            <a:r>
              <a:rPr lang="en-CA" dirty="0" smtClean="0"/>
              <a:t>viscosity, </a:t>
            </a:r>
            <a:r>
              <a:rPr lang="en-CA" dirty="0" smtClean="0"/>
              <a:t>is beneficial</a:t>
            </a:r>
          </a:p>
          <a:p>
            <a:r>
              <a:rPr lang="en-CA" b="1" dirty="0" smtClean="0">
                <a:solidFill>
                  <a:schemeClr val="accent1"/>
                </a:solidFill>
              </a:rPr>
              <a:t>Plasma sources that can heat and melt the powders more effectively should therefore produce better coatings</a:t>
            </a:r>
            <a:endParaRPr lang="en-CA" b="1" dirty="0">
              <a:solidFill>
                <a:schemeClr val="accent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ICFD2010 Sendai Japan</a:t>
            </a:r>
            <a:endParaRPr lang="en-US" dirty="0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790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1308"/>
            <a:ext cx="8229600" cy="731838"/>
          </a:xfrm>
        </p:spPr>
        <p:txBody>
          <a:bodyPr>
            <a:normAutofit/>
          </a:bodyPr>
          <a:lstStyle/>
          <a:p>
            <a:r>
              <a:rPr lang="en-CA" dirty="0" smtClean="0"/>
              <a:t>A New DC Plasma Torch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CA" dirty="0" smtClean="0"/>
              <a:t>An ideal plasma torch will have: high thermal efficiency, high thermal conductivity, and high enthalpy</a:t>
            </a:r>
          </a:p>
          <a:p>
            <a:r>
              <a:rPr lang="en-CA" dirty="0" smtClean="0"/>
              <a:t>One way to achieve this would be to use CO</a:t>
            </a:r>
            <a:r>
              <a:rPr lang="en-CA" baseline="-25000" dirty="0" smtClean="0"/>
              <a:t>2</a:t>
            </a:r>
            <a:r>
              <a:rPr lang="en-CA" dirty="0" smtClean="0"/>
              <a:t>/CH</a:t>
            </a:r>
            <a:r>
              <a:rPr lang="en-CA" baseline="-25000" dirty="0" smtClean="0"/>
              <a:t>4</a:t>
            </a:r>
            <a:r>
              <a:rPr lang="en-CA" dirty="0" smtClean="0"/>
              <a:t> gas mixture</a:t>
            </a:r>
            <a:endParaRPr lang="en-CA" dirty="0" smtClean="0">
              <a:solidFill>
                <a:srgbClr val="00B050"/>
              </a:solidFill>
            </a:endParaRPr>
          </a:p>
          <a:p>
            <a:r>
              <a:rPr lang="en-CA" dirty="0" smtClean="0"/>
              <a:t>Two issues:</a:t>
            </a:r>
          </a:p>
          <a:p>
            <a:pPr lvl="1"/>
            <a:r>
              <a:rPr lang="en-CA" dirty="0" smtClean="0"/>
              <a:t>Because of the presence of oxygen we cannot use </a:t>
            </a:r>
            <a:r>
              <a:rPr lang="en-CA" b="1" i="1" dirty="0" smtClean="0"/>
              <a:t>W</a:t>
            </a:r>
            <a:r>
              <a:rPr lang="en-CA" dirty="0" smtClean="0"/>
              <a:t> cathodes,</a:t>
            </a:r>
          </a:p>
          <a:p>
            <a:pPr lvl="1"/>
            <a:r>
              <a:rPr lang="en-CA" dirty="0" smtClean="0"/>
              <a:t>There will be deposition of carbon ions on the cathodes</a:t>
            </a:r>
          </a:p>
          <a:p>
            <a:pPr lvl="1"/>
            <a:r>
              <a:rPr lang="en-CA" dirty="0" smtClean="0">
                <a:solidFill>
                  <a:schemeClr val="accent2"/>
                </a:solidFill>
              </a:rPr>
              <a:t>This suggests that we may use graphite cathodes</a:t>
            </a:r>
            <a:endParaRPr lang="en-CA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625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8319427"/>
              </p:ext>
            </p:extLst>
          </p:nvPr>
        </p:nvGraphicFramePr>
        <p:xfrm>
          <a:off x="4218139" y="1145321"/>
          <a:ext cx="4316157" cy="33446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89" name="Graph" r:id="rId4" imgW="3808800" imgH="2950560" progId="">
                  <p:embed/>
                </p:oleObj>
              </mc:Choice>
              <mc:Fallback>
                <p:oleObj name="Graph" r:id="rId4" imgW="3808800" imgH="29505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8139" y="1145321"/>
                        <a:ext cx="4316157" cy="334461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7"/>
          <p:cNvGraphicFramePr>
            <a:graphicFrameLocks noGrp="1" noChangeAspect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1442871429"/>
              </p:ext>
            </p:extLst>
          </p:nvPr>
        </p:nvGraphicFramePr>
        <p:xfrm>
          <a:off x="0" y="1486053"/>
          <a:ext cx="3519488" cy="2600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90" name="Graph" r:id="rId6" imgW="3997440" imgH="2953440" progId="">
                  <p:embed/>
                </p:oleObj>
              </mc:Choice>
              <mc:Fallback>
                <p:oleObj name="Graph" r:id="rId6" imgW="3997440" imgH="295344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486053"/>
                        <a:ext cx="3519488" cy="260032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8"/>
          <p:cNvGraphicFramePr>
            <a:graphicFrameLocks noGrp="1" noChangeAspect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700917290"/>
              </p:ext>
            </p:extLst>
          </p:nvPr>
        </p:nvGraphicFramePr>
        <p:xfrm>
          <a:off x="0" y="3768094"/>
          <a:ext cx="3974124" cy="30765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91" name="Graph" r:id="rId8" imgW="3700800" imgH="2865600" progId="">
                  <p:embed/>
                </p:oleObj>
              </mc:Choice>
              <mc:Fallback>
                <p:oleObj name="Graph" r:id="rId8" imgW="3700800" imgH="28656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3768094"/>
                        <a:ext cx="3974124" cy="3076508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SimSun" pitchFamily="2" charset="-122"/>
              </a:rPr>
              <a:t>CO</a:t>
            </a:r>
            <a:r>
              <a:rPr lang="en-US" altLang="zh-CN" baseline="-25000" dirty="0" smtClean="0">
                <a:ea typeface="SimSun" pitchFamily="2" charset="-122"/>
              </a:rPr>
              <a:t>2</a:t>
            </a:r>
            <a:r>
              <a:rPr lang="en-US" altLang="zh-CN" dirty="0" smtClean="0">
                <a:ea typeface="SimSun" pitchFamily="2" charset="-122"/>
              </a:rPr>
              <a:t>/CH</a:t>
            </a:r>
            <a:r>
              <a:rPr lang="en-US" altLang="zh-CN" baseline="-25000" dirty="0" smtClean="0">
                <a:ea typeface="SimSun" pitchFamily="2" charset="-122"/>
              </a:rPr>
              <a:t>4</a:t>
            </a:r>
            <a:r>
              <a:rPr lang="en-US" altLang="zh-CN" dirty="0" smtClean="0">
                <a:ea typeface="SimSun" pitchFamily="2" charset="-122"/>
              </a:rPr>
              <a:t>  vs. Argon Properties</a:t>
            </a:r>
          </a:p>
        </p:txBody>
      </p:sp>
      <p:sp>
        <p:nvSpPr>
          <p:cNvPr id="1032" name="Rectangle 10"/>
          <p:cNvSpPr>
            <a:spLocks noChangeArrowheads="1"/>
          </p:cNvSpPr>
          <p:nvPr/>
        </p:nvSpPr>
        <p:spPr bwMode="auto">
          <a:xfrm>
            <a:off x="6955018" y="1285998"/>
            <a:ext cx="157927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Times New Roman" pitchFamily="18" charset="0"/>
                <a:ea typeface="SimSun" pitchFamily="2" charset="-122"/>
                <a:cs typeface="Arial" pitchFamily="34" charset="0"/>
              </a:rPr>
              <a:t>Composition</a:t>
            </a:r>
          </a:p>
        </p:txBody>
      </p:sp>
      <p:sp>
        <p:nvSpPr>
          <p:cNvPr id="1031" name="Rectangle 6"/>
          <p:cNvSpPr>
            <a:spLocks noChangeArrowheads="1"/>
          </p:cNvSpPr>
          <p:nvPr/>
        </p:nvSpPr>
        <p:spPr bwMode="auto">
          <a:xfrm>
            <a:off x="2112113" y="1285998"/>
            <a:ext cx="167307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Times New Roman" pitchFamily="18" charset="0"/>
                <a:ea typeface="SimSun" pitchFamily="2" charset="-122"/>
                <a:cs typeface="Arial" pitchFamily="34" charset="0"/>
              </a:rPr>
              <a:t>Enthalpy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2112113" y="5338881"/>
            <a:ext cx="232488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Times New Roman" pitchFamily="18" charset="0"/>
                <a:ea typeface="SimSun" charset="-122"/>
                <a:cs typeface="Arial" pitchFamily="34" charset="0"/>
              </a:rPr>
              <a:t>Thermal</a:t>
            </a:r>
          </a:p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Times New Roman" pitchFamily="18" charset="0"/>
                <a:ea typeface="SimSun" charset="-122"/>
                <a:cs typeface="Arial" pitchFamily="34" charset="0"/>
              </a:rPr>
              <a:t>conductivity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125686" y="5028720"/>
            <a:ext cx="418011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l">
              <a:buFont typeface="Arial" pitchFamily="34" charset="0"/>
              <a:buChar char="•"/>
            </a:pPr>
            <a:r>
              <a:rPr lang="en-CA" dirty="0" smtClean="0"/>
              <a:t>Employing CO</a:t>
            </a:r>
            <a:r>
              <a:rPr lang="en-CA" baseline="-25000" dirty="0" smtClean="0"/>
              <a:t>2</a:t>
            </a:r>
            <a:r>
              <a:rPr lang="en-CA" dirty="0" smtClean="0"/>
              <a:t>/CH</a:t>
            </a:r>
            <a:r>
              <a:rPr lang="en-CA" baseline="-25000" dirty="0" smtClean="0"/>
              <a:t>4</a:t>
            </a:r>
            <a:r>
              <a:rPr lang="en-CA" dirty="0" smtClean="0"/>
              <a:t> as plasma gas should result on the deposition of C</a:t>
            </a:r>
            <a:r>
              <a:rPr lang="en-CA" baseline="30000" dirty="0" smtClean="0"/>
              <a:t>+</a:t>
            </a:r>
            <a:r>
              <a:rPr lang="en-CA" dirty="0" smtClean="0"/>
              <a:t> on the cathode.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05684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DC Plasma</a:t>
            </a:r>
            <a:endParaRPr lang="en-CA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354" y="1349023"/>
            <a:ext cx="4754107" cy="2810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LongTorch 500A87V"/>
          <p:cNvPicPr>
            <a:picLocks noChangeAspect="1" noChangeArrowheads="1"/>
          </p:cNvPicPr>
          <p:nvPr/>
        </p:nvPicPr>
        <p:blipFill>
          <a:blip r:embed="rId3" cstate="print"/>
          <a:srcRect t="17711" b="19713"/>
          <a:stretch>
            <a:fillRect/>
          </a:stretch>
        </p:blipFill>
        <p:spPr bwMode="auto">
          <a:xfrm>
            <a:off x="1043354" y="4242248"/>
            <a:ext cx="6913195" cy="2349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27196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athode formation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6691" y="4470456"/>
            <a:ext cx="1501248" cy="2320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7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2897503" y="774720"/>
            <a:ext cx="3348994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chemeClr val="accent2"/>
                </a:solidFill>
                <a:cs typeface="Arial" pitchFamily="34" charset="0"/>
              </a:rPr>
              <a:t>Graphite cathode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8189" y="1328394"/>
            <a:ext cx="4149969" cy="4525963"/>
          </a:xfrm>
        </p:spPr>
        <p:txBody>
          <a:bodyPr/>
          <a:lstStyle/>
          <a:p>
            <a:r>
              <a:rPr lang="en-US" sz="2400" dirty="0">
                <a:cs typeface="Arial" pitchFamily="34" charset="0"/>
              </a:rPr>
              <a:t>Spectroscopic </a:t>
            </a:r>
            <a:r>
              <a:rPr lang="en-US" sz="2400" dirty="0" smtClean="0">
                <a:cs typeface="Arial" pitchFamily="34" charset="0"/>
              </a:rPr>
              <a:t>measurements  </a:t>
            </a:r>
            <a:r>
              <a:rPr lang="en-US" sz="2400" dirty="0">
                <a:cs typeface="Arial" pitchFamily="34" charset="0"/>
              </a:rPr>
              <a:t>show that plasma temperature near graphite cathode surface is about </a:t>
            </a:r>
            <a:r>
              <a:rPr lang="en-US" sz="2400" dirty="0" smtClean="0">
                <a:cs typeface="Arial" pitchFamily="34" charset="0"/>
              </a:rPr>
              <a:t>12,000K.</a:t>
            </a:r>
          </a:p>
          <a:p>
            <a:r>
              <a:rPr lang="en-US" sz="2400" dirty="0" smtClean="0">
                <a:cs typeface="Arial" pitchFamily="34" charset="0"/>
              </a:rPr>
              <a:t>At this position carbon is </a:t>
            </a:r>
            <a:r>
              <a:rPr lang="en-US" sz="2400" dirty="0">
                <a:cs typeface="Arial" pitchFamily="34" charset="0"/>
              </a:rPr>
              <a:t>ionized to </a:t>
            </a:r>
            <a:r>
              <a:rPr lang="en-US" sz="2400" dirty="0" smtClean="0">
                <a:cs typeface="Arial" pitchFamily="34" charset="0"/>
              </a:rPr>
              <a:t>about 30</a:t>
            </a:r>
            <a:r>
              <a:rPr lang="en-US" sz="2400" dirty="0">
                <a:cs typeface="Arial" pitchFamily="34" charset="0"/>
              </a:rPr>
              <a:t>%. </a:t>
            </a:r>
            <a:endParaRPr lang="en-US" sz="2400" dirty="0" smtClean="0">
              <a:cs typeface="Arial" pitchFamily="34" charset="0"/>
            </a:endParaRPr>
          </a:p>
          <a:p>
            <a:r>
              <a:rPr lang="en-US" sz="2400" dirty="0" smtClean="0">
                <a:cs typeface="Arial" pitchFamily="34" charset="0"/>
              </a:rPr>
              <a:t>The </a:t>
            </a:r>
            <a:r>
              <a:rPr lang="en-US" sz="2400" dirty="0">
                <a:cs typeface="Arial" pitchFamily="34" charset="0"/>
              </a:rPr>
              <a:t>cathode surface </a:t>
            </a:r>
            <a:r>
              <a:rPr lang="en-US" sz="2400" dirty="0" smtClean="0">
                <a:cs typeface="Arial" pitchFamily="34" charset="0"/>
              </a:rPr>
              <a:t> is at ~4,000 K.</a:t>
            </a:r>
            <a:endParaRPr lang="en-US" sz="2400" dirty="0">
              <a:cs typeface="Arial" pitchFamily="34" charset="0"/>
            </a:endParaRPr>
          </a:p>
          <a:p>
            <a:endParaRPr lang="en-CA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4294967295"/>
          </p:nvPr>
        </p:nvSpPr>
        <p:spPr>
          <a:xfrm>
            <a:off x="5105400" y="1600200"/>
            <a:ext cx="4038600" cy="4525963"/>
          </a:xfrm>
        </p:spPr>
        <p:txBody>
          <a:bodyPr/>
          <a:lstStyle/>
          <a:p>
            <a:r>
              <a:rPr lang="en-CA" sz="2400" dirty="0">
                <a:cs typeface="Arial"/>
              </a:rPr>
              <a:t>For graphite cathodes operating in </a:t>
            </a:r>
            <a:r>
              <a:rPr lang="en-CA" sz="2400" dirty="0" err="1" smtClean="0">
                <a:cs typeface="Arial"/>
              </a:rPr>
              <a:t>Ar</a:t>
            </a:r>
            <a:r>
              <a:rPr lang="en-CA" sz="2400" dirty="0" smtClean="0">
                <a:cs typeface="Arial"/>
              </a:rPr>
              <a:t>, </a:t>
            </a:r>
            <a:r>
              <a:rPr lang="en-CA" sz="2400" dirty="0">
                <a:cs typeface="Arial"/>
              </a:rPr>
              <a:t>measured erosion </a:t>
            </a:r>
            <a:r>
              <a:rPr lang="en-CA" sz="2400" dirty="0" smtClean="0">
                <a:cs typeface="Arial"/>
              </a:rPr>
              <a:t>rate was </a:t>
            </a:r>
            <a:r>
              <a:rPr lang="en-CA" sz="2400" dirty="0">
                <a:cs typeface="Arial"/>
              </a:rPr>
              <a:t>from  3.5 to 10 </a:t>
            </a:r>
            <a:r>
              <a:rPr lang="en-CA" sz="2400" dirty="0" smtClean="0">
                <a:latin typeface="Symbol" pitchFamily="18" charset="2"/>
                <a:cs typeface="Arial"/>
              </a:rPr>
              <a:t>m</a:t>
            </a:r>
            <a:r>
              <a:rPr lang="en-CA" sz="2400" dirty="0" smtClean="0">
                <a:cs typeface="Arial"/>
              </a:rPr>
              <a:t>g/C </a:t>
            </a:r>
            <a:r>
              <a:rPr lang="fr-FR" sz="1600" dirty="0">
                <a:solidFill>
                  <a:schemeClr val="accent2"/>
                </a:solidFill>
                <a:cs typeface="Arial"/>
              </a:rPr>
              <a:t>(</a:t>
            </a:r>
            <a:r>
              <a:rPr lang="fr-FR" sz="1600" i="1" dirty="0">
                <a:solidFill>
                  <a:schemeClr val="accent2"/>
                </a:solidFill>
                <a:cs typeface="Arial"/>
              </a:rPr>
              <a:t>J. </a:t>
            </a:r>
            <a:r>
              <a:rPr lang="fr-FR" sz="1600" i="1" dirty="0" err="1">
                <a:solidFill>
                  <a:schemeClr val="accent2"/>
                </a:solidFill>
                <a:cs typeface="Arial"/>
              </a:rPr>
              <a:t>Haidar</a:t>
            </a:r>
            <a:r>
              <a:rPr lang="fr-FR" sz="1600" i="1" dirty="0">
                <a:solidFill>
                  <a:schemeClr val="accent2"/>
                </a:solidFill>
                <a:cs typeface="Arial"/>
              </a:rPr>
              <a:t> </a:t>
            </a:r>
            <a:r>
              <a:rPr lang="fr-FR" sz="1600" i="1" dirty="0" smtClean="0">
                <a:solidFill>
                  <a:schemeClr val="accent2"/>
                </a:solidFill>
                <a:cs typeface="Arial"/>
              </a:rPr>
              <a:t>, Plasma </a:t>
            </a:r>
            <a:r>
              <a:rPr lang="fr-FR" sz="1600" i="1" dirty="0">
                <a:solidFill>
                  <a:schemeClr val="accent2"/>
                </a:solidFill>
                <a:cs typeface="Arial"/>
              </a:rPr>
              <a:t>Sources </a:t>
            </a:r>
            <a:r>
              <a:rPr lang="fr-FR" sz="1600" i="1" dirty="0" err="1">
                <a:solidFill>
                  <a:schemeClr val="accent2"/>
                </a:solidFill>
                <a:cs typeface="Arial"/>
              </a:rPr>
              <a:t>Sci</a:t>
            </a:r>
            <a:r>
              <a:rPr lang="fr-FR" sz="1600" i="1" dirty="0">
                <a:solidFill>
                  <a:schemeClr val="accent2"/>
                </a:solidFill>
                <a:cs typeface="Arial"/>
              </a:rPr>
              <a:t>. </a:t>
            </a:r>
            <a:r>
              <a:rPr lang="fr-FR" sz="1600" i="1" dirty="0" err="1">
                <a:solidFill>
                  <a:schemeClr val="accent2"/>
                </a:solidFill>
                <a:cs typeface="Arial"/>
              </a:rPr>
              <a:t>Technol</a:t>
            </a:r>
            <a:r>
              <a:rPr lang="fr-FR" sz="1600" i="1" dirty="0">
                <a:solidFill>
                  <a:schemeClr val="accent2"/>
                </a:solidFill>
                <a:cs typeface="Arial"/>
              </a:rPr>
              <a:t>. 5 ,</a:t>
            </a:r>
            <a:r>
              <a:rPr lang="fr-FR" sz="1600" i="1" dirty="0" smtClean="0">
                <a:solidFill>
                  <a:schemeClr val="accent2"/>
                </a:solidFill>
                <a:cs typeface="Arial"/>
              </a:rPr>
              <a:t>1996)</a:t>
            </a:r>
            <a:endParaRPr lang="en-CA" sz="1600" dirty="0">
              <a:solidFill>
                <a:schemeClr val="accent2"/>
              </a:solidFill>
            </a:endParaRPr>
          </a:p>
          <a:p>
            <a:endParaRPr lang="en-CA" sz="24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129482" y="3591376"/>
            <a:ext cx="3222688" cy="3025169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339574" y="5461343"/>
            <a:ext cx="163333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schemeClr val="accent2"/>
                </a:solidFill>
                <a:cs typeface="Arial" pitchFamily="34" charset="0"/>
              </a:rPr>
              <a:t>Graphite cathode</a:t>
            </a:r>
          </a:p>
        </p:txBody>
      </p:sp>
    </p:spTree>
    <p:extLst>
      <p:ext uri="{BB962C8B-B14F-4D97-AF65-F5344CB8AC3E}">
        <p14:creationId xmlns:p14="http://schemas.microsoft.com/office/powerpoint/2010/main" val="95273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Cathode Formation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3631709" y="1640272"/>
            <a:ext cx="5342898" cy="89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SzPct val="60000"/>
              <a:defRPr/>
            </a:pPr>
            <a:r>
              <a:rPr lang="en-US" sz="2400" kern="0" dirty="0">
                <a:cs typeface="Arial" pitchFamily="34" charset="0"/>
              </a:rPr>
              <a:t>Excessive carbon deposit in Ar+CH</a:t>
            </a:r>
            <a:r>
              <a:rPr lang="en-US" sz="2400" kern="0" baseline="-25000" dirty="0">
                <a:cs typeface="Arial" pitchFamily="34" charset="0"/>
              </a:rPr>
              <a:t>4</a:t>
            </a:r>
            <a:r>
              <a:rPr lang="en-US" sz="2400" kern="0" dirty="0">
                <a:cs typeface="Arial" pitchFamily="34" charset="0"/>
              </a:rPr>
              <a:t> gas mixture destabilizes </a:t>
            </a:r>
            <a:r>
              <a:rPr lang="en-US" sz="2400" kern="0" dirty="0" smtClean="0">
                <a:cs typeface="Arial" pitchFamily="34" charset="0"/>
              </a:rPr>
              <a:t>the arc </a:t>
            </a:r>
            <a:r>
              <a:rPr lang="en-US" sz="2400" dirty="0">
                <a:cs typeface="Arial" pitchFamily="34" charset="0"/>
              </a:rPr>
              <a:t>	</a:t>
            </a:r>
            <a:endParaRPr lang="en-US" sz="2400" kern="0" dirty="0">
              <a:cs typeface="Arial" pitchFamily="34" charset="0"/>
            </a:endParaRPr>
          </a:p>
        </p:txBody>
      </p:sp>
      <p:pic>
        <p:nvPicPr>
          <p:cNvPr id="11" name="Picture 10" descr="Ar CH4 Jan29c.JPG"/>
          <p:cNvPicPr>
            <a:picLocks noChangeAspect="1"/>
          </p:cNvPicPr>
          <p:nvPr/>
        </p:nvPicPr>
        <p:blipFill>
          <a:blip r:embed="rId3" cstate="screen">
            <a:grayscl/>
            <a:lum bright="-20000" contrast="20000"/>
          </a:blip>
          <a:srcRect l="13057" t="7001" r="7547"/>
          <a:stretch>
            <a:fillRect/>
          </a:stretch>
        </p:blipFill>
        <p:spPr>
          <a:xfrm>
            <a:off x="950718" y="2634743"/>
            <a:ext cx="2310063" cy="2168863"/>
          </a:xfrm>
          <a:prstGeom prst="rect">
            <a:avLst/>
          </a:prstGeom>
        </p:spPr>
      </p:pic>
      <p:pic>
        <p:nvPicPr>
          <p:cNvPr id="12" name="Picture 11" descr="Ar CH4 Jan29f.JPG"/>
          <p:cNvPicPr>
            <a:picLocks noChangeAspect="1"/>
          </p:cNvPicPr>
          <p:nvPr/>
        </p:nvPicPr>
        <p:blipFill>
          <a:blip r:embed="rId4" cstate="screen">
            <a:grayscl/>
          </a:blip>
          <a:srcRect/>
          <a:stretch>
            <a:fillRect/>
          </a:stretch>
        </p:blipFill>
        <p:spPr>
          <a:xfrm rot="16200000">
            <a:off x="4265998" y="2274766"/>
            <a:ext cx="1138261" cy="2431738"/>
          </a:xfrm>
          <a:prstGeom prst="rect">
            <a:avLst/>
          </a:prstGeom>
          <a:ln w="28575">
            <a:solidFill>
              <a:schemeClr val="accent6"/>
            </a:solidFill>
          </a:ln>
        </p:spPr>
      </p:pic>
      <p:pic>
        <p:nvPicPr>
          <p:cNvPr id="13" name="Picture 12" descr="Ar-CH4.JPG"/>
          <p:cNvPicPr>
            <a:picLocks noChangeAspect="1"/>
          </p:cNvPicPr>
          <p:nvPr/>
        </p:nvPicPr>
        <p:blipFill>
          <a:blip r:embed="rId5" cstate="screen">
            <a:grayscl/>
            <a:lum contrast="10000"/>
          </a:blip>
          <a:srcRect/>
          <a:stretch>
            <a:fillRect/>
          </a:stretch>
        </p:blipFill>
        <p:spPr>
          <a:xfrm>
            <a:off x="6303158" y="2892762"/>
            <a:ext cx="2634143" cy="129158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749888" y="4459375"/>
            <a:ext cx="4408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cs typeface="Arial" pitchFamily="34" charset="0"/>
              </a:rPr>
              <a:t>Deposit diameter ~6 mm</a:t>
            </a:r>
            <a:endParaRPr lang="en-US" sz="2000" kern="0" dirty="0">
              <a:cs typeface="Arial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CA" sz="2000" dirty="0">
              <a:cs typeface="Arial" pitchFamily="34" charset="0"/>
            </a:endParaRPr>
          </a:p>
        </p:txBody>
      </p:sp>
      <p:sp>
        <p:nvSpPr>
          <p:cNvPr id="10" name="Line 4"/>
          <p:cNvSpPr>
            <a:spLocks noChangeShapeType="1"/>
          </p:cNvSpPr>
          <p:nvPr/>
        </p:nvSpPr>
        <p:spPr bwMode="auto">
          <a:xfrm flipH="1">
            <a:off x="1555423" y="3789575"/>
            <a:ext cx="593888" cy="1385740"/>
          </a:xfrm>
          <a:prstGeom prst="line">
            <a:avLst/>
          </a:prstGeom>
          <a:noFill/>
          <a:ln w="19050">
            <a:solidFill>
              <a:srgbClr val="00FF00"/>
            </a:solidFill>
            <a:round/>
            <a:headEnd type="triangle" w="lg" len="lg"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CA" sz="160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410998" y="5143098"/>
            <a:ext cx="288273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cs typeface="Arial" pitchFamily="34" charset="0"/>
              </a:rPr>
              <a:t>Cathode surface formed  by ion current</a:t>
            </a:r>
          </a:p>
        </p:txBody>
      </p:sp>
    </p:spTree>
    <p:extLst>
      <p:ext uri="{BB962C8B-B14F-4D97-AF65-F5344CB8AC3E}">
        <p14:creationId xmlns:p14="http://schemas.microsoft.com/office/powerpoint/2010/main" val="1048527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Cathode formation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318734" cy="5351585"/>
          </a:xfrm>
        </p:spPr>
        <p:txBody>
          <a:bodyPr>
            <a:normAutofit/>
          </a:bodyPr>
          <a:lstStyle/>
          <a:p>
            <a:pPr marL="533400" indent="-533400">
              <a:lnSpc>
                <a:spcPct val="80000"/>
              </a:lnSpc>
              <a:buFont typeface="Monotype Sorts"/>
              <a:buNone/>
            </a:pPr>
            <a:endParaRPr lang="en-US" sz="2400" dirty="0" smtClean="0"/>
          </a:p>
          <a:p>
            <a:pPr marL="533400" indent="-533400">
              <a:lnSpc>
                <a:spcPct val="80000"/>
              </a:lnSpc>
              <a:buFont typeface="Monotype Sorts"/>
              <a:buNone/>
            </a:pPr>
            <a:endParaRPr lang="en-US" sz="2400" dirty="0"/>
          </a:p>
          <a:p>
            <a:pPr marL="533400" indent="-533400">
              <a:lnSpc>
                <a:spcPct val="80000"/>
              </a:lnSpc>
              <a:buFont typeface="Monotype Sorts"/>
              <a:buNone/>
            </a:pPr>
            <a:endParaRPr lang="en-US" sz="2400" dirty="0" smtClean="0"/>
          </a:p>
          <a:p>
            <a:pPr marL="533400" indent="-533400">
              <a:lnSpc>
                <a:spcPct val="80000"/>
              </a:lnSpc>
              <a:buFont typeface="Monotype Sorts"/>
              <a:buNone/>
            </a:pPr>
            <a:endParaRPr lang="en-US" sz="2400" dirty="0"/>
          </a:p>
          <a:p>
            <a:pPr marL="533400" indent="-533400">
              <a:lnSpc>
                <a:spcPct val="80000"/>
              </a:lnSpc>
              <a:buFont typeface="Monotype Sorts"/>
              <a:buNone/>
            </a:pPr>
            <a:endParaRPr lang="en-US" sz="2400" dirty="0" smtClean="0"/>
          </a:p>
          <a:p>
            <a:pPr marL="533400" indent="-533400">
              <a:lnSpc>
                <a:spcPct val="80000"/>
              </a:lnSpc>
              <a:buFont typeface="Monotype Sorts"/>
              <a:buNone/>
            </a:pPr>
            <a:endParaRPr lang="en-US" sz="2400" dirty="0"/>
          </a:p>
          <a:p>
            <a:pPr marL="533400" indent="-533400">
              <a:lnSpc>
                <a:spcPct val="80000"/>
              </a:lnSpc>
              <a:buFont typeface="Monotype Sorts"/>
              <a:buNone/>
            </a:pPr>
            <a:endParaRPr lang="en-US" sz="2400" dirty="0" smtClean="0"/>
          </a:p>
          <a:p>
            <a:pPr marL="533400" indent="-533400">
              <a:lnSpc>
                <a:spcPct val="80000"/>
              </a:lnSpc>
              <a:buFont typeface="Monotype Sorts"/>
              <a:buNone/>
            </a:pPr>
            <a:endParaRPr lang="en-US" sz="2400" dirty="0"/>
          </a:p>
          <a:p>
            <a:pPr marL="533400" indent="-533400">
              <a:lnSpc>
                <a:spcPct val="80000"/>
              </a:lnSpc>
              <a:buFont typeface="Monotype Sorts"/>
              <a:buNone/>
            </a:pPr>
            <a:endParaRPr lang="en-US" sz="2400" dirty="0" smtClean="0"/>
          </a:p>
          <a:p>
            <a:pPr marL="533400" indent="-533400">
              <a:lnSpc>
                <a:spcPct val="80000"/>
              </a:lnSpc>
              <a:buFont typeface="Monotype Sorts"/>
              <a:buNone/>
            </a:pPr>
            <a:endParaRPr lang="en-US" sz="2400" dirty="0"/>
          </a:p>
          <a:p>
            <a:pPr marL="533400" indent="-533400">
              <a:lnSpc>
                <a:spcPct val="80000"/>
              </a:lnSpc>
              <a:buFont typeface="Monotype Sorts"/>
              <a:buNone/>
            </a:pPr>
            <a:endParaRPr lang="en-US" sz="2400" dirty="0" smtClean="0">
              <a:solidFill>
                <a:schemeClr val="accent2"/>
              </a:solidFill>
            </a:endParaRPr>
          </a:p>
          <a:p>
            <a:pPr marL="533400" indent="-533400">
              <a:lnSpc>
                <a:spcPct val="80000"/>
              </a:lnSpc>
              <a:buNone/>
            </a:pPr>
            <a:r>
              <a:rPr lang="en-US" sz="2400" dirty="0">
                <a:solidFill>
                  <a:schemeClr val="accent2"/>
                </a:solidFill>
              </a:rPr>
              <a:t>Cathode after several hours in </a:t>
            </a:r>
            <a:endParaRPr lang="en-US" sz="2400" dirty="0" smtClean="0">
              <a:solidFill>
                <a:schemeClr val="accent2"/>
              </a:solidFill>
            </a:endParaRPr>
          </a:p>
          <a:p>
            <a:pPr marL="533400" indent="-533400">
              <a:lnSpc>
                <a:spcPct val="80000"/>
              </a:lnSpc>
              <a:buNone/>
            </a:pPr>
            <a:r>
              <a:rPr lang="en-US" sz="2400" dirty="0" smtClean="0">
                <a:solidFill>
                  <a:schemeClr val="accent2"/>
                </a:solidFill>
              </a:rPr>
              <a:t>service </a:t>
            </a:r>
            <a:r>
              <a:rPr lang="en-US" sz="2400" dirty="0">
                <a:solidFill>
                  <a:schemeClr val="accent2"/>
                </a:solidFill>
              </a:rPr>
              <a:t>(power  30-45 kW)</a:t>
            </a:r>
          </a:p>
          <a:p>
            <a:pPr marL="533400" indent="-533400">
              <a:lnSpc>
                <a:spcPct val="80000"/>
              </a:lnSpc>
              <a:buFont typeface="Monotype Sorts"/>
              <a:buNone/>
            </a:pPr>
            <a:endParaRPr lang="en-US" sz="2400" dirty="0" smtClean="0"/>
          </a:p>
        </p:txBody>
      </p:sp>
      <p:sp>
        <p:nvSpPr>
          <p:cNvPr id="149510" name="Text Box 6"/>
          <p:cNvSpPr txBox="1">
            <a:spLocks noChangeArrowheads="1"/>
          </p:cNvSpPr>
          <p:nvPr/>
        </p:nvSpPr>
        <p:spPr bwMode="auto">
          <a:xfrm>
            <a:off x="5061183" y="2002107"/>
            <a:ext cx="371475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>
                <a:cs typeface="Arial" pitchFamily="34" charset="0"/>
              </a:rPr>
              <a:t>For </a:t>
            </a:r>
            <a:r>
              <a:rPr lang="en-US" sz="2400" dirty="0" smtClean="0">
                <a:cs typeface="Arial" pitchFamily="34" charset="0"/>
              </a:rPr>
              <a:t>CO</a:t>
            </a:r>
            <a:r>
              <a:rPr lang="en-US" sz="2400" baseline="-25000" dirty="0" smtClean="0">
                <a:cs typeface="Arial" pitchFamily="34" charset="0"/>
              </a:rPr>
              <a:t>2 </a:t>
            </a:r>
            <a:r>
              <a:rPr lang="en-US" sz="2400" dirty="0" smtClean="0">
                <a:cs typeface="Arial" pitchFamily="34" charset="0"/>
              </a:rPr>
              <a:t>+ CH</a:t>
            </a:r>
            <a:r>
              <a:rPr lang="en-US" sz="2400" baseline="-25000" dirty="0" smtClean="0">
                <a:cs typeface="Arial" pitchFamily="34" charset="0"/>
              </a:rPr>
              <a:t>4</a:t>
            </a:r>
            <a:r>
              <a:rPr lang="en-US" sz="2400" dirty="0" smtClean="0">
                <a:cs typeface="Arial" pitchFamily="34" charset="0"/>
              </a:rPr>
              <a:t> gas mixture,</a:t>
            </a:r>
            <a:endParaRPr lang="en-US" sz="2400" dirty="0">
              <a:cs typeface="Arial" pitchFamily="34" charset="0"/>
            </a:endParaRPr>
          </a:p>
          <a:p>
            <a:pPr algn="l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 smtClean="0">
                <a:cs typeface="Arial" pitchFamily="34" charset="0"/>
              </a:rPr>
              <a:t>due </a:t>
            </a:r>
            <a:r>
              <a:rPr lang="en-US" sz="2400" dirty="0">
                <a:cs typeface="Arial" pitchFamily="34" charset="0"/>
              </a:rPr>
              <a:t>to </a:t>
            </a:r>
            <a:r>
              <a:rPr lang="en-US" sz="2400" dirty="0" smtClean="0">
                <a:cs typeface="Arial" pitchFamily="34" charset="0"/>
              </a:rPr>
              <a:t>the presence </a:t>
            </a:r>
            <a:r>
              <a:rPr lang="en-US" sz="2400" dirty="0">
                <a:cs typeface="Arial" pitchFamily="34" charset="0"/>
              </a:rPr>
              <a:t>of </a:t>
            </a:r>
            <a:r>
              <a:rPr lang="en-US" sz="2400" kern="0" dirty="0" smtClean="0">
                <a:cs typeface="Arial" pitchFamily="34" charset="0"/>
              </a:rPr>
              <a:t>CO</a:t>
            </a:r>
            <a:r>
              <a:rPr lang="en-US" sz="2400" kern="0" baseline="-25000" dirty="0" smtClean="0">
                <a:cs typeface="Arial" pitchFamily="34" charset="0"/>
              </a:rPr>
              <a:t>2</a:t>
            </a:r>
            <a:r>
              <a:rPr lang="en-US" sz="2400" dirty="0" smtClean="0">
                <a:cs typeface="Arial" pitchFamily="34" charset="0"/>
              </a:rPr>
              <a:t>, excessive carbon is oxidized and </a:t>
            </a:r>
            <a:r>
              <a:rPr lang="en-US" sz="2400" dirty="0">
                <a:cs typeface="Arial" pitchFamily="34" charset="0"/>
              </a:rPr>
              <a:t>the deposit has stable and confined disc-like shape</a:t>
            </a:r>
          </a:p>
          <a:p>
            <a:pPr algn="l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>
                <a:cs typeface="Arial" pitchFamily="34" charset="0"/>
              </a:rPr>
              <a:t> </a:t>
            </a:r>
            <a:endParaRPr lang="en-US" sz="2400" dirty="0" smtClean="0">
              <a:cs typeface="Arial" pitchFamily="34" charset="0"/>
            </a:endParaRPr>
          </a:p>
          <a:p>
            <a:pPr algn="l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 smtClean="0">
                <a:cs typeface="Arial" pitchFamily="34" charset="0"/>
              </a:rPr>
              <a:t>      </a:t>
            </a:r>
            <a:r>
              <a:rPr lang="en-US" sz="2400" i="1" dirty="0" smtClean="0">
                <a:cs typeface="Arial" pitchFamily="34" charset="0"/>
              </a:rPr>
              <a:t>diameter </a:t>
            </a:r>
            <a:r>
              <a:rPr lang="en-US" sz="2400" i="1" dirty="0">
                <a:cs typeface="Arial" pitchFamily="34" charset="0"/>
              </a:rPr>
              <a:t>~</a:t>
            </a:r>
            <a:r>
              <a:rPr lang="en-US" sz="2400" i="1" dirty="0" smtClean="0">
                <a:cs typeface="Arial" pitchFamily="34" charset="0"/>
              </a:rPr>
              <a:t>3mm</a:t>
            </a:r>
            <a:r>
              <a:rPr lang="en-US" sz="2400" dirty="0" smtClean="0">
                <a:cs typeface="Arial" pitchFamily="34" charset="0"/>
              </a:rPr>
              <a:t> </a:t>
            </a:r>
            <a:endParaRPr lang="en-US" sz="2400" dirty="0">
              <a:cs typeface="Arial" pitchFamily="34" charset="0"/>
            </a:endParaRPr>
          </a:p>
        </p:txBody>
      </p:sp>
      <p:pic>
        <p:nvPicPr>
          <p:cNvPr id="9" name="Picture 8" descr="Oct23 09 after Oil.JPG"/>
          <p:cNvPicPr>
            <a:picLocks noChangeAspect="1"/>
          </p:cNvPicPr>
          <p:nvPr/>
        </p:nvPicPr>
        <p:blipFill>
          <a:blip r:embed="rId3" cstate="screen">
            <a:grayscl/>
          </a:blip>
          <a:srcRect/>
          <a:stretch>
            <a:fillRect/>
          </a:stretch>
        </p:blipFill>
        <p:spPr>
          <a:xfrm>
            <a:off x="557436" y="1460564"/>
            <a:ext cx="4068661" cy="3997395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 bwMode="auto">
          <a:xfrm flipH="1" flipV="1">
            <a:off x="2923953" y="3147237"/>
            <a:ext cx="2658140" cy="111641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594835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Cathode Formation</a:t>
            </a:r>
          </a:p>
        </p:txBody>
      </p:sp>
      <p:sp>
        <p:nvSpPr>
          <p:cNvPr id="1229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Monotype Sorts"/>
              <a:buNone/>
            </a:pPr>
            <a:r>
              <a:rPr lang="en-US" sz="2400" dirty="0" smtClean="0"/>
              <a:t>Cathode surface structure</a:t>
            </a:r>
          </a:p>
        </p:txBody>
      </p:sp>
      <p:sp>
        <p:nvSpPr>
          <p:cNvPr id="12298" name="TextBox 13"/>
          <p:cNvSpPr txBox="1">
            <a:spLocks noChangeArrowheads="1"/>
          </p:cNvSpPr>
          <p:nvPr/>
        </p:nvSpPr>
        <p:spPr bwMode="auto">
          <a:xfrm>
            <a:off x="1394552" y="5341436"/>
            <a:ext cx="243207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sz="2400" dirty="0">
                <a:cs typeface="Arial" pitchFamily="34" charset="0"/>
              </a:rPr>
              <a:t>SEM micrographs</a:t>
            </a:r>
          </a:p>
        </p:txBody>
      </p:sp>
      <p:pic>
        <p:nvPicPr>
          <p:cNvPr id="9" name="Picture 8" descr="image c1 x5000.tif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46763" y="2172752"/>
            <a:ext cx="3527656" cy="2880000"/>
          </a:xfrm>
          <a:prstGeom prst="rect">
            <a:avLst/>
          </a:prstGeom>
        </p:spPr>
      </p:pic>
      <p:pic>
        <p:nvPicPr>
          <p:cNvPr id="10" name="Picture 9" descr="image c2 x15000.tif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338463" y="1701329"/>
            <a:ext cx="2645742" cy="2160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auto">
          <a:xfrm>
            <a:off x="1820411" y="2885813"/>
            <a:ext cx="1233182" cy="1031846"/>
          </a:xfrm>
          <a:prstGeom prst="rect">
            <a:avLst/>
          </a:prstGeom>
          <a:noFill/>
          <a:ln w="12700" cap="flat" cmpd="sng" algn="ctr">
            <a:solidFill>
              <a:srgbClr val="99CC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1600">
              <a:solidFill>
                <a:srgbClr val="000000"/>
              </a:solidFill>
              <a:cs typeface="Arial" pitchFamily="34" charset="0"/>
            </a:endParaRPr>
          </a:p>
        </p:txBody>
      </p:sp>
      <p:cxnSp>
        <p:nvCxnSpPr>
          <p:cNvPr id="12" name="Straight Arrow Connector 11"/>
          <p:cNvCxnSpPr>
            <a:endCxn id="10" idx="1"/>
          </p:cNvCxnSpPr>
          <p:nvPr/>
        </p:nvCxnSpPr>
        <p:spPr bwMode="auto">
          <a:xfrm flipV="1">
            <a:off x="3053593" y="2781329"/>
            <a:ext cx="2284870" cy="40648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99CCFF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11" name="Picture 10" descr="File07 X8000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60618" y="4235988"/>
            <a:ext cx="2766343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15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78877"/>
            <a:ext cx="8229600" cy="731838"/>
          </a:xfrm>
        </p:spPr>
        <p:txBody>
          <a:bodyPr lIns="92075" tIns="46038" rIns="92075" bIns="46038"/>
          <a:lstStyle/>
          <a:p>
            <a:r>
              <a:rPr lang="en-US" sz="2800" dirty="0" smtClean="0"/>
              <a:t>Coating Formation</a:t>
            </a:r>
          </a:p>
        </p:txBody>
      </p:sp>
      <p:sp>
        <p:nvSpPr>
          <p:cNvPr id="31747" name="Rectangle 4"/>
          <p:cNvSpPr>
            <a:spLocks noChangeArrowheads="1"/>
          </p:cNvSpPr>
          <p:nvPr/>
        </p:nvSpPr>
        <p:spPr bwMode="auto">
          <a:xfrm>
            <a:off x="4489937" y="4583723"/>
            <a:ext cx="4360986" cy="533400"/>
          </a:xfrm>
          <a:prstGeom prst="rect">
            <a:avLst/>
          </a:prstGeom>
          <a:solidFill>
            <a:schemeClr val="tx2">
              <a:lumMod val="75000"/>
              <a:alpha val="50195"/>
            </a:schemeClr>
          </a:solidFill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31748" name="Oval 6"/>
          <p:cNvSpPr>
            <a:spLocks noChangeArrowheads="1"/>
          </p:cNvSpPr>
          <p:nvPr/>
        </p:nvSpPr>
        <p:spPr bwMode="auto">
          <a:xfrm>
            <a:off x="6125308" y="2602523"/>
            <a:ext cx="609600" cy="609600"/>
          </a:xfrm>
          <a:prstGeom prst="ellipse">
            <a:avLst/>
          </a:prstGeom>
          <a:solidFill>
            <a:srgbClr val="FF0000"/>
          </a:solidFill>
          <a:ln w="571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31749" name="Line 7"/>
          <p:cNvSpPr>
            <a:spLocks noChangeShapeType="1"/>
          </p:cNvSpPr>
          <p:nvPr/>
        </p:nvSpPr>
        <p:spPr bwMode="auto">
          <a:xfrm>
            <a:off x="6430108" y="3257003"/>
            <a:ext cx="0" cy="762000"/>
          </a:xfrm>
          <a:prstGeom prst="line">
            <a:avLst/>
          </a:prstGeom>
          <a:noFill/>
          <a:ln w="1016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 wrap="none" anchor="ctr"/>
          <a:lstStyle/>
          <a:p>
            <a:endParaRPr lang="en-CA"/>
          </a:p>
        </p:txBody>
      </p:sp>
      <p:sp>
        <p:nvSpPr>
          <p:cNvPr id="4" name="TextBox 3"/>
          <p:cNvSpPr txBox="1"/>
          <p:nvPr/>
        </p:nvSpPr>
        <p:spPr>
          <a:xfrm>
            <a:off x="691662" y="1676400"/>
            <a:ext cx="3294184" cy="2769989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dirty="0" smtClean="0"/>
              <a:t>Diameter			D</a:t>
            </a:r>
            <a:r>
              <a:rPr lang="en-CA" baseline="-25000" dirty="0" smtClean="0"/>
              <a:t>0</a:t>
            </a:r>
          </a:p>
          <a:p>
            <a:r>
              <a:rPr lang="en-CA" dirty="0" smtClean="0"/>
              <a:t>Impact Speed		V</a:t>
            </a:r>
            <a:r>
              <a:rPr lang="en-CA" baseline="-25000" dirty="0" smtClean="0"/>
              <a:t>0</a:t>
            </a:r>
          </a:p>
          <a:p>
            <a:r>
              <a:rPr lang="en-CA" dirty="0" smtClean="0"/>
              <a:t>Density			</a:t>
            </a:r>
            <a:r>
              <a:rPr lang="en-CA" dirty="0" smtClean="0">
                <a:latin typeface="Symbol" pitchFamily="18" charset="2"/>
              </a:rPr>
              <a:t>r</a:t>
            </a:r>
            <a:endParaRPr lang="en-CA" dirty="0" smtClean="0">
              <a:latin typeface="Greek"/>
            </a:endParaRPr>
          </a:p>
          <a:p>
            <a:r>
              <a:rPr lang="en-CA" dirty="0" smtClean="0"/>
              <a:t>Viscosity			</a:t>
            </a:r>
            <a:r>
              <a:rPr lang="en-CA" dirty="0" smtClean="0">
                <a:latin typeface="Symbol" pitchFamily="18" charset="2"/>
              </a:rPr>
              <a:t>m</a:t>
            </a:r>
          </a:p>
          <a:p>
            <a:r>
              <a:rPr lang="en-CA" dirty="0" smtClean="0"/>
              <a:t>Surface Tension </a:t>
            </a:r>
            <a:r>
              <a:rPr lang="en-CA" dirty="0" err="1" smtClean="0"/>
              <a:t>Coeff</a:t>
            </a:r>
            <a:r>
              <a:rPr lang="en-CA" dirty="0" smtClean="0"/>
              <a:t>.	</a:t>
            </a:r>
            <a:r>
              <a:rPr lang="en-CA" dirty="0">
                <a:latin typeface="Symbol" pitchFamily="18" charset="2"/>
              </a:rPr>
              <a:t>s</a:t>
            </a:r>
            <a:endParaRPr lang="en-CA" dirty="0" smtClean="0"/>
          </a:p>
          <a:p>
            <a:r>
              <a:rPr lang="en-CA" dirty="0" smtClean="0"/>
              <a:t>Specific Heat		C</a:t>
            </a:r>
          </a:p>
          <a:p>
            <a:r>
              <a:rPr lang="en-CA" dirty="0" smtClean="0"/>
              <a:t>Heat of Fusion		</a:t>
            </a:r>
            <a:r>
              <a:rPr lang="en-CA" dirty="0" err="1" smtClean="0"/>
              <a:t>H</a:t>
            </a:r>
            <a:r>
              <a:rPr lang="en-CA" baseline="-25000" dirty="0" err="1" smtClean="0"/>
              <a:t>f</a:t>
            </a:r>
            <a:endParaRPr lang="en-CA" baseline="-25000" dirty="0"/>
          </a:p>
          <a:p>
            <a:r>
              <a:rPr lang="en-CA" dirty="0" smtClean="0"/>
              <a:t>Substrate Temperature	</a:t>
            </a:r>
            <a:r>
              <a:rPr lang="en-CA" dirty="0" err="1" smtClean="0"/>
              <a:t>T</a:t>
            </a:r>
            <a:r>
              <a:rPr lang="en-CA" baseline="-25000" dirty="0" err="1" smtClean="0"/>
              <a:t>s</a:t>
            </a:r>
            <a:endParaRPr lang="en-CA" baseline="-25000" dirty="0" smtClean="0"/>
          </a:p>
          <a:p>
            <a:r>
              <a:rPr lang="en-CA" dirty="0" smtClean="0"/>
              <a:t>Melting Point </a:t>
            </a:r>
            <a:r>
              <a:rPr lang="en-CA" dirty="0"/>
              <a:t>Temperature	</a:t>
            </a:r>
            <a:r>
              <a:rPr lang="en-CA" dirty="0" smtClean="0"/>
              <a:t>T</a:t>
            </a:r>
            <a:r>
              <a:rPr lang="en-CA" baseline="-25000" dirty="0" smtClean="0"/>
              <a:t>m</a:t>
            </a:r>
            <a:endParaRPr lang="en-CA" baseline="-25000" dirty="0"/>
          </a:p>
          <a:p>
            <a:endParaRPr lang="en-CA" baseline="-25000" dirty="0"/>
          </a:p>
        </p:txBody>
      </p:sp>
      <p:sp>
        <p:nvSpPr>
          <p:cNvPr id="13" name="Oval 6"/>
          <p:cNvSpPr>
            <a:spLocks noChangeArrowheads="1"/>
          </p:cNvSpPr>
          <p:nvPr/>
        </p:nvSpPr>
        <p:spPr bwMode="auto">
          <a:xfrm>
            <a:off x="5838094" y="1688123"/>
            <a:ext cx="304800" cy="304800"/>
          </a:xfrm>
          <a:prstGeom prst="ellipse">
            <a:avLst/>
          </a:prstGeom>
          <a:solidFill>
            <a:srgbClr val="FF33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14" name="Oval 6"/>
          <p:cNvSpPr>
            <a:spLocks noChangeArrowheads="1"/>
          </p:cNvSpPr>
          <p:nvPr/>
        </p:nvSpPr>
        <p:spPr bwMode="auto">
          <a:xfrm>
            <a:off x="4982307" y="1793630"/>
            <a:ext cx="715107" cy="715107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71000">
                <a:srgbClr val="FF3300">
                  <a:shade val="67500"/>
                  <a:satMod val="115000"/>
                </a:srgbClr>
              </a:gs>
              <a:gs pos="100000">
                <a:srgbClr val="FF3300">
                  <a:shade val="100000"/>
                  <a:satMod val="115000"/>
                </a:srgbClr>
              </a:gs>
            </a:gsLst>
            <a:lin ang="13500000" scaled="1"/>
            <a:tileRect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15" name="Oval 6"/>
          <p:cNvSpPr>
            <a:spLocks noChangeArrowheads="1"/>
          </p:cNvSpPr>
          <p:nvPr/>
        </p:nvSpPr>
        <p:spPr bwMode="auto">
          <a:xfrm>
            <a:off x="6430108" y="1524000"/>
            <a:ext cx="486507" cy="457200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16" name="Oval 6"/>
          <p:cNvSpPr>
            <a:spLocks noChangeArrowheads="1"/>
          </p:cNvSpPr>
          <p:nvPr/>
        </p:nvSpPr>
        <p:spPr bwMode="auto">
          <a:xfrm>
            <a:off x="7397261" y="2508737"/>
            <a:ext cx="454269" cy="398586"/>
          </a:xfrm>
          <a:prstGeom prst="ellipse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83000">
                <a:srgbClr val="FF3300">
                  <a:shade val="67500"/>
                  <a:satMod val="115000"/>
                </a:srgbClr>
              </a:gs>
              <a:gs pos="100000">
                <a:srgbClr val="FF3300">
                  <a:shade val="100000"/>
                  <a:satMod val="115000"/>
                </a:srgbClr>
              </a:gs>
            </a:gsLst>
            <a:lin ang="135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17" name="Oval 6"/>
          <p:cNvSpPr>
            <a:spLocks noChangeArrowheads="1"/>
          </p:cNvSpPr>
          <p:nvPr/>
        </p:nvSpPr>
        <p:spPr bwMode="auto">
          <a:xfrm>
            <a:off x="5339860" y="2907322"/>
            <a:ext cx="386862" cy="410307"/>
          </a:xfrm>
          <a:prstGeom prst="ellipse">
            <a:avLst/>
          </a:prstGeom>
          <a:gradFill flip="none" rotWithShape="1">
            <a:gsLst>
              <a:gs pos="0">
                <a:srgbClr val="FF3300">
                  <a:tint val="66000"/>
                  <a:satMod val="160000"/>
                </a:srgbClr>
              </a:gs>
              <a:gs pos="50000">
                <a:srgbClr val="FF3300">
                  <a:tint val="44500"/>
                  <a:satMod val="160000"/>
                </a:srgbClr>
              </a:gs>
              <a:gs pos="100000">
                <a:srgbClr val="FF3300">
                  <a:tint val="23500"/>
                  <a:satMod val="160000"/>
                </a:srgbClr>
              </a:gs>
            </a:gsLst>
            <a:lin ang="13500000" scaled="1"/>
            <a:tileRect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18" name="Oval 6"/>
          <p:cNvSpPr>
            <a:spLocks noChangeArrowheads="1"/>
          </p:cNvSpPr>
          <p:nvPr/>
        </p:nvSpPr>
        <p:spPr bwMode="auto">
          <a:xfrm>
            <a:off x="6037385" y="2151182"/>
            <a:ext cx="392723" cy="392723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19" name="Oval 6"/>
          <p:cNvSpPr>
            <a:spLocks noChangeArrowheads="1"/>
          </p:cNvSpPr>
          <p:nvPr/>
        </p:nvSpPr>
        <p:spPr bwMode="auto">
          <a:xfrm>
            <a:off x="6916615" y="2107220"/>
            <a:ext cx="392723" cy="392723"/>
          </a:xfrm>
          <a:prstGeom prst="ellipse">
            <a:avLst/>
          </a:prstGeom>
          <a:solidFill>
            <a:srgbClr val="FF33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20" name="Oval 6"/>
          <p:cNvSpPr>
            <a:spLocks noChangeArrowheads="1"/>
          </p:cNvSpPr>
          <p:nvPr/>
        </p:nvSpPr>
        <p:spPr bwMode="auto">
          <a:xfrm>
            <a:off x="7337913" y="1597268"/>
            <a:ext cx="392723" cy="392723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21" name="Oval 6"/>
          <p:cNvSpPr>
            <a:spLocks noChangeArrowheads="1"/>
          </p:cNvSpPr>
          <p:nvPr/>
        </p:nvSpPr>
        <p:spPr bwMode="auto">
          <a:xfrm>
            <a:off x="7986346" y="2107219"/>
            <a:ext cx="392723" cy="392723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22" name="Line 7"/>
          <p:cNvSpPr>
            <a:spLocks noChangeShapeType="1"/>
          </p:cNvSpPr>
          <p:nvPr/>
        </p:nvSpPr>
        <p:spPr bwMode="auto">
          <a:xfrm>
            <a:off x="7730636" y="2907324"/>
            <a:ext cx="224207" cy="533400"/>
          </a:xfrm>
          <a:prstGeom prst="line">
            <a:avLst/>
          </a:prstGeom>
          <a:noFill/>
          <a:ln w="101600">
            <a:solidFill>
              <a:schemeClr val="accent2">
                <a:lumMod val="60000"/>
                <a:lumOff val="40000"/>
              </a:schemeClr>
            </a:solidFill>
            <a:round/>
            <a:headEnd type="none" w="sm" len="sm"/>
            <a:tailEnd type="stealth" w="med" len="med"/>
          </a:ln>
        </p:spPr>
        <p:txBody>
          <a:bodyPr wrap="none" anchor="ctr"/>
          <a:lstStyle/>
          <a:p>
            <a:endParaRPr lang="en-CA"/>
          </a:p>
        </p:txBody>
      </p:sp>
      <p:sp>
        <p:nvSpPr>
          <p:cNvPr id="23" name="Line 7"/>
          <p:cNvSpPr>
            <a:spLocks noChangeShapeType="1"/>
          </p:cNvSpPr>
          <p:nvPr/>
        </p:nvSpPr>
        <p:spPr bwMode="auto">
          <a:xfrm flipH="1">
            <a:off x="5292961" y="3317629"/>
            <a:ext cx="193431" cy="951582"/>
          </a:xfrm>
          <a:prstGeom prst="line">
            <a:avLst/>
          </a:prstGeom>
          <a:noFill/>
          <a:ln w="101600">
            <a:solidFill>
              <a:schemeClr val="accent2">
                <a:lumMod val="60000"/>
                <a:lumOff val="40000"/>
              </a:schemeClr>
            </a:solidFill>
            <a:round/>
            <a:headEnd type="none" w="sm" len="sm"/>
            <a:tailEnd type="stealth" w="med" len="med"/>
          </a:ln>
        </p:spPr>
        <p:txBody>
          <a:bodyPr wrap="none" anchor="ctr"/>
          <a:lstStyle/>
          <a:p>
            <a:endParaRPr lang="en-CA"/>
          </a:p>
        </p:txBody>
      </p:sp>
      <p:sp>
        <p:nvSpPr>
          <p:cNvPr id="24" name="Line 7"/>
          <p:cNvSpPr>
            <a:spLocks noChangeShapeType="1"/>
          </p:cNvSpPr>
          <p:nvPr/>
        </p:nvSpPr>
        <p:spPr bwMode="auto">
          <a:xfrm>
            <a:off x="8238759" y="2499943"/>
            <a:ext cx="112103" cy="533400"/>
          </a:xfrm>
          <a:prstGeom prst="line">
            <a:avLst/>
          </a:prstGeom>
          <a:noFill/>
          <a:ln w="101600">
            <a:solidFill>
              <a:schemeClr val="accent2">
                <a:lumMod val="60000"/>
                <a:lumOff val="40000"/>
              </a:schemeClr>
            </a:solidFill>
            <a:round/>
            <a:headEnd type="none" w="sm" len="sm"/>
            <a:tailEnd type="stealth" w="med" len="med"/>
          </a:ln>
        </p:spPr>
        <p:txBody>
          <a:bodyPr wrap="none" anchor="ctr"/>
          <a:lstStyle/>
          <a:p>
            <a:endParaRPr lang="en-CA"/>
          </a:p>
        </p:txBody>
      </p:sp>
      <p:sp>
        <p:nvSpPr>
          <p:cNvPr id="25" name="Oval 6"/>
          <p:cNvSpPr>
            <a:spLocks noChangeArrowheads="1"/>
          </p:cNvSpPr>
          <p:nvPr/>
        </p:nvSpPr>
        <p:spPr bwMode="auto">
          <a:xfrm>
            <a:off x="8182707" y="1626576"/>
            <a:ext cx="339238" cy="354624"/>
          </a:xfrm>
          <a:prstGeom prst="ellipse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83000">
                <a:srgbClr val="FF3300">
                  <a:shade val="67500"/>
                  <a:satMod val="115000"/>
                </a:srgbClr>
              </a:gs>
              <a:gs pos="100000">
                <a:srgbClr val="FF3300">
                  <a:shade val="100000"/>
                  <a:satMod val="115000"/>
                </a:srgbClr>
              </a:gs>
            </a:gsLst>
            <a:lin ang="135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26" name="Oval 6"/>
          <p:cNvSpPr>
            <a:spLocks noChangeArrowheads="1"/>
          </p:cNvSpPr>
          <p:nvPr/>
        </p:nvSpPr>
        <p:spPr bwMode="auto">
          <a:xfrm>
            <a:off x="7181850" y="3174024"/>
            <a:ext cx="454269" cy="398586"/>
          </a:xfrm>
          <a:prstGeom prst="ellipse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83000">
                <a:srgbClr val="FF3300">
                  <a:shade val="67500"/>
                  <a:satMod val="115000"/>
                </a:srgbClr>
              </a:gs>
              <a:gs pos="100000">
                <a:srgbClr val="FF3300">
                  <a:shade val="100000"/>
                  <a:satMod val="115000"/>
                </a:srgbClr>
              </a:gs>
            </a:gsLst>
            <a:lin ang="135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27" name="Line 7"/>
          <p:cNvSpPr>
            <a:spLocks noChangeShapeType="1"/>
          </p:cNvSpPr>
          <p:nvPr/>
        </p:nvSpPr>
        <p:spPr bwMode="auto">
          <a:xfrm flipH="1">
            <a:off x="7188443" y="3572610"/>
            <a:ext cx="165587" cy="533400"/>
          </a:xfrm>
          <a:prstGeom prst="line">
            <a:avLst/>
          </a:prstGeom>
          <a:noFill/>
          <a:ln w="101600">
            <a:solidFill>
              <a:schemeClr val="accent2">
                <a:lumMod val="60000"/>
                <a:lumOff val="40000"/>
              </a:schemeClr>
            </a:solidFill>
            <a:round/>
            <a:headEnd type="none" w="sm" len="sm"/>
            <a:tailEnd type="stealth" w="med" len="med"/>
          </a:ln>
        </p:spPr>
        <p:txBody>
          <a:bodyPr wrap="none" anchor="ctr"/>
          <a:lstStyle/>
          <a:p>
            <a:endParaRPr lang="en-CA"/>
          </a:p>
        </p:txBody>
      </p:sp>
      <p:sp>
        <p:nvSpPr>
          <p:cNvPr id="28" name="Oval 6"/>
          <p:cNvSpPr>
            <a:spLocks noChangeArrowheads="1"/>
          </p:cNvSpPr>
          <p:nvPr/>
        </p:nvSpPr>
        <p:spPr bwMode="auto">
          <a:xfrm>
            <a:off x="5202099" y="1981200"/>
            <a:ext cx="304800" cy="3048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accent4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492368" y="5263662"/>
            <a:ext cx="3997569" cy="1477328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dirty="0" smtClean="0"/>
              <a:t>Needed Information: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CA" dirty="0" smtClean="0"/>
              <a:t>Particle size distribution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CA" dirty="0" smtClean="0"/>
              <a:t>Particle impact velocity distribution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CA" dirty="0" smtClean="0"/>
              <a:t>Particle temperature distribution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CA" dirty="0" smtClean="0"/>
              <a:t>Torch trajectory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27942688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SimSun" pitchFamily="2" charset="-122"/>
              </a:rPr>
              <a:t>CACT Torch – Low Power</a:t>
            </a:r>
          </a:p>
        </p:txBody>
      </p:sp>
      <p:sp>
        <p:nvSpPr>
          <p:cNvPr id="14339" name="Text Box 7"/>
          <p:cNvSpPr txBox="1">
            <a:spLocks noChangeArrowheads="1"/>
          </p:cNvSpPr>
          <p:nvPr/>
        </p:nvSpPr>
        <p:spPr bwMode="auto">
          <a:xfrm>
            <a:off x="146721" y="5350698"/>
            <a:ext cx="381265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fontAlgn="base" hangingPunct="0">
              <a:spcAft>
                <a:spcPct val="0"/>
              </a:spcAft>
              <a:defRPr/>
            </a:pPr>
            <a:r>
              <a:rPr lang="en-US" altLang="zh-CN" sz="2000" b="1" dirty="0">
                <a:ea typeface="SimSun" pitchFamily="2" charset="-122"/>
                <a:cs typeface="Arial" pitchFamily="34" charset="0"/>
              </a:rPr>
              <a:t>Cathode:</a:t>
            </a:r>
            <a:r>
              <a:rPr lang="en-US" altLang="zh-CN" sz="2000" dirty="0">
                <a:ea typeface="SimSun" pitchFamily="2" charset="-122"/>
                <a:cs typeface="Arial" pitchFamily="34" charset="0"/>
              </a:rPr>
              <a:t> </a:t>
            </a:r>
            <a:r>
              <a:rPr lang="en-CA" altLang="zh-CN" sz="2000" dirty="0">
                <a:ea typeface="SimSun" pitchFamily="2" charset="-122"/>
                <a:cs typeface="Arial" pitchFamily="34" charset="0"/>
              </a:rPr>
              <a:t>Graphite</a:t>
            </a:r>
            <a:r>
              <a:rPr lang="en-US" altLang="zh-CN" sz="2000" dirty="0">
                <a:ea typeface="SimSun" pitchFamily="2" charset="-122"/>
                <a:cs typeface="Arial" pitchFamily="34" charset="0"/>
              </a:rPr>
              <a:t>, W, </a:t>
            </a:r>
            <a:r>
              <a:rPr lang="en-US" altLang="zh-CN" sz="2000" dirty="0" err="1">
                <a:ea typeface="SimSun" pitchFamily="2" charset="-122"/>
                <a:cs typeface="Arial" pitchFamily="34" charset="0"/>
              </a:rPr>
              <a:t>Hf</a:t>
            </a:r>
            <a:endParaRPr lang="en-US" altLang="zh-CN" sz="2000" dirty="0">
              <a:ea typeface="SimSun" pitchFamily="2" charset="-122"/>
              <a:cs typeface="Arial" pitchFamily="34" charset="0"/>
            </a:endParaRPr>
          </a:p>
          <a:p>
            <a:pPr algn="l" eaLnBrk="0" fontAlgn="base" hangingPunct="0">
              <a:spcAft>
                <a:spcPct val="0"/>
              </a:spcAft>
              <a:defRPr/>
            </a:pPr>
            <a:r>
              <a:rPr lang="en-US" altLang="zh-CN" sz="2000" b="1" dirty="0">
                <a:ea typeface="SimSun" pitchFamily="2" charset="-122"/>
                <a:cs typeface="Arial" pitchFamily="34" charset="0"/>
              </a:rPr>
              <a:t>Anode:</a:t>
            </a:r>
            <a:r>
              <a:rPr lang="en-US" altLang="zh-CN" sz="2000" dirty="0">
                <a:ea typeface="SimSun" pitchFamily="2" charset="-122"/>
                <a:cs typeface="Arial" pitchFamily="34" charset="0"/>
              </a:rPr>
              <a:t> Copper </a:t>
            </a:r>
            <a:endParaRPr lang="en-US" altLang="zh-CN" sz="2000" dirty="0" smtClean="0">
              <a:ea typeface="SimSun" pitchFamily="2" charset="-122"/>
              <a:cs typeface="Arial" pitchFamily="34" charset="0"/>
            </a:endParaRPr>
          </a:p>
          <a:p>
            <a:pPr algn="l" eaLnBrk="0" fontAlgn="base" hangingPunct="0">
              <a:spcAft>
                <a:spcPct val="0"/>
              </a:spcAft>
              <a:defRPr/>
            </a:pPr>
            <a:r>
              <a:rPr lang="en-US" altLang="zh-CN" sz="2000" b="1" dirty="0" smtClean="0">
                <a:ea typeface="SimSun" pitchFamily="2" charset="-122"/>
                <a:cs typeface="Arial" pitchFamily="34" charset="0"/>
              </a:rPr>
              <a:t>Gases</a:t>
            </a:r>
            <a:r>
              <a:rPr lang="en-US" altLang="zh-CN" sz="2000" dirty="0">
                <a:ea typeface="SimSun" pitchFamily="2" charset="-122"/>
                <a:cs typeface="Arial" pitchFamily="34" charset="0"/>
              </a:rPr>
              <a:t>: CO</a:t>
            </a:r>
            <a:r>
              <a:rPr lang="en-US" altLang="zh-CN" sz="2000" baseline="-25000" dirty="0">
                <a:ea typeface="SimSun" pitchFamily="2" charset="-122"/>
                <a:cs typeface="Arial" pitchFamily="34" charset="0"/>
              </a:rPr>
              <a:t>2</a:t>
            </a:r>
            <a:r>
              <a:rPr lang="en-US" altLang="zh-CN" sz="2000" dirty="0">
                <a:ea typeface="SimSun" pitchFamily="2" charset="-122"/>
                <a:cs typeface="Arial" pitchFamily="34" charset="0"/>
              </a:rPr>
              <a:t> based mixtures, Ar, Air</a:t>
            </a:r>
          </a:p>
        </p:txBody>
      </p:sp>
      <p:pic>
        <p:nvPicPr>
          <p:cNvPr id="12293" name="Picture 5" descr="IMGP079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357" y="2821851"/>
            <a:ext cx="3141430" cy="219139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46721" y="1235849"/>
            <a:ext cx="367036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CA" sz="2000" b="1" dirty="0" smtClean="0">
                <a:cs typeface="Arial" pitchFamily="34" charset="0"/>
              </a:rPr>
              <a:t>Power </a:t>
            </a:r>
            <a:r>
              <a:rPr lang="en-CA" sz="2000" b="1" dirty="0">
                <a:cs typeface="Arial" pitchFamily="34" charset="0"/>
              </a:rPr>
              <a:t>range </a:t>
            </a:r>
            <a:r>
              <a:rPr lang="en-CA" sz="2000" b="1" dirty="0" smtClean="0">
                <a:cs typeface="Arial" pitchFamily="34" charset="0"/>
              </a:rPr>
              <a:t>~ </a:t>
            </a:r>
            <a:r>
              <a:rPr lang="en-CA" sz="2000" b="1" dirty="0">
                <a:cs typeface="Arial" pitchFamily="34" charset="0"/>
              </a:rPr>
              <a:t>30-70 kW </a:t>
            </a:r>
          </a:p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CA" sz="2000" b="1" dirty="0" smtClean="0">
                <a:cs typeface="Arial" pitchFamily="34" charset="0"/>
              </a:rPr>
              <a:t>Arc Current </a:t>
            </a:r>
            <a:r>
              <a:rPr lang="en-CA" sz="2000" b="1" dirty="0" smtClean="0">
                <a:latin typeface="Calibri"/>
                <a:cs typeface="Arial" pitchFamily="34" charset="0"/>
              </a:rPr>
              <a:t>≤</a:t>
            </a:r>
            <a:r>
              <a:rPr lang="en-CA" sz="2000" b="1" dirty="0" smtClean="0">
                <a:cs typeface="Arial" pitchFamily="34" charset="0"/>
              </a:rPr>
              <a:t> 400A </a:t>
            </a:r>
            <a:endParaRPr lang="en-CA" sz="2000" b="1" dirty="0">
              <a:cs typeface="Arial" pitchFamily="34" charset="0"/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CA" sz="2000" b="1" dirty="0">
                <a:cs typeface="Arial" pitchFamily="34" charset="0"/>
              </a:rPr>
              <a:t>Arc voltage 130-220V </a:t>
            </a:r>
          </a:p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CA" sz="2000" b="1" dirty="0">
                <a:cs typeface="Arial" pitchFamily="34" charset="0"/>
              </a:rPr>
              <a:t>Thermal efficiency 60-85%</a:t>
            </a:r>
            <a:r>
              <a:rPr lang="en-US" sz="2000" b="1" dirty="0">
                <a:cs typeface="Arial" pitchFamily="34" charset="0"/>
              </a:rPr>
              <a:t>.</a:t>
            </a:r>
            <a:endParaRPr lang="en-CA" sz="2000" b="1" dirty="0">
              <a:cs typeface="Arial" pitchFamily="34" charset="0"/>
            </a:endParaRPr>
          </a:p>
        </p:txBody>
      </p:sp>
      <p:pic>
        <p:nvPicPr>
          <p:cNvPr id="16" name="Picture 4" descr="Dec 18 07b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73" t="11745" r="12100"/>
          <a:stretch/>
        </p:blipFill>
        <p:spPr bwMode="auto">
          <a:xfrm>
            <a:off x="3943519" y="1690577"/>
            <a:ext cx="5128486" cy="4008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23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3" descr="Torch with coil.JPG"/>
          <p:cNvPicPr>
            <a:picLocks noGrp="1" noChangeAspect="1"/>
          </p:cNvPicPr>
          <p:nvPr>
            <p:ph idx="1"/>
          </p:nvPr>
        </p:nvPicPr>
        <p:blipFill>
          <a:blip r:embed="rId3"/>
          <a:srcRect l="9612" t="6222" r="16555" b="11321"/>
          <a:stretch>
            <a:fillRect/>
          </a:stretch>
        </p:blipFill>
        <p:spPr>
          <a:xfrm>
            <a:off x="447676" y="2234689"/>
            <a:ext cx="4000500" cy="2792392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CACT Torch - High Power</a:t>
            </a:r>
            <a:endParaRPr lang="en-CA" dirty="0"/>
          </a:p>
        </p:txBody>
      </p:sp>
      <p:pic>
        <p:nvPicPr>
          <p:cNvPr id="7" name="Picture 6" descr="IMGP071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95849" y="2223326"/>
            <a:ext cx="3781425" cy="2894512"/>
          </a:xfrm>
          <a:prstGeom prst="rect">
            <a:avLst/>
          </a:prstGeom>
          <a:ln>
            <a:solidFill>
              <a:srgbClr val="99CCFF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604225" y="1276350"/>
            <a:ext cx="42916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400" dirty="0" smtClean="0"/>
              <a:t>Magnetically rotating anode root</a:t>
            </a:r>
            <a:endParaRPr lang="en-CA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42925" y="1738015"/>
            <a:ext cx="70958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 smtClean="0"/>
              <a:t>The coil was excited in series with the anode</a:t>
            </a:r>
            <a:endParaRPr lang="en-CA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542925" y="5219700"/>
            <a:ext cx="8161209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CA" sz="2000" b="1" dirty="0" smtClean="0">
                <a:solidFill>
                  <a:schemeClr val="accent2"/>
                </a:solidFill>
              </a:rPr>
              <a:t>Benefits:</a:t>
            </a:r>
          </a:p>
          <a:p>
            <a:pPr marL="285750" indent="-285750" algn="l">
              <a:buFont typeface="Arial" pitchFamily="34" charset="0"/>
              <a:buChar char="•"/>
            </a:pPr>
            <a:r>
              <a:rPr lang="en-CA" sz="1800" dirty="0" smtClean="0"/>
              <a:t>Anode heat load is distributed over large area and this way reduces anode erosion</a:t>
            </a:r>
          </a:p>
          <a:p>
            <a:pPr marL="285750" indent="-285750" algn="l">
              <a:buFont typeface="Arial" pitchFamily="34" charset="0"/>
              <a:buChar char="•"/>
            </a:pPr>
            <a:r>
              <a:rPr lang="en-CA" sz="1800" dirty="0" smtClean="0"/>
              <a:t>Arc rotation provides more uniform heating large gas volumes</a:t>
            </a:r>
          </a:p>
          <a:p>
            <a:pPr marL="285750" indent="-285750" algn="l">
              <a:buFont typeface="Arial" pitchFamily="34" charset="0"/>
              <a:buChar char="•"/>
            </a:pPr>
            <a:r>
              <a:rPr lang="en-CA" sz="1800" dirty="0" smtClean="0"/>
              <a:t>Arc voltage is higher so that more power can be introduced to the gas at a given current</a:t>
            </a:r>
            <a:endParaRPr lang="en-CA" sz="1800" dirty="0"/>
          </a:p>
        </p:txBody>
      </p:sp>
    </p:spTree>
    <p:extLst>
      <p:ext uri="{BB962C8B-B14F-4D97-AF65-F5344CB8AC3E}">
        <p14:creationId xmlns:p14="http://schemas.microsoft.com/office/powerpoint/2010/main" val="751601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High power torch</a:t>
            </a:r>
            <a:endParaRPr lang="en-CA" dirty="0"/>
          </a:p>
        </p:txBody>
      </p:sp>
      <p:sp>
        <p:nvSpPr>
          <p:cNvPr id="67590" name="Rectangle 6"/>
          <p:cNvSpPr>
            <a:spLocks noChangeArrowheads="1"/>
          </p:cNvSpPr>
          <p:nvPr/>
        </p:nvSpPr>
        <p:spPr bwMode="auto">
          <a:xfrm>
            <a:off x="1438275" y="1219201"/>
            <a:ext cx="157163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 </a:t>
            </a: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7594" name="Rectangle 10"/>
          <p:cNvSpPr>
            <a:spLocks noChangeArrowheads="1"/>
          </p:cNvSpPr>
          <p:nvPr/>
        </p:nvSpPr>
        <p:spPr bwMode="auto">
          <a:xfrm>
            <a:off x="1571625" y="3252788"/>
            <a:ext cx="381000" cy="3159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67596" name="Rectangle 12"/>
          <p:cNvSpPr>
            <a:spLocks noChangeArrowheads="1"/>
          </p:cNvSpPr>
          <p:nvPr/>
        </p:nvSpPr>
        <p:spPr bwMode="auto">
          <a:xfrm>
            <a:off x="1768475" y="3267075"/>
            <a:ext cx="131763" cy="26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 </a:t>
            </a: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7602" name="Rectangle 18"/>
          <p:cNvSpPr>
            <a:spLocks noChangeArrowheads="1"/>
          </p:cNvSpPr>
          <p:nvPr/>
        </p:nvSpPr>
        <p:spPr bwMode="auto">
          <a:xfrm>
            <a:off x="1731963" y="5746750"/>
            <a:ext cx="131763" cy="26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 </a:t>
            </a: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Picture 13" descr="IMGP1088.JPG"/>
          <p:cNvPicPr>
            <a:picLocks noChangeAspect="1"/>
          </p:cNvPicPr>
          <p:nvPr/>
        </p:nvPicPr>
        <p:blipFill>
          <a:blip r:embed="rId3" cstate="print"/>
          <a:srcRect l="5122" t="15870" r="5121" b="12089"/>
          <a:stretch>
            <a:fillRect/>
          </a:stretch>
        </p:blipFill>
        <p:spPr>
          <a:xfrm>
            <a:off x="761999" y="2295525"/>
            <a:ext cx="6677025" cy="2724150"/>
          </a:xfrm>
          <a:prstGeom prst="rect">
            <a:avLst/>
          </a:prstGeom>
          <a:ln>
            <a:solidFill>
              <a:srgbClr val="FFFF00"/>
            </a:solidFill>
          </a:ln>
        </p:spPr>
      </p:pic>
      <p:sp>
        <p:nvSpPr>
          <p:cNvPr id="16" name="TextBox 15"/>
          <p:cNvSpPr txBox="1"/>
          <p:nvPr/>
        </p:nvSpPr>
        <p:spPr>
          <a:xfrm>
            <a:off x="333376" y="1513307"/>
            <a:ext cx="8033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For materials processing and waste treatment, or large powder feed rate (~ 30 kg/hour) higher power torch with larger plasma volumes is needed.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571625" y="5279141"/>
            <a:ext cx="65290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l">
              <a:buFont typeface="Arial" pitchFamily="34" charset="0"/>
              <a:buChar char="•"/>
            </a:pPr>
            <a:r>
              <a:rPr lang="en-US" sz="2000" dirty="0" smtClean="0"/>
              <a:t>Power up to 200 kW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en-US" sz="2000" dirty="0" smtClean="0"/>
              <a:t>thermal efficiency 60-80%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en-US" sz="2000" dirty="0" smtClean="0"/>
              <a:t>gas flow up to 200 lpm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en-US" sz="2000" dirty="0" smtClean="0"/>
              <a:t>Visible plume length 50 cm</a:t>
            </a:r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2963287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Voltage Fluctuations</a:t>
            </a:r>
            <a:endParaRPr lang="en-CA" dirty="0"/>
          </a:p>
        </p:txBody>
      </p: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1471714" y="1366331"/>
            <a:ext cx="3808413" cy="2562225"/>
            <a:chOff x="552" y="944"/>
            <a:chExt cx="2399" cy="1555"/>
          </a:xfrm>
        </p:grpSpPr>
        <p:pic>
          <p:nvPicPr>
            <p:cNvPr id="5" name="Picture 7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52" y="944"/>
              <a:ext cx="2399" cy="15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8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52" y="944"/>
              <a:ext cx="2399" cy="15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8" name="Group 15"/>
          <p:cNvGrpSpPr>
            <a:grpSpLocks/>
          </p:cNvGrpSpPr>
          <p:nvPr/>
        </p:nvGrpSpPr>
        <p:grpSpPr bwMode="auto">
          <a:xfrm>
            <a:off x="1510016" y="4036505"/>
            <a:ext cx="3808413" cy="2578100"/>
            <a:chOff x="552" y="2499"/>
            <a:chExt cx="2399" cy="1624"/>
          </a:xfrm>
        </p:grpSpPr>
        <p:pic>
          <p:nvPicPr>
            <p:cNvPr id="9" name="Picture 1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52" y="2499"/>
              <a:ext cx="2399" cy="16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14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552" y="2499"/>
              <a:ext cx="2399" cy="16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1271266017"/>
              </p:ext>
            </p:extLst>
          </p:nvPr>
        </p:nvGraphicFramePr>
        <p:xfrm>
          <a:off x="5416079" y="2700449"/>
          <a:ext cx="3571470" cy="28461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01559" y="4464996"/>
            <a:ext cx="10054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1400" dirty="0" smtClean="0"/>
              <a:t>V</a:t>
            </a:r>
            <a:r>
              <a:rPr lang="da-DK" sz="1200" i="1" baseline="-25000" dirty="0" smtClean="0"/>
              <a:t>avrg</a:t>
            </a:r>
            <a:r>
              <a:rPr lang="da-DK" sz="1400" dirty="0" smtClean="0"/>
              <a:t>  167.5 </a:t>
            </a:r>
          </a:p>
          <a:p>
            <a:r>
              <a:rPr lang="da-DK" sz="1400" dirty="0" smtClean="0"/>
              <a:t>STDV 5.12</a:t>
            </a:r>
            <a:endParaRPr lang="en-CA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386392" y="1206230"/>
            <a:ext cx="103425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800" b="1" dirty="0" smtClean="0"/>
              <a:t>I=300A</a:t>
            </a:r>
          </a:p>
          <a:p>
            <a:endParaRPr lang="en-CA" sz="1800" dirty="0" smtClean="0"/>
          </a:p>
          <a:p>
            <a:r>
              <a:rPr lang="da-DK" sz="1400" dirty="0" smtClean="0"/>
              <a:t>V</a:t>
            </a:r>
            <a:r>
              <a:rPr lang="da-DK" sz="1400" i="1" baseline="-25000" dirty="0" smtClean="0"/>
              <a:t>avrg</a:t>
            </a:r>
            <a:r>
              <a:rPr lang="da-DK" sz="1400" dirty="0" smtClean="0"/>
              <a:t>  153.2 </a:t>
            </a:r>
          </a:p>
          <a:p>
            <a:r>
              <a:rPr lang="da-DK" sz="1400" dirty="0" smtClean="0"/>
              <a:t>STDV 23.3</a:t>
            </a:r>
            <a:endParaRPr lang="en-CA" sz="1800" dirty="0" smtClean="0"/>
          </a:p>
        </p:txBody>
      </p:sp>
    </p:spTree>
    <p:extLst>
      <p:ext uri="{BB962C8B-B14F-4D97-AF65-F5344CB8AC3E}">
        <p14:creationId xmlns:p14="http://schemas.microsoft.com/office/powerpoint/2010/main" val="1641065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Y</a:t>
            </a:r>
            <a:r>
              <a:rPr lang="en-CA" baseline="-25000" dirty="0"/>
              <a:t>2</a:t>
            </a:r>
            <a:r>
              <a:rPr lang="en-CA" dirty="0"/>
              <a:t>O</a:t>
            </a:r>
            <a:r>
              <a:rPr lang="en-CA" baseline="-25000" dirty="0"/>
              <a:t>3 </a:t>
            </a:r>
            <a:r>
              <a:rPr lang="en-US" altLang="zh-CN" dirty="0" smtClean="0">
                <a:ea typeface="SimSun" pitchFamily="2" charset="-122"/>
              </a:rPr>
              <a:t>Coatings </a:t>
            </a:r>
            <a:r>
              <a:rPr lang="en-US" altLang="zh-CN" sz="1600" dirty="0" smtClean="0">
                <a:ea typeface="SimSun" pitchFamily="2" charset="-122"/>
              </a:rPr>
              <a:t>(Low </a:t>
            </a:r>
            <a:r>
              <a:rPr lang="en-US" altLang="zh-CN" sz="1600" smtClean="0">
                <a:ea typeface="SimSun" pitchFamily="2" charset="-122"/>
              </a:rPr>
              <a:t>Power Torch)</a:t>
            </a:r>
            <a:endParaRPr lang="en-US" dirty="0" smtClean="0"/>
          </a:p>
        </p:txBody>
      </p:sp>
      <p:graphicFrame>
        <p:nvGraphicFramePr>
          <p:cNvPr id="150579" name="Group 51"/>
          <p:cNvGraphicFramePr>
            <a:graphicFrameLocks noGrp="1"/>
          </p:cNvGraphicFramePr>
          <p:nvPr/>
        </p:nvGraphicFramePr>
        <p:xfrm>
          <a:off x="718010" y="2176374"/>
          <a:ext cx="7975061" cy="1405260"/>
        </p:xfrm>
        <a:graphic>
          <a:graphicData uri="http://schemas.openxmlformats.org/drawingml/2006/table">
            <a:tbl>
              <a:tblPr/>
              <a:tblGrid>
                <a:gridCol w="1822504"/>
                <a:gridCol w="1304144"/>
                <a:gridCol w="1117315"/>
                <a:gridCol w="1073355"/>
                <a:gridCol w="1327956"/>
                <a:gridCol w="1329787"/>
              </a:tblGrid>
              <a:tr h="5518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>
                          <a:latin typeface="Arial"/>
                          <a:ea typeface="Times New Roman"/>
                          <a:cs typeface="Times New Roman"/>
                        </a:rPr>
                        <a:t> Torch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>
                          <a:latin typeface="Arial"/>
                          <a:ea typeface="Times New Roman"/>
                          <a:cs typeface="Times New Roman"/>
                        </a:rPr>
                        <a:t>Gas flow,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>
                          <a:latin typeface="Arial"/>
                          <a:ea typeface="Times New Roman"/>
                          <a:cs typeface="Times New Roman"/>
                        </a:rPr>
                        <a:t>lpm</a:t>
                      </a:r>
                    </a:p>
                  </a:txBody>
                  <a:tcPr marL="0" marR="0" marT="0" marB="0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>
                          <a:latin typeface="Arial"/>
                          <a:ea typeface="Times New Roman"/>
                          <a:cs typeface="Times New Roman"/>
                        </a:rPr>
                        <a:t>Current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>
                          <a:latin typeface="Arial"/>
                          <a:ea typeface="Times New Roman"/>
                          <a:cs typeface="Times New Roman"/>
                        </a:rPr>
                        <a:t>A</a:t>
                      </a:r>
                    </a:p>
                  </a:txBody>
                  <a:tcPr marL="0" marR="0" marT="0" marB="0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>
                          <a:latin typeface="Arial"/>
                          <a:ea typeface="Times New Roman"/>
                          <a:cs typeface="Times New Roman"/>
                        </a:rPr>
                        <a:t>Voltage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>
                          <a:latin typeface="Arial"/>
                          <a:ea typeface="Times New Roman"/>
                          <a:cs typeface="Times New Roman"/>
                        </a:rPr>
                        <a:t>V</a:t>
                      </a:r>
                    </a:p>
                  </a:txBody>
                  <a:tcPr marL="0" marR="0" marT="0" marB="0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>
                          <a:latin typeface="Arial"/>
                          <a:ea typeface="Times New Roman"/>
                          <a:cs typeface="Times New Roman"/>
                        </a:rPr>
                        <a:t>Power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>
                          <a:latin typeface="Arial"/>
                          <a:ea typeface="Times New Roman"/>
                          <a:cs typeface="Times New Roman"/>
                        </a:rPr>
                        <a:t>kW</a:t>
                      </a:r>
                    </a:p>
                  </a:txBody>
                  <a:tcPr marL="0" marR="0" marT="0" marB="0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600" dirty="0">
                          <a:latin typeface="Arial"/>
                          <a:ea typeface="Times New Roman"/>
                          <a:cs typeface="Times New Roman"/>
                        </a:rPr>
                        <a:t>Thermal efficiency %</a:t>
                      </a:r>
                    </a:p>
                  </a:txBody>
                  <a:tcPr marL="0" marR="0" marT="0" marB="0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4063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latin typeface="Arial"/>
                          <a:ea typeface="Times New Roman"/>
                          <a:cs typeface="Times New Roman"/>
                        </a:rPr>
                        <a:t>SG-100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latin typeface="Arial"/>
                          <a:ea typeface="Times New Roman"/>
                          <a:cs typeface="Times New Roman"/>
                        </a:rPr>
                        <a:t>40 (Ar)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latin typeface="Arial"/>
                          <a:ea typeface="Times New Roman"/>
                          <a:cs typeface="Times New Roman"/>
                        </a:rPr>
                        <a:t>8 (He)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latin typeface="Arial"/>
                          <a:ea typeface="Times New Roman"/>
                          <a:cs typeface="Times New Roman"/>
                        </a:rPr>
                        <a:t>750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latin typeface="Arial"/>
                          <a:ea typeface="Times New Roman"/>
                          <a:cs typeface="Times New Roman"/>
                        </a:rPr>
                        <a:t>45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latin typeface="Arial"/>
                          <a:ea typeface="Times New Roman"/>
                          <a:cs typeface="Times New Roman"/>
                        </a:rPr>
                        <a:t>33.8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latin typeface="Arial"/>
                          <a:ea typeface="Times New Roman"/>
                          <a:cs typeface="Times New Roman"/>
                        </a:rPr>
                        <a:t>35.2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40717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latin typeface="Arial"/>
                          <a:ea typeface="Times New Roman"/>
                          <a:cs typeface="Times New Roman"/>
                        </a:rPr>
                        <a:t>CACT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latin typeface="Arial"/>
                          <a:ea typeface="Times New Roman"/>
                          <a:cs typeface="Times New Roman"/>
                        </a:rPr>
                        <a:t>35 (CO</a:t>
                      </a:r>
                      <a:r>
                        <a:rPr lang="en-CA" sz="1400" baseline="-250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CA" sz="1400">
                          <a:latin typeface="Arial"/>
                          <a:ea typeface="Times New Roman"/>
                          <a:cs typeface="Times New Roman"/>
                        </a:rPr>
                        <a:t>)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latin typeface="Arial"/>
                          <a:ea typeface="Times New Roman"/>
                          <a:cs typeface="Times New Roman"/>
                        </a:rPr>
                        <a:t>14 (CH</a:t>
                      </a:r>
                      <a:r>
                        <a:rPr lang="en-CA" sz="1400" baseline="-250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r>
                        <a:rPr lang="en-CA" sz="1400">
                          <a:latin typeface="Arial"/>
                          <a:ea typeface="Times New Roman"/>
                          <a:cs typeface="Times New Roman"/>
                        </a:rPr>
                        <a:t>)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latin typeface="Arial"/>
                          <a:ea typeface="Times New Roman"/>
                          <a:cs typeface="Times New Roman"/>
                        </a:rPr>
                        <a:t>300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latin typeface="Arial"/>
                          <a:ea typeface="Times New Roman"/>
                          <a:cs typeface="Times New Roman"/>
                        </a:rPr>
                        <a:t>120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latin typeface="Arial"/>
                          <a:ea typeface="Times New Roman"/>
                          <a:cs typeface="Times New Roman"/>
                        </a:rPr>
                        <a:t>36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latin typeface="Arial"/>
                          <a:ea typeface="Times New Roman"/>
                          <a:cs typeface="Times New Roman"/>
                        </a:rPr>
                        <a:t>56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</a:tbl>
          </a:graphicData>
        </a:graphic>
      </p:graphicFrame>
      <p:sp>
        <p:nvSpPr>
          <p:cNvPr id="15406" name="Text Box 45"/>
          <p:cNvSpPr txBox="1">
            <a:spLocks noChangeArrowheads="1"/>
          </p:cNvSpPr>
          <p:nvPr/>
        </p:nvSpPr>
        <p:spPr bwMode="auto">
          <a:xfrm>
            <a:off x="595618" y="1266651"/>
            <a:ext cx="833026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 eaLnBrk="0" hangingPunct="0">
              <a:buFont typeface="Arial" pitchFamily="34" charset="0"/>
              <a:buChar char="•"/>
            </a:pPr>
            <a:r>
              <a:rPr lang="en-CA" sz="1600" dirty="0" smtClean="0"/>
              <a:t>For SG-100 torch spray parameters and distance of 120 mm were adopted from work by </a:t>
            </a:r>
            <a:r>
              <a:rPr lang="en-CA" sz="1600" dirty="0" err="1" smtClean="0"/>
              <a:t>J.Kitamura</a:t>
            </a:r>
            <a:r>
              <a:rPr lang="en-CA" sz="1600" dirty="0" smtClean="0"/>
              <a:t> et.al [1]</a:t>
            </a:r>
          </a:p>
          <a:p>
            <a:pPr marL="285750" indent="-285750" eaLnBrk="0" hangingPunct="0">
              <a:buFont typeface="Arial" pitchFamily="34" charset="0"/>
              <a:buChar char="•"/>
            </a:pPr>
            <a:r>
              <a:rPr lang="en-CA" sz="1600" dirty="0" smtClean="0"/>
              <a:t>The CACT torch parameters were adjusted for comparable input power and gas flow rate</a:t>
            </a:r>
            <a:endParaRPr lang="en-US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133275" y="4028358"/>
            <a:ext cx="3203814" cy="169277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CA" b="1" dirty="0" smtClean="0">
                <a:solidFill>
                  <a:schemeClr val="accent2"/>
                </a:solidFill>
              </a:rPr>
              <a:t>Powder: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CA" dirty="0" smtClean="0"/>
              <a:t> Y</a:t>
            </a:r>
            <a:r>
              <a:rPr lang="en-CA" baseline="-25000" dirty="0" smtClean="0"/>
              <a:t>2</a:t>
            </a:r>
            <a:r>
              <a:rPr lang="en-CA" dirty="0" smtClean="0"/>
              <a:t>O</a:t>
            </a:r>
            <a:r>
              <a:rPr lang="en-CA" baseline="-25000" dirty="0" smtClean="0"/>
              <a:t>3</a:t>
            </a:r>
            <a:r>
              <a:rPr lang="en-CA" dirty="0" smtClean="0"/>
              <a:t>  9271 (Saint-Gobain), </a:t>
            </a:r>
          </a:p>
          <a:p>
            <a:endParaRPr lang="en-CA" sz="1400" dirty="0"/>
          </a:p>
          <a:p>
            <a:pPr marL="285750" indent="-285750">
              <a:buFont typeface="Arial" pitchFamily="34" charset="0"/>
              <a:buChar char="•"/>
            </a:pPr>
            <a:r>
              <a:rPr lang="en-CA" dirty="0" smtClean="0"/>
              <a:t>particle size +10-63 μm</a:t>
            </a:r>
          </a:p>
          <a:p>
            <a:endParaRPr lang="en-CA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CA" dirty="0" smtClean="0"/>
              <a:t>Feed rate 5 g/min</a:t>
            </a:r>
            <a:endParaRPr lang="en-CA" dirty="0"/>
          </a:p>
        </p:txBody>
      </p:sp>
      <p:pic>
        <p:nvPicPr>
          <p:cNvPr id="7" name="Picture 6" descr="Y2O3 p3.TIF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002195" y="3984845"/>
            <a:ext cx="1368000" cy="1636867"/>
          </a:xfrm>
          <a:prstGeom prst="rect">
            <a:avLst/>
          </a:prstGeom>
        </p:spPr>
      </p:pic>
      <p:pic>
        <p:nvPicPr>
          <p:cNvPr id="8" name="Picture 7" descr="Y2O3 powder 3.tif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367459" y="3945334"/>
            <a:ext cx="1368000" cy="180618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000963" y="5742740"/>
            <a:ext cx="14078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 smtClean="0"/>
              <a:t>S3091 (</a:t>
            </a:r>
            <a:r>
              <a:rPr lang="en-CA" sz="1400" dirty="0" err="1" smtClean="0"/>
              <a:t>Inframat</a:t>
            </a:r>
            <a:r>
              <a:rPr lang="en-CA" sz="1400" dirty="0" smtClean="0"/>
              <a:t>)</a:t>
            </a:r>
            <a:endParaRPr lang="en-CA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3259440" y="5771380"/>
            <a:ext cx="14221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 smtClean="0"/>
              <a:t>9271 (St-</a:t>
            </a:r>
            <a:r>
              <a:rPr lang="en-CA" sz="1400" dirty="0" err="1" smtClean="0"/>
              <a:t>Gobain</a:t>
            </a:r>
            <a:r>
              <a:rPr lang="en-CA" sz="1400" dirty="0" smtClean="0"/>
              <a:t>)</a:t>
            </a:r>
            <a:endParaRPr lang="en-CA" sz="1400" dirty="0"/>
          </a:p>
        </p:txBody>
      </p:sp>
      <p:sp>
        <p:nvSpPr>
          <p:cNvPr id="12" name="Rectangle 11"/>
          <p:cNvSpPr/>
          <p:nvPr/>
        </p:nvSpPr>
        <p:spPr>
          <a:xfrm>
            <a:off x="7059672" y="5739194"/>
            <a:ext cx="10679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 err="1" smtClean="0"/>
              <a:t>Fujimi</a:t>
            </a:r>
            <a:r>
              <a:rPr lang="en-CA" dirty="0" smtClean="0"/>
              <a:t> [1]</a:t>
            </a:r>
          </a:p>
        </p:txBody>
      </p:sp>
      <p:pic>
        <p:nvPicPr>
          <p:cNvPr id="50177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5352" y="4472457"/>
            <a:ext cx="1368000" cy="1039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/>
          <p:nvPr/>
        </p:nvSpPr>
        <p:spPr>
          <a:xfrm>
            <a:off x="443349" y="6351565"/>
            <a:ext cx="721621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400" b="1" dirty="0" smtClean="0">
                <a:solidFill>
                  <a:schemeClr val="accent2"/>
                </a:solidFill>
              </a:rPr>
              <a:t>1  </a:t>
            </a:r>
            <a:r>
              <a:rPr lang="en-CA" sz="1400" b="1" i="1" dirty="0" smtClean="0">
                <a:solidFill>
                  <a:schemeClr val="accent2"/>
                </a:solidFill>
              </a:rPr>
              <a:t>Kitamura, H. </a:t>
            </a:r>
            <a:r>
              <a:rPr lang="en-CA" sz="1400" b="1" i="1" dirty="0" err="1" smtClean="0">
                <a:solidFill>
                  <a:schemeClr val="accent2"/>
                </a:solidFill>
              </a:rPr>
              <a:t>Hiroyki</a:t>
            </a:r>
            <a:r>
              <a:rPr lang="en-CA" sz="1400" b="1" i="1" dirty="0" smtClean="0">
                <a:solidFill>
                  <a:schemeClr val="accent2"/>
                </a:solidFill>
              </a:rPr>
              <a:t>, F. Yuasa, H. Mizuno JTST 17, 2008. pp. 878-886</a:t>
            </a:r>
            <a:r>
              <a:rPr lang="en-CA" sz="1400" b="1" dirty="0" smtClean="0">
                <a:solidFill>
                  <a:schemeClr val="accent2"/>
                </a:solidFill>
              </a:rPr>
              <a:t>. </a:t>
            </a:r>
            <a:endParaRPr lang="en-CA" sz="14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180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Yttria Splats 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7948" y="1760656"/>
            <a:ext cx="2602538" cy="993775"/>
          </a:xfrm>
        </p:spPr>
        <p:txBody>
          <a:bodyPr/>
          <a:lstStyle/>
          <a:p>
            <a:pPr>
              <a:lnSpc>
                <a:spcPct val="80000"/>
              </a:lnSpc>
              <a:buFont typeface="Monotype Sorts"/>
              <a:buNone/>
            </a:pPr>
            <a:r>
              <a:rPr lang="en-US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CACT torch</a:t>
            </a:r>
            <a:r>
              <a:rPr 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</a:p>
          <a:p>
            <a:pPr>
              <a:lnSpc>
                <a:spcPct val="80000"/>
              </a:lnSpc>
              <a:buNone/>
            </a:pPr>
            <a:r>
              <a:rPr lang="en-US" sz="1800" b="1" dirty="0" smtClean="0"/>
              <a:t>Particle: T= 2697 </a:t>
            </a:r>
            <a:r>
              <a:rPr lang="en-US" sz="1800" b="1" baseline="30000" dirty="0" err="1" smtClean="0"/>
              <a:t>o</a:t>
            </a:r>
            <a:r>
              <a:rPr lang="en-US" sz="1800" b="1" dirty="0" err="1" smtClean="0"/>
              <a:t>C</a:t>
            </a:r>
            <a:r>
              <a:rPr lang="en-US" sz="1800" b="1" dirty="0" smtClean="0"/>
              <a:t>,      	V= 112 m/s</a:t>
            </a: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5630964" y="1727040"/>
            <a:ext cx="258762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18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SG-100</a:t>
            </a:r>
            <a:r>
              <a:rPr lang="en-US" sz="20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</a:p>
          <a:p>
            <a:pPr algn="ctr" eaLnBrk="0" hangingPunct="0"/>
            <a:r>
              <a:rPr lang="en-US" sz="1800" b="1" dirty="0"/>
              <a:t>Particles: T</a:t>
            </a:r>
            <a:r>
              <a:rPr lang="en-US" sz="1800" b="1" dirty="0" smtClean="0"/>
              <a:t>= 2573 </a:t>
            </a:r>
            <a:r>
              <a:rPr lang="en-US" sz="1800" b="1" baseline="30000" dirty="0" err="1" smtClean="0"/>
              <a:t>o</a:t>
            </a:r>
            <a:r>
              <a:rPr lang="en-US" sz="1800" b="1" dirty="0" err="1" smtClean="0"/>
              <a:t>C</a:t>
            </a:r>
            <a:r>
              <a:rPr lang="en-US" sz="1800" b="1" dirty="0"/>
              <a:t>, 	</a:t>
            </a:r>
            <a:r>
              <a:rPr lang="en-US" sz="1800" b="1" dirty="0" smtClean="0"/>
              <a:t>V=102 m/s</a:t>
            </a:r>
            <a:r>
              <a:rPr lang="en-US" sz="1800" b="1" dirty="0"/>
              <a:t>. </a:t>
            </a:r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1153990" y="1357708"/>
            <a:ext cx="567905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="1" dirty="0">
                <a:solidFill>
                  <a:srgbClr val="00B050"/>
                </a:solidFill>
              </a:rPr>
              <a:t>Splats were collected on polished </a:t>
            </a:r>
            <a:r>
              <a:rPr lang="en-US" b="1" dirty="0" smtClean="0">
                <a:solidFill>
                  <a:srgbClr val="00B050"/>
                </a:solidFill>
              </a:rPr>
              <a:t>stainless </a:t>
            </a:r>
            <a:r>
              <a:rPr lang="en-US" b="1" dirty="0">
                <a:solidFill>
                  <a:srgbClr val="00B050"/>
                </a:solidFill>
              </a:rPr>
              <a:t>steel </a:t>
            </a:r>
            <a:r>
              <a:rPr lang="en-US" b="1" dirty="0" smtClean="0">
                <a:solidFill>
                  <a:srgbClr val="00B050"/>
                </a:solidFill>
              </a:rPr>
              <a:t>substrate</a:t>
            </a:r>
            <a:endParaRPr lang="en-US" b="1" dirty="0">
              <a:solidFill>
                <a:srgbClr val="00B050"/>
              </a:solidFill>
            </a:endParaRPr>
          </a:p>
        </p:txBody>
      </p:sp>
      <p:pic>
        <p:nvPicPr>
          <p:cNvPr id="14" name="Picture 13" descr="SG y2o3 10.TIF"/>
          <p:cNvPicPr>
            <a:picLocks noChangeAspect="1"/>
          </p:cNvPicPr>
          <p:nvPr/>
        </p:nvPicPr>
        <p:blipFill>
          <a:blip r:embed="rId3" cstate="screen">
            <a:lum bright="10000"/>
          </a:blip>
          <a:stretch>
            <a:fillRect/>
          </a:stretch>
        </p:blipFill>
        <p:spPr>
          <a:xfrm>
            <a:off x="4839605" y="2754431"/>
            <a:ext cx="2970546" cy="3554379"/>
          </a:xfrm>
          <a:prstGeom prst="rect">
            <a:avLst/>
          </a:prstGeom>
        </p:spPr>
      </p:pic>
      <p:pic>
        <p:nvPicPr>
          <p:cNvPr id="8" name="Picture 7" descr="SG y2o3 6.TIF"/>
          <p:cNvPicPr>
            <a:picLocks noChangeAspect="1"/>
          </p:cNvPicPr>
          <p:nvPr/>
        </p:nvPicPr>
        <p:blipFill>
          <a:blip r:embed="rId4" cstate="print">
            <a:lum bright="10000"/>
          </a:blip>
          <a:srcRect l="20502" t="28862" r="19527" b="19388"/>
          <a:stretch>
            <a:fillRect/>
          </a:stretch>
        </p:blipFill>
        <p:spPr>
          <a:xfrm>
            <a:off x="7290033" y="2743199"/>
            <a:ext cx="1665578" cy="1719743"/>
          </a:xfrm>
          <a:prstGeom prst="rect">
            <a:avLst/>
          </a:prstGeom>
        </p:spPr>
      </p:pic>
      <p:pic>
        <p:nvPicPr>
          <p:cNvPr id="9" name="Picture 8" descr="HSedge x350-A.BMP"/>
          <p:cNvPicPr>
            <a:picLocks noChangeAspect="1"/>
          </p:cNvPicPr>
          <p:nvPr/>
        </p:nvPicPr>
        <p:blipFill>
          <a:blip r:embed="rId5" cstate="print"/>
          <a:srcRect l="12110"/>
          <a:stretch>
            <a:fillRect/>
          </a:stretch>
        </p:blipFill>
        <p:spPr>
          <a:xfrm>
            <a:off x="805344" y="2754431"/>
            <a:ext cx="3299387" cy="2815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270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Particle conditions</a:t>
            </a:r>
            <a:endParaRPr lang="en-CA" smtClean="0"/>
          </a:p>
        </p:txBody>
      </p:sp>
      <p:sp>
        <p:nvSpPr>
          <p:cNvPr id="19460" name="TextBox 5"/>
          <p:cNvSpPr txBox="1">
            <a:spLocks noChangeArrowheads="1"/>
          </p:cNvSpPr>
          <p:nvPr/>
        </p:nvSpPr>
        <p:spPr bwMode="auto">
          <a:xfrm>
            <a:off x="5567959" y="5246830"/>
            <a:ext cx="1861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CA" b="1" dirty="0" smtClean="0"/>
              <a:t>Y</a:t>
            </a:r>
            <a:r>
              <a:rPr lang="en-CA" b="1" baseline="-25000" dirty="0" smtClean="0"/>
              <a:t>2</a:t>
            </a:r>
            <a:r>
              <a:rPr lang="en-CA" b="1" dirty="0" smtClean="0"/>
              <a:t>O</a:t>
            </a:r>
            <a:r>
              <a:rPr lang="en-CA" b="1" baseline="-25000" dirty="0" smtClean="0"/>
              <a:t>3 </a:t>
            </a:r>
            <a:r>
              <a:rPr lang="en-CA" b="1" dirty="0" smtClean="0"/>
              <a:t> </a:t>
            </a:r>
            <a:r>
              <a:rPr lang="en-CA" b="1" i="1" dirty="0" smtClean="0"/>
              <a:t>T</a:t>
            </a:r>
            <a:r>
              <a:rPr lang="en-CA" b="1" i="1" baseline="-25000" dirty="0" smtClean="0"/>
              <a:t>m</a:t>
            </a:r>
            <a:r>
              <a:rPr lang="en-CA" b="1" dirty="0" smtClean="0"/>
              <a:t> = 2440 </a:t>
            </a:r>
            <a:r>
              <a:rPr lang="en-CA" b="1" dirty="0" smtClean="0">
                <a:latin typeface="Calibri"/>
              </a:rPr>
              <a:t>°C</a:t>
            </a:r>
            <a:endParaRPr lang="en-CA" b="1" dirty="0"/>
          </a:p>
          <a:p>
            <a:pPr eaLnBrk="0" hangingPunct="0"/>
            <a:endParaRPr lang="en-CA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539560" y="1429396"/>
            <a:ext cx="6195927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2400" kern="0" dirty="0" smtClean="0">
                <a:latin typeface="Arial"/>
                <a:cs typeface="+mn-cs"/>
              </a:rPr>
              <a:t>particle conditions along the torch centerline</a:t>
            </a:r>
          </a:p>
          <a:p>
            <a:pPr eaLnBrk="0" hangingPunct="0">
              <a:defRPr/>
            </a:pPr>
            <a:r>
              <a:rPr lang="en-US" sz="2400" kern="0" dirty="0" smtClean="0">
                <a:latin typeface="Arial"/>
                <a:cs typeface="+mn-cs"/>
              </a:rPr>
              <a:t> (DPV 2000)</a:t>
            </a:r>
            <a:endParaRPr lang="en-CA" sz="2400" dirty="0">
              <a:latin typeface="Arial" charset="0"/>
              <a:cs typeface="+mn-cs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213608" y="2625755"/>
          <a:ext cx="6764323" cy="2306973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801312"/>
                <a:gridCol w="1819390"/>
                <a:gridCol w="1819390"/>
                <a:gridCol w="1324231"/>
              </a:tblGrid>
              <a:tr h="6418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chemeClr val="accent2"/>
                          </a:solidFill>
                        </a:rPr>
                        <a:t>Distance</a:t>
                      </a:r>
                      <a:endParaRPr lang="en-CA" sz="1400" dirty="0">
                        <a:solidFill>
                          <a:schemeClr val="accent2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chemeClr val="accent2"/>
                          </a:solidFill>
                        </a:rPr>
                        <a:t>Particle parameter</a:t>
                      </a:r>
                      <a:endParaRPr lang="en-CA" sz="1400" dirty="0">
                        <a:solidFill>
                          <a:schemeClr val="accent2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chemeClr val="accent2"/>
                          </a:solidFill>
                        </a:rPr>
                        <a:t>SG-100</a:t>
                      </a:r>
                      <a:endParaRPr lang="en-CA" sz="1400" dirty="0">
                        <a:solidFill>
                          <a:schemeClr val="accent2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chemeClr val="accent2"/>
                          </a:solidFill>
                        </a:rPr>
                        <a:t>CACT</a:t>
                      </a:r>
                      <a:endParaRPr lang="en-CA" sz="1400">
                        <a:solidFill>
                          <a:schemeClr val="accent2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416287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chemeClr val="accent2"/>
                          </a:solidFill>
                        </a:rPr>
                        <a:t>100</a:t>
                      </a:r>
                      <a:endParaRPr lang="en-CA" sz="1400" dirty="0">
                        <a:solidFill>
                          <a:schemeClr val="accent2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C00000"/>
                          </a:solidFill>
                        </a:rPr>
                        <a:t>T, °C</a:t>
                      </a:r>
                      <a:endParaRPr lang="en-CA" sz="1400" dirty="0">
                        <a:solidFill>
                          <a:srgbClr val="C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C00000"/>
                          </a:solidFill>
                        </a:rPr>
                        <a:t>2535</a:t>
                      </a:r>
                      <a:endParaRPr lang="en-CA" sz="1400" dirty="0">
                        <a:solidFill>
                          <a:srgbClr val="C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C00000"/>
                          </a:solidFill>
                        </a:rPr>
                        <a:t>2744</a:t>
                      </a:r>
                      <a:endParaRPr lang="en-CA" sz="1400" dirty="0">
                        <a:solidFill>
                          <a:srgbClr val="C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416287"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chemeClr val="accent2"/>
                          </a:solidFill>
                        </a:rPr>
                        <a:t>V, </a:t>
                      </a:r>
                      <a:r>
                        <a:rPr lang="en-CA" sz="1200" dirty="0">
                          <a:solidFill>
                            <a:schemeClr val="accent2"/>
                          </a:solidFill>
                        </a:rPr>
                        <a:t>m/s</a:t>
                      </a:r>
                      <a:endParaRPr lang="en-CA" sz="1400" dirty="0">
                        <a:solidFill>
                          <a:schemeClr val="accent2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chemeClr val="accent2"/>
                          </a:solidFill>
                        </a:rPr>
                        <a:t>92</a:t>
                      </a:r>
                      <a:endParaRPr lang="en-CA" sz="1400" dirty="0">
                        <a:solidFill>
                          <a:schemeClr val="accent2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chemeClr val="accent2"/>
                          </a:solidFill>
                        </a:rPr>
                        <a:t>120</a:t>
                      </a:r>
                      <a:endParaRPr lang="en-CA" sz="1400">
                        <a:solidFill>
                          <a:schemeClr val="accent2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416287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chemeClr val="accent2"/>
                          </a:solidFill>
                        </a:rPr>
                        <a:t>120</a:t>
                      </a:r>
                      <a:endParaRPr lang="en-CA" sz="1400">
                        <a:solidFill>
                          <a:schemeClr val="accent2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C00000"/>
                          </a:solidFill>
                        </a:rPr>
                        <a:t>T, °C</a:t>
                      </a:r>
                      <a:endParaRPr lang="en-CA" sz="1400" dirty="0">
                        <a:solidFill>
                          <a:srgbClr val="C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C00000"/>
                          </a:solidFill>
                        </a:rPr>
                        <a:t>2573</a:t>
                      </a:r>
                      <a:endParaRPr lang="en-CA" sz="1400" dirty="0">
                        <a:solidFill>
                          <a:srgbClr val="C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C00000"/>
                          </a:solidFill>
                        </a:rPr>
                        <a:t>2697</a:t>
                      </a:r>
                      <a:endParaRPr lang="en-CA" sz="1400" dirty="0">
                        <a:solidFill>
                          <a:srgbClr val="C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416287"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chemeClr val="accent2"/>
                          </a:solidFill>
                        </a:rPr>
                        <a:t>V, </a:t>
                      </a:r>
                      <a:r>
                        <a:rPr lang="en-CA" sz="1200" dirty="0">
                          <a:solidFill>
                            <a:schemeClr val="accent2"/>
                          </a:solidFill>
                        </a:rPr>
                        <a:t>m/s</a:t>
                      </a:r>
                      <a:endParaRPr lang="en-CA" sz="1400" dirty="0">
                        <a:solidFill>
                          <a:schemeClr val="accent2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chemeClr val="accent2"/>
                          </a:solidFill>
                        </a:rPr>
                        <a:t>102</a:t>
                      </a:r>
                      <a:endParaRPr lang="en-CA" sz="1400" dirty="0">
                        <a:solidFill>
                          <a:schemeClr val="accent2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 smtClean="0">
                          <a:solidFill>
                            <a:schemeClr val="accent2"/>
                          </a:solidFill>
                        </a:rPr>
                        <a:t>114</a:t>
                      </a:r>
                      <a:endParaRPr lang="en-CA" sz="1400" dirty="0">
                        <a:solidFill>
                          <a:schemeClr val="accent2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4464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Yttria Coatings </a:t>
            </a:r>
          </a:p>
        </p:txBody>
      </p:sp>
      <p:pic>
        <p:nvPicPr>
          <p:cNvPr id="9" name="Picture 8" descr="PVK 7.TIF"/>
          <p:cNvPicPr>
            <a:picLocks noChangeAspect="1"/>
          </p:cNvPicPr>
          <p:nvPr/>
        </p:nvPicPr>
        <p:blipFill>
          <a:blip r:embed="rId3" cstate="print">
            <a:lum bright="10000"/>
          </a:blip>
          <a:stretch>
            <a:fillRect/>
          </a:stretch>
        </p:blipFill>
        <p:spPr>
          <a:xfrm>
            <a:off x="772998" y="1525929"/>
            <a:ext cx="2565602" cy="3069674"/>
          </a:xfrm>
          <a:prstGeom prst="rect">
            <a:avLst/>
          </a:prstGeom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658999"/>
              </p:ext>
            </p:extLst>
          </p:nvPr>
        </p:nvGraphicFramePr>
        <p:xfrm>
          <a:off x="365761" y="4678523"/>
          <a:ext cx="7903836" cy="1795806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657847"/>
                <a:gridCol w="1657847"/>
                <a:gridCol w="2043248"/>
                <a:gridCol w="1272447"/>
                <a:gridCol w="1272447"/>
              </a:tblGrid>
              <a:tr h="370840">
                <a:tc>
                  <a:txBody>
                    <a:bodyPr/>
                    <a:lstStyle/>
                    <a:p>
                      <a:r>
                        <a:rPr lang="en-CA" sz="1600" b="1" dirty="0" smtClean="0">
                          <a:solidFill>
                            <a:srgbClr val="00B050"/>
                          </a:solidFill>
                        </a:rPr>
                        <a:t>Total 24 passes</a:t>
                      </a:r>
                      <a:endParaRPr lang="en-CA" sz="16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600" b="1" dirty="0" smtClean="0">
                          <a:solidFill>
                            <a:srgbClr val="00B050"/>
                          </a:solidFill>
                        </a:rPr>
                        <a:t>Coating</a:t>
                      </a:r>
                      <a:r>
                        <a:rPr lang="en-CA" sz="1600" b="1" baseline="0" dirty="0" smtClean="0">
                          <a:solidFill>
                            <a:srgbClr val="00B050"/>
                          </a:solidFill>
                        </a:rPr>
                        <a:t> thickness </a:t>
                      </a:r>
                      <a:r>
                        <a:rPr lang="el-GR" sz="1600" b="1" baseline="0" dirty="0" smtClean="0">
                          <a:solidFill>
                            <a:srgbClr val="00B050"/>
                          </a:solidFill>
                        </a:rPr>
                        <a:t>μ</a:t>
                      </a:r>
                      <a:r>
                        <a:rPr lang="en-CA" sz="1600" b="1" baseline="0" dirty="0" smtClean="0">
                          <a:solidFill>
                            <a:srgbClr val="00B050"/>
                          </a:solidFill>
                        </a:rPr>
                        <a:t>m</a:t>
                      </a:r>
                      <a:endParaRPr lang="en-CA" sz="16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600" b="1" dirty="0" smtClean="0">
                          <a:solidFill>
                            <a:srgbClr val="00B050"/>
                          </a:solidFill>
                        </a:rPr>
                        <a:t>Deposited</a:t>
                      </a:r>
                      <a:r>
                        <a:rPr lang="en-CA" sz="1600" b="1" baseline="0" dirty="0" smtClean="0">
                          <a:solidFill>
                            <a:srgbClr val="00B050"/>
                          </a:solidFill>
                        </a:rPr>
                        <a:t> mass </a:t>
                      </a:r>
                    </a:p>
                    <a:p>
                      <a:pPr algn="ctr"/>
                      <a:r>
                        <a:rPr lang="en-CA" sz="1600" b="1" baseline="0" dirty="0" smtClean="0">
                          <a:solidFill>
                            <a:srgbClr val="00B050"/>
                          </a:solidFill>
                        </a:rPr>
                        <a:t>kg/m</a:t>
                      </a:r>
                      <a:r>
                        <a:rPr lang="en-CA" sz="1600" b="1" baseline="30000" dirty="0" smtClean="0">
                          <a:solidFill>
                            <a:srgbClr val="00B050"/>
                          </a:solidFill>
                        </a:rPr>
                        <a:t>2</a:t>
                      </a:r>
                      <a:endParaRPr lang="en-CA" sz="16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600" b="1" dirty="0" smtClean="0">
                          <a:solidFill>
                            <a:srgbClr val="00B050"/>
                          </a:solidFill>
                        </a:rPr>
                        <a:t>Porosity</a:t>
                      </a:r>
                    </a:p>
                    <a:p>
                      <a:pPr algn="ctr"/>
                      <a:r>
                        <a:rPr lang="en-CA" sz="1600" b="1" dirty="0" smtClean="0">
                          <a:solidFill>
                            <a:srgbClr val="00B050"/>
                          </a:solidFill>
                        </a:rPr>
                        <a:t>%</a:t>
                      </a:r>
                      <a:endParaRPr lang="en-CA" sz="16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en-CA" sz="1600" b="1" kern="1200" baseline="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/>
                </a:tc>
              </a:tr>
              <a:tr h="66804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600" b="1" dirty="0" smtClean="0">
                          <a:solidFill>
                            <a:schemeClr val="accent2"/>
                          </a:solidFill>
                        </a:rPr>
                        <a:t>SG100</a:t>
                      </a:r>
                      <a:endParaRPr lang="en-CA" sz="1600" b="1" dirty="0">
                        <a:solidFill>
                          <a:schemeClr val="accent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600" b="1" dirty="0" smtClean="0">
                          <a:solidFill>
                            <a:srgbClr val="00B050"/>
                          </a:solidFill>
                        </a:rPr>
                        <a:t>80</a:t>
                      </a:r>
                      <a:endParaRPr lang="en-CA" sz="16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600" b="1" dirty="0" smtClean="0">
                          <a:solidFill>
                            <a:srgbClr val="00B050"/>
                          </a:solidFill>
                        </a:rPr>
                        <a:t>0.37</a:t>
                      </a:r>
                      <a:endParaRPr lang="en-CA" sz="16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b="1" dirty="0" smtClean="0">
                          <a:solidFill>
                            <a:srgbClr val="00B050"/>
                          </a:solidFill>
                        </a:rPr>
                        <a:t>top layer</a:t>
                      </a:r>
                      <a:r>
                        <a:rPr lang="en-CA" sz="1200" b="1" dirty="0" smtClean="0">
                          <a:solidFill>
                            <a:srgbClr val="00B050"/>
                          </a:solidFill>
                        </a:rPr>
                        <a:t> </a:t>
                      </a:r>
                      <a:r>
                        <a:rPr lang="en-CA" sz="1600" b="1" dirty="0" smtClean="0">
                          <a:solidFill>
                            <a:srgbClr val="00B050"/>
                          </a:solidFill>
                        </a:rPr>
                        <a:t>4.3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CA" sz="1600" b="1" kern="1200" baseline="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A" sz="1600" b="1" dirty="0" smtClean="0">
                          <a:solidFill>
                            <a:schemeClr val="accent2"/>
                          </a:solidFill>
                        </a:rPr>
                        <a:t>CACT</a:t>
                      </a:r>
                      <a:endParaRPr lang="en-CA" sz="1600" b="1" dirty="0">
                        <a:solidFill>
                          <a:schemeClr val="accent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600" b="1" dirty="0" smtClean="0">
                          <a:solidFill>
                            <a:srgbClr val="00B050"/>
                          </a:solidFill>
                          <a:latin typeface="Calibri" pitchFamily="34" charset="0"/>
                        </a:rPr>
                        <a:t>430</a:t>
                      </a:r>
                      <a:endParaRPr lang="en-CA" sz="16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600" b="1" dirty="0" smtClean="0">
                          <a:solidFill>
                            <a:srgbClr val="00B050"/>
                          </a:solidFill>
                        </a:rPr>
                        <a:t>1.87</a:t>
                      </a:r>
                      <a:endParaRPr lang="en-CA" sz="16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8.6</a:t>
                      </a:r>
                    </a:p>
                    <a:p>
                      <a:pPr algn="ctr"/>
                      <a:endParaRPr lang="en-CA" sz="1400" b="1" i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600" b="1" kern="1200" baseline="0" dirty="0" smtClean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pic>
        <p:nvPicPr>
          <p:cNvPr id="12" name="Picture 11" descr="SG 2.TIF"/>
          <p:cNvPicPr>
            <a:picLocks noChangeAspect="1"/>
          </p:cNvPicPr>
          <p:nvPr/>
        </p:nvPicPr>
        <p:blipFill>
          <a:blip r:embed="rId4" cstate="print"/>
          <a:srcRect t="43345"/>
          <a:stretch>
            <a:fillRect/>
          </a:stretch>
        </p:blipFill>
        <p:spPr>
          <a:xfrm>
            <a:off x="5142451" y="1929466"/>
            <a:ext cx="3420000" cy="2324737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190805" y="1363811"/>
            <a:ext cx="7873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CA" dirty="0" smtClean="0"/>
              <a:t>SG100</a:t>
            </a:r>
            <a:endParaRPr lang="en-CA" dirty="0"/>
          </a:p>
        </p:txBody>
      </p:sp>
      <p:sp>
        <p:nvSpPr>
          <p:cNvPr id="13" name="Rectangle 12"/>
          <p:cNvSpPr/>
          <p:nvPr/>
        </p:nvSpPr>
        <p:spPr>
          <a:xfrm>
            <a:off x="1628592" y="1174511"/>
            <a:ext cx="6762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CA" dirty="0" smtClean="0"/>
              <a:t>CACT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55877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Conclusions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The new plasma torch heats the powders to higher temperatures than </a:t>
            </a:r>
            <a:r>
              <a:rPr lang="en-CA" dirty="0" err="1" smtClean="0"/>
              <a:t>Ar</a:t>
            </a:r>
            <a:r>
              <a:rPr lang="en-CA" dirty="0" smtClean="0"/>
              <a:t>/He or </a:t>
            </a:r>
            <a:r>
              <a:rPr lang="en-CA" dirty="0" err="1" smtClean="0"/>
              <a:t>Ar</a:t>
            </a:r>
            <a:r>
              <a:rPr lang="en-CA" dirty="0" smtClean="0"/>
              <a:t>/H2 torches</a:t>
            </a:r>
          </a:p>
          <a:p>
            <a:r>
              <a:rPr lang="en-CA" dirty="0" smtClean="0"/>
              <a:t>The result is </a:t>
            </a:r>
            <a:r>
              <a:rPr lang="en-CA" dirty="0" smtClean="0"/>
              <a:t>a higher </a:t>
            </a:r>
            <a:r>
              <a:rPr lang="en-CA" dirty="0" smtClean="0"/>
              <a:t>degree of superheat, round splats, and importantly, much higher deposition efficiency</a:t>
            </a:r>
          </a:p>
          <a:p>
            <a:r>
              <a:rPr lang="en-CA" dirty="0"/>
              <a:t>Thermal efficiency </a:t>
            </a:r>
            <a:r>
              <a:rPr lang="en-CA" dirty="0" smtClean="0"/>
              <a:t>of this torch is </a:t>
            </a:r>
            <a:r>
              <a:rPr lang="en-CA" dirty="0"/>
              <a:t>between 60% to 80%</a:t>
            </a:r>
          </a:p>
          <a:p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ICFD2010 Sendai Japan</a:t>
            </a:r>
            <a:endParaRPr lang="en-US" dirty="0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7662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Thank You!</a:t>
            </a:r>
            <a:endParaRPr lang="en-CA" dirty="0"/>
          </a:p>
        </p:txBody>
      </p:sp>
      <p:pic>
        <p:nvPicPr>
          <p:cNvPr id="7" name="Milk Crown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55688" y="1600200"/>
            <a:ext cx="7031037" cy="4525963"/>
          </a:xfrm>
        </p:spPr>
      </p:pic>
    </p:spTree>
    <p:extLst>
      <p:ext uri="{BB962C8B-B14F-4D97-AF65-F5344CB8AC3E}">
        <p14:creationId xmlns:p14="http://schemas.microsoft.com/office/powerpoint/2010/main" val="3386207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219" name="Rectangle 1027"/>
          <p:cNvSpPr>
            <a:spLocks noChangeArrowheads="1"/>
          </p:cNvSpPr>
          <p:nvPr/>
        </p:nvSpPr>
        <p:spPr bwMode="auto">
          <a:xfrm>
            <a:off x="534988" y="1509713"/>
            <a:ext cx="7772400" cy="473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50000"/>
              </a:spcBef>
              <a:buSzPct val="60000"/>
              <a:buFont typeface="Monotype Sorts" pitchFamily="2" charset="2"/>
              <a:buNone/>
            </a:pPr>
            <a:r>
              <a:rPr lang="en-US" sz="2800" b="1" i="1" u="sng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</a:rPr>
              <a:t>Fluid Mechanics</a:t>
            </a:r>
          </a:p>
          <a:p>
            <a:pPr marL="342900" indent="-342900">
              <a:spcBef>
                <a:spcPct val="50000"/>
              </a:spcBef>
              <a:buSzPct val="60000"/>
              <a:buFont typeface="Monotype Sorts" pitchFamily="2" charset="2"/>
              <a:buNone/>
            </a:pPr>
            <a:endParaRPr lang="en-US" sz="2800" dirty="0">
              <a:latin typeface="Arial" pitchFamily="34" charset="0"/>
            </a:endParaRPr>
          </a:p>
          <a:p>
            <a:pPr marL="342900" indent="-342900" algn="l">
              <a:lnSpc>
                <a:spcPct val="50000"/>
              </a:lnSpc>
              <a:spcBef>
                <a:spcPct val="50000"/>
              </a:spcBef>
              <a:buSzPct val="60000"/>
              <a:buFont typeface="Monotype Sorts" pitchFamily="2" charset="2"/>
              <a:buNone/>
            </a:pPr>
            <a:r>
              <a:rPr lang="en-US" sz="2000" b="1" dirty="0">
                <a:latin typeface="Arial" pitchFamily="34" charset="0"/>
              </a:rPr>
              <a:t>Reynolds Number</a:t>
            </a:r>
            <a:r>
              <a:rPr lang="en-US" sz="2000" dirty="0">
                <a:latin typeface="Arial" pitchFamily="34" charset="0"/>
              </a:rPr>
              <a:t> 	</a:t>
            </a:r>
            <a:r>
              <a:rPr lang="en-US" sz="2000" b="1" i="1" dirty="0">
                <a:latin typeface="Arial" pitchFamily="34" charset="0"/>
              </a:rPr>
              <a:t>Re = </a:t>
            </a:r>
            <a:r>
              <a:rPr lang="en-US" sz="2000" b="1" i="1" dirty="0" err="1">
                <a:latin typeface="Symbol" pitchFamily="18" charset="2"/>
              </a:rPr>
              <a:t>r</a:t>
            </a:r>
            <a:r>
              <a:rPr lang="en-US" sz="2000" b="1" i="1" dirty="0" err="1">
                <a:latin typeface="Arial" pitchFamily="34" charset="0"/>
              </a:rPr>
              <a:t>V</a:t>
            </a:r>
            <a:r>
              <a:rPr lang="en-US" sz="2000" b="1" i="1" baseline="-25000" dirty="0" err="1">
                <a:latin typeface="Arial" pitchFamily="34" charset="0"/>
              </a:rPr>
              <a:t>o</a:t>
            </a:r>
            <a:r>
              <a:rPr lang="en-US" sz="2000" b="1" i="1" dirty="0" err="1">
                <a:latin typeface="Arial" pitchFamily="34" charset="0"/>
              </a:rPr>
              <a:t>D</a:t>
            </a:r>
            <a:r>
              <a:rPr lang="en-US" sz="2000" b="1" i="1" baseline="-25000" dirty="0" err="1">
                <a:latin typeface="Arial" pitchFamily="34" charset="0"/>
              </a:rPr>
              <a:t>o</a:t>
            </a:r>
            <a:r>
              <a:rPr lang="en-US" sz="2000" b="1" i="1" dirty="0">
                <a:latin typeface="Arial" pitchFamily="34" charset="0"/>
              </a:rPr>
              <a:t>/</a:t>
            </a:r>
            <a:r>
              <a:rPr lang="en-US" sz="2000" b="1" i="1" dirty="0">
                <a:latin typeface="Symbol" pitchFamily="18" charset="2"/>
              </a:rPr>
              <a:t>m</a:t>
            </a:r>
            <a:r>
              <a:rPr lang="en-US" sz="2000" i="1" dirty="0">
                <a:latin typeface="Symbol" pitchFamily="18" charset="2"/>
              </a:rPr>
              <a:t>		</a:t>
            </a:r>
            <a:r>
              <a:rPr lang="en-US" sz="2000" i="1" dirty="0">
                <a:latin typeface="Arial" pitchFamily="34" charset="0"/>
              </a:rPr>
              <a:t>(viscosity)</a:t>
            </a:r>
            <a:endParaRPr lang="en-US" sz="2000" i="1" dirty="0">
              <a:latin typeface="Symbol" pitchFamily="18" charset="2"/>
            </a:endParaRPr>
          </a:p>
          <a:p>
            <a:pPr marL="342900" indent="-342900" algn="l">
              <a:lnSpc>
                <a:spcPct val="50000"/>
              </a:lnSpc>
              <a:spcBef>
                <a:spcPct val="50000"/>
              </a:spcBef>
              <a:buSzPct val="60000"/>
              <a:buFont typeface="Monotype Sorts" pitchFamily="2" charset="2"/>
              <a:buNone/>
            </a:pPr>
            <a:r>
              <a:rPr lang="en-US" sz="2000" b="1" dirty="0">
                <a:latin typeface="Arial" pitchFamily="34" charset="0"/>
              </a:rPr>
              <a:t>Weber Number</a:t>
            </a:r>
            <a:r>
              <a:rPr lang="en-US" sz="2000" dirty="0">
                <a:latin typeface="Arial" pitchFamily="34" charset="0"/>
              </a:rPr>
              <a:t> 	</a:t>
            </a:r>
            <a:r>
              <a:rPr lang="en-US" sz="2000" b="1" i="1" dirty="0">
                <a:latin typeface="Arial" pitchFamily="34" charset="0"/>
              </a:rPr>
              <a:t>We = </a:t>
            </a:r>
            <a:r>
              <a:rPr lang="en-US" sz="2000" b="1" i="1" dirty="0">
                <a:latin typeface="Symbol" pitchFamily="18" charset="2"/>
              </a:rPr>
              <a:t>r</a:t>
            </a:r>
            <a:r>
              <a:rPr lang="en-US" sz="2000" b="1" i="1" dirty="0">
                <a:latin typeface="Arial" pitchFamily="34" charset="0"/>
              </a:rPr>
              <a:t>V</a:t>
            </a:r>
            <a:r>
              <a:rPr lang="en-US" sz="2000" b="1" i="1" baseline="-25000" dirty="0">
                <a:latin typeface="Arial" pitchFamily="34" charset="0"/>
              </a:rPr>
              <a:t>o</a:t>
            </a:r>
            <a:r>
              <a:rPr lang="en-US" sz="2000" b="1" i="1" baseline="30000" dirty="0">
                <a:latin typeface="Arial" pitchFamily="34" charset="0"/>
              </a:rPr>
              <a:t>2 </a:t>
            </a:r>
            <a:r>
              <a:rPr lang="en-US" sz="2000" b="1" i="1" dirty="0">
                <a:latin typeface="Arial" pitchFamily="34" charset="0"/>
              </a:rPr>
              <a:t>D</a:t>
            </a:r>
            <a:r>
              <a:rPr lang="en-US" sz="2000" b="1" i="1" baseline="-25000" dirty="0">
                <a:latin typeface="Arial" pitchFamily="34" charset="0"/>
              </a:rPr>
              <a:t>o</a:t>
            </a:r>
            <a:r>
              <a:rPr lang="en-US" sz="2000" b="1" i="1" dirty="0">
                <a:latin typeface="Arial" pitchFamily="34" charset="0"/>
              </a:rPr>
              <a:t>/</a:t>
            </a:r>
            <a:r>
              <a:rPr lang="en-US" sz="2000" b="1" i="1" dirty="0">
                <a:latin typeface="Symbol" pitchFamily="18" charset="2"/>
              </a:rPr>
              <a:t>s	</a:t>
            </a:r>
            <a:r>
              <a:rPr lang="en-US" sz="2000" i="1" dirty="0">
                <a:latin typeface="Symbol" pitchFamily="18" charset="2"/>
              </a:rPr>
              <a:t>	</a:t>
            </a:r>
            <a:r>
              <a:rPr lang="en-US" sz="2000" i="1" dirty="0">
                <a:latin typeface="Arial" pitchFamily="34" charset="0"/>
              </a:rPr>
              <a:t>(surface tension)</a:t>
            </a:r>
          </a:p>
          <a:p>
            <a:pPr marL="342900" indent="-342900">
              <a:spcBef>
                <a:spcPct val="50000"/>
              </a:spcBef>
              <a:buSzPct val="60000"/>
              <a:buFont typeface="Monotype Sorts" pitchFamily="2" charset="2"/>
              <a:buNone/>
            </a:pPr>
            <a:endParaRPr lang="en-US" sz="2000" b="1" i="1" u="sng" dirty="0">
              <a:latin typeface="Arial" pitchFamily="34" charset="0"/>
            </a:endParaRPr>
          </a:p>
          <a:p>
            <a:pPr marL="342900" indent="-342900">
              <a:spcBef>
                <a:spcPct val="50000"/>
              </a:spcBef>
              <a:buSzPct val="60000"/>
              <a:buFont typeface="Monotype Sorts" pitchFamily="2" charset="2"/>
              <a:buNone/>
            </a:pPr>
            <a:r>
              <a:rPr lang="en-US" sz="2800" b="1" i="1" u="sng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</a:rPr>
              <a:t>Heat Transfer</a:t>
            </a:r>
          </a:p>
          <a:p>
            <a:pPr marL="342900" indent="-342900">
              <a:spcBef>
                <a:spcPct val="50000"/>
              </a:spcBef>
              <a:buSzPct val="60000"/>
              <a:buFont typeface="Monotype Sorts" pitchFamily="2" charset="2"/>
              <a:buNone/>
            </a:pPr>
            <a:endParaRPr lang="en-US" sz="2800" i="1" dirty="0">
              <a:latin typeface="Symbol" pitchFamily="18" charset="2"/>
            </a:endParaRPr>
          </a:p>
          <a:p>
            <a:pPr marL="342900" indent="-342900" algn="l">
              <a:lnSpc>
                <a:spcPct val="70000"/>
              </a:lnSpc>
              <a:spcBef>
                <a:spcPct val="50000"/>
              </a:spcBef>
              <a:buSzPct val="60000"/>
              <a:buFont typeface="Monotype Sorts" pitchFamily="2" charset="2"/>
              <a:buNone/>
            </a:pPr>
            <a:r>
              <a:rPr lang="en-US" sz="2000" b="1" dirty="0">
                <a:latin typeface="Arial" pitchFamily="34" charset="0"/>
              </a:rPr>
              <a:t>Stefan Number	</a:t>
            </a:r>
            <a:r>
              <a:rPr lang="en-US" sz="2000" dirty="0">
                <a:latin typeface="Arial" pitchFamily="34" charset="0"/>
              </a:rPr>
              <a:t>	</a:t>
            </a:r>
            <a:r>
              <a:rPr lang="en-US" sz="2000" b="1" i="1" dirty="0" err="1">
                <a:latin typeface="Arial" pitchFamily="34" charset="0"/>
              </a:rPr>
              <a:t>Ste</a:t>
            </a:r>
            <a:r>
              <a:rPr lang="en-US" sz="2000" b="1" i="1" dirty="0">
                <a:latin typeface="Arial" pitchFamily="34" charset="0"/>
              </a:rPr>
              <a:t> = C (T</a:t>
            </a:r>
            <a:r>
              <a:rPr lang="en-US" sz="2000" b="1" i="1" baseline="-25000" dirty="0">
                <a:latin typeface="Arial" pitchFamily="34" charset="0"/>
              </a:rPr>
              <a:t>m</a:t>
            </a:r>
            <a:r>
              <a:rPr lang="en-US" sz="2000" b="1" i="1" dirty="0">
                <a:latin typeface="Arial" pitchFamily="34" charset="0"/>
              </a:rPr>
              <a:t>-</a:t>
            </a:r>
            <a:r>
              <a:rPr lang="en-US" sz="2000" b="1" i="1" dirty="0" err="1">
                <a:latin typeface="Arial" pitchFamily="34" charset="0"/>
              </a:rPr>
              <a:t>T</a:t>
            </a:r>
            <a:r>
              <a:rPr lang="en-US" sz="2000" b="1" i="1" baseline="-25000" dirty="0" err="1">
                <a:latin typeface="Arial" pitchFamily="34" charset="0"/>
              </a:rPr>
              <a:t>s</a:t>
            </a:r>
            <a:r>
              <a:rPr lang="en-US" sz="2000" b="1" i="1" dirty="0">
                <a:latin typeface="Arial" pitchFamily="34" charset="0"/>
              </a:rPr>
              <a:t>)/</a:t>
            </a:r>
            <a:r>
              <a:rPr lang="en-US" sz="2000" b="1" i="1" dirty="0" err="1">
                <a:latin typeface="Arial" pitchFamily="34" charset="0"/>
              </a:rPr>
              <a:t>H</a:t>
            </a:r>
            <a:r>
              <a:rPr lang="en-US" sz="2000" b="1" i="1" baseline="-25000" dirty="0" err="1">
                <a:latin typeface="Arial" pitchFamily="34" charset="0"/>
              </a:rPr>
              <a:t>f</a:t>
            </a:r>
            <a:r>
              <a:rPr lang="en-US" sz="2000" b="1" baseline="-25000" dirty="0">
                <a:latin typeface="Arial" pitchFamily="34" charset="0"/>
              </a:rPr>
              <a:t>	</a:t>
            </a:r>
            <a:r>
              <a:rPr lang="en-US" sz="2000" i="1" dirty="0">
                <a:latin typeface="Arial" pitchFamily="34" charset="0"/>
              </a:rPr>
              <a:t>(solidification)</a:t>
            </a:r>
            <a:endParaRPr lang="en-US" sz="2000" baseline="-25000" dirty="0">
              <a:latin typeface="Arial" pitchFamily="34" charset="0"/>
            </a:endParaRPr>
          </a:p>
          <a:p>
            <a:pPr marL="342900" indent="-342900" algn="l">
              <a:lnSpc>
                <a:spcPct val="70000"/>
              </a:lnSpc>
              <a:spcBef>
                <a:spcPct val="50000"/>
              </a:spcBef>
              <a:buSzPct val="60000"/>
              <a:buFont typeface="Monotype Sorts" pitchFamily="2" charset="2"/>
              <a:buNone/>
            </a:pPr>
            <a:r>
              <a:rPr lang="en-US" sz="2000" b="1" dirty="0" err="1">
                <a:latin typeface="Arial" pitchFamily="34" charset="0"/>
              </a:rPr>
              <a:t>Prandtl</a:t>
            </a:r>
            <a:r>
              <a:rPr lang="en-US" sz="2000" b="1" dirty="0">
                <a:latin typeface="Arial" pitchFamily="34" charset="0"/>
              </a:rPr>
              <a:t> Number	</a:t>
            </a:r>
            <a:r>
              <a:rPr lang="en-US" sz="2000" b="1" i="1" dirty="0" err="1" smtClean="0">
                <a:latin typeface="Arial" pitchFamily="34" charset="0"/>
              </a:rPr>
              <a:t>Pr</a:t>
            </a:r>
            <a:r>
              <a:rPr lang="en-US" sz="2000" b="1" i="1" dirty="0" smtClean="0">
                <a:latin typeface="Arial" pitchFamily="34" charset="0"/>
              </a:rPr>
              <a:t>  </a:t>
            </a:r>
            <a:r>
              <a:rPr lang="en-US" sz="2000" b="1" i="1" dirty="0">
                <a:latin typeface="Arial" pitchFamily="34" charset="0"/>
              </a:rPr>
              <a:t>= </a:t>
            </a:r>
            <a:r>
              <a:rPr lang="en-US" sz="2000" b="1" i="1" dirty="0" smtClean="0">
                <a:latin typeface="Arial" pitchFamily="34" charset="0"/>
              </a:rPr>
              <a:t> </a:t>
            </a:r>
            <a:r>
              <a:rPr lang="en-US" sz="2000" b="1" i="1" dirty="0" smtClean="0">
                <a:latin typeface="Symbol" pitchFamily="18" charset="2"/>
              </a:rPr>
              <a:t>n/a</a:t>
            </a:r>
            <a:r>
              <a:rPr lang="en-US" sz="2000" b="1" i="1" dirty="0">
                <a:latin typeface="Symbol" pitchFamily="18" charset="2"/>
              </a:rPr>
              <a:t>	</a:t>
            </a:r>
            <a:r>
              <a:rPr lang="en-US" sz="2000" b="1" dirty="0">
                <a:latin typeface="Arial" pitchFamily="34" charset="0"/>
              </a:rPr>
              <a:t>	</a:t>
            </a:r>
            <a:r>
              <a:rPr lang="en-US" sz="2000" i="1" dirty="0">
                <a:latin typeface="Arial" pitchFamily="34" charset="0"/>
              </a:rPr>
              <a:t>(material property)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Dimensionless Parameters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279201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20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en-US"/>
              <a:t>Capillary Effects</a:t>
            </a:r>
          </a:p>
        </p:txBody>
      </p:sp>
      <p:sp>
        <p:nvSpPr>
          <p:cNvPr id="69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6600" y="1390650"/>
            <a:ext cx="7772400" cy="1152525"/>
          </a:xfrm>
          <a:ln/>
        </p:spPr>
        <p:txBody>
          <a:bodyPr lIns="92075" tIns="46038" rIns="92075" bIns="46038">
            <a:normAutofit fontScale="85000" lnSpcReduction="20000"/>
          </a:bodyPr>
          <a:lstStyle/>
          <a:p>
            <a:r>
              <a:rPr lang="en-US" dirty="0"/>
              <a:t>Maximum Spread factor is shown to follow the following relationship (Pasandideh et al, Phys. Fluids, 1996</a:t>
            </a:r>
            <a:r>
              <a:rPr lang="en-US" dirty="0" smtClean="0"/>
              <a:t>)</a:t>
            </a:r>
            <a:endParaRPr lang="en-US" dirty="0"/>
          </a:p>
        </p:txBody>
      </p:sp>
      <p:graphicFrame>
        <p:nvGraphicFramePr>
          <p:cNvPr id="691204" name="Object 4"/>
          <p:cNvGraphicFramePr>
            <a:graphicFrameLocks/>
          </p:cNvGraphicFramePr>
          <p:nvPr/>
        </p:nvGraphicFramePr>
        <p:xfrm>
          <a:off x="2166938" y="2971800"/>
          <a:ext cx="4799012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71" name="Equation" r:id="rId3" imgW="2501640" imgH="482400" progId="Equation.3">
                  <p:embed/>
                </p:oleObj>
              </mc:Choice>
              <mc:Fallback>
                <p:oleObj name="Equation" r:id="rId3" imgW="2501640" imgH="48240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66938" y="2971800"/>
                        <a:ext cx="4799012" cy="904875"/>
                      </a:xfrm>
                      <a:prstGeom prst="rect">
                        <a:avLst/>
                      </a:prstGeom>
                      <a:solidFill>
                        <a:srgbClr val="CC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1205" name="Rectangle 5"/>
          <p:cNvSpPr>
            <a:spLocks noChangeArrowheads="1"/>
          </p:cNvSpPr>
          <p:nvPr/>
        </p:nvSpPr>
        <p:spPr bwMode="auto">
          <a:xfrm>
            <a:off x="685800" y="4419600"/>
            <a:ext cx="1447800" cy="462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marL="342900" indent="-342900" algn="l" eaLnBrk="1" hangingPunct="1">
              <a:spcBef>
                <a:spcPct val="50000"/>
              </a:spcBef>
              <a:buClr>
                <a:schemeClr val="tx2"/>
              </a:buClr>
              <a:buSzPct val="75000"/>
              <a:buFont typeface="Monotype Sorts" pitchFamily="2" charset="2"/>
              <a:buChar char=" "/>
            </a:pPr>
            <a:r>
              <a:rPr lang="en-US" sz="2400" dirty="0"/>
              <a:t>where:</a:t>
            </a:r>
          </a:p>
        </p:txBody>
      </p:sp>
      <p:graphicFrame>
        <p:nvGraphicFramePr>
          <p:cNvPr id="691206" name="Objec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02423305"/>
              </p:ext>
            </p:extLst>
          </p:nvPr>
        </p:nvGraphicFramePr>
        <p:xfrm>
          <a:off x="2324100" y="4284663"/>
          <a:ext cx="1398588" cy="690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72" name="Equation" r:id="rId5" imgW="838080" imgH="419040" progId="Equation.3">
                  <p:embed/>
                </p:oleObj>
              </mc:Choice>
              <mc:Fallback>
                <p:oleObj name="Equation" r:id="rId5" imgW="838080" imgH="41904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4100" y="4284663"/>
                        <a:ext cx="1398588" cy="690562"/>
                      </a:xfrm>
                      <a:prstGeom prst="rect">
                        <a:avLst/>
                      </a:prstGeom>
                      <a:solidFill>
                        <a:srgbClr val="CC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1207" name="Object 7"/>
          <p:cNvGraphicFramePr>
            <a:graphicFrameLocks/>
          </p:cNvGraphicFramePr>
          <p:nvPr/>
        </p:nvGraphicFramePr>
        <p:xfrm>
          <a:off x="2324100" y="5168900"/>
          <a:ext cx="1389063" cy="744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73" name="Equation" r:id="rId7" imgW="838080" imgH="457200" progId="Equation.2">
                  <p:embed/>
                </p:oleObj>
              </mc:Choice>
              <mc:Fallback>
                <p:oleObj name="Equation" r:id="rId7" imgW="838080" imgH="457200" progId="Equation.2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4100" y="5168900"/>
                        <a:ext cx="1389063" cy="744538"/>
                      </a:xfrm>
                      <a:prstGeom prst="rect">
                        <a:avLst/>
                      </a:prstGeom>
                      <a:solidFill>
                        <a:srgbClr val="CC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1208" name="Rectangle 8"/>
          <p:cNvSpPr>
            <a:spLocks noChangeArrowheads="1"/>
          </p:cNvSpPr>
          <p:nvPr/>
        </p:nvSpPr>
        <p:spPr bwMode="auto">
          <a:xfrm>
            <a:off x="4724400" y="3991708"/>
            <a:ext cx="3657600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lIns="92075" tIns="46038" rIns="92075" bIns="46038">
            <a:spAutoFit/>
          </a:bodyPr>
          <a:lstStyle/>
          <a:p>
            <a:pPr marL="342900" indent="-342900" algn="l" eaLnBrk="1" hangingPunct="1">
              <a:spcBef>
                <a:spcPct val="50000"/>
              </a:spcBef>
              <a:buClr>
                <a:schemeClr val="tx2"/>
              </a:buClr>
              <a:buSzPct val="75000"/>
              <a:buFont typeface="Monotype Sorts" pitchFamily="2" charset="2"/>
              <a:buChar char=" "/>
            </a:pPr>
            <a:r>
              <a:rPr lang="en-US" sz="2400" dirty="0"/>
              <a:t>F</a:t>
            </a:r>
            <a:r>
              <a:rPr lang="en-US" sz="2400" dirty="0">
                <a:latin typeface="‚l‚r ‚oƒSƒVƒbƒN" charset="-128"/>
              </a:rPr>
              <a:t>or:</a:t>
            </a:r>
          </a:p>
        </p:txBody>
      </p:sp>
      <p:graphicFrame>
        <p:nvGraphicFramePr>
          <p:cNvPr id="691209" name="Objec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4094942"/>
              </p:ext>
            </p:extLst>
          </p:nvPr>
        </p:nvGraphicFramePr>
        <p:xfrm>
          <a:off x="6214575" y="3991708"/>
          <a:ext cx="124142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74" name="Equation" r:id="rId9" imgW="749160" imgH="215640" progId="Equation.2">
                  <p:embed/>
                </p:oleObj>
              </mc:Choice>
              <mc:Fallback>
                <p:oleObj name="Equation" r:id="rId9" imgW="749160" imgH="215640" progId="Equation.2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14575" y="3991708"/>
                        <a:ext cx="1241425" cy="34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1210" name="Rectangle 10"/>
          <p:cNvSpPr>
            <a:spLocks noChangeArrowheads="1"/>
          </p:cNvSpPr>
          <p:nvPr/>
        </p:nvSpPr>
        <p:spPr bwMode="auto">
          <a:xfrm>
            <a:off x="4724400" y="4448908"/>
            <a:ext cx="3657600" cy="17351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lIns="92075" tIns="46038" rIns="92075" bIns="46038">
            <a:spAutoFit/>
          </a:bodyPr>
          <a:lstStyle/>
          <a:p>
            <a:pPr marL="342900" indent="-342900" algn="l" eaLnBrk="1" hangingPunct="1">
              <a:spcBef>
                <a:spcPct val="50000"/>
              </a:spcBef>
              <a:buClr>
                <a:schemeClr val="tx2"/>
              </a:buClr>
              <a:buSzPct val="75000"/>
              <a:buFont typeface="Monotype Sorts" pitchFamily="2" charset="2"/>
              <a:buChar char=" "/>
            </a:pPr>
            <a:r>
              <a:rPr lang="en-US" sz="2400" dirty="0">
                <a:solidFill>
                  <a:schemeClr val="tx2"/>
                </a:solidFill>
              </a:rPr>
              <a:t>the values of contact angle are not necessary. When</a:t>
            </a:r>
          </a:p>
          <a:p>
            <a:pPr marL="342900" indent="-342900" algn="l" eaLnBrk="1" hangingPunct="1">
              <a:spcBef>
                <a:spcPct val="50000"/>
              </a:spcBef>
              <a:buClr>
                <a:schemeClr val="tx2"/>
              </a:buClr>
              <a:buSzPct val="75000"/>
              <a:buFont typeface="Monotype Sorts" pitchFamily="2" charset="2"/>
              <a:buChar char=" "/>
            </a:pPr>
            <a:endParaRPr lang="en-US" sz="2400" dirty="0">
              <a:solidFill>
                <a:schemeClr val="tx2"/>
              </a:solidFill>
            </a:endParaRPr>
          </a:p>
        </p:txBody>
      </p:sp>
      <p:graphicFrame>
        <p:nvGraphicFramePr>
          <p:cNvPr id="691211" name="Objec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06333637"/>
              </p:ext>
            </p:extLst>
          </p:nvPr>
        </p:nvGraphicFramePr>
        <p:xfrm>
          <a:off x="6199920" y="5316477"/>
          <a:ext cx="1001712" cy="23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75" name="Equation" r:id="rId11" imgW="609480" imgH="152280" progId="Equation.2">
                  <p:embed/>
                </p:oleObj>
              </mc:Choice>
              <mc:Fallback>
                <p:oleObj name="Equation" r:id="rId11" imgW="609480" imgH="152280" progId="Equation.2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99920" y="5316477"/>
                        <a:ext cx="1001712" cy="234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4784114" y="5888837"/>
                <a:ext cx="3597886" cy="59041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CA" sz="3200" i="1" smtClean="0">
                            <a:solidFill>
                              <a:prstClr val="black"/>
                            </a:solidFill>
                            <a:latin typeface="Cambria Math"/>
                            <a:cs typeface="Arial" pitchFamily="34" charset="0"/>
                          </a:rPr>
                        </m:ctrlPr>
                      </m:sSubPr>
                      <m:e>
                        <m:r>
                          <a:rPr lang="en-CA" sz="3200" i="1" smtClean="0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  <a:cs typeface="Arial" pitchFamily="34" charset="0"/>
                          </a:rPr>
                          <m:t>𝜉</m:t>
                        </m:r>
                      </m:e>
                      <m:sub>
                        <m:r>
                          <a:rPr lang="en-CA" sz="3200" b="0" i="1" smtClean="0">
                            <a:solidFill>
                              <a:prstClr val="black"/>
                            </a:solidFill>
                            <a:latin typeface="Cambria Math"/>
                            <a:cs typeface="Arial" pitchFamily="34" charset="0"/>
                          </a:rPr>
                          <m:t>𝑚𝑎𝑥</m:t>
                        </m:r>
                      </m:sub>
                    </m:sSub>
                  </m:oMath>
                </a14:m>
                <a:r>
                  <a:rPr lang="en-CA" sz="3200" dirty="0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 = 0.5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CA" sz="3200" i="1" smtClean="0">
                            <a:solidFill>
                              <a:prstClr val="black"/>
                            </a:solidFill>
                            <a:latin typeface="Cambria Math"/>
                            <a:cs typeface="Arial" pitchFamily="34" charset="0"/>
                          </a:rPr>
                        </m:ctrlPr>
                      </m:sSupPr>
                      <m:e>
                        <m:r>
                          <a:rPr lang="en-CA" sz="3200" b="0" i="1" smtClean="0">
                            <a:solidFill>
                              <a:prstClr val="black"/>
                            </a:solidFill>
                            <a:latin typeface="Cambria Math"/>
                            <a:cs typeface="Arial" pitchFamily="34" charset="0"/>
                          </a:rPr>
                          <m:t>𝑅𝑒</m:t>
                        </m:r>
                      </m:e>
                      <m:sup>
                        <m:r>
                          <a:rPr lang="en-CA" sz="3200" b="0" i="1" smtClean="0">
                            <a:solidFill>
                              <a:prstClr val="black"/>
                            </a:solidFill>
                            <a:latin typeface="Cambria Math"/>
                            <a:cs typeface="Arial" pitchFamily="34" charset="0"/>
                          </a:rPr>
                          <m:t>0.25</m:t>
                        </m:r>
                      </m:sup>
                    </m:sSup>
                  </m:oMath>
                </a14:m>
                <a:endParaRPr lang="en-CA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4114" y="5888837"/>
                <a:ext cx="3597886" cy="590418"/>
              </a:xfrm>
              <a:prstGeom prst="rect">
                <a:avLst/>
              </a:prstGeom>
              <a:blipFill rotWithShape="1">
                <a:blip r:embed="rId13"/>
                <a:stretch>
                  <a:fillRect t="-14433" b="-30928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1341371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SimSun" pitchFamily="2" charset="-122"/>
              </a:rPr>
              <a:t>Formation of Pores</a:t>
            </a:r>
          </a:p>
        </p:txBody>
      </p:sp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3848100" cy="4525963"/>
          </a:xfrm>
        </p:spPr>
        <p:txBody>
          <a:bodyPr/>
          <a:lstStyle/>
          <a:p>
            <a:pPr marL="457200" indent="-457200">
              <a:lnSpc>
                <a:spcPct val="80000"/>
              </a:lnSpc>
              <a:buFont typeface="Monotype Sorts" pitchFamily="2" charset="2"/>
              <a:buNone/>
            </a:pPr>
            <a:endParaRPr lang="en-US" altLang="zh-CN" sz="2000" dirty="0" smtClean="0">
              <a:ea typeface="SimSun" pitchFamily="2" charset="-122"/>
            </a:endParaRPr>
          </a:p>
          <a:p>
            <a:pPr marL="457200" indent="-457200">
              <a:lnSpc>
                <a:spcPct val="80000"/>
              </a:lnSpc>
            </a:pPr>
            <a:r>
              <a:rPr lang="en-US" altLang="zh-CN" sz="3200" dirty="0" smtClean="0">
                <a:ea typeface="SimSun" pitchFamily="2" charset="-122"/>
              </a:rPr>
              <a:t>The sources of porosity formation:</a:t>
            </a:r>
          </a:p>
          <a:p>
            <a:pPr marL="857250" lvl="1" indent="-457200">
              <a:lnSpc>
                <a:spcPct val="80000"/>
              </a:lnSpc>
              <a:buFont typeface="Courier New" pitchFamily="49" charset="0"/>
              <a:buChar char="o"/>
            </a:pPr>
            <a:r>
              <a:rPr lang="en-US" altLang="zh-CN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ea typeface="SimSun" pitchFamily="2" charset="-122"/>
              </a:rPr>
              <a:t>Curl up</a:t>
            </a:r>
          </a:p>
          <a:p>
            <a:pPr marL="857250" lvl="1" indent="-457200">
              <a:lnSpc>
                <a:spcPct val="80000"/>
              </a:lnSpc>
              <a:buFont typeface="Courier New" pitchFamily="49" charset="0"/>
              <a:buChar char="o"/>
            </a:pPr>
            <a:r>
              <a:rPr lang="en-US" altLang="zh-CN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ea typeface="SimSun" pitchFamily="2" charset="-122"/>
              </a:rPr>
              <a:t>Un-melted particles </a:t>
            </a:r>
          </a:p>
          <a:p>
            <a:pPr marL="857250" lvl="1" indent="-457200">
              <a:lnSpc>
                <a:spcPct val="80000"/>
              </a:lnSpc>
              <a:buFont typeface="Courier New" pitchFamily="49" charset="0"/>
              <a:buChar char="o"/>
            </a:pPr>
            <a:r>
              <a:rPr lang="en-US" altLang="zh-CN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ea typeface="SimSun" pitchFamily="2" charset="-122"/>
              </a:rPr>
              <a:t>Incomplete filling of interstices</a:t>
            </a:r>
          </a:p>
          <a:p>
            <a:pPr marL="857250" lvl="1" indent="-457200">
              <a:lnSpc>
                <a:spcPct val="80000"/>
              </a:lnSpc>
              <a:buFont typeface="Courier New" pitchFamily="49" charset="0"/>
              <a:buChar char="o"/>
            </a:pPr>
            <a:endParaRPr lang="en-US" altLang="zh-CN" sz="2800" dirty="0" smtClean="0">
              <a:ea typeface="SimSun" pitchFamily="2" charset="-122"/>
            </a:endParaRPr>
          </a:p>
        </p:txBody>
      </p:sp>
      <p:pic>
        <p:nvPicPr>
          <p:cNvPr id="79876" name="Picture 5" descr="dropletdepos"/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300" y="3189288"/>
            <a:ext cx="3930650" cy="341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5572856" y="1556543"/>
            <a:ext cx="3182937" cy="1344613"/>
            <a:chOff x="3492" y="3234"/>
            <a:chExt cx="2005" cy="847"/>
          </a:xfrm>
        </p:grpSpPr>
        <p:graphicFrame>
          <p:nvGraphicFramePr>
            <p:cNvPr id="4098" name="Objec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5547296"/>
                </p:ext>
              </p:extLst>
            </p:nvPr>
          </p:nvGraphicFramePr>
          <p:xfrm>
            <a:off x="3492" y="3234"/>
            <a:ext cx="2005" cy="8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4712" name="CorelPhotoPaint.Image.10" r:id="rId5" imgW="3183144" imgH="1344244" progId="CorelPhotoPaint.Image.10">
                    <p:embed/>
                  </p:oleObj>
                </mc:Choice>
                <mc:Fallback>
                  <p:oleObj name="CorelPhotoPaint.Image.10" r:id="rId5" imgW="3183144" imgH="1344244" progId="CorelPhotoPaint.Image.10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92" y="3234"/>
                          <a:ext cx="2005" cy="84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FFFF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4103" name="Group 7"/>
            <p:cNvGrpSpPr>
              <a:grpSpLocks/>
            </p:cNvGrpSpPr>
            <p:nvPr/>
          </p:nvGrpSpPr>
          <p:grpSpPr bwMode="auto">
            <a:xfrm>
              <a:off x="3587" y="3658"/>
              <a:ext cx="770" cy="325"/>
              <a:chOff x="3587" y="3658"/>
              <a:chExt cx="770" cy="325"/>
            </a:xfrm>
          </p:grpSpPr>
          <p:sp>
            <p:nvSpPr>
              <p:cNvPr id="4104" name="Line 8"/>
              <p:cNvSpPr>
                <a:spLocks noChangeShapeType="1"/>
              </p:cNvSpPr>
              <p:nvPr/>
            </p:nvSpPr>
            <p:spPr bwMode="auto">
              <a:xfrm>
                <a:off x="4357" y="3874"/>
                <a:ext cx="0" cy="109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CA"/>
              </a:p>
            </p:txBody>
          </p:sp>
          <p:sp>
            <p:nvSpPr>
              <p:cNvPr id="4105" name="Line 9"/>
              <p:cNvSpPr>
                <a:spLocks noChangeShapeType="1"/>
              </p:cNvSpPr>
              <p:nvPr/>
            </p:nvSpPr>
            <p:spPr bwMode="auto">
              <a:xfrm>
                <a:off x="3587" y="3871"/>
                <a:ext cx="0" cy="109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CA"/>
              </a:p>
            </p:txBody>
          </p:sp>
          <p:sp>
            <p:nvSpPr>
              <p:cNvPr id="4106" name="Line 10"/>
              <p:cNvSpPr>
                <a:spLocks noChangeShapeType="1"/>
              </p:cNvSpPr>
              <p:nvPr/>
            </p:nvSpPr>
            <p:spPr bwMode="auto">
              <a:xfrm>
                <a:off x="3588" y="3940"/>
                <a:ext cx="751" cy="1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CA"/>
              </a:p>
            </p:txBody>
          </p:sp>
          <p:sp>
            <p:nvSpPr>
              <p:cNvPr id="4107" name="Rectangle 11"/>
              <p:cNvSpPr>
                <a:spLocks noChangeArrowheads="1"/>
              </p:cNvSpPr>
              <p:nvPr/>
            </p:nvSpPr>
            <p:spPr bwMode="auto">
              <a:xfrm>
                <a:off x="3670" y="3658"/>
                <a:ext cx="541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2000">
                    <a:solidFill>
                      <a:schemeClr val="accent2"/>
                    </a:solidFill>
                  </a:rPr>
                  <a:t>86</a:t>
                </a:r>
                <a:r>
                  <a:rPr lang="en-US" sz="2000">
                    <a:solidFill>
                      <a:srgbClr val="FFFF66"/>
                    </a:solidFill>
                  </a:rPr>
                  <a:t> </a:t>
                </a:r>
                <a:r>
                  <a:rPr lang="en-US" sz="2000">
                    <a:solidFill>
                      <a:schemeClr val="accent2"/>
                    </a:solidFill>
                  </a:rPr>
                  <a:t>µm</a:t>
                </a:r>
              </a:p>
            </p:txBody>
          </p:sp>
        </p:grpSp>
      </p:grpSp>
    </p:spTree>
    <p:custDataLst>
      <p:tags r:id="rId2"/>
    </p:custDataLst>
    <p:extLst>
      <p:ext uri="{BB962C8B-B14F-4D97-AF65-F5344CB8AC3E}">
        <p14:creationId xmlns:p14="http://schemas.microsoft.com/office/powerpoint/2010/main" val="13936296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SimSun" pitchFamily="2" charset="-122"/>
              </a:rPr>
              <a:t>Example of Coating Deposition</a:t>
            </a:r>
          </a:p>
        </p:txBody>
      </p:sp>
      <p:graphicFrame>
        <p:nvGraphicFramePr>
          <p:cNvPr id="693251" name="Group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57987080"/>
              </p:ext>
            </p:extLst>
          </p:nvPr>
        </p:nvGraphicFramePr>
        <p:xfrm>
          <a:off x="457200" y="2000250"/>
          <a:ext cx="5892800" cy="3846562"/>
        </p:xfrm>
        <a:graphic>
          <a:graphicData uri="http://schemas.openxmlformats.org/drawingml/2006/table">
            <a:tbl>
              <a:tblPr/>
              <a:tblGrid>
                <a:gridCol w="2579797"/>
                <a:gridCol w="1479989"/>
                <a:gridCol w="1833014"/>
              </a:tblGrid>
              <a:tr h="41945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0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Process parameters</a:t>
                      </a:r>
                    </a:p>
                  </a:txBody>
                  <a:tcPr marL="136528" marR="136528"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0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Mean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0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Value </a:t>
                      </a:r>
                    </a:p>
                  </a:txBody>
                  <a:tcPr marL="136528" marR="13652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0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Standard deviation</a:t>
                      </a:r>
                    </a:p>
                  </a:txBody>
                  <a:tcPr marL="136528" marR="13652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455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0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Velocity V [m/s]</a:t>
                      </a:r>
                    </a:p>
                  </a:txBody>
                  <a:tcPr marL="136528" marR="136528"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0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60</a:t>
                      </a:r>
                    </a:p>
                  </a:txBody>
                  <a:tcPr marL="136528" marR="13652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0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5.7</a:t>
                      </a:r>
                    </a:p>
                  </a:txBody>
                  <a:tcPr marL="136528" marR="13652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455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0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Diameter D [         ]</a:t>
                      </a:r>
                    </a:p>
                  </a:txBody>
                  <a:tcPr marL="136528" marR="136528"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0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58</a:t>
                      </a:r>
                    </a:p>
                  </a:txBody>
                  <a:tcPr marL="136528" marR="13652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0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18</a:t>
                      </a:r>
                    </a:p>
                  </a:txBody>
                  <a:tcPr marL="136528" marR="13652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455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0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Temperature T [K]</a:t>
                      </a:r>
                    </a:p>
                  </a:txBody>
                  <a:tcPr marL="136528" marR="136528"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0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1882</a:t>
                      </a:r>
                    </a:p>
                  </a:txBody>
                  <a:tcPr marL="136528" marR="13652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0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219</a:t>
                      </a:r>
                    </a:p>
                  </a:txBody>
                  <a:tcPr marL="136528" marR="13652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4563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0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Dispersion Angle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0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      [degrees]</a:t>
                      </a:r>
                    </a:p>
                  </a:txBody>
                  <a:tcPr marL="136528" marR="136528"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0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0</a:t>
                      </a:r>
                    </a:p>
                  </a:txBody>
                  <a:tcPr marL="136528" marR="13652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0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0.5</a:t>
                      </a:r>
                    </a:p>
                  </a:txBody>
                  <a:tcPr marL="136528" marR="13652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984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0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Azimuthal angle     [degrees]</a:t>
                      </a:r>
                    </a:p>
                  </a:txBody>
                  <a:tcPr marL="136528" marR="136528"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0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0</a:t>
                      </a:r>
                    </a:p>
                  </a:txBody>
                  <a:tcPr marL="136528" marR="13652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0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Uniform distribution from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0000"/>
                        <a:buFont typeface="Monotype Sorts" pitchFamily="2" charset="2"/>
                        <a:buNone/>
                        <a:tabLst/>
                      </a:pP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136528" marR="13652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878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0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Edge curl-up angle   [radians]</a:t>
                      </a:r>
                    </a:p>
                  </a:txBody>
                  <a:tcPr marL="136528" marR="136528"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0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5h/(4d)</a:t>
                      </a:r>
                    </a:p>
                  </a:txBody>
                  <a:tcPr marL="136528" marR="13652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0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5h/(24d)</a:t>
                      </a:r>
                    </a:p>
                  </a:txBody>
                  <a:tcPr marL="136528" marR="13652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124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8637446"/>
              </p:ext>
            </p:extLst>
          </p:nvPr>
        </p:nvGraphicFramePr>
        <p:xfrm>
          <a:off x="1835150" y="3154240"/>
          <a:ext cx="317500" cy="217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19" name="Equation" r:id="rId3" imgW="241200" imgH="164880" progId="Equation.3">
                  <p:embed/>
                </p:oleObj>
              </mc:Choice>
              <mc:Fallback>
                <p:oleObj name="Equation" r:id="rId3" imgW="241200" imgH="164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150" y="3154240"/>
                        <a:ext cx="317500" cy="217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5" name="Object 40"/>
          <p:cNvGraphicFramePr>
            <a:graphicFrameLocks noChangeAspect="1"/>
          </p:cNvGraphicFramePr>
          <p:nvPr/>
        </p:nvGraphicFramePr>
        <p:xfrm>
          <a:off x="2160588" y="3778250"/>
          <a:ext cx="277812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20" name="Equation" r:id="rId5" imgW="152280" imgH="139680" progId="Equation.3">
                  <p:embed/>
                </p:oleObj>
              </mc:Choice>
              <mc:Fallback>
                <p:oleObj name="Equation" r:id="rId5" imgW="152280" imgH="1396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60588" y="3778250"/>
                        <a:ext cx="277812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6" name="Object 41"/>
          <p:cNvGraphicFramePr>
            <a:graphicFrameLocks noChangeAspect="1"/>
          </p:cNvGraphicFramePr>
          <p:nvPr/>
        </p:nvGraphicFramePr>
        <p:xfrm>
          <a:off x="2244725" y="4398963"/>
          <a:ext cx="269875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21" name="Equation" r:id="rId7" imgW="126720" imgH="177480" progId="Equation.3">
                  <p:embed/>
                </p:oleObj>
              </mc:Choice>
              <mc:Fallback>
                <p:oleObj name="Equation" r:id="rId7" imgW="12672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4725" y="4398963"/>
                        <a:ext cx="269875" cy="287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7" name="Object 42"/>
          <p:cNvGraphicFramePr>
            <a:graphicFrameLocks noChangeAspect="1"/>
          </p:cNvGraphicFramePr>
          <p:nvPr/>
        </p:nvGraphicFramePr>
        <p:xfrm>
          <a:off x="2400300" y="5241925"/>
          <a:ext cx="266700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22" name="Equation" r:id="rId9" imgW="152280" imgH="139680" progId="Equation.3">
                  <p:embed/>
                </p:oleObj>
              </mc:Choice>
              <mc:Fallback>
                <p:oleObj name="Equation" r:id="rId9" imgW="152280" imgH="1396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00300" y="5241925"/>
                        <a:ext cx="266700" cy="244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8" name="Object 43"/>
          <p:cNvGraphicFramePr>
            <a:graphicFrameLocks noChangeAspect="1"/>
          </p:cNvGraphicFramePr>
          <p:nvPr/>
        </p:nvGraphicFramePr>
        <p:xfrm>
          <a:off x="4521200" y="4851400"/>
          <a:ext cx="1133475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23" name="Equation" r:id="rId11" imgW="457200" imgH="177480" progId="Equation.3">
                  <p:embed/>
                </p:oleObj>
              </mc:Choice>
              <mc:Fallback>
                <p:oleObj name="Equation" r:id="rId11" imgW="45720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1200" y="4851400"/>
                        <a:ext cx="1133475" cy="280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64" name="Text Box 44"/>
          <p:cNvSpPr txBox="1">
            <a:spLocks noChangeArrowheads="1"/>
          </p:cNvSpPr>
          <p:nvPr/>
        </p:nvSpPr>
        <p:spPr bwMode="auto">
          <a:xfrm>
            <a:off x="431800" y="1308100"/>
            <a:ext cx="68199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09600" indent="-609600">
              <a:defRPr sz="1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>
              <a:spcBef>
                <a:spcPct val="50000"/>
              </a:spcBef>
              <a:buSzPct val="60000"/>
              <a:buFont typeface="Monotype Sorts" pitchFamily="2" charset="2"/>
              <a:buChar char="o"/>
            </a:pPr>
            <a:r>
              <a:rPr lang="en-US" altLang="zh-CN" sz="2800" b="1" dirty="0">
                <a:solidFill>
                  <a:schemeClr val="tx2"/>
                </a:solidFill>
                <a:latin typeface="Arial" pitchFamily="34" charset="0"/>
                <a:ea typeface="SimSun" pitchFamily="2" charset="-122"/>
              </a:rPr>
              <a:t>Input parameters to the model </a:t>
            </a:r>
          </a:p>
        </p:txBody>
      </p:sp>
      <p:sp>
        <p:nvSpPr>
          <p:cNvPr id="5165" name="Text Box 45"/>
          <p:cNvSpPr txBox="1">
            <a:spLocks noChangeArrowheads="1"/>
          </p:cNvSpPr>
          <p:nvPr/>
        </p:nvSpPr>
        <p:spPr bwMode="auto">
          <a:xfrm>
            <a:off x="6350000" y="2057400"/>
            <a:ext cx="22479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>
              <a:spcBef>
                <a:spcPct val="50000"/>
              </a:spcBef>
            </a:pPr>
            <a:endParaRPr lang="en-US" altLang="zh-CN">
              <a:solidFill>
                <a:srgbClr val="FFFF00"/>
              </a:solidFill>
              <a:ea typeface="SimSun" pitchFamily="2" charset="-122"/>
            </a:endParaRPr>
          </a:p>
        </p:txBody>
      </p:sp>
      <p:sp>
        <p:nvSpPr>
          <p:cNvPr id="5166" name="Text Box 46"/>
          <p:cNvSpPr txBox="1">
            <a:spLocks noChangeArrowheads="1"/>
          </p:cNvSpPr>
          <p:nvPr/>
        </p:nvSpPr>
        <p:spPr bwMode="auto">
          <a:xfrm>
            <a:off x="6380285" y="2781300"/>
            <a:ext cx="2590800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zh-CN" sz="2400" dirty="0">
                <a:solidFill>
                  <a:schemeClr val="tx2"/>
                </a:solidFill>
                <a:latin typeface="Arial" pitchFamily="34" charset="0"/>
                <a:ea typeface="SimSun" pitchFamily="2" charset="-122"/>
              </a:rPr>
              <a:t>Powder mass flow rate: 1 </a:t>
            </a:r>
            <a:r>
              <a:rPr lang="en-US" altLang="zh-CN" sz="2400" dirty="0" err="1">
                <a:solidFill>
                  <a:schemeClr val="tx2"/>
                </a:solidFill>
                <a:latin typeface="Arial" pitchFamily="34" charset="0"/>
                <a:ea typeface="SimSun" pitchFamily="2" charset="-122"/>
              </a:rPr>
              <a:t>lb</a:t>
            </a:r>
            <a:r>
              <a:rPr lang="en-US" altLang="zh-CN" sz="2400" dirty="0">
                <a:solidFill>
                  <a:schemeClr val="tx2"/>
                </a:solidFill>
                <a:latin typeface="Arial" pitchFamily="34" charset="0"/>
                <a:ea typeface="SimSun" pitchFamily="2" charset="-122"/>
              </a:rPr>
              <a:t>/</a:t>
            </a:r>
            <a:r>
              <a:rPr lang="en-US" altLang="zh-CN" sz="2400" dirty="0" err="1">
                <a:solidFill>
                  <a:schemeClr val="tx2"/>
                </a:solidFill>
                <a:latin typeface="Arial" pitchFamily="34" charset="0"/>
                <a:ea typeface="SimSun" pitchFamily="2" charset="-122"/>
              </a:rPr>
              <a:t>hr</a:t>
            </a:r>
            <a:r>
              <a:rPr lang="en-US" altLang="zh-CN" sz="2400" dirty="0">
                <a:solidFill>
                  <a:schemeClr val="tx2"/>
                </a:solidFill>
                <a:latin typeface="Arial" pitchFamily="34" charset="0"/>
                <a:ea typeface="SimSun" pitchFamily="2" charset="-122"/>
              </a:rPr>
              <a:t>;</a:t>
            </a:r>
          </a:p>
          <a:p>
            <a:pPr algn="l">
              <a:spcBef>
                <a:spcPct val="50000"/>
              </a:spcBef>
            </a:pPr>
            <a:r>
              <a:rPr lang="en-US" altLang="zh-CN" sz="2400" dirty="0">
                <a:solidFill>
                  <a:schemeClr val="tx2"/>
                </a:solidFill>
                <a:latin typeface="Arial" pitchFamily="34" charset="0"/>
                <a:ea typeface="SimSun" pitchFamily="2" charset="-122"/>
              </a:rPr>
              <a:t>Gun speed along the x direction: 0.5m/s</a:t>
            </a:r>
          </a:p>
          <a:p>
            <a:pPr algn="l">
              <a:spcBef>
                <a:spcPct val="50000"/>
              </a:spcBef>
            </a:pPr>
            <a:r>
              <a:rPr lang="en-US" altLang="zh-CN" sz="2400" dirty="0">
                <a:solidFill>
                  <a:schemeClr val="tx2"/>
                </a:solidFill>
                <a:latin typeface="Arial" pitchFamily="34" charset="0"/>
                <a:ea typeface="SimSun" pitchFamily="2" charset="-122"/>
              </a:rPr>
              <a:t>Gun passages: </a:t>
            </a:r>
            <a:r>
              <a:rPr lang="en-US" altLang="zh-CN" sz="2400" dirty="0" smtClean="0">
                <a:solidFill>
                  <a:schemeClr val="tx2"/>
                </a:solidFill>
                <a:latin typeface="Arial" pitchFamily="34" charset="0"/>
                <a:ea typeface="SimSun" pitchFamily="2" charset="-122"/>
              </a:rPr>
              <a:t>14</a:t>
            </a:r>
            <a:r>
              <a:rPr lang="en-US" altLang="zh-CN" sz="2400" dirty="0">
                <a:solidFill>
                  <a:schemeClr val="tx2"/>
                </a:solidFill>
                <a:latin typeface="Arial" pitchFamily="34" charset="0"/>
                <a:ea typeface="SimSun" pitchFamily="2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952451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 descr="coating structure2">
            <a:hlinkClick r:id="rId2" action="ppaction://program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75" y="1184275"/>
            <a:ext cx="5056188" cy="315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SimSun" pitchFamily="2" charset="-122"/>
              </a:rPr>
              <a:t>Sample Results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295400"/>
            <a:ext cx="7772400" cy="1841500"/>
          </a:xfrm>
        </p:spPr>
        <p:txBody>
          <a:bodyPr/>
          <a:lstStyle/>
          <a:p>
            <a:pPr>
              <a:buFont typeface="Monotype Sorts" pitchFamily="2" charset="2"/>
              <a:buNone/>
            </a:pPr>
            <a:r>
              <a:rPr lang="en-US" altLang="zh-CN" sz="3200" smtClean="0">
                <a:ea typeface="SimSun" pitchFamily="2" charset="-122"/>
              </a:rPr>
              <a:t>                    </a:t>
            </a:r>
          </a:p>
          <a:p>
            <a:pPr>
              <a:buFont typeface="Monotype Sorts" pitchFamily="2" charset="2"/>
              <a:buNone/>
            </a:pPr>
            <a:endParaRPr lang="en-US" altLang="zh-CN" sz="3200" smtClean="0">
              <a:ea typeface="SimSun" pitchFamily="2" charset="-122"/>
            </a:endParaRPr>
          </a:p>
          <a:p>
            <a:pPr>
              <a:buFont typeface="Monotype Sorts" pitchFamily="2" charset="2"/>
              <a:buNone/>
            </a:pPr>
            <a:endParaRPr lang="en-US" altLang="zh-CN" sz="3200" smtClean="0">
              <a:ea typeface="SimSun" pitchFamily="2" charset="-122"/>
            </a:endParaRPr>
          </a:p>
          <a:p>
            <a:pPr>
              <a:buFont typeface="Monotype Sorts" pitchFamily="2" charset="2"/>
              <a:buNone/>
            </a:pPr>
            <a:endParaRPr lang="en-US" altLang="zh-CN" sz="3200" smtClean="0">
              <a:ea typeface="SimSun" pitchFamily="2" charset="-122"/>
            </a:endParaRPr>
          </a:p>
          <a:p>
            <a:pPr>
              <a:buFont typeface="Monotype Sorts" pitchFamily="2" charset="2"/>
              <a:buNone/>
            </a:pPr>
            <a:endParaRPr lang="en-US" altLang="zh-CN" sz="3200" smtClean="0">
              <a:ea typeface="SimSun" pitchFamily="2" charset="-122"/>
            </a:endParaRPr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5486400" y="1244600"/>
            <a:ext cx="3263900" cy="187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1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>
              <a:spcBef>
                <a:spcPct val="50000"/>
              </a:spcBef>
              <a:buSzPct val="60000"/>
              <a:buFont typeface="Monotype Sorts" pitchFamily="2" charset="2"/>
              <a:buChar char="o"/>
            </a:pPr>
            <a:r>
              <a:rPr lang="en-US" altLang="zh-CN" sz="2000" dirty="0">
                <a:solidFill>
                  <a:schemeClr val="tx2"/>
                </a:solidFill>
                <a:latin typeface="Arial" pitchFamily="34" charset="0"/>
                <a:ea typeface="SimSun" pitchFamily="2" charset="-122"/>
              </a:rPr>
              <a:t>The 3-D microstructure result of one simulation with stand off distance of 150mm</a:t>
            </a:r>
            <a:endParaRPr lang="en-US" altLang="zh-CN" sz="2400" dirty="0">
              <a:solidFill>
                <a:schemeClr val="tx2"/>
              </a:solidFill>
              <a:latin typeface="Arial" pitchFamily="34" charset="0"/>
              <a:ea typeface="SimSun" pitchFamily="2" charset="-122"/>
            </a:endParaRPr>
          </a:p>
          <a:p>
            <a:pPr algn="l">
              <a:spcBef>
                <a:spcPct val="50000"/>
              </a:spcBef>
              <a:buSzPct val="60000"/>
              <a:buFont typeface="Monotype Sorts" pitchFamily="2" charset="2"/>
              <a:buNone/>
            </a:pPr>
            <a:r>
              <a:rPr lang="en-US" altLang="zh-CN" sz="2400" dirty="0">
                <a:solidFill>
                  <a:schemeClr val="tx2"/>
                </a:solidFill>
                <a:latin typeface="Arial" pitchFamily="34" charset="0"/>
                <a:ea typeface="SimSun" pitchFamily="2" charset="-122"/>
              </a:rPr>
              <a:t>     </a:t>
            </a:r>
            <a:r>
              <a:rPr lang="en-US" altLang="zh-CN" sz="2000" b="1" dirty="0">
                <a:solidFill>
                  <a:schemeClr val="tx2"/>
                </a:solidFill>
                <a:latin typeface="Arial" pitchFamily="34" charset="0"/>
                <a:ea typeface="SimSun" pitchFamily="2" charset="-122"/>
              </a:rPr>
              <a:t>Porosity=14%</a:t>
            </a:r>
            <a:endParaRPr lang="en-US" altLang="zh-CN" sz="2400" b="1" dirty="0">
              <a:solidFill>
                <a:schemeClr val="tx2"/>
              </a:solidFill>
              <a:latin typeface="Arial" pitchFamily="34" charset="0"/>
              <a:ea typeface="SimSun" pitchFamily="2" charset="-122"/>
            </a:endParaRPr>
          </a:p>
        </p:txBody>
      </p:sp>
      <p:pic>
        <p:nvPicPr>
          <p:cNvPr id="37894" name="Picture 6" descr="coating vetical cross section2-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5" y="4600941"/>
            <a:ext cx="5038725" cy="202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5" name="Text Box 7"/>
          <p:cNvSpPr txBox="1">
            <a:spLocks noChangeArrowheads="1"/>
          </p:cNvSpPr>
          <p:nvPr/>
        </p:nvSpPr>
        <p:spPr bwMode="auto">
          <a:xfrm>
            <a:off x="5461000" y="4648200"/>
            <a:ext cx="36830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1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>
              <a:spcBef>
                <a:spcPct val="50000"/>
              </a:spcBef>
              <a:buSzPct val="60000"/>
              <a:buFont typeface="Monotype Sorts" pitchFamily="2" charset="2"/>
              <a:buChar char="o"/>
            </a:pPr>
            <a:r>
              <a:rPr lang="en-US" altLang="zh-CN" sz="2000" b="1" dirty="0">
                <a:solidFill>
                  <a:schemeClr val="tx2"/>
                </a:solidFill>
                <a:latin typeface="Arial" pitchFamily="34" charset="0"/>
                <a:ea typeface="SimSun" pitchFamily="2" charset="-122"/>
              </a:rPr>
              <a:t>x=1 mm cross section. </a:t>
            </a:r>
          </a:p>
          <a:p>
            <a:pPr algn="l">
              <a:spcBef>
                <a:spcPct val="50000"/>
              </a:spcBef>
              <a:buSzPct val="60000"/>
              <a:buFont typeface="Monotype Sorts" pitchFamily="2" charset="2"/>
              <a:buNone/>
            </a:pPr>
            <a:r>
              <a:rPr lang="en-US" altLang="zh-CN" sz="2000" b="1" dirty="0">
                <a:solidFill>
                  <a:schemeClr val="tx2"/>
                </a:solidFill>
                <a:latin typeface="Arial" pitchFamily="34" charset="0"/>
                <a:ea typeface="SimSun" pitchFamily="2" charset="-122"/>
              </a:rPr>
              <a:t>Average thickness=154 </a:t>
            </a:r>
            <a:r>
              <a:rPr lang="en-US" altLang="zh-CN" sz="2000" b="1" dirty="0">
                <a:solidFill>
                  <a:schemeClr val="tx2"/>
                </a:solidFill>
                <a:latin typeface="Symbol" pitchFamily="18" charset="2"/>
                <a:ea typeface="SimSun" pitchFamily="2" charset="-122"/>
              </a:rPr>
              <a:t>m</a:t>
            </a:r>
            <a:r>
              <a:rPr lang="en-US" altLang="zh-CN" sz="2000" b="1" dirty="0">
                <a:solidFill>
                  <a:schemeClr val="tx2"/>
                </a:solidFill>
                <a:latin typeface="Arial" pitchFamily="34" charset="0"/>
                <a:ea typeface="SimSun" pitchFamily="2" charset="-122"/>
              </a:rPr>
              <a:t>m</a:t>
            </a:r>
          </a:p>
          <a:p>
            <a:pPr algn="l">
              <a:spcBef>
                <a:spcPct val="50000"/>
              </a:spcBef>
              <a:buSzPct val="60000"/>
              <a:buFont typeface="Monotype Sorts" pitchFamily="2" charset="2"/>
              <a:buNone/>
            </a:pPr>
            <a:r>
              <a:rPr lang="en-US" altLang="zh-CN" sz="2000" b="1" dirty="0">
                <a:solidFill>
                  <a:schemeClr val="tx2"/>
                </a:solidFill>
                <a:latin typeface="Arial" pitchFamily="34" charset="0"/>
                <a:ea typeface="SimSun" pitchFamily="2" charset="-122"/>
              </a:rPr>
              <a:t>Average roughness=11 </a:t>
            </a:r>
            <a:r>
              <a:rPr lang="en-US" altLang="zh-CN" sz="2000" b="1" dirty="0">
                <a:solidFill>
                  <a:schemeClr val="tx2"/>
                </a:solidFill>
                <a:latin typeface="Symbol" pitchFamily="18" charset="2"/>
                <a:ea typeface="SimSun" pitchFamily="2" charset="-122"/>
              </a:rPr>
              <a:t>m</a:t>
            </a:r>
            <a:r>
              <a:rPr lang="en-US" altLang="zh-CN" sz="2000" b="1" dirty="0">
                <a:solidFill>
                  <a:schemeClr val="tx2"/>
                </a:solidFill>
                <a:latin typeface="Arial" pitchFamily="34" charset="0"/>
                <a:ea typeface="SimSun" pitchFamily="2" charset="-122"/>
              </a:rPr>
              <a:t>m</a:t>
            </a:r>
          </a:p>
        </p:txBody>
      </p:sp>
    </p:spTree>
    <p:extLst>
      <p:ext uri="{BB962C8B-B14F-4D97-AF65-F5344CB8AC3E}">
        <p14:creationId xmlns:p14="http://schemas.microsoft.com/office/powerpoint/2010/main" val="6846016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.4|7.2|27.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43768</TotalTime>
  <Words>1462</Words>
  <Application>Microsoft Office PowerPoint</Application>
  <PresentationFormat>On-screen Show (4:3)</PresentationFormat>
  <Paragraphs>395</Paragraphs>
  <Slides>49</Slides>
  <Notes>23</Notes>
  <HiddenSlides>1</HiddenSlides>
  <MMClips>5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5</vt:i4>
      </vt:variant>
      <vt:variant>
        <vt:lpstr>Slide Titles</vt:lpstr>
      </vt:variant>
      <vt:variant>
        <vt:i4>49</vt:i4>
      </vt:variant>
    </vt:vector>
  </HeadingPairs>
  <TitlesOfParts>
    <vt:vector size="56" baseType="lpstr">
      <vt:lpstr>Office Theme</vt:lpstr>
      <vt:lpstr>1_Office Theme</vt:lpstr>
      <vt:lpstr>Equation</vt:lpstr>
      <vt:lpstr>CorelPhotoPaint.Image.10</vt:lpstr>
      <vt:lpstr>Worksheet</vt:lpstr>
      <vt:lpstr>Chart</vt:lpstr>
      <vt:lpstr>Graph</vt:lpstr>
      <vt:lpstr>PowerPoint Presentation</vt:lpstr>
      <vt:lpstr>Thermal Spray Processing</vt:lpstr>
      <vt:lpstr>Coating Microstructure</vt:lpstr>
      <vt:lpstr>Coating Formation</vt:lpstr>
      <vt:lpstr>Dimensionless Parameters</vt:lpstr>
      <vt:lpstr>Capillary Effects</vt:lpstr>
      <vt:lpstr>Formation of Pores</vt:lpstr>
      <vt:lpstr>Example of Coating Deposition</vt:lpstr>
      <vt:lpstr>Sample Results</vt:lpstr>
      <vt:lpstr>Nickel on Stainless Steel</vt:lpstr>
      <vt:lpstr>PowerPoint Presentation</vt:lpstr>
      <vt:lpstr>Thermal Spray Sources</vt:lpstr>
      <vt:lpstr>Spray Sources</vt:lpstr>
      <vt:lpstr>Splats</vt:lpstr>
      <vt:lpstr>Microstructure</vt:lpstr>
      <vt:lpstr>Motivation</vt:lpstr>
      <vt:lpstr>Impact Conditions </vt:lpstr>
      <vt:lpstr>Ni on Stainless Steel</vt:lpstr>
      <vt:lpstr>Splat Shapes </vt:lpstr>
      <vt:lpstr>Droplet Impact and Solidification</vt:lpstr>
      <vt:lpstr>Mathematical Modelling</vt:lpstr>
      <vt:lpstr>Governing Equations Conservation of Mass and Momentum</vt:lpstr>
      <vt:lpstr>Energy Equation Enthalpy Method</vt:lpstr>
      <vt:lpstr>Pressure Jump at the Interface</vt:lpstr>
      <vt:lpstr>Tracking the Interface: Volume-of-Fluid Method</vt:lpstr>
      <vt:lpstr>Comparison with Experiment</vt:lpstr>
      <vt:lpstr>Droplet Impact</vt:lpstr>
      <vt:lpstr>Nickel Splat Shapes</vt:lpstr>
      <vt:lpstr>Nickel Splat Shapes</vt:lpstr>
      <vt:lpstr>Two-droplet splats</vt:lpstr>
      <vt:lpstr>Multiple Impacts</vt:lpstr>
      <vt:lpstr>Findings </vt:lpstr>
      <vt:lpstr>A New DC Plasma Torch</vt:lpstr>
      <vt:lpstr>CO2/CH4  vs. Argon Properties</vt:lpstr>
      <vt:lpstr>DC Plasma</vt:lpstr>
      <vt:lpstr>Graphite cathode</vt:lpstr>
      <vt:lpstr>Cathode Formation</vt:lpstr>
      <vt:lpstr>Cathode formation</vt:lpstr>
      <vt:lpstr>Cathode Formation</vt:lpstr>
      <vt:lpstr>CACT Torch – Low Power</vt:lpstr>
      <vt:lpstr>CACT Torch - High Power</vt:lpstr>
      <vt:lpstr>High power torch</vt:lpstr>
      <vt:lpstr>Voltage Fluctuations</vt:lpstr>
      <vt:lpstr>Y2O3 Coatings (Low Power Torch)</vt:lpstr>
      <vt:lpstr>Yttria Splats </vt:lpstr>
      <vt:lpstr>Particle conditions</vt:lpstr>
      <vt:lpstr>Yttria Coatings </vt:lpstr>
      <vt:lpstr>Conclusions</vt:lpstr>
      <vt:lpstr>Thank You!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Sanaz</dc:creator>
  <cp:lastModifiedBy>Javad</cp:lastModifiedBy>
  <cp:revision>1152</cp:revision>
  <cp:lastPrinted>2010-10-25T04:54:46Z</cp:lastPrinted>
  <dcterms:created xsi:type="dcterms:W3CDTF">2010-10-14T03:36:23Z</dcterms:created>
  <dcterms:modified xsi:type="dcterms:W3CDTF">2011-04-06T19:48:28Z</dcterms:modified>
</cp:coreProperties>
</file>