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53"/>
  </p:notesMasterIdLst>
  <p:handoutMasterIdLst>
    <p:handoutMasterId r:id="rId54"/>
  </p:handoutMasterIdLst>
  <p:sldIdLst>
    <p:sldId id="1704" r:id="rId2"/>
    <p:sldId id="2075" r:id="rId3"/>
    <p:sldId id="2058" r:id="rId4"/>
    <p:sldId id="2057" r:id="rId5"/>
    <p:sldId id="2085" r:id="rId6"/>
    <p:sldId id="2086" r:id="rId7"/>
    <p:sldId id="2059" r:id="rId8"/>
    <p:sldId id="1962" r:id="rId9"/>
    <p:sldId id="2052" r:id="rId10"/>
    <p:sldId id="2053" r:id="rId11"/>
    <p:sldId id="2054" r:id="rId12"/>
    <p:sldId id="2055" r:id="rId13"/>
    <p:sldId id="2056" r:id="rId14"/>
    <p:sldId id="1974" r:id="rId15"/>
    <p:sldId id="1963" r:id="rId16"/>
    <p:sldId id="1975" r:id="rId17"/>
    <p:sldId id="1976" r:id="rId18"/>
    <p:sldId id="1977" r:id="rId19"/>
    <p:sldId id="1985" r:id="rId20"/>
    <p:sldId id="2074" r:id="rId21"/>
    <p:sldId id="2025" r:id="rId22"/>
    <p:sldId id="2026" r:id="rId23"/>
    <p:sldId id="2027" r:id="rId24"/>
    <p:sldId id="2028" r:id="rId25"/>
    <p:sldId id="2030" r:id="rId26"/>
    <p:sldId id="2031" r:id="rId27"/>
    <p:sldId id="2032" r:id="rId28"/>
    <p:sldId id="2035" r:id="rId29"/>
    <p:sldId id="2036" r:id="rId30"/>
    <p:sldId id="2037" r:id="rId31"/>
    <p:sldId id="2039" r:id="rId32"/>
    <p:sldId id="2043" r:id="rId33"/>
    <p:sldId id="2044" r:id="rId34"/>
    <p:sldId id="2060" r:id="rId35"/>
    <p:sldId id="2061" r:id="rId36"/>
    <p:sldId id="2062" r:id="rId37"/>
    <p:sldId id="2064" r:id="rId38"/>
    <p:sldId id="2065" r:id="rId39"/>
    <p:sldId id="2066" r:id="rId40"/>
    <p:sldId id="2073" r:id="rId41"/>
    <p:sldId id="2081" r:id="rId42"/>
    <p:sldId id="2083" r:id="rId43"/>
    <p:sldId id="2080" r:id="rId44"/>
    <p:sldId id="2068" r:id="rId45"/>
    <p:sldId id="2069" r:id="rId46"/>
    <p:sldId id="2087" r:id="rId47"/>
    <p:sldId id="2070" r:id="rId48"/>
    <p:sldId id="1955" r:id="rId49"/>
    <p:sldId id="1958" r:id="rId50"/>
    <p:sldId id="1957" r:id="rId51"/>
    <p:sldId id="2063" r:id="rId52"/>
  </p:sldIdLst>
  <p:sldSz cx="9144000" cy="6858000" type="letter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CCECFF"/>
    <a:srgbClr val="99FFCC"/>
    <a:srgbClr val="3333FF"/>
    <a:srgbClr val="F6F7BD"/>
    <a:srgbClr val="FFFF00"/>
    <a:srgbClr val="006600"/>
    <a:srgbClr val="B8FEB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93" autoAdjust="0"/>
    <p:restoredTop sz="93011" autoAdjust="0"/>
  </p:normalViewPr>
  <p:slideViewPr>
    <p:cSldViewPr>
      <p:cViewPr>
        <p:scale>
          <a:sx n="60" d="100"/>
          <a:sy n="60" d="100"/>
        </p:scale>
        <p:origin x="-1596" y="-888"/>
      </p:cViewPr>
      <p:guideLst>
        <p:guide orient="horz" pos="2304"/>
        <p:guide pos="2880"/>
      </p:guideLst>
    </p:cSldViewPr>
  </p:slideViewPr>
  <p:outlineViewPr>
    <p:cViewPr>
      <p:scale>
        <a:sx n="33" d="100"/>
        <a:sy n="33" d="100"/>
      </p:scale>
      <p:origin x="0" y="22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1152"/>
    </p:cViewPr>
  </p:sorterViewPr>
  <p:notesViewPr>
    <p:cSldViewPr>
      <p:cViewPr varScale="1">
        <p:scale>
          <a:sx n="53" d="100"/>
          <a:sy n="53" d="100"/>
        </p:scale>
        <p:origin x="-2274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50063" y="9185275"/>
            <a:ext cx="40005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108" tIns="45246" rIns="92108" bIns="45246" anchor="ctr">
            <a:spAutoFit/>
          </a:bodyPr>
          <a:lstStyle/>
          <a:p>
            <a:pPr algn="r" defTabSz="930275" eaLnBrk="0" hangingPunct="0">
              <a:defRPr/>
            </a:pPr>
            <a:fld id="{CB11E01E-FB21-4AE0-B31E-22D1586473CB}" type="slidenum">
              <a:rPr lang="en-US" sz="1500">
                <a:latin typeface="Times New Roman" pitchFamily="18" charset="0"/>
              </a:rPr>
              <a:pPr algn="r" defTabSz="930275" eaLnBrk="0" hangingPunct="0">
                <a:defRPr/>
              </a:pPr>
              <a:t>‹#›</a:t>
            </a:fld>
            <a:endParaRPr lang="en-US" sz="15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01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7713"/>
            <a:ext cx="5362575" cy="432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108" tIns="45246" rIns="92108" bIns="45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0725"/>
            <a:ext cx="4795838" cy="3597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54825" y="9186863"/>
            <a:ext cx="3952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108" tIns="45246" rIns="92108" bIns="45246" anchor="ctr">
            <a:spAutoFit/>
          </a:bodyPr>
          <a:lstStyle/>
          <a:p>
            <a:pPr algn="r" defTabSz="930275" eaLnBrk="0" hangingPunct="0">
              <a:defRPr/>
            </a:pPr>
            <a:fld id="{430CF291-52B9-4C25-8283-266AD82A7619}" type="slidenum">
              <a:rPr lang="en-US" sz="1500">
                <a:latin typeface="Times New Roman" pitchFamily="18" charset="0"/>
              </a:rPr>
              <a:pPr algn="r" defTabSz="930275" eaLnBrk="0" hangingPunct="0">
                <a:defRPr/>
              </a:pPr>
              <a:t>‹#›</a:t>
            </a:fld>
            <a:endParaRPr lang="en-US" sz="15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372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39A8308-778C-41E1-88A8-7CB6BC23C460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39A8308-778C-41E1-88A8-7CB6BC23C460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8CB70D-E539-400C-B863-BBF8BE77606E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9525BA0-83A2-4B7B-84E9-52F7049AD6AE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B1C897-FDED-4671-9BC2-D9462ABBA62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Breaking down inherent synergies </a:t>
            </a:r>
          </a:p>
          <a:p>
            <a:r>
              <a:rPr lang="en-US" sz="1200" b="1" dirty="0" smtClean="0">
                <a:solidFill>
                  <a:srgbClr val="FFFF00"/>
                </a:solidFill>
              </a:rPr>
              <a:t>of plasma processes,</a:t>
            </a:r>
          </a:p>
          <a:p>
            <a:r>
              <a:rPr lang="en-US" sz="1200" b="1" dirty="0" smtClean="0">
                <a:solidFill>
                  <a:srgbClr val="FFFF00"/>
                </a:solidFill>
              </a:rPr>
              <a:t>can unlock new possibilities.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fld id="{CF17FB45-6A42-407E-A147-50A42FCE2F4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</p:spPr>
        <p:txBody>
          <a:bodyPr/>
          <a:lstStyle/>
          <a:p>
            <a:fld id="{C916C224-9E49-4BDC-BF49-02DC33806331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</p:spPr>
        <p:txBody>
          <a:bodyPr/>
          <a:lstStyle/>
          <a:p>
            <a:fld id="{14607B1E-1B5B-4C8F-85AA-968EC618E33A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</p:spPr>
        <p:txBody>
          <a:bodyPr/>
          <a:lstStyle/>
          <a:p>
            <a:fld id="{1D773663-384F-4254-B83F-76E9F1A1B460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4114800" y="9145588"/>
            <a:ext cx="32004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7" rIns="91412" bIns="45707" anchor="b"/>
          <a:lstStyle/>
          <a:p>
            <a:pPr algn="r"/>
            <a:fld id="{21A9FD87-4CD4-4D67-A66B-4AE58BD9195F}" type="slidenum">
              <a:rPr lang="en-US" sz="1200">
                <a:latin typeface="Times New Roman" pitchFamily="18" charset="0"/>
              </a:rPr>
              <a:pPr algn="r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685800"/>
            <a:ext cx="4876800" cy="365760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570413"/>
            <a:ext cx="5334000" cy="4344987"/>
          </a:xfrm>
          <a:noFill/>
          <a:ln w="9525"/>
        </p:spPr>
        <p:txBody>
          <a:bodyPr lIns="91412" tIns="45707" rIns="91412" bIns="45707"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</p:spPr>
        <p:txBody>
          <a:bodyPr/>
          <a:lstStyle/>
          <a:p>
            <a:fld id="{99136598-B43B-405E-86A7-9EF01D80C7F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smtClean="0"/>
              <a:t>Mixed and damaged layer after bombardment</a:t>
            </a:r>
          </a:p>
          <a:p>
            <a:pPr>
              <a:buFontTx/>
              <a:buChar char="•"/>
            </a:pPr>
            <a:r>
              <a:rPr lang="en-US" smtClean="0"/>
              <a:t>Subsequently bombarded with 20 to 50 eV Ar+ ions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smtClean="0"/>
              <a:t>Mixed and damaged layer after bombardment</a:t>
            </a:r>
          </a:p>
          <a:p>
            <a:pPr>
              <a:buFontTx/>
              <a:buChar char="•"/>
            </a:pPr>
            <a:r>
              <a:rPr lang="en-US" smtClean="0"/>
              <a:t>Subsequently bombarded with 20 to 50 eV Ar+ ions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F83083-7352-437F-BF2F-C34EAC52AC78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dirty="0" smtClean="0"/>
              <a:t>Sequential approach</a:t>
            </a:r>
          </a:p>
          <a:p>
            <a:pPr>
              <a:buFontTx/>
              <a:buChar char="•"/>
            </a:pPr>
            <a:r>
              <a:rPr lang="en-US" dirty="0" smtClean="0"/>
              <a:t>Low energy </a:t>
            </a:r>
            <a:r>
              <a:rPr lang="en-US" dirty="0" err="1" smtClean="0"/>
              <a:t>Ar</a:t>
            </a:r>
            <a:r>
              <a:rPr lang="en-US" dirty="0" smtClean="0"/>
              <a:t> ion bombardment</a:t>
            </a:r>
          </a:p>
          <a:p>
            <a:pPr>
              <a:buFontTx/>
              <a:buChar char="•"/>
            </a:pPr>
            <a:r>
              <a:rPr lang="en-US" dirty="0" smtClean="0"/>
              <a:t>Control over total etch thickness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4362652-CD7D-4032-86CF-43C0836F43DE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smtClean="0"/>
              <a:t>Mixing of F into top layer</a:t>
            </a:r>
          </a:p>
          <a:p>
            <a:pPr>
              <a:buFontTx/>
              <a:buChar char="•"/>
            </a:pPr>
            <a:r>
              <a:rPr lang="en-US" smtClean="0"/>
              <a:t>Unmodified material cannot be etched</a:t>
            </a:r>
          </a:p>
          <a:p>
            <a:pPr>
              <a:buFontTx/>
              <a:buChar char="•"/>
            </a:pPr>
            <a:r>
              <a:rPr lang="en-US" smtClean="0"/>
              <a:t>Residual FC etch</a:t>
            </a:r>
          </a:p>
          <a:p>
            <a:pPr>
              <a:buFontTx/>
              <a:buChar char="•"/>
            </a:pPr>
            <a:r>
              <a:rPr lang="en-US" smtClean="0"/>
              <a:t>ER expected to cease for thick film if bias time is extended</a:t>
            </a:r>
          </a:p>
          <a:p>
            <a:pPr algn="r">
              <a:buFontTx/>
              <a:buChar char="•"/>
            </a:pPr>
            <a:r>
              <a:rPr lang="en-US" smtClean="0"/>
              <a:t>esidua</a:t>
            </a:r>
          </a:p>
          <a:p>
            <a:pPr>
              <a:buFontTx/>
              <a:buChar char="•"/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CEE46525-89C1-4670-A523-7E92258A59F7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smtClean="0"/>
              <a:t>Bias step too short</a:t>
            </a:r>
          </a:p>
          <a:p>
            <a:pPr>
              <a:buFontTx/>
              <a:buChar char="•"/>
            </a:pPr>
            <a:r>
              <a:rPr lang="en-US" smtClean="0"/>
              <a:t>ER expected to cease for thick film if bias time is extended</a:t>
            </a:r>
          </a:p>
          <a:p>
            <a:pPr algn="r">
              <a:buFontTx/>
              <a:buChar char="•"/>
            </a:pPr>
            <a:r>
              <a:rPr lang="en-US" smtClean="0"/>
              <a:t>esidua</a:t>
            </a:r>
          </a:p>
          <a:p>
            <a:pPr>
              <a:buFontTx/>
              <a:buChar char="•"/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5BDCB3A-1115-461F-A010-A1DECB25764C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/>
          <a:lstStyle/>
          <a:p>
            <a:fld id="{F717A2B5-36EB-4A99-99F5-480460208F5E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315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5" tIns="48323" rIns="96645" bIns="48323" anchor="b"/>
          <a:lstStyle/>
          <a:p>
            <a:pPr algn="r"/>
            <a:fld id="{0EDE565C-CA65-4053-A8F0-7056CA90784B}" type="slidenum">
              <a:rPr lang="en-US" sz="1300">
                <a:latin typeface="Times New Roman" pitchFamily="18" charset="0"/>
              </a:rPr>
              <a:pPr algn="r"/>
              <a:t>3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3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7775" y="708025"/>
            <a:ext cx="4826000" cy="3619500"/>
          </a:xfrm>
          <a:ln/>
        </p:spPr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040" y="4563904"/>
            <a:ext cx="5405120" cy="4328875"/>
          </a:xfrm>
          <a:noFill/>
        </p:spPr>
        <p:txBody>
          <a:bodyPr lIns="91424" tIns="45712" rIns="91424" bIns="4571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smtClean="0"/>
              <a:t>Key point: Chem. Enhanced etch</a:t>
            </a:r>
          </a:p>
          <a:p>
            <a:pPr>
              <a:buFontTx/>
              <a:buChar char="•"/>
            </a:pPr>
            <a:r>
              <a:rPr lang="en-US" smtClean="0"/>
              <a:t>Reactant starved and energy starved regime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6D5E7E-8995-44D3-85F0-D5A4D3F79878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smtClean="0"/>
              <a:t>Removal of FC during etch for both films</a:t>
            </a:r>
          </a:p>
          <a:p>
            <a:pPr>
              <a:buFontTx/>
              <a:buChar char="•"/>
            </a:pPr>
            <a:r>
              <a:rPr lang="en-US" smtClean="0"/>
              <a:t>F content similar for thin film, basically unchanged</a:t>
            </a:r>
          </a:p>
          <a:p>
            <a:pPr>
              <a:buFontTx/>
              <a:buChar char="•"/>
            </a:pPr>
            <a:r>
              <a:rPr lang="en-US" smtClean="0">
                <a:sym typeface="Wingdings" pitchFamily="2" charset="2"/>
              </a:rPr>
              <a:t>Slight shift of Si2p and O1s towards higher BE</a:t>
            </a:r>
          </a:p>
          <a:p>
            <a:r>
              <a:rPr lang="en-US" smtClean="0">
                <a:sym typeface="Wingdings" pitchFamily="2" charset="2"/>
              </a:rPr>
              <a:t></a:t>
            </a:r>
            <a:r>
              <a:rPr lang="en-US" smtClean="0"/>
              <a:t>Mixing of F into SiO2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A3C7781-2AB0-4401-8D7A-506CDBE3E59B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7795786-8968-4989-9EB7-87F2DA0A97AD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23C8674-9215-4D47-97B0-7C61393F272B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/>
          <a:lstStyle/>
          <a:p>
            <a:fld id="{06C9CF34-D170-475C-96F8-4E7A5D83F89F}" type="slidenum">
              <a:rPr lang="en-US" smtClean="0">
                <a:latin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3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5" tIns="48323" rIns="96645" bIns="48323" anchor="b"/>
          <a:lstStyle/>
          <a:p>
            <a:pPr algn="r"/>
            <a:fld id="{54797DBD-821C-4EB5-BAB9-47212561D08E}" type="slidenum">
              <a:rPr lang="en-US" sz="1300">
                <a:latin typeface="Times New Roman" pitchFamily="18" charset="0"/>
              </a:rPr>
              <a:pPr algn="r"/>
              <a:t>34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7775" y="708025"/>
            <a:ext cx="4826000" cy="3619500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040" y="4563904"/>
            <a:ext cx="5405120" cy="4328875"/>
          </a:xfrm>
          <a:noFill/>
        </p:spPr>
        <p:txBody>
          <a:bodyPr lIns="91424" tIns="45712" rIns="91424" bIns="4571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1276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/>
          <a:lstStyle/>
          <a:p>
            <a:fld id="{125B9274-D827-423C-A1B0-BCF71CEFC86D}" type="slidenum">
              <a:rPr lang="en-US" smtClean="0">
                <a:latin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5" tIns="48323" rIns="96645" bIns="48323" anchor="b"/>
          <a:lstStyle/>
          <a:p>
            <a:pPr algn="r"/>
            <a:fld id="{9E4D5129-E596-4F6C-981A-2EF905B1ED0C}" type="slidenum">
              <a:rPr lang="en-US" sz="1300">
                <a:latin typeface="Times New Roman" pitchFamily="18" charset="0"/>
              </a:rPr>
              <a:pPr algn="r"/>
              <a:t>35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7775" y="708025"/>
            <a:ext cx="4826000" cy="3619500"/>
          </a:xfrm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040" y="4563904"/>
            <a:ext cx="5405120" cy="4328875"/>
          </a:xfrm>
          <a:noFill/>
        </p:spPr>
        <p:txBody>
          <a:bodyPr lIns="91424" tIns="45712" rIns="91424" bIns="4571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3125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/>
          <a:lstStyle/>
          <a:p>
            <a:fld id="{125B9274-D827-423C-A1B0-BCF71CEFC86D}" type="slidenum">
              <a:rPr lang="en-US" smtClean="0">
                <a:latin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5" tIns="48323" rIns="96645" bIns="48323" anchor="b"/>
          <a:lstStyle/>
          <a:p>
            <a:pPr algn="r"/>
            <a:fld id="{9E4D5129-E596-4F6C-981A-2EF905B1ED0C}" type="slidenum">
              <a:rPr lang="en-US" sz="1300">
                <a:latin typeface="Times New Roman" pitchFamily="18" charset="0"/>
              </a:rPr>
              <a:pPr algn="r"/>
              <a:t>36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7775" y="708025"/>
            <a:ext cx="4826000" cy="3619500"/>
          </a:xfrm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040" y="4563904"/>
            <a:ext cx="5405120" cy="4328875"/>
          </a:xfrm>
          <a:noFill/>
        </p:spPr>
        <p:txBody>
          <a:bodyPr lIns="91424" tIns="45712" rIns="91424" bIns="4571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79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/>
          <a:lstStyle/>
          <a:p>
            <a:fld id="{428F5075-FB6F-4526-B24E-46B2FA5625D3}" type="slidenum">
              <a:rPr lang="en-US" smtClean="0">
                <a:latin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5" tIns="48323" rIns="96645" bIns="48323" anchor="b"/>
          <a:lstStyle/>
          <a:p>
            <a:pPr algn="r"/>
            <a:fld id="{56DAD52A-0D0F-4383-8D88-E6310CC39ECA}" type="slidenum">
              <a:rPr lang="en-US" sz="1300">
                <a:latin typeface="Times New Roman" pitchFamily="18" charset="0"/>
              </a:rPr>
              <a:pPr algn="r"/>
              <a:t>37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7775" y="708025"/>
            <a:ext cx="4826000" cy="3619500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040" y="4563904"/>
            <a:ext cx="5405120" cy="4328875"/>
          </a:xfrm>
          <a:noFill/>
        </p:spPr>
        <p:txBody>
          <a:bodyPr lIns="91424" tIns="45712" rIns="91424" bIns="4571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6906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/>
          <a:lstStyle/>
          <a:p>
            <a:fld id="{619CC11C-E702-4C5E-BC86-A10A8C87D29E}" type="slidenum">
              <a:rPr lang="en-US" smtClean="0">
                <a:latin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5" tIns="48323" rIns="96645" bIns="48323" anchor="b"/>
          <a:lstStyle/>
          <a:p>
            <a:pPr algn="r"/>
            <a:fld id="{F9F844CC-8F56-442B-8CA4-A626349BB771}" type="slidenum">
              <a:rPr lang="en-US" sz="1300">
                <a:latin typeface="Times New Roman" pitchFamily="18" charset="0"/>
              </a:rPr>
              <a:pPr algn="r"/>
              <a:t>38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7775" y="708025"/>
            <a:ext cx="4826000" cy="3619500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040" y="4563904"/>
            <a:ext cx="5405120" cy="4328875"/>
          </a:xfrm>
          <a:noFill/>
        </p:spPr>
        <p:txBody>
          <a:bodyPr lIns="91424" tIns="45712" rIns="91424" bIns="4571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2736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/>
          <a:lstStyle/>
          <a:p>
            <a:fld id="{84B7A72D-8039-49F4-AEF0-A9D0E60B03DA}" type="slidenum">
              <a:rPr lang="en-US" smtClean="0">
                <a:latin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5" tIns="48323" rIns="96645" bIns="48323" anchor="b"/>
          <a:lstStyle/>
          <a:p>
            <a:pPr algn="r"/>
            <a:fld id="{E8EA47C5-8110-4D95-807E-772CDEA6D001}" type="slidenum">
              <a:rPr lang="en-US" sz="1300">
                <a:latin typeface="Times New Roman" pitchFamily="18" charset="0"/>
              </a:rPr>
              <a:pPr algn="r"/>
              <a:t>39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7775" y="708025"/>
            <a:ext cx="4826000" cy="36195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040" y="4563904"/>
            <a:ext cx="5405120" cy="4328875"/>
          </a:xfrm>
          <a:noFill/>
        </p:spPr>
        <p:txBody>
          <a:bodyPr lIns="91424" tIns="45712" rIns="91424" bIns="4571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175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/>
          <a:lstStyle/>
          <a:p>
            <a:fld id="{F717A2B5-36EB-4A99-99F5-480460208F5E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315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5" tIns="48323" rIns="96645" bIns="48323" anchor="b"/>
          <a:lstStyle/>
          <a:p>
            <a:pPr algn="r"/>
            <a:fld id="{0EDE565C-CA65-4053-A8F0-7056CA90784B}" type="slidenum">
              <a:rPr lang="en-US" sz="1300">
                <a:latin typeface="Times New Roman" pitchFamily="18" charset="0"/>
              </a:rPr>
              <a:pPr algn="r"/>
              <a:t>4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3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7775" y="708025"/>
            <a:ext cx="4826000" cy="3619500"/>
          </a:xfrm>
          <a:ln/>
        </p:spPr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040" y="4563904"/>
            <a:ext cx="5405120" cy="4328875"/>
          </a:xfrm>
          <a:noFill/>
        </p:spPr>
        <p:txBody>
          <a:bodyPr lIns="91424" tIns="45712" rIns="91424" bIns="45712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/>
          <a:lstStyle/>
          <a:p>
            <a:fld id="{84B7A72D-8039-49F4-AEF0-A9D0E60B03DA}" type="slidenum">
              <a:rPr lang="en-US" smtClean="0">
                <a:latin typeface="Arial" pitchFamily="34" charset="0"/>
              </a:rPr>
              <a:pPr/>
              <a:t>40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5" tIns="48323" rIns="96645" bIns="48323" anchor="b"/>
          <a:lstStyle/>
          <a:p>
            <a:pPr algn="r"/>
            <a:fld id="{E8EA47C5-8110-4D95-807E-772CDEA6D001}" type="slidenum">
              <a:rPr lang="en-US" sz="1300">
                <a:latin typeface="Times New Roman" pitchFamily="18" charset="0"/>
              </a:rPr>
              <a:pPr algn="r"/>
              <a:t>40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7775" y="708025"/>
            <a:ext cx="4826000" cy="36195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040" y="4563904"/>
            <a:ext cx="5405120" cy="4328875"/>
          </a:xfrm>
          <a:noFill/>
        </p:spPr>
        <p:txBody>
          <a:bodyPr lIns="91424" tIns="45712" rIns="91424" bIns="4571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1754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pPr>
              <a:defRPr/>
            </a:pPr>
            <a:fld id="{C9C62C53-524C-4729-817C-0131C47BCA1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565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pPr>
              <a:defRPr/>
            </a:pPr>
            <a:fld id="{C9C62C53-524C-4729-817C-0131C47BCA1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135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pPr>
              <a:defRPr/>
            </a:pPr>
            <a:fld id="{C9C62C53-524C-4729-817C-0131C47BCA1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352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pPr>
              <a:defRPr/>
            </a:pPr>
            <a:fld id="{C9C62C53-524C-4729-817C-0131C47BCA1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903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pPr>
              <a:defRPr/>
            </a:pPr>
            <a:fld id="{C9C62C53-524C-4729-817C-0131C47BCA1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1275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/>
          <a:lstStyle/>
          <a:p>
            <a:fld id="{F3594FE0-8A78-495A-85AC-D25C6EEBD8BC}" type="slidenum">
              <a:rPr lang="en-US" smtClean="0">
                <a:latin typeface="Arial" pitchFamily="34" charset="0"/>
              </a:rPr>
              <a:pPr/>
              <a:t>48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5" tIns="48323" rIns="96645" bIns="48323" anchor="b"/>
          <a:lstStyle/>
          <a:p>
            <a:pPr algn="r"/>
            <a:fld id="{515466EF-8088-41A1-AE2C-9418C304F476}" type="slidenum">
              <a:rPr lang="en-US" sz="1300">
                <a:latin typeface="Times New Roman" pitchFamily="18" charset="0"/>
              </a:rPr>
              <a:pPr algn="r"/>
              <a:t>48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7775" y="708025"/>
            <a:ext cx="4826000" cy="3619500"/>
          </a:xfrm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040" y="4563904"/>
            <a:ext cx="5405120" cy="4328875"/>
          </a:xfrm>
          <a:noFill/>
        </p:spPr>
        <p:txBody>
          <a:bodyPr lIns="91424" tIns="45712" rIns="91424" bIns="4571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5837" cy="3597275"/>
          </a:xfrm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851" tIns="47425" rIns="94851" bIns="4742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300" dirty="0" smtClean="0">
                <a:latin typeface="Arial" charset="0"/>
              </a:rPr>
              <a:t>this assay measures the interaction between </a:t>
            </a:r>
            <a:r>
              <a:rPr lang="en-US" sz="1300" dirty="0" err="1" smtClean="0">
                <a:latin typeface="Arial" charset="0"/>
              </a:rPr>
              <a:t>biotinylated</a:t>
            </a:r>
            <a:r>
              <a:rPr lang="en-US" sz="1300" dirty="0" smtClean="0">
                <a:latin typeface="Arial" charset="0"/>
              </a:rPr>
              <a:t>-LPS and </a:t>
            </a:r>
            <a:r>
              <a:rPr lang="en-US" sz="1300" dirty="0" err="1" smtClean="0">
                <a:latin typeface="Arial" charset="0"/>
              </a:rPr>
              <a:t>steptavidin</a:t>
            </a:r>
            <a:r>
              <a:rPr lang="en-US" sz="1300" dirty="0" smtClean="0">
                <a:latin typeface="Arial" charset="0"/>
              </a:rPr>
              <a:t> to indirectly provide information on the chemical structural changes of LPS. </a:t>
            </a:r>
          </a:p>
          <a:p>
            <a:r>
              <a:rPr lang="en-US" sz="1300" dirty="0" smtClean="0">
                <a:latin typeface="Arial" charset="0"/>
              </a:rPr>
              <a:t>optical density at 450 nm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/>
          <a:lstStyle/>
          <a:p>
            <a:fld id="{428F5075-FB6F-4526-B24E-46B2FA5625D3}" type="slidenum">
              <a:rPr lang="en-US" smtClean="0">
                <a:latin typeface="Arial" pitchFamily="34" charset="0"/>
              </a:rPr>
              <a:pPr/>
              <a:t>51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5" tIns="48323" rIns="96645" bIns="48323" anchor="b"/>
          <a:lstStyle/>
          <a:p>
            <a:pPr algn="r"/>
            <a:fld id="{56DAD52A-0D0F-4383-8D88-E6310CC39ECA}" type="slidenum">
              <a:rPr lang="en-US" sz="1300">
                <a:latin typeface="Times New Roman" pitchFamily="18" charset="0"/>
              </a:rPr>
              <a:pPr algn="r"/>
              <a:t>51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7775" y="708025"/>
            <a:ext cx="4826000" cy="3619500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040" y="4563904"/>
            <a:ext cx="5405120" cy="4328875"/>
          </a:xfrm>
          <a:noFill/>
        </p:spPr>
        <p:txBody>
          <a:bodyPr lIns="91424" tIns="45712" rIns="91424" bIns="4571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345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5837" cy="3597275"/>
          </a:xfrm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851" tIns="47425" rIns="94851" bIns="4742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6661" tIns="48331" rIns="96661" bIns="48331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1C62BD-E3A6-4494-A679-03C61D466CD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91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fld id="{CF17FB45-6A42-407E-A147-50A42FCE2F4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33DEF-84AD-4EDD-A8B6-B5E80B5AD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B6C04-8E42-4712-AA56-C73DBE073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C2CDF-3453-4619-A638-23CAD1AAF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47E14-AF98-4370-8530-2AABD1C21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E6BAE-709D-4D75-8220-DCD101892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4770D-472C-4E7A-9D03-F1AE46589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0698A-817D-4314-8BA3-E34525FF4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D6939-5A32-43A5-B7B5-53BC023DD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122D4-2CE1-4467-92C0-35839655A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1CE4C-A9B8-4D5B-BD72-7E8FD0B27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DA445-82E3-4520-AC66-79C9DAD64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7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7F3FB-1A86-452B-8C42-6BAA935C9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5000"/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2000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iff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iff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4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9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tiff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tif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tif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tif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tif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tif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tif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tif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tif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tif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tif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tif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tiff"/><Relationship Id="rId5" Type="http://schemas.openxmlformats.org/officeDocument/2006/relationships/image" Target="../media/image93.tiff"/><Relationship Id="rId4" Type="http://schemas.openxmlformats.org/officeDocument/2006/relationships/image" Target="../media/image9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143000"/>
            <a:ext cx="8839200" cy="1143000"/>
          </a:xfrm>
          <a:noFill/>
        </p:spPr>
        <p:txBody>
          <a:bodyPr lIns="90488" tIns="44450" rIns="90488" bIns="44450"/>
          <a:lstStyle/>
          <a:p>
            <a:r>
              <a:rPr lang="en-US" dirty="0" smtClean="0"/>
              <a:t>Low-Temperature Plasma Surface Interactions:  </a:t>
            </a:r>
            <a:r>
              <a:rPr lang="en-US" dirty="0" err="1" smtClean="0"/>
              <a:t>Nanoscale</a:t>
            </a:r>
            <a:r>
              <a:rPr lang="en-US" dirty="0" smtClean="0"/>
              <a:t> Graphitic Film Formation, Atomic Layer Etching And Atmospheric Pressure Plasma Jet Modification Of </a:t>
            </a:r>
            <a:r>
              <a:rPr lang="en-US" dirty="0" err="1" smtClean="0"/>
              <a:t>Biomolecules</a:t>
            </a:r>
            <a:r>
              <a:rPr lang="en-US" dirty="0" smtClean="0"/>
              <a:t>*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048000"/>
            <a:ext cx="8763000" cy="2590800"/>
          </a:xfrm>
          <a:noFill/>
        </p:spPr>
        <p:txBody>
          <a:bodyPr lIns="90488" tIns="44450" rIns="90488" bIns="44450"/>
          <a:lstStyle/>
          <a:p>
            <a:pPr marL="342900" indent="-342900" eaLnBrk="1" hangingPunct="1"/>
            <a:endParaRPr lang="en-US" sz="1800" dirty="0" smtClean="0">
              <a:cs typeface="Times New Roman" pitchFamily="18" charset="0"/>
            </a:endParaRPr>
          </a:p>
          <a:p>
            <a:pPr marL="342900" indent="-342900" eaLnBrk="1" hangingPunct="1"/>
            <a:endParaRPr lang="en-US" sz="1800" dirty="0" smtClean="0">
              <a:cs typeface="Times New Roman" pitchFamily="18" charset="0"/>
            </a:endParaRPr>
          </a:p>
          <a:p>
            <a:pPr marL="342900" indent="-342900" eaLnBrk="1" hangingPunct="1"/>
            <a:r>
              <a:rPr lang="en-US" dirty="0" smtClean="0"/>
              <a:t> </a:t>
            </a:r>
            <a:endParaRPr lang="en-US" sz="1800" dirty="0" smtClean="0"/>
          </a:p>
          <a:p>
            <a:pPr marL="342900" indent="-342900" eaLnBrk="1" hangingPunct="1"/>
            <a:endParaRPr lang="en-US" sz="1800" dirty="0" smtClean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1913" y="6599238"/>
            <a:ext cx="14351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269" name="Picture 1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234113"/>
            <a:ext cx="685800" cy="623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270" name="Picture 1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34200" y="6311900"/>
            <a:ext cx="2209800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04800" y="3048000"/>
            <a:ext cx="8610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marL="342900" indent="-342900" eaLnBrk="1" hangingPunct="1"/>
            <a:endParaRPr lang="en-US" sz="2400" b="1" dirty="0" smtClean="0">
              <a:solidFill>
                <a:srgbClr val="0000FF"/>
              </a:solidFill>
            </a:endParaRPr>
          </a:p>
          <a:p>
            <a:pPr marL="342900" indent="-342900" eaLnBrk="1" hangingPunct="1"/>
            <a:endParaRPr lang="en-US" sz="2400" b="1" dirty="0" smtClean="0">
              <a:solidFill>
                <a:srgbClr val="0000FF"/>
              </a:solidFill>
            </a:endParaRPr>
          </a:p>
          <a:p>
            <a:pPr marL="342900" indent="-342900" eaLnBrk="1" hangingPunct="1"/>
            <a:r>
              <a:rPr lang="en-US" sz="2400" b="1" dirty="0" smtClean="0"/>
              <a:t>Gottlieb S. Oehrlein</a:t>
            </a:r>
          </a:p>
          <a:p>
            <a:pPr marL="342900" indent="-342900" eaLnBrk="1" hangingPunct="1"/>
            <a:endParaRPr lang="en-US" sz="2400" b="1" dirty="0" smtClean="0"/>
          </a:p>
          <a:p>
            <a:pPr marL="342900" indent="-342900" eaLnBrk="1" hangingPunct="1"/>
            <a:r>
              <a:rPr lang="en-US" sz="2400" dirty="0" smtClean="0">
                <a:cs typeface="Times New Roman" pitchFamily="18" charset="0"/>
              </a:rPr>
              <a:t>Materials Science and Engineering </a:t>
            </a:r>
          </a:p>
          <a:p>
            <a:pPr marL="342900" indent="-342900" eaLnBrk="1" hangingPunct="1"/>
            <a:r>
              <a:rPr lang="en-US" sz="2400" dirty="0" smtClean="0">
                <a:cs typeface="Times New Roman" pitchFamily="18" charset="0"/>
              </a:rPr>
              <a:t>Institute for Research in Electronics and Applied Physics</a:t>
            </a:r>
          </a:p>
          <a:p>
            <a:pPr marL="342900" indent="-342900" eaLnBrk="1" hangingPunct="1"/>
            <a:r>
              <a:rPr lang="en-US" sz="2400" dirty="0" smtClean="0">
                <a:cs typeface="Times New Roman" pitchFamily="18" charset="0"/>
              </a:rPr>
              <a:t>University of Maryland, College Park, MD 20742﷓2115</a:t>
            </a:r>
          </a:p>
          <a:p>
            <a:pPr marL="342900" indent="-342900" eaLnBrk="1" hangingPunct="1"/>
            <a:endParaRPr lang="en-US" sz="240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marL="342900" indent="-342900" eaLnBrk="1" hangingPunct="1"/>
            <a:endParaRPr lang="en-US" sz="240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09111" cy="5367338"/>
          </a:xfrm>
        </p:spPr>
        <p:txBody>
          <a:bodyPr/>
          <a:lstStyle/>
          <a:p>
            <a:r>
              <a:rPr lang="en-US" sz="2200" b="1" dirty="0" smtClean="0"/>
              <a:t>Wrinkling by interaction of dense ion induced surface layer and weakened UV modified </a:t>
            </a:r>
            <a:r>
              <a:rPr lang="en-US" sz="2200" b="1" dirty="0" err="1" smtClean="0"/>
              <a:t>photoresist</a:t>
            </a:r>
            <a:endParaRPr lang="en-US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Mechanism of Synergistic Roughness Formation</a:t>
            </a:r>
            <a:endParaRPr lang="en-US" dirty="0"/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381000" y="6324600"/>
            <a:ext cx="7848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l">
              <a:buFontTx/>
              <a:buAutoNum type="arabicParenR"/>
            </a:pPr>
            <a:r>
              <a:rPr lang="en-US" sz="1600" dirty="0" smtClean="0"/>
              <a:t>R. L. Bruce, et al., (2010);</a:t>
            </a:r>
            <a:endParaRPr lang="en-US" sz="1600" dirty="0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778626" y="3976695"/>
            <a:ext cx="2133600" cy="2133600"/>
            <a:chOff x="7010400" y="3733800"/>
            <a:chExt cx="2133600" cy="2133600"/>
          </a:xfrm>
        </p:grpSpPr>
        <p:pic>
          <p:nvPicPr>
            <p:cNvPr id="18449" name="Picture 2" descr="C:\Dominik\SRC\SRC project\AFM\09-19\fw53730nmflat.tif"/>
            <p:cNvPicPr>
              <a:picLocks noChangeAspect="1" noChangeArrowheads="1"/>
            </p:cNvPicPr>
            <p:nvPr/>
          </p:nvPicPr>
          <p:blipFill>
            <a:blip r:embed="rId3" cstate="screen"/>
            <a:srcRect l="4688" t="10417" r="45313" b="22917"/>
            <a:stretch>
              <a:fillRect/>
            </a:stretch>
          </p:blipFill>
          <p:spPr bwMode="auto">
            <a:xfrm>
              <a:off x="7010400" y="3733800"/>
              <a:ext cx="2133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0" name="TextBox 9"/>
            <p:cNvSpPr txBox="1">
              <a:spLocks noChangeArrowheads="1"/>
            </p:cNvSpPr>
            <p:nvPr/>
          </p:nvSpPr>
          <p:spPr bwMode="auto">
            <a:xfrm>
              <a:off x="7383501" y="3745468"/>
              <a:ext cx="1460521" cy="43088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200" b="1" dirty="0"/>
                <a:t>After PE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10400" y="3733800"/>
              <a:ext cx="2133600" cy="21336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645026" y="3976695"/>
            <a:ext cx="2133600" cy="2138362"/>
            <a:chOff x="5375286" y="3684590"/>
            <a:chExt cx="2133600" cy="2137795"/>
          </a:xfrm>
        </p:grpSpPr>
        <p:pic>
          <p:nvPicPr>
            <p:cNvPr id="18446" name="Picture 2" descr="C:\Dominik\SRC\AVS\src340_30nm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375286" y="3684590"/>
              <a:ext cx="2121841" cy="2137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5375286" y="3684590"/>
              <a:ext cx="2133600" cy="213303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48" name="TextBox 19"/>
            <p:cNvSpPr txBox="1">
              <a:spLocks noChangeArrowheads="1"/>
            </p:cNvSpPr>
            <p:nvPr/>
          </p:nvSpPr>
          <p:spPr bwMode="auto">
            <a:xfrm>
              <a:off x="5740416" y="3684591"/>
              <a:ext cx="1460521" cy="43077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200" b="1" dirty="0"/>
                <a:t>pristine</a:t>
              </a:r>
            </a:p>
          </p:txBody>
        </p:sp>
      </p:grpSp>
      <p:grpSp>
        <p:nvGrpSpPr>
          <p:cNvPr id="5" name="Group 23"/>
          <p:cNvGrpSpPr>
            <a:grpSpLocks noChangeAspect="1"/>
          </p:cNvGrpSpPr>
          <p:nvPr/>
        </p:nvGrpSpPr>
        <p:grpSpPr bwMode="auto">
          <a:xfrm>
            <a:off x="3979917" y="4268799"/>
            <a:ext cx="811161" cy="1694476"/>
            <a:chOff x="-1233569" y="2990844"/>
            <a:chExt cx="942352" cy="1968501"/>
          </a:xfrm>
        </p:grpSpPr>
        <p:pic>
          <p:nvPicPr>
            <p:cNvPr id="18444" name="Picture 24" descr="AFM 0812 1.tif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-1124028" y="3246435"/>
              <a:ext cx="459510" cy="171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5" name="TextBox 25"/>
            <p:cNvSpPr txBox="1">
              <a:spLocks noChangeArrowheads="1"/>
            </p:cNvSpPr>
            <p:nvPr/>
          </p:nvSpPr>
          <p:spPr bwMode="auto">
            <a:xfrm>
              <a:off x="-1233569" y="2990844"/>
              <a:ext cx="942352" cy="339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300" dirty="0"/>
                <a:t>30 nm</a:t>
              </a:r>
            </a:p>
          </p:txBody>
        </p:sp>
      </p:grpSp>
      <p:grpSp>
        <p:nvGrpSpPr>
          <p:cNvPr id="6" name="Group 58"/>
          <p:cNvGrpSpPr>
            <a:grpSpLocks noChangeAspect="1"/>
          </p:cNvGrpSpPr>
          <p:nvPr/>
        </p:nvGrpSpPr>
        <p:grpSpPr>
          <a:xfrm>
            <a:off x="457200" y="3810000"/>
            <a:ext cx="3552882" cy="2133599"/>
            <a:chOff x="4608513" y="909569"/>
            <a:chExt cx="3635298" cy="2183092"/>
          </a:xfrm>
        </p:grpSpPr>
        <p:grpSp>
          <p:nvGrpSpPr>
            <p:cNvPr id="7" name="Group 31"/>
            <p:cNvGrpSpPr/>
            <p:nvPr/>
          </p:nvGrpSpPr>
          <p:grpSpPr>
            <a:xfrm>
              <a:off x="4608513" y="1128681"/>
              <a:ext cx="1927314" cy="1963980"/>
              <a:chOff x="9144000" y="966075"/>
              <a:chExt cx="1927314" cy="2566267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9144000" y="1858941"/>
                <a:ext cx="1927314" cy="94933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9144000" y="1566837"/>
                <a:ext cx="1927314" cy="29210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9144000" y="2741512"/>
                <a:ext cx="1927314" cy="79083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rot="5400000">
                <a:off x="8722924" y="1606230"/>
                <a:ext cx="1288181" cy="787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rot="5400000">
                <a:off x="10087984" y="1300046"/>
                <a:ext cx="667944" cy="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Arrow Connector 33"/>
            <p:cNvCxnSpPr/>
            <p:nvPr/>
          </p:nvCxnSpPr>
          <p:spPr>
            <a:xfrm rot="5400000" flipH="1" flipV="1">
              <a:off x="6525445" y="1658119"/>
              <a:ext cx="255592" cy="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 flipH="1" flipV="1">
              <a:off x="6288905" y="2150251"/>
              <a:ext cx="73026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762779" y="1493811"/>
              <a:ext cx="1409744" cy="36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h = 1.8 nm</a:t>
              </a:r>
              <a:endParaRPr lang="en-US" sz="16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62777" y="1931967"/>
              <a:ext cx="1481034" cy="346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h</a:t>
              </a:r>
              <a:r>
                <a:rPr lang="en-US" sz="1600" dirty="0" smtClean="0"/>
                <a:t> ≤ 200 nm</a:t>
              </a:r>
              <a:endParaRPr lang="en-US" sz="1600" dirty="0"/>
            </a:p>
          </p:txBody>
        </p:sp>
        <p:sp>
          <p:nvSpPr>
            <p:cNvPr id="47" name="TextBox 46"/>
            <p:cNvSpPr txBox="1"/>
            <p:nvPr/>
          </p:nvSpPr>
          <p:spPr>
            <a:xfrm rot="5400000">
              <a:off x="5609299" y="1156265"/>
              <a:ext cx="839799" cy="3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Ions</a:t>
              </a:r>
              <a:endParaRPr lang="en-US" sz="1600" dirty="0"/>
            </a:p>
          </p:txBody>
        </p:sp>
        <p:sp>
          <p:nvSpPr>
            <p:cNvPr id="48" name="TextBox 47"/>
            <p:cNvSpPr txBox="1"/>
            <p:nvPr/>
          </p:nvSpPr>
          <p:spPr>
            <a:xfrm rot="5400000">
              <a:off x="4555845" y="1156265"/>
              <a:ext cx="839799" cy="3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UV</a:t>
              </a:r>
              <a:endParaRPr lang="en-US" sz="16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814963" y="2151045"/>
              <a:ext cx="1898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E</a:t>
              </a:r>
              <a:r>
                <a:rPr lang="en-US" sz="1600" baseline="-25000" dirty="0" smtClean="0">
                  <a:solidFill>
                    <a:schemeClr val="bg1"/>
                  </a:solidFill>
                </a:rPr>
                <a:t>s</a:t>
              </a:r>
              <a:r>
                <a:rPr lang="en-US" sz="1600" dirty="0" smtClean="0">
                  <a:solidFill>
                    <a:schemeClr val="bg1"/>
                  </a:solidFill>
                </a:rPr>
                <a:t> ≈ 20-60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MPa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842416" y="1520387"/>
              <a:ext cx="1898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E</a:t>
              </a:r>
              <a:r>
                <a:rPr lang="en-US" sz="1600" baseline="-25000" dirty="0">
                  <a:solidFill>
                    <a:schemeClr val="bg1"/>
                  </a:solidFill>
                </a:rPr>
                <a:t>F</a:t>
              </a:r>
              <a:r>
                <a:rPr lang="en-US" sz="1600" dirty="0" smtClean="0">
                  <a:solidFill>
                    <a:schemeClr val="bg1"/>
                  </a:solidFill>
                </a:rPr>
                <a:t> ≈ 100 </a:t>
              </a:r>
              <a:r>
                <a:rPr lang="en-US" sz="1600" dirty="0" err="1">
                  <a:solidFill>
                    <a:schemeClr val="bg1"/>
                  </a:solidFill>
                </a:rPr>
                <a:t>G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Pa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6" name="Picture 1" descr="C:\Dominik\SRC\SRC review\schematic revised 102111.t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930856" y="1524000"/>
            <a:ext cx="3213144" cy="220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234889" y="1752600"/>
            <a:ext cx="5708711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Wingdings 2" pitchFamily="18" charset="2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Limitations in pattern fidelity</a:t>
            </a:r>
            <a:endParaRPr kumimoji="0" lang="en-US" sz="2200" b="1" i="0" u="none" strike="noStrike" kern="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UV modification, material dependent</a:t>
            </a:r>
            <a:r>
              <a:rPr lang="en-US" sz="2200" b="1" kern="0" baseline="30000" dirty="0" smtClean="0">
                <a:latin typeface="+mn-lt"/>
                <a:cs typeface="+mn-cs"/>
              </a:rPr>
              <a:t>1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Ion bombardment, material independent</a:t>
            </a:r>
            <a:r>
              <a:rPr lang="en-US" sz="2200" b="1" kern="0" baseline="30000" dirty="0" smtClean="0">
                <a:latin typeface="+mn-lt"/>
                <a:cs typeface="+mn-cs"/>
              </a:rPr>
              <a:t>1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Wingdings 2" pitchFamily="18" charset="2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Formation of compressive stress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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 noChangeAspect="1"/>
          </p:cNvGrpSpPr>
          <p:nvPr/>
        </p:nvGrpSpPr>
        <p:grpSpPr bwMode="auto">
          <a:xfrm>
            <a:off x="3979917" y="4268799"/>
            <a:ext cx="811161" cy="1694476"/>
            <a:chOff x="-1233569" y="2990844"/>
            <a:chExt cx="942352" cy="1968501"/>
          </a:xfrm>
        </p:grpSpPr>
        <p:pic>
          <p:nvPicPr>
            <p:cNvPr id="18444" name="Picture 24" descr="AFM 0812 1.tif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-1124028" y="3246435"/>
              <a:ext cx="459510" cy="171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5" name="TextBox 25"/>
            <p:cNvSpPr txBox="1">
              <a:spLocks noChangeArrowheads="1"/>
            </p:cNvSpPr>
            <p:nvPr/>
          </p:nvSpPr>
          <p:spPr bwMode="auto">
            <a:xfrm>
              <a:off x="-1233569" y="2990844"/>
              <a:ext cx="942352" cy="339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300" dirty="0"/>
                <a:t>30 nm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778626" y="3976695"/>
            <a:ext cx="2133600" cy="2133600"/>
            <a:chOff x="7010400" y="3733800"/>
            <a:chExt cx="2133600" cy="2133600"/>
          </a:xfrm>
        </p:grpSpPr>
        <p:pic>
          <p:nvPicPr>
            <p:cNvPr id="18449" name="Picture 2" descr="C:\Dominik\SRC\SRC project\AFM\09-19\fw53730nmflat.tif"/>
            <p:cNvPicPr>
              <a:picLocks noChangeAspect="1" noChangeArrowheads="1"/>
            </p:cNvPicPr>
            <p:nvPr/>
          </p:nvPicPr>
          <p:blipFill>
            <a:blip r:embed="rId4" cstate="screen"/>
            <a:srcRect l="4688" t="10417" r="45313" b="22917"/>
            <a:stretch>
              <a:fillRect/>
            </a:stretch>
          </p:blipFill>
          <p:spPr bwMode="auto">
            <a:xfrm>
              <a:off x="7010400" y="3733800"/>
              <a:ext cx="2133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0" name="TextBox 9"/>
            <p:cNvSpPr txBox="1">
              <a:spLocks noChangeArrowheads="1"/>
            </p:cNvSpPr>
            <p:nvPr/>
          </p:nvSpPr>
          <p:spPr bwMode="auto">
            <a:xfrm>
              <a:off x="7383501" y="3745468"/>
              <a:ext cx="1460521" cy="43088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200" b="1" dirty="0"/>
                <a:t>After PE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10400" y="3733800"/>
              <a:ext cx="2133600" cy="21336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645026" y="3976695"/>
            <a:ext cx="2133600" cy="2138362"/>
            <a:chOff x="5375286" y="3684590"/>
            <a:chExt cx="2133600" cy="2137795"/>
          </a:xfrm>
        </p:grpSpPr>
        <p:pic>
          <p:nvPicPr>
            <p:cNvPr id="18446" name="Picture 2" descr="C:\Dominik\SRC\AVS\src340_30nm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375286" y="3684590"/>
              <a:ext cx="2121841" cy="2137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5375286" y="3684590"/>
              <a:ext cx="2133600" cy="213303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48" name="TextBox 19"/>
            <p:cNvSpPr txBox="1">
              <a:spLocks noChangeArrowheads="1"/>
            </p:cNvSpPr>
            <p:nvPr/>
          </p:nvSpPr>
          <p:spPr bwMode="auto">
            <a:xfrm>
              <a:off x="5740416" y="3684591"/>
              <a:ext cx="1460521" cy="43077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200" b="1" dirty="0"/>
                <a:t>pristine</a:t>
              </a:r>
            </a:p>
          </p:txBody>
        </p:sp>
      </p:grp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09111" cy="5367338"/>
          </a:xfrm>
        </p:spPr>
        <p:txBody>
          <a:bodyPr/>
          <a:lstStyle/>
          <a:p>
            <a:r>
              <a:rPr lang="en-US" sz="2200" b="1" dirty="0" smtClean="0"/>
              <a:t>Wrinkling by interaction of dense ion induced surface layer and weakened UV modified </a:t>
            </a:r>
            <a:r>
              <a:rPr lang="en-US" sz="2200" b="1" dirty="0" err="1" smtClean="0"/>
              <a:t>photoresist</a:t>
            </a:r>
            <a:endParaRPr lang="en-US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Mechanism of Synergistic Roughness Formation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 bwMode="auto">
          <a:xfrm>
            <a:off x="3657600" y="4495800"/>
            <a:ext cx="7696200" cy="2819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381000" y="6324600"/>
            <a:ext cx="7848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l">
              <a:buFontTx/>
              <a:buAutoNum type="arabicParenR"/>
            </a:pPr>
            <a:r>
              <a:rPr lang="en-US" sz="1600" dirty="0" smtClean="0"/>
              <a:t>R. L. Bruce, et al., (2010);</a:t>
            </a:r>
            <a:endParaRPr lang="en-US" sz="1600" dirty="0"/>
          </a:p>
        </p:txBody>
      </p:sp>
      <p:grpSp>
        <p:nvGrpSpPr>
          <p:cNvPr id="6" name="Group 58"/>
          <p:cNvGrpSpPr>
            <a:grpSpLocks noChangeAspect="1"/>
          </p:cNvGrpSpPr>
          <p:nvPr/>
        </p:nvGrpSpPr>
        <p:grpSpPr>
          <a:xfrm>
            <a:off x="457200" y="3810000"/>
            <a:ext cx="3552882" cy="2133599"/>
            <a:chOff x="4608513" y="909569"/>
            <a:chExt cx="3635298" cy="2183092"/>
          </a:xfrm>
        </p:grpSpPr>
        <p:grpSp>
          <p:nvGrpSpPr>
            <p:cNvPr id="7" name="Group 31"/>
            <p:cNvGrpSpPr/>
            <p:nvPr/>
          </p:nvGrpSpPr>
          <p:grpSpPr>
            <a:xfrm>
              <a:off x="4608513" y="1128681"/>
              <a:ext cx="1927314" cy="1963980"/>
              <a:chOff x="9144000" y="966075"/>
              <a:chExt cx="1927314" cy="2566267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9144000" y="1858941"/>
                <a:ext cx="1927314" cy="94933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9144000" y="1566837"/>
                <a:ext cx="1927314" cy="29210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9144000" y="2741512"/>
                <a:ext cx="1927314" cy="79083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rot="5400000">
                <a:off x="8722924" y="1606230"/>
                <a:ext cx="1288181" cy="787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rot="5400000">
                <a:off x="10087984" y="1300046"/>
                <a:ext cx="667944" cy="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Arrow Connector 33"/>
            <p:cNvCxnSpPr/>
            <p:nvPr/>
          </p:nvCxnSpPr>
          <p:spPr>
            <a:xfrm rot="5400000" flipH="1" flipV="1">
              <a:off x="6525445" y="1658119"/>
              <a:ext cx="255592" cy="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 flipH="1" flipV="1">
              <a:off x="6288905" y="2150251"/>
              <a:ext cx="73026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762779" y="1493811"/>
              <a:ext cx="1409744" cy="36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h = 1.8 nm</a:t>
              </a:r>
              <a:endParaRPr lang="en-US" sz="16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62777" y="1931967"/>
              <a:ext cx="1481034" cy="346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h</a:t>
              </a:r>
              <a:r>
                <a:rPr lang="en-US" sz="1600" dirty="0" smtClean="0"/>
                <a:t> ≤ 200 nm</a:t>
              </a:r>
              <a:endParaRPr lang="en-US" sz="1600" dirty="0"/>
            </a:p>
          </p:txBody>
        </p:sp>
        <p:sp>
          <p:nvSpPr>
            <p:cNvPr id="47" name="TextBox 46"/>
            <p:cNvSpPr txBox="1"/>
            <p:nvPr/>
          </p:nvSpPr>
          <p:spPr>
            <a:xfrm rot="5400000">
              <a:off x="5609299" y="1156265"/>
              <a:ext cx="839799" cy="3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Ions</a:t>
              </a:r>
              <a:endParaRPr lang="en-US" sz="1600" dirty="0"/>
            </a:p>
          </p:txBody>
        </p:sp>
        <p:sp>
          <p:nvSpPr>
            <p:cNvPr id="48" name="TextBox 47"/>
            <p:cNvSpPr txBox="1"/>
            <p:nvPr/>
          </p:nvSpPr>
          <p:spPr>
            <a:xfrm rot="5400000">
              <a:off x="4555845" y="1156265"/>
              <a:ext cx="839799" cy="3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UV</a:t>
              </a:r>
              <a:endParaRPr lang="en-US" sz="16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814963" y="2151045"/>
              <a:ext cx="1898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E</a:t>
              </a:r>
              <a:r>
                <a:rPr lang="en-US" sz="1600" baseline="-25000" dirty="0" smtClean="0">
                  <a:solidFill>
                    <a:schemeClr val="bg1"/>
                  </a:solidFill>
                </a:rPr>
                <a:t>s</a:t>
              </a:r>
              <a:r>
                <a:rPr lang="en-US" sz="1600" dirty="0" smtClean="0">
                  <a:solidFill>
                    <a:schemeClr val="bg1"/>
                  </a:solidFill>
                </a:rPr>
                <a:t> ≈ 20-60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MPa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842416" y="1520387"/>
              <a:ext cx="1898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E</a:t>
              </a:r>
              <a:r>
                <a:rPr lang="en-US" sz="1600" baseline="-25000" dirty="0">
                  <a:solidFill>
                    <a:schemeClr val="bg1"/>
                  </a:solidFill>
                </a:rPr>
                <a:t>F</a:t>
              </a:r>
              <a:r>
                <a:rPr lang="en-US" sz="1600" dirty="0" smtClean="0">
                  <a:solidFill>
                    <a:schemeClr val="bg1"/>
                  </a:solidFill>
                </a:rPr>
                <a:t> ≈ 100 </a:t>
              </a:r>
              <a:r>
                <a:rPr lang="en-US" sz="1600" dirty="0" err="1">
                  <a:solidFill>
                    <a:schemeClr val="bg1"/>
                  </a:solidFill>
                </a:rPr>
                <a:t>G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Pa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64"/>
          <p:cNvGrpSpPr/>
          <p:nvPr/>
        </p:nvGrpSpPr>
        <p:grpSpPr>
          <a:xfrm>
            <a:off x="4697385" y="5656293"/>
            <a:ext cx="1168416" cy="338554"/>
            <a:chOff x="6799293" y="4232286"/>
            <a:chExt cx="1168416" cy="338554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6908832" y="4559315"/>
              <a:ext cx="530352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6799293" y="4232286"/>
              <a:ext cx="11684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250 nm</a:t>
              </a:r>
              <a:endParaRPr lang="en-US" sz="1600" dirty="0"/>
            </a:p>
          </p:txBody>
        </p:sp>
      </p:grpSp>
      <p:pic>
        <p:nvPicPr>
          <p:cNvPr id="66" name="Picture 1" descr="C:\Dominik\SRC\SRC review\schematic revised 102111.t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930856" y="1524000"/>
            <a:ext cx="3213144" cy="220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234889" y="1752600"/>
            <a:ext cx="5708711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Wingdings 2" pitchFamily="18" charset="2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Limitations in pattern fidelity</a:t>
            </a:r>
            <a:endParaRPr kumimoji="0" lang="en-US" sz="2200" b="1" i="0" u="none" strike="noStrike" kern="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UV modification, material dependent</a:t>
            </a:r>
            <a:r>
              <a:rPr lang="en-US" sz="2200" b="1" kern="0" baseline="30000" dirty="0" smtClean="0">
                <a:latin typeface="+mn-lt"/>
                <a:cs typeface="+mn-cs"/>
              </a:rPr>
              <a:t>1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Ion bombardment, material independent</a:t>
            </a:r>
            <a:r>
              <a:rPr lang="en-US" sz="2200" b="1" kern="0" baseline="30000" dirty="0" smtClean="0">
                <a:latin typeface="+mn-lt"/>
                <a:cs typeface="+mn-cs"/>
              </a:rPr>
              <a:t>1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Wingdings 2" pitchFamily="18" charset="2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Formation of compressive stress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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4191000" y="4800600"/>
            <a:ext cx="4727575" cy="1371600"/>
            <a:chOff x="4264223" y="5334000"/>
            <a:chExt cx="4727377" cy="1371600"/>
          </a:xfrm>
        </p:grpSpPr>
        <p:grpSp>
          <p:nvGrpSpPr>
            <p:cNvPr id="10" name="Group 4"/>
            <p:cNvGrpSpPr>
              <a:grpSpLocks/>
            </p:cNvGrpSpPr>
            <p:nvPr/>
          </p:nvGrpSpPr>
          <p:grpSpPr bwMode="auto">
            <a:xfrm>
              <a:off x="4572000" y="5943600"/>
              <a:ext cx="1397000" cy="762000"/>
              <a:chOff x="2971800" y="3124200"/>
              <a:chExt cx="1676400" cy="914400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2972022" y="3276600"/>
                <a:ext cx="1676329" cy="762000"/>
              </a:xfrm>
              <a:prstGeom prst="rect">
                <a:avLst/>
              </a:prstGeom>
              <a:solidFill>
                <a:srgbClr val="99FF3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972022" y="3124200"/>
                <a:ext cx="1676329" cy="152400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pic>
          <p:nvPicPr>
            <p:cNvPr id="39" name="Picture 3" descr="C:\Documents and Settings\rlbruce\My Documents\My Pictures\wavy.pn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351712" y="5791200"/>
              <a:ext cx="1449388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Right Arrow 39"/>
            <p:cNvSpPr/>
            <p:nvPr/>
          </p:nvSpPr>
          <p:spPr>
            <a:xfrm>
              <a:off x="6400909" y="6096000"/>
              <a:ext cx="533378" cy="381000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4343595" y="5943600"/>
              <a:ext cx="228590" cy="1524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2" name="Right Arrow 41"/>
            <p:cNvSpPr/>
            <p:nvPr/>
          </p:nvSpPr>
          <p:spPr>
            <a:xfrm flipH="1">
              <a:off x="5981826" y="5943600"/>
              <a:ext cx="228590" cy="1524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3" name="TextBox 36"/>
            <p:cNvSpPr txBox="1">
              <a:spLocks noChangeArrowheads="1"/>
            </p:cNvSpPr>
            <p:nvPr/>
          </p:nvSpPr>
          <p:spPr bwMode="auto">
            <a:xfrm>
              <a:off x="4849986" y="5711825"/>
              <a:ext cx="78578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stiff film</a:t>
              </a:r>
            </a:p>
          </p:txBody>
        </p:sp>
        <p:sp>
          <p:nvSpPr>
            <p:cNvPr id="44" name="TextBox 37"/>
            <p:cNvSpPr txBox="1">
              <a:spLocks noChangeArrowheads="1"/>
            </p:cNvSpPr>
            <p:nvPr/>
          </p:nvSpPr>
          <p:spPr bwMode="auto">
            <a:xfrm>
              <a:off x="4581710" y="6216650"/>
              <a:ext cx="135566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</a:rPr>
                <a:t>soft </a:t>
              </a:r>
              <a:r>
                <a:rPr lang="en-US" sz="1400" dirty="0" err="1">
                  <a:solidFill>
                    <a:schemeClr val="tx2"/>
                  </a:solidFill>
                </a:rPr>
                <a:t>underlayer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49" name="TextBox 38"/>
            <p:cNvSpPr txBox="1">
              <a:spLocks noChangeArrowheads="1"/>
            </p:cNvSpPr>
            <p:nvPr/>
          </p:nvSpPr>
          <p:spPr bwMode="auto">
            <a:xfrm rot="-5400000">
              <a:off x="4088004" y="6224594"/>
              <a:ext cx="657225" cy="304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stress</a:t>
              </a:r>
            </a:p>
          </p:txBody>
        </p:sp>
        <p:sp>
          <p:nvSpPr>
            <p:cNvPr id="50" name="TextBox 43"/>
            <p:cNvSpPr txBox="1">
              <a:spLocks noChangeArrowheads="1"/>
            </p:cNvSpPr>
            <p:nvPr/>
          </p:nvSpPr>
          <p:spPr bwMode="auto">
            <a:xfrm>
              <a:off x="6200892" y="5581650"/>
              <a:ext cx="914362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buckling</a:t>
              </a:r>
            </a:p>
            <a:p>
              <a:r>
                <a:rPr lang="en-US" sz="1400"/>
                <a:t>instability</a:t>
              </a:r>
            </a:p>
          </p:txBody>
        </p:sp>
        <p:sp>
          <p:nvSpPr>
            <p:cNvPr id="53" name="TextBox 44"/>
            <p:cNvSpPr txBox="1">
              <a:spLocks noChangeArrowheads="1"/>
            </p:cNvSpPr>
            <p:nvPr/>
          </p:nvSpPr>
          <p:spPr bwMode="auto">
            <a:xfrm>
              <a:off x="7581959" y="5334000"/>
              <a:ext cx="874676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>
                  <a:solidFill>
                    <a:schemeClr val="accent2"/>
                  </a:solidFill>
                </a:rPr>
                <a:t>wrinkling</a:t>
              </a:r>
            </a:p>
          </p:txBody>
        </p:sp>
        <p:sp>
          <p:nvSpPr>
            <p:cNvPr id="54" name="TextBox 45"/>
            <p:cNvSpPr txBox="1">
              <a:spLocks noChangeArrowheads="1"/>
            </p:cNvSpPr>
            <p:nvPr/>
          </p:nvSpPr>
          <p:spPr bwMode="auto">
            <a:xfrm>
              <a:off x="7653394" y="5559425"/>
              <a:ext cx="785779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stiff film</a:t>
              </a:r>
            </a:p>
          </p:txBody>
        </p:sp>
        <p:sp>
          <p:nvSpPr>
            <p:cNvPr id="55" name="TextBox 46"/>
            <p:cNvSpPr txBox="1">
              <a:spLocks noChangeArrowheads="1"/>
            </p:cNvSpPr>
            <p:nvPr/>
          </p:nvSpPr>
          <p:spPr bwMode="auto">
            <a:xfrm>
              <a:off x="7385117" y="6216650"/>
              <a:ext cx="1355669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</a:rPr>
                <a:t>soft </a:t>
              </a:r>
              <a:r>
                <a:rPr lang="en-US" sz="1400" dirty="0" err="1">
                  <a:solidFill>
                    <a:schemeClr val="tx2"/>
                  </a:solidFill>
                </a:rPr>
                <a:t>underlayer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56" name="Right Arrow 55"/>
            <p:cNvSpPr/>
            <p:nvPr/>
          </p:nvSpPr>
          <p:spPr>
            <a:xfrm>
              <a:off x="7124778" y="5943600"/>
              <a:ext cx="228590" cy="1524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7" name="Right Arrow 56"/>
            <p:cNvSpPr/>
            <p:nvPr/>
          </p:nvSpPr>
          <p:spPr>
            <a:xfrm flipH="1">
              <a:off x="8763010" y="5943600"/>
              <a:ext cx="228590" cy="1524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8" name="TextBox 53"/>
            <p:cNvSpPr txBox="1">
              <a:spLocks noChangeArrowheads="1"/>
            </p:cNvSpPr>
            <p:nvPr/>
          </p:nvSpPr>
          <p:spPr bwMode="auto">
            <a:xfrm rot="-5400000">
              <a:off x="6872362" y="6223007"/>
              <a:ext cx="657225" cy="3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stress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Plasma Pretreatment (PPT)</a:t>
            </a:r>
            <a:endParaRPr lang="en-US" dirty="0"/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029200" cy="5119687"/>
          </a:xfrm>
        </p:spPr>
        <p:txBody>
          <a:bodyPr/>
          <a:lstStyle/>
          <a:p>
            <a:r>
              <a:rPr lang="en-US" sz="2200" b="1" dirty="0" smtClean="0"/>
              <a:t>Plasma pretreatment</a:t>
            </a:r>
          </a:p>
          <a:p>
            <a:pPr lvl="1"/>
            <a:r>
              <a:rPr lang="en-US" sz="2000" b="1" dirty="0" smtClean="0"/>
              <a:t>UV plasma radiation reduces plane strain modulus E</a:t>
            </a:r>
            <a:r>
              <a:rPr lang="en-US" sz="2000" b="1" baseline="-25000" dirty="0" smtClean="0"/>
              <a:t>s</a:t>
            </a:r>
            <a:r>
              <a:rPr lang="en-US" sz="2000" b="1" dirty="0" smtClean="0"/>
              <a:t> (c</a:t>
            </a:r>
            <a:r>
              <a:rPr lang="en-US" sz="2000" b="1" dirty="0" smtClean="0">
                <a:sym typeface="Symbol" pitchFamily="18" charset="2"/>
              </a:rPr>
              <a:t>hain-</a:t>
            </a:r>
            <a:r>
              <a:rPr lang="en-US" sz="2000" b="1" dirty="0" err="1" smtClean="0">
                <a:sym typeface="Symbol" pitchFamily="18" charset="2"/>
              </a:rPr>
              <a:t>scissioning</a:t>
            </a:r>
            <a:r>
              <a:rPr lang="en-US" sz="2000" b="1" dirty="0" smtClean="0">
                <a:sym typeface="Symbol" pitchFamily="18" charset="2"/>
              </a:rPr>
              <a:t>) </a:t>
            </a:r>
            <a:r>
              <a:rPr lang="en-US" sz="2000" b="1" dirty="0" smtClean="0"/>
              <a:t>and </a:t>
            </a:r>
            <a:r>
              <a:rPr lang="en-US" sz="2000" b="1" dirty="0" err="1" smtClean="0"/>
              <a:t>densifies</a:t>
            </a:r>
            <a:r>
              <a:rPr lang="en-US" sz="2000" b="1" dirty="0" smtClean="0"/>
              <a:t> material without stress before actual PE</a:t>
            </a:r>
          </a:p>
          <a:p>
            <a:pPr lvl="1"/>
            <a:r>
              <a:rPr lang="en-US" sz="2000" b="1" dirty="0" smtClean="0"/>
              <a:t>Increased plasma etch durability</a:t>
            </a:r>
          </a:p>
          <a:p>
            <a:pPr lvl="1"/>
            <a:endParaRPr lang="en-US" sz="2000" b="1" dirty="0" smtClean="0"/>
          </a:p>
          <a:p>
            <a:pPr lvl="1"/>
            <a:endParaRPr lang="en-US" sz="2000" b="1" dirty="0" smtClean="0"/>
          </a:p>
          <a:p>
            <a:r>
              <a:rPr lang="en-US" sz="2200" b="1" dirty="0" smtClean="0">
                <a:sym typeface="Wingdings" pitchFamily="2" charset="2"/>
              </a:rPr>
              <a:t>Helium PPT:</a:t>
            </a:r>
          </a:p>
          <a:p>
            <a:pPr lvl="1"/>
            <a:r>
              <a:rPr lang="en-US" sz="2000" b="1" dirty="0" smtClean="0"/>
              <a:t>Helium, 100 </a:t>
            </a:r>
            <a:r>
              <a:rPr lang="en-US" sz="2000" b="1" dirty="0" err="1" smtClean="0"/>
              <a:t>mTorr</a:t>
            </a:r>
            <a:r>
              <a:rPr lang="en-US" sz="2000" b="1" dirty="0" smtClean="0"/>
              <a:t> pressure, 800 W source power, no bias (</a:t>
            </a:r>
            <a:r>
              <a:rPr lang="en-US" sz="2000" b="1" dirty="0" err="1" smtClean="0"/>
              <a:t>E</a:t>
            </a:r>
            <a:r>
              <a:rPr lang="en-US" sz="2000" b="1" baseline="-25000" dirty="0" err="1" smtClean="0"/>
              <a:t>ion</a:t>
            </a:r>
            <a:r>
              <a:rPr lang="en-US" sz="2000" b="1" dirty="0" smtClean="0"/>
              <a:t> ≤ 25 </a:t>
            </a:r>
            <a:r>
              <a:rPr lang="en-US" sz="2000" b="1" dirty="0" err="1" smtClean="0"/>
              <a:t>eV</a:t>
            </a:r>
            <a:r>
              <a:rPr lang="en-US" sz="2000" b="1" dirty="0" smtClean="0"/>
              <a:t>)</a:t>
            </a:r>
          </a:p>
          <a:p>
            <a:pPr lvl="1"/>
            <a:r>
              <a:rPr lang="en-US" sz="2000" b="1" dirty="0" smtClean="0">
                <a:sym typeface="Wingdings" pitchFamily="2" charset="2"/>
              </a:rPr>
              <a:t>Little ion crust</a:t>
            </a:r>
          </a:p>
          <a:p>
            <a:pPr lvl="1"/>
            <a:r>
              <a:rPr lang="en-US" sz="2000" b="1" dirty="0" smtClean="0">
                <a:sym typeface="Wingdings" pitchFamily="2" charset="2"/>
              </a:rPr>
              <a:t>More photons at low wavelengths (58.4 nm) than for </a:t>
            </a:r>
            <a:r>
              <a:rPr lang="en-US" sz="2000" b="1" dirty="0" err="1" smtClean="0">
                <a:sym typeface="Wingdings" pitchFamily="2" charset="2"/>
              </a:rPr>
              <a:t>Ar</a:t>
            </a:r>
            <a:r>
              <a:rPr lang="en-US" sz="2000" b="1" dirty="0" smtClean="0">
                <a:sym typeface="Wingdings" pitchFamily="2" charset="2"/>
              </a:rPr>
              <a:t> using high source power</a:t>
            </a:r>
          </a:p>
          <a:p>
            <a:pPr lvl="1"/>
            <a:endParaRPr lang="en-US" sz="2000" b="1" dirty="0" smtClean="0"/>
          </a:p>
          <a:p>
            <a:pPr lvl="1">
              <a:buNone/>
            </a:pPr>
            <a:endParaRPr lang="en-US" sz="2000" b="1" dirty="0" smtClean="0"/>
          </a:p>
          <a:p>
            <a:pPr lvl="1"/>
            <a:endParaRPr lang="en-US" sz="2000" b="1" dirty="0" smtClean="0">
              <a:sym typeface="Wingdings" pitchFamily="2" charset="2"/>
            </a:endParaRPr>
          </a:p>
        </p:txBody>
      </p:sp>
      <p:grpSp>
        <p:nvGrpSpPr>
          <p:cNvPr id="3" name="Group 12"/>
          <p:cNvGrpSpPr>
            <a:grpSpLocks noChangeAspect="1"/>
          </p:cNvGrpSpPr>
          <p:nvPr/>
        </p:nvGrpSpPr>
        <p:grpSpPr>
          <a:xfrm>
            <a:off x="5306155" y="914400"/>
            <a:ext cx="3837845" cy="2815703"/>
            <a:chOff x="5156208" y="2110330"/>
            <a:chExt cx="3389935" cy="2487086"/>
          </a:xfrm>
        </p:grpSpPr>
        <p:pic>
          <p:nvPicPr>
            <p:cNvPr id="19462" name="Picture 1" descr="C:\Dominik\SRC\SRC review\schematic revised 102111.tif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156208" y="2443149"/>
              <a:ext cx="3389935" cy="2154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776929" y="2114532"/>
              <a:ext cx="620721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He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00936" y="2110330"/>
              <a:ext cx="620721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Ar</a:t>
              </a:r>
              <a:endParaRPr lang="en-US" dirty="0"/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029200" y="3886200"/>
            <a:ext cx="3886200" cy="511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Plasma etch (PE):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5000"/>
              <a:buFontTx/>
              <a:buChar char="–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Argon, 20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mTorr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pressure, 200 W source power, -100 V bias (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E</a:t>
            </a:r>
            <a:r>
              <a:rPr kumimoji="0" lang="en-US" sz="20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ion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≤ 125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eV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5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  <a:sym typeface="Wingdings" pitchFamily="2" charset="2"/>
              </a:rPr>
              <a:t>Similar to typical fluorocarbon/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  <a:sym typeface="Wingdings" pitchFamily="2" charset="2"/>
              </a:rPr>
              <a:t>Ar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  <a:sym typeface="Wingdings" pitchFamily="2" charset="2"/>
              </a:rPr>
              <a:t/>
            </a:r>
            <a:b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  <a:sym typeface="Wingdings" pitchFamily="2" charset="2"/>
              </a:rPr>
            </a:b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  <a:sym typeface="Wingdings" pitchFamily="2" charset="2"/>
              </a:rPr>
              <a:t>pattern transfers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943600"/>
            <a:ext cx="48768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100" b="0" dirty="0" smtClean="0"/>
              <a:t>F. Weilnboeck et al, </a:t>
            </a:r>
          </a:p>
          <a:p>
            <a:pPr algn="l"/>
            <a:r>
              <a:rPr lang="en-US" sz="1100" b="0" dirty="0" err="1" smtClean="0"/>
              <a:t>Appl</a:t>
            </a:r>
            <a:r>
              <a:rPr lang="en-US" sz="1100" b="0" dirty="0" smtClean="0"/>
              <a:t> Phys </a:t>
            </a:r>
            <a:r>
              <a:rPr lang="en-US" sz="1100" b="0" dirty="0" err="1" smtClean="0"/>
              <a:t>Lett</a:t>
            </a:r>
            <a:r>
              <a:rPr lang="en-US" sz="1100" b="0" dirty="0" smtClean="0"/>
              <a:t> 99 (26), 261501 (2011). </a:t>
            </a:r>
            <a:endParaRPr lang="en-US" sz="11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Improvement of Trench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5867400" cy="502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b="1" dirty="0" smtClean="0"/>
              <a:t>While PE introduces significant roughness, PPT is not affecting surface morphology</a:t>
            </a:r>
          </a:p>
          <a:p>
            <a:pPr>
              <a:defRPr/>
            </a:pPr>
            <a:r>
              <a:rPr lang="en-US" sz="1800" b="1" dirty="0" smtClean="0"/>
              <a:t>For combined process, features and pattern free areas show strong reduction of surface roughness</a:t>
            </a:r>
          </a:p>
          <a:p>
            <a:pPr>
              <a:defRPr/>
            </a:pPr>
            <a:r>
              <a:rPr lang="en-US" sz="1800" b="1" dirty="0" smtClean="0"/>
              <a:t>FTIR shows significant change when applying the PPT before the PE :</a:t>
            </a:r>
          </a:p>
          <a:p>
            <a:pPr lvl="1">
              <a:defRPr/>
            </a:pPr>
            <a:r>
              <a:rPr lang="en-US" sz="1600" b="1" dirty="0" smtClean="0">
                <a:sym typeface="Wingdings" pitchFamily="2" charset="2"/>
              </a:rPr>
              <a:t>Bulk modification saturation similar to after PE</a:t>
            </a:r>
          </a:p>
          <a:p>
            <a:pPr lvl="1">
              <a:defRPr/>
            </a:pPr>
            <a:r>
              <a:rPr lang="en-US" sz="1600" b="1" dirty="0" smtClean="0">
                <a:sym typeface="Wingdings" pitchFamily="2" charset="2"/>
              </a:rPr>
              <a:t>Reduced oxygen content leads to increased etch resistivity</a:t>
            </a:r>
          </a:p>
          <a:p>
            <a:pPr>
              <a:defRPr/>
            </a:pPr>
            <a:r>
              <a:rPr lang="en-US" sz="2000" b="1" dirty="0" smtClean="0">
                <a:sym typeface="Wingdings" pitchFamily="2" charset="2"/>
              </a:rPr>
              <a:t>T</a:t>
            </a:r>
            <a:r>
              <a:rPr lang="en-US" sz="2000" b="1" dirty="0" smtClean="0"/>
              <a:t>otal changes of thickness</a:t>
            </a:r>
            <a:br>
              <a:rPr lang="en-US" sz="2000" b="1" dirty="0" smtClean="0"/>
            </a:br>
            <a:r>
              <a:rPr lang="en-US" sz="2000" b="1" dirty="0" smtClean="0"/>
              <a:t>comparable for short to</a:t>
            </a:r>
            <a:br>
              <a:rPr lang="en-US" sz="2000" b="1" dirty="0" smtClean="0"/>
            </a:br>
            <a:r>
              <a:rPr lang="en-US" sz="2000" b="1" dirty="0" smtClean="0"/>
              <a:t>medium PPT</a:t>
            </a:r>
          </a:p>
          <a:p>
            <a:pPr>
              <a:buNone/>
              <a:defRPr/>
            </a:pPr>
            <a:endParaRPr lang="en-US" sz="1800" b="1" dirty="0" smtClean="0"/>
          </a:p>
        </p:txBody>
      </p:sp>
      <p:pic>
        <p:nvPicPr>
          <p:cNvPr id="22532" name="Picture 12" descr="SEM 0812 1.t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67400" y="1143000"/>
            <a:ext cx="3203921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41" name="Object 6"/>
          <p:cNvGraphicFramePr>
            <a:graphicFrameLocks noChangeAspect="1"/>
          </p:cNvGraphicFramePr>
          <p:nvPr/>
        </p:nvGraphicFramePr>
        <p:xfrm>
          <a:off x="2743200" y="4083050"/>
          <a:ext cx="3368675" cy="277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83" name="Graph" r:id="rId5" imgW="612000" imgH="504720" progId="">
                  <p:embed/>
                </p:oleObj>
              </mc:Choice>
              <mc:Fallback>
                <p:oleObj name="Graph" r:id="rId5" imgW="612000" imgH="50472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083050"/>
                        <a:ext cx="3368675" cy="277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7475" y="3844930"/>
            <a:ext cx="5826125" cy="255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2D62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0" y="4343400"/>
            <a:ext cx="9144000" cy="5562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ym typeface="Wingdings" pitchFamily="2" charset="2"/>
              </a:rPr>
              <a:t>2-step process: </a:t>
            </a:r>
          </a:p>
          <a:p>
            <a:pPr lvl="1"/>
            <a:r>
              <a:rPr lang="en-US" sz="2000" b="1" dirty="0" smtClean="0">
                <a:sym typeface="Wingdings" pitchFamily="2" charset="2"/>
              </a:rPr>
              <a:t> </a:t>
            </a:r>
            <a:r>
              <a:rPr lang="en-US" sz="2000" b="1" dirty="0" smtClean="0"/>
              <a:t>Extended He PPT (VUV-induced scission of polymer </a:t>
            </a:r>
            <a:r>
              <a:rPr lang="en-US" sz="2000" b="1" dirty="0" smtClean="0">
                <a:sym typeface="Wingdings" pitchFamily="2" charset="2"/>
              </a:rPr>
              <a:t>to ~150 nm)</a:t>
            </a:r>
          </a:p>
          <a:p>
            <a:pPr lvl="1"/>
            <a:r>
              <a:rPr lang="en-US" sz="2000" b="1" dirty="0" err="1" smtClean="0">
                <a:sym typeface="Wingdings" pitchFamily="2" charset="2"/>
              </a:rPr>
              <a:t>Ar</a:t>
            </a:r>
            <a:r>
              <a:rPr lang="en-US" sz="2000" b="1" dirty="0" smtClean="0">
                <a:sym typeface="Wingdings" pitchFamily="2" charset="2"/>
              </a:rPr>
              <a:t> plasma – ion induced formation of dense surface layer</a:t>
            </a:r>
          </a:p>
          <a:p>
            <a:r>
              <a:rPr lang="en-US" sz="2400" b="1" dirty="0" smtClean="0">
                <a:sym typeface="Wingdings" pitchFamily="2" charset="2"/>
              </a:rPr>
              <a:t>SEM shows that the blisters are hollow and the delaminated layer is the ion crust</a:t>
            </a:r>
          </a:p>
          <a:p>
            <a:pPr>
              <a:buFont typeface="Wingdings" pitchFamily="2" charset="2"/>
              <a:buChar char="è"/>
            </a:pPr>
            <a:r>
              <a:rPr lang="en-US" b="1" dirty="0" smtClean="0">
                <a:sym typeface="Wingdings" pitchFamily="2" charset="2"/>
              </a:rPr>
              <a:t>The underlying mechanism leading to blisters is buckle </a:t>
            </a:r>
            <a:r>
              <a:rPr lang="en-US" b="1" dirty="0" err="1" smtClean="0">
                <a:sym typeface="Wingdings" pitchFamily="2" charset="2"/>
              </a:rPr>
              <a:t>delamination</a:t>
            </a:r>
            <a:endParaRPr lang="en-US" b="1" dirty="0" smtClean="0">
              <a:sym typeface="Wingdings" pitchFamily="2" charset="2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0" y="1"/>
            <a:ext cx="9144000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 kern="0" dirty="0" smtClean="0">
                <a:solidFill>
                  <a:srgbClr val="0000FF"/>
                </a:solidFill>
                <a:latin typeface="+mj-lt"/>
                <a:ea typeface="+mj-ea"/>
                <a:cs typeface="Calibri" pitchFamily="34" charset="0"/>
              </a:rPr>
              <a:t>Blister Formation</a:t>
            </a:r>
            <a:endParaRPr lang="en-US" sz="3200" b="1" kern="0" dirty="0">
              <a:solidFill>
                <a:srgbClr val="0000FF"/>
              </a:solidFill>
              <a:latin typeface="+mj-lt"/>
              <a:ea typeface="+mj-ea"/>
              <a:cs typeface="Calibri" pitchFamily="34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228600" y="1066800"/>
            <a:ext cx="8534400" cy="3615154"/>
            <a:chOff x="228600" y="2514600"/>
            <a:chExt cx="8534400" cy="3615154"/>
          </a:xfrm>
        </p:grpSpPr>
        <p:pic>
          <p:nvPicPr>
            <p:cNvPr id="8202" name="Picture 3" descr="C:\Users\Florian\Desktop\SRC project\patterns\SRC-UMD-3-images\SRC407_12.tif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572000" y="2514600"/>
              <a:ext cx="4191000" cy="314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4" name="TextBox 20"/>
            <p:cNvSpPr txBox="1">
              <a:spLocks noChangeArrowheads="1"/>
            </p:cNvSpPr>
            <p:nvPr/>
          </p:nvSpPr>
          <p:spPr bwMode="auto">
            <a:xfrm>
              <a:off x="3200400" y="5791200"/>
              <a:ext cx="215475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/>
                <a:t>Cross-section SEM:</a:t>
              </a:r>
              <a:endParaRPr lang="en-US" sz="1600" b="1" dirty="0"/>
            </a:p>
          </p:txBody>
        </p:sp>
        <p:pic>
          <p:nvPicPr>
            <p:cNvPr id="8212" name="Picture 2" descr="C:\Users\Florian\Desktop\SRC project\patterns\SRC-UMD-3-images\SRC407_19.tif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28600" y="2514600"/>
              <a:ext cx="4191000" cy="314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 noChangeAspect="1"/>
          </p:cNvGrpSpPr>
          <p:nvPr/>
        </p:nvGrpSpPr>
        <p:grpSpPr>
          <a:xfrm>
            <a:off x="0" y="1219200"/>
            <a:ext cx="9236892" cy="5638800"/>
            <a:chOff x="2590800" y="4400550"/>
            <a:chExt cx="3276600" cy="2000250"/>
          </a:xfrm>
        </p:grpSpPr>
        <p:pic>
          <p:nvPicPr>
            <p:cNvPr id="9" name="Picture 6" descr="C:\Dominik\SRC\Bubbling\SEM\JSR_PICS\JSR25B-17.tif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590800" y="4400550"/>
              <a:ext cx="3276600" cy="1924050"/>
            </a:xfrm>
            <a:prstGeom prst="rect">
              <a:avLst/>
            </a:prstGeom>
            <a:noFill/>
          </p:spPr>
        </p:pic>
        <p:pic>
          <p:nvPicPr>
            <p:cNvPr id="10" name="Picture 6" descr="C:\Dominik\SRC\Bubbling\SEM\JSR_PICS\JSR25B-17.tif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590800" y="6096000"/>
              <a:ext cx="3276600" cy="304800"/>
            </a:xfrm>
            <a:prstGeom prst="rect">
              <a:avLst/>
            </a:prstGeom>
            <a:noFill/>
          </p:spPr>
        </p:pic>
      </p:grpSp>
      <p:sp>
        <p:nvSpPr>
          <p:cNvPr id="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68363"/>
          </a:xfrm>
        </p:spPr>
        <p:txBody>
          <a:bodyPr/>
          <a:lstStyle/>
          <a:p>
            <a:pPr eaLnBrk="1" hangingPunct="1"/>
            <a:r>
              <a:rPr lang="en-US" dirty="0" smtClean="0"/>
              <a:t>Formation of ~ 1nm Thick Carbon Films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25146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Surface under the blister appears to be completely smooth</a:t>
            </a:r>
          </a:p>
          <a:p>
            <a:pPr algn="r"/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TEM Analysis</a:t>
            </a:r>
          </a:p>
        </p:txBody>
      </p:sp>
      <p:pic>
        <p:nvPicPr>
          <p:cNvPr id="18435" name="Picture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762000"/>
            <a:ext cx="2971800" cy="198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0" y="2895600"/>
            <a:ext cx="3124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Diffraction patterns characteristic of amorphous C with </a:t>
            </a:r>
            <a:r>
              <a:rPr lang="en-US" sz="2400" dirty="0" smtClean="0"/>
              <a:t>weak </a:t>
            </a:r>
            <a:r>
              <a:rPr lang="en-US" sz="2400" dirty="0"/>
              <a:t>rings</a:t>
            </a:r>
            <a:r>
              <a:rPr lang="en-US" dirty="0"/>
              <a:t>. 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74206" y="838200"/>
            <a:ext cx="377120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429000" y="3352800"/>
            <a:ext cx="525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Image from a very thin layer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62400" y="4164630"/>
            <a:ext cx="4038601" cy="269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0" y="6027738"/>
            <a:ext cx="4191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Image showing several layers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Electron Energy Loss Spectra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874713" y="838200"/>
            <a:ext cx="6858000" cy="2493963"/>
            <a:chOff x="762000" y="1143000"/>
            <a:chExt cx="6858000" cy="2739946"/>
          </a:xfrm>
        </p:grpSpPr>
        <p:pic>
          <p:nvPicPr>
            <p:cNvPr id="20491" name="Picture 4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62000" y="1143000"/>
              <a:ext cx="6858000" cy="2739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2" name="TextBox 5"/>
            <p:cNvSpPr txBox="1">
              <a:spLocks noChangeArrowheads="1"/>
            </p:cNvSpPr>
            <p:nvPr/>
          </p:nvSpPr>
          <p:spPr bwMode="auto">
            <a:xfrm>
              <a:off x="4191000" y="1429294"/>
              <a:ext cx="2438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Low  energy Loss spectrum </a:t>
              </a:r>
            </a:p>
          </p:txBody>
        </p:sp>
        <p:sp>
          <p:nvSpPr>
            <p:cNvPr id="20493" name="TextBox 6"/>
            <p:cNvSpPr txBox="1">
              <a:spLocks noChangeArrowheads="1"/>
            </p:cNvSpPr>
            <p:nvPr/>
          </p:nvSpPr>
          <p:spPr bwMode="auto">
            <a:xfrm>
              <a:off x="2324100" y="2057259"/>
              <a:ext cx="1828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C-plasma energy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2362200" y="2703950"/>
              <a:ext cx="304800" cy="5354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484" name="Picture 1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7175" y="3505200"/>
            <a:ext cx="4286250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14"/>
          <p:cNvSpPr txBox="1">
            <a:spLocks noChangeArrowheads="1"/>
          </p:cNvSpPr>
          <p:nvPr/>
        </p:nvSpPr>
        <p:spPr bwMode="auto">
          <a:xfrm>
            <a:off x="2265363" y="5094288"/>
            <a:ext cx="2438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C-K edge area 1</a:t>
            </a:r>
          </a:p>
        </p:txBody>
      </p:sp>
      <p:pic>
        <p:nvPicPr>
          <p:cNvPr id="20486" name="Picture 15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56113" y="3505200"/>
            <a:ext cx="4635500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16"/>
          <p:cNvSpPr txBox="1">
            <a:spLocks noChangeArrowheads="1"/>
          </p:cNvSpPr>
          <p:nvPr/>
        </p:nvSpPr>
        <p:spPr bwMode="auto">
          <a:xfrm>
            <a:off x="6248400" y="5106988"/>
            <a:ext cx="2438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C-K edge area 2</a:t>
            </a:r>
          </a:p>
        </p:txBody>
      </p:sp>
      <p:sp>
        <p:nvSpPr>
          <p:cNvPr id="20488" name="TextBox 17"/>
          <p:cNvSpPr txBox="1">
            <a:spLocks noChangeArrowheads="1"/>
          </p:cNvSpPr>
          <p:nvPr/>
        </p:nvSpPr>
        <p:spPr bwMode="auto">
          <a:xfrm>
            <a:off x="0" y="6073775"/>
            <a:ext cx="9144000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Pre-peak at 284 eV in C-K edge spectra characteristic of C with sp2 bonding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38200" y="4038600"/>
            <a:ext cx="228600" cy="890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256213" y="4019550"/>
            <a:ext cx="228600" cy="890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11430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24400" y="11430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1404938" y="5257800"/>
            <a:ext cx="1790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ZLP image</a:t>
            </a:r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5638800" y="5326063"/>
            <a:ext cx="251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C-K edge map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533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Energy Filtered TEM Images (EFTEM)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85800" y="6027003"/>
            <a:ext cx="708660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The C-K edge map shows the regions of the ZLP image  with high C </a:t>
            </a:r>
            <a:r>
              <a:rPr lang="en-US" sz="2400" dirty="0" smtClean="0"/>
              <a:t>content, uniform in this image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Mechanistic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495800" cy="5211763"/>
          </a:xfrm>
        </p:spPr>
        <p:txBody>
          <a:bodyPr/>
          <a:lstStyle/>
          <a:p>
            <a:r>
              <a:rPr lang="en-US" sz="2200" b="1" dirty="0" smtClean="0"/>
              <a:t>PPT provides large photon flux that causes scission deep in specific polymer materials</a:t>
            </a:r>
          </a:p>
          <a:p>
            <a:pPr lvl="1"/>
            <a:r>
              <a:rPr lang="en-US" sz="2000" b="1" dirty="0" smtClean="0"/>
              <a:t>Products can escape close to the surface (substrate at 10 C here)</a:t>
            </a:r>
          </a:p>
          <a:p>
            <a:pPr lvl="1"/>
            <a:r>
              <a:rPr lang="en-US" sz="2000" b="1" dirty="0" smtClean="0"/>
              <a:t>At large depths, scission products are produced for long PPT times that cannot escape</a:t>
            </a:r>
          </a:p>
          <a:p>
            <a:pPr lvl="1"/>
            <a:r>
              <a:rPr lang="en-US" sz="2000" b="1" dirty="0" smtClean="0"/>
              <a:t>During the 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ion dominated plasma process step they are trapped by the ion crust layer and can produce buckling instability</a:t>
            </a:r>
          </a:p>
        </p:txBody>
      </p:sp>
      <p:pic>
        <p:nvPicPr>
          <p:cNvPr id="4" name="Picture 9" descr="C:\Documents and Settings\rlbruce\My Documents\My Pictures\uv-ions in plasma 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7572" y="914400"/>
            <a:ext cx="4646428" cy="4343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95800" y="5410200"/>
            <a:ext cx="464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Conventional plasma process </a:t>
            </a:r>
            <a:r>
              <a:rPr lang="en-US" sz="2200" b="1" kern="0" dirty="0" smtClean="0">
                <a:latin typeface="+mn-lt"/>
                <a:cs typeface="+mn-cs"/>
              </a:rPr>
              <a:t>provides a too small UV/ion flux ratio to observe this phenomenon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1646238"/>
            <a:ext cx="91440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endParaRPr lang="en-US" altLang="zh-CN" sz="120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Acknowledgements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458200" cy="53641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err="1" smtClean="0"/>
              <a:t>Nanoscale</a:t>
            </a:r>
            <a:r>
              <a:rPr lang="en-US" b="1" dirty="0" smtClean="0"/>
              <a:t> graphitic film</a:t>
            </a:r>
          </a:p>
          <a:p>
            <a:pPr eaLnBrk="1" hangingPunct="1"/>
            <a:r>
              <a:rPr lang="en-US" dirty="0" smtClean="0"/>
              <a:t>D. Metzler, F. Weilnboeck, N. Fox-Lyon, Prof. L. Salamanca-Riba  (UMD)</a:t>
            </a:r>
          </a:p>
          <a:p>
            <a:pPr eaLnBrk="1" hangingPunct="1"/>
            <a:r>
              <a:rPr lang="en-US" dirty="0" smtClean="0"/>
              <a:t>R. Bruce, S. Engelmann (IBM Research)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b="1" dirty="0" smtClean="0"/>
              <a:t>Atomic Layer Etching</a:t>
            </a:r>
          </a:p>
          <a:p>
            <a:pPr eaLnBrk="1" hangingPunct="1"/>
            <a:r>
              <a:rPr lang="en-US" dirty="0" smtClean="0"/>
              <a:t>D. Metzler, C. Li (UMD)</a:t>
            </a:r>
          </a:p>
          <a:p>
            <a:pPr eaLnBrk="1" hangingPunct="1"/>
            <a:r>
              <a:rPr lang="en-US" dirty="0" smtClean="0"/>
              <a:t>S. Engelmann, R. Bruce, E. Joseph (IBM Research)</a:t>
            </a:r>
          </a:p>
          <a:p>
            <a:pPr eaLnBrk="1" hangingPunct="1">
              <a:buNone/>
            </a:pPr>
            <a:r>
              <a:rPr lang="en-US" b="1" dirty="0" smtClean="0"/>
              <a:t>Deactivation of harmful </a:t>
            </a:r>
            <a:r>
              <a:rPr lang="en-US" b="1" dirty="0" err="1" smtClean="0"/>
              <a:t>biomolecules</a:t>
            </a:r>
            <a:r>
              <a:rPr lang="en-US" b="1" dirty="0" smtClean="0"/>
              <a:t> using atmospheric pressure plasma </a:t>
            </a:r>
          </a:p>
          <a:p>
            <a:pPr eaLnBrk="1" hangingPunct="1"/>
            <a:r>
              <a:rPr lang="en-US" dirty="0" smtClean="0"/>
              <a:t>E. Bartis, A. Knoll, P. Luan, C. Hart, N. Fox-Lyon, Prof. J. Seog (UMD)</a:t>
            </a:r>
          </a:p>
          <a:p>
            <a:pPr eaLnBrk="1" hangingPunct="1"/>
            <a:r>
              <a:rPr lang="en-US" dirty="0" smtClean="0"/>
              <a:t>T.-Y. Chung, H.-W. Chang, Prof. D.B. Graves (UC Berkeley)</a:t>
            </a:r>
          </a:p>
          <a:p>
            <a:pPr eaLnBrk="1" hangingPunct="1"/>
            <a:r>
              <a:rPr lang="en-US" dirty="0" smtClean="0"/>
              <a:t>Profs. I.V. Adamovich and W.R. Lempert (OSU), E. Raitses (PPPL)</a:t>
            </a:r>
          </a:p>
          <a:p>
            <a:pPr eaLnBrk="1" hangingPunct="1">
              <a:buNone/>
            </a:pPr>
            <a:r>
              <a:rPr lang="en-US" b="1" dirty="0" smtClean="0"/>
              <a:t>Funding</a:t>
            </a:r>
          </a:p>
          <a:p>
            <a:pPr eaLnBrk="1" hangingPunct="1"/>
            <a:r>
              <a:rPr lang="en-US" dirty="0" smtClean="0"/>
              <a:t>Semiconductor Research Corporation, NSF (DMR-0705953)</a:t>
            </a:r>
          </a:p>
          <a:p>
            <a:pPr eaLnBrk="1" hangingPunct="1"/>
            <a:r>
              <a:rPr lang="en-US" dirty="0" smtClean="0"/>
              <a:t>National Science Foundation (CBET-1134273; PHY-1004256)</a:t>
            </a:r>
          </a:p>
          <a:p>
            <a:pPr eaLnBrk="1" hangingPunct="1"/>
            <a:r>
              <a:rPr lang="en-US" dirty="0" smtClean="0"/>
              <a:t>US Department of Energy Office of Fusion Energy Sciences   (DE-SC0005105; DE-SC0001939)</a:t>
            </a:r>
            <a:endParaRPr lang="en-US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 lvl="1" eaLnBrk="1" hangingPunct="1">
              <a:lnSpc>
                <a:spcPct val="80000"/>
              </a:lnSpc>
            </a:pPr>
            <a:endParaRPr lang="en-US" sz="1600" b="1" dirty="0" smtClean="0"/>
          </a:p>
          <a:p>
            <a:pPr eaLnBrk="1" hangingPunct="1">
              <a:lnSpc>
                <a:spcPct val="80000"/>
              </a:lnSpc>
            </a:pPr>
            <a:endParaRPr lang="en-US" sz="1800" b="1" dirty="0" smtClean="0"/>
          </a:p>
          <a:p>
            <a:pPr lvl="1" eaLnBrk="1" hangingPunct="1">
              <a:lnSpc>
                <a:spcPct val="80000"/>
              </a:lnSpc>
            </a:pPr>
            <a:endParaRPr lang="en-US" sz="1600" b="1" dirty="0" smtClean="0"/>
          </a:p>
          <a:p>
            <a:pPr eaLnBrk="1" hangingPunct="1">
              <a:lnSpc>
                <a:spcPct val="80000"/>
              </a:lnSpc>
            </a:pPr>
            <a:endParaRPr lang="en-US" sz="1800" b="1" dirty="0" smtClean="0"/>
          </a:p>
          <a:p>
            <a:pPr eaLnBrk="1" hangingPunct="1">
              <a:lnSpc>
                <a:spcPct val="80000"/>
              </a:lnSpc>
            </a:pPr>
            <a:endParaRPr lang="en-US" sz="1800" b="1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auto">
          <a:xfrm>
            <a:off x="304800" y="1066800"/>
            <a:ext cx="8610600" cy="2590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10400" y="1600200"/>
            <a:ext cx="129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86600" y="1270000"/>
            <a:ext cx="1003300" cy="939800"/>
            <a:chOff x="816" y="1040"/>
            <a:chExt cx="632" cy="592"/>
          </a:xfrm>
        </p:grpSpPr>
        <p:sp>
          <p:nvSpPr>
            <p:cNvPr id="3086" name="Text Box 5"/>
            <p:cNvSpPr txBox="1">
              <a:spLocks noChangeArrowheads="1"/>
            </p:cNvSpPr>
            <p:nvPr/>
          </p:nvSpPr>
          <p:spPr bwMode="auto">
            <a:xfrm>
              <a:off x="1008" y="1040"/>
              <a:ext cx="2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Ar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248" y="1200"/>
              <a:ext cx="200" cy="432"/>
              <a:chOff x="1296" y="2880"/>
              <a:chExt cx="200" cy="432"/>
            </a:xfrm>
          </p:grpSpPr>
          <p:sp>
            <p:nvSpPr>
              <p:cNvPr id="3094" name="Line 7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" name="Text Box 8"/>
              <p:cNvSpPr txBox="1">
                <a:spLocks noChangeArrowheads="1"/>
              </p:cNvSpPr>
              <p:nvPr/>
            </p:nvSpPr>
            <p:spPr bwMode="auto">
              <a:xfrm>
                <a:off x="1296" y="2880"/>
                <a:ext cx="20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+</a:t>
                </a: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008" y="1200"/>
              <a:ext cx="200" cy="432"/>
              <a:chOff x="1296" y="2880"/>
              <a:chExt cx="200" cy="432"/>
            </a:xfrm>
          </p:grpSpPr>
          <p:sp>
            <p:nvSpPr>
              <p:cNvPr id="3092" name="Line 10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" name="Text Box 11"/>
              <p:cNvSpPr txBox="1">
                <a:spLocks noChangeArrowheads="1"/>
              </p:cNvSpPr>
              <p:nvPr/>
            </p:nvSpPr>
            <p:spPr bwMode="auto">
              <a:xfrm>
                <a:off x="1296" y="2880"/>
                <a:ext cx="20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+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816" y="1200"/>
              <a:ext cx="200" cy="432"/>
              <a:chOff x="1296" y="2880"/>
              <a:chExt cx="200" cy="432"/>
            </a:xfrm>
          </p:grpSpPr>
          <p:sp>
            <p:nvSpPr>
              <p:cNvPr id="3090" name="Line 13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" name="Text Box 14"/>
              <p:cNvSpPr txBox="1">
                <a:spLocks noChangeArrowheads="1"/>
              </p:cNvSpPr>
              <p:nvPr/>
            </p:nvSpPr>
            <p:spPr bwMode="auto">
              <a:xfrm>
                <a:off x="1296" y="2880"/>
                <a:ext cx="20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+</a:t>
                </a:r>
              </a:p>
            </p:txBody>
          </p:sp>
        </p:grpSp>
      </p:grpSp>
      <p:pic>
        <p:nvPicPr>
          <p:cNvPr id="3076" name="Picture 15"/>
          <p:cNvPicPr>
            <a:picLocks noChangeAspect="1" noChangeArrowheads="1"/>
          </p:cNvPicPr>
          <p:nvPr/>
        </p:nvPicPr>
        <p:blipFill>
          <a:blip r:embed="rId4" cstate="screen"/>
          <a:srcRect l="47826" t="20126" r="32610" b="24529"/>
          <a:stretch>
            <a:fillRect/>
          </a:stretch>
        </p:blipFill>
        <p:spPr bwMode="auto">
          <a:xfrm>
            <a:off x="4724400" y="1676400"/>
            <a:ext cx="137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6"/>
          <p:cNvPicPr>
            <a:picLocks noChangeAspect="1" noChangeArrowheads="1"/>
          </p:cNvPicPr>
          <p:nvPr/>
        </p:nvPicPr>
        <p:blipFill>
          <a:blip r:embed="rId4" cstate="screen"/>
          <a:srcRect l="26086" t="22641" r="56522" b="32076"/>
          <a:stretch>
            <a:fillRect/>
          </a:stretch>
        </p:blipFill>
        <p:spPr bwMode="auto">
          <a:xfrm>
            <a:off x="2743200" y="175260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7"/>
          <p:cNvPicPr>
            <a:picLocks noChangeAspect="1" noChangeArrowheads="1"/>
          </p:cNvPicPr>
          <p:nvPr/>
        </p:nvPicPr>
        <p:blipFill>
          <a:blip r:embed="rId4" cstate="screen"/>
          <a:srcRect l="1086" t="17610" r="81522" b="24529"/>
          <a:stretch>
            <a:fillRect/>
          </a:stretch>
        </p:blipFill>
        <p:spPr bwMode="auto">
          <a:xfrm>
            <a:off x="533400" y="1600200"/>
            <a:ext cx="1219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18"/>
          <p:cNvSpPr>
            <a:spLocks noChangeArrowheads="1"/>
          </p:cNvSpPr>
          <p:nvPr/>
        </p:nvSpPr>
        <p:spPr bwMode="auto">
          <a:xfrm>
            <a:off x="2133600" y="1219200"/>
            <a:ext cx="6477000" cy="25146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Line 19"/>
          <p:cNvSpPr>
            <a:spLocks noChangeShapeType="1"/>
          </p:cNvSpPr>
          <p:nvPr/>
        </p:nvSpPr>
        <p:spPr bwMode="auto">
          <a:xfrm>
            <a:off x="3962400" y="2743200"/>
            <a:ext cx="762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1" name="Line 20"/>
          <p:cNvSpPr>
            <a:spLocks noChangeShapeType="1"/>
          </p:cNvSpPr>
          <p:nvPr/>
        </p:nvSpPr>
        <p:spPr bwMode="auto">
          <a:xfrm>
            <a:off x="6172200" y="2743200"/>
            <a:ext cx="762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3" name="Text Box 23"/>
          <p:cNvSpPr txBox="1">
            <a:spLocks noChangeArrowheads="1"/>
          </p:cNvSpPr>
          <p:nvPr/>
        </p:nvSpPr>
        <p:spPr bwMode="auto">
          <a:xfrm>
            <a:off x="609600" y="3048000"/>
            <a:ext cx="10017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Substrate</a:t>
            </a:r>
          </a:p>
        </p:txBody>
      </p:sp>
      <p:sp>
        <p:nvSpPr>
          <p:cNvPr id="3084" name="Text Box 24"/>
          <p:cNvSpPr txBox="1">
            <a:spLocks noChangeArrowheads="1"/>
          </p:cNvSpPr>
          <p:nvPr/>
        </p:nvSpPr>
        <p:spPr bwMode="auto">
          <a:xfrm>
            <a:off x="7086600" y="3048000"/>
            <a:ext cx="10017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Substrate</a:t>
            </a:r>
          </a:p>
        </p:txBody>
      </p:sp>
      <p:sp>
        <p:nvSpPr>
          <p:cNvPr id="3085" name="Text Box 26"/>
          <p:cNvSpPr txBox="1">
            <a:spLocks noChangeArrowheads="1"/>
          </p:cNvSpPr>
          <p:nvPr/>
        </p:nvSpPr>
        <p:spPr bwMode="auto">
          <a:xfrm>
            <a:off x="4572000" y="1905000"/>
            <a:ext cx="1676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Adsorbed Layer 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Layer Etching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457200" y="3810001"/>
            <a:ext cx="8229600" cy="1524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ja-JP" b="1" dirty="0" smtClean="0">
                <a:solidFill>
                  <a:srgbClr val="000000"/>
                </a:solidFill>
                <a:ea typeface="MS Mincho" pitchFamily="49" charset="-128"/>
                <a:cs typeface="Arial" pitchFamily="34" charset="0"/>
              </a:rPr>
              <a:t>Surface modification step (adsorption, short deposition, etc)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b="1" dirty="0" smtClean="0">
                <a:solidFill>
                  <a:srgbClr val="000000"/>
                </a:solidFill>
                <a:ea typeface="MS Mincho" pitchFamily="49" charset="-128"/>
                <a:cs typeface="Arial" pitchFamily="34" charset="0"/>
              </a:rPr>
              <a:t>Low energy </a:t>
            </a:r>
            <a:r>
              <a:rPr lang="en-US" altLang="ja-JP" b="1" dirty="0" err="1" smtClean="0">
                <a:solidFill>
                  <a:srgbClr val="000000"/>
                </a:solidFill>
                <a:ea typeface="MS Mincho" pitchFamily="49" charset="-128"/>
                <a:cs typeface="Arial" pitchFamily="34" charset="0"/>
              </a:rPr>
              <a:t>Ar</a:t>
            </a:r>
            <a:r>
              <a:rPr lang="en-US" altLang="ja-JP" b="1" dirty="0" smtClean="0">
                <a:solidFill>
                  <a:srgbClr val="000000"/>
                </a:solidFill>
                <a:ea typeface="MS Mincho" pitchFamily="49" charset="-128"/>
                <a:cs typeface="Arial" pitchFamily="34" charset="0"/>
              </a:rPr>
              <a:t> ion bombardment for selective removal of reacted region</a:t>
            </a:r>
          </a:p>
          <a:p>
            <a:pPr>
              <a:buNone/>
            </a:pPr>
            <a:r>
              <a:rPr lang="en-US" altLang="ja-JP" b="1" dirty="0" smtClean="0">
                <a:solidFill>
                  <a:srgbClr val="000000"/>
                </a:solidFill>
                <a:ea typeface="MS Mincho" pitchFamily="49" charset="-128"/>
                <a:cs typeface="Arial" pitchFamily="34" charset="0"/>
              </a:rPr>
              <a:t>Overall etch depth is controlled by number of ALE cycles</a:t>
            </a:r>
          </a:p>
          <a:p>
            <a:pPr>
              <a:buNone/>
            </a:pPr>
            <a:endParaRPr lang="en-US" altLang="ja-JP" b="1" dirty="0" smtClean="0">
              <a:solidFill>
                <a:srgbClr val="000000"/>
              </a:solidFill>
              <a:ea typeface="MS Mincho" pitchFamily="49" charset="-128"/>
              <a:cs typeface="Arial" pitchFamily="34" charset="0"/>
            </a:endParaRPr>
          </a:p>
          <a:p>
            <a:pPr>
              <a:buNone/>
            </a:pPr>
            <a:r>
              <a:rPr lang="en-US" b="1" dirty="0" smtClean="0"/>
              <a:t>Self-limitation requires: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Insignificant physical sputtering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Negligible spontaneous chemical etching</a:t>
            </a:r>
          </a:p>
          <a:p>
            <a:pPr>
              <a:buNone/>
            </a:pPr>
            <a:endParaRPr lang="en-US" altLang="ja-JP" b="1" dirty="0" smtClean="0">
              <a:solidFill>
                <a:srgbClr val="000000"/>
              </a:solidFill>
              <a:ea typeface="MS Mincho" pitchFamily="49" charset="-128"/>
              <a:cs typeface="Arial" pitchFamily="34" charset="0"/>
            </a:endParaRP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5900" y="1089025"/>
            <a:ext cx="694848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215900" y="5716588"/>
            <a:ext cx="39243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b="1" kern="0" dirty="0">
                <a:latin typeface="Arial" pitchFamily="34" charset="0"/>
                <a:cs typeface="Arial" pitchFamily="34" charset="0"/>
              </a:rPr>
              <a:t>Crystalline SiO</a:t>
            </a:r>
            <a:r>
              <a:rPr lang="en-US" sz="2000" b="1" kern="0" baseline="-25000" dirty="0">
                <a:latin typeface="Arial" pitchFamily="34" charset="0"/>
                <a:cs typeface="Arial" pitchFamily="34" charset="0"/>
              </a:rPr>
              <a:t>2</a:t>
            </a:r>
            <a:endParaRPr lang="en-US" sz="2000" b="1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8263" y="836613"/>
            <a:ext cx="38163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2875" y="152400"/>
            <a:ext cx="8821738" cy="7207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 Molecular Dynamics Investigation of Fluorocarbon Based Layer-by-Layer Etching of Silicon and SiO</a:t>
            </a:r>
            <a:r>
              <a:rPr lang="en-US" sz="22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200" b="1" baseline="-25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6" name="Picture 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5900" y="2181225"/>
            <a:ext cx="3938588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852863" y="3067050"/>
            <a:ext cx="108426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779838" y="3914775"/>
            <a:ext cx="12255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5900" y="1089025"/>
            <a:ext cx="694848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Content Placeholder 3"/>
          <p:cNvSpPr>
            <a:spLocks noGrp="1"/>
          </p:cNvSpPr>
          <p:nvPr>
            <p:ph idx="1"/>
          </p:nvPr>
        </p:nvSpPr>
        <p:spPr>
          <a:xfrm>
            <a:off x="4859338" y="5716588"/>
            <a:ext cx="4006850" cy="844550"/>
          </a:xfrm>
        </p:spPr>
        <p:txBody>
          <a:bodyPr/>
          <a:lstStyle/>
          <a:p>
            <a:r>
              <a:rPr lang="en-US" sz="2000" b="1" smtClean="0">
                <a:latin typeface="Arial" charset="0"/>
                <a:cs typeface="Arial" charset="0"/>
              </a:rPr>
              <a:t>SiO</a:t>
            </a:r>
            <a:r>
              <a:rPr lang="en-US" sz="2000" b="1" baseline="-25000" smtClean="0">
                <a:latin typeface="Arial" charset="0"/>
                <a:cs typeface="Arial" charset="0"/>
              </a:rPr>
              <a:t>2</a:t>
            </a:r>
            <a:r>
              <a:rPr lang="en-US" sz="2000" b="1" smtClean="0">
                <a:latin typeface="Arial" charset="0"/>
                <a:cs typeface="Arial" charset="0"/>
              </a:rPr>
              <a:t> sample after CF3</a:t>
            </a:r>
            <a:r>
              <a:rPr lang="en-US" sz="2000" b="1" baseline="30000" smtClean="0">
                <a:latin typeface="Arial" charset="0"/>
                <a:cs typeface="Arial" charset="0"/>
              </a:rPr>
              <a:t>+</a:t>
            </a:r>
            <a:r>
              <a:rPr lang="en-US" sz="2000" b="1" smtClean="0">
                <a:latin typeface="Arial" charset="0"/>
                <a:cs typeface="Arial" charset="0"/>
              </a:rPr>
              <a:t> ion bombardment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215900" y="5716588"/>
            <a:ext cx="39243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b="1" kern="0" dirty="0">
                <a:latin typeface="Arial" pitchFamily="34" charset="0"/>
                <a:cs typeface="Arial" pitchFamily="34" charset="0"/>
              </a:rPr>
              <a:t>Crystalline SiO</a:t>
            </a:r>
            <a:r>
              <a:rPr lang="en-US" sz="2000" b="1" kern="0" baseline="-25000" dirty="0">
                <a:latin typeface="Arial" pitchFamily="34" charset="0"/>
                <a:cs typeface="Arial" pitchFamily="34" charset="0"/>
              </a:rPr>
              <a:t>2</a:t>
            </a:r>
            <a:endParaRPr lang="en-US" sz="2000" b="1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8263" y="836613"/>
            <a:ext cx="38163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2875" y="152400"/>
            <a:ext cx="8821738" cy="7207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 Molecular Dynamics Investigation of Fluorocarbon Based Layer-by-Layer Etching of Silicon and SiO</a:t>
            </a:r>
            <a:r>
              <a:rPr lang="en-US" sz="22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200" b="1" baseline="-25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51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6463" y="2074863"/>
            <a:ext cx="3568700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15900" y="2181225"/>
            <a:ext cx="3938588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852863" y="3067050"/>
            <a:ext cx="108426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4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779838" y="3914775"/>
            <a:ext cx="12255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>
            <a:off x="8243888" y="2097088"/>
            <a:ext cx="0" cy="68421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6" name="TextBox 15"/>
          <p:cNvSpPr txBox="1">
            <a:spLocks noChangeArrowheads="1"/>
          </p:cNvSpPr>
          <p:nvPr/>
        </p:nvSpPr>
        <p:spPr bwMode="auto">
          <a:xfrm>
            <a:off x="8280400" y="2232025"/>
            <a:ext cx="86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/>
              <a:t>≈ 5 Å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263" y="836613"/>
            <a:ext cx="38163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2875" y="152400"/>
            <a:ext cx="8821738" cy="7207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 Molecular Dynamics Investigation of Fluorocarbon Based Layer-by-Layer Etching of Silicon and SiO</a:t>
            </a:r>
            <a:r>
              <a:rPr lang="en-US" sz="22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200" b="1" baseline="-25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2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08513" y="2889250"/>
            <a:ext cx="4284662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250825" y="2852738"/>
            <a:ext cx="4284663" cy="3290887"/>
            <a:chOff x="0" y="2960948"/>
            <a:chExt cx="4124648" cy="3168352"/>
          </a:xfrm>
        </p:grpSpPr>
        <p:pic>
          <p:nvPicPr>
            <p:cNvPr id="32776" name="Picture 1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0" y="2960948"/>
              <a:ext cx="4124648" cy="2736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7" name="Picture 1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575556" y="5625244"/>
              <a:ext cx="354858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74" name="Content Placeholder 3"/>
          <p:cNvSpPr>
            <a:spLocks noGrp="1"/>
          </p:cNvSpPr>
          <p:nvPr>
            <p:ph idx="1"/>
          </p:nvPr>
        </p:nvSpPr>
        <p:spPr>
          <a:xfrm>
            <a:off x="395288" y="1185863"/>
            <a:ext cx="7056437" cy="2279650"/>
          </a:xfrm>
        </p:spPr>
        <p:txBody>
          <a:bodyPr/>
          <a:lstStyle/>
          <a:p>
            <a:r>
              <a:rPr lang="en-US" sz="2000" b="1" smtClean="0">
                <a:latin typeface="Arial" charset="0"/>
                <a:cs typeface="Arial" charset="0"/>
              </a:rPr>
              <a:t>For low ion energies:</a:t>
            </a:r>
          </a:p>
          <a:p>
            <a:pPr lvl="1"/>
            <a:r>
              <a:rPr lang="en-US" sz="2000" b="1" smtClean="0">
                <a:latin typeface="Arial" charset="0"/>
                <a:cs typeface="Arial" charset="0"/>
              </a:rPr>
              <a:t>Self-limited Si removal</a:t>
            </a:r>
          </a:p>
          <a:p>
            <a:r>
              <a:rPr lang="en-US" sz="2000" b="1" smtClean="0">
                <a:latin typeface="Arial" charset="0"/>
                <a:cs typeface="Arial" charset="0"/>
              </a:rPr>
              <a:t>For 50 eV:</a:t>
            </a:r>
          </a:p>
          <a:p>
            <a:pPr lvl="1"/>
            <a:r>
              <a:rPr lang="en-US" sz="2000" b="1" smtClean="0">
                <a:latin typeface="Arial" charset="0"/>
                <a:cs typeface="Arial" charset="0"/>
              </a:rPr>
              <a:t>Sputter rates decrease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3995738" y="3200400"/>
            <a:ext cx="5148262" cy="2590800"/>
          </a:xfrm>
        </p:spPr>
        <p:txBody>
          <a:bodyPr/>
          <a:lstStyle/>
          <a:p>
            <a:r>
              <a:rPr lang="en-US" sz="1800" b="1" dirty="0" smtClean="0"/>
              <a:t>Etch profiles for </a:t>
            </a:r>
            <a:r>
              <a:rPr lang="en-US" sz="1800" b="1" dirty="0" err="1" smtClean="0"/>
              <a:t>Ar</a:t>
            </a:r>
            <a:r>
              <a:rPr lang="en-US" sz="1800" b="1" dirty="0" smtClean="0"/>
              <a:t>/c-C4F8 and </a:t>
            </a:r>
            <a:r>
              <a:rPr lang="en-US" sz="1800" b="1" dirty="0" err="1" smtClean="0"/>
              <a:t>Ar</a:t>
            </a:r>
            <a:r>
              <a:rPr lang="en-US" sz="1800" b="1" dirty="0" smtClean="0"/>
              <a:t> ALE etching of a SiO2-over-Si self-aligned contact. </a:t>
            </a:r>
          </a:p>
          <a:p>
            <a:r>
              <a:rPr lang="en-US" sz="1800" b="1" dirty="0" smtClean="0"/>
              <a:t>The etch begins with 20 ML of Si aligned with 20 ML of SiO2. A highly selective etch of the contact is achieved in 20 cycles of ALE. 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025900" cy="634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14625" y="0"/>
            <a:ext cx="6429375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16238" y="1592263"/>
            <a:ext cx="502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720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Process Description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0213" y="914400"/>
            <a:ext cx="8713787" cy="45354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 algn="l" eaLnBrk="1" hangingPunct="1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b="1" dirty="0">
                <a:latin typeface="Arial" pitchFamily="34" charset="0"/>
                <a:cs typeface="Arial" pitchFamily="34" charset="0"/>
                <a:sym typeface="Wingdings" pitchFamily="2" charset="2"/>
              </a:rPr>
              <a:t>Continuous inductively coupled plasma (</a:t>
            </a:r>
            <a:r>
              <a:rPr lang="en-US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Ar</a:t>
            </a:r>
            <a:r>
              <a:rPr lang="en-US" b="1" dirty="0">
                <a:latin typeface="Arial" pitchFamily="34" charset="0"/>
                <a:cs typeface="Arial" pitchFamily="34" charset="0"/>
                <a:sym typeface="Wingdings" pitchFamily="2" charset="2"/>
              </a:rPr>
              <a:t>), periodic precursor injection, bias</a:t>
            </a:r>
          </a:p>
          <a:p>
            <a:pPr marL="285750" indent="-285750" algn="l" eaLnBrk="1" hangingPunct="1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A full cycle consists of:</a:t>
            </a:r>
          </a:p>
          <a:p>
            <a:pPr marL="857250" lvl="1" indent="-400050" algn="l" eaLnBrk="1" hangingPunct="1"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Deposition Step	</a:t>
            </a:r>
            <a:r>
              <a:rPr lang="en-US" dirty="0">
                <a:latin typeface="Arial" pitchFamily="34" charset="0"/>
                <a:cs typeface="Arial" pitchFamily="34" charset="0"/>
                <a:sym typeface="Wingdings" pitchFamily="2" charset="2"/>
              </a:rPr>
              <a:t>Short precursor pulse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857250" lvl="1" indent="-400050" algn="l" eaLnBrk="1" hangingPunct="1"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Etch Step	</a:t>
            </a:r>
            <a:r>
              <a:rPr lang="en-US" dirty="0">
                <a:latin typeface="Arial" pitchFamily="34" charset="0"/>
                <a:cs typeface="Arial" pitchFamily="34" charset="0"/>
                <a:sym typeface="Wingdings" pitchFamily="2" charset="2"/>
              </a:rPr>
              <a:t>Removal of modified surface layer</a:t>
            </a:r>
          </a:p>
          <a:p>
            <a:pPr marL="285750" indent="-285750" algn="l" eaLnBrk="1" hangingPunct="1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b="1" dirty="0">
                <a:latin typeface="Arial" pitchFamily="34" charset="0"/>
                <a:cs typeface="Arial" pitchFamily="34" charset="0"/>
                <a:sym typeface="Wingdings" pitchFamily="2" charset="2"/>
              </a:rPr>
              <a:t>In-situ </a:t>
            </a:r>
            <a:r>
              <a:rPr lang="en-US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ellipsometry</a:t>
            </a:r>
            <a:r>
              <a:rPr lang="en-US" b="1" dirty="0">
                <a:latin typeface="Arial" pitchFamily="34" charset="0"/>
                <a:cs typeface="Arial" pitchFamily="34" charset="0"/>
                <a:sym typeface="Wingdings" pitchFamily="2" charset="2"/>
              </a:rPr>
              <a:t> allows real-time monitoring of thickness changes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285750" indent="-285750" algn="l" eaLnBrk="1" hangingPunct="1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400050" indent="-400050" algn="l" eaLnBrk="1" hangingPunct="1">
              <a:spcBef>
                <a:spcPct val="20000"/>
              </a:spcBef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58"/>
          <p:cNvGrpSpPr>
            <a:grpSpLocks/>
          </p:cNvGrpSpPr>
          <p:nvPr/>
        </p:nvGrpSpPr>
        <p:grpSpPr bwMode="auto">
          <a:xfrm>
            <a:off x="0" y="3352800"/>
            <a:ext cx="8750300" cy="2959100"/>
            <a:chOff x="0" y="3897868"/>
            <a:chExt cx="8750300" cy="2960132"/>
          </a:xfrm>
        </p:grpSpPr>
        <p:sp>
          <p:nvSpPr>
            <p:cNvPr id="7" name="Rounded Rectangle 6"/>
            <p:cNvSpPr/>
            <p:nvPr/>
          </p:nvSpPr>
          <p:spPr>
            <a:xfrm>
              <a:off x="6878638" y="4212303"/>
              <a:ext cx="755650" cy="2256624"/>
            </a:xfrm>
            <a:prstGeom prst="roundRect">
              <a:avLst>
                <a:gd name="adj" fmla="val 7638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Rounded Rectangle 58"/>
            <p:cNvSpPr/>
            <p:nvPr/>
          </p:nvSpPr>
          <p:spPr>
            <a:xfrm>
              <a:off x="6877050" y="4205950"/>
              <a:ext cx="153988" cy="2258212"/>
            </a:xfrm>
            <a:prstGeom prst="roundRect">
              <a:avLst>
                <a:gd name="adj" fmla="val 5092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357688" y="4212303"/>
              <a:ext cx="757237" cy="2256624"/>
            </a:xfrm>
            <a:prstGeom prst="roundRect">
              <a:avLst>
                <a:gd name="adj" fmla="val 5092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" name="Rounded Rectangle 58"/>
            <p:cNvSpPr/>
            <p:nvPr/>
          </p:nvSpPr>
          <p:spPr>
            <a:xfrm>
              <a:off x="4362450" y="4205950"/>
              <a:ext cx="153988" cy="2258212"/>
            </a:xfrm>
            <a:prstGeom prst="roundRect">
              <a:avLst>
                <a:gd name="adj" fmla="val 5092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838325" y="4212303"/>
              <a:ext cx="755650" cy="2256624"/>
            </a:xfrm>
            <a:prstGeom prst="roundRect">
              <a:avLst>
                <a:gd name="adj" fmla="val 6365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Rounded Rectangle 58"/>
            <p:cNvSpPr/>
            <p:nvPr/>
          </p:nvSpPr>
          <p:spPr>
            <a:xfrm>
              <a:off x="1838325" y="4205950"/>
              <a:ext cx="155575" cy="2258212"/>
            </a:xfrm>
            <a:prstGeom prst="roundRect">
              <a:avLst>
                <a:gd name="adj" fmla="val 5092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7634288" y="4212303"/>
              <a:ext cx="1116012" cy="2256624"/>
            </a:xfrm>
            <a:prstGeom prst="roundRect">
              <a:avLst>
                <a:gd name="adj" fmla="val 6037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593975" y="4212303"/>
              <a:ext cx="1763713" cy="2256624"/>
            </a:xfrm>
            <a:prstGeom prst="roundRect">
              <a:avLst>
                <a:gd name="adj" fmla="val 3487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114925" y="4212303"/>
              <a:ext cx="1763713" cy="2256624"/>
            </a:xfrm>
            <a:prstGeom prst="roundRect">
              <a:avLst>
                <a:gd name="adj" fmla="val 2906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0" y="3897868"/>
              <a:ext cx="8750300" cy="2443163"/>
              <a:chOff x="762000" y="1138797"/>
              <a:chExt cx="7239000" cy="2631579"/>
            </a:xfrm>
          </p:grpSpPr>
          <p:sp>
            <p:nvSpPr>
              <p:cNvPr id="35864" name="TextBox 24"/>
              <p:cNvSpPr txBox="1">
                <a:spLocks noChangeArrowheads="1"/>
              </p:cNvSpPr>
              <p:nvPr/>
            </p:nvSpPr>
            <p:spPr bwMode="auto">
              <a:xfrm>
                <a:off x="1143000" y="1676400"/>
                <a:ext cx="685800" cy="397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b="1"/>
                  <a:t>C</a:t>
                </a:r>
                <a:r>
                  <a:rPr lang="en-US" b="1" baseline="-25000"/>
                  <a:t>4</a:t>
                </a:r>
                <a:r>
                  <a:rPr lang="en-US" b="1"/>
                  <a:t>F</a:t>
                </a:r>
                <a:r>
                  <a:rPr lang="en-US" b="1" baseline="-25000"/>
                  <a:t>8</a:t>
                </a:r>
              </a:p>
            </p:txBody>
          </p:sp>
          <p:sp>
            <p:nvSpPr>
              <p:cNvPr id="35865" name="TextBox 25"/>
              <p:cNvSpPr txBox="1">
                <a:spLocks noChangeArrowheads="1"/>
              </p:cNvSpPr>
              <p:nvPr/>
            </p:nvSpPr>
            <p:spPr bwMode="auto">
              <a:xfrm>
                <a:off x="762000" y="2484738"/>
                <a:ext cx="1447800" cy="397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b="1"/>
                  <a:t>Bias Power</a:t>
                </a:r>
              </a:p>
            </p:txBody>
          </p:sp>
          <p:sp>
            <p:nvSpPr>
              <p:cNvPr id="35866" name="TextBox 26"/>
              <p:cNvSpPr txBox="1">
                <a:spLocks noChangeArrowheads="1"/>
              </p:cNvSpPr>
              <p:nvPr/>
            </p:nvSpPr>
            <p:spPr bwMode="auto">
              <a:xfrm>
                <a:off x="914400" y="3352800"/>
                <a:ext cx="1066800" cy="397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b="1"/>
                  <a:t>Ar</a:t>
                </a:r>
              </a:p>
            </p:txBody>
          </p:sp>
          <p:grpSp>
            <p:nvGrpSpPr>
              <p:cNvPr id="12" name="Group 95"/>
              <p:cNvGrpSpPr>
                <a:grpSpLocks/>
              </p:cNvGrpSpPr>
              <p:nvPr/>
            </p:nvGrpSpPr>
            <p:grpSpPr bwMode="auto">
              <a:xfrm>
                <a:off x="1981200" y="3124200"/>
                <a:ext cx="6019800" cy="646176"/>
                <a:chOff x="1981200" y="3163824"/>
                <a:chExt cx="6019800" cy="646176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1980757" y="3258418"/>
                  <a:ext cx="5410864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V="1">
                  <a:off x="1980757" y="3258418"/>
                  <a:ext cx="0" cy="55078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flipV="1">
                  <a:off x="8001000" y="3258418"/>
                  <a:ext cx="0" cy="55078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" name="Group 46"/>
                <p:cNvGrpSpPr>
                  <a:grpSpLocks/>
                </p:cNvGrpSpPr>
                <p:nvPr/>
              </p:nvGrpSpPr>
              <p:grpSpPr bwMode="auto">
                <a:xfrm>
                  <a:off x="7391400" y="3163824"/>
                  <a:ext cx="152400" cy="228600"/>
                  <a:chOff x="8458200" y="3124200"/>
                  <a:chExt cx="152400" cy="228600"/>
                </a:xfrm>
              </p:grpSpPr>
              <p:cxnSp>
                <p:nvCxnSpPr>
                  <p:cNvPr id="68" name="Straight Connector 67"/>
                  <p:cNvCxnSpPr/>
                  <p:nvPr/>
                </p:nvCxnSpPr>
                <p:spPr>
                  <a:xfrm flipV="1">
                    <a:off x="8458421" y="3105900"/>
                    <a:ext cx="76172" cy="246315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 flipV="1">
                    <a:off x="8534593" y="3105900"/>
                    <a:ext cx="76172" cy="246315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7" name="Straight Connector 77"/>
                <p:cNvCxnSpPr/>
                <p:nvPr/>
              </p:nvCxnSpPr>
              <p:spPr>
                <a:xfrm>
                  <a:off x="7543966" y="3258418"/>
                  <a:ext cx="457034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92"/>
              <p:cNvGrpSpPr>
                <a:grpSpLocks/>
              </p:cNvGrpSpPr>
              <p:nvPr/>
            </p:nvGrpSpPr>
            <p:grpSpPr bwMode="auto">
              <a:xfrm>
                <a:off x="1981200" y="1551432"/>
                <a:ext cx="6019800" cy="658368"/>
                <a:chOff x="1981200" y="1600200"/>
                <a:chExt cx="6019800" cy="658368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>
                  <a:off x="1980757" y="2135195"/>
                  <a:ext cx="306003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2408899" y="2135195"/>
                  <a:ext cx="196340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2286761" y="1601511"/>
                  <a:ext cx="12213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V="1">
                  <a:off x="2286761" y="1601511"/>
                  <a:ext cx="0" cy="53368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V="1">
                  <a:off x="2408899" y="1601511"/>
                  <a:ext cx="0" cy="53368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4372307" y="1601511"/>
                  <a:ext cx="12213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V="1">
                  <a:off x="4372307" y="1601511"/>
                  <a:ext cx="0" cy="53368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4494445" y="2135195"/>
                  <a:ext cx="196078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flipV="1">
                  <a:off x="4494445" y="1601511"/>
                  <a:ext cx="0" cy="53368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6455227" y="1601511"/>
                  <a:ext cx="12213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V="1">
                  <a:off x="6455227" y="1601511"/>
                  <a:ext cx="0" cy="53368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V="1">
                  <a:off x="6577365" y="1601511"/>
                  <a:ext cx="0" cy="53368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7543966" y="2135195"/>
                  <a:ext cx="457034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" name="Group 51"/>
                <p:cNvGrpSpPr>
                  <a:grpSpLocks/>
                </p:cNvGrpSpPr>
                <p:nvPr/>
              </p:nvGrpSpPr>
              <p:grpSpPr bwMode="auto">
                <a:xfrm>
                  <a:off x="7391400" y="2029968"/>
                  <a:ext cx="152400" cy="228600"/>
                  <a:chOff x="8458200" y="3124200"/>
                  <a:chExt cx="152400" cy="228600"/>
                </a:xfrm>
              </p:grpSpPr>
              <p:cxnSp>
                <p:nvCxnSpPr>
                  <p:cNvPr id="61" name="Straight Connector 60"/>
                  <p:cNvCxnSpPr/>
                  <p:nvPr/>
                </p:nvCxnSpPr>
                <p:spPr>
                  <a:xfrm flipV="1">
                    <a:off x="8458421" y="3123375"/>
                    <a:ext cx="76172" cy="22921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flipV="1">
                    <a:off x="8534593" y="3123375"/>
                    <a:ext cx="76172" cy="22921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6577365" y="2135195"/>
                  <a:ext cx="814256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94"/>
              <p:cNvGrpSpPr>
                <a:grpSpLocks/>
              </p:cNvGrpSpPr>
              <p:nvPr/>
            </p:nvGrpSpPr>
            <p:grpSpPr bwMode="auto">
              <a:xfrm>
                <a:off x="1981200" y="2322576"/>
                <a:ext cx="6019800" cy="649224"/>
                <a:chOff x="1981200" y="2322576"/>
                <a:chExt cx="6019800" cy="649224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>
                  <a:off x="2900079" y="2440506"/>
                  <a:ext cx="147222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1980757" y="2953663"/>
                  <a:ext cx="91932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flipV="1">
                  <a:off x="2900079" y="2440506"/>
                  <a:ext cx="0" cy="51315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4372307" y="2953663"/>
                  <a:ext cx="61200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V="1">
                  <a:off x="4372307" y="2440506"/>
                  <a:ext cx="0" cy="51315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4984313" y="2440506"/>
                  <a:ext cx="1470914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4984313" y="2440506"/>
                  <a:ext cx="0" cy="51315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7086932" y="2440506"/>
                  <a:ext cx="327016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flipV="1">
                  <a:off x="6455227" y="2440506"/>
                  <a:ext cx="0" cy="51315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" name="Group 48"/>
                <p:cNvGrpSpPr>
                  <a:grpSpLocks/>
                </p:cNvGrpSpPr>
                <p:nvPr/>
              </p:nvGrpSpPr>
              <p:grpSpPr bwMode="auto">
                <a:xfrm>
                  <a:off x="7391400" y="2322576"/>
                  <a:ext cx="152400" cy="228600"/>
                  <a:chOff x="8458200" y="3124200"/>
                  <a:chExt cx="152400" cy="228600"/>
                </a:xfrm>
              </p:grpSpPr>
              <p:cxnSp>
                <p:nvCxnSpPr>
                  <p:cNvPr id="44" name="Straight Connector 43"/>
                  <p:cNvCxnSpPr/>
                  <p:nvPr/>
                </p:nvCxnSpPr>
                <p:spPr>
                  <a:xfrm flipV="1">
                    <a:off x="8458421" y="3124104"/>
                    <a:ext cx="76172" cy="212105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 flipV="1">
                    <a:off x="8534593" y="3124104"/>
                    <a:ext cx="76172" cy="212105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7534773" y="2440506"/>
                  <a:ext cx="466227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flipV="1">
                  <a:off x="8001000" y="2440506"/>
                  <a:ext cx="0" cy="51315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6457854" y="2953663"/>
                  <a:ext cx="61463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V="1">
                  <a:off x="7086932" y="2440506"/>
                  <a:ext cx="0" cy="51315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" name="Straight Arrow Connector 20"/>
              <p:cNvCxnSpPr/>
              <p:nvPr/>
            </p:nvCxnSpPr>
            <p:spPr>
              <a:xfrm>
                <a:off x="3200829" y="2820242"/>
                <a:ext cx="1142585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>
                <a:off x="2896140" y="2820242"/>
                <a:ext cx="457034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872" name="TextBox 33"/>
              <p:cNvSpPr txBox="1">
                <a:spLocks noChangeArrowheads="1"/>
              </p:cNvSpPr>
              <p:nvPr/>
            </p:nvSpPr>
            <p:spPr bwMode="auto">
              <a:xfrm>
                <a:off x="3200400" y="2438400"/>
                <a:ext cx="762000" cy="397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b="1"/>
                  <a:t>35 s</a:t>
                </a: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>
                <a:off x="4068931" y="1752875"/>
                <a:ext cx="304689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H="1">
                <a:off x="4495759" y="1752875"/>
                <a:ext cx="304689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875" name="TextBox 36"/>
              <p:cNvSpPr txBox="1">
                <a:spLocks noChangeArrowheads="1"/>
              </p:cNvSpPr>
              <p:nvPr/>
            </p:nvSpPr>
            <p:spPr bwMode="auto">
              <a:xfrm>
                <a:off x="4147425" y="1138797"/>
                <a:ext cx="838200" cy="397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b="1"/>
                  <a:t>1.5 s</a:t>
                </a: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>
                <a:off x="4648104" y="2820242"/>
                <a:ext cx="304689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>
                <a:off x="4389380" y="2820242"/>
                <a:ext cx="334896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878" name="TextBox 39"/>
              <p:cNvSpPr txBox="1">
                <a:spLocks noChangeArrowheads="1"/>
              </p:cNvSpPr>
              <p:nvPr/>
            </p:nvSpPr>
            <p:spPr bwMode="auto">
              <a:xfrm>
                <a:off x="4343400" y="2438400"/>
                <a:ext cx="685800" cy="397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b="1"/>
                  <a:t>10 s</a:t>
                </a: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1946275" y="5932164"/>
              <a:ext cx="5608638" cy="3700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b="1" kern="0" dirty="0">
                  <a:latin typeface="Arial" pitchFamily="34" charset="0"/>
                  <a:cs typeface="Arial" pitchFamily="34" charset="0"/>
                </a:rPr>
                <a:t>10 </a:t>
              </a:r>
              <a:r>
                <a:rPr lang="en-US" b="1" kern="0" dirty="0" err="1">
                  <a:latin typeface="Arial" pitchFamily="34" charset="0"/>
                  <a:cs typeface="Arial" pitchFamily="34" charset="0"/>
                </a:rPr>
                <a:t>mTorr</a:t>
              </a:r>
              <a:r>
                <a:rPr lang="en-US" b="1" kern="0" dirty="0">
                  <a:latin typeface="Arial" pitchFamily="34" charset="0"/>
                  <a:cs typeface="Arial" pitchFamily="34" charset="0"/>
                </a:rPr>
                <a:t> pressure, 50 </a:t>
              </a:r>
              <a:r>
                <a:rPr lang="en-US" b="1" kern="0" dirty="0" err="1">
                  <a:latin typeface="Arial" pitchFamily="34" charset="0"/>
                  <a:cs typeface="Arial" pitchFamily="34" charset="0"/>
                </a:rPr>
                <a:t>sccm</a:t>
              </a:r>
              <a:r>
                <a:rPr lang="en-US" b="1" kern="0" dirty="0">
                  <a:latin typeface="Arial" pitchFamily="34" charset="0"/>
                  <a:cs typeface="Arial" pitchFamily="34" charset="0"/>
                </a:rPr>
                <a:t>, 200 W source power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46263" y="5120669"/>
              <a:ext cx="658812" cy="3700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b="1" kern="0" dirty="0">
                  <a:latin typeface="Arial" pitchFamily="34" charset="0"/>
                  <a:cs typeface="Arial" pitchFamily="34" charset="0"/>
                </a:rPr>
                <a:t>10 V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58" name="TextBox 24"/>
            <p:cNvSpPr txBox="1">
              <a:spLocks noChangeArrowheads="1"/>
            </p:cNvSpPr>
            <p:nvPr/>
          </p:nvSpPr>
          <p:spPr bwMode="auto">
            <a:xfrm>
              <a:off x="3057224" y="6488668"/>
              <a:ext cx="8289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b="1"/>
                <a:t>B</a:t>
              </a:r>
              <a:endParaRPr lang="en-US" b="1" baseline="-25000"/>
            </a:p>
          </p:txBody>
        </p:sp>
        <p:sp>
          <p:nvSpPr>
            <p:cNvPr id="35859" name="TextBox 24"/>
            <p:cNvSpPr txBox="1">
              <a:spLocks noChangeArrowheads="1"/>
            </p:cNvSpPr>
            <p:nvPr/>
          </p:nvSpPr>
          <p:spPr bwMode="auto">
            <a:xfrm>
              <a:off x="1828800" y="6488668"/>
              <a:ext cx="8289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b="1"/>
                <a:t>A</a:t>
              </a:r>
              <a:endParaRPr lang="en-US" b="1" baseline="-25000"/>
            </a:p>
          </p:txBody>
        </p:sp>
        <p:sp>
          <p:nvSpPr>
            <p:cNvPr id="35860" name="TextBox 24"/>
            <p:cNvSpPr txBox="1">
              <a:spLocks noChangeArrowheads="1"/>
            </p:cNvSpPr>
            <p:nvPr/>
          </p:nvSpPr>
          <p:spPr bwMode="auto">
            <a:xfrm>
              <a:off x="5571824" y="6488668"/>
              <a:ext cx="8289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b="1"/>
                <a:t>B</a:t>
              </a:r>
              <a:endParaRPr lang="en-US" b="1" baseline="-25000"/>
            </a:p>
          </p:txBody>
        </p:sp>
        <p:sp>
          <p:nvSpPr>
            <p:cNvPr id="35861" name="TextBox 24"/>
            <p:cNvSpPr txBox="1">
              <a:spLocks noChangeArrowheads="1"/>
            </p:cNvSpPr>
            <p:nvPr/>
          </p:nvSpPr>
          <p:spPr bwMode="auto">
            <a:xfrm>
              <a:off x="4343400" y="6488668"/>
              <a:ext cx="8289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b="1"/>
                <a:t>A</a:t>
              </a:r>
              <a:endParaRPr lang="en-US" b="1" baseline="-25000"/>
            </a:p>
          </p:txBody>
        </p:sp>
        <p:sp>
          <p:nvSpPr>
            <p:cNvPr id="35862" name="TextBox 24"/>
            <p:cNvSpPr txBox="1">
              <a:spLocks noChangeArrowheads="1"/>
            </p:cNvSpPr>
            <p:nvPr/>
          </p:nvSpPr>
          <p:spPr bwMode="auto">
            <a:xfrm>
              <a:off x="7781624" y="6488668"/>
              <a:ext cx="8289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b="1"/>
                <a:t>B</a:t>
              </a:r>
              <a:endParaRPr lang="en-US" b="1" baseline="-25000"/>
            </a:p>
          </p:txBody>
        </p:sp>
        <p:sp>
          <p:nvSpPr>
            <p:cNvPr id="35863" name="TextBox 24"/>
            <p:cNvSpPr txBox="1">
              <a:spLocks noChangeArrowheads="1"/>
            </p:cNvSpPr>
            <p:nvPr/>
          </p:nvSpPr>
          <p:spPr bwMode="auto">
            <a:xfrm>
              <a:off x="6858000" y="6488668"/>
              <a:ext cx="8289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b="1"/>
                <a:t>A</a:t>
              </a:r>
              <a:endParaRPr lang="en-US" b="1" baseline="-25000"/>
            </a:p>
          </p:txBody>
        </p:sp>
      </p:grpSp>
      <p:sp>
        <p:nvSpPr>
          <p:cNvPr id="80" name="Rectangle 11"/>
          <p:cNvSpPr>
            <a:spLocks noChangeArrowheads="1"/>
          </p:cNvSpPr>
          <p:nvPr/>
        </p:nvSpPr>
        <p:spPr bwMode="auto">
          <a:xfrm>
            <a:off x="0" y="3352800"/>
            <a:ext cx="9144000" cy="3124200"/>
          </a:xfrm>
          <a:prstGeom prst="rect">
            <a:avLst/>
          </a:prstGeom>
          <a:solidFill>
            <a:srgbClr val="3333FF">
              <a:alpha val="18039"/>
            </a:srgbClr>
          </a:solidFill>
          <a:ln w="12700" algn="ctr">
            <a:noFill/>
            <a:round/>
            <a:headEnd/>
            <a:tailEnd/>
          </a:ln>
        </p:spPr>
        <p:txBody>
          <a:bodyPr lIns="90488" tIns="44450" rIns="90488" bIns="4445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6842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Controlled FC Deposition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Content Placeholder 2"/>
          <p:cNvSpPr>
            <a:spLocks noGrp="1"/>
          </p:cNvSpPr>
          <p:nvPr>
            <p:ph sz="quarter" idx="1"/>
          </p:nvPr>
        </p:nvSpPr>
        <p:spPr>
          <a:xfrm>
            <a:off x="179388" y="5124450"/>
            <a:ext cx="8821737" cy="1257300"/>
          </a:xfrm>
        </p:spPr>
        <p:txBody>
          <a:bodyPr anchor="b"/>
          <a:lstStyle/>
          <a:p>
            <a:pPr>
              <a:buClr>
                <a:srgbClr val="FF0000"/>
              </a:buClr>
            </a:pPr>
            <a:r>
              <a:rPr lang="en-US" sz="2000" b="1" smtClean="0">
                <a:latin typeface="Arial" charset="0"/>
                <a:cs typeface="Arial" charset="0"/>
              </a:rPr>
              <a:t>Controlled deposition of fluorocarbon films on the order of Ångstrom by varying precursor flow and/or pulse time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24075" y="1125538"/>
          <a:ext cx="4608513" cy="460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31" name="Graph" r:id="rId4" imgW="1224077" imgH="1224077" progId="">
                  <p:embed/>
                </p:oleObj>
              </mc:Choice>
              <mc:Fallback>
                <p:oleObj name="Graph" r:id="rId4" imgW="1224077" imgH="122407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125538"/>
                        <a:ext cx="4608513" cy="460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Content Placeholder 2"/>
          <p:cNvSpPr txBox="1">
            <a:spLocks/>
          </p:cNvSpPr>
          <p:nvPr/>
        </p:nvSpPr>
        <p:spPr bwMode="auto">
          <a:xfrm>
            <a:off x="0" y="5867400"/>
            <a:ext cx="8848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228600" indent="-228600" algn="l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•"/>
              <a:tabLst>
                <a:tab pos="285750" algn="l"/>
              </a:tabLst>
            </a:pPr>
            <a:r>
              <a:rPr lang="en-US" b="1" dirty="0" smtClean="0"/>
              <a:t>Stepwise etching at Angstrom level of </a:t>
            </a:r>
            <a:r>
              <a:rPr lang="en-US" b="1" kern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SiO</a:t>
            </a:r>
            <a:r>
              <a:rPr lang="en-US" b="1" kern="0" baseline="-25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en-US" b="1" dirty="0"/>
          </a:p>
        </p:txBody>
      </p:sp>
      <p:sp>
        <p:nvSpPr>
          <p:cNvPr id="43" name="Title 4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Time-Dependent Etch Rates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39"/>
          <p:cNvGrpSpPr>
            <a:grpSpLocks noChangeAspect="1"/>
          </p:cNvGrpSpPr>
          <p:nvPr/>
        </p:nvGrpSpPr>
        <p:grpSpPr bwMode="auto">
          <a:xfrm>
            <a:off x="-358775" y="1052513"/>
            <a:ext cx="9575800" cy="4787900"/>
            <a:chOff x="0" y="838198"/>
            <a:chExt cx="9144000" cy="4572002"/>
          </a:xfrm>
        </p:grpSpPr>
        <p:sp>
          <p:nvSpPr>
            <p:cNvPr id="42" name="Rectangle 41"/>
            <p:cNvSpPr/>
            <p:nvPr/>
          </p:nvSpPr>
          <p:spPr>
            <a:xfrm>
              <a:off x="2514904" y="991305"/>
              <a:ext cx="151592" cy="38398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eaLnBrk="1" hangingPunct="1">
                <a:defRPr/>
              </a:pPr>
              <a:endPara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429000" y="991305"/>
              <a:ext cx="153108" cy="38398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eaLnBrk="1" hangingPunct="1">
                <a:defRPr/>
              </a:pPr>
              <a:endPara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600806" y="991305"/>
              <a:ext cx="151592" cy="38398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eaLnBrk="1" hangingPunct="1">
                <a:defRPr/>
              </a:pPr>
              <a:endPara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343097" y="991305"/>
              <a:ext cx="153107" cy="38398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eaLnBrk="1" hangingPunct="1">
                <a:defRPr/>
              </a:pPr>
              <a:endPara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251130" y="991305"/>
              <a:ext cx="153108" cy="38398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eaLnBrk="1" hangingPunct="1">
                <a:defRPr/>
              </a:pPr>
              <a:endPara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137941" y="991305"/>
              <a:ext cx="153107" cy="38398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eaLnBrk="1" hangingPunct="1">
                <a:defRPr/>
              </a:pPr>
              <a:endPara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011108" y="991305"/>
              <a:ext cx="151592" cy="38398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eaLnBrk="1" hangingPunct="1">
                <a:defRPr/>
              </a:pPr>
              <a:endPara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925204" y="991305"/>
              <a:ext cx="151592" cy="38398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eaLnBrk="1" hangingPunct="1">
                <a:defRPr/>
              </a:pPr>
              <a:endPara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53204" y="991305"/>
              <a:ext cx="75796" cy="383981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eaLnBrk="1" hangingPunct="1"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439108" y="991305"/>
              <a:ext cx="75796" cy="383981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eaLnBrk="1" hangingPunct="1"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523495" y="991305"/>
              <a:ext cx="77311" cy="383981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eaLnBrk="1" hangingPunct="1"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267302" y="991305"/>
              <a:ext cx="75796" cy="383981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eaLnBrk="1" hangingPunct="1"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181398" y="991305"/>
              <a:ext cx="75796" cy="383981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eaLnBrk="1" hangingPunct="1"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065177" y="991305"/>
              <a:ext cx="75796" cy="383981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eaLnBrk="1" hangingPunct="1"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933796" y="991305"/>
              <a:ext cx="77312" cy="383981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eaLnBrk="1" hangingPunct="1"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847893" y="991305"/>
              <a:ext cx="77311" cy="383981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eaLnBrk="1" hangingPunct="1"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1" name="TextBox 63"/>
            <p:cNvSpPr txBox="1">
              <a:spLocks noChangeArrowheads="1"/>
            </p:cNvSpPr>
            <p:nvPr/>
          </p:nvSpPr>
          <p:spPr bwMode="auto">
            <a:xfrm>
              <a:off x="3505200" y="4191000"/>
              <a:ext cx="914400" cy="587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700"/>
                <a:t>35 s</a:t>
              </a:r>
              <a:br>
                <a:rPr lang="en-US" sz="1700"/>
              </a:br>
              <a:r>
                <a:rPr lang="en-US" sz="1700"/>
                <a:t>Bias</a:t>
              </a: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V="1">
              <a:off x="3565432" y="4482460"/>
              <a:ext cx="68671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3" name="TextBox 65"/>
            <p:cNvSpPr txBox="1">
              <a:spLocks noChangeArrowheads="1"/>
            </p:cNvSpPr>
            <p:nvPr/>
          </p:nvSpPr>
          <p:spPr bwMode="auto">
            <a:xfrm>
              <a:off x="3483864" y="3319272"/>
              <a:ext cx="914400" cy="671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ts val="2500"/>
                </a:lnSpc>
                <a:spcAft>
                  <a:spcPts val="1200"/>
                </a:spcAft>
              </a:pPr>
              <a:r>
                <a:rPr lang="en-US" sz="1700"/>
                <a:t>10 s</a:t>
              </a:r>
              <a:br>
                <a:rPr lang="en-US" sz="1700"/>
              </a:br>
              <a:r>
                <a:rPr lang="en-US" sz="1700"/>
                <a:t>No Bias</a:t>
              </a:r>
            </a:p>
          </p:txBody>
        </p:sp>
        <p:sp>
          <p:nvSpPr>
            <p:cNvPr id="2074" name="TextBox 66"/>
            <p:cNvSpPr txBox="1">
              <a:spLocks noChangeArrowheads="1"/>
            </p:cNvSpPr>
            <p:nvPr/>
          </p:nvSpPr>
          <p:spPr bwMode="auto">
            <a:xfrm>
              <a:off x="3505200" y="2286000"/>
              <a:ext cx="914400" cy="837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700"/>
                <a:t>1.5 s C</a:t>
              </a:r>
              <a:r>
                <a:rPr lang="en-US" sz="1700" baseline="-25000"/>
                <a:t>4</a:t>
              </a:r>
              <a:r>
                <a:rPr lang="en-US" sz="1700"/>
                <a:t>F</a:t>
              </a:r>
              <a:r>
                <a:rPr lang="en-US" sz="1700" baseline="-25000"/>
                <a:t>8</a:t>
              </a:r>
              <a:r>
                <a:rPr lang="en-US" sz="1700"/>
                <a:t> Pulse</a:t>
              </a: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>
              <a:off x="3200097" y="2819499"/>
              <a:ext cx="15310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>
              <a:off x="3410809" y="2819499"/>
              <a:ext cx="15159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3200097" y="3694183"/>
              <a:ext cx="15310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H="1">
              <a:off x="3582108" y="3694183"/>
              <a:ext cx="15159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50" name="Object 32"/>
            <p:cNvGraphicFramePr>
              <a:graphicFrameLocks noChangeAspect="1"/>
            </p:cNvGraphicFramePr>
            <p:nvPr/>
          </p:nvGraphicFramePr>
          <p:xfrm>
            <a:off x="0" y="838198"/>
            <a:ext cx="9144000" cy="45720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755" name="Graph" r:id="rId4" imgW="2448154" imgH="1224077" progId="">
                    <p:embed/>
                  </p:oleObj>
                </mc:Choice>
                <mc:Fallback>
                  <p:oleObj name="Graph" r:id="rId4" imgW="2448154" imgH="1224077" progId="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38198"/>
                          <a:ext cx="9144000" cy="45720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 txBox="1">
            <a:spLocks/>
          </p:cNvSpPr>
          <p:nvPr/>
        </p:nvSpPr>
        <p:spPr bwMode="auto">
          <a:xfrm>
            <a:off x="0" y="5791200"/>
            <a:ext cx="8848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228600" indent="-228600" algn="l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•"/>
              <a:tabLst>
                <a:tab pos="285750" algn="l"/>
              </a:tabLst>
            </a:pPr>
            <a:r>
              <a:rPr lang="en-US" b="1" dirty="0"/>
              <a:t>Strong impact of FC layer</a:t>
            </a:r>
          </a:p>
          <a:p>
            <a:pPr marL="228600" indent="-228600" algn="l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•"/>
              <a:tabLst>
                <a:tab pos="285750" algn="l"/>
              </a:tabLst>
            </a:pPr>
            <a:r>
              <a:rPr lang="en-US" b="1" dirty="0"/>
              <a:t>Time dependent etch rates due to FC depletion</a:t>
            </a:r>
          </a:p>
        </p:txBody>
      </p:sp>
      <p:sp>
        <p:nvSpPr>
          <p:cNvPr id="44" name="Title 4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Time-Dependent Etch Rates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82"/>
          <p:cNvGrpSpPr>
            <a:grpSpLocks noChangeAspect="1"/>
          </p:cNvGrpSpPr>
          <p:nvPr/>
        </p:nvGrpSpPr>
        <p:grpSpPr bwMode="auto">
          <a:xfrm>
            <a:off x="254000" y="1089025"/>
            <a:ext cx="8639175" cy="4892675"/>
            <a:chOff x="-76200" y="225448"/>
            <a:chExt cx="9146760" cy="5181599"/>
          </a:xfrm>
        </p:grpSpPr>
        <p:grpSp>
          <p:nvGrpSpPr>
            <p:cNvPr id="3" name="Group 44"/>
            <p:cNvGrpSpPr>
              <a:grpSpLocks/>
            </p:cNvGrpSpPr>
            <p:nvPr/>
          </p:nvGrpSpPr>
          <p:grpSpPr bwMode="auto">
            <a:xfrm>
              <a:off x="1143000" y="374904"/>
              <a:ext cx="7086600" cy="4353961"/>
              <a:chOff x="1143000" y="374904"/>
              <a:chExt cx="7086600" cy="4353961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4342550" y="381805"/>
                <a:ext cx="152950" cy="434770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 eaLnBrk="1" hangingPunct="1">
                  <a:defRPr/>
                </a:pP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952670" y="381805"/>
                <a:ext cx="685755" cy="434770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 eaLnBrk="1" hangingPunct="1">
                  <a:defRPr/>
                </a:pPr>
                <a:endPara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801400" y="381805"/>
                <a:ext cx="228585" cy="434770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 eaLnBrk="1" hangingPunct="1">
                  <a:defRPr/>
                </a:pP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191281" y="381805"/>
                <a:ext cx="151269" cy="434770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 eaLnBrk="1" hangingPunct="1">
                  <a:defRPr/>
                </a:pP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217995" y="375080"/>
                <a:ext cx="564739" cy="434770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142361" y="381805"/>
                <a:ext cx="152950" cy="434770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 eaLnBrk="1" hangingPunct="1">
                  <a:defRPr/>
                </a:pP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077225" y="381805"/>
                <a:ext cx="152950" cy="434770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 eaLnBrk="1" hangingPunct="1">
                  <a:defRPr/>
                </a:pP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7848640" y="381805"/>
                <a:ext cx="228585" cy="434770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 eaLnBrk="1" hangingPunct="1">
                  <a:defRPr/>
                </a:pP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132" name="TextBox 54"/>
            <p:cNvSpPr txBox="1">
              <a:spLocks noChangeArrowheads="1"/>
            </p:cNvSpPr>
            <p:nvPr/>
          </p:nvSpPr>
          <p:spPr bwMode="auto">
            <a:xfrm>
              <a:off x="886968" y="4355070"/>
              <a:ext cx="533400" cy="35848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lang="en-US" sz="1600"/>
                <a:t>(a)</a:t>
              </a:r>
            </a:p>
          </p:txBody>
        </p:sp>
        <p:sp>
          <p:nvSpPr>
            <p:cNvPr id="5133" name="TextBox 55"/>
            <p:cNvSpPr txBox="1">
              <a:spLocks noChangeArrowheads="1"/>
            </p:cNvSpPr>
            <p:nvPr/>
          </p:nvSpPr>
          <p:spPr bwMode="auto">
            <a:xfrm>
              <a:off x="4617720" y="4355070"/>
              <a:ext cx="533400" cy="35848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lang="en-US" sz="1600"/>
                <a:t>(b)</a:t>
              </a:r>
            </a:p>
          </p:txBody>
        </p:sp>
        <p:sp>
          <p:nvSpPr>
            <p:cNvPr id="5134" name="TextBox 56"/>
            <p:cNvSpPr txBox="1">
              <a:spLocks noChangeArrowheads="1"/>
            </p:cNvSpPr>
            <p:nvPr/>
          </p:nvSpPr>
          <p:spPr bwMode="auto">
            <a:xfrm>
              <a:off x="2932729" y="2039988"/>
              <a:ext cx="1447800" cy="358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/>
                <a:t>FC Etching</a:t>
              </a:r>
            </a:p>
          </p:txBody>
        </p:sp>
        <p:sp>
          <p:nvSpPr>
            <p:cNvPr id="5135" name="TextBox 57"/>
            <p:cNvSpPr txBox="1">
              <a:spLocks noChangeArrowheads="1"/>
            </p:cNvSpPr>
            <p:nvPr/>
          </p:nvSpPr>
          <p:spPr bwMode="auto">
            <a:xfrm>
              <a:off x="3276600" y="2362200"/>
              <a:ext cx="1143000" cy="619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/>
                <a:t>SiO</a:t>
              </a:r>
              <a:r>
                <a:rPr lang="en-US" sz="1600" b="1" baseline="-25000"/>
                <a:t>2</a:t>
              </a:r>
              <a:r>
                <a:rPr lang="en-US" sz="1600" b="1"/>
                <a:t/>
              </a:r>
              <a:br>
                <a:rPr lang="en-US" sz="1600" b="1"/>
              </a:br>
              <a:r>
                <a:rPr lang="en-US" sz="1600" b="1"/>
                <a:t>Etching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H="1">
              <a:off x="2014680" y="2399299"/>
              <a:ext cx="1184945" cy="49596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>
              <a:off x="2209650" y="2972603"/>
              <a:ext cx="1067291" cy="68426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>
              <a:off x="2513870" y="3123915"/>
              <a:ext cx="1067290" cy="106759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39" name="TextBox 61"/>
            <p:cNvSpPr txBox="1">
              <a:spLocks noChangeArrowheads="1"/>
            </p:cNvSpPr>
            <p:nvPr/>
          </p:nvSpPr>
          <p:spPr bwMode="auto">
            <a:xfrm>
              <a:off x="6592554" y="476938"/>
              <a:ext cx="1524000" cy="358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/>
                <a:t>FC Etching</a:t>
              </a:r>
            </a:p>
          </p:txBody>
        </p:sp>
        <p:sp>
          <p:nvSpPr>
            <p:cNvPr id="5140" name="TextBox 62"/>
            <p:cNvSpPr txBox="1">
              <a:spLocks noChangeArrowheads="1"/>
            </p:cNvSpPr>
            <p:nvPr/>
          </p:nvSpPr>
          <p:spPr bwMode="auto">
            <a:xfrm>
              <a:off x="6934200" y="1550536"/>
              <a:ext cx="1143000" cy="619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/>
                <a:t>SiO</a:t>
              </a:r>
              <a:r>
                <a:rPr lang="en-US" sz="1600" b="1" baseline="-25000"/>
                <a:t>2</a:t>
              </a:r>
              <a:r>
                <a:rPr lang="en-US" sz="1600" b="1"/>
                <a:t/>
              </a:r>
              <a:br>
                <a:rPr lang="en-US" sz="1600" b="1"/>
              </a:br>
              <a:r>
                <a:rPr lang="en-US" sz="1600" b="1"/>
                <a:t>Etching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 flipH="1">
              <a:off x="6019960" y="837421"/>
              <a:ext cx="1142925" cy="6859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>
              <a:off x="6288883" y="914759"/>
              <a:ext cx="1065609" cy="12189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>
              <a:off x="7238519" y="2133662"/>
              <a:ext cx="381536" cy="13500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44" name="TextBox 66"/>
            <p:cNvSpPr txBox="1">
              <a:spLocks noChangeArrowheads="1"/>
            </p:cNvSpPr>
            <p:nvPr/>
          </p:nvSpPr>
          <p:spPr bwMode="auto">
            <a:xfrm rot="-1320930">
              <a:off x="2136289" y="2313661"/>
              <a:ext cx="10325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/>
                <a:t>1.3 Å/s</a:t>
              </a:r>
            </a:p>
          </p:txBody>
        </p:sp>
        <p:sp>
          <p:nvSpPr>
            <p:cNvPr id="5145" name="TextBox 67"/>
            <p:cNvSpPr txBox="1">
              <a:spLocks noChangeArrowheads="1"/>
            </p:cNvSpPr>
            <p:nvPr/>
          </p:nvSpPr>
          <p:spPr bwMode="auto">
            <a:xfrm rot="-1951689">
              <a:off x="2155352" y="3005672"/>
              <a:ext cx="9886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/>
                <a:t>0.7 Å/s</a:t>
              </a:r>
            </a:p>
          </p:txBody>
        </p:sp>
        <p:sp>
          <p:nvSpPr>
            <p:cNvPr id="5146" name="TextBox 68"/>
            <p:cNvSpPr txBox="1">
              <a:spLocks noChangeArrowheads="1"/>
            </p:cNvSpPr>
            <p:nvPr/>
          </p:nvSpPr>
          <p:spPr bwMode="auto">
            <a:xfrm rot="-2765789">
              <a:off x="2743380" y="3151292"/>
              <a:ext cx="86689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/>
                <a:t>0.2 Å/s</a:t>
              </a:r>
            </a:p>
          </p:txBody>
        </p:sp>
        <p:sp>
          <p:nvSpPr>
            <p:cNvPr id="5147" name="TextBox 69"/>
            <p:cNvSpPr txBox="1">
              <a:spLocks noChangeArrowheads="1"/>
            </p:cNvSpPr>
            <p:nvPr/>
          </p:nvSpPr>
          <p:spPr bwMode="auto">
            <a:xfrm rot="-1826882">
              <a:off x="5876017" y="807012"/>
              <a:ext cx="14452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/>
                <a:t>1.1 Å/s</a:t>
              </a:r>
            </a:p>
          </p:txBody>
        </p:sp>
        <p:sp>
          <p:nvSpPr>
            <p:cNvPr id="5148" name="TextBox 70"/>
            <p:cNvSpPr txBox="1">
              <a:spLocks noChangeArrowheads="1"/>
            </p:cNvSpPr>
            <p:nvPr/>
          </p:nvSpPr>
          <p:spPr bwMode="auto">
            <a:xfrm rot="-2821131">
              <a:off x="6041013" y="1231893"/>
              <a:ext cx="14452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/>
                <a:t>0.6 Å/s</a:t>
              </a:r>
            </a:p>
          </p:txBody>
        </p:sp>
        <p:sp>
          <p:nvSpPr>
            <p:cNvPr id="5149" name="TextBox 71"/>
            <p:cNvSpPr txBox="1">
              <a:spLocks noChangeArrowheads="1"/>
            </p:cNvSpPr>
            <p:nvPr/>
          </p:nvSpPr>
          <p:spPr bwMode="auto">
            <a:xfrm rot="-4455647">
              <a:off x="6738398" y="2591928"/>
              <a:ext cx="10251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/>
                <a:t>0.3 Å/s</a:t>
              </a:r>
            </a:p>
          </p:txBody>
        </p:sp>
        <p:sp>
          <p:nvSpPr>
            <p:cNvPr id="5150" name="TextBox 72"/>
            <p:cNvSpPr txBox="1">
              <a:spLocks noChangeArrowheads="1"/>
            </p:cNvSpPr>
            <p:nvPr/>
          </p:nvSpPr>
          <p:spPr bwMode="auto">
            <a:xfrm>
              <a:off x="1676400" y="1533535"/>
              <a:ext cx="1600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600"/>
                <a:t>35 s Bias</a:t>
              </a: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flipV="1">
              <a:off x="1752480" y="1864663"/>
              <a:ext cx="2438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52" name="TextBox 74"/>
            <p:cNvSpPr txBox="1">
              <a:spLocks noChangeArrowheads="1"/>
            </p:cNvSpPr>
            <p:nvPr/>
          </p:nvSpPr>
          <p:spPr bwMode="auto">
            <a:xfrm>
              <a:off x="1691640" y="1160643"/>
              <a:ext cx="1447800" cy="437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ts val="2500"/>
                </a:lnSpc>
                <a:spcAft>
                  <a:spcPts val="1200"/>
                </a:spcAft>
              </a:pPr>
              <a:r>
                <a:rPr lang="en-US" sz="1600"/>
                <a:t>10 s No Bias</a:t>
              </a:r>
            </a:p>
          </p:txBody>
        </p:sp>
        <p:sp>
          <p:nvSpPr>
            <p:cNvPr id="5153" name="TextBox 75"/>
            <p:cNvSpPr txBox="1">
              <a:spLocks noChangeArrowheads="1"/>
            </p:cNvSpPr>
            <p:nvPr/>
          </p:nvSpPr>
          <p:spPr bwMode="auto">
            <a:xfrm>
              <a:off x="1752600" y="483086"/>
              <a:ext cx="1219201" cy="619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/>
                <a:t>1.5 s C</a:t>
              </a:r>
              <a:r>
                <a:rPr lang="en-US" sz="1600" baseline="-25000"/>
                <a:t>4</a:t>
              </a:r>
              <a:r>
                <a:rPr lang="en-US" sz="1600"/>
                <a:t>F</a:t>
              </a:r>
              <a:r>
                <a:rPr lang="en-US" sz="1600" baseline="-25000"/>
                <a:t>8</a:t>
              </a:r>
              <a:r>
                <a:rPr lang="en-US" sz="1600"/>
                <a:t> Pulse</a:t>
              </a: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>
              <a:off x="991091" y="788666"/>
              <a:ext cx="15126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H="1">
              <a:off x="1295310" y="788666"/>
              <a:ext cx="15295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1142360" y="1368695"/>
              <a:ext cx="6101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57" name="TextBox 79"/>
            <p:cNvSpPr txBox="1">
              <a:spLocks noChangeArrowheads="1"/>
            </p:cNvSpPr>
            <p:nvPr/>
          </p:nvSpPr>
          <p:spPr bwMode="auto">
            <a:xfrm>
              <a:off x="5638801" y="3810000"/>
              <a:ext cx="1219201" cy="619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/>
                <a:t>3 s C</a:t>
              </a:r>
              <a:r>
                <a:rPr lang="en-US" sz="1600" baseline="-25000"/>
                <a:t>4</a:t>
              </a:r>
              <a:r>
                <a:rPr lang="en-US" sz="1600"/>
                <a:t>F</a:t>
              </a:r>
              <a:r>
                <a:rPr lang="en-US" sz="1600" baseline="-25000"/>
                <a:t>8</a:t>
              </a:r>
              <a:r>
                <a:rPr lang="en-US" sz="1600"/>
                <a:t> Pulse</a:t>
              </a: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4648450" y="4114170"/>
              <a:ext cx="1529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H="1">
              <a:off x="5029985" y="4114170"/>
              <a:ext cx="15126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122" name="Object 44"/>
            <p:cNvGraphicFramePr>
              <a:graphicFrameLocks noChangeAspect="1"/>
            </p:cNvGraphicFramePr>
            <p:nvPr/>
          </p:nvGraphicFramePr>
          <p:xfrm>
            <a:off x="-76200" y="225448"/>
            <a:ext cx="9146760" cy="5181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27" name="Graph" r:id="rId4" imgW="2160422" imgH="1224077" progId="">
                    <p:embed/>
                  </p:oleObj>
                </mc:Choice>
                <mc:Fallback>
                  <p:oleObj name="Graph" r:id="rId4" imgW="2160422" imgH="1224077" progId="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6200" y="225448"/>
                          <a:ext cx="9146760" cy="51815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Rectangle 44"/>
          <p:cNvSpPr/>
          <p:nvPr/>
        </p:nvSpPr>
        <p:spPr>
          <a:xfrm>
            <a:off x="4643438" y="1160463"/>
            <a:ext cx="3600450" cy="432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859338" y="5300663"/>
            <a:ext cx="3600450" cy="44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TextBox 54"/>
          <p:cNvSpPr txBox="1">
            <a:spLocks noChangeArrowheads="1"/>
          </p:cNvSpPr>
          <p:nvPr/>
        </p:nvSpPr>
        <p:spPr bwMode="auto">
          <a:xfrm>
            <a:off x="1906588" y="4905375"/>
            <a:ext cx="504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/>
              <a:t>t</a:t>
            </a:r>
            <a:r>
              <a:rPr lang="en-US" sz="2000" b="1" baseline="-25000"/>
              <a:t>0</a:t>
            </a:r>
          </a:p>
        </p:txBody>
      </p:sp>
      <p:sp>
        <p:nvSpPr>
          <p:cNvPr id="5130" name="TextBox 55"/>
          <p:cNvSpPr txBox="1">
            <a:spLocks noChangeArrowheads="1"/>
          </p:cNvSpPr>
          <p:nvPr/>
        </p:nvSpPr>
        <p:spPr bwMode="auto">
          <a:xfrm>
            <a:off x="3995738" y="4652963"/>
            <a:ext cx="504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/>
              <a:t>t</a:t>
            </a:r>
            <a:r>
              <a:rPr lang="en-US" sz="2000" b="1" baseline="-25000"/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 txBox="1">
            <a:spLocks/>
          </p:cNvSpPr>
          <p:nvPr/>
        </p:nvSpPr>
        <p:spPr bwMode="auto">
          <a:xfrm>
            <a:off x="295275" y="5791200"/>
            <a:ext cx="8848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228600" indent="-228600" algn="l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•"/>
              <a:tabLst>
                <a:tab pos="285750" algn="l"/>
              </a:tabLst>
            </a:pPr>
            <a:r>
              <a:rPr lang="en-US" b="1" dirty="0"/>
              <a:t>Strong impact of FC layer</a:t>
            </a:r>
          </a:p>
          <a:p>
            <a:pPr marL="228600" indent="-228600" algn="l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•"/>
              <a:tabLst>
                <a:tab pos="285750" algn="l"/>
              </a:tabLst>
            </a:pPr>
            <a:r>
              <a:rPr lang="en-US" b="1" dirty="0"/>
              <a:t>Time dependent etch rates due to FC depletion</a:t>
            </a:r>
          </a:p>
        </p:txBody>
      </p:sp>
      <p:sp>
        <p:nvSpPr>
          <p:cNvPr id="44" name="Title 4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Time-Dependent Etch Rates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82"/>
          <p:cNvGrpSpPr>
            <a:grpSpLocks noChangeAspect="1"/>
          </p:cNvGrpSpPr>
          <p:nvPr/>
        </p:nvGrpSpPr>
        <p:grpSpPr bwMode="auto">
          <a:xfrm>
            <a:off x="254000" y="1089025"/>
            <a:ext cx="8639175" cy="4892675"/>
            <a:chOff x="-76200" y="225448"/>
            <a:chExt cx="9146760" cy="5181599"/>
          </a:xfrm>
        </p:grpSpPr>
        <p:grpSp>
          <p:nvGrpSpPr>
            <p:cNvPr id="3" name="Group 44"/>
            <p:cNvGrpSpPr>
              <a:grpSpLocks/>
            </p:cNvGrpSpPr>
            <p:nvPr/>
          </p:nvGrpSpPr>
          <p:grpSpPr bwMode="auto">
            <a:xfrm>
              <a:off x="1143000" y="374904"/>
              <a:ext cx="7086600" cy="4353961"/>
              <a:chOff x="1143000" y="374904"/>
              <a:chExt cx="7086600" cy="4353961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4342550" y="381805"/>
                <a:ext cx="152950" cy="434770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 eaLnBrk="1" hangingPunct="1">
                  <a:defRPr/>
                </a:pP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952670" y="381805"/>
                <a:ext cx="685755" cy="434770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 eaLnBrk="1" hangingPunct="1">
                  <a:defRPr/>
                </a:pPr>
                <a:endPara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801400" y="381805"/>
                <a:ext cx="228585" cy="434770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 eaLnBrk="1" hangingPunct="1">
                  <a:defRPr/>
                </a:pP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191281" y="381805"/>
                <a:ext cx="151269" cy="434770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 eaLnBrk="1" hangingPunct="1">
                  <a:defRPr/>
                </a:pP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217995" y="375080"/>
                <a:ext cx="564739" cy="434770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142361" y="381805"/>
                <a:ext cx="152950" cy="434770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 eaLnBrk="1" hangingPunct="1">
                  <a:defRPr/>
                </a:pP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077225" y="381805"/>
                <a:ext cx="152950" cy="434770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 eaLnBrk="1" hangingPunct="1">
                  <a:defRPr/>
                </a:pP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7848640" y="381805"/>
                <a:ext cx="228585" cy="434770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 eaLnBrk="1" hangingPunct="1">
                  <a:defRPr/>
                </a:pP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156" name="TextBox 54"/>
            <p:cNvSpPr txBox="1">
              <a:spLocks noChangeArrowheads="1"/>
            </p:cNvSpPr>
            <p:nvPr/>
          </p:nvSpPr>
          <p:spPr bwMode="auto">
            <a:xfrm>
              <a:off x="886968" y="4355070"/>
              <a:ext cx="533400" cy="35848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lang="en-US" sz="1600"/>
                <a:t>(a)</a:t>
              </a:r>
            </a:p>
          </p:txBody>
        </p:sp>
        <p:sp>
          <p:nvSpPr>
            <p:cNvPr id="6157" name="TextBox 55"/>
            <p:cNvSpPr txBox="1">
              <a:spLocks noChangeArrowheads="1"/>
            </p:cNvSpPr>
            <p:nvPr/>
          </p:nvSpPr>
          <p:spPr bwMode="auto">
            <a:xfrm>
              <a:off x="4617720" y="4355070"/>
              <a:ext cx="533400" cy="35848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lang="en-US" sz="1600"/>
                <a:t>(b)</a:t>
              </a:r>
            </a:p>
          </p:txBody>
        </p:sp>
        <p:sp>
          <p:nvSpPr>
            <p:cNvPr id="6158" name="TextBox 56"/>
            <p:cNvSpPr txBox="1">
              <a:spLocks noChangeArrowheads="1"/>
            </p:cNvSpPr>
            <p:nvPr/>
          </p:nvSpPr>
          <p:spPr bwMode="auto">
            <a:xfrm>
              <a:off x="2932729" y="2039988"/>
              <a:ext cx="1447800" cy="358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/>
                <a:t>FC Etching</a:t>
              </a:r>
            </a:p>
          </p:txBody>
        </p:sp>
        <p:sp>
          <p:nvSpPr>
            <p:cNvPr id="6159" name="TextBox 57"/>
            <p:cNvSpPr txBox="1">
              <a:spLocks noChangeArrowheads="1"/>
            </p:cNvSpPr>
            <p:nvPr/>
          </p:nvSpPr>
          <p:spPr bwMode="auto">
            <a:xfrm>
              <a:off x="3276600" y="2362200"/>
              <a:ext cx="1143000" cy="619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/>
                <a:t>SiO</a:t>
              </a:r>
              <a:r>
                <a:rPr lang="en-US" sz="1600" b="1" baseline="-25000"/>
                <a:t>2</a:t>
              </a:r>
              <a:r>
                <a:rPr lang="en-US" sz="1600" b="1"/>
                <a:t/>
              </a:r>
              <a:br>
                <a:rPr lang="en-US" sz="1600" b="1"/>
              </a:br>
              <a:r>
                <a:rPr lang="en-US" sz="1600" b="1"/>
                <a:t>Etching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H="1">
              <a:off x="2014680" y="2399299"/>
              <a:ext cx="1184945" cy="49596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>
              <a:off x="2209650" y="2972603"/>
              <a:ext cx="1067291" cy="68426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>
              <a:off x="2513870" y="3123915"/>
              <a:ext cx="1067290" cy="106759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3" name="TextBox 61"/>
            <p:cNvSpPr txBox="1">
              <a:spLocks noChangeArrowheads="1"/>
            </p:cNvSpPr>
            <p:nvPr/>
          </p:nvSpPr>
          <p:spPr bwMode="auto">
            <a:xfrm>
              <a:off x="6592554" y="476938"/>
              <a:ext cx="1524000" cy="358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/>
                <a:t>FC Etching</a:t>
              </a:r>
            </a:p>
          </p:txBody>
        </p:sp>
        <p:sp>
          <p:nvSpPr>
            <p:cNvPr id="6164" name="TextBox 62"/>
            <p:cNvSpPr txBox="1">
              <a:spLocks noChangeArrowheads="1"/>
            </p:cNvSpPr>
            <p:nvPr/>
          </p:nvSpPr>
          <p:spPr bwMode="auto">
            <a:xfrm>
              <a:off x="6934200" y="1550536"/>
              <a:ext cx="1143000" cy="619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/>
                <a:t>SiO</a:t>
              </a:r>
              <a:r>
                <a:rPr lang="en-US" sz="1600" b="1" baseline="-25000"/>
                <a:t>2</a:t>
              </a:r>
              <a:r>
                <a:rPr lang="en-US" sz="1600" b="1"/>
                <a:t/>
              </a:r>
              <a:br>
                <a:rPr lang="en-US" sz="1600" b="1"/>
              </a:br>
              <a:r>
                <a:rPr lang="en-US" sz="1600" b="1"/>
                <a:t>Etching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 flipH="1">
              <a:off x="6019960" y="837421"/>
              <a:ext cx="1142925" cy="6859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>
              <a:off x="6288883" y="914759"/>
              <a:ext cx="1065609" cy="12189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>
              <a:off x="7238519" y="2133662"/>
              <a:ext cx="381536" cy="13500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8" name="TextBox 66"/>
            <p:cNvSpPr txBox="1">
              <a:spLocks noChangeArrowheads="1"/>
            </p:cNvSpPr>
            <p:nvPr/>
          </p:nvSpPr>
          <p:spPr bwMode="auto">
            <a:xfrm rot="-1320930">
              <a:off x="2136289" y="2313661"/>
              <a:ext cx="10325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/>
                <a:t>1.3 Å/s</a:t>
              </a:r>
            </a:p>
          </p:txBody>
        </p:sp>
        <p:sp>
          <p:nvSpPr>
            <p:cNvPr id="6169" name="TextBox 67"/>
            <p:cNvSpPr txBox="1">
              <a:spLocks noChangeArrowheads="1"/>
            </p:cNvSpPr>
            <p:nvPr/>
          </p:nvSpPr>
          <p:spPr bwMode="auto">
            <a:xfrm rot="-1951689">
              <a:off x="2155352" y="3005672"/>
              <a:ext cx="9886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/>
                <a:t>0.7 Å/s</a:t>
              </a:r>
            </a:p>
          </p:txBody>
        </p:sp>
        <p:sp>
          <p:nvSpPr>
            <p:cNvPr id="6170" name="TextBox 68"/>
            <p:cNvSpPr txBox="1">
              <a:spLocks noChangeArrowheads="1"/>
            </p:cNvSpPr>
            <p:nvPr/>
          </p:nvSpPr>
          <p:spPr bwMode="auto">
            <a:xfrm rot="-2765789">
              <a:off x="2743380" y="3151292"/>
              <a:ext cx="86689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/>
                <a:t>0.2 Å/s</a:t>
              </a:r>
            </a:p>
          </p:txBody>
        </p:sp>
        <p:sp>
          <p:nvSpPr>
            <p:cNvPr id="6171" name="TextBox 69"/>
            <p:cNvSpPr txBox="1">
              <a:spLocks noChangeArrowheads="1"/>
            </p:cNvSpPr>
            <p:nvPr/>
          </p:nvSpPr>
          <p:spPr bwMode="auto">
            <a:xfrm rot="-1826882">
              <a:off x="5876017" y="807012"/>
              <a:ext cx="14452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/>
                <a:t>1.1 Å/s</a:t>
              </a:r>
            </a:p>
          </p:txBody>
        </p:sp>
        <p:sp>
          <p:nvSpPr>
            <p:cNvPr id="6172" name="TextBox 70"/>
            <p:cNvSpPr txBox="1">
              <a:spLocks noChangeArrowheads="1"/>
            </p:cNvSpPr>
            <p:nvPr/>
          </p:nvSpPr>
          <p:spPr bwMode="auto">
            <a:xfrm rot="-2821131">
              <a:off x="6041013" y="1231893"/>
              <a:ext cx="14452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/>
                <a:t>0.6 Å/s</a:t>
              </a:r>
            </a:p>
          </p:txBody>
        </p:sp>
        <p:sp>
          <p:nvSpPr>
            <p:cNvPr id="6173" name="TextBox 71"/>
            <p:cNvSpPr txBox="1">
              <a:spLocks noChangeArrowheads="1"/>
            </p:cNvSpPr>
            <p:nvPr/>
          </p:nvSpPr>
          <p:spPr bwMode="auto">
            <a:xfrm rot="-4455647">
              <a:off x="6738398" y="2591928"/>
              <a:ext cx="10251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/>
                <a:t>0.3 Å/s</a:t>
              </a:r>
            </a:p>
          </p:txBody>
        </p:sp>
        <p:sp>
          <p:nvSpPr>
            <p:cNvPr id="6174" name="TextBox 72"/>
            <p:cNvSpPr txBox="1">
              <a:spLocks noChangeArrowheads="1"/>
            </p:cNvSpPr>
            <p:nvPr/>
          </p:nvSpPr>
          <p:spPr bwMode="auto">
            <a:xfrm>
              <a:off x="1676400" y="1533535"/>
              <a:ext cx="1600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600"/>
                <a:t>35 s Bias</a:t>
              </a: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flipV="1">
              <a:off x="1752480" y="1864663"/>
              <a:ext cx="2438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76" name="TextBox 74"/>
            <p:cNvSpPr txBox="1">
              <a:spLocks noChangeArrowheads="1"/>
            </p:cNvSpPr>
            <p:nvPr/>
          </p:nvSpPr>
          <p:spPr bwMode="auto">
            <a:xfrm>
              <a:off x="1691640" y="1160643"/>
              <a:ext cx="1447800" cy="437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ts val="2500"/>
                </a:lnSpc>
                <a:spcAft>
                  <a:spcPts val="1200"/>
                </a:spcAft>
              </a:pPr>
              <a:r>
                <a:rPr lang="en-US" sz="1600"/>
                <a:t>10 s No Bias</a:t>
              </a:r>
            </a:p>
          </p:txBody>
        </p:sp>
        <p:sp>
          <p:nvSpPr>
            <p:cNvPr id="6177" name="TextBox 75"/>
            <p:cNvSpPr txBox="1">
              <a:spLocks noChangeArrowheads="1"/>
            </p:cNvSpPr>
            <p:nvPr/>
          </p:nvSpPr>
          <p:spPr bwMode="auto">
            <a:xfrm>
              <a:off x="1752600" y="483086"/>
              <a:ext cx="1219201" cy="619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/>
                <a:t>1.5 s C</a:t>
              </a:r>
              <a:r>
                <a:rPr lang="en-US" sz="1600" baseline="-25000"/>
                <a:t>4</a:t>
              </a:r>
              <a:r>
                <a:rPr lang="en-US" sz="1600"/>
                <a:t>F</a:t>
              </a:r>
              <a:r>
                <a:rPr lang="en-US" sz="1600" baseline="-25000"/>
                <a:t>8</a:t>
              </a:r>
              <a:r>
                <a:rPr lang="en-US" sz="1600"/>
                <a:t> Pulse</a:t>
              </a: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>
              <a:off x="991091" y="788666"/>
              <a:ext cx="15126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H="1">
              <a:off x="1295310" y="788666"/>
              <a:ext cx="15295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1142360" y="1368695"/>
              <a:ext cx="6101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81" name="TextBox 79"/>
            <p:cNvSpPr txBox="1">
              <a:spLocks noChangeArrowheads="1"/>
            </p:cNvSpPr>
            <p:nvPr/>
          </p:nvSpPr>
          <p:spPr bwMode="auto">
            <a:xfrm>
              <a:off x="5638801" y="3810000"/>
              <a:ext cx="1219201" cy="619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/>
                <a:t>3 s C</a:t>
              </a:r>
              <a:r>
                <a:rPr lang="en-US" sz="1600" baseline="-25000"/>
                <a:t>4</a:t>
              </a:r>
              <a:r>
                <a:rPr lang="en-US" sz="1600"/>
                <a:t>F</a:t>
              </a:r>
              <a:r>
                <a:rPr lang="en-US" sz="1600" baseline="-25000"/>
                <a:t>8</a:t>
              </a:r>
              <a:r>
                <a:rPr lang="en-US" sz="1600"/>
                <a:t> Pulse</a:t>
              </a: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4648450" y="4114170"/>
              <a:ext cx="1529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H="1">
              <a:off x="5029985" y="4114170"/>
              <a:ext cx="15126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146" name="Object 44"/>
            <p:cNvGraphicFramePr>
              <a:graphicFrameLocks noChangeAspect="1"/>
            </p:cNvGraphicFramePr>
            <p:nvPr/>
          </p:nvGraphicFramePr>
          <p:xfrm>
            <a:off x="-76200" y="225448"/>
            <a:ext cx="9146760" cy="5181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851" name="Graph" r:id="rId4" imgW="2160422" imgH="1224077" progId="">
                    <p:embed/>
                  </p:oleObj>
                </mc:Choice>
                <mc:Fallback>
                  <p:oleObj name="Graph" r:id="rId4" imgW="2160422" imgH="1224077" progId="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6200" y="225448"/>
                          <a:ext cx="9146760" cy="51815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51" name="TextBox 44"/>
          <p:cNvSpPr txBox="1">
            <a:spLocks noChangeArrowheads="1"/>
          </p:cNvSpPr>
          <p:nvPr/>
        </p:nvSpPr>
        <p:spPr bwMode="auto">
          <a:xfrm>
            <a:off x="1908175" y="4905375"/>
            <a:ext cx="504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/>
              <a:t>t</a:t>
            </a:r>
            <a:r>
              <a:rPr lang="en-US" sz="2000" b="1" baseline="-25000"/>
              <a:t>0</a:t>
            </a:r>
          </a:p>
        </p:txBody>
      </p:sp>
      <p:sp>
        <p:nvSpPr>
          <p:cNvPr id="6152" name="TextBox 53"/>
          <p:cNvSpPr txBox="1">
            <a:spLocks noChangeArrowheads="1"/>
          </p:cNvSpPr>
          <p:nvPr/>
        </p:nvSpPr>
        <p:spPr bwMode="auto">
          <a:xfrm>
            <a:off x="3995738" y="4652963"/>
            <a:ext cx="504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/>
              <a:t>t</a:t>
            </a:r>
            <a:r>
              <a:rPr lang="en-US" sz="2000" b="1" baseline="-25000"/>
              <a:t>f</a:t>
            </a:r>
          </a:p>
        </p:txBody>
      </p:sp>
      <p:sp>
        <p:nvSpPr>
          <p:cNvPr id="6153" name="TextBox 54"/>
          <p:cNvSpPr txBox="1">
            <a:spLocks noChangeArrowheads="1"/>
          </p:cNvSpPr>
          <p:nvPr/>
        </p:nvSpPr>
        <p:spPr bwMode="auto">
          <a:xfrm>
            <a:off x="5580063" y="4941888"/>
            <a:ext cx="504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/>
              <a:t>t</a:t>
            </a:r>
            <a:r>
              <a:rPr lang="en-US" sz="2000" b="1" baseline="-25000"/>
              <a:t>0</a:t>
            </a:r>
          </a:p>
        </p:txBody>
      </p:sp>
      <p:sp>
        <p:nvSpPr>
          <p:cNvPr id="6154" name="TextBox 55"/>
          <p:cNvSpPr txBox="1">
            <a:spLocks noChangeArrowheads="1"/>
          </p:cNvSpPr>
          <p:nvPr/>
        </p:nvSpPr>
        <p:spPr bwMode="auto">
          <a:xfrm>
            <a:off x="7488238" y="4941888"/>
            <a:ext cx="43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/>
              <a:t>t</a:t>
            </a:r>
            <a:r>
              <a:rPr lang="en-US" sz="2000" b="1" baseline="-25000"/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61988" y="260350"/>
            <a:ext cx="7826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 dirty="0" smtClean="0">
                <a:solidFill>
                  <a:srgbClr val="0000FF"/>
                </a:solidFill>
              </a:rPr>
              <a:t>Outline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127125" y="4608513"/>
            <a:ext cx="451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85738" y="1123951"/>
            <a:ext cx="8629650" cy="4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 eaLnBrk="0" hangingPunct="0">
              <a:spcAft>
                <a:spcPts val="600"/>
              </a:spcAft>
              <a:buFontTx/>
              <a:buChar char="•"/>
            </a:pPr>
            <a:r>
              <a:rPr lang="en-US" b="1" dirty="0" err="1" smtClean="0"/>
              <a:t>Nanoscale</a:t>
            </a:r>
            <a:r>
              <a:rPr lang="en-US" b="1" dirty="0" smtClean="0"/>
              <a:t> graphitic film formation</a:t>
            </a:r>
          </a:p>
          <a:p>
            <a:pPr marL="342900" indent="-342900" algn="l" eaLnBrk="0" hangingPunct="0">
              <a:spcAft>
                <a:spcPts val="600"/>
              </a:spcAft>
              <a:buFontTx/>
              <a:buChar char="•"/>
            </a:pPr>
            <a:endParaRPr lang="en-US" b="1" dirty="0" smtClean="0"/>
          </a:p>
          <a:p>
            <a:pPr marL="342900" indent="-342900" algn="l" eaLnBrk="0" hangingPunct="0">
              <a:spcAft>
                <a:spcPts val="600"/>
              </a:spcAft>
              <a:buFontTx/>
              <a:buChar char="•"/>
            </a:pPr>
            <a:r>
              <a:rPr lang="en-US" b="1" dirty="0" smtClean="0"/>
              <a:t>Atomic layer etching using low pressure plasma</a:t>
            </a:r>
          </a:p>
          <a:p>
            <a:pPr marL="800100" lvl="1" indent="-342900" algn="l" eaLnBrk="0" hangingPunct="0">
              <a:spcAft>
                <a:spcPts val="600"/>
              </a:spcAft>
              <a:buFontTx/>
              <a:buChar char="•"/>
            </a:pPr>
            <a:r>
              <a:rPr lang="en-US" b="1" dirty="0" smtClean="0"/>
              <a:t>Use cyclic deposition of fluorocarbon layer to control etching depth of SiO</a:t>
            </a:r>
            <a:r>
              <a:rPr lang="en-US" b="1" baseline="-25000" dirty="0" smtClean="0"/>
              <a:t>2</a:t>
            </a:r>
            <a:r>
              <a:rPr lang="en-US" b="1" dirty="0" smtClean="0"/>
              <a:t> at atomistic (Angstrom) level</a:t>
            </a:r>
          </a:p>
          <a:p>
            <a:pPr marL="800100" lvl="1" indent="-342900" algn="l" eaLnBrk="0" hangingPunct="0">
              <a:spcAft>
                <a:spcPts val="600"/>
              </a:spcAft>
              <a:buFontTx/>
              <a:buChar char="•"/>
            </a:pPr>
            <a:endParaRPr lang="en-US" b="1" dirty="0" smtClean="0"/>
          </a:p>
          <a:p>
            <a:pPr marL="342900" indent="-342900" algn="l" eaLnBrk="0" hangingPunct="0">
              <a:spcAft>
                <a:spcPts val="600"/>
              </a:spcAft>
              <a:buFontTx/>
              <a:buChar char="•"/>
            </a:pPr>
            <a:r>
              <a:rPr lang="en-US" b="1" dirty="0" smtClean="0"/>
              <a:t>Atmospheric pressure plasma: Deactivation of </a:t>
            </a:r>
            <a:r>
              <a:rPr lang="en-US" b="1" dirty="0" err="1" smtClean="0"/>
              <a:t>biomolecules</a:t>
            </a:r>
            <a:r>
              <a:rPr lang="en-US" b="1" dirty="0" smtClean="0"/>
              <a:t> using N</a:t>
            </a:r>
            <a:r>
              <a:rPr lang="en-US" b="1" baseline="-25000" dirty="0" smtClean="0"/>
              <a:t>2</a:t>
            </a:r>
            <a:r>
              <a:rPr lang="en-US" b="1" dirty="0" smtClean="0"/>
              <a:t>/O</a:t>
            </a:r>
            <a:r>
              <a:rPr lang="en-US" b="1" baseline="-25000" dirty="0" smtClean="0"/>
              <a:t>2</a:t>
            </a:r>
            <a:r>
              <a:rPr lang="en-US" b="1" dirty="0" smtClean="0"/>
              <a:t>/</a:t>
            </a:r>
            <a:r>
              <a:rPr lang="en-US" b="1" dirty="0" err="1" smtClean="0"/>
              <a:t>Ar</a:t>
            </a:r>
            <a:r>
              <a:rPr lang="en-US" b="1" dirty="0" smtClean="0"/>
              <a:t> atmospheric pressure plasma jet</a:t>
            </a:r>
          </a:p>
          <a:p>
            <a:pPr marL="800100" lvl="1" indent="-342900" algn="l" eaLnBrk="0" hangingPunct="0">
              <a:spcAft>
                <a:spcPts val="600"/>
              </a:spcAft>
              <a:buFontTx/>
              <a:buChar char="•"/>
            </a:pPr>
            <a:r>
              <a:rPr lang="en-US" b="1" dirty="0" smtClean="0"/>
              <a:t>Role of interactions with environment in deactivation/etching </a:t>
            </a:r>
            <a:r>
              <a:rPr lang="en-US" b="1" dirty="0"/>
              <a:t>of </a:t>
            </a:r>
            <a:r>
              <a:rPr lang="en-US" b="1" dirty="0" err="1" smtClean="0"/>
              <a:t>biomolecules</a:t>
            </a:r>
            <a:endParaRPr lang="en-US" b="1" dirty="0" smtClean="0"/>
          </a:p>
          <a:p>
            <a:pPr marL="800100" lvl="1" indent="-342900" algn="l" eaLnBrk="0" hangingPunct="0">
              <a:spcAft>
                <a:spcPts val="600"/>
              </a:spcAft>
              <a:buFontTx/>
              <a:buChar char="•"/>
            </a:pPr>
            <a:endParaRPr lang="en-US" b="1" dirty="0" smtClean="0"/>
          </a:p>
          <a:p>
            <a:pPr marL="342900" indent="-342900" algn="l" eaLnBrk="0" hangingPunct="0">
              <a:spcAft>
                <a:spcPts val="600"/>
              </a:spcAft>
              <a:buFontTx/>
              <a:buChar char="•"/>
            </a:pPr>
            <a:r>
              <a:rPr lang="en-US" b="1" dirty="0" smtClean="0"/>
              <a:t>Conclusions</a:t>
            </a:r>
          </a:p>
          <a:p>
            <a:pPr marL="800100" lvl="1" indent="-342900" algn="l" eaLnBrk="0" hangingPunct="0">
              <a:spcAft>
                <a:spcPts val="600"/>
              </a:spcAft>
              <a:buFontTx/>
              <a:buChar char="•"/>
            </a:pPr>
            <a:endParaRPr lang="en-US" b="1" dirty="0" smtClean="0"/>
          </a:p>
        </p:txBody>
      </p:sp>
      <p:pic>
        <p:nvPicPr>
          <p:cNvPr id="3079" name="Picture 7" descr="UMD-log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6388" y="6324600"/>
            <a:ext cx="25130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34200" y="6311900"/>
            <a:ext cx="2209800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720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FC And Ion Energy Impact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228600" y="1262063"/>
            <a:ext cx="3810000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sz="2000" kern="0" dirty="0">
                <a:latin typeface="Arial" pitchFamily="34" charset="0"/>
                <a:cs typeface="Arial" pitchFamily="34" charset="0"/>
              </a:rPr>
              <a:t>Etch rates depend on: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2"/>
              </a:buClr>
              <a:buFont typeface="Courier New" pitchFamily="49" charset="0"/>
              <a:buChar char="o"/>
              <a:defRPr/>
            </a:pPr>
            <a:r>
              <a:rPr lang="en-US" sz="2000" kern="0" dirty="0">
                <a:latin typeface="Arial" pitchFamily="34" charset="0"/>
                <a:cs typeface="Arial" pitchFamily="34" charset="0"/>
              </a:rPr>
              <a:t>FC film thickness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2"/>
              </a:buClr>
              <a:buFont typeface="Courier New" pitchFamily="49" charset="0"/>
              <a:buChar char="o"/>
              <a:defRPr/>
            </a:pPr>
            <a:r>
              <a:rPr lang="en-US" sz="2000" kern="0" dirty="0">
                <a:latin typeface="Arial" pitchFamily="34" charset="0"/>
                <a:cs typeface="Arial" pitchFamily="34" charset="0"/>
              </a:rPr>
              <a:t>Ion energy</a:t>
            </a:r>
          </a:p>
          <a:p>
            <a:pPr marL="800100" lvl="1" indent="-342900" algn="l">
              <a:spcBef>
                <a:spcPct val="20000"/>
              </a:spcBef>
              <a:buClr>
                <a:srgbClr val="FF0000"/>
              </a:buClr>
              <a:defRPr/>
            </a:pPr>
            <a:r>
              <a:rPr lang="en-US" sz="2000" b="1" kern="0" dirty="0">
                <a:latin typeface="Arial" pitchFamily="34" charset="0"/>
                <a:cs typeface="Arial" pitchFamily="34" charset="0"/>
                <a:sym typeface="Wingdings" pitchFamily="2" charset="2"/>
              </a:rPr>
              <a:t>Chemically enhanced etching</a:t>
            </a:r>
            <a:endParaRPr lang="en-US" sz="2000" b="1" kern="0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sz="2000" kern="0" dirty="0">
                <a:latin typeface="Arial" pitchFamily="34" charset="0"/>
                <a:cs typeface="Arial" pitchFamily="34" charset="0"/>
              </a:rPr>
              <a:t>Saturation effect when reaching critical FC film thickness</a:t>
            </a:r>
          </a:p>
          <a:p>
            <a:pPr marL="800100" lvl="1" indent="-342900" algn="l">
              <a:spcBef>
                <a:spcPct val="20000"/>
              </a:spcBef>
              <a:buClr>
                <a:srgbClr val="FF0000"/>
              </a:buClr>
              <a:defRPr/>
            </a:pPr>
            <a:r>
              <a:rPr lang="en-US" sz="2000" b="1" kern="0" dirty="0">
                <a:latin typeface="Arial" pitchFamily="34" charset="0"/>
                <a:cs typeface="Arial" pitchFamily="34" charset="0"/>
                <a:sym typeface="Wingdings" pitchFamily="2" charset="2"/>
              </a:rPr>
              <a:t>No additional mixing into SiO</a:t>
            </a:r>
            <a:r>
              <a:rPr lang="en-US" sz="2000" b="1" kern="0" baseline="-25000" dirty="0"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en-US" sz="2000" b="1" kern="0" baseline="-25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9" name="Picture 6" descr="C:\Dominik\ALE\Publication\FC assisted SiO2 Etching (JVST)\Figure 4 new.tif"/>
          <p:cNvPicPr>
            <a:picLocks noChangeAspect="1" noChangeArrowheads="1"/>
          </p:cNvPicPr>
          <p:nvPr/>
        </p:nvPicPr>
        <p:blipFill>
          <a:blip r:embed="rId3" cstate="screen"/>
          <a:srcRect t="1425" r="4324" b="2174"/>
          <a:stretch>
            <a:fillRect/>
          </a:stretch>
        </p:blipFill>
        <p:spPr bwMode="auto">
          <a:xfrm>
            <a:off x="3995738" y="1196975"/>
            <a:ext cx="4932362" cy="49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Content Placeholder 2"/>
          <p:cNvSpPr txBox="1">
            <a:spLocks/>
          </p:cNvSpPr>
          <p:nvPr/>
        </p:nvSpPr>
        <p:spPr bwMode="auto">
          <a:xfrm>
            <a:off x="295275" y="5791200"/>
            <a:ext cx="8848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228600" indent="-228600" algn="l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•"/>
              <a:tabLst>
                <a:tab pos="285750" algn="l"/>
              </a:tabLst>
            </a:pPr>
            <a:r>
              <a:rPr lang="en-US" b="1" dirty="0"/>
              <a:t>Mixing of F into SiO</a:t>
            </a:r>
            <a:r>
              <a:rPr lang="en-US" b="1" baseline="-25000" dirty="0"/>
              <a:t>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720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Surface Chemistry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762000" y="990600"/>
          <a:ext cx="7885112" cy="525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99" name="Graph" r:id="rId4" imgW="4320845" imgH="2879750" progId="">
                  <p:embed/>
                </p:oleObj>
              </mc:Choice>
              <mc:Fallback>
                <p:oleObj name="Graph" r:id="rId4" imgW="4320845" imgH="287975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990600"/>
                        <a:ext cx="7885112" cy="525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/>
          <p:cNvSpPr>
            <a:spLocks noGrp="1"/>
          </p:cNvSpPr>
          <p:nvPr>
            <p:ph type="title"/>
          </p:nvPr>
        </p:nvSpPr>
        <p:spPr>
          <a:xfrm>
            <a:off x="107950" y="152400"/>
            <a:ext cx="8928100" cy="720725"/>
          </a:xfrm>
        </p:spPr>
        <p:txBody>
          <a:bodyPr anchor="ctr">
            <a:noAutofit/>
          </a:bodyPr>
          <a:lstStyle/>
          <a:p>
            <a:pPr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Plasma Properties During a Single Cycle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5492750" y="1009650"/>
          <a:ext cx="3498850" cy="349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95" name="Graph" r:id="rId4" imgW="1224000" imgH="1224000" progId="">
                  <p:embed/>
                </p:oleObj>
              </mc:Choice>
              <mc:Fallback>
                <p:oleObj name="Graph" r:id="rId4" imgW="1224000" imgH="1224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0" y="1009650"/>
                        <a:ext cx="3498850" cy="349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Content Placeholder 2"/>
          <p:cNvSpPr txBox="1">
            <a:spLocks/>
          </p:cNvSpPr>
          <p:nvPr/>
        </p:nvSpPr>
        <p:spPr>
          <a:xfrm>
            <a:off x="179388" y="1492250"/>
            <a:ext cx="5364162" cy="2728913"/>
          </a:xfrm>
          <a:prstGeom prst="rect">
            <a:avLst/>
          </a:prstGeom>
        </p:spPr>
        <p:txBody>
          <a:bodyPr/>
          <a:lstStyle/>
          <a:p>
            <a:pPr marL="342900" indent="-342900" algn="l" eaLnBrk="1" fontAlgn="auto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EEPFs show a small impact and fast recovery after short precursor pulses</a:t>
            </a:r>
          </a:p>
          <a:p>
            <a:pPr marL="342900" indent="-342900" algn="l" eaLnBrk="1" fontAlgn="auto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Typical values during the etch step are:</a:t>
            </a:r>
          </a:p>
          <a:p>
            <a:pPr marL="800100" lvl="1" indent="-342900" algn="l">
              <a:lnSpc>
                <a:spcPct val="125000"/>
              </a:lnSpc>
              <a:spcBef>
                <a:spcPct val="20000"/>
              </a:spcBef>
              <a:buClr>
                <a:schemeClr val="accent2"/>
              </a:buClr>
              <a:buSzPct val="120000"/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Plasma Potential,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b="1" baseline="-25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13.8 V</a:t>
            </a:r>
          </a:p>
          <a:p>
            <a:pPr marL="800100" lvl="1" indent="-342900" algn="l" eaLnBrk="1" hangingPunct="1">
              <a:lnSpc>
                <a:spcPct val="125000"/>
              </a:lnSpc>
              <a:spcBef>
                <a:spcPct val="20000"/>
              </a:spcBef>
              <a:buClr>
                <a:schemeClr val="accent2"/>
              </a:buClr>
              <a:buSzPct val="120000"/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Electron Density,</a:t>
            </a:r>
            <a:r>
              <a:rPr lang="en-US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N</a:t>
            </a:r>
            <a:r>
              <a:rPr lang="en-US" b="1" i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6.3 x 10</a:t>
            </a:r>
            <a:r>
              <a:rPr lang="en-US" b="1" i="1" baseline="30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cm</a:t>
            </a:r>
            <a:r>
              <a:rPr lang="en-US" b="1" i="1" baseline="30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-3</a:t>
            </a:r>
          </a:p>
          <a:p>
            <a:pPr marL="800100" lvl="1" indent="-342900" algn="l" eaLnBrk="1" hangingPunct="1">
              <a:lnSpc>
                <a:spcPct val="125000"/>
              </a:lnSpc>
              <a:spcBef>
                <a:spcPct val="20000"/>
              </a:spcBef>
              <a:buClr>
                <a:schemeClr val="accent2"/>
              </a:buClr>
              <a:buSzPct val="120000"/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Electron Temperature, T</a:t>
            </a:r>
            <a:r>
              <a:rPr lang="en-US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3.13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eV</a:t>
            </a:r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 eaLnBrk="1" fontAlgn="auto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defRPr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-107950" y="4292600"/>
            <a:ext cx="8750300" cy="2160588"/>
            <a:chOff x="-228600" y="4267200"/>
            <a:chExt cx="8750300" cy="2640279"/>
          </a:xfrm>
        </p:grpSpPr>
        <p:sp>
          <p:nvSpPr>
            <p:cNvPr id="12295" name="TextBox 24"/>
            <p:cNvSpPr txBox="1">
              <a:spLocks noChangeArrowheads="1"/>
            </p:cNvSpPr>
            <p:nvPr/>
          </p:nvSpPr>
          <p:spPr bwMode="auto">
            <a:xfrm>
              <a:off x="4764104" y="4267200"/>
              <a:ext cx="646096" cy="413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600" b="1"/>
                <a:t>II</a:t>
              </a:r>
              <a:endParaRPr lang="en-US" sz="1600" b="1" baseline="-2500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7405688" y="4767708"/>
              <a:ext cx="1116012" cy="1761479"/>
            </a:xfrm>
            <a:prstGeom prst="roundRect">
              <a:avLst>
                <a:gd name="adj" fmla="val 6037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650038" y="4767708"/>
              <a:ext cx="755650" cy="1761479"/>
            </a:xfrm>
            <a:prstGeom prst="roundRect">
              <a:avLst>
                <a:gd name="adj" fmla="val 7638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65375" y="4767708"/>
              <a:ext cx="1763713" cy="1761479"/>
            </a:xfrm>
            <a:prstGeom prst="roundRect">
              <a:avLst>
                <a:gd name="adj" fmla="val 3487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609725" y="4767708"/>
              <a:ext cx="755650" cy="1761479"/>
            </a:xfrm>
            <a:prstGeom prst="roundRect">
              <a:avLst>
                <a:gd name="adj" fmla="val 6365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886325" y="4767708"/>
              <a:ext cx="1763713" cy="1761479"/>
            </a:xfrm>
            <a:prstGeom prst="roundRect">
              <a:avLst>
                <a:gd name="adj" fmla="val 2906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129088" y="4767708"/>
              <a:ext cx="757237" cy="1761479"/>
            </a:xfrm>
            <a:prstGeom prst="roundRect">
              <a:avLst>
                <a:gd name="adj" fmla="val 5092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4724400" y="4593112"/>
              <a:ext cx="0" cy="157912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5105400" y="4593112"/>
              <a:ext cx="0" cy="157912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6400800" y="4593112"/>
              <a:ext cx="0" cy="157912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5" name="TextBox 24"/>
            <p:cNvSpPr txBox="1">
              <a:spLocks noChangeArrowheads="1"/>
            </p:cNvSpPr>
            <p:nvPr/>
          </p:nvSpPr>
          <p:spPr bwMode="auto">
            <a:xfrm>
              <a:off x="4419600" y="4267200"/>
              <a:ext cx="643128" cy="413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600" b="1"/>
                <a:t>I</a:t>
              </a:r>
              <a:endParaRPr lang="en-US" sz="1600" b="1" baseline="-25000"/>
            </a:p>
          </p:txBody>
        </p:sp>
        <p:sp>
          <p:nvSpPr>
            <p:cNvPr id="12306" name="TextBox 24"/>
            <p:cNvSpPr txBox="1">
              <a:spLocks noChangeArrowheads="1"/>
            </p:cNvSpPr>
            <p:nvPr/>
          </p:nvSpPr>
          <p:spPr bwMode="auto">
            <a:xfrm>
              <a:off x="5974080" y="4267200"/>
              <a:ext cx="828976" cy="413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600" b="1"/>
                <a:t>III</a:t>
              </a:r>
              <a:endParaRPr lang="en-US" sz="1600" b="1" baseline="-25000"/>
            </a:p>
          </p:txBody>
        </p:sp>
        <p:sp>
          <p:nvSpPr>
            <p:cNvPr id="12307" name="TextBox 24"/>
            <p:cNvSpPr txBox="1">
              <a:spLocks noChangeArrowheads="1"/>
            </p:cNvSpPr>
            <p:nvPr/>
          </p:nvSpPr>
          <p:spPr bwMode="auto">
            <a:xfrm>
              <a:off x="2676224" y="6493541"/>
              <a:ext cx="828976" cy="413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600" b="1"/>
                <a:t>B</a:t>
              </a:r>
              <a:endParaRPr lang="en-US" sz="1600" b="1" baseline="-25000"/>
            </a:p>
          </p:txBody>
        </p:sp>
        <p:sp>
          <p:nvSpPr>
            <p:cNvPr id="12308" name="TextBox 24"/>
            <p:cNvSpPr txBox="1">
              <a:spLocks noChangeArrowheads="1"/>
            </p:cNvSpPr>
            <p:nvPr/>
          </p:nvSpPr>
          <p:spPr bwMode="auto">
            <a:xfrm>
              <a:off x="1533224" y="6493541"/>
              <a:ext cx="828976" cy="413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600" b="1"/>
                <a:t>A</a:t>
              </a:r>
              <a:endParaRPr lang="en-US" sz="1600" b="1" baseline="-25000"/>
            </a:p>
          </p:txBody>
        </p:sp>
        <p:sp>
          <p:nvSpPr>
            <p:cNvPr id="12309" name="TextBox 24"/>
            <p:cNvSpPr txBox="1">
              <a:spLocks noChangeArrowheads="1"/>
            </p:cNvSpPr>
            <p:nvPr/>
          </p:nvSpPr>
          <p:spPr bwMode="auto">
            <a:xfrm>
              <a:off x="5190824" y="6493541"/>
              <a:ext cx="828976" cy="413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600" b="1"/>
                <a:t>B</a:t>
              </a:r>
              <a:endParaRPr lang="en-US" sz="1600" b="1" baseline="-25000"/>
            </a:p>
          </p:txBody>
        </p:sp>
        <p:sp>
          <p:nvSpPr>
            <p:cNvPr id="12310" name="TextBox 24"/>
            <p:cNvSpPr txBox="1">
              <a:spLocks noChangeArrowheads="1"/>
            </p:cNvSpPr>
            <p:nvPr/>
          </p:nvSpPr>
          <p:spPr bwMode="auto">
            <a:xfrm>
              <a:off x="4047824" y="6493541"/>
              <a:ext cx="828976" cy="413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600" b="1"/>
                <a:t>A</a:t>
              </a:r>
              <a:endParaRPr lang="en-US" sz="1600" b="1" baseline="-25000"/>
            </a:p>
          </p:txBody>
        </p:sp>
        <p:sp>
          <p:nvSpPr>
            <p:cNvPr id="12311" name="TextBox 24"/>
            <p:cNvSpPr txBox="1">
              <a:spLocks noChangeArrowheads="1"/>
            </p:cNvSpPr>
            <p:nvPr/>
          </p:nvSpPr>
          <p:spPr bwMode="auto">
            <a:xfrm>
              <a:off x="7400624" y="6493541"/>
              <a:ext cx="828976" cy="413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600" b="1"/>
                <a:t>B</a:t>
              </a:r>
              <a:endParaRPr lang="en-US" sz="1600" b="1" baseline="-25000"/>
            </a:p>
          </p:txBody>
        </p:sp>
        <p:sp>
          <p:nvSpPr>
            <p:cNvPr id="12312" name="TextBox 24"/>
            <p:cNvSpPr txBox="1">
              <a:spLocks noChangeArrowheads="1"/>
            </p:cNvSpPr>
            <p:nvPr/>
          </p:nvSpPr>
          <p:spPr bwMode="auto">
            <a:xfrm>
              <a:off x="6562424" y="6493541"/>
              <a:ext cx="828976" cy="413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600" b="1"/>
                <a:t>A</a:t>
              </a:r>
              <a:endParaRPr lang="en-US" sz="1600" b="1" baseline="-25000"/>
            </a:p>
          </p:txBody>
        </p:sp>
        <p:sp>
          <p:nvSpPr>
            <p:cNvPr id="84" name="Rounded Rectangle 58"/>
            <p:cNvSpPr/>
            <p:nvPr/>
          </p:nvSpPr>
          <p:spPr>
            <a:xfrm>
              <a:off x="1619250" y="4763828"/>
              <a:ext cx="146050" cy="1765359"/>
            </a:xfrm>
            <a:prstGeom prst="roundRect">
              <a:avLst>
                <a:gd name="adj" fmla="val 5092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Rounded Rectangle 58"/>
            <p:cNvSpPr/>
            <p:nvPr/>
          </p:nvSpPr>
          <p:spPr>
            <a:xfrm>
              <a:off x="4133850" y="4763828"/>
              <a:ext cx="146050" cy="1765359"/>
            </a:xfrm>
            <a:prstGeom prst="roundRect">
              <a:avLst>
                <a:gd name="adj" fmla="val 5092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Rounded Rectangle 58"/>
            <p:cNvSpPr/>
            <p:nvPr/>
          </p:nvSpPr>
          <p:spPr>
            <a:xfrm>
              <a:off x="6656388" y="4763828"/>
              <a:ext cx="146050" cy="1765359"/>
            </a:xfrm>
            <a:prstGeom prst="roundRect">
              <a:avLst>
                <a:gd name="adj" fmla="val 5092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-228600" y="4399262"/>
              <a:ext cx="8750300" cy="2140777"/>
              <a:chOff x="762000" y="969660"/>
              <a:chExt cx="7239000" cy="2954398"/>
            </a:xfrm>
          </p:grpSpPr>
          <p:sp>
            <p:nvSpPr>
              <p:cNvPr id="12319" name="TextBox 24"/>
              <p:cNvSpPr txBox="1">
                <a:spLocks noChangeArrowheads="1"/>
              </p:cNvSpPr>
              <p:nvPr/>
            </p:nvSpPr>
            <p:spPr bwMode="auto">
              <a:xfrm>
                <a:off x="1143000" y="1676400"/>
                <a:ext cx="685800" cy="571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600" b="1"/>
                  <a:t>C</a:t>
                </a:r>
                <a:r>
                  <a:rPr lang="en-US" sz="1600" b="1" baseline="-25000"/>
                  <a:t>4</a:t>
                </a:r>
                <a:r>
                  <a:rPr lang="en-US" sz="1600" b="1"/>
                  <a:t>F</a:t>
                </a:r>
                <a:r>
                  <a:rPr lang="en-US" sz="1600" b="1" baseline="-25000"/>
                  <a:t>8</a:t>
                </a:r>
              </a:p>
            </p:txBody>
          </p:sp>
          <p:sp>
            <p:nvSpPr>
              <p:cNvPr id="12320" name="TextBox 25"/>
              <p:cNvSpPr txBox="1">
                <a:spLocks noChangeArrowheads="1"/>
              </p:cNvSpPr>
              <p:nvPr/>
            </p:nvSpPr>
            <p:spPr bwMode="auto">
              <a:xfrm>
                <a:off x="762000" y="2484738"/>
                <a:ext cx="1447800" cy="571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600" b="1"/>
                  <a:t>Bias Power</a:t>
                </a:r>
              </a:p>
            </p:txBody>
          </p:sp>
          <p:sp>
            <p:nvSpPr>
              <p:cNvPr id="12321" name="TextBox 26"/>
              <p:cNvSpPr txBox="1">
                <a:spLocks noChangeArrowheads="1"/>
              </p:cNvSpPr>
              <p:nvPr/>
            </p:nvSpPr>
            <p:spPr bwMode="auto">
              <a:xfrm>
                <a:off x="914400" y="3352799"/>
                <a:ext cx="1066800" cy="571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600" b="1"/>
                  <a:t>Ar</a:t>
                </a:r>
              </a:p>
            </p:txBody>
          </p:sp>
          <p:grpSp>
            <p:nvGrpSpPr>
              <p:cNvPr id="4" name="Group 95"/>
              <p:cNvGrpSpPr>
                <a:grpSpLocks/>
              </p:cNvGrpSpPr>
              <p:nvPr/>
            </p:nvGrpSpPr>
            <p:grpSpPr bwMode="auto">
              <a:xfrm>
                <a:off x="1981200" y="3124200"/>
                <a:ext cx="6019800" cy="646176"/>
                <a:chOff x="1981200" y="3163824"/>
                <a:chExt cx="6019800" cy="646176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1980757" y="3276717"/>
                  <a:ext cx="5410864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V="1">
                  <a:off x="1980757" y="3276717"/>
                  <a:ext cx="0" cy="56222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flipV="1">
                  <a:off x="8001000" y="3276717"/>
                  <a:ext cx="0" cy="56222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" name="Group 46"/>
                <p:cNvGrpSpPr>
                  <a:grpSpLocks/>
                </p:cNvGrpSpPr>
                <p:nvPr/>
              </p:nvGrpSpPr>
              <p:grpSpPr bwMode="auto">
                <a:xfrm>
                  <a:off x="7391400" y="3163824"/>
                  <a:ext cx="152400" cy="228600"/>
                  <a:chOff x="8458200" y="3124200"/>
                  <a:chExt cx="152400" cy="228600"/>
                </a:xfrm>
              </p:grpSpPr>
              <p:cxnSp>
                <p:nvCxnSpPr>
                  <p:cNvPr id="68" name="Straight Connector 67"/>
                  <p:cNvCxnSpPr/>
                  <p:nvPr/>
                </p:nvCxnSpPr>
                <p:spPr>
                  <a:xfrm flipV="1">
                    <a:off x="8458421" y="3124649"/>
                    <a:ext cx="76172" cy="257017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 flipV="1">
                    <a:off x="8534593" y="3124649"/>
                    <a:ext cx="76172" cy="257017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7" name="Straight Connector 77"/>
                <p:cNvCxnSpPr/>
                <p:nvPr/>
              </p:nvCxnSpPr>
              <p:spPr>
                <a:xfrm>
                  <a:off x="7543966" y="3276717"/>
                  <a:ext cx="457034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92"/>
              <p:cNvGrpSpPr>
                <a:grpSpLocks/>
              </p:cNvGrpSpPr>
              <p:nvPr/>
            </p:nvGrpSpPr>
            <p:grpSpPr bwMode="auto">
              <a:xfrm>
                <a:off x="1981200" y="1551432"/>
                <a:ext cx="6019800" cy="658368"/>
                <a:chOff x="1981200" y="1600200"/>
                <a:chExt cx="6019800" cy="658368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>
                  <a:off x="1980757" y="2134642"/>
                  <a:ext cx="306003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2408899" y="2134642"/>
                  <a:ext cx="196340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2286761" y="1601868"/>
                  <a:ext cx="12213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V="1">
                  <a:off x="2286761" y="1601868"/>
                  <a:ext cx="0" cy="53277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V="1">
                  <a:off x="2408899" y="1601868"/>
                  <a:ext cx="0" cy="53277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4372307" y="1601868"/>
                  <a:ext cx="12213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V="1">
                  <a:off x="4372307" y="1601868"/>
                  <a:ext cx="0" cy="53277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4494445" y="2134642"/>
                  <a:ext cx="196078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flipV="1">
                  <a:off x="4494445" y="1601868"/>
                  <a:ext cx="0" cy="53277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6455227" y="1601868"/>
                  <a:ext cx="12213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V="1">
                  <a:off x="6455227" y="1601868"/>
                  <a:ext cx="0" cy="53277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V="1">
                  <a:off x="6577365" y="1601868"/>
                  <a:ext cx="0" cy="53277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7543966" y="2134642"/>
                  <a:ext cx="457034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" name="Group 51"/>
                <p:cNvGrpSpPr>
                  <a:grpSpLocks/>
                </p:cNvGrpSpPr>
                <p:nvPr/>
              </p:nvGrpSpPr>
              <p:grpSpPr bwMode="auto">
                <a:xfrm>
                  <a:off x="7391400" y="2029968"/>
                  <a:ext cx="152400" cy="228600"/>
                  <a:chOff x="8458200" y="3124200"/>
                  <a:chExt cx="152400" cy="228600"/>
                </a:xfrm>
              </p:grpSpPr>
              <p:cxnSp>
                <p:nvCxnSpPr>
                  <p:cNvPr id="61" name="Straight Connector 60"/>
                  <p:cNvCxnSpPr/>
                  <p:nvPr/>
                </p:nvCxnSpPr>
                <p:spPr>
                  <a:xfrm flipV="1">
                    <a:off x="8458421" y="3124460"/>
                    <a:ext cx="76172" cy="22756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flipV="1">
                    <a:off x="8534593" y="3124460"/>
                    <a:ext cx="76172" cy="22756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6577365" y="2134642"/>
                  <a:ext cx="814256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94"/>
              <p:cNvGrpSpPr>
                <a:grpSpLocks/>
              </p:cNvGrpSpPr>
              <p:nvPr/>
            </p:nvGrpSpPr>
            <p:grpSpPr bwMode="auto">
              <a:xfrm>
                <a:off x="1981200" y="2322576"/>
                <a:ext cx="6019800" cy="649224"/>
                <a:chOff x="1981200" y="2322576"/>
                <a:chExt cx="6019800" cy="649224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>
                  <a:off x="2900079" y="2441949"/>
                  <a:ext cx="147222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1980757" y="2972045"/>
                  <a:ext cx="91932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flipV="1">
                  <a:off x="2900079" y="2441949"/>
                  <a:ext cx="0" cy="53009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4372307" y="2972045"/>
                  <a:ext cx="61200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V="1">
                  <a:off x="4372307" y="2441949"/>
                  <a:ext cx="0" cy="53009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4984313" y="2441949"/>
                  <a:ext cx="1470914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4984313" y="2441949"/>
                  <a:ext cx="0" cy="53009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7086932" y="2441949"/>
                  <a:ext cx="327016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flipV="1">
                  <a:off x="6455227" y="2441949"/>
                  <a:ext cx="0" cy="53009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" name="Group 48"/>
                <p:cNvGrpSpPr>
                  <a:grpSpLocks/>
                </p:cNvGrpSpPr>
                <p:nvPr/>
              </p:nvGrpSpPr>
              <p:grpSpPr bwMode="auto">
                <a:xfrm>
                  <a:off x="7391400" y="2322576"/>
                  <a:ext cx="152400" cy="228600"/>
                  <a:chOff x="8458200" y="3124200"/>
                  <a:chExt cx="152400" cy="228600"/>
                </a:xfrm>
              </p:grpSpPr>
              <p:cxnSp>
                <p:nvCxnSpPr>
                  <p:cNvPr id="44" name="Straight Connector 43"/>
                  <p:cNvCxnSpPr/>
                  <p:nvPr/>
                </p:nvCxnSpPr>
                <p:spPr>
                  <a:xfrm flipV="1">
                    <a:off x="8458421" y="3152546"/>
                    <a:ext cx="76172" cy="20347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 flipV="1">
                    <a:off x="8534593" y="3152546"/>
                    <a:ext cx="76172" cy="20347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7534773" y="2441949"/>
                  <a:ext cx="466227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flipV="1">
                  <a:off x="8001000" y="2441949"/>
                  <a:ext cx="0" cy="53009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6457854" y="2972045"/>
                  <a:ext cx="61463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V="1">
                  <a:off x="7086932" y="2441949"/>
                  <a:ext cx="0" cy="53009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" name="Straight Arrow Connector 20"/>
              <p:cNvCxnSpPr/>
              <p:nvPr/>
            </p:nvCxnSpPr>
            <p:spPr>
              <a:xfrm>
                <a:off x="3200829" y="2822118"/>
                <a:ext cx="1142585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>
                <a:off x="2896140" y="2822118"/>
                <a:ext cx="457034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27" name="TextBox 33"/>
              <p:cNvSpPr txBox="1">
                <a:spLocks noChangeArrowheads="1"/>
              </p:cNvSpPr>
              <p:nvPr/>
            </p:nvSpPr>
            <p:spPr bwMode="auto">
              <a:xfrm>
                <a:off x="3200400" y="2364815"/>
                <a:ext cx="762000" cy="571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600" b="1"/>
                  <a:t>80 s</a:t>
                </a: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>
                <a:off x="4068931" y="1753895"/>
                <a:ext cx="304689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H="1">
                <a:off x="4495759" y="1753895"/>
                <a:ext cx="304689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30" name="TextBox 36"/>
              <p:cNvSpPr txBox="1">
                <a:spLocks noChangeArrowheads="1"/>
              </p:cNvSpPr>
              <p:nvPr/>
            </p:nvSpPr>
            <p:spPr bwMode="auto">
              <a:xfrm>
                <a:off x="4210464" y="969660"/>
                <a:ext cx="838200" cy="571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600" b="1"/>
                  <a:t>1.5 s</a:t>
                </a: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>
                <a:off x="4648104" y="2822118"/>
                <a:ext cx="304689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>
                <a:off x="4389380" y="2822118"/>
                <a:ext cx="334896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33" name="TextBox 39"/>
              <p:cNvSpPr txBox="1">
                <a:spLocks noChangeArrowheads="1"/>
              </p:cNvSpPr>
              <p:nvPr/>
            </p:nvSpPr>
            <p:spPr bwMode="auto">
              <a:xfrm>
                <a:off x="4343400" y="2293929"/>
                <a:ext cx="685800" cy="571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600" b="1"/>
                  <a:t>10 s</a:t>
                </a: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1617663" y="5475792"/>
              <a:ext cx="606425" cy="413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 b="1" kern="0" dirty="0">
                  <a:latin typeface="Arial" pitchFamily="34" charset="0"/>
                  <a:cs typeface="Arial" pitchFamily="34" charset="0"/>
                </a:rPr>
                <a:t>10 V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17675" y="6112098"/>
              <a:ext cx="5011738" cy="4151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 b="1" kern="0" dirty="0">
                  <a:latin typeface="Arial" pitchFamily="34" charset="0"/>
                  <a:cs typeface="Arial" pitchFamily="34" charset="0"/>
                </a:rPr>
                <a:t>10 </a:t>
              </a:r>
              <a:r>
                <a:rPr lang="en-US" sz="1600" b="1" kern="0" dirty="0" err="1">
                  <a:latin typeface="Arial" pitchFamily="34" charset="0"/>
                  <a:cs typeface="Arial" pitchFamily="34" charset="0"/>
                </a:rPr>
                <a:t>mTorr</a:t>
              </a:r>
              <a:r>
                <a:rPr lang="en-US" sz="1600" b="1" kern="0" dirty="0">
                  <a:latin typeface="Arial" pitchFamily="34" charset="0"/>
                  <a:cs typeface="Arial" pitchFamily="34" charset="0"/>
                </a:rPr>
                <a:t> pressure, 50 </a:t>
              </a:r>
              <a:r>
                <a:rPr lang="en-US" sz="1600" b="1" kern="0" dirty="0" err="1">
                  <a:latin typeface="Arial" pitchFamily="34" charset="0"/>
                  <a:cs typeface="Arial" pitchFamily="34" charset="0"/>
                </a:rPr>
                <a:t>sccm</a:t>
              </a:r>
              <a:r>
                <a:rPr lang="en-US" sz="1600" b="1" kern="0" dirty="0">
                  <a:latin typeface="Arial" pitchFamily="34" charset="0"/>
                  <a:cs typeface="Arial" pitchFamily="34" charset="0"/>
                </a:rPr>
                <a:t>, 200 W source power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733425" y="1263650"/>
            <a:ext cx="7042150" cy="2057400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sz="2000" b="1" smtClean="0">
                <a:latin typeface="Arial" charset="0"/>
                <a:cs typeface="Arial" charset="0"/>
              </a:rPr>
              <a:t>V</a:t>
            </a:r>
            <a:r>
              <a:rPr lang="en-US" sz="2000" b="1" baseline="-25000" smtClean="0">
                <a:latin typeface="Arial" charset="0"/>
                <a:cs typeface="Arial" charset="0"/>
              </a:rPr>
              <a:t>p</a:t>
            </a:r>
            <a:r>
              <a:rPr lang="en-US" sz="2000" b="1" smtClean="0">
                <a:latin typeface="Arial" charset="0"/>
                <a:cs typeface="Arial" charset="0"/>
              </a:rPr>
              <a:t> and T</a:t>
            </a:r>
            <a:r>
              <a:rPr lang="en-US" sz="2000" b="1" baseline="-25000" smtClean="0">
                <a:latin typeface="Arial" charset="0"/>
                <a:cs typeface="Arial" charset="0"/>
              </a:rPr>
              <a:t>e</a:t>
            </a:r>
            <a:r>
              <a:rPr lang="en-US" sz="2000" b="1" smtClean="0">
                <a:latin typeface="Arial" charset="0"/>
                <a:cs typeface="Arial" charset="0"/>
              </a:rPr>
              <a:t> spike during the pulse, while N</a:t>
            </a:r>
            <a:r>
              <a:rPr lang="en-US" sz="2000" b="1" baseline="-25000" smtClean="0">
                <a:latin typeface="Arial" charset="0"/>
                <a:cs typeface="Arial" charset="0"/>
              </a:rPr>
              <a:t>e</a:t>
            </a:r>
            <a:r>
              <a:rPr lang="en-US" sz="2000" b="1" smtClean="0">
                <a:latin typeface="Arial" charset="0"/>
                <a:cs typeface="Arial" charset="0"/>
              </a:rPr>
              <a:t> drops</a:t>
            </a:r>
          </a:p>
          <a:p>
            <a:pPr>
              <a:lnSpc>
                <a:spcPct val="125000"/>
              </a:lnSpc>
            </a:pPr>
            <a:r>
              <a:rPr lang="en-US" sz="2000" b="1" smtClean="0">
                <a:latin typeface="Arial" charset="0"/>
                <a:cs typeface="Arial" charset="0"/>
              </a:rPr>
              <a:t>The change in T</a:t>
            </a:r>
            <a:r>
              <a:rPr lang="en-US" sz="2000" b="1" baseline="-25000" smtClean="0">
                <a:latin typeface="Arial" charset="0"/>
                <a:cs typeface="Arial" charset="0"/>
              </a:rPr>
              <a:t>e</a:t>
            </a:r>
            <a:r>
              <a:rPr lang="en-US" sz="2000" b="1" smtClean="0">
                <a:latin typeface="Arial" charset="0"/>
                <a:cs typeface="Arial" charset="0"/>
              </a:rPr>
              <a:t> is very small</a:t>
            </a:r>
          </a:p>
          <a:p>
            <a:pPr>
              <a:lnSpc>
                <a:spcPct val="125000"/>
              </a:lnSpc>
            </a:pPr>
            <a:r>
              <a:rPr lang="en-US" sz="2000" b="1" smtClean="0">
                <a:latin typeface="Arial" charset="0"/>
                <a:cs typeface="Arial" charset="0"/>
              </a:rPr>
              <a:t>A recovery to initial values occurs within 20 s</a:t>
            </a:r>
          </a:p>
        </p:txBody>
      </p:sp>
      <p:sp>
        <p:nvSpPr>
          <p:cNvPr id="90" name="Title 1"/>
          <p:cNvSpPr>
            <a:spLocks noGrp="1"/>
          </p:cNvSpPr>
          <p:nvPr>
            <p:ph type="title"/>
          </p:nvPr>
        </p:nvSpPr>
        <p:spPr>
          <a:xfrm>
            <a:off x="107950" y="152400"/>
            <a:ext cx="8928100" cy="720725"/>
          </a:xfrm>
        </p:spPr>
        <p:txBody>
          <a:bodyPr anchor="ctr">
            <a:noAutofit/>
          </a:bodyPr>
          <a:lstStyle/>
          <a:p>
            <a:pPr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Plasma Properties During a Single Cycle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2" name="Picture 6" descr="C:\Dominik\ALE\ALE Workshop\EEPFs one cycle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708275"/>
            <a:ext cx="8993188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55588" y="87313"/>
            <a:ext cx="82486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dirty="0" smtClean="0">
                <a:solidFill>
                  <a:srgbClr val="0000FF"/>
                </a:solidFill>
              </a:rPr>
              <a:t>Atmospheric Pressure Plasma Effects On Model Polymers and </a:t>
            </a:r>
            <a:r>
              <a:rPr lang="en-US" sz="2800" b="1" dirty="0" err="1" smtClean="0">
                <a:solidFill>
                  <a:srgbClr val="0000FF"/>
                </a:solidFill>
              </a:rPr>
              <a:t>Pyrogenic</a:t>
            </a:r>
            <a:r>
              <a:rPr lang="en-US" sz="2800" b="1" dirty="0" smtClean="0">
                <a:solidFill>
                  <a:srgbClr val="0000FF"/>
                </a:solidFill>
              </a:rPr>
              <a:t> Molecules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127125" y="4608513"/>
            <a:ext cx="451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3964" y="1257300"/>
            <a:ext cx="3898644" cy="55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b="1" dirty="0" smtClean="0"/>
              <a:t>Atmospheric Pressure Plasma Jet (APPJ): Ar carrier gas</a:t>
            </a:r>
            <a:endParaRPr lang="en-US" b="1" dirty="0"/>
          </a:p>
          <a:p>
            <a:pPr marL="639763" lvl="1" indent="-319088" algn="l">
              <a:spcAft>
                <a:spcPts val="600"/>
              </a:spcAft>
              <a:buFont typeface="Symbol" panose="05050102010706020507" pitchFamily="18" charset="2"/>
              <a:buChar char="·"/>
              <a:defRPr/>
            </a:pPr>
            <a:r>
              <a:rPr lang="en-US" b="1" dirty="0" smtClean="0"/>
              <a:t>Up to 1% O</a:t>
            </a:r>
            <a:r>
              <a:rPr lang="en-US" b="1" baseline="-25000" dirty="0" smtClean="0"/>
              <a:t>2</a:t>
            </a:r>
            <a:r>
              <a:rPr lang="en-US" b="1" dirty="0" smtClean="0"/>
              <a:t>/N</a:t>
            </a:r>
            <a:r>
              <a:rPr lang="en-US" b="1" baseline="-25000" dirty="0" smtClean="0"/>
              <a:t>2</a:t>
            </a:r>
            <a:r>
              <a:rPr lang="en-US" b="1" dirty="0" smtClean="0"/>
              <a:t> admixtures</a:t>
            </a:r>
            <a:endParaRPr lang="en-US" b="1" dirty="0"/>
          </a:p>
          <a:p>
            <a:pPr marL="639763" lvl="1" indent="-319088" algn="l">
              <a:spcAft>
                <a:spcPts val="600"/>
              </a:spcAft>
              <a:buFont typeface="Symbol" panose="05050102010706020507" pitchFamily="18" charset="2"/>
              <a:buChar char="·"/>
              <a:defRPr/>
            </a:pPr>
            <a:r>
              <a:rPr lang="en-US" b="1" dirty="0" smtClean="0"/>
              <a:t>kHz-driven at </a:t>
            </a:r>
            <a:r>
              <a:rPr lang="en-US" b="1" dirty="0"/>
              <a:t>4</a:t>
            </a:r>
            <a:r>
              <a:rPr lang="en-US" b="1" dirty="0" smtClean="0"/>
              <a:t>-8 kV</a:t>
            </a:r>
            <a:endParaRPr lang="en-US" b="1" dirty="0"/>
          </a:p>
          <a:p>
            <a:pPr algn="l">
              <a:spcAft>
                <a:spcPts val="600"/>
              </a:spcAft>
              <a:defRPr/>
            </a:pPr>
            <a:r>
              <a:rPr lang="en-US" b="1" dirty="0"/>
              <a:t>Questions:</a:t>
            </a:r>
          </a:p>
          <a:p>
            <a:pPr marL="425450" lvl="1" indent="-285750" algn="l">
              <a:spcAft>
                <a:spcPts val="600"/>
              </a:spcAft>
              <a:buFont typeface="Symbol" panose="05050102010706020507" pitchFamily="18" charset="2"/>
              <a:buChar char="·"/>
              <a:defRPr/>
            </a:pPr>
            <a:r>
              <a:rPr lang="en-US" b="1" dirty="0" smtClean="0"/>
              <a:t>What </a:t>
            </a:r>
            <a:r>
              <a:rPr lang="en-US" b="1" dirty="0"/>
              <a:t>species are created in the APPJ</a:t>
            </a:r>
            <a:r>
              <a:rPr lang="en-US" b="1" dirty="0" smtClean="0"/>
              <a:t>?</a:t>
            </a:r>
          </a:p>
          <a:p>
            <a:pPr marL="425450" lvl="1" indent="-285750" algn="l">
              <a:spcAft>
                <a:spcPts val="600"/>
              </a:spcAft>
              <a:buFont typeface="Symbol" panose="05050102010706020507" pitchFamily="18" charset="2"/>
              <a:buChar char="·"/>
              <a:defRPr/>
            </a:pPr>
            <a:r>
              <a:rPr lang="en-US" b="1" dirty="0" smtClean="0"/>
              <a:t>What is the role of plasma-environment interactions in modifying surfaces?</a:t>
            </a:r>
          </a:p>
          <a:p>
            <a:pPr marL="425450" lvl="1" indent="-285750" algn="l">
              <a:spcAft>
                <a:spcPts val="600"/>
              </a:spcAft>
              <a:buFont typeface="Symbol" panose="05050102010706020507" pitchFamily="18" charset="2"/>
              <a:buChar char="·"/>
              <a:defRPr/>
            </a:pPr>
            <a:r>
              <a:rPr lang="en-US" b="1" dirty="0" smtClean="0"/>
              <a:t>How </a:t>
            </a:r>
            <a:r>
              <a:rPr lang="en-US" b="1" dirty="0"/>
              <a:t>does gas chemistry impact biological activity of harmful biomolecules?</a:t>
            </a:r>
          </a:p>
          <a:p>
            <a:pPr marL="425450" lvl="1" indent="-285750" algn="l">
              <a:spcAft>
                <a:spcPts val="600"/>
              </a:spcAft>
              <a:buFont typeface="Symbol" panose="05050102010706020507" pitchFamily="18" charset="2"/>
              <a:buChar char="·"/>
              <a:defRPr/>
            </a:pPr>
            <a:r>
              <a:rPr lang="en-US" b="1" dirty="0"/>
              <a:t>How do model polymers </a:t>
            </a:r>
            <a:r>
              <a:rPr lang="en-US" b="1" dirty="0" smtClean="0"/>
              <a:t>respond</a:t>
            </a:r>
            <a:r>
              <a:rPr lang="en-US" b="1" dirty="0"/>
              <a:t>?</a:t>
            </a:r>
          </a:p>
        </p:txBody>
      </p:sp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41274" y="1131405"/>
            <a:ext cx="2823802" cy="210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05880" y="3260589"/>
            <a:ext cx="3783148" cy="2907642"/>
          </a:xfrm>
          <a:prstGeom prst="rect">
            <a:avLst/>
          </a:prstGeom>
        </p:spPr>
      </p:pic>
      <p:pic>
        <p:nvPicPr>
          <p:cNvPr id="27" name="Picture 17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25795" y="3916139"/>
            <a:ext cx="141844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5042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dirty="0" smtClean="0">
                <a:solidFill>
                  <a:srgbClr val="0000FF"/>
                </a:solidFill>
                <a:cs typeface="Arial" pitchFamily="34" charset="0"/>
              </a:rPr>
              <a:t>Real-time Surface Modifications By Atmospheric Pressure Plasma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1127125" y="4608513"/>
            <a:ext cx="451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/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0" y="1156665"/>
            <a:ext cx="4383088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buSzPct val="80000"/>
            </a:pPr>
            <a:r>
              <a:rPr lang="en-US" sz="1800" b="1" u="sng" dirty="0" smtClean="0"/>
              <a:t>Plasma </a:t>
            </a:r>
            <a:r>
              <a:rPr lang="en-US" sz="1800" b="1" u="sng" dirty="0"/>
              <a:t>characterization</a:t>
            </a:r>
            <a:r>
              <a:rPr lang="en-US" sz="1800" b="1" u="sng" dirty="0" smtClean="0"/>
              <a:t>:</a:t>
            </a:r>
          </a:p>
          <a:p>
            <a:pPr marL="342900" indent="-342900" algn="l">
              <a:spcAft>
                <a:spcPts val="600"/>
              </a:spcAft>
              <a:buSzPct val="100000"/>
              <a:buFont typeface="Symbol" panose="05050102010706020507" pitchFamily="18" charset="2"/>
              <a:buChar char="·"/>
            </a:pPr>
            <a:r>
              <a:rPr lang="en-US" sz="1800" b="1" dirty="0" smtClean="0"/>
              <a:t>Electrical characterization: current and voltage waveforms and power dissipation</a:t>
            </a:r>
          </a:p>
          <a:p>
            <a:pPr marL="342900" indent="-342900" algn="l">
              <a:spcAft>
                <a:spcPts val="600"/>
              </a:spcAft>
              <a:buSzPct val="100000"/>
              <a:buFont typeface="Symbol" panose="05050102010706020507" pitchFamily="18" charset="2"/>
              <a:buChar char="·"/>
            </a:pPr>
            <a:r>
              <a:rPr lang="en-US" sz="1800" b="1" dirty="0" smtClean="0"/>
              <a:t>High speed photography: discharge characteristics </a:t>
            </a:r>
            <a:endParaRPr lang="en-US" sz="1800" b="1" dirty="0"/>
          </a:p>
          <a:p>
            <a:pPr algn="l">
              <a:spcAft>
                <a:spcPts val="600"/>
              </a:spcAft>
              <a:buSzPct val="100000"/>
            </a:pPr>
            <a:r>
              <a:rPr lang="en-US" sz="1800" b="1" u="sng" dirty="0" smtClean="0"/>
              <a:t>Materials </a:t>
            </a:r>
            <a:r>
              <a:rPr lang="en-US" sz="1800" b="1" u="sng" dirty="0"/>
              <a:t>characterization:</a:t>
            </a:r>
          </a:p>
          <a:p>
            <a:pPr marL="342900" indent="-342900" algn="l">
              <a:spcAft>
                <a:spcPts val="600"/>
              </a:spcAft>
              <a:buSzPct val="100000"/>
              <a:buFont typeface="Symbol" panose="05050102010706020507" pitchFamily="18" charset="2"/>
              <a:buChar char="·"/>
            </a:pPr>
            <a:r>
              <a:rPr lang="en-US" sz="1800" b="1" dirty="0" smtClean="0"/>
              <a:t>Ellipsometry</a:t>
            </a:r>
            <a:r>
              <a:rPr lang="en-US" sz="1800" b="1" dirty="0"/>
              <a:t>: surface modification and optical </a:t>
            </a:r>
            <a:r>
              <a:rPr lang="en-US" sz="1800" b="1" dirty="0" smtClean="0"/>
              <a:t>properties in real-time</a:t>
            </a:r>
            <a:endParaRPr lang="en-US" sz="1800" b="1" dirty="0"/>
          </a:p>
          <a:p>
            <a:pPr marL="342900" indent="-342900" algn="l">
              <a:spcAft>
                <a:spcPts val="600"/>
              </a:spcAft>
              <a:buSzPct val="100000"/>
              <a:buFont typeface="Symbol" panose="05050102010706020507" pitchFamily="18" charset="2"/>
              <a:buChar char="·"/>
            </a:pPr>
            <a:r>
              <a:rPr lang="en-US" sz="1800" b="1" dirty="0"/>
              <a:t>XPS: surface composition and </a:t>
            </a:r>
            <a:r>
              <a:rPr lang="en-US" sz="1800" b="1" dirty="0" smtClean="0"/>
              <a:t>bonding</a:t>
            </a:r>
          </a:p>
          <a:p>
            <a:pPr algn="l">
              <a:spcAft>
                <a:spcPts val="600"/>
              </a:spcAft>
              <a:buSzPct val="100000"/>
            </a:pPr>
            <a:r>
              <a:rPr lang="en-US" sz="1800" b="1" u="sng" dirty="0" smtClean="0"/>
              <a:t>Operating parameters: </a:t>
            </a:r>
          </a:p>
          <a:p>
            <a:pPr marL="342900" indent="-342900" algn="l">
              <a:spcAft>
                <a:spcPts val="600"/>
              </a:spcAft>
              <a:buSzPct val="100000"/>
              <a:buFont typeface="Symbol" panose="05050102010706020507" pitchFamily="18" charset="2"/>
              <a:buChar char="·"/>
            </a:pPr>
            <a:r>
              <a:rPr lang="en-US" sz="1800" b="1" dirty="0" smtClean="0"/>
              <a:t>Remote treatment: S = 15.8 cm, 8 mm gap between tube and sample</a:t>
            </a:r>
          </a:p>
          <a:p>
            <a:pPr marL="342900" indent="-342900" algn="l">
              <a:spcAft>
                <a:spcPts val="600"/>
              </a:spcAft>
              <a:buSzPct val="100000"/>
              <a:buFont typeface="Symbol" panose="05050102010706020507" pitchFamily="18" charset="2"/>
              <a:buChar char="·"/>
            </a:pPr>
            <a:r>
              <a:rPr lang="en-US" sz="1800" b="1" dirty="0" smtClean="0"/>
              <a:t>Coupled treatment: S = varied, 4 mm gap distance</a:t>
            </a:r>
            <a:endParaRPr lang="en-US" sz="1800" b="1" dirty="0"/>
          </a:p>
        </p:txBody>
      </p:sp>
      <p:grpSp>
        <p:nvGrpSpPr>
          <p:cNvPr id="4" name="Group 16"/>
          <p:cNvGrpSpPr/>
          <p:nvPr/>
        </p:nvGrpSpPr>
        <p:grpSpPr>
          <a:xfrm>
            <a:off x="4388895" y="1511985"/>
            <a:ext cx="4407443" cy="4299747"/>
            <a:chOff x="4126453" y="1737373"/>
            <a:chExt cx="4407443" cy="4299747"/>
          </a:xfrm>
        </p:grpSpPr>
        <p:grpSp>
          <p:nvGrpSpPr>
            <p:cNvPr id="5" name="Group 2"/>
            <p:cNvGrpSpPr/>
            <p:nvPr/>
          </p:nvGrpSpPr>
          <p:grpSpPr>
            <a:xfrm>
              <a:off x="4126453" y="1737373"/>
              <a:ext cx="4407443" cy="4299747"/>
              <a:chOff x="4895664" y="1942894"/>
              <a:chExt cx="4407443" cy="3995154"/>
            </a:xfrm>
          </p:grpSpPr>
          <p:grpSp>
            <p:nvGrpSpPr>
              <p:cNvPr id="6" name="Group 45"/>
              <p:cNvGrpSpPr>
                <a:grpSpLocks noChangeAspect="1"/>
              </p:cNvGrpSpPr>
              <p:nvPr/>
            </p:nvGrpSpPr>
            <p:grpSpPr>
              <a:xfrm>
                <a:off x="4895664" y="1942894"/>
                <a:ext cx="4407443" cy="3920419"/>
                <a:chOff x="6330320" y="9667949"/>
                <a:chExt cx="4851285" cy="4315205"/>
              </a:xfrm>
            </p:grpSpPr>
            <p:grpSp>
              <p:nvGrpSpPr>
                <p:cNvPr id="7" name="Group 46"/>
                <p:cNvGrpSpPr>
                  <a:grpSpLocks noChangeAspect="1"/>
                </p:cNvGrpSpPr>
                <p:nvPr/>
              </p:nvGrpSpPr>
              <p:grpSpPr>
                <a:xfrm>
                  <a:off x="6330320" y="9667949"/>
                  <a:ext cx="4851285" cy="4315205"/>
                  <a:chOff x="607352" y="2740685"/>
                  <a:chExt cx="3895763" cy="3465275"/>
                </a:xfrm>
              </p:grpSpPr>
              <p:cxnSp>
                <p:nvCxnSpPr>
                  <p:cNvPr id="53" name="Straight Arrow Connector 50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134067" y="3371211"/>
                    <a:ext cx="3175" cy="966787"/>
                  </a:xfrm>
                  <a:prstGeom prst="straightConnector1">
                    <a:avLst/>
                  </a:prstGeom>
                  <a:noFill/>
                  <a:ln w="25400" algn="ctr">
                    <a:solidFill>
                      <a:srgbClr val="000000"/>
                    </a:solidFill>
                    <a:round/>
                    <a:headEnd type="triangle" w="lg" len="lg"/>
                    <a:tailEnd type="triangl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54" name="Text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81902" y="3329857"/>
                    <a:ext cx="877345" cy="8161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variable</a:t>
                    </a:r>
                  </a:p>
                  <a:p>
                    <a:pPr algn="ctr" eaLnBrk="1" hangingPunct="1"/>
                    <a:r>
                      <a:rPr lang="en-US" alt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source</a:t>
                    </a:r>
                  </a:p>
                  <a:p>
                    <a:pPr algn="ctr" eaLnBrk="1" hangingPunct="1"/>
                    <a:r>
                      <a:rPr lang="en-US" alt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position</a:t>
                    </a:r>
                  </a:p>
                </p:txBody>
              </p:sp>
              <p:cxnSp>
                <p:nvCxnSpPr>
                  <p:cNvPr id="55" name="Straight Connector 54"/>
                  <p:cNvCxnSpPr/>
                  <p:nvPr/>
                </p:nvCxnSpPr>
                <p:spPr>
                  <a:xfrm flipV="1">
                    <a:off x="1693894" y="3595004"/>
                    <a:ext cx="660400" cy="3175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flipV="1">
                    <a:off x="1687325" y="4197507"/>
                    <a:ext cx="660400" cy="3175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" name="Rectangle 56"/>
                  <p:cNvSpPr/>
                  <p:nvPr/>
                </p:nvSpPr>
                <p:spPr>
                  <a:xfrm>
                    <a:off x="708746" y="3371211"/>
                    <a:ext cx="971434" cy="103822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HV</a:t>
                    </a:r>
                  </a:p>
                  <a:p>
                    <a:pPr algn="ctr">
                      <a:defRPr/>
                    </a:pPr>
                    <a:r>
                      <a: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power supply</a:t>
                    </a:r>
                  </a:p>
                </p:txBody>
              </p:sp>
              <p:cxnSp>
                <p:nvCxnSpPr>
                  <p:cNvPr id="58" name="Straight Connector 57"/>
                  <p:cNvCxnSpPr/>
                  <p:nvPr/>
                </p:nvCxnSpPr>
                <p:spPr>
                  <a:xfrm>
                    <a:off x="1826589" y="4205269"/>
                    <a:ext cx="0" cy="44911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1693894" y="4654379"/>
                    <a:ext cx="269875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1744694" y="4703592"/>
                    <a:ext cx="179388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1792319" y="4751217"/>
                    <a:ext cx="889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708745" y="5409916"/>
                    <a:ext cx="1776629" cy="681662"/>
                  </a:xfrm>
                  <a:prstGeom prst="line">
                    <a:avLst/>
                  </a:prstGeom>
                  <a:noFill/>
                  <a:ln w="31750" cap="flat" cmpd="sng" algn="ctr">
                    <a:solidFill>
                      <a:srgbClr val="FF0000"/>
                    </a:solidFill>
                    <a:prstDash val="solid"/>
                  </a:ln>
                  <a:effectLst>
                    <a:glow rad="50800">
                      <a:srgbClr val="FF0000">
                        <a:alpha val="44000"/>
                      </a:srgbClr>
                    </a:glow>
                  </a:effectLst>
                </p:spPr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 flipH="1">
                    <a:off x="2499831" y="5409916"/>
                    <a:ext cx="1809314" cy="681662"/>
                  </a:xfrm>
                  <a:prstGeom prst="line">
                    <a:avLst/>
                  </a:prstGeom>
                  <a:noFill/>
                  <a:ln w="31750" cap="flat" cmpd="sng" algn="ctr">
                    <a:solidFill>
                      <a:srgbClr val="FF0000"/>
                    </a:solidFill>
                    <a:prstDash val="solid"/>
                  </a:ln>
                  <a:effectLst>
                    <a:glow rad="50800">
                      <a:srgbClr val="FF0000">
                        <a:alpha val="44000"/>
                      </a:srgbClr>
                    </a:glow>
                  </a:effectLst>
                </p:spPr>
              </p:cxnSp>
              <p:sp>
                <p:nvSpPr>
                  <p:cNvPr id="64" name="TextBox 63"/>
                  <p:cNvSpPr txBox="1"/>
                  <p:nvPr/>
                </p:nvSpPr>
                <p:spPr>
                  <a:xfrm rot="1271844">
                    <a:off x="607352" y="5192149"/>
                    <a:ext cx="1262742" cy="326454"/>
                  </a:xfrm>
                  <a:prstGeom prst="rect">
                    <a:avLst/>
                  </a:prstGeom>
                  <a:noFill/>
                  <a:ln>
                    <a:solidFill>
                      <a:sysClr val="windowText" lastClr="000000"/>
                    </a:solidFill>
                  </a:ln>
                </p:spPr>
                <p:txBody>
                  <a:bodyPr wrap="none">
                    <a:spAutoFit/>
                  </a:bodyPr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kern="0" dirty="0">
                        <a:solidFill>
                          <a:prstClr val="black"/>
                        </a:solidFill>
                        <a:cs typeface="Arial" panose="020B0604020202020204" pitchFamily="34" charset="0"/>
                      </a:rPr>
                      <a:t>ellipsometer</a:t>
                    </a:r>
                  </a:p>
                </p:txBody>
              </p:sp>
              <p:sp>
                <p:nvSpPr>
                  <p:cNvPr id="65" name="Text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17702" y="4893265"/>
                    <a:ext cx="1285413" cy="8161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</a:t>
                    </a:r>
                    <a:r>
                      <a:rPr lang="en-US" altLang="en-US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mbient </a:t>
                    </a:r>
                  </a:p>
                  <a:p>
                    <a:pPr eaLnBrk="1" hangingPunct="1"/>
                    <a:r>
                      <a:rPr lang="en-US" altLang="en-US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or controlled</a:t>
                    </a:r>
                  </a:p>
                  <a:p>
                    <a:pPr eaLnBrk="1" hangingPunct="1"/>
                    <a:r>
                      <a:rPr lang="en-US" altLang="en-US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environment</a:t>
                    </a:r>
                    <a:endParaRPr lang="en-US" altLang="en-US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8" name="Group 65"/>
                  <p:cNvGrpSpPr/>
                  <p:nvPr/>
                </p:nvGrpSpPr>
                <p:grpSpPr>
                  <a:xfrm>
                    <a:off x="1997947" y="3214051"/>
                    <a:ext cx="1008063" cy="2917673"/>
                    <a:chOff x="1333267" y="2206602"/>
                    <a:chExt cx="1008063" cy="2917673"/>
                  </a:xfrm>
                </p:grpSpPr>
                <p:sp>
                  <p:nvSpPr>
                    <p:cNvPr id="71" name="Can 70"/>
                    <p:cNvSpPr/>
                    <p:nvPr/>
                  </p:nvSpPr>
                  <p:spPr>
                    <a:xfrm>
                      <a:off x="1681457" y="2206602"/>
                      <a:ext cx="284162" cy="2536695"/>
                    </a:xfrm>
                    <a:prstGeom prst="can">
                      <a:avLst/>
                    </a:prstGeom>
                    <a:solidFill>
                      <a:sysClr val="window" lastClr="FFFFFF">
                        <a:lumMod val="75000"/>
                      </a:sysClr>
                    </a:solidFill>
                    <a:ln w="254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72" name="Straight Connector 71"/>
                    <p:cNvCxnSpPr/>
                    <p:nvPr/>
                  </p:nvCxnSpPr>
                  <p:spPr>
                    <a:xfrm>
                      <a:off x="1823547" y="3359467"/>
                      <a:ext cx="6876" cy="104300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</a:ln>
                    <a:effectLst>
                      <a:glow rad="228600">
                        <a:srgbClr val="1F497D">
                          <a:lumMod val="60000"/>
                          <a:lumOff val="40000"/>
                        </a:srgbClr>
                      </a:glow>
                    </a:effectLst>
                  </p:spPr>
                </p:cxnSp>
                <p:sp>
                  <p:nvSpPr>
                    <p:cNvPr id="73" name="Rectangle 72"/>
                    <p:cNvSpPr/>
                    <p:nvPr/>
                  </p:nvSpPr>
                  <p:spPr>
                    <a:xfrm>
                      <a:off x="1681458" y="3049564"/>
                      <a:ext cx="287337" cy="287338"/>
                    </a:xfrm>
                    <a:prstGeom prst="rect">
                      <a:avLst/>
                    </a:prstGeom>
                    <a:solidFill>
                      <a:srgbClr val="F79646">
                        <a:lumMod val="50000"/>
                      </a:srgbClr>
                    </a:solidFill>
                    <a:ln w="254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74" name="Rectangle 73"/>
                    <p:cNvSpPr/>
                    <p:nvPr/>
                  </p:nvSpPr>
                  <p:spPr>
                    <a:xfrm>
                      <a:off x="1683045" y="2443138"/>
                      <a:ext cx="287338" cy="287338"/>
                    </a:xfrm>
                    <a:prstGeom prst="rect">
                      <a:avLst/>
                    </a:prstGeom>
                    <a:solidFill>
                      <a:srgbClr val="F79646">
                        <a:lumMod val="50000"/>
                      </a:srgbClr>
                    </a:solidFill>
                    <a:ln w="25400" cap="rnd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75" name="Rectangle 74"/>
                    <p:cNvSpPr/>
                    <p:nvPr/>
                  </p:nvSpPr>
                  <p:spPr>
                    <a:xfrm>
                      <a:off x="1468733" y="2703487"/>
                      <a:ext cx="709612" cy="358775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254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76" name="Straight Connector 4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333267" y="5124275"/>
                      <a:ext cx="1008063" cy="0"/>
                    </a:xfrm>
                    <a:prstGeom prst="line">
                      <a:avLst/>
                    </a:prstGeom>
                    <a:noFill/>
                    <a:ln w="7620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cxnSp>
                <p:nvCxnSpPr>
                  <p:cNvPr id="67" name="Straight Arrow Connector 52"/>
                  <p:cNvCxnSpPr>
                    <a:cxnSpLocks noChangeShapeType="1"/>
                  </p:cNvCxnSpPr>
                  <p:nvPr/>
                </p:nvCxnSpPr>
                <p:spPr bwMode="auto">
                  <a:xfrm rot="16200000" flipH="1" flipV="1">
                    <a:off x="2284163" y="3050696"/>
                    <a:ext cx="400358" cy="2581"/>
                  </a:xfrm>
                  <a:prstGeom prst="straightConnector1">
                    <a:avLst/>
                  </a:prstGeom>
                  <a:noFill/>
                  <a:ln w="25400" algn="ctr">
                    <a:solidFill>
                      <a:srgbClr val="000000"/>
                    </a:solidFill>
                    <a:round/>
                    <a:headEnd/>
                    <a:tailEnd type="triangl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68" name="TextBox 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4502" y="2740685"/>
                    <a:ext cx="1480067" cy="3264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/>
                    <a:r>
                      <a:rPr lang="en-US" alt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</a:t>
                    </a:r>
                    <a:r>
                      <a:rPr lang="en-US" alt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eed gas</a:t>
                    </a:r>
                    <a:endParaRPr lang="en-US" alt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9" name="Text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18081" y="5879506"/>
                    <a:ext cx="820669" cy="3264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sample</a:t>
                    </a:r>
                    <a:endParaRPr lang="en-US" altLang="en-US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834215" y="5602838"/>
                    <a:ext cx="3327645" cy="5868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" name="Group 47"/>
                <p:cNvGrpSpPr/>
                <p:nvPr/>
              </p:nvGrpSpPr>
              <p:grpSpPr>
                <a:xfrm rot="16200000">
                  <a:off x="8054533" y="11440383"/>
                  <a:ext cx="217258" cy="83408"/>
                  <a:chOff x="1676400" y="3815784"/>
                  <a:chExt cx="304800" cy="117017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1676400" y="3818233"/>
                    <a:ext cx="304800" cy="1145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1676400" y="3815784"/>
                    <a:ext cx="3048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1676400" y="3932801"/>
                    <a:ext cx="3048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9" name="TextBox 76"/>
                <p:cNvSpPr txBox="1">
                  <a:spLocks noChangeArrowheads="1"/>
                </p:cNvSpPr>
                <p:nvPr/>
              </p:nvSpPr>
              <p:spPr bwMode="auto">
                <a:xfrm>
                  <a:off x="7536482" y="11019145"/>
                  <a:ext cx="786203" cy="377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altLang="en-US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  <a:r>
                    <a:rPr lang="en-US" altLang="en-US" baseline="-25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m</a:t>
                  </a:r>
                  <a:endParaRPr lang="en-US" altLang="en-US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" name="Rectangle 1"/>
              <p:cNvSpPr/>
              <p:nvPr/>
            </p:nvSpPr>
            <p:spPr>
              <a:xfrm>
                <a:off x="5436605" y="5533391"/>
                <a:ext cx="1792301" cy="7065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53"/>
              <p:cNvSpPr txBox="1">
                <a:spLocks noChangeArrowheads="1"/>
              </p:cNvSpPr>
              <p:nvPr/>
            </p:nvSpPr>
            <p:spPr bwMode="auto">
              <a:xfrm>
                <a:off x="5372859" y="5568716"/>
                <a:ext cx="78739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shield</a:t>
                </a:r>
                <a:endParaRPr lang="en-US" altLang="en-US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oup 15"/>
            <p:cNvGrpSpPr/>
            <p:nvPr/>
          </p:nvGrpSpPr>
          <p:grpSpPr>
            <a:xfrm>
              <a:off x="6570310" y="3517120"/>
              <a:ext cx="188409" cy="2294612"/>
              <a:chOff x="6671812" y="3610097"/>
              <a:chExt cx="168359" cy="2195710"/>
            </a:xfrm>
          </p:grpSpPr>
          <p:cxnSp>
            <p:nvCxnSpPr>
              <p:cNvPr id="66" name="Straight Arrow Connector 50"/>
              <p:cNvCxnSpPr>
                <a:cxnSpLocks noChangeShapeType="1"/>
              </p:cNvCxnSpPr>
              <p:nvPr/>
            </p:nvCxnSpPr>
            <p:spPr bwMode="auto">
              <a:xfrm>
                <a:off x="6748760" y="3689993"/>
                <a:ext cx="0" cy="2115814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 type="triangle" w="lg" len="lg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" name="Rectangle 14"/>
              <p:cNvSpPr/>
              <p:nvPr/>
            </p:nvSpPr>
            <p:spPr>
              <a:xfrm>
                <a:off x="6671812" y="3610097"/>
                <a:ext cx="168359" cy="1766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53"/>
            <p:cNvSpPr txBox="1">
              <a:spLocks noChangeArrowheads="1"/>
            </p:cNvSpPr>
            <p:nvPr/>
          </p:nvSpPr>
          <p:spPr bwMode="auto">
            <a:xfrm>
              <a:off x="6671722" y="3729688"/>
              <a:ext cx="140294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 (distance </a:t>
              </a:r>
            </a:p>
            <a:p>
              <a:pPr eaLnBrk="1" hangingPunct="1"/>
              <a:r>
                <a:rPr lang="en-US" altLang="en-US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sample)</a:t>
              </a:r>
              <a:endPara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244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06388" y="59174"/>
            <a:ext cx="85042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 dirty="0" smtClean="0">
                <a:solidFill>
                  <a:srgbClr val="0000FF"/>
                </a:solidFill>
                <a:cs typeface="Arial" pitchFamily="34" charset="0"/>
              </a:rPr>
              <a:t>Model Polymers and </a:t>
            </a:r>
            <a:r>
              <a:rPr lang="en-US" sz="2800" b="1" dirty="0" err="1" smtClean="0">
                <a:solidFill>
                  <a:srgbClr val="0000FF"/>
                </a:solidFill>
                <a:cs typeface="Arial" pitchFamily="34" charset="0"/>
              </a:rPr>
              <a:t>Lipopolysaccharide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1127125" y="4608513"/>
            <a:ext cx="451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/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0" y="3004457"/>
            <a:ext cx="4456757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spcAft>
                <a:spcPts val="600"/>
              </a:spcAft>
              <a:buSzPct val="100000"/>
              <a:buFont typeface="Symbol" panose="05050102010706020507" pitchFamily="18" charset="2"/>
              <a:buChar char="·"/>
            </a:pPr>
            <a:r>
              <a:rPr lang="en-US" b="1" dirty="0" smtClean="0">
                <a:latin typeface="Arial" charset="0"/>
                <a:cs typeface="Arial" charset="0"/>
              </a:rPr>
              <a:t>Model polymers were studied to simplify the complex structure of </a:t>
            </a:r>
            <a:r>
              <a:rPr lang="en-US" b="1" dirty="0" err="1" smtClean="0">
                <a:latin typeface="Arial" charset="0"/>
                <a:cs typeface="Arial" charset="0"/>
              </a:rPr>
              <a:t>biomolecules</a:t>
            </a:r>
            <a:r>
              <a:rPr lang="en-US" b="1" dirty="0" smtClean="0">
                <a:latin typeface="Arial" charset="0"/>
                <a:cs typeface="Arial" charset="0"/>
              </a:rPr>
              <a:t> and to isolate specific functional groups</a:t>
            </a:r>
          </a:p>
          <a:p>
            <a:pPr marL="342900" indent="-342900" algn="l">
              <a:spcAft>
                <a:spcPts val="600"/>
              </a:spcAft>
              <a:buSzPct val="100000"/>
              <a:buFont typeface="Symbol" panose="05050102010706020507" pitchFamily="18" charset="2"/>
              <a:buChar char="·"/>
            </a:pPr>
            <a:r>
              <a:rPr lang="en-US" b="1" dirty="0" err="1" smtClean="0"/>
              <a:t>Lipopolysaccharide</a:t>
            </a:r>
            <a:r>
              <a:rPr lang="en-US" b="1" dirty="0" smtClean="0"/>
              <a:t> (LPS) is a </a:t>
            </a:r>
            <a:r>
              <a:rPr lang="en-US" b="1" dirty="0" err="1" smtClean="0"/>
              <a:t>pyrogen</a:t>
            </a:r>
            <a:r>
              <a:rPr lang="en-US" b="1" dirty="0" smtClean="0"/>
              <a:t> found in Gram-negative </a:t>
            </a:r>
            <a:r>
              <a:rPr lang="en-US" b="1" dirty="0" err="1" smtClean="0"/>
              <a:t>bacterial</a:t>
            </a:r>
            <a:r>
              <a:rPr lang="en-US" b="1" dirty="0" smtClean="0"/>
              <a:t> membranes</a:t>
            </a:r>
          </a:p>
          <a:p>
            <a:pPr marL="800100" lvl="1" indent="-342900" algn="l">
              <a:spcAft>
                <a:spcPts val="600"/>
              </a:spcAft>
              <a:buSzPct val="100000"/>
              <a:buFont typeface="Symbol" panose="05050102010706020507" pitchFamily="18" charset="2"/>
              <a:buChar char="·"/>
            </a:pPr>
            <a:r>
              <a:rPr lang="en-US" b="1" dirty="0" smtClean="0"/>
              <a:t>Enzyme-linked </a:t>
            </a:r>
            <a:r>
              <a:rPr lang="en-US" b="1" dirty="0" err="1" smtClean="0"/>
              <a:t>Immunosorbent</a:t>
            </a:r>
            <a:r>
              <a:rPr lang="en-US" b="1" dirty="0" smtClean="0"/>
              <a:t> Assay (ELISA) – biological activity</a:t>
            </a:r>
          </a:p>
          <a:p>
            <a:pPr marL="342900" indent="-342900" algn="l">
              <a:spcAft>
                <a:spcPts val="600"/>
              </a:spcAft>
              <a:buSzPct val="100000"/>
              <a:buFont typeface="Symbol" panose="05050102010706020507" pitchFamily="18" charset="2"/>
              <a:buChar char="·"/>
            </a:pPr>
            <a:endParaRPr lang="en-US" b="1" dirty="0">
              <a:latin typeface="Arial" charset="0"/>
              <a:cs typeface="Arial" charset="0"/>
            </a:endParaRPr>
          </a:p>
        </p:txBody>
      </p:sp>
      <p:pic>
        <p:nvPicPr>
          <p:cNvPr id="48" name="Picture 182" descr="C:\Users\Elliot\Documents\AVS 2011 materials\outer membrane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65663" y="1436281"/>
            <a:ext cx="4375580" cy="2785998"/>
          </a:xfrm>
          <a:prstGeom prst="rect">
            <a:avLst/>
          </a:prstGeom>
          <a:noFill/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49382" y="1125732"/>
            <a:ext cx="4361756" cy="14831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92220" y="4482977"/>
            <a:ext cx="4451780" cy="1302778"/>
          </a:xfrm>
          <a:prstGeom prst="rect">
            <a:avLst/>
          </a:prstGeom>
        </p:spPr>
      </p:pic>
      <p:sp>
        <p:nvSpPr>
          <p:cNvPr id="78" name="TextBox 15"/>
          <p:cNvSpPr txBox="1">
            <a:spLocks noChangeArrowheads="1"/>
          </p:cNvSpPr>
          <p:nvPr/>
        </p:nvSpPr>
        <p:spPr bwMode="auto">
          <a:xfrm>
            <a:off x="4629663" y="5823257"/>
            <a:ext cx="457689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Adapted from B.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Beutler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and E.T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Rietschel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Nat. Rev.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Immunol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 169  (2003)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15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06056" y="87313"/>
            <a:ext cx="814453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800" b="1" dirty="0" smtClean="0">
                <a:solidFill>
                  <a:srgbClr val="0000FF"/>
                </a:solidFill>
              </a:rPr>
              <a:t>High Speed Photography Of APPJ Plume In Controlled Environments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20" name="Picture 19" descr="t308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0"/>
          <a:stretch/>
        </p:blipFill>
        <p:spPr>
          <a:xfrm>
            <a:off x="5435601" y="1118421"/>
            <a:ext cx="1072343" cy="2487390"/>
          </a:xfrm>
          <a:prstGeom prst="rect">
            <a:avLst/>
          </a:prstGeom>
        </p:spPr>
      </p:pic>
      <p:pic>
        <p:nvPicPr>
          <p:cNvPr id="22" name="Picture 21" descr="t10-93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3"/>
          <a:stretch/>
        </p:blipFill>
        <p:spPr>
          <a:xfrm>
            <a:off x="6685912" y="1118421"/>
            <a:ext cx="1077374" cy="2487390"/>
          </a:xfrm>
          <a:prstGeom prst="rect">
            <a:avLst/>
          </a:prstGeom>
        </p:spPr>
      </p:pic>
      <p:pic>
        <p:nvPicPr>
          <p:cNvPr id="24" name="Picture 23" descr="t7239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0"/>
          <a:stretch/>
        </p:blipFill>
        <p:spPr>
          <a:xfrm>
            <a:off x="7930369" y="1118421"/>
            <a:ext cx="1072343" cy="2487390"/>
          </a:xfrm>
          <a:prstGeom prst="rect">
            <a:avLst/>
          </a:prstGeom>
        </p:spPr>
      </p:pic>
      <p:pic>
        <p:nvPicPr>
          <p:cNvPr id="25" name="Picture 24" descr="t14-022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1"/>
          <a:stretch/>
        </p:blipFill>
        <p:spPr>
          <a:xfrm>
            <a:off x="5430570" y="3678916"/>
            <a:ext cx="1077374" cy="2450421"/>
          </a:xfrm>
          <a:prstGeom prst="rect">
            <a:avLst/>
          </a:prstGeom>
        </p:spPr>
      </p:pic>
      <p:pic>
        <p:nvPicPr>
          <p:cNvPr id="27" name="Picture 26" descr="t22-241.jpg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0370" y="3683217"/>
            <a:ext cx="1072343" cy="2450421"/>
          </a:xfrm>
          <a:prstGeom prst="rect">
            <a:avLst/>
          </a:prstGeom>
        </p:spPr>
      </p:pic>
      <p:cxnSp>
        <p:nvCxnSpPr>
          <p:cNvPr id="28" name="Straight Connector 27"/>
          <p:cNvCxnSpPr>
            <a:cxnSpLocks noChangeAspect="1"/>
          </p:cNvCxnSpPr>
          <p:nvPr/>
        </p:nvCxnSpPr>
        <p:spPr>
          <a:xfrm>
            <a:off x="5498394" y="6061340"/>
            <a:ext cx="41951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spect="1"/>
          </p:cNvSpPr>
          <p:nvPr/>
        </p:nvSpPr>
        <p:spPr>
          <a:xfrm>
            <a:off x="5390704" y="5740254"/>
            <a:ext cx="515053" cy="263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5 mm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>
            <a:cxnSpLocks noChangeAspect="1"/>
          </p:cNvCxnSpPr>
          <p:nvPr/>
        </p:nvCxnSpPr>
        <p:spPr>
          <a:xfrm>
            <a:off x="5488161" y="3536142"/>
            <a:ext cx="46217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spect="1"/>
          </p:cNvSpPr>
          <p:nvPr/>
        </p:nvSpPr>
        <p:spPr>
          <a:xfrm>
            <a:off x="5399568" y="3208603"/>
            <a:ext cx="696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5 mm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85912" y="3678917"/>
            <a:ext cx="1077374" cy="245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>
            <a:spLocks noChangeAspect="1"/>
          </p:cNvSpPr>
          <p:nvPr/>
        </p:nvSpPr>
        <p:spPr>
          <a:xfrm>
            <a:off x="6124893" y="5795084"/>
            <a:ext cx="456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Ar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6602381" y="5795084"/>
            <a:ext cx="1327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1% </a:t>
            </a:r>
            <a:r>
              <a:rPr lang="en-US" sz="1600" dirty="0" err="1" smtClean="0">
                <a:solidFill>
                  <a:schemeClr val="bg1"/>
                </a:solidFill>
              </a:rPr>
              <a:t>N</a:t>
            </a:r>
            <a:r>
              <a:rPr lang="en-US" sz="1600" baseline="-25000" dirty="0" err="1" smtClean="0">
                <a:solidFill>
                  <a:schemeClr val="bg1"/>
                </a:solidFill>
              </a:rPr>
              <a:t>2</a:t>
            </a:r>
            <a:r>
              <a:rPr lang="en-US" sz="1600" dirty="0" smtClean="0">
                <a:solidFill>
                  <a:schemeClr val="bg1"/>
                </a:solidFill>
              </a:rPr>
              <a:t> in </a:t>
            </a:r>
            <a:r>
              <a:rPr lang="en-US" sz="1600" dirty="0" err="1" smtClean="0">
                <a:solidFill>
                  <a:schemeClr val="bg1"/>
                </a:solidFill>
              </a:rPr>
              <a:t>Ar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7843419" y="5798968"/>
            <a:ext cx="1327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1% </a:t>
            </a:r>
            <a:r>
              <a:rPr lang="en-US" sz="1600" dirty="0" err="1">
                <a:solidFill>
                  <a:schemeClr val="bg1"/>
                </a:solidFill>
              </a:rPr>
              <a:t>O</a:t>
            </a:r>
            <a:r>
              <a:rPr lang="en-US" sz="1600" baseline="-25000" dirty="0" err="1" smtClean="0">
                <a:solidFill>
                  <a:schemeClr val="bg1"/>
                </a:solidFill>
              </a:rPr>
              <a:t>2</a:t>
            </a:r>
            <a:r>
              <a:rPr lang="en-US" sz="1600" dirty="0" smtClean="0">
                <a:solidFill>
                  <a:schemeClr val="bg1"/>
                </a:solidFill>
              </a:rPr>
              <a:t> in </a:t>
            </a:r>
            <a:r>
              <a:rPr lang="en-US" sz="1600" dirty="0" err="1" smtClean="0">
                <a:solidFill>
                  <a:schemeClr val="bg1"/>
                </a:solidFill>
              </a:rPr>
              <a:t>Ar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143000"/>
            <a:ext cx="5162549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Font typeface="Symbol" panose="05050102010706020507" pitchFamily="18" charset="2"/>
              <a:buChar char="·"/>
              <a:defRPr/>
            </a:pPr>
            <a:r>
              <a:rPr kumimoji="1" lang="en-US" b="1" dirty="0">
                <a:latin typeface="Arial" charset="0"/>
                <a:ea typeface="굴림" charset="-127"/>
              </a:rPr>
              <a:t>High speed </a:t>
            </a:r>
            <a:r>
              <a:rPr kumimoji="1" lang="en-US" b="1" dirty="0" smtClean="0">
                <a:latin typeface="Arial" charset="0"/>
                <a:ea typeface="굴림" charset="-127"/>
              </a:rPr>
              <a:t>photography of the APPJ was conducted in </a:t>
            </a:r>
            <a:r>
              <a:rPr kumimoji="1" lang="en-US" b="1" dirty="0">
                <a:latin typeface="Arial" charset="0"/>
                <a:ea typeface="굴림" charset="-127"/>
              </a:rPr>
              <a:t>open air (top row) and a controlled environment matching the feed gas chemistry (bottom row</a:t>
            </a:r>
            <a:r>
              <a:rPr kumimoji="1" lang="en-US" b="1" dirty="0" smtClean="0">
                <a:latin typeface="Arial" charset="0"/>
                <a:ea typeface="굴림" charset="-127"/>
              </a:rPr>
              <a:t>).</a:t>
            </a:r>
            <a:endParaRPr kumimoji="1" lang="en-US" b="1" dirty="0">
              <a:latin typeface="Arial" charset="0"/>
              <a:ea typeface="굴림" charset="-127"/>
            </a:endParaRPr>
          </a:p>
          <a:p>
            <a:pPr marL="285750" indent="-285750" algn="l">
              <a:spcAft>
                <a:spcPts val="600"/>
              </a:spcAft>
              <a:buFont typeface="Symbol" panose="05050102010706020507" pitchFamily="18" charset="2"/>
              <a:buChar char="·"/>
              <a:defRPr/>
            </a:pPr>
            <a:r>
              <a:rPr kumimoji="1" lang="en-US" b="1" dirty="0" err="1">
                <a:solidFill>
                  <a:srgbClr val="000000"/>
                </a:solidFill>
                <a:latin typeface="Arial" charset="0"/>
                <a:ea typeface="굴림" charset="-127"/>
              </a:rPr>
              <a:t>Ar</a:t>
            </a:r>
            <a:r>
              <a:rPr kumimoji="1" lang="en-US" b="1" dirty="0">
                <a:solidFill>
                  <a:srgbClr val="000000"/>
                </a:solidFill>
                <a:latin typeface="Arial" charset="0"/>
                <a:ea typeface="굴림" charset="-127"/>
              </a:rPr>
              <a:t> plume is generally confined to single filament which </a:t>
            </a:r>
            <a:r>
              <a:rPr kumimoji="1" lang="en-US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extends farther </a:t>
            </a:r>
            <a:r>
              <a:rPr kumimoji="1" lang="en-US" b="1" dirty="0">
                <a:solidFill>
                  <a:srgbClr val="000000"/>
                </a:solidFill>
                <a:latin typeface="Arial" charset="0"/>
                <a:ea typeface="굴림" charset="-127"/>
              </a:rPr>
              <a:t>in </a:t>
            </a:r>
            <a:r>
              <a:rPr kumimoji="1" lang="en-US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a controlled environment. </a:t>
            </a:r>
            <a:endParaRPr kumimoji="1" lang="en-US" b="1" dirty="0">
              <a:solidFill>
                <a:srgbClr val="000000"/>
              </a:solidFill>
              <a:latin typeface="Arial" charset="0"/>
              <a:ea typeface="굴림" charset="-127"/>
            </a:endParaRPr>
          </a:p>
          <a:p>
            <a:pPr marL="285750" indent="-285750" algn="l">
              <a:spcAft>
                <a:spcPts val="600"/>
              </a:spcAft>
              <a:buFont typeface="Symbol" panose="05050102010706020507" pitchFamily="18" charset="2"/>
              <a:buChar char="·"/>
              <a:defRPr/>
            </a:pPr>
            <a:r>
              <a:rPr kumimoji="1" lang="en-US" b="1" dirty="0">
                <a:solidFill>
                  <a:srgbClr val="000000"/>
                </a:solidFill>
                <a:latin typeface="Arial" charset="0"/>
                <a:ea typeface="굴림" charset="-127"/>
              </a:rPr>
              <a:t>1% </a:t>
            </a:r>
            <a:r>
              <a:rPr kumimoji="1" lang="en-US" b="1" dirty="0" err="1">
                <a:solidFill>
                  <a:srgbClr val="000000"/>
                </a:solidFill>
                <a:latin typeface="Arial" charset="0"/>
                <a:ea typeface="굴림" charset="-127"/>
              </a:rPr>
              <a:t>N</a:t>
            </a:r>
            <a:r>
              <a:rPr kumimoji="1" lang="en-US" b="1" baseline="-25000" dirty="0" err="1">
                <a:solidFill>
                  <a:srgbClr val="000000"/>
                </a:solidFill>
                <a:latin typeface="Arial" charset="0"/>
                <a:ea typeface="굴림" charset="-127"/>
              </a:rPr>
              <a:t>2</a:t>
            </a:r>
            <a:r>
              <a:rPr kumimoji="1" lang="en-US" b="1" dirty="0">
                <a:solidFill>
                  <a:srgbClr val="000000"/>
                </a:solidFill>
                <a:latin typeface="Arial" charset="0"/>
                <a:ea typeface="굴림" charset="-127"/>
              </a:rPr>
              <a:t> in </a:t>
            </a:r>
            <a:r>
              <a:rPr kumimoji="1" lang="en-US" b="1" dirty="0" err="1">
                <a:solidFill>
                  <a:srgbClr val="000000"/>
                </a:solidFill>
                <a:latin typeface="Arial" charset="0"/>
                <a:ea typeface="굴림" charset="-127"/>
              </a:rPr>
              <a:t>Ar</a:t>
            </a:r>
            <a:r>
              <a:rPr kumimoji="1" lang="en-US" b="1" dirty="0">
                <a:solidFill>
                  <a:srgbClr val="000000"/>
                </a:solidFill>
                <a:latin typeface="Arial" charset="0"/>
                <a:ea typeface="굴림" charset="-127"/>
              </a:rPr>
              <a:t> </a:t>
            </a:r>
            <a:r>
              <a:rPr kumimoji="1" lang="en-US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shows a </a:t>
            </a:r>
            <a:r>
              <a:rPr kumimoji="1" lang="en-US" b="1" dirty="0">
                <a:solidFill>
                  <a:srgbClr val="000000"/>
                </a:solidFill>
                <a:latin typeface="Arial" charset="0"/>
                <a:ea typeface="굴림" charset="-127"/>
              </a:rPr>
              <a:t>more diffuse plasma than </a:t>
            </a:r>
            <a:r>
              <a:rPr kumimoji="1" lang="en-US" b="1" dirty="0" err="1">
                <a:solidFill>
                  <a:srgbClr val="000000"/>
                </a:solidFill>
                <a:latin typeface="Arial" charset="0"/>
                <a:ea typeface="굴림" charset="-127"/>
              </a:rPr>
              <a:t>Ar</a:t>
            </a:r>
            <a:r>
              <a:rPr kumimoji="1" lang="en-US" b="1" dirty="0">
                <a:solidFill>
                  <a:srgbClr val="000000"/>
                </a:solidFill>
                <a:latin typeface="Arial" charset="0"/>
                <a:ea typeface="굴림" charset="-127"/>
              </a:rPr>
              <a:t> </a:t>
            </a:r>
            <a:r>
              <a:rPr kumimoji="1" lang="en-US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that spreads </a:t>
            </a:r>
            <a:r>
              <a:rPr kumimoji="1" lang="en-US" b="1" dirty="0">
                <a:solidFill>
                  <a:srgbClr val="000000"/>
                </a:solidFill>
                <a:latin typeface="Arial" charset="0"/>
                <a:ea typeface="굴림" charset="-127"/>
              </a:rPr>
              <a:t>out similar to a Lichtenberg figure in </a:t>
            </a:r>
            <a:r>
              <a:rPr kumimoji="1" lang="en-US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a controlled environment.</a:t>
            </a:r>
            <a:endParaRPr kumimoji="1" lang="en-US" b="1" dirty="0">
              <a:solidFill>
                <a:srgbClr val="000000"/>
              </a:solidFill>
              <a:latin typeface="Arial" charset="0"/>
              <a:ea typeface="굴림" charset="-127"/>
            </a:endParaRPr>
          </a:p>
          <a:p>
            <a:pPr marL="285750" indent="-285750" algn="l">
              <a:spcAft>
                <a:spcPts val="600"/>
              </a:spcAft>
              <a:buFont typeface="Symbol" panose="05050102010706020507" pitchFamily="18" charset="2"/>
              <a:buChar char="·"/>
              <a:defRPr/>
            </a:pPr>
            <a:r>
              <a:rPr kumimoji="1" lang="en-US" b="1" dirty="0">
                <a:solidFill>
                  <a:srgbClr val="000000"/>
                </a:solidFill>
                <a:latin typeface="Arial" charset="0"/>
                <a:ea typeface="굴림" charset="-127"/>
              </a:rPr>
              <a:t>1% O</a:t>
            </a:r>
            <a:r>
              <a:rPr kumimoji="1" lang="en-US" b="1" baseline="-25000" dirty="0">
                <a:solidFill>
                  <a:srgbClr val="000000"/>
                </a:solidFill>
                <a:latin typeface="Arial" charset="0"/>
                <a:ea typeface="굴림" charset="-127"/>
              </a:rPr>
              <a:t>2</a:t>
            </a:r>
            <a:r>
              <a:rPr kumimoji="1" lang="en-US" b="1" dirty="0">
                <a:solidFill>
                  <a:srgbClr val="000000"/>
                </a:solidFill>
                <a:latin typeface="Arial" charset="0"/>
                <a:ea typeface="굴림" charset="-127"/>
              </a:rPr>
              <a:t> in Ar shows greatly reduced plasma density regardless of </a:t>
            </a:r>
            <a:r>
              <a:rPr kumimoji="1" lang="en-US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environment, </a:t>
            </a:r>
            <a:r>
              <a:rPr kumimoji="1" lang="en-US" b="1" dirty="0">
                <a:solidFill>
                  <a:srgbClr val="000000"/>
                </a:solidFill>
                <a:latin typeface="Arial" charset="0"/>
                <a:ea typeface="굴림" charset="-127"/>
              </a:rPr>
              <a:t>which is due to the formation of negative ions when O</a:t>
            </a:r>
            <a:r>
              <a:rPr kumimoji="1" lang="en-US" b="1" baseline="-25000" dirty="0">
                <a:solidFill>
                  <a:srgbClr val="000000"/>
                </a:solidFill>
                <a:latin typeface="Arial" charset="0"/>
                <a:ea typeface="굴림" charset="-127"/>
              </a:rPr>
              <a:t>2</a:t>
            </a:r>
            <a:r>
              <a:rPr kumimoji="1" lang="en-US" b="1" dirty="0">
                <a:solidFill>
                  <a:srgbClr val="000000"/>
                </a:solidFill>
                <a:latin typeface="Arial" charset="0"/>
                <a:ea typeface="굴림" charset="-127"/>
              </a:rPr>
              <a:t> is </a:t>
            </a:r>
            <a:r>
              <a:rPr kumimoji="1" lang="en-US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ionized.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92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752475" y="119278"/>
            <a:ext cx="78263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dirty="0" smtClean="0">
                <a:solidFill>
                  <a:srgbClr val="0000FF"/>
                </a:solidFill>
              </a:rPr>
              <a:t>Electrically Coupled Interaction Mode with Surfaces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1752600"/>
            <a:ext cx="4314825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Font typeface="Symbol" panose="05050102010706020507" pitchFamily="18" charset="2"/>
              <a:buChar char="·"/>
              <a:defRPr/>
            </a:pPr>
            <a:r>
              <a:rPr lang="en-US" b="1" dirty="0" smtClean="0"/>
              <a:t>When brought close to the sample, APPJ discharge can couple to the sample, causing visible damage</a:t>
            </a:r>
          </a:p>
          <a:p>
            <a:pPr marL="285750" indent="-285750" algn="l">
              <a:spcAft>
                <a:spcPts val="600"/>
              </a:spcAft>
              <a:buFont typeface="Symbol" panose="05050102010706020507" pitchFamily="18" charset="2"/>
              <a:buChar char="·"/>
              <a:defRPr/>
            </a:pPr>
            <a:r>
              <a:rPr lang="en-US" b="1" dirty="0" smtClean="0"/>
              <a:t>Arcs to surface cause damaged spots, which can be correlated with the position of arc strikes to the surface using high speed photography.</a:t>
            </a:r>
          </a:p>
          <a:p>
            <a:pPr marL="285750" indent="-285750" algn="l">
              <a:spcAft>
                <a:spcPts val="600"/>
              </a:spcAft>
              <a:buFont typeface="Symbol" panose="05050102010706020507" pitchFamily="18" charset="2"/>
              <a:buChar char="·"/>
              <a:defRPr/>
            </a:pPr>
            <a:r>
              <a:rPr lang="en-US" b="1" dirty="0" smtClean="0"/>
              <a:t>Scanning electron microscopy of one of these spots highlights the damage caused by the electrical arcing, showing multiple deep trenches within the spot.</a:t>
            </a:r>
          </a:p>
        </p:txBody>
      </p:sp>
      <p:pic>
        <p:nvPicPr>
          <p:cNvPr id="17" name="Picture 13" descr="C:\Users\Andrew\Documents\Origin User Files\ConfinedUnconfined Etch area PUBLICATION.tif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93442" y="3654407"/>
            <a:ext cx="2439407" cy="247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Plasma\Desktop\PPL_SpotCorrelationFigur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442" y="1189746"/>
            <a:ext cx="2431456" cy="22229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ndrew\Documents\APJS\APJS_LS6Ix2Full Edited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473" y="1189746"/>
            <a:ext cx="2294737" cy="222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ls66375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21735" y="1091821"/>
            <a:ext cx="763662" cy="763662"/>
          </a:xfrm>
          <a:prstGeom prst="rect">
            <a:avLst/>
          </a:prstGeom>
        </p:spPr>
      </p:pic>
      <p:pic>
        <p:nvPicPr>
          <p:cNvPr id="364546" name="Picture 2"/>
          <p:cNvPicPr>
            <a:picLocks noChangeAspect="1" noChangeArrowheads="1"/>
          </p:cNvPicPr>
          <p:nvPr/>
        </p:nvPicPr>
        <p:blipFill>
          <a:blip r:embed="rId7" cstate="screen"/>
          <a:srcRect l="-11112" b="-6024"/>
          <a:stretch>
            <a:fillRect/>
          </a:stretch>
        </p:blipFill>
        <p:spPr bwMode="auto">
          <a:xfrm>
            <a:off x="4648200" y="3581400"/>
            <a:ext cx="152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876800" y="5276850"/>
            <a:ext cx="15430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215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 dirty="0" smtClean="0">
                <a:solidFill>
                  <a:srgbClr val="0000FF"/>
                </a:solidFill>
              </a:rPr>
              <a:t>Remote Interaction Mode with Surfaces: </a:t>
            </a:r>
          </a:p>
          <a:p>
            <a:pPr eaLnBrk="0" hangingPunct="0">
              <a:defRPr/>
            </a:pPr>
            <a:r>
              <a:rPr lang="en-US" sz="2800" b="1" dirty="0" smtClean="0">
                <a:solidFill>
                  <a:srgbClr val="0000FF"/>
                </a:solidFill>
              </a:rPr>
              <a:t>Feed Gas Chemistry Effects - </a:t>
            </a:r>
            <a:r>
              <a:rPr lang="en-US" sz="2800" b="1" dirty="0" err="1" smtClean="0">
                <a:solidFill>
                  <a:srgbClr val="0000FF"/>
                </a:solidFill>
              </a:rPr>
              <a:t>Ellipsometry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127125" y="4608513"/>
            <a:ext cx="451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1049082"/>
            <a:ext cx="4123426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lvl="1" indent="-285750" algn="l"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b="1" dirty="0" smtClean="0"/>
              <a:t>APP/surface interactions by remote plasma (no electrical coupling) are impacted by feed gas chemistry &amp; tube temp. </a:t>
            </a:r>
          </a:p>
          <a:p>
            <a:pPr marL="285750" lvl="1" indent="-285750" algn="l"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b="1" dirty="0"/>
              <a:t>N</a:t>
            </a:r>
            <a:r>
              <a:rPr lang="en-US" b="1" baseline="-25000" dirty="0"/>
              <a:t>2</a:t>
            </a:r>
            <a:r>
              <a:rPr lang="en-US" b="1" dirty="0"/>
              <a:t>/</a:t>
            </a:r>
            <a:r>
              <a:rPr lang="en-US" b="1" dirty="0" err="1"/>
              <a:t>Ar</a:t>
            </a:r>
            <a:r>
              <a:rPr lang="en-US" b="1" dirty="0"/>
              <a:t> etch rates </a:t>
            </a:r>
            <a:r>
              <a:rPr lang="en-US" b="1" dirty="0" smtClean="0"/>
              <a:t>increase compared to </a:t>
            </a:r>
            <a:r>
              <a:rPr lang="en-US" b="1" dirty="0" err="1" smtClean="0"/>
              <a:t>Ar</a:t>
            </a:r>
            <a:r>
              <a:rPr lang="en-US" b="1" dirty="0" smtClean="0"/>
              <a:t> </a:t>
            </a:r>
            <a:r>
              <a:rPr lang="en-US" b="1" dirty="0"/>
              <a:t>due to increased coupling of plasma down the tube. </a:t>
            </a:r>
            <a:endParaRPr lang="en-US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0" y="3841790"/>
            <a:ext cx="46482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l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cs typeface="Arial" panose="020B0604020202020204" pitchFamily="34" charset="0"/>
              </a:rPr>
              <a:t>Etch rates for </a:t>
            </a:r>
            <a:r>
              <a:rPr lang="en-US" b="1" dirty="0" err="1">
                <a:cs typeface="Arial" panose="020B0604020202020204" pitchFamily="34" charset="0"/>
              </a:rPr>
              <a:t>O</a:t>
            </a:r>
            <a:r>
              <a:rPr lang="en-US" b="1" baseline="-25000" dirty="0" err="1">
                <a:cs typeface="Arial" panose="020B0604020202020204" pitchFamily="34" charset="0"/>
              </a:rPr>
              <a:t>2</a:t>
            </a:r>
            <a:r>
              <a:rPr lang="en-US" b="1" dirty="0">
                <a:cs typeface="Arial" panose="020B0604020202020204" pitchFamily="34" charset="0"/>
              </a:rPr>
              <a:t>/</a:t>
            </a:r>
            <a:r>
              <a:rPr lang="en-US" b="1" dirty="0" err="1">
                <a:cs typeface="Arial" panose="020B0604020202020204" pitchFamily="34" charset="0"/>
              </a:rPr>
              <a:t>Ar</a:t>
            </a:r>
            <a:r>
              <a:rPr lang="en-US" b="1" dirty="0">
                <a:cs typeface="Arial" panose="020B0604020202020204" pitchFamily="34" charset="0"/>
              </a:rPr>
              <a:t> are reduced </a:t>
            </a:r>
            <a:r>
              <a:rPr lang="en-US" b="1" dirty="0" smtClean="0">
                <a:cs typeface="Arial" panose="020B0604020202020204" pitchFamily="34" charset="0"/>
              </a:rPr>
              <a:t>due </a:t>
            </a:r>
            <a:r>
              <a:rPr lang="en-US" b="1" dirty="0">
                <a:cs typeface="Arial" panose="020B0604020202020204" pitchFamily="34" charset="0"/>
              </a:rPr>
              <a:t>to decreased plasma density despite stronger surface modifications by </a:t>
            </a:r>
            <a:r>
              <a:rPr lang="en-US" b="1" dirty="0" err="1">
                <a:cs typeface="Arial" panose="020B0604020202020204" pitchFamily="34" charset="0"/>
              </a:rPr>
              <a:t>O</a:t>
            </a:r>
            <a:r>
              <a:rPr lang="en-US" b="1" baseline="-25000" dirty="0" err="1">
                <a:cs typeface="Arial" panose="020B0604020202020204" pitchFamily="34" charset="0"/>
              </a:rPr>
              <a:t>2</a:t>
            </a:r>
            <a:r>
              <a:rPr lang="en-US" b="1" dirty="0">
                <a:cs typeface="Arial" panose="020B0604020202020204" pitchFamily="34" charset="0"/>
              </a:rPr>
              <a:t>/</a:t>
            </a:r>
            <a:r>
              <a:rPr lang="en-US" b="1" dirty="0" err="1">
                <a:cs typeface="Arial" panose="020B0604020202020204" pitchFamily="34" charset="0"/>
              </a:rPr>
              <a:t>Ar</a:t>
            </a:r>
            <a:r>
              <a:rPr lang="en-US" b="1" dirty="0">
                <a:cs typeface="Arial" panose="020B0604020202020204" pitchFamily="34" charset="0"/>
              </a:rPr>
              <a:t> measured by </a:t>
            </a:r>
            <a:r>
              <a:rPr lang="en-US" b="1" dirty="0" err="1">
                <a:cs typeface="Arial" panose="020B0604020202020204" pitchFamily="34" charset="0"/>
              </a:rPr>
              <a:t>XPS</a:t>
            </a:r>
            <a:r>
              <a:rPr lang="en-US" b="1" dirty="0">
                <a:cs typeface="Arial" panose="020B0604020202020204" pitchFamily="34" charset="0"/>
              </a:rPr>
              <a:t>.</a:t>
            </a:r>
          </a:p>
          <a:p>
            <a:pPr marL="285750" lvl="1" indent="-285750" algn="l"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b="1" dirty="0" err="1" smtClean="0"/>
              <a:t>Ar</a:t>
            </a:r>
            <a:r>
              <a:rPr lang="en-US" b="1" dirty="0" smtClean="0"/>
              <a:t> </a:t>
            </a:r>
            <a:r>
              <a:rPr lang="en-US" b="1" dirty="0"/>
              <a:t>e</a:t>
            </a:r>
            <a:r>
              <a:rPr lang="en-US" b="1" dirty="0" smtClean="0"/>
              <a:t>tching increases however </a:t>
            </a:r>
            <a:r>
              <a:rPr lang="en-US" b="1" dirty="0"/>
              <a:t>from adding air to a controlled argon environment. </a:t>
            </a:r>
          </a:p>
          <a:p>
            <a:pPr marL="285750" lvl="1" indent="-285750" algn="l">
              <a:spcAft>
                <a:spcPts val="600"/>
              </a:spcAft>
              <a:buFont typeface="Symbol" panose="05050102010706020507" pitchFamily="18" charset="2"/>
              <a:buChar char="·"/>
            </a:pPr>
            <a:endParaRPr lang="en-US" b="1" dirty="0"/>
          </a:p>
        </p:txBody>
      </p:sp>
      <p:pic>
        <p:nvPicPr>
          <p:cNvPr id="20" name="Picture 19" descr="C:\Users\Andrew\Documents\Origin User Files\PSC REVIEW MASTER PLOT.tif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3657600" cy="556260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54043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61988" y="260350"/>
            <a:ext cx="7826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 dirty="0" smtClean="0">
                <a:solidFill>
                  <a:srgbClr val="0000FF"/>
                </a:solidFill>
              </a:rPr>
              <a:t>Need For Atomic Precision In Etching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127125" y="4608513"/>
            <a:ext cx="451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85738" y="1123951"/>
            <a:ext cx="86296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 eaLnBrk="0" hangingPunct="0">
              <a:spcAft>
                <a:spcPts val="600"/>
              </a:spcAft>
              <a:buFontTx/>
              <a:buChar char="•"/>
            </a:pPr>
            <a:r>
              <a:rPr lang="en-US" b="1" dirty="0" smtClean="0"/>
              <a:t>Ultra-small features, ultra-thin layers and films – need for atomistic level of dimensional control during plasma etching</a:t>
            </a:r>
            <a:endParaRPr lang="en-US" sz="2000" b="1" dirty="0" smtClean="0"/>
          </a:p>
        </p:txBody>
      </p:sp>
      <p:pic>
        <p:nvPicPr>
          <p:cNvPr id="3079" name="Picture 7" descr="UMD-log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6388" y="6324600"/>
            <a:ext cx="25130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34200" y="6311900"/>
            <a:ext cx="2209800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3048000" y="2971800"/>
            <a:ext cx="2066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cs typeface="Arial" pitchFamily="34" charset="0"/>
              </a:rPr>
              <a:t>High (infinite) </a:t>
            </a:r>
          </a:p>
          <a:p>
            <a:r>
              <a:rPr lang="en-US" sz="2400" dirty="0">
                <a:cs typeface="Arial" pitchFamily="34" charset="0"/>
              </a:rPr>
              <a:t>selectivity</a:t>
            </a:r>
          </a:p>
        </p:txBody>
      </p:sp>
      <p:grpSp>
        <p:nvGrpSpPr>
          <p:cNvPr id="2" name="Group 33"/>
          <p:cNvGrpSpPr/>
          <p:nvPr/>
        </p:nvGrpSpPr>
        <p:grpSpPr>
          <a:xfrm>
            <a:off x="0" y="1828800"/>
            <a:ext cx="4276725" cy="3762376"/>
            <a:chOff x="228600" y="2209800"/>
            <a:chExt cx="4276725" cy="3762376"/>
          </a:xfrm>
        </p:grpSpPr>
        <p:sp>
          <p:nvSpPr>
            <p:cNvPr id="9" name="Rectangle 26"/>
            <p:cNvSpPr>
              <a:spLocks noChangeArrowheads="1"/>
            </p:cNvSpPr>
            <p:nvPr/>
          </p:nvSpPr>
          <p:spPr bwMode="auto">
            <a:xfrm>
              <a:off x="1676400" y="2587625"/>
              <a:ext cx="762000" cy="914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27"/>
            <p:cNvSpPr>
              <a:spLocks noChangeShapeType="1"/>
            </p:cNvSpPr>
            <p:nvPr/>
          </p:nvSpPr>
          <p:spPr bwMode="auto">
            <a:xfrm>
              <a:off x="2514600" y="3273425"/>
              <a:ext cx="533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8"/>
            <p:cNvSpPr>
              <a:spLocks noChangeShapeType="1"/>
            </p:cNvSpPr>
            <p:nvPr/>
          </p:nvSpPr>
          <p:spPr bwMode="auto">
            <a:xfrm>
              <a:off x="2743200" y="3273425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29"/>
            <p:cNvSpPr txBox="1">
              <a:spLocks noChangeArrowheads="1"/>
            </p:cNvSpPr>
            <p:nvPr/>
          </p:nvSpPr>
          <p:spPr bwMode="auto">
            <a:xfrm>
              <a:off x="2743200" y="2209800"/>
              <a:ext cx="7778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cs typeface="Arial" pitchFamily="34" charset="0"/>
                </a:rPr>
                <a:t>gate</a:t>
              </a:r>
            </a:p>
          </p:txBody>
        </p:sp>
        <p:sp>
          <p:nvSpPr>
            <p:cNvPr id="14" name="Text Box 30"/>
            <p:cNvSpPr txBox="1">
              <a:spLocks noChangeArrowheads="1"/>
            </p:cNvSpPr>
            <p:nvPr/>
          </p:nvSpPr>
          <p:spPr bwMode="auto">
            <a:xfrm>
              <a:off x="1981200" y="3733800"/>
              <a:ext cx="12525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cs typeface="Arial" pitchFamily="34" charset="0"/>
                </a:rPr>
                <a:t>Fin/wire</a:t>
              </a:r>
            </a:p>
          </p:txBody>
        </p:sp>
        <p:sp>
          <p:nvSpPr>
            <p:cNvPr id="15" name="Line 31"/>
            <p:cNvSpPr>
              <a:spLocks noChangeShapeType="1"/>
            </p:cNvSpPr>
            <p:nvPr/>
          </p:nvSpPr>
          <p:spPr bwMode="auto">
            <a:xfrm flipH="1">
              <a:off x="2209800" y="2511425"/>
              <a:ext cx="533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33"/>
            <p:cNvSpPr>
              <a:spLocks noChangeShapeType="1"/>
            </p:cNvSpPr>
            <p:nvPr/>
          </p:nvSpPr>
          <p:spPr bwMode="auto">
            <a:xfrm>
              <a:off x="1828800" y="3273425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34"/>
            <p:cNvSpPr txBox="1">
              <a:spLocks noChangeArrowheads="1"/>
            </p:cNvSpPr>
            <p:nvPr/>
          </p:nvSpPr>
          <p:spPr bwMode="auto">
            <a:xfrm>
              <a:off x="990600" y="3581400"/>
              <a:ext cx="9556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cs typeface="Arial" pitchFamily="34" charset="0"/>
                </a:rPr>
                <a:t>&lt;5nm</a:t>
              </a:r>
            </a:p>
          </p:txBody>
        </p:sp>
        <p:sp>
          <p:nvSpPr>
            <p:cNvPr id="19" name="Rectangle 64"/>
            <p:cNvSpPr>
              <a:spLocks noChangeArrowheads="1"/>
            </p:cNvSpPr>
            <p:nvPr/>
          </p:nvSpPr>
          <p:spPr bwMode="auto">
            <a:xfrm>
              <a:off x="1981200" y="3273425"/>
              <a:ext cx="152400" cy="22860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65"/>
            <p:cNvSpPr>
              <a:spLocks noChangeShapeType="1"/>
            </p:cNvSpPr>
            <p:nvPr/>
          </p:nvSpPr>
          <p:spPr bwMode="auto">
            <a:xfrm flipV="1">
              <a:off x="1371600" y="3425825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6"/>
            <p:cNvSpPr>
              <a:spLocks noChangeShapeType="1"/>
            </p:cNvSpPr>
            <p:nvPr/>
          </p:nvSpPr>
          <p:spPr bwMode="auto">
            <a:xfrm flipH="1" flipV="1">
              <a:off x="2057400" y="3425825"/>
              <a:ext cx="22860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1202" name="Picture 2" descr="http://www.electronicproducts.com/images2/fabd_fun_advanced-semi_processes_5_feb2012.gif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28600" y="4267200"/>
              <a:ext cx="4276725" cy="1704976"/>
            </a:xfrm>
            <a:prstGeom prst="rect">
              <a:avLst/>
            </a:prstGeom>
            <a:noFill/>
          </p:spPr>
        </p:pic>
      </p:grpSp>
      <p:grpSp>
        <p:nvGrpSpPr>
          <p:cNvPr id="3" name="Group 22"/>
          <p:cNvGrpSpPr/>
          <p:nvPr/>
        </p:nvGrpSpPr>
        <p:grpSpPr>
          <a:xfrm>
            <a:off x="4953000" y="1600200"/>
            <a:ext cx="4191000" cy="1676400"/>
            <a:chOff x="533400" y="4495800"/>
            <a:chExt cx="4191000" cy="1676400"/>
          </a:xfrm>
        </p:grpSpPr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1676400" y="5791200"/>
              <a:ext cx="2209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cs typeface="Arial" pitchFamily="34" charset="0"/>
                </a:rPr>
                <a:t>substrate</a:t>
              </a:r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>
              <a:off x="1676400" y="5715000"/>
              <a:ext cx="2209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2514600" y="5105400"/>
              <a:ext cx="6096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13"/>
            <p:cNvSpPr>
              <a:spLocks noChangeArrowheads="1"/>
            </p:cNvSpPr>
            <p:nvPr/>
          </p:nvSpPr>
          <p:spPr bwMode="auto">
            <a:xfrm>
              <a:off x="2514600" y="4495800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cs typeface="Arial" pitchFamily="34" charset="0"/>
                </a:rPr>
                <a:t>mask</a:t>
              </a:r>
            </a:p>
          </p:txBody>
        </p:sp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3352800" y="4598988"/>
              <a:ext cx="6778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cs typeface="Arial" pitchFamily="34" charset="0"/>
                </a:rPr>
                <a:t>gate</a:t>
              </a:r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533400" y="4979988"/>
              <a:ext cx="12573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cs typeface="Arial" pitchFamily="34" charset="0"/>
                </a:rPr>
                <a:t>graphene</a:t>
              </a:r>
            </a:p>
          </p:txBody>
        </p:sp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1066800" y="5334000"/>
              <a:ext cx="533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7"/>
            <p:cNvSpPr>
              <a:spLocks noChangeShapeType="1"/>
            </p:cNvSpPr>
            <p:nvPr/>
          </p:nvSpPr>
          <p:spPr bwMode="auto">
            <a:xfrm flipH="1">
              <a:off x="3200400" y="5029200"/>
              <a:ext cx="3048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Oval 62"/>
            <p:cNvSpPr>
              <a:spLocks noChangeArrowheads="1"/>
            </p:cNvSpPr>
            <p:nvPr/>
          </p:nvSpPr>
          <p:spPr bwMode="auto">
            <a:xfrm>
              <a:off x="3200400" y="5562600"/>
              <a:ext cx="381000" cy="3048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63"/>
            <p:cNvSpPr>
              <a:spLocks noChangeShapeType="1"/>
            </p:cNvSpPr>
            <p:nvPr/>
          </p:nvSpPr>
          <p:spPr bwMode="auto">
            <a:xfrm flipV="1">
              <a:off x="3429000" y="4800600"/>
              <a:ext cx="1295400" cy="838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828800" y="5715000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Intel</a:t>
            </a:r>
            <a:endParaRPr lang="en-US" dirty="0"/>
          </a:p>
        </p:txBody>
      </p:sp>
      <p:pic>
        <p:nvPicPr>
          <p:cNvPr id="51204" name="Picture 4" descr="http://cdn.physorg.com/newman/gfx/news/hires/graphenetransistor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464230" y="3429001"/>
            <a:ext cx="3342895" cy="2590800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6553200" y="5867400"/>
            <a:ext cx="2111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Wang et al,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127125" y="4608513"/>
            <a:ext cx="451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/>
          </a:p>
        </p:txBody>
      </p:sp>
      <p:sp>
        <p:nvSpPr>
          <p:cNvPr id="3" name="Rectangle 2"/>
          <p:cNvSpPr/>
          <p:nvPr/>
        </p:nvSpPr>
        <p:spPr>
          <a:xfrm>
            <a:off x="0" y="5334000"/>
            <a:ext cx="86106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l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b="1" dirty="0" smtClean="0">
                <a:cs typeface="Arial" panose="020B0604020202020204" pitchFamily="34" charset="0"/>
              </a:rPr>
              <a:t>Strongest surface </a:t>
            </a:r>
            <a:r>
              <a:rPr lang="en-US" b="1" dirty="0">
                <a:cs typeface="Arial" panose="020B0604020202020204" pitchFamily="34" charset="0"/>
              </a:rPr>
              <a:t>modifications </a:t>
            </a:r>
            <a:r>
              <a:rPr lang="en-US" b="1" dirty="0" smtClean="0">
                <a:cs typeface="Arial" panose="020B0604020202020204" pitchFamily="34" charset="0"/>
              </a:rPr>
              <a:t>seen for O</a:t>
            </a:r>
            <a:r>
              <a:rPr lang="en-US" b="1" baseline="-25000" dirty="0" smtClean="0">
                <a:cs typeface="Arial" panose="020B0604020202020204" pitchFamily="34" charset="0"/>
              </a:rPr>
              <a:t>2</a:t>
            </a:r>
            <a:r>
              <a:rPr lang="en-US" b="1" dirty="0" smtClean="0">
                <a:cs typeface="Arial" panose="020B0604020202020204" pitchFamily="34" charset="0"/>
              </a:rPr>
              <a:t>/</a:t>
            </a:r>
            <a:r>
              <a:rPr lang="en-US" b="1" dirty="0" err="1" smtClean="0">
                <a:cs typeface="Arial" panose="020B0604020202020204" pitchFamily="34" charset="0"/>
              </a:rPr>
              <a:t>Ar</a:t>
            </a:r>
            <a:r>
              <a:rPr lang="en-US" b="1" dirty="0" smtClean="0">
                <a:cs typeface="Arial" panose="020B0604020202020204" pitchFamily="34" charset="0"/>
              </a:rPr>
              <a:t> as measured </a:t>
            </a:r>
            <a:r>
              <a:rPr lang="en-US" b="1" dirty="0">
                <a:cs typeface="Arial" panose="020B0604020202020204" pitchFamily="34" charset="0"/>
              </a:rPr>
              <a:t>by </a:t>
            </a:r>
            <a:r>
              <a:rPr lang="en-US" b="1" dirty="0" smtClean="0">
                <a:cs typeface="Arial" panose="020B0604020202020204" pitchFamily="34" charset="0"/>
              </a:rPr>
              <a:t>XPS, whereas etching rates are the lowest</a:t>
            </a:r>
            <a:endParaRPr lang="en-US" b="1" dirty="0">
              <a:cs typeface="Arial" panose="020B0604020202020204" pitchFamily="34" charset="0"/>
            </a:endParaRPr>
          </a:p>
          <a:p>
            <a:pPr marL="285750" lvl="1" indent="-285750" algn="l">
              <a:spcAft>
                <a:spcPts val="600"/>
              </a:spcAft>
              <a:buFont typeface="Symbol" panose="05050102010706020507" pitchFamily="18" charset="2"/>
              <a:buChar char="·"/>
            </a:pPr>
            <a:endParaRPr lang="en-US" b="1" dirty="0"/>
          </a:p>
        </p:txBody>
      </p:sp>
      <p:pic>
        <p:nvPicPr>
          <p:cNvPr id="21" name="Picture 20" descr="C:\Users\Andrew\Documents\Origin User Files\PUBLICATION Horizontal XPS.tif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630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 dirty="0" smtClean="0">
                <a:solidFill>
                  <a:srgbClr val="0000FF"/>
                </a:solidFill>
              </a:rPr>
              <a:t>Remote Interaction Mode with Surfaces: </a:t>
            </a:r>
          </a:p>
          <a:p>
            <a:pPr eaLnBrk="0" hangingPunct="0">
              <a:defRPr/>
            </a:pPr>
            <a:r>
              <a:rPr lang="en-US" sz="2800" b="1" dirty="0" smtClean="0">
                <a:solidFill>
                  <a:srgbClr val="0000FF"/>
                </a:solidFill>
              </a:rPr>
              <a:t>Feed Gas Chemistry Effects – XPS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3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Deactivation By Argon APPJ With Small O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/N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Admixtures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4381026"/>
            <a:ext cx="3582987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ko-KR" sz="2000" b="1" dirty="0" smtClean="0">
                <a:ea typeface="Gulim" pitchFamily="34" charset="-127"/>
                <a:cs typeface="Arial" pitchFamily="34" charset="0"/>
              </a:rPr>
              <a:t>Biodeactivation strongly correlates with oxygen content in the plasma.</a:t>
            </a:r>
          </a:p>
          <a:p>
            <a:pPr marL="228600" indent="-228600"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sz="2000" b="1" dirty="0" smtClean="0">
                <a:ea typeface="Gulim" pitchFamily="34" charset="-127"/>
                <a:cs typeface="Arial" pitchFamily="34" charset="0"/>
              </a:rPr>
              <a:t>N</a:t>
            </a:r>
            <a:r>
              <a:rPr kumimoji="1" lang="en-US" sz="2000" b="1" baseline="-25000" dirty="0" smtClean="0">
                <a:ea typeface="Gulim" pitchFamily="34" charset="-127"/>
                <a:cs typeface="Arial" pitchFamily="34" charset="0"/>
              </a:rPr>
              <a:t>2</a:t>
            </a:r>
            <a:r>
              <a:rPr kumimoji="1" lang="en-US" sz="2000" b="1" dirty="0" smtClean="0">
                <a:ea typeface="Gulim" pitchFamily="34" charset="-127"/>
                <a:cs typeface="Arial" pitchFamily="34" charset="0"/>
              </a:rPr>
              <a:t>/Ar plasma without O</a:t>
            </a:r>
            <a:r>
              <a:rPr kumimoji="1" lang="en-US" sz="2000" b="1" baseline="-25000" dirty="0" smtClean="0">
                <a:ea typeface="Gulim" pitchFamily="34" charset="-127"/>
                <a:cs typeface="Arial" pitchFamily="34" charset="0"/>
              </a:rPr>
              <a:t>2</a:t>
            </a:r>
            <a:r>
              <a:rPr kumimoji="1" lang="en-US" sz="2000" b="1" dirty="0" smtClean="0">
                <a:ea typeface="Gulim" pitchFamily="34" charset="-127"/>
                <a:cs typeface="Arial" pitchFamily="34" charset="0"/>
              </a:rPr>
              <a:t> minimally deactivates.</a:t>
            </a:r>
          </a:p>
        </p:txBody>
      </p:sp>
      <p:pic>
        <p:nvPicPr>
          <p:cNvPr id="12" name="Picture 4" descr="C:\Users\Elliot\Desktop\gas chemistry series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4151" y="1143000"/>
            <a:ext cx="3200226" cy="3185877"/>
          </a:xfrm>
          <a:prstGeom prst="rect">
            <a:avLst/>
          </a:prstGeom>
          <a:noFill/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838575" y="4390788"/>
            <a:ext cx="5305425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ko-KR" sz="2000" b="1" dirty="0" smtClean="0">
                <a:ea typeface="Gulim" pitchFamily="34" charset="-127"/>
                <a:cs typeface="Arial" pitchFamily="34" charset="0"/>
              </a:rPr>
              <a:t>Keeping the O</a:t>
            </a:r>
            <a:r>
              <a:rPr kumimoji="1" lang="en-US" altLang="ko-KR" sz="2000" b="1" baseline="-25000" dirty="0" smtClean="0">
                <a:ea typeface="Gulim" pitchFamily="34" charset="-127"/>
                <a:cs typeface="Arial" pitchFamily="34" charset="0"/>
              </a:rPr>
              <a:t>2</a:t>
            </a:r>
            <a:r>
              <a:rPr kumimoji="1" lang="en-US" altLang="ko-KR" sz="2000" b="1" dirty="0" smtClean="0">
                <a:ea typeface="Gulim" pitchFamily="34" charset="-127"/>
                <a:cs typeface="Arial" pitchFamily="34" charset="0"/>
              </a:rPr>
              <a:t> admixture constant, low N</a:t>
            </a:r>
            <a:r>
              <a:rPr kumimoji="1" lang="en-US" altLang="ko-KR" sz="2000" b="1" baseline="-25000" dirty="0" smtClean="0">
                <a:ea typeface="Gulim" pitchFamily="34" charset="-127"/>
                <a:cs typeface="Arial" pitchFamily="34" charset="0"/>
              </a:rPr>
              <a:t>2</a:t>
            </a:r>
            <a:r>
              <a:rPr kumimoji="1" lang="en-US" altLang="ko-KR" sz="2000" b="1" dirty="0" smtClean="0">
                <a:ea typeface="Gulim" pitchFamily="34" charset="-127"/>
                <a:cs typeface="Arial" pitchFamily="34" charset="0"/>
              </a:rPr>
              <a:t> admixtures decrease biodeactivation.</a:t>
            </a:r>
          </a:p>
          <a:p>
            <a:pPr marL="228600" indent="-228600"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sz="2000" b="1" dirty="0" smtClean="0">
                <a:ea typeface="Gulim" pitchFamily="34" charset="-127"/>
                <a:cs typeface="Arial" pitchFamily="34" charset="0"/>
              </a:rPr>
              <a:t>Thinner films are deactivated more efficiently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163" y="1141640"/>
            <a:ext cx="4885677" cy="3217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APPJ Characterization:  Optical Emission Spectroscopy And UV Absorption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Content Placeholder 2"/>
          <p:cNvSpPr txBox="1">
            <a:spLocks/>
          </p:cNvSpPr>
          <p:nvPr/>
        </p:nvSpPr>
        <p:spPr bwMode="auto">
          <a:xfrm>
            <a:off x="-1" y="4018088"/>
            <a:ext cx="3402623" cy="210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l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Key reactive species created are atomic O and excited N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(SPS).</a:t>
            </a:r>
          </a:p>
          <a:p>
            <a:pPr marL="273050" indent="-273050" algn="l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/N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ions not detected</a:t>
            </a:r>
          </a:p>
          <a:p>
            <a:pPr marL="273050" indent="-273050" algn="l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NO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and long-lived species are not detected </a:t>
            </a:r>
            <a:r>
              <a:rPr lang="en-US" sz="2000" b="1" dirty="0" smtClean="0">
                <a:cs typeface="Arial" pitchFamily="34" charset="0"/>
              </a:rPr>
              <a:t>by OES</a:t>
            </a:r>
          </a:p>
        </p:txBody>
      </p:sp>
      <p:pic>
        <p:nvPicPr>
          <p:cNvPr id="3076" name="Picture 4" descr="C:\Users\Elliot\Desktop\N2 addition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15988" y="986963"/>
            <a:ext cx="3057144" cy="3160776"/>
          </a:xfrm>
          <a:prstGeom prst="rect">
            <a:avLst/>
          </a:prstGeom>
          <a:noFill/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6444767" y="1327638"/>
            <a:ext cx="2690447" cy="247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en-US" u="sng" dirty="0">
                <a:sym typeface="Wingdings" pitchFamily="2" charset="2"/>
              </a:rPr>
              <a:t>O and O</a:t>
            </a:r>
            <a:r>
              <a:rPr lang="en-US" u="sng" baseline="-25000" dirty="0">
                <a:sym typeface="Wingdings" pitchFamily="2" charset="2"/>
              </a:rPr>
              <a:t>3</a:t>
            </a:r>
            <a:r>
              <a:rPr lang="en-US" u="sng" dirty="0">
                <a:sym typeface="Wingdings" pitchFamily="2" charset="2"/>
              </a:rPr>
              <a:t> </a:t>
            </a:r>
            <a:r>
              <a:rPr lang="en-US" u="sng" dirty="0" smtClean="0">
                <a:sym typeface="Wingdings" pitchFamily="2" charset="2"/>
              </a:rPr>
              <a:t>Destruction by Nitrogen Species</a:t>
            </a:r>
            <a:endParaRPr lang="en-US" u="sng" dirty="0">
              <a:sym typeface="Wingdings" pitchFamily="2" charset="2"/>
            </a:endParaRPr>
          </a:p>
          <a:p>
            <a:pPr marL="273050" indent="-273050" algn="ctr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en-US" dirty="0">
                <a:sym typeface="Wingdings" pitchFamily="2" charset="2"/>
              </a:rPr>
              <a:t>O + NO</a:t>
            </a:r>
            <a:r>
              <a:rPr lang="en-US" baseline="-25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  NO + O</a:t>
            </a:r>
            <a:r>
              <a:rPr lang="en-US" baseline="-25000" dirty="0">
                <a:sym typeface="Wingdings" pitchFamily="2" charset="2"/>
              </a:rPr>
              <a:t>2</a:t>
            </a:r>
          </a:p>
          <a:p>
            <a:pPr marL="273050" indent="-273050" algn="ctr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en-US" dirty="0">
                <a:sym typeface="Wingdings" pitchFamily="2" charset="2"/>
              </a:rPr>
              <a:t>O + NO</a:t>
            </a:r>
            <a:r>
              <a:rPr lang="en-US" baseline="-25000" dirty="0">
                <a:sym typeface="Wingdings" pitchFamily="2" charset="2"/>
              </a:rPr>
              <a:t>3</a:t>
            </a:r>
            <a:r>
              <a:rPr lang="en-US" dirty="0">
                <a:sym typeface="Wingdings" pitchFamily="2" charset="2"/>
              </a:rPr>
              <a:t>  NO</a:t>
            </a:r>
            <a:r>
              <a:rPr lang="en-US" baseline="-25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 + O</a:t>
            </a:r>
            <a:r>
              <a:rPr lang="en-US" baseline="-25000" dirty="0">
                <a:sym typeface="Wingdings" pitchFamily="2" charset="2"/>
              </a:rPr>
              <a:t>2</a:t>
            </a:r>
          </a:p>
          <a:p>
            <a:pPr marL="273050" indent="-273050" algn="ctr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en-US" dirty="0">
                <a:sym typeface="Wingdings" pitchFamily="2" charset="2"/>
              </a:rPr>
              <a:t>N + O</a:t>
            </a:r>
            <a:r>
              <a:rPr lang="en-US" baseline="-25000" dirty="0">
                <a:sym typeface="Wingdings" pitchFamily="2" charset="2"/>
              </a:rPr>
              <a:t>3</a:t>
            </a:r>
            <a:r>
              <a:rPr lang="en-US" dirty="0">
                <a:sym typeface="Wingdings" pitchFamily="2" charset="2"/>
              </a:rPr>
              <a:t>  NO + O</a:t>
            </a:r>
            <a:r>
              <a:rPr lang="en-US" baseline="-25000" dirty="0">
                <a:sym typeface="Wingdings" pitchFamily="2" charset="2"/>
              </a:rPr>
              <a:t>2</a:t>
            </a:r>
          </a:p>
          <a:p>
            <a:pPr marL="273050" indent="-273050" algn="ctr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en-US" dirty="0">
                <a:sym typeface="Wingdings" pitchFamily="2" charset="2"/>
              </a:rPr>
              <a:t>NO + O</a:t>
            </a:r>
            <a:r>
              <a:rPr lang="en-US" baseline="-25000" dirty="0">
                <a:sym typeface="Wingdings" pitchFamily="2" charset="2"/>
              </a:rPr>
              <a:t>3</a:t>
            </a:r>
            <a:r>
              <a:rPr lang="en-US" dirty="0">
                <a:sym typeface="Wingdings" pitchFamily="2" charset="2"/>
              </a:rPr>
              <a:t>  NO</a:t>
            </a:r>
            <a:r>
              <a:rPr lang="en-US" baseline="-25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 + O</a:t>
            </a:r>
            <a:r>
              <a:rPr lang="en-US" baseline="-25000" dirty="0">
                <a:sym typeface="Wingdings" pitchFamily="2" charset="2"/>
              </a:rPr>
              <a:t>2</a:t>
            </a:r>
          </a:p>
          <a:p>
            <a:pPr marL="273050" indent="-273050" algn="ctr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en-US" dirty="0">
                <a:sym typeface="Wingdings" pitchFamily="2" charset="2"/>
              </a:rPr>
              <a:t>NO</a:t>
            </a:r>
            <a:r>
              <a:rPr lang="en-US" baseline="-25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 + O</a:t>
            </a:r>
            <a:r>
              <a:rPr lang="en-US" baseline="-25000" dirty="0">
                <a:sym typeface="Wingdings" pitchFamily="2" charset="2"/>
              </a:rPr>
              <a:t>3</a:t>
            </a:r>
            <a:r>
              <a:rPr lang="en-US" dirty="0">
                <a:sym typeface="Wingdings" pitchFamily="2" charset="2"/>
              </a:rPr>
              <a:t>  NO</a:t>
            </a:r>
            <a:r>
              <a:rPr lang="en-US" baseline="-25000" dirty="0">
                <a:sym typeface="Wingdings" pitchFamily="2" charset="2"/>
              </a:rPr>
              <a:t>3</a:t>
            </a:r>
            <a:r>
              <a:rPr lang="en-US" dirty="0">
                <a:sym typeface="Wingdings" pitchFamily="2" charset="2"/>
              </a:rPr>
              <a:t> + </a:t>
            </a:r>
            <a:r>
              <a:rPr lang="en-US" dirty="0" smtClean="0">
                <a:sym typeface="Wingdings" pitchFamily="2" charset="2"/>
              </a:rPr>
              <a:t>O</a:t>
            </a:r>
            <a:r>
              <a:rPr lang="en-US" baseline="-25000" dirty="0" smtClean="0">
                <a:sym typeface="Wingdings" pitchFamily="2" charset="2"/>
              </a:rPr>
              <a:t>2</a:t>
            </a:r>
            <a:endParaRPr lang="en-US" baseline="-25000" dirty="0">
              <a:sym typeface="Wingdings" pitchFamily="2" charset="2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420208" y="4062047"/>
            <a:ext cx="5723792" cy="233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UV absorption </a:t>
            </a:r>
            <a:r>
              <a:rPr lang="en-US" sz="2000" b="1" dirty="0" smtClean="0">
                <a:cs typeface="Arial" pitchFamily="34" charset="0"/>
              </a:rPr>
              <a:t>spectroscopy was used to measure 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zone concentrations as high as 10</a:t>
            </a:r>
            <a:r>
              <a:rPr lang="en-US" sz="2000" b="1" baseline="30000" dirty="0" smtClean="0">
                <a:latin typeface="Arial" pitchFamily="34" charset="0"/>
                <a:cs typeface="Arial" pitchFamily="34" charset="0"/>
              </a:rPr>
              <a:t>15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cm</a:t>
            </a:r>
            <a:r>
              <a:rPr lang="en-US" sz="2000" b="1" baseline="30000" dirty="0" smtClean="0">
                <a:latin typeface="Arial" pitchFamily="34" charset="0"/>
                <a:cs typeface="Arial" pitchFamily="34" charset="0"/>
              </a:rPr>
              <a:t>-3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Small admixtures of N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effectively reduce O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levels by 2-3 orders of magnitude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Elliot\Desktop\gas admixture on ON2 emission.t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986028"/>
            <a:ext cx="3057144" cy="3057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APPJ Treatment In Controlled Environments: Approach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0785" y="1217028"/>
            <a:ext cx="5082112" cy="4723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·"/>
              <a:tabLst>
                <a:tab pos="228600" algn="l"/>
              </a:tabLst>
              <a:defRPr/>
            </a:pPr>
            <a:r>
              <a:rPr lang="en-US" sz="2000" b="1" noProof="0" dirty="0" smtClean="0">
                <a:cs typeface="Arial" pitchFamily="34" charset="0"/>
              </a:rPr>
              <a:t>Case 1: Exposed geometry</a:t>
            </a:r>
          </a:p>
          <a:p>
            <a:pPr marL="800100" lvl="1" indent="-342900" algn="l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·"/>
              <a:tabLst>
                <a:tab pos="228600" algn="l"/>
              </a:tabLst>
              <a:defRPr/>
            </a:pPr>
            <a:r>
              <a:rPr lang="en-US" sz="2000" b="1" noProof="0" dirty="0" smtClean="0">
                <a:cs typeface="Arial" pitchFamily="34" charset="0"/>
              </a:rPr>
              <a:t>Plume </a:t>
            </a:r>
            <a:r>
              <a:rPr lang="en-US" sz="2000" b="1" dirty="0" smtClean="0">
                <a:cs typeface="Arial" pitchFamily="34" charset="0"/>
              </a:rPr>
              <a:t>extends into the environment. Source is 2 mm from nozzle.</a:t>
            </a:r>
          </a:p>
          <a:p>
            <a:pPr marL="800100" lvl="1" indent="-342900" algn="l" fontAlgn="auto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  <a:tabLst>
                <a:tab pos="228600" algn="l"/>
              </a:tabLst>
              <a:defRPr/>
            </a:pPr>
            <a:r>
              <a:rPr lang="en-US" sz="2000" b="1" dirty="0" smtClean="0">
                <a:cs typeface="Arial" pitchFamily="34" charset="0"/>
              </a:rPr>
              <a:t>The plasma does not arc to or electrically contact the sample.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·"/>
              <a:tabLst>
                <a:tab pos="2286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Case 2: Confined geometry</a:t>
            </a:r>
          </a:p>
          <a:p>
            <a:pPr marL="800100" lvl="1" indent="-342900" algn="l" fontAlgn="auto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  <a:tabLst>
                <a:tab pos="2286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Plume is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confined in the alumina tube, minimizing plasma-environment interactions. Source is 9 cm from nozzle.</a:t>
            </a:r>
            <a:endParaRPr lang="en-US" sz="2000" b="1" baseline="0" dirty="0"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·"/>
              <a:tabLst>
                <a:tab pos="228600" algn="l"/>
              </a:tabLst>
              <a:defRPr/>
            </a:pP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For both geometries, the nozzle-sample distance is 4 cm.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41" name="Can 40"/>
          <p:cNvSpPr/>
          <p:nvPr/>
        </p:nvSpPr>
        <p:spPr>
          <a:xfrm rot="18000000">
            <a:off x="6386168" y="1822505"/>
            <a:ext cx="285393" cy="2027728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2" name="Can 41"/>
          <p:cNvSpPr/>
          <p:nvPr/>
        </p:nvSpPr>
        <p:spPr>
          <a:xfrm rot="18000000">
            <a:off x="6388309" y="3893407"/>
            <a:ext cx="285393" cy="2026037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980440" y="3816191"/>
            <a:ext cx="720080" cy="10801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980440" y="5832415"/>
            <a:ext cx="720080" cy="10801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18000000">
            <a:off x="7677512" y="3186121"/>
            <a:ext cx="0" cy="648072"/>
          </a:xfrm>
          <a:prstGeom prst="line">
            <a:avLst/>
          </a:prstGeom>
          <a:noFill/>
          <a:ln w="9525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>
            <a:glow rad="228600">
              <a:srgbClr val="1F497D">
                <a:lumMod val="60000"/>
                <a:lumOff val="40000"/>
              </a:srgbClr>
            </a:glow>
          </a:effectLst>
        </p:spPr>
      </p:cxnSp>
      <p:cxnSp>
        <p:nvCxnSpPr>
          <p:cNvPr id="46" name="Straight Connector 45"/>
          <p:cNvCxnSpPr/>
          <p:nvPr/>
        </p:nvCxnSpPr>
        <p:spPr>
          <a:xfrm rot="18000000">
            <a:off x="6905172" y="4811394"/>
            <a:ext cx="0" cy="648072"/>
          </a:xfrm>
          <a:prstGeom prst="line">
            <a:avLst/>
          </a:prstGeom>
          <a:noFill/>
          <a:ln w="9525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>
            <a:glow rad="228600">
              <a:srgbClr val="1F497D">
                <a:lumMod val="60000"/>
                <a:lumOff val="40000"/>
              </a:srgbClr>
            </a:glow>
          </a:effectLst>
        </p:spPr>
      </p:cxnSp>
      <p:sp>
        <p:nvSpPr>
          <p:cNvPr id="47" name="Rectangle 46"/>
          <p:cNvSpPr/>
          <p:nvPr/>
        </p:nvSpPr>
        <p:spPr>
          <a:xfrm rot="18009693">
            <a:off x="7000540" y="3051235"/>
            <a:ext cx="288000" cy="288032"/>
          </a:xfrm>
          <a:prstGeom prst="rect">
            <a:avLst/>
          </a:prstGeom>
          <a:solidFill>
            <a:srgbClr val="F79646">
              <a:lumMod val="5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8" name="Rectangle 47"/>
          <p:cNvSpPr/>
          <p:nvPr/>
        </p:nvSpPr>
        <p:spPr>
          <a:xfrm rot="18009693">
            <a:off x="6456977" y="2734938"/>
            <a:ext cx="288343" cy="288032"/>
          </a:xfrm>
          <a:prstGeom prst="rect">
            <a:avLst/>
          </a:prstGeom>
          <a:solidFill>
            <a:srgbClr val="F79646">
              <a:lumMod val="50000"/>
            </a:srgbClr>
          </a:solidFill>
          <a:ln w="2540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9" name="Rectangle 48"/>
          <p:cNvSpPr/>
          <p:nvPr/>
        </p:nvSpPr>
        <p:spPr>
          <a:xfrm rot="18000000">
            <a:off x="6528736" y="2846098"/>
            <a:ext cx="710731" cy="35886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0" name="Rectangle 49"/>
          <p:cNvSpPr/>
          <p:nvPr/>
        </p:nvSpPr>
        <p:spPr>
          <a:xfrm rot="18009693">
            <a:off x="5846755" y="4456584"/>
            <a:ext cx="288376" cy="288032"/>
          </a:xfrm>
          <a:prstGeom prst="rect">
            <a:avLst/>
          </a:prstGeom>
          <a:solidFill>
            <a:srgbClr val="F79646">
              <a:lumMod val="5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1" name="Rectangle 50"/>
          <p:cNvSpPr/>
          <p:nvPr/>
        </p:nvSpPr>
        <p:spPr>
          <a:xfrm rot="18000000">
            <a:off x="5907167" y="4582683"/>
            <a:ext cx="710731" cy="35886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2" name="Rectangle 51"/>
          <p:cNvSpPr/>
          <p:nvPr/>
        </p:nvSpPr>
        <p:spPr>
          <a:xfrm rot="18009693">
            <a:off x="6401671" y="4770300"/>
            <a:ext cx="288000" cy="288032"/>
          </a:xfrm>
          <a:prstGeom prst="rect">
            <a:avLst/>
          </a:prstGeom>
          <a:solidFill>
            <a:srgbClr val="F79646">
              <a:lumMod val="5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40834" y="2063121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99"/>
                </a:solidFill>
                <a:cs typeface="Arial" pitchFamily="34" charset="0"/>
              </a:rPr>
              <a:t>Exposed geometry</a:t>
            </a:r>
            <a:endParaRPr lang="en-US" dirty="0">
              <a:solidFill>
                <a:srgbClr val="000099"/>
              </a:solidFill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40834" y="4328153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99"/>
                </a:solidFill>
                <a:cs typeface="Arial" pitchFamily="34" charset="0"/>
              </a:rPr>
              <a:t>Confined geometry</a:t>
            </a:r>
            <a:endParaRPr lang="en-US" dirty="0">
              <a:solidFill>
                <a:srgbClr val="000099"/>
              </a:solidFill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327456" y="1163021"/>
            <a:ext cx="3527884" cy="486054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561851" y="1271033"/>
            <a:ext cx="2975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20%, 60%, and 100% N</a:t>
            </a:r>
            <a:r>
              <a:rPr lang="en-US" b="1" i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 in 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prstClr val="black"/>
                </a:solidFill>
                <a:latin typeface="Calibri"/>
              </a:rPr>
              <a:t>c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ontrolled environment</a:t>
            </a:r>
            <a:endParaRPr lang="en-US" b="1" i="1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00" y="1159200"/>
            <a:ext cx="4838700" cy="4932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APPJ Treatment In Controlled Environment: Surface Analysis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98800" y="5036400"/>
            <a:ext cx="1973753" cy="1082668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0" y="1514475"/>
            <a:ext cx="3924300" cy="522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l" eaLnBrk="0" hangingPunct="0">
              <a:spcBef>
                <a:spcPct val="20000"/>
              </a:spcBef>
              <a:buFont typeface="Symbol" panose="05050102010706020507" pitchFamily="18" charset="2"/>
              <a:buChar char="·"/>
              <a:defRPr/>
            </a:pPr>
            <a:r>
              <a:rPr lang="en-US" sz="2000" b="1" kern="0" dirty="0">
                <a:cs typeface="Arial" pitchFamily="34" charset="0"/>
              </a:rPr>
              <a:t>When the plume is exposed to the environment, </a:t>
            </a:r>
            <a:r>
              <a:rPr lang="en-US" sz="2000" b="1" i="1" kern="0" dirty="0">
                <a:cs typeface="Arial" pitchFamily="34" charset="0"/>
              </a:rPr>
              <a:t>decreasing</a:t>
            </a:r>
            <a:r>
              <a:rPr lang="en-US" sz="2000" b="1" kern="0" dirty="0">
                <a:cs typeface="Arial" pitchFamily="34" charset="0"/>
              </a:rPr>
              <a:t> ambient N</a:t>
            </a:r>
            <a:r>
              <a:rPr lang="en-US" sz="2000" b="1" kern="0" baseline="-25000" dirty="0">
                <a:cs typeface="Arial" pitchFamily="34" charset="0"/>
              </a:rPr>
              <a:t>2</a:t>
            </a:r>
            <a:r>
              <a:rPr lang="en-US" sz="2000" b="1" kern="0" dirty="0">
                <a:cs typeface="Arial" pitchFamily="34" charset="0"/>
              </a:rPr>
              <a:t> concentrations </a:t>
            </a:r>
            <a:r>
              <a:rPr lang="en-US" sz="2000" b="1" i="1" kern="0" dirty="0">
                <a:cs typeface="Arial" pitchFamily="34" charset="0"/>
              </a:rPr>
              <a:t>increase</a:t>
            </a:r>
            <a:r>
              <a:rPr lang="en-US" sz="2000" b="1" kern="0" dirty="0">
                <a:cs typeface="Arial" pitchFamily="34" charset="0"/>
              </a:rPr>
              <a:t> surface modifications</a:t>
            </a:r>
          </a:p>
          <a:p>
            <a:pPr marL="342900" lvl="0" indent="-342900" algn="l" eaLnBrk="0" hangingPunct="0">
              <a:spcBef>
                <a:spcPct val="20000"/>
              </a:spcBef>
              <a:buFont typeface="Symbol" panose="05050102010706020507" pitchFamily="18" charset="2"/>
              <a:buChar char="·"/>
              <a:defRPr/>
            </a:pPr>
            <a:r>
              <a:rPr lang="en-US" sz="2000" b="1" kern="0" dirty="0">
                <a:cs typeface="Arial" pitchFamily="34" charset="0"/>
              </a:rPr>
              <a:t>Loss of C-C bonding, NO</a:t>
            </a:r>
            <a:r>
              <a:rPr lang="en-US" sz="2000" b="1" kern="0" baseline="-25000" dirty="0">
                <a:cs typeface="Arial" pitchFamily="34" charset="0"/>
              </a:rPr>
              <a:t>3</a:t>
            </a:r>
            <a:r>
              <a:rPr lang="en-US" sz="2000" b="1" kern="0" dirty="0">
                <a:cs typeface="Arial" pitchFamily="34" charset="0"/>
              </a:rPr>
              <a:t> formation, and oxygen uptake.</a:t>
            </a:r>
          </a:p>
          <a:p>
            <a:pPr marL="342900" lvl="0" indent="-342900" algn="l" eaLnBrk="0" hangingPunct="0">
              <a:spcBef>
                <a:spcPct val="20000"/>
              </a:spcBef>
              <a:buFont typeface="Symbol" panose="05050102010706020507" pitchFamily="18" charset="2"/>
              <a:buChar char="·"/>
              <a:defRPr/>
            </a:pPr>
            <a:r>
              <a:rPr lang="en-US" sz="2000" b="1" kern="0" dirty="0">
                <a:cs typeface="Arial" pitchFamily="34" charset="0"/>
              </a:rPr>
              <a:t>Plasma-environment interactions control the flux of reactive oxygen species (ROS) to the surface.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·"/>
              <a:tabLst/>
              <a:defRPr/>
            </a:pPr>
            <a:endParaRPr kumimoji="0" lang="en-US" sz="20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58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00" y="1159363"/>
            <a:ext cx="4838400" cy="4818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APPJ Treatment In Controlled Environment: Surface Analysis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0" y="1348220"/>
            <a:ext cx="4039200" cy="522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·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When the plume is confined,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the plasma itself is farther from the sample than in the exposed condition.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·"/>
              <a:tabLst/>
              <a:defRPr/>
            </a:pPr>
            <a:r>
              <a:rPr lang="en-US" sz="2000" b="1" kern="0" noProof="0" dirty="0" smtClean="0">
                <a:cs typeface="Arial" pitchFamily="34" charset="0"/>
              </a:rPr>
              <a:t>Consistent with previously reported work, for identical </a:t>
            </a:r>
            <a:r>
              <a:rPr lang="en-US" sz="2000" b="1" kern="0" dirty="0" smtClean="0">
                <a:cs typeface="Arial" pitchFamily="34" charset="0"/>
              </a:rPr>
              <a:t>environments and feed gas, the surface modifications are stronger than the exposed geometry.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·"/>
              <a:tabLst/>
              <a:defRPr/>
            </a:pPr>
            <a:r>
              <a:rPr lang="en-US" sz="2000" b="1" kern="0" dirty="0" smtClean="0">
                <a:cs typeface="Arial" pitchFamily="34" charset="0"/>
              </a:rPr>
              <a:t>By minimizing plasma-environment interactions, ambient N</a:t>
            </a:r>
            <a:r>
              <a:rPr lang="en-US" sz="2000" b="1" kern="0" baseline="-25000" dirty="0" smtClean="0">
                <a:cs typeface="Arial" pitchFamily="34" charset="0"/>
              </a:rPr>
              <a:t>2</a:t>
            </a:r>
            <a:r>
              <a:rPr lang="en-US" sz="2000" b="1" kern="0" dirty="0" smtClean="0">
                <a:cs typeface="Arial" pitchFamily="34" charset="0"/>
              </a:rPr>
              <a:t> is minimally excited and cannot quench ROS as effectively.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·"/>
              <a:tabLst/>
              <a:defRPr/>
            </a:pPr>
            <a:endParaRPr kumimoji="0" lang="en-US" sz="20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97737" y="5036441"/>
            <a:ext cx="1921725" cy="106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7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Optical Emission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By Argon APPJ Interacting With Air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3092" y="4572000"/>
            <a:ext cx="9020908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l"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ko-KR" b="1" dirty="0" smtClean="0">
                <a:latin typeface="Arial" pitchFamily="34" charset="0"/>
                <a:ea typeface="Gulim" pitchFamily="34" charset="-127"/>
                <a:cs typeface="Arial" pitchFamily="34" charset="0"/>
              </a:rPr>
              <a:t>Spatially-resolved optical emission of the Ar APPJ shows emission extending as far as 20 mm from the nozzle in a narrow plume.</a:t>
            </a:r>
          </a:p>
          <a:p>
            <a:pPr marL="228600" indent="-228600" algn="l"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ko-KR" b="1" dirty="0" smtClean="0">
                <a:latin typeface="Arial" pitchFamily="34" charset="0"/>
                <a:ea typeface="Gulim" pitchFamily="34" charset="-127"/>
                <a:cs typeface="Arial" pitchFamily="34" charset="0"/>
              </a:rPr>
              <a:t>Isolating N</a:t>
            </a:r>
            <a:r>
              <a:rPr kumimoji="1" lang="en-US" altLang="ko-KR" b="1" baseline="-25000" dirty="0" smtClean="0">
                <a:latin typeface="Arial" pitchFamily="34" charset="0"/>
                <a:ea typeface="Gulim" pitchFamily="34" charset="-127"/>
                <a:cs typeface="Arial" pitchFamily="34" charset="0"/>
              </a:rPr>
              <a:t>2</a:t>
            </a:r>
            <a:r>
              <a:rPr kumimoji="1" lang="en-US" altLang="ko-KR" b="1" dirty="0" smtClean="0">
                <a:latin typeface="Arial" pitchFamily="34" charset="0"/>
                <a:ea typeface="Gulim" pitchFamily="34" charset="-127"/>
                <a:cs typeface="Arial" pitchFamily="34" charset="0"/>
              </a:rPr>
              <a:t>* emission (second positive system) demonstrates clear formation downstream due to the plasma interacting with the environment.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28800" y="1143000"/>
            <a:ext cx="5257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APPJ Treatment Of Model Polymers: Surface Analysis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Content Placeholder 2"/>
          <p:cNvSpPr txBox="1">
            <a:spLocks/>
          </p:cNvSpPr>
          <p:nvPr/>
        </p:nvSpPr>
        <p:spPr bwMode="auto">
          <a:xfrm>
            <a:off x="-2" y="3959279"/>
            <a:ext cx="8534401" cy="226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l" eaLnBrk="0" hangingPunct="0">
              <a:spcBef>
                <a:spcPts val="0"/>
              </a:spcBef>
              <a:spcAft>
                <a:spcPts val="600"/>
              </a:spcAft>
              <a:buSzPct val="85000"/>
              <a:buFont typeface="Wingdings 2" pitchFamily="18" charset="2"/>
              <a:buChar char=""/>
            </a:pPr>
            <a:r>
              <a:rPr lang="en-US" b="1" dirty="0" smtClean="0">
                <a:cs typeface="Arial" pitchFamily="34" charset="0"/>
              </a:rPr>
              <a:t>NO</a:t>
            </a:r>
            <a:r>
              <a:rPr lang="en-US" b="1" baseline="-25000" dirty="0" smtClean="0">
                <a:cs typeface="Arial" pitchFamily="34" charset="0"/>
              </a:rPr>
              <a:t>3</a:t>
            </a:r>
            <a:r>
              <a:rPr lang="en-US" b="1" dirty="0" smtClean="0">
                <a:cs typeface="Arial" pitchFamily="34" charset="0"/>
              </a:rPr>
              <a:t> and oxygen uptake occur on a variety of films independent of film chemistry.</a:t>
            </a:r>
          </a:p>
          <a:p>
            <a:pPr marL="730250" lvl="1" indent="-273050" algn="l" eaLnBrk="0" hangingPunct="0">
              <a:spcBef>
                <a:spcPts val="0"/>
              </a:spcBef>
              <a:spcAft>
                <a:spcPts val="0"/>
              </a:spcAft>
              <a:buSzPct val="85000"/>
              <a:buFont typeface="Wingdings 2" pitchFamily="18" charset="2"/>
              <a:buChar char=""/>
            </a:pPr>
            <a:r>
              <a:rPr lang="en-US" b="1" dirty="0" smtClean="0">
                <a:cs typeface="Arial" pitchFamily="34" charset="0"/>
              </a:rPr>
              <a:t>PR193, PR248, and PMMA do not contain nitrogen</a:t>
            </a:r>
          </a:p>
          <a:p>
            <a:pPr marL="730250" lvl="1" indent="-273050" algn="l" eaLnBrk="0" hangingPunct="0">
              <a:spcBef>
                <a:spcPts val="0"/>
              </a:spcBef>
              <a:spcAft>
                <a:spcPts val="600"/>
              </a:spcAft>
              <a:buSzPct val="85000"/>
              <a:buFont typeface="Wingdings 2" pitchFamily="18" charset="2"/>
              <a:buChar char=""/>
            </a:pPr>
            <a:r>
              <a:rPr lang="en-US" b="1" dirty="0" smtClean="0">
                <a:cs typeface="Arial" pitchFamily="34" charset="0"/>
              </a:rPr>
              <a:t>PS contains neither nitrogen nor oxygen</a:t>
            </a:r>
          </a:p>
          <a:p>
            <a:pPr marL="273050" indent="-273050" algn="l" eaLnBrk="0" hangingPunct="0">
              <a:spcBef>
                <a:spcPts val="0"/>
              </a:spcBef>
              <a:spcAft>
                <a:spcPts val="600"/>
              </a:spcAft>
              <a:buSzPct val="85000"/>
              <a:buFont typeface="Wingdings 2" pitchFamily="18" charset="2"/>
              <a:buChar char=""/>
            </a:pPr>
            <a:r>
              <a:rPr lang="en-US" b="1" dirty="0" smtClean="0">
                <a:cs typeface="Arial" pitchFamily="34" charset="0"/>
              </a:rPr>
              <a:t>NO</a:t>
            </a:r>
            <a:r>
              <a:rPr lang="en-US" b="1" baseline="-25000" dirty="0" smtClean="0">
                <a:cs typeface="Arial" pitchFamily="34" charset="0"/>
              </a:rPr>
              <a:t>3</a:t>
            </a:r>
            <a:r>
              <a:rPr lang="en-US" b="1" dirty="0" smtClean="0">
                <a:cs typeface="Arial" pitchFamily="34" charset="0"/>
              </a:rPr>
              <a:t> formation is not due reaction with O</a:t>
            </a:r>
            <a:r>
              <a:rPr lang="en-US" b="1" baseline="-25000" dirty="0" smtClean="0">
                <a:cs typeface="Arial" pitchFamily="34" charset="0"/>
              </a:rPr>
              <a:t>3</a:t>
            </a:r>
            <a:r>
              <a:rPr lang="en-US" b="1" dirty="0" smtClean="0">
                <a:cs typeface="Arial" pitchFamily="34" charset="0"/>
              </a:rPr>
              <a:t> but occurs due to </a:t>
            </a:r>
          </a:p>
          <a:p>
            <a:pPr marL="730250" lvl="1" indent="-273050" algn="l" eaLnBrk="0" hangingPunct="0">
              <a:spcBef>
                <a:spcPts val="0"/>
              </a:spcBef>
              <a:spcAft>
                <a:spcPts val="600"/>
              </a:spcAft>
              <a:buSzPct val="85000"/>
              <a:buFont typeface="Wingdings 2" pitchFamily="18" charset="2"/>
              <a:buChar char=""/>
            </a:pPr>
            <a:r>
              <a:rPr lang="en-US" b="1" dirty="0" smtClean="0">
                <a:cs typeface="Arial" pitchFamily="34" charset="0"/>
              </a:rPr>
              <a:t>ROS species interacting with ambient N</a:t>
            </a:r>
            <a:r>
              <a:rPr lang="en-US" b="1" baseline="-25000" dirty="0" smtClean="0">
                <a:cs typeface="Arial" pitchFamily="34" charset="0"/>
              </a:rPr>
              <a:t>2</a:t>
            </a:r>
          </a:p>
          <a:p>
            <a:pPr marL="730250" lvl="1" indent="-273050" algn="l" eaLnBrk="0" hangingPunct="0">
              <a:spcBef>
                <a:spcPts val="0"/>
              </a:spcBef>
              <a:spcAft>
                <a:spcPts val="600"/>
              </a:spcAft>
              <a:buSzPct val="85000"/>
              <a:buFont typeface="Wingdings 2" pitchFamily="18" charset="2"/>
              <a:buChar char=""/>
            </a:pPr>
            <a:r>
              <a:rPr lang="en-US" b="1" dirty="0" smtClean="0">
                <a:cs typeface="Arial" pitchFamily="34" charset="0"/>
              </a:rPr>
              <a:t>RNS species interacting with ambient O</a:t>
            </a:r>
            <a:r>
              <a:rPr lang="en-US" b="1" baseline="-25000" dirty="0" smtClean="0">
                <a:cs typeface="Arial" pitchFamily="34" charset="0"/>
              </a:rPr>
              <a:t>2</a:t>
            </a:r>
          </a:p>
          <a:p>
            <a:pPr marL="730250" lvl="1" indent="-273050" algn="l" eaLnBrk="0" hangingPunct="0">
              <a:spcBef>
                <a:spcPts val="0"/>
              </a:spcBef>
              <a:spcAft>
                <a:spcPts val="600"/>
              </a:spcAft>
              <a:buSzPct val="85000"/>
              <a:buFont typeface="Wingdings 2" pitchFamily="18" charset="2"/>
              <a:buChar char=""/>
            </a:pPr>
            <a:endParaRPr lang="en-US" b="1" baseline="-25000" dirty="0" smtClean="0"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" y="990600"/>
            <a:ext cx="5937358" cy="29686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718" y="1051179"/>
            <a:ext cx="2810720" cy="285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2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127125" y="4608513"/>
            <a:ext cx="451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/>
          </a:p>
        </p:txBody>
      </p:sp>
      <p:pic>
        <p:nvPicPr>
          <p:cNvPr id="10246" name="Picture 7" descr="UMD-log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6388" y="6324600"/>
            <a:ext cx="25130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0" y="1143000"/>
            <a:ext cx="91440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85800" lvl="1" indent="-2286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/>
              <a:t>Low pressure:</a:t>
            </a:r>
          </a:p>
          <a:p>
            <a:pPr marL="1143000" lvl="2" indent="-2286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/>
              <a:t>Understanding/controlling inherent synergies in plasma-surface interactions leads to unexpected phenomena, including  novel paths of forming new 2-D materials</a:t>
            </a:r>
          </a:p>
          <a:p>
            <a:pPr marL="1143000" lvl="2" indent="-2286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/>
              <a:t>Designed pulsed plasma process sequences can enable atomic level etching/surface modifications of materials, e.g. SiO</a:t>
            </a:r>
            <a:r>
              <a:rPr lang="en-US" b="1" baseline="-25000" dirty="0" smtClean="0"/>
              <a:t>2 </a:t>
            </a:r>
          </a:p>
          <a:p>
            <a:pPr marL="685800" lvl="1" indent="-2286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/>
              <a:t>Atmospheric pressure:</a:t>
            </a:r>
          </a:p>
          <a:p>
            <a:pPr marL="1143000" lvl="2" indent="-2286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/>
              <a:t>Plasma plume interactions with the environment can play a key role in plasma-surface interactions at atmospheric pressure and their control is a prerequisite for management of surface chemical modifications of materials</a:t>
            </a:r>
          </a:p>
          <a:p>
            <a:pPr marL="685800" lvl="1" indent="-228600" algn="l">
              <a:spcAft>
                <a:spcPts val="600"/>
              </a:spcAft>
              <a:buFont typeface="Arial" pitchFamily="34" charset="0"/>
              <a:buChar char="•"/>
            </a:pPr>
            <a:endParaRPr lang="en-US" b="1" dirty="0" smtClean="0"/>
          </a:p>
          <a:p>
            <a:pPr marL="1143000" lvl="2" indent="-228600" algn="l">
              <a:spcAft>
                <a:spcPts val="600"/>
              </a:spcAft>
              <a:buFont typeface="Arial" pitchFamily="34" charset="0"/>
              <a:buChar char="•"/>
            </a:pPr>
            <a:endParaRPr lang="en-US" b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Conclusions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System for </a:t>
            </a:r>
            <a:br>
              <a:rPr lang="en-US" dirty="0" smtClean="0"/>
            </a:br>
            <a:r>
              <a:rPr lang="en-US" dirty="0" smtClean="0"/>
              <a:t>Plasma Processing of Materials</a:t>
            </a:r>
          </a:p>
        </p:txBody>
      </p:sp>
      <p:sp>
        <p:nvSpPr>
          <p:cNvPr id="7171" name="Freeform 3"/>
          <p:cNvSpPr>
            <a:spLocks/>
          </p:cNvSpPr>
          <p:nvPr/>
        </p:nvSpPr>
        <p:spPr bwMode="auto">
          <a:xfrm>
            <a:off x="6084888" y="3775075"/>
            <a:ext cx="120650" cy="120650"/>
          </a:xfrm>
          <a:custGeom>
            <a:avLst/>
            <a:gdLst>
              <a:gd name="T0" fmla="*/ 0 w 76"/>
              <a:gd name="T1" fmla="*/ 2147483647 h 76"/>
              <a:gd name="T2" fmla="*/ 2147483647 w 76"/>
              <a:gd name="T3" fmla="*/ 2147483647 h 76"/>
              <a:gd name="T4" fmla="*/ 2147483647 w 76"/>
              <a:gd name="T5" fmla="*/ 2147483647 h 76"/>
              <a:gd name="T6" fmla="*/ 2147483647 w 76"/>
              <a:gd name="T7" fmla="*/ 0 h 76"/>
              <a:gd name="T8" fmla="*/ 0 w 76"/>
              <a:gd name="T9" fmla="*/ 2147483647 h 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"/>
              <a:gd name="T16" fmla="*/ 0 h 76"/>
              <a:gd name="T17" fmla="*/ 76 w 76"/>
              <a:gd name="T18" fmla="*/ 76 h 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" h="76">
                <a:moveTo>
                  <a:pt x="0" y="31"/>
                </a:moveTo>
                <a:lnTo>
                  <a:pt x="44" y="76"/>
                </a:lnTo>
                <a:lnTo>
                  <a:pt x="76" y="46"/>
                </a:lnTo>
                <a:lnTo>
                  <a:pt x="29" y="0"/>
                </a:lnTo>
                <a:lnTo>
                  <a:pt x="0" y="3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2" name="Freeform 4"/>
          <p:cNvSpPr>
            <a:spLocks/>
          </p:cNvSpPr>
          <p:nvPr/>
        </p:nvSpPr>
        <p:spPr bwMode="auto">
          <a:xfrm>
            <a:off x="6070600" y="3760788"/>
            <a:ext cx="147638" cy="147637"/>
          </a:xfrm>
          <a:custGeom>
            <a:avLst/>
            <a:gdLst>
              <a:gd name="T0" fmla="*/ 0 w 93"/>
              <a:gd name="T1" fmla="*/ 2147483647 h 93"/>
              <a:gd name="T2" fmla="*/ 2147483647 w 93"/>
              <a:gd name="T3" fmla="*/ 2147483647 h 93"/>
              <a:gd name="T4" fmla="*/ 2147483647 w 93"/>
              <a:gd name="T5" fmla="*/ 2147483647 h 93"/>
              <a:gd name="T6" fmla="*/ 2147483647 w 93"/>
              <a:gd name="T7" fmla="*/ 0 h 93"/>
              <a:gd name="T8" fmla="*/ 0 w 93"/>
              <a:gd name="T9" fmla="*/ 2147483647 h 93"/>
              <a:gd name="T10" fmla="*/ 2147483647 w 93"/>
              <a:gd name="T11" fmla="*/ 2147483647 h 93"/>
              <a:gd name="T12" fmla="*/ 2147483647 w 93"/>
              <a:gd name="T13" fmla="*/ 2147483647 h 93"/>
              <a:gd name="T14" fmla="*/ 2147483647 w 93"/>
              <a:gd name="T15" fmla="*/ 2147483647 h 93"/>
              <a:gd name="T16" fmla="*/ 2147483647 w 93"/>
              <a:gd name="T17" fmla="*/ 2147483647 h 93"/>
              <a:gd name="T18" fmla="*/ 2147483647 w 93"/>
              <a:gd name="T19" fmla="*/ 2147483647 h 93"/>
              <a:gd name="T20" fmla="*/ 2147483647 w 93"/>
              <a:gd name="T21" fmla="*/ 2147483647 h 93"/>
              <a:gd name="T22" fmla="*/ 2147483647 w 93"/>
              <a:gd name="T23" fmla="*/ 2147483647 h 93"/>
              <a:gd name="T24" fmla="*/ 2147483647 w 93"/>
              <a:gd name="T25" fmla="*/ 2147483647 h 93"/>
              <a:gd name="T26" fmla="*/ 2147483647 w 93"/>
              <a:gd name="T27" fmla="*/ 2147483647 h 93"/>
              <a:gd name="T28" fmla="*/ 0 w 93"/>
              <a:gd name="T29" fmla="*/ 2147483647 h 9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3"/>
              <a:gd name="T46" fmla="*/ 0 h 93"/>
              <a:gd name="T47" fmla="*/ 93 w 93"/>
              <a:gd name="T48" fmla="*/ 93 h 9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3" h="93">
                <a:moveTo>
                  <a:pt x="0" y="40"/>
                </a:moveTo>
                <a:lnTo>
                  <a:pt x="53" y="93"/>
                </a:lnTo>
                <a:lnTo>
                  <a:pt x="93" y="55"/>
                </a:lnTo>
                <a:lnTo>
                  <a:pt x="38" y="0"/>
                </a:lnTo>
                <a:lnTo>
                  <a:pt x="0" y="40"/>
                </a:lnTo>
                <a:lnTo>
                  <a:pt x="13" y="45"/>
                </a:lnTo>
                <a:lnTo>
                  <a:pt x="43" y="13"/>
                </a:lnTo>
                <a:lnTo>
                  <a:pt x="34" y="13"/>
                </a:lnTo>
                <a:lnTo>
                  <a:pt x="81" y="59"/>
                </a:lnTo>
                <a:lnTo>
                  <a:pt x="81" y="51"/>
                </a:lnTo>
                <a:lnTo>
                  <a:pt x="49" y="81"/>
                </a:lnTo>
                <a:lnTo>
                  <a:pt x="57" y="81"/>
                </a:lnTo>
                <a:lnTo>
                  <a:pt x="13" y="36"/>
                </a:lnTo>
                <a:lnTo>
                  <a:pt x="13" y="45"/>
                </a:lnTo>
                <a:lnTo>
                  <a:pt x="0" y="4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3" name="Freeform 5"/>
          <p:cNvSpPr>
            <a:spLocks/>
          </p:cNvSpPr>
          <p:nvPr/>
        </p:nvSpPr>
        <p:spPr bwMode="auto">
          <a:xfrm>
            <a:off x="6030913" y="3721100"/>
            <a:ext cx="84137" cy="87313"/>
          </a:xfrm>
          <a:custGeom>
            <a:avLst/>
            <a:gdLst>
              <a:gd name="T0" fmla="*/ 0 w 53"/>
              <a:gd name="T1" fmla="*/ 2147483647 h 55"/>
              <a:gd name="T2" fmla="*/ 2147483647 w 53"/>
              <a:gd name="T3" fmla="*/ 2147483647 h 55"/>
              <a:gd name="T4" fmla="*/ 2147483647 w 53"/>
              <a:gd name="T5" fmla="*/ 2147483647 h 55"/>
              <a:gd name="T6" fmla="*/ 2147483647 w 53"/>
              <a:gd name="T7" fmla="*/ 0 h 55"/>
              <a:gd name="T8" fmla="*/ 0 w 53"/>
              <a:gd name="T9" fmla="*/ 2147483647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55"/>
              <a:gd name="T17" fmla="*/ 53 w 53"/>
              <a:gd name="T18" fmla="*/ 55 h 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55">
                <a:moveTo>
                  <a:pt x="0" y="8"/>
                </a:moveTo>
                <a:lnTo>
                  <a:pt x="44" y="55"/>
                </a:lnTo>
                <a:lnTo>
                  <a:pt x="53" y="46"/>
                </a:lnTo>
                <a:lnTo>
                  <a:pt x="8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4" name="Freeform 6"/>
          <p:cNvSpPr>
            <a:spLocks/>
          </p:cNvSpPr>
          <p:nvPr/>
        </p:nvSpPr>
        <p:spPr bwMode="auto">
          <a:xfrm>
            <a:off x="5980113" y="3670300"/>
            <a:ext cx="68262" cy="68263"/>
          </a:xfrm>
          <a:custGeom>
            <a:avLst/>
            <a:gdLst>
              <a:gd name="T0" fmla="*/ 2147483647 w 43"/>
              <a:gd name="T1" fmla="*/ 2147483647 h 43"/>
              <a:gd name="T2" fmla="*/ 2147483647 w 43"/>
              <a:gd name="T3" fmla="*/ 2147483647 h 43"/>
              <a:gd name="T4" fmla="*/ 2147483647 w 43"/>
              <a:gd name="T5" fmla="*/ 2147483647 h 43"/>
              <a:gd name="T6" fmla="*/ 2147483647 w 43"/>
              <a:gd name="T7" fmla="*/ 2147483647 h 43"/>
              <a:gd name="T8" fmla="*/ 2147483647 w 43"/>
              <a:gd name="T9" fmla="*/ 2147483647 h 43"/>
              <a:gd name="T10" fmla="*/ 2147483647 w 43"/>
              <a:gd name="T11" fmla="*/ 2147483647 h 43"/>
              <a:gd name="T12" fmla="*/ 2147483647 w 43"/>
              <a:gd name="T13" fmla="*/ 2147483647 h 43"/>
              <a:gd name="T14" fmla="*/ 2147483647 w 43"/>
              <a:gd name="T15" fmla="*/ 2147483647 h 43"/>
              <a:gd name="T16" fmla="*/ 2147483647 w 43"/>
              <a:gd name="T17" fmla="*/ 2147483647 h 43"/>
              <a:gd name="T18" fmla="*/ 2147483647 w 43"/>
              <a:gd name="T19" fmla="*/ 2147483647 h 43"/>
              <a:gd name="T20" fmla="*/ 2147483647 w 43"/>
              <a:gd name="T21" fmla="*/ 0 h 43"/>
              <a:gd name="T22" fmla="*/ 2147483647 w 43"/>
              <a:gd name="T23" fmla="*/ 2147483647 h 43"/>
              <a:gd name="T24" fmla="*/ 2147483647 w 43"/>
              <a:gd name="T25" fmla="*/ 2147483647 h 43"/>
              <a:gd name="T26" fmla="*/ 2147483647 w 43"/>
              <a:gd name="T27" fmla="*/ 2147483647 h 43"/>
              <a:gd name="T28" fmla="*/ 0 w 43"/>
              <a:gd name="T29" fmla="*/ 2147483647 h 43"/>
              <a:gd name="T30" fmla="*/ 2147483647 w 43"/>
              <a:gd name="T31" fmla="*/ 2147483647 h 43"/>
              <a:gd name="T32" fmla="*/ 2147483647 w 43"/>
              <a:gd name="T33" fmla="*/ 2147483647 h 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43"/>
              <a:gd name="T53" fmla="*/ 43 w 43"/>
              <a:gd name="T54" fmla="*/ 43 h 4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43">
                <a:moveTo>
                  <a:pt x="7" y="36"/>
                </a:moveTo>
                <a:lnTo>
                  <a:pt x="13" y="40"/>
                </a:lnTo>
                <a:lnTo>
                  <a:pt x="21" y="43"/>
                </a:lnTo>
                <a:lnTo>
                  <a:pt x="30" y="40"/>
                </a:lnTo>
                <a:lnTo>
                  <a:pt x="36" y="36"/>
                </a:lnTo>
                <a:lnTo>
                  <a:pt x="40" y="30"/>
                </a:lnTo>
                <a:lnTo>
                  <a:pt x="43" y="21"/>
                </a:lnTo>
                <a:lnTo>
                  <a:pt x="40" y="13"/>
                </a:lnTo>
                <a:lnTo>
                  <a:pt x="36" y="7"/>
                </a:lnTo>
                <a:lnTo>
                  <a:pt x="30" y="2"/>
                </a:lnTo>
                <a:lnTo>
                  <a:pt x="21" y="0"/>
                </a:lnTo>
                <a:lnTo>
                  <a:pt x="13" y="2"/>
                </a:lnTo>
                <a:lnTo>
                  <a:pt x="7" y="7"/>
                </a:lnTo>
                <a:lnTo>
                  <a:pt x="2" y="13"/>
                </a:lnTo>
                <a:lnTo>
                  <a:pt x="0" y="21"/>
                </a:lnTo>
                <a:lnTo>
                  <a:pt x="2" y="30"/>
                </a:lnTo>
                <a:lnTo>
                  <a:pt x="7" y="3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Freeform 7"/>
          <p:cNvSpPr>
            <a:spLocks/>
          </p:cNvSpPr>
          <p:nvPr/>
        </p:nvSpPr>
        <p:spPr bwMode="auto">
          <a:xfrm>
            <a:off x="5970588" y="3663950"/>
            <a:ext cx="87312" cy="84138"/>
          </a:xfrm>
          <a:custGeom>
            <a:avLst/>
            <a:gdLst>
              <a:gd name="T0" fmla="*/ 2147483647 w 55"/>
              <a:gd name="T1" fmla="*/ 2147483647 h 53"/>
              <a:gd name="T2" fmla="*/ 2147483647 w 55"/>
              <a:gd name="T3" fmla="*/ 2147483647 h 53"/>
              <a:gd name="T4" fmla="*/ 2147483647 w 55"/>
              <a:gd name="T5" fmla="*/ 2147483647 h 53"/>
              <a:gd name="T6" fmla="*/ 2147483647 w 55"/>
              <a:gd name="T7" fmla="*/ 2147483647 h 53"/>
              <a:gd name="T8" fmla="*/ 2147483647 w 55"/>
              <a:gd name="T9" fmla="*/ 2147483647 h 53"/>
              <a:gd name="T10" fmla="*/ 2147483647 w 55"/>
              <a:gd name="T11" fmla="*/ 2147483647 h 53"/>
              <a:gd name="T12" fmla="*/ 2147483647 w 55"/>
              <a:gd name="T13" fmla="*/ 2147483647 h 53"/>
              <a:gd name="T14" fmla="*/ 2147483647 w 55"/>
              <a:gd name="T15" fmla="*/ 2147483647 h 53"/>
              <a:gd name="T16" fmla="*/ 2147483647 w 55"/>
              <a:gd name="T17" fmla="*/ 2147483647 h 53"/>
              <a:gd name="T18" fmla="*/ 2147483647 w 55"/>
              <a:gd name="T19" fmla="*/ 2147483647 h 53"/>
              <a:gd name="T20" fmla="*/ 2147483647 w 55"/>
              <a:gd name="T21" fmla="*/ 2147483647 h 53"/>
              <a:gd name="T22" fmla="*/ 2147483647 w 55"/>
              <a:gd name="T23" fmla="*/ 2147483647 h 53"/>
              <a:gd name="T24" fmla="*/ 2147483647 w 55"/>
              <a:gd name="T25" fmla="*/ 2147483647 h 53"/>
              <a:gd name="T26" fmla="*/ 2147483647 w 55"/>
              <a:gd name="T27" fmla="*/ 2147483647 h 53"/>
              <a:gd name="T28" fmla="*/ 2147483647 w 55"/>
              <a:gd name="T29" fmla="*/ 0 h 53"/>
              <a:gd name="T30" fmla="*/ 2147483647 w 55"/>
              <a:gd name="T31" fmla="*/ 0 h 53"/>
              <a:gd name="T32" fmla="*/ 2147483647 w 55"/>
              <a:gd name="T33" fmla="*/ 2147483647 h 53"/>
              <a:gd name="T34" fmla="*/ 2147483647 w 55"/>
              <a:gd name="T35" fmla="*/ 2147483647 h 53"/>
              <a:gd name="T36" fmla="*/ 2147483647 w 55"/>
              <a:gd name="T37" fmla="*/ 2147483647 h 53"/>
              <a:gd name="T38" fmla="*/ 2147483647 w 55"/>
              <a:gd name="T39" fmla="*/ 2147483647 h 53"/>
              <a:gd name="T40" fmla="*/ 2147483647 w 55"/>
              <a:gd name="T41" fmla="*/ 2147483647 h 53"/>
              <a:gd name="T42" fmla="*/ 2147483647 w 55"/>
              <a:gd name="T43" fmla="*/ 2147483647 h 53"/>
              <a:gd name="T44" fmla="*/ 2147483647 w 55"/>
              <a:gd name="T45" fmla="*/ 2147483647 h 53"/>
              <a:gd name="T46" fmla="*/ 2147483647 w 55"/>
              <a:gd name="T47" fmla="*/ 2147483647 h 53"/>
              <a:gd name="T48" fmla="*/ 2147483647 w 55"/>
              <a:gd name="T49" fmla="*/ 2147483647 h 53"/>
              <a:gd name="T50" fmla="*/ 2147483647 w 55"/>
              <a:gd name="T51" fmla="*/ 2147483647 h 53"/>
              <a:gd name="T52" fmla="*/ 2147483647 w 55"/>
              <a:gd name="T53" fmla="*/ 2147483647 h 53"/>
              <a:gd name="T54" fmla="*/ 2147483647 w 55"/>
              <a:gd name="T55" fmla="*/ 2147483647 h 53"/>
              <a:gd name="T56" fmla="*/ 2147483647 w 55"/>
              <a:gd name="T57" fmla="*/ 2147483647 h 53"/>
              <a:gd name="T58" fmla="*/ 2147483647 w 55"/>
              <a:gd name="T59" fmla="*/ 2147483647 h 53"/>
              <a:gd name="T60" fmla="*/ 2147483647 w 55"/>
              <a:gd name="T61" fmla="*/ 2147483647 h 53"/>
              <a:gd name="T62" fmla="*/ 2147483647 w 55"/>
              <a:gd name="T63" fmla="*/ 2147483647 h 53"/>
              <a:gd name="T64" fmla="*/ 2147483647 w 55"/>
              <a:gd name="T65" fmla="*/ 2147483647 h 53"/>
              <a:gd name="T66" fmla="*/ 2147483647 w 55"/>
              <a:gd name="T67" fmla="*/ 2147483647 h 53"/>
              <a:gd name="T68" fmla="*/ 2147483647 w 55"/>
              <a:gd name="T69" fmla="*/ 2147483647 h 53"/>
              <a:gd name="T70" fmla="*/ 2147483647 w 55"/>
              <a:gd name="T71" fmla="*/ 2147483647 h 53"/>
              <a:gd name="T72" fmla="*/ 2147483647 w 55"/>
              <a:gd name="T73" fmla="*/ 2147483647 h 53"/>
              <a:gd name="T74" fmla="*/ 2147483647 w 55"/>
              <a:gd name="T75" fmla="*/ 2147483647 h 53"/>
              <a:gd name="T76" fmla="*/ 2147483647 w 55"/>
              <a:gd name="T77" fmla="*/ 2147483647 h 53"/>
              <a:gd name="T78" fmla="*/ 2147483647 w 55"/>
              <a:gd name="T79" fmla="*/ 2147483647 h 53"/>
              <a:gd name="T80" fmla="*/ 2147483647 w 55"/>
              <a:gd name="T81" fmla="*/ 2147483647 h 53"/>
              <a:gd name="T82" fmla="*/ 2147483647 w 55"/>
              <a:gd name="T83" fmla="*/ 2147483647 h 53"/>
              <a:gd name="T84" fmla="*/ 2147483647 w 55"/>
              <a:gd name="T85" fmla="*/ 2147483647 h 53"/>
              <a:gd name="T86" fmla="*/ 2147483647 w 55"/>
              <a:gd name="T87" fmla="*/ 2147483647 h 53"/>
              <a:gd name="T88" fmla="*/ 2147483647 w 55"/>
              <a:gd name="T89" fmla="*/ 2147483647 h 53"/>
              <a:gd name="T90" fmla="*/ 2147483647 w 55"/>
              <a:gd name="T91" fmla="*/ 2147483647 h 53"/>
              <a:gd name="T92" fmla="*/ 2147483647 w 55"/>
              <a:gd name="T93" fmla="*/ 2147483647 h 53"/>
              <a:gd name="T94" fmla="*/ 2147483647 w 55"/>
              <a:gd name="T95" fmla="*/ 2147483647 h 53"/>
              <a:gd name="T96" fmla="*/ 2147483647 w 55"/>
              <a:gd name="T97" fmla="*/ 2147483647 h 5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5"/>
              <a:gd name="T148" fmla="*/ 0 h 53"/>
              <a:gd name="T149" fmla="*/ 55 w 55"/>
              <a:gd name="T150" fmla="*/ 53 h 5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5" h="53">
                <a:moveTo>
                  <a:pt x="13" y="47"/>
                </a:moveTo>
                <a:lnTo>
                  <a:pt x="11" y="44"/>
                </a:lnTo>
                <a:lnTo>
                  <a:pt x="11" y="47"/>
                </a:lnTo>
                <a:lnTo>
                  <a:pt x="13" y="47"/>
                </a:lnTo>
                <a:lnTo>
                  <a:pt x="13" y="49"/>
                </a:lnTo>
                <a:lnTo>
                  <a:pt x="19" y="51"/>
                </a:lnTo>
                <a:lnTo>
                  <a:pt x="21" y="53"/>
                </a:lnTo>
                <a:lnTo>
                  <a:pt x="36" y="51"/>
                </a:lnTo>
                <a:lnTo>
                  <a:pt x="36" y="49"/>
                </a:lnTo>
                <a:lnTo>
                  <a:pt x="38" y="51"/>
                </a:lnTo>
                <a:lnTo>
                  <a:pt x="40" y="49"/>
                </a:lnTo>
                <a:lnTo>
                  <a:pt x="44" y="47"/>
                </a:lnTo>
                <a:lnTo>
                  <a:pt x="44" y="44"/>
                </a:lnTo>
                <a:lnTo>
                  <a:pt x="42" y="47"/>
                </a:lnTo>
                <a:lnTo>
                  <a:pt x="49" y="40"/>
                </a:lnTo>
                <a:lnTo>
                  <a:pt x="46" y="42"/>
                </a:lnTo>
                <a:lnTo>
                  <a:pt x="49" y="42"/>
                </a:lnTo>
                <a:lnTo>
                  <a:pt x="51" y="38"/>
                </a:lnTo>
                <a:lnTo>
                  <a:pt x="53" y="36"/>
                </a:lnTo>
                <a:lnTo>
                  <a:pt x="51" y="34"/>
                </a:lnTo>
                <a:lnTo>
                  <a:pt x="53" y="34"/>
                </a:lnTo>
                <a:lnTo>
                  <a:pt x="55" y="19"/>
                </a:lnTo>
                <a:lnTo>
                  <a:pt x="53" y="17"/>
                </a:lnTo>
                <a:lnTo>
                  <a:pt x="51" y="11"/>
                </a:lnTo>
                <a:lnTo>
                  <a:pt x="49" y="11"/>
                </a:lnTo>
                <a:lnTo>
                  <a:pt x="49" y="9"/>
                </a:lnTo>
                <a:lnTo>
                  <a:pt x="46" y="9"/>
                </a:lnTo>
                <a:lnTo>
                  <a:pt x="49" y="11"/>
                </a:lnTo>
                <a:lnTo>
                  <a:pt x="46" y="6"/>
                </a:lnTo>
                <a:lnTo>
                  <a:pt x="40" y="0"/>
                </a:lnTo>
                <a:lnTo>
                  <a:pt x="38" y="2"/>
                </a:lnTo>
                <a:lnTo>
                  <a:pt x="38" y="0"/>
                </a:lnTo>
                <a:lnTo>
                  <a:pt x="15" y="0"/>
                </a:lnTo>
                <a:lnTo>
                  <a:pt x="15" y="2"/>
                </a:lnTo>
                <a:lnTo>
                  <a:pt x="11" y="2"/>
                </a:lnTo>
                <a:lnTo>
                  <a:pt x="11" y="4"/>
                </a:lnTo>
                <a:lnTo>
                  <a:pt x="8" y="4"/>
                </a:lnTo>
                <a:lnTo>
                  <a:pt x="6" y="11"/>
                </a:lnTo>
                <a:lnTo>
                  <a:pt x="8" y="6"/>
                </a:lnTo>
                <a:lnTo>
                  <a:pt x="13" y="4"/>
                </a:lnTo>
                <a:lnTo>
                  <a:pt x="6" y="6"/>
                </a:lnTo>
                <a:lnTo>
                  <a:pt x="6" y="9"/>
                </a:lnTo>
                <a:lnTo>
                  <a:pt x="4" y="9"/>
                </a:lnTo>
                <a:lnTo>
                  <a:pt x="2" y="15"/>
                </a:lnTo>
                <a:lnTo>
                  <a:pt x="0" y="17"/>
                </a:lnTo>
                <a:lnTo>
                  <a:pt x="2" y="36"/>
                </a:lnTo>
                <a:lnTo>
                  <a:pt x="4" y="36"/>
                </a:lnTo>
                <a:lnTo>
                  <a:pt x="2" y="38"/>
                </a:lnTo>
                <a:lnTo>
                  <a:pt x="8" y="44"/>
                </a:lnTo>
                <a:lnTo>
                  <a:pt x="13" y="47"/>
                </a:lnTo>
                <a:lnTo>
                  <a:pt x="13" y="34"/>
                </a:lnTo>
                <a:lnTo>
                  <a:pt x="17" y="36"/>
                </a:lnTo>
                <a:lnTo>
                  <a:pt x="15" y="34"/>
                </a:lnTo>
                <a:lnTo>
                  <a:pt x="13" y="28"/>
                </a:lnTo>
                <a:lnTo>
                  <a:pt x="11" y="28"/>
                </a:lnTo>
                <a:lnTo>
                  <a:pt x="13" y="21"/>
                </a:lnTo>
                <a:lnTo>
                  <a:pt x="15" y="19"/>
                </a:lnTo>
                <a:lnTo>
                  <a:pt x="13" y="17"/>
                </a:lnTo>
                <a:lnTo>
                  <a:pt x="15" y="17"/>
                </a:lnTo>
                <a:lnTo>
                  <a:pt x="15" y="15"/>
                </a:lnTo>
                <a:lnTo>
                  <a:pt x="13" y="17"/>
                </a:lnTo>
                <a:lnTo>
                  <a:pt x="17" y="15"/>
                </a:lnTo>
                <a:lnTo>
                  <a:pt x="19" y="11"/>
                </a:lnTo>
                <a:lnTo>
                  <a:pt x="17" y="13"/>
                </a:lnTo>
                <a:lnTo>
                  <a:pt x="19" y="13"/>
                </a:lnTo>
                <a:lnTo>
                  <a:pt x="19" y="11"/>
                </a:lnTo>
                <a:lnTo>
                  <a:pt x="23" y="11"/>
                </a:lnTo>
                <a:lnTo>
                  <a:pt x="23" y="9"/>
                </a:lnTo>
                <a:lnTo>
                  <a:pt x="30" y="9"/>
                </a:lnTo>
                <a:lnTo>
                  <a:pt x="30" y="11"/>
                </a:lnTo>
                <a:lnTo>
                  <a:pt x="36" y="13"/>
                </a:lnTo>
                <a:lnTo>
                  <a:pt x="38" y="15"/>
                </a:lnTo>
                <a:lnTo>
                  <a:pt x="36" y="11"/>
                </a:lnTo>
                <a:lnTo>
                  <a:pt x="38" y="17"/>
                </a:lnTo>
                <a:lnTo>
                  <a:pt x="40" y="17"/>
                </a:lnTo>
                <a:lnTo>
                  <a:pt x="40" y="19"/>
                </a:lnTo>
                <a:lnTo>
                  <a:pt x="42" y="19"/>
                </a:lnTo>
                <a:lnTo>
                  <a:pt x="40" y="21"/>
                </a:lnTo>
                <a:lnTo>
                  <a:pt x="44" y="25"/>
                </a:lnTo>
                <a:lnTo>
                  <a:pt x="42" y="25"/>
                </a:lnTo>
                <a:lnTo>
                  <a:pt x="40" y="32"/>
                </a:lnTo>
                <a:lnTo>
                  <a:pt x="38" y="34"/>
                </a:lnTo>
                <a:lnTo>
                  <a:pt x="40" y="34"/>
                </a:lnTo>
                <a:lnTo>
                  <a:pt x="38" y="34"/>
                </a:lnTo>
                <a:lnTo>
                  <a:pt x="36" y="40"/>
                </a:lnTo>
                <a:lnTo>
                  <a:pt x="42" y="34"/>
                </a:lnTo>
                <a:lnTo>
                  <a:pt x="36" y="36"/>
                </a:lnTo>
                <a:lnTo>
                  <a:pt x="36" y="38"/>
                </a:lnTo>
                <a:lnTo>
                  <a:pt x="36" y="36"/>
                </a:lnTo>
                <a:lnTo>
                  <a:pt x="34" y="38"/>
                </a:lnTo>
                <a:lnTo>
                  <a:pt x="27" y="40"/>
                </a:lnTo>
                <a:lnTo>
                  <a:pt x="27" y="42"/>
                </a:lnTo>
                <a:lnTo>
                  <a:pt x="23" y="38"/>
                </a:lnTo>
                <a:lnTo>
                  <a:pt x="21" y="40"/>
                </a:lnTo>
                <a:lnTo>
                  <a:pt x="21" y="38"/>
                </a:lnTo>
                <a:lnTo>
                  <a:pt x="19" y="38"/>
                </a:lnTo>
                <a:lnTo>
                  <a:pt x="19" y="36"/>
                </a:lnTo>
                <a:lnTo>
                  <a:pt x="13" y="34"/>
                </a:lnTo>
                <a:lnTo>
                  <a:pt x="13" y="4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6" name="Freeform 8"/>
          <p:cNvSpPr>
            <a:spLocks/>
          </p:cNvSpPr>
          <p:nvPr/>
        </p:nvSpPr>
        <p:spPr bwMode="auto">
          <a:xfrm>
            <a:off x="2198688" y="4656138"/>
            <a:ext cx="312737" cy="288925"/>
          </a:xfrm>
          <a:custGeom>
            <a:avLst/>
            <a:gdLst>
              <a:gd name="T0" fmla="*/ 2147483647 w 197"/>
              <a:gd name="T1" fmla="*/ 2147483647 h 182"/>
              <a:gd name="T2" fmla="*/ 2147483647 w 197"/>
              <a:gd name="T3" fmla="*/ 2147483647 h 182"/>
              <a:gd name="T4" fmla="*/ 2147483647 w 197"/>
              <a:gd name="T5" fmla="*/ 0 h 182"/>
              <a:gd name="T6" fmla="*/ 0 w 197"/>
              <a:gd name="T7" fmla="*/ 2147483647 h 182"/>
              <a:gd name="T8" fmla="*/ 2147483647 w 197"/>
              <a:gd name="T9" fmla="*/ 2147483647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7"/>
              <a:gd name="T16" fmla="*/ 0 h 182"/>
              <a:gd name="T17" fmla="*/ 197 w 197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7" h="182">
                <a:moveTo>
                  <a:pt x="138" y="182"/>
                </a:moveTo>
                <a:lnTo>
                  <a:pt x="197" y="78"/>
                </a:lnTo>
                <a:lnTo>
                  <a:pt x="60" y="0"/>
                </a:lnTo>
                <a:lnTo>
                  <a:pt x="0" y="104"/>
                </a:lnTo>
                <a:lnTo>
                  <a:pt x="138" y="18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Freeform 9"/>
          <p:cNvSpPr>
            <a:spLocks/>
          </p:cNvSpPr>
          <p:nvPr/>
        </p:nvSpPr>
        <p:spPr bwMode="auto">
          <a:xfrm>
            <a:off x="2185988" y="4643438"/>
            <a:ext cx="338137" cy="314325"/>
          </a:xfrm>
          <a:custGeom>
            <a:avLst/>
            <a:gdLst>
              <a:gd name="T0" fmla="*/ 2147483647 w 213"/>
              <a:gd name="T1" fmla="*/ 2147483647 h 198"/>
              <a:gd name="T2" fmla="*/ 2147483647 w 213"/>
              <a:gd name="T3" fmla="*/ 2147483647 h 198"/>
              <a:gd name="T4" fmla="*/ 2147483647 w 213"/>
              <a:gd name="T5" fmla="*/ 0 h 198"/>
              <a:gd name="T6" fmla="*/ 0 w 213"/>
              <a:gd name="T7" fmla="*/ 2147483647 h 198"/>
              <a:gd name="T8" fmla="*/ 2147483647 w 213"/>
              <a:gd name="T9" fmla="*/ 2147483647 h 198"/>
              <a:gd name="T10" fmla="*/ 2147483647 w 213"/>
              <a:gd name="T11" fmla="*/ 2147483647 h 198"/>
              <a:gd name="T12" fmla="*/ 2147483647 w 213"/>
              <a:gd name="T13" fmla="*/ 2147483647 h 198"/>
              <a:gd name="T14" fmla="*/ 2147483647 w 213"/>
              <a:gd name="T15" fmla="*/ 2147483647 h 198"/>
              <a:gd name="T16" fmla="*/ 2147483647 w 213"/>
              <a:gd name="T17" fmla="*/ 2147483647 h 198"/>
              <a:gd name="T18" fmla="*/ 2147483647 w 213"/>
              <a:gd name="T19" fmla="*/ 2147483647 h 198"/>
              <a:gd name="T20" fmla="*/ 2147483647 w 213"/>
              <a:gd name="T21" fmla="*/ 2147483647 h 198"/>
              <a:gd name="T22" fmla="*/ 2147483647 w 213"/>
              <a:gd name="T23" fmla="*/ 2147483647 h 198"/>
              <a:gd name="T24" fmla="*/ 2147483647 w 213"/>
              <a:gd name="T25" fmla="*/ 2147483647 h 198"/>
              <a:gd name="T26" fmla="*/ 2147483647 w 213"/>
              <a:gd name="T27" fmla="*/ 2147483647 h 198"/>
              <a:gd name="T28" fmla="*/ 2147483647 w 213"/>
              <a:gd name="T29" fmla="*/ 2147483647 h 19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13"/>
              <a:gd name="T46" fmla="*/ 0 h 198"/>
              <a:gd name="T47" fmla="*/ 213 w 213"/>
              <a:gd name="T48" fmla="*/ 198 h 19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13" h="198">
                <a:moveTo>
                  <a:pt x="148" y="198"/>
                </a:moveTo>
                <a:lnTo>
                  <a:pt x="213" y="84"/>
                </a:lnTo>
                <a:lnTo>
                  <a:pt x="65" y="0"/>
                </a:lnTo>
                <a:lnTo>
                  <a:pt x="0" y="114"/>
                </a:lnTo>
                <a:lnTo>
                  <a:pt x="148" y="198"/>
                </a:lnTo>
                <a:lnTo>
                  <a:pt x="148" y="183"/>
                </a:lnTo>
                <a:lnTo>
                  <a:pt x="11" y="105"/>
                </a:lnTo>
                <a:lnTo>
                  <a:pt x="15" y="114"/>
                </a:lnTo>
                <a:lnTo>
                  <a:pt x="74" y="10"/>
                </a:lnTo>
                <a:lnTo>
                  <a:pt x="65" y="15"/>
                </a:lnTo>
                <a:lnTo>
                  <a:pt x="203" y="93"/>
                </a:lnTo>
                <a:lnTo>
                  <a:pt x="199" y="84"/>
                </a:lnTo>
                <a:lnTo>
                  <a:pt x="139" y="188"/>
                </a:lnTo>
                <a:lnTo>
                  <a:pt x="148" y="183"/>
                </a:lnTo>
                <a:lnTo>
                  <a:pt x="148" y="19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" name="Freeform 10"/>
          <p:cNvSpPr>
            <a:spLocks/>
          </p:cNvSpPr>
          <p:nvPr/>
        </p:nvSpPr>
        <p:spPr bwMode="auto">
          <a:xfrm>
            <a:off x="1558925" y="4779963"/>
            <a:ext cx="1022350" cy="1022350"/>
          </a:xfrm>
          <a:custGeom>
            <a:avLst/>
            <a:gdLst>
              <a:gd name="T0" fmla="*/ 2147483647 w 644"/>
              <a:gd name="T1" fmla="*/ 2147483647 h 644"/>
              <a:gd name="T2" fmla="*/ 2147483647 w 644"/>
              <a:gd name="T3" fmla="*/ 2147483647 h 644"/>
              <a:gd name="T4" fmla="*/ 2147483647 w 644"/>
              <a:gd name="T5" fmla="*/ 2147483647 h 644"/>
              <a:gd name="T6" fmla="*/ 2147483647 w 644"/>
              <a:gd name="T7" fmla="*/ 2147483647 h 644"/>
              <a:gd name="T8" fmla="*/ 2147483647 w 644"/>
              <a:gd name="T9" fmla="*/ 2147483647 h 644"/>
              <a:gd name="T10" fmla="*/ 2147483647 w 644"/>
              <a:gd name="T11" fmla="*/ 2147483647 h 644"/>
              <a:gd name="T12" fmla="*/ 2147483647 w 644"/>
              <a:gd name="T13" fmla="*/ 2147483647 h 644"/>
              <a:gd name="T14" fmla="*/ 2147483647 w 644"/>
              <a:gd name="T15" fmla="*/ 2147483647 h 644"/>
              <a:gd name="T16" fmla="*/ 2147483647 w 644"/>
              <a:gd name="T17" fmla="*/ 2147483647 h 644"/>
              <a:gd name="T18" fmla="*/ 2147483647 w 644"/>
              <a:gd name="T19" fmla="*/ 2147483647 h 644"/>
              <a:gd name="T20" fmla="*/ 2147483647 w 644"/>
              <a:gd name="T21" fmla="*/ 2147483647 h 644"/>
              <a:gd name="T22" fmla="*/ 2147483647 w 644"/>
              <a:gd name="T23" fmla="*/ 2147483647 h 644"/>
              <a:gd name="T24" fmla="*/ 2147483647 w 644"/>
              <a:gd name="T25" fmla="*/ 2147483647 h 644"/>
              <a:gd name="T26" fmla="*/ 2147483647 w 644"/>
              <a:gd name="T27" fmla="*/ 2147483647 h 644"/>
              <a:gd name="T28" fmla="*/ 2147483647 w 644"/>
              <a:gd name="T29" fmla="*/ 2147483647 h 644"/>
              <a:gd name="T30" fmla="*/ 2147483647 w 644"/>
              <a:gd name="T31" fmla="*/ 2147483647 h 644"/>
              <a:gd name="T32" fmla="*/ 2147483647 w 644"/>
              <a:gd name="T33" fmla="*/ 2147483647 h 644"/>
              <a:gd name="T34" fmla="*/ 2147483647 w 644"/>
              <a:gd name="T35" fmla="*/ 2147483647 h 644"/>
              <a:gd name="T36" fmla="*/ 2147483647 w 644"/>
              <a:gd name="T37" fmla="*/ 2147483647 h 644"/>
              <a:gd name="T38" fmla="*/ 2147483647 w 644"/>
              <a:gd name="T39" fmla="*/ 0 h 644"/>
              <a:gd name="T40" fmla="*/ 2147483647 w 644"/>
              <a:gd name="T41" fmla="*/ 2147483647 h 644"/>
              <a:gd name="T42" fmla="*/ 2147483647 w 644"/>
              <a:gd name="T43" fmla="*/ 2147483647 h 644"/>
              <a:gd name="T44" fmla="*/ 2147483647 w 644"/>
              <a:gd name="T45" fmla="*/ 2147483647 h 644"/>
              <a:gd name="T46" fmla="*/ 2147483647 w 644"/>
              <a:gd name="T47" fmla="*/ 2147483647 h 644"/>
              <a:gd name="T48" fmla="*/ 2147483647 w 644"/>
              <a:gd name="T49" fmla="*/ 2147483647 h 644"/>
              <a:gd name="T50" fmla="*/ 2147483647 w 644"/>
              <a:gd name="T51" fmla="*/ 2147483647 h 644"/>
              <a:gd name="T52" fmla="*/ 2147483647 w 644"/>
              <a:gd name="T53" fmla="*/ 2147483647 h 644"/>
              <a:gd name="T54" fmla="*/ 2147483647 w 644"/>
              <a:gd name="T55" fmla="*/ 2147483647 h 644"/>
              <a:gd name="T56" fmla="*/ 2147483647 w 644"/>
              <a:gd name="T57" fmla="*/ 2147483647 h 644"/>
              <a:gd name="T58" fmla="*/ 2147483647 w 644"/>
              <a:gd name="T59" fmla="*/ 2147483647 h 644"/>
              <a:gd name="T60" fmla="*/ 2147483647 w 644"/>
              <a:gd name="T61" fmla="*/ 2147483647 h 644"/>
              <a:gd name="T62" fmla="*/ 2147483647 w 644"/>
              <a:gd name="T63" fmla="*/ 2147483647 h 644"/>
              <a:gd name="T64" fmla="*/ 2147483647 w 644"/>
              <a:gd name="T65" fmla="*/ 2147483647 h 644"/>
              <a:gd name="T66" fmla="*/ 0 w 644"/>
              <a:gd name="T67" fmla="*/ 2147483647 h 644"/>
              <a:gd name="T68" fmla="*/ 2147483647 w 644"/>
              <a:gd name="T69" fmla="*/ 2147483647 h 644"/>
              <a:gd name="T70" fmla="*/ 2147483647 w 644"/>
              <a:gd name="T71" fmla="*/ 2147483647 h 644"/>
              <a:gd name="T72" fmla="*/ 2147483647 w 644"/>
              <a:gd name="T73" fmla="*/ 2147483647 h 644"/>
              <a:gd name="T74" fmla="*/ 2147483647 w 644"/>
              <a:gd name="T75" fmla="*/ 2147483647 h 644"/>
              <a:gd name="T76" fmla="*/ 2147483647 w 644"/>
              <a:gd name="T77" fmla="*/ 2147483647 h 644"/>
              <a:gd name="T78" fmla="*/ 2147483647 w 644"/>
              <a:gd name="T79" fmla="*/ 2147483647 h 644"/>
              <a:gd name="T80" fmla="*/ 2147483647 w 644"/>
              <a:gd name="T81" fmla="*/ 2147483647 h 644"/>
              <a:gd name="T82" fmla="*/ 2147483647 w 644"/>
              <a:gd name="T83" fmla="*/ 2147483647 h 644"/>
              <a:gd name="T84" fmla="*/ 2147483647 w 644"/>
              <a:gd name="T85" fmla="*/ 2147483647 h 644"/>
              <a:gd name="T86" fmla="*/ 2147483647 w 644"/>
              <a:gd name="T87" fmla="*/ 2147483647 h 644"/>
              <a:gd name="T88" fmla="*/ 2147483647 w 644"/>
              <a:gd name="T89" fmla="*/ 2147483647 h 644"/>
              <a:gd name="T90" fmla="*/ 2147483647 w 644"/>
              <a:gd name="T91" fmla="*/ 2147483647 h 644"/>
              <a:gd name="T92" fmla="*/ 2147483647 w 644"/>
              <a:gd name="T93" fmla="*/ 2147483647 h 644"/>
              <a:gd name="T94" fmla="*/ 2147483647 w 644"/>
              <a:gd name="T95" fmla="*/ 2147483647 h 644"/>
              <a:gd name="T96" fmla="*/ 2147483647 w 644"/>
              <a:gd name="T97" fmla="*/ 2147483647 h 644"/>
              <a:gd name="T98" fmla="*/ 2147483647 w 644"/>
              <a:gd name="T99" fmla="*/ 2147483647 h 644"/>
              <a:gd name="T100" fmla="*/ 2147483647 w 644"/>
              <a:gd name="T101" fmla="*/ 2147483647 h 644"/>
              <a:gd name="T102" fmla="*/ 2147483647 w 644"/>
              <a:gd name="T103" fmla="*/ 2147483647 h 644"/>
              <a:gd name="T104" fmla="*/ 2147483647 w 644"/>
              <a:gd name="T105" fmla="*/ 2147483647 h 644"/>
              <a:gd name="T106" fmla="*/ 2147483647 w 644"/>
              <a:gd name="T107" fmla="*/ 2147483647 h 644"/>
              <a:gd name="T108" fmla="*/ 2147483647 w 644"/>
              <a:gd name="T109" fmla="*/ 2147483647 h 644"/>
              <a:gd name="T110" fmla="*/ 2147483647 w 644"/>
              <a:gd name="T111" fmla="*/ 2147483647 h 644"/>
              <a:gd name="T112" fmla="*/ 2147483647 w 644"/>
              <a:gd name="T113" fmla="*/ 2147483647 h 644"/>
              <a:gd name="T114" fmla="*/ 2147483647 w 644"/>
              <a:gd name="T115" fmla="*/ 2147483647 h 644"/>
              <a:gd name="T116" fmla="*/ 2147483647 w 644"/>
              <a:gd name="T117" fmla="*/ 2147483647 h 64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44"/>
              <a:gd name="T178" fmla="*/ 0 h 644"/>
              <a:gd name="T179" fmla="*/ 644 w 644"/>
              <a:gd name="T180" fmla="*/ 644 h 64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44" h="644">
                <a:moveTo>
                  <a:pt x="602" y="484"/>
                </a:moveTo>
                <a:lnTo>
                  <a:pt x="617" y="454"/>
                </a:lnTo>
                <a:lnTo>
                  <a:pt x="629" y="425"/>
                </a:lnTo>
                <a:lnTo>
                  <a:pt x="638" y="393"/>
                </a:lnTo>
                <a:lnTo>
                  <a:pt x="642" y="361"/>
                </a:lnTo>
                <a:lnTo>
                  <a:pt x="644" y="300"/>
                </a:lnTo>
                <a:lnTo>
                  <a:pt x="634" y="239"/>
                </a:lnTo>
                <a:lnTo>
                  <a:pt x="625" y="209"/>
                </a:lnTo>
                <a:lnTo>
                  <a:pt x="613" y="180"/>
                </a:lnTo>
                <a:lnTo>
                  <a:pt x="598" y="152"/>
                </a:lnTo>
                <a:lnTo>
                  <a:pt x="579" y="127"/>
                </a:lnTo>
                <a:lnTo>
                  <a:pt x="560" y="104"/>
                </a:lnTo>
                <a:lnTo>
                  <a:pt x="536" y="81"/>
                </a:lnTo>
                <a:lnTo>
                  <a:pt x="511" y="59"/>
                </a:lnTo>
                <a:lnTo>
                  <a:pt x="484" y="43"/>
                </a:lnTo>
                <a:lnTo>
                  <a:pt x="454" y="28"/>
                </a:lnTo>
                <a:lnTo>
                  <a:pt x="425" y="15"/>
                </a:lnTo>
                <a:lnTo>
                  <a:pt x="393" y="7"/>
                </a:lnTo>
                <a:lnTo>
                  <a:pt x="363" y="2"/>
                </a:lnTo>
                <a:lnTo>
                  <a:pt x="300" y="0"/>
                </a:lnTo>
                <a:lnTo>
                  <a:pt x="239" y="11"/>
                </a:lnTo>
                <a:lnTo>
                  <a:pt x="209" y="19"/>
                </a:lnTo>
                <a:lnTo>
                  <a:pt x="182" y="32"/>
                </a:lnTo>
                <a:lnTo>
                  <a:pt x="154" y="47"/>
                </a:lnTo>
                <a:lnTo>
                  <a:pt x="129" y="66"/>
                </a:lnTo>
                <a:lnTo>
                  <a:pt x="106" y="85"/>
                </a:lnTo>
                <a:lnTo>
                  <a:pt x="83" y="108"/>
                </a:lnTo>
                <a:lnTo>
                  <a:pt x="61" y="133"/>
                </a:lnTo>
                <a:lnTo>
                  <a:pt x="44" y="161"/>
                </a:lnTo>
                <a:lnTo>
                  <a:pt x="30" y="190"/>
                </a:lnTo>
                <a:lnTo>
                  <a:pt x="17" y="220"/>
                </a:lnTo>
                <a:lnTo>
                  <a:pt x="9" y="252"/>
                </a:lnTo>
                <a:lnTo>
                  <a:pt x="2" y="281"/>
                </a:lnTo>
                <a:lnTo>
                  <a:pt x="0" y="345"/>
                </a:lnTo>
                <a:lnTo>
                  <a:pt x="4" y="374"/>
                </a:lnTo>
                <a:lnTo>
                  <a:pt x="11" y="406"/>
                </a:lnTo>
                <a:lnTo>
                  <a:pt x="19" y="435"/>
                </a:lnTo>
                <a:lnTo>
                  <a:pt x="32" y="463"/>
                </a:lnTo>
                <a:lnTo>
                  <a:pt x="47" y="490"/>
                </a:lnTo>
                <a:lnTo>
                  <a:pt x="66" y="516"/>
                </a:lnTo>
                <a:lnTo>
                  <a:pt x="85" y="539"/>
                </a:lnTo>
                <a:lnTo>
                  <a:pt x="108" y="562"/>
                </a:lnTo>
                <a:lnTo>
                  <a:pt x="133" y="583"/>
                </a:lnTo>
                <a:lnTo>
                  <a:pt x="161" y="600"/>
                </a:lnTo>
                <a:lnTo>
                  <a:pt x="190" y="615"/>
                </a:lnTo>
                <a:lnTo>
                  <a:pt x="220" y="628"/>
                </a:lnTo>
                <a:lnTo>
                  <a:pt x="251" y="636"/>
                </a:lnTo>
                <a:lnTo>
                  <a:pt x="283" y="642"/>
                </a:lnTo>
                <a:lnTo>
                  <a:pt x="344" y="644"/>
                </a:lnTo>
                <a:lnTo>
                  <a:pt x="376" y="640"/>
                </a:lnTo>
                <a:lnTo>
                  <a:pt x="406" y="634"/>
                </a:lnTo>
                <a:lnTo>
                  <a:pt x="435" y="625"/>
                </a:lnTo>
                <a:lnTo>
                  <a:pt x="465" y="613"/>
                </a:lnTo>
                <a:lnTo>
                  <a:pt x="492" y="598"/>
                </a:lnTo>
                <a:lnTo>
                  <a:pt x="517" y="579"/>
                </a:lnTo>
                <a:lnTo>
                  <a:pt x="541" y="560"/>
                </a:lnTo>
                <a:lnTo>
                  <a:pt x="564" y="537"/>
                </a:lnTo>
                <a:lnTo>
                  <a:pt x="585" y="511"/>
                </a:lnTo>
                <a:lnTo>
                  <a:pt x="602" y="484"/>
                </a:lnTo>
                <a:close/>
              </a:path>
            </a:pathLst>
          </a:custGeom>
          <a:solidFill>
            <a:srgbClr val="FFFFFF"/>
          </a:solidFill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" name="Freeform 11"/>
          <p:cNvSpPr>
            <a:spLocks/>
          </p:cNvSpPr>
          <p:nvPr/>
        </p:nvSpPr>
        <p:spPr bwMode="auto">
          <a:xfrm>
            <a:off x="1549400" y="4767263"/>
            <a:ext cx="1042988" cy="1046162"/>
          </a:xfrm>
          <a:custGeom>
            <a:avLst/>
            <a:gdLst>
              <a:gd name="T0" fmla="*/ 2147483647 w 657"/>
              <a:gd name="T1" fmla="*/ 2147483647 h 659"/>
              <a:gd name="T2" fmla="*/ 2147483647 w 657"/>
              <a:gd name="T3" fmla="*/ 2147483647 h 659"/>
              <a:gd name="T4" fmla="*/ 2147483647 w 657"/>
              <a:gd name="T5" fmla="*/ 2147483647 h 659"/>
              <a:gd name="T6" fmla="*/ 2147483647 w 657"/>
              <a:gd name="T7" fmla="*/ 2147483647 h 659"/>
              <a:gd name="T8" fmla="*/ 2147483647 w 657"/>
              <a:gd name="T9" fmla="*/ 2147483647 h 659"/>
              <a:gd name="T10" fmla="*/ 2147483647 w 657"/>
              <a:gd name="T11" fmla="*/ 2147483647 h 659"/>
              <a:gd name="T12" fmla="*/ 2147483647 w 657"/>
              <a:gd name="T13" fmla="*/ 2147483647 h 659"/>
              <a:gd name="T14" fmla="*/ 2147483647 w 657"/>
              <a:gd name="T15" fmla="*/ 2147483647 h 659"/>
              <a:gd name="T16" fmla="*/ 2147483647 w 657"/>
              <a:gd name="T17" fmla="*/ 0 h 659"/>
              <a:gd name="T18" fmla="*/ 2147483647 w 657"/>
              <a:gd name="T19" fmla="*/ 2147483647 h 659"/>
              <a:gd name="T20" fmla="*/ 2147483647 w 657"/>
              <a:gd name="T21" fmla="*/ 2147483647 h 659"/>
              <a:gd name="T22" fmla="*/ 2147483647 w 657"/>
              <a:gd name="T23" fmla="*/ 2147483647 h 659"/>
              <a:gd name="T24" fmla="*/ 2147483647 w 657"/>
              <a:gd name="T25" fmla="*/ 2147483647 h 659"/>
              <a:gd name="T26" fmla="*/ 2147483647 w 657"/>
              <a:gd name="T27" fmla="*/ 2147483647 h 659"/>
              <a:gd name="T28" fmla="*/ 2147483647 w 657"/>
              <a:gd name="T29" fmla="*/ 2147483647 h 659"/>
              <a:gd name="T30" fmla="*/ 2147483647 w 657"/>
              <a:gd name="T31" fmla="*/ 2147483647 h 659"/>
              <a:gd name="T32" fmla="*/ 2147483647 w 657"/>
              <a:gd name="T33" fmla="*/ 2147483647 h 659"/>
              <a:gd name="T34" fmla="*/ 2147483647 w 657"/>
              <a:gd name="T35" fmla="*/ 2147483647 h 659"/>
              <a:gd name="T36" fmla="*/ 2147483647 w 657"/>
              <a:gd name="T37" fmla="*/ 2147483647 h 659"/>
              <a:gd name="T38" fmla="*/ 2147483647 w 657"/>
              <a:gd name="T39" fmla="*/ 2147483647 h 659"/>
              <a:gd name="T40" fmla="*/ 2147483647 w 657"/>
              <a:gd name="T41" fmla="*/ 2147483647 h 659"/>
              <a:gd name="T42" fmla="*/ 2147483647 w 657"/>
              <a:gd name="T43" fmla="*/ 2147483647 h 659"/>
              <a:gd name="T44" fmla="*/ 2147483647 w 657"/>
              <a:gd name="T45" fmla="*/ 2147483647 h 659"/>
              <a:gd name="T46" fmla="*/ 2147483647 w 657"/>
              <a:gd name="T47" fmla="*/ 2147483647 h 659"/>
              <a:gd name="T48" fmla="*/ 2147483647 w 657"/>
              <a:gd name="T49" fmla="*/ 2147483647 h 659"/>
              <a:gd name="T50" fmla="*/ 2147483647 w 657"/>
              <a:gd name="T51" fmla="*/ 2147483647 h 659"/>
              <a:gd name="T52" fmla="*/ 2147483647 w 657"/>
              <a:gd name="T53" fmla="*/ 2147483647 h 659"/>
              <a:gd name="T54" fmla="*/ 2147483647 w 657"/>
              <a:gd name="T55" fmla="*/ 2147483647 h 659"/>
              <a:gd name="T56" fmla="*/ 2147483647 w 657"/>
              <a:gd name="T57" fmla="*/ 2147483647 h 659"/>
              <a:gd name="T58" fmla="*/ 2147483647 w 657"/>
              <a:gd name="T59" fmla="*/ 2147483647 h 659"/>
              <a:gd name="T60" fmla="*/ 2147483647 w 657"/>
              <a:gd name="T61" fmla="*/ 2147483647 h 659"/>
              <a:gd name="T62" fmla="*/ 2147483647 w 657"/>
              <a:gd name="T63" fmla="*/ 2147483647 h 659"/>
              <a:gd name="T64" fmla="*/ 2147483647 w 657"/>
              <a:gd name="T65" fmla="*/ 2147483647 h 659"/>
              <a:gd name="T66" fmla="*/ 2147483647 w 657"/>
              <a:gd name="T67" fmla="*/ 2147483647 h 659"/>
              <a:gd name="T68" fmla="*/ 2147483647 w 657"/>
              <a:gd name="T69" fmla="*/ 2147483647 h 659"/>
              <a:gd name="T70" fmla="*/ 2147483647 w 657"/>
              <a:gd name="T71" fmla="*/ 2147483647 h 659"/>
              <a:gd name="T72" fmla="*/ 2147483647 w 657"/>
              <a:gd name="T73" fmla="*/ 2147483647 h 659"/>
              <a:gd name="T74" fmla="*/ 2147483647 w 657"/>
              <a:gd name="T75" fmla="*/ 2147483647 h 659"/>
              <a:gd name="T76" fmla="*/ 2147483647 w 657"/>
              <a:gd name="T77" fmla="*/ 2147483647 h 659"/>
              <a:gd name="T78" fmla="*/ 2147483647 w 657"/>
              <a:gd name="T79" fmla="*/ 2147483647 h 659"/>
              <a:gd name="T80" fmla="*/ 2147483647 w 657"/>
              <a:gd name="T81" fmla="*/ 2147483647 h 659"/>
              <a:gd name="T82" fmla="*/ 2147483647 w 657"/>
              <a:gd name="T83" fmla="*/ 2147483647 h 659"/>
              <a:gd name="T84" fmla="*/ 2147483647 w 657"/>
              <a:gd name="T85" fmla="*/ 2147483647 h 659"/>
              <a:gd name="T86" fmla="*/ 2147483647 w 657"/>
              <a:gd name="T87" fmla="*/ 2147483647 h 659"/>
              <a:gd name="T88" fmla="*/ 2147483647 w 657"/>
              <a:gd name="T89" fmla="*/ 2147483647 h 659"/>
              <a:gd name="T90" fmla="*/ 2147483647 w 657"/>
              <a:gd name="T91" fmla="*/ 2147483647 h 659"/>
              <a:gd name="T92" fmla="*/ 2147483647 w 657"/>
              <a:gd name="T93" fmla="*/ 2147483647 h 659"/>
              <a:gd name="T94" fmla="*/ 2147483647 w 657"/>
              <a:gd name="T95" fmla="*/ 2147483647 h 659"/>
              <a:gd name="T96" fmla="*/ 2147483647 w 657"/>
              <a:gd name="T97" fmla="*/ 2147483647 h 659"/>
              <a:gd name="T98" fmla="*/ 2147483647 w 657"/>
              <a:gd name="T99" fmla="*/ 2147483647 h 659"/>
              <a:gd name="T100" fmla="*/ 2147483647 w 657"/>
              <a:gd name="T101" fmla="*/ 2147483647 h 659"/>
              <a:gd name="T102" fmla="*/ 2147483647 w 657"/>
              <a:gd name="T103" fmla="*/ 2147483647 h 659"/>
              <a:gd name="T104" fmla="*/ 2147483647 w 657"/>
              <a:gd name="T105" fmla="*/ 2147483647 h 65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57"/>
              <a:gd name="T160" fmla="*/ 0 h 659"/>
              <a:gd name="T161" fmla="*/ 657 w 657"/>
              <a:gd name="T162" fmla="*/ 659 h 65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57" h="659">
                <a:moveTo>
                  <a:pt x="614" y="494"/>
                </a:moveTo>
                <a:lnTo>
                  <a:pt x="621" y="479"/>
                </a:lnTo>
                <a:lnTo>
                  <a:pt x="629" y="464"/>
                </a:lnTo>
                <a:lnTo>
                  <a:pt x="635" y="450"/>
                </a:lnTo>
                <a:lnTo>
                  <a:pt x="640" y="435"/>
                </a:lnTo>
                <a:lnTo>
                  <a:pt x="646" y="418"/>
                </a:lnTo>
                <a:lnTo>
                  <a:pt x="648" y="403"/>
                </a:lnTo>
                <a:lnTo>
                  <a:pt x="652" y="388"/>
                </a:lnTo>
                <a:lnTo>
                  <a:pt x="654" y="369"/>
                </a:lnTo>
                <a:lnTo>
                  <a:pt x="657" y="355"/>
                </a:lnTo>
                <a:lnTo>
                  <a:pt x="657" y="308"/>
                </a:lnTo>
                <a:lnTo>
                  <a:pt x="654" y="291"/>
                </a:lnTo>
                <a:lnTo>
                  <a:pt x="650" y="260"/>
                </a:lnTo>
                <a:lnTo>
                  <a:pt x="642" y="230"/>
                </a:lnTo>
                <a:lnTo>
                  <a:pt x="635" y="215"/>
                </a:lnTo>
                <a:lnTo>
                  <a:pt x="631" y="201"/>
                </a:lnTo>
                <a:lnTo>
                  <a:pt x="625" y="186"/>
                </a:lnTo>
                <a:lnTo>
                  <a:pt x="616" y="173"/>
                </a:lnTo>
                <a:lnTo>
                  <a:pt x="610" y="158"/>
                </a:lnTo>
                <a:lnTo>
                  <a:pt x="600" y="143"/>
                </a:lnTo>
                <a:lnTo>
                  <a:pt x="589" y="131"/>
                </a:lnTo>
                <a:lnTo>
                  <a:pt x="581" y="118"/>
                </a:lnTo>
                <a:lnTo>
                  <a:pt x="570" y="105"/>
                </a:lnTo>
                <a:lnTo>
                  <a:pt x="557" y="95"/>
                </a:lnTo>
                <a:lnTo>
                  <a:pt x="547" y="84"/>
                </a:lnTo>
                <a:lnTo>
                  <a:pt x="521" y="63"/>
                </a:lnTo>
                <a:lnTo>
                  <a:pt x="507" y="53"/>
                </a:lnTo>
                <a:lnTo>
                  <a:pt x="494" y="46"/>
                </a:lnTo>
                <a:lnTo>
                  <a:pt x="492" y="44"/>
                </a:lnTo>
                <a:lnTo>
                  <a:pt x="477" y="36"/>
                </a:lnTo>
                <a:lnTo>
                  <a:pt x="433" y="17"/>
                </a:lnTo>
                <a:lnTo>
                  <a:pt x="416" y="13"/>
                </a:lnTo>
                <a:lnTo>
                  <a:pt x="401" y="8"/>
                </a:lnTo>
                <a:lnTo>
                  <a:pt x="384" y="6"/>
                </a:lnTo>
                <a:lnTo>
                  <a:pt x="367" y="4"/>
                </a:lnTo>
                <a:lnTo>
                  <a:pt x="338" y="0"/>
                </a:lnTo>
                <a:lnTo>
                  <a:pt x="321" y="0"/>
                </a:lnTo>
                <a:lnTo>
                  <a:pt x="306" y="2"/>
                </a:lnTo>
                <a:lnTo>
                  <a:pt x="291" y="2"/>
                </a:lnTo>
                <a:lnTo>
                  <a:pt x="272" y="6"/>
                </a:lnTo>
                <a:lnTo>
                  <a:pt x="257" y="8"/>
                </a:lnTo>
                <a:lnTo>
                  <a:pt x="213" y="21"/>
                </a:lnTo>
                <a:lnTo>
                  <a:pt x="198" y="27"/>
                </a:lnTo>
                <a:lnTo>
                  <a:pt x="186" y="34"/>
                </a:lnTo>
                <a:lnTo>
                  <a:pt x="171" y="40"/>
                </a:lnTo>
                <a:lnTo>
                  <a:pt x="131" y="67"/>
                </a:lnTo>
                <a:lnTo>
                  <a:pt x="105" y="89"/>
                </a:lnTo>
                <a:lnTo>
                  <a:pt x="95" y="99"/>
                </a:lnTo>
                <a:lnTo>
                  <a:pt x="63" y="137"/>
                </a:lnTo>
                <a:lnTo>
                  <a:pt x="53" y="150"/>
                </a:lnTo>
                <a:lnTo>
                  <a:pt x="44" y="167"/>
                </a:lnTo>
                <a:lnTo>
                  <a:pt x="44" y="165"/>
                </a:lnTo>
                <a:lnTo>
                  <a:pt x="44" y="167"/>
                </a:lnTo>
                <a:lnTo>
                  <a:pt x="27" y="196"/>
                </a:lnTo>
                <a:lnTo>
                  <a:pt x="21" y="211"/>
                </a:lnTo>
                <a:lnTo>
                  <a:pt x="17" y="226"/>
                </a:lnTo>
                <a:lnTo>
                  <a:pt x="10" y="241"/>
                </a:lnTo>
                <a:lnTo>
                  <a:pt x="8" y="255"/>
                </a:lnTo>
                <a:lnTo>
                  <a:pt x="4" y="272"/>
                </a:lnTo>
                <a:lnTo>
                  <a:pt x="2" y="289"/>
                </a:lnTo>
                <a:lnTo>
                  <a:pt x="0" y="306"/>
                </a:lnTo>
                <a:lnTo>
                  <a:pt x="0" y="353"/>
                </a:lnTo>
                <a:lnTo>
                  <a:pt x="6" y="399"/>
                </a:lnTo>
                <a:lnTo>
                  <a:pt x="19" y="443"/>
                </a:lnTo>
                <a:lnTo>
                  <a:pt x="31" y="473"/>
                </a:lnTo>
                <a:lnTo>
                  <a:pt x="38" y="486"/>
                </a:lnTo>
                <a:lnTo>
                  <a:pt x="46" y="503"/>
                </a:lnTo>
                <a:lnTo>
                  <a:pt x="65" y="528"/>
                </a:lnTo>
                <a:lnTo>
                  <a:pt x="76" y="541"/>
                </a:lnTo>
                <a:lnTo>
                  <a:pt x="86" y="551"/>
                </a:lnTo>
                <a:lnTo>
                  <a:pt x="97" y="564"/>
                </a:lnTo>
                <a:lnTo>
                  <a:pt x="122" y="585"/>
                </a:lnTo>
                <a:lnTo>
                  <a:pt x="135" y="593"/>
                </a:lnTo>
                <a:lnTo>
                  <a:pt x="148" y="604"/>
                </a:lnTo>
                <a:lnTo>
                  <a:pt x="165" y="614"/>
                </a:lnTo>
                <a:lnTo>
                  <a:pt x="162" y="614"/>
                </a:lnTo>
                <a:lnTo>
                  <a:pt x="165" y="614"/>
                </a:lnTo>
                <a:lnTo>
                  <a:pt x="179" y="623"/>
                </a:lnTo>
                <a:lnTo>
                  <a:pt x="224" y="642"/>
                </a:lnTo>
                <a:lnTo>
                  <a:pt x="238" y="646"/>
                </a:lnTo>
                <a:lnTo>
                  <a:pt x="255" y="650"/>
                </a:lnTo>
                <a:lnTo>
                  <a:pt x="270" y="652"/>
                </a:lnTo>
                <a:lnTo>
                  <a:pt x="287" y="657"/>
                </a:lnTo>
                <a:lnTo>
                  <a:pt x="304" y="657"/>
                </a:lnTo>
                <a:lnTo>
                  <a:pt x="319" y="659"/>
                </a:lnTo>
                <a:lnTo>
                  <a:pt x="336" y="659"/>
                </a:lnTo>
                <a:lnTo>
                  <a:pt x="350" y="657"/>
                </a:lnTo>
                <a:lnTo>
                  <a:pt x="365" y="657"/>
                </a:lnTo>
                <a:lnTo>
                  <a:pt x="384" y="655"/>
                </a:lnTo>
                <a:lnTo>
                  <a:pt x="399" y="650"/>
                </a:lnTo>
                <a:lnTo>
                  <a:pt x="414" y="648"/>
                </a:lnTo>
                <a:lnTo>
                  <a:pt x="428" y="644"/>
                </a:lnTo>
                <a:lnTo>
                  <a:pt x="443" y="638"/>
                </a:lnTo>
                <a:lnTo>
                  <a:pt x="458" y="633"/>
                </a:lnTo>
                <a:lnTo>
                  <a:pt x="471" y="627"/>
                </a:lnTo>
                <a:lnTo>
                  <a:pt x="485" y="619"/>
                </a:lnTo>
                <a:lnTo>
                  <a:pt x="498" y="612"/>
                </a:lnTo>
                <a:lnTo>
                  <a:pt x="515" y="602"/>
                </a:lnTo>
                <a:lnTo>
                  <a:pt x="528" y="591"/>
                </a:lnTo>
                <a:lnTo>
                  <a:pt x="538" y="583"/>
                </a:lnTo>
                <a:lnTo>
                  <a:pt x="551" y="572"/>
                </a:lnTo>
                <a:lnTo>
                  <a:pt x="574" y="549"/>
                </a:lnTo>
                <a:lnTo>
                  <a:pt x="585" y="536"/>
                </a:lnTo>
                <a:lnTo>
                  <a:pt x="593" y="524"/>
                </a:lnTo>
                <a:lnTo>
                  <a:pt x="604" y="509"/>
                </a:lnTo>
                <a:lnTo>
                  <a:pt x="612" y="496"/>
                </a:lnTo>
                <a:lnTo>
                  <a:pt x="614" y="494"/>
                </a:lnTo>
                <a:lnTo>
                  <a:pt x="602" y="490"/>
                </a:lnTo>
                <a:lnTo>
                  <a:pt x="604" y="488"/>
                </a:lnTo>
                <a:lnTo>
                  <a:pt x="595" y="500"/>
                </a:lnTo>
                <a:lnTo>
                  <a:pt x="585" y="515"/>
                </a:lnTo>
                <a:lnTo>
                  <a:pt x="576" y="528"/>
                </a:lnTo>
                <a:lnTo>
                  <a:pt x="566" y="541"/>
                </a:lnTo>
                <a:lnTo>
                  <a:pt x="542" y="564"/>
                </a:lnTo>
                <a:lnTo>
                  <a:pt x="530" y="574"/>
                </a:lnTo>
                <a:lnTo>
                  <a:pt x="519" y="583"/>
                </a:lnTo>
                <a:lnTo>
                  <a:pt x="507" y="593"/>
                </a:lnTo>
                <a:lnTo>
                  <a:pt x="494" y="600"/>
                </a:lnTo>
                <a:lnTo>
                  <a:pt x="481" y="606"/>
                </a:lnTo>
                <a:lnTo>
                  <a:pt x="466" y="614"/>
                </a:lnTo>
                <a:lnTo>
                  <a:pt x="454" y="621"/>
                </a:lnTo>
                <a:lnTo>
                  <a:pt x="439" y="625"/>
                </a:lnTo>
                <a:lnTo>
                  <a:pt x="424" y="631"/>
                </a:lnTo>
                <a:lnTo>
                  <a:pt x="409" y="636"/>
                </a:lnTo>
                <a:lnTo>
                  <a:pt x="395" y="638"/>
                </a:lnTo>
                <a:lnTo>
                  <a:pt x="380" y="642"/>
                </a:lnTo>
                <a:lnTo>
                  <a:pt x="365" y="644"/>
                </a:lnTo>
                <a:lnTo>
                  <a:pt x="350" y="644"/>
                </a:lnTo>
                <a:lnTo>
                  <a:pt x="336" y="646"/>
                </a:lnTo>
                <a:lnTo>
                  <a:pt x="319" y="646"/>
                </a:lnTo>
                <a:lnTo>
                  <a:pt x="304" y="644"/>
                </a:lnTo>
                <a:lnTo>
                  <a:pt x="287" y="644"/>
                </a:lnTo>
                <a:lnTo>
                  <a:pt x="274" y="640"/>
                </a:lnTo>
                <a:lnTo>
                  <a:pt x="260" y="638"/>
                </a:lnTo>
                <a:lnTo>
                  <a:pt x="243" y="633"/>
                </a:lnTo>
                <a:lnTo>
                  <a:pt x="228" y="629"/>
                </a:lnTo>
                <a:lnTo>
                  <a:pt x="184" y="610"/>
                </a:lnTo>
                <a:lnTo>
                  <a:pt x="169" y="602"/>
                </a:lnTo>
                <a:lnTo>
                  <a:pt x="171" y="602"/>
                </a:lnTo>
                <a:lnTo>
                  <a:pt x="169" y="602"/>
                </a:lnTo>
                <a:lnTo>
                  <a:pt x="156" y="595"/>
                </a:lnTo>
                <a:lnTo>
                  <a:pt x="143" y="585"/>
                </a:lnTo>
                <a:lnTo>
                  <a:pt x="131" y="576"/>
                </a:lnTo>
                <a:lnTo>
                  <a:pt x="105" y="555"/>
                </a:lnTo>
                <a:lnTo>
                  <a:pt x="95" y="543"/>
                </a:lnTo>
                <a:lnTo>
                  <a:pt x="84" y="532"/>
                </a:lnTo>
                <a:lnTo>
                  <a:pt x="74" y="519"/>
                </a:lnTo>
                <a:lnTo>
                  <a:pt x="59" y="494"/>
                </a:lnTo>
                <a:lnTo>
                  <a:pt x="50" y="481"/>
                </a:lnTo>
                <a:lnTo>
                  <a:pt x="44" y="469"/>
                </a:lnTo>
                <a:lnTo>
                  <a:pt x="31" y="439"/>
                </a:lnTo>
                <a:lnTo>
                  <a:pt x="19" y="395"/>
                </a:lnTo>
                <a:lnTo>
                  <a:pt x="12" y="353"/>
                </a:lnTo>
                <a:lnTo>
                  <a:pt x="12" y="306"/>
                </a:lnTo>
                <a:lnTo>
                  <a:pt x="15" y="289"/>
                </a:lnTo>
                <a:lnTo>
                  <a:pt x="17" y="277"/>
                </a:lnTo>
                <a:lnTo>
                  <a:pt x="21" y="260"/>
                </a:lnTo>
                <a:lnTo>
                  <a:pt x="23" y="245"/>
                </a:lnTo>
                <a:lnTo>
                  <a:pt x="29" y="230"/>
                </a:lnTo>
                <a:lnTo>
                  <a:pt x="34" y="215"/>
                </a:lnTo>
                <a:lnTo>
                  <a:pt x="40" y="201"/>
                </a:lnTo>
                <a:lnTo>
                  <a:pt x="57" y="171"/>
                </a:lnTo>
                <a:lnTo>
                  <a:pt x="57" y="173"/>
                </a:lnTo>
                <a:lnTo>
                  <a:pt x="57" y="171"/>
                </a:lnTo>
                <a:lnTo>
                  <a:pt x="65" y="158"/>
                </a:lnTo>
                <a:lnTo>
                  <a:pt x="72" y="146"/>
                </a:lnTo>
                <a:lnTo>
                  <a:pt x="103" y="108"/>
                </a:lnTo>
                <a:lnTo>
                  <a:pt x="114" y="97"/>
                </a:lnTo>
                <a:lnTo>
                  <a:pt x="139" y="76"/>
                </a:lnTo>
                <a:lnTo>
                  <a:pt x="175" y="53"/>
                </a:lnTo>
                <a:lnTo>
                  <a:pt x="190" y="46"/>
                </a:lnTo>
                <a:lnTo>
                  <a:pt x="203" y="40"/>
                </a:lnTo>
                <a:lnTo>
                  <a:pt x="217" y="34"/>
                </a:lnTo>
                <a:lnTo>
                  <a:pt x="262" y="21"/>
                </a:lnTo>
                <a:lnTo>
                  <a:pt x="276" y="19"/>
                </a:lnTo>
                <a:lnTo>
                  <a:pt x="291" y="15"/>
                </a:lnTo>
                <a:lnTo>
                  <a:pt x="306" y="15"/>
                </a:lnTo>
                <a:lnTo>
                  <a:pt x="321" y="13"/>
                </a:lnTo>
                <a:lnTo>
                  <a:pt x="338" y="13"/>
                </a:lnTo>
                <a:lnTo>
                  <a:pt x="367" y="17"/>
                </a:lnTo>
                <a:lnTo>
                  <a:pt x="384" y="19"/>
                </a:lnTo>
                <a:lnTo>
                  <a:pt x="397" y="21"/>
                </a:lnTo>
                <a:lnTo>
                  <a:pt x="412" y="25"/>
                </a:lnTo>
                <a:lnTo>
                  <a:pt x="428" y="29"/>
                </a:lnTo>
                <a:lnTo>
                  <a:pt x="473" y="48"/>
                </a:lnTo>
                <a:lnTo>
                  <a:pt x="488" y="57"/>
                </a:lnTo>
                <a:lnTo>
                  <a:pt x="485" y="55"/>
                </a:lnTo>
                <a:lnTo>
                  <a:pt x="498" y="65"/>
                </a:lnTo>
                <a:lnTo>
                  <a:pt x="513" y="72"/>
                </a:lnTo>
                <a:lnTo>
                  <a:pt x="538" y="93"/>
                </a:lnTo>
                <a:lnTo>
                  <a:pt x="549" y="103"/>
                </a:lnTo>
                <a:lnTo>
                  <a:pt x="562" y="114"/>
                </a:lnTo>
                <a:lnTo>
                  <a:pt x="572" y="127"/>
                </a:lnTo>
                <a:lnTo>
                  <a:pt x="581" y="139"/>
                </a:lnTo>
                <a:lnTo>
                  <a:pt x="591" y="152"/>
                </a:lnTo>
                <a:lnTo>
                  <a:pt x="597" y="162"/>
                </a:lnTo>
                <a:lnTo>
                  <a:pt x="604" y="177"/>
                </a:lnTo>
                <a:lnTo>
                  <a:pt x="612" y="190"/>
                </a:lnTo>
                <a:lnTo>
                  <a:pt x="619" y="205"/>
                </a:lnTo>
                <a:lnTo>
                  <a:pt x="623" y="220"/>
                </a:lnTo>
                <a:lnTo>
                  <a:pt x="629" y="234"/>
                </a:lnTo>
                <a:lnTo>
                  <a:pt x="638" y="264"/>
                </a:lnTo>
                <a:lnTo>
                  <a:pt x="642" y="291"/>
                </a:lnTo>
                <a:lnTo>
                  <a:pt x="644" y="308"/>
                </a:lnTo>
                <a:lnTo>
                  <a:pt x="644" y="355"/>
                </a:lnTo>
                <a:lnTo>
                  <a:pt x="642" y="369"/>
                </a:lnTo>
                <a:lnTo>
                  <a:pt x="640" y="384"/>
                </a:lnTo>
                <a:lnTo>
                  <a:pt x="635" y="399"/>
                </a:lnTo>
                <a:lnTo>
                  <a:pt x="633" y="414"/>
                </a:lnTo>
                <a:lnTo>
                  <a:pt x="627" y="431"/>
                </a:lnTo>
                <a:lnTo>
                  <a:pt x="623" y="445"/>
                </a:lnTo>
                <a:lnTo>
                  <a:pt x="616" y="460"/>
                </a:lnTo>
                <a:lnTo>
                  <a:pt x="608" y="475"/>
                </a:lnTo>
                <a:lnTo>
                  <a:pt x="602" y="490"/>
                </a:lnTo>
                <a:lnTo>
                  <a:pt x="614" y="49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Freeform 12"/>
          <p:cNvSpPr>
            <a:spLocks/>
          </p:cNvSpPr>
          <p:nvPr/>
        </p:nvSpPr>
        <p:spPr bwMode="auto">
          <a:xfrm>
            <a:off x="7689850" y="3552825"/>
            <a:ext cx="309563" cy="312738"/>
          </a:xfrm>
          <a:custGeom>
            <a:avLst/>
            <a:gdLst>
              <a:gd name="T0" fmla="*/ 2147483647 w 195"/>
              <a:gd name="T1" fmla="*/ 0 h 197"/>
              <a:gd name="T2" fmla="*/ 0 w 195"/>
              <a:gd name="T3" fmla="*/ 2147483647 h 197"/>
              <a:gd name="T4" fmla="*/ 2147483647 w 195"/>
              <a:gd name="T5" fmla="*/ 2147483647 h 197"/>
              <a:gd name="T6" fmla="*/ 2147483647 w 195"/>
              <a:gd name="T7" fmla="*/ 2147483647 h 197"/>
              <a:gd name="T8" fmla="*/ 2147483647 w 195"/>
              <a:gd name="T9" fmla="*/ 0 h 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5"/>
              <a:gd name="T16" fmla="*/ 0 h 197"/>
              <a:gd name="T17" fmla="*/ 195 w 195"/>
              <a:gd name="T18" fmla="*/ 197 h 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5" h="197">
                <a:moveTo>
                  <a:pt x="83" y="0"/>
                </a:moveTo>
                <a:lnTo>
                  <a:pt x="0" y="85"/>
                </a:lnTo>
                <a:lnTo>
                  <a:pt x="112" y="197"/>
                </a:lnTo>
                <a:lnTo>
                  <a:pt x="195" y="112"/>
                </a:lnTo>
                <a:lnTo>
                  <a:pt x="8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Freeform 13"/>
          <p:cNvSpPr>
            <a:spLocks/>
          </p:cNvSpPr>
          <p:nvPr/>
        </p:nvSpPr>
        <p:spPr bwMode="auto">
          <a:xfrm>
            <a:off x="7677150" y="3540125"/>
            <a:ext cx="334963" cy="338138"/>
          </a:xfrm>
          <a:custGeom>
            <a:avLst/>
            <a:gdLst>
              <a:gd name="T0" fmla="*/ 2147483647 w 211"/>
              <a:gd name="T1" fmla="*/ 0 h 213"/>
              <a:gd name="T2" fmla="*/ 0 w 211"/>
              <a:gd name="T3" fmla="*/ 2147483647 h 213"/>
              <a:gd name="T4" fmla="*/ 2147483647 w 211"/>
              <a:gd name="T5" fmla="*/ 2147483647 h 213"/>
              <a:gd name="T6" fmla="*/ 2147483647 w 211"/>
              <a:gd name="T7" fmla="*/ 2147483647 h 213"/>
              <a:gd name="T8" fmla="*/ 2147483647 w 211"/>
              <a:gd name="T9" fmla="*/ 0 h 213"/>
              <a:gd name="T10" fmla="*/ 2147483647 w 211"/>
              <a:gd name="T11" fmla="*/ 2147483647 h 213"/>
              <a:gd name="T12" fmla="*/ 2147483647 w 211"/>
              <a:gd name="T13" fmla="*/ 2147483647 h 213"/>
              <a:gd name="T14" fmla="*/ 2147483647 w 211"/>
              <a:gd name="T15" fmla="*/ 2147483647 h 213"/>
              <a:gd name="T16" fmla="*/ 2147483647 w 211"/>
              <a:gd name="T17" fmla="*/ 2147483647 h 213"/>
              <a:gd name="T18" fmla="*/ 2147483647 w 211"/>
              <a:gd name="T19" fmla="*/ 2147483647 h 213"/>
              <a:gd name="T20" fmla="*/ 2147483647 w 211"/>
              <a:gd name="T21" fmla="*/ 2147483647 h 213"/>
              <a:gd name="T22" fmla="*/ 2147483647 w 211"/>
              <a:gd name="T23" fmla="*/ 2147483647 h 213"/>
              <a:gd name="T24" fmla="*/ 2147483647 w 211"/>
              <a:gd name="T25" fmla="*/ 2147483647 h 213"/>
              <a:gd name="T26" fmla="*/ 2147483647 w 211"/>
              <a:gd name="T27" fmla="*/ 2147483647 h 213"/>
              <a:gd name="T28" fmla="*/ 2147483647 w 211"/>
              <a:gd name="T29" fmla="*/ 0 h 21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11"/>
              <a:gd name="T46" fmla="*/ 0 h 213"/>
              <a:gd name="T47" fmla="*/ 211 w 211"/>
              <a:gd name="T48" fmla="*/ 213 h 21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11" h="213">
                <a:moveTo>
                  <a:pt x="91" y="0"/>
                </a:moveTo>
                <a:lnTo>
                  <a:pt x="0" y="93"/>
                </a:lnTo>
                <a:lnTo>
                  <a:pt x="120" y="213"/>
                </a:lnTo>
                <a:lnTo>
                  <a:pt x="211" y="120"/>
                </a:lnTo>
                <a:lnTo>
                  <a:pt x="91" y="0"/>
                </a:lnTo>
                <a:lnTo>
                  <a:pt x="86" y="13"/>
                </a:lnTo>
                <a:lnTo>
                  <a:pt x="198" y="125"/>
                </a:lnTo>
                <a:lnTo>
                  <a:pt x="198" y="116"/>
                </a:lnTo>
                <a:lnTo>
                  <a:pt x="116" y="201"/>
                </a:lnTo>
                <a:lnTo>
                  <a:pt x="124" y="201"/>
                </a:lnTo>
                <a:lnTo>
                  <a:pt x="12" y="89"/>
                </a:lnTo>
                <a:lnTo>
                  <a:pt x="12" y="97"/>
                </a:lnTo>
                <a:lnTo>
                  <a:pt x="95" y="13"/>
                </a:lnTo>
                <a:lnTo>
                  <a:pt x="86" y="13"/>
                </a:lnTo>
                <a:lnTo>
                  <a:pt x="9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Freeform 14"/>
          <p:cNvSpPr>
            <a:spLocks/>
          </p:cNvSpPr>
          <p:nvPr/>
        </p:nvSpPr>
        <p:spPr bwMode="auto">
          <a:xfrm>
            <a:off x="7734300" y="2798763"/>
            <a:ext cx="1022350" cy="1022350"/>
          </a:xfrm>
          <a:custGeom>
            <a:avLst/>
            <a:gdLst>
              <a:gd name="T0" fmla="*/ 2147483647 w 644"/>
              <a:gd name="T1" fmla="*/ 2147483647 h 644"/>
              <a:gd name="T2" fmla="*/ 2147483647 w 644"/>
              <a:gd name="T3" fmla="*/ 2147483647 h 644"/>
              <a:gd name="T4" fmla="*/ 2147483647 w 644"/>
              <a:gd name="T5" fmla="*/ 2147483647 h 644"/>
              <a:gd name="T6" fmla="*/ 2147483647 w 644"/>
              <a:gd name="T7" fmla="*/ 2147483647 h 644"/>
              <a:gd name="T8" fmla="*/ 2147483647 w 644"/>
              <a:gd name="T9" fmla="*/ 2147483647 h 644"/>
              <a:gd name="T10" fmla="*/ 2147483647 w 644"/>
              <a:gd name="T11" fmla="*/ 2147483647 h 644"/>
              <a:gd name="T12" fmla="*/ 2147483647 w 644"/>
              <a:gd name="T13" fmla="*/ 2147483647 h 644"/>
              <a:gd name="T14" fmla="*/ 0 w 644"/>
              <a:gd name="T15" fmla="*/ 2147483647 h 644"/>
              <a:gd name="T16" fmla="*/ 2147483647 w 644"/>
              <a:gd name="T17" fmla="*/ 2147483647 h 644"/>
              <a:gd name="T18" fmla="*/ 2147483647 w 644"/>
              <a:gd name="T19" fmla="*/ 2147483647 h 644"/>
              <a:gd name="T20" fmla="*/ 2147483647 w 644"/>
              <a:gd name="T21" fmla="*/ 2147483647 h 644"/>
              <a:gd name="T22" fmla="*/ 2147483647 w 644"/>
              <a:gd name="T23" fmla="*/ 2147483647 h 644"/>
              <a:gd name="T24" fmla="*/ 2147483647 w 644"/>
              <a:gd name="T25" fmla="*/ 2147483647 h 644"/>
              <a:gd name="T26" fmla="*/ 2147483647 w 644"/>
              <a:gd name="T27" fmla="*/ 2147483647 h 644"/>
              <a:gd name="T28" fmla="*/ 2147483647 w 644"/>
              <a:gd name="T29" fmla="*/ 2147483647 h 644"/>
              <a:gd name="T30" fmla="*/ 2147483647 w 644"/>
              <a:gd name="T31" fmla="*/ 2147483647 h 644"/>
              <a:gd name="T32" fmla="*/ 2147483647 w 644"/>
              <a:gd name="T33" fmla="*/ 2147483647 h 644"/>
              <a:gd name="T34" fmla="*/ 2147483647 w 644"/>
              <a:gd name="T35" fmla="*/ 2147483647 h 644"/>
              <a:gd name="T36" fmla="*/ 2147483647 w 644"/>
              <a:gd name="T37" fmla="*/ 2147483647 h 644"/>
              <a:gd name="T38" fmla="*/ 2147483647 w 644"/>
              <a:gd name="T39" fmla="*/ 2147483647 h 644"/>
              <a:gd name="T40" fmla="*/ 2147483647 w 644"/>
              <a:gd name="T41" fmla="*/ 2147483647 h 644"/>
              <a:gd name="T42" fmla="*/ 2147483647 w 644"/>
              <a:gd name="T43" fmla="*/ 2147483647 h 644"/>
              <a:gd name="T44" fmla="*/ 2147483647 w 644"/>
              <a:gd name="T45" fmla="*/ 2147483647 h 644"/>
              <a:gd name="T46" fmla="*/ 2147483647 w 644"/>
              <a:gd name="T47" fmla="*/ 2147483647 h 644"/>
              <a:gd name="T48" fmla="*/ 2147483647 w 644"/>
              <a:gd name="T49" fmla="*/ 2147483647 h 644"/>
              <a:gd name="T50" fmla="*/ 2147483647 w 644"/>
              <a:gd name="T51" fmla="*/ 2147483647 h 644"/>
              <a:gd name="T52" fmla="*/ 2147483647 w 644"/>
              <a:gd name="T53" fmla="*/ 2147483647 h 644"/>
              <a:gd name="T54" fmla="*/ 2147483647 w 644"/>
              <a:gd name="T55" fmla="*/ 2147483647 h 644"/>
              <a:gd name="T56" fmla="*/ 2147483647 w 644"/>
              <a:gd name="T57" fmla="*/ 2147483647 h 644"/>
              <a:gd name="T58" fmla="*/ 2147483647 w 644"/>
              <a:gd name="T59" fmla="*/ 2147483647 h 644"/>
              <a:gd name="T60" fmla="*/ 2147483647 w 644"/>
              <a:gd name="T61" fmla="*/ 2147483647 h 644"/>
              <a:gd name="T62" fmla="*/ 2147483647 w 644"/>
              <a:gd name="T63" fmla="*/ 2147483647 h 644"/>
              <a:gd name="T64" fmla="*/ 2147483647 w 644"/>
              <a:gd name="T65" fmla="*/ 2147483647 h 644"/>
              <a:gd name="T66" fmla="*/ 2147483647 w 644"/>
              <a:gd name="T67" fmla="*/ 2147483647 h 644"/>
              <a:gd name="T68" fmla="*/ 2147483647 w 644"/>
              <a:gd name="T69" fmla="*/ 2147483647 h 644"/>
              <a:gd name="T70" fmla="*/ 2147483647 w 644"/>
              <a:gd name="T71" fmla="*/ 2147483647 h 644"/>
              <a:gd name="T72" fmla="*/ 2147483647 w 644"/>
              <a:gd name="T73" fmla="*/ 2147483647 h 644"/>
              <a:gd name="T74" fmla="*/ 2147483647 w 644"/>
              <a:gd name="T75" fmla="*/ 2147483647 h 644"/>
              <a:gd name="T76" fmla="*/ 2147483647 w 644"/>
              <a:gd name="T77" fmla="*/ 2147483647 h 644"/>
              <a:gd name="T78" fmla="*/ 2147483647 w 644"/>
              <a:gd name="T79" fmla="*/ 2147483647 h 644"/>
              <a:gd name="T80" fmla="*/ 2147483647 w 644"/>
              <a:gd name="T81" fmla="*/ 2147483647 h 644"/>
              <a:gd name="T82" fmla="*/ 2147483647 w 644"/>
              <a:gd name="T83" fmla="*/ 2147483647 h 644"/>
              <a:gd name="T84" fmla="*/ 2147483647 w 644"/>
              <a:gd name="T85" fmla="*/ 2147483647 h 644"/>
              <a:gd name="T86" fmla="*/ 2147483647 w 644"/>
              <a:gd name="T87" fmla="*/ 2147483647 h 644"/>
              <a:gd name="T88" fmla="*/ 2147483647 w 644"/>
              <a:gd name="T89" fmla="*/ 2147483647 h 644"/>
              <a:gd name="T90" fmla="*/ 2147483647 w 644"/>
              <a:gd name="T91" fmla="*/ 2147483647 h 644"/>
              <a:gd name="T92" fmla="*/ 2147483647 w 644"/>
              <a:gd name="T93" fmla="*/ 2147483647 h 644"/>
              <a:gd name="T94" fmla="*/ 2147483647 w 644"/>
              <a:gd name="T95" fmla="*/ 2147483647 h 644"/>
              <a:gd name="T96" fmla="*/ 2147483647 w 644"/>
              <a:gd name="T97" fmla="*/ 2147483647 h 644"/>
              <a:gd name="T98" fmla="*/ 2147483647 w 644"/>
              <a:gd name="T99" fmla="*/ 0 h 644"/>
              <a:gd name="T100" fmla="*/ 2147483647 w 644"/>
              <a:gd name="T101" fmla="*/ 2147483647 h 644"/>
              <a:gd name="T102" fmla="*/ 2147483647 w 644"/>
              <a:gd name="T103" fmla="*/ 2147483647 h 644"/>
              <a:gd name="T104" fmla="*/ 2147483647 w 644"/>
              <a:gd name="T105" fmla="*/ 2147483647 h 644"/>
              <a:gd name="T106" fmla="*/ 2147483647 w 644"/>
              <a:gd name="T107" fmla="*/ 2147483647 h 644"/>
              <a:gd name="T108" fmla="*/ 2147483647 w 644"/>
              <a:gd name="T109" fmla="*/ 2147483647 h 644"/>
              <a:gd name="T110" fmla="*/ 2147483647 w 644"/>
              <a:gd name="T111" fmla="*/ 2147483647 h 644"/>
              <a:gd name="T112" fmla="*/ 2147483647 w 644"/>
              <a:gd name="T113" fmla="*/ 2147483647 h 64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44"/>
              <a:gd name="T172" fmla="*/ 0 h 644"/>
              <a:gd name="T173" fmla="*/ 644 w 644"/>
              <a:gd name="T174" fmla="*/ 644 h 64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44" h="644">
                <a:moveTo>
                  <a:pt x="93" y="95"/>
                </a:moveTo>
                <a:lnTo>
                  <a:pt x="72" y="119"/>
                </a:lnTo>
                <a:lnTo>
                  <a:pt x="53" y="146"/>
                </a:lnTo>
                <a:lnTo>
                  <a:pt x="36" y="173"/>
                </a:lnTo>
                <a:lnTo>
                  <a:pt x="23" y="201"/>
                </a:lnTo>
                <a:lnTo>
                  <a:pt x="12" y="230"/>
                </a:lnTo>
                <a:lnTo>
                  <a:pt x="6" y="260"/>
                </a:lnTo>
                <a:lnTo>
                  <a:pt x="0" y="323"/>
                </a:lnTo>
                <a:lnTo>
                  <a:pt x="6" y="385"/>
                </a:lnTo>
                <a:lnTo>
                  <a:pt x="12" y="414"/>
                </a:lnTo>
                <a:lnTo>
                  <a:pt x="23" y="444"/>
                </a:lnTo>
                <a:lnTo>
                  <a:pt x="36" y="471"/>
                </a:lnTo>
                <a:lnTo>
                  <a:pt x="53" y="499"/>
                </a:lnTo>
                <a:lnTo>
                  <a:pt x="72" y="526"/>
                </a:lnTo>
                <a:lnTo>
                  <a:pt x="93" y="549"/>
                </a:lnTo>
                <a:lnTo>
                  <a:pt x="118" y="573"/>
                </a:lnTo>
                <a:lnTo>
                  <a:pt x="143" y="592"/>
                </a:lnTo>
                <a:lnTo>
                  <a:pt x="171" y="606"/>
                </a:lnTo>
                <a:lnTo>
                  <a:pt x="200" y="621"/>
                </a:lnTo>
                <a:lnTo>
                  <a:pt x="230" y="632"/>
                </a:lnTo>
                <a:lnTo>
                  <a:pt x="259" y="638"/>
                </a:lnTo>
                <a:lnTo>
                  <a:pt x="321" y="644"/>
                </a:lnTo>
                <a:lnTo>
                  <a:pt x="384" y="638"/>
                </a:lnTo>
                <a:lnTo>
                  <a:pt x="414" y="632"/>
                </a:lnTo>
                <a:lnTo>
                  <a:pt x="443" y="621"/>
                </a:lnTo>
                <a:lnTo>
                  <a:pt x="471" y="606"/>
                </a:lnTo>
                <a:lnTo>
                  <a:pt x="498" y="592"/>
                </a:lnTo>
                <a:lnTo>
                  <a:pt x="526" y="573"/>
                </a:lnTo>
                <a:lnTo>
                  <a:pt x="549" y="549"/>
                </a:lnTo>
                <a:lnTo>
                  <a:pt x="572" y="526"/>
                </a:lnTo>
                <a:lnTo>
                  <a:pt x="591" y="499"/>
                </a:lnTo>
                <a:lnTo>
                  <a:pt x="606" y="471"/>
                </a:lnTo>
                <a:lnTo>
                  <a:pt x="621" y="444"/>
                </a:lnTo>
                <a:lnTo>
                  <a:pt x="631" y="414"/>
                </a:lnTo>
                <a:lnTo>
                  <a:pt x="637" y="385"/>
                </a:lnTo>
                <a:lnTo>
                  <a:pt x="644" y="323"/>
                </a:lnTo>
                <a:lnTo>
                  <a:pt x="637" y="260"/>
                </a:lnTo>
                <a:lnTo>
                  <a:pt x="631" y="230"/>
                </a:lnTo>
                <a:lnTo>
                  <a:pt x="621" y="201"/>
                </a:lnTo>
                <a:lnTo>
                  <a:pt x="606" y="173"/>
                </a:lnTo>
                <a:lnTo>
                  <a:pt x="591" y="146"/>
                </a:lnTo>
                <a:lnTo>
                  <a:pt x="572" y="119"/>
                </a:lnTo>
                <a:lnTo>
                  <a:pt x="549" y="95"/>
                </a:lnTo>
                <a:lnTo>
                  <a:pt x="526" y="72"/>
                </a:lnTo>
                <a:lnTo>
                  <a:pt x="498" y="53"/>
                </a:lnTo>
                <a:lnTo>
                  <a:pt x="471" y="38"/>
                </a:lnTo>
                <a:lnTo>
                  <a:pt x="443" y="23"/>
                </a:lnTo>
                <a:lnTo>
                  <a:pt x="414" y="13"/>
                </a:lnTo>
                <a:lnTo>
                  <a:pt x="384" y="7"/>
                </a:lnTo>
                <a:lnTo>
                  <a:pt x="321" y="0"/>
                </a:lnTo>
                <a:lnTo>
                  <a:pt x="259" y="7"/>
                </a:lnTo>
                <a:lnTo>
                  <a:pt x="230" y="13"/>
                </a:lnTo>
                <a:lnTo>
                  <a:pt x="200" y="23"/>
                </a:lnTo>
                <a:lnTo>
                  <a:pt x="171" y="38"/>
                </a:lnTo>
                <a:lnTo>
                  <a:pt x="143" y="53"/>
                </a:lnTo>
                <a:lnTo>
                  <a:pt x="118" y="72"/>
                </a:lnTo>
                <a:lnTo>
                  <a:pt x="93" y="9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Freeform 15"/>
          <p:cNvSpPr>
            <a:spLocks/>
          </p:cNvSpPr>
          <p:nvPr/>
        </p:nvSpPr>
        <p:spPr bwMode="auto">
          <a:xfrm>
            <a:off x="7723188" y="2789238"/>
            <a:ext cx="1042987" cy="1042987"/>
          </a:xfrm>
          <a:custGeom>
            <a:avLst/>
            <a:gdLst>
              <a:gd name="T0" fmla="*/ 2147483647 w 657"/>
              <a:gd name="T1" fmla="*/ 2147483647 h 657"/>
              <a:gd name="T2" fmla="*/ 2147483647 w 657"/>
              <a:gd name="T3" fmla="*/ 2147483647 h 657"/>
              <a:gd name="T4" fmla="*/ 2147483647 w 657"/>
              <a:gd name="T5" fmla="*/ 2147483647 h 657"/>
              <a:gd name="T6" fmla="*/ 0 w 657"/>
              <a:gd name="T7" fmla="*/ 2147483647 h 657"/>
              <a:gd name="T8" fmla="*/ 2147483647 w 657"/>
              <a:gd name="T9" fmla="*/ 2147483647 h 657"/>
              <a:gd name="T10" fmla="*/ 2147483647 w 657"/>
              <a:gd name="T11" fmla="*/ 2147483647 h 657"/>
              <a:gd name="T12" fmla="*/ 2147483647 w 657"/>
              <a:gd name="T13" fmla="*/ 2147483647 h 657"/>
              <a:gd name="T14" fmla="*/ 2147483647 w 657"/>
              <a:gd name="T15" fmla="*/ 2147483647 h 657"/>
              <a:gd name="T16" fmla="*/ 2147483647 w 657"/>
              <a:gd name="T17" fmla="*/ 2147483647 h 657"/>
              <a:gd name="T18" fmla="*/ 2147483647 w 657"/>
              <a:gd name="T19" fmla="*/ 2147483647 h 657"/>
              <a:gd name="T20" fmla="*/ 2147483647 w 657"/>
              <a:gd name="T21" fmla="*/ 2147483647 h 657"/>
              <a:gd name="T22" fmla="*/ 2147483647 w 657"/>
              <a:gd name="T23" fmla="*/ 2147483647 h 657"/>
              <a:gd name="T24" fmla="*/ 2147483647 w 657"/>
              <a:gd name="T25" fmla="*/ 2147483647 h 657"/>
              <a:gd name="T26" fmla="*/ 2147483647 w 657"/>
              <a:gd name="T27" fmla="*/ 2147483647 h 657"/>
              <a:gd name="T28" fmla="*/ 2147483647 w 657"/>
              <a:gd name="T29" fmla="*/ 2147483647 h 657"/>
              <a:gd name="T30" fmla="*/ 2147483647 w 657"/>
              <a:gd name="T31" fmla="*/ 2147483647 h 657"/>
              <a:gd name="T32" fmla="*/ 2147483647 w 657"/>
              <a:gd name="T33" fmla="*/ 2147483647 h 657"/>
              <a:gd name="T34" fmla="*/ 2147483647 w 657"/>
              <a:gd name="T35" fmla="*/ 2147483647 h 657"/>
              <a:gd name="T36" fmla="*/ 2147483647 w 657"/>
              <a:gd name="T37" fmla="*/ 2147483647 h 657"/>
              <a:gd name="T38" fmla="*/ 2147483647 w 657"/>
              <a:gd name="T39" fmla="*/ 2147483647 h 657"/>
              <a:gd name="T40" fmla="*/ 2147483647 w 657"/>
              <a:gd name="T41" fmla="*/ 2147483647 h 657"/>
              <a:gd name="T42" fmla="*/ 2147483647 w 657"/>
              <a:gd name="T43" fmla="*/ 2147483647 h 657"/>
              <a:gd name="T44" fmla="*/ 2147483647 w 657"/>
              <a:gd name="T45" fmla="*/ 2147483647 h 657"/>
              <a:gd name="T46" fmla="*/ 2147483647 w 657"/>
              <a:gd name="T47" fmla="*/ 0 h 657"/>
              <a:gd name="T48" fmla="*/ 2147483647 w 657"/>
              <a:gd name="T49" fmla="*/ 2147483647 h 657"/>
              <a:gd name="T50" fmla="*/ 2147483647 w 657"/>
              <a:gd name="T51" fmla="*/ 2147483647 h 657"/>
              <a:gd name="T52" fmla="*/ 2147483647 w 657"/>
              <a:gd name="T53" fmla="*/ 2147483647 h 657"/>
              <a:gd name="T54" fmla="*/ 2147483647 w 657"/>
              <a:gd name="T55" fmla="*/ 2147483647 h 657"/>
              <a:gd name="T56" fmla="*/ 2147483647 w 657"/>
              <a:gd name="T57" fmla="*/ 2147483647 h 657"/>
              <a:gd name="T58" fmla="*/ 2147483647 w 657"/>
              <a:gd name="T59" fmla="*/ 2147483647 h 657"/>
              <a:gd name="T60" fmla="*/ 2147483647 w 657"/>
              <a:gd name="T61" fmla="*/ 2147483647 h 657"/>
              <a:gd name="T62" fmla="*/ 2147483647 w 657"/>
              <a:gd name="T63" fmla="*/ 2147483647 h 657"/>
              <a:gd name="T64" fmla="*/ 2147483647 w 657"/>
              <a:gd name="T65" fmla="*/ 2147483647 h 657"/>
              <a:gd name="T66" fmla="*/ 2147483647 w 657"/>
              <a:gd name="T67" fmla="*/ 2147483647 h 657"/>
              <a:gd name="T68" fmla="*/ 2147483647 w 657"/>
              <a:gd name="T69" fmla="*/ 2147483647 h 657"/>
              <a:gd name="T70" fmla="*/ 2147483647 w 657"/>
              <a:gd name="T71" fmla="*/ 2147483647 h 657"/>
              <a:gd name="T72" fmla="*/ 2147483647 w 657"/>
              <a:gd name="T73" fmla="*/ 2147483647 h 657"/>
              <a:gd name="T74" fmla="*/ 2147483647 w 657"/>
              <a:gd name="T75" fmla="*/ 2147483647 h 657"/>
              <a:gd name="T76" fmla="*/ 2147483647 w 657"/>
              <a:gd name="T77" fmla="*/ 2147483647 h 657"/>
              <a:gd name="T78" fmla="*/ 2147483647 w 657"/>
              <a:gd name="T79" fmla="*/ 2147483647 h 657"/>
              <a:gd name="T80" fmla="*/ 2147483647 w 657"/>
              <a:gd name="T81" fmla="*/ 2147483647 h 657"/>
              <a:gd name="T82" fmla="*/ 2147483647 w 657"/>
              <a:gd name="T83" fmla="*/ 2147483647 h 657"/>
              <a:gd name="T84" fmla="*/ 2147483647 w 657"/>
              <a:gd name="T85" fmla="*/ 2147483647 h 657"/>
              <a:gd name="T86" fmla="*/ 2147483647 w 657"/>
              <a:gd name="T87" fmla="*/ 2147483647 h 657"/>
              <a:gd name="T88" fmla="*/ 2147483647 w 657"/>
              <a:gd name="T89" fmla="*/ 2147483647 h 657"/>
              <a:gd name="T90" fmla="*/ 2147483647 w 657"/>
              <a:gd name="T91" fmla="*/ 2147483647 h 657"/>
              <a:gd name="T92" fmla="*/ 2147483647 w 657"/>
              <a:gd name="T93" fmla="*/ 2147483647 h 657"/>
              <a:gd name="T94" fmla="*/ 2147483647 w 657"/>
              <a:gd name="T95" fmla="*/ 2147483647 h 657"/>
              <a:gd name="T96" fmla="*/ 2147483647 w 657"/>
              <a:gd name="T97" fmla="*/ 2147483647 h 657"/>
              <a:gd name="T98" fmla="*/ 2147483647 w 657"/>
              <a:gd name="T99" fmla="*/ 2147483647 h 657"/>
              <a:gd name="T100" fmla="*/ 2147483647 w 657"/>
              <a:gd name="T101" fmla="*/ 2147483647 h 657"/>
              <a:gd name="T102" fmla="*/ 2147483647 w 657"/>
              <a:gd name="T103" fmla="*/ 2147483647 h 657"/>
              <a:gd name="T104" fmla="*/ 2147483647 w 657"/>
              <a:gd name="T105" fmla="*/ 2147483647 h 657"/>
              <a:gd name="T106" fmla="*/ 2147483647 w 657"/>
              <a:gd name="T107" fmla="*/ 2147483647 h 657"/>
              <a:gd name="T108" fmla="*/ 2147483647 w 657"/>
              <a:gd name="T109" fmla="*/ 2147483647 h 657"/>
              <a:gd name="T110" fmla="*/ 2147483647 w 657"/>
              <a:gd name="T111" fmla="*/ 2147483647 h 657"/>
              <a:gd name="T112" fmla="*/ 2147483647 w 657"/>
              <a:gd name="T113" fmla="*/ 2147483647 h 65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57"/>
              <a:gd name="T172" fmla="*/ 0 h 657"/>
              <a:gd name="T173" fmla="*/ 657 w 657"/>
              <a:gd name="T174" fmla="*/ 657 h 65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57" h="657">
                <a:moveTo>
                  <a:pt x="95" y="97"/>
                </a:moveTo>
                <a:lnTo>
                  <a:pt x="83" y="108"/>
                </a:lnTo>
                <a:lnTo>
                  <a:pt x="72" y="120"/>
                </a:lnTo>
                <a:lnTo>
                  <a:pt x="64" y="133"/>
                </a:lnTo>
                <a:lnTo>
                  <a:pt x="53" y="148"/>
                </a:lnTo>
                <a:lnTo>
                  <a:pt x="43" y="160"/>
                </a:lnTo>
                <a:lnTo>
                  <a:pt x="36" y="175"/>
                </a:lnTo>
                <a:lnTo>
                  <a:pt x="17" y="220"/>
                </a:lnTo>
                <a:lnTo>
                  <a:pt x="5" y="264"/>
                </a:lnTo>
                <a:lnTo>
                  <a:pt x="2" y="281"/>
                </a:lnTo>
                <a:lnTo>
                  <a:pt x="0" y="298"/>
                </a:lnTo>
                <a:lnTo>
                  <a:pt x="0" y="359"/>
                </a:lnTo>
                <a:lnTo>
                  <a:pt x="5" y="391"/>
                </a:lnTo>
                <a:lnTo>
                  <a:pt x="9" y="407"/>
                </a:lnTo>
                <a:lnTo>
                  <a:pt x="17" y="437"/>
                </a:lnTo>
                <a:lnTo>
                  <a:pt x="24" y="452"/>
                </a:lnTo>
                <a:lnTo>
                  <a:pt x="30" y="465"/>
                </a:lnTo>
                <a:lnTo>
                  <a:pt x="43" y="494"/>
                </a:lnTo>
                <a:lnTo>
                  <a:pt x="53" y="509"/>
                </a:lnTo>
                <a:lnTo>
                  <a:pt x="64" y="522"/>
                </a:lnTo>
                <a:lnTo>
                  <a:pt x="72" y="534"/>
                </a:lnTo>
                <a:lnTo>
                  <a:pt x="83" y="547"/>
                </a:lnTo>
                <a:lnTo>
                  <a:pt x="106" y="570"/>
                </a:lnTo>
                <a:lnTo>
                  <a:pt x="119" y="581"/>
                </a:lnTo>
                <a:lnTo>
                  <a:pt x="133" y="591"/>
                </a:lnTo>
                <a:lnTo>
                  <a:pt x="159" y="610"/>
                </a:lnTo>
                <a:lnTo>
                  <a:pt x="190" y="627"/>
                </a:lnTo>
                <a:lnTo>
                  <a:pt x="205" y="633"/>
                </a:lnTo>
                <a:lnTo>
                  <a:pt x="218" y="638"/>
                </a:lnTo>
                <a:lnTo>
                  <a:pt x="235" y="642"/>
                </a:lnTo>
                <a:lnTo>
                  <a:pt x="264" y="650"/>
                </a:lnTo>
                <a:lnTo>
                  <a:pt x="296" y="655"/>
                </a:lnTo>
                <a:lnTo>
                  <a:pt x="313" y="657"/>
                </a:lnTo>
                <a:lnTo>
                  <a:pt x="342" y="657"/>
                </a:lnTo>
                <a:lnTo>
                  <a:pt x="359" y="655"/>
                </a:lnTo>
                <a:lnTo>
                  <a:pt x="391" y="650"/>
                </a:lnTo>
                <a:lnTo>
                  <a:pt x="406" y="646"/>
                </a:lnTo>
                <a:lnTo>
                  <a:pt x="423" y="642"/>
                </a:lnTo>
                <a:lnTo>
                  <a:pt x="452" y="633"/>
                </a:lnTo>
                <a:lnTo>
                  <a:pt x="465" y="627"/>
                </a:lnTo>
                <a:lnTo>
                  <a:pt x="497" y="610"/>
                </a:lnTo>
                <a:lnTo>
                  <a:pt x="522" y="591"/>
                </a:lnTo>
                <a:lnTo>
                  <a:pt x="560" y="560"/>
                </a:lnTo>
                <a:lnTo>
                  <a:pt x="592" y="522"/>
                </a:lnTo>
                <a:lnTo>
                  <a:pt x="611" y="496"/>
                </a:lnTo>
                <a:lnTo>
                  <a:pt x="628" y="465"/>
                </a:lnTo>
                <a:lnTo>
                  <a:pt x="634" y="452"/>
                </a:lnTo>
                <a:lnTo>
                  <a:pt x="647" y="407"/>
                </a:lnTo>
                <a:lnTo>
                  <a:pt x="651" y="391"/>
                </a:lnTo>
                <a:lnTo>
                  <a:pt x="657" y="344"/>
                </a:lnTo>
                <a:lnTo>
                  <a:pt x="657" y="312"/>
                </a:lnTo>
                <a:lnTo>
                  <a:pt x="655" y="298"/>
                </a:lnTo>
                <a:lnTo>
                  <a:pt x="653" y="281"/>
                </a:lnTo>
                <a:lnTo>
                  <a:pt x="651" y="264"/>
                </a:lnTo>
                <a:lnTo>
                  <a:pt x="634" y="205"/>
                </a:lnTo>
                <a:lnTo>
                  <a:pt x="628" y="190"/>
                </a:lnTo>
                <a:lnTo>
                  <a:pt x="619" y="173"/>
                </a:lnTo>
                <a:lnTo>
                  <a:pt x="602" y="148"/>
                </a:lnTo>
                <a:lnTo>
                  <a:pt x="592" y="133"/>
                </a:lnTo>
                <a:lnTo>
                  <a:pt x="571" y="108"/>
                </a:lnTo>
                <a:lnTo>
                  <a:pt x="547" y="84"/>
                </a:lnTo>
                <a:lnTo>
                  <a:pt x="522" y="63"/>
                </a:lnTo>
                <a:lnTo>
                  <a:pt x="497" y="44"/>
                </a:lnTo>
                <a:lnTo>
                  <a:pt x="480" y="36"/>
                </a:lnTo>
                <a:lnTo>
                  <a:pt x="465" y="29"/>
                </a:lnTo>
                <a:lnTo>
                  <a:pt x="452" y="23"/>
                </a:lnTo>
                <a:lnTo>
                  <a:pt x="437" y="17"/>
                </a:lnTo>
                <a:lnTo>
                  <a:pt x="423" y="13"/>
                </a:lnTo>
                <a:lnTo>
                  <a:pt x="406" y="8"/>
                </a:lnTo>
                <a:lnTo>
                  <a:pt x="391" y="6"/>
                </a:lnTo>
                <a:lnTo>
                  <a:pt x="376" y="2"/>
                </a:lnTo>
                <a:lnTo>
                  <a:pt x="359" y="0"/>
                </a:lnTo>
                <a:lnTo>
                  <a:pt x="296" y="0"/>
                </a:lnTo>
                <a:lnTo>
                  <a:pt x="279" y="2"/>
                </a:lnTo>
                <a:lnTo>
                  <a:pt x="264" y="6"/>
                </a:lnTo>
                <a:lnTo>
                  <a:pt x="250" y="8"/>
                </a:lnTo>
                <a:lnTo>
                  <a:pt x="235" y="13"/>
                </a:lnTo>
                <a:lnTo>
                  <a:pt x="218" y="17"/>
                </a:lnTo>
                <a:lnTo>
                  <a:pt x="205" y="23"/>
                </a:lnTo>
                <a:lnTo>
                  <a:pt x="176" y="36"/>
                </a:lnTo>
                <a:lnTo>
                  <a:pt x="159" y="44"/>
                </a:lnTo>
                <a:lnTo>
                  <a:pt x="133" y="63"/>
                </a:lnTo>
                <a:lnTo>
                  <a:pt x="119" y="74"/>
                </a:lnTo>
                <a:lnTo>
                  <a:pt x="106" y="84"/>
                </a:lnTo>
                <a:lnTo>
                  <a:pt x="95" y="97"/>
                </a:lnTo>
                <a:lnTo>
                  <a:pt x="104" y="105"/>
                </a:lnTo>
                <a:lnTo>
                  <a:pt x="114" y="93"/>
                </a:lnTo>
                <a:lnTo>
                  <a:pt x="127" y="82"/>
                </a:lnTo>
                <a:lnTo>
                  <a:pt x="142" y="72"/>
                </a:lnTo>
                <a:lnTo>
                  <a:pt x="167" y="57"/>
                </a:lnTo>
                <a:lnTo>
                  <a:pt x="180" y="48"/>
                </a:lnTo>
                <a:lnTo>
                  <a:pt x="209" y="36"/>
                </a:lnTo>
                <a:lnTo>
                  <a:pt x="222" y="29"/>
                </a:lnTo>
                <a:lnTo>
                  <a:pt x="239" y="25"/>
                </a:lnTo>
                <a:lnTo>
                  <a:pt x="254" y="21"/>
                </a:lnTo>
                <a:lnTo>
                  <a:pt x="269" y="19"/>
                </a:lnTo>
                <a:lnTo>
                  <a:pt x="283" y="15"/>
                </a:lnTo>
                <a:lnTo>
                  <a:pt x="296" y="13"/>
                </a:lnTo>
                <a:lnTo>
                  <a:pt x="359" y="13"/>
                </a:lnTo>
                <a:lnTo>
                  <a:pt x="372" y="15"/>
                </a:lnTo>
                <a:lnTo>
                  <a:pt x="387" y="19"/>
                </a:lnTo>
                <a:lnTo>
                  <a:pt x="402" y="21"/>
                </a:lnTo>
                <a:lnTo>
                  <a:pt x="418" y="25"/>
                </a:lnTo>
                <a:lnTo>
                  <a:pt x="433" y="29"/>
                </a:lnTo>
                <a:lnTo>
                  <a:pt x="448" y="36"/>
                </a:lnTo>
                <a:lnTo>
                  <a:pt x="461" y="42"/>
                </a:lnTo>
                <a:lnTo>
                  <a:pt x="475" y="48"/>
                </a:lnTo>
                <a:lnTo>
                  <a:pt x="488" y="57"/>
                </a:lnTo>
                <a:lnTo>
                  <a:pt x="514" y="72"/>
                </a:lnTo>
                <a:lnTo>
                  <a:pt x="539" y="93"/>
                </a:lnTo>
                <a:lnTo>
                  <a:pt x="562" y="116"/>
                </a:lnTo>
                <a:lnTo>
                  <a:pt x="583" y="141"/>
                </a:lnTo>
                <a:lnTo>
                  <a:pt x="590" y="156"/>
                </a:lnTo>
                <a:lnTo>
                  <a:pt x="606" y="182"/>
                </a:lnTo>
                <a:lnTo>
                  <a:pt x="615" y="194"/>
                </a:lnTo>
                <a:lnTo>
                  <a:pt x="621" y="209"/>
                </a:lnTo>
                <a:lnTo>
                  <a:pt x="638" y="268"/>
                </a:lnTo>
                <a:lnTo>
                  <a:pt x="640" y="281"/>
                </a:lnTo>
                <a:lnTo>
                  <a:pt x="642" y="298"/>
                </a:lnTo>
                <a:lnTo>
                  <a:pt x="644" y="312"/>
                </a:lnTo>
                <a:lnTo>
                  <a:pt x="644" y="344"/>
                </a:lnTo>
                <a:lnTo>
                  <a:pt x="638" y="386"/>
                </a:lnTo>
                <a:lnTo>
                  <a:pt x="634" y="403"/>
                </a:lnTo>
                <a:lnTo>
                  <a:pt x="621" y="448"/>
                </a:lnTo>
                <a:lnTo>
                  <a:pt x="615" y="460"/>
                </a:lnTo>
                <a:lnTo>
                  <a:pt x="598" y="488"/>
                </a:lnTo>
                <a:lnTo>
                  <a:pt x="583" y="513"/>
                </a:lnTo>
                <a:lnTo>
                  <a:pt x="552" y="551"/>
                </a:lnTo>
                <a:lnTo>
                  <a:pt x="514" y="583"/>
                </a:lnTo>
                <a:lnTo>
                  <a:pt x="488" y="598"/>
                </a:lnTo>
                <a:lnTo>
                  <a:pt x="461" y="614"/>
                </a:lnTo>
                <a:lnTo>
                  <a:pt x="448" y="621"/>
                </a:lnTo>
                <a:lnTo>
                  <a:pt x="418" y="629"/>
                </a:lnTo>
                <a:lnTo>
                  <a:pt x="402" y="633"/>
                </a:lnTo>
                <a:lnTo>
                  <a:pt x="387" y="638"/>
                </a:lnTo>
                <a:lnTo>
                  <a:pt x="359" y="642"/>
                </a:lnTo>
                <a:lnTo>
                  <a:pt x="342" y="644"/>
                </a:lnTo>
                <a:lnTo>
                  <a:pt x="313" y="644"/>
                </a:lnTo>
                <a:lnTo>
                  <a:pt x="296" y="642"/>
                </a:lnTo>
                <a:lnTo>
                  <a:pt x="269" y="638"/>
                </a:lnTo>
                <a:lnTo>
                  <a:pt x="239" y="629"/>
                </a:lnTo>
                <a:lnTo>
                  <a:pt x="222" y="625"/>
                </a:lnTo>
                <a:lnTo>
                  <a:pt x="209" y="621"/>
                </a:lnTo>
                <a:lnTo>
                  <a:pt x="195" y="614"/>
                </a:lnTo>
                <a:lnTo>
                  <a:pt x="167" y="598"/>
                </a:lnTo>
                <a:lnTo>
                  <a:pt x="142" y="583"/>
                </a:lnTo>
                <a:lnTo>
                  <a:pt x="127" y="572"/>
                </a:lnTo>
                <a:lnTo>
                  <a:pt x="114" y="562"/>
                </a:lnTo>
                <a:lnTo>
                  <a:pt x="91" y="538"/>
                </a:lnTo>
                <a:lnTo>
                  <a:pt x="81" y="526"/>
                </a:lnTo>
                <a:lnTo>
                  <a:pt x="72" y="513"/>
                </a:lnTo>
                <a:lnTo>
                  <a:pt x="62" y="500"/>
                </a:lnTo>
                <a:lnTo>
                  <a:pt x="55" y="490"/>
                </a:lnTo>
                <a:lnTo>
                  <a:pt x="43" y="460"/>
                </a:lnTo>
                <a:lnTo>
                  <a:pt x="36" y="448"/>
                </a:lnTo>
                <a:lnTo>
                  <a:pt x="30" y="433"/>
                </a:lnTo>
                <a:lnTo>
                  <a:pt x="21" y="403"/>
                </a:lnTo>
                <a:lnTo>
                  <a:pt x="17" y="386"/>
                </a:lnTo>
                <a:lnTo>
                  <a:pt x="13" y="359"/>
                </a:lnTo>
                <a:lnTo>
                  <a:pt x="13" y="298"/>
                </a:lnTo>
                <a:lnTo>
                  <a:pt x="15" y="281"/>
                </a:lnTo>
                <a:lnTo>
                  <a:pt x="17" y="268"/>
                </a:lnTo>
                <a:lnTo>
                  <a:pt x="30" y="224"/>
                </a:lnTo>
                <a:lnTo>
                  <a:pt x="49" y="179"/>
                </a:lnTo>
                <a:lnTo>
                  <a:pt x="55" y="169"/>
                </a:lnTo>
                <a:lnTo>
                  <a:pt x="62" y="156"/>
                </a:lnTo>
                <a:lnTo>
                  <a:pt x="72" y="141"/>
                </a:lnTo>
                <a:lnTo>
                  <a:pt x="81" y="129"/>
                </a:lnTo>
                <a:lnTo>
                  <a:pt x="91" y="116"/>
                </a:lnTo>
                <a:lnTo>
                  <a:pt x="104" y="105"/>
                </a:lnTo>
                <a:lnTo>
                  <a:pt x="95" y="9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Freeform 16"/>
          <p:cNvSpPr>
            <a:spLocks/>
          </p:cNvSpPr>
          <p:nvPr/>
        </p:nvSpPr>
        <p:spPr bwMode="auto">
          <a:xfrm>
            <a:off x="3114675" y="4640263"/>
            <a:ext cx="311150" cy="287337"/>
          </a:xfrm>
          <a:custGeom>
            <a:avLst/>
            <a:gdLst>
              <a:gd name="T0" fmla="*/ 2147483647 w 196"/>
              <a:gd name="T1" fmla="*/ 2147483647 h 181"/>
              <a:gd name="T2" fmla="*/ 2147483647 w 196"/>
              <a:gd name="T3" fmla="*/ 0 h 181"/>
              <a:gd name="T4" fmla="*/ 0 w 196"/>
              <a:gd name="T5" fmla="*/ 2147483647 h 181"/>
              <a:gd name="T6" fmla="*/ 2147483647 w 196"/>
              <a:gd name="T7" fmla="*/ 2147483647 h 181"/>
              <a:gd name="T8" fmla="*/ 2147483647 w 196"/>
              <a:gd name="T9" fmla="*/ 2147483647 h 1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6"/>
              <a:gd name="T16" fmla="*/ 0 h 181"/>
              <a:gd name="T17" fmla="*/ 196 w 196"/>
              <a:gd name="T18" fmla="*/ 181 h 1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6" h="181">
                <a:moveTo>
                  <a:pt x="196" y="101"/>
                </a:moveTo>
                <a:lnTo>
                  <a:pt x="137" y="0"/>
                </a:lnTo>
                <a:lnTo>
                  <a:pt x="0" y="78"/>
                </a:lnTo>
                <a:lnTo>
                  <a:pt x="61" y="181"/>
                </a:lnTo>
                <a:lnTo>
                  <a:pt x="196" y="10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Freeform 17"/>
          <p:cNvSpPr>
            <a:spLocks/>
          </p:cNvSpPr>
          <p:nvPr/>
        </p:nvSpPr>
        <p:spPr bwMode="auto">
          <a:xfrm>
            <a:off x="3100388" y="4625975"/>
            <a:ext cx="339725" cy="315913"/>
          </a:xfrm>
          <a:custGeom>
            <a:avLst/>
            <a:gdLst>
              <a:gd name="T0" fmla="*/ 2147483647 w 214"/>
              <a:gd name="T1" fmla="*/ 2147483647 h 199"/>
              <a:gd name="T2" fmla="*/ 2147483647 w 214"/>
              <a:gd name="T3" fmla="*/ 0 h 199"/>
              <a:gd name="T4" fmla="*/ 0 w 214"/>
              <a:gd name="T5" fmla="*/ 2147483647 h 199"/>
              <a:gd name="T6" fmla="*/ 2147483647 w 214"/>
              <a:gd name="T7" fmla="*/ 2147483647 h 199"/>
              <a:gd name="T8" fmla="*/ 2147483647 w 214"/>
              <a:gd name="T9" fmla="*/ 2147483647 h 199"/>
              <a:gd name="T10" fmla="*/ 2147483647 w 214"/>
              <a:gd name="T11" fmla="*/ 2147483647 h 199"/>
              <a:gd name="T12" fmla="*/ 2147483647 w 214"/>
              <a:gd name="T13" fmla="*/ 2147483647 h 199"/>
              <a:gd name="T14" fmla="*/ 2147483647 w 214"/>
              <a:gd name="T15" fmla="*/ 2147483647 h 199"/>
              <a:gd name="T16" fmla="*/ 2147483647 w 214"/>
              <a:gd name="T17" fmla="*/ 2147483647 h 199"/>
              <a:gd name="T18" fmla="*/ 2147483647 w 214"/>
              <a:gd name="T19" fmla="*/ 2147483647 h 199"/>
              <a:gd name="T20" fmla="*/ 2147483647 w 214"/>
              <a:gd name="T21" fmla="*/ 2147483647 h 199"/>
              <a:gd name="T22" fmla="*/ 2147483647 w 214"/>
              <a:gd name="T23" fmla="*/ 2147483647 h 199"/>
              <a:gd name="T24" fmla="*/ 2147483647 w 214"/>
              <a:gd name="T25" fmla="*/ 2147483647 h 199"/>
              <a:gd name="T26" fmla="*/ 2147483647 w 214"/>
              <a:gd name="T27" fmla="*/ 2147483647 h 199"/>
              <a:gd name="T28" fmla="*/ 2147483647 w 214"/>
              <a:gd name="T29" fmla="*/ 2147483647 h 19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14"/>
              <a:gd name="T46" fmla="*/ 0 h 199"/>
              <a:gd name="T47" fmla="*/ 214 w 214"/>
              <a:gd name="T48" fmla="*/ 199 h 19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14" h="199">
                <a:moveTo>
                  <a:pt x="214" y="112"/>
                </a:moveTo>
                <a:lnTo>
                  <a:pt x="148" y="0"/>
                </a:lnTo>
                <a:lnTo>
                  <a:pt x="0" y="85"/>
                </a:lnTo>
                <a:lnTo>
                  <a:pt x="68" y="199"/>
                </a:lnTo>
                <a:lnTo>
                  <a:pt x="214" y="112"/>
                </a:lnTo>
                <a:lnTo>
                  <a:pt x="201" y="104"/>
                </a:lnTo>
                <a:lnTo>
                  <a:pt x="66" y="184"/>
                </a:lnTo>
                <a:lnTo>
                  <a:pt x="77" y="186"/>
                </a:lnTo>
                <a:lnTo>
                  <a:pt x="15" y="83"/>
                </a:lnTo>
                <a:lnTo>
                  <a:pt x="11" y="93"/>
                </a:lnTo>
                <a:lnTo>
                  <a:pt x="148" y="15"/>
                </a:lnTo>
                <a:lnTo>
                  <a:pt x="140" y="13"/>
                </a:lnTo>
                <a:lnTo>
                  <a:pt x="199" y="114"/>
                </a:lnTo>
                <a:lnTo>
                  <a:pt x="201" y="104"/>
                </a:lnTo>
                <a:lnTo>
                  <a:pt x="214" y="1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Freeform 18"/>
          <p:cNvSpPr>
            <a:spLocks/>
          </p:cNvSpPr>
          <p:nvPr/>
        </p:nvSpPr>
        <p:spPr bwMode="auto">
          <a:xfrm>
            <a:off x="3044825" y="4764088"/>
            <a:ext cx="1022350" cy="1019175"/>
          </a:xfrm>
          <a:custGeom>
            <a:avLst/>
            <a:gdLst>
              <a:gd name="T0" fmla="*/ 2147483647 w 644"/>
              <a:gd name="T1" fmla="*/ 2147483647 h 642"/>
              <a:gd name="T2" fmla="*/ 2147483647 w 644"/>
              <a:gd name="T3" fmla="*/ 2147483647 h 642"/>
              <a:gd name="T4" fmla="*/ 2147483647 w 644"/>
              <a:gd name="T5" fmla="*/ 2147483647 h 642"/>
              <a:gd name="T6" fmla="*/ 2147483647 w 644"/>
              <a:gd name="T7" fmla="*/ 2147483647 h 642"/>
              <a:gd name="T8" fmla="*/ 2147483647 w 644"/>
              <a:gd name="T9" fmla="*/ 2147483647 h 642"/>
              <a:gd name="T10" fmla="*/ 2147483647 w 644"/>
              <a:gd name="T11" fmla="*/ 2147483647 h 642"/>
              <a:gd name="T12" fmla="*/ 2147483647 w 644"/>
              <a:gd name="T13" fmla="*/ 2147483647 h 642"/>
              <a:gd name="T14" fmla="*/ 2147483647 w 644"/>
              <a:gd name="T15" fmla="*/ 2147483647 h 642"/>
              <a:gd name="T16" fmla="*/ 2147483647 w 644"/>
              <a:gd name="T17" fmla="*/ 2147483647 h 642"/>
              <a:gd name="T18" fmla="*/ 2147483647 w 644"/>
              <a:gd name="T19" fmla="*/ 0 h 642"/>
              <a:gd name="T20" fmla="*/ 2147483647 w 644"/>
              <a:gd name="T21" fmla="*/ 2147483647 h 642"/>
              <a:gd name="T22" fmla="*/ 2147483647 w 644"/>
              <a:gd name="T23" fmla="*/ 2147483647 h 642"/>
              <a:gd name="T24" fmla="*/ 2147483647 w 644"/>
              <a:gd name="T25" fmla="*/ 2147483647 h 642"/>
              <a:gd name="T26" fmla="*/ 2147483647 w 644"/>
              <a:gd name="T27" fmla="*/ 2147483647 h 642"/>
              <a:gd name="T28" fmla="*/ 2147483647 w 644"/>
              <a:gd name="T29" fmla="*/ 2147483647 h 642"/>
              <a:gd name="T30" fmla="*/ 2147483647 w 644"/>
              <a:gd name="T31" fmla="*/ 2147483647 h 642"/>
              <a:gd name="T32" fmla="*/ 2147483647 w 644"/>
              <a:gd name="T33" fmla="*/ 2147483647 h 642"/>
              <a:gd name="T34" fmla="*/ 2147483647 w 644"/>
              <a:gd name="T35" fmla="*/ 2147483647 h 642"/>
              <a:gd name="T36" fmla="*/ 2147483647 w 644"/>
              <a:gd name="T37" fmla="*/ 2147483647 h 642"/>
              <a:gd name="T38" fmla="*/ 2147483647 w 644"/>
              <a:gd name="T39" fmla="*/ 2147483647 h 642"/>
              <a:gd name="T40" fmla="*/ 2147483647 w 644"/>
              <a:gd name="T41" fmla="*/ 2147483647 h 642"/>
              <a:gd name="T42" fmla="*/ 2147483647 w 644"/>
              <a:gd name="T43" fmla="*/ 2147483647 h 642"/>
              <a:gd name="T44" fmla="*/ 2147483647 w 644"/>
              <a:gd name="T45" fmla="*/ 2147483647 h 642"/>
              <a:gd name="T46" fmla="*/ 0 w 644"/>
              <a:gd name="T47" fmla="*/ 2147483647 h 642"/>
              <a:gd name="T48" fmla="*/ 2147483647 w 644"/>
              <a:gd name="T49" fmla="*/ 2147483647 h 642"/>
              <a:gd name="T50" fmla="*/ 2147483647 w 644"/>
              <a:gd name="T51" fmla="*/ 2147483647 h 642"/>
              <a:gd name="T52" fmla="*/ 2147483647 w 644"/>
              <a:gd name="T53" fmla="*/ 2147483647 h 642"/>
              <a:gd name="T54" fmla="*/ 2147483647 w 644"/>
              <a:gd name="T55" fmla="*/ 2147483647 h 642"/>
              <a:gd name="T56" fmla="*/ 2147483647 w 644"/>
              <a:gd name="T57" fmla="*/ 2147483647 h 642"/>
              <a:gd name="T58" fmla="*/ 2147483647 w 644"/>
              <a:gd name="T59" fmla="*/ 2147483647 h 642"/>
              <a:gd name="T60" fmla="*/ 2147483647 w 644"/>
              <a:gd name="T61" fmla="*/ 2147483647 h 642"/>
              <a:gd name="T62" fmla="*/ 2147483647 w 644"/>
              <a:gd name="T63" fmla="*/ 2147483647 h 642"/>
              <a:gd name="T64" fmla="*/ 2147483647 w 644"/>
              <a:gd name="T65" fmla="*/ 2147483647 h 642"/>
              <a:gd name="T66" fmla="*/ 2147483647 w 644"/>
              <a:gd name="T67" fmla="*/ 2147483647 h 642"/>
              <a:gd name="T68" fmla="*/ 2147483647 w 644"/>
              <a:gd name="T69" fmla="*/ 2147483647 h 642"/>
              <a:gd name="T70" fmla="*/ 2147483647 w 644"/>
              <a:gd name="T71" fmla="*/ 2147483647 h 642"/>
              <a:gd name="T72" fmla="*/ 2147483647 w 644"/>
              <a:gd name="T73" fmla="*/ 2147483647 h 642"/>
              <a:gd name="T74" fmla="*/ 2147483647 w 644"/>
              <a:gd name="T75" fmla="*/ 2147483647 h 642"/>
              <a:gd name="T76" fmla="*/ 2147483647 w 644"/>
              <a:gd name="T77" fmla="*/ 2147483647 h 642"/>
              <a:gd name="T78" fmla="*/ 2147483647 w 644"/>
              <a:gd name="T79" fmla="*/ 2147483647 h 642"/>
              <a:gd name="T80" fmla="*/ 2147483647 w 644"/>
              <a:gd name="T81" fmla="*/ 2147483647 h 642"/>
              <a:gd name="T82" fmla="*/ 2147483647 w 644"/>
              <a:gd name="T83" fmla="*/ 2147483647 h 642"/>
              <a:gd name="T84" fmla="*/ 2147483647 w 644"/>
              <a:gd name="T85" fmla="*/ 2147483647 h 642"/>
              <a:gd name="T86" fmla="*/ 2147483647 w 644"/>
              <a:gd name="T87" fmla="*/ 2147483647 h 642"/>
              <a:gd name="T88" fmla="*/ 2147483647 w 644"/>
              <a:gd name="T89" fmla="*/ 2147483647 h 642"/>
              <a:gd name="T90" fmla="*/ 2147483647 w 644"/>
              <a:gd name="T91" fmla="*/ 2147483647 h 642"/>
              <a:gd name="T92" fmla="*/ 2147483647 w 644"/>
              <a:gd name="T93" fmla="*/ 2147483647 h 642"/>
              <a:gd name="T94" fmla="*/ 2147483647 w 644"/>
              <a:gd name="T95" fmla="*/ 2147483647 h 642"/>
              <a:gd name="T96" fmla="*/ 2147483647 w 644"/>
              <a:gd name="T97" fmla="*/ 2147483647 h 642"/>
              <a:gd name="T98" fmla="*/ 2147483647 w 644"/>
              <a:gd name="T99" fmla="*/ 2147483647 h 642"/>
              <a:gd name="T100" fmla="*/ 2147483647 w 644"/>
              <a:gd name="T101" fmla="*/ 2147483647 h 642"/>
              <a:gd name="T102" fmla="*/ 2147483647 w 644"/>
              <a:gd name="T103" fmla="*/ 2147483647 h 642"/>
              <a:gd name="T104" fmla="*/ 2147483647 w 644"/>
              <a:gd name="T105" fmla="*/ 2147483647 h 642"/>
              <a:gd name="T106" fmla="*/ 2147483647 w 644"/>
              <a:gd name="T107" fmla="*/ 2147483647 h 642"/>
              <a:gd name="T108" fmla="*/ 2147483647 w 644"/>
              <a:gd name="T109" fmla="*/ 2147483647 h 642"/>
              <a:gd name="T110" fmla="*/ 2147483647 w 644"/>
              <a:gd name="T111" fmla="*/ 2147483647 h 642"/>
              <a:gd name="T112" fmla="*/ 2147483647 w 644"/>
              <a:gd name="T113" fmla="*/ 2147483647 h 642"/>
              <a:gd name="T114" fmla="*/ 2147483647 w 644"/>
              <a:gd name="T115" fmla="*/ 2147483647 h 64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44"/>
              <a:gd name="T175" fmla="*/ 0 h 642"/>
              <a:gd name="T176" fmla="*/ 644 w 644"/>
              <a:gd name="T177" fmla="*/ 642 h 64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44" h="642">
                <a:moveTo>
                  <a:pt x="599" y="160"/>
                </a:moveTo>
                <a:lnTo>
                  <a:pt x="582" y="133"/>
                </a:lnTo>
                <a:lnTo>
                  <a:pt x="561" y="107"/>
                </a:lnTo>
                <a:lnTo>
                  <a:pt x="538" y="84"/>
                </a:lnTo>
                <a:lnTo>
                  <a:pt x="515" y="65"/>
                </a:lnTo>
                <a:lnTo>
                  <a:pt x="489" y="46"/>
                </a:lnTo>
                <a:lnTo>
                  <a:pt x="462" y="31"/>
                </a:lnTo>
                <a:lnTo>
                  <a:pt x="435" y="19"/>
                </a:lnTo>
                <a:lnTo>
                  <a:pt x="405" y="10"/>
                </a:lnTo>
                <a:lnTo>
                  <a:pt x="344" y="0"/>
                </a:lnTo>
                <a:lnTo>
                  <a:pt x="280" y="2"/>
                </a:lnTo>
                <a:lnTo>
                  <a:pt x="251" y="6"/>
                </a:lnTo>
                <a:lnTo>
                  <a:pt x="219" y="15"/>
                </a:lnTo>
                <a:lnTo>
                  <a:pt x="190" y="27"/>
                </a:lnTo>
                <a:lnTo>
                  <a:pt x="160" y="42"/>
                </a:lnTo>
                <a:lnTo>
                  <a:pt x="133" y="59"/>
                </a:lnTo>
                <a:lnTo>
                  <a:pt x="107" y="80"/>
                </a:lnTo>
                <a:lnTo>
                  <a:pt x="84" y="103"/>
                </a:lnTo>
                <a:lnTo>
                  <a:pt x="65" y="126"/>
                </a:lnTo>
                <a:lnTo>
                  <a:pt x="46" y="152"/>
                </a:lnTo>
                <a:lnTo>
                  <a:pt x="31" y="179"/>
                </a:lnTo>
                <a:lnTo>
                  <a:pt x="19" y="207"/>
                </a:lnTo>
                <a:lnTo>
                  <a:pt x="10" y="236"/>
                </a:lnTo>
                <a:lnTo>
                  <a:pt x="0" y="298"/>
                </a:lnTo>
                <a:lnTo>
                  <a:pt x="2" y="361"/>
                </a:lnTo>
                <a:lnTo>
                  <a:pt x="6" y="390"/>
                </a:lnTo>
                <a:lnTo>
                  <a:pt x="14" y="422"/>
                </a:lnTo>
                <a:lnTo>
                  <a:pt x="27" y="452"/>
                </a:lnTo>
                <a:lnTo>
                  <a:pt x="42" y="481"/>
                </a:lnTo>
                <a:lnTo>
                  <a:pt x="59" y="509"/>
                </a:lnTo>
                <a:lnTo>
                  <a:pt x="80" y="534"/>
                </a:lnTo>
                <a:lnTo>
                  <a:pt x="103" y="557"/>
                </a:lnTo>
                <a:lnTo>
                  <a:pt x="126" y="576"/>
                </a:lnTo>
                <a:lnTo>
                  <a:pt x="152" y="595"/>
                </a:lnTo>
                <a:lnTo>
                  <a:pt x="179" y="610"/>
                </a:lnTo>
                <a:lnTo>
                  <a:pt x="209" y="623"/>
                </a:lnTo>
                <a:lnTo>
                  <a:pt x="238" y="631"/>
                </a:lnTo>
                <a:lnTo>
                  <a:pt x="299" y="642"/>
                </a:lnTo>
                <a:lnTo>
                  <a:pt x="361" y="640"/>
                </a:lnTo>
                <a:lnTo>
                  <a:pt x="392" y="635"/>
                </a:lnTo>
                <a:lnTo>
                  <a:pt x="424" y="627"/>
                </a:lnTo>
                <a:lnTo>
                  <a:pt x="454" y="614"/>
                </a:lnTo>
                <a:lnTo>
                  <a:pt x="483" y="600"/>
                </a:lnTo>
                <a:lnTo>
                  <a:pt x="511" y="583"/>
                </a:lnTo>
                <a:lnTo>
                  <a:pt x="536" y="562"/>
                </a:lnTo>
                <a:lnTo>
                  <a:pt x="559" y="538"/>
                </a:lnTo>
                <a:lnTo>
                  <a:pt x="578" y="515"/>
                </a:lnTo>
                <a:lnTo>
                  <a:pt x="597" y="490"/>
                </a:lnTo>
                <a:lnTo>
                  <a:pt x="612" y="462"/>
                </a:lnTo>
                <a:lnTo>
                  <a:pt x="625" y="435"/>
                </a:lnTo>
                <a:lnTo>
                  <a:pt x="633" y="405"/>
                </a:lnTo>
                <a:lnTo>
                  <a:pt x="639" y="374"/>
                </a:lnTo>
                <a:lnTo>
                  <a:pt x="644" y="344"/>
                </a:lnTo>
                <a:lnTo>
                  <a:pt x="642" y="281"/>
                </a:lnTo>
                <a:lnTo>
                  <a:pt x="635" y="251"/>
                </a:lnTo>
                <a:lnTo>
                  <a:pt x="627" y="219"/>
                </a:lnTo>
                <a:lnTo>
                  <a:pt x="614" y="190"/>
                </a:lnTo>
                <a:lnTo>
                  <a:pt x="599" y="16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Freeform 19"/>
          <p:cNvSpPr>
            <a:spLocks/>
          </p:cNvSpPr>
          <p:nvPr/>
        </p:nvSpPr>
        <p:spPr bwMode="auto">
          <a:xfrm>
            <a:off x="3030538" y="4749800"/>
            <a:ext cx="1046162" cy="1042988"/>
          </a:xfrm>
          <a:custGeom>
            <a:avLst/>
            <a:gdLst>
              <a:gd name="T0" fmla="*/ 2147483647 w 659"/>
              <a:gd name="T1" fmla="*/ 2147483647 h 657"/>
              <a:gd name="T2" fmla="*/ 2147483647 w 659"/>
              <a:gd name="T3" fmla="*/ 2147483647 h 657"/>
              <a:gd name="T4" fmla="*/ 2147483647 w 659"/>
              <a:gd name="T5" fmla="*/ 2147483647 h 657"/>
              <a:gd name="T6" fmla="*/ 2147483647 w 659"/>
              <a:gd name="T7" fmla="*/ 2147483647 h 657"/>
              <a:gd name="T8" fmla="*/ 2147483647 w 659"/>
              <a:gd name="T9" fmla="*/ 2147483647 h 657"/>
              <a:gd name="T10" fmla="*/ 2147483647 w 659"/>
              <a:gd name="T11" fmla="*/ 2147483647 h 657"/>
              <a:gd name="T12" fmla="*/ 2147483647 w 659"/>
              <a:gd name="T13" fmla="*/ 2147483647 h 657"/>
              <a:gd name="T14" fmla="*/ 2147483647 w 659"/>
              <a:gd name="T15" fmla="*/ 2147483647 h 657"/>
              <a:gd name="T16" fmla="*/ 2147483647 w 659"/>
              <a:gd name="T17" fmla="*/ 2147483647 h 657"/>
              <a:gd name="T18" fmla="*/ 0 w 659"/>
              <a:gd name="T19" fmla="*/ 2147483647 h 657"/>
              <a:gd name="T20" fmla="*/ 2147483647 w 659"/>
              <a:gd name="T21" fmla="*/ 2147483647 h 657"/>
              <a:gd name="T22" fmla="*/ 2147483647 w 659"/>
              <a:gd name="T23" fmla="*/ 2147483647 h 657"/>
              <a:gd name="T24" fmla="*/ 2147483647 w 659"/>
              <a:gd name="T25" fmla="*/ 2147483647 h 657"/>
              <a:gd name="T26" fmla="*/ 2147483647 w 659"/>
              <a:gd name="T27" fmla="*/ 2147483647 h 657"/>
              <a:gd name="T28" fmla="*/ 2147483647 w 659"/>
              <a:gd name="T29" fmla="*/ 2147483647 h 657"/>
              <a:gd name="T30" fmla="*/ 2147483647 w 659"/>
              <a:gd name="T31" fmla="*/ 2147483647 h 657"/>
              <a:gd name="T32" fmla="*/ 2147483647 w 659"/>
              <a:gd name="T33" fmla="*/ 2147483647 h 657"/>
              <a:gd name="T34" fmla="*/ 2147483647 w 659"/>
              <a:gd name="T35" fmla="*/ 2147483647 h 657"/>
              <a:gd name="T36" fmla="*/ 2147483647 w 659"/>
              <a:gd name="T37" fmla="*/ 2147483647 h 657"/>
              <a:gd name="T38" fmla="*/ 2147483647 w 659"/>
              <a:gd name="T39" fmla="*/ 2147483647 h 657"/>
              <a:gd name="T40" fmla="*/ 2147483647 w 659"/>
              <a:gd name="T41" fmla="*/ 2147483647 h 657"/>
              <a:gd name="T42" fmla="*/ 2147483647 w 659"/>
              <a:gd name="T43" fmla="*/ 2147483647 h 657"/>
              <a:gd name="T44" fmla="*/ 2147483647 w 659"/>
              <a:gd name="T45" fmla="*/ 2147483647 h 657"/>
              <a:gd name="T46" fmla="*/ 2147483647 w 659"/>
              <a:gd name="T47" fmla="*/ 2147483647 h 657"/>
              <a:gd name="T48" fmla="*/ 2147483647 w 659"/>
              <a:gd name="T49" fmla="*/ 2147483647 h 657"/>
              <a:gd name="T50" fmla="*/ 2147483647 w 659"/>
              <a:gd name="T51" fmla="*/ 2147483647 h 657"/>
              <a:gd name="T52" fmla="*/ 2147483647 w 659"/>
              <a:gd name="T53" fmla="*/ 2147483647 h 657"/>
              <a:gd name="T54" fmla="*/ 2147483647 w 659"/>
              <a:gd name="T55" fmla="*/ 2147483647 h 657"/>
              <a:gd name="T56" fmla="*/ 2147483647 w 659"/>
              <a:gd name="T57" fmla="*/ 2147483647 h 657"/>
              <a:gd name="T58" fmla="*/ 2147483647 w 659"/>
              <a:gd name="T59" fmla="*/ 2147483647 h 657"/>
              <a:gd name="T60" fmla="*/ 2147483647 w 659"/>
              <a:gd name="T61" fmla="*/ 2147483647 h 657"/>
              <a:gd name="T62" fmla="*/ 2147483647 w 659"/>
              <a:gd name="T63" fmla="*/ 2147483647 h 657"/>
              <a:gd name="T64" fmla="*/ 2147483647 w 659"/>
              <a:gd name="T65" fmla="*/ 2147483647 h 657"/>
              <a:gd name="T66" fmla="*/ 2147483647 w 659"/>
              <a:gd name="T67" fmla="*/ 2147483647 h 657"/>
              <a:gd name="T68" fmla="*/ 2147483647 w 659"/>
              <a:gd name="T69" fmla="*/ 2147483647 h 657"/>
              <a:gd name="T70" fmla="*/ 2147483647 w 659"/>
              <a:gd name="T71" fmla="*/ 2147483647 h 657"/>
              <a:gd name="T72" fmla="*/ 2147483647 w 659"/>
              <a:gd name="T73" fmla="*/ 2147483647 h 657"/>
              <a:gd name="T74" fmla="*/ 2147483647 w 659"/>
              <a:gd name="T75" fmla="*/ 2147483647 h 657"/>
              <a:gd name="T76" fmla="*/ 2147483647 w 659"/>
              <a:gd name="T77" fmla="*/ 2147483647 h 657"/>
              <a:gd name="T78" fmla="*/ 2147483647 w 659"/>
              <a:gd name="T79" fmla="*/ 2147483647 h 657"/>
              <a:gd name="T80" fmla="*/ 2147483647 w 659"/>
              <a:gd name="T81" fmla="*/ 2147483647 h 657"/>
              <a:gd name="T82" fmla="*/ 2147483647 w 659"/>
              <a:gd name="T83" fmla="*/ 2147483647 h 657"/>
              <a:gd name="T84" fmla="*/ 2147483647 w 659"/>
              <a:gd name="T85" fmla="*/ 2147483647 h 657"/>
              <a:gd name="T86" fmla="*/ 2147483647 w 659"/>
              <a:gd name="T87" fmla="*/ 2147483647 h 657"/>
              <a:gd name="T88" fmla="*/ 2147483647 w 659"/>
              <a:gd name="T89" fmla="*/ 2147483647 h 657"/>
              <a:gd name="T90" fmla="*/ 2147483647 w 659"/>
              <a:gd name="T91" fmla="*/ 2147483647 h 657"/>
              <a:gd name="T92" fmla="*/ 2147483647 w 659"/>
              <a:gd name="T93" fmla="*/ 2147483647 h 657"/>
              <a:gd name="T94" fmla="*/ 2147483647 w 659"/>
              <a:gd name="T95" fmla="*/ 2147483647 h 657"/>
              <a:gd name="T96" fmla="*/ 2147483647 w 659"/>
              <a:gd name="T97" fmla="*/ 2147483647 h 657"/>
              <a:gd name="T98" fmla="*/ 2147483647 w 659"/>
              <a:gd name="T99" fmla="*/ 2147483647 h 657"/>
              <a:gd name="T100" fmla="*/ 2147483647 w 659"/>
              <a:gd name="T101" fmla="*/ 2147483647 h 65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59"/>
              <a:gd name="T154" fmla="*/ 0 h 657"/>
              <a:gd name="T155" fmla="*/ 659 w 659"/>
              <a:gd name="T156" fmla="*/ 657 h 65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59" h="657">
                <a:moveTo>
                  <a:pt x="615" y="167"/>
                </a:moveTo>
                <a:lnTo>
                  <a:pt x="604" y="150"/>
                </a:lnTo>
                <a:lnTo>
                  <a:pt x="594" y="138"/>
                </a:lnTo>
                <a:lnTo>
                  <a:pt x="585" y="125"/>
                </a:lnTo>
                <a:lnTo>
                  <a:pt x="564" y="100"/>
                </a:lnTo>
                <a:lnTo>
                  <a:pt x="551" y="89"/>
                </a:lnTo>
                <a:lnTo>
                  <a:pt x="541" y="78"/>
                </a:lnTo>
                <a:lnTo>
                  <a:pt x="528" y="68"/>
                </a:lnTo>
                <a:lnTo>
                  <a:pt x="503" y="49"/>
                </a:lnTo>
                <a:lnTo>
                  <a:pt x="486" y="40"/>
                </a:lnTo>
                <a:lnTo>
                  <a:pt x="473" y="34"/>
                </a:lnTo>
                <a:lnTo>
                  <a:pt x="444" y="21"/>
                </a:lnTo>
                <a:lnTo>
                  <a:pt x="399" y="9"/>
                </a:lnTo>
                <a:lnTo>
                  <a:pt x="384" y="7"/>
                </a:lnTo>
                <a:lnTo>
                  <a:pt x="368" y="2"/>
                </a:lnTo>
                <a:lnTo>
                  <a:pt x="353" y="2"/>
                </a:lnTo>
                <a:lnTo>
                  <a:pt x="336" y="0"/>
                </a:lnTo>
                <a:lnTo>
                  <a:pt x="321" y="0"/>
                </a:lnTo>
                <a:lnTo>
                  <a:pt x="306" y="2"/>
                </a:lnTo>
                <a:lnTo>
                  <a:pt x="289" y="5"/>
                </a:lnTo>
                <a:lnTo>
                  <a:pt x="275" y="7"/>
                </a:lnTo>
                <a:lnTo>
                  <a:pt x="256" y="9"/>
                </a:lnTo>
                <a:lnTo>
                  <a:pt x="226" y="17"/>
                </a:lnTo>
                <a:lnTo>
                  <a:pt x="182" y="36"/>
                </a:lnTo>
                <a:lnTo>
                  <a:pt x="167" y="45"/>
                </a:lnTo>
                <a:lnTo>
                  <a:pt x="150" y="53"/>
                </a:lnTo>
                <a:lnTo>
                  <a:pt x="137" y="64"/>
                </a:lnTo>
                <a:lnTo>
                  <a:pt x="99" y="95"/>
                </a:lnTo>
                <a:lnTo>
                  <a:pt x="89" y="106"/>
                </a:lnTo>
                <a:lnTo>
                  <a:pt x="68" y="131"/>
                </a:lnTo>
                <a:lnTo>
                  <a:pt x="40" y="171"/>
                </a:lnTo>
                <a:lnTo>
                  <a:pt x="34" y="186"/>
                </a:lnTo>
                <a:lnTo>
                  <a:pt x="28" y="199"/>
                </a:lnTo>
                <a:lnTo>
                  <a:pt x="21" y="214"/>
                </a:lnTo>
                <a:lnTo>
                  <a:pt x="9" y="258"/>
                </a:lnTo>
                <a:lnTo>
                  <a:pt x="6" y="273"/>
                </a:lnTo>
                <a:lnTo>
                  <a:pt x="2" y="292"/>
                </a:lnTo>
                <a:lnTo>
                  <a:pt x="2" y="307"/>
                </a:lnTo>
                <a:lnTo>
                  <a:pt x="0" y="321"/>
                </a:lnTo>
                <a:lnTo>
                  <a:pt x="0" y="338"/>
                </a:lnTo>
                <a:lnTo>
                  <a:pt x="4" y="368"/>
                </a:lnTo>
                <a:lnTo>
                  <a:pt x="6" y="385"/>
                </a:lnTo>
                <a:lnTo>
                  <a:pt x="9" y="402"/>
                </a:lnTo>
                <a:lnTo>
                  <a:pt x="13" y="416"/>
                </a:lnTo>
                <a:lnTo>
                  <a:pt x="17" y="433"/>
                </a:lnTo>
                <a:lnTo>
                  <a:pt x="36" y="478"/>
                </a:lnTo>
                <a:lnTo>
                  <a:pt x="44" y="492"/>
                </a:lnTo>
                <a:lnTo>
                  <a:pt x="47" y="494"/>
                </a:lnTo>
                <a:lnTo>
                  <a:pt x="53" y="507"/>
                </a:lnTo>
                <a:lnTo>
                  <a:pt x="63" y="522"/>
                </a:lnTo>
                <a:lnTo>
                  <a:pt x="85" y="547"/>
                </a:lnTo>
                <a:lnTo>
                  <a:pt x="95" y="558"/>
                </a:lnTo>
                <a:lnTo>
                  <a:pt x="106" y="571"/>
                </a:lnTo>
                <a:lnTo>
                  <a:pt x="118" y="581"/>
                </a:lnTo>
                <a:lnTo>
                  <a:pt x="131" y="590"/>
                </a:lnTo>
                <a:lnTo>
                  <a:pt x="144" y="600"/>
                </a:lnTo>
                <a:lnTo>
                  <a:pt x="159" y="611"/>
                </a:lnTo>
                <a:lnTo>
                  <a:pt x="173" y="617"/>
                </a:lnTo>
                <a:lnTo>
                  <a:pt x="186" y="625"/>
                </a:lnTo>
                <a:lnTo>
                  <a:pt x="201" y="632"/>
                </a:lnTo>
                <a:lnTo>
                  <a:pt x="216" y="636"/>
                </a:lnTo>
                <a:lnTo>
                  <a:pt x="230" y="642"/>
                </a:lnTo>
                <a:lnTo>
                  <a:pt x="260" y="651"/>
                </a:lnTo>
                <a:lnTo>
                  <a:pt x="292" y="655"/>
                </a:lnTo>
                <a:lnTo>
                  <a:pt x="308" y="657"/>
                </a:lnTo>
                <a:lnTo>
                  <a:pt x="355" y="657"/>
                </a:lnTo>
                <a:lnTo>
                  <a:pt x="370" y="655"/>
                </a:lnTo>
                <a:lnTo>
                  <a:pt x="389" y="653"/>
                </a:lnTo>
                <a:lnTo>
                  <a:pt x="403" y="649"/>
                </a:lnTo>
                <a:lnTo>
                  <a:pt x="418" y="647"/>
                </a:lnTo>
                <a:lnTo>
                  <a:pt x="435" y="640"/>
                </a:lnTo>
                <a:lnTo>
                  <a:pt x="450" y="636"/>
                </a:lnTo>
                <a:lnTo>
                  <a:pt x="465" y="630"/>
                </a:lnTo>
                <a:lnTo>
                  <a:pt x="479" y="621"/>
                </a:lnTo>
                <a:lnTo>
                  <a:pt x="494" y="615"/>
                </a:lnTo>
                <a:lnTo>
                  <a:pt x="496" y="613"/>
                </a:lnTo>
                <a:lnTo>
                  <a:pt x="509" y="604"/>
                </a:lnTo>
                <a:lnTo>
                  <a:pt x="524" y="594"/>
                </a:lnTo>
                <a:lnTo>
                  <a:pt x="536" y="585"/>
                </a:lnTo>
                <a:lnTo>
                  <a:pt x="549" y="575"/>
                </a:lnTo>
                <a:lnTo>
                  <a:pt x="583" y="541"/>
                </a:lnTo>
                <a:lnTo>
                  <a:pt x="591" y="528"/>
                </a:lnTo>
                <a:lnTo>
                  <a:pt x="602" y="516"/>
                </a:lnTo>
                <a:lnTo>
                  <a:pt x="613" y="501"/>
                </a:lnTo>
                <a:lnTo>
                  <a:pt x="619" y="486"/>
                </a:lnTo>
                <a:lnTo>
                  <a:pt x="627" y="473"/>
                </a:lnTo>
                <a:lnTo>
                  <a:pt x="634" y="459"/>
                </a:lnTo>
                <a:lnTo>
                  <a:pt x="638" y="444"/>
                </a:lnTo>
                <a:lnTo>
                  <a:pt x="644" y="429"/>
                </a:lnTo>
                <a:lnTo>
                  <a:pt x="648" y="414"/>
                </a:lnTo>
                <a:lnTo>
                  <a:pt x="651" y="399"/>
                </a:lnTo>
                <a:lnTo>
                  <a:pt x="655" y="385"/>
                </a:lnTo>
                <a:lnTo>
                  <a:pt x="657" y="368"/>
                </a:lnTo>
                <a:lnTo>
                  <a:pt x="657" y="353"/>
                </a:lnTo>
                <a:lnTo>
                  <a:pt x="659" y="336"/>
                </a:lnTo>
                <a:lnTo>
                  <a:pt x="659" y="321"/>
                </a:lnTo>
                <a:lnTo>
                  <a:pt x="657" y="307"/>
                </a:lnTo>
                <a:lnTo>
                  <a:pt x="657" y="290"/>
                </a:lnTo>
                <a:lnTo>
                  <a:pt x="653" y="273"/>
                </a:lnTo>
                <a:lnTo>
                  <a:pt x="651" y="256"/>
                </a:lnTo>
                <a:lnTo>
                  <a:pt x="642" y="226"/>
                </a:lnTo>
                <a:lnTo>
                  <a:pt x="623" y="182"/>
                </a:lnTo>
                <a:lnTo>
                  <a:pt x="615" y="167"/>
                </a:lnTo>
                <a:lnTo>
                  <a:pt x="602" y="171"/>
                </a:lnTo>
                <a:lnTo>
                  <a:pt x="610" y="186"/>
                </a:lnTo>
                <a:lnTo>
                  <a:pt x="629" y="231"/>
                </a:lnTo>
                <a:lnTo>
                  <a:pt x="638" y="260"/>
                </a:lnTo>
                <a:lnTo>
                  <a:pt x="640" y="277"/>
                </a:lnTo>
                <a:lnTo>
                  <a:pt x="644" y="290"/>
                </a:lnTo>
                <a:lnTo>
                  <a:pt x="644" y="307"/>
                </a:lnTo>
                <a:lnTo>
                  <a:pt x="646" y="321"/>
                </a:lnTo>
                <a:lnTo>
                  <a:pt x="646" y="336"/>
                </a:lnTo>
                <a:lnTo>
                  <a:pt x="644" y="353"/>
                </a:lnTo>
                <a:lnTo>
                  <a:pt x="644" y="368"/>
                </a:lnTo>
                <a:lnTo>
                  <a:pt x="642" y="380"/>
                </a:lnTo>
                <a:lnTo>
                  <a:pt x="638" y="395"/>
                </a:lnTo>
                <a:lnTo>
                  <a:pt x="636" y="410"/>
                </a:lnTo>
                <a:lnTo>
                  <a:pt x="632" y="425"/>
                </a:lnTo>
                <a:lnTo>
                  <a:pt x="625" y="440"/>
                </a:lnTo>
                <a:lnTo>
                  <a:pt x="621" y="454"/>
                </a:lnTo>
                <a:lnTo>
                  <a:pt x="615" y="469"/>
                </a:lnTo>
                <a:lnTo>
                  <a:pt x="606" y="482"/>
                </a:lnTo>
                <a:lnTo>
                  <a:pt x="600" y="497"/>
                </a:lnTo>
                <a:lnTo>
                  <a:pt x="594" y="507"/>
                </a:lnTo>
                <a:lnTo>
                  <a:pt x="583" y="520"/>
                </a:lnTo>
                <a:lnTo>
                  <a:pt x="574" y="533"/>
                </a:lnTo>
                <a:lnTo>
                  <a:pt x="541" y="566"/>
                </a:lnTo>
                <a:lnTo>
                  <a:pt x="528" y="577"/>
                </a:lnTo>
                <a:lnTo>
                  <a:pt x="515" y="585"/>
                </a:lnTo>
                <a:lnTo>
                  <a:pt x="501" y="596"/>
                </a:lnTo>
                <a:lnTo>
                  <a:pt x="488" y="604"/>
                </a:lnTo>
                <a:lnTo>
                  <a:pt x="490" y="602"/>
                </a:lnTo>
                <a:lnTo>
                  <a:pt x="475" y="609"/>
                </a:lnTo>
                <a:lnTo>
                  <a:pt x="460" y="617"/>
                </a:lnTo>
                <a:lnTo>
                  <a:pt x="446" y="623"/>
                </a:lnTo>
                <a:lnTo>
                  <a:pt x="431" y="628"/>
                </a:lnTo>
                <a:lnTo>
                  <a:pt x="414" y="634"/>
                </a:lnTo>
                <a:lnTo>
                  <a:pt x="399" y="636"/>
                </a:lnTo>
                <a:lnTo>
                  <a:pt x="384" y="640"/>
                </a:lnTo>
                <a:lnTo>
                  <a:pt x="370" y="642"/>
                </a:lnTo>
                <a:lnTo>
                  <a:pt x="355" y="644"/>
                </a:lnTo>
                <a:lnTo>
                  <a:pt x="308" y="644"/>
                </a:lnTo>
                <a:lnTo>
                  <a:pt x="292" y="642"/>
                </a:lnTo>
                <a:lnTo>
                  <a:pt x="264" y="638"/>
                </a:lnTo>
                <a:lnTo>
                  <a:pt x="235" y="630"/>
                </a:lnTo>
                <a:lnTo>
                  <a:pt x="220" y="623"/>
                </a:lnTo>
                <a:lnTo>
                  <a:pt x="205" y="619"/>
                </a:lnTo>
                <a:lnTo>
                  <a:pt x="190" y="613"/>
                </a:lnTo>
                <a:lnTo>
                  <a:pt x="178" y="604"/>
                </a:lnTo>
                <a:lnTo>
                  <a:pt x="163" y="598"/>
                </a:lnTo>
                <a:lnTo>
                  <a:pt x="152" y="592"/>
                </a:lnTo>
                <a:lnTo>
                  <a:pt x="140" y="581"/>
                </a:lnTo>
                <a:lnTo>
                  <a:pt x="127" y="573"/>
                </a:lnTo>
                <a:lnTo>
                  <a:pt x="114" y="562"/>
                </a:lnTo>
                <a:lnTo>
                  <a:pt x="104" y="549"/>
                </a:lnTo>
                <a:lnTo>
                  <a:pt x="93" y="539"/>
                </a:lnTo>
                <a:lnTo>
                  <a:pt x="72" y="514"/>
                </a:lnTo>
                <a:lnTo>
                  <a:pt x="66" y="499"/>
                </a:lnTo>
                <a:lnTo>
                  <a:pt x="55" y="486"/>
                </a:lnTo>
                <a:lnTo>
                  <a:pt x="57" y="488"/>
                </a:lnTo>
                <a:lnTo>
                  <a:pt x="49" y="473"/>
                </a:lnTo>
                <a:lnTo>
                  <a:pt x="30" y="429"/>
                </a:lnTo>
                <a:lnTo>
                  <a:pt x="25" y="412"/>
                </a:lnTo>
                <a:lnTo>
                  <a:pt x="21" y="397"/>
                </a:lnTo>
                <a:lnTo>
                  <a:pt x="19" y="385"/>
                </a:lnTo>
                <a:lnTo>
                  <a:pt x="17" y="368"/>
                </a:lnTo>
                <a:lnTo>
                  <a:pt x="13" y="338"/>
                </a:lnTo>
                <a:lnTo>
                  <a:pt x="13" y="321"/>
                </a:lnTo>
                <a:lnTo>
                  <a:pt x="15" y="307"/>
                </a:lnTo>
                <a:lnTo>
                  <a:pt x="15" y="292"/>
                </a:lnTo>
                <a:lnTo>
                  <a:pt x="19" y="277"/>
                </a:lnTo>
                <a:lnTo>
                  <a:pt x="21" y="262"/>
                </a:lnTo>
                <a:lnTo>
                  <a:pt x="34" y="218"/>
                </a:lnTo>
                <a:lnTo>
                  <a:pt x="40" y="203"/>
                </a:lnTo>
                <a:lnTo>
                  <a:pt x="47" y="190"/>
                </a:lnTo>
                <a:lnTo>
                  <a:pt x="53" y="176"/>
                </a:lnTo>
                <a:lnTo>
                  <a:pt x="76" y="140"/>
                </a:lnTo>
                <a:lnTo>
                  <a:pt x="97" y="114"/>
                </a:lnTo>
                <a:lnTo>
                  <a:pt x="108" y="104"/>
                </a:lnTo>
                <a:lnTo>
                  <a:pt x="146" y="72"/>
                </a:lnTo>
                <a:lnTo>
                  <a:pt x="159" y="66"/>
                </a:lnTo>
                <a:lnTo>
                  <a:pt x="171" y="57"/>
                </a:lnTo>
                <a:lnTo>
                  <a:pt x="186" y="49"/>
                </a:lnTo>
                <a:lnTo>
                  <a:pt x="230" y="30"/>
                </a:lnTo>
                <a:lnTo>
                  <a:pt x="260" y="21"/>
                </a:lnTo>
                <a:lnTo>
                  <a:pt x="275" y="19"/>
                </a:lnTo>
                <a:lnTo>
                  <a:pt x="289" y="17"/>
                </a:lnTo>
                <a:lnTo>
                  <a:pt x="306" y="15"/>
                </a:lnTo>
                <a:lnTo>
                  <a:pt x="321" y="13"/>
                </a:lnTo>
                <a:lnTo>
                  <a:pt x="336" y="13"/>
                </a:lnTo>
                <a:lnTo>
                  <a:pt x="353" y="15"/>
                </a:lnTo>
                <a:lnTo>
                  <a:pt x="368" y="15"/>
                </a:lnTo>
                <a:lnTo>
                  <a:pt x="380" y="19"/>
                </a:lnTo>
                <a:lnTo>
                  <a:pt x="395" y="21"/>
                </a:lnTo>
                <a:lnTo>
                  <a:pt x="439" y="34"/>
                </a:lnTo>
                <a:lnTo>
                  <a:pt x="469" y="47"/>
                </a:lnTo>
                <a:lnTo>
                  <a:pt x="482" y="53"/>
                </a:lnTo>
                <a:lnTo>
                  <a:pt x="494" y="62"/>
                </a:lnTo>
                <a:lnTo>
                  <a:pt x="520" y="76"/>
                </a:lnTo>
                <a:lnTo>
                  <a:pt x="532" y="87"/>
                </a:lnTo>
                <a:lnTo>
                  <a:pt x="543" y="97"/>
                </a:lnTo>
                <a:lnTo>
                  <a:pt x="555" y="108"/>
                </a:lnTo>
                <a:lnTo>
                  <a:pt x="577" y="133"/>
                </a:lnTo>
                <a:lnTo>
                  <a:pt x="585" y="146"/>
                </a:lnTo>
                <a:lnTo>
                  <a:pt x="596" y="159"/>
                </a:lnTo>
                <a:lnTo>
                  <a:pt x="602" y="171"/>
                </a:lnTo>
                <a:lnTo>
                  <a:pt x="615" y="16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Freeform 20"/>
          <p:cNvSpPr>
            <a:spLocks/>
          </p:cNvSpPr>
          <p:nvPr/>
        </p:nvSpPr>
        <p:spPr bwMode="auto">
          <a:xfrm>
            <a:off x="1558925" y="2179638"/>
            <a:ext cx="1019175" cy="1022350"/>
          </a:xfrm>
          <a:custGeom>
            <a:avLst/>
            <a:gdLst>
              <a:gd name="T0" fmla="*/ 2147483647 w 642"/>
              <a:gd name="T1" fmla="*/ 2147483647 h 644"/>
              <a:gd name="T2" fmla="*/ 2147483647 w 642"/>
              <a:gd name="T3" fmla="*/ 2147483647 h 644"/>
              <a:gd name="T4" fmla="*/ 2147483647 w 642"/>
              <a:gd name="T5" fmla="*/ 2147483647 h 644"/>
              <a:gd name="T6" fmla="*/ 2147483647 w 642"/>
              <a:gd name="T7" fmla="*/ 2147483647 h 644"/>
              <a:gd name="T8" fmla="*/ 2147483647 w 642"/>
              <a:gd name="T9" fmla="*/ 2147483647 h 644"/>
              <a:gd name="T10" fmla="*/ 2147483647 w 642"/>
              <a:gd name="T11" fmla="*/ 2147483647 h 644"/>
              <a:gd name="T12" fmla="*/ 2147483647 w 642"/>
              <a:gd name="T13" fmla="*/ 2147483647 h 644"/>
              <a:gd name="T14" fmla="*/ 2147483647 w 642"/>
              <a:gd name="T15" fmla="*/ 2147483647 h 644"/>
              <a:gd name="T16" fmla="*/ 2147483647 w 642"/>
              <a:gd name="T17" fmla="*/ 2147483647 h 644"/>
              <a:gd name="T18" fmla="*/ 2147483647 w 642"/>
              <a:gd name="T19" fmla="*/ 2147483647 h 644"/>
              <a:gd name="T20" fmla="*/ 2147483647 w 642"/>
              <a:gd name="T21" fmla="*/ 2147483647 h 644"/>
              <a:gd name="T22" fmla="*/ 2147483647 w 642"/>
              <a:gd name="T23" fmla="*/ 2147483647 h 644"/>
              <a:gd name="T24" fmla="*/ 2147483647 w 642"/>
              <a:gd name="T25" fmla="*/ 2147483647 h 644"/>
              <a:gd name="T26" fmla="*/ 2147483647 w 642"/>
              <a:gd name="T27" fmla="*/ 2147483647 h 644"/>
              <a:gd name="T28" fmla="*/ 2147483647 w 642"/>
              <a:gd name="T29" fmla="*/ 2147483647 h 644"/>
              <a:gd name="T30" fmla="*/ 2147483647 w 642"/>
              <a:gd name="T31" fmla="*/ 2147483647 h 644"/>
              <a:gd name="T32" fmla="*/ 2147483647 w 642"/>
              <a:gd name="T33" fmla="*/ 2147483647 h 644"/>
              <a:gd name="T34" fmla="*/ 2147483647 w 642"/>
              <a:gd name="T35" fmla="*/ 2147483647 h 644"/>
              <a:gd name="T36" fmla="*/ 2147483647 w 642"/>
              <a:gd name="T37" fmla="*/ 2147483647 h 644"/>
              <a:gd name="T38" fmla="*/ 2147483647 w 642"/>
              <a:gd name="T39" fmla="*/ 2147483647 h 644"/>
              <a:gd name="T40" fmla="*/ 2147483647 w 642"/>
              <a:gd name="T41" fmla="*/ 2147483647 h 644"/>
              <a:gd name="T42" fmla="*/ 2147483647 w 642"/>
              <a:gd name="T43" fmla="*/ 2147483647 h 644"/>
              <a:gd name="T44" fmla="*/ 2147483647 w 642"/>
              <a:gd name="T45" fmla="*/ 2147483647 h 644"/>
              <a:gd name="T46" fmla="*/ 2147483647 w 642"/>
              <a:gd name="T47" fmla="*/ 2147483647 h 644"/>
              <a:gd name="T48" fmla="*/ 2147483647 w 642"/>
              <a:gd name="T49" fmla="*/ 2147483647 h 644"/>
              <a:gd name="T50" fmla="*/ 2147483647 w 642"/>
              <a:gd name="T51" fmla="*/ 2147483647 h 644"/>
              <a:gd name="T52" fmla="*/ 2147483647 w 642"/>
              <a:gd name="T53" fmla="*/ 2147483647 h 644"/>
              <a:gd name="T54" fmla="*/ 2147483647 w 642"/>
              <a:gd name="T55" fmla="*/ 2147483647 h 644"/>
              <a:gd name="T56" fmla="*/ 2147483647 w 642"/>
              <a:gd name="T57" fmla="*/ 2147483647 h 644"/>
              <a:gd name="T58" fmla="*/ 2147483647 w 642"/>
              <a:gd name="T59" fmla="*/ 2147483647 h 644"/>
              <a:gd name="T60" fmla="*/ 2147483647 w 642"/>
              <a:gd name="T61" fmla="*/ 2147483647 h 644"/>
              <a:gd name="T62" fmla="*/ 2147483647 w 642"/>
              <a:gd name="T63" fmla="*/ 2147483647 h 644"/>
              <a:gd name="T64" fmla="*/ 2147483647 w 642"/>
              <a:gd name="T65" fmla="*/ 2147483647 h 644"/>
              <a:gd name="T66" fmla="*/ 2147483647 w 642"/>
              <a:gd name="T67" fmla="*/ 2147483647 h 644"/>
              <a:gd name="T68" fmla="*/ 2147483647 w 642"/>
              <a:gd name="T69" fmla="*/ 2147483647 h 644"/>
              <a:gd name="T70" fmla="*/ 2147483647 w 642"/>
              <a:gd name="T71" fmla="*/ 2147483647 h 644"/>
              <a:gd name="T72" fmla="*/ 2147483647 w 642"/>
              <a:gd name="T73" fmla="*/ 2147483647 h 644"/>
              <a:gd name="T74" fmla="*/ 2147483647 w 642"/>
              <a:gd name="T75" fmla="*/ 2147483647 h 644"/>
              <a:gd name="T76" fmla="*/ 2147483647 w 642"/>
              <a:gd name="T77" fmla="*/ 0 h 644"/>
              <a:gd name="T78" fmla="*/ 2147483647 w 642"/>
              <a:gd name="T79" fmla="*/ 2147483647 h 644"/>
              <a:gd name="T80" fmla="*/ 2147483647 w 642"/>
              <a:gd name="T81" fmla="*/ 2147483647 h 644"/>
              <a:gd name="T82" fmla="*/ 2147483647 w 642"/>
              <a:gd name="T83" fmla="*/ 2147483647 h 644"/>
              <a:gd name="T84" fmla="*/ 2147483647 w 642"/>
              <a:gd name="T85" fmla="*/ 2147483647 h 644"/>
              <a:gd name="T86" fmla="*/ 2147483647 w 642"/>
              <a:gd name="T87" fmla="*/ 2147483647 h 644"/>
              <a:gd name="T88" fmla="*/ 2147483647 w 642"/>
              <a:gd name="T89" fmla="*/ 2147483647 h 644"/>
              <a:gd name="T90" fmla="*/ 2147483647 w 642"/>
              <a:gd name="T91" fmla="*/ 2147483647 h 644"/>
              <a:gd name="T92" fmla="*/ 2147483647 w 642"/>
              <a:gd name="T93" fmla="*/ 2147483647 h 644"/>
              <a:gd name="T94" fmla="*/ 2147483647 w 642"/>
              <a:gd name="T95" fmla="*/ 2147483647 h 644"/>
              <a:gd name="T96" fmla="*/ 2147483647 w 642"/>
              <a:gd name="T97" fmla="*/ 2147483647 h 644"/>
              <a:gd name="T98" fmla="*/ 2147483647 w 642"/>
              <a:gd name="T99" fmla="*/ 2147483647 h 644"/>
              <a:gd name="T100" fmla="*/ 2147483647 w 642"/>
              <a:gd name="T101" fmla="*/ 2147483647 h 644"/>
              <a:gd name="T102" fmla="*/ 2147483647 w 642"/>
              <a:gd name="T103" fmla="*/ 2147483647 h 644"/>
              <a:gd name="T104" fmla="*/ 0 w 642"/>
              <a:gd name="T105" fmla="*/ 2147483647 h 644"/>
              <a:gd name="T106" fmla="*/ 2147483647 w 642"/>
              <a:gd name="T107" fmla="*/ 2147483647 h 644"/>
              <a:gd name="T108" fmla="*/ 2147483647 w 642"/>
              <a:gd name="T109" fmla="*/ 2147483647 h 644"/>
              <a:gd name="T110" fmla="*/ 2147483647 w 642"/>
              <a:gd name="T111" fmla="*/ 2147483647 h 644"/>
              <a:gd name="T112" fmla="*/ 2147483647 w 642"/>
              <a:gd name="T113" fmla="*/ 2147483647 h 644"/>
              <a:gd name="T114" fmla="*/ 2147483647 w 642"/>
              <a:gd name="T115" fmla="*/ 2147483647 h 64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42"/>
              <a:gd name="T175" fmla="*/ 0 h 644"/>
              <a:gd name="T176" fmla="*/ 642 w 642"/>
              <a:gd name="T177" fmla="*/ 644 h 64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42" h="644">
                <a:moveTo>
                  <a:pt x="42" y="483"/>
                </a:moveTo>
                <a:lnTo>
                  <a:pt x="59" y="511"/>
                </a:lnTo>
                <a:lnTo>
                  <a:pt x="80" y="536"/>
                </a:lnTo>
                <a:lnTo>
                  <a:pt x="104" y="559"/>
                </a:lnTo>
                <a:lnTo>
                  <a:pt x="127" y="578"/>
                </a:lnTo>
                <a:lnTo>
                  <a:pt x="152" y="597"/>
                </a:lnTo>
                <a:lnTo>
                  <a:pt x="180" y="612"/>
                </a:lnTo>
                <a:lnTo>
                  <a:pt x="207" y="625"/>
                </a:lnTo>
                <a:lnTo>
                  <a:pt x="237" y="633"/>
                </a:lnTo>
                <a:lnTo>
                  <a:pt x="268" y="639"/>
                </a:lnTo>
                <a:lnTo>
                  <a:pt x="298" y="644"/>
                </a:lnTo>
                <a:lnTo>
                  <a:pt x="361" y="642"/>
                </a:lnTo>
                <a:lnTo>
                  <a:pt x="391" y="635"/>
                </a:lnTo>
                <a:lnTo>
                  <a:pt x="422" y="627"/>
                </a:lnTo>
                <a:lnTo>
                  <a:pt x="452" y="614"/>
                </a:lnTo>
                <a:lnTo>
                  <a:pt x="482" y="599"/>
                </a:lnTo>
                <a:lnTo>
                  <a:pt x="509" y="582"/>
                </a:lnTo>
                <a:lnTo>
                  <a:pt x="534" y="561"/>
                </a:lnTo>
                <a:lnTo>
                  <a:pt x="558" y="538"/>
                </a:lnTo>
                <a:lnTo>
                  <a:pt x="577" y="515"/>
                </a:lnTo>
                <a:lnTo>
                  <a:pt x="596" y="489"/>
                </a:lnTo>
                <a:lnTo>
                  <a:pt x="610" y="462"/>
                </a:lnTo>
                <a:lnTo>
                  <a:pt x="623" y="435"/>
                </a:lnTo>
                <a:lnTo>
                  <a:pt x="632" y="405"/>
                </a:lnTo>
                <a:lnTo>
                  <a:pt x="642" y="344"/>
                </a:lnTo>
                <a:lnTo>
                  <a:pt x="640" y="280"/>
                </a:lnTo>
                <a:lnTo>
                  <a:pt x="636" y="251"/>
                </a:lnTo>
                <a:lnTo>
                  <a:pt x="627" y="219"/>
                </a:lnTo>
                <a:lnTo>
                  <a:pt x="615" y="190"/>
                </a:lnTo>
                <a:lnTo>
                  <a:pt x="600" y="160"/>
                </a:lnTo>
                <a:lnTo>
                  <a:pt x="583" y="133"/>
                </a:lnTo>
                <a:lnTo>
                  <a:pt x="562" y="107"/>
                </a:lnTo>
                <a:lnTo>
                  <a:pt x="539" y="84"/>
                </a:lnTo>
                <a:lnTo>
                  <a:pt x="515" y="65"/>
                </a:lnTo>
                <a:lnTo>
                  <a:pt x="490" y="46"/>
                </a:lnTo>
                <a:lnTo>
                  <a:pt x="463" y="31"/>
                </a:lnTo>
                <a:lnTo>
                  <a:pt x="435" y="19"/>
                </a:lnTo>
                <a:lnTo>
                  <a:pt x="406" y="10"/>
                </a:lnTo>
                <a:lnTo>
                  <a:pt x="344" y="0"/>
                </a:lnTo>
                <a:lnTo>
                  <a:pt x="281" y="2"/>
                </a:lnTo>
                <a:lnTo>
                  <a:pt x="251" y="6"/>
                </a:lnTo>
                <a:lnTo>
                  <a:pt x="220" y="14"/>
                </a:lnTo>
                <a:lnTo>
                  <a:pt x="190" y="27"/>
                </a:lnTo>
                <a:lnTo>
                  <a:pt x="161" y="42"/>
                </a:lnTo>
                <a:lnTo>
                  <a:pt x="133" y="59"/>
                </a:lnTo>
                <a:lnTo>
                  <a:pt x="108" y="80"/>
                </a:lnTo>
                <a:lnTo>
                  <a:pt x="85" y="103"/>
                </a:lnTo>
                <a:lnTo>
                  <a:pt x="66" y="126"/>
                </a:lnTo>
                <a:lnTo>
                  <a:pt x="47" y="152"/>
                </a:lnTo>
                <a:lnTo>
                  <a:pt x="32" y="179"/>
                </a:lnTo>
                <a:lnTo>
                  <a:pt x="19" y="209"/>
                </a:lnTo>
                <a:lnTo>
                  <a:pt x="11" y="238"/>
                </a:lnTo>
                <a:lnTo>
                  <a:pt x="0" y="299"/>
                </a:lnTo>
                <a:lnTo>
                  <a:pt x="2" y="361"/>
                </a:lnTo>
                <a:lnTo>
                  <a:pt x="6" y="392"/>
                </a:lnTo>
                <a:lnTo>
                  <a:pt x="15" y="424"/>
                </a:lnTo>
                <a:lnTo>
                  <a:pt x="28" y="454"/>
                </a:lnTo>
                <a:lnTo>
                  <a:pt x="42" y="48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9" name="Freeform 21"/>
          <p:cNvSpPr>
            <a:spLocks/>
          </p:cNvSpPr>
          <p:nvPr/>
        </p:nvSpPr>
        <p:spPr bwMode="auto">
          <a:xfrm>
            <a:off x="1546225" y="2165350"/>
            <a:ext cx="1041400" cy="1046163"/>
          </a:xfrm>
          <a:custGeom>
            <a:avLst/>
            <a:gdLst>
              <a:gd name="T0" fmla="*/ 2147483647 w 656"/>
              <a:gd name="T1" fmla="*/ 2147483647 h 659"/>
              <a:gd name="T2" fmla="*/ 2147483647 w 656"/>
              <a:gd name="T3" fmla="*/ 2147483647 h 659"/>
              <a:gd name="T4" fmla="*/ 2147483647 w 656"/>
              <a:gd name="T5" fmla="*/ 2147483647 h 659"/>
              <a:gd name="T6" fmla="*/ 2147483647 w 656"/>
              <a:gd name="T7" fmla="*/ 2147483647 h 659"/>
              <a:gd name="T8" fmla="*/ 2147483647 w 656"/>
              <a:gd name="T9" fmla="*/ 2147483647 h 659"/>
              <a:gd name="T10" fmla="*/ 2147483647 w 656"/>
              <a:gd name="T11" fmla="*/ 2147483647 h 659"/>
              <a:gd name="T12" fmla="*/ 2147483647 w 656"/>
              <a:gd name="T13" fmla="*/ 2147483647 h 659"/>
              <a:gd name="T14" fmla="*/ 2147483647 w 656"/>
              <a:gd name="T15" fmla="*/ 2147483647 h 659"/>
              <a:gd name="T16" fmla="*/ 2147483647 w 656"/>
              <a:gd name="T17" fmla="*/ 2147483647 h 659"/>
              <a:gd name="T18" fmla="*/ 2147483647 w 656"/>
              <a:gd name="T19" fmla="*/ 2147483647 h 659"/>
              <a:gd name="T20" fmla="*/ 2147483647 w 656"/>
              <a:gd name="T21" fmla="*/ 2147483647 h 659"/>
              <a:gd name="T22" fmla="*/ 2147483647 w 656"/>
              <a:gd name="T23" fmla="*/ 2147483647 h 659"/>
              <a:gd name="T24" fmla="*/ 2147483647 w 656"/>
              <a:gd name="T25" fmla="*/ 2147483647 h 659"/>
              <a:gd name="T26" fmla="*/ 2147483647 w 656"/>
              <a:gd name="T27" fmla="*/ 2147483647 h 659"/>
              <a:gd name="T28" fmla="*/ 2147483647 w 656"/>
              <a:gd name="T29" fmla="*/ 2147483647 h 659"/>
              <a:gd name="T30" fmla="*/ 2147483647 w 656"/>
              <a:gd name="T31" fmla="*/ 2147483647 h 659"/>
              <a:gd name="T32" fmla="*/ 2147483647 w 656"/>
              <a:gd name="T33" fmla="*/ 2147483647 h 659"/>
              <a:gd name="T34" fmla="*/ 2147483647 w 656"/>
              <a:gd name="T35" fmla="*/ 2147483647 h 659"/>
              <a:gd name="T36" fmla="*/ 2147483647 w 656"/>
              <a:gd name="T37" fmla="*/ 2147483647 h 659"/>
              <a:gd name="T38" fmla="*/ 2147483647 w 656"/>
              <a:gd name="T39" fmla="*/ 2147483647 h 659"/>
              <a:gd name="T40" fmla="*/ 2147483647 w 656"/>
              <a:gd name="T41" fmla="*/ 2147483647 h 659"/>
              <a:gd name="T42" fmla="*/ 2147483647 w 656"/>
              <a:gd name="T43" fmla="*/ 2147483647 h 659"/>
              <a:gd name="T44" fmla="*/ 2147483647 w 656"/>
              <a:gd name="T45" fmla="*/ 2147483647 h 659"/>
              <a:gd name="T46" fmla="*/ 0 w 656"/>
              <a:gd name="T47" fmla="*/ 2147483647 h 659"/>
              <a:gd name="T48" fmla="*/ 2147483647 w 656"/>
              <a:gd name="T49" fmla="*/ 2147483647 h 659"/>
              <a:gd name="T50" fmla="*/ 2147483647 w 656"/>
              <a:gd name="T51" fmla="*/ 2147483647 h 659"/>
              <a:gd name="T52" fmla="*/ 2147483647 w 656"/>
              <a:gd name="T53" fmla="*/ 2147483647 h 659"/>
              <a:gd name="T54" fmla="*/ 2147483647 w 656"/>
              <a:gd name="T55" fmla="*/ 2147483647 h 659"/>
              <a:gd name="T56" fmla="*/ 2147483647 w 656"/>
              <a:gd name="T57" fmla="*/ 2147483647 h 659"/>
              <a:gd name="T58" fmla="*/ 2147483647 w 656"/>
              <a:gd name="T59" fmla="*/ 2147483647 h 659"/>
              <a:gd name="T60" fmla="*/ 2147483647 w 656"/>
              <a:gd name="T61" fmla="*/ 2147483647 h 659"/>
              <a:gd name="T62" fmla="*/ 2147483647 w 656"/>
              <a:gd name="T63" fmla="*/ 2147483647 h 659"/>
              <a:gd name="T64" fmla="*/ 2147483647 w 656"/>
              <a:gd name="T65" fmla="*/ 2147483647 h 659"/>
              <a:gd name="T66" fmla="*/ 2147483647 w 656"/>
              <a:gd name="T67" fmla="*/ 2147483647 h 659"/>
              <a:gd name="T68" fmla="*/ 2147483647 w 656"/>
              <a:gd name="T69" fmla="*/ 2147483647 h 659"/>
              <a:gd name="T70" fmla="*/ 2147483647 w 656"/>
              <a:gd name="T71" fmla="*/ 2147483647 h 659"/>
              <a:gd name="T72" fmla="*/ 2147483647 w 656"/>
              <a:gd name="T73" fmla="*/ 2147483647 h 659"/>
              <a:gd name="T74" fmla="*/ 2147483647 w 656"/>
              <a:gd name="T75" fmla="*/ 2147483647 h 659"/>
              <a:gd name="T76" fmla="*/ 2147483647 w 656"/>
              <a:gd name="T77" fmla="*/ 2147483647 h 659"/>
              <a:gd name="T78" fmla="*/ 2147483647 w 656"/>
              <a:gd name="T79" fmla="*/ 2147483647 h 659"/>
              <a:gd name="T80" fmla="*/ 2147483647 w 656"/>
              <a:gd name="T81" fmla="*/ 2147483647 h 659"/>
              <a:gd name="T82" fmla="*/ 2147483647 w 656"/>
              <a:gd name="T83" fmla="*/ 2147483647 h 659"/>
              <a:gd name="T84" fmla="*/ 2147483647 w 656"/>
              <a:gd name="T85" fmla="*/ 2147483647 h 659"/>
              <a:gd name="T86" fmla="*/ 2147483647 w 656"/>
              <a:gd name="T87" fmla="*/ 2147483647 h 659"/>
              <a:gd name="T88" fmla="*/ 2147483647 w 656"/>
              <a:gd name="T89" fmla="*/ 2147483647 h 659"/>
              <a:gd name="T90" fmla="*/ 2147483647 w 656"/>
              <a:gd name="T91" fmla="*/ 2147483647 h 659"/>
              <a:gd name="T92" fmla="*/ 2147483647 w 656"/>
              <a:gd name="T93" fmla="*/ 2147483647 h 659"/>
              <a:gd name="T94" fmla="*/ 2147483647 w 656"/>
              <a:gd name="T95" fmla="*/ 2147483647 h 659"/>
              <a:gd name="T96" fmla="*/ 2147483647 w 656"/>
              <a:gd name="T97" fmla="*/ 2147483647 h 659"/>
              <a:gd name="T98" fmla="*/ 2147483647 w 656"/>
              <a:gd name="T99" fmla="*/ 2147483647 h 659"/>
              <a:gd name="T100" fmla="*/ 2147483647 w 656"/>
              <a:gd name="T101" fmla="*/ 2147483647 h 659"/>
              <a:gd name="T102" fmla="*/ 2147483647 w 656"/>
              <a:gd name="T103" fmla="*/ 2147483647 h 659"/>
              <a:gd name="T104" fmla="*/ 2147483647 w 656"/>
              <a:gd name="T105" fmla="*/ 2147483647 h 65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56"/>
              <a:gd name="T160" fmla="*/ 0 h 659"/>
              <a:gd name="T161" fmla="*/ 656 w 656"/>
              <a:gd name="T162" fmla="*/ 659 h 65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56" h="659">
                <a:moveTo>
                  <a:pt x="46" y="496"/>
                </a:moveTo>
                <a:lnTo>
                  <a:pt x="52" y="509"/>
                </a:lnTo>
                <a:lnTo>
                  <a:pt x="63" y="524"/>
                </a:lnTo>
                <a:lnTo>
                  <a:pt x="84" y="549"/>
                </a:lnTo>
                <a:lnTo>
                  <a:pt x="95" y="560"/>
                </a:lnTo>
                <a:lnTo>
                  <a:pt x="105" y="572"/>
                </a:lnTo>
                <a:lnTo>
                  <a:pt x="118" y="583"/>
                </a:lnTo>
                <a:lnTo>
                  <a:pt x="131" y="591"/>
                </a:lnTo>
                <a:lnTo>
                  <a:pt x="143" y="602"/>
                </a:lnTo>
                <a:lnTo>
                  <a:pt x="156" y="613"/>
                </a:lnTo>
                <a:lnTo>
                  <a:pt x="171" y="619"/>
                </a:lnTo>
                <a:lnTo>
                  <a:pt x="186" y="627"/>
                </a:lnTo>
                <a:lnTo>
                  <a:pt x="198" y="634"/>
                </a:lnTo>
                <a:lnTo>
                  <a:pt x="213" y="638"/>
                </a:lnTo>
                <a:lnTo>
                  <a:pt x="228" y="644"/>
                </a:lnTo>
                <a:lnTo>
                  <a:pt x="243" y="648"/>
                </a:lnTo>
                <a:lnTo>
                  <a:pt x="257" y="651"/>
                </a:lnTo>
                <a:lnTo>
                  <a:pt x="272" y="655"/>
                </a:lnTo>
                <a:lnTo>
                  <a:pt x="291" y="657"/>
                </a:lnTo>
                <a:lnTo>
                  <a:pt x="306" y="657"/>
                </a:lnTo>
                <a:lnTo>
                  <a:pt x="321" y="659"/>
                </a:lnTo>
                <a:lnTo>
                  <a:pt x="338" y="659"/>
                </a:lnTo>
                <a:lnTo>
                  <a:pt x="352" y="657"/>
                </a:lnTo>
                <a:lnTo>
                  <a:pt x="367" y="657"/>
                </a:lnTo>
                <a:lnTo>
                  <a:pt x="386" y="653"/>
                </a:lnTo>
                <a:lnTo>
                  <a:pt x="401" y="651"/>
                </a:lnTo>
                <a:lnTo>
                  <a:pt x="416" y="646"/>
                </a:lnTo>
                <a:lnTo>
                  <a:pt x="433" y="642"/>
                </a:lnTo>
                <a:lnTo>
                  <a:pt x="477" y="623"/>
                </a:lnTo>
                <a:lnTo>
                  <a:pt x="492" y="615"/>
                </a:lnTo>
                <a:lnTo>
                  <a:pt x="494" y="615"/>
                </a:lnTo>
                <a:lnTo>
                  <a:pt x="492" y="615"/>
                </a:lnTo>
                <a:lnTo>
                  <a:pt x="494" y="613"/>
                </a:lnTo>
                <a:lnTo>
                  <a:pt x="506" y="604"/>
                </a:lnTo>
                <a:lnTo>
                  <a:pt x="521" y="594"/>
                </a:lnTo>
                <a:lnTo>
                  <a:pt x="534" y="585"/>
                </a:lnTo>
                <a:lnTo>
                  <a:pt x="547" y="575"/>
                </a:lnTo>
                <a:lnTo>
                  <a:pt x="580" y="541"/>
                </a:lnTo>
                <a:lnTo>
                  <a:pt x="589" y="528"/>
                </a:lnTo>
                <a:lnTo>
                  <a:pt x="599" y="515"/>
                </a:lnTo>
                <a:lnTo>
                  <a:pt x="610" y="501"/>
                </a:lnTo>
                <a:lnTo>
                  <a:pt x="616" y="486"/>
                </a:lnTo>
                <a:lnTo>
                  <a:pt x="625" y="473"/>
                </a:lnTo>
                <a:lnTo>
                  <a:pt x="631" y="458"/>
                </a:lnTo>
                <a:lnTo>
                  <a:pt x="635" y="444"/>
                </a:lnTo>
                <a:lnTo>
                  <a:pt x="642" y="429"/>
                </a:lnTo>
                <a:lnTo>
                  <a:pt x="650" y="399"/>
                </a:lnTo>
                <a:lnTo>
                  <a:pt x="656" y="353"/>
                </a:lnTo>
                <a:lnTo>
                  <a:pt x="656" y="306"/>
                </a:lnTo>
                <a:lnTo>
                  <a:pt x="654" y="289"/>
                </a:lnTo>
                <a:lnTo>
                  <a:pt x="652" y="273"/>
                </a:lnTo>
                <a:lnTo>
                  <a:pt x="648" y="256"/>
                </a:lnTo>
                <a:lnTo>
                  <a:pt x="646" y="241"/>
                </a:lnTo>
                <a:lnTo>
                  <a:pt x="640" y="226"/>
                </a:lnTo>
                <a:lnTo>
                  <a:pt x="635" y="211"/>
                </a:lnTo>
                <a:lnTo>
                  <a:pt x="629" y="197"/>
                </a:lnTo>
                <a:lnTo>
                  <a:pt x="621" y="182"/>
                </a:lnTo>
                <a:lnTo>
                  <a:pt x="614" y="167"/>
                </a:lnTo>
                <a:lnTo>
                  <a:pt x="604" y="150"/>
                </a:lnTo>
                <a:lnTo>
                  <a:pt x="593" y="137"/>
                </a:lnTo>
                <a:lnTo>
                  <a:pt x="585" y="125"/>
                </a:lnTo>
                <a:lnTo>
                  <a:pt x="564" y="99"/>
                </a:lnTo>
                <a:lnTo>
                  <a:pt x="551" y="89"/>
                </a:lnTo>
                <a:lnTo>
                  <a:pt x="540" y="78"/>
                </a:lnTo>
                <a:lnTo>
                  <a:pt x="528" y="68"/>
                </a:lnTo>
                <a:lnTo>
                  <a:pt x="502" y="49"/>
                </a:lnTo>
                <a:lnTo>
                  <a:pt x="485" y="40"/>
                </a:lnTo>
                <a:lnTo>
                  <a:pt x="473" y="34"/>
                </a:lnTo>
                <a:lnTo>
                  <a:pt x="443" y="21"/>
                </a:lnTo>
                <a:lnTo>
                  <a:pt x="399" y="9"/>
                </a:lnTo>
                <a:lnTo>
                  <a:pt x="384" y="6"/>
                </a:lnTo>
                <a:lnTo>
                  <a:pt x="367" y="2"/>
                </a:lnTo>
                <a:lnTo>
                  <a:pt x="352" y="2"/>
                </a:lnTo>
                <a:lnTo>
                  <a:pt x="335" y="0"/>
                </a:lnTo>
                <a:lnTo>
                  <a:pt x="321" y="0"/>
                </a:lnTo>
                <a:lnTo>
                  <a:pt x="306" y="2"/>
                </a:lnTo>
                <a:lnTo>
                  <a:pt x="289" y="4"/>
                </a:lnTo>
                <a:lnTo>
                  <a:pt x="274" y="6"/>
                </a:lnTo>
                <a:lnTo>
                  <a:pt x="255" y="9"/>
                </a:lnTo>
                <a:lnTo>
                  <a:pt x="226" y="17"/>
                </a:lnTo>
                <a:lnTo>
                  <a:pt x="181" y="36"/>
                </a:lnTo>
                <a:lnTo>
                  <a:pt x="167" y="44"/>
                </a:lnTo>
                <a:lnTo>
                  <a:pt x="150" y="53"/>
                </a:lnTo>
                <a:lnTo>
                  <a:pt x="137" y="63"/>
                </a:lnTo>
                <a:lnTo>
                  <a:pt x="99" y="95"/>
                </a:lnTo>
                <a:lnTo>
                  <a:pt x="88" y="106"/>
                </a:lnTo>
                <a:lnTo>
                  <a:pt x="67" y="131"/>
                </a:lnTo>
                <a:lnTo>
                  <a:pt x="48" y="156"/>
                </a:lnTo>
                <a:lnTo>
                  <a:pt x="40" y="173"/>
                </a:lnTo>
                <a:lnTo>
                  <a:pt x="33" y="186"/>
                </a:lnTo>
                <a:lnTo>
                  <a:pt x="21" y="216"/>
                </a:lnTo>
                <a:lnTo>
                  <a:pt x="8" y="260"/>
                </a:lnTo>
                <a:lnTo>
                  <a:pt x="6" y="275"/>
                </a:lnTo>
                <a:lnTo>
                  <a:pt x="2" y="292"/>
                </a:lnTo>
                <a:lnTo>
                  <a:pt x="2" y="308"/>
                </a:lnTo>
                <a:lnTo>
                  <a:pt x="0" y="323"/>
                </a:lnTo>
                <a:lnTo>
                  <a:pt x="0" y="338"/>
                </a:lnTo>
                <a:lnTo>
                  <a:pt x="2" y="355"/>
                </a:lnTo>
                <a:lnTo>
                  <a:pt x="4" y="370"/>
                </a:lnTo>
                <a:lnTo>
                  <a:pt x="6" y="387"/>
                </a:lnTo>
                <a:lnTo>
                  <a:pt x="8" y="403"/>
                </a:lnTo>
                <a:lnTo>
                  <a:pt x="12" y="418"/>
                </a:lnTo>
                <a:lnTo>
                  <a:pt x="17" y="435"/>
                </a:lnTo>
                <a:lnTo>
                  <a:pt x="36" y="479"/>
                </a:lnTo>
                <a:lnTo>
                  <a:pt x="44" y="494"/>
                </a:lnTo>
                <a:lnTo>
                  <a:pt x="46" y="496"/>
                </a:lnTo>
                <a:lnTo>
                  <a:pt x="55" y="488"/>
                </a:lnTo>
                <a:lnTo>
                  <a:pt x="57" y="490"/>
                </a:lnTo>
                <a:lnTo>
                  <a:pt x="48" y="475"/>
                </a:lnTo>
                <a:lnTo>
                  <a:pt x="29" y="431"/>
                </a:lnTo>
                <a:lnTo>
                  <a:pt x="25" y="414"/>
                </a:lnTo>
                <a:lnTo>
                  <a:pt x="21" y="399"/>
                </a:lnTo>
                <a:lnTo>
                  <a:pt x="19" y="387"/>
                </a:lnTo>
                <a:lnTo>
                  <a:pt x="17" y="370"/>
                </a:lnTo>
                <a:lnTo>
                  <a:pt x="14" y="355"/>
                </a:lnTo>
                <a:lnTo>
                  <a:pt x="12" y="338"/>
                </a:lnTo>
                <a:lnTo>
                  <a:pt x="12" y="323"/>
                </a:lnTo>
                <a:lnTo>
                  <a:pt x="14" y="308"/>
                </a:lnTo>
                <a:lnTo>
                  <a:pt x="14" y="292"/>
                </a:lnTo>
                <a:lnTo>
                  <a:pt x="19" y="279"/>
                </a:lnTo>
                <a:lnTo>
                  <a:pt x="21" y="264"/>
                </a:lnTo>
                <a:lnTo>
                  <a:pt x="33" y="220"/>
                </a:lnTo>
                <a:lnTo>
                  <a:pt x="46" y="190"/>
                </a:lnTo>
                <a:lnTo>
                  <a:pt x="52" y="178"/>
                </a:lnTo>
                <a:lnTo>
                  <a:pt x="61" y="165"/>
                </a:lnTo>
                <a:lnTo>
                  <a:pt x="76" y="139"/>
                </a:lnTo>
                <a:lnTo>
                  <a:pt x="97" y="114"/>
                </a:lnTo>
                <a:lnTo>
                  <a:pt x="107" y="104"/>
                </a:lnTo>
                <a:lnTo>
                  <a:pt x="145" y="72"/>
                </a:lnTo>
                <a:lnTo>
                  <a:pt x="158" y="66"/>
                </a:lnTo>
                <a:lnTo>
                  <a:pt x="171" y="57"/>
                </a:lnTo>
                <a:lnTo>
                  <a:pt x="186" y="49"/>
                </a:lnTo>
                <a:lnTo>
                  <a:pt x="230" y="30"/>
                </a:lnTo>
                <a:lnTo>
                  <a:pt x="259" y="21"/>
                </a:lnTo>
                <a:lnTo>
                  <a:pt x="274" y="19"/>
                </a:lnTo>
                <a:lnTo>
                  <a:pt x="289" y="17"/>
                </a:lnTo>
                <a:lnTo>
                  <a:pt x="306" y="15"/>
                </a:lnTo>
                <a:lnTo>
                  <a:pt x="321" y="13"/>
                </a:lnTo>
                <a:lnTo>
                  <a:pt x="335" y="13"/>
                </a:lnTo>
                <a:lnTo>
                  <a:pt x="352" y="15"/>
                </a:lnTo>
                <a:lnTo>
                  <a:pt x="367" y="15"/>
                </a:lnTo>
                <a:lnTo>
                  <a:pt x="380" y="19"/>
                </a:lnTo>
                <a:lnTo>
                  <a:pt x="395" y="21"/>
                </a:lnTo>
                <a:lnTo>
                  <a:pt x="439" y="34"/>
                </a:lnTo>
                <a:lnTo>
                  <a:pt x="468" y="47"/>
                </a:lnTo>
                <a:lnTo>
                  <a:pt x="481" y="53"/>
                </a:lnTo>
                <a:lnTo>
                  <a:pt x="494" y="61"/>
                </a:lnTo>
                <a:lnTo>
                  <a:pt x="519" y="76"/>
                </a:lnTo>
                <a:lnTo>
                  <a:pt x="532" y="87"/>
                </a:lnTo>
                <a:lnTo>
                  <a:pt x="542" y="97"/>
                </a:lnTo>
                <a:lnTo>
                  <a:pt x="555" y="108"/>
                </a:lnTo>
                <a:lnTo>
                  <a:pt x="576" y="133"/>
                </a:lnTo>
                <a:lnTo>
                  <a:pt x="585" y="146"/>
                </a:lnTo>
                <a:lnTo>
                  <a:pt x="595" y="158"/>
                </a:lnTo>
                <a:lnTo>
                  <a:pt x="602" y="171"/>
                </a:lnTo>
                <a:lnTo>
                  <a:pt x="608" y="186"/>
                </a:lnTo>
                <a:lnTo>
                  <a:pt x="616" y="201"/>
                </a:lnTo>
                <a:lnTo>
                  <a:pt x="623" y="216"/>
                </a:lnTo>
                <a:lnTo>
                  <a:pt x="627" y="230"/>
                </a:lnTo>
                <a:lnTo>
                  <a:pt x="633" y="245"/>
                </a:lnTo>
                <a:lnTo>
                  <a:pt x="635" y="260"/>
                </a:lnTo>
                <a:lnTo>
                  <a:pt x="640" y="277"/>
                </a:lnTo>
                <a:lnTo>
                  <a:pt x="642" y="289"/>
                </a:lnTo>
                <a:lnTo>
                  <a:pt x="644" y="306"/>
                </a:lnTo>
                <a:lnTo>
                  <a:pt x="644" y="353"/>
                </a:lnTo>
                <a:lnTo>
                  <a:pt x="637" y="395"/>
                </a:lnTo>
                <a:lnTo>
                  <a:pt x="629" y="425"/>
                </a:lnTo>
                <a:lnTo>
                  <a:pt x="623" y="439"/>
                </a:lnTo>
                <a:lnTo>
                  <a:pt x="618" y="454"/>
                </a:lnTo>
                <a:lnTo>
                  <a:pt x="612" y="469"/>
                </a:lnTo>
                <a:lnTo>
                  <a:pt x="604" y="482"/>
                </a:lnTo>
                <a:lnTo>
                  <a:pt x="597" y="496"/>
                </a:lnTo>
                <a:lnTo>
                  <a:pt x="591" y="507"/>
                </a:lnTo>
                <a:lnTo>
                  <a:pt x="580" y="520"/>
                </a:lnTo>
                <a:lnTo>
                  <a:pt x="572" y="532"/>
                </a:lnTo>
                <a:lnTo>
                  <a:pt x="538" y="566"/>
                </a:lnTo>
                <a:lnTo>
                  <a:pt x="525" y="577"/>
                </a:lnTo>
                <a:lnTo>
                  <a:pt x="513" y="585"/>
                </a:lnTo>
                <a:lnTo>
                  <a:pt x="498" y="596"/>
                </a:lnTo>
                <a:lnTo>
                  <a:pt x="485" y="604"/>
                </a:lnTo>
                <a:lnTo>
                  <a:pt x="487" y="602"/>
                </a:lnTo>
                <a:lnTo>
                  <a:pt x="485" y="602"/>
                </a:lnTo>
                <a:lnTo>
                  <a:pt x="487" y="602"/>
                </a:lnTo>
                <a:lnTo>
                  <a:pt x="473" y="610"/>
                </a:lnTo>
                <a:lnTo>
                  <a:pt x="428" y="629"/>
                </a:lnTo>
                <a:lnTo>
                  <a:pt x="411" y="634"/>
                </a:lnTo>
                <a:lnTo>
                  <a:pt x="397" y="638"/>
                </a:lnTo>
                <a:lnTo>
                  <a:pt x="382" y="640"/>
                </a:lnTo>
                <a:lnTo>
                  <a:pt x="367" y="644"/>
                </a:lnTo>
                <a:lnTo>
                  <a:pt x="352" y="644"/>
                </a:lnTo>
                <a:lnTo>
                  <a:pt x="338" y="646"/>
                </a:lnTo>
                <a:lnTo>
                  <a:pt x="321" y="646"/>
                </a:lnTo>
                <a:lnTo>
                  <a:pt x="306" y="644"/>
                </a:lnTo>
                <a:lnTo>
                  <a:pt x="291" y="644"/>
                </a:lnTo>
                <a:lnTo>
                  <a:pt x="276" y="642"/>
                </a:lnTo>
                <a:lnTo>
                  <a:pt x="262" y="638"/>
                </a:lnTo>
                <a:lnTo>
                  <a:pt x="247" y="636"/>
                </a:lnTo>
                <a:lnTo>
                  <a:pt x="232" y="632"/>
                </a:lnTo>
                <a:lnTo>
                  <a:pt x="217" y="625"/>
                </a:lnTo>
                <a:lnTo>
                  <a:pt x="202" y="621"/>
                </a:lnTo>
                <a:lnTo>
                  <a:pt x="190" y="615"/>
                </a:lnTo>
                <a:lnTo>
                  <a:pt x="175" y="606"/>
                </a:lnTo>
                <a:lnTo>
                  <a:pt x="164" y="600"/>
                </a:lnTo>
                <a:lnTo>
                  <a:pt x="152" y="594"/>
                </a:lnTo>
                <a:lnTo>
                  <a:pt x="139" y="583"/>
                </a:lnTo>
                <a:lnTo>
                  <a:pt x="126" y="575"/>
                </a:lnTo>
                <a:lnTo>
                  <a:pt x="114" y="564"/>
                </a:lnTo>
                <a:lnTo>
                  <a:pt x="103" y="551"/>
                </a:lnTo>
                <a:lnTo>
                  <a:pt x="93" y="541"/>
                </a:lnTo>
                <a:lnTo>
                  <a:pt x="71" y="515"/>
                </a:lnTo>
                <a:lnTo>
                  <a:pt x="65" y="501"/>
                </a:lnTo>
                <a:lnTo>
                  <a:pt x="55" y="488"/>
                </a:lnTo>
                <a:lnTo>
                  <a:pt x="46" y="4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0" name="Freeform 22"/>
          <p:cNvSpPr>
            <a:spLocks/>
          </p:cNvSpPr>
          <p:nvPr/>
        </p:nvSpPr>
        <p:spPr bwMode="auto">
          <a:xfrm>
            <a:off x="2195513" y="3043238"/>
            <a:ext cx="312737" cy="292100"/>
          </a:xfrm>
          <a:custGeom>
            <a:avLst/>
            <a:gdLst>
              <a:gd name="T0" fmla="*/ 0 w 197"/>
              <a:gd name="T1" fmla="*/ 2147483647 h 184"/>
              <a:gd name="T2" fmla="*/ 2147483647 w 197"/>
              <a:gd name="T3" fmla="*/ 2147483647 h 184"/>
              <a:gd name="T4" fmla="*/ 2147483647 w 197"/>
              <a:gd name="T5" fmla="*/ 2147483647 h 184"/>
              <a:gd name="T6" fmla="*/ 2147483647 w 197"/>
              <a:gd name="T7" fmla="*/ 0 h 184"/>
              <a:gd name="T8" fmla="*/ 0 w 197"/>
              <a:gd name="T9" fmla="*/ 2147483647 h 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7"/>
              <a:gd name="T16" fmla="*/ 0 h 184"/>
              <a:gd name="T17" fmla="*/ 197 w 197"/>
              <a:gd name="T18" fmla="*/ 184 h 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7" h="184">
                <a:moveTo>
                  <a:pt x="0" y="81"/>
                </a:moveTo>
                <a:lnTo>
                  <a:pt x="59" y="184"/>
                </a:lnTo>
                <a:lnTo>
                  <a:pt x="197" y="104"/>
                </a:lnTo>
                <a:lnTo>
                  <a:pt x="138" y="0"/>
                </a:lnTo>
                <a:lnTo>
                  <a:pt x="0" y="8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1" name="Freeform 23"/>
          <p:cNvSpPr>
            <a:spLocks/>
          </p:cNvSpPr>
          <p:nvPr/>
        </p:nvSpPr>
        <p:spPr bwMode="auto">
          <a:xfrm>
            <a:off x="2182813" y="3030538"/>
            <a:ext cx="338137" cy="319087"/>
          </a:xfrm>
          <a:custGeom>
            <a:avLst/>
            <a:gdLst>
              <a:gd name="T0" fmla="*/ 0 w 213"/>
              <a:gd name="T1" fmla="*/ 2147483647 h 201"/>
              <a:gd name="T2" fmla="*/ 2147483647 w 213"/>
              <a:gd name="T3" fmla="*/ 2147483647 h 201"/>
              <a:gd name="T4" fmla="*/ 2147483647 w 213"/>
              <a:gd name="T5" fmla="*/ 2147483647 h 201"/>
              <a:gd name="T6" fmla="*/ 2147483647 w 213"/>
              <a:gd name="T7" fmla="*/ 0 h 201"/>
              <a:gd name="T8" fmla="*/ 0 w 213"/>
              <a:gd name="T9" fmla="*/ 2147483647 h 201"/>
              <a:gd name="T10" fmla="*/ 2147483647 w 213"/>
              <a:gd name="T11" fmla="*/ 2147483647 h 201"/>
              <a:gd name="T12" fmla="*/ 2147483647 w 213"/>
              <a:gd name="T13" fmla="*/ 2147483647 h 201"/>
              <a:gd name="T14" fmla="*/ 2147483647 w 213"/>
              <a:gd name="T15" fmla="*/ 2147483647 h 201"/>
              <a:gd name="T16" fmla="*/ 2147483647 w 213"/>
              <a:gd name="T17" fmla="*/ 2147483647 h 201"/>
              <a:gd name="T18" fmla="*/ 2147483647 w 213"/>
              <a:gd name="T19" fmla="*/ 2147483647 h 201"/>
              <a:gd name="T20" fmla="*/ 2147483647 w 213"/>
              <a:gd name="T21" fmla="*/ 2147483647 h 201"/>
              <a:gd name="T22" fmla="*/ 2147483647 w 213"/>
              <a:gd name="T23" fmla="*/ 2147483647 h 201"/>
              <a:gd name="T24" fmla="*/ 2147483647 w 213"/>
              <a:gd name="T25" fmla="*/ 2147483647 h 201"/>
              <a:gd name="T26" fmla="*/ 2147483647 w 213"/>
              <a:gd name="T27" fmla="*/ 2147483647 h 201"/>
              <a:gd name="T28" fmla="*/ 0 w 213"/>
              <a:gd name="T29" fmla="*/ 2147483647 h 20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13"/>
              <a:gd name="T46" fmla="*/ 0 h 201"/>
              <a:gd name="T47" fmla="*/ 213 w 213"/>
              <a:gd name="T48" fmla="*/ 201 h 20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13" h="201">
                <a:moveTo>
                  <a:pt x="0" y="87"/>
                </a:moveTo>
                <a:lnTo>
                  <a:pt x="65" y="201"/>
                </a:lnTo>
                <a:lnTo>
                  <a:pt x="213" y="114"/>
                </a:lnTo>
                <a:lnTo>
                  <a:pt x="148" y="0"/>
                </a:lnTo>
                <a:lnTo>
                  <a:pt x="0" y="87"/>
                </a:lnTo>
                <a:lnTo>
                  <a:pt x="13" y="95"/>
                </a:lnTo>
                <a:lnTo>
                  <a:pt x="150" y="15"/>
                </a:lnTo>
                <a:lnTo>
                  <a:pt x="139" y="11"/>
                </a:lnTo>
                <a:lnTo>
                  <a:pt x="198" y="114"/>
                </a:lnTo>
                <a:lnTo>
                  <a:pt x="201" y="106"/>
                </a:lnTo>
                <a:lnTo>
                  <a:pt x="63" y="186"/>
                </a:lnTo>
                <a:lnTo>
                  <a:pt x="74" y="190"/>
                </a:lnTo>
                <a:lnTo>
                  <a:pt x="15" y="87"/>
                </a:lnTo>
                <a:lnTo>
                  <a:pt x="13" y="95"/>
                </a:lnTo>
                <a:lnTo>
                  <a:pt x="0" y="8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3670300" y="3871913"/>
            <a:ext cx="3268663" cy="255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3" name="Freeform 25"/>
          <p:cNvSpPr>
            <a:spLocks/>
          </p:cNvSpPr>
          <p:nvPr/>
        </p:nvSpPr>
        <p:spPr bwMode="auto">
          <a:xfrm>
            <a:off x="3660775" y="3862388"/>
            <a:ext cx="3284538" cy="271462"/>
          </a:xfrm>
          <a:custGeom>
            <a:avLst/>
            <a:gdLst>
              <a:gd name="T0" fmla="*/ 0 w 2069"/>
              <a:gd name="T1" fmla="*/ 0 h 171"/>
              <a:gd name="T2" fmla="*/ 0 w 2069"/>
              <a:gd name="T3" fmla="*/ 2147483647 h 171"/>
              <a:gd name="T4" fmla="*/ 2147483647 w 2069"/>
              <a:gd name="T5" fmla="*/ 2147483647 h 171"/>
              <a:gd name="T6" fmla="*/ 2147483647 w 2069"/>
              <a:gd name="T7" fmla="*/ 0 h 171"/>
              <a:gd name="T8" fmla="*/ 0 w 2069"/>
              <a:gd name="T9" fmla="*/ 0 h 171"/>
              <a:gd name="T10" fmla="*/ 2147483647 w 2069"/>
              <a:gd name="T11" fmla="*/ 2147483647 h 171"/>
              <a:gd name="T12" fmla="*/ 2147483647 w 2069"/>
              <a:gd name="T13" fmla="*/ 2147483647 h 171"/>
              <a:gd name="T14" fmla="*/ 2147483647 w 2069"/>
              <a:gd name="T15" fmla="*/ 2147483647 h 171"/>
              <a:gd name="T16" fmla="*/ 2147483647 w 2069"/>
              <a:gd name="T17" fmla="*/ 2147483647 h 171"/>
              <a:gd name="T18" fmla="*/ 2147483647 w 2069"/>
              <a:gd name="T19" fmla="*/ 2147483647 h 171"/>
              <a:gd name="T20" fmla="*/ 2147483647 w 2069"/>
              <a:gd name="T21" fmla="*/ 2147483647 h 171"/>
              <a:gd name="T22" fmla="*/ 2147483647 w 2069"/>
              <a:gd name="T23" fmla="*/ 2147483647 h 171"/>
              <a:gd name="T24" fmla="*/ 2147483647 w 2069"/>
              <a:gd name="T25" fmla="*/ 2147483647 h 171"/>
              <a:gd name="T26" fmla="*/ 2147483647 w 2069"/>
              <a:gd name="T27" fmla="*/ 2147483647 h 171"/>
              <a:gd name="T28" fmla="*/ 0 w 2069"/>
              <a:gd name="T29" fmla="*/ 0 h 17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69"/>
              <a:gd name="T46" fmla="*/ 0 h 171"/>
              <a:gd name="T47" fmla="*/ 2069 w 2069"/>
              <a:gd name="T48" fmla="*/ 171 h 17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69" h="171">
                <a:moveTo>
                  <a:pt x="0" y="0"/>
                </a:moveTo>
                <a:lnTo>
                  <a:pt x="0" y="171"/>
                </a:lnTo>
                <a:lnTo>
                  <a:pt x="2069" y="171"/>
                </a:lnTo>
                <a:lnTo>
                  <a:pt x="2069" y="0"/>
                </a:lnTo>
                <a:lnTo>
                  <a:pt x="0" y="0"/>
                </a:lnTo>
                <a:lnTo>
                  <a:pt x="6" y="12"/>
                </a:lnTo>
                <a:lnTo>
                  <a:pt x="2063" y="12"/>
                </a:lnTo>
                <a:lnTo>
                  <a:pt x="2057" y="6"/>
                </a:lnTo>
                <a:lnTo>
                  <a:pt x="2057" y="164"/>
                </a:lnTo>
                <a:lnTo>
                  <a:pt x="2063" y="158"/>
                </a:lnTo>
                <a:lnTo>
                  <a:pt x="6" y="158"/>
                </a:lnTo>
                <a:lnTo>
                  <a:pt x="13" y="164"/>
                </a:lnTo>
                <a:lnTo>
                  <a:pt x="13" y="6"/>
                </a:lnTo>
                <a:lnTo>
                  <a:pt x="6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4221163" y="3811588"/>
            <a:ext cx="187325" cy="63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5" name="Freeform 27"/>
          <p:cNvSpPr>
            <a:spLocks/>
          </p:cNvSpPr>
          <p:nvPr/>
        </p:nvSpPr>
        <p:spPr bwMode="auto">
          <a:xfrm>
            <a:off x="4210050" y="3802063"/>
            <a:ext cx="204788" cy="79375"/>
          </a:xfrm>
          <a:custGeom>
            <a:avLst/>
            <a:gdLst>
              <a:gd name="T0" fmla="*/ 0 w 129"/>
              <a:gd name="T1" fmla="*/ 0 h 50"/>
              <a:gd name="T2" fmla="*/ 0 w 129"/>
              <a:gd name="T3" fmla="*/ 2147483647 h 50"/>
              <a:gd name="T4" fmla="*/ 2147483647 w 129"/>
              <a:gd name="T5" fmla="*/ 2147483647 h 50"/>
              <a:gd name="T6" fmla="*/ 2147483647 w 129"/>
              <a:gd name="T7" fmla="*/ 0 h 50"/>
              <a:gd name="T8" fmla="*/ 0 w 129"/>
              <a:gd name="T9" fmla="*/ 0 h 50"/>
              <a:gd name="T10" fmla="*/ 2147483647 w 129"/>
              <a:gd name="T11" fmla="*/ 2147483647 h 50"/>
              <a:gd name="T12" fmla="*/ 2147483647 w 129"/>
              <a:gd name="T13" fmla="*/ 2147483647 h 50"/>
              <a:gd name="T14" fmla="*/ 2147483647 w 129"/>
              <a:gd name="T15" fmla="*/ 2147483647 h 50"/>
              <a:gd name="T16" fmla="*/ 2147483647 w 129"/>
              <a:gd name="T17" fmla="*/ 2147483647 h 50"/>
              <a:gd name="T18" fmla="*/ 2147483647 w 129"/>
              <a:gd name="T19" fmla="*/ 2147483647 h 50"/>
              <a:gd name="T20" fmla="*/ 2147483647 w 129"/>
              <a:gd name="T21" fmla="*/ 2147483647 h 50"/>
              <a:gd name="T22" fmla="*/ 2147483647 w 129"/>
              <a:gd name="T23" fmla="*/ 2147483647 h 50"/>
              <a:gd name="T24" fmla="*/ 2147483647 w 129"/>
              <a:gd name="T25" fmla="*/ 2147483647 h 50"/>
              <a:gd name="T26" fmla="*/ 2147483647 w 129"/>
              <a:gd name="T27" fmla="*/ 2147483647 h 50"/>
              <a:gd name="T28" fmla="*/ 0 w 129"/>
              <a:gd name="T29" fmla="*/ 0 h 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9"/>
              <a:gd name="T46" fmla="*/ 0 h 50"/>
              <a:gd name="T47" fmla="*/ 129 w 129"/>
              <a:gd name="T48" fmla="*/ 50 h 5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9" h="50">
                <a:moveTo>
                  <a:pt x="0" y="0"/>
                </a:moveTo>
                <a:lnTo>
                  <a:pt x="0" y="50"/>
                </a:lnTo>
                <a:lnTo>
                  <a:pt x="129" y="50"/>
                </a:lnTo>
                <a:lnTo>
                  <a:pt x="129" y="0"/>
                </a:lnTo>
                <a:lnTo>
                  <a:pt x="0" y="0"/>
                </a:lnTo>
                <a:lnTo>
                  <a:pt x="7" y="12"/>
                </a:lnTo>
                <a:lnTo>
                  <a:pt x="123" y="12"/>
                </a:lnTo>
                <a:lnTo>
                  <a:pt x="117" y="6"/>
                </a:lnTo>
                <a:lnTo>
                  <a:pt x="117" y="44"/>
                </a:lnTo>
                <a:lnTo>
                  <a:pt x="123" y="38"/>
                </a:lnTo>
                <a:lnTo>
                  <a:pt x="7" y="38"/>
                </a:lnTo>
                <a:lnTo>
                  <a:pt x="13" y="44"/>
                </a:lnTo>
                <a:lnTo>
                  <a:pt x="13" y="6"/>
                </a:lnTo>
                <a:lnTo>
                  <a:pt x="7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4160838" y="3748088"/>
            <a:ext cx="311150" cy="66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7" name="Freeform 29"/>
          <p:cNvSpPr>
            <a:spLocks/>
          </p:cNvSpPr>
          <p:nvPr/>
        </p:nvSpPr>
        <p:spPr bwMode="auto">
          <a:xfrm>
            <a:off x="4149725" y="3738563"/>
            <a:ext cx="328613" cy="82550"/>
          </a:xfrm>
          <a:custGeom>
            <a:avLst/>
            <a:gdLst>
              <a:gd name="T0" fmla="*/ 0 w 207"/>
              <a:gd name="T1" fmla="*/ 0 h 52"/>
              <a:gd name="T2" fmla="*/ 0 w 207"/>
              <a:gd name="T3" fmla="*/ 2147483647 h 52"/>
              <a:gd name="T4" fmla="*/ 2147483647 w 207"/>
              <a:gd name="T5" fmla="*/ 2147483647 h 52"/>
              <a:gd name="T6" fmla="*/ 2147483647 w 207"/>
              <a:gd name="T7" fmla="*/ 0 h 52"/>
              <a:gd name="T8" fmla="*/ 0 w 207"/>
              <a:gd name="T9" fmla="*/ 0 h 52"/>
              <a:gd name="T10" fmla="*/ 2147483647 w 207"/>
              <a:gd name="T11" fmla="*/ 2147483647 h 52"/>
              <a:gd name="T12" fmla="*/ 2147483647 w 207"/>
              <a:gd name="T13" fmla="*/ 2147483647 h 52"/>
              <a:gd name="T14" fmla="*/ 2147483647 w 207"/>
              <a:gd name="T15" fmla="*/ 2147483647 h 52"/>
              <a:gd name="T16" fmla="*/ 2147483647 w 207"/>
              <a:gd name="T17" fmla="*/ 2147483647 h 52"/>
              <a:gd name="T18" fmla="*/ 2147483647 w 207"/>
              <a:gd name="T19" fmla="*/ 2147483647 h 52"/>
              <a:gd name="T20" fmla="*/ 2147483647 w 207"/>
              <a:gd name="T21" fmla="*/ 2147483647 h 52"/>
              <a:gd name="T22" fmla="*/ 2147483647 w 207"/>
              <a:gd name="T23" fmla="*/ 2147483647 h 52"/>
              <a:gd name="T24" fmla="*/ 2147483647 w 207"/>
              <a:gd name="T25" fmla="*/ 2147483647 h 52"/>
              <a:gd name="T26" fmla="*/ 2147483647 w 207"/>
              <a:gd name="T27" fmla="*/ 2147483647 h 52"/>
              <a:gd name="T28" fmla="*/ 0 w 207"/>
              <a:gd name="T29" fmla="*/ 0 h 5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7"/>
              <a:gd name="T46" fmla="*/ 0 h 52"/>
              <a:gd name="T47" fmla="*/ 207 w 207"/>
              <a:gd name="T48" fmla="*/ 52 h 5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7" h="52">
                <a:moveTo>
                  <a:pt x="0" y="0"/>
                </a:moveTo>
                <a:lnTo>
                  <a:pt x="0" y="52"/>
                </a:lnTo>
                <a:lnTo>
                  <a:pt x="207" y="52"/>
                </a:lnTo>
                <a:lnTo>
                  <a:pt x="207" y="0"/>
                </a:lnTo>
                <a:lnTo>
                  <a:pt x="0" y="0"/>
                </a:lnTo>
                <a:lnTo>
                  <a:pt x="7" y="12"/>
                </a:lnTo>
                <a:lnTo>
                  <a:pt x="201" y="12"/>
                </a:lnTo>
                <a:lnTo>
                  <a:pt x="195" y="6"/>
                </a:lnTo>
                <a:lnTo>
                  <a:pt x="195" y="46"/>
                </a:lnTo>
                <a:lnTo>
                  <a:pt x="201" y="40"/>
                </a:lnTo>
                <a:lnTo>
                  <a:pt x="7" y="40"/>
                </a:lnTo>
                <a:lnTo>
                  <a:pt x="13" y="46"/>
                </a:lnTo>
                <a:lnTo>
                  <a:pt x="13" y="6"/>
                </a:lnTo>
                <a:lnTo>
                  <a:pt x="7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4221163" y="4122738"/>
            <a:ext cx="187325" cy="650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9" name="Freeform 31"/>
          <p:cNvSpPr>
            <a:spLocks/>
          </p:cNvSpPr>
          <p:nvPr/>
        </p:nvSpPr>
        <p:spPr bwMode="auto">
          <a:xfrm>
            <a:off x="4210050" y="4113213"/>
            <a:ext cx="204788" cy="80962"/>
          </a:xfrm>
          <a:custGeom>
            <a:avLst/>
            <a:gdLst>
              <a:gd name="T0" fmla="*/ 0 w 129"/>
              <a:gd name="T1" fmla="*/ 0 h 51"/>
              <a:gd name="T2" fmla="*/ 0 w 129"/>
              <a:gd name="T3" fmla="*/ 2147483647 h 51"/>
              <a:gd name="T4" fmla="*/ 2147483647 w 129"/>
              <a:gd name="T5" fmla="*/ 2147483647 h 51"/>
              <a:gd name="T6" fmla="*/ 2147483647 w 129"/>
              <a:gd name="T7" fmla="*/ 0 h 51"/>
              <a:gd name="T8" fmla="*/ 0 w 129"/>
              <a:gd name="T9" fmla="*/ 0 h 51"/>
              <a:gd name="T10" fmla="*/ 2147483647 w 129"/>
              <a:gd name="T11" fmla="*/ 2147483647 h 51"/>
              <a:gd name="T12" fmla="*/ 2147483647 w 129"/>
              <a:gd name="T13" fmla="*/ 2147483647 h 51"/>
              <a:gd name="T14" fmla="*/ 2147483647 w 129"/>
              <a:gd name="T15" fmla="*/ 2147483647 h 51"/>
              <a:gd name="T16" fmla="*/ 2147483647 w 129"/>
              <a:gd name="T17" fmla="*/ 2147483647 h 51"/>
              <a:gd name="T18" fmla="*/ 2147483647 w 129"/>
              <a:gd name="T19" fmla="*/ 2147483647 h 51"/>
              <a:gd name="T20" fmla="*/ 2147483647 w 129"/>
              <a:gd name="T21" fmla="*/ 2147483647 h 51"/>
              <a:gd name="T22" fmla="*/ 2147483647 w 129"/>
              <a:gd name="T23" fmla="*/ 2147483647 h 51"/>
              <a:gd name="T24" fmla="*/ 2147483647 w 129"/>
              <a:gd name="T25" fmla="*/ 2147483647 h 51"/>
              <a:gd name="T26" fmla="*/ 2147483647 w 129"/>
              <a:gd name="T27" fmla="*/ 2147483647 h 51"/>
              <a:gd name="T28" fmla="*/ 0 w 129"/>
              <a:gd name="T29" fmla="*/ 0 h 5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9"/>
              <a:gd name="T46" fmla="*/ 0 h 51"/>
              <a:gd name="T47" fmla="*/ 129 w 129"/>
              <a:gd name="T48" fmla="*/ 51 h 5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9" h="51">
                <a:moveTo>
                  <a:pt x="0" y="0"/>
                </a:moveTo>
                <a:lnTo>
                  <a:pt x="0" y="51"/>
                </a:lnTo>
                <a:lnTo>
                  <a:pt x="129" y="51"/>
                </a:lnTo>
                <a:lnTo>
                  <a:pt x="129" y="0"/>
                </a:lnTo>
                <a:lnTo>
                  <a:pt x="0" y="0"/>
                </a:lnTo>
                <a:lnTo>
                  <a:pt x="7" y="13"/>
                </a:lnTo>
                <a:lnTo>
                  <a:pt x="123" y="13"/>
                </a:lnTo>
                <a:lnTo>
                  <a:pt x="117" y="6"/>
                </a:lnTo>
                <a:lnTo>
                  <a:pt x="117" y="44"/>
                </a:lnTo>
                <a:lnTo>
                  <a:pt x="123" y="38"/>
                </a:lnTo>
                <a:lnTo>
                  <a:pt x="7" y="38"/>
                </a:lnTo>
                <a:lnTo>
                  <a:pt x="13" y="44"/>
                </a:lnTo>
                <a:lnTo>
                  <a:pt x="13" y="6"/>
                </a:lnTo>
                <a:lnTo>
                  <a:pt x="7" y="1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>
            <a:off x="4160838" y="4183063"/>
            <a:ext cx="311150" cy="682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1" name="Freeform 33"/>
          <p:cNvSpPr>
            <a:spLocks/>
          </p:cNvSpPr>
          <p:nvPr/>
        </p:nvSpPr>
        <p:spPr bwMode="auto">
          <a:xfrm>
            <a:off x="4149725" y="4173538"/>
            <a:ext cx="328613" cy="84137"/>
          </a:xfrm>
          <a:custGeom>
            <a:avLst/>
            <a:gdLst>
              <a:gd name="T0" fmla="*/ 0 w 207"/>
              <a:gd name="T1" fmla="*/ 0 h 53"/>
              <a:gd name="T2" fmla="*/ 0 w 207"/>
              <a:gd name="T3" fmla="*/ 2147483647 h 53"/>
              <a:gd name="T4" fmla="*/ 2147483647 w 207"/>
              <a:gd name="T5" fmla="*/ 2147483647 h 53"/>
              <a:gd name="T6" fmla="*/ 2147483647 w 207"/>
              <a:gd name="T7" fmla="*/ 0 h 53"/>
              <a:gd name="T8" fmla="*/ 0 w 207"/>
              <a:gd name="T9" fmla="*/ 0 h 53"/>
              <a:gd name="T10" fmla="*/ 2147483647 w 207"/>
              <a:gd name="T11" fmla="*/ 2147483647 h 53"/>
              <a:gd name="T12" fmla="*/ 2147483647 w 207"/>
              <a:gd name="T13" fmla="*/ 2147483647 h 53"/>
              <a:gd name="T14" fmla="*/ 2147483647 w 207"/>
              <a:gd name="T15" fmla="*/ 2147483647 h 53"/>
              <a:gd name="T16" fmla="*/ 2147483647 w 207"/>
              <a:gd name="T17" fmla="*/ 2147483647 h 53"/>
              <a:gd name="T18" fmla="*/ 2147483647 w 207"/>
              <a:gd name="T19" fmla="*/ 2147483647 h 53"/>
              <a:gd name="T20" fmla="*/ 2147483647 w 207"/>
              <a:gd name="T21" fmla="*/ 2147483647 h 53"/>
              <a:gd name="T22" fmla="*/ 2147483647 w 207"/>
              <a:gd name="T23" fmla="*/ 2147483647 h 53"/>
              <a:gd name="T24" fmla="*/ 2147483647 w 207"/>
              <a:gd name="T25" fmla="*/ 2147483647 h 53"/>
              <a:gd name="T26" fmla="*/ 2147483647 w 207"/>
              <a:gd name="T27" fmla="*/ 2147483647 h 53"/>
              <a:gd name="T28" fmla="*/ 0 w 207"/>
              <a:gd name="T29" fmla="*/ 0 h 5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7"/>
              <a:gd name="T46" fmla="*/ 0 h 53"/>
              <a:gd name="T47" fmla="*/ 207 w 207"/>
              <a:gd name="T48" fmla="*/ 53 h 5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7" h="53">
                <a:moveTo>
                  <a:pt x="0" y="0"/>
                </a:moveTo>
                <a:lnTo>
                  <a:pt x="0" y="53"/>
                </a:lnTo>
                <a:lnTo>
                  <a:pt x="207" y="53"/>
                </a:lnTo>
                <a:lnTo>
                  <a:pt x="207" y="0"/>
                </a:lnTo>
                <a:lnTo>
                  <a:pt x="0" y="0"/>
                </a:lnTo>
                <a:lnTo>
                  <a:pt x="7" y="13"/>
                </a:lnTo>
                <a:lnTo>
                  <a:pt x="201" y="13"/>
                </a:lnTo>
                <a:lnTo>
                  <a:pt x="195" y="6"/>
                </a:lnTo>
                <a:lnTo>
                  <a:pt x="195" y="47"/>
                </a:lnTo>
                <a:lnTo>
                  <a:pt x="201" y="40"/>
                </a:lnTo>
                <a:lnTo>
                  <a:pt x="7" y="40"/>
                </a:lnTo>
                <a:lnTo>
                  <a:pt x="13" y="47"/>
                </a:lnTo>
                <a:lnTo>
                  <a:pt x="13" y="6"/>
                </a:lnTo>
                <a:lnTo>
                  <a:pt x="7" y="1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2" name="Rectangle 34"/>
          <p:cNvSpPr>
            <a:spLocks noChangeArrowheads="1"/>
          </p:cNvSpPr>
          <p:nvPr/>
        </p:nvSpPr>
        <p:spPr bwMode="auto">
          <a:xfrm>
            <a:off x="4897438" y="3811588"/>
            <a:ext cx="128587" cy="63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3" name="Freeform 35"/>
          <p:cNvSpPr>
            <a:spLocks/>
          </p:cNvSpPr>
          <p:nvPr/>
        </p:nvSpPr>
        <p:spPr bwMode="auto">
          <a:xfrm>
            <a:off x="4887913" y="3802063"/>
            <a:ext cx="144462" cy="79375"/>
          </a:xfrm>
          <a:custGeom>
            <a:avLst/>
            <a:gdLst>
              <a:gd name="T0" fmla="*/ 0 w 91"/>
              <a:gd name="T1" fmla="*/ 0 h 50"/>
              <a:gd name="T2" fmla="*/ 0 w 91"/>
              <a:gd name="T3" fmla="*/ 2147483647 h 50"/>
              <a:gd name="T4" fmla="*/ 2147483647 w 91"/>
              <a:gd name="T5" fmla="*/ 2147483647 h 50"/>
              <a:gd name="T6" fmla="*/ 2147483647 w 91"/>
              <a:gd name="T7" fmla="*/ 0 h 50"/>
              <a:gd name="T8" fmla="*/ 0 w 91"/>
              <a:gd name="T9" fmla="*/ 0 h 50"/>
              <a:gd name="T10" fmla="*/ 2147483647 w 91"/>
              <a:gd name="T11" fmla="*/ 2147483647 h 50"/>
              <a:gd name="T12" fmla="*/ 2147483647 w 91"/>
              <a:gd name="T13" fmla="*/ 2147483647 h 50"/>
              <a:gd name="T14" fmla="*/ 2147483647 w 91"/>
              <a:gd name="T15" fmla="*/ 2147483647 h 50"/>
              <a:gd name="T16" fmla="*/ 2147483647 w 91"/>
              <a:gd name="T17" fmla="*/ 2147483647 h 50"/>
              <a:gd name="T18" fmla="*/ 2147483647 w 91"/>
              <a:gd name="T19" fmla="*/ 2147483647 h 50"/>
              <a:gd name="T20" fmla="*/ 2147483647 w 91"/>
              <a:gd name="T21" fmla="*/ 2147483647 h 50"/>
              <a:gd name="T22" fmla="*/ 2147483647 w 91"/>
              <a:gd name="T23" fmla="*/ 2147483647 h 50"/>
              <a:gd name="T24" fmla="*/ 2147483647 w 91"/>
              <a:gd name="T25" fmla="*/ 2147483647 h 50"/>
              <a:gd name="T26" fmla="*/ 2147483647 w 91"/>
              <a:gd name="T27" fmla="*/ 2147483647 h 50"/>
              <a:gd name="T28" fmla="*/ 0 w 91"/>
              <a:gd name="T29" fmla="*/ 0 h 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1"/>
              <a:gd name="T46" fmla="*/ 0 h 50"/>
              <a:gd name="T47" fmla="*/ 91 w 91"/>
              <a:gd name="T48" fmla="*/ 50 h 5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1" h="50">
                <a:moveTo>
                  <a:pt x="0" y="0"/>
                </a:moveTo>
                <a:lnTo>
                  <a:pt x="0" y="50"/>
                </a:lnTo>
                <a:lnTo>
                  <a:pt x="91" y="50"/>
                </a:lnTo>
                <a:lnTo>
                  <a:pt x="91" y="0"/>
                </a:lnTo>
                <a:lnTo>
                  <a:pt x="0" y="0"/>
                </a:lnTo>
                <a:lnTo>
                  <a:pt x="6" y="12"/>
                </a:lnTo>
                <a:lnTo>
                  <a:pt x="84" y="12"/>
                </a:lnTo>
                <a:lnTo>
                  <a:pt x="78" y="6"/>
                </a:lnTo>
                <a:lnTo>
                  <a:pt x="78" y="44"/>
                </a:lnTo>
                <a:lnTo>
                  <a:pt x="84" y="38"/>
                </a:lnTo>
                <a:lnTo>
                  <a:pt x="6" y="38"/>
                </a:lnTo>
                <a:lnTo>
                  <a:pt x="13" y="44"/>
                </a:lnTo>
                <a:lnTo>
                  <a:pt x="13" y="6"/>
                </a:lnTo>
                <a:lnTo>
                  <a:pt x="6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4" name="Rectangle 36"/>
          <p:cNvSpPr>
            <a:spLocks noChangeArrowheads="1"/>
          </p:cNvSpPr>
          <p:nvPr/>
        </p:nvSpPr>
        <p:spPr bwMode="auto">
          <a:xfrm>
            <a:off x="4837113" y="3748088"/>
            <a:ext cx="249237" cy="66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5" name="Freeform 37"/>
          <p:cNvSpPr>
            <a:spLocks/>
          </p:cNvSpPr>
          <p:nvPr/>
        </p:nvSpPr>
        <p:spPr bwMode="auto">
          <a:xfrm>
            <a:off x="4827588" y="3738563"/>
            <a:ext cx="265112" cy="82550"/>
          </a:xfrm>
          <a:custGeom>
            <a:avLst/>
            <a:gdLst>
              <a:gd name="T0" fmla="*/ 0 w 167"/>
              <a:gd name="T1" fmla="*/ 0 h 52"/>
              <a:gd name="T2" fmla="*/ 0 w 167"/>
              <a:gd name="T3" fmla="*/ 2147483647 h 52"/>
              <a:gd name="T4" fmla="*/ 2147483647 w 167"/>
              <a:gd name="T5" fmla="*/ 2147483647 h 52"/>
              <a:gd name="T6" fmla="*/ 2147483647 w 167"/>
              <a:gd name="T7" fmla="*/ 0 h 52"/>
              <a:gd name="T8" fmla="*/ 0 w 167"/>
              <a:gd name="T9" fmla="*/ 0 h 52"/>
              <a:gd name="T10" fmla="*/ 2147483647 w 167"/>
              <a:gd name="T11" fmla="*/ 2147483647 h 52"/>
              <a:gd name="T12" fmla="*/ 2147483647 w 167"/>
              <a:gd name="T13" fmla="*/ 2147483647 h 52"/>
              <a:gd name="T14" fmla="*/ 2147483647 w 167"/>
              <a:gd name="T15" fmla="*/ 2147483647 h 52"/>
              <a:gd name="T16" fmla="*/ 2147483647 w 167"/>
              <a:gd name="T17" fmla="*/ 2147483647 h 52"/>
              <a:gd name="T18" fmla="*/ 2147483647 w 167"/>
              <a:gd name="T19" fmla="*/ 2147483647 h 52"/>
              <a:gd name="T20" fmla="*/ 2147483647 w 167"/>
              <a:gd name="T21" fmla="*/ 2147483647 h 52"/>
              <a:gd name="T22" fmla="*/ 2147483647 w 167"/>
              <a:gd name="T23" fmla="*/ 2147483647 h 52"/>
              <a:gd name="T24" fmla="*/ 2147483647 w 167"/>
              <a:gd name="T25" fmla="*/ 2147483647 h 52"/>
              <a:gd name="T26" fmla="*/ 2147483647 w 167"/>
              <a:gd name="T27" fmla="*/ 2147483647 h 52"/>
              <a:gd name="T28" fmla="*/ 0 w 167"/>
              <a:gd name="T29" fmla="*/ 0 h 5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7"/>
              <a:gd name="T46" fmla="*/ 0 h 52"/>
              <a:gd name="T47" fmla="*/ 167 w 167"/>
              <a:gd name="T48" fmla="*/ 52 h 5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7" h="52">
                <a:moveTo>
                  <a:pt x="0" y="0"/>
                </a:moveTo>
                <a:lnTo>
                  <a:pt x="0" y="52"/>
                </a:lnTo>
                <a:lnTo>
                  <a:pt x="167" y="52"/>
                </a:lnTo>
                <a:lnTo>
                  <a:pt x="167" y="0"/>
                </a:lnTo>
                <a:lnTo>
                  <a:pt x="0" y="0"/>
                </a:lnTo>
                <a:lnTo>
                  <a:pt x="6" y="12"/>
                </a:lnTo>
                <a:lnTo>
                  <a:pt x="160" y="12"/>
                </a:lnTo>
                <a:lnTo>
                  <a:pt x="154" y="6"/>
                </a:lnTo>
                <a:lnTo>
                  <a:pt x="154" y="46"/>
                </a:lnTo>
                <a:lnTo>
                  <a:pt x="160" y="40"/>
                </a:lnTo>
                <a:lnTo>
                  <a:pt x="6" y="40"/>
                </a:lnTo>
                <a:lnTo>
                  <a:pt x="13" y="46"/>
                </a:lnTo>
                <a:lnTo>
                  <a:pt x="13" y="6"/>
                </a:lnTo>
                <a:lnTo>
                  <a:pt x="6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6" name="Rectangle 38"/>
          <p:cNvSpPr>
            <a:spLocks noChangeArrowheads="1"/>
          </p:cNvSpPr>
          <p:nvPr/>
        </p:nvSpPr>
        <p:spPr bwMode="auto">
          <a:xfrm>
            <a:off x="4897438" y="4122738"/>
            <a:ext cx="128587" cy="650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7" name="Freeform 39"/>
          <p:cNvSpPr>
            <a:spLocks/>
          </p:cNvSpPr>
          <p:nvPr/>
        </p:nvSpPr>
        <p:spPr bwMode="auto">
          <a:xfrm>
            <a:off x="4887913" y="4113213"/>
            <a:ext cx="144462" cy="80962"/>
          </a:xfrm>
          <a:custGeom>
            <a:avLst/>
            <a:gdLst>
              <a:gd name="T0" fmla="*/ 0 w 91"/>
              <a:gd name="T1" fmla="*/ 0 h 51"/>
              <a:gd name="T2" fmla="*/ 0 w 91"/>
              <a:gd name="T3" fmla="*/ 2147483647 h 51"/>
              <a:gd name="T4" fmla="*/ 2147483647 w 91"/>
              <a:gd name="T5" fmla="*/ 2147483647 h 51"/>
              <a:gd name="T6" fmla="*/ 2147483647 w 91"/>
              <a:gd name="T7" fmla="*/ 0 h 51"/>
              <a:gd name="T8" fmla="*/ 0 w 91"/>
              <a:gd name="T9" fmla="*/ 0 h 51"/>
              <a:gd name="T10" fmla="*/ 2147483647 w 91"/>
              <a:gd name="T11" fmla="*/ 2147483647 h 51"/>
              <a:gd name="T12" fmla="*/ 2147483647 w 91"/>
              <a:gd name="T13" fmla="*/ 2147483647 h 51"/>
              <a:gd name="T14" fmla="*/ 2147483647 w 91"/>
              <a:gd name="T15" fmla="*/ 2147483647 h 51"/>
              <a:gd name="T16" fmla="*/ 2147483647 w 91"/>
              <a:gd name="T17" fmla="*/ 2147483647 h 51"/>
              <a:gd name="T18" fmla="*/ 2147483647 w 91"/>
              <a:gd name="T19" fmla="*/ 2147483647 h 51"/>
              <a:gd name="T20" fmla="*/ 2147483647 w 91"/>
              <a:gd name="T21" fmla="*/ 2147483647 h 51"/>
              <a:gd name="T22" fmla="*/ 2147483647 w 91"/>
              <a:gd name="T23" fmla="*/ 2147483647 h 51"/>
              <a:gd name="T24" fmla="*/ 2147483647 w 91"/>
              <a:gd name="T25" fmla="*/ 2147483647 h 51"/>
              <a:gd name="T26" fmla="*/ 2147483647 w 91"/>
              <a:gd name="T27" fmla="*/ 2147483647 h 51"/>
              <a:gd name="T28" fmla="*/ 0 w 91"/>
              <a:gd name="T29" fmla="*/ 0 h 5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1"/>
              <a:gd name="T46" fmla="*/ 0 h 51"/>
              <a:gd name="T47" fmla="*/ 91 w 91"/>
              <a:gd name="T48" fmla="*/ 51 h 5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1" h="51">
                <a:moveTo>
                  <a:pt x="0" y="0"/>
                </a:moveTo>
                <a:lnTo>
                  <a:pt x="0" y="51"/>
                </a:lnTo>
                <a:lnTo>
                  <a:pt x="91" y="51"/>
                </a:lnTo>
                <a:lnTo>
                  <a:pt x="91" y="0"/>
                </a:lnTo>
                <a:lnTo>
                  <a:pt x="0" y="0"/>
                </a:lnTo>
                <a:lnTo>
                  <a:pt x="6" y="13"/>
                </a:lnTo>
                <a:lnTo>
                  <a:pt x="84" y="13"/>
                </a:lnTo>
                <a:lnTo>
                  <a:pt x="78" y="6"/>
                </a:lnTo>
                <a:lnTo>
                  <a:pt x="78" y="44"/>
                </a:lnTo>
                <a:lnTo>
                  <a:pt x="84" y="38"/>
                </a:lnTo>
                <a:lnTo>
                  <a:pt x="6" y="38"/>
                </a:lnTo>
                <a:lnTo>
                  <a:pt x="13" y="44"/>
                </a:lnTo>
                <a:lnTo>
                  <a:pt x="13" y="6"/>
                </a:lnTo>
                <a:lnTo>
                  <a:pt x="6" y="1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8" name="Rectangle 40"/>
          <p:cNvSpPr>
            <a:spLocks noChangeArrowheads="1"/>
          </p:cNvSpPr>
          <p:nvPr/>
        </p:nvSpPr>
        <p:spPr bwMode="auto">
          <a:xfrm>
            <a:off x="4837113" y="4183063"/>
            <a:ext cx="249237" cy="682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" name="Freeform 41"/>
          <p:cNvSpPr>
            <a:spLocks/>
          </p:cNvSpPr>
          <p:nvPr/>
        </p:nvSpPr>
        <p:spPr bwMode="auto">
          <a:xfrm>
            <a:off x="4827588" y="4173538"/>
            <a:ext cx="265112" cy="84137"/>
          </a:xfrm>
          <a:custGeom>
            <a:avLst/>
            <a:gdLst>
              <a:gd name="T0" fmla="*/ 0 w 167"/>
              <a:gd name="T1" fmla="*/ 0 h 53"/>
              <a:gd name="T2" fmla="*/ 0 w 167"/>
              <a:gd name="T3" fmla="*/ 2147483647 h 53"/>
              <a:gd name="T4" fmla="*/ 2147483647 w 167"/>
              <a:gd name="T5" fmla="*/ 2147483647 h 53"/>
              <a:gd name="T6" fmla="*/ 2147483647 w 167"/>
              <a:gd name="T7" fmla="*/ 0 h 53"/>
              <a:gd name="T8" fmla="*/ 0 w 167"/>
              <a:gd name="T9" fmla="*/ 0 h 53"/>
              <a:gd name="T10" fmla="*/ 2147483647 w 167"/>
              <a:gd name="T11" fmla="*/ 2147483647 h 53"/>
              <a:gd name="T12" fmla="*/ 2147483647 w 167"/>
              <a:gd name="T13" fmla="*/ 2147483647 h 53"/>
              <a:gd name="T14" fmla="*/ 2147483647 w 167"/>
              <a:gd name="T15" fmla="*/ 2147483647 h 53"/>
              <a:gd name="T16" fmla="*/ 2147483647 w 167"/>
              <a:gd name="T17" fmla="*/ 2147483647 h 53"/>
              <a:gd name="T18" fmla="*/ 2147483647 w 167"/>
              <a:gd name="T19" fmla="*/ 2147483647 h 53"/>
              <a:gd name="T20" fmla="*/ 2147483647 w 167"/>
              <a:gd name="T21" fmla="*/ 2147483647 h 53"/>
              <a:gd name="T22" fmla="*/ 2147483647 w 167"/>
              <a:gd name="T23" fmla="*/ 2147483647 h 53"/>
              <a:gd name="T24" fmla="*/ 2147483647 w 167"/>
              <a:gd name="T25" fmla="*/ 2147483647 h 53"/>
              <a:gd name="T26" fmla="*/ 2147483647 w 167"/>
              <a:gd name="T27" fmla="*/ 2147483647 h 53"/>
              <a:gd name="T28" fmla="*/ 0 w 167"/>
              <a:gd name="T29" fmla="*/ 0 h 5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7"/>
              <a:gd name="T46" fmla="*/ 0 h 53"/>
              <a:gd name="T47" fmla="*/ 167 w 167"/>
              <a:gd name="T48" fmla="*/ 53 h 5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7" h="53">
                <a:moveTo>
                  <a:pt x="0" y="0"/>
                </a:moveTo>
                <a:lnTo>
                  <a:pt x="0" y="53"/>
                </a:lnTo>
                <a:lnTo>
                  <a:pt x="167" y="53"/>
                </a:lnTo>
                <a:lnTo>
                  <a:pt x="167" y="0"/>
                </a:lnTo>
                <a:lnTo>
                  <a:pt x="0" y="0"/>
                </a:lnTo>
                <a:lnTo>
                  <a:pt x="6" y="13"/>
                </a:lnTo>
                <a:lnTo>
                  <a:pt x="160" y="13"/>
                </a:lnTo>
                <a:lnTo>
                  <a:pt x="154" y="6"/>
                </a:lnTo>
                <a:lnTo>
                  <a:pt x="154" y="47"/>
                </a:lnTo>
                <a:lnTo>
                  <a:pt x="160" y="40"/>
                </a:lnTo>
                <a:lnTo>
                  <a:pt x="6" y="40"/>
                </a:lnTo>
                <a:lnTo>
                  <a:pt x="13" y="47"/>
                </a:lnTo>
                <a:lnTo>
                  <a:pt x="13" y="6"/>
                </a:lnTo>
                <a:lnTo>
                  <a:pt x="6" y="1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0" name="Rectangle 42"/>
          <p:cNvSpPr>
            <a:spLocks noChangeArrowheads="1"/>
          </p:cNvSpPr>
          <p:nvPr/>
        </p:nvSpPr>
        <p:spPr bwMode="auto">
          <a:xfrm>
            <a:off x="5451475" y="3811588"/>
            <a:ext cx="307975" cy="63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1" name="Freeform 43"/>
          <p:cNvSpPr>
            <a:spLocks/>
          </p:cNvSpPr>
          <p:nvPr/>
        </p:nvSpPr>
        <p:spPr bwMode="auto">
          <a:xfrm>
            <a:off x="5440363" y="3802063"/>
            <a:ext cx="325437" cy="79375"/>
          </a:xfrm>
          <a:custGeom>
            <a:avLst/>
            <a:gdLst>
              <a:gd name="T0" fmla="*/ 0 w 205"/>
              <a:gd name="T1" fmla="*/ 0 h 50"/>
              <a:gd name="T2" fmla="*/ 0 w 205"/>
              <a:gd name="T3" fmla="*/ 2147483647 h 50"/>
              <a:gd name="T4" fmla="*/ 2147483647 w 205"/>
              <a:gd name="T5" fmla="*/ 2147483647 h 50"/>
              <a:gd name="T6" fmla="*/ 2147483647 w 205"/>
              <a:gd name="T7" fmla="*/ 0 h 50"/>
              <a:gd name="T8" fmla="*/ 0 w 205"/>
              <a:gd name="T9" fmla="*/ 0 h 50"/>
              <a:gd name="T10" fmla="*/ 2147483647 w 205"/>
              <a:gd name="T11" fmla="*/ 2147483647 h 50"/>
              <a:gd name="T12" fmla="*/ 2147483647 w 205"/>
              <a:gd name="T13" fmla="*/ 2147483647 h 50"/>
              <a:gd name="T14" fmla="*/ 2147483647 w 205"/>
              <a:gd name="T15" fmla="*/ 2147483647 h 50"/>
              <a:gd name="T16" fmla="*/ 2147483647 w 205"/>
              <a:gd name="T17" fmla="*/ 2147483647 h 50"/>
              <a:gd name="T18" fmla="*/ 2147483647 w 205"/>
              <a:gd name="T19" fmla="*/ 2147483647 h 50"/>
              <a:gd name="T20" fmla="*/ 2147483647 w 205"/>
              <a:gd name="T21" fmla="*/ 2147483647 h 50"/>
              <a:gd name="T22" fmla="*/ 2147483647 w 205"/>
              <a:gd name="T23" fmla="*/ 2147483647 h 50"/>
              <a:gd name="T24" fmla="*/ 2147483647 w 205"/>
              <a:gd name="T25" fmla="*/ 2147483647 h 50"/>
              <a:gd name="T26" fmla="*/ 2147483647 w 205"/>
              <a:gd name="T27" fmla="*/ 2147483647 h 50"/>
              <a:gd name="T28" fmla="*/ 0 w 205"/>
              <a:gd name="T29" fmla="*/ 0 h 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5"/>
              <a:gd name="T46" fmla="*/ 0 h 50"/>
              <a:gd name="T47" fmla="*/ 205 w 205"/>
              <a:gd name="T48" fmla="*/ 50 h 5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5" h="50">
                <a:moveTo>
                  <a:pt x="0" y="0"/>
                </a:moveTo>
                <a:lnTo>
                  <a:pt x="0" y="50"/>
                </a:lnTo>
                <a:lnTo>
                  <a:pt x="205" y="50"/>
                </a:lnTo>
                <a:lnTo>
                  <a:pt x="205" y="0"/>
                </a:lnTo>
                <a:lnTo>
                  <a:pt x="0" y="0"/>
                </a:lnTo>
                <a:lnTo>
                  <a:pt x="7" y="12"/>
                </a:lnTo>
                <a:lnTo>
                  <a:pt x="199" y="12"/>
                </a:lnTo>
                <a:lnTo>
                  <a:pt x="193" y="6"/>
                </a:lnTo>
                <a:lnTo>
                  <a:pt x="193" y="44"/>
                </a:lnTo>
                <a:lnTo>
                  <a:pt x="199" y="38"/>
                </a:lnTo>
                <a:lnTo>
                  <a:pt x="7" y="38"/>
                </a:lnTo>
                <a:lnTo>
                  <a:pt x="13" y="44"/>
                </a:lnTo>
                <a:lnTo>
                  <a:pt x="13" y="6"/>
                </a:lnTo>
                <a:lnTo>
                  <a:pt x="7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2" name="Rectangle 44"/>
          <p:cNvSpPr>
            <a:spLocks noChangeArrowheads="1"/>
          </p:cNvSpPr>
          <p:nvPr/>
        </p:nvSpPr>
        <p:spPr bwMode="auto">
          <a:xfrm>
            <a:off x="5391150" y="3748088"/>
            <a:ext cx="431800" cy="66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3" name="Freeform 45"/>
          <p:cNvSpPr>
            <a:spLocks/>
          </p:cNvSpPr>
          <p:nvPr/>
        </p:nvSpPr>
        <p:spPr bwMode="auto">
          <a:xfrm>
            <a:off x="5380038" y="3738563"/>
            <a:ext cx="449262" cy="82550"/>
          </a:xfrm>
          <a:custGeom>
            <a:avLst/>
            <a:gdLst>
              <a:gd name="T0" fmla="*/ 0 w 283"/>
              <a:gd name="T1" fmla="*/ 0 h 52"/>
              <a:gd name="T2" fmla="*/ 0 w 283"/>
              <a:gd name="T3" fmla="*/ 2147483647 h 52"/>
              <a:gd name="T4" fmla="*/ 2147483647 w 283"/>
              <a:gd name="T5" fmla="*/ 2147483647 h 52"/>
              <a:gd name="T6" fmla="*/ 2147483647 w 283"/>
              <a:gd name="T7" fmla="*/ 0 h 52"/>
              <a:gd name="T8" fmla="*/ 0 w 283"/>
              <a:gd name="T9" fmla="*/ 0 h 52"/>
              <a:gd name="T10" fmla="*/ 2147483647 w 283"/>
              <a:gd name="T11" fmla="*/ 2147483647 h 52"/>
              <a:gd name="T12" fmla="*/ 2147483647 w 283"/>
              <a:gd name="T13" fmla="*/ 2147483647 h 52"/>
              <a:gd name="T14" fmla="*/ 2147483647 w 283"/>
              <a:gd name="T15" fmla="*/ 2147483647 h 52"/>
              <a:gd name="T16" fmla="*/ 2147483647 w 283"/>
              <a:gd name="T17" fmla="*/ 2147483647 h 52"/>
              <a:gd name="T18" fmla="*/ 2147483647 w 283"/>
              <a:gd name="T19" fmla="*/ 2147483647 h 52"/>
              <a:gd name="T20" fmla="*/ 2147483647 w 283"/>
              <a:gd name="T21" fmla="*/ 2147483647 h 52"/>
              <a:gd name="T22" fmla="*/ 2147483647 w 283"/>
              <a:gd name="T23" fmla="*/ 2147483647 h 52"/>
              <a:gd name="T24" fmla="*/ 2147483647 w 283"/>
              <a:gd name="T25" fmla="*/ 2147483647 h 52"/>
              <a:gd name="T26" fmla="*/ 2147483647 w 283"/>
              <a:gd name="T27" fmla="*/ 2147483647 h 52"/>
              <a:gd name="T28" fmla="*/ 0 w 283"/>
              <a:gd name="T29" fmla="*/ 0 h 5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83"/>
              <a:gd name="T46" fmla="*/ 0 h 52"/>
              <a:gd name="T47" fmla="*/ 283 w 283"/>
              <a:gd name="T48" fmla="*/ 52 h 5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83" h="52">
                <a:moveTo>
                  <a:pt x="0" y="0"/>
                </a:moveTo>
                <a:lnTo>
                  <a:pt x="0" y="52"/>
                </a:lnTo>
                <a:lnTo>
                  <a:pt x="283" y="52"/>
                </a:lnTo>
                <a:lnTo>
                  <a:pt x="283" y="0"/>
                </a:lnTo>
                <a:lnTo>
                  <a:pt x="0" y="0"/>
                </a:lnTo>
                <a:lnTo>
                  <a:pt x="7" y="12"/>
                </a:lnTo>
                <a:lnTo>
                  <a:pt x="277" y="12"/>
                </a:lnTo>
                <a:lnTo>
                  <a:pt x="271" y="6"/>
                </a:lnTo>
                <a:lnTo>
                  <a:pt x="271" y="46"/>
                </a:lnTo>
                <a:lnTo>
                  <a:pt x="277" y="40"/>
                </a:lnTo>
                <a:lnTo>
                  <a:pt x="7" y="40"/>
                </a:lnTo>
                <a:lnTo>
                  <a:pt x="13" y="46"/>
                </a:lnTo>
                <a:lnTo>
                  <a:pt x="13" y="6"/>
                </a:lnTo>
                <a:lnTo>
                  <a:pt x="7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4" name="Rectangle 46"/>
          <p:cNvSpPr>
            <a:spLocks noChangeArrowheads="1"/>
          </p:cNvSpPr>
          <p:nvPr/>
        </p:nvSpPr>
        <p:spPr bwMode="auto">
          <a:xfrm>
            <a:off x="5451475" y="4122738"/>
            <a:ext cx="307975" cy="650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5" name="Freeform 47"/>
          <p:cNvSpPr>
            <a:spLocks/>
          </p:cNvSpPr>
          <p:nvPr/>
        </p:nvSpPr>
        <p:spPr bwMode="auto">
          <a:xfrm>
            <a:off x="5440363" y="4113213"/>
            <a:ext cx="325437" cy="80962"/>
          </a:xfrm>
          <a:custGeom>
            <a:avLst/>
            <a:gdLst>
              <a:gd name="T0" fmla="*/ 0 w 205"/>
              <a:gd name="T1" fmla="*/ 0 h 51"/>
              <a:gd name="T2" fmla="*/ 0 w 205"/>
              <a:gd name="T3" fmla="*/ 2147483647 h 51"/>
              <a:gd name="T4" fmla="*/ 2147483647 w 205"/>
              <a:gd name="T5" fmla="*/ 2147483647 h 51"/>
              <a:gd name="T6" fmla="*/ 2147483647 w 205"/>
              <a:gd name="T7" fmla="*/ 0 h 51"/>
              <a:gd name="T8" fmla="*/ 0 w 205"/>
              <a:gd name="T9" fmla="*/ 0 h 51"/>
              <a:gd name="T10" fmla="*/ 2147483647 w 205"/>
              <a:gd name="T11" fmla="*/ 2147483647 h 51"/>
              <a:gd name="T12" fmla="*/ 2147483647 w 205"/>
              <a:gd name="T13" fmla="*/ 2147483647 h 51"/>
              <a:gd name="T14" fmla="*/ 2147483647 w 205"/>
              <a:gd name="T15" fmla="*/ 2147483647 h 51"/>
              <a:gd name="T16" fmla="*/ 2147483647 w 205"/>
              <a:gd name="T17" fmla="*/ 2147483647 h 51"/>
              <a:gd name="T18" fmla="*/ 2147483647 w 205"/>
              <a:gd name="T19" fmla="*/ 2147483647 h 51"/>
              <a:gd name="T20" fmla="*/ 2147483647 w 205"/>
              <a:gd name="T21" fmla="*/ 2147483647 h 51"/>
              <a:gd name="T22" fmla="*/ 2147483647 w 205"/>
              <a:gd name="T23" fmla="*/ 2147483647 h 51"/>
              <a:gd name="T24" fmla="*/ 2147483647 w 205"/>
              <a:gd name="T25" fmla="*/ 2147483647 h 51"/>
              <a:gd name="T26" fmla="*/ 2147483647 w 205"/>
              <a:gd name="T27" fmla="*/ 2147483647 h 51"/>
              <a:gd name="T28" fmla="*/ 0 w 205"/>
              <a:gd name="T29" fmla="*/ 0 h 5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5"/>
              <a:gd name="T46" fmla="*/ 0 h 51"/>
              <a:gd name="T47" fmla="*/ 205 w 205"/>
              <a:gd name="T48" fmla="*/ 51 h 5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5" h="51">
                <a:moveTo>
                  <a:pt x="0" y="0"/>
                </a:moveTo>
                <a:lnTo>
                  <a:pt x="0" y="51"/>
                </a:lnTo>
                <a:lnTo>
                  <a:pt x="205" y="51"/>
                </a:lnTo>
                <a:lnTo>
                  <a:pt x="205" y="0"/>
                </a:lnTo>
                <a:lnTo>
                  <a:pt x="0" y="0"/>
                </a:lnTo>
                <a:lnTo>
                  <a:pt x="7" y="13"/>
                </a:lnTo>
                <a:lnTo>
                  <a:pt x="199" y="13"/>
                </a:lnTo>
                <a:lnTo>
                  <a:pt x="193" y="6"/>
                </a:lnTo>
                <a:lnTo>
                  <a:pt x="193" y="44"/>
                </a:lnTo>
                <a:lnTo>
                  <a:pt x="199" y="38"/>
                </a:lnTo>
                <a:lnTo>
                  <a:pt x="7" y="38"/>
                </a:lnTo>
                <a:lnTo>
                  <a:pt x="13" y="44"/>
                </a:lnTo>
                <a:lnTo>
                  <a:pt x="13" y="6"/>
                </a:lnTo>
                <a:lnTo>
                  <a:pt x="7" y="1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6" name="Rectangle 48"/>
          <p:cNvSpPr>
            <a:spLocks noChangeArrowheads="1"/>
          </p:cNvSpPr>
          <p:nvPr/>
        </p:nvSpPr>
        <p:spPr bwMode="auto">
          <a:xfrm>
            <a:off x="5391150" y="4183063"/>
            <a:ext cx="431800" cy="682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7" name="Freeform 49"/>
          <p:cNvSpPr>
            <a:spLocks/>
          </p:cNvSpPr>
          <p:nvPr/>
        </p:nvSpPr>
        <p:spPr bwMode="auto">
          <a:xfrm>
            <a:off x="5380038" y="4173538"/>
            <a:ext cx="449262" cy="84137"/>
          </a:xfrm>
          <a:custGeom>
            <a:avLst/>
            <a:gdLst>
              <a:gd name="T0" fmla="*/ 0 w 283"/>
              <a:gd name="T1" fmla="*/ 0 h 53"/>
              <a:gd name="T2" fmla="*/ 0 w 283"/>
              <a:gd name="T3" fmla="*/ 2147483647 h 53"/>
              <a:gd name="T4" fmla="*/ 2147483647 w 283"/>
              <a:gd name="T5" fmla="*/ 2147483647 h 53"/>
              <a:gd name="T6" fmla="*/ 2147483647 w 283"/>
              <a:gd name="T7" fmla="*/ 0 h 53"/>
              <a:gd name="T8" fmla="*/ 0 w 283"/>
              <a:gd name="T9" fmla="*/ 0 h 53"/>
              <a:gd name="T10" fmla="*/ 2147483647 w 283"/>
              <a:gd name="T11" fmla="*/ 2147483647 h 53"/>
              <a:gd name="T12" fmla="*/ 2147483647 w 283"/>
              <a:gd name="T13" fmla="*/ 2147483647 h 53"/>
              <a:gd name="T14" fmla="*/ 2147483647 w 283"/>
              <a:gd name="T15" fmla="*/ 2147483647 h 53"/>
              <a:gd name="T16" fmla="*/ 2147483647 w 283"/>
              <a:gd name="T17" fmla="*/ 2147483647 h 53"/>
              <a:gd name="T18" fmla="*/ 2147483647 w 283"/>
              <a:gd name="T19" fmla="*/ 2147483647 h 53"/>
              <a:gd name="T20" fmla="*/ 2147483647 w 283"/>
              <a:gd name="T21" fmla="*/ 2147483647 h 53"/>
              <a:gd name="T22" fmla="*/ 2147483647 w 283"/>
              <a:gd name="T23" fmla="*/ 2147483647 h 53"/>
              <a:gd name="T24" fmla="*/ 2147483647 w 283"/>
              <a:gd name="T25" fmla="*/ 2147483647 h 53"/>
              <a:gd name="T26" fmla="*/ 2147483647 w 283"/>
              <a:gd name="T27" fmla="*/ 2147483647 h 53"/>
              <a:gd name="T28" fmla="*/ 0 w 283"/>
              <a:gd name="T29" fmla="*/ 0 h 5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83"/>
              <a:gd name="T46" fmla="*/ 0 h 53"/>
              <a:gd name="T47" fmla="*/ 283 w 283"/>
              <a:gd name="T48" fmla="*/ 53 h 5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83" h="53">
                <a:moveTo>
                  <a:pt x="0" y="0"/>
                </a:moveTo>
                <a:lnTo>
                  <a:pt x="0" y="53"/>
                </a:lnTo>
                <a:lnTo>
                  <a:pt x="283" y="53"/>
                </a:lnTo>
                <a:lnTo>
                  <a:pt x="283" y="0"/>
                </a:lnTo>
                <a:lnTo>
                  <a:pt x="0" y="0"/>
                </a:lnTo>
                <a:lnTo>
                  <a:pt x="7" y="13"/>
                </a:lnTo>
                <a:lnTo>
                  <a:pt x="277" y="13"/>
                </a:lnTo>
                <a:lnTo>
                  <a:pt x="271" y="6"/>
                </a:lnTo>
                <a:lnTo>
                  <a:pt x="271" y="47"/>
                </a:lnTo>
                <a:lnTo>
                  <a:pt x="277" y="40"/>
                </a:lnTo>
                <a:lnTo>
                  <a:pt x="7" y="40"/>
                </a:lnTo>
                <a:lnTo>
                  <a:pt x="13" y="47"/>
                </a:lnTo>
                <a:lnTo>
                  <a:pt x="13" y="6"/>
                </a:lnTo>
                <a:lnTo>
                  <a:pt x="7" y="1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8" name="Rectangle 50"/>
          <p:cNvSpPr>
            <a:spLocks noChangeArrowheads="1"/>
          </p:cNvSpPr>
          <p:nvPr/>
        </p:nvSpPr>
        <p:spPr bwMode="auto">
          <a:xfrm>
            <a:off x="5511800" y="4248150"/>
            <a:ext cx="66675" cy="63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9" name="Freeform 51"/>
          <p:cNvSpPr>
            <a:spLocks/>
          </p:cNvSpPr>
          <p:nvPr/>
        </p:nvSpPr>
        <p:spPr bwMode="auto">
          <a:xfrm>
            <a:off x="5500688" y="4237038"/>
            <a:ext cx="84137" cy="80962"/>
          </a:xfrm>
          <a:custGeom>
            <a:avLst/>
            <a:gdLst>
              <a:gd name="T0" fmla="*/ 0 w 53"/>
              <a:gd name="T1" fmla="*/ 0 h 51"/>
              <a:gd name="T2" fmla="*/ 0 w 53"/>
              <a:gd name="T3" fmla="*/ 2147483647 h 51"/>
              <a:gd name="T4" fmla="*/ 2147483647 w 53"/>
              <a:gd name="T5" fmla="*/ 2147483647 h 51"/>
              <a:gd name="T6" fmla="*/ 2147483647 w 53"/>
              <a:gd name="T7" fmla="*/ 0 h 51"/>
              <a:gd name="T8" fmla="*/ 0 w 53"/>
              <a:gd name="T9" fmla="*/ 0 h 51"/>
              <a:gd name="T10" fmla="*/ 2147483647 w 53"/>
              <a:gd name="T11" fmla="*/ 2147483647 h 51"/>
              <a:gd name="T12" fmla="*/ 2147483647 w 53"/>
              <a:gd name="T13" fmla="*/ 2147483647 h 51"/>
              <a:gd name="T14" fmla="*/ 2147483647 w 53"/>
              <a:gd name="T15" fmla="*/ 2147483647 h 51"/>
              <a:gd name="T16" fmla="*/ 2147483647 w 53"/>
              <a:gd name="T17" fmla="*/ 2147483647 h 51"/>
              <a:gd name="T18" fmla="*/ 2147483647 w 53"/>
              <a:gd name="T19" fmla="*/ 2147483647 h 51"/>
              <a:gd name="T20" fmla="*/ 2147483647 w 53"/>
              <a:gd name="T21" fmla="*/ 2147483647 h 51"/>
              <a:gd name="T22" fmla="*/ 2147483647 w 53"/>
              <a:gd name="T23" fmla="*/ 2147483647 h 51"/>
              <a:gd name="T24" fmla="*/ 2147483647 w 53"/>
              <a:gd name="T25" fmla="*/ 2147483647 h 51"/>
              <a:gd name="T26" fmla="*/ 2147483647 w 53"/>
              <a:gd name="T27" fmla="*/ 2147483647 h 51"/>
              <a:gd name="T28" fmla="*/ 0 w 53"/>
              <a:gd name="T29" fmla="*/ 0 h 5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3"/>
              <a:gd name="T46" fmla="*/ 0 h 51"/>
              <a:gd name="T47" fmla="*/ 53 w 53"/>
              <a:gd name="T48" fmla="*/ 51 h 5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3" h="51">
                <a:moveTo>
                  <a:pt x="0" y="0"/>
                </a:moveTo>
                <a:lnTo>
                  <a:pt x="0" y="51"/>
                </a:lnTo>
                <a:lnTo>
                  <a:pt x="53" y="51"/>
                </a:lnTo>
                <a:lnTo>
                  <a:pt x="53" y="0"/>
                </a:lnTo>
                <a:lnTo>
                  <a:pt x="0" y="0"/>
                </a:lnTo>
                <a:lnTo>
                  <a:pt x="7" y="13"/>
                </a:lnTo>
                <a:lnTo>
                  <a:pt x="47" y="13"/>
                </a:lnTo>
                <a:lnTo>
                  <a:pt x="41" y="7"/>
                </a:lnTo>
                <a:lnTo>
                  <a:pt x="41" y="45"/>
                </a:lnTo>
                <a:lnTo>
                  <a:pt x="47" y="38"/>
                </a:lnTo>
                <a:lnTo>
                  <a:pt x="7" y="38"/>
                </a:lnTo>
                <a:lnTo>
                  <a:pt x="13" y="45"/>
                </a:lnTo>
                <a:lnTo>
                  <a:pt x="13" y="7"/>
                </a:lnTo>
                <a:lnTo>
                  <a:pt x="7" y="1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0" name="Rectangle 52"/>
          <p:cNvSpPr>
            <a:spLocks noChangeArrowheads="1"/>
          </p:cNvSpPr>
          <p:nvPr/>
        </p:nvSpPr>
        <p:spPr bwMode="auto">
          <a:xfrm>
            <a:off x="5635625" y="4248150"/>
            <a:ext cx="63500" cy="63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1" name="Freeform 53"/>
          <p:cNvSpPr>
            <a:spLocks/>
          </p:cNvSpPr>
          <p:nvPr/>
        </p:nvSpPr>
        <p:spPr bwMode="auto">
          <a:xfrm>
            <a:off x="5626100" y="4237038"/>
            <a:ext cx="79375" cy="80962"/>
          </a:xfrm>
          <a:custGeom>
            <a:avLst/>
            <a:gdLst>
              <a:gd name="T0" fmla="*/ 0 w 50"/>
              <a:gd name="T1" fmla="*/ 0 h 51"/>
              <a:gd name="T2" fmla="*/ 0 w 50"/>
              <a:gd name="T3" fmla="*/ 2147483647 h 51"/>
              <a:gd name="T4" fmla="*/ 2147483647 w 50"/>
              <a:gd name="T5" fmla="*/ 2147483647 h 51"/>
              <a:gd name="T6" fmla="*/ 2147483647 w 50"/>
              <a:gd name="T7" fmla="*/ 0 h 51"/>
              <a:gd name="T8" fmla="*/ 0 w 50"/>
              <a:gd name="T9" fmla="*/ 0 h 51"/>
              <a:gd name="T10" fmla="*/ 2147483647 w 50"/>
              <a:gd name="T11" fmla="*/ 2147483647 h 51"/>
              <a:gd name="T12" fmla="*/ 2147483647 w 50"/>
              <a:gd name="T13" fmla="*/ 2147483647 h 51"/>
              <a:gd name="T14" fmla="*/ 2147483647 w 50"/>
              <a:gd name="T15" fmla="*/ 2147483647 h 51"/>
              <a:gd name="T16" fmla="*/ 2147483647 w 50"/>
              <a:gd name="T17" fmla="*/ 2147483647 h 51"/>
              <a:gd name="T18" fmla="*/ 2147483647 w 50"/>
              <a:gd name="T19" fmla="*/ 2147483647 h 51"/>
              <a:gd name="T20" fmla="*/ 2147483647 w 50"/>
              <a:gd name="T21" fmla="*/ 2147483647 h 51"/>
              <a:gd name="T22" fmla="*/ 2147483647 w 50"/>
              <a:gd name="T23" fmla="*/ 2147483647 h 51"/>
              <a:gd name="T24" fmla="*/ 2147483647 w 50"/>
              <a:gd name="T25" fmla="*/ 2147483647 h 51"/>
              <a:gd name="T26" fmla="*/ 2147483647 w 50"/>
              <a:gd name="T27" fmla="*/ 2147483647 h 51"/>
              <a:gd name="T28" fmla="*/ 0 w 50"/>
              <a:gd name="T29" fmla="*/ 0 h 5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0"/>
              <a:gd name="T46" fmla="*/ 0 h 51"/>
              <a:gd name="T47" fmla="*/ 50 w 50"/>
              <a:gd name="T48" fmla="*/ 51 h 5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0" h="51">
                <a:moveTo>
                  <a:pt x="0" y="0"/>
                </a:moveTo>
                <a:lnTo>
                  <a:pt x="0" y="51"/>
                </a:lnTo>
                <a:lnTo>
                  <a:pt x="50" y="51"/>
                </a:lnTo>
                <a:lnTo>
                  <a:pt x="50" y="0"/>
                </a:lnTo>
                <a:lnTo>
                  <a:pt x="0" y="0"/>
                </a:lnTo>
                <a:lnTo>
                  <a:pt x="6" y="13"/>
                </a:lnTo>
                <a:lnTo>
                  <a:pt x="44" y="13"/>
                </a:lnTo>
                <a:lnTo>
                  <a:pt x="38" y="7"/>
                </a:lnTo>
                <a:lnTo>
                  <a:pt x="38" y="45"/>
                </a:lnTo>
                <a:lnTo>
                  <a:pt x="44" y="38"/>
                </a:lnTo>
                <a:lnTo>
                  <a:pt x="6" y="38"/>
                </a:lnTo>
                <a:lnTo>
                  <a:pt x="12" y="45"/>
                </a:lnTo>
                <a:lnTo>
                  <a:pt x="12" y="7"/>
                </a:lnTo>
                <a:lnTo>
                  <a:pt x="6" y="1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2" name="Rectangle 54"/>
          <p:cNvSpPr>
            <a:spLocks noChangeArrowheads="1"/>
          </p:cNvSpPr>
          <p:nvPr/>
        </p:nvSpPr>
        <p:spPr bwMode="auto">
          <a:xfrm>
            <a:off x="6567488" y="4122738"/>
            <a:ext cx="127000" cy="682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3" name="Freeform 55"/>
          <p:cNvSpPr>
            <a:spLocks/>
          </p:cNvSpPr>
          <p:nvPr/>
        </p:nvSpPr>
        <p:spPr bwMode="auto">
          <a:xfrm>
            <a:off x="6557963" y="4113213"/>
            <a:ext cx="142875" cy="84137"/>
          </a:xfrm>
          <a:custGeom>
            <a:avLst/>
            <a:gdLst>
              <a:gd name="T0" fmla="*/ 0 w 90"/>
              <a:gd name="T1" fmla="*/ 0 h 53"/>
              <a:gd name="T2" fmla="*/ 0 w 90"/>
              <a:gd name="T3" fmla="*/ 2147483647 h 53"/>
              <a:gd name="T4" fmla="*/ 2147483647 w 90"/>
              <a:gd name="T5" fmla="*/ 2147483647 h 53"/>
              <a:gd name="T6" fmla="*/ 2147483647 w 90"/>
              <a:gd name="T7" fmla="*/ 0 h 53"/>
              <a:gd name="T8" fmla="*/ 0 w 90"/>
              <a:gd name="T9" fmla="*/ 0 h 53"/>
              <a:gd name="T10" fmla="*/ 2147483647 w 90"/>
              <a:gd name="T11" fmla="*/ 2147483647 h 53"/>
              <a:gd name="T12" fmla="*/ 2147483647 w 90"/>
              <a:gd name="T13" fmla="*/ 2147483647 h 53"/>
              <a:gd name="T14" fmla="*/ 2147483647 w 90"/>
              <a:gd name="T15" fmla="*/ 2147483647 h 53"/>
              <a:gd name="T16" fmla="*/ 2147483647 w 90"/>
              <a:gd name="T17" fmla="*/ 2147483647 h 53"/>
              <a:gd name="T18" fmla="*/ 2147483647 w 90"/>
              <a:gd name="T19" fmla="*/ 2147483647 h 53"/>
              <a:gd name="T20" fmla="*/ 2147483647 w 90"/>
              <a:gd name="T21" fmla="*/ 2147483647 h 53"/>
              <a:gd name="T22" fmla="*/ 2147483647 w 90"/>
              <a:gd name="T23" fmla="*/ 2147483647 h 53"/>
              <a:gd name="T24" fmla="*/ 2147483647 w 90"/>
              <a:gd name="T25" fmla="*/ 2147483647 h 53"/>
              <a:gd name="T26" fmla="*/ 2147483647 w 90"/>
              <a:gd name="T27" fmla="*/ 2147483647 h 53"/>
              <a:gd name="T28" fmla="*/ 0 w 90"/>
              <a:gd name="T29" fmla="*/ 0 h 5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0"/>
              <a:gd name="T46" fmla="*/ 0 h 53"/>
              <a:gd name="T47" fmla="*/ 90 w 90"/>
              <a:gd name="T48" fmla="*/ 53 h 5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0" h="53">
                <a:moveTo>
                  <a:pt x="0" y="0"/>
                </a:moveTo>
                <a:lnTo>
                  <a:pt x="0" y="53"/>
                </a:lnTo>
                <a:lnTo>
                  <a:pt x="90" y="53"/>
                </a:lnTo>
                <a:lnTo>
                  <a:pt x="90" y="0"/>
                </a:lnTo>
                <a:lnTo>
                  <a:pt x="0" y="0"/>
                </a:lnTo>
                <a:lnTo>
                  <a:pt x="6" y="13"/>
                </a:lnTo>
                <a:lnTo>
                  <a:pt x="84" y="13"/>
                </a:lnTo>
                <a:lnTo>
                  <a:pt x="78" y="6"/>
                </a:lnTo>
                <a:lnTo>
                  <a:pt x="78" y="47"/>
                </a:lnTo>
                <a:lnTo>
                  <a:pt x="84" y="40"/>
                </a:lnTo>
                <a:lnTo>
                  <a:pt x="6" y="40"/>
                </a:lnTo>
                <a:lnTo>
                  <a:pt x="12" y="47"/>
                </a:lnTo>
                <a:lnTo>
                  <a:pt x="12" y="6"/>
                </a:lnTo>
                <a:lnTo>
                  <a:pt x="6" y="1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4" name="Rectangle 56"/>
          <p:cNvSpPr>
            <a:spLocks noChangeArrowheads="1"/>
          </p:cNvSpPr>
          <p:nvPr/>
        </p:nvSpPr>
        <p:spPr bwMode="auto">
          <a:xfrm>
            <a:off x="6503988" y="4187825"/>
            <a:ext cx="250825" cy="63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5" name="Freeform 57"/>
          <p:cNvSpPr>
            <a:spLocks/>
          </p:cNvSpPr>
          <p:nvPr/>
        </p:nvSpPr>
        <p:spPr bwMode="auto">
          <a:xfrm>
            <a:off x="6492875" y="4176713"/>
            <a:ext cx="268288" cy="80962"/>
          </a:xfrm>
          <a:custGeom>
            <a:avLst/>
            <a:gdLst>
              <a:gd name="T0" fmla="*/ 0 w 169"/>
              <a:gd name="T1" fmla="*/ 0 h 51"/>
              <a:gd name="T2" fmla="*/ 0 w 169"/>
              <a:gd name="T3" fmla="*/ 2147483647 h 51"/>
              <a:gd name="T4" fmla="*/ 2147483647 w 169"/>
              <a:gd name="T5" fmla="*/ 2147483647 h 51"/>
              <a:gd name="T6" fmla="*/ 2147483647 w 169"/>
              <a:gd name="T7" fmla="*/ 0 h 51"/>
              <a:gd name="T8" fmla="*/ 0 w 169"/>
              <a:gd name="T9" fmla="*/ 0 h 51"/>
              <a:gd name="T10" fmla="*/ 2147483647 w 169"/>
              <a:gd name="T11" fmla="*/ 2147483647 h 51"/>
              <a:gd name="T12" fmla="*/ 2147483647 w 169"/>
              <a:gd name="T13" fmla="*/ 2147483647 h 51"/>
              <a:gd name="T14" fmla="*/ 2147483647 w 169"/>
              <a:gd name="T15" fmla="*/ 2147483647 h 51"/>
              <a:gd name="T16" fmla="*/ 2147483647 w 169"/>
              <a:gd name="T17" fmla="*/ 2147483647 h 51"/>
              <a:gd name="T18" fmla="*/ 2147483647 w 169"/>
              <a:gd name="T19" fmla="*/ 2147483647 h 51"/>
              <a:gd name="T20" fmla="*/ 2147483647 w 169"/>
              <a:gd name="T21" fmla="*/ 2147483647 h 51"/>
              <a:gd name="T22" fmla="*/ 2147483647 w 169"/>
              <a:gd name="T23" fmla="*/ 2147483647 h 51"/>
              <a:gd name="T24" fmla="*/ 2147483647 w 169"/>
              <a:gd name="T25" fmla="*/ 2147483647 h 51"/>
              <a:gd name="T26" fmla="*/ 2147483647 w 169"/>
              <a:gd name="T27" fmla="*/ 2147483647 h 51"/>
              <a:gd name="T28" fmla="*/ 0 w 169"/>
              <a:gd name="T29" fmla="*/ 0 h 5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9"/>
              <a:gd name="T46" fmla="*/ 0 h 51"/>
              <a:gd name="T47" fmla="*/ 169 w 169"/>
              <a:gd name="T48" fmla="*/ 51 h 5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9" h="51">
                <a:moveTo>
                  <a:pt x="0" y="0"/>
                </a:moveTo>
                <a:lnTo>
                  <a:pt x="0" y="51"/>
                </a:lnTo>
                <a:lnTo>
                  <a:pt x="169" y="51"/>
                </a:lnTo>
                <a:lnTo>
                  <a:pt x="169" y="0"/>
                </a:lnTo>
                <a:lnTo>
                  <a:pt x="0" y="0"/>
                </a:lnTo>
                <a:lnTo>
                  <a:pt x="7" y="13"/>
                </a:lnTo>
                <a:lnTo>
                  <a:pt x="163" y="13"/>
                </a:lnTo>
                <a:lnTo>
                  <a:pt x="157" y="7"/>
                </a:lnTo>
                <a:lnTo>
                  <a:pt x="157" y="45"/>
                </a:lnTo>
                <a:lnTo>
                  <a:pt x="163" y="38"/>
                </a:lnTo>
                <a:lnTo>
                  <a:pt x="7" y="38"/>
                </a:lnTo>
                <a:lnTo>
                  <a:pt x="13" y="45"/>
                </a:lnTo>
                <a:lnTo>
                  <a:pt x="13" y="7"/>
                </a:lnTo>
                <a:lnTo>
                  <a:pt x="7" y="1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6" name="Oval 58"/>
          <p:cNvSpPr>
            <a:spLocks noChangeArrowheads="1"/>
          </p:cNvSpPr>
          <p:nvPr/>
        </p:nvSpPr>
        <p:spPr bwMode="auto">
          <a:xfrm>
            <a:off x="6437313" y="3684588"/>
            <a:ext cx="377825" cy="377825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7" name="Freeform 59"/>
          <p:cNvSpPr>
            <a:spLocks/>
          </p:cNvSpPr>
          <p:nvPr/>
        </p:nvSpPr>
        <p:spPr bwMode="auto">
          <a:xfrm>
            <a:off x="6426200" y="3673475"/>
            <a:ext cx="395288" cy="396875"/>
          </a:xfrm>
          <a:custGeom>
            <a:avLst/>
            <a:gdLst>
              <a:gd name="T0" fmla="*/ 2147483647 w 249"/>
              <a:gd name="T1" fmla="*/ 2147483647 h 250"/>
              <a:gd name="T2" fmla="*/ 2147483647 w 249"/>
              <a:gd name="T3" fmla="*/ 2147483647 h 250"/>
              <a:gd name="T4" fmla="*/ 2147483647 w 249"/>
              <a:gd name="T5" fmla="*/ 2147483647 h 250"/>
              <a:gd name="T6" fmla="*/ 2147483647 w 249"/>
              <a:gd name="T7" fmla="*/ 2147483647 h 250"/>
              <a:gd name="T8" fmla="*/ 2147483647 w 249"/>
              <a:gd name="T9" fmla="*/ 2147483647 h 250"/>
              <a:gd name="T10" fmla="*/ 2147483647 w 249"/>
              <a:gd name="T11" fmla="*/ 2147483647 h 250"/>
              <a:gd name="T12" fmla="*/ 2147483647 w 249"/>
              <a:gd name="T13" fmla="*/ 2147483647 h 250"/>
              <a:gd name="T14" fmla="*/ 2147483647 w 249"/>
              <a:gd name="T15" fmla="*/ 2147483647 h 250"/>
              <a:gd name="T16" fmla="*/ 2147483647 w 249"/>
              <a:gd name="T17" fmla="*/ 2147483647 h 250"/>
              <a:gd name="T18" fmla="*/ 2147483647 w 249"/>
              <a:gd name="T19" fmla="*/ 2147483647 h 250"/>
              <a:gd name="T20" fmla="*/ 2147483647 w 249"/>
              <a:gd name="T21" fmla="*/ 2147483647 h 250"/>
              <a:gd name="T22" fmla="*/ 2147483647 w 249"/>
              <a:gd name="T23" fmla="*/ 2147483647 h 250"/>
              <a:gd name="T24" fmla="*/ 2147483647 w 249"/>
              <a:gd name="T25" fmla="*/ 2147483647 h 250"/>
              <a:gd name="T26" fmla="*/ 2147483647 w 249"/>
              <a:gd name="T27" fmla="*/ 2147483647 h 250"/>
              <a:gd name="T28" fmla="*/ 2147483647 w 249"/>
              <a:gd name="T29" fmla="*/ 2147483647 h 250"/>
              <a:gd name="T30" fmla="*/ 2147483647 w 249"/>
              <a:gd name="T31" fmla="*/ 2147483647 h 250"/>
              <a:gd name="T32" fmla="*/ 2147483647 w 249"/>
              <a:gd name="T33" fmla="*/ 2147483647 h 250"/>
              <a:gd name="T34" fmla="*/ 2147483647 w 249"/>
              <a:gd name="T35" fmla="*/ 2147483647 h 250"/>
              <a:gd name="T36" fmla="*/ 2147483647 w 249"/>
              <a:gd name="T37" fmla="*/ 2147483647 h 250"/>
              <a:gd name="T38" fmla="*/ 2147483647 w 249"/>
              <a:gd name="T39" fmla="*/ 2147483647 h 250"/>
              <a:gd name="T40" fmla="*/ 2147483647 w 249"/>
              <a:gd name="T41" fmla="*/ 2147483647 h 250"/>
              <a:gd name="T42" fmla="*/ 2147483647 w 249"/>
              <a:gd name="T43" fmla="*/ 2147483647 h 250"/>
              <a:gd name="T44" fmla="*/ 2147483647 w 249"/>
              <a:gd name="T45" fmla="*/ 2147483647 h 250"/>
              <a:gd name="T46" fmla="*/ 2147483647 w 249"/>
              <a:gd name="T47" fmla="*/ 2147483647 h 250"/>
              <a:gd name="T48" fmla="*/ 2147483647 w 249"/>
              <a:gd name="T49" fmla="*/ 2147483647 h 250"/>
              <a:gd name="T50" fmla="*/ 2147483647 w 249"/>
              <a:gd name="T51" fmla="*/ 2147483647 h 250"/>
              <a:gd name="T52" fmla="*/ 2147483647 w 249"/>
              <a:gd name="T53" fmla="*/ 2147483647 h 250"/>
              <a:gd name="T54" fmla="*/ 2147483647 w 249"/>
              <a:gd name="T55" fmla="*/ 2147483647 h 250"/>
              <a:gd name="T56" fmla="*/ 2147483647 w 249"/>
              <a:gd name="T57" fmla="*/ 2147483647 h 250"/>
              <a:gd name="T58" fmla="*/ 2147483647 w 249"/>
              <a:gd name="T59" fmla="*/ 2147483647 h 250"/>
              <a:gd name="T60" fmla="*/ 2147483647 w 249"/>
              <a:gd name="T61" fmla="*/ 2147483647 h 250"/>
              <a:gd name="T62" fmla="*/ 2147483647 w 249"/>
              <a:gd name="T63" fmla="*/ 2147483647 h 250"/>
              <a:gd name="T64" fmla="*/ 2147483647 w 249"/>
              <a:gd name="T65" fmla="*/ 2147483647 h 250"/>
              <a:gd name="T66" fmla="*/ 2147483647 w 249"/>
              <a:gd name="T67" fmla="*/ 2147483647 h 250"/>
              <a:gd name="T68" fmla="*/ 2147483647 w 249"/>
              <a:gd name="T69" fmla="*/ 2147483647 h 250"/>
              <a:gd name="T70" fmla="*/ 2147483647 w 249"/>
              <a:gd name="T71" fmla="*/ 2147483647 h 250"/>
              <a:gd name="T72" fmla="*/ 2147483647 w 249"/>
              <a:gd name="T73" fmla="*/ 2147483647 h 250"/>
              <a:gd name="T74" fmla="*/ 2147483647 w 249"/>
              <a:gd name="T75" fmla="*/ 2147483647 h 250"/>
              <a:gd name="T76" fmla="*/ 2147483647 w 249"/>
              <a:gd name="T77" fmla="*/ 2147483647 h 250"/>
              <a:gd name="T78" fmla="*/ 2147483647 w 249"/>
              <a:gd name="T79" fmla="*/ 2147483647 h 250"/>
              <a:gd name="T80" fmla="*/ 2147483647 w 249"/>
              <a:gd name="T81" fmla="*/ 2147483647 h 250"/>
              <a:gd name="T82" fmla="*/ 2147483647 w 249"/>
              <a:gd name="T83" fmla="*/ 2147483647 h 250"/>
              <a:gd name="T84" fmla="*/ 2147483647 w 249"/>
              <a:gd name="T85" fmla="*/ 2147483647 h 250"/>
              <a:gd name="T86" fmla="*/ 2147483647 w 249"/>
              <a:gd name="T87" fmla="*/ 2147483647 h 250"/>
              <a:gd name="T88" fmla="*/ 2147483647 w 249"/>
              <a:gd name="T89" fmla="*/ 2147483647 h 250"/>
              <a:gd name="T90" fmla="*/ 2147483647 w 249"/>
              <a:gd name="T91" fmla="*/ 2147483647 h 250"/>
              <a:gd name="T92" fmla="*/ 2147483647 w 249"/>
              <a:gd name="T93" fmla="*/ 2147483647 h 250"/>
              <a:gd name="T94" fmla="*/ 2147483647 w 249"/>
              <a:gd name="T95" fmla="*/ 2147483647 h 250"/>
              <a:gd name="T96" fmla="*/ 2147483647 w 249"/>
              <a:gd name="T97" fmla="*/ 2147483647 h 250"/>
              <a:gd name="T98" fmla="*/ 2147483647 w 249"/>
              <a:gd name="T99" fmla="*/ 2147483647 h 250"/>
              <a:gd name="T100" fmla="*/ 2147483647 w 249"/>
              <a:gd name="T101" fmla="*/ 2147483647 h 250"/>
              <a:gd name="T102" fmla="*/ 2147483647 w 249"/>
              <a:gd name="T103" fmla="*/ 2147483647 h 250"/>
              <a:gd name="T104" fmla="*/ 2147483647 w 249"/>
              <a:gd name="T105" fmla="*/ 2147483647 h 250"/>
              <a:gd name="T106" fmla="*/ 2147483647 w 249"/>
              <a:gd name="T107" fmla="*/ 2147483647 h 250"/>
              <a:gd name="T108" fmla="*/ 0 w 249"/>
              <a:gd name="T109" fmla="*/ 2147483647 h 25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49"/>
              <a:gd name="T166" fmla="*/ 0 h 250"/>
              <a:gd name="T167" fmla="*/ 249 w 249"/>
              <a:gd name="T168" fmla="*/ 250 h 25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49" h="250">
                <a:moveTo>
                  <a:pt x="0" y="125"/>
                </a:moveTo>
                <a:lnTo>
                  <a:pt x="0" y="142"/>
                </a:lnTo>
                <a:lnTo>
                  <a:pt x="4" y="155"/>
                </a:lnTo>
                <a:lnTo>
                  <a:pt x="4" y="159"/>
                </a:lnTo>
                <a:lnTo>
                  <a:pt x="9" y="174"/>
                </a:lnTo>
                <a:lnTo>
                  <a:pt x="13" y="184"/>
                </a:lnTo>
                <a:lnTo>
                  <a:pt x="17" y="190"/>
                </a:lnTo>
                <a:lnTo>
                  <a:pt x="30" y="203"/>
                </a:lnTo>
                <a:lnTo>
                  <a:pt x="32" y="207"/>
                </a:lnTo>
                <a:lnTo>
                  <a:pt x="53" y="229"/>
                </a:lnTo>
                <a:lnTo>
                  <a:pt x="59" y="233"/>
                </a:lnTo>
                <a:lnTo>
                  <a:pt x="70" y="237"/>
                </a:lnTo>
                <a:lnTo>
                  <a:pt x="76" y="239"/>
                </a:lnTo>
                <a:lnTo>
                  <a:pt x="80" y="241"/>
                </a:lnTo>
                <a:lnTo>
                  <a:pt x="93" y="245"/>
                </a:lnTo>
                <a:lnTo>
                  <a:pt x="97" y="248"/>
                </a:lnTo>
                <a:lnTo>
                  <a:pt x="112" y="248"/>
                </a:lnTo>
                <a:lnTo>
                  <a:pt x="118" y="250"/>
                </a:lnTo>
                <a:lnTo>
                  <a:pt x="133" y="250"/>
                </a:lnTo>
                <a:lnTo>
                  <a:pt x="137" y="248"/>
                </a:lnTo>
                <a:lnTo>
                  <a:pt x="148" y="248"/>
                </a:lnTo>
                <a:lnTo>
                  <a:pt x="156" y="245"/>
                </a:lnTo>
                <a:lnTo>
                  <a:pt x="161" y="243"/>
                </a:lnTo>
                <a:lnTo>
                  <a:pt x="173" y="239"/>
                </a:lnTo>
                <a:lnTo>
                  <a:pt x="182" y="235"/>
                </a:lnTo>
                <a:lnTo>
                  <a:pt x="190" y="233"/>
                </a:lnTo>
                <a:lnTo>
                  <a:pt x="194" y="226"/>
                </a:lnTo>
                <a:lnTo>
                  <a:pt x="199" y="224"/>
                </a:lnTo>
                <a:lnTo>
                  <a:pt x="224" y="199"/>
                </a:lnTo>
                <a:lnTo>
                  <a:pt x="226" y="195"/>
                </a:lnTo>
                <a:lnTo>
                  <a:pt x="232" y="190"/>
                </a:lnTo>
                <a:lnTo>
                  <a:pt x="235" y="182"/>
                </a:lnTo>
                <a:lnTo>
                  <a:pt x="239" y="174"/>
                </a:lnTo>
                <a:lnTo>
                  <a:pt x="243" y="161"/>
                </a:lnTo>
                <a:lnTo>
                  <a:pt x="245" y="157"/>
                </a:lnTo>
                <a:lnTo>
                  <a:pt x="247" y="148"/>
                </a:lnTo>
                <a:lnTo>
                  <a:pt x="247" y="138"/>
                </a:lnTo>
                <a:lnTo>
                  <a:pt x="249" y="133"/>
                </a:lnTo>
                <a:lnTo>
                  <a:pt x="249" y="119"/>
                </a:lnTo>
                <a:lnTo>
                  <a:pt x="247" y="112"/>
                </a:lnTo>
                <a:lnTo>
                  <a:pt x="247" y="98"/>
                </a:lnTo>
                <a:lnTo>
                  <a:pt x="245" y="93"/>
                </a:lnTo>
                <a:lnTo>
                  <a:pt x="241" y="81"/>
                </a:lnTo>
                <a:lnTo>
                  <a:pt x="239" y="76"/>
                </a:lnTo>
                <a:lnTo>
                  <a:pt x="237" y="70"/>
                </a:lnTo>
                <a:lnTo>
                  <a:pt x="232" y="60"/>
                </a:lnTo>
                <a:lnTo>
                  <a:pt x="228" y="53"/>
                </a:lnTo>
                <a:lnTo>
                  <a:pt x="207" y="32"/>
                </a:lnTo>
                <a:lnTo>
                  <a:pt x="203" y="30"/>
                </a:lnTo>
                <a:lnTo>
                  <a:pt x="190" y="17"/>
                </a:lnTo>
                <a:lnTo>
                  <a:pt x="184" y="13"/>
                </a:lnTo>
                <a:lnTo>
                  <a:pt x="173" y="9"/>
                </a:lnTo>
                <a:lnTo>
                  <a:pt x="159" y="5"/>
                </a:lnTo>
                <a:lnTo>
                  <a:pt x="154" y="5"/>
                </a:lnTo>
                <a:lnTo>
                  <a:pt x="142" y="0"/>
                </a:lnTo>
                <a:lnTo>
                  <a:pt x="106" y="0"/>
                </a:lnTo>
                <a:lnTo>
                  <a:pt x="97" y="3"/>
                </a:lnTo>
                <a:lnTo>
                  <a:pt x="93" y="5"/>
                </a:lnTo>
                <a:lnTo>
                  <a:pt x="89" y="5"/>
                </a:lnTo>
                <a:lnTo>
                  <a:pt x="80" y="7"/>
                </a:lnTo>
                <a:lnTo>
                  <a:pt x="76" y="9"/>
                </a:lnTo>
                <a:lnTo>
                  <a:pt x="70" y="11"/>
                </a:lnTo>
                <a:lnTo>
                  <a:pt x="64" y="15"/>
                </a:lnTo>
                <a:lnTo>
                  <a:pt x="59" y="17"/>
                </a:lnTo>
                <a:lnTo>
                  <a:pt x="53" y="19"/>
                </a:lnTo>
                <a:lnTo>
                  <a:pt x="45" y="30"/>
                </a:lnTo>
                <a:lnTo>
                  <a:pt x="40" y="32"/>
                </a:lnTo>
                <a:lnTo>
                  <a:pt x="32" y="41"/>
                </a:lnTo>
                <a:lnTo>
                  <a:pt x="30" y="45"/>
                </a:lnTo>
                <a:lnTo>
                  <a:pt x="19" y="53"/>
                </a:lnTo>
                <a:lnTo>
                  <a:pt x="17" y="60"/>
                </a:lnTo>
                <a:lnTo>
                  <a:pt x="15" y="64"/>
                </a:lnTo>
                <a:lnTo>
                  <a:pt x="11" y="70"/>
                </a:lnTo>
                <a:lnTo>
                  <a:pt x="9" y="76"/>
                </a:lnTo>
                <a:lnTo>
                  <a:pt x="7" y="81"/>
                </a:lnTo>
                <a:lnTo>
                  <a:pt x="4" y="89"/>
                </a:lnTo>
                <a:lnTo>
                  <a:pt x="4" y="93"/>
                </a:lnTo>
                <a:lnTo>
                  <a:pt x="2" y="98"/>
                </a:lnTo>
                <a:lnTo>
                  <a:pt x="0" y="106"/>
                </a:lnTo>
                <a:lnTo>
                  <a:pt x="0" y="125"/>
                </a:lnTo>
                <a:lnTo>
                  <a:pt x="13" y="125"/>
                </a:lnTo>
                <a:lnTo>
                  <a:pt x="13" y="106"/>
                </a:lnTo>
                <a:lnTo>
                  <a:pt x="15" y="102"/>
                </a:lnTo>
                <a:lnTo>
                  <a:pt x="17" y="98"/>
                </a:lnTo>
                <a:lnTo>
                  <a:pt x="17" y="89"/>
                </a:lnTo>
                <a:lnTo>
                  <a:pt x="19" y="85"/>
                </a:lnTo>
                <a:lnTo>
                  <a:pt x="21" y="81"/>
                </a:lnTo>
                <a:lnTo>
                  <a:pt x="23" y="74"/>
                </a:lnTo>
                <a:lnTo>
                  <a:pt x="23" y="72"/>
                </a:lnTo>
                <a:lnTo>
                  <a:pt x="30" y="68"/>
                </a:lnTo>
                <a:lnTo>
                  <a:pt x="32" y="62"/>
                </a:lnTo>
                <a:lnTo>
                  <a:pt x="38" y="53"/>
                </a:lnTo>
                <a:lnTo>
                  <a:pt x="40" y="49"/>
                </a:lnTo>
                <a:lnTo>
                  <a:pt x="49" y="41"/>
                </a:lnTo>
                <a:lnTo>
                  <a:pt x="53" y="38"/>
                </a:lnTo>
                <a:lnTo>
                  <a:pt x="61" y="32"/>
                </a:lnTo>
                <a:lnTo>
                  <a:pt x="68" y="30"/>
                </a:lnTo>
                <a:lnTo>
                  <a:pt x="72" y="24"/>
                </a:lnTo>
                <a:lnTo>
                  <a:pt x="74" y="24"/>
                </a:lnTo>
                <a:lnTo>
                  <a:pt x="80" y="22"/>
                </a:lnTo>
                <a:lnTo>
                  <a:pt x="85" y="19"/>
                </a:lnTo>
                <a:lnTo>
                  <a:pt x="89" y="17"/>
                </a:lnTo>
                <a:lnTo>
                  <a:pt x="97" y="17"/>
                </a:lnTo>
                <a:lnTo>
                  <a:pt x="102" y="15"/>
                </a:lnTo>
                <a:lnTo>
                  <a:pt x="106" y="13"/>
                </a:lnTo>
                <a:lnTo>
                  <a:pt x="142" y="13"/>
                </a:lnTo>
                <a:lnTo>
                  <a:pt x="154" y="17"/>
                </a:lnTo>
                <a:lnTo>
                  <a:pt x="159" y="17"/>
                </a:lnTo>
                <a:lnTo>
                  <a:pt x="169" y="22"/>
                </a:lnTo>
                <a:lnTo>
                  <a:pt x="175" y="26"/>
                </a:lnTo>
                <a:lnTo>
                  <a:pt x="182" y="30"/>
                </a:lnTo>
                <a:lnTo>
                  <a:pt x="186" y="30"/>
                </a:lnTo>
                <a:lnTo>
                  <a:pt x="194" y="38"/>
                </a:lnTo>
                <a:lnTo>
                  <a:pt x="199" y="41"/>
                </a:lnTo>
                <a:lnTo>
                  <a:pt x="216" y="57"/>
                </a:lnTo>
                <a:lnTo>
                  <a:pt x="216" y="62"/>
                </a:lnTo>
                <a:lnTo>
                  <a:pt x="220" y="68"/>
                </a:lnTo>
                <a:lnTo>
                  <a:pt x="224" y="74"/>
                </a:lnTo>
                <a:lnTo>
                  <a:pt x="226" y="81"/>
                </a:lnTo>
                <a:lnTo>
                  <a:pt x="228" y="85"/>
                </a:lnTo>
                <a:lnTo>
                  <a:pt x="232" y="98"/>
                </a:lnTo>
                <a:lnTo>
                  <a:pt x="235" y="102"/>
                </a:lnTo>
                <a:lnTo>
                  <a:pt x="235" y="112"/>
                </a:lnTo>
                <a:lnTo>
                  <a:pt x="237" y="119"/>
                </a:lnTo>
                <a:lnTo>
                  <a:pt x="237" y="129"/>
                </a:lnTo>
                <a:lnTo>
                  <a:pt x="235" y="133"/>
                </a:lnTo>
                <a:lnTo>
                  <a:pt x="235" y="148"/>
                </a:lnTo>
                <a:lnTo>
                  <a:pt x="232" y="152"/>
                </a:lnTo>
                <a:lnTo>
                  <a:pt x="230" y="157"/>
                </a:lnTo>
                <a:lnTo>
                  <a:pt x="226" y="169"/>
                </a:lnTo>
                <a:lnTo>
                  <a:pt x="222" y="178"/>
                </a:lnTo>
                <a:lnTo>
                  <a:pt x="220" y="182"/>
                </a:lnTo>
                <a:lnTo>
                  <a:pt x="218" y="186"/>
                </a:lnTo>
                <a:lnTo>
                  <a:pt x="216" y="190"/>
                </a:lnTo>
                <a:lnTo>
                  <a:pt x="190" y="216"/>
                </a:lnTo>
                <a:lnTo>
                  <a:pt x="186" y="218"/>
                </a:lnTo>
                <a:lnTo>
                  <a:pt x="182" y="220"/>
                </a:lnTo>
                <a:lnTo>
                  <a:pt x="178" y="222"/>
                </a:lnTo>
                <a:lnTo>
                  <a:pt x="169" y="226"/>
                </a:lnTo>
                <a:lnTo>
                  <a:pt x="156" y="231"/>
                </a:lnTo>
                <a:lnTo>
                  <a:pt x="152" y="233"/>
                </a:lnTo>
                <a:lnTo>
                  <a:pt x="148" y="235"/>
                </a:lnTo>
                <a:lnTo>
                  <a:pt x="133" y="235"/>
                </a:lnTo>
                <a:lnTo>
                  <a:pt x="129" y="237"/>
                </a:lnTo>
                <a:lnTo>
                  <a:pt x="118" y="237"/>
                </a:lnTo>
                <a:lnTo>
                  <a:pt x="112" y="235"/>
                </a:lnTo>
                <a:lnTo>
                  <a:pt x="102" y="235"/>
                </a:lnTo>
                <a:lnTo>
                  <a:pt x="97" y="233"/>
                </a:lnTo>
                <a:lnTo>
                  <a:pt x="85" y="229"/>
                </a:lnTo>
                <a:lnTo>
                  <a:pt x="80" y="226"/>
                </a:lnTo>
                <a:lnTo>
                  <a:pt x="74" y="224"/>
                </a:lnTo>
                <a:lnTo>
                  <a:pt x="68" y="220"/>
                </a:lnTo>
                <a:lnTo>
                  <a:pt x="61" y="216"/>
                </a:lnTo>
                <a:lnTo>
                  <a:pt x="57" y="216"/>
                </a:lnTo>
                <a:lnTo>
                  <a:pt x="40" y="199"/>
                </a:lnTo>
                <a:lnTo>
                  <a:pt x="38" y="195"/>
                </a:lnTo>
                <a:lnTo>
                  <a:pt x="30" y="186"/>
                </a:lnTo>
                <a:lnTo>
                  <a:pt x="30" y="182"/>
                </a:lnTo>
                <a:lnTo>
                  <a:pt x="26" y="176"/>
                </a:lnTo>
                <a:lnTo>
                  <a:pt x="21" y="169"/>
                </a:lnTo>
                <a:lnTo>
                  <a:pt x="17" y="159"/>
                </a:lnTo>
                <a:lnTo>
                  <a:pt x="17" y="155"/>
                </a:lnTo>
                <a:lnTo>
                  <a:pt x="13" y="142"/>
                </a:lnTo>
                <a:lnTo>
                  <a:pt x="13" y="125"/>
                </a:lnTo>
                <a:lnTo>
                  <a:pt x="0" y="12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8" name="Oval 60"/>
          <p:cNvSpPr>
            <a:spLocks noChangeArrowheads="1"/>
          </p:cNvSpPr>
          <p:nvPr/>
        </p:nvSpPr>
        <p:spPr bwMode="auto">
          <a:xfrm>
            <a:off x="3795713" y="3744913"/>
            <a:ext cx="254000" cy="2540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9" name="Freeform 61"/>
          <p:cNvSpPr>
            <a:spLocks/>
          </p:cNvSpPr>
          <p:nvPr/>
        </p:nvSpPr>
        <p:spPr bwMode="auto">
          <a:xfrm>
            <a:off x="3784600" y="3733800"/>
            <a:ext cx="271463" cy="273050"/>
          </a:xfrm>
          <a:custGeom>
            <a:avLst/>
            <a:gdLst>
              <a:gd name="T0" fmla="*/ 2147483647 w 171"/>
              <a:gd name="T1" fmla="*/ 2147483647 h 172"/>
              <a:gd name="T2" fmla="*/ 2147483647 w 171"/>
              <a:gd name="T3" fmla="*/ 2147483647 h 172"/>
              <a:gd name="T4" fmla="*/ 2147483647 w 171"/>
              <a:gd name="T5" fmla="*/ 2147483647 h 172"/>
              <a:gd name="T6" fmla="*/ 2147483647 w 171"/>
              <a:gd name="T7" fmla="*/ 2147483647 h 172"/>
              <a:gd name="T8" fmla="*/ 2147483647 w 171"/>
              <a:gd name="T9" fmla="*/ 2147483647 h 172"/>
              <a:gd name="T10" fmla="*/ 2147483647 w 171"/>
              <a:gd name="T11" fmla="*/ 2147483647 h 172"/>
              <a:gd name="T12" fmla="*/ 2147483647 w 171"/>
              <a:gd name="T13" fmla="*/ 2147483647 h 172"/>
              <a:gd name="T14" fmla="*/ 2147483647 w 171"/>
              <a:gd name="T15" fmla="*/ 2147483647 h 172"/>
              <a:gd name="T16" fmla="*/ 2147483647 w 171"/>
              <a:gd name="T17" fmla="*/ 2147483647 h 172"/>
              <a:gd name="T18" fmla="*/ 2147483647 w 171"/>
              <a:gd name="T19" fmla="*/ 2147483647 h 172"/>
              <a:gd name="T20" fmla="*/ 2147483647 w 171"/>
              <a:gd name="T21" fmla="*/ 2147483647 h 172"/>
              <a:gd name="T22" fmla="*/ 2147483647 w 171"/>
              <a:gd name="T23" fmla="*/ 2147483647 h 172"/>
              <a:gd name="T24" fmla="*/ 2147483647 w 171"/>
              <a:gd name="T25" fmla="*/ 2147483647 h 172"/>
              <a:gd name="T26" fmla="*/ 2147483647 w 171"/>
              <a:gd name="T27" fmla="*/ 2147483647 h 172"/>
              <a:gd name="T28" fmla="*/ 2147483647 w 171"/>
              <a:gd name="T29" fmla="*/ 2147483647 h 172"/>
              <a:gd name="T30" fmla="*/ 2147483647 w 171"/>
              <a:gd name="T31" fmla="*/ 2147483647 h 172"/>
              <a:gd name="T32" fmla="*/ 2147483647 w 171"/>
              <a:gd name="T33" fmla="*/ 2147483647 h 172"/>
              <a:gd name="T34" fmla="*/ 2147483647 w 171"/>
              <a:gd name="T35" fmla="*/ 2147483647 h 172"/>
              <a:gd name="T36" fmla="*/ 2147483647 w 171"/>
              <a:gd name="T37" fmla="*/ 2147483647 h 172"/>
              <a:gd name="T38" fmla="*/ 2147483647 w 171"/>
              <a:gd name="T39" fmla="*/ 2147483647 h 172"/>
              <a:gd name="T40" fmla="*/ 2147483647 w 171"/>
              <a:gd name="T41" fmla="*/ 2147483647 h 172"/>
              <a:gd name="T42" fmla="*/ 2147483647 w 171"/>
              <a:gd name="T43" fmla="*/ 2147483647 h 172"/>
              <a:gd name="T44" fmla="*/ 2147483647 w 171"/>
              <a:gd name="T45" fmla="*/ 2147483647 h 172"/>
              <a:gd name="T46" fmla="*/ 2147483647 w 171"/>
              <a:gd name="T47" fmla="*/ 2147483647 h 172"/>
              <a:gd name="T48" fmla="*/ 2147483647 w 171"/>
              <a:gd name="T49" fmla="*/ 2147483647 h 172"/>
              <a:gd name="T50" fmla="*/ 2147483647 w 171"/>
              <a:gd name="T51" fmla="*/ 2147483647 h 172"/>
              <a:gd name="T52" fmla="*/ 2147483647 w 171"/>
              <a:gd name="T53" fmla="*/ 2147483647 h 172"/>
              <a:gd name="T54" fmla="*/ 2147483647 w 171"/>
              <a:gd name="T55" fmla="*/ 2147483647 h 172"/>
              <a:gd name="T56" fmla="*/ 2147483647 w 171"/>
              <a:gd name="T57" fmla="*/ 2147483647 h 172"/>
              <a:gd name="T58" fmla="*/ 2147483647 w 171"/>
              <a:gd name="T59" fmla="*/ 2147483647 h 172"/>
              <a:gd name="T60" fmla="*/ 0 w 171"/>
              <a:gd name="T61" fmla="*/ 2147483647 h 172"/>
              <a:gd name="T62" fmla="*/ 2147483647 w 171"/>
              <a:gd name="T63" fmla="*/ 2147483647 h 172"/>
              <a:gd name="T64" fmla="*/ 2147483647 w 171"/>
              <a:gd name="T65" fmla="*/ 2147483647 h 172"/>
              <a:gd name="T66" fmla="*/ 2147483647 w 171"/>
              <a:gd name="T67" fmla="*/ 2147483647 h 172"/>
              <a:gd name="T68" fmla="*/ 2147483647 w 171"/>
              <a:gd name="T69" fmla="*/ 2147483647 h 172"/>
              <a:gd name="T70" fmla="*/ 2147483647 w 171"/>
              <a:gd name="T71" fmla="*/ 2147483647 h 172"/>
              <a:gd name="T72" fmla="*/ 2147483647 w 171"/>
              <a:gd name="T73" fmla="*/ 2147483647 h 172"/>
              <a:gd name="T74" fmla="*/ 2147483647 w 171"/>
              <a:gd name="T75" fmla="*/ 2147483647 h 172"/>
              <a:gd name="T76" fmla="*/ 2147483647 w 171"/>
              <a:gd name="T77" fmla="*/ 2147483647 h 172"/>
              <a:gd name="T78" fmla="*/ 2147483647 w 171"/>
              <a:gd name="T79" fmla="*/ 2147483647 h 172"/>
              <a:gd name="T80" fmla="*/ 2147483647 w 171"/>
              <a:gd name="T81" fmla="*/ 2147483647 h 172"/>
              <a:gd name="T82" fmla="*/ 2147483647 w 171"/>
              <a:gd name="T83" fmla="*/ 2147483647 h 172"/>
              <a:gd name="T84" fmla="*/ 2147483647 w 171"/>
              <a:gd name="T85" fmla="*/ 2147483647 h 172"/>
              <a:gd name="T86" fmla="*/ 2147483647 w 171"/>
              <a:gd name="T87" fmla="*/ 2147483647 h 172"/>
              <a:gd name="T88" fmla="*/ 2147483647 w 171"/>
              <a:gd name="T89" fmla="*/ 2147483647 h 172"/>
              <a:gd name="T90" fmla="*/ 2147483647 w 171"/>
              <a:gd name="T91" fmla="*/ 2147483647 h 172"/>
              <a:gd name="T92" fmla="*/ 2147483647 w 171"/>
              <a:gd name="T93" fmla="*/ 2147483647 h 172"/>
              <a:gd name="T94" fmla="*/ 2147483647 w 171"/>
              <a:gd name="T95" fmla="*/ 2147483647 h 172"/>
              <a:gd name="T96" fmla="*/ 2147483647 w 171"/>
              <a:gd name="T97" fmla="*/ 2147483647 h 172"/>
              <a:gd name="T98" fmla="*/ 2147483647 w 171"/>
              <a:gd name="T99" fmla="*/ 2147483647 h 172"/>
              <a:gd name="T100" fmla="*/ 2147483647 w 171"/>
              <a:gd name="T101" fmla="*/ 2147483647 h 172"/>
              <a:gd name="T102" fmla="*/ 2147483647 w 171"/>
              <a:gd name="T103" fmla="*/ 2147483647 h 172"/>
              <a:gd name="T104" fmla="*/ 2147483647 w 171"/>
              <a:gd name="T105" fmla="*/ 2147483647 h 172"/>
              <a:gd name="T106" fmla="*/ 2147483647 w 171"/>
              <a:gd name="T107" fmla="*/ 2147483647 h 172"/>
              <a:gd name="T108" fmla="*/ 2147483647 w 171"/>
              <a:gd name="T109" fmla="*/ 2147483647 h 172"/>
              <a:gd name="T110" fmla="*/ 2147483647 w 171"/>
              <a:gd name="T111" fmla="*/ 2147483647 h 172"/>
              <a:gd name="T112" fmla="*/ 2147483647 w 171"/>
              <a:gd name="T113" fmla="*/ 2147483647 h 172"/>
              <a:gd name="T114" fmla="*/ 2147483647 w 171"/>
              <a:gd name="T115" fmla="*/ 2147483647 h 172"/>
              <a:gd name="T116" fmla="*/ 2147483647 w 171"/>
              <a:gd name="T117" fmla="*/ 2147483647 h 172"/>
              <a:gd name="T118" fmla="*/ 2147483647 w 171"/>
              <a:gd name="T119" fmla="*/ 2147483647 h 17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71"/>
              <a:gd name="T181" fmla="*/ 0 h 172"/>
              <a:gd name="T182" fmla="*/ 171 w 171"/>
              <a:gd name="T183" fmla="*/ 172 h 17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71" h="172">
                <a:moveTo>
                  <a:pt x="0" y="85"/>
                </a:moveTo>
                <a:lnTo>
                  <a:pt x="0" y="100"/>
                </a:lnTo>
                <a:lnTo>
                  <a:pt x="2" y="102"/>
                </a:lnTo>
                <a:lnTo>
                  <a:pt x="2" y="110"/>
                </a:lnTo>
                <a:lnTo>
                  <a:pt x="7" y="119"/>
                </a:lnTo>
                <a:lnTo>
                  <a:pt x="7" y="121"/>
                </a:lnTo>
                <a:lnTo>
                  <a:pt x="11" y="127"/>
                </a:lnTo>
                <a:lnTo>
                  <a:pt x="13" y="129"/>
                </a:lnTo>
                <a:lnTo>
                  <a:pt x="15" y="133"/>
                </a:lnTo>
                <a:lnTo>
                  <a:pt x="17" y="136"/>
                </a:lnTo>
                <a:lnTo>
                  <a:pt x="19" y="140"/>
                </a:lnTo>
                <a:lnTo>
                  <a:pt x="23" y="142"/>
                </a:lnTo>
                <a:lnTo>
                  <a:pt x="26" y="146"/>
                </a:lnTo>
                <a:lnTo>
                  <a:pt x="30" y="150"/>
                </a:lnTo>
                <a:lnTo>
                  <a:pt x="34" y="152"/>
                </a:lnTo>
                <a:lnTo>
                  <a:pt x="36" y="155"/>
                </a:lnTo>
                <a:lnTo>
                  <a:pt x="40" y="157"/>
                </a:lnTo>
                <a:lnTo>
                  <a:pt x="42" y="159"/>
                </a:lnTo>
                <a:lnTo>
                  <a:pt x="53" y="165"/>
                </a:lnTo>
                <a:lnTo>
                  <a:pt x="55" y="165"/>
                </a:lnTo>
                <a:lnTo>
                  <a:pt x="64" y="169"/>
                </a:lnTo>
                <a:lnTo>
                  <a:pt x="70" y="169"/>
                </a:lnTo>
                <a:lnTo>
                  <a:pt x="74" y="172"/>
                </a:lnTo>
                <a:lnTo>
                  <a:pt x="95" y="172"/>
                </a:lnTo>
                <a:lnTo>
                  <a:pt x="99" y="169"/>
                </a:lnTo>
                <a:lnTo>
                  <a:pt x="106" y="169"/>
                </a:lnTo>
                <a:lnTo>
                  <a:pt x="114" y="165"/>
                </a:lnTo>
                <a:lnTo>
                  <a:pt x="119" y="165"/>
                </a:lnTo>
                <a:lnTo>
                  <a:pt x="123" y="161"/>
                </a:lnTo>
                <a:lnTo>
                  <a:pt x="127" y="159"/>
                </a:lnTo>
                <a:lnTo>
                  <a:pt x="129" y="157"/>
                </a:lnTo>
                <a:lnTo>
                  <a:pt x="133" y="155"/>
                </a:lnTo>
                <a:lnTo>
                  <a:pt x="135" y="152"/>
                </a:lnTo>
                <a:lnTo>
                  <a:pt x="140" y="150"/>
                </a:lnTo>
                <a:lnTo>
                  <a:pt x="142" y="148"/>
                </a:lnTo>
                <a:lnTo>
                  <a:pt x="146" y="146"/>
                </a:lnTo>
                <a:lnTo>
                  <a:pt x="148" y="142"/>
                </a:lnTo>
                <a:lnTo>
                  <a:pt x="150" y="140"/>
                </a:lnTo>
                <a:lnTo>
                  <a:pt x="152" y="136"/>
                </a:lnTo>
                <a:lnTo>
                  <a:pt x="154" y="133"/>
                </a:lnTo>
                <a:lnTo>
                  <a:pt x="157" y="129"/>
                </a:lnTo>
                <a:lnTo>
                  <a:pt x="159" y="127"/>
                </a:lnTo>
                <a:lnTo>
                  <a:pt x="161" y="123"/>
                </a:lnTo>
                <a:lnTo>
                  <a:pt x="165" y="119"/>
                </a:lnTo>
                <a:lnTo>
                  <a:pt x="165" y="114"/>
                </a:lnTo>
                <a:lnTo>
                  <a:pt x="169" y="106"/>
                </a:lnTo>
                <a:lnTo>
                  <a:pt x="169" y="100"/>
                </a:lnTo>
                <a:lnTo>
                  <a:pt x="171" y="95"/>
                </a:lnTo>
                <a:lnTo>
                  <a:pt x="171" y="74"/>
                </a:lnTo>
                <a:lnTo>
                  <a:pt x="169" y="70"/>
                </a:lnTo>
                <a:lnTo>
                  <a:pt x="169" y="64"/>
                </a:lnTo>
                <a:lnTo>
                  <a:pt x="165" y="55"/>
                </a:lnTo>
                <a:lnTo>
                  <a:pt x="165" y="53"/>
                </a:lnTo>
                <a:lnTo>
                  <a:pt x="159" y="43"/>
                </a:lnTo>
                <a:lnTo>
                  <a:pt x="157" y="41"/>
                </a:lnTo>
                <a:lnTo>
                  <a:pt x="154" y="36"/>
                </a:lnTo>
                <a:lnTo>
                  <a:pt x="152" y="34"/>
                </a:lnTo>
                <a:lnTo>
                  <a:pt x="150" y="30"/>
                </a:lnTo>
                <a:lnTo>
                  <a:pt x="146" y="26"/>
                </a:lnTo>
                <a:lnTo>
                  <a:pt x="142" y="24"/>
                </a:lnTo>
                <a:lnTo>
                  <a:pt x="140" y="19"/>
                </a:lnTo>
                <a:lnTo>
                  <a:pt x="135" y="17"/>
                </a:lnTo>
                <a:lnTo>
                  <a:pt x="133" y="15"/>
                </a:lnTo>
                <a:lnTo>
                  <a:pt x="129" y="13"/>
                </a:lnTo>
                <a:lnTo>
                  <a:pt x="127" y="11"/>
                </a:lnTo>
                <a:lnTo>
                  <a:pt x="121" y="7"/>
                </a:lnTo>
                <a:lnTo>
                  <a:pt x="119" y="7"/>
                </a:lnTo>
                <a:lnTo>
                  <a:pt x="110" y="3"/>
                </a:lnTo>
                <a:lnTo>
                  <a:pt x="102" y="3"/>
                </a:lnTo>
                <a:lnTo>
                  <a:pt x="99" y="0"/>
                </a:lnTo>
                <a:lnTo>
                  <a:pt x="70" y="0"/>
                </a:lnTo>
                <a:lnTo>
                  <a:pt x="66" y="3"/>
                </a:lnTo>
                <a:lnTo>
                  <a:pt x="59" y="3"/>
                </a:lnTo>
                <a:lnTo>
                  <a:pt x="53" y="7"/>
                </a:lnTo>
                <a:lnTo>
                  <a:pt x="49" y="7"/>
                </a:lnTo>
                <a:lnTo>
                  <a:pt x="42" y="11"/>
                </a:lnTo>
                <a:lnTo>
                  <a:pt x="40" y="13"/>
                </a:lnTo>
                <a:lnTo>
                  <a:pt x="36" y="15"/>
                </a:lnTo>
                <a:lnTo>
                  <a:pt x="34" y="17"/>
                </a:lnTo>
                <a:lnTo>
                  <a:pt x="30" y="19"/>
                </a:lnTo>
                <a:lnTo>
                  <a:pt x="28" y="24"/>
                </a:lnTo>
                <a:lnTo>
                  <a:pt x="23" y="28"/>
                </a:lnTo>
                <a:lnTo>
                  <a:pt x="19" y="30"/>
                </a:lnTo>
                <a:lnTo>
                  <a:pt x="17" y="34"/>
                </a:lnTo>
                <a:lnTo>
                  <a:pt x="15" y="36"/>
                </a:lnTo>
                <a:lnTo>
                  <a:pt x="13" y="41"/>
                </a:lnTo>
                <a:lnTo>
                  <a:pt x="11" y="43"/>
                </a:lnTo>
                <a:lnTo>
                  <a:pt x="7" y="49"/>
                </a:lnTo>
                <a:lnTo>
                  <a:pt x="7" y="53"/>
                </a:lnTo>
                <a:lnTo>
                  <a:pt x="2" y="60"/>
                </a:lnTo>
                <a:lnTo>
                  <a:pt x="2" y="66"/>
                </a:lnTo>
                <a:lnTo>
                  <a:pt x="0" y="70"/>
                </a:lnTo>
                <a:lnTo>
                  <a:pt x="0" y="85"/>
                </a:lnTo>
                <a:lnTo>
                  <a:pt x="13" y="85"/>
                </a:lnTo>
                <a:lnTo>
                  <a:pt x="13" y="74"/>
                </a:lnTo>
                <a:lnTo>
                  <a:pt x="15" y="70"/>
                </a:lnTo>
                <a:lnTo>
                  <a:pt x="15" y="62"/>
                </a:lnTo>
                <a:lnTo>
                  <a:pt x="19" y="57"/>
                </a:lnTo>
                <a:lnTo>
                  <a:pt x="19" y="51"/>
                </a:lnTo>
                <a:lnTo>
                  <a:pt x="21" y="49"/>
                </a:lnTo>
                <a:lnTo>
                  <a:pt x="23" y="45"/>
                </a:lnTo>
                <a:lnTo>
                  <a:pt x="26" y="43"/>
                </a:lnTo>
                <a:lnTo>
                  <a:pt x="28" y="38"/>
                </a:lnTo>
                <a:lnTo>
                  <a:pt x="32" y="36"/>
                </a:lnTo>
                <a:lnTo>
                  <a:pt x="36" y="32"/>
                </a:lnTo>
                <a:lnTo>
                  <a:pt x="38" y="28"/>
                </a:lnTo>
                <a:lnTo>
                  <a:pt x="42" y="26"/>
                </a:lnTo>
                <a:lnTo>
                  <a:pt x="45" y="24"/>
                </a:lnTo>
                <a:lnTo>
                  <a:pt x="49" y="22"/>
                </a:lnTo>
                <a:lnTo>
                  <a:pt x="51" y="19"/>
                </a:lnTo>
                <a:lnTo>
                  <a:pt x="57" y="19"/>
                </a:lnTo>
                <a:lnTo>
                  <a:pt x="61" y="15"/>
                </a:lnTo>
                <a:lnTo>
                  <a:pt x="70" y="15"/>
                </a:lnTo>
                <a:lnTo>
                  <a:pt x="74" y="13"/>
                </a:lnTo>
                <a:lnTo>
                  <a:pt x="95" y="13"/>
                </a:lnTo>
                <a:lnTo>
                  <a:pt x="97" y="15"/>
                </a:lnTo>
                <a:lnTo>
                  <a:pt x="106" y="15"/>
                </a:lnTo>
                <a:lnTo>
                  <a:pt x="114" y="19"/>
                </a:lnTo>
                <a:lnTo>
                  <a:pt x="119" y="19"/>
                </a:lnTo>
                <a:lnTo>
                  <a:pt x="121" y="22"/>
                </a:lnTo>
                <a:lnTo>
                  <a:pt x="125" y="24"/>
                </a:lnTo>
                <a:lnTo>
                  <a:pt x="127" y="26"/>
                </a:lnTo>
                <a:lnTo>
                  <a:pt x="131" y="28"/>
                </a:lnTo>
                <a:lnTo>
                  <a:pt x="133" y="32"/>
                </a:lnTo>
                <a:lnTo>
                  <a:pt x="138" y="34"/>
                </a:lnTo>
                <a:lnTo>
                  <a:pt x="142" y="38"/>
                </a:lnTo>
                <a:lnTo>
                  <a:pt x="144" y="43"/>
                </a:lnTo>
                <a:lnTo>
                  <a:pt x="146" y="45"/>
                </a:lnTo>
                <a:lnTo>
                  <a:pt x="148" y="49"/>
                </a:lnTo>
                <a:lnTo>
                  <a:pt x="150" y="51"/>
                </a:lnTo>
                <a:lnTo>
                  <a:pt x="152" y="57"/>
                </a:lnTo>
                <a:lnTo>
                  <a:pt x="152" y="60"/>
                </a:lnTo>
                <a:lnTo>
                  <a:pt x="157" y="68"/>
                </a:lnTo>
                <a:lnTo>
                  <a:pt x="157" y="74"/>
                </a:lnTo>
                <a:lnTo>
                  <a:pt x="159" y="79"/>
                </a:lnTo>
                <a:lnTo>
                  <a:pt x="159" y="91"/>
                </a:lnTo>
                <a:lnTo>
                  <a:pt x="157" y="95"/>
                </a:lnTo>
                <a:lnTo>
                  <a:pt x="157" y="102"/>
                </a:lnTo>
                <a:lnTo>
                  <a:pt x="152" y="110"/>
                </a:lnTo>
                <a:lnTo>
                  <a:pt x="152" y="114"/>
                </a:lnTo>
                <a:lnTo>
                  <a:pt x="150" y="119"/>
                </a:lnTo>
                <a:lnTo>
                  <a:pt x="148" y="121"/>
                </a:lnTo>
                <a:lnTo>
                  <a:pt x="146" y="125"/>
                </a:lnTo>
                <a:lnTo>
                  <a:pt x="144" y="127"/>
                </a:lnTo>
                <a:lnTo>
                  <a:pt x="142" y="131"/>
                </a:lnTo>
                <a:lnTo>
                  <a:pt x="140" y="133"/>
                </a:lnTo>
                <a:lnTo>
                  <a:pt x="138" y="138"/>
                </a:lnTo>
                <a:lnTo>
                  <a:pt x="133" y="140"/>
                </a:lnTo>
                <a:lnTo>
                  <a:pt x="131" y="142"/>
                </a:lnTo>
                <a:lnTo>
                  <a:pt x="127" y="144"/>
                </a:lnTo>
                <a:lnTo>
                  <a:pt x="125" y="146"/>
                </a:lnTo>
                <a:lnTo>
                  <a:pt x="121" y="148"/>
                </a:lnTo>
                <a:lnTo>
                  <a:pt x="119" y="150"/>
                </a:lnTo>
                <a:lnTo>
                  <a:pt x="114" y="152"/>
                </a:lnTo>
                <a:lnTo>
                  <a:pt x="110" y="152"/>
                </a:lnTo>
                <a:lnTo>
                  <a:pt x="102" y="157"/>
                </a:lnTo>
                <a:lnTo>
                  <a:pt x="95" y="157"/>
                </a:lnTo>
                <a:lnTo>
                  <a:pt x="91" y="159"/>
                </a:lnTo>
                <a:lnTo>
                  <a:pt x="78" y="159"/>
                </a:lnTo>
                <a:lnTo>
                  <a:pt x="74" y="157"/>
                </a:lnTo>
                <a:lnTo>
                  <a:pt x="68" y="157"/>
                </a:lnTo>
                <a:lnTo>
                  <a:pt x="59" y="152"/>
                </a:lnTo>
                <a:lnTo>
                  <a:pt x="57" y="152"/>
                </a:lnTo>
                <a:lnTo>
                  <a:pt x="51" y="150"/>
                </a:lnTo>
                <a:lnTo>
                  <a:pt x="49" y="148"/>
                </a:lnTo>
                <a:lnTo>
                  <a:pt x="45" y="146"/>
                </a:lnTo>
                <a:lnTo>
                  <a:pt x="42" y="144"/>
                </a:lnTo>
                <a:lnTo>
                  <a:pt x="38" y="142"/>
                </a:lnTo>
                <a:lnTo>
                  <a:pt x="34" y="138"/>
                </a:lnTo>
                <a:lnTo>
                  <a:pt x="32" y="133"/>
                </a:lnTo>
                <a:lnTo>
                  <a:pt x="28" y="131"/>
                </a:lnTo>
                <a:lnTo>
                  <a:pt x="26" y="127"/>
                </a:lnTo>
                <a:lnTo>
                  <a:pt x="23" y="125"/>
                </a:lnTo>
                <a:lnTo>
                  <a:pt x="21" y="121"/>
                </a:lnTo>
                <a:lnTo>
                  <a:pt x="19" y="119"/>
                </a:lnTo>
                <a:lnTo>
                  <a:pt x="19" y="114"/>
                </a:lnTo>
                <a:lnTo>
                  <a:pt x="15" y="106"/>
                </a:lnTo>
                <a:lnTo>
                  <a:pt x="15" y="98"/>
                </a:lnTo>
                <a:lnTo>
                  <a:pt x="13" y="95"/>
                </a:lnTo>
                <a:lnTo>
                  <a:pt x="13" y="85"/>
                </a:lnTo>
                <a:lnTo>
                  <a:pt x="0" y="8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0" name="Oval 62"/>
          <p:cNvSpPr>
            <a:spLocks noChangeArrowheads="1"/>
          </p:cNvSpPr>
          <p:nvPr/>
        </p:nvSpPr>
        <p:spPr bwMode="auto">
          <a:xfrm>
            <a:off x="4613275" y="3935413"/>
            <a:ext cx="127000" cy="1270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1" name="Freeform 63"/>
          <p:cNvSpPr>
            <a:spLocks/>
          </p:cNvSpPr>
          <p:nvPr/>
        </p:nvSpPr>
        <p:spPr bwMode="auto">
          <a:xfrm>
            <a:off x="4602163" y="3925888"/>
            <a:ext cx="144462" cy="144462"/>
          </a:xfrm>
          <a:custGeom>
            <a:avLst/>
            <a:gdLst>
              <a:gd name="T0" fmla="*/ 2147483647 w 91"/>
              <a:gd name="T1" fmla="*/ 2147483647 h 91"/>
              <a:gd name="T2" fmla="*/ 2147483647 w 91"/>
              <a:gd name="T3" fmla="*/ 2147483647 h 91"/>
              <a:gd name="T4" fmla="*/ 2147483647 w 91"/>
              <a:gd name="T5" fmla="*/ 2147483647 h 91"/>
              <a:gd name="T6" fmla="*/ 2147483647 w 91"/>
              <a:gd name="T7" fmla="*/ 2147483647 h 91"/>
              <a:gd name="T8" fmla="*/ 2147483647 w 91"/>
              <a:gd name="T9" fmla="*/ 2147483647 h 91"/>
              <a:gd name="T10" fmla="*/ 2147483647 w 91"/>
              <a:gd name="T11" fmla="*/ 2147483647 h 91"/>
              <a:gd name="T12" fmla="*/ 2147483647 w 91"/>
              <a:gd name="T13" fmla="*/ 2147483647 h 91"/>
              <a:gd name="T14" fmla="*/ 2147483647 w 91"/>
              <a:gd name="T15" fmla="*/ 2147483647 h 91"/>
              <a:gd name="T16" fmla="*/ 2147483647 w 91"/>
              <a:gd name="T17" fmla="*/ 2147483647 h 91"/>
              <a:gd name="T18" fmla="*/ 2147483647 w 91"/>
              <a:gd name="T19" fmla="*/ 2147483647 h 91"/>
              <a:gd name="T20" fmla="*/ 2147483647 w 91"/>
              <a:gd name="T21" fmla="*/ 2147483647 h 91"/>
              <a:gd name="T22" fmla="*/ 2147483647 w 91"/>
              <a:gd name="T23" fmla="*/ 2147483647 h 91"/>
              <a:gd name="T24" fmla="*/ 2147483647 w 91"/>
              <a:gd name="T25" fmla="*/ 2147483647 h 91"/>
              <a:gd name="T26" fmla="*/ 2147483647 w 91"/>
              <a:gd name="T27" fmla="*/ 2147483647 h 91"/>
              <a:gd name="T28" fmla="*/ 2147483647 w 91"/>
              <a:gd name="T29" fmla="*/ 2147483647 h 91"/>
              <a:gd name="T30" fmla="*/ 2147483647 w 91"/>
              <a:gd name="T31" fmla="*/ 2147483647 h 91"/>
              <a:gd name="T32" fmla="*/ 2147483647 w 91"/>
              <a:gd name="T33" fmla="*/ 2147483647 h 91"/>
              <a:gd name="T34" fmla="*/ 2147483647 w 91"/>
              <a:gd name="T35" fmla="*/ 2147483647 h 91"/>
              <a:gd name="T36" fmla="*/ 2147483647 w 91"/>
              <a:gd name="T37" fmla="*/ 2147483647 h 91"/>
              <a:gd name="T38" fmla="*/ 2147483647 w 91"/>
              <a:gd name="T39" fmla="*/ 2147483647 h 91"/>
              <a:gd name="T40" fmla="*/ 0 w 91"/>
              <a:gd name="T41" fmla="*/ 2147483647 h 91"/>
              <a:gd name="T42" fmla="*/ 2147483647 w 91"/>
              <a:gd name="T43" fmla="*/ 2147483647 h 91"/>
              <a:gd name="T44" fmla="*/ 2147483647 w 91"/>
              <a:gd name="T45" fmla="*/ 2147483647 h 91"/>
              <a:gd name="T46" fmla="*/ 2147483647 w 91"/>
              <a:gd name="T47" fmla="*/ 2147483647 h 91"/>
              <a:gd name="T48" fmla="*/ 2147483647 w 91"/>
              <a:gd name="T49" fmla="*/ 2147483647 h 91"/>
              <a:gd name="T50" fmla="*/ 2147483647 w 91"/>
              <a:gd name="T51" fmla="*/ 2147483647 h 91"/>
              <a:gd name="T52" fmla="*/ 2147483647 w 91"/>
              <a:gd name="T53" fmla="*/ 2147483647 h 91"/>
              <a:gd name="T54" fmla="*/ 2147483647 w 91"/>
              <a:gd name="T55" fmla="*/ 2147483647 h 91"/>
              <a:gd name="T56" fmla="*/ 2147483647 w 91"/>
              <a:gd name="T57" fmla="*/ 2147483647 h 91"/>
              <a:gd name="T58" fmla="*/ 2147483647 w 91"/>
              <a:gd name="T59" fmla="*/ 2147483647 h 91"/>
              <a:gd name="T60" fmla="*/ 2147483647 w 91"/>
              <a:gd name="T61" fmla="*/ 2147483647 h 91"/>
              <a:gd name="T62" fmla="*/ 2147483647 w 91"/>
              <a:gd name="T63" fmla="*/ 2147483647 h 91"/>
              <a:gd name="T64" fmla="*/ 2147483647 w 91"/>
              <a:gd name="T65" fmla="*/ 2147483647 h 91"/>
              <a:gd name="T66" fmla="*/ 2147483647 w 91"/>
              <a:gd name="T67" fmla="*/ 2147483647 h 91"/>
              <a:gd name="T68" fmla="*/ 2147483647 w 91"/>
              <a:gd name="T69" fmla="*/ 2147483647 h 91"/>
              <a:gd name="T70" fmla="*/ 2147483647 w 91"/>
              <a:gd name="T71" fmla="*/ 2147483647 h 91"/>
              <a:gd name="T72" fmla="*/ 2147483647 w 91"/>
              <a:gd name="T73" fmla="*/ 2147483647 h 91"/>
              <a:gd name="T74" fmla="*/ 2147483647 w 91"/>
              <a:gd name="T75" fmla="*/ 2147483647 h 91"/>
              <a:gd name="T76" fmla="*/ 2147483647 w 91"/>
              <a:gd name="T77" fmla="*/ 2147483647 h 91"/>
              <a:gd name="T78" fmla="*/ 2147483647 w 91"/>
              <a:gd name="T79" fmla="*/ 2147483647 h 91"/>
              <a:gd name="T80" fmla="*/ 2147483647 w 91"/>
              <a:gd name="T81" fmla="*/ 2147483647 h 91"/>
              <a:gd name="T82" fmla="*/ 2147483647 w 91"/>
              <a:gd name="T83" fmla="*/ 2147483647 h 91"/>
              <a:gd name="T84" fmla="*/ 0 w 91"/>
              <a:gd name="T85" fmla="*/ 2147483647 h 9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1"/>
              <a:gd name="T130" fmla="*/ 0 h 91"/>
              <a:gd name="T131" fmla="*/ 91 w 91"/>
              <a:gd name="T132" fmla="*/ 91 h 9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1" h="91">
                <a:moveTo>
                  <a:pt x="0" y="44"/>
                </a:moveTo>
                <a:lnTo>
                  <a:pt x="0" y="55"/>
                </a:lnTo>
                <a:lnTo>
                  <a:pt x="3" y="57"/>
                </a:lnTo>
                <a:lnTo>
                  <a:pt x="3" y="61"/>
                </a:lnTo>
                <a:lnTo>
                  <a:pt x="5" y="63"/>
                </a:lnTo>
                <a:lnTo>
                  <a:pt x="5" y="65"/>
                </a:lnTo>
                <a:lnTo>
                  <a:pt x="7" y="67"/>
                </a:lnTo>
                <a:lnTo>
                  <a:pt x="7" y="70"/>
                </a:lnTo>
                <a:lnTo>
                  <a:pt x="19" y="82"/>
                </a:lnTo>
                <a:lnTo>
                  <a:pt x="19" y="80"/>
                </a:lnTo>
                <a:lnTo>
                  <a:pt x="19" y="82"/>
                </a:lnTo>
                <a:lnTo>
                  <a:pt x="24" y="84"/>
                </a:lnTo>
                <a:lnTo>
                  <a:pt x="26" y="86"/>
                </a:lnTo>
                <a:lnTo>
                  <a:pt x="28" y="86"/>
                </a:lnTo>
                <a:lnTo>
                  <a:pt x="30" y="89"/>
                </a:lnTo>
                <a:lnTo>
                  <a:pt x="34" y="89"/>
                </a:lnTo>
                <a:lnTo>
                  <a:pt x="36" y="91"/>
                </a:lnTo>
                <a:lnTo>
                  <a:pt x="45" y="91"/>
                </a:lnTo>
                <a:lnTo>
                  <a:pt x="55" y="89"/>
                </a:lnTo>
                <a:lnTo>
                  <a:pt x="55" y="86"/>
                </a:lnTo>
                <a:lnTo>
                  <a:pt x="60" y="89"/>
                </a:lnTo>
                <a:lnTo>
                  <a:pt x="62" y="86"/>
                </a:lnTo>
                <a:lnTo>
                  <a:pt x="64" y="86"/>
                </a:lnTo>
                <a:lnTo>
                  <a:pt x="68" y="82"/>
                </a:lnTo>
                <a:lnTo>
                  <a:pt x="70" y="82"/>
                </a:lnTo>
                <a:lnTo>
                  <a:pt x="83" y="70"/>
                </a:lnTo>
                <a:lnTo>
                  <a:pt x="83" y="67"/>
                </a:lnTo>
                <a:lnTo>
                  <a:pt x="87" y="63"/>
                </a:lnTo>
                <a:lnTo>
                  <a:pt x="87" y="61"/>
                </a:lnTo>
                <a:lnTo>
                  <a:pt x="89" y="59"/>
                </a:lnTo>
                <a:lnTo>
                  <a:pt x="87" y="55"/>
                </a:lnTo>
                <a:lnTo>
                  <a:pt x="89" y="55"/>
                </a:lnTo>
                <a:lnTo>
                  <a:pt x="91" y="44"/>
                </a:lnTo>
                <a:lnTo>
                  <a:pt x="91" y="36"/>
                </a:lnTo>
                <a:lnTo>
                  <a:pt x="89" y="34"/>
                </a:lnTo>
                <a:lnTo>
                  <a:pt x="89" y="29"/>
                </a:lnTo>
                <a:lnTo>
                  <a:pt x="87" y="27"/>
                </a:lnTo>
                <a:lnTo>
                  <a:pt x="87" y="25"/>
                </a:lnTo>
                <a:lnTo>
                  <a:pt x="85" y="23"/>
                </a:lnTo>
                <a:lnTo>
                  <a:pt x="83" y="19"/>
                </a:lnTo>
                <a:lnTo>
                  <a:pt x="81" y="19"/>
                </a:lnTo>
                <a:lnTo>
                  <a:pt x="83" y="19"/>
                </a:lnTo>
                <a:lnTo>
                  <a:pt x="70" y="6"/>
                </a:lnTo>
                <a:lnTo>
                  <a:pt x="68" y="6"/>
                </a:lnTo>
                <a:lnTo>
                  <a:pt x="66" y="4"/>
                </a:lnTo>
                <a:lnTo>
                  <a:pt x="64" y="4"/>
                </a:lnTo>
                <a:lnTo>
                  <a:pt x="62" y="2"/>
                </a:lnTo>
                <a:lnTo>
                  <a:pt x="57" y="2"/>
                </a:lnTo>
                <a:lnTo>
                  <a:pt x="55" y="0"/>
                </a:lnTo>
                <a:lnTo>
                  <a:pt x="32" y="0"/>
                </a:lnTo>
                <a:lnTo>
                  <a:pt x="30" y="2"/>
                </a:lnTo>
                <a:lnTo>
                  <a:pt x="28" y="2"/>
                </a:lnTo>
                <a:lnTo>
                  <a:pt x="26" y="4"/>
                </a:lnTo>
                <a:lnTo>
                  <a:pt x="19" y="6"/>
                </a:lnTo>
                <a:lnTo>
                  <a:pt x="19" y="8"/>
                </a:lnTo>
                <a:lnTo>
                  <a:pt x="19" y="6"/>
                </a:lnTo>
                <a:lnTo>
                  <a:pt x="7" y="19"/>
                </a:lnTo>
                <a:lnTo>
                  <a:pt x="9" y="19"/>
                </a:lnTo>
                <a:lnTo>
                  <a:pt x="7" y="19"/>
                </a:lnTo>
                <a:lnTo>
                  <a:pt x="5" y="25"/>
                </a:lnTo>
                <a:lnTo>
                  <a:pt x="3" y="27"/>
                </a:lnTo>
                <a:lnTo>
                  <a:pt x="3" y="29"/>
                </a:lnTo>
                <a:lnTo>
                  <a:pt x="0" y="31"/>
                </a:lnTo>
                <a:lnTo>
                  <a:pt x="0" y="44"/>
                </a:lnTo>
                <a:lnTo>
                  <a:pt x="13" y="44"/>
                </a:lnTo>
                <a:lnTo>
                  <a:pt x="13" y="36"/>
                </a:lnTo>
                <a:lnTo>
                  <a:pt x="15" y="34"/>
                </a:lnTo>
                <a:lnTo>
                  <a:pt x="15" y="31"/>
                </a:lnTo>
                <a:lnTo>
                  <a:pt x="17" y="29"/>
                </a:lnTo>
                <a:lnTo>
                  <a:pt x="15" y="27"/>
                </a:lnTo>
                <a:lnTo>
                  <a:pt x="17" y="27"/>
                </a:lnTo>
                <a:lnTo>
                  <a:pt x="19" y="23"/>
                </a:lnTo>
                <a:lnTo>
                  <a:pt x="24" y="19"/>
                </a:lnTo>
                <a:lnTo>
                  <a:pt x="28" y="17"/>
                </a:lnTo>
                <a:lnTo>
                  <a:pt x="28" y="15"/>
                </a:lnTo>
                <a:lnTo>
                  <a:pt x="30" y="17"/>
                </a:lnTo>
                <a:lnTo>
                  <a:pt x="32" y="15"/>
                </a:lnTo>
                <a:lnTo>
                  <a:pt x="34" y="15"/>
                </a:lnTo>
                <a:lnTo>
                  <a:pt x="36" y="12"/>
                </a:lnTo>
                <a:lnTo>
                  <a:pt x="51" y="12"/>
                </a:lnTo>
                <a:lnTo>
                  <a:pt x="53" y="15"/>
                </a:lnTo>
                <a:lnTo>
                  <a:pt x="57" y="15"/>
                </a:lnTo>
                <a:lnTo>
                  <a:pt x="60" y="17"/>
                </a:lnTo>
                <a:lnTo>
                  <a:pt x="62" y="17"/>
                </a:lnTo>
                <a:lnTo>
                  <a:pt x="64" y="19"/>
                </a:lnTo>
                <a:lnTo>
                  <a:pt x="66" y="19"/>
                </a:lnTo>
                <a:lnTo>
                  <a:pt x="70" y="23"/>
                </a:lnTo>
                <a:lnTo>
                  <a:pt x="72" y="27"/>
                </a:lnTo>
                <a:lnTo>
                  <a:pt x="74" y="27"/>
                </a:lnTo>
                <a:lnTo>
                  <a:pt x="72" y="27"/>
                </a:lnTo>
                <a:lnTo>
                  <a:pt x="74" y="29"/>
                </a:lnTo>
                <a:lnTo>
                  <a:pt x="74" y="31"/>
                </a:lnTo>
                <a:lnTo>
                  <a:pt x="77" y="34"/>
                </a:lnTo>
                <a:lnTo>
                  <a:pt x="77" y="38"/>
                </a:lnTo>
                <a:lnTo>
                  <a:pt x="79" y="40"/>
                </a:lnTo>
                <a:lnTo>
                  <a:pt x="79" y="44"/>
                </a:lnTo>
                <a:lnTo>
                  <a:pt x="81" y="46"/>
                </a:lnTo>
                <a:lnTo>
                  <a:pt x="79" y="46"/>
                </a:lnTo>
                <a:lnTo>
                  <a:pt x="77" y="55"/>
                </a:lnTo>
                <a:lnTo>
                  <a:pt x="74" y="57"/>
                </a:lnTo>
                <a:lnTo>
                  <a:pt x="74" y="59"/>
                </a:lnTo>
                <a:lnTo>
                  <a:pt x="70" y="63"/>
                </a:lnTo>
                <a:lnTo>
                  <a:pt x="70" y="65"/>
                </a:lnTo>
                <a:lnTo>
                  <a:pt x="66" y="70"/>
                </a:lnTo>
                <a:lnTo>
                  <a:pt x="64" y="70"/>
                </a:lnTo>
                <a:lnTo>
                  <a:pt x="60" y="74"/>
                </a:lnTo>
                <a:lnTo>
                  <a:pt x="57" y="74"/>
                </a:lnTo>
                <a:lnTo>
                  <a:pt x="55" y="76"/>
                </a:lnTo>
                <a:lnTo>
                  <a:pt x="47" y="78"/>
                </a:lnTo>
                <a:lnTo>
                  <a:pt x="47" y="80"/>
                </a:lnTo>
                <a:lnTo>
                  <a:pt x="45" y="78"/>
                </a:lnTo>
                <a:lnTo>
                  <a:pt x="41" y="78"/>
                </a:lnTo>
                <a:lnTo>
                  <a:pt x="38" y="76"/>
                </a:lnTo>
                <a:lnTo>
                  <a:pt x="34" y="76"/>
                </a:lnTo>
                <a:lnTo>
                  <a:pt x="32" y="74"/>
                </a:lnTo>
                <a:lnTo>
                  <a:pt x="30" y="74"/>
                </a:lnTo>
                <a:lnTo>
                  <a:pt x="28" y="72"/>
                </a:lnTo>
                <a:lnTo>
                  <a:pt x="28" y="74"/>
                </a:lnTo>
                <a:lnTo>
                  <a:pt x="28" y="72"/>
                </a:lnTo>
                <a:lnTo>
                  <a:pt x="24" y="70"/>
                </a:lnTo>
                <a:lnTo>
                  <a:pt x="19" y="65"/>
                </a:lnTo>
                <a:lnTo>
                  <a:pt x="19" y="63"/>
                </a:lnTo>
                <a:lnTo>
                  <a:pt x="17" y="61"/>
                </a:lnTo>
                <a:lnTo>
                  <a:pt x="17" y="59"/>
                </a:lnTo>
                <a:lnTo>
                  <a:pt x="15" y="57"/>
                </a:lnTo>
                <a:lnTo>
                  <a:pt x="15" y="53"/>
                </a:lnTo>
                <a:lnTo>
                  <a:pt x="13" y="51"/>
                </a:lnTo>
                <a:lnTo>
                  <a:pt x="13" y="44"/>
                </a:lnTo>
                <a:lnTo>
                  <a:pt x="0" y="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2" name="Oval 64"/>
          <p:cNvSpPr>
            <a:spLocks noChangeArrowheads="1"/>
          </p:cNvSpPr>
          <p:nvPr/>
        </p:nvSpPr>
        <p:spPr bwMode="auto">
          <a:xfrm>
            <a:off x="5367338" y="3778250"/>
            <a:ext cx="442912" cy="442913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3" name="Freeform 65"/>
          <p:cNvSpPr>
            <a:spLocks/>
          </p:cNvSpPr>
          <p:nvPr/>
        </p:nvSpPr>
        <p:spPr bwMode="auto">
          <a:xfrm>
            <a:off x="5357813" y="3768725"/>
            <a:ext cx="458787" cy="458788"/>
          </a:xfrm>
          <a:custGeom>
            <a:avLst/>
            <a:gdLst>
              <a:gd name="T0" fmla="*/ 2147483647 w 289"/>
              <a:gd name="T1" fmla="*/ 2147483647 h 289"/>
              <a:gd name="T2" fmla="*/ 2147483647 w 289"/>
              <a:gd name="T3" fmla="*/ 2147483647 h 289"/>
              <a:gd name="T4" fmla="*/ 2147483647 w 289"/>
              <a:gd name="T5" fmla="*/ 2147483647 h 289"/>
              <a:gd name="T6" fmla="*/ 2147483647 w 289"/>
              <a:gd name="T7" fmla="*/ 2147483647 h 289"/>
              <a:gd name="T8" fmla="*/ 2147483647 w 289"/>
              <a:gd name="T9" fmla="*/ 2147483647 h 289"/>
              <a:gd name="T10" fmla="*/ 2147483647 w 289"/>
              <a:gd name="T11" fmla="*/ 2147483647 h 289"/>
              <a:gd name="T12" fmla="*/ 2147483647 w 289"/>
              <a:gd name="T13" fmla="*/ 2147483647 h 289"/>
              <a:gd name="T14" fmla="*/ 2147483647 w 289"/>
              <a:gd name="T15" fmla="*/ 2147483647 h 289"/>
              <a:gd name="T16" fmla="*/ 2147483647 w 289"/>
              <a:gd name="T17" fmla="*/ 2147483647 h 289"/>
              <a:gd name="T18" fmla="*/ 2147483647 w 289"/>
              <a:gd name="T19" fmla="*/ 2147483647 h 289"/>
              <a:gd name="T20" fmla="*/ 2147483647 w 289"/>
              <a:gd name="T21" fmla="*/ 2147483647 h 289"/>
              <a:gd name="T22" fmla="*/ 2147483647 w 289"/>
              <a:gd name="T23" fmla="*/ 2147483647 h 289"/>
              <a:gd name="T24" fmla="*/ 2147483647 w 289"/>
              <a:gd name="T25" fmla="*/ 2147483647 h 289"/>
              <a:gd name="T26" fmla="*/ 2147483647 w 289"/>
              <a:gd name="T27" fmla="*/ 2147483647 h 289"/>
              <a:gd name="T28" fmla="*/ 2147483647 w 289"/>
              <a:gd name="T29" fmla="*/ 2147483647 h 289"/>
              <a:gd name="T30" fmla="*/ 2147483647 w 289"/>
              <a:gd name="T31" fmla="*/ 2147483647 h 289"/>
              <a:gd name="T32" fmla="*/ 2147483647 w 289"/>
              <a:gd name="T33" fmla="*/ 2147483647 h 289"/>
              <a:gd name="T34" fmla="*/ 2147483647 w 289"/>
              <a:gd name="T35" fmla="*/ 2147483647 h 289"/>
              <a:gd name="T36" fmla="*/ 2147483647 w 289"/>
              <a:gd name="T37" fmla="*/ 2147483647 h 289"/>
              <a:gd name="T38" fmla="*/ 2147483647 w 289"/>
              <a:gd name="T39" fmla="*/ 2147483647 h 289"/>
              <a:gd name="T40" fmla="*/ 2147483647 w 289"/>
              <a:gd name="T41" fmla="*/ 0 h 289"/>
              <a:gd name="T42" fmla="*/ 2147483647 w 289"/>
              <a:gd name="T43" fmla="*/ 2147483647 h 289"/>
              <a:gd name="T44" fmla="*/ 2147483647 w 289"/>
              <a:gd name="T45" fmla="*/ 2147483647 h 289"/>
              <a:gd name="T46" fmla="*/ 2147483647 w 289"/>
              <a:gd name="T47" fmla="*/ 2147483647 h 289"/>
              <a:gd name="T48" fmla="*/ 2147483647 w 289"/>
              <a:gd name="T49" fmla="*/ 2147483647 h 289"/>
              <a:gd name="T50" fmla="*/ 2147483647 w 289"/>
              <a:gd name="T51" fmla="*/ 2147483647 h 289"/>
              <a:gd name="T52" fmla="*/ 2147483647 w 289"/>
              <a:gd name="T53" fmla="*/ 2147483647 h 289"/>
              <a:gd name="T54" fmla="*/ 0 w 289"/>
              <a:gd name="T55" fmla="*/ 2147483647 h 289"/>
              <a:gd name="T56" fmla="*/ 2147483647 w 289"/>
              <a:gd name="T57" fmla="*/ 2147483647 h 289"/>
              <a:gd name="T58" fmla="*/ 2147483647 w 289"/>
              <a:gd name="T59" fmla="*/ 2147483647 h 289"/>
              <a:gd name="T60" fmla="*/ 2147483647 w 289"/>
              <a:gd name="T61" fmla="*/ 2147483647 h 289"/>
              <a:gd name="T62" fmla="*/ 2147483647 w 289"/>
              <a:gd name="T63" fmla="*/ 2147483647 h 289"/>
              <a:gd name="T64" fmla="*/ 2147483647 w 289"/>
              <a:gd name="T65" fmla="*/ 2147483647 h 289"/>
              <a:gd name="T66" fmla="*/ 2147483647 w 289"/>
              <a:gd name="T67" fmla="*/ 2147483647 h 289"/>
              <a:gd name="T68" fmla="*/ 2147483647 w 289"/>
              <a:gd name="T69" fmla="*/ 2147483647 h 289"/>
              <a:gd name="T70" fmla="*/ 2147483647 w 289"/>
              <a:gd name="T71" fmla="*/ 2147483647 h 289"/>
              <a:gd name="T72" fmla="*/ 2147483647 w 289"/>
              <a:gd name="T73" fmla="*/ 2147483647 h 289"/>
              <a:gd name="T74" fmla="*/ 2147483647 w 289"/>
              <a:gd name="T75" fmla="*/ 2147483647 h 289"/>
              <a:gd name="T76" fmla="*/ 2147483647 w 289"/>
              <a:gd name="T77" fmla="*/ 2147483647 h 289"/>
              <a:gd name="T78" fmla="*/ 2147483647 w 289"/>
              <a:gd name="T79" fmla="*/ 2147483647 h 289"/>
              <a:gd name="T80" fmla="*/ 2147483647 w 289"/>
              <a:gd name="T81" fmla="*/ 2147483647 h 289"/>
              <a:gd name="T82" fmla="*/ 2147483647 w 289"/>
              <a:gd name="T83" fmla="*/ 2147483647 h 289"/>
              <a:gd name="T84" fmla="*/ 2147483647 w 289"/>
              <a:gd name="T85" fmla="*/ 2147483647 h 289"/>
              <a:gd name="T86" fmla="*/ 2147483647 w 289"/>
              <a:gd name="T87" fmla="*/ 2147483647 h 289"/>
              <a:gd name="T88" fmla="*/ 2147483647 w 289"/>
              <a:gd name="T89" fmla="*/ 2147483647 h 289"/>
              <a:gd name="T90" fmla="*/ 2147483647 w 289"/>
              <a:gd name="T91" fmla="*/ 2147483647 h 289"/>
              <a:gd name="T92" fmla="*/ 2147483647 w 289"/>
              <a:gd name="T93" fmla="*/ 2147483647 h 289"/>
              <a:gd name="T94" fmla="*/ 2147483647 w 289"/>
              <a:gd name="T95" fmla="*/ 2147483647 h 289"/>
              <a:gd name="T96" fmla="*/ 2147483647 w 289"/>
              <a:gd name="T97" fmla="*/ 2147483647 h 289"/>
              <a:gd name="T98" fmla="*/ 2147483647 w 289"/>
              <a:gd name="T99" fmla="*/ 2147483647 h 289"/>
              <a:gd name="T100" fmla="*/ 2147483647 w 289"/>
              <a:gd name="T101" fmla="*/ 2147483647 h 289"/>
              <a:gd name="T102" fmla="*/ 2147483647 w 289"/>
              <a:gd name="T103" fmla="*/ 2147483647 h 289"/>
              <a:gd name="T104" fmla="*/ 2147483647 w 289"/>
              <a:gd name="T105" fmla="*/ 2147483647 h 289"/>
              <a:gd name="T106" fmla="*/ 2147483647 w 289"/>
              <a:gd name="T107" fmla="*/ 2147483647 h 289"/>
              <a:gd name="T108" fmla="*/ 2147483647 w 289"/>
              <a:gd name="T109" fmla="*/ 2147483647 h 289"/>
              <a:gd name="T110" fmla="*/ 2147483647 w 289"/>
              <a:gd name="T111" fmla="*/ 2147483647 h 28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9"/>
              <a:gd name="T169" fmla="*/ 0 h 289"/>
              <a:gd name="T170" fmla="*/ 289 w 289"/>
              <a:gd name="T171" fmla="*/ 289 h 28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9" h="289">
                <a:moveTo>
                  <a:pt x="0" y="143"/>
                </a:moveTo>
                <a:lnTo>
                  <a:pt x="0" y="164"/>
                </a:lnTo>
                <a:lnTo>
                  <a:pt x="12" y="204"/>
                </a:lnTo>
                <a:lnTo>
                  <a:pt x="16" y="211"/>
                </a:lnTo>
                <a:lnTo>
                  <a:pt x="19" y="219"/>
                </a:lnTo>
                <a:lnTo>
                  <a:pt x="25" y="223"/>
                </a:lnTo>
                <a:lnTo>
                  <a:pt x="33" y="236"/>
                </a:lnTo>
                <a:lnTo>
                  <a:pt x="46" y="249"/>
                </a:lnTo>
                <a:lnTo>
                  <a:pt x="50" y="255"/>
                </a:lnTo>
                <a:lnTo>
                  <a:pt x="57" y="261"/>
                </a:lnTo>
                <a:lnTo>
                  <a:pt x="61" y="264"/>
                </a:lnTo>
                <a:lnTo>
                  <a:pt x="76" y="272"/>
                </a:lnTo>
                <a:lnTo>
                  <a:pt x="80" y="274"/>
                </a:lnTo>
                <a:lnTo>
                  <a:pt x="84" y="278"/>
                </a:lnTo>
                <a:lnTo>
                  <a:pt x="107" y="285"/>
                </a:lnTo>
                <a:lnTo>
                  <a:pt x="116" y="285"/>
                </a:lnTo>
                <a:lnTo>
                  <a:pt x="122" y="287"/>
                </a:lnTo>
                <a:lnTo>
                  <a:pt x="128" y="287"/>
                </a:lnTo>
                <a:lnTo>
                  <a:pt x="135" y="289"/>
                </a:lnTo>
                <a:lnTo>
                  <a:pt x="150" y="289"/>
                </a:lnTo>
                <a:lnTo>
                  <a:pt x="156" y="287"/>
                </a:lnTo>
                <a:lnTo>
                  <a:pt x="164" y="287"/>
                </a:lnTo>
                <a:lnTo>
                  <a:pt x="171" y="285"/>
                </a:lnTo>
                <a:lnTo>
                  <a:pt x="177" y="285"/>
                </a:lnTo>
                <a:lnTo>
                  <a:pt x="198" y="278"/>
                </a:lnTo>
                <a:lnTo>
                  <a:pt x="204" y="274"/>
                </a:lnTo>
                <a:lnTo>
                  <a:pt x="211" y="272"/>
                </a:lnTo>
                <a:lnTo>
                  <a:pt x="219" y="266"/>
                </a:lnTo>
                <a:lnTo>
                  <a:pt x="223" y="264"/>
                </a:lnTo>
                <a:lnTo>
                  <a:pt x="228" y="261"/>
                </a:lnTo>
                <a:lnTo>
                  <a:pt x="236" y="255"/>
                </a:lnTo>
                <a:lnTo>
                  <a:pt x="240" y="249"/>
                </a:lnTo>
                <a:lnTo>
                  <a:pt x="249" y="240"/>
                </a:lnTo>
                <a:lnTo>
                  <a:pt x="255" y="236"/>
                </a:lnTo>
                <a:lnTo>
                  <a:pt x="261" y="228"/>
                </a:lnTo>
                <a:lnTo>
                  <a:pt x="264" y="223"/>
                </a:lnTo>
                <a:lnTo>
                  <a:pt x="266" y="219"/>
                </a:lnTo>
                <a:lnTo>
                  <a:pt x="272" y="211"/>
                </a:lnTo>
                <a:lnTo>
                  <a:pt x="274" y="204"/>
                </a:lnTo>
                <a:lnTo>
                  <a:pt x="278" y="198"/>
                </a:lnTo>
                <a:lnTo>
                  <a:pt x="285" y="177"/>
                </a:lnTo>
                <a:lnTo>
                  <a:pt x="285" y="171"/>
                </a:lnTo>
                <a:lnTo>
                  <a:pt x="287" y="164"/>
                </a:lnTo>
                <a:lnTo>
                  <a:pt x="287" y="156"/>
                </a:lnTo>
                <a:lnTo>
                  <a:pt x="289" y="150"/>
                </a:lnTo>
                <a:lnTo>
                  <a:pt x="289" y="135"/>
                </a:lnTo>
                <a:lnTo>
                  <a:pt x="287" y="128"/>
                </a:lnTo>
                <a:lnTo>
                  <a:pt x="287" y="122"/>
                </a:lnTo>
                <a:lnTo>
                  <a:pt x="285" y="116"/>
                </a:lnTo>
                <a:lnTo>
                  <a:pt x="285" y="107"/>
                </a:lnTo>
                <a:lnTo>
                  <a:pt x="278" y="84"/>
                </a:lnTo>
                <a:lnTo>
                  <a:pt x="274" y="80"/>
                </a:lnTo>
                <a:lnTo>
                  <a:pt x="272" y="76"/>
                </a:lnTo>
                <a:lnTo>
                  <a:pt x="264" y="61"/>
                </a:lnTo>
                <a:lnTo>
                  <a:pt x="261" y="57"/>
                </a:lnTo>
                <a:lnTo>
                  <a:pt x="255" y="50"/>
                </a:lnTo>
                <a:lnTo>
                  <a:pt x="249" y="46"/>
                </a:lnTo>
                <a:lnTo>
                  <a:pt x="236" y="33"/>
                </a:lnTo>
                <a:lnTo>
                  <a:pt x="223" y="25"/>
                </a:lnTo>
                <a:lnTo>
                  <a:pt x="219" y="19"/>
                </a:lnTo>
                <a:lnTo>
                  <a:pt x="211" y="16"/>
                </a:lnTo>
                <a:lnTo>
                  <a:pt x="204" y="12"/>
                </a:lnTo>
                <a:lnTo>
                  <a:pt x="164" y="0"/>
                </a:lnTo>
                <a:lnTo>
                  <a:pt x="122" y="0"/>
                </a:lnTo>
                <a:lnTo>
                  <a:pt x="114" y="2"/>
                </a:lnTo>
                <a:lnTo>
                  <a:pt x="105" y="4"/>
                </a:lnTo>
                <a:lnTo>
                  <a:pt x="86" y="10"/>
                </a:lnTo>
                <a:lnTo>
                  <a:pt x="80" y="12"/>
                </a:lnTo>
                <a:lnTo>
                  <a:pt x="76" y="16"/>
                </a:lnTo>
                <a:lnTo>
                  <a:pt x="69" y="19"/>
                </a:lnTo>
                <a:lnTo>
                  <a:pt x="61" y="25"/>
                </a:lnTo>
                <a:lnTo>
                  <a:pt x="57" y="29"/>
                </a:lnTo>
                <a:lnTo>
                  <a:pt x="50" y="33"/>
                </a:lnTo>
                <a:lnTo>
                  <a:pt x="33" y="50"/>
                </a:lnTo>
                <a:lnTo>
                  <a:pt x="29" y="57"/>
                </a:lnTo>
                <a:lnTo>
                  <a:pt x="25" y="61"/>
                </a:lnTo>
                <a:lnTo>
                  <a:pt x="19" y="69"/>
                </a:lnTo>
                <a:lnTo>
                  <a:pt x="16" y="76"/>
                </a:lnTo>
                <a:lnTo>
                  <a:pt x="12" y="80"/>
                </a:lnTo>
                <a:lnTo>
                  <a:pt x="10" y="86"/>
                </a:lnTo>
                <a:lnTo>
                  <a:pt x="4" y="105"/>
                </a:lnTo>
                <a:lnTo>
                  <a:pt x="2" y="114"/>
                </a:lnTo>
                <a:lnTo>
                  <a:pt x="0" y="122"/>
                </a:lnTo>
                <a:lnTo>
                  <a:pt x="0" y="143"/>
                </a:lnTo>
                <a:lnTo>
                  <a:pt x="12" y="143"/>
                </a:lnTo>
                <a:lnTo>
                  <a:pt x="12" y="122"/>
                </a:lnTo>
                <a:lnTo>
                  <a:pt x="14" y="118"/>
                </a:lnTo>
                <a:lnTo>
                  <a:pt x="16" y="109"/>
                </a:lnTo>
                <a:lnTo>
                  <a:pt x="23" y="90"/>
                </a:lnTo>
                <a:lnTo>
                  <a:pt x="25" y="88"/>
                </a:lnTo>
                <a:lnTo>
                  <a:pt x="29" y="80"/>
                </a:lnTo>
                <a:lnTo>
                  <a:pt x="31" y="73"/>
                </a:lnTo>
                <a:lnTo>
                  <a:pt x="33" y="69"/>
                </a:lnTo>
                <a:lnTo>
                  <a:pt x="38" y="65"/>
                </a:lnTo>
                <a:lnTo>
                  <a:pt x="42" y="59"/>
                </a:lnTo>
                <a:lnTo>
                  <a:pt x="59" y="42"/>
                </a:lnTo>
                <a:lnTo>
                  <a:pt x="65" y="38"/>
                </a:lnTo>
                <a:lnTo>
                  <a:pt x="69" y="33"/>
                </a:lnTo>
                <a:lnTo>
                  <a:pt x="73" y="31"/>
                </a:lnTo>
                <a:lnTo>
                  <a:pt x="80" y="29"/>
                </a:lnTo>
                <a:lnTo>
                  <a:pt x="88" y="25"/>
                </a:lnTo>
                <a:lnTo>
                  <a:pt x="90" y="23"/>
                </a:lnTo>
                <a:lnTo>
                  <a:pt x="109" y="16"/>
                </a:lnTo>
                <a:lnTo>
                  <a:pt x="118" y="14"/>
                </a:lnTo>
                <a:lnTo>
                  <a:pt x="122" y="12"/>
                </a:lnTo>
                <a:lnTo>
                  <a:pt x="164" y="12"/>
                </a:lnTo>
                <a:lnTo>
                  <a:pt x="200" y="25"/>
                </a:lnTo>
                <a:lnTo>
                  <a:pt x="207" y="29"/>
                </a:lnTo>
                <a:lnTo>
                  <a:pt x="211" y="31"/>
                </a:lnTo>
                <a:lnTo>
                  <a:pt x="215" y="33"/>
                </a:lnTo>
                <a:lnTo>
                  <a:pt x="228" y="42"/>
                </a:lnTo>
                <a:lnTo>
                  <a:pt x="240" y="54"/>
                </a:lnTo>
                <a:lnTo>
                  <a:pt x="247" y="59"/>
                </a:lnTo>
                <a:lnTo>
                  <a:pt x="249" y="65"/>
                </a:lnTo>
                <a:lnTo>
                  <a:pt x="251" y="69"/>
                </a:lnTo>
                <a:lnTo>
                  <a:pt x="259" y="80"/>
                </a:lnTo>
                <a:lnTo>
                  <a:pt x="261" y="88"/>
                </a:lnTo>
                <a:lnTo>
                  <a:pt x="266" y="92"/>
                </a:lnTo>
                <a:lnTo>
                  <a:pt x="272" y="107"/>
                </a:lnTo>
                <a:lnTo>
                  <a:pt x="272" y="116"/>
                </a:lnTo>
                <a:lnTo>
                  <a:pt x="274" y="122"/>
                </a:lnTo>
                <a:lnTo>
                  <a:pt x="274" y="128"/>
                </a:lnTo>
                <a:lnTo>
                  <a:pt x="276" y="135"/>
                </a:lnTo>
                <a:lnTo>
                  <a:pt x="276" y="150"/>
                </a:lnTo>
                <a:lnTo>
                  <a:pt x="274" y="156"/>
                </a:lnTo>
                <a:lnTo>
                  <a:pt x="274" y="164"/>
                </a:lnTo>
                <a:lnTo>
                  <a:pt x="272" y="171"/>
                </a:lnTo>
                <a:lnTo>
                  <a:pt x="272" y="177"/>
                </a:lnTo>
                <a:lnTo>
                  <a:pt x="266" y="194"/>
                </a:lnTo>
                <a:lnTo>
                  <a:pt x="261" y="200"/>
                </a:lnTo>
                <a:lnTo>
                  <a:pt x="259" y="207"/>
                </a:lnTo>
                <a:lnTo>
                  <a:pt x="257" y="211"/>
                </a:lnTo>
                <a:lnTo>
                  <a:pt x="251" y="215"/>
                </a:lnTo>
                <a:lnTo>
                  <a:pt x="249" y="223"/>
                </a:lnTo>
                <a:lnTo>
                  <a:pt x="247" y="228"/>
                </a:lnTo>
                <a:lnTo>
                  <a:pt x="240" y="232"/>
                </a:lnTo>
                <a:lnTo>
                  <a:pt x="232" y="240"/>
                </a:lnTo>
                <a:lnTo>
                  <a:pt x="228" y="247"/>
                </a:lnTo>
                <a:lnTo>
                  <a:pt x="223" y="249"/>
                </a:lnTo>
                <a:lnTo>
                  <a:pt x="215" y="251"/>
                </a:lnTo>
                <a:lnTo>
                  <a:pt x="211" y="257"/>
                </a:lnTo>
                <a:lnTo>
                  <a:pt x="207" y="259"/>
                </a:lnTo>
                <a:lnTo>
                  <a:pt x="200" y="261"/>
                </a:lnTo>
                <a:lnTo>
                  <a:pt x="194" y="266"/>
                </a:lnTo>
                <a:lnTo>
                  <a:pt x="177" y="272"/>
                </a:lnTo>
                <a:lnTo>
                  <a:pt x="171" y="272"/>
                </a:lnTo>
                <a:lnTo>
                  <a:pt x="164" y="274"/>
                </a:lnTo>
                <a:lnTo>
                  <a:pt x="156" y="274"/>
                </a:lnTo>
                <a:lnTo>
                  <a:pt x="150" y="276"/>
                </a:lnTo>
                <a:lnTo>
                  <a:pt x="135" y="276"/>
                </a:lnTo>
                <a:lnTo>
                  <a:pt x="128" y="274"/>
                </a:lnTo>
                <a:lnTo>
                  <a:pt x="122" y="274"/>
                </a:lnTo>
                <a:lnTo>
                  <a:pt x="116" y="272"/>
                </a:lnTo>
                <a:lnTo>
                  <a:pt x="107" y="272"/>
                </a:lnTo>
                <a:lnTo>
                  <a:pt x="93" y="266"/>
                </a:lnTo>
                <a:lnTo>
                  <a:pt x="88" y="261"/>
                </a:lnTo>
                <a:lnTo>
                  <a:pt x="80" y="259"/>
                </a:lnTo>
                <a:lnTo>
                  <a:pt x="69" y="251"/>
                </a:lnTo>
                <a:lnTo>
                  <a:pt x="65" y="249"/>
                </a:lnTo>
                <a:lnTo>
                  <a:pt x="59" y="247"/>
                </a:lnTo>
                <a:lnTo>
                  <a:pt x="54" y="240"/>
                </a:lnTo>
                <a:lnTo>
                  <a:pt x="42" y="228"/>
                </a:lnTo>
                <a:lnTo>
                  <a:pt x="33" y="215"/>
                </a:lnTo>
                <a:lnTo>
                  <a:pt x="31" y="211"/>
                </a:lnTo>
                <a:lnTo>
                  <a:pt x="29" y="207"/>
                </a:lnTo>
                <a:lnTo>
                  <a:pt x="25" y="200"/>
                </a:lnTo>
                <a:lnTo>
                  <a:pt x="12" y="164"/>
                </a:lnTo>
                <a:lnTo>
                  <a:pt x="12" y="143"/>
                </a:lnTo>
                <a:lnTo>
                  <a:pt x="0" y="1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4" name="Rectangle 66"/>
          <p:cNvSpPr>
            <a:spLocks noChangeArrowheads="1"/>
          </p:cNvSpPr>
          <p:nvPr/>
        </p:nvSpPr>
        <p:spPr bwMode="auto">
          <a:xfrm>
            <a:off x="1438275" y="3862388"/>
            <a:ext cx="442913" cy="254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5" name="Freeform 67"/>
          <p:cNvSpPr>
            <a:spLocks/>
          </p:cNvSpPr>
          <p:nvPr/>
        </p:nvSpPr>
        <p:spPr bwMode="auto">
          <a:xfrm>
            <a:off x="1428750" y="3851275"/>
            <a:ext cx="458788" cy="271463"/>
          </a:xfrm>
          <a:custGeom>
            <a:avLst/>
            <a:gdLst>
              <a:gd name="T0" fmla="*/ 0 w 289"/>
              <a:gd name="T1" fmla="*/ 0 h 171"/>
              <a:gd name="T2" fmla="*/ 0 w 289"/>
              <a:gd name="T3" fmla="*/ 2147483647 h 171"/>
              <a:gd name="T4" fmla="*/ 2147483647 w 289"/>
              <a:gd name="T5" fmla="*/ 2147483647 h 171"/>
              <a:gd name="T6" fmla="*/ 2147483647 w 289"/>
              <a:gd name="T7" fmla="*/ 0 h 171"/>
              <a:gd name="T8" fmla="*/ 0 w 289"/>
              <a:gd name="T9" fmla="*/ 0 h 171"/>
              <a:gd name="T10" fmla="*/ 2147483647 w 289"/>
              <a:gd name="T11" fmla="*/ 2147483647 h 171"/>
              <a:gd name="T12" fmla="*/ 2147483647 w 289"/>
              <a:gd name="T13" fmla="*/ 2147483647 h 171"/>
              <a:gd name="T14" fmla="*/ 2147483647 w 289"/>
              <a:gd name="T15" fmla="*/ 2147483647 h 171"/>
              <a:gd name="T16" fmla="*/ 2147483647 w 289"/>
              <a:gd name="T17" fmla="*/ 2147483647 h 171"/>
              <a:gd name="T18" fmla="*/ 2147483647 w 289"/>
              <a:gd name="T19" fmla="*/ 2147483647 h 171"/>
              <a:gd name="T20" fmla="*/ 2147483647 w 289"/>
              <a:gd name="T21" fmla="*/ 2147483647 h 171"/>
              <a:gd name="T22" fmla="*/ 2147483647 w 289"/>
              <a:gd name="T23" fmla="*/ 2147483647 h 171"/>
              <a:gd name="T24" fmla="*/ 2147483647 w 289"/>
              <a:gd name="T25" fmla="*/ 2147483647 h 171"/>
              <a:gd name="T26" fmla="*/ 2147483647 w 289"/>
              <a:gd name="T27" fmla="*/ 2147483647 h 171"/>
              <a:gd name="T28" fmla="*/ 0 w 289"/>
              <a:gd name="T29" fmla="*/ 0 h 17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89"/>
              <a:gd name="T46" fmla="*/ 0 h 171"/>
              <a:gd name="T47" fmla="*/ 289 w 289"/>
              <a:gd name="T48" fmla="*/ 171 h 17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89" h="171">
                <a:moveTo>
                  <a:pt x="0" y="0"/>
                </a:moveTo>
                <a:lnTo>
                  <a:pt x="0" y="171"/>
                </a:lnTo>
                <a:lnTo>
                  <a:pt x="289" y="171"/>
                </a:lnTo>
                <a:lnTo>
                  <a:pt x="289" y="0"/>
                </a:lnTo>
                <a:lnTo>
                  <a:pt x="0" y="0"/>
                </a:lnTo>
                <a:lnTo>
                  <a:pt x="6" y="13"/>
                </a:lnTo>
                <a:lnTo>
                  <a:pt x="283" y="13"/>
                </a:lnTo>
                <a:lnTo>
                  <a:pt x="276" y="7"/>
                </a:lnTo>
                <a:lnTo>
                  <a:pt x="276" y="165"/>
                </a:lnTo>
                <a:lnTo>
                  <a:pt x="283" y="159"/>
                </a:lnTo>
                <a:lnTo>
                  <a:pt x="6" y="159"/>
                </a:lnTo>
                <a:lnTo>
                  <a:pt x="12" y="165"/>
                </a:lnTo>
                <a:lnTo>
                  <a:pt x="12" y="7"/>
                </a:lnTo>
                <a:lnTo>
                  <a:pt x="6" y="1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6" name="Rectangle 68"/>
          <p:cNvSpPr>
            <a:spLocks noChangeArrowheads="1"/>
          </p:cNvSpPr>
          <p:nvPr/>
        </p:nvSpPr>
        <p:spPr bwMode="auto">
          <a:xfrm>
            <a:off x="1374775" y="3798888"/>
            <a:ext cx="66675" cy="377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7" name="Freeform 69"/>
          <p:cNvSpPr>
            <a:spLocks/>
          </p:cNvSpPr>
          <p:nvPr/>
        </p:nvSpPr>
        <p:spPr bwMode="auto">
          <a:xfrm>
            <a:off x="1365250" y="3787775"/>
            <a:ext cx="82550" cy="395288"/>
          </a:xfrm>
          <a:custGeom>
            <a:avLst/>
            <a:gdLst>
              <a:gd name="T0" fmla="*/ 0 w 52"/>
              <a:gd name="T1" fmla="*/ 0 h 249"/>
              <a:gd name="T2" fmla="*/ 0 w 52"/>
              <a:gd name="T3" fmla="*/ 2147483647 h 249"/>
              <a:gd name="T4" fmla="*/ 2147483647 w 52"/>
              <a:gd name="T5" fmla="*/ 2147483647 h 249"/>
              <a:gd name="T6" fmla="*/ 2147483647 w 52"/>
              <a:gd name="T7" fmla="*/ 0 h 249"/>
              <a:gd name="T8" fmla="*/ 0 w 52"/>
              <a:gd name="T9" fmla="*/ 0 h 249"/>
              <a:gd name="T10" fmla="*/ 2147483647 w 52"/>
              <a:gd name="T11" fmla="*/ 2147483647 h 249"/>
              <a:gd name="T12" fmla="*/ 2147483647 w 52"/>
              <a:gd name="T13" fmla="*/ 2147483647 h 249"/>
              <a:gd name="T14" fmla="*/ 2147483647 w 52"/>
              <a:gd name="T15" fmla="*/ 2147483647 h 249"/>
              <a:gd name="T16" fmla="*/ 2147483647 w 52"/>
              <a:gd name="T17" fmla="*/ 2147483647 h 249"/>
              <a:gd name="T18" fmla="*/ 2147483647 w 52"/>
              <a:gd name="T19" fmla="*/ 2147483647 h 249"/>
              <a:gd name="T20" fmla="*/ 2147483647 w 52"/>
              <a:gd name="T21" fmla="*/ 2147483647 h 249"/>
              <a:gd name="T22" fmla="*/ 2147483647 w 52"/>
              <a:gd name="T23" fmla="*/ 2147483647 h 249"/>
              <a:gd name="T24" fmla="*/ 2147483647 w 52"/>
              <a:gd name="T25" fmla="*/ 2147483647 h 249"/>
              <a:gd name="T26" fmla="*/ 2147483647 w 52"/>
              <a:gd name="T27" fmla="*/ 2147483647 h 249"/>
              <a:gd name="T28" fmla="*/ 0 w 52"/>
              <a:gd name="T29" fmla="*/ 0 h 24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2"/>
              <a:gd name="T46" fmla="*/ 0 h 249"/>
              <a:gd name="T47" fmla="*/ 52 w 52"/>
              <a:gd name="T48" fmla="*/ 249 h 24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2" h="249">
                <a:moveTo>
                  <a:pt x="0" y="0"/>
                </a:moveTo>
                <a:lnTo>
                  <a:pt x="0" y="249"/>
                </a:lnTo>
                <a:lnTo>
                  <a:pt x="52" y="249"/>
                </a:lnTo>
                <a:lnTo>
                  <a:pt x="52" y="0"/>
                </a:lnTo>
                <a:lnTo>
                  <a:pt x="0" y="0"/>
                </a:lnTo>
                <a:lnTo>
                  <a:pt x="6" y="13"/>
                </a:lnTo>
                <a:lnTo>
                  <a:pt x="46" y="13"/>
                </a:lnTo>
                <a:lnTo>
                  <a:pt x="40" y="7"/>
                </a:lnTo>
                <a:lnTo>
                  <a:pt x="40" y="243"/>
                </a:lnTo>
                <a:lnTo>
                  <a:pt x="46" y="237"/>
                </a:lnTo>
                <a:lnTo>
                  <a:pt x="6" y="237"/>
                </a:lnTo>
                <a:lnTo>
                  <a:pt x="12" y="243"/>
                </a:lnTo>
                <a:lnTo>
                  <a:pt x="12" y="7"/>
                </a:lnTo>
                <a:lnTo>
                  <a:pt x="6" y="1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8" name="Oval 70"/>
          <p:cNvSpPr>
            <a:spLocks noChangeArrowheads="1"/>
          </p:cNvSpPr>
          <p:nvPr/>
        </p:nvSpPr>
        <p:spPr bwMode="auto">
          <a:xfrm>
            <a:off x="1562100" y="3922713"/>
            <a:ext cx="131763" cy="130175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9" name="Freeform 71"/>
          <p:cNvSpPr>
            <a:spLocks/>
          </p:cNvSpPr>
          <p:nvPr/>
        </p:nvSpPr>
        <p:spPr bwMode="auto">
          <a:xfrm>
            <a:off x="1552575" y="3911600"/>
            <a:ext cx="147638" cy="147638"/>
          </a:xfrm>
          <a:custGeom>
            <a:avLst/>
            <a:gdLst>
              <a:gd name="T0" fmla="*/ 2147483647 w 93"/>
              <a:gd name="T1" fmla="*/ 2147483647 h 93"/>
              <a:gd name="T2" fmla="*/ 2147483647 w 93"/>
              <a:gd name="T3" fmla="*/ 2147483647 h 93"/>
              <a:gd name="T4" fmla="*/ 2147483647 w 93"/>
              <a:gd name="T5" fmla="*/ 2147483647 h 93"/>
              <a:gd name="T6" fmla="*/ 2147483647 w 93"/>
              <a:gd name="T7" fmla="*/ 2147483647 h 93"/>
              <a:gd name="T8" fmla="*/ 2147483647 w 93"/>
              <a:gd name="T9" fmla="*/ 2147483647 h 93"/>
              <a:gd name="T10" fmla="*/ 2147483647 w 93"/>
              <a:gd name="T11" fmla="*/ 2147483647 h 93"/>
              <a:gd name="T12" fmla="*/ 2147483647 w 93"/>
              <a:gd name="T13" fmla="*/ 2147483647 h 93"/>
              <a:gd name="T14" fmla="*/ 2147483647 w 93"/>
              <a:gd name="T15" fmla="*/ 2147483647 h 93"/>
              <a:gd name="T16" fmla="*/ 2147483647 w 93"/>
              <a:gd name="T17" fmla="*/ 2147483647 h 93"/>
              <a:gd name="T18" fmla="*/ 2147483647 w 93"/>
              <a:gd name="T19" fmla="*/ 2147483647 h 93"/>
              <a:gd name="T20" fmla="*/ 2147483647 w 93"/>
              <a:gd name="T21" fmla="*/ 2147483647 h 93"/>
              <a:gd name="T22" fmla="*/ 2147483647 w 93"/>
              <a:gd name="T23" fmla="*/ 2147483647 h 93"/>
              <a:gd name="T24" fmla="*/ 2147483647 w 93"/>
              <a:gd name="T25" fmla="*/ 2147483647 h 93"/>
              <a:gd name="T26" fmla="*/ 2147483647 w 93"/>
              <a:gd name="T27" fmla="*/ 2147483647 h 93"/>
              <a:gd name="T28" fmla="*/ 2147483647 w 93"/>
              <a:gd name="T29" fmla="*/ 2147483647 h 93"/>
              <a:gd name="T30" fmla="*/ 2147483647 w 93"/>
              <a:gd name="T31" fmla="*/ 2147483647 h 93"/>
              <a:gd name="T32" fmla="*/ 2147483647 w 93"/>
              <a:gd name="T33" fmla="*/ 2147483647 h 93"/>
              <a:gd name="T34" fmla="*/ 2147483647 w 93"/>
              <a:gd name="T35" fmla="*/ 2147483647 h 93"/>
              <a:gd name="T36" fmla="*/ 2147483647 w 93"/>
              <a:gd name="T37" fmla="*/ 0 h 93"/>
              <a:gd name="T38" fmla="*/ 2147483647 w 93"/>
              <a:gd name="T39" fmla="*/ 2147483647 h 93"/>
              <a:gd name="T40" fmla="*/ 2147483647 w 93"/>
              <a:gd name="T41" fmla="*/ 2147483647 h 93"/>
              <a:gd name="T42" fmla="*/ 2147483647 w 93"/>
              <a:gd name="T43" fmla="*/ 2147483647 h 93"/>
              <a:gd name="T44" fmla="*/ 2147483647 w 93"/>
              <a:gd name="T45" fmla="*/ 2147483647 h 93"/>
              <a:gd name="T46" fmla="*/ 2147483647 w 93"/>
              <a:gd name="T47" fmla="*/ 2147483647 h 93"/>
              <a:gd name="T48" fmla="*/ 2147483647 w 93"/>
              <a:gd name="T49" fmla="*/ 2147483647 h 93"/>
              <a:gd name="T50" fmla="*/ 0 w 93"/>
              <a:gd name="T51" fmla="*/ 2147483647 h 93"/>
              <a:gd name="T52" fmla="*/ 2147483647 w 93"/>
              <a:gd name="T53" fmla="*/ 2147483647 h 93"/>
              <a:gd name="T54" fmla="*/ 2147483647 w 93"/>
              <a:gd name="T55" fmla="*/ 2147483647 h 93"/>
              <a:gd name="T56" fmla="*/ 2147483647 w 93"/>
              <a:gd name="T57" fmla="*/ 2147483647 h 93"/>
              <a:gd name="T58" fmla="*/ 2147483647 w 93"/>
              <a:gd name="T59" fmla="*/ 2147483647 h 93"/>
              <a:gd name="T60" fmla="*/ 2147483647 w 93"/>
              <a:gd name="T61" fmla="*/ 2147483647 h 93"/>
              <a:gd name="T62" fmla="*/ 2147483647 w 93"/>
              <a:gd name="T63" fmla="*/ 2147483647 h 93"/>
              <a:gd name="T64" fmla="*/ 2147483647 w 93"/>
              <a:gd name="T65" fmla="*/ 2147483647 h 93"/>
              <a:gd name="T66" fmla="*/ 2147483647 w 93"/>
              <a:gd name="T67" fmla="*/ 2147483647 h 93"/>
              <a:gd name="T68" fmla="*/ 2147483647 w 93"/>
              <a:gd name="T69" fmla="*/ 2147483647 h 93"/>
              <a:gd name="T70" fmla="*/ 2147483647 w 93"/>
              <a:gd name="T71" fmla="*/ 2147483647 h 93"/>
              <a:gd name="T72" fmla="*/ 2147483647 w 93"/>
              <a:gd name="T73" fmla="*/ 2147483647 h 93"/>
              <a:gd name="T74" fmla="*/ 2147483647 w 93"/>
              <a:gd name="T75" fmla="*/ 2147483647 h 93"/>
              <a:gd name="T76" fmla="*/ 2147483647 w 93"/>
              <a:gd name="T77" fmla="*/ 2147483647 h 93"/>
              <a:gd name="T78" fmla="*/ 2147483647 w 93"/>
              <a:gd name="T79" fmla="*/ 2147483647 h 93"/>
              <a:gd name="T80" fmla="*/ 2147483647 w 93"/>
              <a:gd name="T81" fmla="*/ 2147483647 h 93"/>
              <a:gd name="T82" fmla="*/ 2147483647 w 93"/>
              <a:gd name="T83" fmla="*/ 2147483647 h 93"/>
              <a:gd name="T84" fmla="*/ 2147483647 w 93"/>
              <a:gd name="T85" fmla="*/ 2147483647 h 93"/>
              <a:gd name="T86" fmla="*/ 2147483647 w 93"/>
              <a:gd name="T87" fmla="*/ 2147483647 h 93"/>
              <a:gd name="T88" fmla="*/ 2147483647 w 93"/>
              <a:gd name="T89" fmla="*/ 2147483647 h 93"/>
              <a:gd name="T90" fmla="*/ 2147483647 w 93"/>
              <a:gd name="T91" fmla="*/ 2147483647 h 93"/>
              <a:gd name="T92" fmla="*/ 2147483647 w 93"/>
              <a:gd name="T93" fmla="*/ 2147483647 h 93"/>
              <a:gd name="T94" fmla="*/ 2147483647 w 93"/>
              <a:gd name="T95" fmla="*/ 2147483647 h 93"/>
              <a:gd name="T96" fmla="*/ 2147483647 w 93"/>
              <a:gd name="T97" fmla="*/ 2147483647 h 93"/>
              <a:gd name="T98" fmla="*/ 2147483647 w 93"/>
              <a:gd name="T99" fmla="*/ 2147483647 h 93"/>
              <a:gd name="T100" fmla="*/ 2147483647 w 93"/>
              <a:gd name="T101" fmla="*/ 2147483647 h 93"/>
              <a:gd name="T102" fmla="*/ 2147483647 w 93"/>
              <a:gd name="T103" fmla="*/ 2147483647 h 93"/>
              <a:gd name="T104" fmla="*/ 0 w 93"/>
              <a:gd name="T105" fmla="*/ 2147483647 h 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3"/>
              <a:gd name="T160" fmla="*/ 0 h 93"/>
              <a:gd name="T161" fmla="*/ 93 w 93"/>
              <a:gd name="T162" fmla="*/ 93 h 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3" h="93">
                <a:moveTo>
                  <a:pt x="0" y="47"/>
                </a:moveTo>
                <a:lnTo>
                  <a:pt x="0" y="57"/>
                </a:lnTo>
                <a:lnTo>
                  <a:pt x="2" y="60"/>
                </a:lnTo>
                <a:lnTo>
                  <a:pt x="2" y="64"/>
                </a:lnTo>
                <a:lnTo>
                  <a:pt x="4" y="66"/>
                </a:lnTo>
                <a:lnTo>
                  <a:pt x="6" y="70"/>
                </a:lnTo>
                <a:lnTo>
                  <a:pt x="8" y="70"/>
                </a:lnTo>
                <a:lnTo>
                  <a:pt x="6" y="70"/>
                </a:lnTo>
                <a:lnTo>
                  <a:pt x="8" y="72"/>
                </a:lnTo>
                <a:lnTo>
                  <a:pt x="10" y="76"/>
                </a:lnTo>
                <a:lnTo>
                  <a:pt x="15" y="79"/>
                </a:lnTo>
                <a:lnTo>
                  <a:pt x="13" y="76"/>
                </a:lnTo>
                <a:lnTo>
                  <a:pt x="15" y="81"/>
                </a:lnTo>
                <a:lnTo>
                  <a:pt x="19" y="83"/>
                </a:lnTo>
                <a:lnTo>
                  <a:pt x="23" y="87"/>
                </a:lnTo>
                <a:lnTo>
                  <a:pt x="25" y="87"/>
                </a:lnTo>
                <a:lnTo>
                  <a:pt x="27" y="89"/>
                </a:lnTo>
                <a:lnTo>
                  <a:pt x="27" y="87"/>
                </a:lnTo>
                <a:lnTo>
                  <a:pt x="27" y="89"/>
                </a:lnTo>
                <a:lnTo>
                  <a:pt x="36" y="91"/>
                </a:lnTo>
                <a:lnTo>
                  <a:pt x="38" y="93"/>
                </a:lnTo>
                <a:lnTo>
                  <a:pt x="46" y="93"/>
                </a:lnTo>
                <a:lnTo>
                  <a:pt x="57" y="91"/>
                </a:lnTo>
                <a:lnTo>
                  <a:pt x="57" y="89"/>
                </a:lnTo>
                <a:lnTo>
                  <a:pt x="61" y="91"/>
                </a:lnTo>
                <a:lnTo>
                  <a:pt x="63" y="89"/>
                </a:lnTo>
                <a:lnTo>
                  <a:pt x="65" y="89"/>
                </a:lnTo>
                <a:lnTo>
                  <a:pt x="70" y="85"/>
                </a:lnTo>
                <a:lnTo>
                  <a:pt x="72" y="85"/>
                </a:lnTo>
                <a:lnTo>
                  <a:pt x="84" y="72"/>
                </a:lnTo>
                <a:lnTo>
                  <a:pt x="84" y="70"/>
                </a:lnTo>
                <a:lnTo>
                  <a:pt x="89" y="66"/>
                </a:lnTo>
                <a:lnTo>
                  <a:pt x="89" y="64"/>
                </a:lnTo>
                <a:lnTo>
                  <a:pt x="91" y="62"/>
                </a:lnTo>
                <a:lnTo>
                  <a:pt x="89" y="57"/>
                </a:lnTo>
                <a:lnTo>
                  <a:pt x="91" y="57"/>
                </a:lnTo>
                <a:lnTo>
                  <a:pt x="93" y="47"/>
                </a:lnTo>
                <a:lnTo>
                  <a:pt x="93" y="38"/>
                </a:lnTo>
                <a:lnTo>
                  <a:pt x="91" y="36"/>
                </a:lnTo>
                <a:lnTo>
                  <a:pt x="89" y="28"/>
                </a:lnTo>
                <a:lnTo>
                  <a:pt x="87" y="28"/>
                </a:lnTo>
                <a:lnTo>
                  <a:pt x="89" y="28"/>
                </a:lnTo>
                <a:lnTo>
                  <a:pt x="87" y="26"/>
                </a:lnTo>
                <a:lnTo>
                  <a:pt x="87" y="24"/>
                </a:lnTo>
                <a:lnTo>
                  <a:pt x="82" y="19"/>
                </a:lnTo>
                <a:lnTo>
                  <a:pt x="80" y="15"/>
                </a:lnTo>
                <a:lnTo>
                  <a:pt x="76" y="13"/>
                </a:lnTo>
                <a:lnTo>
                  <a:pt x="78" y="15"/>
                </a:lnTo>
                <a:lnTo>
                  <a:pt x="76" y="11"/>
                </a:lnTo>
                <a:lnTo>
                  <a:pt x="72" y="9"/>
                </a:lnTo>
                <a:lnTo>
                  <a:pt x="70" y="7"/>
                </a:lnTo>
                <a:lnTo>
                  <a:pt x="70" y="9"/>
                </a:lnTo>
                <a:lnTo>
                  <a:pt x="70" y="7"/>
                </a:lnTo>
                <a:lnTo>
                  <a:pt x="65" y="5"/>
                </a:lnTo>
                <a:lnTo>
                  <a:pt x="63" y="2"/>
                </a:lnTo>
                <a:lnTo>
                  <a:pt x="59" y="2"/>
                </a:lnTo>
                <a:lnTo>
                  <a:pt x="57" y="0"/>
                </a:lnTo>
                <a:lnTo>
                  <a:pt x="34" y="0"/>
                </a:lnTo>
                <a:lnTo>
                  <a:pt x="32" y="2"/>
                </a:lnTo>
                <a:lnTo>
                  <a:pt x="29" y="2"/>
                </a:lnTo>
                <a:lnTo>
                  <a:pt x="27" y="5"/>
                </a:lnTo>
                <a:lnTo>
                  <a:pt x="25" y="5"/>
                </a:lnTo>
                <a:lnTo>
                  <a:pt x="23" y="7"/>
                </a:lnTo>
                <a:lnTo>
                  <a:pt x="19" y="9"/>
                </a:lnTo>
                <a:lnTo>
                  <a:pt x="19" y="11"/>
                </a:lnTo>
                <a:lnTo>
                  <a:pt x="19" y="9"/>
                </a:lnTo>
                <a:lnTo>
                  <a:pt x="13" y="15"/>
                </a:lnTo>
                <a:lnTo>
                  <a:pt x="15" y="15"/>
                </a:lnTo>
                <a:lnTo>
                  <a:pt x="15" y="13"/>
                </a:lnTo>
                <a:lnTo>
                  <a:pt x="8" y="19"/>
                </a:lnTo>
                <a:lnTo>
                  <a:pt x="10" y="19"/>
                </a:lnTo>
                <a:lnTo>
                  <a:pt x="8" y="19"/>
                </a:lnTo>
                <a:lnTo>
                  <a:pt x="6" y="24"/>
                </a:lnTo>
                <a:lnTo>
                  <a:pt x="4" y="26"/>
                </a:lnTo>
                <a:lnTo>
                  <a:pt x="4" y="28"/>
                </a:lnTo>
                <a:lnTo>
                  <a:pt x="2" y="30"/>
                </a:lnTo>
                <a:lnTo>
                  <a:pt x="2" y="32"/>
                </a:lnTo>
                <a:lnTo>
                  <a:pt x="0" y="34"/>
                </a:lnTo>
                <a:lnTo>
                  <a:pt x="0" y="47"/>
                </a:lnTo>
                <a:lnTo>
                  <a:pt x="13" y="47"/>
                </a:lnTo>
                <a:lnTo>
                  <a:pt x="13" y="38"/>
                </a:lnTo>
                <a:lnTo>
                  <a:pt x="15" y="36"/>
                </a:lnTo>
                <a:lnTo>
                  <a:pt x="15" y="34"/>
                </a:lnTo>
                <a:lnTo>
                  <a:pt x="17" y="32"/>
                </a:lnTo>
                <a:lnTo>
                  <a:pt x="17" y="30"/>
                </a:lnTo>
                <a:lnTo>
                  <a:pt x="19" y="28"/>
                </a:lnTo>
                <a:lnTo>
                  <a:pt x="17" y="28"/>
                </a:lnTo>
                <a:lnTo>
                  <a:pt x="19" y="28"/>
                </a:lnTo>
                <a:lnTo>
                  <a:pt x="21" y="24"/>
                </a:lnTo>
                <a:lnTo>
                  <a:pt x="19" y="26"/>
                </a:lnTo>
                <a:lnTo>
                  <a:pt x="23" y="24"/>
                </a:lnTo>
                <a:lnTo>
                  <a:pt x="25" y="19"/>
                </a:lnTo>
                <a:lnTo>
                  <a:pt x="23" y="21"/>
                </a:lnTo>
                <a:lnTo>
                  <a:pt x="27" y="19"/>
                </a:lnTo>
                <a:lnTo>
                  <a:pt x="27" y="17"/>
                </a:lnTo>
                <a:lnTo>
                  <a:pt x="27" y="19"/>
                </a:lnTo>
                <a:lnTo>
                  <a:pt x="29" y="17"/>
                </a:lnTo>
                <a:lnTo>
                  <a:pt x="32" y="17"/>
                </a:lnTo>
                <a:lnTo>
                  <a:pt x="34" y="15"/>
                </a:lnTo>
                <a:lnTo>
                  <a:pt x="36" y="15"/>
                </a:lnTo>
                <a:lnTo>
                  <a:pt x="38" y="13"/>
                </a:lnTo>
                <a:lnTo>
                  <a:pt x="53" y="13"/>
                </a:lnTo>
                <a:lnTo>
                  <a:pt x="55" y="15"/>
                </a:lnTo>
                <a:lnTo>
                  <a:pt x="59" y="15"/>
                </a:lnTo>
                <a:lnTo>
                  <a:pt x="61" y="17"/>
                </a:lnTo>
                <a:lnTo>
                  <a:pt x="61" y="15"/>
                </a:lnTo>
                <a:lnTo>
                  <a:pt x="61" y="17"/>
                </a:lnTo>
                <a:lnTo>
                  <a:pt x="65" y="19"/>
                </a:lnTo>
                <a:lnTo>
                  <a:pt x="67" y="21"/>
                </a:lnTo>
                <a:lnTo>
                  <a:pt x="67" y="19"/>
                </a:lnTo>
                <a:lnTo>
                  <a:pt x="65" y="19"/>
                </a:lnTo>
                <a:lnTo>
                  <a:pt x="72" y="26"/>
                </a:lnTo>
                <a:lnTo>
                  <a:pt x="72" y="24"/>
                </a:lnTo>
                <a:lnTo>
                  <a:pt x="70" y="24"/>
                </a:lnTo>
                <a:lnTo>
                  <a:pt x="74" y="28"/>
                </a:lnTo>
                <a:lnTo>
                  <a:pt x="74" y="30"/>
                </a:lnTo>
                <a:lnTo>
                  <a:pt x="76" y="32"/>
                </a:lnTo>
                <a:lnTo>
                  <a:pt x="78" y="36"/>
                </a:lnTo>
                <a:lnTo>
                  <a:pt x="80" y="36"/>
                </a:lnTo>
                <a:lnTo>
                  <a:pt x="78" y="40"/>
                </a:lnTo>
                <a:lnTo>
                  <a:pt x="80" y="43"/>
                </a:lnTo>
                <a:lnTo>
                  <a:pt x="80" y="47"/>
                </a:lnTo>
                <a:lnTo>
                  <a:pt x="82" y="49"/>
                </a:lnTo>
                <a:lnTo>
                  <a:pt x="80" y="49"/>
                </a:lnTo>
                <a:lnTo>
                  <a:pt x="78" y="57"/>
                </a:lnTo>
                <a:lnTo>
                  <a:pt x="76" y="60"/>
                </a:lnTo>
                <a:lnTo>
                  <a:pt x="76" y="62"/>
                </a:lnTo>
                <a:lnTo>
                  <a:pt x="72" y="66"/>
                </a:lnTo>
                <a:lnTo>
                  <a:pt x="72" y="68"/>
                </a:lnTo>
                <a:lnTo>
                  <a:pt x="67" y="72"/>
                </a:lnTo>
                <a:lnTo>
                  <a:pt x="65" y="72"/>
                </a:lnTo>
                <a:lnTo>
                  <a:pt x="61" y="76"/>
                </a:lnTo>
                <a:lnTo>
                  <a:pt x="59" y="76"/>
                </a:lnTo>
                <a:lnTo>
                  <a:pt x="57" y="79"/>
                </a:lnTo>
                <a:lnTo>
                  <a:pt x="48" y="81"/>
                </a:lnTo>
                <a:lnTo>
                  <a:pt x="48" y="83"/>
                </a:lnTo>
                <a:lnTo>
                  <a:pt x="46" y="81"/>
                </a:lnTo>
                <a:lnTo>
                  <a:pt x="42" y="81"/>
                </a:lnTo>
                <a:lnTo>
                  <a:pt x="40" y="79"/>
                </a:lnTo>
                <a:lnTo>
                  <a:pt x="36" y="81"/>
                </a:lnTo>
                <a:lnTo>
                  <a:pt x="36" y="79"/>
                </a:lnTo>
                <a:lnTo>
                  <a:pt x="32" y="76"/>
                </a:lnTo>
                <a:lnTo>
                  <a:pt x="29" y="74"/>
                </a:lnTo>
                <a:lnTo>
                  <a:pt x="27" y="74"/>
                </a:lnTo>
                <a:lnTo>
                  <a:pt x="23" y="70"/>
                </a:lnTo>
                <a:lnTo>
                  <a:pt x="23" y="72"/>
                </a:lnTo>
                <a:lnTo>
                  <a:pt x="25" y="72"/>
                </a:lnTo>
                <a:lnTo>
                  <a:pt x="19" y="66"/>
                </a:lnTo>
                <a:lnTo>
                  <a:pt x="19" y="68"/>
                </a:lnTo>
                <a:lnTo>
                  <a:pt x="21" y="68"/>
                </a:lnTo>
                <a:lnTo>
                  <a:pt x="19" y="66"/>
                </a:lnTo>
                <a:lnTo>
                  <a:pt x="17" y="62"/>
                </a:lnTo>
                <a:lnTo>
                  <a:pt x="15" y="62"/>
                </a:lnTo>
                <a:lnTo>
                  <a:pt x="17" y="62"/>
                </a:lnTo>
                <a:lnTo>
                  <a:pt x="15" y="60"/>
                </a:lnTo>
                <a:lnTo>
                  <a:pt x="15" y="55"/>
                </a:lnTo>
                <a:lnTo>
                  <a:pt x="13" y="53"/>
                </a:lnTo>
                <a:lnTo>
                  <a:pt x="13" y="47"/>
                </a:lnTo>
                <a:lnTo>
                  <a:pt x="0" y="4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0" name="Rectangle 72"/>
          <p:cNvSpPr>
            <a:spLocks noChangeArrowheads="1"/>
          </p:cNvSpPr>
          <p:nvPr/>
        </p:nvSpPr>
        <p:spPr bwMode="auto">
          <a:xfrm>
            <a:off x="3449638" y="3865563"/>
            <a:ext cx="127000" cy="254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1" name="Freeform 73"/>
          <p:cNvSpPr>
            <a:spLocks/>
          </p:cNvSpPr>
          <p:nvPr/>
        </p:nvSpPr>
        <p:spPr bwMode="auto">
          <a:xfrm>
            <a:off x="3440113" y="3854450"/>
            <a:ext cx="144462" cy="273050"/>
          </a:xfrm>
          <a:custGeom>
            <a:avLst/>
            <a:gdLst>
              <a:gd name="T0" fmla="*/ 0 w 91"/>
              <a:gd name="T1" fmla="*/ 0 h 172"/>
              <a:gd name="T2" fmla="*/ 0 w 91"/>
              <a:gd name="T3" fmla="*/ 2147483647 h 172"/>
              <a:gd name="T4" fmla="*/ 2147483647 w 91"/>
              <a:gd name="T5" fmla="*/ 2147483647 h 172"/>
              <a:gd name="T6" fmla="*/ 2147483647 w 91"/>
              <a:gd name="T7" fmla="*/ 0 h 172"/>
              <a:gd name="T8" fmla="*/ 0 w 91"/>
              <a:gd name="T9" fmla="*/ 0 h 172"/>
              <a:gd name="T10" fmla="*/ 2147483647 w 91"/>
              <a:gd name="T11" fmla="*/ 2147483647 h 172"/>
              <a:gd name="T12" fmla="*/ 2147483647 w 91"/>
              <a:gd name="T13" fmla="*/ 2147483647 h 172"/>
              <a:gd name="T14" fmla="*/ 2147483647 w 91"/>
              <a:gd name="T15" fmla="*/ 2147483647 h 172"/>
              <a:gd name="T16" fmla="*/ 2147483647 w 91"/>
              <a:gd name="T17" fmla="*/ 2147483647 h 172"/>
              <a:gd name="T18" fmla="*/ 2147483647 w 91"/>
              <a:gd name="T19" fmla="*/ 2147483647 h 172"/>
              <a:gd name="T20" fmla="*/ 2147483647 w 91"/>
              <a:gd name="T21" fmla="*/ 2147483647 h 172"/>
              <a:gd name="T22" fmla="*/ 2147483647 w 91"/>
              <a:gd name="T23" fmla="*/ 2147483647 h 172"/>
              <a:gd name="T24" fmla="*/ 2147483647 w 91"/>
              <a:gd name="T25" fmla="*/ 2147483647 h 172"/>
              <a:gd name="T26" fmla="*/ 2147483647 w 91"/>
              <a:gd name="T27" fmla="*/ 2147483647 h 172"/>
              <a:gd name="T28" fmla="*/ 0 w 91"/>
              <a:gd name="T29" fmla="*/ 0 h 1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1"/>
              <a:gd name="T46" fmla="*/ 0 h 172"/>
              <a:gd name="T47" fmla="*/ 91 w 91"/>
              <a:gd name="T48" fmla="*/ 172 h 17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1" h="172">
                <a:moveTo>
                  <a:pt x="0" y="0"/>
                </a:moveTo>
                <a:lnTo>
                  <a:pt x="0" y="172"/>
                </a:lnTo>
                <a:lnTo>
                  <a:pt x="91" y="172"/>
                </a:lnTo>
                <a:lnTo>
                  <a:pt x="91" y="0"/>
                </a:lnTo>
                <a:lnTo>
                  <a:pt x="0" y="0"/>
                </a:lnTo>
                <a:lnTo>
                  <a:pt x="6" y="13"/>
                </a:lnTo>
                <a:lnTo>
                  <a:pt x="84" y="13"/>
                </a:lnTo>
                <a:lnTo>
                  <a:pt x="78" y="7"/>
                </a:lnTo>
                <a:lnTo>
                  <a:pt x="78" y="165"/>
                </a:lnTo>
                <a:lnTo>
                  <a:pt x="84" y="159"/>
                </a:lnTo>
                <a:lnTo>
                  <a:pt x="6" y="159"/>
                </a:lnTo>
                <a:lnTo>
                  <a:pt x="12" y="165"/>
                </a:lnTo>
                <a:lnTo>
                  <a:pt x="12" y="7"/>
                </a:lnTo>
                <a:lnTo>
                  <a:pt x="6" y="1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2" name="Rectangle 74"/>
          <p:cNvSpPr>
            <a:spLocks noChangeArrowheads="1"/>
          </p:cNvSpPr>
          <p:nvPr/>
        </p:nvSpPr>
        <p:spPr bwMode="auto">
          <a:xfrm>
            <a:off x="3573463" y="3802063"/>
            <a:ext cx="131762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3" name="Freeform 75"/>
          <p:cNvSpPr>
            <a:spLocks/>
          </p:cNvSpPr>
          <p:nvPr/>
        </p:nvSpPr>
        <p:spPr bwMode="auto">
          <a:xfrm>
            <a:off x="3563938" y="3790950"/>
            <a:ext cx="147637" cy="400050"/>
          </a:xfrm>
          <a:custGeom>
            <a:avLst/>
            <a:gdLst>
              <a:gd name="T0" fmla="*/ 0 w 93"/>
              <a:gd name="T1" fmla="*/ 0 h 252"/>
              <a:gd name="T2" fmla="*/ 0 w 93"/>
              <a:gd name="T3" fmla="*/ 2147483647 h 252"/>
              <a:gd name="T4" fmla="*/ 2147483647 w 93"/>
              <a:gd name="T5" fmla="*/ 2147483647 h 252"/>
              <a:gd name="T6" fmla="*/ 2147483647 w 93"/>
              <a:gd name="T7" fmla="*/ 0 h 252"/>
              <a:gd name="T8" fmla="*/ 0 w 93"/>
              <a:gd name="T9" fmla="*/ 0 h 252"/>
              <a:gd name="T10" fmla="*/ 2147483647 w 93"/>
              <a:gd name="T11" fmla="*/ 2147483647 h 252"/>
              <a:gd name="T12" fmla="*/ 2147483647 w 93"/>
              <a:gd name="T13" fmla="*/ 2147483647 h 252"/>
              <a:gd name="T14" fmla="*/ 2147483647 w 93"/>
              <a:gd name="T15" fmla="*/ 2147483647 h 252"/>
              <a:gd name="T16" fmla="*/ 2147483647 w 93"/>
              <a:gd name="T17" fmla="*/ 2147483647 h 252"/>
              <a:gd name="T18" fmla="*/ 2147483647 w 93"/>
              <a:gd name="T19" fmla="*/ 2147483647 h 252"/>
              <a:gd name="T20" fmla="*/ 2147483647 w 93"/>
              <a:gd name="T21" fmla="*/ 2147483647 h 252"/>
              <a:gd name="T22" fmla="*/ 2147483647 w 93"/>
              <a:gd name="T23" fmla="*/ 2147483647 h 252"/>
              <a:gd name="T24" fmla="*/ 2147483647 w 93"/>
              <a:gd name="T25" fmla="*/ 2147483647 h 252"/>
              <a:gd name="T26" fmla="*/ 2147483647 w 93"/>
              <a:gd name="T27" fmla="*/ 2147483647 h 252"/>
              <a:gd name="T28" fmla="*/ 0 w 93"/>
              <a:gd name="T29" fmla="*/ 0 h 25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3"/>
              <a:gd name="T46" fmla="*/ 0 h 252"/>
              <a:gd name="T47" fmla="*/ 93 w 93"/>
              <a:gd name="T48" fmla="*/ 252 h 25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3" h="252">
                <a:moveTo>
                  <a:pt x="0" y="0"/>
                </a:moveTo>
                <a:lnTo>
                  <a:pt x="0" y="252"/>
                </a:lnTo>
                <a:lnTo>
                  <a:pt x="93" y="252"/>
                </a:lnTo>
                <a:lnTo>
                  <a:pt x="93" y="0"/>
                </a:lnTo>
                <a:lnTo>
                  <a:pt x="0" y="0"/>
                </a:lnTo>
                <a:lnTo>
                  <a:pt x="6" y="13"/>
                </a:lnTo>
                <a:lnTo>
                  <a:pt x="86" y="13"/>
                </a:lnTo>
                <a:lnTo>
                  <a:pt x="80" y="7"/>
                </a:lnTo>
                <a:lnTo>
                  <a:pt x="80" y="245"/>
                </a:lnTo>
                <a:lnTo>
                  <a:pt x="86" y="239"/>
                </a:lnTo>
                <a:lnTo>
                  <a:pt x="6" y="239"/>
                </a:lnTo>
                <a:lnTo>
                  <a:pt x="13" y="245"/>
                </a:lnTo>
                <a:lnTo>
                  <a:pt x="13" y="7"/>
                </a:lnTo>
                <a:lnTo>
                  <a:pt x="6" y="1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4" name="Freeform 76"/>
          <p:cNvSpPr>
            <a:spLocks/>
          </p:cNvSpPr>
          <p:nvPr/>
        </p:nvSpPr>
        <p:spPr bwMode="auto">
          <a:xfrm>
            <a:off x="3563938" y="3798888"/>
            <a:ext cx="147637" cy="384175"/>
          </a:xfrm>
          <a:custGeom>
            <a:avLst/>
            <a:gdLst>
              <a:gd name="T0" fmla="*/ 0 w 93"/>
              <a:gd name="T1" fmla="*/ 2147483647 h 242"/>
              <a:gd name="T2" fmla="*/ 2147483647 w 93"/>
              <a:gd name="T3" fmla="*/ 2147483647 h 242"/>
              <a:gd name="T4" fmla="*/ 2147483647 w 93"/>
              <a:gd name="T5" fmla="*/ 2147483647 h 242"/>
              <a:gd name="T6" fmla="*/ 2147483647 w 93"/>
              <a:gd name="T7" fmla="*/ 0 h 242"/>
              <a:gd name="T8" fmla="*/ 0 w 93"/>
              <a:gd name="T9" fmla="*/ 2147483647 h 2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242"/>
              <a:gd name="T17" fmla="*/ 93 w 93"/>
              <a:gd name="T18" fmla="*/ 242 h 2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242">
                <a:moveTo>
                  <a:pt x="0" y="4"/>
                </a:moveTo>
                <a:lnTo>
                  <a:pt x="80" y="242"/>
                </a:lnTo>
                <a:lnTo>
                  <a:pt x="93" y="238"/>
                </a:lnTo>
                <a:lnTo>
                  <a:pt x="13" y="0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5" name="Freeform 77"/>
          <p:cNvSpPr>
            <a:spLocks/>
          </p:cNvSpPr>
          <p:nvPr/>
        </p:nvSpPr>
        <p:spPr bwMode="auto">
          <a:xfrm>
            <a:off x="3563938" y="3798888"/>
            <a:ext cx="147637" cy="384175"/>
          </a:xfrm>
          <a:custGeom>
            <a:avLst/>
            <a:gdLst>
              <a:gd name="T0" fmla="*/ 2147483647 w 93"/>
              <a:gd name="T1" fmla="*/ 0 h 242"/>
              <a:gd name="T2" fmla="*/ 0 w 93"/>
              <a:gd name="T3" fmla="*/ 2147483647 h 242"/>
              <a:gd name="T4" fmla="*/ 2147483647 w 93"/>
              <a:gd name="T5" fmla="*/ 2147483647 h 242"/>
              <a:gd name="T6" fmla="*/ 2147483647 w 93"/>
              <a:gd name="T7" fmla="*/ 2147483647 h 242"/>
              <a:gd name="T8" fmla="*/ 2147483647 w 93"/>
              <a:gd name="T9" fmla="*/ 0 h 2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242"/>
              <a:gd name="T17" fmla="*/ 93 w 93"/>
              <a:gd name="T18" fmla="*/ 242 h 2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242">
                <a:moveTo>
                  <a:pt x="80" y="0"/>
                </a:moveTo>
                <a:lnTo>
                  <a:pt x="0" y="238"/>
                </a:lnTo>
                <a:lnTo>
                  <a:pt x="13" y="242"/>
                </a:lnTo>
                <a:lnTo>
                  <a:pt x="93" y="4"/>
                </a:lnTo>
                <a:lnTo>
                  <a:pt x="8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6" name="Rectangle 78"/>
          <p:cNvSpPr>
            <a:spLocks noChangeArrowheads="1"/>
          </p:cNvSpPr>
          <p:nvPr/>
        </p:nvSpPr>
        <p:spPr bwMode="auto">
          <a:xfrm>
            <a:off x="2005013" y="3865563"/>
            <a:ext cx="127000" cy="254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7" name="Freeform 79"/>
          <p:cNvSpPr>
            <a:spLocks/>
          </p:cNvSpPr>
          <p:nvPr/>
        </p:nvSpPr>
        <p:spPr bwMode="auto">
          <a:xfrm>
            <a:off x="1995488" y="3854450"/>
            <a:ext cx="142875" cy="273050"/>
          </a:xfrm>
          <a:custGeom>
            <a:avLst/>
            <a:gdLst>
              <a:gd name="T0" fmla="*/ 0 w 90"/>
              <a:gd name="T1" fmla="*/ 0 h 172"/>
              <a:gd name="T2" fmla="*/ 0 w 90"/>
              <a:gd name="T3" fmla="*/ 2147483647 h 172"/>
              <a:gd name="T4" fmla="*/ 2147483647 w 90"/>
              <a:gd name="T5" fmla="*/ 2147483647 h 172"/>
              <a:gd name="T6" fmla="*/ 2147483647 w 90"/>
              <a:gd name="T7" fmla="*/ 0 h 172"/>
              <a:gd name="T8" fmla="*/ 0 w 90"/>
              <a:gd name="T9" fmla="*/ 0 h 172"/>
              <a:gd name="T10" fmla="*/ 2147483647 w 90"/>
              <a:gd name="T11" fmla="*/ 2147483647 h 172"/>
              <a:gd name="T12" fmla="*/ 2147483647 w 90"/>
              <a:gd name="T13" fmla="*/ 2147483647 h 172"/>
              <a:gd name="T14" fmla="*/ 2147483647 w 90"/>
              <a:gd name="T15" fmla="*/ 2147483647 h 172"/>
              <a:gd name="T16" fmla="*/ 2147483647 w 90"/>
              <a:gd name="T17" fmla="*/ 2147483647 h 172"/>
              <a:gd name="T18" fmla="*/ 2147483647 w 90"/>
              <a:gd name="T19" fmla="*/ 2147483647 h 172"/>
              <a:gd name="T20" fmla="*/ 2147483647 w 90"/>
              <a:gd name="T21" fmla="*/ 2147483647 h 172"/>
              <a:gd name="T22" fmla="*/ 2147483647 w 90"/>
              <a:gd name="T23" fmla="*/ 2147483647 h 172"/>
              <a:gd name="T24" fmla="*/ 2147483647 w 90"/>
              <a:gd name="T25" fmla="*/ 2147483647 h 172"/>
              <a:gd name="T26" fmla="*/ 2147483647 w 90"/>
              <a:gd name="T27" fmla="*/ 2147483647 h 172"/>
              <a:gd name="T28" fmla="*/ 0 w 90"/>
              <a:gd name="T29" fmla="*/ 0 h 1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0"/>
              <a:gd name="T46" fmla="*/ 0 h 172"/>
              <a:gd name="T47" fmla="*/ 90 w 90"/>
              <a:gd name="T48" fmla="*/ 172 h 17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0" h="172">
                <a:moveTo>
                  <a:pt x="0" y="0"/>
                </a:moveTo>
                <a:lnTo>
                  <a:pt x="0" y="172"/>
                </a:lnTo>
                <a:lnTo>
                  <a:pt x="90" y="172"/>
                </a:lnTo>
                <a:lnTo>
                  <a:pt x="90" y="0"/>
                </a:lnTo>
                <a:lnTo>
                  <a:pt x="0" y="0"/>
                </a:lnTo>
                <a:lnTo>
                  <a:pt x="6" y="13"/>
                </a:lnTo>
                <a:lnTo>
                  <a:pt x="84" y="13"/>
                </a:lnTo>
                <a:lnTo>
                  <a:pt x="78" y="7"/>
                </a:lnTo>
                <a:lnTo>
                  <a:pt x="78" y="165"/>
                </a:lnTo>
                <a:lnTo>
                  <a:pt x="84" y="159"/>
                </a:lnTo>
                <a:lnTo>
                  <a:pt x="6" y="159"/>
                </a:lnTo>
                <a:lnTo>
                  <a:pt x="12" y="165"/>
                </a:lnTo>
                <a:lnTo>
                  <a:pt x="12" y="7"/>
                </a:lnTo>
                <a:lnTo>
                  <a:pt x="6" y="1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8" name="Rectangle 80"/>
          <p:cNvSpPr>
            <a:spLocks noChangeArrowheads="1"/>
          </p:cNvSpPr>
          <p:nvPr/>
        </p:nvSpPr>
        <p:spPr bwMode="auto">
          <a:xfrm>
            <a:off x="1878013" y="3802063"/>
            <a:ext cx="130175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9" name="Freeform 81"/>
          <p:cNvSpPr>
            <a:spLocks/>
          </p:cNvSpPr>
          <p:nvPr/>
        </p:nvSpPr>
        <p:spPr bwMode="auto">
          <a:xfrm>
            <a:off x="1866900" y="3790950"/>
            <a:ext cx="147638" cy="400050"/>
          </a:xfrm>
          <a:custGeom>
            <a:avLst/>
            <a:gdLst>
              <a:gd name="T0" fmla="*/ 0 w 93"/>
              <a:gd name="T1" fmla="*/ 0 h 252"/>
              <a:gd name="T2" fmla="*/ 0 w 93"/>
              <a:gd name="T3" fmla="*/ 2147483647 h 252"/>
              <a:gd name="T4" fmla="*/ 2147483647 w 93"/>
              <a:gd name="T5" fmla="*/ 2147483647 h 252"/>
              <a:gd name="T6" fmla="*/ 2147483647 w 93"/>
              <a:gd name="T7" fmla="*/ 0 h 252"/>
              <a:gd name="T8" fmla="*/ 0 w 93"/>
              <a:gd name="T9" fmla="*/ 0 h 252"/>
              <a:gd name="T10" fmla="*/ 2147483647 w 93"/>
              <a:gd name="T11" fmla="*/ 2147483647 h 252"/>
              <a:gd name="T12" fmla="*/ 2147483647 w 93"/>
              <a:gd name="T13" fmla="*/ 2147483647 h 252"/>
              <a:gd name="T14" fmla="*/ 2147483647 w 93"/>
              <a:gd name="T15" fmla="*/ 2147483647 h 252"/>
              <a:gd name="T16" fmla="*/ 2147483647 w 93"/>
              <a:gd name="T17" fmla="*/ 2147483647 h 252"/>
              <a:gd name="T18" fmla="*/ 2147483647 w 93"/>
              <a:gd name="T19" fmla="*/ 2147483647 h 252"/>
              <a:gd name="T20" fmla="*/ 2147483647 w 93"/>
              <a:gd name="T21" fmla="*/ 2147483647 h 252"/>
              <a:gd name="T22" fmla="*/ 2147483647 w 93"/>
              <a:gd name="T23" fmla="*/ 2147483647 h 252"/>
              <a:gd name="T24" fmla="*/ 2147483647 w 93"/>
              <a:gd name="T25" fmla="*/ 2147483647 h 252"/>
              <a:gd name="T26" fmla="*/ 2147483647 w 93"/>
              <a:gd name="T27" fmla="*/ 2147483647 h 252"/>
              <a:gd name="T28" fmla="*/ 0 w 93"/>
              <a:gd name="T29" fmla="*/ 0 h 25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3"/>
              <a:gd name="T46" fmla="*/ 0 h 252"/>
              <a:gd name="T47" fmla="*/ 93 w 93"/>
              <a:gd name="T48" fmla="*/ 252 h 25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3" h="252">
                <a:moveTo>
                  <a:pt x="0" y="0"/>
                </a:moveTo>
                <a:lnTo>
                  <a:pt x="0" y="252"/>
                </a:lnTo>
                <a:lnTo>
                  <a:pt x="93" y="252"/>
                </a:lnTo>
                <a:lnTo>
                  <a:pt x="93" y="0"/>
                </a:lnTo>
                <a:lnTo>
                  <a:pt x="0" y="0"/>
                </a:lnTo>
                <a:lnTo>
                  <a:pt x="7" y="13"/>
                </a:lnTo>
                <a:lnTo>
                  <a:pt x="87" y="13"/>
                </a:lnTo>
                <a:lnTo>
                  <a:pt x="81" y="7"/>
                </a:lnTo>
                <a:lnTo>
                  <a:pt x="81" y="245"/>
                </a:lnTo>
                <a:lnTo>
                  <a:pt x="87" y="239"/>
                </a:lnTo>
                <a:lnTo>
                  <a:pt x="7" y="239"/>
                </a:lnTo>
                <a:lnTo>
                  <a:pt x="13" y="245"/>
                </a:lnTo>
                <a:lnTo>
                  <a:pt x="13" y="7"/>
                </a:lnTo>
                <a:lnTo>
                  <a:pt x="7" y="1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0" name="Freeform 82"/>
          <p:cNvSpPr>
            <a:spLocks/>
          </p:cNvSpPr>
          <p:nvPr/>
        </p:nvSpPr>
        <p:spPr bwMode="auto">
          <a:xfrm>
            <a:off x="1866900" y="3798888"/>
            <a:ext cx="147638" cy="384175"/>
          </a:xfrm>
          <a:custGeom>
            <a:avLst/>
            <a:gdLst>
              <a:gd name="T0" fmla="*/ 2147483647 w 93"/>
              <a:gd name="T1" fmla="*/ 2147483647 h 242"/>
              <a:gd name="T2" fmla="*/ 2147483647 w 93"/>
              <a:gd name="T3" fmla="*/ 0 h 242"/>
              <a:gd name="T4" fmla="*/ 0 w 93"/>
              <a:gd name="T5" fmla="*/ 2147483647 h 242"/>
              <a:gd name="T6" fmla="*/ 2147483647 w 93"/>
              <a:gd name="T7" fmla="*/ 2147483647 h 242"/>
              <a:gd name="T8" fmla="*/ 2147483647 w 93"/>
              <a:gd name="T9" fmla="*/ 2147483647 h 2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242"/>
              <a:gd name="T17" fmla="*/ 93 w 93"/>
              <a:gd name="T18" fmla="*/ 242 h 2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242">
                <a:moveTo>
                  <a:pt x="93" y="238"/>
                </a:moveTo>
                <a:lnTo>
                  <a:pt x="13" y="0"/>
                </a:lnTo>
                <a:lnTo>
                  <a:pt x="0" y="4"/>
                </a:lnTo>
                <a:lnTo>
                  <a:pt x="81" y="242"/>
                </a:lnTo>
                <a:lnTo>
                  <a:pt x="93" y="23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1" name="Freeform 83"/>
          <p:cNvSpPr>
            <a:spLocks/>
          </p:cNvSpPr>
          <p:nvPr/>
        </p:nvSpPr>
        <p:spPr bwMode="auto">
          <a:xfrm>
            <a:off x="1866900" y="3798888"/>
            <a:ext cx="147638" cy="384175"/>
          </a:xfrm>
          <a:custGeom>
            <a:avLst/>
            <a:gdLst>
              <a:gd name="T0" fmla="*/ 2147483647 w 93"/>
              <a:gd name="T1" fmla="*/ 2147483647 h 242"/>
              <a:gd name="T2" fmla="*/ 2147483647 w 93"/>
              <a:gd name="T3" fmla="*/ 2147483647 h 242"/>
              <a:gd name="T4" fmla="*/ 2147483647 w 93"/>
              <a:gd name="T5" fmla="*/ 0 h 242"/>
              <a:gd name="T6" fmla="*/ 0 w 93"/>
              <a:gd name="T7" fmla="*/ 2147483647 h 242"/>
              <a:gd name="T8" fmla="*/ 2147483647 w 93"/>
              <a:gd name="T9" fmla="*/ 2147483647 h 2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242"/>
              <a:gd name="T17" fmla="*/ 93 w 93"/>
              <a:gd name="T18" fmla="*/ 242 h 2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242">
                <a:moveTo>
                  <a:pt x="13" y="242"/>
                </a:moveTo>
                <a:lnTo>
                  <a:pt x="93" y="4"/>
                </a:lnTo>
                <a:lnTo>
                  <a:pt x="81" y="0"/>
                </a:lnTo>
                <a:lnTo>
                  <a:pt x="0" y="238"/>
                </a:lnTo>
                <a:lnTo>
                  <a:pt x="13" y="24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2" name="Freeform 84"/>
          <p:cNvSpPr>
            <a:spLocks/>
          </p:cNvSpPr>
          <p:nvPr/>
        </p:nvSpPr>
        <p:spPr bwMode="auto">
          <a:xfrm>
            <a:off x="2324100" y="4495800"/>
            <a:ext cx="280988" cy="231775"/>
          </a:xfrm>
          <a:custGeom>
            <a:avLst/>
            <a:gdLst>
              <a:gd name="T0" fmla="*/ 2147483647 w 177"/>
              <a:gd name="T1" fmla="*/ 2147483647 h 146"/>
              <a:gd name="T2" fmla="*/ 2147483647 w 177"/>
              <a:gd name="T3" fmla="*/ 0 h 146"/>
              <a:gd name="T4" fmla="*/ 0 w 177"/>
              <a:gd name="T5" fmla="*/ 2147483647 h 146"/>
              <a:gd name="T6" fmla="*/ 2147483647 w 177"/>
              <a:gd name="T7" fmla="*/ 2147483647 h 146"/>
              <a:gd name="T8" fmla="*/ 2147483647 w 177"/>
              <a:gd name="T9" fmla="*/ 2147483647 h 1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146"/>
              <a:gd name="T17" fmla="*/ 177 w 177"/>
              <a:gd name="T18" fmla="*/ 146 h 1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146">
                <a:moveTo>
                  <a:pt x="177" y="78"/>
                </a:moveTo>
                <a:lnTo>
                  <a:pt x="40" y="0"/>
                </a:lnTo>
                <a:lnTo>
                  <a:pt x="0" y="67"/>
                </a:lnTo>
                <a:lnTo>
                  <a:pt x="137" y="146"/>
                </a:lnTo>
                <a:lnTo>
                  <a:pt x="177" y="7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3" name="Freeform 85"/>
          <p:cNvSpPr>
            <a:spLocks/>
          </p:cNvSpPr>
          <p:nvPr/>
        </p:nvSpPr>
        <p:spPr bwMode="auto">
          <a:xfrm>
            <a:off x="2309813" y="4481513"/>
            <a:ext cx="307975" cy="258762"/>
          </a:xfrm>
          <a:custGeom>
            <a:avLst/>
            <a:gdLst>
              <a:gd name="T0" fmla="*/ 2147483647 w 194"/>
              <a:gd name="T1" fmla="*/ 2147483647 h 163"/>
              <a:gd name="T2" fmla="*/ 2147483647 w 194"/>
              <a:gd name="T3" fmla="*/ 0 h 163"/>
              <a:gd name="T4" fmla="*/ 0 w 194"/>
              <a:gd name="T5" fmla="*/ 2147483647 h 163"/>
              <a:gd name="T6" fmla="*/ 2147483647 w 194"/>
              <a:gd name="T7" fmla="*/ 2147483647 h 163"/>
              <a:gd name="T8" fmla="*/ 2147483647 w 194"/>
              <a:gd name="T9" fmla="*/ 2147483647 h 163"/>
              <a:gd name="T10" fmla="*/ 2147483647 w 194"/>
              <a:gd name="T11" fmla="*/ 2147483647 h 163"/>
              <a:gd name="T12" fmla="*/ 2147483647 w 194"/>
              <a:gd name="T13" fmla="*/ 2147483647 h 163"/>
              <a:gd name="T14" fmla="*/ 2147483647 w 194"/>
              <a:gd name="T15" fmla="*/ 2147483647 h 163"/>
              <a:gd name="T16" fmla="*/ 2147483647 w 194"/>
              <a:gd name="T17" fmla="*/ 2147483647 h 163"/>
              <a:gd name="T18" fmla="*/ 2147483647 w 194"/>
              <a:gd name="T19" fmla="*/ 2147483647 h 163"/>
              <a:gd name="T20" fmla="*/ 2147483647 w 194"/>
              <a:gd name="T21" fmla="*/ 2147483647 h 163"/>
              <a:gd name="T22" fmla="*/ 2147483647 w 194"/>
              <a:gd name="T23" fmla="*/ 2147483647 h 163"/>
              <a:gd name="T24" fmla="*/ 2147483647 w 194"/>
              <a:gd name="T25" fmla="*/ 2147483647 h 163"/>
              <a:gd name="T26" fmla="*/ 2147483647 w 194"/>
              <a:gd name="T27" fmla="*/ 2147483647 h 163"/>
              <a:gd name="T28" fmla="*/ 2147483647 w 194"/>
              <a:gd name="T29" fmla="*/ 2147483647 h 16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94"/>
              <a:gd name="T46" fmla="*/ 0 h 163"/>
              <a:gd name="T47" fmla="*/ 194 w 194"/>
              <a:gd name="T48" fmla="*/ 163 h 16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94" h="163">
                <a:moveTo>
                  <a:pt x="194" y="85"/>
                </a:moveTo>
                <a:lnTo>
                  <a:pt x="47" y="0"/>
                </a:lnTo>
                <a:lnTo>
                  <a:pt x="0" y="79"/>
                </a:lnTo>
                <a:lnTo>
                  <a:pt x="148" y="163"/>
                </a:lnTo>
                <a:lnTo>
                  <a:pt x="194" y="85"/>
                </a:lnTo>
                <a:lnTo>
                  <a:pt x="180" y="83"/>
                </a:lnTo>
                <a:lnTo>
                  <a:pt x="140" y="150"/>
                </a:lnTo>
                <a:lnTo>
                  <a:pt x="148" y="148"/>
                </a:lnTo>
                <a:lnTo>
                  <a:pt x="11" y="70"/>
                </a:lnTo>
                <a:lnTo>
                  <a:pt x="15" y="81"/>
                </a:lnTo>
                <a:lnTo>
                  <a:pt x="55" y="13"/>
                </a:lnTo>
                <a:lnTo>
                  <a:pt x="47" y="15"/>
                </a:lnTo>
                <a:lnTo>
                  <a:pt x="184" y="93"/>
                </a:lnTo>
                <a:lnTo>
                  <a:pt x="180" y="83"/>
                </a:lnTo>
                <a:lnTo>
                  <a:pt x="194" y="8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4" name="Freeform 86"/>
          <p:cNvSpPr>
            <a:spLocks/>
          </p:cNvSpPr>
          <p:nvPr/>
        </p:nvSpPr>
        <p:spPr bwMode="auto">
          <a:xfrm>
            <a:off x="2206625" y="4572000"/>
            <a:ext cx="388938" cy="295275"/>
          </a:xfrm>
          <a:custGeom>
            <a:avLst/>
            <a:gdLst>
              <a:gd name="T0" fmla="*/ 2147483647 w 245"/>
              <a:gd name="T1" fmla="*/ 2147483647 h 186"/>
              <a:gd name="T2" fmla="*/ 2147483647 w 245"/>
              <a:gd name="T3" fmla="*/ 0 h 186"/>
              <a:gd name="T4" fmla="*/ 0 w 245"/>
              <a:gd name="T5" fmla="*/ 2147483647 h 186"/>
              <a:gd name="T6" fmla="*/ 2147483647 w 245"/>
              <a:gd name="T7" fmla="*/ 2147483647 h 186"/>
              <a:gd name="T8" fmla="*/ 2147483647 w 245"/>
              <a:gd name="T9" fmla="*/ 2147483647 h 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5"/>
              <a:gd name="T16" fmla="*/ 0 h 186"/>
              <a:gd name="T17" fmla="*/ 245 w 245"/>
              <a:gd name="T18" fmla="*/ 186 h 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5" h="186">
                <a:moveTo>
                  <a:pt x="245" y="119"/>
                </a:moveTo>
                <a:lnTo>
                  <a:pt x="40" y="0"/>
                </a:lnTo>
                <a:lnTo>
                  <a:pt x="0" y="68"/>
                </a:lnTo>
                <a:lnTo>
                  <a:pt x="207" y="186"/>
                </a:lnTo>
                <a:lnTo>
                  <a:pt x="245" y="11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5" name="Freeform 87"/>
          <p:cNvSpPr>
            <a:spLocks/>
          </p:cNvSpPr>
          <p:nvPr/>
        </p:nvSpPr>
        <p:spPr bwMode="auto">
          <a:xfrm>
            <a:off x="2192338" y="4559300"/>
            <a:ext cx="415925" cy="322263"/>
          </a:xfrm>
          <a:custGeom>
            <a:avLst/>
            <a:gdLst>
              <a:gd name="T0" fmla="*/ 2147483647 w 262"/>
              <a:gd name="T1" fmla="*/ 2147483647 h 203"/>
              <a:gd name="T2" fmla="*/ 2147483647 w 262"/>
              <a:gd name="T3" fmla="*/ 0 h 203"/>
              <a:gd name="T4" fmla="*/ 0 w 262"/>
              <a:gd name="T5" fmla="*/ 2147483647 h 203"/>
              <a:gd name="T6" fmla="*/ 2147483647 w 262"/>
              <a:gd name="T7" fmla="*/ 2147483647 h 203"/>
              <a:gd name="T8" fmla="*/ 2147483647 w 262"/>
              <a:gd name="T9" fmla="*/ 2147483647 h 203"/>
              <a:gd name="T10" fmla="*/ 2147483647 w 262"/>
              <a:gd name="T11" fmla="*/ 2147483647 h 203"/>
              <a:gd name="T12" fmla="*/ 2147483647 w 262"/>
              <a:gd name="T13" fmla="*/ 2147483647 h 203"/>
              <a:gd name="T14" fmla="*/ 2147483647 w 262"/>
              <a:gd name="T15" fmla="*/ 2147483647 h 203"/>
              <a:gd name="T16" fmla="*/ 2147483647 w 262"/>
              <a:gd name="T17" fmla="*/ 2147483647 h 203"/>
              <a:gd name="T18" fmla="*/ 2147483647 w 262"/>
              <a:gd name="T19" fmla="*/ 2147483647 h 203"/>
              <a:gd name="T20" fmla="*/ 2147483647 w 262"/>
              <a:gd name="T21" fmla="*/ 2147483647 h 203"/>
              <a:gd name="T22" fmla="*/ 2147483647 w 262"/>
              <a:gd name="T23" fmla="*/ 2147483647 h 203"/>
              <a:gd name="T24" fmla="*/ 2147483647 w 262"/>
              <a:gd name="T25" fmla="*/ 2147483647 h 203"/>
              <a:gd name="T26" fmla="*/ 2147483647 w 262"/>
              <a:gd name="T27" fmla="*/ 2147483647 h 203"/>
              <a:gd name="T28" fmla="*/ 2147483647 w 262"/>
              <a:gd name="T29" fmla="*/ 2147483647 h 20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62"/>
              <a:gd name="T46" fmla="*/ 0 h 203"/>
              <a:gd name="T47" fmla="*/ 262 w 262"/>
              <a:gd name="T48" fmla="*/ 203 h 20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62" h="203">
                <a:moveTo>
                  <a:pt x="262" y="125"/>
                </a:moveTo>
                <a:lnTo>
                  <a:pt x="47" y="0"/>
                </a:lnTo>
                <a:lnTo>
                  <a:pt x="0" y="78"/>
                </a:lnTo>
                <a:lnTo>
                  <a:pt x="218" y="203"/>
                </a:lnTo>
                <a:lnTo>
                  <a:pt x="262" y="125"/>
                </a:lnTo>
                <a:lnTo>
                  <a:pt x="247" y="125"/>
                </a:lnTo>
                <a:lnTo>
                  <a:pt x="209" y="192"/>
                </a:lnTo>
                <a:lnTo>
                  <a:pt x="218" y="188"/>
                </a:lnTo>
                <a:lnTo>
                  <a:pt x="11" y="70"/>
                </a:lnTo>
                <a:lnTo>
                  <a:pt x="15" y="80"/>
                </a:lnTo>
                <a:lnTo>
                  <a:pt x="55" y="13"/>
                </a:lnTo>
                <a:lnTo>
                  <a:pt x="45" y="15"/>
                </a:lnTo>
                <a:lnTo>
                  <a:pt x="249" y="133"/>
                </a:lnTo>
                <a:lnTo>
                  <a:pt x="247" y="125"/>
                </a:lnTo>
                <a:lnTo>
                  <a:pt x="262" y="12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6" name="Freeform 88"/>
          <p:cNvSpPr>
            <a:spLocks/>
          </p:cNvSpPr>
          <p:nvPr/>
        </p:nvSpPr>
        <p:spPr bwMode="auto">
          <a:xfrm>
            <a:off x="2203450" y="4670425"/>
            <a:ext cx="395288" cy="100013"/>
          </a:xfrm>
          <a:custGeom>
            <a:avLst/>
            <a:gdLst>
              <a:gd name="T0" fmla="*/ 2147483647 w 249"/>
              <a:gd name="T1" fmla="*/ 2147483647 h 63"/>
              <a:gd name="T2" fmla="*/ 2147483647 w 249"/>
              <a:gd name="T3" fmla="*/ 0 h 63"/>
              <a:gd name="T4" fmla="*/ 0 w 249"/>
              <a:gd name="T5" fmla="*/ 2147483647 h 63"/>
              <a:gd name="T6" fmla="*/ 2147483647 w 249"/>
              <a:gd name="T7" fmla="*/ 2147483647 h 63"/>
              <a:gd name="T8" fmla="*/ 2147483647 w 249"/>
              <a:gd name="T9" fmla="*/ 2147483647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"/>
              <a:gd name="T16" fmla="*/ 0 h 63"/>
              <a:gd name="T17" fmla="*/ 249 w 249"/>
              <a:gd name="T18" fmla="*/ 63 h 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" h="63">
                <a:moveTo>
                  <a:pt x="249" y="50"/>
                </a:moveTo>
                <a:lnTo>
                  <a:pt x="4" y="0"/>
                </a:lnTo>
                <a:lnTo>
                  <a:pt x="0" y="12"/>
                </a:lnTo>
                <a:lnTo>
                  <a:pt x="245" y="63"/>
                </a:lnTo>
                <a:lnTo>
                  <a:pt x="249" y="5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7" name="Freeform 89"/>
          <p:cNvSpPr>
            <a:spLocks/>
          </p:cNvSpPr>
          <p:nvPr/>
        </p:nvSpPr>
        <p:spPr bwMode="auto">
          <a:xfrm>
            <a:off x="2263775" y="4565650"/>
            <a:ext cx="277813" cy="307975"/>
          </a:xfrm>
          <a:custGeom>
            <a:avLst/>
            <a:gdLst>
              <a:gd name="T0" fmla="*/ 2147483647 w 175"/>
              <a:gd name="T1" fmla="*/ 2147483647 h 194"/>
              <a:gd name="T2" fmla="*/ 2147483647 w 175"/>
              <a:gd name="T3" fmla="*/ 0 h 194"/>
              <a:gd name="T4" fmla="*/ 0 w 175"/>
              <a:gd name="T5" fmla="*/ 2147483647 h 194"/>
              <a:gd name="T6" fmla="*/ 2147483647 w 175"/>
              <a:gd name="T7" fmla="*/ 2147483647 h 194"/>
              <a:gd name="T8" fmla="*/ 2147483647 w 175"/>
              <a:gd name="T9" fmla="*/ 2147483647 h 1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"/>
              <a:gd name="T16" fmla="*/ 0 h 194"/>
              <a:gd name="T17" fmla="*/ 175 w 175"/>
              <a:gd name="T18" fmla="*/ 194 h 1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" h="194">
                <a:moveTo>
                  <a:pt x="175" y="186"/>
                </a:moveTo>
                <a:lnTo>
                  <a:pt x="8" y="0"/>
                </a:lnTo>
                <a:lnTo>
                  <a:pt x="0" y="9"/>
                </a:lnTo>
                <a:lnTo>
                  <a:pt x="166" y="194"/>
                </a:lnTo>
                <a:lnTo>
                  <a:pt x="175" y="18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8" name="Freeform 90"/>
          <p:cNvSpPr>
            <a:spLocks/>
          </p:cNvSpPr>
          <p:nvPr/>
        </p:nvSpPr>
        <p:spPr bwMode="auto">
          <a:xfrm>
            <a:off x="3024188" y="4471988"/>
            <a:ext cx="280987" cy="234950"/>
          </a:xfrm>
          <a:custGeom>
            <a:avLst/>
            <a:gdLst>
              <a:gd name="T0" fmla="*/ 2147483647 w 177"/>
              <a:gd name="T1" fmla="*/ 0 h 148"/>
              <a:gd name="T2" fmla="*/ 0 w 177"/>
              <a:gd name="T3" fmla="*/ 2147483647 h 148"/>
              <a:gd name="T4" fmla="*/ 2147483647 w 177"/>
              <a:gd name="T5" fmla="*/ 2147483647 h 148"/>
              <a:gd name="T6" fmla="*/ 2147483647 w 177"/>
              <a:gd name="T7" fmla="*/ 2147483647 h 148"/>
              <a:gd name="T8" fmla="*/ 2147483647 w 177"/>
              <a:gd name="T9" fmla="*/ 0 h 1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148"/>
              <a:gd name="T17" fmla="*/ 177 w 177"/>
              <a:gd name="T18" fmla="*/ 148 h 1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148">
                <a:moveTo>
                  <a:pt x="137" y="0"/>
                </a:moveTo>
                <a:lnTo>
                  <a:pt x="0" y="80"/>
                </a:lnTo>
                <a:lnTo>
                  <a:pt x="40" y="148"/>
                </a:lnTo>
                <a:lnTo>
                  <a:pt x="177" y="70"/>
                </a:lnTo>
                <a:lnTo>
                  <a:pt x="13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9" name="Freeform 91"/>
          <p:cNvSpPr>
            <a:spLocks/>
          </p:cNvSpPr>
          <p:nvPr/>
        </p:nvSpPr>
        <p:spPr bwMode="auto">
          <a:xfrm>
            <a:off x="3009900" y="4459288"/>
            <a:ext cx="309563" cy="260350"/>
          </a:xfrm>
          <a:custGeom>
            <a:avLst/>
            <a:gdLst>
              <a:gd name="T0" fmla="*/ 2147483647 w 195"/>
              <a:gd name="T1" fmla="*/ 0 h 164"/>
              <a:gd name="T2" fmla="*/ 0 w 195"/>
              <a:gd name="T3" fmla="*/ 2147483647 h 164"/>
              <a:gd name="T4" fmla="*/ 2147483647 w 195"/>
              <a:gd name="T5" fmla="*/ 2147483647 h 164"/>
              <a:gd name="T6" fmla="*/ 2147483647 w 195"/>
              <a:gd name="T7" fmla="*/ 2147483647 h 164"/>
              <a:gd name="T8" fmla="*/ 2147483647 w 195"/>
              <a:gd name="T9" fmla="*/ 0 h 164"/>
              <a:gd name="T10" fmla="*/ 2147483647 w 195"/>
              <a:gd name="T11" fmla="*/ 2147483647 h 164"/>
              <a:gd name="T12" fmla="*/ 2147483647 w 195"/>
              <a:gd name="T13" fmla="*/ 2147483647 h 164"/>
              <a:gd name="T14" fmla="*/ 2147483647 w 195"/>
              <a:gd name="T15" fmla="*/ 2147483647 h 164"/>
              <a:gd name="T16" fmla="*/ 2147483647 w 195"/>
              <a:gd name="T17" fmla="*/ 2147483647 h 164"/>
              <a:gd name="T18" fmla="*/ 2147483647 w 195"/>
              <a:gd name="T19" fmla="*/ 2147483647 h 164"/>
              <a:gd name="T20" fmla="*/ 2147483647 w 195"/>
              <a:gd name="T21" fmla="*/ 2147483647 h 164"/>
              <a:gd name="T22" fmla="*/ 2147483647 w 195"/>
              <a:gd name="T23" fmla="*/ 2147483647 h 164"/>
              <a:gd name="T24" fmla="*/ 2147483647 w 195"/>
              <a:gd name="T25" fmla="*/ 2147483647 h 164"/>
              <a:gd name="T26" fmla="*/ 2147483647 w 195"/>
              <a:gd name="T27" fmla="*/ 2147483647 h 164"/>
              <a:gd name="T28" fmla="*/ 2147483647 w 195"/>
              <a:gd name="T29" fmla="*/ 0 h 16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95"/>
              <a:gd name="T46" fmla="*/ 0 h 164"/>
              <a:gd name="T47" fmla="*/ 195 w 195"/>
              <a:gd name="T48" fmla="*/ 164 h 16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95" h="164">
                <a:moveTo>
                  <a:pt x="148" y="0"/>
                </a:moveTo>
                <a:lnTo>
                  <a:pt x="0" y="86"/>
                </a:lnTo>
                <a:lnTo>
                  <a:pt x="47" y="164"/>
                </a:lnTo>
                <a:lnTo>
                  <a:pt x="195" y="80"/>
                </a:lnTo>
                <a:lnTo>
                  <a:pt x="148" y="0"/>
                </a:lnTo>
                <a:lnTo>
                  <a:pt x="140" y="10"/>
                </a:lnTo>
                <a:lnTo>
                  <a:pt x="180" y="80"/>
                </a:lnTo>
                <a:lnTo>
                  <a:pt x="184" y="71"/>
                </a:lnTo>
                <a:lnTo>
                  <a:pt x="47" y="150"/>
                </a:lnTo>
                <a:lnTo>
                  <a:pt x="55" y="152"/>
                </a:lnTo>
                <a:lnTo>
                  <a:pt x="15" y="84"/>
                </a:lnTo>
                <a:lnTo>
                  <a:pt x="13" y="95"/>
                </a:lnTo>
                <a:lnTo>
                  <a:pt x="150" y="14"/>
                </a:lnTo>
                <a:lnTo>
                  <a:pt x="140" y="10"/>
                </a:lnTo>
                <a:lnTo>
                  <a:pt x="14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0" name="Freeform 92"/>
          <p:cNvSpPr>
            <a:spLocks/>
          </p:cNvSpPr>
          <p:nvPr/>
        </p:nvSpPr>
        <p:spPr bwMode="auto">
          <a:xfrm>
            <a:off x="3030538" y="4549775"/>
            <a:ext cx="392112" cy="298450"/>
          </a:xfrm>
          <a:custGeom>
            <a:avLst/>
            <a:gdLst>
              <a:gd name="T0" fmla="*/ 2147483647 w 247"/>
              <a:gd name="T1" fmla="*/ 0 h 188"/>
              <a:gd name="T2" fmla="*/ 0 w 247"/>
              <a:gd name="T3" fmla="*/ 2147483647 h 188"/>
              <a:gd name="T4" fmla="*/ 2147483647 w 247"/>
              <a:gd name="T5" fmla="*/ 2147483647 h 188"/>
              <a:gd name="T6" fmla="*/ 2147483647 w 247"/>
              <a:gd name="T7" fmla="*/ 2147483647 h 188"/>
              <a:gd name="T8" fmla="*/ 2147483647 w 247"/>
              <a:gd name="T9" fmla="*/ 0 h 1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7"/>
              <a:gd name="T16" fmla="*/ 0 h 188"/>
              <a:gd name="T17" fmla="*/ 247 w 247"/>
              <a:gd name="T18" fmla="*/ 188 h 1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7" h="188">
                <a:moveTo>
                  <a:pt x="207" y="0"/>
                </a:moveTo>
                <a:lnTo>
                  <a:pt x="0" y="118"/>
                </a:lnTo>
                <a:lnTo>
                  <a:pt x="40" y="188"/>
                </a:lnTo>
                <a:lnTo>
                  <a:pt x="247" y="69"/>
                </a:lnTo>
                <a:lnTo>
                  <a:pt x="20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1" name="Freeform 93"/>
          <p:cNvSpPr>
            <a:spLocks/>
          </p:cNvSpPr>
          <p:nvPr/>
        </p:nvSpPr>
        <p:spPr bwMode="auto">
          <a:xfrm>
            <a:off x="3017838" y="4535488"/>
            <a:ext cx="419100" cy="325437"/>
          </a:xfrm>
          <a:custGeom>
            <a:avLst/>
            <a:gdLst>
              <a:gd name="T0" fmla="*/ 2147483647 w 264"/>
              <a:gd name="T1" fmla="*/ 0 h 205"/>
              <a:gd name="T2" fmla="*/ 0 w 264"/>
              <a:gd name="T3" fmla="*/ 2147483647 h 205"/>
              <a:gd name="T4" fmla="*/ 2147483647 w 264"/>
              <a:gd name="T5" fmla="*/ 2147483647 h 205"/>
              <a:gd name="T6" fmla="*/ 2147483647 w 264"/>
              <a:gd name="T7" fmla="*/ 2147483647 h 205"/>
              <a:gd name="T8" fmla="*/ 2147483647 w 264"/>
              <a:gd name="T9" fmla="*/ 0 h 205"/>
              <a:gd name="T10" fmla="*/ 2147483647 w 264"/>
              <a:gd name="T11" fmla="*/ 2147483647 h 205"/>
              <a:gd name="T12" fmla="*/ 2147483647 w 264"/>
              <a:gd name="T13" fmla="*/ 2147483647 h 205"/>
              <a:gd name="T14" fmla="*/ 2147483647 w 264"/>
              <a:gd name="T15" fmla="*/ 2147483647 h 205"/>
              <a:gd name="T16" fmla="*/ 2147483647 w 264"/>
              <a:gd name="T17" fmla="*/ 2147483647 h 205"/>
              <a:gd name="T18" fmla="*/ 2147483647 w 264"/>
              <a:gd name="T19" fmla="*/ 2147483647 h 205"/>
              <a:gd name="T20" fmla="*/ 2147483647 w 264"/>
              <a:gd name="T21" fmla="*/ 2147483647 h 205"/>
              <a:gd name="T22" fmla="*/ 2147483647 w 264"/>
              <a:gd name="T23" fmla="*/ 2147483647 h 205"/>
              <a:gd name="T24" fmla="*/ 2147483647 w 264"/>
              <a:gd name="T25" fmla="*/ 2147483647 h 205"/>
              <a:gd name="T26" fmla="*/ 2147483647 w 264"/>
              <a:gd name="T27" fmla="*/ 2147483647 h 205"/>
              <a:gd name="T28" fmla="*/ 2147483647 w 264"/>
              <a:gd name="T29" fmla="*/ 0 h 20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64"/>
              <a:gd name="T46" fmla="*/ 0 h 205"/>
              <a:gd name="T47" fmla="*/ 264 w 264"/>
              <a:gd name="T48" fmla="*/ 205 h 20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64" h="205">
                <a:moveTo>
                  <a:pt x="217" y="0"/>
                </a:moveTo>
                <a:lnTo>
                  <a:pt x="0" y="125"/>
                </a:lnTo>
                <a:lnTo>
                  <a:pt x="46" y="205"/>
                </a:lnTo>
                <a:lnTo>
                  <a:pt x="264" y="80"/>
                </a:lnTo>
                <a:lnTo>
                  <a:pt x="217" y="0"/>
                </a:lnTo>
                <a:lnTo>
                  <a:pt x="209" y="11"/>
                </a:lnTo>
                <a:lnTo>
                  <a:pt x="249" y="80"/>
                </a:lnTo>
                <a:lnTo>
                  <a:pt x="253" y="72"/>
                </a:lnTo>
                <a:lnTo>
                  <a:pt x="46" y="190"/>
                </a:lnTo>
                <a:lnTo>
                  <a:pt x="55" y="194"/>
                </a:lnTo>
                <a:lnTo>
                  <a:pt x="14" y="125"/>
                </a:lnTo>
                <a:lnTo>
                  <a:pt x="10" y="133"/>
                </a:lnTo>
                <a:lnTo>
                  <a:pt x="217" y="15"/>
                </a:lnTo>
                <a:lnTo>
                  <a:pt x="209" y="11"/>
                </a:lnTo>
                <a:lnTo>
                  <a:pt x="21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2" name="Freeform 94"/>
          <p:cNvSpPr>
            <a:spLocks/>
          </p:cNvSpPr>
          <p:nvPr/>
        </p:nvSpPr>
        <p:spPr bwMode="auto">
          <a:xfrm>
            <a:off x="3087688" y="4541838"/>
            <a:ext cx="277812" cy="312737"/>
          </a:xfrm>
          <a:custGeom>
            <a:avLst/>
            <a:gdLst>
              <a:gd name="T0" fmla="*/ 2147483647 w 175"/>
              <a:gd name="T1" fmla="*/ 0 h 197"/>
              <a:gd name="T2" fmla="*/ 0 w 175"/>
              <a:gd name="T3" fmla="*/ 2147483647 h 197"/>
              <a:gd name="T4" fmla="*/ 2147483647 w 175"/>
              <a:gd name="T5" fmla="*/ 2147483647 h 197"/>
              <a:gd name="T6" fmla="*/ 2147483647 w 175"/>
              <a:gd name="T7" fmla="*/ 2147483647 h 197"/>
              <a:gd name="T8" fmla="*/ 2147483647 w 175"/>
              <a:gd name="T9" fmla="*/ 0 h 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"/>
              <a:gd name="T16" fmla="*/ 0 h 197"/>
              <a:gd name="T17" fmla="*/ 175 w 175"/>
              <a:gd name="T18" fmla="*/ 197 h 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" h="197">
                <a:moveTo>
                  <a:pt x="167" y="0"/>
                </a:moveTo>
                <a:lnTo>
                  <a:pt x="0" y="188"/>
                </a:lnTo>
                <a:lnTo>
                  <a:pt x="8" y="197"/>
                </a:lnTo>
                <a:lnTo>
                  <a:pt x="175" y="9"/>
                </a:lnTo>
                <a:lnTo>
                  <a:pt x="16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3" name="Freeform 95"/>
          <p:cNvSpPr>
            <a:spLocks/>
          </p:cNvSpPr>
          <p:nvPr/>
        </p:nvSpPr>
        <p:spPr bwMode="auto">
          <a:xfrm>
            <a:off x="3027363" y="4649788"/>
            <a:ext cx="398462" cy="96837"/>
          </a:xfrm>
          <a:custGeom>
            <a:avLst/>
            <a:gdLst>
              <a:gd name="T0" fmla="*/ 2147483647 w 251"/>
              <a:gd name="T1" fmla="*/ 0 h 61"/>
              <a:gd name="T2" fmla="*/ 0 w 251"/>
              <a:gd name="T3" fmla="*/ 2147483647 h 61"/>
              <a:gd name="T4" fmla="*/ 2147483647 w 251"/>
              <a:gd name="T5" fmla="*/ 2147483647 h 61"/>
              <a:gd name="T6" fmla="*/ 2147483647 w 251"/>
              <a:gd name="T7" fmla="*/ 2147483647 h 61"/>
              <a:gd name="T8" fmla="*/ 2147483647 w 251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1"/>
              <a:gd name="T16" fmla="*/ 0 h 61"/>
              <a:gd name="T17" fmla="*/ 251 w 251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1" h="61">
                <a:moveTo>
                  <a:pt x="247" y="0"/>
                </a:moveTo>
                <a:lnTo>
                  <a:pt x="0" y="49"/>
                </a:lnTo>
                <a:lnTo>
                  <a:pt x="4" y="61"/>
                </a:lnTo>
                <a:lnTo>
                  <a:pt x="251" y="13"/>
                </a:lnTo>
                <a:lnTo>
                  <a:pt x="24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4" name="Freeform 96"/>
          <p:cNvSpPr>
            <a:spLocks/>
          </p:cNvSpPr>
          <p:nvPr/>
        </p:nvSpPr>
        <p:spPr bwMode="auto">
          <a:xfrm>
            <a:off x="2319338" y="3259138"/>
            <a:ext cx="279400" cy="233362"/>
          </a:xfrm>
          <a:custGeom>
            <a:avLst/>
            <a:gdLst>
              <a:gd name="T0" fmla="*/ 2147483647 w 176"/>
              <a:gd name="T1" fmla="*/ 2147483647 h 147"/>
              <a:gd name="T2" fmla="*/ 2147483647 w 176"/>
              <a:gd name="T3" fmla="*/ 2147483647 h 147"/>
              <a:gd name="T4" fmla="*/ 2147483647 w 176"/>
              <a:gd name="T5" fmla="*/ 0 h 147"/>
              <a:gd name="T6" fmla="*/ 0 w 176"/>
              <a:gd name="T7" fmla="*/ 2147483647 h 147"/>
              <a:gd name="T8" fmla="*/ 2147483647 w 17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147"/>
              <a:gd name="T17" fmla="*/ 176 w 17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147">
                <a:moveTo>
                  <a:pt x="38" y="147"/>
                </a:moveTo>
                <a:lnTo>
                  <a:pt x="176" y="67"/>
                </a:lnTo>
                <a:lnTo>
                  <a:pt x="138" y="0"/>
                </a:lnTo>
                <a:lnTo>
                  <a:pt x="0" y="78"/>
                </a:lnTo>
                <a:lnTo>
                  <a:pt x="38" y="14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5" name="Freeform 97"/>
          <p:cNvSpPr>
            <a:spLocks/>
          </p:cNvSpPr>
          <p:nvPr/>
        </p:nvSpPr>
        <p:spPr bwMode="auto">
          <a:xfrm>
            <a:off x="2306638" y="3244850"/>
            <a:ext cx="304800" cy="261938"/>
          </a:xfrm>
          <a:custGeom>
            <a:avLst/>
            <a:gdLst>
              <a:gd name="T0" fmla="*/ 2147483647 w 192"/>
              <a:gd name="T1" fmla="*/ 2147483647 h 165"/>
              <a:gd name="T2" fmla="*/ 2147483647 w 192"/>
              <a:gd name="T3" fmla="*/ 2147483647 h 165"/>
              <a:gd name="T4" fmla="*/ 2147483647 w 192"/>
              <a:gd name="T5" fmla="*/ 0 h 165"/>
              <a:gd name="T6" fmla="*/ 0 w 192"/>
              <a:gd name="T7" fmla="*/ 2147483647 h 165"/>
              <a:gd name="T8" fmla="*/ 2147483647 w 192"/>
              <a:gd name="T9" fmla="*/ 2147483647 h 165"/>
              <a:gd name="T10" fmla="*/ 2147483647 w 192"/>
              <a:gd name="T11" fmla="*/ 2147483647 h 165"/>
              <a:gd name="T12" fmla="*/ 2147483647 w 192"/>
              <a:gd name="T13" fmla="*/ 2147483647 h 165"/>
              <a:gd name="T14" fmla="*/ 2147483647 w 192"/>
              <a:gd name="T15" fmla="*/ 2147483647 h 165"/>
              <a:gd name="T16" fmla="*/ 2147483647 w 192"/>
              <a:gd name="T17" fmla="*/ 2147483647 h 165"/>
              <a:gd name="T18" fmla="*/ 2147483647 w 192"/>
              <a:gd name="T19" fmla="*/ 2147483647 h 165"/>
              <a:gd name="T20" fmla="*/ 2147483647 w 192"/>
              <a:gd name="T21" fmla="*/ 2147483647 h 165"/>
              <a:gd name="T22" fmla="*/ 2147483647 w 192"/>
              <a:gd name="T23" fmla="*/ 2147483647 h 165"/>
              <a:gd name="T24" fmla="*/ 2147483647 w 192"/>
              <a:gd name="T25" fmla="*/ 2147483647 h 165"/>
              <a:gd name="T26" fmla="*/ 2147483647 w 192"/>
              <a:gd name="T27" fmla="*/ 2147483647 h 165"/>
              <a:gd name="T28" fmla="*/ 2147483647 w 192"/>
              <a:gd name="T29" fmla="*/ 2147483647 h 16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92"/>
              <a:gd name="T46" fmla="*/ 0 h 165"/>
              <a:gd name="T47" fmla="*/ 192 w 192"/>
              <a:gd name="T48" fmla="*/ 165 h 16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92" h="165">
                <a:moveTo>
                  <a:pt x="44" y="165"/>
                </a:moveTo>
                <a:lnTo>
                  <a:pt x="192" y="78"/>
                </a:lnTo>
                <a:lnTo>
                  <a:pt x="148" y="0"/>
                </a:lnTo>
                <a:lnTo>
                  <a:pt x="0" y="85"/>
                </a:lnTo>
                <a:lnTo>
                  <a:pt x="44" y="165"/>
                </a:lnTo>
                <a:lnTo>
                  <a:pt x="53" y="154"/>
                </a:lnTo>
                <a:lnTo>
                  <a:pt x="15" y="85"/>
                </a:lnTo>
                <a:lnTo>
                  <a:pt x="11" y="93"/>
                </a:lnTo>
                <a:lnTo>
                  <a:pt x="148" y="15"/>
                </a:lnTo>
                <a:lnTo>
                  <a:pt x="139" y="11"/>
                </a:lnTo>
                <a:lnTo>
                  <a:pt x="177" y="78"/>
                </a:lnTo>
                <a:lnTo>
                  <a:pt x="180" y="70"/>
                </a:lnTo>
                <a:lnTo>
                  <a:pt x="42" y="150"/>
                </a:lnTo>
                <a:lnTo>
                  <a:pt x="53" y="154"/>
                </a:lnTo>
                <a:lnTo>
                  <a:pt x="44" y="16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6" name="Freeform 98"/>
          <p:cNvSpPr>
            <a:spLocks/>
          </p:cNvSpPr>
          <p:nvPr/>
        </p:nvSpPr>
        <p:spPr bwMode="auto">
          <a:xfrm>
            <a:off x="2203450" y="3117850"/>
            <a:ext cx="388938" cy="298450"/>
          </a:xfrm>
          <a:custGeom>
            <a:avLst/>
            <a:gdLst>
              <a:gd name="T0" fmla="*/ 2147483647 w 245"/>
              <a:gd name="T1" fmla="*/ 2147483647 h 188"/>
              <a:gd name="T2" fmla="*/ 2147483647 w 245"/>
              <a:gd name="T3" fmla="*/ 2147483647 h 188"/>
              <a:gd name="T4" fmla="*/ 2147483647 w 245"/>
              <a:gd name="T5" fmla="*/ 0 h 188"/>
              <a:gd name="T6" fmla="*/ 0 w 245"/>
              <a:gd name="T7" fmla="*/ 2147483647 h 188"/>
              <a:gd name="T8" fmla="*/ 2147483647 w 245"/>
              <a:gd name="T9" fmla="*/ 2147483647 h 1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5"/>
              <a:gd name="T16" fmla="*/ 0 h 188"/>
              <a:gd name="T17" fmla="*/ 245 w 245"/>
              <a:gd name="T18" fmla="*/ 188 h 1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5" h="188">
                <a:moveTo>
                  <a:pt x="38" y="188"/>
                </a:moveTo>
                <a:lnTo>
                  <a:pt x="245" y="70"/>
                </a:lnTo>
                <a:lnTo>
                  <a:pt x="204" y="0"/>
                </a:lnTo>
                <a:lnTo>
                  <a:pt x="0" y="118"/>
                </a:lnTo>
                <a:lnTo>
                  <a:pt x="38" y="18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7" name="Freeform 99"/>
          <p:cNvSpPr>
            <a:spLocks/>
          </p:cNvSpPr>
          <p:nvPr/>
        </p:nvSpPr>
        <p:spPr bwMode="auto">
          <a:xfrm>
            <a:off x="2189163" y="3103563"/>
            <a:ext cx="415925" cy="325437"/>
          </a:xfrm>
          <a:custGeom>
            <a:avLst/>
            <a:gdLst>
              <a:gd name="T0" fmla="*/ 2147483647 w 262"/>
              <a:gd name="T1" fmla="*/ 2147483647 h 205"/>
              <a:gd name="T2" fmla="*/ 2147483647 w 262"/>
              <a:gd name="T3" fmla="*/ 2147483647 h 205"/>
              <a:gd name="T4" fmla="*/ 2147483647 w 262"/>
              <a:gd name="T5" fmla="*/ 0 h 205"/>
              <a:gd name="T6" fmla="*/ 0 w 262"/>
              <a:gd name="T7" fmla="*/ 2147483647 h 205"/>
              <a:gd name="T8" fmla="*/ 2147483647 w 262"/>
              <a:gd name="T9" fmla="*/ 2147483647 h 205"/>
              <a:gd name="T10" fmla="*/ 2147483647 w 262"/>
              <a:gd name="T11" fmla="*/ 2147483647 h 205"/>
              <a:gd name="T12" fmla="*/ 2147483647 w 262"/>
              <a:gd name="T13" fmla="*/ 2147483647 h 205"/>
              <a:gd name="T14" fmla="*/ 2147483647 w 262"/>
              <a:gd name="T15" fmla="*/ 2147483647 h 205"/>
              <a:gd name="T16" fmla="*/ 2147483647 w 262"/>
              <a:gd name="T17" fmla="*/ 2147483647 h 205"/>
              <a:gd name="T18" fmla="*/ 2147483647 w 262"/>
              <a:gd name="T19" fmla="*/ 2147483647 h 205"/>
              <a:gd name="T20" fmla="*/ 2147483647 w 262"/>
              <a:gd name="T21" fmla="*/ 2147483647 h 205"/>
              <a:gd name="T22" fmla="*/ 2147483647 w 262"/>
              <a:gd name="T23" fmla="*/ 2147483647 h 205"/>
              <a:gd name="T24" fmla="*/ 2147483647 w 262"/>
              <a:gd name="T25" fmla="*/ 2147483647 h 205"/>
              <a:gd name="T26" fmla="*/ 2147483647 w 262"/>
              <a:gd name="T27" fmla="*/ 2147483647 h 205"/>
              <a:gd name="T28" fmla="*/ 2147483647 w 262"/>
              <a:gd name="T29" fmla="*/ 2147483647 h 20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62"/>
              <a:gd name="T46" fmla="*/ 0 h 205"/>
              <a:gd name="T47" fmla="*/ 262 w 262"/>
              <a:gd name="T48" fmla="*/ 205 h 20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62" h="205">
                <a:moveTo>
                  <a:pt x="44" y="205"/>
                </a:moveTo>
                <a:lnTo>
                  <a:pt x="262" y="81"/>
                </a:lnTo>
                <a:lnTo>
                  <a:pt x="216" y="0"/>
                </a:lnTo>
                <a:lnTo>
                  <a:pt x="0" y="125"/>
                </a:lnTo>
                <a:lnTo>
                  <a:pt x="44" y="205"/>
                </a:lnTo>
                <a:lnTo>
                  <a:pt x="53" y="195"/>
                </a:lnTo>
                <a:lnTo>
                  <a:pt x="15" y="125"/>
                </a:lnTo>
                <a:lnTo>
                  <a:pt x="13" y="133"/>
                </a:lnTo>
                <a:lnTo>
                  <a:pt x="218" y="15"/>
                </a:lnTo>
                <a:lnTo>
                  <a:pt x="207" y="11"/>
                </a:lnTo>
                <a:lnTo>
                  <a:pt x="247" y="81"/>
                </a:lnTo>
                <a:lnTo>
                  <a:pt x="251" y="72"/>
                </a:lnTo>
                <a:lnTo>
                  <a:pt x="44" y="190"/>
                </a:lnTo>
                <a:lnTo>
                  <a:pt x="53" y="195"/>
                </a:lnTo>
                <a:lnTo>
                  <a:pt x="44" y="20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8" name="Freeform 100"/>
          <p:cNvSpPr>
            <a:spLocks/>
          </p:cNvSpPr>
          <p:nvPr/>
        </p:nvSpPr>
        <p:spPr bwMode="auto">
          <a:xfrm>
            <a:off x="2255838" y="3111500"/>
            <a:ext cx="279400" cy="311150"/>
          </a:xfrm>
          <a:custGeom>
            <a:avLst/>
            <a:gdLst>
              <a:gd name="T0" fmla="*/ 2147483647 w 176"/>
              <a:gd name="T1" fmla="*/ 2147483647 h 196"/>
              <a:gd name="T2" fmla="*/ 2147483647 w 176"/>
              <a:gd name="T3" fmla="*/ 2147483647 h 196"/>
              <a:gd name="T4" fmla="*/ 2147483647 w 176"/>
              <a:gd name="T5" fmla="*/ 0 h 196"/>
              <a:gd name="T6" fmla="*/ 0 w 176"/>
              <a:gd name="T7" fmla="*/ 2147483647 h 196"/>
              <a:gd name="T8" fmla="*/ 2147483647 w 176"/>
              <a:gd name="T9" fmla="*/ 2147483647 h 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196"/>
              <a:gd name="T17" fmla="*/ 176 w 176"/>
              <a:gd name="T18" fmla="*/ 196 h 1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196">
                <a:moveTo>
                  <a:pt x="9" y="196"/>
                </a:moveTo>
                <a:lnTo>
                  <a:pt x="176" y="8"/>
                </a:lnTo>
                <a:lnTo>
                  <a:pt x="167" y="0"/>
                </a:lnTo>
                <a:lnTo>
                  <a:pt x="0" y="188"/>
                </a:lnTo>
                <a:lnTo>
                  <a:pt x="9" y="1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9" name="Freeform 101"/>
          <p:cNvSpPr>
            <a:spLocks/>
          </p:cNvSpPr>
          <p:nvPr/>
        </p:nvSpPr>
        <p:spPr bwMode="auto">
          <a:xfrm>
            <a:off x="2198688" y="3217863"/>
            <a:ext cx="396875" cy="96837"/>
          </a:xfrm>
          <a:custGeom>
            <a:avLst/>
            <a:gdLst>
              <a:gd name="T0" fmla="*/ 2147483647 w 250"/>
              <a:gd name="T1" fmla="*/ 2147483647 h 61"/>
              <a:gd name="T2" fmla="*/ 2147483647 w 250"/>
              <a:gd name="T3" fmla="*/ 2147483647 h 61"/>
              <a:gd name="T4" fmla="*/ 2147483647 w 250"/>
              <a:gd name="T5" fmla="*/ 0 h 61"/>
              <a:gd name="T6" fmla="*/ 0 w 250"/>
              <a:gd name="T7" fmla="*/ 2147483647 h 61"/>
              <a:gd name="T8" fmla="*/ 2147483647 w 250"/>
              <a:gd name="T9" fmla="*/ 214748364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0"/>
              <a:gd name="T16" fmla="*/ 0 h 61"/>
              <a:gd name="T17" fmla="*/ 250 w 250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0" h="61">
                <a:moveTo>
                  <a:pt x="5" y="61"/>
                </a:moveTo>
                <a:lnTo>
                  <a:pt x="250" y="13"/>
                </a:lnTo>
                <a:lnTo>
                  <a:pt x="245" y="0"/>
                </a:lnTo>
                <a:lnTo>
                  <a:pt x="0" y="49"/>
                </a:lnTo>
                <a:lnTo>
                  <a:pt x="5" y="6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0" name="Freeform 102"/>
          <p:cNvSpPr>
            <a:spLocks/>
          </p:cNvSpPr>
          <p:nvPr/>
        </p:nvSpPr>
        <p:spPr bwMode="auto">
          <a:xfrm>
            <a:off x="3017838" y="3262313"/>
            <a:ext cx="311150" cy="287337"/>
          </a:xfrm>
          <a:custGeom>
            <a:avLst/>
            <a:gdLst>
              <a:gd name="T0" fmla="*/ 2147483647 w 196"/>
              <a:gd name="T1" fmla="*/ 0 h 181"/>
              <a:gd name="T2" fmla="*/ 0 w 196"/>
              <a:gd name="T3" fmla="*/ 2147483647 h 181"/>
              <a:gd name="T4" fmla="*/ 2147483647 w 196"/>
              <a:gd name="T5" fmla="*/ 2147483647 h 181"/>
              <a:gd name="T6" fmla="*/ 2147483647 w 196"/>
              <a:gd name="T7" fmla="*/ 2147483647 h 181"/>
              <a:gd name="T8" fmla="*/ 2147483647 w 196"/>
              <a:gd name="T9" fmla="*/ 0 h 1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6"/>
              <a:gd name="T16" fmla="*/ 0 h 181"/>
              <a:gd name="T17" fmla="*/ 196 w 196"/>
              <a:gd name="T18" fmla="*/ 181 h 1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6" h="181">
                <a:moveTo>
                  <a:pt x="59" y="0"/>
                </a:moveTo>
                <a:lnTo>
                  <a:pt x="0" y="103"/>
                </a:lnTo>
                <a:lnTo>
                  <a:pt x="135" y="181"/>
                </a:lnTo>
                <a:lnTo>
                  <a:pt x="196" y="78"/>
                </a:lnTo>
                <a:lnTo>
                  <a:pt x="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" name="Freeform 103"/>
          <p:cNvSpPr>
            <a:spLocks/>
          </p:cNvSpPr>
          <p:nvPr/>
        </p:nvSpPr>
        <p:spPr bwMode="auto">
          <a:xfrm>
            <a:off x="3003550" y="3248025"/>
            <a:ext cx="339725" cy="315913"/>
          </a:xfrm>
          <a:custGeom>
            <a:avLst/>
            <a:gdLst>
              <a:gd name="T0" fmla="*/ 2147483647 w 214"/>
              <a:gd name="T1" fmla="*/ 0 h 199"/>
              <a:gd name="T2" fmla="*/ 0 w 214"/>
              <a:gd name="T3" fmla="*/ 2147483647 h 199"/>
              <a:gd name="T4" fmla="*/ 2147483647 w 214"/>
              <a:gd name="T5" fmla="*/ 2147483647 h 199"/>
              <a:gd name="T6" fmla="*/ 2147483647 w 214"/>
              <a:gd name="T7" fmla="*/ 2147483647 h 199"/>
              <a:gd name="T8" fmla="*/ 2147483647 w 214"/>
              <a:gd name="T9" fmla="*/ 0 h 199"/>
              <a:gd name="T10" fmla="*/ 2147483647 w 214"/>
              <a:gd name="T11" fmla="*/ 2147483647 h 199"/>
              <a:gd name="T12" fmla="*/ 2147483647 w 214"/>
              <a:gd name="T13" fmla="*/ 2147483647 h 199"/>
              <a:gd name="T14" fmla="*/ 2147483647 w 214"/>
              <a:gd name="T15" fmla="*/ 2147483647 h 199"/>
              <a:gd name="T16" fmla="*/ 2147483647 w 214"/>
              <a:gd name="T17" fmla="*/ 2147483647 h 199"/>
              <a:gd name="T18" fmla="*/ 2147483647 w 214"/>
              <a:gd name="T19" fmla="*/ 2147483647 h 199"/>
              <a:gd name="T20" fmla="*/ 2147483647 w 214"/>
              <a:gd name="T21" fmla="*/ 2147483647 h 199"/>
              <a:gd name="T22" fmla="*/ 2147483647 w 214"/>
              <a:gd name="T23" fmla="*/ 2147483647 h 199"/>
              <a:gd name="T24" fmla="*/ 2147483647 w 214"/>
              <a:gd name="T25" fmla="*/ 2147483647 h 199"/>
              <a:gd name="T26" fmla="*/ 2147483647 w 214"/>
              <a:gd name="T27" fmla="*/ 2147483647 h 199"/>
              <a:gd name="T28" fmla="*/ 2147483647 w 214"/>
              <a:gd name="T29" fmla="*/ 0 h 19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14"/>
              <a:gd name="T46" fmla="*/ 0 h 199"/>
              <a:gd name="T47" fmla="*/ 214 w 214"/>
              <a:gd name="T48" fmla="*/ 199 h 19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14" h="199">
                <a:moveTo>
                  <a:pt x="66" y="0"/>
                </a:moveTo>
                <a:lnTo>
                  <a:pt x="0" y="114"/>
                </a:lnTo>
                <a:lnTo>
                  <a:pt x="146" y="199"/>
                </a:lnTo>
                <a:lnTo>
                  <a:pt x="214" y="85"/>
                </a:lnTo>
                <a:lnTo>
                  <a:pt x="66" y="0"/>
                </a:lnTo>
                <a:lnTo>
                  <a:pt x="66" y="15"/>
                </a:lnTo>
                <a:lnTo>
                  <a:pt x="203" y="93"/>
                </a:lnTo>
                <a:lnTo>
                  <a:pt x="199" y="83"/>
                </a:lnTo>
                <a:lnTo>
                  <a:pt x="138" y="186"/>
                </a:lnTo>
                <a:lnTo>
                  <a:pt x="148" y="184"/>
                </a:lnTo>
                <a:lnTo>
                  <a:pt x="13" y="106"/>
                </a:lnTo>
                <a:lnTo>
                  <a:pt x="15" y="114"/>
                </a:lnTo>
                <a:lnTo>
                  <a:pt x="74" y="11"/>
                </a:lnTo>
                <a:lnTo>
                  <a:pt x="66" y="15"/>
                </a:lnTo>
                <a:lnTo>
                  <a:pt x="6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" name="Freeform 104"/>
          <p:cNvSpPr>
            <a:spLocks/>
          </p:cNvSpPr>
          <p:nvPr/>
        </p:nvSpPr>
        <p:spPr bwMode="auto">
          <a:xfrm>
            <a:off x="3054350" y="3175000"/>
            <a:ext cx="358775" cy="244475"/>
          </a:xfrm>
          <a:custGeom>
            <a:avLst/>
            <a:gdLst>
              <a:gd name="T0" fmla="*/ 2147483647 w 226"/>
              <a:gd name="T1" fmla="*/ 0 h 154"/>
              <a:gd name="T2" fmla="*/ 0 w 226"/>
              <a:gd name="T3" fmla="*/ 2147483647 h 154"/>
              <a:gd name="T4" fmla="*/ 2147483647 w 226"/>
              <a:gd name="T5" fmla="*/ 2147483647 h 154"/>
              <a:gd name="T6" fmla="*/ 2147483647 w 226"/>
              <a:gd name="T7" fmla="*/ 2147483647 h 154"/>
              <a:gd name="T8" fmla="*/ 2147483647 w 226"/>
              <a:gd name="T9" fmla="*/ 0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6"/>
              <a:gd name="T16" fmla="*/ 0 h 154"/>
              <a:gd name="T17" fmla="*/ 226 w 226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6" h="154">
                <a:moveTo>
                  <a:pt x="21" y="0"/>
                </a:moveTo>
                <a:lnTo>
                  <a:pt x="0" y="34"/>
                </a:lnTo>
                <a:lnTo>
                  <a:pt x="207" y="154"/>
                </a:lnTo>
                <a:lnTo>
                  <a:pt x="226" y="118"/>
                </a:lnTo>
                <a:lnTo>
                  <a:pt x="21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3" name="Freeform 105"/>
          <p:cNvSpPr>
            <a:spLocks/>
          </p:cNvSpPr>
          <p:nvPr/>
        </p:nvSpPr>
        <p:spPr bwMode="auto">
          <a:xfrm>
            <a:off x="3040063" y="3160713"/>
            <a:ext cx="385762" cy="271462"/>
          </a:xfrm>
          <a:custGeom>
            <a:avLst/>
            <a:gdLst>
              <a:gd name="T0" fmla="*/ 2147483647 w 243"/>
              <a:gd name="T1" fmla="*/ 0 h 171"/>
              <a:gd name="T2" fmla="*/ 0 w 243"/>
              <a:gd name="T3" fmla="*/ 2147483647 h 171"/>
              <a:gd name="T4" fmla="*/ 2147483647 w 243"/>
              <a:gd name="T5" fmla="*/ 2147483647 h 171"/>
              <a:gd name="T6" fmla="*/ 2147483647 w 243"/>
              <a:gd name="T7" fmla="*/ 2147483647 h 171"/>
              <a:gd name="T8" fmla="*/ 2147483647 w 243"/>
              <a:gd name="T9" fmla="*/ 0 h 171"/>
              <a:gd name="T10" fmla="*/ 2147483647 w 243"/>
              <a:gd name="T11" fmla="*/ 2147483647 h 171"/>
              <a:gd name="T12" fmla="*/ 2147483647 w 243"/>
              <a:gd name="T13" fmla="*/ 2147483647 h 171"/>
              <a:gd name="T14" fmla="*/ 2147483647 w 243"/>
              <a:gd name="T15" fmla="*/ 2147483647 h 171"/>
              <a:gd name="T16" fmla="*/ 2147483647 w 243"/>
              <a:gd name="T17" fmla="*/ 2147483647 h 171"/>
              <a:gd name="T18" fmla="*/ 2147483647 w 243"/>
              <a:gd name="T19" fmla="*/ 2147483647 h 171"/>
              <a:gd name="T20" fmla="*/ 2147483647 w 243"/>
              <a:gd name="T21" fmla="*/ 2147483647 h 171"/>
              <a:gd name="T22" fmla="*/ 2147483647 w 243"/>
              <a:gd name="T23" fmla="*/ 2147483647 h 171"/>
              <a:gd name="T24" fmla="*/ 2147483647 w 243"/>
              <a:gd name="T25" fmla="*/ 2147483647 h 171"/>
              <a:gd name="T26" fmla="*/ 2147483647 w 243"/>
              <a:gd name="T27" fmla="*/ 2147483647 h 171"/>
              <a:gd name="T28" fmla="*/ 2147483647 w 243"/>
              <a:gd name="T29" fmla="*/ 0 h 17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43"/>
              <a:gd name="T46" fmla="*/ 0 h 171"/>
              <a:gd name="T47" fmla="*/ 243 w 243"/>
              <a:gd name="T48" fmla="*/ 171 h 17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43" h="171">
                <a:moveTo>
                  <a:pt x="28" y="0"/>
                </a:moveTo>
                <a:lnTo>
                  <a:pt x="0" y="45"/>
                </a:lnTo>
                <a:lnTo>
                  <a:pt x="218" y="171"/>
                </a:lnTo>
                <a:lnTo>
                  <a:pt x="243" y="125"/>
                </a:lnTo>
                <a:lnTo>
                  <a:pt x="28" y="0"/>
                </a:lnTo>
                <a:lnTo>
                  <a:pt x="26" y="15"/>
                </a:lnTo>
                <a:lnTo>
                  <a:pt x="231" y="133"/>
                </a:lnTo>
                <a:lnTo>
                  <a:pt x="229" y="125"/>
                </a:lnTo>
                <a:lnTo>
                  <a:pt x="210" y="161"/>
                </a:lnTo>
                <a:lnTo>
                  <a:pt x="220" y="157"/>
                </a:lnTo>
                <a:lnTo>
                  <a:pt x="13" y="36"/>
                </a:lnTo>
                <a:lnTo>
                  <a:pt x="15" y="47"/>
                </a:lnTo>
                <a:lnTo>
                  <a:pt x="36" y="13"/>
                </a:lnTo>
                <a:lnTo>
                  <a:pt x="26" y="15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4" name="Freeform 106"/>
          <p:cNvSpPr>
            <a:spLocks/>
          </p:cNvSpPr>
          <p:nvPr/>
        </p:nvSpPr>
        <p:spPr bwMode="auto">
          <a:xfrm>
            <a:off x="2065338" y="3295650"/>
            <a:ext cx="1447800" cy="1390650"/>
          </a:xfrm>
          <a:custGeom>
            <a:avLst/>
            <a:gdLst>
              <a:gd name="T0" fmla="*/ 2147483647 w 912"/>
              <a:gd name="T1" fmla="*/ 2147483647 h 876"/>
              <a:gd name="T2" fmla="*/ 2147483647 w 912"/>
              <a:gd name="T3" fmla="*/ 2147483647 h 876"/>
              <a:gd name="T4" fmla="*/ 2147483647 w 912"/>
              <a:gd name="T5" fmla="*/ 2147483647 h 876"/>
              <a:gd name="T6" fmla="*/ 2147483647 w 912"/>
              <a:gd name="T7" fmla="*/ 2147483647 h 876"/>
              <a:gd name="T8" fmla="*/ 2147483647 w 912"/>
              <a:gd name="T9" fmla="*/ 2147483647 h 876"/>
              <a:gd name="T10" fmla="*/ 2147483647 w 912"/>
              <a:gd name="T11" fmla="*/ 2147483647 h 876"/>
              <a:gd name="T12" fmla="*/ 2147483647 w 912"/>
              <a:gd name="T13" fmla="*/ 2147483647 h 876"/>
              <a:gd name="T14" fmla="*/ 2147483647 w 912"/>
              <a:gd name="T15" fmla="*/ 2147483647 h 876"/>
              <a:gd name="T16" fmla="*/ 2147483647 w 912"/>
              <a:gd name="T17" fmla="*/ 2147483647 h 876"/>
              <a:gd name="T18" fmla="*/ 2147483647 w 912"/>
              <a:gd name="T19" fmla="*/ 2147483647 h 876"/>
              <a:gd name="T20" fmla="*/ 2147483647 w 912"/>
              <a:gd name="T21" fmla="*/ 2147483647 h 876"/>
              <a:gd name="T22" fmla="*/ 2147483647 w 912"/>
              <a:gd name="T23" fmla="*/ 2147483647 h 876"/>
              <a:gd name="T24" fmla="*/ 2147483647 w 912"/>
              <a:gd name="T25" fmla="*/ 2147483647 h 876"/>
              <a:gd name="T26" fmla="*/ 2147483647 w 912"/>
              <a:gd name="T27" fmla="*/ 2147483647 h 876"/>
              <a:gd name="T28" fmla="*/ 2147483647 w 912"/>
              <a:gd name="T29" fmla="*/ 2147483647 h 876"/>
              <a:gd name="T30" fmla="*/ 2147483647 w 912"/>
              <a:gd name="T31" fmla="*/ 2147483647 h 876"/>
              <a:gd name="T32" fmla="*/ 2147483647 w 912"/>
              <a:gd name="T33" fmla="*/ 2147483647 h 876"/>
              <a:gd name="T34" fmla="*/ 2147483647 w 912"/>
              <a:gd name="T35" fmla="*/ 2147483647 h 876"/>
              <a:gd name="T36" fmla="*/ 2147483647 w 912"/>
              <a:gd name="T37" fmla="*/ 2147483647 h 876"/>
              <a:gd name="T38" fmla="*/ 2147483647 w 912"/>
              <a:gd name="T39" fmla="*/ 2147483647 h 876"/>
              <a:gd name="T40" fmla="*/ 2147483647 w 912"/>
              <a:gd name="T41" fmla="*/ 2147483647 h 876"/>
              <a:gd name="T42" fmla="*/ 2147483647 w 912"/>
              <a:gd name="T43" fmla="*/ 2147483647 h 876"/>
              <a:gd name="T44" fmla="*/ 2147483647 w 912"/>
              <a:gd name="T45" fmla="*/ 2147483647 h 876"/>
              <a:gd name="T46" fmla="*/ 2147483647 w 912"/>
              <a:gd name="T47" fmla="*/ 2147483647 h 876"/>
              <a:gd name="T48" fmla="*/ 2147483647 w 912"/>
              <a:gd name="T49" fmla="*/ 2147483647 h 876"/>
              <a:gd name="T50" fmla="*/ 2147483647 w 912"/>
              <a:gd name="T51" fmla="*/ 2147483647 h 876"/>
              <a:gd name="T52" fmla="*/ 2147483647 w 912"/>
              <a:gd name="T53" fmla="*/ 2147483647 h 876"/>
              <a:gd name="T54" fmla="*/ 2147483647 w 912"/>
              <a:gd name="T55" fmla="*/ 2147483647 h 876"/>
              <a:gd name="T56" fmla="*/ 2147483647 w 912"/>
              <a:gd name="T57" fmla="*/ 2147483647 h 876"/>
              <a:gd name="T58" fmla="*/ 2147483647 w 912"/>
              <a:gd name="T59" fmla="*/ 2147483647 h 876"/>
              <a:gd name="T60" fmla="*/ 2147483647 w 912"/>
              <a:gd name="T61" fmla="*/ 2147483647 h 876"/>
              <a:gd name="T62" fmla="*/ 2147483647 w 912"/>
              <a:gd name="T63" fmla="*/ 2147483647 h 87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12"/>
              <a:gd name="T97" fmla="*/ 0 h 876"/>
              <a:gd name="T98" fmla="*/ 912 w 912"/>
              <a:gd name="T99" fmla="*/ 876 h 87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12" h="876">
                <a:moveTo>
                  <a:pt x="0" y="439"/>
                </a:moveTo>
                <a:lnTo>
                  <a:pt x="2" y="483"/>
                </a:lnTo>
                <a:lnTo>
                  <a:pt x="8" y="528"/>
                </a:lnTo>
                <a:lnTo>
                  <a:pt x="21" y="568"/>
                </a:lnTo>
                <a:lnTo>
                  <a:pt x="36" y="608"/>
                </a:lnTo>
                <a:lnTo>
                  <a:pt x="55" y="648"/>
                </a:lnTo>
                <a:lnTo>
                  <a:pt x="78" y="684"/>
                </a:lnTo>
                <a:lnTo>
                  <a:pt x="103" y="718"/>
                </a:lnTo>
                <a:lnTo>
                  <a:pt x="133" y="747"/>
                </a:lnTo>
                <a:lnTo>
                  <a:pt x="167" y="777"/>
                </a:lnTo>
                <a:lnTo>
                  <a:pt x="201" y="802"/>
                </a:lnTo>
                <a:lnTo>
                  <a:pt x="239" y="823"/>
                </a:lnTo>
                <a:lnTo>
                  <a:pt x="279" y="842"/>
                </a:lnTo>
                <a:lnTo>
                  <a:pt x="321" y="857"/>
                </a:lnTo>
                <a:lnTo>
                  <a:pt x="365" y="868"/>
                </a:lnTo>
                <a:lnTo>
                  <a:pt x="410" y="874"/>
                </a:lnTo>
                <a:lnTo>
                  <a:pt x="456" y="876"/>
                </a:lnTo>
                <a:lnTo>
                  <a:pt x="503" y="874"/>
                </a:lnTo>
                <a:lnTo>
                  <a:pt x="547" y="868"/>
                </a:lnTo>
                <a:lnTo>
                  <a:pt x="591" y="857"/>
                </a:lnTo>
                <a:lnTo>
                  <a:pt x="633" y="842"/>
                </a:lnTo>
                <a:lnTo>
                  <a:pt x="674" y="823"/>
                </a:lnTo>
                <a:lnTo>
                  <a:pt x="712" y="802"/>
                </a:lnTo>
                <a:lnTo>
                  <a:pt x="745" y="777"/>
                </a:lnTo>
                <a:lnTo>
                  <a:pt x="779" y="747"/>
                </a:lnTo>
                <a:lnTo>
                  <a:pt x="809" y="718"/>
                </a:lnTo>
                <a:lnTo>
                  <a:pt x="834" y="684"/>
                </a:lnTo>
                <a:lnTo>
                  <a:pt x="857" y="648"/>
                </a:lnTo>
                <a:lnTo>
                  <a:pt x="876" y="608"/>
                </a:lnTo>
                <a:lnTo>
                  <a:pt x="891" y="568"/>
                </a:lnTo>
                <a:lnTo>
                  <a:pt x="904" y="528"/>
                </a:lnTo>
                <a:lnTo>
                  <a:pt x="910" y="483"/>
                </a:lnTo>
                <a:lnTo>
                  <a:pt x="912" y="439"/>
                </a:lnTo>
                <a:lnTo>
                  <a:pt x="910" y="395"/>
                </a:lnTo>
                <a:lnTo>
                  <a:pt x="904" y="350"/>
                </a:lnTo>
                <a:lnTo>
                  <a:pt x="891" y="308"/>
                </a:lnTo>
                <a:lnTo>
                  <a:pt x="876" y="268"/>
                </a:lnTo>
                <a:lnTo>
                  <a:pt x="857" y="230"/>
                </a:lnTo>
                <a:lnTo>
                  <a:pt x="834" y="194"/>
                </a:lnTo>
                <a:lnTo>
                  <a:pt x="809" y="160"/>
                </a:lnTo>
                <a:lnTo>
                  <a:pt x="779" y="129"/>
                </a:lnTo>
                <a:lnTo>
                  <a:pt x="745" y="99"/>
                </a:lnTo>
                <a:lnTo>
                  <a:pt x="712" y="74"/>
                </a:lnTo>
                <a:lnTo>
                  <a:pt x="674" y="53"/>
                </a:lnTo>
                <a:lnTo>
                  <a:pt x="633" y="34"/>
                </a:lnTo>
                <a:lnTo>
                  <a:pt x="591" y="19"/>
                </a:lnTo>
                <a:lnTo>
                  <a:pt x="547" y="8"/>
                </a:lnTo>
                <a:lnTo>
                  <a:pt x="503" y="2"/>
                </a:lnTo>
                <a:lnTo>
                  <a:pt x="456" y="0"/>
                </a:lnTo>
                <a:lnTo>
                  <a:pt x="410" y="2"/>
                </a:lnTo>
                <a:lnTo>
                  <a:pt x="365" y="8"/>
                </a:lnTo>
                <a:lnTo>
                  <a:pt x="321" y="19"/>
                </a:lnTo>
                <a:lnTo>
                  <a:pt x="279" y="34"/>
                </a:lnTo>
                <a:lnTo>
                  <a:pt x="239" y="53"/>
                </a:lnTo>
                <a:lnTo>
                  <a:pt x="201" y="74"/>
                </a:lnTo>
                <a:lnTo>
                  <a:pt x="167" y="99"/>
                </a:lnTo>
                <a:lnTo>
                  <a:pt x="133" y="129"/>
                </a:lnTo>
                <a:lnTo>
                  <a:pt x="103" y="160"/>
                </a:lnTo>
                <a:lnTo>
                  <a:pt x="78" y="194"/>
                </a:lnTo>
                <a:lnTo>
                  <a:pt x="55" y="230"/>
                </a:lnTo>
                <a:lnTo>
                  <a:pt x="36" y="268"/>
                </a:lnTo>
                <a:lnTo>
                  <a:pt x="21" y="308"/>
                </a:lnTo>
                <a:lnTo>
                  <a:pt x="8" y="350"/>
                </a:lnTo>
                <a:lnTo>
                  <a:pt x="2" y="395"/>
                </a:lnTo>
                <a:lnTo>
                  <a:pt x="0" y="4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5" name="Freeform 107"/>
          <p:cNvSpPr>
            <a:spLocks/>
          </p:cNvSpPr>
          <p:nvPr/>
        </p:nvSpPr>
        <p:spPr bwMode="auto">
          <a:xfrm>
            <a:off x="2055813" y="3284538"/>
            <a:ext cx="1468437" cy="1412875"/>
          </a:xfrm>
          <a:custGeom>
            <a:avLst/>
            <a:gdLst>
              <a:gd name="T0" fmla="*/ 2147483647 w 925"/>
              <a:gd name="T1" fmla="*/ 2147483647 h 890"/>
              <a:gd name="T2" fmla="*/ 2147483647 w 925"/>
              <a:gd name="T3" fmla="*/ 2147483647 h 890"/>
              <a:gd name="T4" fmla="*/ 2147483647 w 925"/>
              <a:gd name="T5" fmla="*/ 2147483647 h 890"/>
              <a:gd name="T6" fmla="*/ 2147483647 w 925"/>
              <a:gd name="T7" fmla="*/ 2147483647 h 890"/>
              <a:gd name="T8" fmla="*/ 2147483647 w 925"/>
              <a:gd name="T9" fmla="*/ 2147483647 h 890"/>
              <a:gd name="T10" fmla="*/ 2147483647 w 925"/>
              <a:gd name="T11" fmla="*/ 2147483647 h 890"/>
              <a:gd name="T12" fmla="*/ 2147483647 w 925"/>
              <a:gd name="T13" fmla="*/ 2147483647 h 890"/>
              <a:gd name="T14" fmla="*/ 2147483647 w 925"/>
              <a:gd name="T15" fmla="*/ 2147483647 h 890"/>
              <a:gd name="T16" fmla="*/ 2147483647 w 925"/>
              <a:gd name="T17" fmla="*/ 2147483647 h 890"/>
              <a:gd name="T18" fmla="*/ 2147483647 w 925"/>
              <a:gd name="T19" fmla="*/ 2147483647 h 890"/>
              <a:gd name="T20" fmla="*/ 2147483647 w 925"/>
              <a:gd name="T21" fmla="*/ 2147483647 h 890"/>
              <a:gd name="T22" fmla="*/ 2147483647 w 925"/>
              <a:gd name="T23" fmla="*/ 2147483647 h 890"/>
              <a:gd name="T24" fmla="*/ 2147483647 w 925"/>
              <a:gd name="T25" fmla="*/ 2147483647 h 890"/>
              <a:gd name="T26" fmla="*/ 2147483647 w 925"/>
              <a:gd name="T27" fmla="*/ 2147483647 h 890"/>
              <a:gd name="T28" fmla="*/ 2147483647 w 925"/>
              <a:gd name="T29" fmla="*/ 2147483647 h 890"/>
              <a:gd name="T30" fmla="*/ 2147483647 w 925"/>
              <a:gd name="T31" fmla="*/ 2147483647 h 890"/>
              <a:gd name="T32" fmla="*/ 2147483647 w 925"/>
              <a:gd name="T33" fmla="*/ 2147483647 h 890"/>
              <a:gd name="T34" fmla="*/ 2147483647 w 925"/>
              <a:gd name="T35" fmla="*/ 2147483647 h 890"/>
              <a:gd name="T36" fmla="*/ 2147483647 w 925"/>
              <a:gd name="T37" fmla="*/ 2147483647 h 890"/>
              <a:gd name="T38" fmla="*/ 2147483647 w 925"/>
              <a:gd name="T39" fmla="*/ 0 h 890"/>
              <a:gd name="T40" fmla="*/ 2147483647 w 925"/>
              <a:gd name="T41" fmla="*/ 2147483647 h 890"/>
              <a:gd name="T42" fmla="*/ 2147483647 w 925"/>
              <a:gd name="T43" fmla="*/ 2147483647 h 890"/>
              <a:gd name="T44" fmla="*/ 2147483647 w 925"/>
              <a:gd name="T45" fmla="*/ 2147483647 h 890"/>
              <a:gd name="T46" fmla="*/ 2147483647 w 925"/>
              <a:gd name="T47" fmla="*/ 2147483647 h 890"/>
              <a:gd name="T48" fmla="*/ 2147483647 w 925"/>
              <a:gd name="T49" fmla="*/ 2147483647 h 890"/>
              <a:gd name="T50" fmla="*/ 2147483647 w 925"/>
              <a:gd name="T51" fmla="*/ 2147483647 h 890"/>
              <a:gd name="T52" fmla="*/ 2147483647 w 925"/>
              <a:gd name="T53" fmla="*/ 2147483647 h 890"/>
              <a:gd name="T54" fmla="*/ 2147483647 w 925"/>
              <a:gd name="T55" fmla="*/ 2147483647 h 890"/>
              <a:gd name="T56" fmla="*/ 2147483647 w 925"/>
              <a:gd name="T57" fmla="*/ 2147483647 h 890"/>
              <a:gd name="T58" fmla="*/ 2147483647 w 925"/>
              <a:gd name="T59" fmla="*/ 2147483647 h 890"/>
              <a:gd name="T60" fmla="*/ 2147483647 w 925"/>
              <a:gd name="T61" fmla="*/ 2147483647 h 890"/>
              <a:gd name="T62" fmla="*/ 2147483647 w 925"/>
              <a:gd name="T63" fmla="*/ 2147483647 h 890"/>
              <a:gd name="T64" fmla="*/ 2147483647 w 925"/>
              <a:gd name="T65" fmla="*/ 2147483647 h 890"/>
              <a:gd name="T66" fmla="*/ 2147483647 w 925"/>
              <a:gd name="T67" fmla="*/ 2147483647 h 890"/>
              <a:gd name="T68" fmla="*/ 2147483647 w 925"/>
              <a:gd name="T69" fmla="*/ 2147483647 h 890"/>
              <a:gd name="T70" fmla="*/ 2147483647 w 925"/>
              <a:gd name="T71" fmla="*/ 2147483647 h 890"/>
              <a:gd name="T72" fmla="*/ 2147483647 w 925"/>
              <a:gd name="T73" fmla="*/ 2147483647 h 890"/>
              <a:gd name="T74" fmla="*/ 2147483647 w 925"/>
              <a:gd name="T75" fmla="*/ 2147483647 h 890"/>
              <a:gd name="T76" fmla="*/ 2147483647 w 925"/>
              <a:gd name="T77" fmla="*/ 2147483647 h 890"/>
              <a:gd name="T78" fmla="*/ 2147483647 w 925"/>
              <a:gd name="T79" fmla="*/ 2147483647 h 890"/>
              <a:gd name="T80" fmla="*/ 2147483647 w 925"/>
              <a:gd name="T81" fmla="*/ 2147483647 h 890"/>
              <a:gd name="T82" fmla="*/ 2147483647 w 925"/>
              <a:gd name="T83" fmla="*/ 2147483647 h 890"/>
              <a:gd name="T84" fmla="*/ 2147483647 w 925"/>
              <a:gd name="T85" fmla="*/ 2147483647 h 890"/>
              <a:gd name="T86" fmla="*/ 2147483647 w 925"/>
              <a:gd name="T87" fmla="*/ 2147483647 h 890"/>
              <a:gd name="T88" fmla="*/ 2147483647 w 925"/>
              <a:gd name="T89" fmla="*/ 2147483647 h 890"/>
              <a:gd name="T90" fmla="*/ 2147483647 w 925"/>
              <a:gd name="T91" fmla="*/ 2147483647 h 890"/>
              <a:gd name="T92" fmla="*/ 2147483647 w 925"/>
              <a:gd name="T93" fmla="*/ 2147483647 h 890"/>
              <a:gd name="T94" fmla="*/ 2147483647 w 925"/>
              <a:gd name="T95" fmla="*/ 2147483647 h 890"/>
              <a:gd name="T96" fmla="*/ 2147483647 w 925"/>
              <a:gd name="T97" fmla="*/ 2147483647 h 890"/>
              <a:gd name="T98" fmla="*/ 2147483647 w 925"/>
              <a:gd name="T99" fmla="*/ 2147483647 h 890"/>
              <a:gd name="T100" fmla="*/ 2147483647 w 925"/>
              <a:gd name="T101" fmla="*/ 2147483647 h 89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925"/>
              <a:gd name="T154" fmla="*/ 0 h 890"/>
              <a:gd name="T155" fmla="*/ 925 w 925"/>
              <a:gd name="T156" fmla="*/ 890 h 89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925" h="890">
                <a:moveTo>
                  <a:pt x="0" y="446"/>
                </a:moveTo>
                <a:lnTo>
                  <a:pt x="0" y="467"/>
                </a:lnTo>
                <a:lnTo>
                  <a:pt x="2" y="490"/>
                </a:lnTo>
                <a:lnTo>
                  <a:pt x="4" y="512"/>
                </a:lnTo>
                <a:lnTo>
                  <a:pt x="8" y="535"/>
                </a:lnTo>
                <a:lnTo>
                  <a:pt x="14" y="556"/>
                </a:lnTo>
                <a:lnTo>
                  <a:pt x="19" y="577"/>
                </a:lnTo>
                <a:lnTo>
                  <a:pt x="27" y="598"/>
                </a:lnTo>
                <a:lnTo>
                  <a:pt x="44" y="636"/>
                </a:lnTo>
                <a:lnTo>
                  <a:pt x="65" y="676"/>
                </a:lnTo>
                <a:lnTo>
                  <a:pt x="105" y="727"/>
                </a:lnTo>
                <a:lnTo>
                  <a:pt x="120" y="744"/>
                </a:lnTo>
                <a:lnTo>
                  <a:pt x="135" y="759"/>
                </a:lnTo>
                <a:lnTo>
                  <a:pt x="152" y="773"/>
                </a:lnTo>
                <a:lnTo>
                  <a:pt x="166" y="786"/>
                </a:lnTo>
                <a:lnTo>
                  <a:pt x="185" y="801"/>
                </a:lnTo>
                <a:lnTo>
                  <a:pt x="202" y="814"/>
                </a:lnTo>
                <a:lnTo>
                  <a:pt x="221" y="826"/>
                </a:lnTo>
                <a:lnTo>
                  <a:pt x="243" y="837"/>
                </a:lnTo>
                <a:lnTo>
                  <a:pt x="262" y="845"/>
                </a:lnTo>
                <a:lnTo>
                  <a:pt x="304" y="862"/>
                </a:lnTo>
                <a:lnTo>
                  <a:pt x="367" y="881"/>
                </a:lnTo>
                <a:lnTo>
                  <a:pt x="392" y="883"/>
                </a:lnTo>
                <a:lnTo>
                  <a:pt x="416" y="887"/>
                </a:lnTo>
                <a:lnTo>
                  <a:pt x="439" y="887"/>
                </a:lnTo>
                <a:lnTo>
                  <a:pt x="462" y="890"/>
                </a:lnTo>
                <a:lnTo>
                  <a:pt x="485" y="887"/>
                </a:lnTo>
                <a:lnTo>
                  <a:pt x="509" y="887"/>
                </a:lnTo>
                <a:lnTo>
                  <a:pt x="532" y="883"/>
                </a:lnTo>
                <a:lnTo>
                  <a:pt x="555" y="881"/>
                </a:lnTo>
                <a:lnTo>
                  <a:pt x="578" y="875"/>
                </a:lnTo>
                <a:lnTo>
                  <a:pt x="620" y="862"/>
                </a:lnTo>
                <a:lnTo>
                  <a:pt x="642" y="854"/>
                </a:lnTo>
                <a:lnTo>
                  <a:pt x="661" y="845"/>
                </a:lnTo>
                <a:lnTo>
                  <a:pt x="682" y="837"/>
                </a:lnTo>
                <a:lnTo>
                  <a:pt x="703" y="826"/>
                </a:lnTo>
                <a:lnTo>
                  <a:pt x="720" y="814"/>
                </a:lnTo>
                <a:lnTo>
                  <a:pt x="739" y="801"/>
                </a:lnTo>
                <a:lnTo>
                  <a:pt x="756" y="786"/>
                </a:lnTo>
                <a:lnTo>
                  <a:pt x="773" y="773"/>
                </a:lnTo>
                <a:lnTo>
                  <a:pt x="787" y="759"/>
                </a:lnTo>
                <a:lnTo>
                  <a:pt x="804" y="744"/>
                </a:lnTo>
                <a:lnTo>
                  <a:pt x="817" y="727"/>
                </a:lnTo>
                <a:lnTo>
                  <a:pt x="832" y="710"/>
                </a:lnTo>
                <a:lnTo>
                  <a:pt x="844" y="693"/>
                </a:lnTo>
                <a:lnTo>
                  <a:pt x="857" y="676"/>
                </a:lnTo>
                <a:lnTo>
                  <a:pt x="870" y="655"/>
                </a:lnTo>
                <a:lnTo>
                  <a:pt x="878" y="636"/>
                </a:lnTo>
                <a:lnTo>
                  <a:pt x="889" y="617"/>
                </a:lnTo>
                <a:lnTo>
                  <a:pt x="897" y="598"/>
                </a:lnTo>
                <a:lnTo>
                  <a:pt x="910" y="556"/>
                </a:lnTo>
                <a:lnTo>
                  <a:pt x="922" y="490"/>
                </a:lnTo>
                <a:lnTo>
                  <a:pt x="922" y="467"/>
                </a:lnTo>
                <a:lnTo>
                  <a:pt x="925" y="446"/>
                </a:lnTo>
                <a:lnTo>
                  <a:pt x="922" y="423"/>
                </a:lnTo>
                <a:lnTo>
                  <a:pt x="922" y="400"/>
                </a:lnTo>
                <a:lnTo>
                  <a:pt x="910" y="334"/>
                </a:lnTo>
                <a:lnTo>
                  <a:pt x="897" y="292"/>
                </a:lnTo>
                <a:lnTo>
                  <a:pt x="889" y="273"/>
                </a:lnTo>
                <a:lnTo>
                  <a:pt x="878" y="254"/>
                </a:lnTo>
                <a:lnTo>
                  <a:pt x="870" y="235"/>
                </a:lnTo>
                <a:lnTo>
                  <a:pt x="857" y="214"/>
                </a:lnTo>
                <a:lnTo>
                  <a:pt x="846" y="195"/>
                </a:lnTo>
                <a:lnTo>
                  <a:pt x="832" y="178"/>
                </a:lnTo>
                <a:lnTo>
                  <a:pt x="817" y="161"/>
                </a:lnTo>
                <a:lnTo>
                  <a:pt x="804" y="146"/>
                </a:lnTo>
                <a:lnTo>
                  <a:pt x="787" y="131"/>
                </a:lnTo>
                <a:lnTo>
                  <a:pt x="773" y="117"/>
                </a:lnTo>
                <a:lnTo>
                  <a:pt x="756" y="102"/>
                </a:lnTo>
                <a:lnTo>
                  <a:pt x="739" y="89"/>
                </a:lnTo>
                <a:lnTo>
                  <a:pt x="720" y="74"/>
                </a:lnTo>
                <a:lnTo>
                  <a:pt x="703" y="64"/>
                </a:lnTo>
                <a:lnTo>
                  <a:pt x="682" y="53"/>
                </a:lnTo>
                <a:lnTo>
                  <a:pt x="661" y="43"/>
                </a:lnTo>
                <a:lnTo>
                  <a:pt x="642" y="34"/>
                </a:lnTo>
                <a:lnTo>
                  <a:pt x="620" y="26"/>
                </a:lnTo>
                <a:lnTo>
                  <a:pt x="578" y="13"/>
                </a:lnTo>
                <a:lnTo>
                  <a:pt x="555" y="9"/>
                </a:lnTo>
                <a:lnTo>
                  <a:pt x="532" y="5"/>
                </a:lnTo>
                <a:lnTo>
                  <a:pt x="485" y="0"/>
                </a:lnTo>
                <a:lnTo>
                  <a:pt x="439" y="0"/>
                </a:lnTo>
                <a:lnTo>
                  <a:pt x="392" y="5"/>
                </a:lnTo>
                <a:lnTo>
                  <a:pt x="367" y="9"/>
                </a:lnTo>
                <a:lnTo>
                  <a:pt x="346" y="13"/>
                </a:lnTo>
                <a:lnTo>
                  <a:pt x="304" y="26"/>
                </a:lnTo>
                <a:lnTo>
                  <a:pt x="262" y="43"/>
                </a:lnTo>
                <a:lnTo>
                  <a:pt x="202" y="74"/>
                </a:lnTo>
                <a:lnTo>
                  <a:pt x="185" y="89"/>
                </a:lnTo>
                <a:lnTo>
                  <a:pt x="166" y="102"/>
                </a:lnTo>
                <a:lnTo>
                  <a:pt x="152" y="117"/>
                </a:lnTo>
                <a:lnTo>
                  <a:pt x="135" y="131"/>
                </a:lnTo>
                <a:lnTo>
                  <a:pt x="105" y="161"/>
                </a:lnTo>
                <a:lnTo>
                  <a:pt x="80" y="195"/>
                </a:lnTo>
                <a:lnTo>
                  <a:pt x="65" y="214"/>
                </a:lnTo>
                <a:lnTo>
                  <a:pt x="44" y="254"/>
                </a:lnTo>
                <a:lnTo>
                  <a:pt x="27" y="292"/>
                </a:lnTo>
                <a:lnTo>
                  <a:pt x="19" y="313"/>
                </a:lnTo>
                <a:lnTo>
                  <a:pt x="14" y="334"/>
                </a:lnTo>
                <a:lnTo>
                  <a:pt x="8" y="355"/>
                </a:lnTo>
                <a:lnTo>
                  <a:pt x="4" y="378"/>
                </a:lnTo>
                <a:lnTo>
                  <a:pt x="2" y="400"/>
                </a:lnTo>
                <a:lnTo>
                  <a:pt x="0" y="423"/>
                </a:lnTo>
                <a:lnTo>
                  <a:pt x="0" y="446"/>
                </a:lnTo>
                <a:lnTo>
                  <a:pt x="12" y="446"/>
                </a:lnTo>
                <a:lnTo>
                  <a:pt x="12" y="423"/>
                </a:lnTo>
                <a:lnTo>
                  <a:pt x="14" y="400"/>
                </a:lnTo>
                <a:lnTo>
                  <a:pt x="17" y="378"/>
                </a:lnTo>
                <a:lnTo>
                  <a:pt x="21" y="359"/>
                </a:lnTo>
                <a:lnTo>
                  <a:pt x="27" y="338"/>
                </a:lnTo>
                <a:lnTo>
                  <a:pt x="31" y="317"/>
                </a:lnTo>
                <a:lnTo>
                  <a:pt x="40" y="296"/>
                </a:lnTo>
                <a:lnTo>
                  <a:pt x="57" y="258"/>
                </a:lnTo>
                <a:lnTo>
                  <a:pt x="78" y="222"/>
                </a:lnTo>
                <a:lnTo>
                  <a:pt x="88" y="203"/>
                </a:lnTo>
                <a:lnTo>
                  <a:pt x="114" y="169"/>
                </a:lnTo>
                <a:lnTo>
                  <a:pt x="143" y="140"/>
                </a:lnTo>
                <a:lnTo>
                  <a:pt x="160" y="125"/>
                </a:lnTo>
                <a:lnTo>
                  <a:pt x="175" y="110"/>
                </a:lnTo>
                <a:lnTo>
                  <a:pt x="194" y="98"/>
                </a:lnTo>
                <a:lnTo>
                  <a:pt x="211" y="87"/>
                </a:lnTo>
                <a:lnTo>
                  <a:pt x="266" y="55"/>
                </a:lnTo>
                <a:lnTo>
                  <a:pt x="308" y="38"/>
                </a:lnTo>
                <a:lnTo>
                  <a:pt x="350" y="26"/>
                </a:lnTo>
                <a:lnTo>
                  <a:pt x="371" y="22"/>
                </a:lnTo>
                <a:lnTo>
                  <a:pt x="392" y="17"/>
                </a:lnTo>
                <a:lnTo>
                  <a:pt x="439" y="13"/>
                </a:lnTo>
                <a:lnTo>
                  <a:pt x="485" y="13"/>
                </a:lnTo>
                <a:lnTo>
                  <a:pt x="532" y="17"/>
                </a:lnTo>
                <a:lnTo>
                  <a:pt x="551" y="22"/>
                </a:lnTo>
                <a:lnTo>
                  <a:pt x="574" y="26"/>
                </a:lnTo>
                <a:lnTo>
                  <a:pt x="616" y="38"/>
                </a:lnTo>
                <a:lnTo>
                  <a:pt x="637" y="47"/>
                </a:lnTo>
                <a:lnTo>
                  <a:pt x="656" y="55"/>
                </a:lnTo>
                <a:lnTo>
                  <a:pt x="677" y="66"/>
                </a:lnTo>
                <a:lnTo>
                  <a:pt x="694" y="76"/>
                </a:lnTo>
                <a:lnTo>
                  <a:pt x="711" y="87"/>
                </a:lnTo>
                <a:lnTo>
                  <a:pt x="730" y="98"/>
                </a:lnTo>
                <a:lnTo>
                  <a:pt x="747" y="110"/>
                </a:lnTo>
                <a:lnTo>
                  <a:pt x="764" y="125"/>
                </a:lnTo>
                <a:lnTo>
                  <a:pt x="779" y="140"/>
                </a:lnTo>
                <a:lnTo>
                  <a:pt x="796" y="155"/>
                </a:lnTo>
                <a:lnTo>
                  <a:pt x="808" y="169"/>
                </a:lnTo>
                <a:lnTo>
                  <a:pt x="823" y="186"/>
                </a:lnTo>
                <a:lnTo>
                  <a:pt x="834" y="203"/>
                </a:lnTo>
                <a:lnTo>
                  <a:pt x="844" y="222"/>
                </a:lnTo>
                <a:lnTo>
                  <a:pt x="857" y="239"/>
                </a:lnTo>
                <a:lnTo>
                  <a:pt x="865" y="258"/>
                </a:lnTo>
                <a:lnTo>
                  <a:pt x="876" y="277"/>
                </a:lnTo>
                <a:lnTo>
                  <a:pt x="884" y="296"/>
                </a:lnTo>
                <a:lnTo>
                  <a:pt x="897" y="338"/>
                </a:lnTo>
                <a:lnTo>
                  <a:pt x="910" y="400"/>
                </a:lnTo>
                <a:lnTo>
                  <a:pt x="910" y="423"/>
                </a:lnTo>
                <a:lnTo>
                  <a:pt x="912" y="446"/>
                </a:lnTo>
                <a:lnTo>
                  <a:pt x="910" y="467"/>
                </a:lnTo>
                <a:lnTo>
                  <a:pt x="910" y="490"/>
                </a:lnTo>
                <a:lnTo>
                  <a:pt x="897" y="552"/>
                </a:lnTo>
                <a:lnTo>
                  <a:pt x="884" y="594"/>
                </a:lnTo>
                <a:lnTo>
                  <a:pt x="876" y="613"/>
                </a:lnTo>
                <a:lnTo>
                  <a:pt x="865" y="632"/>
                </a:lnTo>
                <a:lnTo>
                  <a:pt x="857" y="651"/>
                </a:lnTo>
                <a:lnTo>
                  <a:pt x="844" y="668"/>
                </a:lnTo>
                <a:lnTo>
                  <a:pt x="836" y="685"/>
                </a:lnTo>
                <a:lnTo>
                  <a:pt x="823" y="702"/>
                </a:lnTo>
                <a:lnTo>
                  <a:pt x="808" y="718"/>
                </a:lnTo>
                <a:lnTo>
                  <a:pt x="796" y="735"/>
                </a:lnTo>
                <a:lnTo>
                  <a:pt x="779" y="750"/>
                </a:lnTo>
                <a:lnTo>
                  <a:pt x="764" y="765"/>
                </a:lnTo>
                <a:lnTo>
                  <a:pt x="747" y="778"/>
                </a:lnTo>
                <a:lnTo>
                  <a:pt x="730" y="792"/>
                </a:lnTo>
                <a:lnTo>
                  <a:pt x="711" y="801"/>
                </a:lnTo>
                <a:lnTo>
                  <a:pt x="694" y="814"/>
                </a:lnTo>
                <a:lnTo>
                  <a:pt x="677" y="824"/>
                </a:lnTo>
                <a:lnTo>
                  <a:pt x="656" y="833"/>
                </a:lnTo>
                <a:lnTo>
                  <a:pt x="637" y="841"/>
                </a:lnTo>
                <a:lnTo>
                  <a:pt x="616" y="849"/>
                </a:lnTo>
                <a:lnTo>
                  <a:pt x="574" y="862"/>
                </a:lnTo>
                <a:lnTo>
                  <a:pt x="551" y="868"/>
                </a:lnTo>
                <a:lnTo>
                  <a:pt x="532" y="871"/>
                </a:lnTo>
                <a:lnTo>
                  <a:pt x="509" y="875"/>
                </a:lnTo>
                <a:lnTo>
                  <a:pt x="485" y="875"/>
                </a:lnTo>
                <a:lnTo>
                  <a:pt x="462" y="877"/>
                </a:lnTo>
                <a:lnTo>
                  <a:pt x="439" y="875"/>
                </a:lnTo>
                <a:lnTo>
                  <a:pt x="416" y="875"/>
                </a:lnTo>
                <a:lnTo>
                  <a:pt x="392" y="871"/>
                </a:lnTo>
                <a:lnTo>
                  <a:pt x="371" y="868"/>
                </a:lnTo>
                <a:lnTo>
                  <a:pt x="308" y="849"/>
                </a:lnTo>
                <a:lnTo>
                  <a:pt x="266" y="833"/>
                </a:lnTo>
                <a:lnTo>
                  <a:pt x="247" y="824"/>
                </a:lnTo>
                <a:lnTo>
                  <a:pt x="230" y="814"/>
                </a:lnTo>
                <a:lnTo>
                  <a:pt x="211" y="801"/>
                </a:lnTo>
                <a:lnTo>
                  <a:pt x="194" y="792"/>
                </a:lnTo>
                <a:lnTo>
                  <a:pt x="175" y="778"/>
                </a:lnTo>
                <a:lnTo>
                  <a:pt x="160" y="765"/>
                </a:lnTo>
                <a:lnTo>
                  <a:pt x="143" y="750"/>
                </a:lnTo>
                <a:lnTo>
                  <a:pt x="128" y="735"/>
                </a:lnTo>
                <a:lnTo>
                  <a:pt x="114" y="718"/>
                </a:lnTo>
                <a:lnTo>
                  <a:pt x="78" y="668"/>
                </a:lnTo>
                <a:lnTo>
                  <a:pt x="57" y="632"/>
                </a:lnTo>
                <a:lnTo>
                  <a:pt x="40" y="594"/>
                </a:lnTo>
                <a:lnTo>
                  <a:pt x="31" y="573"/>
                </a:lnTo>
                <a:lnTo>
                  <a:pt x="27" y="552"/>
                </a:lnTo>
                <a:lnTo>
                  <a:pt x="21" y="531"/>
                </a:lnTo>
                <a:lnTo>
                  <a:pt x="17" y="512"/>
                </a:lnTo>
                <a:lnTo>
                  <a:pt x="14" y="490"/>
                </a:lnTo>
                <a:lnTo>
                  <a:pt x="12" y="467"/>
                </a:lnTo>
                <a:lnTo>
                  <a:pt x="12" y="446"/>
                </a:lnTo>
                <a:lnTo>
                  <a:pt x="0" y="4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6" name="Oval 108"/>
          <p:cNvSpPr>
            <a:spLocks noChangeArrowheads="1"/>
          </p:cNvSpPr>
          <p:nvPr/>
        </p:nvSpPr>
        <p:spPr bwMode="auto">
          <a:xfrm>
            <a:off x="2466975" y="3681413"/>
            <a:ext cx="647700" cy="6223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7" name="Freeform 109"/>
          <p:cNvSpPr>
            <a:spLocks/>
          </p:cNvSpPr>
          <p:nvPr/>
        </p:nvSpPr>
        <p:spPr bwMode="auto">
          <a:xfrm>
            <a:off x="2457450" y="3670300"/>
            <a:ext cx="663575" cy="641350"/>
          </a:xfrm>
          <a:custGeom>
            <a:avLst/>
            <a:gdLst>
              <a:gd name="T0" fmla="*/ 2147483647 w 418"/>
              <a:gd name="T1" fmla="*/ 2147483647 h 404"/>
              <a:gd name="T2" fmla="*/ 2147483647 w 418"/>
              <a:gd name="T3" fmla="*/ 2147483647 h 404"/>
              <a:gd name="T4" fmla="*/ 2147483647 w 418"/>
              <a:gd name="T5" fmla="*/ 2147483647 h 404"/>
              <a:gd name="T6" fmla="*/ 2147483647 w 418"/>
              <a:gd name="T7" fmla="*/ 2147483647 h 404"/>
              <a:gd name="T8" fmla="*/ 2147483647 w 418"/>
              <a:gd name="T9" fmla="*/ 2147483647 h 404"/>
              <a:gd name="T10" fmla="*/ 2147483647 w 418"/>
              <a:gd name="T11" fmla="*/ 2147483647 h 404"/>
              <a:gd name="T12" fmla="*/ 2147483647 w 418"/>
              <a:gd name="T13" fmla="*/ 2147483647 h 404"/>
              <a:gd name="T14" fmla="*/ 2147483647 w 418"/>
              <a:gd name="T15" fmla="*/ 2147483647 h 404"/>
              <a:gd name="T16" fmla="*/ 2147483647 w 418"/>
              <a:gd name="T17" fmla="*/ 2147483647 h 404"/>
              <a:gd name="T18" fmla="*/ 2147483647 w 418"/>
              <a:gd name="T19" fmla="*/ 2147483647 h 404"/>
              <a:gd name="T20" fmla="*/ 2147483647 w 418"/>
              <a:gd name="T21" fmla="*/ 2147483647 h 404"/>
              <a:gd name="T22" fmla="*/ 2147483647 w 418"/>
              <a:gd name="T23" fmla="*/ 2147483647 h 404"/>
              <a:gd name="T24" fmla="*/ 2147483647 w 418"/>
              <a:gd name="T25" fmla="*/ 2147483647 h 404"/>
              <a:gd name="T26" fmla="*/ 2147483647 w 418"/>
              <a:gd name="T27" fmla="*/ 2147483647 h 404"/>
              <a:gd name="T28" fmla="*/ 2147483647 w 418"/>
              <a:gd name="T29" fmla="*/ 2147483647 h 404"/>
              <a:gd name="T30" fmla="*/ 2147483647 w 418"/>
              <a:gd name="T31" fmla="*/ 2147483647 h 404"/>
              <a:gd name="T32" fmla="*/ 2147483647 w 418"/>
              <a:gd name="T33" fmla="*/ 2147483647 h 404"/>
              <a:gd name="T34" fmla="*/ 2147483647 w 418"/>
              <a:gd name="T35" fmla="*/ 2147483647 h 404"/>
              <a:gd name="T36" fmla="*/ 2147483647 w 418"/>
              <a:gd name="T37" fmla="*/ 2147483647 h 404"/>
              <a:gd name="T38" fmla="*/ 2147483647 w 418"/>
              <a:gd name="T39" fmla="*/ 2147483647 h 404"/>
              <a:gd name="T40" fmla="*/ 2147483647 w 418"/>
              <a:gd name="T41" fmla="*/ 2147483647 h 404"/>
              <a:gd name="T42" fmla="*/ 2147483647 w 418"/>
              <a:gd name="T43" fmla="*/ 2147483647 h 404"/>
              <a:gd name="T44" fmla="*/ 2147483647 w 418"/>
              <a:gd name="T45" fmla="*/ 2147483647 h 404"/>
              <a:gd name="T46" fmla="*/ 0 w 418"/>
              <a:gd name="T47" fmla="*/ 2147483647 h 404"/>
              <a:gd name="T48" fmla="*/ 2147483647 w 418"/>
              <a:gd name="T49" fmla="*/ 2147483647 h 404"/>
              <a:gd name="T50" fmla="*/ 2147483647 w 418"/>
              <a:gd name="T51" fmla="*/ 2147483647 h 404"/>
              <a:gd name="T52" fmla="*/ 2147483647 w 418"/>
              <a:gd name="T53" fmla="*/ 2147483647 h 404"/>
              <a:gd name="T54" fmla="*/ 2147483647 w 418"/>
              <a:gd name="T55" fmla="*/ 2147483647 h 404"/>
              <a:gd name="T56" fmla="*/ 2147483647 w 418"/>
              <a:gd name="T57" fmla="*/ 2147483647 h 404"/>
              <a:gd name="T58" fmla="*/ 2147483647 w 418"/>
              <a:gd name="T59" fmla="*/ 2147483647 h 404"/>
              <a:gd name="T60" fmla="*/ 2147483647 w 418"/>
              <a:gd name="T61" fmla="*/ 2147483647 h 404"/>
              <a:gd name="T62" fmla="*/ 2147483647 w 418"/>
              <a:gd name="T63" fmla="*/ 2147483647 h 404"/>
              <a:gd name="T64" fmla="*/ 2147483647 w 418"/>
              <a:gd name="T65" fmla="*/ 2147483647 h 404"/>
              <a:gd name="T66" fmla="*/ 2147483647 w 418"/>
              <a:gd name="T67" fmla="*/ 2147483647 h 404"/>
              <a:gd name="T68" fmla="*/ 2147483647 w 418"/>
              <a:gd name="T69" fmla="*/ 2147483647 h 404"/>
              <a:gd name="T70" fmla="*/ 2147483647 w 418"/>
              <a:gd name="T71" fmla="*/ 2147483647 h 404"/>
              <a:gd name="T72" fmla="*/ 2147483647 w 418"/>
              <a:gd name="T73" fmla="*/ 2147483647 h 404"/>
              <a:gd name="T74" fmla="*/ 2147483647 w 418"/>
              <a:gd name="T75" fmla="*/ 2147483647 h 404"/>
              <a:gd name="T76" fmla="*/ 2147483647 w 418"/>
              <a:gd name="T77" fmla="*/ 2147483647 h 404"/>
              <a:gd name="T78" fmla="*/ 2147483647 w 418"/>
              <a:gd name="T79" fmla="*/ 2147483647 h 404"/>
              <a:gd name="T80" fmla="*/ 2147483647 w 418"/>
              <a:gd name="T81" fmla="*/ 2147483647 h 404"/>
              <a:gd name="T82" fmla="*/ 2147483647 w 418"/>
              <a:gd name="T83" fmla="*/ 2147483647 h 404"/>
              <a:gd name="T84" fmla="*/ 2147483647 w 418"/>
              <a:gd name="T85" fmla="*/ 2147483647 h 404"/>
              <a:gd name="T86" fmla="*/ 2147483647 w 418"/>
              <a:gd name="T87" fmla="*/ 2147483647 h 404"/>
              <a:gd name="T88" fmla="*/ 2147483647 w 418"/>
              <a:gd name="T89" fmla="*/ 2147483647 h 404"/>
              <a:gd name="T90" fmla="*/ 2147483647 w 418"/>
              <a:gd name="T91" fmla="*/ 2147483647 h 404"/>
              <a:gd name="T92" fmla="*/ 2147483647 w 418"/>
              <a:gd name="T93" fmla="*/ 2147483647 h 404"/>
              <a:gd name="T94" fmla="*/ 2147483647 w 418"/>
              <a:gd name="T95" fmla="*/ 2147483647 h 40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18"/>
              <a:gd name="T145" fmla="*/ 0 h 404"/>
              <a:gd name="T146" fmla="*/ 418 w 418"/>
              <a:gd name="T147" fmla="*/ 404 h 40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18" h="404">
                <a:moveTo>
                  <a:pt x="0" y="201"/>
                </a:moveTo>
                <a:lnTo>
                  <a:pt x="0" y="220"/>
                </a:lnTo>
                <a:lnTo>
                  <a:pt x="2" y="233"/>
                </a:lnTo>
                <a:lnTo>
                  <a:pt x="4" y="241"/>
                </a:lnTo>
                <a:lnTo>
                  <a:pt x="6" y="252"/>
                </a:lnTo>
                <a:lnTo>
                  <a:pt x="9" y="260"/>
                </a:lnTo>
                <a:lnTo>
                  <a:pt x="13" y="271"/>
                </a:lnTo>
                <a:lnTo>
                  <a:pt x="15" y="279"/>
                </a:lnTo>
                <a:lnTo>
                  <a:pt x="23" y="298"/>
                </a:lnTo>
                <a:lnTo>
                  <a:pt x="30" y="307"/>
                </a:lnTo>
                <a:lnTo>
                  <a:pt x="36" y="315"/>
                </a:lnTo>
                <a:lnTo>
                  <a:pt x="42" y="321"/>
                </a:lnTo>
                <a:lnTo>
                  <a:pt x="49" y="330"/>
                </a:lnTo>
                <a:lnTo>
                  <a:pt x="68" y="349"/>
                </a:lnTo>
                <a:lnTo>
                  <a:pt x="76" y="355"/>
                </a:lnTo>
                <a:lnTo>
                  <a:pt x="91" y="370"/>
                </a:lnTo>
                <a:lnTo>
                  <a:pt x="108" y="378"/>
                </a:lnTo>
                <a:lnTo>
                  <a:pt x="118" y="385"/>
                </a:lnTo>
                <a:lnTo>
                  <a:pt x="127" y="387"/>
                </a:lnTo>
                <a:lnTo>
                  <a:pt x="137" y="391"/>
                </a:lnTo>
                <a:lnTo>
                  <a:pt x="146" y="395"/>
                </a:lnTo>
                <a:lnTo>
                  <a:pt x="156" y="397"/>
                </a:lnTo>
                <a:lnTo>
                  <a:pt x="165" y="399"/>
                </a:lnTo>
                <a:lnTo>
                  <a:pt x="177" y="402"/>
                </a:lnTo>
                <a:lnTo>
                  <a:pt x="188" y="402"/>
                </a:lnTo>
                <a:lnTo>
                  <a:pt x="199" y="404"/>
                </a:lnTo>
                <a:lnTo>
                  <a:pt x="220" y="404"/>
                </a:lnTo>
                <a:lnTo>
                  <a:pt x="230" y="402"/>
                </a:lnTo>
                <a:lnTo>
                  <a:pt x="239" y="402"/>
                </a:lnTo>
                <a:lnTo>
                  <a:pt x="262" y="397"/>
                </a:lnTo>
                <a:lnTo>
                  <a:pt x="270" y="395"/>
                </a:lnTo>
                <a:lnTo>
                  <a:pt x="281" y="391"/>
                </a:lnTo>
                <a:lnTo>
                  <a:pt x="289" y="387"/>
                </a:lnTo>
                <a:lnTo>
                  <a:pt x="298" y="385"/>
                </a:lnTo>
                <a:lnTo>
                  <a:pt x="308" y="378"/>
                </a:lnTo>
                <a:lnTo>
                  <a:pt x="319" y="374"/>
                </a:lnTo>
                <a:lnTo>
                  <a:pt x="325" y="368"/>
                </a:lnTo>
                <a:lnTo>
                  <a:pt x="342" y="355"/>
                </a:lnTo>
                <a:lnTo>
                  <a:pt x="348" y="349"/>
                </a:lnTo>
                <a:lnTo>
                  <a:pt x="357" y="342"/>
                </a:lnTo>
                <a:lnTo>
                  <a:pt x="370" y="330"/>
                </a:lnTo>
                <a:lnTo>
                  <a:pt x="376" y="321"/>
                </a:lnTo>
                <a:lnTo>
                  <a:pt x="380" y="315"/>
                </a:lnTo>
                <a:lnTo>
                  <a:pt x="389" y="307"/>
                </a:lnTo>
                <a:lnTo>
                  <a:pt x="405" y="271"/>
                </a:lnTo>
                <a:lnTo>
                  <a:pt x="408" y="260"/>
                </a:lnTo>
                <a:lnTo>
                  <a:pt x="412" y="252"/>
                </a:lnTo>
                <a:lnTo>
                  <a:pt x="414" y="241"/>
                </a:lnTo>
                <a:lnTo>
                  <a:pt x="416" y="231"/>
                </a:lnTo>
                <a:lnTo>
                  <a:pt x="416" y="220"/>
                </a:lnTo>
                <a:lnTo>
                  <a:pt x="418" y="212"/>
                </a:lnTo>
                <a:lnTo>
                  <a:pt x="418" y="190"/>
                </a:lnTo>
                <a:lnTo>
                  <a:pt x="416" y="180"/>
                </a:lnTo>
                <a:lnTo>
                  <a:pt x="416" y="171"/>
                </a:lnTo>
                <a:lnTo>
                  <a:pt x="414" y="159"/>
                </a:lnTo>
                <a:lnTo>
                  <a:pt x="412" y="150"/>
                </a:lnTo>
                <a:lnTo>
                  <a:pt x="408" y="140"/>
                </a:lnTo>
                <a:lnTo>
                  <a:pt x="405" y="131"/>
                </a:lnTo>
                <a:lnTo>
                  <a:pt x="389" y="95"/>
                </a:lnTo>
                <a:lnTo>
                  <a:pt x="380" y="87"/>
                </a:lnTo>
                <a:lnTo>
                  <a:pt x="376" y="81"/>
                </a:lnTo>
                <a:lnTo>
                  <a:pt x="370" y="72"/>
                </a:lnTo>
                <a:lnTo>
                  <a:pt x="357" y="59"/>
                </a:lnTo>
                <a:lnTo>
                  <a:pt x="348" y="53"/>
                </a:lnTo>
                <a:lnTo>
                  <a:pt x="342" y="47"/>
                </a:lnTo>
                <a:lnTo>
                  <a:pt x="325" y="34"/>
                </a:lnTo>
                <a:lnTo>
                  <a:pt x="319" y="28"/>
                </a:lnTo>
                <a:lnTo>
                  <a:pt x="308" y="24"/>
                </a:lnTo>
                <a:lnTo>
                  <a:pt x="298" y="19"/>
                </a:lnTo>
                <a:lnTo>
                  <a:pt x="281" y="11"/>
                </a:lnTo>
                <a:lnTo>
                  <a:pt x="270" y="9"/>
                </a:lnTo>
                <a:lnTo>
                  <a:pt x="262" y="7"/>
                </a:lnTo>
                <a:lnTo>
                  <a:pt x="241" y="2"/>
                </a:lnTo>
                <a:lnTo>
                  <a:pt x="230" y="0"/>
                </a:lnTo>
                <a:lnTo>
                  <a:pt x="188" y="0"/>
                </a:lnTo>
                <a:lnTo>
                  <a:pt x="165" y="5"/>
                </a:lnTo>
                <a:lnTo>
                  <a:pt x="156" y="7"/>
                </a:lnTo>
                <a:lnTo>
                  <a:pt x="146" y="9"/>
                </a:lnTo>
                <a:lnTo>
                  <a:pt x="137" y="11"/>
                </a:lnTo>
                <a:lnTo>
                  <a:pt x="127" y="15"/>
                </a:lnTo>
                <a:lnTo>
                  <a:pt x="91" y="32"/>
                </a:lnTo>
                <a:lnTo>
                  <a:pt x="76" y="47"/>
                </a:lnTo>
                <a:lnTo>
                  <a:pt x="68" y="53"/>
                </a:lnTo>
                <a:lnTo>
                  <a:pt x="49" y="72"/>
                </a:lnTo>
                <a:lnTo>
                  <a:pt x="42" y="81"/>
                </a:lnTo>
                <a:lnTo>
                  <a:pt x="36" y="87"/>
                </a:lnTo>
                <a:lnTo>
                  <a:pt x="30" y="95"/>
                </a:lnTo>
                <a:lnTo>
                  <a:pt x="23" y="104"/>
                </a:lnTo>
                <a:lnTo>
                  <a:pt x="15" y="123"/>
                </a:lnTo>
                <a:lnTo>
                  <a:pt x="13" y="131"/>
                </a:lnTo>
                <a:lnTo>
                  <a:pt x="9" y="140"/>
                </a:lnTo>
                <a:lnTo>
                  <a:pt x="6" y="150"/>
                </a:lnTo>
                <a:lnTo>
                  <a:pt x="4" y="159"/>
                </a:lnTo>
                <a:lnTo>
                  <a:pt x="2" y="169"/>
                </a:lnTo>
                <a:lnTo>
                  <a:pt x="0" y="180"/>
                </a:lnTo>
                <a:lnTo>
                  <a:pt x="0" y="201"/>
                </a:lnTo>
                <a:lnTo>
                  <a:pt x="13" y="201"/>
                </a:lnTo>
                <a:lnTo>
                  <a:pt x="13" y="180"/>
                </a:lnTo>
                <a:lnTo>
                  <a:pt x="15" y="173"/>
                </a:lnTo>
                <a:lnTo>
                  <a:pt x="17" y="163"/>
                </a:lnTo>
                <a:lnTo>
                  <a:pt x="19" y="154"/>
                </a:lnTo>
                <a:lnTo>
                  <a:pt x="21" y="144"/>
                </a:lnTo>
                <a:lnTo>
                  <a:pt x="25" y="135"/>
                </a:lnTo>
                <a:lnTo>
                  <a:pt x="28" y="127"/>
                </a:lnTo>
                <a:lnTo>
                  <a:pt x="36" y="112"/>
                </a:lnTo>
                <a:lnTo>
                  <a:pt x="42" y="104"/>
                </a:lnTo>
                <a:lnTo>
                  <a:pt x="44" y="95"/>
                </a:lnTo>
                <a:lnTo>
                  <a:pt x="51" y="89"/>
                </a:lnTo>
                <a:lnTo>
                  <a:pt x="57" y="81"/>
                </a:lnTo>
                <a:lnTo>
                  <a:pt x="76" y="62"/>
                </a:lnTo>
                <a:lnTo>
                  <a:pt x="85" y="55"/>
                </a:lnTo>
                <a:lnTo>
                  <a:pt x="91" y="49"/>
                </a:lnTo>
                <a:lnTo>
                  <a:pt x="99" y="45"/>
                </a:lnTo>
                <a:lnTo>
                  <a:pt x="131" y="28"/>
                </a:lnTo>
                <a:lnTo>
                  <a:pt x="142" y="24"/>
                </a:lnTo>
                <a:lnTo>
                  <a:pt x="150" y="21"/>
                </a:lnTo>
                <a:lnTo>
                  <a:pt x="161" y="19"/>
                </a:lnTo>
                <a:lnTo>
                  <a:pt x="169" y="17"/>
                </a:lnTo>
                <a:lnTo>
                  <a:pt x="188" y="13"/>
                </a:lnTo>
                <a:lnTo>
                  <a:pt x="230" y="13"/>
                </a:lnTo>
                <a:lnTo>
                  <a:pt x="237" y="15"/>
                </a:lnTo>
                <a:lnTo>
                  <a:pt x="258" y="19"/>
                </a:lnTo>
                <a:lnTo>
                  <a:pt x="266" y="21"/>
                </a:lnTo>
                <a:lnTo>
                  <a:pt x="277" y="24"/>
                </a:lnTo>
                <a:lnTo>
                  <a:pt x="294" y="32"/>
                </a:lnTo>
                <a:lnTo>
                  <a:pt x="304" y="36"/>
                </a:lnTo>
                <a:lnTo>
                  <a:pt x="310" y="40"/>
                </a:lnTo>
                <a:lnTo>
                  <a:pt x="317" y="43"/>
                </a:lnTo>
                <a:lnTo>
                  <a:pt x="334" y="55"/>
                </a:lnTo>
                <a:lnTo>
                  <a:pt x="340" y="62"/>
                </a:lnTo>
                <a:lnTo>
                  <a:pt x="348" y="68"/>
                </a:lnTo>
                <a:lnTo>
                  <a:pt x="361" y="81"/>
                </a:lnTo>
                <a:lnTo>
                  <a:pt x="367" y="89"/>
                </a:lnTo>
                <a:lnTo>
                  <a:pt x="372" y="95"/>
                </a:lnTo>
                <a:lnTo>
                  <a:pt x="376" y="104"/>
                </a:lnTo>
                <a:lnTo>
                  <a:pt x="393" y="135"/>
                </a:lnTo>
                <a:lnTo>
                  <a:pt x="395" y="144"/>
                </a:lnTo>
                <a:lnTo>
                  <a:pt x="399" y="154"/>
                </a:lnTo>
                <a:lnTo>
                  <a:pt x="401" y="163"/>
                </a:lnTo>
                <a:lnTo>
                  <a:pt x="403" y="171"/>
                </a:lnTo>
                <a:lnTo>
                  <a:pt x="403" y="180"/>
                </a:lnTo>
                <a:lnTo>
                  <a:pt x="405" y="190"/>
                </a:lnTo>
                <a:lnTo>
                  <a:pt x="405" y="212"/>
                </a:lnTo>
                <a:lnTo>
                  <a:pt x="403" y="220"/>
                </a:lnTo>
                <a:lnTo>
                  <a:pt x="403" y="231"/>
                </a:lnTo>
                <a:lnTo>
                  <a:pt x="401" y="237"/>
                </a:lnTo>
                <a:lnTo>
                  <a:pt x="399" y="247"/>
                </a:lnTo>
                <a:lnTo>
                  <a:pt x="395" y="256"/>
                </a:lnTo>
                <a:lnTo>
                  <a:pt x="393" y="266"/>
                </a:lnTo>
                <a:lnTo>
                  <a:pt x="376" y="298"/>
                </a:lnTo>
                <a:lnTo>
                  <a:pt x="372" y="307"/>
                </a:lnTo>
                <a:lnTo>
                  <a:pt x="367" y="313"/>
                </a:lnTo>
                <a:lnTo>
                  <a:pt x="361" y="321"/>
                </a:lnTo>
                <a:lnTo>
                  <a:pt x="348" y="334"/>
                </a:lnTo>
                <a:lnTo>
                  <a:pt x="340" y="340"/>
                </a:lnTo>
                <a:lnTo>
                  <a:pt x="334" y="347"/>
                </a:lnTo>
                <a:lnTo>
                  <a:pt x="317" y="359"/>
                </a:lnTo>
                <a:lnTo>
                  <a:pt x="310" y="361"/>
                </a:lnTo>
                <a:lnTo>
                  <a:pt x="304" y="366"/>
                </a:lnTo>
                <a:lnTo>
                  <a:pt x="294" y="372"/>
                </a:lnTo>
                <a:lnTo>
                  <a:pt x="285" y="374"/>
                </a:lnTo>
                <a:lnTo>
                  <a:pt x="277" y="378"/>
                </a:lnTo>
                <a:lnTo>
                  <a:pt x="266" y="383"/>
                </a:lnTo>
                <a:lnTo>
                  <a:pt x="258" y="385"/>
                </a:lnTo>
                <a:lnTo>
                  <a:pt x="239" y="389"/>
                </a:lnTo>
                <a:lnTo>
                  <a:pt x="230" y="389"/>
                </a:lnTo>
                <a:lnTo>
                  <a:pt x="220" y="391"/>
                </a:lnTo>
                <a:lnTo>
                  <a:pt x="199" y="391"/>
                </a:lnTo>
                <a:lnTo>
                  <a:pt x="188" y="389"/>
                </a:lnTo>
                <a:lnTo>
                  <a:pt x="177" y="389"/>
                </a:lnTo>
                <a:lnTo>
                  <a:pt x="169" y="387"/>
                </a:lnTo>
                <a:lnTo>
                  <a:pt x="161" y="385"/>
                </a:lnTo>
                <a:lnTo>
                  <a:pt x="150" y="383"/>
                </a:lnTo>
                <a:lnTo>
                  <a:pt x="142" y="378"/>
                </a:lnTo>
                <a:lnTo>
                  <a:pt x="131" y="374"/>
                </a:lnTo>
                <a:lnTo>
                  <a:pt x="123" y="372"/>
                </a:lnTo>
                <a:lnTo>
                  <a:pt x="116" y="366"/>
                </a:lnTo>
                <a:lnTo>
                  <a:pt x="99" y="357"/>
                </a:lnTo>
                <a:lnTo>
                  <a:pt x="91" y="353"/>
                </a:lnTo>
                <a:lnTo>
                  <a:pt x="85" y="347"/>
                </a:lnTo>
                <a:lnTo>
                  <a:pt x="76" y="340"/>
                </a:lnTo>
                <a:lnTo>
                  <a:pt x="57" y="321"/>
                </a:lnTo>
                <a:lnTo>
                  <a:pt x="51" y="313"/>
                </a:lnTo>
                <a:lnTo>
                  <a:pt x="44" y="307"/>
                </a:lnTo>
                <a:lnTo>
                  <a:pt x="42" y="298"/>
                </a:lnTo>
                <a:lnTo>
                  <a:pt x="36" y="290"/>
                </a:lnTo>
                <a:lnTo>
                  <a:pt x="28" y="275"/>
                </a:lnTo>
                <a:lnTo>
                  <a:pt x="25" y="266"/>
                </a:lnTo>
                <a:lnTo>
                  <a:pt x="21" y="256"/>
                </a:lnTo>
                <a:lnTo>
                  <a:pt x="19" y="247"/>
                </a:lnTo>
                <a:lnTo>
                  <a:pt x="17" y="237"/>
                </a:lnTo>
                <a:lnTo>
                  <a:pt x="15" y="228"/>
                </a:lnTo>
                <a:lnTo>
                  <a:pt x="13" y="220"/>
                </a:lnTo>
                <a:lnTo>
                  <a:pt x="13" y="201"/>
                </a:lnTo>
                <a:lnTo>
                  <a:pt x="0" y="20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8" name="Oval 110"/>
          <p:cNvSpPr>
            <a:spLocks noChangeArrowheads="1"/>
          </p:cNvSpPr>
          <p:nvPr/>
        </p:nvSpPr>
        <p:spPr bwMode="auto">
          <a:xfrm>
            <a:off x="2779713" y="4025900"/>
            <a:ext cx="190500" cy="18415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9" name="Freeform 111"/>
          <p:cNvSpPr>
            <a:spLocks/>
          </p:cNvSpPr>
          <p:nvPr/>
        </p:nvSpPr>
        <p:spPr bwMode="auto">
          <a:xfrm>
            <a:off x="2768600" y="4016375"/>
            <a:ext cx="207963" cy="201613"/>
          </a:xfrm>
          <a:custGeom>
            <a:avLst/>
            <a:gdLst>
              <a:gd name="T0" fmla="*/ 2147483647 w 131"/>
              <a:gd name="T1" fmla="*/ 2147483647 h 127"/>
              <a:gd name="T2" fmla="*/ 2147483647 w 131"/>
              <a:gd name="T3" fmla="*/ 2147483647 h 127"/>
              <a:gd name="T4" fmla="*/ 2147483647 w 131"/>
              <a:gd name="T5" fmla="*/ 2147483647 h 127"/>
              <a:gd name="T6" fmla="*/ 2147483647 w 131"/>
              <a:gd name="T7" fmla="*/ 2147483647 h 127"/>
              <a:gd name="T8" fmla="*/ 2147483647 w 131"/>
              <a:gd name="T9" fmla="*/ 2147483647 h 127"/>
              <a:gd name="T10" fmla="*/ 2147483647 w 131"/>
              <a:gd name="T11" fmla="*/ 2147483647 h 127"/>
              <a:gd name="T12" fmla="*/ 2147483647 w 131"/>
              <a:gd name="T13" fmla="*/ 2147483647 h 127"/>
              <a:gd name="T14" fmla="*/ 2147483647 w 131"/>
              <a:gd name="T15" fmla="*/ 2147483647 h 127"/>
              <a:gd name="T16" fmla="*/ 2147483647 w 131"/>
              <a:gd name="T17" fmla="*/ 2147483647 h 127"/>
              <a:gd name="T18" fmla="*/ 2147483647 w 131"/>
              <a:gd name="T19" fmla="*/ 2147483647 h 127"/>
              <a:gd name="T20" fmla="*/ 2147483647 w 131"/>
              <a:gd name="T21" fmla="*/ 2147483647 h 127"/>
              <a:gd name="T22" fmla="*/ 2147483647 w 131"/>
              <a:gd name="T23" fmla="*/ 2147483647 h 127"/>
              <a:gd name="T24" fmla="*/ 2147483647 w 131"/>
              <a:gd name="T25" fmla="*/ 2147483647 h 127"/>
              <a:gd name="T26" fmla="*/ 2147483647 w 131"/>
              <a:gd name="T27" fmla="*/ 2147483647 h 127"/>
              <a:gd name="T28" fmla="*/ 2147483647 w 131"/>
              <a:gd name="T29" fmla="*/ 2147483647 h 127"/>
              <a:gd name="T30" fmla="*/ 2147483647 w 131"/>
              <a:gd name="T31" fmla="*/ 2147483647 h 127"/>
              <a:gd name="T32" fmla="*/ 2147483647 w 131"/>
              <a:gd name="T33" fmla="*/ 2147483647 h 127"/>
              <a:gd name="T34" fmla="*/ 2147483647 w 131"/>
              <a:gd name="T35" fmla="*/ 0 h 127"/>
              <a:gd name="T36" fmla="*/ 2147483647 w 131"/>
              <a:gd name="T37" fmla="*/ 2147483647 h 127"/>
              <a:gd name="T38" fmla="*/ 2147483647 w 131"/>
              <a:gd name="T39" fmla="*/ 2147483647 h 127"/>
              <a:gd name="T40" fmla="*/ 2147483647 w 131"/>
              <a:gd name="T41" fmla="*/ 2147483647 h 127"/>
              <a:gd name="T42" fmla="*/ 2147483647 w 131"/>
              <a:gd name="T43" fmla="*/ 2147483647 h 127"/>
              <a:gd name="T44" fmla="*/ 2147483647 w 131"/>
              <a:gd name="T45" fmla="*/ 2147483647 h 127"/>
              <a:gd name="T46" fmla="*/ 2147483647 w 131"/>
              <a:gd name="T47" fmla="*/ 2147483647 h 127"/>
              <a:gd name="T48" fmla="*/ 2147483647 w 131"/>
              <a:gd name="T49" fmla="*/ 2147483647 h 127"/>
              <a:gd name="T50" fmla="*/ 2147483647 w 131"/>
              <a:gd name="T51" fmla="*/ 2147483647 h 127"/>
              <a:gd name="T52" fmla="*/ 2147483647 w 131"/>
              <a:gd name="T53" fmla="*/ 2147483647 h 127"/>
              <a:gd name="T54" fmla="*/ 2147483647 w 131"/>
              <a:gd name="T55" fmla="*/ 2147483647 h 127"/>
              <a:gd name="T56" fmla="*/ 2147483647 w 131"/>
              <a:gd name="T57" fmla="*/ 2147483647 h 127"/>
              <a:gd name="T58" fmla="*/ 2147483647 w 131"/>
              <a:gd name="T59" fmla="*/ 2147483647 h 127"/>
              <a:gd name="T60" fmla="*/ 2147483647 w 131"/>
              <a:gd name="T61" fmla="*/ 2147483647 h 127"/>
              <a:gd name="T62" fmla="*/ 2147483647 w 131"/>
              <a:gd name="T63" fmla="*/ 2147483647 h 127"/>
              <a:gd name="T64" fmla="*/ 2147483647 w 131"/>
              <a:gd name="T65" fmla="*/ 2147483647 h 127"/>
              <a:gd name="T66" fmla="*/ 2147483647 w 131"/>
              <a:gd name="T67" fmla="*/ 2147483647 h 127"/>
              <a:gd name="T68" fmla="*/ 2147483647 w 131"/>
              <a:gd name="T69" fmla="*/ 2147483647 h 127"/>
              <a:gd name="T70" fmla="*/ 2147483647 w 131"/>
              <a:gd name="T71" fmla="*/ 2147483647 h 127"/>
              <a:gd name="T72" fmla="*/ 2147483647 w 131"/>
              <a:gd name="T73" fmla="*/ 2147483647 h 127"/>
              <a:gd name="T74" fmla="*/ 2147483647 w 131"/>
              <a:gd name="T75" fmla="*/ 2147483647 h 127"/>
              <a:gd name="T76" fmla="*/ 2147483647 w 131"/>
              <a:gd name="T77" fmla="*/ 2147483647 h 127"/>
              <a:gd name="T78" fmla="*/ 2147483647 w 131"/>
              <a:gd name="T79" fmla="*/ 2147483647 h 127"/>
              <a:gd name="T80" fmla="*/ 2147483647 w 131"/>
              <a:gd name="T81" fmla="*/ 2147483647 h 127"/>
              <a:gd name="T82" fmla="*/ 2147483647 w 131"/>
              <a:gd name="T83" fmla="*/ 2147483647 h 127"/>
              <a:gd name="T84" fmla="*/ 2147483647 w 131"/>
              <a:gd name="T85" fmla="*/ 2147483647 h 127"/>
              <a:gd name="T86" fmla="*/ 2147483647 w 131"/>
              <a:gd name="T87" fmla="*/ 2147483647 h 127"/>
              <a:gd name="T88" fmla="*/ 2147483647 w 131"/>
              <a:gd name="T89" fmla="*/ 2147483647 h 127"/>
              <a:gd name="T90" fmla="*/ 2147483647 w 131"/>
              <a:gd name="T91" fmla="*/ 2147483647 h 127"/>
              <a:gd name="T92" fmla="*/ 2147483647 w 131"/>
              <a:gd name="T93" fmla="*/ 2147483647 h 12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31"/>
              <a:gd name="T142" fmla="*/ 0 h 127"/>
              <a:gd name="T143" fmla="*/ 131 w 131"/>
              <a:gd name="T144" fmla="*/ 127 h 12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31" h="127">
                <a:moveTo>
                  <a:pt x="0" y="63"/>
                </a:moveTo>
                <a:lnTo>
                  <a:pt x="0" y="76"/>
                </a:lnTo>
                <a:lnTo>
                  <a:pt x="3" y="80"/>
                </a:lnTo>
                <a:lnTo>
                  <a:pt x="3" y="82"/>
                </a:lnTo>
                <a:lnTo>
                  <a:pt x="5" y="84"/>
                </a:lnTo>
                <a:lnTo>
                  <a:pt x="5" y="86"/>
                </a:lnTo>
                <a:lnTo>
                  <a:pt x="7" y="89"/>
                </a:lnTo>
                <a:lnTo>
                  <a:pt x="7" y="93"/>
                </a:lnTo>
                <a:lnTo>
                  <a:pt x="11" y="97"/>
                </a:lnTo>
                <a:lnTo>
                  <a:pt x="11" y="99"/>
                </a:lnTo>
                <a:lnTo>
                  <a:pt x="26" y="114"/>
                </a:lnTo>
                <a:lnTo>
                  <a:pt x="28" y="114"/>
                </a:lnTo>
                <a:lnTo>
                  <a:pt x="30" y="116"/>
                </a:lnTo>
                <a:lnTo>
                  <a:pt x="36" y="120"/>
                </a:lnTo>
                <a:lnTo>
                  <a:pt x="38" y="120"/>
                </a:lnTo>
                <a:lnTo>
                  <a:pt x="41" y="122"/>
                </a:lnTo>
                <a:lnTo>
                  <a:pt x="43" y="122"/>
                </a:lnTo>
                <a:lnTo>
                  <a:pt x="47" y="124"/>
                </a:lnTo>
                <a:lnTo>
                  <a:pt x="55" y="124"/>
                </a:lnTo>
                <a:lnTo>
                  <a:pt x="57" y="127"/>
                </a:lnTo>
                <a:lnTo>
                  <a:pt x="74" y="127"/>
                </a:lnTo>
                <a:lnTo>
                  <a:pt x="76" y="124"/>
                </a:lnTo>
                <a:lnTo>
                  <a:pt x="85" y="124"/>
                </a:lnTo>
                <a:lnTo>
                  <a:pt x="87" y="122"/>
                </a:lnTo>
                <a:lnTo>
                  <a:pt x="89" y="122"/>
                </a:lnTo>
                <a:lnTo>
                  <a:pt x="93" y="120"/>
                </a:lnTo>
                <a:lnTo>
                  <a:pt x="95" y="120"/>
                </a:lnTo>
                <a:lnTo>
                  <a:pt x="102" y="114"/>
                </a:lnTo>
                <a:lnTo>
                  <a:pt x="104" y="114"/>
                </a:lnTo>
                <a:lnTo>
                  <a:pt x="123" y="95"/>
                </a:lnTo>
                <a:lnTo>
                  <a:pt x="123" y="93"/>
                </a:lnTo>
                <a:lnTo>
                  <a:pt x="125" y="89"/>
                </a:lnTo>
                <a:lnTo>
                  <a:pt x="125" y="86"/>
                </a:lnTo>
                <a:lnTo>
                  <a:pt x="127" y="84"/>
                </a:lnTo>
                <a:lnTo>
                  <a:pt x="127" y="82"/>
                </a:lnTo>
                <a:lnTo>
                  <a:pt x="129" y="80"/>
                </a:lnTo>
                <a:lnTo>
                  <a:pt x="129" y="74"/>
                </a:lnTo>
                <a:lnTo>
                  <a:pt x="131" y="72"/>
                </a:lnTo>
                <a:lnTo>
                  <a:pt x="131" y="55"/>
                </a:lnTo>
                <a:lnTo>
                  <a:pt x="129" y="53"/>
                </a:lnTo>
                <a:lnTo>
                  <a:pt x="129" y="46"/>
                </a:lnTo>
                <a:lnTo>
                  <a:pt x="127" y="44"/>
                </a:lnTo>
                <a:lnTo>
                  <a:pt x="127" y="40"/>
                </a:lnTo>
                <a:lnTo>
                  <a:pt x="125" y="38"/>
                </a:lnTo>
                <a:lnTo>
                  <a:pt x="125" y="36"/>
                </a:lnTo>
                <a:lnTo>
                  <a:pt x="123" y="34"/>
                </a:lnTo>
                <a:lnTo>
                  <a:pt x="123" y="32"/>
                </a:lnTo>
                <a:lnTo>
                  <a:pt x="100" y="8"/>
                </a:lnTo>
                <a:lnTo>
                  <a:pt x="98" y="8"/>
                </a:lnTo>
                <a:lnTo>
                  <a:pt x="93" y="4"/>
                </a:lnTo>
                <a:lnTo>
                  <a:pt x="89" y="4"/>
                </a:lnTo>
                <a:lnTo>
                  <a:pt x="87" y="2"/>
                </a:lnTo>
                <a:lnTo>
                  <a:pt x="83" y="2"/>
                </a:lnTo>
                <a:lnTo>
                  <a:pt x="79" y="0"/>
                </a:lnTo>
                <a:lnTo>
                  <a:pt x="51" y="0"/>
                </a:lnTo>
                <a:lnTo>
                  <a:pt x="49" y="2"/>
                </a:lnTo>
                <a:lnTo>
                  <a:pt x="43" y="2"/>
                </a:lnTo>
                <a:lnTo>
                  <a:pt x="41" y="4"/>
                </a:lnTo>
                <a:lnTo>
                  <a:pt x="38" y="4"/>
                </a:lnTo>
                <a:lnTo>
                  <a:pt x="34" y="8"/>
                </a:lnTo>
                <a:lnTo>
                  <a:pt x="30" y="8"/>
                </a:lnTo>
                <a:lnTo>
                  <a:pt x="11" y="27"/>
                </a:lnTo>
                <a:lnTo>
                  <a:pt x="11" y="29"/>
                </a:lnTo>
                <a:lnTo>
                  <a:pt x="7" y="34"/>
                </a:lnTo>
                <a:lnTo>
                  <a:pt x="7" y="36"/>
                </a:lnTo>
                <a:lnTo>
                  <a:pt x="5" y="38"/>
                </a:lnTo>
                <a:lnTo>
                  <a:pt x="5" y="40"/>
                </a:lnTo>
                <a:lnTo>
                  <a:pt x="3" y="44"/>
                </a:lnTo>
                <a:lnTo>
                  <a:pt x="3" y="46"/>
                </a:lnTo>
                <a:lnTo>
                  <a:pt x="0" y="48"/>
                </a:lnTo>
                <a:lnTo>
                  <a:pt x="0" y="63"/>
                </a:lnTo>
                <a:lnTo>
                  <a:pt x="13" y="63"/>
                </a:lnTo>
                <a:lnTo>
                  <a:pt x="13" y="53"/>
                </a:lnTo>
                <a:lnTo>
                  <a:pt x="15" y="51"/>
                </a:lnTo>
                <a:lnTo>
                  <a:pt x="15" y="48"/>
                </a:lnTo>
                <a:lnTo>
                  <a:pt x="17" y="44"/>
                </a:lnTo>
                <a:lnTo>
                  <a:pt x="17" y="42"/>
                </a:lnTo>
                <a:lnTo>
                  <a:pt x="19" y="40"/>
                </a:lnTo>
                <a:lnTo>
                  <a:pt x="19" y="38"/>
                </a:lnTo>
                <a:lnTo>
                  <a:pt x="24" y="34"/>
                </a:lnTo>
                <a:lnTo>
                  <a:pt x="24" y="32"/>
                </a:lnTo>
                <a:lnTo>
                  <a:pt x="34" y="21"/>
                </a:lnTo>
                <a:lnTo>
                  <a:pt x="36" y="21"/>
                </a:lnTo>
                <a:lnTo>
                  <a:pt x="43" y="17"/>
                </a:lnTo>
                <a:lnTo>
                  <a:pt x="45" y="17"/>
                </a:lnTo>
                <a:lnTo>
                  <a:pt x="47" y="15"/>
                </a:lnTo>
                <a:lnTo>
                  <a:pt x="53" y="15"/>
                </a:lnTo>
                <a:lnTo>
                  <a:pt x="55" y="13"/>
                </a:lnTo>
                <a:lnTo>
                  <a:pt x="74" y="13"/>
                </a:lnTo>
                <a:lnTo>
                  <a:pt x="79" y="15"/>
                </a:lnTo>
                <a:lnTo>
                  <a:pt x="83" y="15"/>
                </a:lnTo>
                <a:lnTo>
                  <a:pt x="85" y="17"/>
                </a:lnTo>
                <a:lnTo>
                  <a:pt x="89" y="17"/>
                </a:lnTo>
                <a:lnTo>
                  <a:pt x="93" y="21"/>
                </a:lnTo>
                <a:lnTo>
                  <a:pt x="95" y="21"/>
                </a:lnTo>
                <a:lnTo>
                  <a:pt x="110" y="36"/>
                </a:lnTo>
                <a:lnTo>
                  <a:pt x="110" y="38"/>
                </a:lnTo>
                <a:lnTo>
                  <a:pt x="112" y="40"/>
                </a:lnTo>
                <a:lnTo>
                  <a:pt x="112" y="42"/>
                </a:lnTo>
                <a:lnTo>
                  <a:pt x="114" y="44"/>
                </a:lnTo>
                <a:lnTo>
                  <a:pt x="114" y="48"/>
                </a:lnTo>
                <a:lnTo>
                  <a:pt x="117" y="51"/>
                </a:lnTo>
                <a:lnTo>
                  <a:pt x="117" y="57"/>
                </a:lnTo>
                <a:lnTo>
                  <a:pt x="119" y="59"/>
                </a:lnTo>
                <a:lnTo>
                  <a:pt x="119" y="67"/>
                </a:lnTo>
                <a:lnTo>
                  <a:pt x="117" y="70"/>
                </a:lnTo>
                <a:lnTo>
                  <a:pt x="117" y="76"/>
                </a:lnTo>
                <a:lnTo>
                  <a:pt x="114" y="78"/>
                </a:lnTo>
                <a:lnTo>
                  <a:pt x="114" y="80"/>
                </a:lnTo>
                <a:lnTo>
                  <a:pt x="112" y="82"/>
                </a:lnTo>
                <a:lnTo>
                  <a:pt x="112" y="84"/>
                </a:lnTo>
                <a:lnTo>
                  <a:pt x="110" y="89"/>
                </a:lnTo>
                <a:lnTo>
                  <a:pt x="110" y="91"/>
                </a:lnTo>
                <a:lnTo>
                  <a:pt x="100" y="101"/>
                </a:lnTo>
                <a:lnTo>
                  <a:pt x="98" y="101"/>
                </a:lnTo>
                <a:lnTo>
                  <a:pt x="91" y="108"/>
                </a:lnTo>
                <a:lnTo>
                  <a:pt x="89" y="108"/>
                </a:lnTo>
                <a:lnTo>
                  <a:pt x="85" y="110"/>
                </a:lnTo>
                <a:lnTo>
                  <a:pt x="83" y="110"/>
                </a:lnTo>
                <a:lnTo>
                  <a:pt x="81" y="112"/>
                </a:lnTo>
                <a:lnTo>
                  <a:pt x="72" y="112"/>
                </a:lnTo>
                <a:lnTo>
                  <a:pt x="70" y="114"/>
                </a:lnTo>
                <a:lnTo>
                  <a:pt x="62" y="114"/>
                </a:lnTo>
                <a:lnTo>
                  <a:pt x="60" y="112"/>
                </a:lnTo>
                <a:lnTo>
                  <a:pt x="51" y="112"/>
                </a:lnTo>
                <a:lnTo>
                  <a:pt x="47" y="110"/>
                </a:lnTo>
                <a:lnTo>
                  <a:pt x="45" y="110"/>
                </a:lnTo>
                <a:lnTo>
                  <a:pt x="43" y="108"/>
                </a:lnTo>
                <a:lnTo>
                  <a:pt x="38" y="108"/>
                </a:lnTo>
                <a:lnTo>
                  <a:pt x="32" y="101"/>
                </a:lnTo>
                <a:lnTo>
                  <a:pt x="30" y="101"/>
                </a:lnTo>
                <a:lnTo>
                  <a:pt x="24" y="95"/>
                </a:lnTo>
                <a:lnTo>
                  <a:pt x="24" y="93"/>
                </a:lnTo>
                <a:lnTo>
                  <a:pt x="19" y="89"/>
                </a:lnTo>
                <a:lnTo>
                  <a:pt x="19" y="84"/>
                </a:lnTo>
                <a:lnTo>
                  <a:pt x="17" y="82"/>
                </a:lnTo>
                <a:lnTo>
                  <a:pt x="17" y="80"/>
                </a:lnTo>
                <a:lnTo>
                  <a:pt x="15" y="78"/>
                </a:lnTo>
                <a:lnTo>
                  <a:pt x="15" y="76"/>
                </a:lnTo>
                <a:lnTo>
                  <a:pt x="13" y="72"/>
                </a:lnTo>
                <a:lnTo>
                  <a:pt x="13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80" name="Oval 112"/>
          <p:cNvSpPr>
            <a:spLocks noChangeArrowheads="1"/>
          </p:cNvSpPr>
          <p:nvPr/>
        </p:nvSpPr>
        <p:spPr bwMode="auto">
          <a:xfrm>
            <a:off x="2622550" y="3787775"/>
            <a:ext cx="115888" cy="1143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81" name="Freeform 113"/>
          <p:cNvSpPr>
            <a:spLocks/>
          </p:cNvSpPr>
          <p:nvPr/>
        </p:nvSpPr>
        <p:spPr bwMode="auto">
          <a:xfrm>
            <a:off x="2611438" y="3778250"/>
            <a:ext cx="134937" cy="130175"/>
          </a:xfrm>
          <a:custGeom>
            <a:avLst/>
            <a:gdLst>
              <a:gd name="T0" fmla="*/ 2147483647 w 85"/>
              <a:gd name="T1" fmla="*/ 2147483647 h 82"/>
              <a:gd name="T2" fmla="*/ 2147483647 w 85"/>
              <a:gd name="T3" fmla="*/ 2147483647 h 82"/>
              <a:gd name="T4" fmla="*/ 2147483647 w 85"/>
              <a:gd name="T5" fmla="*/ 2147483647 h 82"/>
              <a:gd name="T6" fmla="*/ 2147483647 w 85"/>
              <a:gd name="T7" fmla="*/ 2147483647 h 82"/>
              <a:gd name="T8" fmla="*/ 2147483647 w 85"/>
              <a:gd name="T9" fmla="*/ 2147483647 h 82"/>
              <a:gd name="T10" fmla="*/ 2147483647 w 85"/>
              <a:gd name="T11" fmla="*/ 2147483647 h 82"/>
              <a:gd name="T12" fmla="*/ 2147483647 w 85"/>
              <a:gd name="T13" fmla="*/ 2147483647 h 82"/>
              <a:gd name="T14" fmla="*/ 2147483647 w 85"/>
              <a:gd name="T15" fmla="*/ 2147483647 h 82"/>
              <a:gd name="T16" fmla="*/ 2147483647 w 85"/>
              <a:gd name="T17" fmla="*/ 2147483647 h 82"/>
              <a:gd name="T18" fmla="*/ 2147483647 w 85"/>
              <a:gd name="T19" fmla="*/ 2147483647 h 82"/>
              <a:gd name="T20" fmla="*/ 2147483647 w 85"/>
              <a:gd name="T21" fmla="*/ 2147483647 h 82"/>
              <a:gd name="T22" fmla="*/ 2147483647 w 85"/>
              <a:gd name="T23" fmla="*/ 2147483647 h 82"/>
              <a:gd name="T24" fmla="*/ 2147483647 w 85"/>
              <a:gd name="T25" fmla="*/ 2147483647 h 82"/>
              <a:gd name="T26" fmla="*/ 2147483647 w 85"/>
              <a:gd name="T27" fmla="*/ 2147483647 h 82"/>
              <a:gd name="T28" fmla="*/ 2147483647 w 85"/>
              <a:gd name="T29" fmla="*/ 2147483647 h 82"/>
              <a:gd name="T30" fmla="*/ 2147483647 w 85"/>
              <a:gd name="T31" fmla="*/ 0 h 82"/>
              <a:gd name="T32" fmla="*/ 2147483647 w 85"/>
              <a:gd name="T33" fmla="*/ 2147483647 h 82"/>
              <a:gd name="T34" fmla="*/ 2147483647 w 85"/>
              <a:gd name="T35" fmla="*/ 2147483647 h 82"/>
              <a:gd name="T36" fmla="*/ 2147483647 w 85"/>
              <a:gd name="T37" fmla="*/ 2147483647 h 82"/>
              <a:gd name="T38" fmla="*/ 2147483647 w 85"/>
              <a:gd name="T39" fmla="*/ 2147483647 h 82"/>
              <a:gd name="T40" fmla="*/ 2147483647 w 85"/>
              <a:gd name="T41" fmla="*/ 2147483647 h 82"/>
              <a:gd name="T42" fmla="*/ 2147483647 w 85"/>
              <a:gd name="T43" fmla="*/ 2147483647 h 82"/>
              <a:gd name="T44" fmla="*/ 2147483647 w 85"/>
              <a:gd name="T45" fmla="*/ 2147483647 h 82"/>
              <a:gd name="T46" fmla="*/ 2147483647 w 85"/>
              <a:gd name="T47" fmla="*/ 2147483647 h 82"/>
              <a:gd name="T48" fmla="*/ 2147483647 w 85"/>
              <a:gd name="T49" fmla="*/ 2147483647 h 82"/>
              <a:gd name="T50" fmla="*/ 2147483647 w 85"/>
              <a:gd name="T51" fmla="*/ 2147483647 h 82"/>
              <a:gd name="T52" fmla="*/ 2147483647 w 85"/>
              <a:gd name="T53" fmla="*/ 2147483647 h 82"/>
              <a:gd name="T54" fmla="*/ 2147483647 w 85"/>
              <a:gd name="T55" fmla="*/ 2147483647 h 82"/>
              <a:gd name="T56" fmla="*/ 2147483647 w 85"/>
              <a:gd name="T57" fmla="*/ 2147483647 h 82"/>
              <a:gd name="T58" fmla="*/ 2147483647 w 85"/>
              <a:gd name="T59" fmla="*/ 2147483647 h 82"/>
              <a:gd name="T60" fmla="*/ 2147483647 w 85"/>
              <a:gd name="T61" fmla="*/ 2147483647 h 82"/>
              <a:gd name="T62" fmla="*/ 2147483647 w 85"/>
              <a:gd name="T63" fmla="*/ 2147483647 h 82"/>
              <a:gd name="T64" fmla="*/ 2147483647 w 85"/>
              <a:gd name="T65" fmla="*/ 2147483647 h 82"/>
              <a:gd name="T66" fmla="*/ 2147483647 w 85"/>
              <a:gd name="T67" fmla="*/ 2147483647 h 82"/>
              <a:gd name="T68" fmla="*/ 2147483647 w 85"/>
              <a:gd name="T69" fmla="*/ 2147483647 h 82"/>
              <a:gd name="T70" fmla="*/ 2147483647 w 85"/>
              <a:gd name="T71" fmla="*/ 2147483647 h 82"/>
              <a:gd name="T72" fmla="*/ 2147483647 w 85"/>
              <a:gd name="T73" fmla="*/ 2147483647 h 82"/>
              <a:gd name="T74" fmla="*/ 2147483647 w 85"/>
              <a:gd name="T75" fmla="*/ 2147483647 h 82"/>
              <a:gd name="T76" fmla="*/ 2147483647 w 85"/>
              <a:gd name="T77" fmla="*/ 2147483647 h 82"/>
              <a:gd name="T78" fmla="*/ 2147483647 w 85"/>
              <a:gd name="T79" fmla="*/ 2147483647 h 82"/>
              <a:gd name="T80" fmla="*/ 2147483647 w 85"/>
              <a:gd name="T81" fmla="*/ 2147483647 h 82"/>
              <a:gd name="T82" fmla="*/ 2147483647 w 85"/>
              <a:gd name="T83" fmla="*/ 2147483647 h 82"/>
              <a:gd name="T84" fmla="*/ 0 w 85"/>
              <a:gd name="T85" fmla="*/ 2147483647 h 8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5"/>
              <a:gd name="T130" fmla="*/ 0 h 82"/>
              <a:gd name="T131" fmla="*/ 85 w 85"/>
              <a:gd name="T132" fmla="*/ 82 h 8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5" h="82">
                <a:moveTo>
                  <a:pt x="0" y="40"/>
                </a:moveTo>
                <a:lnTo>
                  <a:pt x="0" y="51"/>
                </a:lnTo>
                <a:lnTo>
                  <a:pt x="2" y="53"/>
                </a:lnTo>
                <a:lnTo>
                  <a:pt x="2" y="57"/>
                </a:lnTo>
                <a:lnTo>
                  <a:pt x="7" y="61"/>
                </a:lnTo>
                <a:lnTo>
                  <a:pt x="9" y="65"/>
                </a:lnTo>
                <a:lnTo>
                  <a:pt x="11" y="65"/>
                </a:lnTo>
                <a:lnTo>
                  <a:pt x="9" y="65"/>
                </a:lnTo>
                <a:lnTo>
                  <a:pt x="17" y="74"/>
                </a:lnTo>
                <a:lnTo>
                  <a:pt x="17" y="72"/>
                </a:lnTo>
                <a:lnTo>
                  <a:pt x="17" y="74"/>
                </a:lnTo>
                <a:lnTo>
                  <a:pt x="21" y="76"/>
                </a:lnTo>
                <a:lnTo>
                  <a:pt x="23" y="78"/>
                </a:lnTo>
                <a:lnTo>
                  <a:pt x="26" y="78"/>
                </a:lnTo>
                <a:lnTo>
                  <a:pt x="28" y="80"/>
                </a:lnTo>
                <a:lnTo>
                  <a:pt x="32" y="80"/>
                </a:lnTo>
                <a:lnTo>
                  <a:pt x="34" y="82"/>
                </a:lnTo>
                <a:lnTo>
                  <a:pt x="49" y="82"/>
                </a:lnTo>
                <a:lnTo>
                  <a:pt x="51" y="80"/>
                </a:lnTo>
                <a:lnTo>
                  <a:pt x="55" y="80"/>
                </a:lnTo>
                <a:lnTo>
                  <a:pt x="57" y="78"/>
                </a:lnTo>
                <a:lnTo>
                  <a:pt x="64" y="76"/>
                </a:lnTo>
                <a:lnTo>
                  <a:pt x="64" y="74"/>
                </a:lnTo>
                <a:lnTo>
                  <a:pt x="64" y="76"/>
                </a:lnTo>
                <a:lnTo>
                  <a:pt x="68" y="72"/>
                </a:lnTo>
                <a:lnTo>
                  <a:pt x="72" y="70"/>
                </a:lnTo>
                <a:lnTo>
                  <a:pt x="74" y="65"/>
                </a:lnTo>
                <a:lnTo>
                  <a:pt x="78" y="61"/>
                </a:lnTo>
                <a:lnTo>
                  <a:pt x="76" y="61"/>
                </a:lnTo>
                <a:lnTo>
                  <a:pt x="78" y="61"/>
                </a:lnTo>
                <a:lnTo>
                  <a:pt x="80" y="55"/>
                </a:lnTo>
                <a:lnTo>
                  <a:pt x="83" y="53"/>
                </a:lnTo>
                <a:lnTo>
                  <a:pt x="83" y="48"/>
                </a:lnTo>
                <a:lnTo>
                  <a:pt x="85" y="46"/>
                </a:lnTo>
                <a:lnTo>
                  <a:pt x="85" y="32"/>
                </a:lnTo>
                <a:lnTo>
                  <a:pt x="83" y="29"/>
                </a:lnTo>
                <a:lnTo>
                  <a:pt x="83" y="25"/>
                </a:lnTo>
                <a:lnTo>
                  <a:pt x="80" y="23"/>
                </a:lnTo>
                <a:lnTo>
                  <a:pt x="80" y="21"/>
                </a:lnTo>
                <a:lnTo>
                  <a:pt x="74" y="15"/>
                </a:lnTo>
                <a:lnTo>
                  <a:pt x="72" y="10"/>
                </a:lnTo>
                <a:lnTo>
                  <a:pt x="68" y="8"/>
                </a:lnTo>
                <a:lnTo>
                  <a:pt x="64" y="4"/>
                </a:lnTo>
                <a:lnTo>
                  <a:pt x="61" y="4"/>
                </a:lnTo>
                <a:lnTo>
                  <a:pt x="59" y="2"/>
                </a:lnTo>
                <a:lnTo>
                  <a:pt x="57" y="4"/>
                </a:lnTo>
                <a:lnTo>
                  <a:pt x="57" y="2"/>
                </a:lnTo>
                <a:lnTo>
                  <a:pt x="42" y="0"/>
                </a:lnTo>
                <a:lnTo>
                  <a:pt x="30" y="0"/>
                </a:lnTo>
                <a:lnTo>
                  <a:pt x="28" y="2"/>
                </a:lnTo>
                <a:lnTo>
                  <a:pt x="26" y="2"/>
                </a:lnTo>
                <a:lnTo>
                  <a:pt x="23" y="4"/>
                </a:lnTo>
                <a:lnTo>
                  <a:pt x="17" y="6"/>
                </a:lnTo>
                <a:lnTo>
                  <a:pt x="17" y="8"/>
                </a:lnTo>
                <a:lnTo>
                  <a:pt x="17" y="6"/>
                </a:lnTo>
                <a:lnTo>
                  <a:pt x="9" y="15"/>
                </a:lnTo>
                <a:lnTo>
                  <a:pt x="11" y="15"/>
                </a:lnTo>
                <a:lnTo>
                  <a:pt x="9" y="15"/>
                </a:lnTo>
                <a:lnTo>
                  <a:pt x="9" y="17"/>
                </a:lnTo>
                <a:lnTo>
                  <a:pt x="7" y="17"/>
                </a:lnTo>
                <a:lnTo>
                  <a:pt x="4" y="21"/>
                </a:lnTo>
                <a:lnTo>
                  <a:pt x="2" y="23"/>
                </a:lnTo>
                <a:lnTo>
                  <a:pt x="2" y="27"/>
                </a:lnTo>
                <a:lnTo>
                  <a:pt x="0" y="29"/>
                </a:lnTo>
                <a:lnTo>
                  <a:pt x="0" y="40"/>
                </a:lnTo>
                <a:lnTo>
                  <a:pt x="13" y="40"/>
                </a:lnTo>
                <a:lnTo>
                  <a:pt x="13" y="34"/>
                </a:lnTo>
                <a:lnTo>
                  <a:pt x="15" y="32"/>
                </a:lnTo>
                <a:lnTo>
                  <a:pt x="15" y="27"/>
                </a:lnTo>
                <a:lnTo>
                  <a:pt x="17" y="25"/>
                </a:lnTo>
                <a:lnTo>
                  <a:pt x="15" y="25"/>
                </a:lnTo>
                <a:lnTo>
                  <a:pt x="17" y="25"/>
                </a:lnTo>
                <a:lnTo>
                  <a:pt x="17" y="23"/>
                </a:lnTo>
                <a:lnTo>
                  <a:pt x="19" y="23"/>
                </a:lnTo>
                <a:lnTo>
                  <a:pt x="21" y="19"/>
                </a:lnTo>
                <a:lnTo>
                  <a:pt x="26" y="17"/>
                </a:lnTo>
                <a:lnTo>
                  <a:pt x="26" y="15"/>
                </a:lnTo>
                <a:lnTo>
                  <a:pt x="28" y="17"/>
                </a:lnTo>
                <a:lnTo>
                  <a:pt x="30" y="15"/>
                </a:lnTo>
                <a:lnTo>
                  <a:pt x="32" y="15"/>
                </a:lnTo>
                <a:lnTo>
                  <a:pt x="34" y="13"/>
                </a:lnTo>
                <a:lnTo>
                  <a:pt x="42" y="13"/>
                </a:lnTo>
                <a:lnTo>
                  <a:pt x="49" y="10"/>
                </a:lnTo>
                <a:lnTo>
                  <a:pt x="49" y="13"/>
                </a:lnTo>
                <a:lnTo>
                  <a:pt x="55" y="15"/>
                </a:lnTo>
                <a:lnTo>
                  <a:pt x="57" y="17"/>
                </a:lnTo>
                <a:lnTo>
                  <a:pt x="59" y="17"/>
                </a:lnTo>
                <a:lnTo>
                  <a:pt x="64" y="21"/>
                </a:lnTo>
                <a:lnTo>
                  <a:pt x="64" y="19"/>
                </a:lnTo>
                <a:lnTo>
                  <a:pt x="61" y="19"/>
                </a:lnTo>
                <a:lnTo>
                  <a:pt x="68" y="25"/>
                </a:lnTo>
                <a:lnTo>
                  <a:pt x="68" y="27"/>
                </a:lnTo>
                <a:lnTo>
                  <a:pt x="70" y="29"/>
                </a:lnTo>
                <a:lnTo>
                  <a:pt x="70" y="34"/>
                </a:lnTo>
                <a:lnTo>
                  <a:pt x="72" y="36"/>
                </a:lnTo>
                <a:lnTo>
                  <a:pt x="72" y="42"/>
                </a:lnTo>
                <a:lnTo>
                  <a:pt x="70" y="44"/>
                </a:lnTo>
                <a:lnTo>
                  <a:pt x="70" y="48"/>
                </a:lnTo>
                <a:lnTo>
                  <a:pt x="68" y="51"/>
                </a:lnTo>
                <a:lnTo>
                  <a:pt x="70" y="53"/>
                </a:lnTo>
                <a:lnTo>
                  <a:pt x="68" y="53"/>
                </a:lnTo>
                <a:lnTo>
                  <a:pt x="66" y="57"/>
                </a:lnTo>
                <a:lnTo>
                  <a:pt x="61" y="61"/>
                </a:lnTo>
                <a:lnTo>
                  <a:pt x="64" y="61"/>
                </a:lnTo>
                <a:lnTo>
                  <a:pt x="64" y="59"/>
                </a:lnTo>
                <a:lnTo>
                  <a:pt x="59" y="63"/>
                </a:lnTo>
                <a:lnTo>
                  <a:pt x="55" y="65"/>
                </a:lnTo>
                <a:lnTo>
                  <a:pt x="55" y="67"/>
                </a:lnTo>
                <a:lnTo>
                  <a:pt x="53" y="65"/>
                </a:lnTo>
                <a:lnTo>
                  <a:pt x="51" y="67"/>
                </a:lnTo>
                <a:lnTo>
                  <a:pt x="47" y="67"/>
                </a:lnTo>
                <a:lnTo>
                  <a:pt x="45" y="70"/>
                </a:lnTo>
                <a:lnTo>
                  <a:pt x="38" y="70"/>
                </a:lnTo>
                <a:lnTo>
                  <a:pt x="36" y="67"/>
                </a:lnTo>
                <a:lnTo>
                  <a:pt x="32" y="67"/>
                </a:lnTo>
                <a:lnTo>
                  <a:pt x="30" y="65"/>
                </a:lnTo>
                <a:lnTo>
                  <a:pt x="28" y="65"/>
                </a:lnTo>
                <a:lnTo>
                  <a:pt x="26" y="63"/>
                </a:lnTo>
                <a:lnTo>
                  <a:pt x="26" y="65"/>
                </a:lnTo>
                <a:lnTo>
                  <a:pt x="26" y="63"/>
                </a:lnTo>
                <a:lnTo>
                  <a:pt x="21" y="61"/>
                </a:lnTo>
                <a:lnTo>
                  <a:pt x="19" y="57"/>
                </a:lnTo>
                <a:lnTo>
                  <a:pt x="17" y="57"/>
                </a:lnTo>
                <a:lnTo>
                  <a:pt x="19" y="57"/>
                </a:lnTo>
                <a:lnTo>
                  <a:pt x="15" y="53"/>
                </a:lnTo>
                <a:lnTo>
                  <a:pt x="15" y="48"/>
                </a:lnTo>
                <a:lnTo>
                  <a:pt x="13" y="46"/>
                </a:lnTo>
                <a:lnTo>
                  <a:pt x="13" y="40"/>
                </a:lnTo>
                <a:lnTo>
                  <a:pt x="0" y="4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82" name="Rectangle 114"/>
          <p:cNvSpPr>
            <a:spLocks noChangeArrowheads="1"/>
          </p:cNvSpPr>
          <p:nvPr/>
        </p:nvSpPr>
        <p:spPr bwMode="auto">
          <a:xfrm>
            <a:off x="6121400" y="3181350"/>
            <a:ext cx="66675" cy="63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83" name="Freeform 115"/>
          <p:cNvSpPr>
            <a:spLocks/>
          </p:cNvSpPr>
          <p:nvPr/>
        </p:nvSpPr>
        <p:spPr bwMode="auto">
          <a:xfrm>
            <a:off x="6111875" y="3171825"/>
            <a:ext cx="82550" cy="79375"/>
          </a:xfrm>
          <a:custGeom>
            <a:avLst/>
            <a:gdLst>
              <a:gd name="T0" fmla="*/ 0 w 52"/>
              <a:gd name="T1" fmla="*/ 0 h 50"/>
              <a:gd name="T2" fmla="*/ 0 w 52"/>
              <a:gd name="T3" fmla="*/ 2147483647 h 50"/>
              <a:gd name="T4" fmla="*/ 2147483647 w 52"/>
              <a:gd name="T5" fmla="*/ 2147483647 h 50"/>
              <a:gd name="T6" fmla="*/ 2147483647 w 52"/>
              <a:gd name="T7" fmla="*/ 0 h 50"/>
              <a:gd name="T8" fmla="*/ 0 w 52"/>
              <a:gd name="T9" fmla="*/ 0 h 50"/>
              <a:gd name="T10" fmla="*/ 2147483647 w 52"/>
              <a:gd name="T11" fmla="*/ 2147483647 h 50"/>
              <a:gd name="T12" fmla="*/ 2147483647 w 52"/>
              <a:gd name="T13" fmla="*/ 2147483647 h 50"/>
              <a:gd name="T14" fmla="*/ 2147483647 w 52"/>
              <a:gd name="T15" fmla="*/ 2147483647 h 50"/>
              <a:gd name="T16" fmla="*/ 2147483647 w 52"/>
              <a:gd name="T17" fmla="*/ 2147483647 h 50"/>
              <a:gd name="T18" fmla="*/ 2147483647 w 52"/>
              <a:gd name="T19" fmla="*/ 2147483647 h 50"/>
              <a:gd name="T20" fmla="*/ 2147483647 w 52"/>
              <a:gd name="T21" fmla="*/ 2147483647 h 50"/>
              <a:gd name="T22" fmla="*/ 2147483647 w 52"/>
              <a:gd name="T23" fmla="*/ 2147483647 h 50"/>
              <a:gd name="T24" fmla="*/ 2147483647 w 52"/>
              <a:gd name="T25" fmla="*/ 2147483647 h 50"/>
              <a:gd name="T26" fmla="*/ 2147483647 w 52"/>
              <a:gd name="T27" fmla="*/ 2147483647 h 50"/>
              <a:gd name="T28" fmla="*/ 0 w 52"/>
              <a:gd name="T29" fmla="*/ 0 h 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2"/>
              <a:gd name="T46" fmla="*/ 0 h 50"/>
              <a:gd name="T47" fmla="*/ 52 w 52"/>
              <a:gd name="T48" fmla="*/ 50 h 5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2" h="50">
                <a:moveTo>
                  <a:pt x="0" y="0"/>
                </a:moveTo>
                <a:lnTo>
                  <a:pt x="0" y="50"/>
                </a:lnTo>
                <a:lnTo>
                  <a:pt x="52" y="50"/>
                </a:lnTo>
                <a:lnTo>
                  <a:pt x="52" y="0"/>
                </a:lnTo>
                <a:lnTo>
                  <a:pt x="0" y="0"/>
                </a:lnTo>
                <a:lnTo>
                  <a:pt x="6" y="12"/>
                </a:lnTo>
                <a:lnTo>
                  <a:pt x="46" y="12"/>
                </a:lnTo>
                <a:lnTo>
                  <a:pt x="40" y="6"/>
                </a:lnTo>
                <a:lnTo>
                  <a:pt x="40" y="44"/>
                </a:lnTo>
                <a:lnTo>
                  <a:pt x="46" y="38"/>
                </a:lnTo>
                <a:lnTo>
                  <a:pt x="6" y="38"/>
                </a:lnTo>
                <a:lnTo>
                  <a:pt x="12" y="44"/>
                </a:lnTo>
                <a:lnTo>
                  <a:pt x="12" y="6"/>
                </a:lnTo>
                <a:lnTo>
                  <a:pt x="6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84" name="Oval 116"/>
          <p:cNvSpPr>
            <a:spLocks noChangeArrowheads="1"/>
          </p:cNvSpPr>
          <p:nvPr/>
        </p:nvSpPr>
        <p:spPr bwMode="auto">
          <a:xfrm>
            <a:off x="6181725" y="3929063"/>
            <a:ext cx="147638" cy="147637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85" name="Freeform 117"/>
          <p:cNvSpPr>
            <a:spLocks/>
          </p:cNvSpPr>
          <p:nvPr/>
        </p:nvSpPr>
        <p:spPr bwMode="auto">
          <a:xfrm>
            <a:off x="6172200" y="3919538"/>
            <a:ext cx="163513" cy="163512"/>
          </a:xfrm>
          <a:custGeom>
            <a:avLst/>
            <a:gdLst>
              <a:gd name="T0" fmla="*/ 2147483647 w 103"/>
              <a:gd name="T1" fmla="*/ 2147483647 h 103"/>
              <a:gd name="T2" fmla="*/ 2147483647 w 103"/>
              <a:gd name="T3" fmla="*/ 2147483647 h 103"/>
              <a:gd name="T4" fmla="*/ 2147483647 w 103"/>
              <a:gd name="T5" fmla="*/ 2147483647 h 103"/>
              <a:gd name="T6" fmla="*/ 2147483647 w 103"/>
              <a:gd name="T7" fmla="*/ 2147483647 h 103"/>
              <a:gd name="T8" fmla="*/ 2147483647 w 103"/>
              <a:gd name="T9" fmla="*/ 2147483647 h 103"/>
              <a:gd name="T10" fmla="*/ 2147483647 w 103"/>
              <a:gd name="T11" fmla="*/ 2147483647 h 103"/>
              <a:gd name="T12" fmla="*/ 2147483647 w 103"/>
              <a:gd name="T13" fmla="*/ 2147483647 h 103"/>
              <a:gd name="T14" fmla="*/ 2147483647 w 103"/>
              <a:gd name="T15" fmla="*/ 2147483647 h 103"/>
              <a:gd name="T16" fmla="*/ 2147483647 w 103"/>
              <a:gd name="T17" fmla="*/ 2147483647 h 103"/>
              <a:gd name="T18" fmla="*/ 2147483647 w 103"/>
              <a:gd name="T19" fmla="*/ 2147483647 h 103"/>
              <a:gd name="T20" fmla="*/ 2147483647 w 103"/>
              <a:gd name="T21" fmla="*/ 2147483647 h 103"/>
              <a:gd name="T22" fmla="*/ 2147483647 w 103"/>
              <a:gd name="T23" fmla="*/ 2147483647 h 103"/>
              <a:gd name="T24" fmla="*/ 2147483647 w 103"/>
              <a:gd name="T25" fmla="*/ 2147483647 h 103"/>
              <a:gd name="T26" fmla="*/ 2147483647 w 103"/>
              <a:gd name="T27" fmla="*/ 2147483647 h 103"/>
              <a:gd name="T28" fmla="*/ 2147483647 w 103"/>
              <a:gd name="T29" fmla="*/ 2147483647 h 103"/>
              <a:gd name="T30" fmla="*/ 2147483647 w 103"/>
              <a:gd name="T31" fmla="*/ 2147483647 h 103"/>
              <a:gd name="T32" fmla="*/ 2147483647 w 103"/>
              <a:gd name="T33" fmla="*/ 2147483647 h 103"/>
              <a:gd name="T34" fmla="*/ 2147483647 w 103"/>
              <a:gd name="T35" fmla="*/ 2147483647 h 103"/>
              <a:gd name="T36" fmla="*/ 2147483647 w 103"/>
              <a:gd name="T37" fmla="*/ 2147483647 h 103"/>
              <a:gd name="T38" fmla="*/ 2147483647 w 103"/>
              <a:gd name="T39" fmla="*/ 2147483647 h 103"/>
              <a:gd name="T40" fmla="*/ 2147483647 w 103"/>
              <a:gd name="T41" fmla="*/ 0 h 103"/>
              <a:gd name="T42" fmla="*/ 2147483647 w 103"/>
              <a:gd name="T43" fmla="*/ 2147483647 h 103"/>
              <a:gd name="T44" fmla="*/ 2147483647 w 103"/>
              <a:gd name="T45" fmla="*/ 2147483647 h 103"/>
              <a:gd name="T46" fmla="*/ 2147483647 w 103"/>
              <a:gd name="T47" fmla="*/ 2147483647 h 103"/>
              <a:gd name="T48" fmla="*/ 2147483647 w 103"/>
              <a:gd name="T49" fmla="*/ 2147483647 h 103"/>
              <a:gd name="T50" fmla="*/ 2147483647 w 103"/>
              <a:gd name="T51" fmla="*/ 2147483647 h 103"/>
              <a:gd name="T52" fmla="*/ 2147483647 w 103"/>
              <a:gd name="T53" fmla="*/ 2147483647 h 103"/>
              <a:gd name="T54" fmla="*/ 2147483647 w 103"/>
              <a:gd name="T55" fmla="*/ 2147483647 h 103"/>
              <a:gd name="T56" fmla="*/ 2147483647 w 103"/>
              <a:gd name="T57" fmla="*/ 2147483647 h 103"/>
              <a:gd name="T58" fmla="*/ 2147483647 w 103"/>
              <a:gd name="T59" fmla="*/ 2147483647 h 103"/>
              <a:gd name="T60" fmla="*/ 2147483647 w 103"/>
              <a:gd name="T61" fmla="*/ 2147483647 h 103"/>
              <a:gd name="T62" fmla="*/ 2147483647 w 103"/>
              <a:gd name="T63" fmla="*/ 2147483647 h 103"/>
              <a:gd name="T64" fmla="*/ 2147483647 w 103"/>
              <a:gd name="T65" fmla="*/ 2147483647 h 103"/>
              <a:gd name="T66" fmla="*/ 2147483647 w 103"/>
              <a:gd name="T67" fmla="*/ 2147483647 h 103"/>
              <a:gd name="T68" fmla="*/ 2147483647 w 103"/>
              <a:gd name="T69" fmla="*/ 2147483647 h 103"/>
              <a:gd name="T70" fmla="*/ 2147483647 w 103"/>
              <a:gd name="T71" fmla="*/ 2147483647 h 103"/>
              <a:gd name="T72" fmla="*/ 2147483647 w 103"/>
              <a:gd name="T73" fmla="*/ 2147483647 h 103"/>
              <a:gd name="T74" fmla="*/ 2147483647 w 103"/>
              <a:gd name="T75" fmla="*/ 2147483647 h 103"/>
              <a:gd name="T76" fmla="*/ 2147483647 w 103"/>
              <a:gd name="T77" fmla="*/ 2147483647 h 103"/>
              <a:gd name="T78" fmla="*/ 2147483647 w 103"/>
              <a:gd name="T79" fmla="*/ 2147483647 h 103"/>
              <a:gd name="T80" fmla="*/ 2147483647 w 103"/>
              <a:gd name="T81" fmla="*/ 2147483647 h 103"/>
              <a:gd name="T82" fmla="*/ 2147483647 w 103"/>
              <a:gd name="T83" fmla="*/ 2147483647 h 103"/>
              <a:gd name="T84" fmla="*/ 2147483647 w 103"/>
              <a:gd name="T85" fmla="*/ 2147483647 h 103"/>
              <a:gd name="T86" fmla="*/ 2147483647 w 103"/>
              <a:gd name="T87" fmla="*/ 2147483647 h 103"/>
              <a:gd name="T88" fmla="*/ 2147483647 w 103"/>
              <a:gd name="T89" fmla="*/ 2147483647 h 103"/>
              <a:gd name="T90" fmla="*/ 2147483647 w 103"/>
              <a:gd name="T91" fmla="*/ 2147483647 h 103"/>
              <a:gd name="T92" fmla="*/ 2147483647 w 103"/>
              <a:gd name="T93" fmla="*/ 2147483647 h 103"/>
              <a:gd name="T94" fmla="*/ 2147483647 w 103"/>
              <a:gd name="T95" fmla="*/ 2147483647 h 103"/>
              <a:gd name="T96" fmla="*/ 2147483647 w 103"/>
              <a:gd name="T97" fmla="*/ 2147483647 h 103"/>
              <a:gd name="T98" fmla="*/ 2147483647 w 103"/>
              <a:gd name="T99" fmla="*/ 2147483647 h 103"/>
              <a:gd name="T100" fmla="*/ 2147483647 w 103"/>
              <a:gd name="T101" fmla="*/ 2147483647 h 103"/>
              <a:gd name="T102" fmla="*/ 2147483647 w 103"/>
              <a:gd name="T103" fmla="*/ 2147483647 h 103"/>
              <a:gd name="T104" fmla="*/ 2147483647 w 103"/>
              <a:gd name="T105" fmla="*/ 2147483647 h 103"/>
              <a:gd name="T106" fmla="*/ 0 w 103"/>
              <a:gd name="T107" fmla="*/ 2147483647 h 10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3"/>
              <a:gd name="T163" fmla="*/ 0 h 103"/>
              <a:gd name="T164" fmla="*/ 103 w 103"/>
              <a:gd name="T165" fmla="*/ 103 h 10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3" h="103">
                <a:moveTo>
                  <a:pt x="0" y="50"/>
                </a:moveTo>
                <a:lnTo>
                  <a:pt x="0" y="63"/>
                </a:lnTo>
                <a:lnTo>
                  <a:pt x="2" y="65"/>
                </a:lnTo>
                <a:lnTo>
                  <a:pt x="2" y="69"/>
                </a:lnTo>
                <a:lnTo>
                  <a:pt x="4" y="71"/>
                </a:lnTo>
                <a:lnTo>
                  <a:pt x="4" y="74"/>
                </a:lnTo>
                <a:lnTo>
                  <a:pt x="6" y="76"/>
                </a:lnTo>
                <a:lnTo>
                  <a:pt x="6" y="78"/>
                </a:lnTo>
                <a:lnTo>
                  <a:pt x="8" y="80"/>
                </a:lnTo>
                <a:lnTo>
                  <a:pt x="10" y="84"/>
                </a:lnTo>
                <a:lnTo>
                  <a:pt x="14" y="86"/>
                </a:lnTo>
                <a:lnTo>
                  <a:pt x="12" y="84"/>
                </a:lnTo>
                <a:lnTo>
                  <a:pt x="12" y="86"/>
                </a:lnTo>
                <a:lnTo>
                  <a:pt x="19" y="93"/>
                </a:lnTo>
                <a:lnTo>
                  <a:pt x="21" y="93"/>
                </a:lnTo>
                <a:lnTo>
                  <a:pt x="25" y="97"/>
                </a:lnTo>
                <a:lnTo>
                  <a:pt x="25" y="95"/>
                </a:lnTo>
                <a:lnTo>
                  <a:pt x="25" y="97"/>
                </a:lnTo>
                <a:lnTo>
                  <a:pt x="31" y="99"/>
                </a:lnTo>
                <a:lnTo>
                  <a:pt x="33" y="101"/>
                </a:lnTo>
                <a:lnTo>
                  <a:pt x="40" y="101"/>
                </a:lnTo>
                <a:lnTo>
                  <a:pt x="44" y="103"/>
                </a:lnTo>
                <a:lnTo>
                  <a:pt x="57" y="103"/>
                </a:lnTo>
                <a:lnTo>
                  <a:pt x="59" y="101"/>
                </a:lnTo>
                <a:lnTo>
                  <a:pt x="65" y="101"/>
                </a:lnTo>
                <a:lnTo>
                  <a:pt x="67" y="99"/>
                </a:lnTo>
                <a:lnTo>
                  <a:pt x="72" y="99"/>
                </a:lnTo>
                <a:lnTo>
                  <a:pt x="74" y="97"/>
                </a:lnTo>
                <a:lnTo>
                  <a:pt x="76" y="97"/>
                </a:lnTo>
                <a:lnTo>
                  <a:pt x="80" y="93"/>
                </a:lnTo>
                <a:lnTo>
                  <a:pt x="84" y="90"/>
                </a:lnTo>
                <a:lnTo>
                  <a:pt x="86" y="86"/>
                </a:lnTo>
                <a:lnTo>
                  <a:pt x="91" y="84"/>
                </a:lnTo>
                <a:lnTo>
                  <a:pt x="93" y="80"/>
                </a:lnTo>
                <a:lnTo>
                  <a:pt x="97" y="76"/>
                </a:lnTo>
                <a:lnTo>
                  <a:pt x="97" y="74"/>
                </a:lnTo>
                <a:lnTo>
                  <a:pt x="99" y="71"/>
                </a:lnTo>
                <a:lnTo>
                  <a:pt x="99" y="67"/>
                </a:lnTo>
                <a:lnTo>
                  <a:pt x="101" y="65"/>
                </a:lnTo>
                <a:lnTo>
                  <a:pt x="101" y="59"/>
                </a:lnTo>
                <a:lnTo>
                  <a:pt x="103" y="57"/>
                </a:lnTo>
                <a:lnTo>
                  <a:pt x="103" y="44"/>
                </a:lnTo>
                <a:lnTo>
                  <a:pt x="101" y="40"/>
                </a:lnTo>
                <a:lnTo>
                  <a:pt x="101" y="33"/>
                </a:lnTo>
                <a:lnTo>
                  <a:pt x="99" y="31"/>
                </a:lnTo>
                <a:lnTo>
                  <a:pt x="97" y="25"/>
                </a:lnTo>
                <a:lnTo>
                  <a:pt x="95" y="25"/>
                </a:lnTo>
                <a:lnTo>
                  <a:pt x="97" y="25"/>
                </a:lnTo>
                <a:lnTo>
                  <a:pt x="93" y="21"/>
                </a:lnTo>
                <a:lnTo>
                  <a:pt x="93" y="19"/>
                </a:lnTo>
                <a:lnTo>
                  <a:pt x="86" y="12"/>
                </a:lnTo>
                <a:lnTo>
                  <a:pt x="84" y="12"/>
                </a:lnTo>
                <a:lnTo>
                  <a:pt x="86" y="14"/>
                </a:lnTo>
                <a:lnTo>
                  <a:pt x="84" y="10"/>
                </a:lnTo>
                <a:lnTo>
                  <a:pt x="80" y="8"/>
                </a:lnTo>
                <a:lnTo>
                  <a:pt x="78" y="6"/>
                </a:lnTo>
                <a:lnTo>
                  <a:pt x="76" y="6"/>
                </a:lnTo>
                <a:lnTo>
                  <a:pt x="74" y="4"/>
                </a:lnTo>
                <a:lnTo>
                  <a:pt x="72" y="4"/>
                </a:lnTo>
                <a:lnTo>
                  <a:pt x="69" y="2"/>
                </a:lnTo>
                <a:lnTo>
                  <a:pt x="65" y="2"/>
                </a:lnTo>
                <a:lnTo>
                  <a:pt x="63" y="0"/>
                </a:lnTo>
                <a:lnTo>
                  <a:pt x="36" y="0"/>
                </a:lnTo>
                <a:lnTo>
                  <a:pt x="33" y="2"/>
                </a:lnTo>
                <a:lnTo>
                  <a:pt x="29" y="2"/>
                </a:lnTo>
                <a:lnTo>
                  <a:pt x="25" y="6"/>
                </a:lnTo>
                <a:lnTo>
                  <a:pt x="23" y="6"/>
                </a:lnTo>
                <a:lnTo>
                  <a:pt x="21" y="8"/>
                </a:lnTo>
                <a:lnTo>
                  <a:pt x="19" y="8"/>
                </a:lnTo>
                <a:lnTo>
                  <a:pt x="12" y="14"/>
                </a:lnTo>
                <a:lnTo>
                  <a:pt x="14" y="14"/>
                </a:lnTo>
                <a:lnTo>
                  <a:pt x="14" y="12"/>
                </a:lnTo>
                <a:lnTo>
                  <a:pt x="8" y="19"/>
                </a:lnTo>
                <a:lnTo>
                  <a:pt x="8" y="21"/>
                </a:lnTo>
                <a:lnTo>
                  <a:pt x="6" y="23"/>
                </a:lnTo>
                <a:lnTo>
                  <a:pt x="6" y="25"/>
                </a:lnTo>
                <a:lnTo>
                  <a:pt x="2" y="29"/>
                </a:lnTo>
                <a:lnTo>
                  <a:pt x="2" y="33"/>
                </a:lnTo>
                <a:lnTo>
                  <a:pt x="0" y="35"/>
                </a:lnTo>
                <a:lnTo>
                  <a:pt x="0" y="50"/>
                </a:lnTo>
                <a:lnTo>
                  <a:pt x="12" y="50"/>
                </a:lnTo>
                <a:lnTo>
                  <a:pt x="12" y="40"/>
                </a:lnTo>
                <a:lnTo>
                  <a:pt x="14" y="38"/>
                </a:lnTo>
                <a:lnTo>
                  <a:pt x="14" y="33"/>
                </a:lnTo>
                <a:lnTo>
                  <a:pt x="19" y="29"/>
                </a:lnTo>
                <a:lnTo>
                  <a:pt x="19" y="27"/>
                </a:lnTo>
                <a:lnTo>
                  <a:pt x="21" y="25"/>
                </a:lnTo>
                <a:lnTo>
                  <a:pt x="21" y="23"/>
                </a:lnTo>
                <a:lnTo>
                  <a:pt x="19" y="25"/>
                </a:lnTo>
                <a:lnTo>
                  <a:pt x="23" y="23"/>
                </a:lnTo>
                <a:lnTo>
                  <a:pt x="25" y="19"/>
                </a:lnTo>
                <a:lnTo>
                  <a:pt x="23" y="21"/>
                </a:lnTo>
                <a:lnTo>
                  <a:pt x="25" y="21"/>
                </a:lnTo>
                <a:lnTo>
                  <a:pt x="27" y="19"/>
                </a:lnTo>
                <a:lnTo>
                  <a:pt x="29" y="19"/>
                </a:lnTo>
                <a:lnTo>
                  <a:pt x="33" y="14"/>
                </a:lnTo>
                <a:lnTo>
                  <a:pt x="38" y="14"/>
                </a:lnTo>
                <a:lnTo>
                  <a:pt x="40" y="12"/>
                </a:lnTo>
                <a:lnTo>
                  <a:pt x="59" y="12"/>
                </a:lnTo>
                <a:lnTo>
                  <a:pt x="61" y="14"/>
                </a:lnTo>
                <a:lnTo>
                  <a:pt x="65" y="14"/>
                </a:lnTo>
                <a:lnTo>
                  <a:pt x="67" y="16"/>
                </a:lnTo>
                <a:lnTo>
                  <a:pt x="69" y="16"/>
                </a:lnTo>
                <a:lnTo>
                  <a:pt x="72" y="19"/>
                </a:lnTo>
                <a:lnTo>
                  <a:pt x="74" y="19"/>
                </a:lnTo>
                <a:lnTo>
                  <a:pt x="76" y="21"/>
                </a:lnTo>
                <a:lnTo>
                  <a:pt x="76" y="19"/>
                </a:lnTo>
                <a:lnTo>
                  <a:pt x="74" y="19"/>
                </a:lnTo>
                <a:lnTo>
                  <a:pt x="80" y="25"/>
                </a:lnTo>
                <a:lnTo>
                  <a:pt x="82" y="25"/>
                </a:lnTo>
                <a:lnTo>
                  <a:pt x="80" y="23"/>
                </a:lnTo>
                <a:lnTo>
                  <a:pt x="80" y="25"/>
                </a:lnTo>
                <a:lnTo>
                  <a:pt x="84" y="29"/>
                </a:lnTo>
                <a:lnTo>
                  <a:pt x="86" y="33"/>
                </a:lnTo>
                <a:lnTo>
                  <a:pt x="88" y="33"/>
                </a:lnTo>
                <a:lnTo>
                  <a:pt x="86" y="35"/>
                </a:lnTo>
                <a:lnTo>
                  <a:pt x="88" y="38"/>
                </a:lnTo>
                <a:lnTo>
                  <a:pt x="88" y="44"/>
                </a:lnTo>
                <a:lnTo>
                  <a:pt x="91" y="48"/>
                </a:lnTo>
                <a:lnTo>
                  <a:pt x="91" y="52"/>
                </a:lnTo>
                <a:lnTo>
                  <a:pt x="88" y="55"/>
                </a:lnTo>
                <a:lnTo>
                  <a:pt x="88" y="61"/>
                </a:lnTo>
                <a:lnTo>
                  <a:pt x="86" y="63"/>
                </a:lnTo>
                <a:lnTo>
                  <a:pt x="86" y="67"/>
                </a:lnTo>
                <a:lnTo>
                  <a:pt x="84" y="69"/>
                </a:lnTo>
                <a:lnTo>
                  <a:pt x="84" y="71"/>
                </a:lnTo>
                <a:lnTo>
                  <a:pt x="80" y="76"/>
                </a:lnTo>
                <a:lnTo>
                  <a:pt x="82" y="76"/>
                </a:lnTo>
                <a:lnTo>
                  <a:pt x="82" y="74"/>
                </a:lnTo>
                <a:lnTo>
                  <a:pt x="74" y="82"/>
                </a:lnTo>
                <a:lnTo>
                  <a:pt x="76" y="82"/>
                </a:lnTo>
                <a:lnTo>
                  <a:pt x="76" y="80"/>
                </a:lnTo>
                <a:lnTo>
                  <a:pt x="72" y="84"/>
                </a:lnTo>
                <a:lnTo>
                  <a:pt x="69" y="84"/>
                </a:lnTo>
                <a:lnTo>
                  <a:pt x="67" y="86"/>
                </a:lnTo>
                <a:lnTo>
                  <a:pt x="63" y="86"/>
                </a:lnTo>
                <a:lnTo>
                  <a:pt x="61" y="88"/>
                </a:lnTo>
                <a:lnTo>
                  <a:pt x="55" y="88"/>
                </a:lnTo>
                <a:lnTo>
                  <a:pt x="53" y="90"/>
                </a:lnTo>
                <a:lnTo>
                  <a:pt x="48" y="90"/>
                </a:lnTo>
                <a:lnTo>
                  <a:pt x="44" y="88"/>
                </a:lnTo>
                <a:lnTo>
                  <a:pt x="38" y="88"/>
                </a:lnTo>
                <a:lnTo>
                  <a:pt x="36" y="86"/>
                </a:lnTo>
                <a:lnTo>
                  <a:pt x="33" y="88"/>
                </a:lnTo>
                <a:lnTo>
                  <a:pt x="33" y="86"/>
                </a:lnTo>
                <a:lnTo>
                  <a:pt x="29" y="84"/>
                </a:lnTo>
                <a:lnTo>
                  <a:pt x="25" y="80"/>
                </a:lnTo>
                <a:lnTo>
                  <a:pt x="23" y="80"/>
                </a:lnTo>
                <a:lnTo>
                  <a:pt x="25" y="82"/>
                </a:lnTo>
                <a:lnTo>
                  <a:pt x="25" y="80"/>
                </a:lnTo>
                <a:lnTo>
                  <a:pt x="19" y="74"/>
                </a:lnTo>
                <a:lnTo>
                  <a:pt x="19" y="76"/>
                </a:lnTo>
                <a:lnTo>
                  <a:pt x="21" y="76"/>
                </a:lnTo>
                <a:lnTo>
                  <a:pt x="19" y="74"/>
                </a:lnTo>
                <a:lnTo>
                  <a:pt x="19" y="71"/>
                </a:lnTo>
                <a:lnTo>
                  <a:pt x="17" y="69"/>
                </a:lnTo>
                <a:lnTo>
                  <a:pt x="17" y="67"/>
                </a:lnTo>
                <a:lnTo>
                  <a:pt x="14" y="65"/>
                </a:lnTo>
                <a:lnTo>
                  <a:pt x="14" y="61"/>
                </a:lnTo>
                <a:lnTo>
                  <a:pt x="12" y="59"/>
                </a:lnTo>
                <a:lnTo>
                  <a:pt x="12" y="50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86" name="Oval 118"/>
          <p:cNvSpPr>
            <a:spLocks noChangeArrowheads="1"/>
          </p:cNvSpPr>
          <p:nvPr/>
        </p:nvSpPr>
        <p:spPr bwMode="auto">
          <a:xfrm>
            <a:off x="6215063" y="3151188"/>
            <a:ext cx="131762" cy="13335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87" name="Freeform 119"/>
          <p:cNvSpPr>
            <a:spLocks/>
          </p:cNvSpPr>
          <p:nvPr/>
        </p:nvSpPr>
        <p:spPr bwMode="auto">
          <a:xfrm>
            <a:off x="6205538" y="3141663"/>
            <a:ext cx="147637" cy="150812"/>
          </a:xfrm>
          <a:custGeom>
            <a:avLst/>
            <a:gdLst>
              <a:gd name="T0" fmla="*/ 2147483647 w 93"/>
              <a:gd name="T1" fmla="*/ 2147483647 h 95"/>
              <a:gd name="T2" fmla="*/ 2147483647 w 93"/>
              <a:gd name="T3" fmla="*/ 2147483647 h 95"/>
              <a:gd name="T4" fmla="*/ 2147483647 w 93"/>
              <a:gd name="T5" fmla="*/ 2147483647 h 95"/>
              <a:gd name="T6" fmla="*/ 2147483647 w 93"/>
              <a:gd name="T7" fmla="*/ 2147483647 h 95"/>
              <a:gd name="T8" fmla="*/ 2147483647 w 93"/>
              <a:gd name="T9" fmla="*/ 2147483647 h 95"/>
              <a:gd name="T10" fmla="*/ 2147483647 w 93"/>
              <a:gd name="T11" fmla="*/ 2147483647 h 95"/>
              <a:gd name="T12" fmla="*/ 2147483647 w 93"/>
              <a:gd name="T13" fmla="*/ 2147483647 h 95"/>
              <a:gd name="T14" fmla="*/ 2147483647 w 93"/>
              <a:gd name="T15" fmla="*/ 2147483647 h 95"/>
              <a:gd name="T16" fmla="*/ 2147483647 w 93"/>
              <a:gd name="T17" fmla="*/ 2147483647 h 95"/>
              <a:gd name="T18" fmla="*/ 2147483647 w 93"/>
              <a:gd name="T19" fmla="*/ 2147483647 h 95"/>
              <a:gd name="T20" fmla="*/ 2147483647 w 93"/>
              <a:gd name="T21" fmla="*/ 2147483647 h 95"/>
              <a:gd name="T22" fmla="*/ 2147483647 w 93"/>
              <a:gd name="T23" fmla="*/ 2147483647 h 95"/>
              <a:gd name="T24" fmla="*/ 2147483647 w 93"/>
              <a:gd name="T25" fmla="*/ 2147483647 h 95"/>
              <a:gd name="T26" fmla="*/ 2147483647 w 93"/>
              <a:gd name="T27" fmla="*/ 2147483647 h 95"/>
              <a:gd name="T28" fmla="*/ 2147483647 w 93"/>
              <a:gd name="T29" fmla="*/ 2147483647 h 95"/>
              <a:gd name="T30" fmla="*/ 2147483647 w 93"/>
              <a:gd name="T31" fmla="*/ 2147483647 h 95"/>
              <a:gd name="T32" fmla="*/ 2147483647 w 93"/>
              <a:gd name="T33" fmla="*/ 2147483647 h 95"/>
              <a:gd name="T34" fmla="*/ 2147483647 w 93"/>
              <a:gd name="T35" fmla="*/ 2147483647 h 95"/>
              <a:gd name="T36" fmla="*/ 2147483647 w 93"/>
              <a:gd name="T37" fmla="*/ 2147483647 h 95"/>
              <a:gd name="T38" fmla="*/ 2147483647 w 93"/>
              <a:gd name="T39" fmla="*/ 2147483647 h 95"/>
              <a:gd name="T40" fmla="*/ 2147483647 w 93"/>
              <a:gd name="T41" fmla="*/ 2147483647 h 95"/>
              <a:gd name="T42" fmla="*/ 2147483647 w 93"/>
              <a:gd name="T43" fmla="*/ 2147483647 h 95"/>
              <a:gd name="T44" fmla="*/ 2147483647 w 93"/>
              <a:gd name="T45" fmla="*/ 2147483647 h 95"/>
              <a:gd name="T46" fmla="*/ 2147483647 w 93"/>
              <a:gd name="T47" fmla="*/ 2147483647 h 95"/>
              <a:gd name="T48" fmla="*/ 2147483647 w 93"/>
              <a:gd name="T49" fmla="*/ 2147483647 h 95"/>
              <a:gd name="T50" fmla="*/ 2147483647 w 93"/>
              <a:gd name="T51" fmla="*/ 2147483647 h 95"/>
              <a:gd name="T52" fmla="*/ 2147483647 w 93"/>
              <a:gd name="T53" fmla="*/ 2147483647 h 95"/>
              <a:gd name="T54" fmla="*/ 2147483647 w 93"/>
              <a:gd name="T55" fmla="*/ 2147483647 h 95"/>
              <a:gd name="T56" fmla="*/ 2147483647 w 93"/>
              <a:gd name="T57" fmla="*/ 2147483647 h 95"/>
              <a:gd name="T58" fmla="*/ 2147483647 w 93"/>
              <a:gd name="T59" fmla="*/ 2147483647 h 95"/>
              <a:gd name="T60" fmla="*/ 2147483647 w 93"/>
              <a:gd name="T61" fmla="*/ 2147483647 h 95"/>
              <a:gd name="T62" fmla="*/ 2147483647 w 93"/>
              <a:gd name="T63" fmla="*/ 2147483647 h 95"/>
              <a:gd name="T64" fmla="*/ 2147483647 w 93"/>
              <a:gd name="T65" fmla="*/ 2147483647 h 95"/>
              <a:gd name="T66" fmla="*/ 2147483647 w 93"/>
              <a:gd name="T67" fmla="*/ 2147483647 h 95"/>
              <a:gd name="T68" fmla="*/ 2147483647 w 93"/>
              <a:gd name="T69" fmla="*/ 2147483647 h 95"/>
              <a:gd name="T70" fmla="*/ 2147483647 w 93"/>
              <a:gd name="T71" fmla="*/ 2147483647 h 95"/>
              <a:gd name="T72" fmla="*/ 2147483647 w 93"/>
              <a:gd name="T73" fmla="*/ 2147483647 h 95"/>
              <a:gd name="T74" fmla="*/ 2147483647 w 93"/>
              <a:gd name="T75" fmla="*/ 2147483647 h 95"/>
              <a:gd name="T76" fmla="*/ 2147483647 w 93"/>
              <a:gd name="T77" fmla="*/ 2147483647 h 95"/>
              <a:gd name="T78" fmla="*/ 2147483647 w 93"/>
              <a:gd name="T79" fmla="*/ 2147483647 h 95"/>
              <a:gd name="T80" fmla="*/ 2147483647 w 93"/>
              <a:gd name="T81" fmla="*/ 2147483647 h 95"/>
              <a:gd name="T82" fmla="*/ 2147483647 w 93"/>
              <a:gd name="T83" fmla="*/ 2147483647 h 95"/>
              <a:gd name="T84" fmla="*/ 2147483647 w 93"/>
              <a:gd name="T85" fmla="*/ 2147483647 h 95"/>
              <a:gd name="T86" fmla="*/ 2147483647 w 93"/>
              <a:gd name="T87" fmla="*/ 2147483647 h 95"/>
              <a:gd name="T88" fmla="*/ 2147483647 w 93"/>
              <a:gd name="T89" fmla="*/ 2147483647 h 95"/>
              <a:gd name="T90" fmla="*/ 2147483647 w 93"/>
              <a:gd name="T91" fmla="*/ 2147483647 h 95"/>
              <a:gd name="T92" fmla="*/ 2147483647 w 93"/>
              <a:gd name="T93" fmla="*/ 2147483647 h 95"/>
              <a:gd name="T94" fmla="*/ 2147483647 w 93"/>
              <a:gd name="T95" fmla="*/ 2147483647 h 95"/>
              <a:gd name="T96" fmla="*/ 2147483647 w 93"/>
              <a:gd name="T97" fmla="*/ 2147483647 h 95"/>
              <a:gd name="T98" fmla="*/ 2147483647 w 93"/>
              <a:gd name="T99" fmla="*/ 2147483647 h 95"/>
              <a:gd name="T100" fmla="*/ 2147483647 w 93"/>
              <a:gd name="T101" fmla="*/ 2147483647 h 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93"/>
              <a:gd name="T154" fmla="*/ 0 h 95"/>
              <a:gd name="T155" fmla="*/ 93 w 93"/>
              <a:gd name="T156" fmla="*/ 95 h 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93" h="95">
                <a:moveTo>
                  <a:pt x="0" y="46"/>
                </a:moveTo>
                <a:lnTo>
                  <a:pt x="0" y="59"/>
                </a:lnTo>
                <a:lnTo>
                  <a:pt x="2" y="61"/>
                </a:lnTo>
                <a:lnTo>
                  <a:pt x="4" y="67"/>
                </a:lnTo>
                <a:lnTo>
                  <a:pt x="6" y="67"/>
                </a:lnTo>
                <a:lnTo>
                  <a:pt x="4" y="67"/>
                </a:lnTo>
                <a:lnTo>
                  <a:pt x="6" y="69"/>
                </a:lnTo>
                <a:lnTo>
                  <a:pt x="6" y="71"/>
                </a:lnTo>
                <a:lnTo>
                  <a:pt x="12" y="78"/>
                </a:lnTo>
                <a:lnTo>
                  <a:pt x="15" y="82"/>
                </a:lnTo>
                <a:lnTo>
                  <a:pt x="19" y="84"/>
                </a:lnTo>
                <a:lnTo>
                  <a:pt x="23" y="88"/>
                </a:lnTo>
                <a:lnTo>
                  <a:pt x="25" y="88"/>
                </a:lnTo>
                <a:lnTo>
                  <a:pt x="27" y="90"/>
                </a:lnTo>
                <a:lnTo>
                  <a:pt x="27" y="88"/>
                </a:lnTo>
                <a:lnTo>
                  <a:pt x="27" y="90"/>
                </a:lnTo>
                <a:lnTo>
                  <a:pt x="36" y="93"/>
                </a:lnTo>
                <a:lnTo>
                  <a:pt x="38" y="95"/>
                </a:lnTo>
                <a:lnTo>
                  <a:pt x="46" y="95"/>
                </a:lnTo>
                <a:lnTo>
                  <a:pt x="57" y="93"/>
                </a:lnTo>
                <a:lnTo>
                  <a:pt x="57" y="90"/>
                </a:lnTo>
                <a:lnTo>
                  <a:pt x="61" y="93"/>
                </a:lnTo>
                <a:lnTo>
                  <a:pt x="63" y="90"/>
                </a:lnTo>
                <a:lnTo>
                  <a:pt x="65" y="90"/>
                </a:lnTo>
                <a:lnTo>
                  <a:pt x="70" y="86"/>
                </a:lnTo>
                <a:lnTo>
                  <a:pt x="72" y="86"/>
                </a:lnTo>
                <a:lnTo>
                  <a:pt x="82" y="76"/>
                </a:lnTo>
                <a:lnTo>
                  <a:pt x="80" y="76"/>
                </a:lnTo>
                <a:lnTo>
                  <a:pt x="82" y="76"/>
                </a:lnTo>
                <a:lnTo>
                  <a:pt x="84" y="71"/>
                </a:lnTo>
                <a:lnTo>
                  <a:pt x="86" y="69"/>
                </a:lnTo>
                <a:lnTo>
                  <a:pt x="86" y="67"/>
                </a:lnTo>
                <a:lnTo>
                  <a:pt x="91" y="63"/>
                </a:lnTo>
                <a:lnTo>
                  <a:pt x="91" y="57"/>
                </a:lnTo>
                <a:lnTo>
                  <a:pt x="93" y="55"/>
                </a:lnTo>
                <a:lnTo>
                  <a:pt x="93" y="38"/>
                </a:lnTo>
                <a:lnTo>
                  <a:pt x="91" y="36"/>
                </a:lnTo>
                <a:lnTo>
                  <a:pt x="89" y="27"/>
                </a:lnTo>
                <a:lnTo>
                  <a:pt x="86" y="27"/>
                </a:lnTo>
                <a:lnTo>
                  <a:pt x="89" y="27"/>
                </a:lnTo>
                <a:lnTo>
                  <a:pt x="86" y="25"/>
                </a:lnTo>
                <a:lnTo>
                  <a:pt x="86" y="23"/>
                </a:lnTo>
                <a:lnTo>
                  <a:pt x="82" y="19"/>
                </a:lnTo>
                <a:lnTo>
                  <a:pt x="80" y="14"/>
                </a:lnTo>
                <a:lnTo>
                  <a:pt x="76" y="12"/>
                </a:lnTo>
                <a:lnTo>
                  <a:pt x="78" y="14"/>
                </a:lnTo>
                <a:lnTo>
                  <a:pt x="76" y="10"/>
                </a:lnTo>
                <a:lnTo>
                  <a:pt x="72" y="8"/>
                </a:lnTo>
                <a:lnTo>
                  <a:pt x="70" y="6"/>
                </a:lnTo>
                <a:lnTo>
                  <a:pt x="70" y="8"/>
                </a:lnTo>
                <a:lnTo>
                  <a:pt x="70" y="6"/>
                </a:lnTo>
                <a:lnTo>
                  <a:pt x="65" y="4"/>
                </a:lnTo>
                <a:lnTo>
                  <a:pt x="63" y="2"/>
                </a:lnTo>
                <a:lnTo>
                  <a:pt x="59" y="2"/>
                </a:lnTo>
                <a:lnTo>
                  <a:pt x="57" y="0"/>
                </a:lnTo>
                <a:lnTo>
                  <a:pt x="34" y="0"/>
                </a:lnTo>
                <a:lnTo>
                  <a:pt x="32" y="2"/>
                </a:lnTo>
                <a:lnTo>
                  <a:pt x="29" y="2"/>
                </a:lnTo>
                <a:lnTo>
                  <a:pt x="27" y="4"/>
                </a:lnTo>
                <a:lnTo>
                  <a:pt x="25" y="4"/>
                </a:lnTo>
                <a:lnTo>
                  <a:pt x="23" y="6"/>
                </a:lnTo>
                <a:lnTo>
                  <a:pt x="19" y="8"/>
                </a:lnTo>
                <a:lnTo>
                  <a:pt x="19" y="10"/>
                </a:lnTo>
                <a:lnTo>
                  <a:pt x="19" y="8"/>
                </a:lnTo>
                <a:lnTo>
                  <a:pt x="12" y="14"/>
                </a:lnTo>
                <a:lnTo>
                  <a:pt x="15" y="14"/>
                </a:lnTo>
                <a:lnTo>
                  <a:pt x="15" y="12"/>
                </a:lnTo>
                <a:lnTo>
                  <a:pt x="8" y="19"/>
                </a:lnTo>
                <a:lnTo>
                  <a:pt x="10" y="19"/>
                </a:lnTo>
                <a:lnTo>
                  <a:pt x="8" y="19"/>
                </a:lnTo>
                <a:lnTo>
                  <a:pt x="6" y="23"/>
                </a:lnTo>
                <a:lnTo>
                  <a:pt x="4" y="25"/>
                </a:lnTo>
                <a:lnTo>
                  <a:pt x="4" y="27"/>
                </a:lnTo>
                <a:lnTo>
                  <a:pt x="2" y="29"/>
                </a:lnTo>
                <a:lnTo>
                  <a:pt x="2" y="31"/>
                </a:lnTo>
                <a:lnTo>
                  <a:pt x="0" y="33"/>
                </a:lnTo>
                <a:lnTo>
                  <a:pt x="0" y="46"/>
                </a:lnTo>
                <a:lnTo>
                  <a:pt x="12" y="46"/>
                </a:lnTo>
                <a:lnTo>
                  <a:pt x="12" y="38"/>
                </a:lnTo>
                <a:lnTo>
                  <a:pt x="15" y="36"/>
                </a:lnTo>
                <a:lnTo>
                  <a:pt x="15" y="33"/>
                </a:lnTo>
                <a:lnTo>
                  <a:pt x="17" y="31"/>
                </a:lnTo>
                <a:lnTo>
                  <a:pt x="17" y="29"/>
                </a:lnTo>
                <a:lnTo>
                  <a:pt x="19" y="27"/>
                </a:lnTo>
                <a:lnTo>
                  <a:pt x="17" y="27"/>
                </a:lnTo>
                <a:lnTo>
                  <a:pt x="19" y="27"/>
                </a:lnTo>
                <a:lnTo>
                  <a:pt x="21" y="23"/>
                </a:lnTo>
                <a:lnTo>
                  <a:pt x="19" y="25"/>
                </a:lnTo>
                <a:lnTo>
                  <a:pt x="23" y="23"/>
                </a:lnTo>
                <a:lnTo>
                  <a:pt x="25" y="19"/>
                </a:lnTo>
                <a:lnTo>
                  <a:pt x="23" y="21"/>
                </a:lnTo>
                <a:lnTo>
                  <a:pt x="27" y="19"/>
                </a:lnTo>
                <a:lnTo>
                  <a:pt x="27" y="17"/>
                </a:lnTo>
                <a:lnTo>
                  <a:pt x="27" y="19"/>
                </a:lnTo>
                <a:lnTo>
                  <a:pt x="29" y="17"/>
                </a:lnTo>
                <a:lnTo>
                  <a:pt x="32" y="17"/>
                </a:lnTo>
                <a:lnTo>
                  <a:pt x="34" y="14"/>
                </a:lnTo>
                <a:lnTo>
                  <a:pt x="36" y="14"/>
                </a:lnTo>
                <a:lnTo>
                  <a:pt x="38" y="12"/>
                </a:lnTo>
                <a:lnTo>
                  <a:pt x="53" y="12"/>
                </a:lnTo>
                <a:lnTo>
                  <a:pt x="55" y="14"/>
                </a:lnTo>
                <a:lnTo>
                  <a:pt x="59" y="14"/>
                </a:lnTo>
                <a:lnTo>
                  <a:pt x="61" y="17"/>
                </a:lnTo>
                <a:lnTo>
                  <a:pt x="61" y="14"/>
                </a:lnTo>
                <a:lnTo>
                  <a:pt x="61" y="17"/>
                </a:lnTo>
                <a:lnTo>
                  <a:pt x="65" y="19"/>
                </a:lnTo>
                <a:lnTo>
                  <a:pt x="67" y="21"/>
                </a:lnTo>
                <a:lnTo>
                  <a:pt x="67" y="19"/>
                </a:lnTo>
                <a:lnTo>
                  <a:pt x="65" y="19"/>
                </a:lnTo>
                <a:lnTo>
                  <a:pt x="72" y="25"/>
                </a:lnTo>
                <a:lnTo>
                  <a:pt x="72" y="23"/>
                </a:lnTo>
                <a:lnTo>
                  <a:pt x="70" y="23"/>
                </a:lnTo>
                <a:lnTo>
                  <a:pt x="74" y="27"/>
                </a:lnTo>
                <a:lnTo>
                  <a:pt x="74" y="29"/>
                </a:lnTo>
                <a:lnTo>
                  <a:pt x="76" y="31"/>
                </a:lnTo>
                <a:lnTo>
                  <a:pt x="78" y="36"/>
                </a:lnTo>
                <a:lnTo>
                  <a:pt x="80" y="36"/>
                </a:lnTo>
                <a:lnTo>
                  <a:pt x="78" y="40"/>
                </a:lnTo>
                <a:lnTo>
                  <a:pt x="80" y="42"/>
                </a:lnTo>
                <a:lnTo>
                  <a:pt x="80" y="50"/>
                </a:lnTo>
                <a:lnTo>
                  <a:pt x="78" y="52"/>
                </a:lnTo>
                <a:lnTo>
                  <a:pt x="78" y="59"/>
                </a:lnTo>
                <a:lnTo>
                  <a:pt x="74" y="63"/>
                </a:lnTo>
                <a:lnTo>
                  <a:pt x="74" y="65"/>
                </a:lnTo>
                <a:lnTo>
                  <a:pt x="72" y="67"/>
                </a:lnTo>
                <a:lnTo>
                  <a:pt x="74" y="67"/>
                </a:lnTo>
                <a:lnTo>
                  <a:pt x="72" y="67"/>
                </a:lnTo>
                <a:lnTo>
                  <a:pt x="70" y="71"/>
                </a:lnTo>
                <a:lnTo>
                  <a:pt x="67" y="74"/>
                </a:lnTo>
                <a:lnTo>
                  <a:pt x="65" y="74"/>
                </a:lnTo>
                <a:lnTo>
                  <a:pt x="61" y="78"/>
                </a:lnTo>
                <a:lnTo>
                  <a:pt x="59" y="78"/>
                </a:lnTo>
                <a:lnTo>
                  <a:pt x="57" y="80"/>
                </a:lnTo>
                <a:lnTo>
                  <a:pt x="48" y="82"/>
                </a:lnTo>
                <a:lnTo>
                  <a:pt x="48" y="84"/>
                </a:lnTo>
                <a:lnTo>
                  <a:pt x="46" y="82"/>
                </a:lnTo>
                <a:lnTo>
                  <a:pt x="42" y="82"/>
                </a:lnTo>
                <a:lnTo>
                  <a:pt x="40" y="80"/>
                </a:lnTo>
                <a:lnTo>
                  <a:pt x="36" y="82"/>
                </a:lnTo>
                <a:lnTo>
                  <a:pt x="36" y="80"/>
                </a:lnTo>
                <a:lnTo>
                  <a:pt x="32" y="78"/>
                </a:lnTo>
                <a:lnTo>
                  <a:pt x="29" y="76"/>
                </a:lnTo>
                <a:lnTo>
                  <a:pt x="27" y="76"/>
                </a:lnTo>
                <a:lnTo>
                  <a:pt x="23" y="71"/>
                </a:lnTo>
                <a:lnTo>
                  <a:pt x="23" y="74"/>
                </a:lnTo>
                <a:lnTo>
                  <a:pt x="25" y="74"/>
                </a:lnTo>
                <a:lnTo>
                  <a:pt x="19" y="67"/>
                </a:lnTo>
                <a:lnTo>
                  <a:pt x="19" y="65"/>
                </a:lnTo>
                <a:lnTo>
                  <a:pt x="17" y="63"/>
                </a:lnTo>
                <a:lnTo>
                  <a:pt x="15" y="59"/>
                </a:lnTo>
                <a:lnTo>
                  <a:pt x="12" y="59"/>
                </a:lnTo>
                <a:lnTo>
                  <a:pt x="15" y="57"/>
                </a:lnTo>
                <a:lnTo>
                  <a:pt x="12" y="55"/>
                </a:lnTo>
                <a:lnTo>
                  <a:pt x="12" y="46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88" name="Freeform 120"/>
          <p:cNvSpPr>
            <a:spLocks/>
          </p:cNvSpPr>
          <p:nvPr/>
        </p:nvSpPr>
        <p:spPr bwMode="auto">
          <a:xfrm>
            <a:off x="6235700" y="3349625"/>
            <a:ext cx="247650" cy="244475"/>
          </a:xfrm>
          <a:custGeom>
            <a:avLst/>
            <a:gdLst>
              <a:gd name="T0" fmla="*/ 2147483647 w 156"/>
              <a:gd name="T1" fmla="*/ 0 h 154"/>
              <a:gd name="T2" fmla="*/ 0 w 156"/>
              <a:gd name="T3" fmla="*/ 2147483647 h 154"/>
              <a:gd name="T4" fmla="*/ 2147483647 w 156"/>
              <a:gd name="T5" fmla="*/ 2147483647 h 154"/>
              <a:gd name="T6" fmla="*/ 2147483647 w 156"/>
              <a:gd name="T7" fmla="*/ 2147483647 h 154"/>
              <a:gd name="T8" fmla="*/ 2147483647 w 156"/>
              <a:gd name="T9" fmla="*/ 0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154"/>
              <a:gd name="T17" fmla="*/ 156 w 156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154">
                <a:moveTo>
                  <a:pt x="46" y="0"/>
                </a:moveTo>
                <a:lnTo>
                  <a:pt x="0" y="109"/>
                </a:lnTo>
                <a:lnTo>
                  <a:pt x="110" y="154"/>
                </a:lnTo>
                <a:lnTo>
                  <a:pt x="156" y="44"/>
                </a:lnTo>
                <a:lnTo>
                  <a:pt x="4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89" name="Freeform 121"/>
          <p:cNvSpPr>
            <a:spLocks/>
          </p:cNvSpPr>
          <p:nvPr/>
        </p:nvSpPr>
        <p:spPr bwMode="auto">
          <a:xfrm>
            <a:off x="6221413" y="3335338"/>
            <a:ext cx="276225" cy="271462"/>
          </a:xfrm>
          <a:custGeom>
            <a:avLst/>
            <a:gdLst>
              <a:gd name="T0" fmla="*/ 2147483647 w 174"/>
              <a:gd name="T1" fmla="*/ 0 h 171"/>
              <a:gd name="T2" fmla="*/ 0 w 174"/>
              <a:gd name="T3" fmla="*/ 2147483647 h 171"/>
              <a:gd name="T4" fmla="*/ 2147483647 w 174"/>
              <a:gd name="T5" fmla="*/ 2147483647 h 171"/>
              <a:gd name="T6" fmla="*/ 2147483647 w 174"/>
              <a:gd name="T7" fmla="*/ 2147483647 h 171"/>
              <a:gd name="T8" fmla="*/ 2147483647 w 174"/>
              <a:gd name="T9" fmla="*/ 0 h 171"/>
              <a:gd name="T10" fmla="*/ 2147483647 w 174"/>
              <a:gd name="T11" fmla="*/ 2147483647 h 171"/>
              <a:gd name="T12" fmla="*/ 2147483647 w 174"/>
              <a:gd name="T13" fmla="*/ 2147483647 h 171"/>
              <a:gd name="T14" fmla="*/ 2147483647 w 174"/>
              <a:gd name="T15" fmla="*/ 2147483647 h 171"/>
              <a:gd name="T16" fmla="*/ 2147483647 w 174"/>
              <a:gd name="T17" fmla="*/ 2147483647 h 171"/>
              <a:gd name="T18" fmla="*/ 2147483647 w 174"/>
              <a:gd name="T19" fmla="*/ 2147483647 h 171"/>
              <a:gd name="T20" fmla="*/ 2147483647 w 174"/>
              <a:gd name="T21" fmla="*/ 2147483647 h 171"/>
              <a:gd name="T22" fmla="*/ 2147483647 w 174"/>
              <a:gd name="T23" fmla="*/ 2147483647 h 171"/>
              <a:gd name="T24" fmla="*/ 2147483647 w 174"/>
              <a:gd name="T25" fmla="*/ 2147483647 h 171"/>
              <a:gd name="T26" fmla="*/ 2147483647 w 174"/>
              <a:gd name="T27" fmla="*/ 2147483647 h 171"/>
              <a:gd name="T28" fmla="*/ 2147483647 w 174"/>
              <a:gd name="T29" fmla="*/ 0 h 17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4"/>
              <a:gd name="T46" fmla="*/ 0 h 171"/>
              <a:gd name="T47" fmla="*/ 174 w 174"/>
              <a:gd name="T48" fmla="*/ 171 h 17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4" h="171">
                <a:moveTo>
                  <a:pt x="51" y="0"/>
                </a:moveTo>
                <a:lnTo>
                  <a:pt x="0" y="123"/>
                </a:lnTo>
                <a:lnTo>
                  <a:pt x="123" y="171"/>
                </a:lnTo>
                <a:lnTo>
                  <a:pt x="174" y="49"/>
                </a:lnTo>
                <a:lnTo>
                  <a:pt x="51" y="0"/>
                </a:lnTo>
                <a:lnTo>
                  <a:pt x="53" y="15"/>
                </a:lnTo>
                <a:lnTo>
                  <a:pt x="163" y="59"/>
                </a:lnTo>
                <a:lnTo>
                  <a:pt x="159" y="51"/>
                </a:lnTo>
                <a:lnTo>
                  <a:pt x="112" y="161"/>
                </a:lnTo>
                <a:lnTo>
                  <a:pt x="121" y="156"/>
                </a:lnTo>
                <a:lnTo>
                  <a:pt x="11" y="112"/>
                </a:lnTo>
                <a:lnTo>
                  <a:pt x="15" y="121"/>
                </a:lnTo>
                <a:lnTo>
                  <a:pt x="62" y="11"/>
                </a:lnTo>
                <a:lnTo>
                  <a:pt x="53" y="15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90" name="Freeform 122"/>
          <p:cNvSpPr>
            <a:spLocks/>
          </p:cNvSpPr>
          <p:nvPr/>
        </p:nvSpPr>
        <p:spPr bwMode="auto">
          <a:xfrm>
            <a:off x="6386513" y="3362325"/>
            <a:ext cx="177800" cy="315913"/>
          </a:xfrm>
          <a:custGeom>
            <a:avLst/>
            <a:gdLst>
              <a:gd name="T0" fmla="*/ 2147483647 w 112"/>
              <a:gd name="T1" fmla="*/ 0 h 199"/>
              <a:gd name="T2" fmla="*/ 0 w 112"/>
              <a:gd name="T3" fmla="*/ 2147483647 h 199"/>
              <a:gd name="T4" fmla="*/ 2147483647 w 112"/>
              <a:gd name="T5" fmla="*/ 2147483647 h 199"/>
              <a:gd name="T6" fmla="*/ 2147483647 w 112"/>
              <a:gd name="T7" fmla="*/ 2147483647 h 199"/>
              <a:gd name="T8" fmla="*/ 2147483647 w 112"/>
              <a:gd name="T9" fmla="*/ 0 h 1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199"/>
              <a:gd name="T17" fmla="*/ 112 w 112"/>
              <a:gd name="T18" fmla="*/ 199 h 1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199">
                <a:moveTo>
                  <a:pt x="76" y="0"/>
                </a:moveTo>
                <a:lnTo>
                  <a:pt x="0" y="184"/>
                </a:lnTo>
                <a:lnTo>
                  <a:pt x="36" y="199"/>
                </a:lnTo>
                <a:lnTo>
                  <a:pt x="112" y="15"/>
                </a:lnTo>
                <a:lnTo>
                  <a:pt x="7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91" name="Freeform 123"/>
          <p:cNvSpPr>
            <a:spLocks/>
          </p:cNvSpPr>
          <p:nvPr/>
        </p:nvSpPr>
        <p:spPr bwMode="auto">
          <a:xfrm>
            <a:off x="6372225" y="3349625"/>
            <a:ext cx="204788" cy="341313"/>
          </a:xfrm>
          <a:custGeom>
            <a:avLst/>
            <a:gdLst>
              <a:gd name="T0" fmla="*/ 2147483647 w 129"/>
              <a:gd name="T1" fmla="*/ 0 h 215"/>
              <a:gd name="T2" fmla="*/ 0 w 129"/>
              <a:gd name="T3" fmla="*/ 2147483647 h 215"/>
              <a:gd name="T4" fmla="*/ 2147483647 w 129"/>
              <a:gd name="T5" fmla="*/ 2147483647 h 215"/>
              <a:gd name="T6" fmla="*/ 2147483647 w 129"/>
              <a:gd name="T7" fmla="*/ 2147483647 h 215"/>
              <a:gd name="T8" fmla="*/ 2147483647 w 129"/>
              <a:gd name="T9" fmla="*/ 0 h 215"/>
              <a:gd name="T10" fmla="*/ 2147483647 w 129"/>
              <a:gd name="T11" fmla="*/ 2147483647 h 215"/>
              <a:gd name="T12" fmla="*/ 2147483647 w 129"/>
              <a:gd name="T13" fmla="*/ 2147483647 h 215"/>
              <a:gd name="T14" fmla="*/ 2147483647 w 129"/>
              <a:gd name="T15" fmla="*/ 2147483647 h 215"/>
              <a:gd name="T16" fmla="*/ 2147483647 w 129"/>
              <a:gd name="T17" fmla="*/ 2147483647 h 215"/>
              <a:gd name="T18" fmla="*/ 2147483647 w 129"/>
              <a:gd name="T19" fmla="*/ 2147483647 h 215"/>
              <a:gd name="T20" fmla="*/ 2147483647 w 129"/>
              <a:gd name="T21" fmla="*/ 2147483647 h 215"/>
              <a:gd name="T22" fmla="*/ 2147483647 w 129"/>
              <a:gd name="T23" fmla="*/ 2147483647 h 215"/>
              <a:gd name="T24" fmla="*/ 2147483647 w 129"/>
              <a:gd name="T25" fmla="*/ 2147483647 h 215"/>
              <a:gd name="T26" fmla="*/ 2147483647 w 129"/>
              <a:gd name="T27" fmla="*/ 2147483647 h 215"/>
              <a:gd name="T28" fmla="*/ 2147483647 w 129"/>
              <a:gd name="T29" fmla="*/ 0 h 21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9"/>
              <a:gd name="T46" fmla="*/ 0 h 215"/>
              <a:gd name="T47" fmla="*/ 129 w 129"/>
              <a:gd name="T48" fmla="*/ 215 h 21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9" h="215">
                <a:moveTo>
                  <a:pt x="81" y="0"/>
                </a:moveTo>
                <a:lnTo>
                  <a:pt x="0" y="196"/>
                </a:lnTo>
                <a:lnTo>
                  <a:pt x="49" y="215"/>
                </a:lnTo>
                <a:lnTo>
                  <a:pt x="129" y="19"/>
                </a:lnTo>
                <a:lnTo>
                  <a:pt x="81" y="0"/>
                </a:lnTo>
                <a:lnTo>
                  <a:pt x="83" y="14"/>
                </a:lnTo>
                <a:lnTo>
                  <a:pt x="119" y="29"/>
                </a:lnTo>
                <a:lnTo>
                  <a:pt x="114" y="21"/>
                </a:lnTo>
                <a:lnTo>
                  <a:pt x="38" y="204"/>
                </a:lnTo>
                <a:lnTo>
                  <a:pt x="47" y="200"/>
                </a:lnTo>
                <a:lnTo>
                  <a:pt x="11" y="185"/>
                </a:lnTo>
                <a:lnTo>
                  <a:pt x="15" y="194"/>
                </a:lnTo>
                <a:lnTo>
                  <a:pt x="91" y="10"/>
                </a:lnTo>
                <a:lnTo>
                  <a:pt x="83" y="14"/>
                </a:lnTo>
                <a:lnTo>
                  <a:pt x="8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92" name="Rectangle 124"/>
          <p:cNvSpPr>
            <a:spLocks noChangeArrowheads="1"/>
          </p:cNvSpPr>
          <p:nvPr/>
        </p:nvSpPr>
        <p:spPr bwMode="auto">
          <a:xfrm>
            <a:off x="6184900" y="3744913"/>
            <a:ext cx="192088" cy="130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93" name="Freeform 125"/>
          <p:cNvSpPr>
            <a:spLocks/>
          </p:cNvSpPr>
          <p:nvPr/>
        </p:nvSpPr>
        <p:spPr bwMode="auto">
          <a:xfrm>
            <a:off x="6175375" y="3733800"/>
            <a:ext cx="207963" cy="147638"/>
          </a:xfrm>
          <a:custGeom>
            <a:avLst/>
            <a:gdLst>
              <a:gd name="T0" fmla="*/ 0 w 131"/>
              <a:gd name="T1" fmla="*/ 0 h 93"/>
              <a:gd name="T2" fmla="*/ 0 w 131"/>
              <a:gd name="T3" fmla="*/ 2147483647 h 93"/>
              <a:gd name="T4" fmla="*/ 2147483647 w 131"/>
              <a:gd name="T5" fmla="*/ 2147483647 h 93"/>
              <a:gd name="T6" fmla="*/ 2147483647 w 131"/>
              <a:gd name="T7" fmla="*/ 0 h 93"/>
              <a:gd name="T8" fmla="*/ 0 w 131"/>
              <a:gd name="T9" fmla="*/ 0 h 93"/>
              <a:gd name="T10" fmla="*/ 2147483647 w 131"/>
              <a:gd name="T11" fmla="*/ 2147483647 h 93"/>
              <a:gd name="T12" fmla="*/ 2147483647 w 131"/>
              <a:gd name="T13" fmla="*/ 2147483647 h 93"/>
              <a:gd name="T14" fmla="*/ 2147483647 w 131"/>
              <a:gd name="T15" fmla="*/ 2147483647 h 93"/>
              <a:gd name="T16" fmla="*/ 2147483647 w 131"/>
              <a:gd name="T17" fmla="*/ 2147483647 h 93"/>
              <a:gd name="T18" fmla="*/ 2147483647 w 131"/>
              <a:gd name="T19" fmla="*/ 2147483647 h 93"/>
              <a:gd name="T20" fmla="*/ 2147483647 w 131"/>
              <a:gd name="T21" fmla="*/ 2147483647 h 93"/>
              <a:gd name="T22" fmla="*/ 2147483647 w 131"/>
              <a:gd name="T23" fmla="*/ 2147483647 h 93"/>
              <a:gd name="T24" fmla="*/ 2147483647 w 131"/>
              <a:gd name="T25" fmla="*/ 2147483647 h 93"/>
              <a:gd name="T26" fmla="*/ 2147483647 w 131"/>
              <a:gd name="T27" fmla="*/ 2147483647 h 93"/>
              <a:gd name="T28" fmla="*/ 0 w 131"/>
              <a:gd name="T29" fmla="*/ 0 h 9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31"/>
              <a:gd name="T46" fmla="*/ 0 h 93"/>
              <a:gd name="T47" fmla="*/ 131 w 131"/>
              <a:gd name="T48" fmla="*/ 93 h 9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31" h="93">
                <a:moveTo>
                  <a:pt x="0" y="0"/>
                </a:moveTo>
                <a:lnTo>
                  <a:pt x="0" y="93"/>
                </a:lnTo>
                <a:lnTo>
                  <a:pt x="131" y="93"/>
                </a:lnTo>
                <a:lnTo>
                  <a:pt x="131" y="0"/>
                </a:lnTo>
                <a:lnTo>
                  <a:pt x="0" y="0"/>
                </a:lnTo>
                <a:lnTo>
                  <a:pt x="6" y="13"/>
                </a:lnTo>
                <a:lnTo>
                  <a:pt x="124" y="13"/>
                </a:lnTo>
                <a:lnTo>
                  <a:pt x="118" y="7"/>
                </a:lnTo>
                <a:lnTo>
                  <a:pt x="118" y="87"/>
                </a:lnTo>
                <a:lnTo>
                  <a:pt x="124" y="81"/>
                </a:lnTo>
                <a:lnTo>
                  <a:pt x="6" y="81"/>
                </a:lnTo>
                <a:lnTo>
                  <a:pt x="12" y="87"/>
                </a:lnTo>
                <a:lnTo>
                  <a:pt x="12" y="7"/>
                </a:lnTo>
                <a:lnTo>
                  <a:pt x="6" y="1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94" name="Rectangle 126"/>
          <p:cNvSpPr>
            <a:spLocks noChangeArrowheads="1"/>
          </p:cNvSpPr>
          <p:nvPr/>
        </p:nvSpPr>
        <p:spPr bwMode="auto">
          <a:xfrm>
            <a:off x="6184900" y="3117850"/>
            <a:ext cx="192088" cy="5699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95" name="Freeform 127"/>
          <p:cNvSpPr>
            <a:spLocks/>
          </p:cNvSpPr>
          <p:nvPr/>
        </p:nvSpPr>
        <p:spPr bwMode="auto">
          <a:xfrm>
            <a:off x="6175375" y="3108325"/>
            <a:ext cx="207963" cy="585788"/>
          </a:xfrm>
          <a:custGeom>
            <a:avLst/>
            <a:gdLst>
              <a:gd name="T0" fmla="*/ 0 w 131"/>
              <a:gd name="T1" fmla="*/ 0 h 369"/>
              <a:gd name="T2" fmla="*/ 0 w 131"/>
              <a:gd name="T3" fmla="*/ 2147483647 h 369"/>
              <a:gd name="T4" fmla="*/ 2147483647 w 131"/>
              <a:gd name="T5" fmla="*/ 2147483647 h 369"/>
              <a:gd name="T6" fmla="*/ 2147483647 w 131"/>
              <a:gd name="T7" fmla="*/ 0 h 369"/>
              <a:gd name="T8" fmla="*/ 0 w 131"/>
              <a:gd name="T9" fmla="*/ 0 h 369"/>
              <a:gd name="T10" fmla="*/ 2147483647 w 131"/>
              <a:gd name="T11" fmla="*/ 2147483647 h 369"/>
              <a:gd name="T12" fmla="*/ 2147483647 w 131"/>
              <a:gd name="T13" fmla="*/ 2147483647 h 369"/>
              <a:gd name="T14" fmla="*/ 2147483647 w 131"/>
              <a:gd name="T15" fmla="*/ 2147483647 h 369"/>
              <a:gd name="T16" fmla="*/ 2147483647 w 131"/>
              <a:gd name="T17" fmla="*/ 2147483647 h 369"/>
              <a:gd name="T18" fmla="*/ 2147483647 w 131"/>
              <a:gd name="T19" fmla="*/ 2147483647 h 369"/>
              <a:gd name="T20" fmla="*/ 2147483647 w 131"/>
              <a:gd name="T21" fmla="*/ 2147483647 h 369"/>
              <a:gd name="T22" fmla="*/ 2147483647 w 131"/>
              <a:gd name="T23" fmla="*/ 2147483647 h 369"/>
              <a:gd name="T24" fmla="*/ 2147483647 w 131"/>
              <a:gd name="T25" fmla="*/ 2147483647 h 369"/>
              <a:gd name="T26" fmla="*/ 2147483647 w 131"/>
              <a:gd name="T27" fmla="*/ 2147483647 h 369"/>
              <a:gd name="T28" fmla="*/ 0 w 131"/>
              <a:gd name="T29" fmla="*/ 0 h 36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31"/>
              <a:gd name="T46" fmla="*/ 0 h 369"/>
              <a:gd name="T47" fmla="*/ 131 w 131"/>
              <a:gd name="T48" fmla="*/ 369 h 36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31" h="369">
                <a:moveTo>
                  <a:pt x="0" y="0"/>
                </a:moveTo>
                <a:lnTo>
                  <a:pt x="0" y="369"/>
                </a:lnTo>
                <a:lnTo>
                  <a:pt x="131" y="369"/>
                </a:lnTo>
                <a:lnTo>
                  <a:pt x="131" y="0"/>
                </a:lnTo>
                <a:lnTo>
                  <a:pt x="0" y="0"/>
                </a:lnTo>
                <a:lnTo>
                  <a:pt x="6" y="12"/>
                </a:lnTo>
                <a:lnTo>
                  <a:pt x="124" y="12"/>
                </a:lnTo>
                <a:lnTo>
                  <a:pt x="118" y="6"/>
                </a:lnTo>
                <a:lnTo>
                  <a:pt x="118" y="363"/>
                </a:lnTo>
                <a:lnTo>
                  <a:pt x="124" y="356"/>
                </a:lnTo>
                <a:lnTo>
                  <a:pt x="6" y="356"/>
                </a:lnTo>
                <a:lnTo>
                  <a:pt x="12" y="363"/>
                </a:lnTo>
                <a:lnTo>
                  <a:pt x="12" y="6"/>
                </a:lnTo>
                <a:lnTo>
                  <a:pt x="6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96" name="Rectangle 128"/>
          <p:cNvSpPr>
            <a:spLocks noChangeArrowheads="1"/>
          </p:cNvSpPr>
          <p:nvPr/>
        </p:nvSpPr>
        <p:spPr bwMode="auto">
          <a:xfrm>
            <a:off x="6121400" y="3368675"/>
            <a:ext cx="66675" cy="1920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97" name="Freeform 129"/>
          <p:cNvSpPr>
            <a:spLocks/>
          </p:cNvSpPr>
          <p:nvPr/>
        </p:nvSpPr>
        <p:spPr bwMode="auto">
          <a:xfrm>
            <a:off x="6111875" y="3359150"/>
            <a:ext cx="82550" cy="207963"/>
          </a:xfrm>
          <a:custGeom>
            <a:avLst/>
            <a:gdLst>
              <a:gd name="T0" fmla="*/ 0 w 52"/>
              <a:gd name="T1" fmla="*/ 0 h 131"/>
              <a:gd name="T2" fmla="*/ 0 w 52"/>
              <a:gd name="T3" fmla="*/ 2147483647 h 131"/>
              <a:gd name="T4" fmla="*/ 2147483647 w 52"/>
              <a:gd name="T5" fmla="*/ 2147483647 h 131"/>
              <a:gd name="T6" fmla="*/ 2147483647 w 52"/>
              <a:gd name="T7" fmla="*/ 0 h 131"/>
              <a:gd name="T8" fmla="*/ 0 w 52"/>
              <a:gd name="T9" fmla="*/ 0 h 131"/>
              <a:gd name="T10" fmla="*/ 2147483647 w 52"/>
              <a:gd name="T11" fmla="*/ 2147483647 h 131"/>
              <a:gd name="T12" fmla="*/ 2147483647 w 52"/>
              <a:gd name="T13" fmla="*/ 2147483647 h 131"/>
              <a:gd name="T14" fmla="*/ 2147483647 w 52"/>
              <a:gd name="T15" fmla="*/ 2147483647 h 131"/>
              <a:gd name="T16" fmla="*/ 2147483647 w 52"/>
              <a:gd name="T17" fmla="*/ 2147483647 h 131"/>
              <a:gd name="T18" fmla="*/ 2147483647 w 52"/>
              <a:gd name="T19" fmla="*/ 2147483647 h 131"/>
              <a:gd name="T20" fmla="*/ 2147483647 w 52"/>
              <a:gd name="T21" fmla="*/ 2147483647 h 131"/>
              <a:gd name="T22" fmla="*/ 2147483647 w 52"/>
              <a:gd name="T23" fmla="*/ 2147483647 h 131"/>
              <a:gd name="T24" fmla="*/ 2147483647 w 52"/>
              <a:gd name="T25" fmla="*/ 2147483647 h 131"/>
              <a:gd name="T26" fmla="*/ 2147483647 w 52"/>
              <a:gd name="T27" fmla="*/ 2147483647 h 131"/>
              <a:gd name="T28" fmla="*/ 0 w 52"/>
              <a:gd name="T29" fmla="*/ 0 h 13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2"/>
              <a:gd name="T46" fmla="*/ 0 h 131"/>
              <a:gd name="T47" fmla="*/ 52 w 52"/>
              <a:gd name="T48" fmla="*/ 131 h 13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2" h="131">
                <a:moveTo>
                  <a:pt x="0" y="0"/>
                </a:moveTo>
                <a:lnTo>
                  <a:pt x="0" y="131"/>
                </a:lnTo>
                <a:lnTo>
                  <a:pt x="52" y="131"/>
                </a:lnTo>
                <a:lnTo>
                  <a:pt x="52" y="0"/>
                </a:lnTo>
                <a:lnTo>
                  <a:pt x="0" y="0"/>
                </a:lnTo>
                <a:lnTo>
                  <a:pt x="6" y="13"/>
                </a:lnTo>
                <a:lnTo>
                  <a:pt x="46" y="13"/>
                </a:lnTo>
                <a:lnTo>
                  <a:pt x="40" y="6"/>
                </a:lnTo>
                <a:lnTo>
                  <a:pt x="40" y="125"/>
                </a:lnTo>
                <a:lnTo>
                  <a:pt x="46" y="118"/>
                </a:lnTo>
                <a:lnTo>
                  <a:pt x="6" y="118"/>
                </a:lnTo>
                <a:lnTo>
                  <a:pt x="12" y="125"/>
                </a:lnTo>
                <a:lnTo>
                  <a:pt x="12" y="6"/>
                </a:lnTo>
                <a:lnTo>
                  <a:pt x="6" y="1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98" name="Rectangle 130"/>
          <p:cNvSpPr>
            <a:spLocks noChangeArrowheads="1"/>
          </p:cNvSpPr>
          <p:nvPr/>
        </p:nvSpPr>
        <p:spPr bwMode="auto">
          <a:xfrm>
            <a:off x="6057900" y="3305175"/>
            <a:ext cx="66675" cy="3190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99" name="Freeform 131"/>
          <p:cNvSpPr>
            <a:spLocks/>
          </p:cNvSpPr>
          <p:nvPr/>
        </p:nvSpPr>
        <p:spPr bwMode="auto">
          <a:xfrm>
            <a:off x="6048375" y="3295650"/>
            <a:ext cx="82550" cy="334963"/>
          </a:xfrm>
          <a:custGeom>
            <a:avLst/>
            <a:gdLst>
              <a:gd name="T0" fmla="*/ 0 w 52"/>
              <a:gd name="T1" fmla="*/ 0 h 211"/>
              <a:gd name="T2" fmla="*/ 0 w 52"/>
              <a:gd name="T3" fmla="*/ 2147483647 h 211"/>
              <a:gd name="T4" fmla="*/ 2147483647 w 52"/>
              <a:gd name="T5" fmla="*/ 2147483647 h 211"/>
              <a:gd name="T6" fmla="*/ 2147483647 w 52"/>
              <a:gd name="T7" fmla="*/ 0 h 211"/>
              <a:gd name="T8" fmla="*/ 0 w 52"/>
              <a:gd name="T9" fmla="*/ 0 h 211"/>
              <a:gd name="T10" fmla="*/ 2147483647 w 52"/>
              <a:gd name="T11" fmla="*/ 2147483647 h 211"/>
              <a:gd name="T12" fmla="*/ 2147483647 w 52"/>
              <a:gd name="T13" fmla="*/ 2147483647 h 211"/>
              <a:gd name="T14" fmla="*/ 2147483647 w 52"/>
              <a:gd name="T15" fmla="*/ 2147483647 h 211"/>
              <a:gd name="T16" fmla="*/ 2147483647 w 52"/>
              <a:gd name="T17" fmla="*/ 2147483647 h 211"/>
              <a:gd name="T18" fmla="*/ 2147483647 w 52"/>
              <a:gd name="T19" fmla="*/ 2147483647 h 211"/>
              <a:gd name="T20" fmla="*/ 2147483647 w 52"/>
              <a:gd name="T21" fmla="*/ 2147483647 h 211"/>
              <a:gd name="T22" fmla="*/ 2147483647 w 52"/>
              <a:gd name="T23" fmla="*/ 2147483647 h 211"/>
              <a:gd name="T24" fmla="*/ 2147483647 w 52"/>
              <a:gd name="T25" fmla="*/ 2147483647 h 211"/>
              <a:gd name="T26" fmla="*/ 2147483647 w 52"/>
              <a:gd name="T27" fmla="*/ 2147483647 h 211"/>
              <a:gd name="T28" fmla="*/ 0 w 52"/>
              <a:gd name="T29" fmla="*/ 0 h 21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2"/>
              <a:gd name="T46" fmla="*/ 0 h 211"/>
              <a:gd name="T47" fmla="*/ 52 w 52"/>
              <a:gd name="T48" fmla="*/ 211 h 21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2" h="211">
                <a:moveTo>
                  <a:pt x="0" y="0"/>
                </a:moveTo>
                <a:lnTo>
                  <a:pt x="0" y="211"/>
                </a:lnTo>
                <a:lnTo>
                  <a:pt x="52" y="211"/>
                </a:lnTo>
                <a:lnTo>
                  <a:pt x="52" y="0"/>
                </a:lnTo>
                <a:lnTo>
                  <a:pt x="0" y="0"/>
                </a:lnTo>
                <a:lnTo>
                  <a:pt x="6" y="12"/>
                </a:lnTo>
                <a:lnTo>
                  <a:pt x="46" y="12"/>
                </a:lnTo>
                <a:lnTo>
                  <a:pt x="40" y="6"/>
                </a:lnTo>
                <a:lnTo>
                  <a:pt x="40" y="205"/>
                </a:lnTo>
                <a:lnTo>
                  <a:pt x="46" y="198"/>
                </a:lnTo>
                <a:lnTo>
                  <a:pt x="6" y="198"/>
                </a:lnTo>
                <a:lnTo>
                  <a:pt x="12" y="205"/>
                </a:lnTo>
                <a:lnTo>
                  <a:pt x="12" y="6"/>
                </a:lnTo>
                <a:lnTo>
                  <a:pt x="6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00" name="Freeform 132"/>
          <p:cNvSpPr>
            <a:spLocks/>
          </p:cNvSpPr>
          <p:nvPr/>
        </p:nvSpPr>
        <p:spPr bwMode="auto">
          <a:xfrm>
            <a:off x="6048375" y="3302000"/>
            <a:ext cx="82550" cy="322263"/>
          </a:xfrm>
          <a:custGeom>
            <a:avLst/>
            <a:gdLst>
              <a:gd name="T0" fmla="*/ 0 w 52"/>
              <a:gd name="T1" fmla="*/ 2147483647 h 203"/>
              <a:gd name="T2" fmla="*/ 2147483647 w 52"/>
              <a:gd name="T3" fmla="*/ 2147483647 h 203"/>
              <a:gd name="T4" fmla="*/ 2147483647 w 52"/>
              <a:gd name="T5" fmla="*/ 2147483647 h 203"/>
              <a:gd name="T6" fmla="*/ 2147483647 w 52"/>
              <a:gd name="T7" fmla="*/ 0 h 203"/>
              <a:gd name="T8" fmla="*/ 0 w 52"/>
              <a:gd name="T9" fmla="*/ 2147483647 h 2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03"/>
              <a:gd name="T17" fmla="*/ 52 w 52"/>
              <a:gd name="T18" fmla="*/ 203 h 2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03">
                <a:moveTo>
                  <a:pt x="0" y="4"/>
                </a:moveTo>
                <a:lnTo>
                  <a:pt x="40" y="203"/>
                </a:lnTo>
                <a:lnTo>
                  <a:pt x="52" y="199"/>
                </a:lnTo>
                <a:lnTo>
                  <a:pt x="12" y="0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01" name="Freeform 133"/>
          <p:cNvSpPr>
            <a:spLocks/>
          </p:cNvSpPr>
          <p:nvPr/>
        </p:nvSpPr>
        <p:spPr bwMode="auto">
          <a:xfrm>
            <a:off x="6048375" y="3302000"/>
            <a:ext cx="82550" cy="322263"/>
          </a:xfrm>
          <a:custGeom>
            <a:avLst/>
            <a:gdLst>
              <a:gd name="T0" fmla="*/ 2147483647 w 52"/>
              <a:gd name="T1" fmla="*/ 0 h 203"/>
              <a:gd name="T2" fmla="*/ 0 w 52"/>
              <a:gd name="T3" fmla="*/ 2147483647 h 203"/>
              <a:gd name="T4" fmla="*/ 2147483647 w 52"/>
              <a:gd name="T5" fmla="*/ 2147483647 h 203"/>
              <a:gd name="T6" fmla="*/ 2147483647 w 52"/>
              <a:gd name="T7" fmla="*/ 2147483647 h 203"/>
              <a:gd name="T8" fmla="*/ 2147483647 w 52"/>
              <a:gd name="T9" fmla="*/ 0 h 2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03"/>
              <a:gd name="T17" fmla="*/ 52 w 52"/>
              <a:gd name="T18" fmla="*/ 203 h 2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03">
                <a:moveTo>
                  <a:pt x="40" y="0"/>
                </a:moveTo>
                <a:lnTo>
                  <a:pt x="0" y="199"/>
                </a:lnTo>
                <a:lnTo>
                  <a:pt x="12" y="203"/>
                </a:lnTo>
                <a:lnTo>
                  <a:pt x="52" y="4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02" name="Rectangle 134"/>
          <p:cNvSpPr>
            <a:spLocks noChangeArrowheads="1"/>
          </p:cNvSpPr>
          <p:nvPr/>
        </p:nvSpPr>
        <p:spPr bwMode="auto">
          <a:xfrm>
            <a:off x="6121400" y="3684588"/>
            <a:ext cx="319088" cy="63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03" name="Freeform 135"/>
          <p:cNvSpPr>
            <a:spLocks/>
          </p:cNvSpPr>
          <p:nvPr/>
        </p:nvSpPr>
        <p:spPr bwMode="auto">
          <a:xfrm>
            <a:off x="6111875" y="3673475"/>
            <a:ext cx="334963" cy="80963"/>
          </a:xfrm>
          <a:custGeom>
            <a:avLst/>
            <a:gdLst>
              <a:gd name="T0" fmla="*/ 0 w 211"/>
              <a:gd name="T1" fmla="*/ 0 h 51"/>
              <a:gd name="T2" fmla="*/ 0 w 211"/>
              <a:gd name="T3" fmla="*/ 2147483647 h 51"/>
              <a:gd name="T4" fmla="*/ 2147483647 w 211"/>
              <a:gd name="T5" fmla="*/ 2147483647 h 51"/>
              <a:gd name="T6" fmla="*/ 2147483647 w 211"/>
              <a:gd name="T7" fmla="*/ 0 h 51"/>
              <a:gd name="T8" fmla="*/ 0 w 211"/>
              <a:gd name="T9" fmla="*/ 0 h 51"/>
              <a:gd name="T10" fmla="*/ 2147483647 w 211"/>
              <a:gd name="T11" fmla="*/ 2147483647 h 51"/>
              <a:gd name="T12" fmla="*/ 2147483647 w 211"/>
              <a:gd name="T13" fmla="*/ 2147483647 h 51"/>
              <a:gd name="T14" fmla="*/ 2147483647 w 211"/>
              <a:gd name="T15" fmla="*/ 2147483647 h 51"/>
              <a:gd name="T16" fmla="*/ 2147483647 w 211"/>
              <a:gd name="T17" fmla="*/ 2147483647 h 51"/>
              <a:gd name="T18" fmla="*/ 2147483647 w 211"/>
              <a:gd name="T19" fmla="*/ 2147483647 h 51"/>
              <a:gd name="T20" fmla="*/ 2147483647 w 211"/>
              <a:gd name="T21" fmla="*/ 2147483647 h 51"/>
              <a:gd name="T22" fmla="*/ 2147483647 w 211"/>
              <a:gd name="T23" fmla="*/ 2147483647 h 51"/>
              <a:gd name="T24" fmla="*/ 2147483647 w 211"/>
              <a:gd name="T25" fmla="*/ 2147483647 h 51"/>
              <a:gd name="T26" fmla="*/ 2147483647 w 211"/>
              <a:gd name="T27" fmla="*/ 2147483647 h 51"/>
              <a:gd name="T28" fmla="*/ 0 w 211"/>
              <a:gd name="T29" fmla="*/ 0 h 5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11"/>
              <a:gd name="T46" fmla="*/ 0 h 51"/>
              <a:gd name="T47" fmla="*/ 211 w 211"/>
              <a:gd name="T48" fmla="*/ 51 h 5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11" h="51">
                <a:moveTo>
                  <a:pt x="0" y="0"/>
                </a:moveTo>
                <a:lnTo>
                  <a:pt x="0" y="51"/>
                </a:lnTo>
                <a:lnTo>
                  <a:pt x="211" y="51"/>
                </a:lnTo>
                <a:lnTo>
                  <a:pt x="211" y="0"/>
                </a:lnTo>
                <a:lnTo>
                  <a:pt x="0" y="0"/>
                </a:lnTo>
                <a:lnTo>
                  <a:pt x="6" y="13"/>
                </a:lnTo>
                <a:lnTo>
                  <a:pt x="205" y="13"/>
                </a:lnTo>
                <a:lnTo>
                  <a:pt x="198" y="7"/>
                </a:lnTo>
                <a:lnTo>
                  <a:pt x="198" y="45"/>
                </a:lnTo>
                <a:lnTo>
                  <a:pt x="205" y="38"/>
                </a:lnTo>
                <a:lnTo>
                  <a:pt x="6" y="38"/>
                </a:lnTo>
                <a:lnTo>
                  <a:pt x="12" y="45"/>
                </a:lnTo>
                <a:lnTo>
                  <a:pt x="12" y="7"/>
                </a:lnTo>
                <a:lnTo>
                  <a:pt x="6" y="1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04" name="Freeform 136"/>
          <p:cNvSpPr>
            <a:spLocks/>
          </p:cNvSpPr>
          <p:nvPr/>
        </p:nvSpPr>
        <p:spPr bwMode="auto">
          <a:xfrm>
            <a:off x="6118225" y="3673475"/>
            <a:ext cx="322263" cy="80963"/>
          </a:xfrm>
          <a:custGeom>
            <a:avLst/>
            <a:gdLst>
              <a:gd name="T0" fmla="*/ 0 w 203"/>
              <a:gd name="T1" fmla="*/ 2147483647 h 51"/>
              <a:gd name="T2" fmla="*/ 2147483647 w 203"/>
              <a:gd name="T3" fmla="*/ 2147483647 h 51"/>
              <a:gd name="T4" fmla="*/ 2147483647 w 203"/>
              <a:gd name="T5" fmla="*/ 2147483647 h 51"/>
              <a:gd name="T6" fmla="*/ 2147483647 w 203"/>
              <a:gd name="T7" fmla="*/ 0 h 51"/>
              <a:gd name="T8" fmla="*/ 0 w 203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3"/>
              <a:gd name="T16" fmla="*/ 0 h 51"/>
              <a:gd name="T17" fmla="*/ 203 w 203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3" h="51">
                <a:moveTo>
                  <a:pt x="0" y="13"/>
                </a:moveTo>
                <a:lnTo>
                  <a:pt x="198" y="51"/>
                </a:lnTo>
                <a:lnTo>
                  <a:pt x="203" y="38"/>
                </a:lnTo>
                <a:lnTo>
                  <a:pt x="4" y="0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05" name="Freeform 137"/>
          <p:cNvSpPr>
            <a:spLocks/>
          </p:cNvSpPr>
          <p:nvPr/>
        </p:nvSpPr>
        <p:spPr bwMode="auto">
          <a:xfrm>
            <a:off x="6118225" y="3673475"/>
            <a:ext cx="322263" cy="80963"/>
          </a:xfrm>
          <a:custGeom>
            <a:avLst/>
            <a:gdLst>
              <a:gd name="T0" fmla="*/ 2147483647 w 203"/>
              <a:gd name="T1" fmla="*/ 0 h 51"/>
              <a:gd name="T2" fmla="*/ 0 w 203"/>
              <a:gd name="T3" fmla="*/ 2147483647 h 51"/>
              <a:gd name="T4" fmla="*/ 2147483647 w 203"/>
              <a:gd name="T5" fmla="*/ 2147483647 h 51"/>
              <a:gd name="T6" fmla="*/ 2147483647 w 203"/>
              <a:gd name="T7" fmla="*/ 2147483647 h 51"/>
              <a:gd name="T8" fmla="*/ 2147483647 w 203"/>
              <a:gd name="T9" fmla="*/ 0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3"/>
              <a:gd name="T16" fmla="*/ 0 h 51"/>
              <a:gd name="T17" fmla="*/ 203 w 203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3" h="51">
                <a:moveTo>
                  <a:pt x="198" y="0"/>
                </a:moveTo>
                <a:lnTo>
                  <a:pt x="0" y="38"/>
                </a:lnTo>
                <a:lnTo>
                  <a:pt x="4" y="51"/>
                </a:lnTo>
                <a:lnTo>
                  <a:pt x="203" y="13"/>
                </a:lnTo>
                <a:lnTo>
                  <a:pt x="19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06" name="Rectangle 138"/>
          <p:cNvSpPr>
            <a:spLocks noChangeArrowheads="1"/>
          </p:cNvSpPr>
          <p:nvPr/>
        </p:nvSpPr>
        <p:spPr bwMode="auto">
          <a:xfrm>
            <a:off x="6184900" y="2930525"/>
            <a:ext cx="192088" cy="127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07" name="Freeform 139"/>
          <p:cNvSpPr>
            <a:spLocks/>
          </p:cNvSpPr>
          <p:nvPr/>
        </p:nvSpPr>
        <p:spPr bwMode="auto">
          <a:xfrm>
            <a:off x="6175375" y="2919413"/>
            <a:ext cx="207963" cy="144462"/>
          </a:xfrm>
          <a:custGeom>
            <a:avLst/>
            <a:gdLst>
              <a:gd name="T0" fmla="*/ 0 w 131"/>
              <a:gd name="T1" fmla="*/ 0 h 91"/>
              <a:gd name="T2" fmla="*/ 0 w 131"/>
              <a:gd name="T3" fmla="*/ 2147483647 h 91"/>
              <a:gd name="T4" fmla="*/ 2147483647 w 131"/>
              <a:gd name="T5" fmla="*/ 2147483647 h 91"/>
              <a:gd name="T6" fmla="*/ 2147483647 w 131"/>
              <a:gd name="T7" fmla="*/ 0 h 91"/>
              <a:gd name="T8" fmla="*/ 0 w 131"/>
              <a:gd name="T9" fmla="*/ 0 h 91"/>
              <a:gd name="T10" fmla="*/ 2147483647 w 131"/>
              <a:gd name="T11" fmla="*/ 2147483647 h 91"/>
              <a:gd name="T12" fmla="*/ 2147483647 w 131"/>
              <a:gd name="T13" fmla="*/ 2147483647 h 91"/>
              <a:gd name="T14" fmla="*/ 2147483647 w 131"/>
              <a:gd name="T15" fmla="*/ 2147483647 h 91"/>
              <a:gd name="T16" fmla="*/ 2147483647 w 131"/>
              <a:gd name="T17" fmla="*/ 2147483647 h 91"/>
              <a:gd name="T18" fmla="*/ 2147483647 w 131"/>
              <a:gd name="T19" fmla="*/ 2147483647 h 91"/>
              <a:gd name="T20" fmla="*/ 2147483647 w 131"/>
              <a:gd name="T21" fmla="*/ 2147483647 h 91"/>
              <a:gd name="T22" fmla="*/ 2147483647 w 131"/>
              <a:gd name="T23" fmla="*/ 2147483647 h 91"/>
              <a:gd name="T24" fmla="*/ 2147483647 w 131"/>
              <a:gd name="T25" fmla="*/ 2147483647 h 91"/>
              <a:gd name="T26" fmla="*/ 2147483647 w 131"/>
              <a:gd name="T27" fmla="*/ 2147483647 h 91"/>
              <a:gd name="T28" fmla="*/ 0 w 131"/>
              <a:gd name="T29" fmla="*/ 0 h 9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31"/>
              <a:gd name="T46" fmla="*/ 0 h 91"/>
              <a:gd name="T47" fmla="*/ 131 w 131"/>
              <a:gd name="T48" fmla="*/ 91 h 9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31" h="91">
                <a:moveTo>
                  <a:pt x="0" y="0"/>
                </a:moveTo>
                <a:lnTo>
                  <a:pt x="0" y="91"/>
                </a:lnTo>
                <a:lnTo>
                  <a:pt x="131" y="91"/>
                </a:lnTo>
                <a:lnTo>
                  <a:pt x="131" y="0"/>
                </a:lnTo>
                <a:lnTo>
                  <a:pt x="0" y="0"/>
                </a:lnTo>
                <a:lnTo>
                  <a:pt x="6" y="13"/>
                </a:lnTo>
                <a:lnTo>
                  <a:pt x="124" y="13"/>
                </a:lnTo>
                <a:lnTo>
                  <a:pt x="118" y="7"/>
                </a:lnTo>
                <a:lnTo>
                  <a:pt x="118" y="85"/>
                </a:lnTo>
                <a:lnTo>
                  <a:pt x="124" y="78"/>
                </a:lnTo>
                <a:lnTo>
                  <a:pt x="6" y="78"/>
                </a:lnTo>
                <a:lnTo>
                  <a:pt x="12" y="85"/>
                </a:lnTo>
                <a:lnTo>
                  <a:pt x="12" y="7"/>
                </a:lnTo>
                <a:lnTo>
                  <a:pt x="6" y="1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08" name="Rectangle 140"/>
          <p:cNvSpPr>
            <a:spLocks noChangeArrowheads="1"/>
          </p:cNvSpPr>
          <p:nvPr/>
        </p:nvSpPr>
        <p:spPr bwMode="auto">
          <a:xfrm>
            <a:off x="6121400" y="3054350"/>
            <a:ext cx="319088" cy="66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09" name="Freeform 141"/>
          <p:cNvSpPr>
            <a:spLocks/>
          </p:cNvSpPr>
          <p:nvPr/>
        </p:nvSpPr>
        <p:spPr bwMode="auto">
          <a:xfrm>
            <a:off x="6111875" y="3043238"/>
            <a:ext cx="334963" cy="84137"/>
          </a:xfrm>
          <a:custGeom>
            <a:avLst/>
            <a:gdLst>
              <a:gd name="T0" fmla="*/ 0 w 211"/>
              <a:gd name="T1" fmla="*/ 0 h 53"/>
              <a:gd name="T2" fmla="*/ 0 w 211"/>
              <a:gd name="T3" fmla="*/ 2147483647 h 53"/>
              <a:gd name="T4" fmla="*/ 2147483647 w 211"/>
              <a:gd name="T5" fmla="*/ 2147483647 h 53"/>
              <a:gd name="T6" fmla="*/ 2147483647 w 211"/>
              <a:gd name="T7" fmla="*/ 0 h 53"/>
              <a:gd name="T8" fmla="*/ 0 w 211"/>
              <a:gd name="T9" fmla="*/ 0 h 53"/>
              <a:gd name="T10" fmla="*/ 2147483647 w 211"/>
              <a:gd name="T11" fmla="*/ 2147483647 h 53"/>
              <a:gd name="T12" fmla="*/ 2147483647 w 211"/>
              <a:gd name="T13" fmla="*/ 2147483647 h 53"/>
              <a:gd name="T14" fmla="*/ 2147483647 w 211"/>
              <a:gd name="T15" fmla="*/ 2147483647 h 53"/>
              <a:gd name="T16" fmla="*/ 2147483647 w 211"/>
              <a:gd name="T17" fmla="*/ 2147483647 h 53"/>
              <a:gd name="T18" fmla="*/ 2147483647 w 211"/>
              <a:gd name="T19" fmla="*/ 2147483647 h 53"/>
              <a:gd name="T20" fmla="*/ 2147483647 w 211"/>
              <a:gd name="T21" fmla="*/ 2147483647 h 53"/>
              <a:gd name="T22" fmla="*/ 2147483647 w 211"/>
              <a:gd name="T23" fmla="*/ 2147483647 h 53"/>
              <a:gd name="T24" fmla="*/ 2147483647 w 211"/>
              <a:gd name="T25" fmla="*/ 2147483647 h 53"/>
              <a:gd name="T26" fmla="*/ 2147483647 w 211"/>
              <a:gd name="T27" fmla="*/ 2147483647 h 53"/>
              <a:gd name="T28" fmla="*/ 0 w 211"/>
              <a:gd name="T29" fmla="*/ 0 h 5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11"/>
              <a:gd name="T46" fmla="*/ 0 h 53"/>
              <a:gd name="T47" fmla="*/ 211 w 211"/>
              <a:gd name="T48" fmla="*/ 53 h 5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11" h="53">
                <a:moveTo>
                  <a:pt x="0" y="0"/>
                </a:moveTo>
                <a:lnTo>
                  <a:pt x="0" y="53"/>
                </a:lnTo>
                <a:lnTo>
                  <a:pt x="211" y="53"/>
                </a:lnTo>
                <a:lnTo>
                  <a:pt x="211" y="0"/>
                </a:lnTo>
                <a:lnTo>
                  <a:pt x="0" y="0"/>
                </a:lnTo>
                <a:lnTo>
                  <a:pt x="6" y="13"/>
                </a:lnTo>
                <a:lnTo>
                  <a:pt x="205" y="13"/>
                </a:lnTo>
                <a:lnTo>
                  <a:pt x="198" y="7"/>
                </a:lnTo>
                <a:lnTo>
                  <a:pt x="198" y="47"/>
                </a:lnTo>
                <a:lnTo>
                  <a:pt x="205" y="41"/>
                </a:lnTo>
                <a:lnTo>
                  <a:pt x="6" y="41"/>
                </a:lnTo>
                <a:lnTo>
                  <a:pt x="12" y="47"/>
                </a:lnTo>
                <a:lnTo>
                  <a:pt x="12" y="7"/>
                </a:lnTo>
                <a:lnTo>
                  <a:pt x="6" y="1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0" name="Freeform 142"/>
          <p:cNvSpPr>
            <a:spLocks/>
          </p:cNvSpPr>
          <p:nvPr/>
        </p:nvSpPr>
        <p:spPr bwMode="auto">
          <a:xfrm>
            <a:off x="6118225" y="3043238"/>
            <a:ext cx="322263" cy="84137"/>
          </a:xfrm>
          <a:custGeom>
            <a:avLst/>
            <a:gdLst>
              <a:gd name="T0" fmla="*/ 0 w 203"/>
              <a:gd name="T1" fmla="*/ 2147483647 h 53"/>
              <a:gd name="T2" fmla="*/ 2147483647 w 203"/>
              <a:gd name="T3" fmla="*/ 2147483647 h 53"/>
              <a:gd name="T4" fmla="*/ 2147483647 w 203"/>
              <a:gd name="T5" fmla="*/ 2147483647 h 53"/>
              <a:gd name="T6" fmla="*/ 2147483647 w 203"/>
              <a:gd name="T7" fmla="*/ 0 h 53"/>
              <a:gd name="T8" fmla="*/ 0 w 203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3"/>
              <a:gd name="T16" fmla="*/ 0 h 53"/>
              <a:gd name="T17" fmla="*/ 203 w 203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3" h="53">
                <a:moveTo>
                  <a:pt x="0" y="13"/>
                </a:moveTo>
                <a:lnTo>
                  <a:pt x="198" y="53"/>
                </a:lnTo>
                <a:lnTo>
                  <a:pt x="203" y="41"/>
                </a:lnTo>
                <a:lnTo>
                  <a:pt x="4" y="0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1" name="Freeform 143"/>
          <p:cNvSpPr>
            <a:spLocks/>
          </p:cNvSpPr>
          <p:nvPr/>
        </p:nvSpPr>
        <p:spPr bwMode="auto">
          <a:xfrm>
            <a:off x="6118225" y="3043238"/>
            <a:ext cx="322263" cy="84137"/>
          </a:xfrm>
          <a:custGeom>
            <a:avLst/>
            <a:gdLst>
              <a:gd name="T0" fmla="*/ 2147483647 w 203"/>
              <a:gd name="T1" fmla="*/ 0 h 53"/>
              <a:gd name="T2" fmla="*/ 0 w 203"/>
              <a:gd name="T3" fmla="*/ 2147483647 h 53"/>
              <a:gd name="T4" fmla="*/ 2147483647 w 203"/>
              <a:gd name="T5" fmla="*/ 2147483647 h 53"/>
              <a:gd name="T6" fmla="*/ 2147483647 w 203"/>
              <a:gd name="T7" fmla="*/ 2147483647 h 53"/>
              <a:gd name="T8" fmla="*/ 2147483647 w 203"/>
              <a:gd name="T9" fmla="*/ 0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3"/>
              <a:gd name="T16" fmla="*/ 0 h 53"/>
              <a:gd name="T17" fmla="*/ 203 w 203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3" h="53">
                <a:moveTo>
                  <a:pt x="198" y="0"/>
                </a:moveTo>
                <a:lnTo>
                  <a:pt x="0" y="41"/>
                </a:lnTo>
                <a:lnTo>
                  <a:pt x="4" y="53"/>
                </a:lnTo>
                <a:lnTo>
                  <a:pt x="203" y="13"/>
                </a:lnTo>
                <a:lnTo>
                  <a:pt x="19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2" name="Rectangle 144"/>
          <p:cNvSpPr>
            <a:spLocks noChangeArrowheads="1"/>
          </p:cNvSpPr>
          <p:nvPr/>
        </p:nvSpPr>
        <p:spPr bwMode="auto">
          <a:xfrm>
            <a:off x="5934075" y="3368675"/>
            <a:ext cx="127000" cy="1920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3" name="Freeform 145"/>
          <p:cNvSpPr>
            <a:spLocks/>
          </p:cNvSpPr>
          <p:nvPr/>
        </p:nvSpPr>
        <p:spPr bwMode="auto">
          <a:xfrm>
            <a:off x="5922963" y="3359150"/>
            <a:ext cx="144462" cy="207963"/>
          </a:xfrm>
          <a:custGeom>
            <a:avLst/>
            <a:gdLst>
              <a:gd name="T0" fmla="*/ 0 w 91"/>
              <a:gd name="T1" fmla="*/ 0 h 131"/>
              <a:gd name="T2" fmla="*/ 0 w 91"/>
              <a:gd name="T3" fmla="*/ 2147483647 h 131"/>
              <a:gd name="T4" fmla="*/ 2147483647 w 91"/>
              <a:gd name="T5" fmla="*/ 2147483647 h 131"/>
              <a:gd name="T6" fmla="*/ 2147483647 w 91"/>
              <a:gd name="T7" fmla="*/ 0 h 131"/>
              <a:gd name="T8" fmla="*/ 0 w 91"/>
              <a:gd name="T9" fmla="*/ 0 h 131"/>
              <a:gd name="T10" fmla="*/ 2147483647 w 91"/>
              <a:gd name="T11" fmla="*/ 2147483647 h 131"/>
              <a:gd name="T12" fmla="*/ 2147483647 w 91"/>
              <a:gd name="T13" fmla="*/ 2147483647 h 131"/>
              <a:gd name="T14" fmla="*/ 2147483647 w 91"/>
              <a:gd name="T15" fmla="*/ 2147483647 h 131"/>
              <a:gd name="T16" fmla="*/ 2147483647 w 91"/>
              <a:gd name="T17" fmla="*/ 2147483647 h 131"/>
              <a:gd name="T18" fmla="*/ 2147483647 w 91"/>
              <a:gd name="T19" fmla="*/ 2147483647 h 131"/>
              <a:gd name="T20" fmla="*/ 2147483647 w 91"/>
              <a:gd name="T21" fmla="*/ 2147483647 h 131"/>
              <a:gd name="T22" fmla="*/ 2147483647 w 91"/>
              <a:gd name="T23" fmla="*/ 2147483647 h 131"/>
              <a:gd name="T24" fmla="*/ 2147483647 w 91"/>
              <a:gd name="T25" fmla="*/ 2147483647 h 131"/>
              <a:gd name="T26" fmla="*/ 2147483647 w 91"/>
              <a:gd name="T27" fmla="*/ 2147483647 h 131"/>
              <a:gd name="T28" fmla="*/ 0 w 91"/>
              <a:gd name="T29" fmla="*/ 0 h 13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1"/>
              <a:gd name="T46" fmla="*/ 0 h 131"/>
              <a:gd name="T47" fmla="*/ 91 w 91"/>
              <a:gd name="T48" fmla="*/ 131 h 13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1" h="131">
                <a:moveTo>
                  <a:pt x="0" y="0"/>
                </a:moveTo>
                <a:lnTo>
                  <a:pt x="0" y="131"/>
                </a:lnTo>
                <a:lnTo>
                  <a:pt x="91" y="131"/>
                </a:lnTo>
                <a:lnTo>
                  <a:pt x="91" y="0"/>
                </a:lnTo>
                <a:lnTo>
                  <a:pt x="0" y="0"/>
                </a:lnTo>
                <a:lnTo>
                  <a:pt x="7" y="13"/>
                </a:lnTo>
                <a:lnTo>
                  <a:pt x="85" y="13"/>
                </a:lnTo>
                <a:lnTo>
                  <a:pt x="79" y="6"/>
                </a:lnTo>
                <a:lnTo>
                  <a:pt x="79" y="125"/>
                </a:lnTo>
                <a:lnTo>
                  <a:pt x="85" y="118"/>
                </a:lnTo>
                <a:lnTo>
                  <a:pt x="7" y="118"/>
                </a:lnTo>
                <a:lnTo>
                  <a:pt x="13" y="125"/>
                </a:lnTo>
                <a:lnTo>
                  <a:pt x="13" y="6"/>
                </a:lnTo>
                <a:lnTo>
                  <a:pt x="7" y="1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4" name="Rectangle 146"/>
          <p:cNvSpPr>
            <a:spLocks noChangeArrowheads="1"/>
          </p:cNvSpPr>
          <p:nvPr/>
        </p:nvSpPr>
        <p:spPr bwMode="auto">
          <a:xfrm>
            <a:off x="5681663" y="3432175"/>
            <a:ext cx="255587" cy="650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" name="Freeform 147"/>
          <p:cNvSpPr>
            <a:spLocks/>
          </p:cNvSpPr>
          <p:nvPr/>
        </p:nvSpPr>
        <p:spPr bwMode="auto">
          <a:xfrm>
            <a:off x="5672138" y="3422650"/>
            <a:ext cx="271462" cy="80963"/>
          </a:xfrm>
          <a:custGeom>
            <a:avLst/>
            <a:gdLst>
              <a:gd name="T0" fmla="*/ 0 w 171"/>
              <a:gd name="T1" fmla="*/ 0 h 51"/>
              <a:gd name="T2" fmla="*/ 0 w 171"/>
              <a:gd name="T3" fmla="*/ 2147483647 h 51"/>
              <a:gd name="T4" fmla="*/ 2147483647 w 171"/>
              <a:gd name="T5" fmla="*/ 2147483647 h 51"/>
              <a:gd name="T6" fmla="*/ 2147483647 w 171"/>
              <a:gd name="T7" fmla="*/ 0 h 51"/>
              <a:gd name="T8" fmla="*/ 0 w 171"/>
              <a:gd name="T9" fmla="*/ 0 h 51"/>
              <a:gd name="T10" fmla="*/ 2147483647 w 171"/>
              <a:gd name="T11" fmla="*/ 2147483647 h 51"/>
              <a:gd name="T12" fmla="*/ 2147483647 w 171"/>
              <a:gd name="T13" fmla="*/ 2147483647 h 51"/>
              <a:gd name="T14" fmla="*/ 2147483647 w 171"/>
              <a:gd name="T15" fmla="*/ 2147483647 h 51"/>
              <a:gd name="T16" fmla="*/ 2147483647 w 171"/>
              <a:gd name="T17" fmla="*/ 2147483647 h 51"/>
              <a:gd name="T18" fmla="*/ 2147483647 w 171"/>
              <a:gd name="T19" fmla="*/ 2147483647 h 51"/>
              <a:gd name="T20" fmla="*/ 2147483647 w 171"/>
              <a:gd name="T21" fmla="*/ 2147483647 h 51"/>
              <a:gd name="T22" fmla="*/ 2147483647 w 171"/>
              <a:gd name="T23" fmla="*/ 2147483647 h 51"/>
              <a:gd name="T24" fmla="*/ 2147483647 w 171"/>
              <a:gd name="T25" fmla="*/ 2147483647 h 51"/>
              <a:gd name="T26" fmla="*/ 2147483647 w 171"/>
              <a:gd name="T27" fmla="*/ 2147483647 h 51"/>
              <a:gd name="T28" fmla="*/ 0 w 171"/>
              <a:gd name="T29" fmla="*/ 0 h 5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1"/>
              <a:gd name="T46" fmla="*/ 0 h 51"/>
              <a:gd name="T47" fmla="*/ 171 w 171"/>
              <a:gd name="T48" fmla="*/ 51 h 5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1" h="51">
                <a:moveTo>
                  <a:pt x="0" y="0"/>
                </a:moveTo>
                <a:lnTo>
                  <a:pt x="0" y="51"/>
                </a:lnTo>
                <a:lnTo>
                  <a:pt x="171" y="51"/>
                </a:lnTo>
                <a:lnTo>
                  <a:pt x="171" y="0"/>
                </a:lnTo>
                <a:lnTo>
                  <a:pt x="0" y="0"/>
                </a:lnTo>
                <a:lnTo>
                  <a:pt x="6" y="13"/>
                </a:lnTo>
                <a:lnTo>
                  <a:pt x="165" y="13"/>
                </a:lnTo>
                <a:lnTo>
                  <a:pt x="158" y="6"/>
                </a:lnTo>
                <a:lnTo>
                  <a:pt x="158" y="44"/>
                </a:lnTo>
                <a:lnTo>
                  <a:pt x="165" y="38"/>
                </a:lnTo>
                <a:lnTo>
                  <a:pt x="6" y="38"/>
                </a:lnTo>
                <a:lnTo>
                  <a:pt x="13" y="44"/>
                </a:lnTo>
                <a:lnTo>
                  <a:pt x="13" y="6"/>
                </a:lnTo>
                <a:lnTo>
                  <a:pt x="6" y="1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6" name="Rectangle 148"/>
          <p:cNvSpPr>
            <a:spLocks noChangeArrowheads="1"/>
          </p:cNvSpPr>
          <p:nvPr/>
        </p:nvSpPr>
        <p:spPr bwMode="auto">
          <a:xfrm>
            <a:off x="7070725" y="3905250"/>
            <a:ext cx="471488" cy="1920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" name="Freeform 149"/>
          <p:cNvSpPr>
            <a:spLocks/>
          </p:cNvSpPr>
          <p:nvPr/>
        </p:nvSpPr>
        <p:spPr bwMode="auto">
          <a:xfrm>
            <a:off x="7059613" y="3895725"/>
            <a:ext cx="490537" cy="207963"/>
          </a:xfrm>
          <a:custGeom>
            <a:avLst/>
            <a:gdLst>
              <a:gd name="T0" fmla="*/ 0 w 309"/>
              <a:gd name="T1" fmla="*/ 0 h 131"/>
              <a:gd name="T2" fmla="*/ 0 w 309"/>
              <a:gd name="T3" fmla="*/ 2147483647 h 131"/>
              <a:gd name="T4" fmla="*/ 2147483647 w 309"/>
              <a:gd name="T5" fmla="*/ 2147483647 h 131"/>
              <a:gd name="T6" fmla="*/ 2147483647 w 309"/>
              <a:gd name="T7" fmla="*/ 0 h 131"/>
              <a:gd name="T8" fmla="*/ 0 w 309"/>
              <a:gd name="T9" fmla="*/ 0 h 131"/>
              <a:gd name="T10" fmla="*/ 2147483647 w 309"/>
              <a:gd name="T11" fmla="*/ 2147483647 h 131"/>
              <a:gd name="T12" fmla="*/ 2147483647 w 309"/>
              <a:gd name="T13" fmla="*/ 2147483647 h 131"/>
              <a:gd name="T14" fmla="*/ 2147483647 w 309"/>
              <a:gd name="T15" fmla="*/ 2147483647 h 131"/>
              <a:gd name="T16" fmla="*/ 2147483647 w 309"/>
              <a:gd name="T17" fmla="*/ 2147483647 h 131"/>
              <a:gd name="T18" fmla="*/ 2147483647 w 309"/>
              <a:gd name="T19" fmla="*/ 2147483647 h 131"/>
              <a:gd name="T20" fmla="*/ 2147483647 w 309"/>
              <a:gd name="T21" fmla="*/ 2147483647 h 131"/>
              <a:gd name="T22" fmla="*/ 2147483647 w 309"/>
              <a:gd name="T23" fmla="*/ 2147483647 h 131"/>
              <a:gd name="T24" fmla="*/ 2147483647 w 309"/>
              <a:gd name="T25" fmla="*/ 2147483647 h 131"/>
              <a:gd name="T26" fmla="*/ 2147483647 w 309"/>
              <a:gd name="T27" fmla="*/ 2147483647 h 131"/>
              <a:gd name="T28" fmla="*/ 0 w 309"/>
              <a:gd name="T29" fmla="*/ 0 h 13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09"/>
              <a:gd name="T46" fmla="*/ 0 h 131"/>
              <a:gd name="T47" fmla="*/ 309 w 309"/>
              <a:gd name="T48" fmla="*/ 131 h 13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09" h="131">
                <a:moveTo>
                  <a:pt x="0" y="0"/>
                </a:moveTo>
                <a:lnTo>
                  <a:pt x="0" y="131"/>
                </a:lnTo>
                <a:lnTo>
                  <a:pt x="309" y="131"/>
                </a:lnTo>
                <a:lnTo>
                  <a:pt x="309" y="0"/>
                </a:lnTo>
                <a:lnTo>
                  <a:pt x="0" y="0"/>
                </a:lnTo>
                <a:lnTo>
                  <a:pt x="7" y="12"/>
                </a:lnTo>
                <a:lnTo>
                  <a:pt x="302" y="12"/>
                </a:lnTo>
                <a:lnTo>
                  <a:pt x="296" y="6"/>
                </a:lnTo>
                <a:lnTo>
                  <a:pt x="296" y="124"/>
                </a:lnTo>
                <a:lnTo>
                  <a:pt x="302" y="118"/>
                </a:lnTo>
                <a:lnTo>
                  <a:pt x="7" y="118"/>
                </a:lnTo>
                <a:lnTo>
                  <a:pt x="13" y="124"/>
                </a:lnTo>
                <a:lnTo>
                  <a:pt x="13" y="6"/>
                </a:lnTo>
                <a:lnTo>
                  <a:pt x="7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" name="Rectangle 150"/>
          <p:cNvSpPr>
            <a:spLocks noChangeArrowheads="1"/>
          </p:cNvSpPr>
          <p:nvPr/>
        </p:nvSpPr>
        <p:spPr bwMode="auto">
          <a:xfrm>
            <a:off x="6938963" y="3808413"/>
            <a:ext cx="158750" cy="382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9" name="Freeform 151"/>
          <p:cNvSpPr>
            <a:spLocks/>
          </p:cNvSpPr>
          <p:nvPr/>
        </p:nvSpPr>
        <p:spPr bwMode="auto">
          <a:xfrm>
            <a:off x="6929438" y="3798888"/>
            <a:ext cx="174625" cy="398462"/>
          </a:xfrm>
          <a:custGeom>
            <a:avLst/>
            <a:gdLst>
              <a:gd name="T0" fmla="*/ 0 w 110"/>
              <a:gd name="T1" fmla="*/ 0 h 251"/>
              <a:gd name="T2" fmla="*/ 0 w 110"/>
              <a:gd name="T3" fmla="*/ 2147483647 h 251"/>
              <a:gd name="T4" fmla="*/ 2147483647 w 110"/>
              <a:gd name="T5" fmla="*/ 2147483647 h 251"/>
              <a:gd name="T6" fmla="*/ 2147483647 w 110"/>
              <a:gd name="T7" fmla="*/ 0 h 251"/>
              <a:gd name="T8" fmla="*/ 0 w 110"/>
              <a:gd name="T9" fmla="*/ 0 h 251"/>
              <a:gd name="T10" fmla="*/ 2147483647 w 110"/>
              <a:gd name="T11" fmla="*/ 2147483647 h 251"/>
              <a:gd name="T12" fmla="*/ 2147483647 w 110"/>
              <a:gd name="T13" fmla="*/ 2147483647 h 251"/>
              <a:gd name="T14" fmla="*/ 2147483647 w 110"/>
              <a:gd name="T15" fmla="*/ 2147483647 h 251"/>
              <a:gd name="T16" fmla="*/ 2147483647 w 110"/>
              <a:gd name="T17" fmla="*/ 2147483647 h 251"/>
              <a:gd name="T18" fmla="*/ 2147483647 w 110"/>
              <a:gd name="T19" fmla="*/ 2147483647 h 251"/>
              <a:gd name="T20" fmla="*/ 2147483647 w 110"/>
              <a:gd name="T21" fmla="*/ 2147483647 h 251"/>
              <a:gd name="T22" fmla="*/ 2147483647 w 110"/>
              <a:gd name="T23" fmla="*/ 2147483647 h 251"/>
              <a:gd name="T24" fmla="*/ 2147483647 w 110"/>
              <a:gd name="T25" fmla="*/ 2147483647 h 251"/>
              <a:gd name="T26" fmla="*/ 2147483647 w 110"/>
              <a:gd name="T27" fmla="*/ 2147483647 h 251"/>
              <a:gd name="T28" fmla="*/ 0 w 110"/>
              <a:gd name="T29" fmla="*/ 0 h 25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0"/>
              <a:gd name="T46" fmla="*/ 0 h 251"/>
              <a:gd name="T47" fmla="*/ 110 w 110"/>
              <a:gd name="T48" fmla="*/ 251 h 25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0" h="251">
                <a:moveTo>
                  <a:pt x="0" y="0"/>
                </a:moveTo>
                <a:lnTo>
                  <a:pt x="0" y="251"/>
                </a:lnTo>
                <a:lnTo>
                  <a:pt x="110" y="251"/>
                </a:lnTo>
                <a:lnTo>
                  <a:pt x="110" y="0"/>
                </a:lnTo>
                <a:lnTo>
                  <a:pt x="0" y="0"/>
                </a:lnTo>
                <a:lnTo>
                  <a:pt x="6" y="12"/>
                </a:lnTo>
                <a:lnTo>
                  <a:pt x="103" y="12"/>
                </a:lnTo>
                <a:lnTo>
                  <a:pt x="97" y="6"/>
                </a:lnTo>
                <a:lnTo>
                  <a:pt x="97" y="245"/>
                </a:lnTo>
                <a:lnTo>
                  <a:pt x="103" y="238"/>
                </a:lnTo>
                <a:lnTo>
                  <a:pt x="6" y="238"/>
                </a:lnTo>
                <a:lnTo>
                  <a:pt x="13" y="245"/>
                </a:lnTo>
                <a:lnTo>
                  <a:pt x="13" y="6"/>
                </a:lnTo>
                <a:lnTo>
                  <a:pt x="6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20" name="Freeform 152"/>
          <p:cNvSpPr>
            <a:spLocks/>
          </p:cNvSpPr>
          <p:nvPr/>
        </p:nvSpPr>
        <p:spPr bwMode="auto">
          <a:xfrm>
            <a:off x="6929438" y="3805238"/>
            <a:ext cx="174625" cy="385762"/>
          </a:xfrm>
          <a:custGeom>
            <a:avLst/>
            <a:gdLst>
              <a:gd name="T0" fmla="*/ 0 w 110"/>
              <a:gd name="T1" fmla="*/ 2147483647 h 243"/>
              <a:gd name="T2" fmla="*/ 2147483647 w 110"/>
              <a:gd name="T3" fmla="*/ 2147483647 h 243"/>
              <a:gd name="T4" fmla="*/ 2147483647 w 110"/>
              <a:gd name="T5" fmla="*/ 2147483647 h 243"/>
              <a:gd name="T6" fmla="*/ 2147483647 w 110"/>
              <a:gd name="T7" fmla="*/ 0 h 243"/>
              <a:gd name="T8" fmla="*/ 0 w 110"/>
              <a:gd name="T9" fmla="*/ 2147483647 h 2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"/>
              <a:gd name="T16" fmla="*/ 0 h 243"/>
              <a:gd name="T17" fmla="*/ 110 w 110"/>
              <a:gd name="T18" fmla="*/ 243 h 2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" h="243">
                <a:moveTo>
                  <a:pt x="0" y="4"/>
                </a:moveTo>
                <a:lnTo>
                  <a:pt x="97" y="243"/>
                </a:lnTo>
                <a:lnTo>
                  <a:pt x="110" y="238"/>
                </a:lnTo>
                <a:lnTo>
                  <a:pt x="13" y="0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21" name="Freeform 153"/>
          <p:cNvSpPr>
            <a:spLocks/>
          </p:cNvSpPr>
          <p:nvPr/>
        </p:nvSpPr>
        <p:spPr bwMode="auto">
          <a:xfrm>
            <a:off x="6929438" y="3805238"/>
            <a:ext cx="174625" cy="385762"/>
          </a:xfrm>
          <a:custGeom>
            <a:avLst/>
            <a:gdLst>
              <a:gd name="T0" fmla="*/ 2147483647 w 110"/>
              <a:gd name="T1" fmla="*/ 0 h 243"/>
              <a:gd name="T2" fmla="*/ 0 w 110"/>
              <a:gd name="T3" fmla="*/ 2147483647 h 243"/>
              <a:gd name="T4" fmla="*/ 2147483647 w 110"/>
              <a:gd name="T5" fmla="*/ 2147483647 h 243"/>
              <a:gd name="T6" fmla="*/ 2147483647 w 110"/>
              <a:gd name="T7" fmla="*/ 2147483647 h 243"/>
              <a:gd name="T8" fmla="*/ 2147483647 w 110"/>
              <a:gd name="T9" fmla="*/ 0 h 2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"/>
              <a:gd name="T16" fmla="*/ 0 h 243"/>
              <a:gd name="T17" fmla="*/ 110 w 110"/>
              <a:gd name="T18" fmla="*/ 243 h 2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" h="243">
                <a:moveTo>
                  <a:pt x="97" y="0"/>
                </a:moveTo>
                <a:lnTo>
                  <a:pt x="0" y="238"/>
                </a:lnTo>
                <a:lnTo>
                  <a:pt x="13" y="243"/>
                </a:lnTo>
                <a:lnTo>
                  <a:pt x="110" y="4"/>
                </a:lnTo>
                <a:lnTo>
                  <a:pt x="9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22" name="Oval 154"/>
          <p:cNvSpPr>
            <a:spLocks noChangeArrowheads="1"/>
          </p:cNvSpPr>
          <p:nvPr/>
        </p:nvSpPr>
        <p:spPr bwMode="auto">
          <a:xfrm>
            <a:off x="6221413" y="3154363"/>
            <a:ext cx="180975" cy="180975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23" name="Freeform 155"/>
          <p:cNvSpPr>
            <a:spLocks/>
          </p:cNvSpPr>
          <p:nvPr/>
        </p:nvSpPr>
        <p:spPr bwMode="auto">
          <a:xfrm>
            <a:off x="6211888" y="3144838"/>
            <a:ext cx="198437" cy="196850"/>
          </a:xfrm>
          <a:custGeom>
            <a:avLst/>
            <a:gdLst>
              <a:gd name="T0" fmla="*/ 2147483647 w 125"/>
              <a:gd name="T1" fmla="*/ 2147483647 h 124"/>
              <a:gd name="T2" fmla="*/ 2147483647 w 125"/>
              <a:gd name="T3" fmla="*/ 2147483647 h 124"/>
              <a:gd name="T4" fmla="*/ 2147483647 w 125"/>
              <a:gd name="T5" fmla="*/ 2147483647 h 124"/>
              <a:gd name="T6" fmla="*/ 2147483647 w 125"/>
              <a:gd name="T7" fmla="*/ 2147483647 h 124"/>
              <a:gd name="T8" fmla="*/ 2147483647 w 125"/>
              <a:gd name="T9" fmla="*/ 2147483647 h 124"/>
              <a:gd name="T10" fmla="*/ 2147483647 w 125"/>
              <a:gd name="T11" fmla="*/ 2147483647 h 124"/>
              <a:gd name="T12" fmla="*/ 2147483647 w 125"/>
              <a:gd name="T13" fmla="*/ 2147483647 h 124"/>
              <a:gd name="T14" fmla="*/ 2147483647 w 125"/>
              <a:gd name="T15" fmla="*/ 2147483647 h 124"/>
              <a:gd name="T16" fmla="*/ 2147483647 w 125"/>
              <a:gd name="T17" fmla="*/ 2147483647 h 124"/>
              <a:gd name="T18" fmla="*/ 2147483647 w 125"/>
              <a:gd name="T19" fmla="*/ 2147483647 h 124"/>
              <a:gd name="T20" fmla="*/ 2147483647 w 125"/>
              <a:gd name="T21" fmla="*/ 2147483647 h 124"/>
              <a:gd name="T22" fmla="*/ 2147483647 w 125"/>
              <a:gd name="T23" fmla="*/ 2147483647 h 124"/>
              <a:gd name="T24" fmla="*/ 2147483647 w 125"/>
              <a:gd name="T25" fmla="*/ 2147483647 h 124"/>
              <a:gd name="T26" fmla="*/ 2147483647 w 125"/>
              <a:gd name="T27" fmla="*/ 2147483647 h 124"/>
              <a:gd name="T28" fmla="*/ 2147483647 w 125"/>
              <a:gd name="T29" fmla="*/ 2147483647 h 124"/>
              <a:gd name="T30" fmla="*/ 2147483647 w 125"/>
              <a:gd name="T31" fmla="*/ 2147483647 h 124"/>
              <a:gd name="T32" fmla="*/ 2147483647 w 125"/>
              <a:gd name="T33" fmla="*/ 2147483647 h 124"/>
              <a:gd name="T34" fmla="*/ 2147483647 w 125"/>
              <a:gd name="T35" fmla="*/ 2147483647 h 124"/>
              <a:gd name="T36" fmla="*/ 2147483647 w 125"/>
              <a:gd name="T37" fmla="*/ 0 h 124"/>
              <a:gd name="T38" fmla="*/ 2147483647 w 125"/>
              <a:gd name="T39" fmla="*/ 2147483647 h 124"/>
              <a:gd name="T40" fmla="*/ 2147483647 w 125"/>
              <a:gd name="T41" fmla="*/ 2147483647 h 124"/>
              <a:gd name="T42" fmla="*/ 2147483647 w 125"/>
              <a:gd name="T43" fmla="*/ 2147483647 h 124"/>
              <a:gd name="T44" fmla="*/ 2147483647 w 125"/>
              <a:gd name="T45" fmla="*/ 2147483647 h 124"/>
              <a:gd name="T46" fmla="*/ 2147483647 w 125"/>
              <a:gd name="T47" fmla="*/ 2147483647 h 124"/>
              <a:gd name="T48" fmla="*/ 0 w 125"/>
              <a:gd name="T49" fmla="*/ 2147483647 h 124"/>
              <a:gd name="T50" fmla="*/ 2147483647 w 125"/>
              <a:gd name="T51" fmla="*/ 2147483647 h 124"/>
              <a:gd name="T52" fmla="*/ 2147483647 w 125"/>
              <a:gd name="T53" fmla="*/ 2147483647 h 124"/>
              <a:gd name="T54" fmla="*/ 2147483647 w 125"/>
              <a:gd name="T55" fmla="*/ 2147483647 h 124"/>
              <a:gd name="T56" fmla="*/ 2147483647 w 125"/>
              <a:gd name="T57" fmla="*/ 2147483647 h 124"/>
              <a:gd name="T58" fmla="*/ 2147483647 w 125"/>
              <a:gd name="T59" fmla="*/ 2147483647 h 124"/>
              <a:gd name="T60" fmla="*/ 2147483647 w 125"/>
              <a:gd name="T61" fmla="*/ 2147483647 h 124"/>
              <a:gd name="T62" fmla="*/ 2147483647 w 125"/>
              <a:gd name="T63" fmla="*/ 2147483647 h 124"/>
              <a:gd name="T64" fmla="*/ 2147483647 w 125"/>
              <a:gd name="T65" fmla="*/ 2147483647 h 124"/>
              <a:gd name="T66" fmla="*/ 2147483647 w 125"/>
              <a:gd name="T67" fmla="*/ 2147483647 h 124"/>
              <a:gd name="T68" fmla="*/ 2147483647 w 125"/>
              <a:gd name="T69" fmla="*/ 2147483647 h 124"/>
              <a:gd name="T70" fmla="*/ 2147483647 w 125"/>
              <a:gd name="T71" fmla="*/ 2147483647 h 124"/>
              <a:gd name="T72" fmla="*/ 2147483647 w 125"/>
              <a:gd name="T73" fmla="*/ 2147483647 h 124"/>
              <a:gd name="T74" fmla="*/ 2147483647 w 125"/>
              <a:gd name="T75" fmla="*/ 2147483647 h 124"/>
              <a:gd name="T76" fmla="*/ 2147483647 w 125"/>
              <a:gd name="T77" fmla="*/ 2147483647 h 124"/>
              <a:gd name="T78" fmla="*/ 2147483647 w 125"/>
              <a:gd name="T79" fmla="*/ 2147483647 h 124"/>
              <a:gd name="T80" fmla="*/ 2147483647 w 125"/>
              <a:gd name="T81" fmla="*/ 2147483647 h 124"/>
              <a:gd name="T82" fmla="*/ 2147483647 w 125"/>
              <a:gd name="T83" fmla="*/ 2147483647 h 124"/>
              <a:gd name="T84" fmla="*/ 2147483647 w 125"/>
              <a:gd name="T85" fmla="*/ 2147483647 h 124"/>
              <a:gd name="T86" fmla="*/ 2147483647 w 125"/>
              <a:gd name="T87" fmla="*/ 2147483647 h 124"/>
              <a:gd name="T88" fmla="*/ 2147483647 w 125"/>
              <a:gd name="T89" fmla="*/ 2147483647 h 124"/>
              <a:gd name="T90" fmla="*/ 2147483647 w 125"/>
              <a:gd name="T91" fmla="*/ 2147483647 h 124"/>
              <a:gd name="T92" fmla="*/ 2147483647 w 125"/>
              <a:gd name="T93" fmla="*/ 2147483647 h 124"/>
              <a:gd name="T94" fmla="*/ 2147483647 w 125"/>
              <a:gd name="T95" fmla="*/ 2147483647 h 124"/>
              <a:gd name="T96" fmla="*/ 2147483647 w 125"/>
              <a:gd name="T97" fmla="*/ 2147483647 h 12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5"/>
              <a:gd name="T148" fmla="*/ 0 h 124"/>
              <a:gd name="T149" fmla="*/ 125 w 125"/>
              <a:gd name="T150" fmla="*/ 124 h 12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5" h="124">
                <a:moveTo>
                  <a:pt x="0" y="61"/>
                </a:moveTo>
                <a:lnTo>
                  <a:pt x="0" y="74"/>
                </a:lnTo>
                <a:lnTo>
                  <a:pt x="2" y="78"/>
                </a:lnTo>
                <a:lnTo>
                  <a:pt x="2" y="82"/>
                </a:lnTo>
                <a:lnTo>
                  <a:pt x="4" y="84"/>
                </a:lnTo>
                <a:lnTo>
                  <a:pt x="4" y="86"/>
                </a:lnTo>
                <a:lnTo>
                  <a:pt x="8" y="93"/>
                </a:lnTo>
                <a:lnTo>
                  <a:pt x="8" y="95"/>
                </a:lnTo>
                <a:lnTo>
                  <a:pt x="17" y="103"/>
                </a:lnTo>
                <a:lnTo>
                  <a:pt x="17" y="105"/>
                </a:lnTo>
                <a:lnTo>
                  <a:pt x="23" y="112"/>
                </a:lnTo>
                <a:lnTo>
                  <a:pt x="25" y="112"/>
                </a:lnTo>
                <a:lnTo>
                  <a:pt x="28" y="114"/>
                </a:lnTo>
                <a:lnTo>
                  <a:pt x="34" y="118"/>
                </a:lnTo>
                <a:lnTo>
                  <a:pt x="36" y="118"/>
                </a:lnTo>
                <a:lnTo>
                  <a:pt x="38" y="120"/>
                </a:lnTo>
                <a:lnTo>
                  <a:pt x="40" y="120"/>
                </a:lnTo>
                <a:lnTo>
                  <a:pt x="42" y="122"/>
                </a:lnTo>
                <a:lnTo>
                  <a:pt x="51" y="122"/>
                </a:lnTo>
                <a:lnTo>
                  <a:pt x="53" y="124"/>
                </a:lnTo>
                <a:lnTo>
                  <a:pt x="70" y="124"/>
                </a:lnTo>
                <a:lnTo>
                  <a:pt x="72" y="122"/>
                </a:lnTo>
                <a:lnTo>
                  <a:pt x="80" y="122"/>
                </a:lnTo>
                <a:lnTo>
                  <a:pt x="82" y="120"/>
                </a:lnTo>
                <a:lnTo>
                  <a:pt x="85" y="120"/>
                </a:lnTo>
                <a:lnTo>
                  <a:pt x="87" y="118"/>
                </a:lnTo>
                <a:lnTo>
                  <a:pt x="91" y="118"/>
                </a:lnTo>
                <a:lnTo>
                  <a:pt x="97" y="112"/>
                </a:lnTo>
                <a:lnTo>
                  <a:pt x="99" y="112"/>
                </a:lnTo>
                <a:lnTo>
                  <a:pt x="112" y="99"/>
                </a:lnTo>
                <a:lnTo>
                  <a:pt x="112" y="97"/>
                </a:lnTo>
                <a:lnTo>
                  <a:pt x="118" y="91"/>
                </a:lnTo>
                <a:lnTo>
                  <a:pt x="118" y="86"/>
                </a:lnTo>
                <a:lnTo>
                  <a:pt x="120" y="84"/>
                </a:lnTo>
                <a:lnTo>
                  <a:pt x="120" y="82"/>
                </a:lnTo>
                <a:lnTo>
                  <a:pt x="123" y="80"/>
                </a:lnTo>
                <a:lnTo>
                  <a:pt x="123" y="72"/>
                </a:lnTo>
                <a:lnTo>
                  <a:pt x="125" y="69"/>
                </a:lnTo>
                <a:lnTo>
                  <a:pt x="125" y="53"/>
                </a:lnTo>
                <a:lnTo>
                  <a:pt x="123" y="50"/>
                </a:lnTo>
                <a:lnTo>
                  <a:pt x="123" y="42"/>
                </a:lnTo>
                <a:lnTo>
                  <a:pt x="120" y="40"/>
                </a:lnTo>
                <a:lnTo>
                  <a:pt x="120" y="38"/>
                </a:lnTo>
                <a:lnTo>
                  <a:pt x="118" y="36"/>
                </a:lnTo>
                <a:lnTo>
                  <a:pt x="118" y="34"/>
                </a:lnTo>
                <a:lnTo>
                  <a:pt x="114" y="27"/>
                </a:lnTo>
                <a:lnTo>
                  <a:pt x="112" y="25"/>
                </a:lnTo>
                <a:lnTo>
                  <a:pt x="112" y="23"/>
                </a:lnTo>
                <a:lnTo>
                  <a:pt x="106" y="17"/>
                </a:lnTo>
                <a:lnTo>
                  <a:pt x="104" y="17"/>
                </a:lnTo>
                <a:lnTo>
                  <a:pt x="95" y="8"/>
                </a:lnTo>
                <a:lnTo>
                  <a:pt x="93" y="8"/>
                </a:lnTo>
                <a:lnTo>
                  <a:pt x="87" y="4"/>
                </a:lnTo>
                <a:lnTo>
                  <a:pt x="85" y="4"/>
                </a:lnTo>
                <a:lnTo>
                  <a:pt x="82" y="2"/>
                </a:lnTo>
                <a:lnTo>
                  <a:pt x="78" y="2"/>
                </a:lnTo>
                <a:lnTo>
                  <a:pt x="74" y="0"/>
                </a:lnTo>
                <a:lnTo>
                  <a:pt x="49" y="0"/>
                </a:lnTo>
                <a:lnTo>
                  <a:pt x="44" y="2"/>
                </a:lnTo>
                <a:lnTo>
                  <a:pt x="40" y="2"/>
                </a:lnTo>
                <a:lnTo>
                  <a:pt x="38" y="4"/>
                </a:lnTo>
                <a:lnTo>
                  <a:pt x="36" y="4"/>
                </a:lnTo>
                <a:lnTo>
                  <a:pt x="32" y="8"/>
                </a:lnTo>
                <a:lnTo>
                  <a:pt x="28" y="8"/>
                </a:lnTo>
                <a:lnTo>
                  <a:pt x="17" y="19"/>
                </a:lnTo>
                <a:lnTo>
                  <a:pt x="19" y="19"/>
                </a:lnTo>
                <a:lnTo>
                  <a:pt x="19" y="17"/>
                </a:lnTo>
                <a:lnTo>
                  <a:pt x="8" y="27"/>
                </a:lnTo>
                <a:lnTo>
                  <a:pt x="8" y="31"/>
                </a:lnTo>
                <a:lnTo>
                  <a:pt x="4" y="36"/>
                </a:lnTo>
                <a:lnTo>
                  <a:pt x="4" y="38"/>
                </a:lnTo>
                <a:lnTo>
                  <a:pt x="2" y="40"/>
                </a:lnTo>
                <a:lnTo>
                  <a:pt x="2" y="44"/>
                </a:lnTo>
                <a:lnTo>
                  <a:pt x="0" y="48"/>
                </a:lnTo>
                <a:lnTo>
                  <a:pt x="0" y="61"/>
                </a:lnTo>
                <a:lnTo>
                  <a:pt x="13" y="61"/>
                </a:lnTo>
                <a:lnTo>
                  <a:pt x="13" y="53"/>
                </a:lnTo>
                <a:lnTo>
                  <a:pt x="15" y="48"/>
                </a:lnTo>
                <a:lnTo>
                  <a:pt x="15" y="44"/>
                </a:lnTo>
                <a:lnTo>
                  <a:pt x="17" y="42"/>
                </a:lnTo>
                <a:lnTo>
                  <a:pt x="17" y="40"/>
                </a:lnTo>
                <a:lnTo>
                  <a:pt x="21" y="34"/>
                </a:lnTo>
                <a:lnTo>
                  <a:pt x="21" y="31"/>
                </a:lnTo>
                <a:lnTo>
                  <a:pt x="23" y="29"/>
                </a:lnTo>
                <a:lnTo>
                  <a:pt x="28" y="27"/>
                </a:lnTo>
                <a:lnTo>
                  <a:pt x="30" y="23"/>
                </a:lnTo>
                <a:lnTo>
                  <a:pt x="32" y="21"/>
                </a:lnTo>
                <a:lnTo>
                  <a:pt x="34" y="21"/>
                </a:lnTo>
                <a:lnTo>
                  <a:pt x="40" y="17"/>
                </a:lnTo>
                <a:lnTo>
                  <a:pt x="42" y="17"/>
                </a:lnTo>
                <a:lnTo>
                  <a:pt x="44" y="15"/>
                </a:lnTo>
                <a:lnTo>
                  <a:pt x="49" y="15"/>
                </a:lnTo>
                <a:lnTo>
                  <a:pt x="53" y="12"/>
                </a:lnTo>
                <a:lnTo>
                  <a:pt x="70" y="12"/>
                </a:lnTo>
                <a:lnTo>
                  <a:pt x="74" y="15"/>
                </a:lnTo>
                <a:lnTo>
                  <a:pt x="78" y="15"/>
                </a:lnTo>
                <a:lnTo>
                  <a:pt x="80" y="17"/>
                </a:lnTo>
                <a:lnTo>
                  <a:pt x="85" y="17"/>
                </a:lnTo>
                <a:lnTo>
                  <a:pt x="89" y="21"/>
                </a:lnTo>
                <a:lnTo>
                  <a:pt x="91" y="21"/>
                </a:lnTo>
                <a:lnTo>
                  <a:pt x="99" y="29"/>
                </a:lnTo>
                <a:lnTo>
                  <a:pt x="101" y="29"/>
                </a:lnTo>
                <a:lnTo>
                  <a:pt x="99" y="27"/>
                </a:lnTo>
                <a:lnTo>
                  <a:pt x="99" y="29"/>
                </a:lnTo>
                <a:lnTo>
                  <a:pt x="106" y="36"/>
                </a:lnTo>
                <a:lnTo>
                  <a:pt x="106" y="40"/>
                </a:lnTo>
                <a:lnTo>
                  <a:pt x="108" y="42"/>
                </a:lnTo>
                <a:lnTo>
                  <a:pt x="108" y="44"/>
                </a:lnTo>
                <a:lnTo>
                  <a:pt x="110" y="46"/>
                </a:lnTo>
                <a:lnTo>
                  <a:pt x="110" y="55"/>
                </a:lnTo>
                <a:lnTo>
                  <a:pt x="112" y="57"/>
                </a:lnTo>
                <a:lnTo>
                  <a:pt x="112" y="65"/>
                </a:lnTo>
                <a:lnTo>
                  <a:pt x="110" y="67"/>
                </a:lnTo>
                <a:lnTo>
                  <a:pt x="110" y="76"/>
                </a:lnTo>
                <a:lnTo>
                  <a:pt x="108" y="78"/>
                </a:lnTo>
                <a:lnTo>
                  <a:pt x="108" y="80"/>
                </a:lnTo>
                <a:lnTo>
                  <a:pt x="106" y="82"/>
                </a:lnTo>
                <a:lnTo>
                  <a:pt x="106" y="86"/>
                </a:lnTo>
                <a:lnTo>
                  <a:pt x="99" y="93"/>
                </a:lnTo>
                <a:lnTo>
                  <a:pt x="99" y="95"/>
                </a:lnTo>
                <a:lnTo>
                  <a:pt x="95" y="99"/>
                </a:lnTo>
                <a:lnTo>
                  <a:pt x="93" y="99"/>
                </a:lnTo>
                <a:lnTo>
                  <a:pt x="87" y="105"/>
                </a:lnTo>
                <a:lnTo>
                  <a:pt x="82" y="105"/>
                </a:lnTo>
                <a:lnTo>
                  <a:pt x="80" y="107"/>
                </a:lnTo>
                <a:lnTo>
                  <a:pt x="78" y="107"/>
                </a:lnTo>
                <a:lnTo>
                  <a:pt x="76" y="110"/>
                </a:lnTo>
                <a:lnTo>
                  <a:pt x="68" y="110"/>
                </a:lnTo>
                <a:lnTo>
                  <a:pt x="66" y="112"/>
                </a:lnTo>
                <a:lnTo>
                  <a:pt x="57" y="112"/>
                </a:lnTo>
                <a:lnTo>
                  <a:pt x="55" y="110"/>
                </a:lnTo>
                <a:lnTo>
                  <a:pt x="47" y="110"/>
                </a:lnTo>
                <a:lnTo>
                  <a:pt x="44" y="107"/>
                </a:lnTo>
                <a:lnTo>
                  <a:pt x="42" y="107"/>
                </a:lnTo>
                <a:lnTo>
                  <a:pt x="40" y="105"/>
                </a:lnTo>
                <a:lnTo>
                  <a:pt x="36" y="105"/>
                </a:lnTo>
                <a:lnTo>
                  <a:pt x="30" y="99"/>
                </a:lnTo>
                <a:lnTo>
                  <a:pt x="28" y="99"/>
                </a:lnTo>
                <a:lnTo>
                  <a:pt x="30" y="101"/>
                </a:lnTo>
                <a:lnTo>
                  <a:pt x="30" y="99"/>
                </a:lnTo>
                <a:lnTo>
                  <a:pt x="21" y="91"/>
                </a:lnTo>
                <a:lnTo>
                  <a:pt x="21" y="88"/>
                </a:lnTo>
                <a:lnTo>
                  <a:pt x="17" y="84"/>
                </a:lnTo>
                <a:lnTo>
                  <a:pt x="17" y="80"/>
                </a:lnTo>
                <a:lnTo>
                  <a:pt x="15" y="78"/>
                </a:lnTo>
                <a:lnTo>
                  <a:pt x="15" y="74"/>
                </a:lnTo>
                <a:lnTo>
                  <a:pt x="13" y="69"/>
                </a:lnTo>
                <a:lnTo>
                  <a:pt x="13" y="61"/>
                </a:lnTo>
                <a:lnTo>
                  <a:pt x="0" y="6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24" name="Oval 156"/>
          <p:cNvSpPr>
            <a:spLocks noChangeArrowheads="1"/>
          </p:cNvSpPr>
          <p:nvPr/>
        </p:nvSpPr>
        <p:spPr bwMode="auto">
          <a:xfrm>
            <a:off x="6232525" y="3543300"/>
            <a:ext cx="93663" cy="93663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25" name="Freeform 157"/>
          <p:cNvSpPr>
            <a:spLocks/>
          </p:cNvSpPr>
          <p:nvPr/>
        </p:nvSpPr>
        <p:spPr bwMode="auto">
          <a:xfrm>
            <a:off x="6221413" y="3533775"/>
            <a:ext cx="111125" cy="109538"/>
          </a:xfrm>
          <a:custGeom>
            <a:avLst/>
            <a:gdLst>
              <a:gd name="T0" fmla="*/ 0 w 70"/>
              <a:gd name="T1" fmla="*/ 2147483647 h 69"/>
              <a:gd name="T2" fmla="*/ 2147483647 w 70"/>
              <a:gd name="T3" fmla="*/ 2147483647 h 69"/>
              <a:gd name="T4" fmla="*/ 2147483647 w 70"/>
              <a:gd name="T5" fmla="*/ 2147483647 h 69"/>
              <a:gd name="T6" fmla="*/ 2147483647 w 70"/>
              <a:gd name="T7" fmla="*/ 2147483647 h 69"/>
              <a:gd name="T8" fmla="*/ 2147483647 w 70"/>
              <a:gd name="T9" fmla="*/ 2147483647 h 69"/>
              <a:gd name="T10" fmla="*/ 2147483647 w 70"/>
              <a:gd name="T11" fmla="*/ 2147483647 h 69"/>
              <a:gd name="T12" fmla="*/ 2147483647 w 70"/>
              <a:gd name="T13" fmla="*/ 2147483647 h 69"/>
              <a:gd name="T14" fmla="*/ 2147483647 w 70"/>
              <a:gd name="T15" fmla="*/ 2147483647 h 69"/>
              <a:gd name="T16" fmla="*/ 2147483647 w 70"/>
              <a:gd name="T17" fmla="*/ 2147483647 h 69"/>
              <a:gd name="T18" fmla="*/ 2147483647 w 70"/>
              <a:gd name="T19" fmla="*/ 2147483647 h 69"/>
              <a:gd name="T20" fmla="*/ 2147483647 w 70"/>
              <a:gd name="T21" fmla="*/ 2147483647 h 69"/>
              <a:gd name="T22" fmla="*/ 2147483647 w 70"/>
              <a:gd name="T23" fmla="*/ 2147483647 h 69"/>
              <a:gd name="T24" fmla="*/ 2147483647 w 70"/>
              <a:gd name="T25" fmla="*/ 2147483647 h 69"/>
              <a:gd name="T26" fmla="*/ 2147483647 w 70"/>
              <a:gd name="T27" fmla="*/ 2147483647 h 69"/>
              <a:gd name="T28" fmla="*/ 2147483647 w 70"/>
              <a:gd name="T29" fmla="*/ 2147483647 h 69"/>
              <a:gd name="T30" fmla="*/ 2147483647 w 70"/>
              <a:gd name="T31" fmla="*/ 2147483647 h 69"/>
              <a:gd name="T32" fmla="*/ 2147483647 w 70"/>
              <a:gd name="T33" fmla="*/ 2147483647 h 69"/>
              <a:gd name="T34" fmla="*/ 2147483647 w 70"/>
              <a:gd name="T35" fmla="*/ 2147483647 h 69"/>
              <a:gd name="T36" fmla="*/ 2147483647 w 70"/>
              <a:gd name="T37" fmla="*/ 2147483647 h 69"/>
              <a:gd name="T38" fmla="*/ 2147483647 w 70"/>
              <a:gd name="T39" fmla="*/ 2147483647 h 69"/>
              <a:gd name="T40" fmla="*/ 2147483647 w 70"/>
              <a:gd name="T41" fmla="*/ 0 h 69"/>
              <a:gd name="T42" fmla="*/ 2147483647 w 70"/>
              <a:gd name="T43" fmla="*/ 2147483647 h 69"/>
              <a:gd name="T44" fmla="*/ 2147483647 w 70"/>
              <a:gd name="T45" fmla="*/ 2147483647 h 69"/>
              <a:gd name="T46" fmla="*/ 2147483647 w 70"/>
              <a:gd name="T47" fmla="*/ 2147483647 h 69"/>
              <a:gd name="T48" fmla="*/ 2147483647 w 70"/>
              <a:gd name="T49" fmla="*/ 2147483647 h 69"/>
              <a:gd name="T50" fmla="*/ 2147483647 w 70"/>
              <a:gd name="T51" fmla="*/ 2147483647 h 69"/>
              <a:gd name="T52" fmla="*/ 2147483647 w 70"/>
              <a:gd name="T53" fmla="*/ 2147483647 h 69"/>
              <a:gd name="T54" fmla="*/ 2147483647 w 70"/>
              <a:gd name="T55" fmla="*/ 2147483647 h 69"/>
              <a:gd name="T56" fmla="*/ 0 w 70"/>
              <a:gd name="T57" fmla="*/ 2147483647 h 69"/>
              <a:gd name="T58" fmla="*/ 2147483647 w 70"/>
              <a:gd name="T59" fmla="*/ 2147483647 h 69"/>
              <a:gd name="T60" fmla="*/ 2147483647 w 70"/>
              <a:gd name="T61" fmla="*/ 2147483647 h 69"/>
              <a:gd name="T62" fmla="*/ 2147483647 w 70"/>
              <a:gd name="T63" fmla="*/ 2147483647 h 69"/>
              <a:gd name="T64" fmla="*/ 2147483647 w 70"/>
              <a:gd name="T65" fmla="*/ 2147483647 h 69"/>
              <a:gd name="T66" fmla="*/ 2147483647 w 70"/>
              <a:gd name="T67" fmla="*/ 2147483647 h 69"/>
              <a:gd name="T68" fmla="*/ 2147483647 w 70"/>
              <a:gd name="T69" fmla="*/ 2147483647 h 69"/>
              <a:gd name="T70" fmla="*/ 2147483647 w 70"/>
              <a:gd name="T71" fmla="*/ 2147483647 h 69"/>
              <a:gd name="T72" fmla="*/ 2147483647 w 70"/>
              <a:gd name="T73" fmla="*/ 2147483647 h 69"/>
              <a:gd name="T74" fmla="*/ 2147483647 w 70"/>
              <a:gd name="T75" fmla="*/ 2147483647 h 69"/>
              <a:gd name="T76" fmla="*/ 2147483647 w 70"/>
              <a:gd name="T77" fmla="*/ 2147483647 h 69"/>
              <a:gd name="T78" fmla="*/ 2147483647 w 70"/>
              <a:gd name="T79" fmla="*/ 2147483647 h 69"/>
              <a:gd name="T80" fmla="*/ 2147483647 w 70"/>
              <a:gd name="T81" fmla="*/ 2147483647 h 69"/>
              <a:gd name="T82" fmla="*/ 2147483647 w 70"/>
              <a:gd name="T83" fmla="*/ 2147483647 h 69"/>
              <a:gd name="T84" fmla="*/ 2147483647 w 70"/>
              <a:gd name="T85" fmla="*/ 2147483647 h 69"/>
              <a:gd name="T86" fmla="*/ 2147483647 w 70"/>
              <a:gd name="T87" fmla="*/ 2147483647 h 69"/>
              <a:gd name="T88" fmla="*/ 2147483647 w 70"/>
              <a:gd name="T89" fmla="*/ 2147483647 h 69"/>
              <a:gd name="T90" fmla="*/ 2147483647 w 70"/>
              <a:gd name="T91" fmla="*/ 2147483647 h 69"/>
              <a:gd name="T92" fmla="*/ 2147483647 w 70"/>
              <a:gd name="T93" fmla="*/ 2147483647 h 69"/>
              <a:gd name="T94" fmla="*/ 2147483647 w 70"/>
              <a:gd name="T95" fmla="*/ 2147483647 h 69"/>
              <a:gd name="T96" fmla="*/ 2147483647 w 70"/>
              <a:gd name="T97" fmla="*/ 2147483647 h 69"/>
              <a:gd name="T98" fmla="*/ 2147483647 w 70"/>
              <a:gd name="T99" fmla="*/ 2147483647 h 69"/>
              <a:gd name="T100" fmla="*/ 2147483647 w 70"/>
              <a:gd name="T101" fmla="*/ 2147483647 h 69"/>
              <a:gd name="T102" fmla="*/ 2147483647 w 70"/>
              <a:gd name="T103" fmla="*/ 2147483647 h 69"/>
              <a:gd name="T104" fmla="*/ 2147483647 w 70"/>
              <a:gd name="T105" fmla="*/ 2147483647 h 69"/>
              <a:gd name="T106" fmla="*/ 2147483647 w 70"/>
              <a:gd name="T107" fmla="*/ 2147483647 h 69"/>
              <a:gd name="T108" fmla="*/ 2147483647 w 70"/>
              <a:gd name="T109" fmla="*/ 2147483647 h 69"/>
              <a:gd name="T110" fmla="*/ 2147483647 w 70"/>
              <a:gd name="T111" fmla="*/ 2147483647 h 69"/>
              <a:gd name="T112" fmla="*/ 2147483647 w 70"/>
              <a:gd name="T113" fmla="*/ 2147483647 h 69"/>
              <a:gd name="T114" fmla="*/ 2147483647 w 70"/>
              <a:gd name="T115" fmla="*/ 2147483647 h 6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0"/>
              <a:gd name="T175" fmla="*/ 0 h 69"/>
              <a:gd name="T176" fmla="*/ 70 w 70"/>
              <a:gd name="T177" fmla="*/ 69 h 6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0" h="69">
                <a:moveTo>
                  <a:pt x="0" y="34"/>
                </a:moveTo>
                <a:lnTo>
                  <a:pt x="0" y="44"/>
                </a:lnTo>
                <a:lnTo>
                  <a:pt x="2" y="46"/>
                </a:lnTo>
                <a:lnTo>
                  <a:pt x="5" y="53"/>
                </a:lnTo>
                <a:lnTo>
                  <a:pt x="7" y="53"/>
                </a:lnTo>
                <a:lnTo>
                  <a:pt x="5" y="53"/>
                </a:lnTo>
                <a:lnTo>
                  <a:pt x="15" y="63"/>
                </a:lnTo>
                <a:lnTo>
                  <a:pt x="15" y="61"/>
                </a:lnTo>
                <a:lnTo>
                  <a:pt x="15" y="63"/>
                </a:lnTo>
                <a:lnTo>
                  <a:pt x="19" y="65"/>
                </a:lnTo>
                <a:lnTo>
                  <a:pt x="22" y="67"/>
                </a:lnTo>
                <a:lnTo>
                  <a:pt x="26" y="67"/>
                </a:lnTo>
                <a:lnTo>
                  <a:pt x="28" y="69"/>
                </a:lnTo>
                <a:lnTo>
                  <a:pt x="41" y="69"/>
                </a:lnTo>
                <a:lnTo>
                  <a:pt x="43" y="67"/>
                </a:lnTo>
                <a:lnTo>
                  <a:pt x="47" y="67"/>
                </a:lnTo>
                <a:lnTo>
                  <a:pt x="49" y="65"/>
                </a:lnTo>
                <a:lnTo>
                  <a:pt x="51" y="65"/>
                </a:lnTo>
                <a:lnTo>
                  <a:pt x="53" y="63"/>
                </a:lnTo>
                <a:lnTo>
                  <a:pt x="57" y="61"/>
                </a:lnTo>
                <a:lnTo>
                  <a:pt x="57" y="59"/>
                </a:lnTo>
                <a:lnTo>
                  <a:pt x="60" y="59"/>
                </a:lnTo>
                <a:lnTo>
                  <a:pt x="60" y="57"/>
                </a:lnTo>
                <a:lnTo>
                  <a:pt x="62" y="57"/>
                </a:lnTo>
                <a:lnTo>
                  <a:pt x="64" y="53"/>
                </a:lnTo>
                <a:lnTo>
                  <a:pt x="66" y="50"/>
                </a:lnTo>
                <a:lnTo>
                  <a:pt x="66" y="48"/>
                </a:lnTo>
                <a:lnTo>
                  <a:pt x="68" y="46"/>
                </a:lnTo>
                <a:lnTo>
                  <a:pt x="68" y="42"/>
                </a:lnTo>
                <a:lnTo>
                  <a:pt x="70" y="40"/>
                </a:lnTo>
                <a:lnTo>
                  <a:pt x="70" y="27"/>
                </a:lnTo>
                <a:lnTo>
                  <a:pt x="68" y="25"/>
                </a:lnTo>
                <a:lnTo>
                  <a:pt x="68" y="21"/>
                </a:lnTo>
                <a:lnTo>
                  <a:pt x="66" y="19"/>
                </a:lnTo>
                <a:lnTo>
                  <a:pt x="64" y="15"/>
                </a:lnTo>
                <a:lnTo>
                  <a:pt x="62" y="15"/>
                </a:lnTo>
                <a:lnTo>
                  <a:pt x="64" y="15"/>
                </a:lnTo>
                <a:lnTo>
                  <a:pt x="53" y="4"/>
                </a:lnTo>
                <a:lnTo>
                  <a:pt x="53" y="6"/>
                </a:lnTo>
                <a:lnTo>
                  <a:pt x="53" y="4"/>
                </a:lnTo>
                <a:lnTo>
                  <a:pt x="47" y="2"/>
                </a:lnTo>
                <a:lnTo>
                  <a:pt x="45" y="0"/>
                </a:lnTo>
                <a:lnTo>
                  <a:pt x="24" y="0"/>
                </a:lnTo>
                <a:lnTo>
                  <a:pt x="22" y="2"/>
                </a:lnTo>
                <a:lnTo>
                  <a:pt x="19" y="2"/>
                </a:lnTo>
                <a:lnTo>
                  <a:pt x="17" y="4"/>
                </a:lnTo>
                <a:lnTo>
                  <a:pt x="13" y="6"/>
                </a:lnTo>
                <a:lnTo>
                  <a:pt x="13" y="8"/>
                </a:lnTo>
                <a:lnTo>
                  <a:pt x="11" y="8"/>
                </a:lnTo>
                <a:lnTo>
                  <a:pt x="11" y="10"/>
                </a:lnTo>
                <a:lnTo>
                  <a:pt x="9" y="10"/>
                </a:lnTo>
                <a:lnTo>
                  <a:pt x="9" y="12"/>
                </a:lnTo>
                <a:lnTo>
                  <a:pt x="7" y="12"/>
                </a:lnTo>
                <a:lnTo>
                  <a:pt x="5" y="17"/>
                </a:lnTo>
                <a:lnTo>
                  <a:pt x="2" y="19"/>
                </a:lnTo>
                <a:lnTo>
                  <a:pt x="2" y="21"/>
                </a:lnTo>
                <a:lnTo>
                  <a:pt x="0" y="23"/>
                </a:lnTo>
                <a:lnTo>
                  <a:pt x="0" y="34"/>
                </a:lnTo>
                <a:lnTo>
                  <a:pt x="13" y="34"/>
                </a:lnTo>
                <a:lnTo>
                  <a:pt x="13" y="27"/>
                </a:lnTo>
                <a:lnTo>
                  <a:pt x="15" y="25"/>
                </a:lnTo>
                <a:lnTo>
                  <a:pt x="15" y="23"/>
                </a:lnTo>
                <a:lnTo>
                  <a:pt x="17" y="21"/>
                </a:lnTo>
                <a:lnTo>
                  <a:pt x="15" y="21"/>
                </a:lnTo>
                <a:lnTo>
                  <a:pt x="17" y="21"/>
                </a:lnTo>
                <a:lnTo>
                  <a:pt x="17" y="19"/>
                </a:lnTo>
                <a:lnTo>
                  <a:pt x="19" y="19"/>
                </a:lnTo>
                <a:lnTo>
                  <a:pt x="19" y="17"/>
                </a:lnTo>
                <a:lnTo>
                  <a:pt x="22" y="17"/>
                </a:lnTo>
                <a:lnTo>
                  <a:pt x="22" y="15"/>
                </a:lnTo>
                <a:lnTo>
                  <a:pt x="22" y="17"/>
                </a:lnTo>
                <a:lnTo>
                  <a:pt x="24" y="15"/>
                </a:lnTo>
                <a:lnTo>
                  <a:pt x="26" y="15"/>
                </a:lnTo>
                <a:lnTo>
                  <a:pt x="28" y="12"/>
                </a:lnTo>
                <a:lnTo>
                  <a:pt x="41" y="12"/>
                </a:lnTo>
                <a:lnTo>
                  <a:pt x="43" y="15"/>
                </a:lnTo>
                <a:lnTo>
                  <a:pt x="45" y="12"/>
                </a:lnTo>
                <a:lnTo>
                  <a:pt x="45" y="15"/>
                </a:lnTo>
                <a:lnTo>
                  <a:pt x="49" y="17"/>
                </a:lnTo>
                <a:lnTo>
                  <a:pt x="51" y="19"/>
                </a:lnTo>
                <a:lnTo>
                  <a:pt x="53" y="23"/>
                </a:lnTo>
                <a:lnTo>
                  <a:pt x="55" y="23"/>
                </a:lnTo>
                <a:lnTo>
                  <a:pt x="53" y="23"/>
                </a:lnTo>
                <a:lnTo>
                  <a:pt x="55" y="25"/>
                </a:lnTo>
                <a:lnTo>
                  <a:pt x="55" y="29"/>
                </a:lnTo>
                <a:lnTo>
                  <a:pt x="57" y="31"/>
                </a:lnTo>
                <a:lnTo>
                  <a:pt x="57" y="36"/>
                </a:lnTo>
                <a:lnTo>
                  <a:pt x="55" y="38"/>
                </a:lnTo>
                <a:lnTo>
                  <a:pt x="55" y="42"/>
                </a:lnTo>
                <a:lnTo>
                  <a:pt x="53" y="44"/>
                </a:lnTo>
                <a:lnTo>
                  <a:pt x="53" y="46"/>
                </a:lnTo>
                <a:lnTo>
                  <a:pt x="51" y="48"/>
                </a:lnTo>
                <a:lnTo>
                  <a:pt x="53" y="48"/>
                </a:lnTo>
                <a:lnTo>
                  <a:pt x="51" y="48"/>
                </a:lnTo>
                <a:lnTo>
                  <a:pt x="51" y="50"/>
                </a:lnTo>
                <a:lnTo>
                  <a:pt x="49" y="50"/>
                </a:lnTo>
                <a:lnTo>
                  <a:pt x="49" y="53"/>
                </a:lnTo>
                <a:lnTo>
                  <a:pt x="49" y="50"/>
                </a:lnTo>
                <a:lnTo>
                  <a:pt x="47" y="53"/>
                </a:lnTo>
                <a:lnTo>
                  <a:pt x="45" y="53"/>
                </a:lnTo>
                <a:lnTo>
                  <a:pt x="43" y="55"/>
                </a:lnTo>
                <a:lnTo>
                  <a:pt x="38" y="55"/>
                </a:lnTo>
                <a:lnTo>
                  <a:pt x="36" y="57"/>
                </a:lnTo>
                <a:lnTo>
                  <a:pt x="32" y="57"/>
                </a:lnTo>
                <a:lnTo>
                  <a:pt x="30" y="55"/>
                </a:lnTo>
                <a:lnTo>
                  <a:pt x="26" y="55"/>
                </a:lnTo>
                <a:lnTo>
                  <a:pt x="24" y="53"/>
                </a:lnTo>
                <a:lnTo>
                  <a:pt x="24" y="55"/>
                </a:lnTo>
                <a:lnTo>
                  <a:pt x="24" y="53"/>
                </a:lnTo>
                <a:lnTo>
                  <a:pt x="19" y="50"/>
                </a:lnTo>
                <a:lnTo>
                  <a:pt x="17" y="48"/>
                </a:lnTo>
                <a:lnTo>
                  <a:pt x="15" y="44"/>
                </a:lnTo>
                <a:lnTo>
                  <a:pt x="13" y="44"/>
                </a:lnTo>
                <a:lnTo>
                  <a:pt x="15" y="42"/>
                </a:lnTo>
                <a:lnTo>
                  <a:pt x="13" y="40"/>
                </a:lnTo>
                <a:lnTo>
                  <a:pt x="13" y="34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26" name="Freeform 158"/>
          <p:cNvSpPr>
            <a:spLocks/>
          </p:cNvSpPr>
          <p:nvPr/>
        </p:nvSpPr>
        <p:spPr bwMode="auto">
          <a:xfrm>
            <a:off x="7107238" y="3727450"/>
            <a:ext cx="711200" cy="711200"/>
          </a:xfrm>
          <a:custGeom>
            <a:avLst/>
            <a:gdLst>
              <a:gd name="T0" fmla="*/ 0 w 448"/>
              <a:gd name="T1" fmla="*/ 2147483647 h 448"/>
              <a:gd name="T2" fmla="*/ 2147483647 w 448"/>
              <a:gd name="T3" fmla="*/ 2147483647 h 448"/>
              <a:gd name="T4" fmla="*/ 2147483647 w 448"/>
              <a:gd name="T5" fmla="*/ 2147483647 h 448"/>
              <a:gd name="T6" fmla="*/ 2147483647 w 448"/>
              <a:gd name="T7" fmla="*/ 0 h 448"/>
              <a:gd name="T8" fmla="*/ 0 w 448"/>
              <a:gd name="T9" fmla="*/ 2147483647 h 4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8"/>
              <a:gd name="T16" fmla="*/ 0 h 448"/>
              <a:gd name="T17" fmla="*/ 448 w 448"/>
              <a:gd name="T18" fmla="*/ 448 h 4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8" h="448">
                <a:moveTo>
                  <a:pt x="0" y="363"/>
                </a:moveTo>
                <a:lnTo>
                  <a:pt x="84" y="448"/>
                </a:lnTo>
                <a:lnTo>
                  <a:pt x="448" y="85"/>
                </a:lnTo>
                <a:lnTo>
                  <a:pt x="365" y="0"/>
                </a:lnTo>
                <a:lnTo>
                  <a:pt x="0" y="36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27" name="Freeform 159"/>
          <p:cNvSpPr>
            <a:spLocks/>
          </p:cNvSpPr>
          <p:nvPr/>
        </p:nvSpPr>
        <p:spPr bwMode="auto">
          <a:xfrm>
            <a:off x="7092950" y="3714750"/>
            <a:ext cx="738188" cy="736600"/>
          </a:xfrm>
          <a:custGeom>
            <a:avLst/>
            <a:gdLst>
              <a:gd name="T0" fmla="*/ 0 w 465"/>
              <a:gd name="T1" fmla="*/ 2147483647 h 464"/>
              <a:gd name="T2" fmla="*/ 2147483647 w 465"/>
              <a:gd name="T3" fmla="*/ 2147483647 h 464"/>
              <a:gd name="T4" fmla="*/ 2147483647 w 465"/>
              <a:gd name="T5" fmla="*/ 2147483647 h 464"/>
              <a:gd name="T6" fmla="*/ 2147483647 w 465"/>
              <a:gd name="T7" fmla="*/ 0 h 464"/>
              <a:gd name="T8" fmla="*/ 0 w 465"/>
              <a:gd name="T9" fmla="*/ 2147483647 h 464"/>
              <a:gd name="T10" fmla="*/ 2147483647 w 465"/>
              <a:gd name="T11" fmla="*/ 2147483647 h 464"/>
              <a:gd name="T12" fmla="*/ 2147483647 w 465"/>
              <a:gd name="T13" fmla="*/ 2147483647 h 464"/>
              <a:gd name="T14" fmla="*/ 2147483647 w 465"/>
              <a:gd name="T15" fmla="*/ 2147483647 h 464"/>
              <a:gd name="T16" fmla="*/ 2147483647 w 465"/>
              <a:gd name="T17" fmla="*/ 2147483647 h 464"/>
              <a:gd name="T18" fmla="*/ 2147483647 w 465"/>
              <a:gd name="T19" fmla="*/ 2147483647 h 464"/>
              <a:gd name="T20" fmla="*/ 2147483647 w 465"/>
              <a:gd name="T21" fmla="*/ 2147483647 h 464"/>
              <a:gd name="T22" fmla="*/ 2147483647 w 465"/>
              <a:gd name="T23" fmla="*/ 2147483647 h 464"/>
              <a:gd name="T24" fmla="*/ 2147483647 w 465"/>
              <a:gd name="T25" fmla="*/ 2147483647 h 464"/>
              <a:gd name="T26" fmla="*/ 2147483647 w 465"/>
              <a:gd name="T27" fmla="*/ 2147483647 h 464"/>
              <a:gd name="T28" fmla="*/ 0 w 465"/>
              <a:gd name="T29" fmla="*/ 2147483647 h 46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65"/>
              <a:gd name="T46" fmla="*/ 0 h 464"/>
              <a:gd name="T47" fmla="*/ 465 w 465"/>
              <a:gd name="T48" fmla="*/ 464 h 46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65" h="464">
                <a:moveTo>
                  <a:pt x="0" y="371"/>
                </a:moveTo>
                <a:lnTo>
                  <a:pt x="93" y="464"/>
                </a:lnTo>
                <a:lnTo>
                  <a:pt x="465" y="93"/>
                </a:lnTo>
                <a:lnTo>
                  <a:pt x="374" y="0"/>
                </a:lnTo>
                <a:lnTo>
                  <a:pt x="0" y="371"/>
                </a:lnTo>
                <a:lnTo>
                  <a:pt x="13" y="376"/>
                </a:lnTo>
                <a:lnTo>
                  <a:pt x="378" y="12"/>
                </a:lnTo>
                <a:lnTo>
                  <a:pt x="370" y="12"/>
                </a:lnTo>
                <a:lnTo>
                  <a:pt x="452" y="97"/>
                </a:lnTo>
                <a:lnTo>
                  <a:pt x="452" y="88"/>
                </a:lnTo>
                <a:lnTo>
                  <a:pt x="89" y="452"/>
                </a:lnTo>
                <a:lnTo>
                  <a:pt x="98" y="452"/>
                </a:lnTo>
                <a:lnTo>
                  <a:pt x="13" y="367"/>
                </a:lnTo>
                <a:lnTo>
                  <a:pt x="13" y="376"/>
                </a:lnTo>
                <a:lnTo>
                  <a:pt x="0" y="37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28" name="Freeform 160"/>
          <p:cNvSpPr>
            <a:spLocks/>
          </p:cNvSpPr>
          <p:nvPr/>
        </p:nvSpPr>
        <p:spPr bwMode="auto">
          <a:xfrm>
            <a:off x="6799263" y="4348163"/>
            <a:ext cx="398462" cy="401637"/>
          </a:xfrm>
          <a:custGeom>
            <a:avLst/>
            <a:gdLst>
              <a:gd name="T0" fmla="*/ 0 w 251"/>
              <a:gd name="T1" fmla="*/ 2147483647 h 253"/>
              <a:gd name="T2" fmla="*/ 2147483647 w 251"/>
              <a:gd name="T3" fmla="*/ 2147483647 h 253"/>
              <a:gd name="T4" fmla="*/ 2147483647 w 251"/>
              <a:gd name="T5" fmla="*/ 2147483647 h 253"/>
              <a:gd name="T6" fmla="*/ 2147483647 w 251"/>
              <a:gd name="T7" fmla="*/ 0 h 253"/>
              <a:gd name="T8" fmla="*/ 0 w 251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1"/>
              <a:gd name="T16" fmla="*/ 0 h 253"/>
              <a:gd name="T17" fmla="*/ 251 w 251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1" h="253">
                <a:moveTo>
                  <a:pt x="0" y="224"/>
                </a:moveTo>
                <a:lnTo>
                  <a:pt x="27" y="253"/>
                </a:lnTo>
                <a:lnTo>
                  <a:pt x="251" y="29"/>
                </a:lnTo>
                <a:lnTo>
                  <a:pt x="223" y="0"/>
                </a:lnTo>
                <a:lnTo>
                  <a:pt x="0" y="22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29" name="Freeform 161"/>
          <p:cNvSpPr>
            <a:spLocks/>
          </p:cNvSpPr>
          <p:nvPr/>
        </p:nvSpPr>
        <p:spPr bwMode="auto">
          <a:xfrm>
            <a:off x="6784975" y="4333875"/>
            <a:ext cx="425450" cy="430213"/>
          </a:xfrm>
          <a:custGeom>
            <a:avLst/>
            <a:gdLst>
              <a:gd name="T0" fmla="*/ 0 w 268"/>
              <a:gd name="T1" fmla="*/ 2147483647 h 271"/>
              <a:gd name="T2" fmla="*/ 2147483647 w 268"/>
              <a:gd name="T3" fmla="*/ 2147483647 h 271"/>
              <a:gd name="T4" fmla="*/ 2147483647 w 268"/>
              <a:gd name="T5" fmla="*/ 2147483647 h 271"/>
              <a:gd name="T6" fmla="*/ 2147483647 w 268"/>
              <a:gd name="T7" fmla="*/ 0 h 271"/>
              <a:gd name="T8" fmla="*/ 0 w 268"/>
              <a:gd name="T9" fmla="*/ 2147483647 h 271"/>
              <a:gd name="T10" fmla="*/ 2147483647 w 268"/>
              <a:gd name="T11" fmla="*/ 2147483647 h 271"/>
              <a:gd name="T12" fmla="*/ 2147483647 w 268"/>
              <a:gd name="T13" fmla="*/ 2147483647 h 271"/>
              <a:gd name="T14" fmla="*/ 2147483647 w 268"/>
              <a:gd name="T15" fmla="*/ 2147483647 h 271"/>
              <a:gd name="T16" fmla="*/ 2147483647 w 268"/>
              <a:gd name="T17" fmla="*/ 2147483647 h 271"/>
              <a:gd name="T18" fmla="*/ 2147483647 w 268"/>
              <a:gd name="T19" fmla="*/ 2147483647 h 271"/>
              <a:gd name="T20" fmla="*/ 2147483647 w 268"/>
              <a:gd name="T21" fmla="*/ 2147483647 h 271"/>
              <a:gd name="T22" fmla="*/ 2147483647 w 268"/>
              <a:gd name="T23" fmla="*/ 2147483647 h 271"/>
              <a:gd name="T24" fmla="*/ 2147483647 w 268"/>
              <a:gd name="T25" fmla="*/ 2147483647 h 271"/>
              <a:gd name="T26" fmla="*/ 2147483647 w 268"/>
              <a:gd name="T27" fmla="*/ 2147483647 h 271"/>
              <a:gd name="T28" fmla="*/ 0 w 268"/>
              <a:gd name="T29" fmla="*/ 2147483647 h 27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68"/>
              <a:gd name="T46" fmla="*/ 0 h 271"/>
              <a:gd name="T47" fmla="*/ 268 w 268"/>
              <a:gd name="T48" fmla="*/ 271 h 27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68" h="271">
                <a:moveTo>
                  <a:pt x="0" y="233"/>
                </a:moveTo>
                <a:lnTo>
                  <a:pt x="36" y="271"/>
                </a:lnTo>
                <a:lnTo>
                  <a:pt x="268" y="38"/>
                </a:lnTo>
                <a:lnTo>
                  <a:pt x="232" y="0"/>
                </a:lnTo>
                <a:lnTo>
                  <a:pt x="0" y="233"/>
                </a:lnTo>
                <a:lnTo>
                  <a:pt x="13" y="237"/>
                </a:lnTo>
                <a:lnTo>
                  <a:pt x="237" y="13"/>
                </a:lnTo>
                <a:lnTo>
                  <a:pt x="228" y="13"/>
                </a:lnTo>
                <a:lnTo>
                  <a:pt x="256" y="43"/>
                </a:lnTo>
                <a:lnTo>
                  <a:pt x="256" y="34"/>
                </a:lnTo>
                <a:lnTo>
                  <a:pt x="32" y="258"/>
                </a:lnTo>
                <a:lnTo>
                  <a:pt x="40" y="258"/>
                </a:lnTo>
                <a:lnTo>
                  <a:pt x="13" y="229"/>
                </a:lnTo>
                <a:lnTo>
                  <a:pt x="13" y="237"/>
                </a:lnTo>
                <a:lnTo>
                  <a:pt x="0" y="2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30" name="Freeform 162"/>
          <p:cNvSpPr>
            <a:spLocks/>
          </p:cNvSpPr>
          <p:nvPr/>
        </p:nvSpPr>
        <p:spPr bwMode="auto">
          <a:xfrm>
            <a:off x="7640638" y="3594100"/>
            <a:ext cx="311150" cy="311150"/>
          </a:xfrm>
          <a:custGeom>
            <a:avLst/>
            <a:gdLst>
              <a:gd name="T0" fmla="*/ 0 w 196"/>
              <a:gd name="T1" fmla="*/ 2147483647 h 196"/>
              <a:gd name="T2" fmla="*/ 2147483647 w 196"/>
              <a:gd name="T3" fmla="*/ 2147483647 h 196"/>
              <a:gd name="T4" fmla="*/ 2147483647 w 196"/>
              <a:gd name="T5" fmla="*/ 2147483647 h 196"/>
              <a:gd name="T6" fmla="*/ 2147483647 w 196"/>
              <a:gd name="T7" fmla="*/ 0 h 196"/>
              <a:gd name="T8" fmla="*/ 0 w 196"/>
              <a:gd name="T9" fmla="*/ 2147483647 h 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6"/>
              <a:gd name="T16" fmla="*/ 0 h 196"/>
              <a:gd name="T17" fmla="*/ 196 w 196"/>
              <a:gd name="T18" fmla="*/ 196 h 1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6" h="196">
                <a:moveTo>
                  <a:pt x="0" y="57"/>
                </a:moveTo>
                <a:lnTo>
                  <a:pt x="141" y="196"/>
                </a:lnTo>
                <a:lnTo>
                  <a:pt x="196" y="139"/>
                </a:lnTo>
                <a:lnTo>
                  <a:pt x="57" y="0"/>
                </a:lnTo>
                <a:lnTo>
                  <a:pt x="0" y="5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31" name="Freeform 163"/>
          <p:cNvSpPr>
            <a:spLocks/>
          </p:cNvSpPr>
          <p:nvPr/>
        </p:nvSpPr>
        <p:spPr bwMode="auto">
          <a:xfrm>
            <a:off x="7626350" y="3579813"/>
            <a:ext cx="338138" cy="339725"/>
          </a:xfrm>
          <a:custGeom>
            <a:avLst/>
            <a:gdLst>
              <a:gd name="T0" fmla="*/ 0 w 213"/>
              <a:gd name="T1" fmla="*/ 2147483647 h 214"/>
              <a:gd name="T2" fmla="*/ 2147483647 w 213"/>
              <a:gd name="T3" fmla="*/ 2147483647 h 214"/>
              <a:gd name="T4" fmla="*/ 2147483647 w 213"/>
              <a:gd name="T5" fmla="*/ 2147483647 h 214"/>
              <a:gd name="T6" fmla="*/ 2147483647 w 213"/>
              <a:gd name="T7" fmla="*/ 0 h 214"/>
              <a:gd name="T8" fmla="*/ 0 w 213"/>
              <a:gd name="T9" fmla="*/ 2147483647 h 214"/>
              <a:gd name="T10" fmla="*/ 2147483647 w 213"/>
              <a:gd name="T11" fmla="*/ 2147483647 h 214"/>
              <a:gd name="T12" fmla="*/ 2147483647 w 213"/>
              <a:gd name="T13" fmla="*/ 2147483647 h 214"/>
              <a:gd name="T14" fmla="*/ 2147483647 w 213"/>
              <a:gd name="T15" fmla="*/ 2147483647 h 214"/>
              <a:gd name="T16" fmla="*/ 2147483647 w 213"/>
              <a:gd name="T17" fmla="*/ 2147483647 h 214"/>
              <a:gd name="T18" fmla="*/ 2147483647 w 213"/>
              <a:gd name="T19" fmla="*/ 2147483647 h 214"/>
              <a:gd name="T20" fmla="*/ 2147483647 w 213"/>
              <a:gd name="T21" fmla="*/ 2147483647 h 214"/>
              <a:gd name="T22" fmla="*/ 2147483647 w 213"/>
              <a:gd name="T23" fmla="*/ 2147483647 h 214"/>
              <a:gd name="T24" fmla="*/ 2147483647 w 213"/>
              <a:gd name="T25" fmla="*/ 2147483647 h 214"/>
              <a:gd name="T26" fmla="*/ 2147483647 w 213"/>
              <a:gd name="T27" fmla="*/ 2147483647 h 214"/>
              <a:gd name="T28" fmla="*/ 0 w 213"/>
              <a:gd name="T29" fmla="*/ 2147483647 h 21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13"/>
              <a:gd name="T46" fmla="*/ 0 h 214"/>
              <a:gd name="T47" fmla="*/ 213 w 213"/>
              <a:gd name="T48" fmla="*/ 214 h 21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13" h="214">
                <a:moveTo>
                  <a:pt x="0" y="66"/>
                </a:moveTo>
                <a:lnTo>
                  <a:pt x="150" y="214"/>
                </a:lnTo>
                <a:lnTo>
                  <a:pt x="213" y="148"/>
                </a:lnTo>
                <a:lnTo>
                  <a:pt x="66" y="0"/>
                </a:lnTo>
                <a:lnTo>
                  <a:pt x="0" y="66"/>
                </a:lnTo>
                <a:lnTo>
                  <a:pt x="13" y="70"/>
                </a:lnTo>
                <a:lnTo>
                  <a:pt x="70" y="13"/>
                </a:lnTo>
                <a:lnTo>
                  <a:pt x="61" y="13"/>
                </a:lnTo>
                <a:lnTo>
                  <a:pt x="201" y="152"/>
                </a:lnTo>
                <a:lnTo>
                  <a:pt x="201" y="144"/>
                </a:lnTo>
                <a:lnTo>
                  <a:pt x="146" y="201"/>
                </a:lnTo>
                <a:lnTo>
                  <a:pt x="154" y="201"/>
                </a:lnTo>
                <a:lnTo>
                  <a:pt x="13" y="62"/>
                </a:lnTo>
                <a:lnTo>
                  <a:pt x="13" y="70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32" name="Freeform 164"/>
          <p:cNvSpPr>
            <a:spLocks/>
          </p:cNvSpPr>
          <p:nvPr/>
        </p:nvSpPr>
        <p:spPr bwMode="auto">
          <a:xfrm>
            <a:off x="7635875" y="3673475"/>
            <a:ext cx="319088" cy="150813"/>
          </a:xfrm>
          <a:custGeom>
            <a:avLst/>
            <a:gdLst>
              <a:gd name="T0" fmla="*/ 0 w 201"/>
              <a:gd name="T1" fmla="*/ 2147483647 h 95"/>
              <a:gd name="T2" fmla="*/ 2147483647 w 201"/>
              <a:gd name="T3" fmla="*/ 2147483647 h 95"/>
              <a:gd name="T4" fmla="*/ 2147483647 w 201"/>
              <a:gd name="T5" fmla="*/ 2147483647 h 95"/>
              <a:gd name="T6" fmla="*/ 2147483647 w 201"/>
              <a:gd name="T7" fmla="*/ 0 h 95"/>
              <a:gd name="T8" fmla="*/ 0 w 201"/>
              <a:gd name="T9" fmla="*/ 2147483647 h 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1"/>
              <a:gd name="T16" fmla="*/ 0 h 95"/>
              <a:gd name="T17" fmla="*/ 201 w 201"/>
              <a:gd name="T18" fmla="*/ 95 h 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1" h="95">
                <a:moveTo>
                  <a:pt x="0" y="13"/>
                </a:moveTo>
                <a:lnTo>
                  <a:pt x="197" y="95"/>
                </a:lnTo>
                <a:lnTo>
                  <a:pt x="201" y="83"/>
                </a:lnTo>
                <a:lnTo>
                  <a:pt x="5" y="0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33" name="Freeform 165"/>
          <p:cNvSpPr>
            <a:spLocks/>
          </p:cNvSpPr>
          <p:nvPr/>
        </p:nvSpPr>
        <p:spPr bwMode="auto">
          <a:xfrm>
            <a:off x="7720013" y="3590925"/>
            <a:ext cx="153987" cy="317500"/>
          </a:xfrm>
          <a:custGeom>
            <a:avLst/>
            <a:gdLst>
              <a:gd name="T0" fmla="*/ 0 w 97"/>
              <a:gd name="T1" fmla="*/ 2147483647 h 200"/>
              <a:gd name="T2" fmla="*/ 2147483647 w 97"/>
              <a:gd name="T3" fmla="*/ 2147483647 h 200"/>
              <a:gd name="T4" fmla="*/ 2147483647 w 97"/>
              <a:gd name="T5" fmla="*/ 2147483647 h 200"/>
              <a:gd name="T6" fmla="*/ 2147483647 w 97"/>
              <a:gd name="T7" fmla="*/ 0 h 200"/>
              <a:gd name="T8" fmla="*/ 0 w 97"/>
              <a:gd name="T9" fmla="*/ 2147483647 h 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"/>
              <a:gd name="T16" fmla="*/ 0 h 200"/>
              <a:gd name="T17" fmla="*/ 97 w 97"/>
              <a:gd name="T18" fmla="*/ 200 h 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" h="200">
                <a:moveTo>
                  <a:pt x="0" y="4"/>
                </a:moveTo>
                <a:lnTo>
                  <a:pt x="85" y="200"/>
                </a:lnTo>
                <a:lnTo>
                  <a:pt x="97" y="196"/>
                </a:lnTo>
                <a:lnTo>
                  <a:pt x="13" y="0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34" name="Freeform 166"/>
          <p:cNvSpPr>
            <a:spLocks/>
          </p:cNvSpPr>
          <p:nvPr/>
        </p:nvSpPr>
        <p:spPr bwMode="auto">
          <a:xfrm>
            <a:off x="7385050" y="4251325"/>
            <a:ext cx="90488" cy="87313"/>
          </a:xfrm>
          <a:custGeom>
            <a:avLst/>
            <a:gdLst>
              <a:gd name="T0" fmla="*/ 0 w 57"/>
              <a:gd name="T1" fmla="*/ 2147483647 h 55"/>
              <a:gd name="T2" fmla="*/ 2147483647 w 57"/>
              <a:gd name="T3" fmla="*/ 2147483647 h 55"/>
              <a:gd name="T4" fmla="*/ 2147483647 w 57"/>
              <a:gd name="T5" fmla="*/ 2147483647 h 55"/>
              <a:gd name="T6" fmla="*/ 2147483647 w 57"/>
              <a:gd name="T7" fmla="*/ 0 h 55"/>
              <a:gd name="T8" fmla="*/ 0 w 57"/>
              <a:gd name="T9" fmla="*/ 2147483647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55"/>
              <a:gd name="T17" fmla="*/ 57 w 57"/>
              <a:gd name="T18" fmla="*/ 55 h 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55">
                <a:moveTo>
                  <a:pt x="0" y="27"/>
                </a:moveTo>
                <a:lnTo>
                  <a:pt x="30" y="55"/>
                </a:lnTo>
                <a:lnTo>
                  <a:pt x="57" y="27"/>
                </a:lnTo>
                <a:lnTo>
                  <a:pt x="30" y="0"/>
                </a:lnTo>
                <a:lnTo>
                  <a:pt x="0" y="2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35" name="Freeform 167"/>
          <p:cNvSpPr>
            <a:spLocks/>
          </p:cNvSpPr>
          <p:nvPr/>
        </p:nvSpPr>
        <p:spPr bwMode="auto">
          <a:xfrm>
            <a:off x="7372350" y="4237038"/>
            <a:ext cx="117475" cy="114300"/>
          </a:xfrm>
          <a:custGeom>
            <a:avLst/>
            <a:gdLst>
              <a:gd name="T0" fmla="*/ 0 w 74"/>
              <a:gd name="T1" fmla="*/ 2147483647 h 72"/>
              <a:gd name="T2" fmla="*/ 2147483647 w 74"/>
              <a:gd name="T3" fmla="*/ 2147483647 h 72"/>
              <a:gd name="T4" fmla="*/ 2147483647 w 74"/>
              <a:gd name="T5" fmla="*/ 2147483647 h 72"/>
              <a:gd name="T6" fmla="*/ 2147483647 w 74"/>
              <a:gd name="T7" fmla="*/ 0 h 72"/>
              <a:gd name="T8" fmla="*/ 0 w 74"/>
              <a:gd name="T9" fmla="*/ 2147483647 h 72"/>
              <a:gd name="T10" fmla="*/ 2147483647 w 74"/>
              <a:gd name="T11" fmla="*/ 2147483647 h 72"/>
              <a:gd name="T12" fmla="*/ 2147483647 w 74"/>
              <a:gd name="T13" fmla="*/ 2147483647 h 72"/>
              <a:gd name="T14" fmla="*/ 2147483647 w 74"/>
              <a:gd name="T15" fmla="*/ 2147483647 h 72"/>
              <a:gd name="T16" fmla="*/ 2147483647 w 74"/>
              <a:gd name="T17" fmla="*/ 2147483647 h 72"/>
              <a:gd name="T18" fmla="*/ 2147483647 w 74"/>
              <a:gd name="T19" fmla="*/ 2147483647 h 72"/>
              <a:gd name="T20" fmla="*/ 2147483647 w 74"/>
              <a:gd name="T21" fmla="*/ 2147483647 h 72"/>
              <a:gd name="T22" fmla="*/ 2147483647 w 74"/>
              <a:gd name="T23" fmla="*/ 2147483647 h 72"/>
              <a:gd name="T24" fmla="*/ 2147483647 w 74"/>
              <a:gd name="T25" fmla="*/ 2147483647 h 72"/>
              <a:gd name="T26" fmla="*/ 2147483647 w 74"/>
              <a:gd name="T27" fmla="*/ 2147483647 h 72"/>
              <a:gd name="T28" fmla="*/ 0 w 74"/>
              <a:gd name="T29" fmla="*/ 2147483647 h 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4"/>
              <a:gd name="T46" fmla="*/ 0 h 72"/>
              <a:gd name="T47" fmla="*/ 74 w 74"/>
              <a:gd name="T48" fmla="*/ 72 h 7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4" h="72">
                <a:moveTo>
                  <a:pt x="0" y="36"/>
                </a:moveTo>
                <a:lnTo>
                  <a:pt x="38" y="72"/>
                </a:lnTo>
                <a:lnTo>
                  <a:pt x="74" y="36"/>
                </a:lnTo>
                <a:lnTo>
                  <a:pt x="38" y="0"/>
                </a:lnTo>
                <a:lnTo>
                  <a:pt x="0" y="36"/>
                </a:lnTo>
                <a:lnTo>
                  <a:pt x="12" y="40"/>
                </a:lnTo>
                <a:lnTo>
                  <a:pt x="42" y="13"/>
                </a:lnTo>
                <a:lnTo>
                  <a:pt x="33" y="13"/>
                </a:lnTo>
                <a:lnTo>
                  <a:pt x="61" y="40"/>
                </a:lnTo>
                <a:lnTo>
                  <a:pt x="61" y="32"/>
                </a:lnTo>
                <a:lnTo>
                  <a:pt x="33" y="59"/>
                </a:lnTo>
                <a:lnTo>
                  <a:pt x="42" y="59"/>
                </a:lnTo>
                <a:lnTo>
                  <a:pt x="12" y="32"/>
                </a:lnTo>
                <a:lnTo>
                  <a:pt x="12" y="40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36" name="Freeform 168"/>
          <p:cNvSpPr>
            <a:spLocks/>
          </p:cNvSpPr>
          <p:nvPr/>
        </p:nvSpPr>
        <p:spPr bwMode="auto">
          <a:xfrm>
            <a:off x="7475538" y="4160838"/>
            <a:ext cx="87312" cy="90487"/>
          </a:xfrm>
          <a:custGeom>
            <a:avLst/>
            <a:gdLst>
              <a:gd name="T0" fmla="*/ 0 w 55"/>
              <a:gd name="T1" fmla="*/ 2147483647 h 57"/>
              <a:gd name="T2" fmla="*/ 2147483647 w 55"/>
              <a:gd name="T3" fmla="*/ 2147483647 h 57"/>
              <a:gd name="T4" fmla="*/ 2147483647 w 55"/>
              <a:gd name="T5" fmla="*/ 2147483647 h 57"/>
              <a:gd name="T6" fmla="*/ 2147483647 w 55"/>
              <a:gd name="T7" fmla="*/ 0 h 57"/>
              <a:gd name="T8" fmla="*/ 0 w 55"/>
              <a:gd name="T9" fmla="*/ 2147483647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"/>
              <a:gd name="T16" fmla="*/ 0 h 57"/>
              <a:gd name="T17" fmla="*/ 55 w 55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" h="57">
                <a:moveTo>
                  <a:pt x="0" y="29"/>
                </a:moveTo>
                <a:lnTo>
                  <a:pt x="28" y="57"/>
                </a:lnTo>
                <a:lnTo>
                  <a:pt x="55" y="29"/>
                </a:lnTo>
                <a:lnTo>
                  <a:pt x="28" y="0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37" name="Freeform 169"/>
          <p:cNvSpPr>
            <a:spLocks/>
          </p:cNvSpPr>
          <p:nvPr/>
        </p:nvSpPr>
        <p:spPr bwMode="auto">
          <a:xfrm>
            <a:off x="7462838" y="4146550"/>
            <a:ext cx="112712" cy="117475"/>
          </a:xfrm>
          <a:custGeom>
            <a:avLst/>
            <a:gdLst>
              <a:gd name="T0" fmla="*/ 0 w 71"/>
              <a:gd name="T1" fmla="*/ 2147483647 h 74"/>
              <a:gd name="T2" fmla="*/ 2147483647 w 71"/>
              <a:gd name="T3" fmla="*/ 2147483647 h 74"/>
              <a:gd name="T4" fmla="*/ 2147483647 w 71"/>
              <a:gd name="T5" fmla="*/ 2147483647 h 74"/>
              <a:gd name="T6" fmla="*/ 2147483647 w 71"/>
              <a:gd name="T7" fmla="*/ 0 h 74"/>
              <a:gd name="T8" fmla="*/ 0 w 71"/>
              <a:gd name="T9" fmla="*/ 2147483647 h 74"/>
              <a:gd name="T10" fmla="*/ 2147483647 w 71"/>
              <a:gd name="T11" fmla="*/ 2147483647 h 74"/>
              <a:gd name="T12" fmla="*/ 2147483647 w 71"/>
              <a:gd name="T13" fmla="*/ 2147483647 h 74"/>
              <a:gd name="T14" fmla="*/ 2147483647 w 71"/>
              <a:gd name="T15" fmla="*/ 2147483647 h 74"/>
              <a:gd name="T16" fmla="*/ 2147483647 w 71"/>
              <a:gd name="T17" fmla="*/ 2147483647 h 74"/>
              <a:gd name="T18" fmla="*/ 2147483647 w 71"/>
              <a:gd name="T19" fmla="*/ 2147483647 h 74"/>
              <a:gd name="T20" fmla="*/ 2147483647 w 71"/>
              <a:gd name="T21" fmla="*/ 2147483647 h 74"/>
              <a:gd name="T22" fmla="*/ 2147483647 w 71"/>
              <a:gd name="T23" fmla="*/ 2147483647 h 74"/>
              <a:gd name="T24" fmla="*/ 2147483647 w 71"/>
              <a:gd name="T25" fmla="*/ 2147483647 h 74"/>
              <a:gd name="T26" fmla="*/ 2147483647 w 71"/>
              <a:gd name="T27" fmla="*/ 2147483647 h 74"/>
              <a:gd name="T28" fmla="*/ 0 w 71"/>
              <a:gd name="T29" fmla="*/ 2147483647 h 7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1"/>
              <a:gd name="T46" fmla="*/ 0 h 74"/>
              <a:gd name="T47" fmla="*/ 71 w 71"/>
              <a:gd name="T48" fmla="*/ 74 h 7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1" h="74">
                <a:moveTo>
                  <a:pt x="0" y="38"/>
                </a:moveTo>
                <a:lnTo>
                  <a:pt x="36" y="74"/>
                </a:lnTo>
                <a:lnTo>
                  <a:pt x="71" y="38"/>
                </a:lnTo>
                <a:lnTo>
                  <a:pt x="36" y="0"/>
                </a:lnTo>
                <a:lnTo>
                  <a:pt x="0" y="38"/>
                </a:lnTo>
                <a:lnTo>
                  <a:pt x="12" y="42"/>
                </a:lnTo>
                <a:lnTo>
                  <a:pt x="40" y="13"/>
                </a:lnTo>
                <a:lnTo>
                  <a:pt x="31" y="13"/>
                </a:lnTo>
                <a:lnTo>
                  <a:pt x="59" y="42"/>
                </a:lnTo>
                <a:lnTo>
                  <a:pt x="59" y="34"/>
                </a:lnTo>
                <a:lnTo>
                  <a:pt x="31" y="61"/>
                </a:lnTo>
                <a:lnTo>
                  <a:pt x="40" y="61"/>
                </a:lnTo>
                <a:lnTo>
                  <a:pt x="12" y="34"/>
                </a:lnTo>
                <a:lnTo>
                  <a:pt x="12" y="42"/>
                </a:lnTo>
                <a:lnTo>
                  <a:pt x="0" y="3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38" name="Freeform 170"/>
          <p:cNvSpPr>
            <a:spLocks/>
          </p:cNvSpPr>
          <p:nvPr/>
        </p:nvSpPr>
        <p:spPr bwMode="auto">
          <a:xfrm>
            <a:off x="7562850" y="4073525"/>
            <a:ext cx="90488" cy="87313"/>
          </a:xfrm>
          <a:custGeom>
            <a:avLst/>
            <a:gdLst>
              <a:gd name="T0" fmla="*/ 0 w 57"/>
              <a:gd name="T1" fmla="*/ 2147483647 h 55"/>
              <a:gd name="T2" fmla="*/ 2147483647 w 57"/>
              <a:gd name="T3" fmla="*/ 2147483647 h 55"/>
              <a:gd name="T4" fmla="*/ 2147483647 w 57"/>
              <a:gd name="T5" fmla="*/ 2147483647 h 55"/>
              <a:gd name="T6" fmla="*/ 2147483647 w 57"/>
              <a:gd name="T7" fmla="*/ 0 h 55"/>
              <a:gd name="T8" fmla="*/ 0 w 57"/>
              <a:gd name="T9" fmla="*/ 2147483647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55"/>
              <a:gd name="T17" fmla="*/ 57 w 57"/>
              <a:gd name="T18" fmla="*/ 55 h 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55">
                <a:moveTo>
                  <a:pt x="0" y="27"/>
                </a:moveTo>
                <a:lnTo>
                  <a:pt x="30" y="55"/>
                </a:lnTo>
                <a:lnTo>
                  <a:pt x="57" y="27"/>
                </a:lnTo>
                <a:lnTo>
                  <a:pt x="30" y="0"/>
                </a:lnTo>
                <a:lnTo>
                  <a:pt x="0" y="2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39" name="Freeform 171"/>
          <p:cNvSpPr>
            <a:spLocks/>
          </p:cNvSpPr>
          <p:nvPr/>
        </p:nvSpPr>
        <p:spPr bwMode="auto">
          <a:xfrm>
            <a:off x="7550150" y="4059238"/>
            <a:ext cx="115888" cy="114300"/>
          </a:xfrm>
          <a:custGeom>
            <a:avLst/>
            <a:gdLst>
              <a:gd name="T0" fmla="*/ 0 w 73"/>
              <a:gd name="T1" fmla="*/ 2147483647 h 72"/>
              <a:gd name="T2" fmla="*/ 2147483647 w 73"/>
              <a:gd name="T3" fmla="*/ 2147483647 h 72"/>
              <a:gd name="T4" fmla="*/ 2147483647 w 73"/>
              <a:gd name="T5" fmla="*/ 2147483647 h 72"/>
              <a:gd name="T6" fmla="*/ 2147483647 w 73"/>
              <a:gd name="T7" fmla="*/ 0 h 72"/>
              <a:gd name="T8" fmla="*/ 0 w 73"/>
              <a:gd name="T9" fmla="*/ 2147483647 h 72"/>
              <a:gd name="T10" fmla="*/ 2147483647 w 73"/>
              <a:gd name="T11" fmla="*/ 2147483647 h 72"/>
              <a:gd name="T12" fmla="*/ 2147483647 w 73"/>
              <a:gd name="T13" fmla="*/ 2147483647 h 72"/>
              <a:gd name="T14" fmla="*/ 2147483647 w 73"/>
              <a:gd name="T15" fmla="*/ 2147483647 h 72"/>
              <a:gd name="T16" fmla="*/ 2147483647 w 73"/>
              <a:gd name="T17" fmla="*/ 2147483647 h 72"/>
              <a:gd name="T18" fmla="*/ 2147483647 w 73"/>
              <a:gd name="T19" fmla="*/ 2147483647 h 72"/>
              <a:gd name="T20" fmla="*/ 2147483647 w 73"/>
              <a:gd name="T21" fmla="*/ 2147483647 h 72"/>
              <a:gd name="T22" fmla="*/ 2147483647 w 73"/>
              <a:gd name="T23" fmla="*/ 2147483647 h 72"/>
              <a:gd name="T24" fmla="*/ 2147483647 w 73"/>
              <a:gd name="T25" fmla="*/ 2147483647 h 72"/>
              <a:gd name="T26" fmla="*/ 2147483647 w 73"/>
              <a:gd name="T27" fmla="*/ 2147483647 h 72"/>
              <a:gd name="T28" fmla="*/ 0 w 73"/>
              <a:gd name="T29" fmla="*/ 2147483647 h 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3"/>
              <a:gd name="T46" fmla="*/ 0 h 72"/>
              <a:gd name="T47" fmla="*/ 73 w 73"/>
              <a:gd name="T48" fmla="*/ 72 h 7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3" h="72">
                <a:moveTo>
                  <a:pt x="0" y="36"/>
                </a:moveTo>
                <a:lnTo>
                  <a:pt x="38" y="72"/>
                </a:lnTo>
                <a:lnTo>
                  <a:pt x="73" y="36"/>
                </a:lnTo>
                <a:lnTo>
                  <a:pt x="38" y="0"/>
                </a:lnTo>
                <a:lnTo>
                  <a:pt x="0" y="36"/>
                </a:lnTo>
                <a:lnTo>
                  <a:pt x="12" y="40"/>
                </a:lnTo>
                <a:lnTo>
                  <a:pt x="42" y="13"/>
                </a:lnTo>
                <a:lnTo>
                  <a:pt x="33" y="13"/>
                </a:lnTo>
                <a:lnTo>
                  <a:pt x="61" y="40"/>
                </a:lnTo>
                <a:lnTo>
                  <a:pt x="61" y="32"/>
                </a:lnTo>
                <a:lnTo>
                  <a:pt x="33" y="59"/>
                </a:lnTo>
                <a:lnTo>
                  <a:pt x="42" y="59"/>
                </a:lnTo>
                <a:lnTo>
                  <a:pt x="12" y="32"/>
                </a:lnTo>
                <a:lnTo>
                  <a:pt x="12" y="40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40" name="Rectangle 172"/>
          <p:cNvSpPr>
            <a:spLocks noChangeArrowheads="1"/>
          </p:cNvSpPr>
          <p:nvPr/>
        </p:nvSpPr>
        <p:spPr bwMode="auto">
          <a:xfrm>
            <a:off x="5732463" y="1169988"/>
            <a:ext cx="1136650" cy="18240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41" name="Freeform 173"/>
          <p:cNvSpPr>
            <a:spLocks/>
          </p:cNvSpPr>
          <p:nvPr/>
        </p:nvSpPr>
        <p:spPr bwMode="auto">
          <a:xfrm>
            <a:off x="5722938" y="1160463"/>
            <a:ext cx="1152525" cy="1839912"/>
          </a:xfrm>
          <a:custGeom>
            <a:avLst/>
            <a:gdLst>
              <a:gd name="T0" fmla="*/ 0 w 726"/>
              <a:gd name="T1" fmla="*/ 0 h 1159"/>
              <a:gd name="T2" fmla="*/ 0 w 726"/>
              <a:gd name="T3" fmla="*/ 2147483647 h 1159"/>
              <a:gd name="T4" fmla="*/ 2147483647 w 726"/>
              <a:gd name="T5" fmla="*/ 2147483647 h 1159"/>
              <a:gd name="T6" fmla="*/ 2147483647 w 726"/>
              <a:gd name="T7" fmla="*/ 0 h 1159"/>
              <a:gd name="T8" fmla="*/ 0 w 726"/>
              <a:gd name="T9" fmla="*/ 0 h 1159"/>
              <a:gd name="T10" fmla="*/ 2147483647 w 726"/>
              <a:gd name="T11" fmla="*/ 2147483647 h 1159"/>
              <a:gd name="T12" fmla="*/ 2147483647 w 726"/>
              <a:gd name="T13" fmla="*/ 2147483647 h 1159"/>
              <a:gd name="T14" fmla="*/ 2147483647 w 726"/>
              <a:gd name="T15" fmla="*/ 2147483647 h 1159"/>
              <a:gd name="T16" fmla="*/ 2147483647 w 726"/>
              <a:gd name="T17" fmla="*/ 2147483647 h 1159"/>
              <a:gd name="T18" fmla="*/ 2147483647 w 726"/>
              <a:gd name="T19" fmla="*/ 2147483647 h 1159"/>
              <a:gd name="T20" fmla="*/ 2147483647 w 726"/>
              <a:gd name="T21" fmla="*/ 2147483647 h 1159"/>
              <a:gd name="T22" fmla="*/ 2147483647 w 726"/>
              <a:gd name="T23" fmla="*/ 2147483647 h 1159"/>
              <a:gd name="T24" fmla="*/ 2147483647 w 726"/>
              <a:gd name="T25" fmla="*/ 2147483647 h 1159"/>
              <a:gd name="T26" fmla="*/ 2147483647 w 726"/>
              <a:gd name="T27" fmla="*/ 2147483647 h 1159"/>
              <a:gd name="T28" fmla="*/ 0 w 726"/>
              <a:gd name="T29" fmla="*/ 0 h 115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26"/>
              <a:gd name="T46" fmla="*/ 0 h 1159"/>
              <a:gd name="T47" fmla="*/ 726 w 726"/>
              <a:gd name="T48" fmla="*/ 1159 h 115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26" h="1159">
                <a:moveTo>
                  <a:pt x="0" y="0"/>
                </a:moveTo>
                <a:lnTo>
                  <a:pt x="0" y="1159"/>
                </a:lnTo>
                <a:lnTo>
                  <a:pt x="726" y="1159"/>
                </a:lnTo>
                <a:lnTo>
                  <a:pt x="726" y="0"/>
                </a:lnTo>
                <a:lnTo>
                  <a:pt x="0" y="0"/>
                </a:lnTo>
                <a:lnTo>
                  <a:pt x="6" y="12"/>
                </a:lnTo>
                <a:lnTo>
                  <a:pt x="720" y="12"/>
                </a:lnTo>
                <a:lnTo>
                  <a:pt x="713" y="6"/>
                </a:lnTo>
                <a:lnTo>
                  <a:pt x="713" y="1153"/>
                </a:lnTo>
                <a:lnTo>
                  <a:pt x="720" y="1146"/>
                </a:lnTo>
                <a:lnTo>
                  <a:pt x="6" y="1146"/>
                </a:lnTo>
                <a:lnTo>
                  <a:pt x="12" y="1153"/>
                </a:lnTo>
                <a:lnTo>
                  <a:pt x="12" y="6"/>
                </a:lnTo>
                <a:lnTo>
                  <a:pt x="6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42" name="Rectangle 174"/>
          <p:cNvSpPr>
            <a:spLocks noChangeArrowheads="1"/>
          </p:cNvSpPr>
          <p:nvPr/>
        </p:nvSpPr>
        <p:spPr bwMode="auto">
          <a:xfrm>
            <a:off x="6970713" y="1066800"/>
            <a:ext cx="1982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Multi-Technique</a:t>
            </a:r>
          </a:p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Surface Analysis</a:t>
            </a:r>
            <a:endParaRPr lang="en-US" sz="2000"/>
          </a:p>
        </p:txBody>
      </p:sp>
      <p:sp>
        <p:nvSpPr>
          <p:cNvPr id="7343" name="Rectangle 175"/>
          <p:cNvSpPr>
            <a:spLocks noChangeArrowheads="1"/>
          </p:cNvSpPr>
          <p:nvPr/>
        </p:nvSpPr>
        <p:spPr bwMode="auto">
          <a:xfrm>
            <a:off x="7334250" y="1800225"/>
            <a:ext cx="10937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Chamber</a:t>
            </a:r>
            <a:endParaRPr lang="en-US" sz="2000"/>
          </a:p>
        </p:txBody>
      </p:sp>
      <p:sp>
        <p:nvSpPr>
          <p:cNvPr id="7344" name="Rectangle 176"/>
          <p:cNvSpPr>
            <a:spLocks noChangeArrowheads="1"/>
          </p:cNvSpPr>
          <p:nvPr/>
        </p:nvSpPr>
        <p:spPr bwMode="auto">
          <a:xfrm>
            <a:off x="6975475" y="2132013"/>
            <a:ext cx="17668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(XPS, AES, ...)</a:t>
            </a:r>
            <a:endParaRPr lang="en-US" sz="2000"/>
          </a:p>
        </p:txBody>
      </p:sp>
      <p:sp>
        <p:nvSpPr>
          <p:cNvPr id="7345" name="Rectangle 177"/>
          <p:cNvSpPr>
            <a:spLocks noChangeArrowheads="1"/>
          </p:cNvSpPr>
          <p:nvPr/>
        </p:nvSpPr>
        <p:spPr bwMode="auto">
          <a:xfrm>
            <a:off x="4143375" y="5135563"/>
            <a:ext cx="15446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Evaporator</a:t>
            </a:r>
            <a:endParaRPr lang="en-US" sz="2400"/>
          </a:p>
        </p:txBody>
      </p:sp>
      <p:sp>
        <p:nvSpPr>
          <p:cNvPr id="7346" name="Rectangle 178"/>
          <p:cNvSpPr>
            <a:spLocks noChangeArrowheads="1"/>
          </p:cNvSpPr>
          <p:nvPr/>
        </p:nvSpPr>
        <p:spPr bwMode="auto">
          <a:xfrm>
            <a:off x="1066800" y="5867400"/>
            <a:ext cx="3810000" cy="5969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900" b="1">
                <a:solidFill>
                  <a:srgbClr val="000000"/>
                </a:solidFill>
                <a:latin typeface="Arial" charset="0"/>
              </a:rPr>
              <a:t> Capacitively Coupled Plasma </a:t>
            </a:r>
          </a:p>
          <a:p>
            <a:pPr algn="ctr"/>
            <a:r>
              <a:rPr lang="en-US" sz="1900" b="1">
                <a:solidFill>
                  <a:srgbClr val="000000"/>
                </a:solidFill>
                <a:latin typeface="Arial" charset="0"/>
              </a:rPr>
              <a:t> (CCP) Reactor</a:t>
            </a:r>
            <a:endParaRPr lang="en-US" sz="1800" b="1"/>
          </a:p>
        </p:txBody>
      </p:sp>
      <p:sp>
        <p:nvSpPr>
          <p:cNvPr id="7347" name="Rectangle 179"/>
          <p:cNvSpPr>
            <a:spLocks noChangeArrowheads="1"/>
          </p:cNvSpPr>
          <p:nvPr/>
        </p:nvSpPr>
        <p:spPr bwMode="auto">
          <a:xfrm>
            <a:off x="596900" y="3651250"/>
            <a:ext cx="77152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Load</a:t>
            </a:r>
            <a:endParaRPr lang="en-US" sz="2400"/>
          </a:p>
        </p:txBody>
      </p:sp>
      <p:sp>
        <p:nvSpPr>
          <p:cNvPr id="7348" name="Rectangle 180"/>
          <p:cNvSpPr>
            <a:spLocks noChangeArrowheads="1"/>
          </p:cNvSpPr>
          <p:nvPr/>
        </p:nvSpPr>
        <p:spPr bwMode="auto">
          <a:xfrm>
            <a:off x="533400" y="3979863"/>
            <a:ext cx="90487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Lock I</a:t>
            </a:r>
            <a:endParaRPr lang="en-US" sz="2400"/>
          </a:p>
        </p:txBody>
      </p:sp>
      <p:sp>
        <p:nvSpPr>
          <p:cNvPr id="7349" name="Rectangle 181"/>
          <p:cNvSpPr>
            <a:spLocks noChangeArrowheads="1"/>
          </p:cNvSpPr>
          <p:nvPr/>
        </p:nvSpPr>
        <p:spPr bwMode="auto">
          <a:xfrm>
            <a:off x="533400" y="990600"/>
            <a:ext cx="3733800" cy="685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9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b="1" dirty="0">
                <a:solidFill>
                  <a:srgbClr val="000000"/>
                </a:solidFill>
                <a:latin typeface="Arial" charset="0"/>
              </a:rPr>
              <a:t>Inductively Coupled Plasma</a:t>
            </a:r>
          </a:p>
          <a:p>
            <a:pPr algn="ctr"/>
            <a:r>
              <a:rPr lang="en-US" sz="1900" b="1" dirty="0" smtClean="0">
                <a:solidFill>
                  <a:srgbClr val="000000"/>
                </a:solidFill>
                <a:latin typeface="Arial" charset="0"/>
              </a:rPr>
              <a:t>Atomic Layer Etching</a:t>
            </a:r>
            <a:endParaRPr lang="en-US" sz="19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350" name="Rectangle 182"/>
          <p:cNvSpPr>
            <a:spLocks noChangeArrowheads="1"/>
          </p:cNvSpPr>
          <p:nvPr/>
        </p:nvSpPr>
        <p:spPr bwMode="auto">
          <a:xfrm>
            <a:off x="4870450" y="2960688"/>
            <a:ext cx="7715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Load</a:t>
            </a:r>
            <a:endParaRPr lang="en-US" sz="2400"/>
          </a:p>
        </p:txBody>
      </p:sp>
      <p:sp>
        <p:nvSpPr>
          <p:cNvPr id="7351" name="Rectangle 183"/>
          <p:cNvSpPr>
            <a:spLocks noChangeArrowheads="1"/>
          </p:cNvSpPr>
          <p:nvPr/>
        </p:nvSpPr>
        <p:spPr bwMode="auto">
          <a:xfrm>
            <a:off x="4767263" y="3289300"/>
            <a:ext cx="985837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Lock II</a:t>
            </a:r>
            <a:endParaRPr lang="en-US" sz="2400"/>
          </a:p>
        </p:txBody>
      </p:sp>
      <p:sp>
        <p:nvSpPr>
          <p:cNvPr id="7352" name="Rectangle 184"/>
          <p:cNvSpPr>
            <a:spLocks noChangeArrowheads="1"/>
          </p:cNvSpPr>
          <p:nvPr/>
        </p:nvSpPr>
        <p:spPr bwMode="auto">
          <a:xfrm>
            <a:off x="7620000" y="4343400"/>
            <a:ext cx="12954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900" b="1" dirty="0" smtClean="0">
                <a:solidFill>
                  <a:srgbClr val="000000"/>
                </a:solidFill>
                <a:latin typeface="Arial" charset="0"/>
              </a:rPr>
              <a:t>Inductively </a:t>
            </a:r>
            <a:endParaRPr lang="en-US" sz="1900" b="1" dirty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sz="1900" b="1" dirty="0">
                <a:solidFill>
                  <a:srgbClr val="000000"/>
                </a:solidFill>
                <a:latin typeface="Arial" charset="0"/>
              </a:rPr>
              <a:t>Coupled </a:t>
            </a:r>
          </a:p>
          <a:p>
            <a:pPr algn="ctr"/>
            <a:r>
              <a:rPr lang="en-US" sz="1900" b="1" dirty="0">
                <a:solidFill>
                  <a:srgbClr val="000000"/>
                </a:solidFill>
                <a:latin typeface="Arial" charset="0"/>
              </a:rPr>
              <a:t>Plasma</a:t>
            </a:r>
          </a:p>
          <a:p>
            <a:pPr algn="ctr"/>
            <a:r>
              <a:rPr lang="en-US" sz="1900" b="1" dirty="0">
                <a:solidFill>
                  <a:srgbClr val="000000"/>
                </a:solidFill>
                <a:latin typeface="Arial" charset="0"/>
              </a:rPr>
              <a:t>Reactor </a:t>
            </a:r>
          </a:p>
          <a:p>
            <a:pPr algn="ctr"/>
            <a:endParaRPr lang="en-US" sz="17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353" name="Line 185"/>
          <p:cNvSpPr>
            <a:spLocks noChangeShapeType="1"/>
          </p:cNvSpPr>
          <p:nvPr/>
        </p:nvSpPr>
        <p:spPr bwMode="auto">
          <a:xfrm flipH="1" flipV="1">
            <a:off x="2590800" y="55626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54" name="Text Box 186"/>
          <p:cNvSpPr txBox="1">
            <a:spLocks noChangeArrowheads="1"/>
          </p:cNvSpPr>
          <p:nvPr/>
        </p:nvSpPr>
        <p:spPr bwMode="auto">
          <a:xfrm>
            <a:off x="4076700" y="5105400"/>
            <a:ext cx="1517650" cy="37782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/>
              <a:t> Evaporator </a:t>
            </a:r>
          </a:p>
        </p:txBody>
      </p:sp>
      <p:sp>
        <p:nvSpPr>
          <p:cNvPr id="7355" name="Rectangle 187"/>
          <p:cNvSpPr>
            <a:spLocks noChangeArrowheads="1"/>
          </p:cNvSpPr>
          <p:nvPr/>
        </p:nvSpPr>
        <p:spPr bwMode="auto">
          <a:xfrm>
            <a:off x="2667000" y="2209800"/>
            <a:ext cx="2971800" cy="704850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500" b="1">
                <a:solidFill>
                  <a:srgbClr val="FF0000"/>
                </a:solidFill>
                <a:latin typeface="Arial" charset="0"/>
              </a:rPr>
              <a:t>Numerous Plasma and Surface</a:t>
            </a:r>
          </a:p>
          <a:p>
            <a:pPr algn="ctr"/>
            <a:r>
              <a:rPr lang="en-US" sz="1500" b="1">
                <a:solidFill>
                  <a:srgbClr val="FF0000"/>
                </a:solidFill>
                <a:latin typeface="Arial" charset="0"/>
              </a:rPr>
              <a:t>Diagnostic Techniques Shared Between All Systems</a:t>
            </a:r>
            <a:endParaRPr lang="en-US" sz="1400" b="1">
              <a:solidFill>
                <a:srgbClr val="FF0000"/>
              </a:solidFill>
            </a:endParaRPr>
          </a:p>
        </p:txBody>
      </p:sp>
      <p:pic>
        <p:nvPicPr>
          <p:cNvPr id="7356" name="Picture 188" descr="IMG_297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1200" y="1447800"/>
            <a:ext cx="10287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57" name="Picture 189" descr="IMG_297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18288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58" name="Line 190"/>
          <p:cNvSpPr>
            <a:spLocks noChangeShapeType="1"/>
          </p:cNvSpPr>
          <p:nvPr/>
        </p:nvSpPr>
        <p:spPr bwMode="auto">
          <a:xfrm>
            <a:off x="1371600" y="3429000"/>
            <a:ext cx="762000" cy="304800"/>
          </a:xfrm>
          <a:prstGeom prst="line">
            <a:avLst/>
          </a:prstGeom>
          <a:noFill/>
          <a:ln w="12700">
            <a:solidFill>
              <a:srgbClr val="0066FF"/>
            </a:solidFill>
            <a:round/>
            <a:headEnd/>
            <a:tailEnd type="triangle" w="med" len="med"/>
          </a:ln>
        </p:spPr>
        <p:txBody>
          <a:bodyPr lIns="90488" tIns="44450" rIns="90488" bIns="44450" anchor="ctr"/>
          <a:lstStyle/>
          <a:p>
            <a:endParaRPr lang="en-US"/>
          </a:p>
        </p:txBody>
      </p:sp>
      <p:sp>
        <p:nvSpPr>
          <p:cNvPr id="191" name="Rectangle 184"/>
          <p:cNvSpPr>
            <a:spLocks noChangeArrowheads="1"/>
          </p:cNvSpPr>
          <p:nvPr/>
        </p:nvSpPr>
        <p:spPr bwMode="auto">
          <a:xfrm>
            <a:off x="7620000" y="3124200"/>
            <a:ext cx="12954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900" b="1" dirty="0" smtClean="0">
                <a:solidFill>
                  <a:srgbClr val="000000"/>
                </a:solidFill>
                <a:latin typeface="Arial" charset="0"/>
              </a:rPr>
              <a:t>APPJ</a:t>
            </a:r>
            <a:endParaRPr lang="en-US" sz="17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Enzyme-linked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Immunosorbent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Assay (ELISA)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590550" y="5200650"/>
            <a:ext cx="8024813" cy="1222375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Arial" charset="0"/>
                <a:cs typeface="Arial" charset="0"/>
              </a:rPr>
              <a:t>Optical density directly relates to presence of antigen</a:t>
            </a: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179388" y="867881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1120775"/>
            <a:ext cx="6661150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85800" y="228600"/>
            <a:ext cx="7826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dirty="0" smtClean="0">
                <a:solidFill>
                  <a:srgbClr val="0000FF"/>
                </a:solidFill>
              </a:rPr>
              <a:t>Electrical Characterization Of APPJ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127125" y="4608513"/>
            <a:ext cx="451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/>
          </a:p>
        </p:txBody>
      </p:sp>
      <p:sp>
        <p:nvSpPr>
          <p:cNvPr id="7177" name="Rectangle 2"/>
          <p:cNvSpPr>
            <a:spLocks noChangeArrowheads="1"/>
          </p:cNvSpPr>
          <p:nvPr/>
        </p:nvSpPr>
        <p:spPr bwMode="auto">
          <a:xfrm>
            <a:off x="0" y="4149566"/>
            <a:ext cx="9043988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kumimoji="1" lang="en-US" b="1" dirty="0" smtClean="0">
                <a:ea typeface="Gulim" pitchFamily="34" charset="-127"/>
              </a:rPr>
              <a:t>Current vs applied voltage plots for various gas chemistries show multiple discrete current spikes per half cycle and differences between positive and negative applied voltage</a:t>
            </a:r>
          </a:p>
          <a:p>
            <a:pPr marL="285750" indent="-285750" algn="l"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kumimoji="1" lang="en-US" b="1" dirty="0" smtClean="0">
                <a:ea typeface="Gulim" pitchFamily="34" charset="-127"/>
              </a:rPr>
              <a:t>O</a:t>
            </a:r>
            <a:r>
              <a:rPr kumimoji="1" lang="en-US" b="1" baseline="-25000" dirty="0" smtClean="0">
                <a:ea typeface="Gulim" pitchFamily="34" charset="-127"/>
              </a:rPr>
              <a:t>2</a:t>
            </a:r>
            <a:r>
              <a:rPr kumimoji="1" lang="en-US" b="1" dirty="0" smtClean="0">
                <a:ea typeface="Gulim" pitchFamily="34" charset="-127"/>
              </a:rPr>
              <a:t> addition to Ar in particular shows numerous, inconsistent current spikes</a:t>
            </a:r>
          </a:p>
          <a:p>
            <a:pPr marL="285750" indent="-285750" algn="l"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kumimoji="1" lang="en-US" b="1" dirty="0" smtClean="0">
                <a:ea typeface="Gulim" pitchFamily="34" charset="-127"/>
              </a:rPr>
              <a:t>The Lissajous method shows that molecular gas addition to Ar and higher applied voltages increase the power dissipated between the electrodes</a:t>
            </a:r>
          </a:p>
        </p:txBody>
      </p:sp>
      <p:pic>
        <p:nvPicPr>
          <p:cNvPr id="15" name="Picture 2" descr="C:\Users\Andrew\Documents\Origin User Files\power vs applied voltage.tif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62382" y="1095375"/>
            <a:ext cx="3173062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ndrew\Documents\Origin User Files\PUBLICATION 7 kV gas chem comparison.t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6565"/>
            <a:ext cx="2951381" cy="295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C:\Users\Andrew\Documents\Origin User Files\PUBLICATION 7 kV gas chem comparison #2.t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969" y="1095770"/>
            <a:ext cx="2970212" cy="297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ndrew\Documents\Origin User Files\example lissajous figure v2.ti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223" y="2324100"/>
            <a:ext cx="860381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23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System for</a:t>
            </a:r>
            <a:br>
              <a:rPr lang="en-US" dirty="0" smtClean="0"/>
            </a:br>
            <a:r>
              <a:rPr lang="en-US" dirty="0" smtClean="0"/>
              <a:t> Plasma Processing of Materials</a:t>
            </a:r>
          </a:p>
        </p:txBody>
      </p:sp>
      <p:pic>
        <p:nvPicPr>
          <p:cNvPr id="345090" name="Picture 2" descr="C:\group\photos\2014-10-01 13.24.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762000" y="1828800"/>
            <a:ext cx="14115956" cy="304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  <a:cs typeface="Arial" charset="0"/>
              </a:rPr>
              <a:t>Plasma And Materials Characterization</a:t>
            </a:r>
          </a:p>
        </p:txBody>
      </p:sp>
      <p:sp>
        <p:nvSpPr>
          <p:cNvPr id="16390" name="Content Placeholder 1"/>
          <p:cNvSpPr txBox="1">
            <a:spLocks/>
          </p:cNvSpPr>
          <p:nvPr/>
        </p:nvSpPr>
        <p:spPr bwMode="auto">
          <a:xfrm>
            <a:off x="4953000" y="1524000"/>
            <a:ext cx="4114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SzPct val="80000"/>
            </a:pPr>
            <a:r>
              <a:rPr lang="en-US" sz="1600" b="1" u="sng" dirty="0">
                <a:latin typeface="+mj-lt"/>
              </a:rPr>
              <a:t>Plasma characterization:</a:t>
            </a:r>
          </a:p>
          <a:p>
            <a:pPr marL="342900" indent="-342900" algn="l">
              <a:spcBef>
                <a:spcPct val="20000"/>
              </a:spcBef>
              <a:buSzPct val="80000"/>
              <a:buFont typeface="Arial" charset="0"/>
              <a:buChar char="•"/>
            </a:pPr>
            <a:r>
              <a:rPr lang="en-US" sz="1600" b="1" dirty="0">
                <a:solidFill>
                  <a:srgbClr val="000099"/>
                </a:solidFill>
                <a:latin typeface="+mj-lt"/>
              </a:rPr>
              <a:t>Langmuir probe measurements: electron energy distribution functions, electron temperature, plasma density </a:t>
            </a:r>
          </a:p>
          <a:p>
            <a:pPr marL="342900" indent="-342900" algn="l">
              <a:spcBef>
                <a:spcPct val="20000"/>
              </a:spcBef>
              <a:buSzPct val="80000"/>
              <a:buFont typeface="Arial" charset="0"/>
              <a:buChar char="•"/>
            </a:pPr>
            <a:r>
              <a:rPr lang="en-US" sz="1600" b="1" dirty="0">
                <a:solidFill>
                  <a:srgbClr val="000099"/>
                </a:solidFill>
                <a:latin typeface="+mj-lt"/>
              </a:rPr>
              <a:t>Ion </a:t>
            </a:r>
            <a:r>
              <a:rPr lang="en-US" sz="1600" b="1" dirty="0" smtClean="0">
                <a:solidFill>
                  <a:srgbClr val="000099"/>
                </a:solidFill>
                <a:latin typeface="+mj-lt"/>
              </a:rPr>
              <a:t>energy/composition measurements: ion mass, ion energy distribution functions</a:t>
            </a:r>
            <a:endParaRPr lang="en-US" sz="1600" b="1" dirty="0">
              <a:solidFill>
                <a:srgbClr val="000099"/>
              </a:solidFill>
              <a:latin typeface="+mj-lt"/>
            </a:endParaRPr>
          </a:p>
          <a:p>
            <a:pPr marL="342900" indent="-342900" algn="l">
              <a:spcBef>
                <a:spcPct val="20000"/>
              </a:spcBef>
              <a:buSzPct val="80000"/>
              <a:buFont typeface="Arial" charset="0"/>
              <a:buChar char="•"/>
            </a:pPr>
            <a:r>
              <a:rPr lang="en-US" sz="1600" b="1" dirty="0">
                <a:solidFill>
                  <a:srgbClr val="000099"/>
                </a:solidFill>
                <a:latin typeface="+mj-lt"/>
              </a:rPr>
              <a:t>Optical emission </a:t>
            </a:r>
            <a:r>
              <a:rPr lang="en-US" sz="1600" b="1" dirty="0" smtClean="0">
                <a:solidFill>
                  <a:srgbClr val="000099"/>
                </a:solidFill>
                <a:latin typeface="+mj-lt"/>
              </a:rPr>
              <a:t>spectroscopy</a:t>
            </a:r>
            <a:endParaRPr lang="en-US" sz="1600" b="1" dirty="0">
              <a:solidFill>
                <a:srgbClr val="000099"/>
              </a:solidFill>
              <a:latin typeface="+mj-lt"/>
            </a:endParaRPr>
          </a:p>
          <a:p>
            <a:pPr marL="342900" indent="-342900" algn="l">
              <a:spcBef>
                <a:spcPct val="20000"/>
              </a:spcBef>
              <a:buSzPct val="80000"/>
            </a:pPr>
            <a:r>
              <a:rPr lang="en-US" sz="1600" b="1" u="sng" dirty="0">
                <a:latin typeface="+mj-lt"/>
              </a:rPr>
              <a:t>Materials characterization:</a:t>
            </a:r>
          </a:p>
          <a:p>
            <a:pPr marL="342900" indent="-342900" algn="l">
              <a:spcBef>
                <a:spcPct val="20000"/>
              </a:spcBef>
              <a:buSzPct val="80000"/>
              <a:buFont typeface="Arial" charset="0"/>
              <a:buChar char="•"/>
            </a:pPr>
            <a:r>
              <a:rPr lang="en-US" sz="1600" b="1" dirty="0">
                <a:solidFill>
                  <a:srgbClr val="000099"/>
                </a:solidFill>
                <a:latin typeface="+mj-lt"/>
              </a:rPr>
              <a:t>Ellipsometry: </a:t>
            </a:r>
            <a:r>
              <a:rPr lang="en-US" sz="1600" b="1" dirty="0" smtClean="0">
                <a:solidFill>
                  <a:srgbClr val="000099"/>
                </a:solidFill>
                <a:latin typeface="+mj-lt"/>
              </a:rPr>
              <a:t>surface modification and </a:t>
            </a:r>
            <a:r>
              <a:rPr lang="en-US" sz="1600" b="1" dirty="0">
                <a:solidFill>
                  <a:srgbClr val="000099"/>
                </a:solidFill>
                <a:latin typeface="+mj-lt"/>
              </a:rPr>
              <a:t>optical properties</a:t>
            </a:r>
          </a:p>
          <a:p>
            <a:pPr marL="342900" indent="-342900" algn="l">
              <a:spcBef>
                <a:spcPct val="20000"/>
              </a:spcBef>
              <a:buSzPct val="80000"/>
              <a:buFont typeface="Arial" charset="0"/>
              <a:buChar char="•"/>
            </a:pPr>
            <a:r>
              <a:rPr lang="en-US" sz="1600" b="1" dirty="0">
                <a:solidFill>
                  <a:srgbClr val="000099"/>
                </a:solidFill>
                <a:latin typeface="+mj-lt"/>
              </a:rPr>
              <a:t>XPS: surface composition and </a:t>
            </a:r>
            <a:r>
              <a:rPr lang="en-US" sz="1600" b="1" dirty="0" smtClean="0">
                <a:solidFill>
                  <a:srgbClr val="000099"/>
                </a:solidFill>
                <a:latin typeface="+mj-lt"/>
              </a:rPr>
              <a:t>bonding</a:t>
            </a:r>
          </a:p>
          <a:p>
            <a:pPr marL="342900" indent="-342900" algn="l">
              <a:spcBef>
                <a:spcPct val="20000"/>
              </a:spcBef>
              <a:buSzPct val="80000"/>
              <a:buFont typeface="Arial" charset="0"/>
              <a:buChar char="•"/>
            </a:pPr>
            <a:r>
              <a:rPr lang="en-US" sz="1600" b="1" dirty="0" smtClean="0">
                <a:solidFill>
                  <a:srgbClr val="000099"/>
                </a:solidFill>
                <a:latin typeface="+mj-lt"/>
              </a:rPr>
              <a:t>AFM: surface morphology and roughness</a:t>
            </a:r>
            <a:endParaRPr lang="en-US" sz="1600" b="1" dirty="0">
              <a:solidFill>
                <a:srgbClr val="000099"/>
              </a:solidFill>
              <a:latin typeface="+mj-lt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304800" y="1295400"/>
            <a:ext cx="4654550" cy="5133975"/>
            <a:chOff x="4398963" y="971550"/>
            <a:chExt cx="4806950" cy="5257800"/>
          </a:xfrm>
        </p:grpSpPr>
        <p:grpSp>
          <p:nvGrpSpPr>
            <p:cNvPr id="3" name="Group 1"/>
            <p:cNvGrpSpPr>
              <a:grpSpLocks/>
            </p:cNvGrpSpPr>
            <p:nvPr/>
          </p:nvGrpSpPr>
          <p:grpSpPr bwMode="auto">
            <a:xfrm>
              <a:off x="4398963" y="971550"/>
              <a:ext cx="4806950" cy="5257800"/>
              <a:chOff x="4321085" y="2295167"/>
              <a:chExt cx="4806913" cy="5257800"/>
            </a:xfrm>
          </p:grpSpPr>
          <p:pic>
            <p:nvPicPr>
              <p:cNvPr id="17" name="Picture 39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5295773" y="2295167"/>
                <a:ext cx="3832225" cy="5133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6" descr="C:\Documents and Settings\rlbruce\Desktop\New Folder (2)\P5080012.JP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4321085" y="5800367"/>
                <a:ext cx="1685925" cy="1752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AutoShape 41"/>
              <p:cNvSpPr>
                <a:spLocks noChangeArrowheads="1"/>
              </p:cNvSpPr>
              <p:nvPr/>
            </p:nvSpPr>
            <p:spPr bwMode="auto">
              <a:xfrm rot="9717277">
                <a:off x="4950220" y="6089996"/>
                <a:ext cx="1905000" cy="220663"/>
              </a:xfrm>
              <a:prstGeom prst="leftArrow">
                <a:avLst>
                  <a:gd name="adj1" fmla="val 50000"/>
                  <a:gd name="adj2" fmla="val 215827"/>
                </a:avLst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15" name="AutoShape 41"/>
            <p:cNvSpPr>
              <a:spLocks noChangeArrowheads="1"/>
            </p:cNvSpPr>
            <p:nvPr/>
          </p:nvSpPr>
          <p:spPr bwMode="auto">
            <a:xfrm rot="-8854536">
              <a:off x="5219700" y="3633788"/>
              <a:ext cx="1905000" cy="220662"/>
            </a:xfrm>
            <a:prstGeom prst="leftArrow">
              <a:avLst>
                <a:gd name="adj1" fmla="val 50000"/>
                <a:gd name="adj2" fmla="val 215828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" name="TextBox 4"/>
            <p:cNvSpPr txBox="1">
              <a:spLocks noChangeArrowheads="1"/>
            </p:cNvSpPr>
            <p:nvPr/>
          </p:nvSpPr>
          <p:spPr bwMode="auto">
            <a:xfrm>
              <a:off x="4708525" y="2908300"/>
              <a:ext cx="1039979" cy="4728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3333CC"/>
                  </a:solidFill>
                  <a:latin typeface="+mj-lt"/>
                </a:rPr>
                <a:t>HIDEN EQP</a:t>
              </a:r>
            </a:p>
            <a:p>
              <a:r>
                <a:rPr lang="en-US" sz="1200" b="1" dirty="0">
                  <a:solidFill>
                    <a:srgbClr val="3333CC"/>
                  </a:solidFill>
                  <a:latin typeface="+mj-lt"/>
                </a:rPr>
                <a:t>Ion sampling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C:\Dominik\SRC\Bubbling\SEM\SRC_PICS\SRC444B-38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0" y="990600"/>
            <a:ext cx="7823200" cy="5867400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68363"/>
          </a:xfrm>
        </p:spPr>
        <p:txBody>
          <a:bodyPr/>
          <a:lstStyle/>
          <a:p>
            <a:pPr eaLnBrk="1" hangingPunct="1"/>
            <a:r>
              <a:rPr lang="en-US" dirty="0" smtClean="0"/>
              <a:t>Formation of ~ 1nm Thick Carbon Films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Challenge of  Plasma-Polymer Interactions For Nanoscale Patterning Of Materials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0"/>
            <a:ext cx="8839200" cy="593725"/>
          </a:xfrm>
          <a:noFill/>
        </p:spPr>
        <p:txBody>
          <a:bodyPr lIns="90487" tIns="44450" rIns="90487" bIns="44450"/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30 nm wide line is defined by 6-10 polymer molecules (~ 3-5 nm diameter)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Current resists do not satisfy LER requirement for 22 nm lines and beyond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1066800"/>
            <a:ext cx="8324850" cy="4924425"/>
            <a:chOff x="336" y="672"/>
            <a:chExt cx="5244" cy="3102"/>
          </a:xfrm>
        </p:grpSpPr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3360" y="3024"/>
              <a:ext cx="768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318" name="Picture 6"/>
            <p:cNvPicPr>
              <a:picLocks noChangeAspect="1" noChangeArrowheads="1"/>
            </p:cNvPicPr>
            <p:nvPr/>
          </p:nvPicPr>
          <p:blipFill>
            <a:blip r:embed="rId3" cstate="screen"/>
            <a:srcRect r="6494"/>
            <a:stretch>
              <a:fillRect/>
            </a:stretch>
          </p:blipFill>
          <p:spPr bwMode="auto">
            <a:xfrm>
              <a:off x="816" y="672"/>
              <a:ext cx="3456" cy="31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3319" name="Rectangle 7"/>
            <p:cNvSpPr>
              <a:spLocks noChangeArrowheads="1"/>
            </p:cNvSpPr>
            <p:nvPr/>
          </p:nvSpPr>
          <p:spPr bwMode="auto">
            <a:xfrm>
              <a:off x="3120" y="1632"/>
              <a:ext cx="1248" cy="134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 flipV="1">
              <a:off x="3120" y="2112"/>
              <a:ext cx="24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 flipV="1">
              <a:off x="4320" y="2304"/>
              <a:ext cx="12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>
              <a:off x="4944" y="1680"/>
              <a:ext cx="0" cy="4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auto">
            <a:xfrm>
              <a:off x="336" y="864"/>
              <a:ext cx="832" cy="504"/>
            </a:xfrm>
            <a:custGeom>
              <a:avLst/>
              <a:gdLst>
                <a:gd name="T0" fmla="*/ 720 w 832"/>
                <a:gd name="T1" fmla="*/ 0 h 504"/>
                <a:gd name="T2" fmla="*/ 720 w 832"/>
                <a:gd name="T3" fmla="*/ 336 h 504"/>
                <a:gd name="T4" fmla="*/ 576 w 832"/>
                <a:gd name="T5" fmla="*/ 336 h 504"/>
                <a:gd name="T6" fmla="*/ 576 w 832"/>
                <a:gd name="T7" fmla="*/ 432 h 504"/>
                <a:gd name="T8" fmla="*/ 624 w 832"/>
                <a:gd name="T9" fmla="*/ 432 h 504"/>
                <a:gd name="T10" fmla="*/ 672 w 832"/>
                <a:gd name="T11" fmla="*/ 480 h 504"/>
                <a:gd name="T12" fmla="*/ 720 w 832"/>
                <a:gd name="T13" fmla="*/ 288 h 504"/>
                <a:gd name="T14" fmla="*/ 0 w 832"/>
                <a:gd name="T15" fmla="*/ 432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2"/>
                <a:gd name="T25" fmla="*/ 0 h 504"/>
                <a:gd name="T26" fmla="*/ 832 w 832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2" h="504">
                  <a:moveTo>
                    <a:pt x="720" y="0"/>
                  </a:moveTo>
                  <a:cubicBezTo>
                    <a:pt x="732" y="140"/>
                    <a:pt x="744" y="280"/>
                    <a:pt x="720" y="336"/>
                  </a:cubicBezTo>
                  <a:cubicBezTo>
                    <a:pt x="696" y="392"/>
                    <a:pt x="600" y="320"/>
                    <a:pt x="576" y="336"/>
                  </a:cubicBezTo>
                  <a:cubicBezTo>
                    <a:pt x="552" y="352"/>
                    <a:pt x="568" y="416"/>
                    <a:pt x="576" y="432"/>
                  </a:cubicBezTo>
                  <a:cubicBezTo>
                    <a:pt x="584" y="448"/>
                    <a:pt x="608" y="424"/>
                    <a:pt x="624" y="432"/>
                  </a:cubicBezTo>
                  <a:cubicBezTo>
                    <a:pt x="640" y="440"/>
                    <a:pt x="656" y="504"/>
                    <a:pt x="672" y="480"/>
                  </a:cubicBezTo>
                  <a:cubicBezTo>
                    <a:pt x="688" y="456"/>
                    <a:pt x="832" y="296"/>
                    <a:pt x="720" y="288"/>
                  </a:cubicBezTo>
                  <a:cubicBezTo>
                    <a:pt x="608" y="280"/>
                    <a:pt x="304" y="356"/>
                    <a:pt x="0" y="432"/>
                  </a:cubicBezTo>
                </a:path>
              </a:pathLst>
            </a:custGeom>
            <a:noFill/>
            <a:ln w="9525" cap="flat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3324" name="Picture 12" descr="photon_excitation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rot="4065059">
              <a:off x="2298" y="1824"/>
              <a:ext cx="43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5" name="Picture 13" descr="photon_excitation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5023102">
              <a:off x="1778" y="1535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6" name="Picture 14" descr="photon_excitation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rot="5658961">
              <a:off x="1053" y="2163"/>
              <a:ext cx="43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7" name="Text Box 15"/>
            <p:cNvSpPr txBox="1">
              <a:spLocks noChangeArrowheads="1"/>
            </p:cNvSpPr>
            <p:nvPr/>
          </p:nvSpPr>
          <p:spPr bwMode="auto">
            <a:xfrm>
              <a:off x="3168" y="2256"/>
              <a:ext cx="1008" cy="57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latin typeface="Times New Roman" pitchFamily="18" charset="0"/>
                </a:rPr>
                <a:t>Photon (UV)-Modified  Region</a:t>
              </a:r>
            </a:p>
          </p:txBody>
        </p:sp>
        <p:sp>
          <p:nvSpPr>
            <p:cNvPr id="13328" name="Text Box 16"/>
            <p:cNvSpPr txBox="1">
              <a:spLocks noChangeArrowheads="1"/>
            </p:cNvSpPr>
            <p:nvPr/>
          </p:nvSpPr>
          <p:spPr bwMode="auto">
            <a:xfrm>
              <a:off x="4320" y="1056"/>
              <a:ext cx="1152" cy="57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latin typeface="Times New Roman" pitchFamily="18" charset="0"/>
                </a:rPr>
                <a:t>Ion and Neutral-Modified </a:t>
              </a:r>
            </a:p>
            <a:p>
              <a:r>
                <a:rPr lang="en-US" sz="1800" b="1">
                  <a:latin typeface="Times New Roman" pitchFamily="18" charset="0"/>
                </a:rPr>
                <a:t>Region </a:t>
              </a:r>
            </a:p>
          </p:txBody>
        </p:sp>
        <p:sp>
          <p:nvSpPr>
            <p:cNvPr id="13329" name="Line 17"/>
            <p:cNvSpPr>
              <a:spLocks noChangeShapeType="1"/>
            </p:cNvSpPr>
            <p:nvPr/>
          </p:nvSpPr>
          <p:spPr bwMode="auto">
            <a:xfrm>
              <a:off x="3600" y="1680"/>
              <a:ext cx="0" cy="4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Rectangle 18"/>
            <p:cNvSpPr>
              <a:spLocks noChangeArrowheads="1"/>
            </p:cNvSpPr>
            <p:nvPr/>
          </p:nvSpPr>
          <p:spPr bwMode="auto">
            <a:xfrm>
              <a:off x="3360" y="2976"/>
              <a:ext cx="768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Line 19"/>
            <p:cNvSpPr>
              <a:spLocks noChangeShapeType="1"/>
            </p:cNvSpPr>
            <p:nvPr/>
          </p:nvSpPr>
          <p:spPr bwMode="auto">
            <a:xfrm flipV="1">
              <a:off x="4944" y="2304"/>
              <a:ext cx="0" cy="4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Line 20"/>
            <p:cNvSpPr>
              <a:spLocks noChangeShapeType="1"/>
            </p:cNvSpPr>
            <p:nvPr/>
          </p:nvSpPr>
          <p:spPr bwMode="auto">
            <a:xfrm flipV="1">
              <a:off x="3120" y="2928"/>
              <a:ext cx="1248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Line 21"/>
            <p:cNvSpPr>
              <a:spLocks noChangeShapeType="1"/>
            </p:cNvSpPr>
            <p:nvPr/>
          </p:nvSpPr>
          <p:spPr bwMode="auto">
            <a:xfrm flipV="1">
              <a:off x="3648" y="2928"/>
              <a:ext cx="0" cy="4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Line 22"/>
            <p:cNvSpPr>
              <a:spLocks noChangeShapeType="1"/>
            </p:cNvSpPr>
            <p:nvPr/>
          </p:nvSpPr>
          <p:spPr bwMode="auto">
            <a:xfrm>
              <a:off x="1056" y="1872"/>
              <a:ext cx="0" cy="2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Text Box 23"/>
            <p:cNvSpPr txBox="1">
              <a:spLocks noChangeArrowheads="1"/>
            </p:cNvSpPr>
            <p:nvPr/>
          </p:nvSpPr>
          <p:spPr bwMode="auto">
            <a:xfrm>
              <a:off x="960" y="1632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latin typeface="Times New Roman" pitchFamily="18" charset="0"/>
                </a:rPr>
                <a:t>e</a:t>
              </a:r>
              <a:r>
                <a:rPr lang="en-US" sz="2400" baseline="30000">
                  <a:latin typeface="Times New Roman" pitchFamily="18" charset="0"/>
                </a:rPr>
                <a:t>-</a:t>
              </a:r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1584" y="2208"/>
              <a:ext cx="209" cy="1217"/>
              <a:chOff x="1584" y="2208"/>
              <a:chExt cx="209" cy="1217"/>
            </a:xfrm>
          </p:grpSpPr>
          <p:sp>
            <p:nvSpPr>
              <p:cNvPr id="13420" name="Freeform 25"/>
              <p:cNvSpPr>
                <a:spLocks/>
              </p:cNvSpPr>
              <p:nvPr/>
            </p:nvSpPr>
            <p:spPr bwMode="auto">
              <a:xfrm>
                <a:off x="1612" y="3143"/>
                <a:ext cx="161" cy="161"/>
              </a:xfrm>
              <a:custGeom>
                <a:avLst/>
                <a:gdLst>
                  <a:gd name="T0" fmla="*/ 61 w 161"/>
                  <a:gd name="T1" fmla="*/ 34 h 161"/>
                  <a:gd name="T2" fmla="*/ 64 w 161"/>
                  <a:gd name="T3" fmla="*/ 63 h 161"/>
                  <a:gd name="T4" fmla="*/ 32 w 161"/>
                  <a:gd name="T5" fmla="*/ 70 h 161"/>
                  <a:gd name="T6" fmla="*/ 58 w 161"/>
                  <a:gd name="T7" fmla="*/ 105 h 161"/>
                  <a:gd name="T8" fmla="*/ 85 w 161"/>
                  <a:gd name="T9" fmla="*/ 141 h 161"/>
                  <a:gd name="T10" fmla="*/ 107 w 161"/>
                  <a:gd name="T11" fmla="*/ 130 h 161"/>
                  <a:gd name="T12" fmla="*/ 130 w 161"/>
                  <a:gd name="T13" fmla="*/ 121 h 161"/>
                  <a:gd name="T14" fmla="*/ 149 w 161"/>
                  <a:gd name="T15" fmla="*/ 102 h 161"/>
                  <a:gd name="T16" fmla="*/ 137 w 161"/>
                  <a:gd name="T17" fmla="*/ 34 h 161"/>
                  <a:gd name="T18" fmla="*/ 124 w 161"/>
                  <a:gd name="T19" fmla="*/ 93 h 161"/>
                  <a:gd name="T20" fmla="*/ 95 w 161"/>
                  <a:gd name="T21" fmla="*/ 114 h 161"/>
                  <a:gd name="T22" fmla="*/ 62 w 161"/>
                  <a:gd name="T23" fmla="*/ 91 h 161"/>
                  <a:gd name="T24" fmla="*/ 98 w 161"/>
                  <a:gd name="T25" fmla="*/ 64 h 161"/>
                  <a:gd name="T26" fmla="*/ 89 w 161"/>
                  <a:gd name="T27" fmla="*/ 34 h 161"/>
                  <a:gd name="T28" fmla="*/ 73 w 161"/>
                  <a:gd name="T29" fmla="*/ 42 h 161"/>
                  <a:gd name="T30" fmla="*/ 115 w 161"/>
                  <a:gd name="T31" fmla="*/ 82 h 161"/>
                  <a:gd name="T32" fmla="*/ 142 w 161"/>
                  <a:gd name="T33" fmla="*/ 100 h 161"/>
                  <a:gd name="T34" fmla="*/ 160 w 161"/>
                  <a:gd name="T35" fmla="*/ 153 h 161"/>
                  <a:gd name="T36" fmla="*/ 139 w 161"/>
                  <a:gd name="T37" fmla="*/ 147 h 161"/>
                  <a:gd name="T38" fmla="*/ 107 w 161"/>
                  <a:gd name="T39" fmla="*/ 120 h 161"/>
                  <a:gd name="T40" fmla="*/ 118 w 161"/>
                  <a:gd name="T41" fmla="*/ 55 h 161"/>
                  <a:gd name="T42" fmla="*/ 139 w 161"/>
                  <a:gd name="T43" fmla="*/ 21 h 161"/>
                  <a:gd name="T44" fmla="*/ 107 w 161"/>
                  <a:gd name="T45" fmla="*/ 16 h 161"/>
                  <a:gd name="T46" fmla="*/ 62 w 161"/>
                  <a:gd name="T47" fmla="*/ 7 h 161"/>
                  <a:gd name="T48" fmla="*/ 20 w 161"/>
                  <a:gd name="T49" fmla="*/ 28 h 161"/>
                  <a:gd name="T50" fmla="*/ 2 w 161"/>
                  <a:gd name="T51" fmla="*/ 81 h 161"/>
                  <a:gd name="T52" fmla="*/ 53 w 161"/>
                  <a:gd name="T53" fmla="*/ 96 h 161"/>
                  <a:gd name="T54" fmla="*/ 98 w 161"/>
                  <a:gd name="T55" fmla="*/ 79 h 161"/>
                  <a:gd name="T56" fmla="*/ 106 w 161"/>
                  <a:gd name="T57" fmla="*/ 87 h 161"/>
                  <a:gd name="T58" fmla="*/ 119 w 161"/>
                  <a:gd name="T59" fmla="*/ 69 h 161"/>
                  <a:gd name="T60" fmla="*/ 118 w 161"/>
                  <a:gd name="T61" fmla="*/ 31 h 161"/>
                  <a:gd name="T62" fmla="*/ 79 w 161"/>
                  <a:gd name="T63" fmla="*/ 106 h 161"/>
                  <a:gd name="T64" fmla="*/ 80 w 161"/>
                  <a:gd name="T65" fmla="*/ 114 h 161"/>
                  <a:gd name="T66" fmla="*/ 64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1" name="Freeform 26"/>
              <p:cNvSpPr>
                <a:spLocks/>
              </p:cNvSpPr>
              <p:nvPr/>
            </p:nvSpPr>
            <p:spPr bwMode="auto">
              <a:xfrm>
                <a:off x="1632" y="3024"/>
                <a:ext cx="161" cy="161"/>
              </a:xfrm>
              <a:custGeom>
                <a:avLst/>
                <a:gdLst>
                  <a:gd name="T0" fmla="*/ 61 w 161"/>
                  <a:gd name="T1" fmla="*/ 34 h 161"/>
                  <a:gd name="T2" fmla="*/ 64 w 161"/>
                  <a:gd name="T3" fmla="*/ 63 h 161"/>
                  <a:gd name="T4" fmla="*/ 32 w 161"/>
                  <a:gd name="T5" fmla="*/ 70 h 161"/>
                  <a:gd name="T6" fmla="*/ 58 w 161"/>
                  <a:gd name="T7" fmla="*/ 105 h 161"/>
                  <a:gd name="T8" fmla="*/ 85 w 161"/>
                  <a:gd name="T9" fmla="*/ 141 h 161"/>
                  <a:gd name="T10" fmla="*/ 107 w 161"/>
                  <a:gd name="T11" fmla="*/ 130 h 161"/>
                  <a:gd name="T12" fmla="*/ 130 w 161"/>
                  <a:gd name="T13" fmla="*/ 121 h 161"/>
                  <a:gd name="T14" fmla="*/ 149 w 161"/>
                  <a:gd name="T15" fmla="*/ 102 h 161"/>
                  <a:gd name="T16" fmla="*/ 137 w 161"/>
                  <a:gd name="T17" fmla="*/ 34 h 161"/>
                  <a:gd name="T18" fmla="*/ 124 w 161"/>
                  <a:gd name="T19" fmla="*/ 93 h 161"/>
                  <a:gd name="T20" fmla="*/ 95 w 161"/>
                  <a:gd name="T21" fmla="*/ 114 h 161"/>
                  <a:gd name="T22" fmla="*/ 62 w 161"/>
                  <a:gd name="T23" fmla="*/ 91 h 161"/>
                  <a:gd name="T24" fmla="*/ 98 w 161"/>
                  <a:gd name="T25" fmla="*/ 64 h 161"/>
                  <a:gd name="T26" fmla="*/ 89 w 161"/>
                  <a:gd name="T27" fmla="*/ 34 h 161"/>
                  <a:gd name="T28" fmla="*/ 73 w 161"/>
                  <a:gd name="T29" fmla="*/ 42 h 161"/>
                  <a:gd name="T30" fmla="*/ 115 w 161"/>
                  <a:gd name="T31" fmla="*/ 82 h 161"/>
                  <a:gd name="T32" fmla="*/ 142 w 161"/>
                  <a:gd name="T33" fmla="*/ 100 h 161"/>
                  <a:gd name="T34" fmla="*/ 160 w 161"/>
                  <a:gd name="T35" fmla="*/ 153 h 161"/>
                  <a:gd name="T36" fmla="*/ 139 w 161"/>
                  <a:gd name="T37" fmla="*/ 147 h 161"/>
                  <a:gd name="T38" fmla="*/ 107 w 161"/>
                  <a:gd name="T39" fmla="*/ 120 h 161"/>
                  <a:gd name="T40" fmla="*/ 118 w 161"/>
                  <a:gd name="T41" fmla="*/ 55 h 161"/>
                  <a:gd name="T42" fmla="*/ 139 w 161"/>
                  <a:gd name="T43" fmla="*/ 21 h 161"/>
                  <a:gd name="T44" fmla="*/ 107 w 161"/>
                  <a:gd name="T45" fmla="*/ 16 h 161"/>
                  <a:gd name="T46" fmla="*/ 62 w 161"/>
                  <a:gd name="T47" fmla="*/ 7 h 161"/>
                  <a:gd name="T48" fmla="*/ 20 w 161"/>
                  <a:gd name="T49" fmla="*/ 28 h 161"/>
                  <a:gd name="T50" fmla="*/ 2 w 161"/>
                  <a:gd name="T51" fmla="*/ 81 h 161"/>
                  <a:gd name="T52" fmla="*/ 53 w 161"/>
                  <a:gd name="T53" fmla="*/ 96 h 161"/>
                  <a:gd name="T54" fmla="*/ 98 w 161"/>
                  <a:gd name="T55" fmla="*/ 79 h 161"/>
                  <a:gd name="T56" fmla="*/ 106 w 161"/>
                  <a:gd name="T57" fmla="*/ 87 h 161"/>
                  <a:gd name="T58" fmla="*/ 119 w 161"/>
                  <a:gd name="T59" fmla="*/ 69 h 161"/>
                  <a:gd name="T60" fmla="*/ 118 w 161"/>
                  <a:gd name="T61" fmla="*/ 31 h 161"/>
                  <a:gd name="T62" fmla="*/ 79 w 161"/>
                  <a:gd name="T63" fmla="*/ 106 h 161"/>
                  <a:gd name="T64" fmla="*/ 80 w 161"/>
                  <a:gd name="T65" fmla="*/ 114 h 161"/>
                  <a:gd name="T66" fmla="*/ 64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2" name="Freeform 27"/>
              <p:cNvSpPr>
                <a:spLocks/>
              </p:cNvSpPr>
              <p:nvPr/>
            </p:nvSpPr>
            <p:spPr bwMode="auto">
              <a:xfrm>
                <a:off x="1584" y="2880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3" name="Freeform 28"/>
              <p:cNvSpPr>
                <a:spLocks/>
              </p:cNvSpPr>
              <p:nvPr/>
            </p:nvSpPr>
            <p:spPr bwMode="auto">
              <a:xfrm rot="2381899">
                <a:off x="1632" y="3264"/>
                <a:ext cx="161" cy="161"/>
              </a:xfrm>
              <a:custGeom>
                <a:avLst/>
                <a:gdLst>
                  <a:gd name="T0" fmla="*/ 61 w 161"/>
                  <a:gd name="T1" fmla="*/ 34 h 161"/>
                  <a:gd name="T2" fmla="*/ 64 w 161"/>
                  <a:gd name="T3" fmla="*/ 63 h 161"/>
                  <a:gd name="T4" fmla="*/ 32 w 161"/>
                  <a:gd name="T5" fmla="*/ 70 h 161"/>
                  <a:gd name="T6" fmla="*/ 58 w 161"/>
                  <a:gd name="T7" fmla="*/ 105 h 161"/>
                  <a:gd name="T8" fmla="*/ 85 w 161"/>
                  <a:gd name="T9" fmla="*/ 141 h 161"/>
                  <a:gd name="T10" fmla="*/ 107 w 161"/>
                  <a:gd name="T11" fmla="*/ 130 h 161"/>
                  <a:gd name="T12" fmla="*/ 130 w 161"/>
                  <a:gd name="T13" fmla="*/ 121 h 161"/>
                  <a:gd name="T14" fmla="*/ 149 w 161"/>
                  <a:gd name="T15" fmla="*/ 102 h 161"/>
                  <a:gd name="T16" fmla="*/ 137 w 161"/>
                  <a:gd name="T17" fmla="*/ 34 h 161"/>
                  <a:gd name="T18" fmla="*/ 124 w 161"/>
                  <a:gd name="T19" fmla="*/ 93 h 161"/>
                  <a:gd name="T20" fmla="*/ 95 w 161"/>
                  <a:gd name="T21" fmla="*/ 114 h 161"/>
                  <a:gd name="T22" fmla="*/ 62 w 161"/>
                  <a:gd name="T23" fmla="*/ 91 h 161"/>
                  <a:gd name="T24" fmla="*/ 98 w 161"/>
                  <a:gd name="T25" fmla="*/ 64 h 161"/>
                  <a:gd name="T26" fmla="*/ 89 w 161"/>
                  <a:gd name="T27" fmla="*/ 34 h 161"/>
                  <a:gd name="T28" fmla="*/ 73 w 161"/>
                  <a:gd name="T29" fmla="*/ 42 h 161"/>
                  <a:gd name="T30" fmla="*/ 115 w 161"/>
                  <a:gd name="T31" fmla="*/ 82 h 161"/>
                  <a:gd name="T32" fmla="*/ 142 w 161"/>
                  <a:gd name="T33" fmla="*/ 100 h 161"/>
                  <a:gd name="T34" fmla="*/ 160 w 161"/>
                  <a:gd name="T35" fmla="*/ 153 h 161"/>
                  <a:gd name="T36" fmla="*/ 139 w 161"/>
                  <a:gd name="T37" fmla="*/ 147 h 161"/>
                  <a:gd name="T38" fmla="*/ 107 w 161"/>
                  <a:gd name="T39" fmla="*/ 120 h 161"/>
                  <a:gd name="T40" fmla="*/ 118 w 161"/>
                  <a:gd name="T41" fmla="*/ 55 h 161"/>
                  <a:gd name="T42" fmla="*/ 139 w 161"/>
                  <a:gd name="T43" fmla="*/ 21 h 161"/>
                  <a:gd name="T44" fmla="*/ 107 w 161"/>
                  <a:gd name="T45" fmla="*/ 16 h 161"/>
                  <a:gd name="T46" fmla="*/ 62 w 161"/>
                  <a:gd name="T47" fmla="*/ 7 h 161"/>
                  <a:gd name="T48" fmla="*/ 20 w 161"/>
                  <a:gd name="T49" fmla="*/ 28 h 161"/>
                  <a:gd name="T50" fmla="*/ 2 w 161"/>
                  <a:gd name="T51" fmla="*/ 81 h 161"/>
                  <a:gd name="T52" fmla="*/ 53 w 161"/>
                  <a:gd name="T53" fmla="*/ 96 h 161"/>
                  <a:gd name="T54" fmla="*/ 98 w 161"/>
                  <a:gd name="T55" fmla="*/ 79 h 161"/>
                  <a:gd name="T56" fmla="*/ 106 w 161"/>
                  <a:gd name="T57" fmla="*/ 87 h 161"/>
                  <a:gd name="T58" fmla="*/ 119 w 161"/>
                  <a:gd name="T59" fmla="*/ 69 h 161"/>
                  <a:gd name="T60" fmla="*/ 118 w 161"/>
                  <a:gd name="T61" fmla="*/ 31 h 161"/>
                  <a:gd name="T62" fmla="*/ 79 w 161"/>
                  <a:gd name="T63" fmla="*/ 106 h 161"/>
                  <a:gd name="T64" fmla="*/ 80 w 161"/>
                  <a:gd name="T65" fmla="*/ 114 h 161"/>
                  <a:gd name="T66" fmla="*/ 64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4" name="Freeform 29"/>
              <p:cNvSpPr>
                <a:spLocks/>
              </p:cNvSpPr>
              <p:nvPr/>
            </p:nvSpPr>
            <p:spPr bwMode="auto">
              <a:xfrm rot="3121773">
                <a:off x="1617" y="2703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5" name="Freeform 30"/>
              <p:cNvSpPr>
                <a:spLocks/>
              </p:cNvSpPr>
              <p:nvPr/>
            </p:nvSpPr>
            <p:spPr bwMode="auto">
              <a:xfrm rot="3121773">
                <a:off x="1569" y="2559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6" name="Freeform 31"/>
              <p:cNvSpPr>
                <a:spLocks/>
              </p:cNvSpPr>
              <p:nvPr/>
            </p:nvSpPr>
            <p:spPr bwMode="auto">
              <a:xfrm rot="4102507">
                <a:off x="1584" y="2400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7" name="Freeform 32"/>
              <p:cNvSpPr>
                <a:spLocks/>
              </p:cNvSpPr>
              <p:nvPr/>
            </p:nvSpPr>
            <p:spPr bwMode="auto">
              <a:xfrm rot="4102507">
                <a:off x="1617" y="2223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1872" y="2208"/>
              <a:ext cx="209" cy="1217"/>
              <a:chOff x="1584" y="2208"/>
              <a:chExt cx="209" cy="1217"/>
            </a:xfrm>
          </p:grpSpPr>
          <p:sp>
            <p:nvSpPr>
              <p:cNvPr id="13412" name="Freeform 34"/>
              <p:cNvSpPr>
                <a:spLocks/>
              </p:cNvSpPr>
              <p:nvPr/>
            </p:nvSpPr>
            <p:spPr bwMode="auto">
              <a:xfrm>
                <a:off x="1612" y="3143"/>
                <a:ext cx="161" cy="161"/>
              </a:xfrm>
              <a:custGeom>
                <a:avLst/>
                <a:gdLst>
                  <a:gd name="T0" fmla="*/ 61 w 161"/>
                  <a:gd name="T1" fmla="*/ 34 h 161"/>
                  <a:gd name="T2" fmla="*/ 64 w 161"/>
                  <a:gd name="T3" fmla="*/ 63 h 161"/>
                  <a:gd name="T4" fmla="*/ 32 w 161"/>
                  <a:gd name="T5" fmla="*/ 70 h 161"/>
                  <a:gd name="T6" fmla="*/ 58 w 161"/>
                  <a:gd name="T7" fmla="*/ 105 h 161"/>
                  <a:gd name="T8" fmla="*/ 85 w 161"/>
                  <a:gd name="T9" fmla="*/ 141 h 161"/>
                  <a:gd name="T10" fmla="*/ 107 w 161"/>
                  <a:gd name="T11" fmla="*/ 130 h 161"/>
                  <a:gd name="T12" fmla="*/ 130 w 161"/>
                  <a:gd name="T13" fmla="*/ 121 h 161"/>
                  <a:gd name="T14" fmla="*/ 149 w 161"/>
                  <a:gd name="T15" fmla="*/ 102 h 161"/>
                  <a:gd name="T16" fmla="*/ 137 w 161"/>
                  <a:gd name="T17" fmla="*/ 34 h 161"/>
                  <a:gd name="T18" fmla="*/ 124 w 161"/>
                  <a:gd name="T19" fmla="*/ 93 h 161"/>
                  <a:gd name="T20" fmla="*/ 95 w 161"/>
                  <a:gd name="T21" fmla="*/ 114 h 161"/>
                  <a:gd name="T22" fmla="*/ 62 w 161"/>
                  <a:gd name="T23" fmla="*/ 91 h 161"/>
                  <a:gd name="T24" fmla="*/ 98 w 161"/>
                  <a:gd name="T25" fmla="*/ 64 h 161"/>
                  <a:gd name="T26" fmla="*/ 89 w 161"/>
                  <a:gd name="T27" fmla="*/ 34 h 161"/>
                  <a:gd name="T28" fmla="*/ 73 w 161"/>
                  <a:gd name="T29" fmla="*/ 42 h 161"/>
                  <a:gd name="T30" fmla="*/ 115 w 161"/>
                  <a:gd name="T31" fmla="*/ 82 h 161"/>
                  <a:gd name="T32" fmla="*/ 142 w 161"/>
                  <a:gd name="T33" fmla="*/ 100 h 161"/>
                  <a:gd name="T34" fmla="*/ 160 w 161"/>
                  <a:gd name="T35" fmla="*/ 153 h 161"/>
                  <a:gd name="T36" fmla="*/ 139 w 161"/>
                  <a:gd name="T37" fmla="*/ 147 h 161"/>
                  <a:gd name="T38" fmla="*/ 107 w 161"/>
                  <a:gd name="T39" fmla="*/ 120 h 161"/>
                  <a:gd name="T40" fmla="*/ 118 w 161"/>
                  <a:gd name="T41" fmla="*/ 55 h 161"/>
                  <a:gd name="T42" fmla="*/ 139 w 161"/>
                  <a:gd name="T43" fmla="*/ 21 h 161"/>
                  <a:gd name="T44" fmla="*/ 107 w 161"/>
                  <a:gd name="T45" fmla="*/ 16 h 161"/>
                  <a:gd name="T46" fmla="*/ 62 w 161"/>
                  <a:gd name="T47" fmla="*/ 7 h 161"/>
                  <a:gd name="T48" fmla="*/ 20 w 161"/>
                  <a:gd name="T49" fmla="*/ 28 h 161"/>
                  <a:gd name="T50" fmla="*/ 2 w 161"/>
                  <a:gd name="T51" fmla="*/ 81 h 161"/>
                  <a:gd name="T52" fmla="*/ 53 w 161"/>
                  <a:gd name="T53" fmla="*/ 96 h 161"/>
                  <a:gd name="T54" fmla="*/ 98 w 161"/>
                  <a:gd name="T55" fmla="*/ 79 h 161"/>
                  <a:gd name="T56" fmla="*/ 106 w 161"/>
                  <a:gd name="T57" fmla="*/ 87 h 161"/>
                  <a:gd name="T58" fmla="*/ 119 w 161"/>
                  <a:gd name="T59" fmla="*/ 69 h 161"/>
                  <a:gd name="T60" fmla="*/ 118 w 161"/>
                  <a:gd name="T61" fmla="*/ 31 h 161"/>
                  <a:gd name="T62" fmla="*/ 79 w 161"/>
                  <a:gd name="T63" fmla="*/ 106 h 161"/>
                  <a:gd name="T64" fmla="*/ 80 w 161"/>
                  <a:gd name="T65" fmla="*/ 114 h 161"/>
                  <a:gd name="T66" fmla="*/ 64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3" name="Freeform 35"/>
              <p:cNvSpPr>
                <a:spLocks/>
              </p:cNvSpPr>
              <p:nvPr/>
            </p:nvSpPr>
            <p:spPr bwMode="auto">
              <a:xfrm>
                <a:off x="1632" y="3024"/>
                <a:ext cx="161" cy="161"/>
              </a:xfrm>
              <a:custGeom>
                <a:avLst/>
                <a:gdLst>
                  <a:gd name="T0" fmla="*/ 61 w 161"/>
                  <a:gd name="T1" fmla="*/ 34 h 161"/>
                  <a:gd name="T2" fmla="*/ 64 w 161"/>
                  <a:gd name="T3" fmla="*/ 63 h 161"/>
                  <a:gd name="T4" fmla="*/ 32 w 161"/>
                  <a:gd name="T5" fmla="*/ 70 h 161"/>
                  <a:gd name="T6" fmla="*/ 58 w 161"/>
                  <a:gd name="T7" fmla="*/ 105 h 161"/>
                  <a:gd name="T8" fmla="*/ 85 w 161"/>
                  <a:gd name="T9" fmla="*/ 141 h 161"/>
                  <a:gd name="T10" fmla="*/ 107 w 161"/>
                  <a:gd name="T11" fmla="*/ 130 h 161"/>
                  <a:gd name="T12" fmla="*/ 130 w 161"/>
                  <a:gd name="T13" fmla="*/ 121 h 161"/>
                  <a:gd name="T14" fmla="*/ 149 w 161"/>
                  <a:gd name="T15" fmla="*/ 102 h 161"/>
                  <a:gd name="T16" fmla="*/ 137 w 161"/>
                  <a:gd name="T17" fmla="*/ 34 h 161"/>
                  <a:gd name="T18" fmla="*/ 124 w 161"/>
                  <a:gd name="T19" fmla="*/ 93 h 161"/>
                  <a:gd name="T20" fmla="*/ 95 w 161"/>
                  <a:gd name="T21" fmla="*/ 114 h 161"/>
                  <a:gd name="T22" fmla="*/ 62 w 161"/>
                  <a:gd name="T23" fmla="*/ 91 h 161"/>
                  <a:gd name="T24" fmla="*/ 98 w 161"/>
                  <a:gd name="T25" fmla="*/ 64 h 161"/>
                  <a:gd name="T26" fmla="*/ 89 w 161"/>
                  <a:gd name="T27" fmla="*/ 34 h 161"/>
                  <a:gd name="T28" fmla="*/ 73 w 161"/>
                  <a:gd name="T29" fmla="*/ 42 h 161"/>
                  <a:gd name="T30" fmla="*/ 115 w 161"/>
                  <a:gd name="T31" fmla="*/ 82 h 161"/>
                  <a:gd name="T32" fmla="*/ 142 w 161"/>
                  <a:gd name="T33" fmla="*/ 100 h 161"/>
                  <a:gd name="T34" fmla="*/ 160 w 161"/>
                  <a:gd name="T35" fmla="*/ 153 h 161"/>
                  <a:gd name="T36" fmla="*/ 139 w 161"/>
                  <a:gd name="T37" fmla="*/ 147 h 161"/>
                  <a:gd name="T38" fmla="*/ 107 w 161"/>
                  <a:gd name="T39" fmla="*/ 120 h 161"/>
                  <a:gd name="T40" fmla="*/ 118 w 161"/>
                  <a:gd name="T41" fmla="*/ 55 h 161"/>
                  <a:gd name="T42" fmla="*/ 139 w 161"/>
                  <a:gd name="T43" fmla="*/ 21 h 161"/>
                  <a:gd name="T44" fmla="*/ 107 w 161"/>
                  <a:gd name="T45" fmla="*/ 16 h 161"/>
                  <a:gd name="T46" fmla="*/ 62 w 161"/>
                  <a:gd name="T47" fmla="*/ 7 h 161"/>
                  <a:gd name="T48" fmla="*/ 20 w 161"/>
                  <a:gd name="T49" fmla="*/ 28 h 161"/>
                  <a:gd name="T50" fmla="*/ 2 w 161"/>
                  <a:gd name="T51" fmla="*/ 81 h 161"/>
                  <a:gd name="T52" fmla="*/ 53 w 161"/>
                  <a:gd name="T53" fmla="*/ 96 h 161"/>
                  <a:gd name="T54" fmla="*/ 98 w 161"/>
                  <a:gd name="T55" fmla="*/ 79 h 161"/>
                  <a:gd name="T56" fmla="*/ 106 w 161"/>
                  <a:gd name="T57" fmla="*/ 87 h 161"/>
                  <a:gd name="T58" fmla="*/ 119 w 161"/>
                  <a:gd name="T59" fmla="*/ 69 h 161"/>
                  <a:gd name="T60" fmla="*/ 118 w 161"/>
                  <a:gd name="T61" fmla="*/ 31 h 161"/>
                  <a:gd name="T62" fmla="*/ 79 w 161"/>
                  <a:gd name="T63" fmla="*/ 106 h 161"/>
                  <a:gd name="T64" fmla="*/ 80 w 161"/>
                  <a:gd name="T65" fmla="*/ 114 h 161"/>
                  <a:gd name="T66" fmla="*/ 64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4" name="Freeform 36"/>
              <p:cNvSpPr>
                <a:spLocks/>
              </p:cNvSpPr>
              <p:nvPr/>
            </p:nvSpPr>
            <p:spPr bwMode="auto">
              <a:xfrm>
                <a:off x="1584" y="2880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" name="Freeform 37"/>
              <p:cNvSpPr>
                <a:spLocks/>
              </p:cNvSpPr>
              <p:nvPr/>
            </p:nvSpPr>
            <p:spPr bwMode="auto">
              <a:xfrm rot="2381899">
                <a:off x="1632" y="3264"/>
                <a:ext cx="161" cy="161"/>
              </a:xfrm>
              <a:custGeom>
                <a:avLst/>
                <a:gdLst>
                  <a:gd name="T0" fmla="*/ 61 w 161"/>
                  <a:gd name="T1" fmla="*/ 34 h 161"/>
                  <a:gd name="T2" fmla="*/ 64 w 161"/>
                  <a:gd name="T3" fmla="*/ 63 h 161"/>
                  <a:gd name="T4" fmla="*/ 32 w 161"/>
                  <a:gd name="T5" fmla="*/ 70 h 161"/>
                  <a:gd name="T6" fmla="*/ 58 w 161"/>
                  <a:gd name="T7" fmla="*/ 105 h 161"/>
                  <a:gd name="T8" fmla="*/ 85 w 161"/>
                  <a:gd name="T9" fmla="*/ 141 h 161"/>
                  <a:gd name="T10" fmla="*/ 107 w 161"/>
                  <a:gd name="T11" fmla="*/ 130 h 161"/>
                  <a:gd name="T12" fmla="*/ 130 w 161"/>
                  <a:gd name="T13" fmla="*/ 121 h 161"/>
                  <a:gd name="T14" fmla="*/ 149 w 161"/>
                  <a:gd name="T15" fmla="*/ 102 h 161"/>
                  <a:gd name="T16" fmla="*/ 137 w 161"/>
                  <a:gd name="T17" fmla="*/ 34 h 161"/>
                  <a:gd name="T18" fmla="*/ 124 w 161"/>
                  <a:gd name="T19" fmla="*/ 93 h 161"/>
                  <a:gd name="T20" fmla="*/ 95 w 161"/>
                  <a:gd name="T21" fmla="*/ 114 h 161"/>
                  <a:gd name="T22" fmla="*/ 62 w 161"/>
                  <a:gd name="T23" fmla="*/ 91 h 161"/>
                  <a:gd name="T24" fmla="*/ 98 w 161"/>
                  <a:gd name="T25" fmla="*/ 64 h 161"/>
                  <a:gd name="T26" fmla="*/ 89 w 161"/>
                  <a:gd name="T27" fmla="*/ 34 h 161"/>
                  <a:gd name="T28" fmla="*/ 73 w 161"/>
                  <a:gd name="T29" fmla="*/ 42 h 161"/>
                  <a:gd name="T30" fmla="*/ 115 w 161"/>
                  <a:gd name="T31" fmla="*/ 82 h 161"/>
                  <a:gd name="T32" fmla="*/ 142 w 161"/>
                  <a:gd name="T33" fmla="*/ 100 h 161"/>
                  <a:gd name="T34" fmla="*/ 160 w 161"/>
                  <a:gd name="T35" fmla="*/ 153 h 161"/>
                  <a:gd name="T36" fmla="*/ 139 w 161"/>
                  <a:gd name="T37" fmla="*/ 147 h 161"/>
                  <a:gd name="T38" fmla="*/ 107 w 161"/>
                  <a:gd name="T39" fmla="*/ 120 h 161"/>
                  <a:gd name="T40" fmla="*/ 118 w 161"/>
                  <a:gd name="T41" fmla="*/ 55 h 161"/>
                  <a:gd name="T42" fmla="*/ 139 w 161"/>
                  <a:gd name="T43" fmla="*/ 21 h 161"/>
                  <a:gd name="T44" fmla="*/ 107 w 161"/>
                  <a:gd name="T45" fmla="*/ 16 h 161"/>
                  <a:gd name="T46" fmla="*/ 62 w 161"/>
                  <a:gd name="T47" fmla="*/ 7 h 161"/>
                  <a:gd name="T48" fmla="*/ 20 w 161"/>
                  <a:gd name="T49" fmla="*/ 28 h 161"/>
                  <a:gd name="T50" fmla="*/ 2 w 161"/>
                  <a:gd name="T51" fmla="*/ 81 h 161"/>
                  <a:gd name="T52" fmla="*/ 53 w 161"/>
                  <a:gd name="T53" fmla="*/ 96 h 161"/>
                  <a:gd name="T54" fmla="*/ 98 w 161"/>
                  <a:gd name="T55" fmla="*/ 79 h 161"/>
                  <a:gd name="T56" fmla="*/ 106 w 161"/>
                  <a:gd name="T57" fmla="*/ 87 h 161"/>
                  <a:gd name="T58" fmla="*/ 119 w 161"/>
                  <a:gd name="T59" fmla="*/ 69 h 161"/>
                  <a:gd name="T60" fmla="*/ 118 w 161"/>
                  <a:gd name="T61" fmla="*/ 31 h 161"/>
                  <a:gd name="T62" fmla="*/ 79 w 161"/>
                  <a:gd name="T63" fmla="*/ 106 h 161"/>
                  <a:gd name="T64" fmla="*/ 80 w 161"/>
                  <a:gd name="T65" fmla="*/ 114 h 161"/>
                  <a:gd name="T66" fmla="*/ 64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6" name="Freeform 38"/>
              <p:cNvSpPr>
                <a:spLocks/>
              </p:cNvSpPr>
              <p:nvPr/>
            </p:nvSpPr>
            <p:spPr bwMode="auto">
              <a:xfrm rot="3121773">
                <a:off x="1617" y="2703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7" name="Freeform 39"/>
              <p:cNvSpPr>
                <a:spLocks/>
              </p:cNvSpPr>
              <p:nvPr/>
            </p:nvSpPr>
            <p:spPr bwMode="auto">
              <a:xfrm rot="3121773">
                <a:off x="1569" y="2559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8" name="Freeform 40"/>
              <p:cNvSpPr>
                <a:spLocks/>
              </p:cNvSpPr>
              <p:nvPr/>
            </p:nvSpPr>
            <p:spPr bwMode="auto">
              <a:xfrm rot="4102507">
                <a:off x="1584" y="2400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9" name="Freeform 41"/>
              <p:cNvSpPr>
                <a:spLocks/>
              </p:cNvSpPr>
              <p:nvPr/>
            </p:nvSpPr>
            <p:spPr bwMode="auto">
              <a:xfrm rot="4102507">
                <a:off x="1617" y="2223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2016" y="2208"/>
              <a:ext cx="209" cy="1217"/>
              <a:chOff x="1584" y="2208"/>
              <a:chExt cx="209" cy="1217"/>
            </a:xfrm>
          </p:grpSpPr>
          <p:sp>
            <p:nvSpPr>
              <p:cNvPr id="13404" name="Freeform 43"/>
              <p:cNvSpPr>
                <a:spLocks/>
              </p:cNvSpPr>
              <p:nvPr/>
            </p:nvSpPr>
            <p:spPr bwMode="auto">
              <a:xfrm>
                <a:off x="1612" y="3143"/>
                <a:ext cx="161" cy="161"/>
              </a:xfrm>
              <a:custGeom>
                <a:avLst/>
                <a:gdLst>
                  <a:gd name="T0" fmla="*/ 61 w 161"/>
                  <a:gd name="T1" fmla="*/ 34 h 161"/>
                  <a:gd name="T2" fmla="*/ 64 w 161"/>
                  <a:gd name="T3" fmla="*/ 63 h 161"/>
                  <a:gd name="T4" fmla="*/ 32 w 161"/>
                  <a:gd name="T5" fmla="*/ 70 h 161"/>
                  <a:gd name="T6" fmla="*/ 58 w 161"/>
                  <a:gd name="T7" fmla="*/ 105 h 161"/>
                  <a:gd name="T8" fmla="*/ 85 w 161"/>
                  <a:gd name="T9" fmla="*/ 141 h 161"/>
                  <a:gd name="T10" fmla="*/ 107 w 161"/>
                  <a:gd name="T11" fmla="*/ 130 h 161"/>
                  <a:gd name="T12" fmla="*/ 130 w 161"/>
                  <a:gd name="T13" fmla="*/ 121 h 161"/>
                  <a:gd name="T14" fmla="*/ 149 w 161"/>
                  <a:gd name="T15" fmla="*/ 102 h 161"/>
                  <a:gd name="T16" fmla="*/ 137 w 161"/>
                  <a:gd name="T17" fmla="*/ 34 h 161"/>
                  <a:gd name="T18" fmla="*/ 124 w 161"/>
                  <a:gd name="T19" fmla="*/ 93 h 161"/>
                  <a:gd name="T20" fmla="*/ 95 w 161"/>
                  <a:gd name="T21" fmla="*/ 114 h 161"/>
                  <a:gd name="T22" fmla="*/ 62 w 161"/>
                  <a:gd name="T23" fmla="*/ 91 h 161"/>
                  <a:gd name="T24" fmla="*/ 98 w 161"/>
                  <a:gd name="T25" fmla="*/ 64 h 161"/>
                  <a:gd name="T26" fmla="*/ 89 w 161"/>
                  <a:gd name="T27" fmla="*/ 34 h 161"/>
                  <a:gd name="T28" fmla="*/ 73 w 161"/>
                  <a:gd name="T29" fmla="*/ 42 h 161"/>
                  <a:gd name="T30" fmla="*/ 115 w 161"/>
                  <a:gd name="T31" fmla="*/ 82 h 161"/>
                  <a:gd name="T32" fmla="*/ 142 w 161"/>
                  <a:gd name="T33" fmla="*/ 100 h 161"/>
                  <a:gd name="T34" fmla="*/ 160 w 161"/>
                  <a:gd name="T35" fmla="*/ 153 h 161"/>
                  <a:gd name="T36" fmla="*/ 139 w 161"/>
                  <a:gd name="T37" fmla="*/ 147 h 161"/>
                  <a:gd name="T38" fmla="*/ 107 w 161"/>
                  <a:gd name="T39" fmla="*/ 120 h 161"/>
                  <a:gd name="T40" fmla="*/ 118 w 161"/>
                  <a:gd name="T41" fmla="*/ 55 h 161"/>
                  <a:gd name="T42" fmla="*/ 139 w 161"/>
                  <a:gd name="T43" fmla="*/ 21 h 161"/>
                  <a:gd name="T44" fmla="*/ 107 w 161"/>
                  <a:gd name="T45" fmla="*/ 16 h 161"/>
                  <a:gd name="T46" fmla="*/ 62 w 161"/>
                  <a:gd name="T47" fmla="*/ 7 h 161"/>
                  <a:gd name="T48" fmla="*/ 20 w 161"/>
                  <a:gd name="T49" fmla="*/ 28 h 161"/>
                  <a:gd name="T50" fmla="*/ 2 w 161"/>
                  <a:gd name="T51" fmla="*/ 81 h 161"/>
                  <a:gd name="T52" fmla="*/ 53 w 161"/>
                  <a:gd name="T53" fmla="*/ 96 h 161"/>
                  <a:gd name="T54" fmla="*/ 98 w 161"/>
                  <a:gd name="T55" fmla="*/ 79 h 161"/>
                  <a:gd name="T56" fmla="*/ 106 w 161"/>
                  <a:gd name="T57" fmla="*/ 87 h 161"/>
                  <a:gd name="T58" fmla="*/ 119 w 161"/>
                  <a:gd name="T59" fmla="*/ 69 h 161"/>
                  <a:gd name="T60" fmla="*/ 118 w 161"/>
                  <a:gd name="T61" fmla="*/ 31 h 161"/>
                  <a:gd name="T62" fmla="*/ 79 w 161"/>
                  <a:gd name="T63" fmla="*/ 106 h 161"/>
                  <a:gd name="T64" fmla="*/ 80 w 161"/>
                  <a:gd name="T65" fmla="*/ 114 h 161"/>
                  <a:gd name="T66" fmla="*/ 64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5" name="Freeform 44"/>
              <p:cNvSpPr>
                <a:spLocks/>
              </p:cNvSpPr>
              <p:nvPr/>
            </p:nvSpPr>
            <p:spPr bwMode="auto">
              <a:xfrm>
                <a:off x="1632" y="3024"/>
                <a:ext cx="161" cy="161"/>
              </a:xfrm>
              <a:custGeom>
                <a:avLst/>
                <a:gdLst>
                  <a:gd name="T0" fmla="*/ 61 w 161"/>
                  <a:gd name="T1" fmla="*/ 34 h 161"/>
                  <a:gd name="T2" fmla="*/ 64 w 161"/>
                  <a:gd name="T3" fmla="*/ 63 h 161"/>
                  <a:gd name="T4" fmla="*/ 32 w 161"/>
                  <a:gd name="T5" fmla="*/ 70 h 161"/>
                  <a:gd name="T6" fmla="*/ 58 w 161"/>
                  <a:gd name="T7" fmla="*/ 105 h 161"/>
                  <a:gd name="T8" fmla="*/ 85 w 161"/>
                  <a:gd name="T9" fmla="*/ 141 h 161"/>
                  <a:gd name="T10" fmla="*/ 107 w 161"/>
                  <a:gd name="T11" fmla="*/ 130 h 161"/>
                  <a:gd name="T12" fmla="*/ 130 w 161"/>
                  <a:gd name="T13" fmla="*/ 121 h 161"/>
                  <a:gd name="T14" fmla="*/ 149 w 161"/>
                  <a:gd name="T15" fmla="*/ 102 h 161"/>
                  <a:gd name="T16" fmla="*/ 137 w 161"/>
                  <a:gd name="T17" fmla="*/ 34 h 161"/>
                  <a:gd name="T18" fmla="*/ 124 w 161"/>
                  <a:gd name="T19" fmla="*/ 93 h 161"/>
                  <a:gd name="T20" fmla="*/ 95 w 161"/>
                  <a:gd name="T21" fmla="*/ 114 h 161"/>
                  <a:gd name="T22" fmla="*/ 62 w 161"/>
                  <a:gd name="T23" fmla="*/ 91 h 161"/>
                  <a:gd name="T24" fmla="*/ 98 w 161"/>
                  <a:gd name="T25" fmla="*/ 64 h 161"/>
                  <a:gd name="T26" fmla="*/ 89 w 161"/>
                  <a:gd name="T27" fmla="*/ 34 h 161"/>
                  <a:gd name="T28" fmla="*/ 73 w 161"/>
                  <a:gd name="T29" fmla="*/ 42 h 161"/>
                  <a:gd name="T30" fmla="*/ 115 w 161"/>
                  <a:gd name="T31" fmla="*/ 82 h 161"/>
                  <a:gd name="T32" fmla="*/ 142 w 161"/>
                  <a:gd name="T33" fmla="*/ 100 h 161"/>
                  <a:gd name="T34" fmla="*/ 160 w 161"/>
                  <a:gd name="T35" fmla="*/ 153 h 161"/>
                  <a:gd name="T36" fmla="*/ 139 w 161"/>
                  <a:gd name="T37" fmla="*/ 147 h 161"/>
                  <a:gd name="T38" fmla="*/ 107 w 161"/>
                  <a:gd name="T39" fmla="*/ 120 h 161"/>
                  <a:gd name="T40" fmla="*/ 118 w 161"/>
                  <a:gd name="T41" fmla="*/ 55 h 161"/>
                  <a:gd name="T42" fmla="*/ 139 w 161"/>
                  <a:gd name="T43" fmla="*/ 21 h 161"/>
                  <a:gd name="T44" fmla="*/ 107 w 161"/>
                  <a:gd name="T45" fmla="*/ 16 h 161"/>
                  <a:gd name="T46" fmla="*/ 62 w 161"/>
                  <a:gd name="T47" fmla="*/ 7 h 161"/>
                  <a:gd name="T48" fmla="*/ 20 w 161"/>
                  <a:gd name="T49" fmla="*/ 28 h 161"/>
                  <a:gd name="T50" fmla="*/ 2 w 161"/>
                  <a:gd name="T51" fmla="*/ 81 h 161"/>
                  <a:gd name="T52" fmla="*/ 53 w 161"/>
                  <a:gd name="T53" fmla="*/ 96 h 161"/>
                  <a:gd name="T54" fmla="*/ 98 w 161"/>
                  <a:gd name="T55" fmla="*/ 79 h 161"/>
                  <a:gd name="T56" fmla="*/ 106 w 161"/>
                  <a:gd name="T57" fmla="*/ 87 h 161"/>
                  <a:gd name="T58" fmla="*/ 119 w 161"/>
                  <a:gd name="T59" fmla="*/ 69 h 161"/>
                  <a:gd name="T60" fmla="*/ 118 w 161"/>
                  <a:gd name="T61" fmla="*/ 31 h 161"/>
                  <a:gd name="T62" fmla="*/ 79 w 161"/>
                  <a:gd name="T63" fmla="*/ 106 h 161"/>
                  <a:gd name="T64" fmla="*/ 80 w 161"/>
                  <a:gd name="T65" fmla="*/ 114 h 161"/>
                  <a:gd name="T66" fmla="*/ 64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6" name="Freeform 45"/>
              <p:cNvSpPr>
                <a:spLocks/>
              </p:cNvSpPr>
              <p:nvPr/>
            </p:nvSpPr>
            <p:spPr bwMode="auto">
              <a:xfrm>
                <a:off x="1584" y="2880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7" name="Freeform 46"/>
              <p:cNvSpPr>
                <a:spLocks/>
              </p:cNvSpPr>
              <p:nvPr/>
            </p:nvSpPr>
            <p:spPr bwMode="auto">
              <a:xfrm rot="2381899">
                <a:off x="1632" y="3264"/>
                <a:ext cx="161" cy="161"/>
              </a:xfrm>
              <a:custGeom>
                <a:avLst/>
                <a:gdLst>
                  <a:gd name="T0" fmla="*/ 61 w 161"/>
                  <a:gd name="T1" fmla="*/ 34 h 161"/>
                  <a:gd name="T2" fmla="*/ 64 w 161"/>
                  <a:gd name="T3" fmla="*/ 63 h 161"/>
                  <a:gd name="T4" fmla="*/ 32 w 161"/>
                  <a:gd name="T5" fmla="*/ 70 h 161"/>
                  <a:gd name="T6" fmla="*/ 58 w 161"/>
                  <a:gd name="T7" fmla="*/ 105 h 161"/>
                  <a:gd name="T8" fmla="*/ 85 w 161"/>
                  <a:gd name="T9" fmla="*/ 141 h 161"/>
                  <a:gd name="T10" fmla="*/ 107 w 161"/>
                  <a:gd name="T11" fmla="*/ 130 h 161"/>
                  <a:gd name="T12" fmla="*/ 130 w 161"/>
                  <a:gd name="T13" fmla="*/ 121 h 161"/>
                  <a:gd name="T14" fmla="*/ 149 w 161"/>
                  <a:gd name="T15" fmla="*/ 102 h 161"/>
                  <a:gd name="T16" fmla="*/ 137 w 161"/>
                  <a:gd name="T17" fmla="*/ 34 h 161"/>
                  <a:gd name="T18" fmla="*/ 124 w 161"/>
                  <a:gd name="T19" fmla="*/ 93 h 161"/>
                  <a:gd name="T20" fmla="*/ 95 w 161"/>
                  <a:gd name="T21" fmla="*/ 114 h 161"/>
                  <a:gd name="T22" fmla="*/ 62 w 161"/>
                  <a:gd name="T23" fmla="*/ 91 h 161"/>
                  <a:gd name="T24" fmla="*/ 98 w 161"/>
                  <a:gd name="T25" fmla="*/ 64 h 161"/>
                  <a:gd name="T26" fmla="*/ 89 w 161"/>
                  <a:gd name="T27" fmla="*/ 34 h 161"/>
                  <a:gd name="T28" fmla="*/ 73 w 161"/>
                  <a:gd name="T29" fmla="*/ 42 h 161"/>
                  <a:gd name="T30" fmla="*/ 115 w 161"/>
                  <a:gd name="T31" fmla="*/ 82 h 161"/>
                  <a:gd name="T32" fmla="*/ 142 w 161"/>
                  <a:gd name="T33" fmla="*/ 100 h 161"/>
                  <a:gd name="T34" fmla="*/ 160 w 161"/>
                  <a:gd name="T35" fmla="*/ 153 h 161"/>
                  <a:gd name="T36" fmla="*/ 139 w 161"/>
                  <a:gd name="T37" fmla="*/ 147 h 161"/>
                  <a:gd name="T38" fmla="*/ 107 w 161"/>
                  <a:gd name="T39" fmla="*/ 120 h 161"/>
                  <a:gd name="T40" fmla="*/ 118 w 161"/>
                  <a:gd name="T41" fmla="*/ 55 h 161"/>
                  <a:gd name="T42" fmla="*/ 139 w 161"/>
                  <a:gd name="T43" fmla="*/ 21 h 161"/>
                  <a:gd name="T44" fmla="*/ 107 w 161"/>
                  <a:gd name="T45" fmla="*/ 16 h 161"/>
                  <a:gd name="T46" fmla="*/ 62 w 161"/>
                  <a:gd name="T47" fmla="*/ 7 h 161"/>
                  <a:gd name="T48" fmla="*/ 20 w 161"/>
                  <a:gd name="T49" fmla="*/ 28 h 161"/>
                  <a:gd name="T50" fmla="*/ 2 w 161"/>
                  <a:gd name="T51" fmla="*/ 81 h 161"/>
                  <a:gd name="T52" fmla="*/ 53 w 161"/>
                  <a:gd name="T53" fmla="*/ 96 h 161"/>
                  <a:gd name="T54" fmla="*/ 98 w 161"/>
                  <a:gd name="T55" fmla="*/ 79 h 161"/>
                  <a:gd name="T56" fmla="*/ 106 w 161"/>
                  <a:gd name="T57" fmla="*/ 87 h 161"/>
                  <a:gd name="T58" fmla="*/ 119 w 161"/>
                  <a:gd name="T59" fmla="*/ 69 h 161"/>
                  <a:gd name="T60" fmla="*/ 118 w 161"/>
                  <a:gd name="T61" fmla="*/ 31 h 161"/>
                  <a:gd name="T62" fmla="*/ 79 w 161"/>
                  <a:gd name="T63" fmla="*/ 106 h 161"/>
                  <a:gd name="T64" fmla="*/ 80 w 161"/>
                  <a:gd name="T65" fmla="*/ 114 h 161"/>
                  <a:gd name="T66" fmla="*/ 64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8" name="Freeform 47"/>
              <p:cNvSpPr>
                <a:spLocks/>
              </p:cNvSpPr>
              <p:nvPr/>
            </p:nvSpPr>
            <p:spPr bwMode="auto">
              <a:xfrm rot="3121773">
                <a:off x="1617" y="2703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9" name="Freeform 48"/>
              <p:cNvSpPr>
                <a:spLocks/>
              </p:cNvSpPr>
              <p:nvPr/>
            </p:nvSpPr>
            <p:spPr bwMode="auto">
              <a:xfrm rot="3121773">
                <a:off x="1569" y="2559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0" name="Freeform 49"/>
              <p:cNvSpPr>
                <a:spLocks/>
              </p:cNvSpPr>
              <p:nvPr/>
            </p:nvSpPr>
            <p:spPr bwMode="auto">
              <a:xfrm rot="4102507">
                <a:off x="1584" y="2400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1" name="Freeform 50"/>
              <p:cNvSpPr>
                <a:spLocks/>
              </p:cNvSpPr>
              <p:nvPr/>
            </p:nvSpPr>
            <p:spPr bwMode="auto">
              <a:xfrm rot="4102507">
                <a:off x="1617" y="2223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51"/>
            <p:cNvGrpSpPr>
              <a:grpSpLocks/>
            </p:cNvGrpSpPr>
            <p:nvPr/>
          </p:nvGrpSpPr>
          <p:grpSpPr bwMode="auto">
            <a:xfrm>
              <a:off x="2928" y="2208"/>
              <a:ext cx="209" cy="1217"/>
              <a:chOff x="1584" y="2208"/>
              <a:chExt cx="209" cy="1217"/>
            </a:xfrm>
          </p:grpSpPr>
          <p:sp>
            <p:nvSpPr>
              <p:cNvPr id="13396" name="Freeform 52"/>
              <p:cNvSpPr>
                <a:spLocks/>
              </p:cNvSpPr>
              <p:nvPr/>
            </p:nvSpPr>
            <p:spPr bwMode="auto">
              <a:xfrm>
                <a:off x="1612" y="3143"/>
                <a:ext cx="161" cy="161"/>
              </a:xfrm>
              <a:custGeom>
                <a:avLst/>
                <a:gdLst>
                  <a:gd name="T0" fmla="*/ 61 w 161"/>
                  <a:gd name="T1" fmla="*/ 34 h 161"/>
                  <a:gd name="T2" fmla="*/ 64 w 161"/>
                  <a:gd name="T3" fmla="*/ 63 h 161"/>
                  <a:gd name="T4" fmla="*/ 32 w 161"/>
                  <a:gd name="T5" fmla="*/ 70 h 161"/>
                  <a:gd name="T6" fmla="*/ 58 w 161"/>
                  <a:gd name="T7" fmla="*/ 105 h 161"/>
                  <a:gd name="T8" fmla="*/ 85 w 161"/>
                  <a:gd name="T9" fmla="*/ 141 h 161"/>
                  <a:gd name="T10" fmla="*/ 107 w 161"/>
                  <a:gd name="T11" fmla="*/ 130 h 161"/>
                  <a:gd name="T12" fmla="*/ 130 w 161"/>
                  <a:gd name="T13" fmla="*/ 121 h 161"/>
                  <a:gd name="T14" fmla="*/ 149 w 161"/>
                  <a:gd name="T15" fmla="*/ 102 h 161"/>
                  <a:gd name="T16" fmla="*/ 137 w 161"/>
                  <a:gd name="T17" fmla="*/ 34 h 161"/>
                  <a:gd name="T18" fmla="*/ 124 w 161"/>
                  <a:gd name="T19" fmla="*/ 93 h 161"/>
                  <a:gd name="T20" fmla="*/ 95 w 161"/>
                  <a:gd name="T21" fmla="*/ 114 h 161"/>
                  <a:gd name="T22" fmla="*/ 62 w 161"/>
                  <a:gd name="T23" fmla="*/ 91 h 161"/>
                  <a:gd name="T24" fmla="*/ 98 w 161"/>
                  <a:gd name="T25" fmla="*/ 64 h 161"/>
                  <a:gd name="T26" fmla="*/ 89 w 161"/>
                  <a:gd name="T27" fmla="*/ 34 h 161"/>
                  <a:gd name="T28" fmla="*/ 73 w 161"/>
                  <a:gd name="T29" fmla="*/ 42 h 161"/>
                  <a:gd name="T30" fmla="*/ 115 w 161"/>
                  <a:gd name="T31" fmla="*/ 82 h 161"/>
                  <a:gd name="T32" fmla="*/ 142 w 161"/>
                  <a:gd name="T33" fmla="*/ 100 h 161"/>
                  <a:gd name="T34" fmla="*/ 160 w 161"/>
                  <a:gd name="T35" fmla="*/ 153 h 161"/>
                  <a:gd name="T36" fmla="*/ 139 w 161"/>
                  <a:gd name="T37" fmla="*/ 147 h 161"/>
                  <a:gd name="T38" fmla="*/ 107 w 161"/>
                  <a:gd name="T39" fmla="*/ 120 h 161"/>
                  <a:gd name="T40" fmla="*/ 118 w 161"/>
                  <a:gd name="T41" fmla="*/ 55 h 161"/>
                  <a:gd name="T42" fmla="*/ 139 w 161"/>
                  <a:gd name="T43" fmla="*/ 21 h 161"/>
                  <a:gd name="T44" fmla="*/ 107 w 161"/>
                  <a:gd name="T45" fmla="*/ 16 h 161"/>
                  <a:gd name="T46" fmla="*/ 62 w 161"/>
                  <a:gd name="T47" fmla="*/ 7 h 161"/>
                  <a:gd name="T48" fmla="*/ 20 w 161"/>
                  <a:gd name="T49" fmla="*/ 28 h 161"/>
                  <a:gd name="T50" fmla="*/ 2 w 161"/>
                  <a:gd name="T51" fmla="*/ 81 h 161"/>
                  <a:gd name="T52" fmla="*/ 53 w 161"/>
                  <a:gd name="T53" fmla="*/ 96 h 161"/>
                  <a:gd name="T54" fmla="*/ 98 w 161"/>
                  <a:gd name="T55" fmla="*/ 79 h 161"/>
                  <a:gd name="T56" fmla="*/ 106 w 161"/>
                  <a:gd name="T57" fmla="*/ 87 h 161"/>
                  <a:gd name="T58" fmla="*/ 119 w 161"/>
                  <a:gd name="T59" fmla="*/ 69 h 161"/>
                  <a:gd name="T60" fmla="*/ 118 w 161"/>
                  <a:gd name="T61" fmla="*/ 31 h 161"/>
                  <a:gd name="T62" fmla="*/ 79 w 161"/>
                  <a:gd name="T63" fmla="*/ 106 h 161"/>
                  <a:gd name="T64" fmla="*/ 80 w 161"/>
                  <a:gd name="T65" fmla="*/ 114 h 161"/>
                  <a:gd name="T66" fmla="*/ 64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7" name="Freeform 53"/>
              <p:cNvSpPr>
                <a:spLocks/>
              </p:cNvSpPr>
              <p:nvPr/>
            </p:nvSpPr>
            <p:spPr bwMode="auto">
              <a:xfrm>
                <a:off x="1632" y="3024"/>
                <a:ext cx="161" cy="161"/>
              </a:xfrm>
              <a:custGeom>
                <a:avLst/>
                <a:gdLst>
                  <a:gd name="T0" fmla="*/ 61 w 161"/>
                  <a:gd name="T1" fmla="*/ 34 h 161"/>
                  <a:gd name="T2" fmla="*/ 64 w 161"/>
                  <a:gd name="T3" fmla="*/ 63 h 161"/>
                  <a:gd name="T4" fmla="*/ 32 w 161"/>
                  <a:gd name="T5" fmla="*/ 70 h 161"/>
                  <a:gd name="T6" fmla="*/ 58 w 161"/>
                  <a:gd name="T7" fmla="*/ 105 h 161"/>
                  <a:gd name="T8" fmla="*/ 85 w 161"/>
                  <a:gd name="T9" fmla="*/ 141 h 161"/>
                  <a:gd name="T10" fmla="*/ 107 w 161"/>
                  <a:gd name="T11" fmla="*/ 130 h 161"/>
                  <a:gd name="T12" fmla="*/ 130 w 161"/>
                  <a:gd name="T13" fmla="*/ 121 h 161"/>
                  <a:gd name="T14" fmla="*/ 149 w 161"/>
                  <a:gd name="T15" fmla="*/ 102 h 161"/>
                  <a:gd name="T16" fmla="*/ 137 w 161"/>
                  <a:gd name="T17" fmla="*/ 34 h 161"/>
                  <a:gd name="T18" fmla="*/ 124 w 161"/>
                  <a:gd name="T19" fmla="*/ 93 h 161"/>
                  <a:gd name="T20" fmla="*/ 95 w 161"/>
                  <a:gd name="T21" fmla="*/ 114 h 161"/>
                  <a:gd name="T22" fmla="*/ 62 w 161"/>
                  <a:gd name="T23" fmla="*/ 91 h 161"/>
                  <a:gd name="T24" fmla="*/ 98 w 161"/>
                  <a:gd name="T25" fmla="*/ 64 h 161"/>
                  <a:gd name="T26" fmla="*/ 89 w 161"/>
                  <a:gd name="T27" fmla="*/ 34 h 161"/>
                  <a:gd name="T28" fmla="*/ 73 w 161"/>
                  <a:gd name="T29" fmla="*/ 42 h 161"/>
                  <a:gd name="T30" fmla="*/ 115 w 161"/>
                  <a:gd name="T31" fmla="*/ 82 h 161"/>
                  <a:gd name="T32" fmla="*/ 142 w 161"/>
                  <a:gd name="T33" fmla="*/ 100 h 161"/>
                  <a:gd name="T34" fmla="*/ 160 w 161"/>
                  <a:gd name="T35" fmla="*/ 153 h 161"/>
                  <a:gd name="T36" fmla="*/ 139 w 161"/>
                  <a:gd name="T37" fmla="*/ 147 h 161"/>
                  <a:gd name="T38" fmla="*/ 107 w 161"/>
                  <a:gd name="T39" fmla="*/ 120 h 161"/>
                  <a:gd name="T40" fmla="*/ 118 w 161"/>
                  <a:gd name="T41" fmla="*/ 55 h 161"/>
                  <a:gd name="T42" fmla="*/ 139 w 161"/>
                  <a:gd name="T43" fmla="*/ 21 h 161"/>
                  <a:gd name="T44" fmla="*/ 107 w 161"/>
                  <a:gd name="T45" fmla="*/ 16 h 161"/>
                  <a:gd name="T46" fmla="*/ 62 w 161"/>
                  <a:gd name="T47" fmla="*/ 7 h 161"/>
                  <a:gd name="T48" fmla="*/ 20 w 161"/>
                  <a:gd name="T49" fmla="*/ 28 h 161"/>
                  <a:gd name="T50" fmla="*/ 2 w 161"/>
                  <a:gd name="T51" fmla="*/ 81 h 161"/>
                  <a:gd name="T52" fmla="*/ 53 w 161"/>
                  <a:gd name="T53" fmla="*/ 96 h 161"/>
                  <a:gd name="T54" fmla="*/ 98 w 161"/>
                  <a:gd name="T55" fmla="*/ 79 h 161"/>
                  <a:gd name="T56" fmla="*/ 106 w 161"/>
                  <a:gd name="T57" fmla="*/ 87 h 161"/>
                  <a:gd name="T58" fmla="*/ 119 w 161"/>
                  <a:gd name="T59" fmla="*/ 69 h 161"/>
                  <a:gd name="T60" fmla="*/ 118 w 161"/>
                  <a:gd name="T61" fmla="*/ 31 h 161"/>
                  <a:gd name="T62" fmla="*/ 79 w 161"/>
                  <a:gd name="T63" fmla="*/ 106 h 161"/>
                  <a:gd name="T64" fmla="*/ 80 w 161"/>
                  <a:gd name="T65" fmla="*/ 114 h 161"/>
                  <a:gd name="T66" fmla="*/ 64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8" name="Freeform 54"/>
              <p:cNvSpPr>
                <a:spLocks/>
              </p:cNvSpPr>
              <p:nvPr/>
            </p:nvSpPr>
            <p:spPr bwMode="auto">
              <a:xfrm>
                <a:off x="1584" y="2880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9" name="Freeform 55"/>
              <p:cNvSpPr>
                <a:spLocks/>
              </p:cNvSpPr>
              <p:nvPr/>
            </p:nvSpPr>
            <p:spPr bwMode="auto">
              <a:xfrm rot="19218101" flipH="1">
                <a:off x="1632" y="3264"/>
                <a:ext cx="161" cy="161"/>
              </a:xfrm>
              <a:custGeom>
                <a:avLst/>
                <a:gdLst>
                  <a:gd name="T0" fmla="*/ 61 w 161"/>
                  <a:gd name="T1" fmla="*/ 34 h 161"/>
                  <a:gd name="T2" fmla="*/ 64 w 161"/>
                  <a:gd name="T3" fmla="*/ 63 h 161"/>
                  <a:gd name="T4" fmla="*/ 32 w 161"/>
                  <a:gd name="T5" fmla="*/ 70 h 161"/>
                  <a:gd name="T6" fmla="*/ 58 w 161"/>
                  <a:gd name="T7" fmla="*/ 105 h 161"/>
                  <a:gd name="T8" fmla="*/ 85 w 161"/>
                  <a:gd name="T9" fmla="*/ 141 h 161"/>
                  <a:gd name="T10" fmla="*/ 107 w 161"/>
                  <a:gd name="T11" fmla="*/ 130 h 161"/>
                  <a:gd name="T12" fmla="*/ 130 w 161"/>
                  <a:gd name="T13" fmla="*/ 121 h 161"/>
                  <a:gd name="T14" fmla="*/ 149 w 161"/>
                  <a:gd name="T15" fmla="*/ 102 h 161"/>
                  <a:gd name="T16" fmla="*/ 137 w 161"/>
                  <a:gd name="T17" fmla="*/ 34 h 161"/>
                  <a:gd name="T18" fmla="*/ 124 w 161"/>
                  <a:gd name="T19" fmla="*/ 93 h 161"/>
                  <a:gd name="T20" fmla="*/ 95 w 161"/>
                  <a:gd name="T21" fmla="*/ 114 h 161"/>
                  <a:gd name="T22" fmla="*/ 62 w 161"/>
                  <a:gd name="T23" fmla="*/ 91 h 161"/>
                  <a:gd name="T24" fmla="*/ 98 w 161"/>
                  <a:gd name="T25" fmla="*/ 64 h 161"/>
                  <a:gd name="T26" fmla="*/ 89 w 161"/>
                  <a:gd name="T27" fmla="*/ 34 h 161"/>
                  <a:gd name="T28" fmla="*/ 73 w 161"/>
                  <a:gd name="T29" fmla="*/ 42 h 161"/>
                  <a:gd name="T30" fmla="*/ 115 w 161"/>
                  <a:gd name="T31" fmla="*/ 82 h 161"/>
                  <a:gd name="T32" fmla="*/ 142 w 161"/>
                  <a:gd name="T33" fmla="*/ 100 h 161"/>
                  <a:gd name="T34" fmla="*/ 160 w 161"/>
                  <a:gd name="T35" fmla="*/ 153 h 161"/>
                  <a:gd name="T36" fmla="*/ 139 w 161"/>
                  <a:gd name="T37" fmla="*/ 147 h 161"/>
                  <a:gd name="T38" fmla="*/ 107 w 161"/>
                  <a:gd name="T39" fmla="*/ 120 h 161"/>
                  <a:gd name="T40" fmla="*/ 118 w 161"/>
                  <a:gd name="T41" fmla="*/ 55 h 161"/>
                  <a:gd name="T42" fmla="*/ 139 w 161"/>
                  <a:gd name="T43" fmla="*/ 21 h 161"/>
                  <a:gd name="T44" fmla="*/ 107 w 161"/>
                  <a:gd name="T45" fmla="*/ 16 h 161"/>
                  <a:gd name="T46" fmla="*/ 62 w 161"/>
                  <a:gd name="T47" fmla="*/ 7 h 161"/>
                  <a:gd name="T48" fmla="*/ 20 w 161"/>
                  <a:gd name="T49" fmla="*/ 28 h 161"/>
                  <a:gd name="T50" fmla="*/ 2 w 161"/>
                  <a:gd name="T51" fmla="*/ 81 h 161"/>
                  <a:gd name="T52" fmla="*/ 53 w 161"/>
                  <a:gd name="T53" fmla="*/ 96 h 161"/>
                  <a:gd name="T54" fmla="*/ 98 w 161"/>
                  <a:gd name="T55" fmla="*/ 79 h 161"/>
                  <a:gd name="T56" fmla="*/ 106 w 161"/>
                  <a:gd name="T57" fmla="*/ 87 h 161"/>
                  <a:gd name="T58" fmla="*/ 119 w 161"/>
                  <a:gd name="T59" fmla="*/ 69 h 161"/>
                  <a:gd name="T60" fmla="*/ 118 w 161"/>
                  <a:gd name="T61" fmla="*/ 31 h 161"/>
                  <a:gd name="T62" fmla="*/ 79 w 161"/>
                  <a:gd name="T63" fmla="*/ 106 h 161"/>
                  <a:gd name="T64" fmla="*/ 80 w 161"/>
                  <a:gd name="T65" fmla="*/ 114 h 161"/>
                  <a:gd name="T66" fmla="*/ 64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0" name="Freeform 56"/>
              <p:cNvSpPr>
                <a:spLocks/>
              </p:cNvSpPr>
              <p:nvPr/>
            </p:nvSpPr>
            <p:spPr bwMode="auto">
              <a:xfrm rot="3121773">
                <a:off x="1617" y="2703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1" name="Freeform 57"/>
              <p:cNvSpPr>
                <a:spLocks/>
              </p:cNvSpPr>
              <p:nvPr/>
            </p:nvSpPr>
            <p:spPr bwMode="auto">
              <a:xfrm rot="18478227" flipH="1">
                <a:off x="1569" y="2559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2" name="Freeform 58"/>
              <p:cNvSpPr>
                <a:spLocks/>
              </p:cNvSpPr>
              <p:nvPr/>
            </p:nvSpPr>
            <p:spPr bwMode="auto">
              <a:xfrm rot="4102507">
                <a:off x="1584" y="2400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3" name="Freeform 59"/>
              <p:cNvSpPr>
                <a:spLocks/>
              </p:cNvSpPr>
              <p:nvPr/>
            </p:nvSpPr>
            <p:spPr bwMode="auto">
              <a:xfrm rot="17497493" flipH="1">
                <a:off x="1617" y="2223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60"/>
            <p:cNvGrpSpPr>
              <a:grpSpLocks/>
            </p:cNvGrpSpPr>
            <p:nvPr/>
          </p:nvGrpSpPr>
          <p:grpSpPr bwMode="auto">
            <a:xfrm>
              <a:off x="2736" y="2208"/>
              <a:ext cx="209" cy="1217"/>
              <a:chOff x="1584" y="2208"/>
              <a:chExt cx="209" cy="1217"/>
            </a:xfrm>
          </p:grpSpPr>
          <p:sp>
            <p:nvSpPr>
              <p:cNvPr id="13388" name="Freeform 61"/>
              <p:cNvSpPr>
                <a:spLocks/>
              </p:cNvSpPr>
              <p:nvPr/>
            </p:nvSpPr>
            <p:spPr bwMode="auto">
              <a:xfrm>
                <a:off x="1612" y="3143"/>
                <a:ext cx="161" cy="161"/>
              </a:xfrm>
              <a:custGeom>
                <a:avLst/>
                <a:gdLst>
                  <a:gd name="T0" fmla="*/ 61 w 161"/>
                  <a:gd name="T1" fmla="*/ 34 h 161"/>
                  <a:gd name="T2" fmla="*/ 64 w 161"/>
                  <a:gd name="T3" fmla="*/ 63 h 161"/>
                  <a:gd name="T4" fmla="*/ 32 w 161"/>
                  <a:gd name="T5" fmla="*/ 70 h 161"/>
                  <a:gd name="T6" fmla="*/ 58 w 161"/>
                  <a:gd name="T7" fmla="*/ 105 h 161"/>
                  <a:gd name="T8" fmla="*/ 85 w 161"/>
                  <a:gd name="T9" fmla="*/ 141 h 161"/>
                  <a:gd name="T10" fmla="*/ 107 w 161"/>
                  <a:gd name="T11" fmla="*/ 130 h 161"/>
                  <a:gd name="T12" fmla="*/ 130 w 161"/>
                  <a:gd name="T13" fmla="*/ 121 h 161"/>
                  <a:gd name="T14" fmla="*/ 149 w 161"/>
                  <a:gd name="T15" fmla="*/ 102 h 161"/>
                  <a:gd name="T16" fmla="*/ 137 w 161"/>
                  <a:gd name="T17" fmla="*/ 34 h 161"/>
                  <a:gd name="T18" fmla="*/ 124 w 161"/>
                  <a:gd name="T19" fmla="*/ 93 h 161"/>
                  <a:gd name="T20" fmla="*/ 95 w 161"/>
                  <a:gd name="T21" fmla="*/ 114 h 161"/>
                  <a:gd name="T22" fmla="*/ 62 w 161"/>
                  <a:gd name="T23" fmla="*/ 91 h 161"/>
                  <a:gd name="T24" fmla="*/ 98 w 161"/>
                  <a:gd name="T25" fmla="*/ 64 h 161"/>
                  <a:gd name="T26" fmla="*/ 89 w 161"/>
                  <a:gd name="T27" fmla="*/ 34 h 161"/>
                  <a:gd name="T28" fmla="*/ 73 w 161"/>
                  <a:gd name="T29" fmla="*/ 42 h 161"/>
                  <a:gd name="T30" fmla="*/ 115 w 161"/>
                  <a:gd name="T31" fmla="*/ 82 h 161"/>
                  <a:gd name="T32" fmla="*/ 142 w 161"/>
                  <a:gd name="T33" fmla="*/ 100 h 161"/>
                  <a:gd name="T34" fmla="*/ 160 w 161"/>
                  <a:gd name="T35" fmla="*/ 153 h 161"/>
                  <a:gd name="T36" fmla="*/ 139 w 161"/>
                  <a:gd name="T37" fmla="*/ 147 h 161"/>
                  <a:gd name="T38" fmla="*/ 107 w 161"/>
                  <a:gd name="T39" fmla="*/ 120 h 161"/>
                  <a:gd name="T40" fmla="*/ 118 w 161"/>
                  <a:gd name="T41" fmla="*/ 55 h 161"/>
                  <a:gd name="T42" fmla="*/ 139 w 161"/>
                  <a:gd name="T43" fmla="*/ 21 h 161"/>
                  <a:gd name="T44" fmla="*/ 107 w 161"/>
                  <a:gd name="T45" fmla="*/ 16 h 161"/>
                  <a:gd name="T46" fmla="*/ 62 w 161"/>
                  <a:gd name="T47" fmla="*/ 7 h 161"/>
                  <a:gd name="T48" fmla="*/ 20 w 161"/>
                  <a:gd name="T49" fmla="*/ 28 h 161"/>
                  <a:gd name="T50" fmla="*/ 2 w 161"/>
                  <a:gd name="T51" fmla="*/ 81 h 161"/>
                  <a:gd name="T52" fmla="*/ 53 w 161"/>
                  <a:gd name="T53" fmla="*/ 96 h 161"/>
                  <a:gd name="T54" fmla="*/ 98 w 161"/>
                  <a:gd name="T55" fmla="*/ 79 h 161"/>
                  <a:gd name="T56" fmla="*/ 106 w 161"/>
                  <a:gd name="T57" fmla="*/ 87 h 161"/>
                  <a:gd name="T58" fmla="*/ 119 w 161"/>
                  <a:gd name="T59" fmla="*/ 69 h 161"/>
                  <a:gd name="T60" fmla="*/ 118 w 161"/>
                  <a:gd name="T61" fmla="*/ 31 h 161"/>
                  <a:gd name="T62" fmla="*/ 79 w 161"/>
                  <a:gd name="T63" fmla="*/ 106 h 161"/>
                  <a:gd name="T64" fmla="*/ 80 w 161"/>
                  <a:gd name="T65" fmla="*/ 114 h 161"/>
                  <a:gd name="T66" fmla="*/ 64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9" name="Freeform 62"/>
              <p:cNvSpPr>
                <a:spLocks/>
              </p:cNvSpPr>
              <p:nvPr/>
            </p:nvSpPr>
            <p:spPr bwMode="auto">
              <a:xfrm>
                <a:off x="1632" y="3024"/>
                <a:ext cx="161" cy="161"/>
              </a:xfrm>
              <a:custGeom>
                <a:avLst/>
                <a:gdLst>
                  <a:gd name="T0" fmla="*/ 61 w 161"/>
                  <a:gd name="T1" fmla="*/ 34 h 161"/>
                  <a:gd name="T2" fmla="*/ 64 w 161"/>
                  <a:gd name="T3" fmla="*/ 63 h 161"/>
                  <a:gd name="T4" fmla="*/ 32 w 161"/>
                  <a:gd name="T5" fmla="*/ 70 h 161"/>
                  <a:gd name="T6" fmla="*/ 58 w 161"/>
                  <a:gd name="T7" fmla="*/ 105 h 161"/>
                  <a:gd name="T8" fmla="*/ 85 w 161"/>
                  <a:gd name="T9" fmla="*/ 141 h 161"/>
                  <a:gd name="T10" fmla="*/ 107 w 161"/>
                  <a:gd name="T11" fmla="*/ 130 h 161"/>
                  <a:gd name="T12" fmla="*/ 130 w 161"/>
                  <a:gd name="T13" fmla="*/ 121 h 161"/>
                  <a:gd name="T14" fmla="*/ 149 w 161"/>
                  <a:gd name="T15" fmla="*/ 102 h 161"/>
                  <a:gd name="T16" fmla="*/ 137 w 161"/>
                  <a:gd name="T17" fmla="*/ 34 h 161"/>
                  <a:gd name="T18" fmla="*/ 124 w 161"/>
                  <a:gd name="T19" fmla="*/ 93 h 161"/>
                  <a:gd name="T20" fmla="*/ 95 w 161"/>
                  <a:gd name="T21" fmla="*/ 114 h 161"/>
                  <a:gd name="T22" fmla="*/ 62 w 161"/>
                  <a:gd name="T23" fmla="*/ 91 h 161"/>
                  <a:gd name="T24" fmla="*/ 98 w 161"/>
                  <a:gd name="T25" fmla="*/ 64 h 161"/>
                  <a:gd name="T26" fmla="*/ 89 w 161"/>
                  <a:gd name="T27" fmla="*/ 34 h 161"/>
                  <a:gd name="T28" fmla="*/ 73 w 161"/>
                  <a:gd name="T29" fmla="*/ 42 h 161"/>
                  <a:gd name="T30" fmla="*/ 115 w 161"/>
                  <a:gd name="T31" fmla="*/ 82 h 161"/>
                  <a:gd name="T32" fmla="*/ 142 w 161"/>
                  <a:gd name="T33" fmla="*/ 100 h 161"/>
                  <a:gd name="T34" fmla="*/ 160 w 161"/>
                  <a:gd name="T35" fmla="*/ 153 h 161"/>
                  <a:gd name="T36" fmla="*/ 139 w 161"/>
                  <a:gd name="T37" fmla="*/ 147 h 161"/>
                  <a:gd name="T38" fmla="*/ 107 w 161"/>
                  <a:gd name="T39" fmla="*/ 120 h 161"/>
                  <a:gd name="T40" fmla="*/ 118 w 161"/>
                  <a:gd name="T41" fmla="*/ 55 h 161"/>
                  <a:gd name="T42" fmla="*/ 139 w 161"/>
                  <a:gd name="T43" fmla="*/ 21 h 161"/>
                  <a:gd name="T44" fmla="*/ 107 w 161"/>
                  <a:gd name="T45" fmla="*/ 16 h 161"/>
                  <a:gd name="T46" fmla="*/ 62 w 161"/>
                  <a:gd name="T47" fmla="*/ 7 h 161"/>
                  <a:gd name="T48" fmla="*/ 20 w 161"/>
                  <a:gd name="T49" fmla="*/ 28 h 161"/>
                  <a:gd name="T50" fmla="*/ 2 w 161"/>
                  <a:gd name="T51" fmla="*/ 81 h 161"/>
                  <a:gd name="T52" fmla="*/ 53 w 161"/>
                  <a:gd name="T53" fmla="*/ 96 h 161"/>
                  <a:gd name="T54" fmla="*/ 98 w 161"/>
                  <a:gd name="T55" fmla="*/ 79 h 161"/>
                  <a:gd name="T56" fmla="*/ 106 w 161"/>
                  <a:gd name="T57" fmla="*/ 87 h 161"/>
                  <a:gd name="T58" fmla="*/ 119 w 161"/>
                  <a:gd name="T59" fmla="*/ 69 h 161"/>
                  <a:gd name="T60" fmla="*/ 118 w 161"/>
                  <a:gd name="T61" fmla="*/ 31 h 161"/>
                  <a:gd name="T62" fmla="*/ 79 w 161"/>
                  <a:gd name="T63" fmla="*/ 106 h 161"/>
                  <a:gd name="T64" fmla="*/ 80 w 161"/>
                  <a:gd name="T65" fmla="*/ 114 h 161"/>
                  <a:gd name="T66" fmla="*/ 64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0" name="Freeform 63"/>
              <p:cNvSpPr>
                <a:spLocks/>
              </p:cNvSpPr>
              <p:nvPr/>
            </p:nvSpPr>
            <p:spPr bwMode="auto">
              <a:xfrm>
                <a:off x="1584" y="2880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1" name="Freeform 64"/>
              <p:cNvSpPr>
                <a:spLocks/>
              </p:cNvSpPr>
              <p:nvPr/>
            </p:nvSpPr>
            <p:spPr bwMode="auto">
              <a:xfrm rot="2381899">
                <a:off x="1632" y="3264"/>
                <a:ext cx="161" cy="161"/>
              </a:xfrm>
              <a:custGeom>
                <a:avLst/>
                <a:gdLst>
                  <a:gd name="T0" fmla="*/ 61 w 161"/>
                  <a:gd name="T1" fmla="*/ 34 h 161"/>
                  <a:gd name="T2" fmla="*/ 64 w 161"/>
                  <a:gd name="T3" fmla="*/ 63 h 161"/>
                  <a:gd name="T4" fmla="*/ 32 w 161"/>
                  <a:gd name="T5" fmla="*/ 70 h 161"/>
                  <a:gd name="T6" fmla="*/ 58 w 161"/>
                  <a:gd name="T7" fmla="*/ 105 h 161"/>
                  <a:gd name="T8" fmla="*/ 85 w 161"/>
                  <a:gd name="T9" fmla="*/ 141 h 161"/>
                  <a:gd name="T10" fmla="*/ 107 w 161"/>
                  <a:gd name="T11" fmla="*/ 130 h 161"/>
                  <a:gd name="T12" fmla="*/ 130 w 161"/>
                  <a:gd name="T13" fmla="*/ 121 h 161"/>
                  <a:gd name="T14" fmla="*/ 149 w 161"/>
                  <a:gd name="T15" fmla="*/ 102 h 161"/>
                  <a:gd name="T16" fmla="*/ 137 w 161"/>
                  <a:gd name="T17" fmla="*/ 34 h 161"/>
                  <a:gd name="T18" fmla="*/ 124 w 161"/>
                  <a:gd name="T19" fmla="*/ 93 h 161"/>
                  <a:gd name="T20" fmla="*/ 95 w 161"/>
                  <a:gd name="T21" fmla="*/ 114 h 161"/>
                  <a:gd name="T22" fmla="*/ 62 w 161"/>
                  <a:gd name="T23" fmla="*/ 91 h 161"/>
                  <a:gd name="T24" fmla="*/ 98 w 161"/>
                  <a:gd name="T25" fmla="*/ 64 h 161"/>
                  <a:gd name="T26" fmla="*/ 89 w 161"/>
                  <a:gd name="T27" fmla="*/ 34 h 161"/>
                  <a:gd name="T28" fmla="*/ 73 w 161"/>
                  <a:gd name="T29" fmla="*/ 42 h 161"/>
                  <a:gd name="T30" fmla="*/ 115 w 161"/>
                  <a:gd name="T31" fmla="*/ 82 h 161"/>
                  <a:gd name="T32" fmla="*/ 142 w 161"/>
                  <a:gd name="T33" fmla="*/ 100 h 161"/>
                  <a:gd name="T34" fmla="*/ 160 w 161"/>
                  <a:gd name="T35" fmla="*/ 153 h 161"/>
                  <a:gd name="T36" fmla="*/ 139 w 161"/>
                  <a:gd name="T37" fmla="*/ 147 h 161"/>
                  <a:gd name="T38" fmla="*/ 107 w 161"/>
                  <a:gd name="T39" fmla="*/ 120 h 161"/>
                  <a:gd name="T40" fmla="*/ 118 w 161"/>
                  <a:gd name="T41" fmla="*/ 55 h 161"/>
                  <a:gd name="T42" fmla="*/ 139 w 161"/>
                  <a:gd name="T43" fmla="*/ 21 h 161"/>
                  <a:gd name="T44" fmla="*/ 107 w 161"/>
                  <a:gd name="T45" fmla="*/ 16 h 161"/>
                  <a:gd name="T46" fmla="*/ 62 w 161"/>
                  <a:gd name="T47" fmla="*/ 7 h 161"/>
                  <a:gd name="T48" fmla="*/ 20 w 161"/>
                  <a:gd name="T49" fmla="*/ 28 h 161"/>
                  <a:gd name="T50" fmla="*/ 2 w 161"/>
                  <a:gd name="T51" fmla="*/ 81 h 161"/>
                  <a:gd name="T52" fmla="*/ 53 w 161"/>
                  <a:gd name="T53" fmla="*/ 96 h 161"/>
                  <a:gd name="T54" fmla="*/ 98 w 161"/>
                  <a:gd name="T55" fmla="*/ 79 h 161"/>
                  <a:gd name="T56" fmla="*/ 106 w 161"/>
                  <a:gd name="T57" fmla="*/ 87 h 161"/>
                  <a:gd name="T58" fmla="*/ 119 w 161"/>
                  <a:gd name="T59" fmla="*/ 69 h 161"/>
                  <a:gd name="T60" fmla="*/ 118 w 161"/>
                  <a:gd name="T61" fmla="*/ 31 h 161"/>
                  <a:gd name="T62" fmla="*/ 79 w 161"/>
                  <a:gd name="T63" fmla="*/ 106 h 161"/>
                  <a:gd name="T64" fmla="*/ 80 w 161"/>
                  <a:gd name="T65" fmla="*/ 114 h 161"/>
                  <a:gd name="T66" fmla="*/ 64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2" name="Freeform 65"/>
              <p:cNvSpPr>
                <a:spLocks/>
              </p:cNvSpPr>
              <p:nvPr/>
            </p:nvSpPr>
            <p:spPr bwMode="auto">
              <a:xfrm rot="3121773">
                <a:off x="1617" y="2703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3" name="Freeform 66"/>
              <p:cNvSpPr>
                <a:spLocks/>
              </p:cNvSpPr>
              <p:nvPr/>
            </p:nvSpPr>
            <p:spPr bwMode="auto">
              <a:xfrm rot="3121773">
                <a:off x="1569" y="2559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4" name="Freeform 67"/>
              <p:cNvSpPr>
                <a:spLocks/>
              </p:cNvSpPr>
              <p:nvPr/>
            </p:nvSpPr>
            <p:spPr bwMode="auto">
              <a:xfrm rot="4102507">
                <a:off x="1584" y="2400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5" name="Freeform 68"/>
              <p:cNvSpPr>
                <a:spLocks/>
              </p:cNvSpPr>
              <p:nvPr/>
            </p:nvSpPr>
            <p:spPr bwMode="auto">
              <a:xfrm rot="4102507">
                <a:off x="1617" y="2223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69"/>
            <p:cNvGrpSpPr>
              <a:grpSpLocks/>
            </p:cNvGrpSpPr>
            <p:nvPr/>
          </p:nvGrpSpPr>
          <p:grpSpPr bwMode="auto">
            <a:xfrm>
              <a:off x="2592" y="2208"/>
              <a:ext cx="209" cy="1217"/>
              <a:chOff x="1584" y="2208"/>
              <a:chExt cx="209" cy="1217"/>
            </a:xfrm>
          </p:grpSpPr>
          <p:sp>
            <p:nvSpPr>
              <p:cNvPr id="13380" name="Freeform 70"/>
              <p:cNvSpPr>
                <a:spLocks/>
              </p:cNvSpPr>
              <p:nvPr/>
            </p:nvSpPr>
            <p:spPr bwMode="auto">
              <a:xfrm>
                <a:off x="1612" y="3143"/>
                <a:ext cx="161" cy="161"/>
              </a:xfrm>
              <a:custGeom>
                <a:avLst/>
                <a:gdLst>
                  <a:gd name="T0" fmla="*/ 61 w 161"/>
                  <a:gd name="T1" fmla="*/ 34 h 161"/>
                  <a:gd name="T2" fmla="*/ 64 w 161"/>
                  <a:gd name="T3" fmla="*/ 63 h 161"/>
                  <a:gd name="T4" fmla="*/ 32 w 161"/>
                  <a:gd name="T5" fmla="*/ 70 h 161"/>
                  <a:gd name="T6" fmla="*/ 58 w 161"/>
                  <a:gd name="T7" fmla="*/ 105 h 161"/>
                  <a:gd name="T8" fmla="*/ 85 w 161"/>
                  <a:gd name="T9" fmla="*/ 141 h 161"/>
                  <a:gd name="T10" fmla="*/ 107 w 161"/>
                  <a:gd name="T11" fmla="*/ 130 h 161"/>
                  <a:gd name="T12" fmla="*/ 130 w 161"/>
                  <a:gd name="T13" fmla="*/ 121 h 161"/>
                  <a:gd name="T14" fmla="*/ 149 w 161"/>
                  <a:gd name="T15" fmla="*/ 102 h 161"/>
                  <a:gd name="T16" fmla="*/ 137 w 161"/>
                  <a:gd name="T17" fmla="*/ 34 h 161"/>
                  <a:gd name="T18" fmla="*/ 124 w 161"/>
                  <a:gd name="T19" fmla="*/ 93 h 161"/>
                  <a:gd name="T20" fmla="*/ 95 w 161"/>
                  <a:gd name="T21" fmla="*/ 114 h 161"/>
                  <a:gd name="T22" fmla="*/ 62 w 161"/>
                  <a:gd name="T23" fmla="*/ 91 h 161"/>
                  <a:gd name="T24" fmla="*/ 98 w 161"/>
                  <a:gd name="T25" fmla="*/ 64 h 161"/>
                  <a:gd name="T26" fmla="*/ 89 w 161"/>
                  <a:gd name="T27" fmla="*/ 34 h 161"/>
                  <a:gd name="T28" fmla="*/ 73 w 161"/>
                  <a:gd name="T29" fmla="*/ 42 h 161"/>
                  <a:gd name="T30" fmla="*/ 115 w 161"/>
                  <a:gd name="T31" fmla="*/ 82 h 161"/>
                  <a:gd name="T32" fmla="*/ 142 w 161"/>
                  <a:gd name="T33" fmla="*/ 100 h 161"/>
                  <a:gd name="T34" fmla="*/ 160 w 161"/>
                  <a:gd name="T35" fmla="*/ 153 h 161"/>
                  <a:gd name="T36" fmla="*/ 139 w 161"/>
                  <a:gd name="T37" fmla="*/ 147 h 161"/>
                  <a:gd name="T38" fmla="*/ 107 w 161"/>
                  <a:gd name="T39" fmla="*/ 120 h 161"/>
                  <a:gd name="T40" fmla="*/ 118 w 161"/>
                  <a:gd name="T41" fmla="*/ 55 h 161"/>
                  <a:gd name="T42" fmla="*/ 139 w 161"/>
                  <a:gd name="T43" fmla="*/ 21 h 161"/>
                  <a:gd name="T44" fmla="*/ 107 w 161"/>
                  <a:gd name="T45" fmla="*/ 16 h 161"/>
                  <a:gd name="T46" fmla="*/ 62 w 161"/>
                  <a:gd name="T47" fmla="*/ 7 h 161"/>
                  <a:gd name="T48" fmla="*/ 20 w 161"/>
                  <a:gd name="T49" fmla="*/ 28 h 161"/>
                  <a:gd name="T50" fmla="*/ 2 w 161"/>
                  <a:gd name="T51" fmla="*/ 81 h 161"/>
                  <a:gd name="T52" fmla="*/ 53 w 161"/>
                  <a:gd name="T53" fmla="*/ 96 h 161"/>
                  <a:gd name="T54" fmla="*/ 98 w 161"/>
                  <a:gd name="T55" fmla="*/ 79 h 161"/>
                  <a:gd name="T56" fmla="*/ 106 w 161"/>
                  <a:gd name="T57" fmla="*/ 87 h 161"/>
                  <a:gd name="T58" fmla="*/ 119 w 161"/>
                  <a:gd name="T59" fmla="*/ 69 h 161"/>
                  <a:gd name="T60" fmla="*/ 118 w 161"/>
                  <a:gd name="T61" fmla="*/ 31 h 161"/>
                  <a:gd name="T62" fmla="*/ 79 w 161"/>
                  <a:gd name="T63" fmla="*/ 106 h 161"/>
                  <a:gd name="T64" fmla="*/ 80 w 161"/>
                  <a:gd name="T65" fmla="*/ 114 h 161"/>
                  <a:gd name="T66" fmla="*/ 64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1" name="Freeform 71"/>
              <p:cNvSpPr>
                <a:spLocks/>
              </p:cNvSpPr>
              <p:nvPr/>
            </p:nvSpPr>
            <p:spPr bwMode="auto">
              <a:xfrm>
                <a:off x="1632" y="3024"/>
                <a:ext cx="161" cy="161"/>
              </a:xfrm>
              <a:custGeom>
                <a:avLst/>
                <a:gdLst>
                  <a:gd name="T0" fmla="*/ 61 w 161"/>
                  <a:gd name="T1" fmla="*/ 34 h 161"/>
                  <a:gd name="T2" fmla="*/ 64 w 161"/>
                  <a:gd name="T3" fmla="*/ 63 h 161"/>
                  <a:gd name="T4" fmla="*/ 32 w 161"/>
                  <a:gd name="T5" fmla="*/ 70 h 161"/>
                  <a:gd name="T6" fmla="*/ 58 w 161"/>
                  <a:gd name="T7" fmla="*/ 105 h 161"/>
                  <a:gd name="T8" fmla="*/ 85 w 161"/>
                  <a:gd name="T9" fmla="*/ 141 h 161"/>
                  <a:gd name="T10" fmla="*/ 107 w 161"/>
                  <a:gd name="T11" fmla="*/ 130 h 161"/>
                  <a:gd name="T12" fmla="*/ 130 w 161"/>
                  <a:gd name="T13" fmla="*/ 121 h 161"/>
                  <a:gd name="T14" fmla="*/ 149 w 161"/>
                  <a:gd name="T15" fmla="*/ 102 h 161"/>
                  <a:gd name="T16" fmla="*/ 137 w 161"/>
                  <a:gd name="T17" fmla="*/ 34 h 161"/>
                  <a:gd name="T18" fmla="*/ 124 w 161"/>
                  <a:gd name="T19" fmla="*/ 93 h 161"/>
                  <a:gd name="T20" fmla="*/ 95 w 161"/>
                  <a:gd name="T21" fmla="*/ 114 h 161"/>
                  <a:gd name="T22" fmla="*/ 62 w 161"/>
                  <a:gd name="T23" fmla="*/ 91 h 161"/>
                  <a:gd name="T24" fmla="*/ 98 w 161"/>
                  <a:gd name="T25" fmla="*/ 64 h 161"/>
                  <a:gd name="T26" fmla="*/ 89 w 161"/>
                  <a:gd name="T27" fmla="*/ 34 h 161"/>
                  <a:gd name="T28" fmla="*/ 73 w 161"/>
                  <a:gd name="T29" fmla="*/ 42 h 161"/>
                  <a:gd name="T30" fmla="*/ 115 w 161"/>
                  <a:gd name="T31" fmla="*/ 82 h 161"/>
                  <a:gd name="T32" fmla="*/ 142 w 161"/>
                  <a:gd name="T33" fmla="*/ 100 h 161"/>
                  <a:gd name="T34" fmla="*/ 160 w 161"/>
                  <a:gd name="T35" fmla="*/ 153 h 161"/>
                  <a:gd name="T36" fmla="*/ 139 w 161"/>
                  <a:gd name="T37" fmla="*/ 147 h 161"/>
                  <a:gd name="T38" fmla="*/ 107 w 161"/>
                  <a:gd name="T39" fmla="*/ 120 h 161"/>
                  <a:gd name="T40" fmla="*/ 118 w 161"/>
                  <a:gd name="T41" fmla="*/ 55 h 161"/>
                  <a:gd name="T42" fmla="*/ 139 w 161"/>
                  <a:gd name="T43" fmla="*/ 21 h 161"/>
                  <a:gd name="T44" fmla="*/ 107 w 161"/>
                  <a:gd name="T45" fmla="*/ 16 h 161"/>
                  <a:gd name="T46" fmla="*/ 62 w 161"/>
                  <a:gd name="T47" fmla="*/ 7 h 161"/>
                  <a:gd name="T48" fmla="*/ 20 w 161"/>
                  <a:gd name="T49" fmla="*/ 28 h 161"/>
                  <a:gd name="T50" fmla="*/ 2 w 161"/>
                  <a:gd name="T51" fmla="*/ 81 h 161"/>
                  <a:gd name="T52" fmla="*/ 53 w 161"/>
                  <a:gd name="T53" fmla="*/ 96 h 161"/>
                  <a:gd name="T54" fmla="*/ 98 w 161"/>
                  <a:gd name="T55" fmla="*/ 79 h 161"/>
                  <a:gd name="T56" fmla="*/ 106 w 161"/>
                  <a:gd name="T57" fmla="*/ 87 h 161"/>
                  <a:gd name="T58" fmla="*/ 119 w 161"/>
                  <a:gd name="T59" fmla="*/ 69 h 161"/>
                  <a:gd name="T60" fmla="*/ 118 w 161"/>
                  <a:gd name="T61" fmla="*/ 31 h 161"/>
                  <a:gd name="T62" fmla="*/ 79 w 161"/>
                  <a:gd name="T63" fmla="*/ 106 h 161"/>
                  <a:gd name="T64" fmla="*/ 80 w 161"/>
                  <a:gd name="T65" fmla="*/ 114 h 161"/>
                  <a:gd name="T66" fmla="*/ 64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2" name="Freeform 72"/>
              <p:cNvSpPr>
                <a:spLocks/>
              </p:cNvSpPr>
              <p:nvPr/>
            </p:nvSpPr>
            <p:spPr bwMode="auto">
              <a:xfrm>
                <a:off x="1584" y="2880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3" name="Freeform 73"/>
              <p:cNvSpPr>
                <a:spLocks/>
              </p:cNvSpPr>
              <p:nvPr/>
            </p:nvSpPr>
            <p:spPr bwMode="auto">
              <a:xfrm rot="2381899">
                <a:off x="1632" y="3264"/>
                <a:ext cx="161" cy="161"/>
              </a:xfrm>
              <a:custGeom>
                <a:avLst/>
                <a:gdLst>
                  <a:gd name="T0" fmla="*/ 61 w 161"/>
                  <a:gd name="T1" fmla="*/ 34 h 161"/>
                  <a:gd name="T2" fmla="*/ 64 w 161"/>
                  <a:gd name="T3" fmla="*/ 63 h 161"/>
                  <a:gd name="T4" fmla="*/ 32 w 161"/>
                  <a:gd name="T5" fmla="*/ 70 h 161"/>
                  <a:gd name="T6" fmla="*/ 58 w 161"/>
                  <a:gd name="T7" fmla="*/ 105 h 161"/>
                  <a:gd name="T8" fmla="*/ 85 w 161"/>
                  <a:gd name="T9" fmla="*/ 141 h 161"/>
                  <a:gd name="T10" fmla="*/ 107 w 161"/>
                  <a:gd name="T11" fmla="*/ 130 h 161"/>
                  <a:gd name="T12" fmla="*/ 130 w 161"/>
                  <a:gd name="T13" fmla="*/ 121 h 161"/>
                  <a:gd name="T14" fmla="*/ 149 w 161"/>
                  <a:gd name="T15" fmla="*/ 102 h 161"/>
                  <a:gd name="T16" fmla="*/ 137 w 161"/>
                  <a:gd name="T17" fmla="*/ 34 h 161"/>
                  <a:gd name="T18" fmla="*/ 124 w 161"/>
                  <a:gd name="T19" fmla="*/ 93 h 161"/>
                  <a:gd name="T20" fmla="*/ 95 w 161"/>
                  <a:gd name="T21" fmla="*/ 114 h 161"/>
                  <a:gd name="T22" fmla="*/ 62 w 161"/>
                  <a:gd name="T23" fmla="*/ 91 h 161"/>
                  <a:gd name="T24" fmla="*/ 98 w 161"/>
                  <a:gd name="T25" fmla="*/ 64 h 161"/>
                  <a:gd name="T26" fmla="*/ 89 w 161"/>
                  <a:gd name="T27" fmla="*/ 34 h 161"/>
                  <a:gd name="T28" fmla="*/ 73 w 161"/>
                  <a:gd name="T29" fmla="*/ 42 h 161"/>
                  <a:gd name="T30" fmla="*/ 115 w 161"/>
                  <a:gd name="T31" fmla="*/ 82 h 161"/>
                  <a:gd name="T32" fmla="*/ 142 w 161"/>
                  <a:gd name="T33" fmla="*/ 100 h 161"/>
                  <a:gd name="T34" fmla="*/ 160 w 161"/>
                  <a:gd name="T35" fmla="*/ 153 h 161"/>
                  <a:gd name="T36" fmla="*/ 139 w 161"/>
                  <a:gd name="T37" fmla="*/ 147 h 161"/>
                  <a:gd name="T38" fmla="*/ 107 w 161"/>
                  <a:gd name="T39" fmla="*/ 120 h 161"/>
                  <a:gd name="T40" fmla="*/ 118 w 161"/>
                  <a:gd name="T41" fmla="*/ 55 h 161"/>
                  <a:gd name="T42" fmla="*/ 139 w 161"/>
                  <a:gd name="T43" fmla="*/ 21 h 161"/>
                  <a:gd name="T44" fmla="*/ 107 w 161"/>
                  <a:gd name="T45" fmla="*/ 16 h 161"/>
                  <a:gd name="T46" fmla="*/ 62 w 161"/>
                  <a:gd name="T47" fmla="*/ 7 h 161"/>
                  <a:gd name="T48" fmla="*/ 20 w 161"/>
                  <a:gd name="T49" fmla="*/ 28 h 161"/>
                  <a:gd name="T50" fmla="*/ 2 w 161"/>
                  <a:gd name="T51" fmla="*/ 81 h 161"/>
                  <a:gd name="T52" fmla="*/ 53 w 161"/>
                  <a:gd name="T53" fmla="*/ 96 h 161"/>
                  <a:gd name="T54" fmla="*/ 98 w 161"/>
                  <a:gd name="T55" fmla="*/ 79 h 161"/>
                  <a:gd name="T56" fmla="*/ 106 w 161"/>
                  <a:gd name="T57" fmla="*/ 87 h 161"/>
                  <a:gd name="T58" fmla="*/ 119 w 161"/>
                  <a:gd name="T59" fmla="*/ 69 h 161"/>
                  <a:gd name="T60" fmla="*/ 118 w 161"/>
                  <a:gd name="T61" fmla="*/ 31 h 161"/>
                  <a:gd name="T62" fmla="*/ 79 w 161"/>
                  <a:gd name="T63" fmla="*/ 106 h 161"/>
                  <a:gd name="T64" fmla="*/ 80 w 161"/>
                  <a:gd name="T65" fmla="*/ 114 h 161"/>
                  <a:gd name="T66" fmla="*/ 64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4" name="Freeform 74"/>
              <p:cNvSpPr>
                <a:spLocks/>
              </p:cNvSpPr>
              <p:nvPr/>
            </p:nvSpPr>
            <p:spPr bwMode="auto">
              <a:xfrm rot="3121773">
                <a:off x="1617" y="2703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5" name="Freeform 75"/>
              <p:cNvSpPr>
                <a:spLocks/>
              </p:cNvSpPr>
              <p:nvPr/>
            </p:nvSpPr>
            <p:spPr bwMode="auto">
              <a:xfrm rot="3121773">
                <a:off x="1569" y="2559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6" name="Freeform 76"/>
              <p:cNvSpPr>
                <a:spLocks/>
              </p:cNvSpPr>
              <p:nvPr/>
            </p:nvSpPr>
            <p:spPr bwMode="auto">
              <a:xfrm rot="4102507">
                <a:off x="1584" y="2400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7" name="Freeform 77"/>
              <p:cNvSpPr>
                <a:spLocks/>
              </p:cNvSpPr>
              <p:nvPr/>
            </p:nvSpPr>
            <p:spPr bwMode="auto">
              <a:xfrm rot="4102507">
                <a:off x="1617" y="2223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78"/>
            <p:cNvGrpSpPr>
              <a:grpSpLocks/>
            </p:cNvGrpSpPr>
            <p:nvPr/>
          </p:nvGrpSpPr>
          <p:grpSpPr bwMode="auto">
            <a:xfrm>
              <a:off x="2448" y="2208"/>
              <a:ext cx="209" cy="1217"/>
              <a:chOff x="1584" y="2208"/>
              <a:chExt cx="209" cy="1217"/>
            </a:xfrm>
          </p:grpSpPr>
          <p:sp>
            <p:nvSpPr>
              <p:cNvPr id="13372" name="Freeform 79"/>
              <p:cNvSpPr>
                <a:spLocks/>
              </p:cNvSpPr>
              <p:nvPr/>
            </p:nvSpPr>
            <p:spPr bwMode="auto">
              <a:xfrm>
                <a:off x="1612" y="3143"/>
                <a:ext cx="161" cy="161"/>
              </a:xfrm>
              <a:custGeom>
                <a:avLst/>
                <a:gdLst>
                  <a:gd name="T0" fmla="*/ 61 w 161"/>
                  <a:gd name="T1" fmla="*/ 34 h 161"/>
                  <a:gd name="T2" fmla="*/ 64 w 161"/>
                  <a:gd name="T3" fmla="*/ 63 h 161"/>
                  <a:gd name="T4" fmla="*/ 32 w 161"/>
                  <a:gd name="T5" fmla="*/ 70 h 161"/>
                  <a:gd name="T6" fmla="*/ 58 w 161"/>
                  <a:gd name="T7" fmla="*/ 105 h 161"/>
                  <a:gd name="T8" fmla="*/ 85 w 161"/>
                  <a:gd name="T9" fmla="*/ 141 h 161"/>
                  <a:gd name="T10" fmla="*/ 107 w 161"/>
                  <a:gd name="T11" fmla="*/ 130 h 161"/>
                  <a:gd name="T12" fmla="*/ 130 w 161"/>
                  <a:gd name="T13" fmla="*/ 121 h 161"/>
                  <a:gd name="T14" fmla="*/ 149 w 161"/>
                  <a:gd name="T15" fmla="*/ 102 h 161"/>
                  <a:gd name="T16" fmla="*/ 137 w 161"/>
                  <a:gd name="T17" fmla="*/ 34 h 161"/>
                  <a:gd name="T18" fmla="*/ 124 w 161"/>
                  <a:gd name="T19" fmla="*/ 93 h 161"/>
                  <a:gd name="T20" fmla="*/ 95 w 161"/>
                  <a:gd name="T21" fmla="*/ 114 h 161"/>
                  <a:gd name="T22" fmla="*/ 62 w 161"/>
                  <a:gd name="T23" fmla="*/ 91 h 161"/>
                  <a:gd name="T24" fmla="*/ 98 w 161"/>
                  <a:gd name="T25" fmla="*/ 64 h 161"/>
                  <a:gd name="T26" fmla="*/ 89 w 161"/>
                  <a:gd name="T27" fmla="*/ 34 h 161"/>
                  <a:gd name="T28" fmla="*/ 73 w 161"/>
                  <a:gd name="T29" fmla="*/ 42 h 161"/>
                  <a:gd name="T30" fmla="*/ 115 w 161"/>
                  <a:gd name="T31" fmla="*/ 82 h 161"/>
                  <a:gd name="T32" fmla="*/ 142 w 161"/>
                  <a:gd name="T33" fmla="*/ 100 h 161"/>
                  <a:gd name="T34" fmla="*/ 160 w 161"/>
                  <a:gd name="T35" fmla="*/ 153 h 161"/>
                  <a:gd name="T36" fmla="*/ 139 w 161"/>
                  <a:gd name="T37" fmla="*/ 147 h 161"/>
                  <a:gd name="T38" fmla="*/ 107 w 161"/>
                  <a:gd name="T39" fmla="*/ 120 h 161"/>
                  <a:gd name="T40" fmla="*/ 118 w 161"/>
                  <a:gd name="T41" fmla="*/ 55 h 161"/>
                  <a:gd name="T42" fmla="*/ 139 w 161"/>
                  <a:gd name="T43" fmla="*/ 21 h 161"/>
                  <a:gd name="T44" fmla="*/ 107 w 161"/>
                  <a:gd name="T45" fmla="*/ 16 h 161"/>
                  <a:gd name="T46" fmla="*/ 62 w 161"/>
                  <a:gd name="T47" fmla="*/ 7 h 161"/>
                  <a:gd name="T48" fmla="*/ 20 w 161"/>
                  <a:gd name="T49" fmla="*/ 28 h 161"/>
                  <a:gd name="T50" fmla="*/ 2 w 161"/>
                  <a:gd name="T51" fmla="*/ 81 h 161"/>
                  <a:gd name="T52" fmla="*/ 53 w 161"/>
                  <a:gd name="T53" fmla="*/ 96 h 161"/>
                  <a:gd name="T54" fmla="*/ 98 w 161"/>
                  <a:gd name="T55" fmla="*/ 79 h 161"/>
                  <a:gd name="T56" fmla="*/ 106 w 161"/>
                  <a:gd name="T57" fmla="*/ 87 h 161"/>
                  <a:gd name="T58" fmla="*/ 119 w 161"/>
                  <a:gd name="T59" fmla="*/ 69 h 161"/>
                  <a:gd name="T60" fmla="*/ 118 w 161"/>
                  <a:gd name="T61" fmla="*/ 31 h 161"/>
                  <a:gd name="T62" fmla="*/ 79 w 161"/>
                  <a:gd name="T63" fmla="*/ 106 h 161"/>
                  <a:gd name="T64" fmla="*/ 80 w 161"/>
                  <a:gd name="T65" fmla="*/ 114 h 161"/>
                  <a:gd name="T66" fmla="*/ 64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3" name="Freeform 80"/>
              <p:cNvSpPr>
                <a:spLocks/>
              </p:cNvSpPr>
              <p:nvPr/>
            </p:nvSpPr>
            <p:spPr bwMode="auto">
              <a:xfrm>
                <a:off x="1632" y="3024"/>
                <a:ext cx="161" cy="161"/>
              </a:xfrm>
              <a:custGeom>
                <a:avLst/>
                <a:gdLst>
                  <a:gd name="T0" fmla="*/ 61 w 161"/>
                  <a:gd name="T1" fmla="*/ 34 h 161"/>
                  <a:gd name="T2" fmla="*/ 64 w 161"/>
                  <a:gd name="T3" fmla="*/ 63 h 161"/>
                  <a:gd name="T4" fmla="*/ 32 w 161"/>
                  <a:gd name="T5" fmla="*/ 70 h 161"/>
                  <a:gd name="T6" fmla="*/ 58 w 161"/>
                  <a:gd name="T7" fmla="*/ 105 h 161"/>
                  <a:gd name="T8" fmla="*/ 85 w 161"/>
                  <a:gd name="T9" fmla="*/ 141 h 161"/>
                  <a:gd name="T10" fmla="*/ 107 w 161"/>
                  <a:gd name="T11" fmla="*/ 130 h 161"/>
                  <a:gd name="T12" fmla="*/ 130 w 161"/>
                  <a:gd name="T13" fmla="*/ 121 h 161"/>
                  <a:gd name="T14" fmla="*/ 149 w 161"/>
                  <a:gd name="T15" fmla="*/ 102 h 161"/>
                  <a:gd name="T16" fmla="*/ 137 w 161"/>
                  <a:gd name="T17" fmla="*/ 34 h 161"/>
                  <a:gd name="T18" fmla="*/ 124 w 161"/>
                  <a:gd name="T19" fmla="*/ 93 h 161"/>
                  <a:gd name="T20" fmla="*/ 95 w 161"/>
                  <a:gd name="T21" fmla="*/ 114 h 161"/>
                  <a:gd name="T22" fmla="*/ 62 w 161"/>
                  <a:gd name="T23" fmla="*/ 91 h 161"/>
                  <a:gd name="T24" fmla="*/ 98 w 161"/>
                  <a:gd name="T25" fmla="*/ 64 h 161"/>
                  <a:gd name="T26" fmla="*/ 89 w 161"/>
                  <a:gd name="T27" fmla="*/ 34 h 161"/>
                  <a:gd name="T28" fmla="*/ 73 w 161"/>
                  <a:gd name="T29" fmla="*/ 42 h 161"/>
                  <a:gd name="T30" fmla="*/ 115 w 161"/>
                  <a:gd name="T31" fmla="*/ 82 h 161"/>
                  <a:gd name="T32" fmla="*/ 142 w 161"/>
                  <a:gd name="T33" fmla="*/ 100 h 161"/>
                  <a:gd name="T34" fmla="*/ 160 w 161"/>
                  <a:gd name="T35" fmla="*/ 153 h 161"/>
                  <a:gd name="T36" fmla="*/ 139 w 161"/>
                  <a:gd name="T37" fmla="*/ 147 h 161"/>
                  <a:gd name="T38" fmla="*/ 107 w 161"/>
                  <a:gd name="T39" fmla="*/ 120 h 161"/>
                  <a:gd name="T40" fmla="*/ 118 w 161"/>
                  <a:gd name="T41" fmla="*/ 55 h 161"/>
                  <a:gd name="T42" fmla="*/ 139 w 161"/>
                  <a:gd name="T43" fmla="*/ 21 h 161"/>
                  <a:gd name="T44" fmla="*/ 107 w 161"/>
                  <a:gd name="T45" fmla="*/ 16 h 161"/>
                  <a:gd name="T46" fmla="*/ 62 w 161"/>
                  <a:gd name="T47" fmla="*/ 7 h 161"/>
                  <a:gd name="T48" fmla="*/ 20 w 161"/>
                  <a:gd name="T49" fmla="*/ 28 h 161"/>
                  <a:gd name="T50" fmla="*/ 2 w 161"/>
                  <a:gd name="T51" fmla="*/ 81 h 161"/>
                  <a:gd name="T52" fmla="*/ 53 w 161"/>
                  <a:gd name="T53" fmla="*/ 96 h 161"/>
                  <a:gd name="T54" fmla="*/ 98 w 161"/>
                  <a:gd name="T55" fmla="*/ 79 h 161"/>
                  <a:gd name="T56" fmla="*/ 106 w 161"/>
                  <a:gd name="T57" fmla="*/ 87 h 161"/>
                  <a:gd name="T58" fmla="*/ 119 w 161"/>
                  <a:gd name="T59" fmla="*/ 69 h 161"/>
                  <a:gd name="T60" fmla="*/ 118 w 161"/>
                  <a:gd name="T61" fmla="*/ 31 h 161"/>
                  <a:gd name="T62" fmla="*/ 79 w 161"/>
                  <a:gd name="T63" fmla="*/ 106 h 161"/>
                  <a:gd name="T64" fmla="*/ 80 w 161"/>
                  <a:gd name="T65" fmla="*/ 114 h 161"/>
                  <a:gd name="T66" fmla="*/ 64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4" name="Freeform 81"/>
              <p:cNvSpPr>
                <a:spLocks/>
              </p:cNvSpPr>
              <p:nvPr/>
            </p:nvSpPr>
            <p:spPr bwMode="auto">
              <a:xfrm>
                <a:off x="1584" y="2880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5" name="Freeform 82"/>
              <p:cNvSpPr>
                <a:spLocks/>
              </p:cNvSpPr>
              <p:nvPr/>
            </p:nvSpPr>
            <p:spPr bwMode="auto">
              <a:xfrm rot="2381899">
                <a:off x="1632" y="3264"/>
                <a:ext cx="161" cy="161"/>
              </a:xfrm>
              <a:custGeom>
                <a:avLst/>
                <a:gdLst>
                  <a:gd name="T0" fmla="*/ 61 w 161"/>
                  <a:gd name="T1" fmla="*/ 34 h 161"/>
                  <a:gd name="T2" fmla="*/ 64 w 161"/>
                  <a:gd name="T3" fmla="*/ 63 h 161"/>
                  <a:gd name="T4" fmla="*/ 32 w 161"/>
                  <a:gd name="T5" fmla="*/ 70 h 161"/>
                  <a:gd name="T6" fmla="*/ 58 w 161"/>
                  <a:gd name="T7" fmla="*/ 105 h 161"/>
                  <a:gd name="T8" fmla="*/ 85 w 161"/>
                  <a:gd name="T9" fmla="*/ 141 h 161"/>
                  <a:gd name="T10" fmla="*/ 107 w 161"/>
                  <a:gd name="T11" fmla="*/ 130 h 161"/>
                  <a:gd name="T12" fmla="*/ 130 w 161"/>
                  <a:gd name="T13" fmla="*/ 121 h 161"/>
                  <a:gd name="T14" fmla="*/ 149 w 161"/>
                  <a:gd name="T15" fmla="*/ 102 h 161"/>
                  <a:gd name="T16" fmla="*/ 137 w 161"/>
                  <a:gd name="T17" fmla="*/ 34 h 161"/>
                  <a:gd name="T18" fmla="*/ 124 w 161"/>
                  <a:gd name="T19" fmla="*/ 93 h 161"/>
                  <a:gd name="T20" fmla="*/ 95 w 161"/>
                  <a:gd name="T21" fmla="*/ 114 h 161"/>
                  <a:gd name="T22" fmla="*/ 62 w 161"/>
                  <a:gd name="T23" fmla="*/ 91 h 161"/>
                  <a:gd name="T24" fmla="*/ 98 w 161"/>
                  <a:gd name="T25" fmla="*/ 64 h 161"/>
                  <a:gd name="T26" fmla="*/ 89 w 161"/>
                  <a:gd name="T27" fmla="*/ 34 h 161"/>
                  <a:gd name="T28" fmla="*/ 73 w 161"/>
                  <a:gd name="T29" fmla="*/ 42 h 161"/>
                  <a:gd name="T30" fmla="*/ 115 w 161"/>
                  <a:gd name="T31" fmla="*/ 82 h 161"/>
                  <a:gd name="T32" fmla="*/ 142 w 161"/>
                  <a:gd name="T33" fmla="*/ 100 h 161"/>
                  <a:gd name="T34" fmla="*/ 160 w 161"/>
                  <a:gd name="T35" fmla="*/ 153 h 161"/>
                  <a:gd name="T36" fmla="*/ 139 w 161"/>
                  <a:gd name="T37" fmla="*/ 147 h 161"/>
                  <a:gd name="T38" fmla="*/ 107 w 161"/>
                  <a:gd name="T39" fmla="*/ 120 h 161"/>
                  <a:gd name="T40" fmla="*/ 118 w 161"/>
                  <a:gd name="T41" fmla="*/ 55 h 161"/>
                  <a:gd name="T42" fmla="*/ 139 w 161"/>
                  <a:gd name="T43" fmla="*/ 21 h 161"/>
                  <a:gd name="T44" fmla="*/ 107 w 161"/>
                  <a:gd name="T45" fmla="*/ 16 h 161"/>
                  <a:gd name="T46" fmla="*/ 62 w 161"/>
                  <a:gd name="T47" fmla="*/ 7 h 161"/>
                  <a:gd name="T48" fmla="*/ 20 w 161"/>
                  <a:gd name="T49" fmla="*/ 28 h 161"/>
                  <a:gd name="T50" fmla="*/ 2 w 161"/>
                  <a:gd name="T51" fmla="*/ 81 h 161"/>
                  <a:gd name="T52" fmla="*/ 53 w 161"/>
                  <a:gd name="T53" fmla="*/ 96 h 161"/>
                  <a:gd name="T54" fmla="*/ 98 w 161"/>
                  <a:gd name="T55" fmla="*/ 79 h 161"/>
                  <a:gd name="T56" fmla="*/ 106 w 161"/>
                  <a:gd name="T57" fmla="*/ 87 h 161"/>
                  <a:gd name="T58" fmla="*/ 119 w 161"/>
                  <a:gd name="T59" fmla="*/ 69 h 161"/>
                  <a:gd name="T60" fmla="*/ 118 w 161"/>
                  <a:gd name="T61" fmla="*/ 31 h 161"/>
                  <a:gd name="T62" fmla="*/ 79 w 161"/>
                  <a:gd name="T63" fmla="*/ 106 h 161"/>
                  <a:gd name="T64" fmla="*/ 80 w 161"/>
                  <a:gd name="T65" fmla="*/ 114 h 161"/>
                  <a:gd name="T66" fmla="*/ 64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6" name="Freeform 83"/>
              <p:cNvSpPr>
                <a:spLocks/>
              </p:cNvSpPr>
              <p:nvPr/>
            </p:nvSpPr>
            <p:spPr bwMode="auto">
              <a:xfrm rot="3121773">
                <a:off x="1617" y="2703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7" name="Freeform 84"/>
              <p:cNvSpPr>
                <a:spLocks/>
              </p:cNvSpPr>
              <p:nvPr/>
            </p:nvSpPr>
            <p:spPr bwMode="auto">
              <a:xfrm rot="3121773">
                <a:off x="1569" y="2559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8" name="Freeform 85"/>
              <p:cNvSpPr>
                <a:spLocks/>
              </p:cNvSpPr>
              <p:nvPr/>
            </p:nvSpPr>
            <p:spPr bwMode="auto">
              <a:xfrm rot="4102507">
                <a:off x="1584" y="2400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9" name="Freeform 86"/>
              <p:cNvSpPr>
                <a:spLocks/>
              </p:cNvSpPr>
              <p:nvPr/>
            </p:nvSpPr>
            <p:spPr bwMode="auto">
              <a:xfrm rot="4102507">
                <a:off x="1617" y="2223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87"/>
            <p:cNvGrpSpPr>
              <a:grpSpLocks/>
            </p:cNvGrpSpPr>
            <p:nvPr/>
          </p:nvGrpSpPr>
          <p:grpSpPr bwMode="auto">
            <a:xfrm>
              <a:off x="2304" y="2208"/>
              <a:ext cx="209" cy="1217"/>
              <a:chOff x="1584" y="2208"/>
              <a:chExt cx="209" cy="1217"/>
            </a:xfrm>
          </p:grpSpPr>
          <p:sp>
            <p:nvSpPr>
              <p:cNvPr id="13364" name="Freeform 88"/>
              <p:cNvSpPr>
                <a:spLocks/>
              </p:cNvSpPr>
              <p:nvPr/>
            </p:nvSpPr>
            <p:spPr bwMode="auto">
              <a:xfrm>
                <a:off x="1612" y="3143"/>
                <a:ext cx="161" cy="161"/>
              </a:xfrm>
              <a:custGeom>
                <a:avLst/>
                <a:gdLst>
                  <a:gd name="T0" fmla="*/ 61 w 161"/>
                  <a:gd name="T1" fmla="*/ 34 h 161"/>
                  <a:gd name="T2" fmla="*/ 64 w 161"/>
                  <a:gd name="T3" fmla="*/ 63 h 161"/>
                  <a:gd name="T4" fmla="*/ 32 w 161"/>
                  <a:gd name="T5" fmla="*/ 70 h 161"/>
                  <a:gd name="T6" fmla="*/ 58 w 161"/>
                  <a:gd name="T7" fmla="*/ 105 h 161"/>
                  <a:gd name="T8" fmla="*/ 85 w 161"/>
                  <a:gd name="T9" fmla="*/ 141 h 161"/>
                  <a:gd name="T10" fmla="*/ 107 w 161"/>
                  <a:gd name="T11" fmla="*/ 130 h 161"/>
                  <a:gd name="T12" fmla="*/ 130 w 161"/>
                  <a:gd name="T13" fmla="*/ 121 h 161"/>
                  <a:gd name="T14" fmla="*/ 149 w 161"/>
                  <a:gd name="T15" fmla="*/ 102 h 161"/>
                  <a:gd name="T16" fmla="*/ 137 w 161"/>
                  <a:gd name="T17" fmla="*/ 34 h 161"/>
                  <a:gd name="T18" fmla="*/ 124 w 161"/>
                  <a:gd name="T19" fmla="*/ 93 h 161"/>
                  <a:gd name="T20" fmla="*/ 95 w 161"/>
                  <a:gd name="T21" fmla="*/ 114 h 161"/>
                  <a:gd name="T22" fmla="*/ 62 w 161"/>
                  <a:gd name="T23" fmla="*/ 91 h 161"/>
                  <a:gd name="T24" fmla="*/ 98 w 161"/>
                  <a:gd name="T25" fmla="*/ 64 h 161"/>
                  <a:gd name="T26" fmla="*/ 89 w 161"/>
                  <a:gd name="T27" fmla="*/ 34 h 161"/>
                  <a:gd name="T28" fmla="*/ 73 w 161"/>
                  <a:gd name="T29" fmla="*/ 42 h 161"/>
                  <a:gd name="T30" fmla="*/ 115 w 161"/>
                  <a:gd name="T31" fmla="*/ 82 h 161"/>
                  <a:gd name="T32" fmla="*/ 142 w 161"/>
                  <a:gd name="T33" fmla="*/ 100 h 161"/>
                  <a:gd name="T34" fmla="*/ 160 w 161"/>
                  <a:gd name="T35" fmla="*/ 153 h 161"/>
                  <a:gd name="T36" fmla="*/ 139 w 161"/>
                  <a:gd name="T37" fmla="*/ 147 h 161"/>
                  <a:gd name="T38" fmla="*/ 107 w 161"/>
                  <a:gd name="T39" fmla="*/ 120 h 161"/>
                  <a:gd name="T40" fmla="*/ 118 w 161"/>
                  <a:gd name="T41" fmla="*/ 55 h 161"/>
                  <a:gd name="T42" fmla="*/ 139 w 161"/>
                  <a:gd name="T43" fmla="*/ 21 h 161"/>
                  <a:gd name="T44" fmla="*/ 107 w 161"/>
                  <a:gd name="T45" fmla="*/ 16 h 161"/>
                  <a:gd name="T46" fmla="*/ 62 w 161"/>
                  <a:gd name="T47" fmla="*/ 7 h 161"/>
                  <a:gd name="T48" fmla="*/ 20 w 161"/>
                  <a:gd name="T49" fmla="*/ 28 h 161"/>
                  <a:gd name="T50" fmla="*/ 2 w 161"/>
                  <a:gd name="T51" fmla="*/ 81 h 161"/>
                  <a:gd name="T52" fmla="*/ 53 w 161"/>
                  <a:gd name="T53" fmla="*/ 96 h 161"/>
                  <a:gd name="T54" fmla="*/ 98 w 161"/>
                  <a:gd name="T55" fmla="*/ 79 h 161"/>
                  <a:gd name="T56" fmla="*/ 106 w 161"/>
                  <a:gd name="T57" fmla="*/ 87 h 161"/>
                  <a:gd name="T58" fmla="*/ 119 w 161"/>
                  <a:gd name="T59" fmla="*/ 69 h 161"/>
                  <a:gd name="T60" fmla="*/ 118 w 161"/>
                  <a:gd name="T61" fmla="*/ 31 h 161"/>
                  <a:gd name="T62" fmla="*/ 79 w 161"/>
                  <a:gd name="T63" fmla="*/ 106 h 161"/>
                  <a:gd name="T64" fmla="*/ 80 w 161"/>
                  <a:gd name="T65" fmla="*/ 114 h 161"/>
                  <a:gd name="T66" fmla="*/ 64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5" name="Freeform 89"/>
              <p:cNvSpPr>
                <a:spLocks/>
              </p:cNvSpPr>
              <p:nvPr/>
            </p:nvSpPr>
            <p:spPr bwMode="auto">
              <a:xfrm>
                <a:off x="1632" y="3024"/>
                <a:ext cx="161" cy="161"/>
              </a:xfrm>
              <a:custGeom>
                <a:avLst/>
                <a:gdLst>
                  <a:gd name="T0" fmla="*/ 61 w 161"/>
                  <a:gd name="T1" fmla="*/ 34 h 161"/>
                  <a:gd name="T2" fmla="*/ 64 w 161"/>
                  <a:gd name="T3" fmla="*/ 63 h 161"/>
                  <a:gd name="T4" fmla="*/ 32 w 161"/>
                  <a:gd name="T5" fmla="*/ 70 h 161"/>
                  <a:gd name="T6" fmla="*/ 58 w 161"/>
                  <a:gd name="T7" fmla="*/ 105 h 161"/>
                  <a:gd name="T8" fmla="*/ 85 w 161"/>
                  <a:gd name="T9" fmla="*/ 141 h 161"/>
                  <a:gd name="T10" fmla="*/ 107 w 161"/>
                  <a:gd name="T11" fmla="*/ 130 h 161"/>
                  <a:gd name="T12" fmla="*/ 130 w 161"/>
                  <a:gd name="T13" fmla="*/ 121 h 161"/>
                  <a:gd name="T14" fmla="*/ 149 w 161"/>
                  <a:gd name="T15" fmla="*/ 102 h 161"/>
                  <a:gd name="T16" fmla="*/ 137 w 161"/>
                  <a:gd name="T17" fmla="*/ 34 h 161"/>
                  <a:gd name="T18" fmla="*/ 124 w 161"/>
                  <a:gd name="T19" fmla="*/ 93 h 161"/>
                  <a:gd name="T20" fmla="*/ 95 w 161"/>
                  <a:gd name="T21" fmla="*/ 114 h 161"/>
                  <a:gd name="T22" fmla="*/ 62 w 161"/>
                  <a:gd name="T23" fmla="*/ 91 h 161"/>
                  <a:gd name="T24" fmla="*/ 98 w 161"/>
                  <a:gd name="T25" fmla="*/ 64 h 161"/>
                  <a:gd name="T26" fmla="*/ 89 w 161"/>
                  <a:gd name="T27" fmla="*/ 34 h 161"/>
                  <a:gd name="T28" fmla="*/ 73 w 161"/>
                  <a:gd name="T29" fmla="*/ 42 h 161"/>
                  <a:gd name="T30" fmla="*/ 115 w 161"/>
                  <a:gd name="T31" fmla="*/ 82 h 161"/>
                  <a:gd name="T32" fmla="*/ 142 w 161"/>
                  <a:gd name="T33" fmla="*/ 100 h 161"/>
                  <a:gd name="T34" fmla="*/ 160 w 161"/>
                  <a:gd name="T35" fmla="*/ 153 h 161"/>
                  <a:gd name="T36" fmla="*/ 139 w 161"/>
                  <a:gd name="T37" fmla="*/ 147 h 161"/>
                  <a:gd name="T38" fmla="*/ 107 w 161"/>
                  <a:gd name="T39" fmla="*/ 120 h 161"/>
                  <a:gd name="T40" fmla="*/ 118 w 161"/>
                  <a:gd name="T41" fmla="*/ 55 h 161"/>
                  <a:gd name="T42" fmla="*/ 139 w 161"/>
                  <a:gd name="T43" fmla="*/ 21 h 161"/>
                  <a:gd name="T44" fmla="*/ 107 w 161"/>
                  <a:gd name="T45" fmla="*/ 16 h 161"/>
                  <a:gd name="T46" fmla="*/ 62 w 161"/>
                  <a:gd name="T47" fmla="*/ 7 h 161"/>
                  <a:gd name="T48" fmla="*/ 20 w 161"/>
                  <a:gd name="T49" fmla="*/ 28 h 161"/>
                  <a:gd name="T50" fmla="*/ 2 w 161"/>
                  <a:gd name="T51" fmla="*/ 81 h 161"/>
                  <a:gd name="T52" fmla="*/ 53 w 161"/>
                  <a:gd name="T53" fmla="*/ 96 h 161"/>
                  <a:gd name="T54" fmla="*/ 98 w 161"/>
                  <a:gd name="T55" fmla="*/ 79 h 161"/>
                  <a:gd name="T56" fmla="*/ 106 w 161"/>
                  <a:gd name="T57" fmla="*/ 87 h 161"/>
                  <a:gd name="T58" fmla="*/ 119 w 161"/>
                  <a:gd name="T59" fmla="*/ 69 h 161"/>
                  <a:gd name="T60" fmla="*/ 118 w 161"/>
                  <a:gd name="T61" fmla="*/ 31 h 161"/>
                  <a:gd name="T62" fmla="*/ 79 w 161"/>
                  <a:gd name="T63" fmla="*/ 106 h 161"/>
                  <a:gd name="T64" fmla="*/ 80 w 161"/>
                  <a:gd name="T65" fmla="*/ 114 h 161"/>
                  <a:gd name="T66" fmla="*/ 64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6" name="Freeform 90"/>
              <p:cNvSpPr>
                <a:spLocks/>
              </p:cNvSpPr>
              <p:nvPr/>
            </p:nvSpPr>
            <p:spPr bwMode="auto">
              <a:xfrm>
                <a:off x="1584" y="2880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7" name="Freeform 91"/>
              <p:cNvSpPr>
                <a:spLocks/>
              </p:cNvSpPr>
              <p:nvPr/>
            </p:nvSpPr>
            <p:spPr bwMode="auto">
              <a:xfrm rot="2381899">
                <a:off x="1632" y="3264"/>
                <a:ext cx="161" cy="161"/>
              </a:xfrm>
              <a:custGeom>
                <a:avLst/>
                <a:gdLst>
                  <a:gd name="T0" fmla="*/ 61 w 161"/>
                  <a:gd name="T1" fmla="*/ 34 h 161"/>
                  <a:gd name="T2" fmla="*/ 64 w 161"/>
                  <a:gd name="T3" fmla="*/ 63 h 161"/>
                  <a:gd name="T4" fmla="*/ 32 w 161"/>
                  <a:gd name="T5" fmla="*/ 70 h 161"/>
                  <a:gd name="T6" fmla="*/ 58 w 161"/>
                  <a:gd name="T7" fmla="*/ 105 h 161"/>
                  <a:gd name="T8" fmla="*/ 85 w 161"/>
                  <a:gd name="T9" fmla="*/ 141 h 161"/>
                  <a:gd name="T10" fmla="*/ 107 w 161"/>
                  <a:gd name="T11" fmla="*/ 130 h 161"/>
                  <a:gd name="T12" fmla="*/ 130 w 161"/>
                  <a:gd name="T13" fmla="*/ 121 h 161"/>
                  <a:gd name="T14" fmla="*/ 149 w 161"/>
                  <a:gd name="T15" fmla="*/ 102 h 161"/>
                  <a:gd name="T16" fmla="*/ 137 w 161"/>
                  <a:gd name="T17" fmla="*/ 34 h 161"/>
                  <a:gd name="T18" fmla="*/ 124 w 161"/>
                  <a:gd name="T19" fmla="*/ 93 h 161"/>
                  <a:gd name="T20" fmla="*/ 95 w 161"/>
                  <a:gd name="T21" fmla="*/ 114 h 161"/>
                  <a:gd name="T22" fmla="*/ 62 w 161"/>
                  <a:gd name="T23" fmla="*/ 91 h 161"/>
                  <a:gd name="T24" fmla="*/ 98 w 161"/>
                  <a:gd name="T25" fmla="*/ 64 h 161"/>
                  <a:gd name="T26" fmla="*/ 89 w 161"/>
                  <a:gd name="T27" fmla="*/ 34 h 161"/>
                  <a:gd name="T28" fmla="*/ 73 w 161"/>
                  <a:gd name="T29" fmla="*/ 42 h 161"/>
                  <a:gd name="T30" fmla="*/ 115 w 161"/>
                  <a:gd name="T31" fmla="*/ 82 h 161"/>
                  <a:gd name="T32" fmla="*/ 142 w 161"/>
                  <a:gd name="T33" fmla="*/ 100 h 161"/>
                  <a:gd name="T34" fmla="*/ 160 w 161"/>
                  <a:gd name="T35" fmla="*/ 153 h 161"/>
                  <a:gd name="T36" fmla="*/ 139 w 161"/>
                  <a:gd name="T37" fmla="*/ 147 h 161"/>
                  <a:gd name="T38" fmla="*/ 107 w 161"/>
                  <a:gd name="T39" fmla="*/ 120 h 161"/>
                  <a:gd name="T40" fmla="*/ 118 w 161"/>
                  <a:gd name="T41" fmla="*/ 55 h 161"/>
                  <a:gd name="T42" fmla="*/ 139 w 161"/>
                  <a:gd name="T43" fmla="*/ 21 h 161"/>
                  <a:gd name="T44" fmla="*/ 107 w 161"/>
                  <a:gd name="T45" fmla="*/ 16 h 161"/>
                  <a:gd name="T46" fmla="*/ 62 w 161"/>
                  <a:gd name="T47" fmla="*/ 7 h 161"/>
                  <a:gd name="T48" fmla="*/ 20 w 161"/>
                  <a:gd name="T49" fmla="*/ 28 h 161"/>
                  <a:gd name="T50" fmla="*/ 2 w 161"/>
                  <a:gd name="T51" fmla="*/ 81 h 161"/>
                  <a:gd name="T52" fmla="*/ 53 w 161"/>
                  <a:gd name="T53" fmla="*/ 96 h 161"/>
                  <a:gd name="T54" fmla="*/ 98 w 161"/>
                  <a:gd name="T55" fmla="*/ 79 h 161"/>
                  <a:gd name="T56" fmla="*/ 106 w 161"/>
                  <a:gd name="T57" fmla="*/ 87 h 161"/>
                  <a:gd name="T58" fmla="*/ 119 w 161"/>
                  <a:gd name="T59" fmla="*/ 69 h 161"/>
                  <a:gd name="T60" fmla="*/ 118 w 161"/>
                  <a:gd name="T61" fmla="*/ 31 h 161"/>
                  <a:gd name="T62" fmla="*/ 79 w 161"/>
                  <a:gd name="T63" fmla="*/ 106 h 161"/>
                  <a:gd name="T64" fmla="*/ 80 w 161"/>
                  <a:gd name="T65" fmla="*/ 114 h 161"/>
                  <a:gd name="T66" fmla="*/ 64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8" name="Freeform 92"/>
              <p:cNvSpPr>
                <a:spLocks/>
              </p:cNvSpPr>
              <p:nvPr/>
            </p:nvSpPr>
            <p:spPr bwMode="auto">
              <a:xfrm rot="3121773">
                <a:off x="1617" y="2703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9" name="Freeform 93"/>
              <p:cNvSpPr>
                <a:spLocks/>
              </p:cNvSpPr>
              <p:nvPr/>
            </p:nvSpPr>
            <p:spPr bwMode="auto">
              <a:xfrm rot="3121773">
                <a:off x="1569" y="2559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0" name="Freeform 94"/>
              <p:cNvSpPr>
                <a:spLocks/>
              </p:cNvSpPr>
              <p:nvPr/>
            </p:nvSpPr>
            <p:spPr bwMode="auto">
              <a:xfrm rot="4102507">
                <a:off x="1584" y="2400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1" name="Freeform 95"/>
              <p:cNvSpPr>
                <a:spLocks/>
              </p:cNvSpPr>
              <p:nvPr/>
            </p:nvSpPr>
            <p:spPr bwMode="auto">
              <a:xfrm rot="4102507">
                <a:off x="1617" y="2223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96"/>
            <p:cNvGrpSpPr>
              <a:grpSpLocks/>
            </p:cNvGrpSpPr>
            <p:nvPr/>
          </p:nvGrpSpPr>
          <p:grpSpPr bwMode="auto">
            <a:xfrm>
              <a:off x="2160" y="2208"/>
              <a:ext cx="209" cy="1217"/>
              <a:chOff x="1584" y="2208"/>
              <a:chExt cx="209" cy="1217"/>
            </a:xfrm>
          </p:grpSpPr>
          <p:sp>
            <p:nvSpPr>
              <p:cNvPr id="13356" name="Freeform 97"/>
              <p:cNvSpPr>
                <a:spLocks/>
              </p:cNvSpPr>
              <p:nvPr/>
            </p:nvSpPr>
            <p:spPr bwMode="auto">
              <a:xfrm>
                <a:off x="1612" y="3143"/>
                <a:ext cx="161" cy="161"/>
              </a:xfrm>
              <a:custGeom>
                <a:avLst/>
                <a:gdLst>
                  <a:gd name="T0" fmla="*/ 61 w 161"/>
                  <a:gd name="T1" fmla="*/ 34 h 161"/>
                  <a:gd name="T2" fmla="*/ 64 w 161"/>
                  <a:gd name="T3" fmla="*/ 63 h 161"/>
                  <a:gd name="T4" fmla="*/ 32 w 161"/>
                  <a:gd name="T5" fmla="*/ 70 h 161"/>
                  <a:gd name="T6" fmla="*/ 58 w 161"/>
                  <a:gd name="T7" fmla="*/ 105 h 161"/>
                  <a:gd name="T8" fmla="*/ 85 w 161"/>
                  <a:gd name="T9" fmla="*/ 141 h 161"/>
                  <a:gd name="T10" fmla="*/ 107 w 161"/>
                  <a:gd name="T11" fmla="*/ 130 h 161"/>
                  <a:gd name="T12" fmla="*/ 130 w 161"/>
                  <a:gd name="T13" fmla="*/ 121 h 161"/>
                  <a:gd name="T14" fmla="*/ 149 w 161"/>
                  <a:gd name="T15" fmla="*/ 102 h 161"/>
                  <a:gd name="T16" fmla="*/ 137 w 161"/>
                  <a:gd name="T17" fmla="*/ 34 h 161"/>
                  <a:gd name="T18" fmla="*/ 124 w 161"/>
                  <a:gd name="T19" fmla="*/ 93 h 161"/>
                  <a:gd name="T20" fmla="*/ 95 w 161"/>
                  <a:gd name="T21" fmla="*/ 114 h 161"/>
                  <a:gd name="T22" fmla="*/ 62 w 161"/>
                  <a:gd name="T23" fmla="*/ 91 h 161"/>
                  <a:gd name="T24" fmla="*/ 98 w 161"/>
                  <a:gd name="T25" fmla="*/ 64 h 161"/>
                  <a:gd name="T26" fmla="*/ 89 w 161"/>
                  <a:gd name="T27" fmla="*/ 34 h 161"/>
                  <a:gd name="T28" fmla="*/ 73 w 161"/>
                  <a:gd name="T29" fmla="*/ 42 h 161"/>
                  <a:gd name="T30" fmla="*/ 115 w 161"/>
                  <a:gd name="T31" fmla="*/ 82 h 161"/>
                  <a:gd name="T32" fmla="*/ 142 w 161"/>
                  <a:gd name="T33" fmla="*/ 100 h 161"/>
                  <a:gd name="T34" fmla="*/ 160 w 161"/>
                  <a:gd name="T35" fmla="*/ 153 h 161"/>
                  <a:gd name="T36" fmla="*/ 139 w 161"/>
                  <a:gd name="T37" fmla="*/ 147 h 161"/>
                  <a:gd name="T38" fmla="*/ 107 w 161"/>
                  <a:gd name="T39" fmla="*/ 120 h 161"/>
                  <a:gd name="T40" fmla="*/ 118 w 161"/>
                  <a:gd name="T41" fmla="*/ 55 h 161"/>
                  <a:gd name="T42" fmla="*/ 139 w 161"/>
                  <a:gd name="T43" fmla="*/ 21 h 161"/>
                  <a:gd name="T44" fmla="*/ 107 w 161"/>
                  <a:gd name="T45" fmla="*/ 16 h 161"/>
                  <a:gd name="T46" fmla="*/ 62 w 161"/>
                  <a:gd name="T47" fmla="*/ 7 h 161"/>
                  <a:gd name="T48" fmla="*/ 20 w 161"/>
                  <a:gd name="T49" fmla="*/ 28 h 161"/>
                  <a:gd name="T50" fmla="*/ 2 w 161"/>
                  <a:gd name="T51" fmla="*/ 81 h 161"/>
                  <a:gd name="T52" fmla="*/ 53 w 161"/>
                  <a:gd name="T53" fmla="*/ 96 h 161"/>
                  <a:gd name="T54" fmla="*/ 98 w 161"/>
                  <a:gd name="T55" fmla="*/ 79 h 161"/>
                  <a:gd name="T56" fmla="*/ 106 w 161"/>
                  <a:gd name="T57" fmla="*/ 87 h 161"/>
                  <a:gd name="T58" fmla="*/ 119 w 161"/>
                  <a:gd name="T59" fmla="*/ 69 h 161"/>
                  <a:gd name="T60" fmla="*/ 118 w 161"/>
                  <a:gd name="T61" fmla="*/ 31 h 161"/>
                  <a:gd name="T62" fmla="*/ 79 w 161"/>
                  <a:gd name="T63" fmla="*/ 106 h 161"/>
                  <a:gd name="T64" fmla="*/ 80 w 161"/>
                  <a:gd name="T65" fmla="*/ 114 h 161"/>
                  <a:gd name="T66" fmla="*/ 64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7" name="Freeform 98"/>
              <p:cNvSpPr>
                <a:spLocks/>
              </p:cNvSpPr>
              <p:nvPr/>
            </p:nvSpPr>
            <p:spPr bwMode="auto">
              <a:xfrm>
                <a:off x="1632" y="3024"/>
                <a:ext cx="161" cy="161"/>
              </a:xfrm>
              <a:custGeom>
                <a:avLst/>
                <a:gdLst>
                  <a:gd name="T0" fmla="*/ 61 w 161"/>
                  <a:gd name="T1" fmla="*/ 34 h 161"/>
                  <a:gd name="T2" fmla="*/ 64 w 161"/>
                  <a:gd name="T3" fmla="*/ 63 h 161"/>
                  <a:gd name="T4" fmla="*/ 32 w 161"/>
                  <a:gd name="T5" fmla="*/ 70 h 161"/>
                  <a:gd name="T6" fmla="*/ 58 w 161"/>
                  <a:gd name="T7" fmla="*/ 105 h 161"/>
                  <a:gd name="T8" fmla="*/ 85 w 161"/>
                  <a:gd name="T9" fmla="*/ 141 h 161"/>
                  <a:gd name="T10" fmla="*/ 107 w 161"/>
                  <a:gd name="T11" fmla="*/ 130 h 161"/>
                  <a:gd name="T12" fmla="*/ 130 w 161"/>
                  <a:gd name="T13" fmla="*/ 121 h 161"/>
                  <a:gd name="T14" fmla="*/ 149 w 161"/>
                  <a:gd name="T15" fmla="*/ 102 h 161"/>
                  <a:gd name="T16" fmla="*/ 137 w 161"/>
                  <a:gd name="T17" fmla="*/ 34 h 161"/>
                  <a:gd name="T18" fmla="*/ 124 w 161"/>
                  <a:gd name="T19" fmla="*/ 93 h 161"/>
                  <a:gd name="T20" fmla="*/ 95 w 161"/>
                  <a:gd name="T21" fmla="*/ 114 h 161"/>
                  <a:gd name="T22" fmla="*/ 62 w 161"/>
                  <a:gd name="T23" fmla="*/ 91 h 161"/>
                  <a:gd name="T24" fmla="*/ 98 w 161"/>
                  <a:gd name="T25" fmla="*/ 64 h 161"/>
                  <a:gd name="T26" fmla="*/ 89 w 161"/>
                  <a:gd name="T27" fmla="*/ 34 h 161"/>
                  <a:gd name="T28" fmla="*/ 73 w 161"/>
                  <a:gd name="T29" fmla="*/ 42 h 161"/>
                  <a:gd name="T30" fmla="*/ 115 w 161"/>
                  <a:gd name="T31" fmla="*/ 82 h 161"/>
                  <a:gd name="T32" fmla="*/ 142 w 161"/>
                  <a:gd name="T33" fmla="*/ 100 h 161"/>
                  <a:gd name="T34" fmla="*/ 160 w 161"/>
                  <a:gd name="T35" fmla="*/ 153 h 161"/>
                  <a:gd name="T36" fmla="*/ 139 w 161"/>
                  <a:gd name="T37" fmla="*/ 147 h 161"/>
                  <a:gd name="T38" fmla="*/ 107 w 161"/>
                  <a:gd name="T39" fmla="*/ 120 h 161"/>
                  <a:gd name="T40" fmla="*/ 118 w 161"/>
                  <a:gd name="T41" fmla="*/ 55 h 161"/>
                  <a:gd name="T42" fmla="*/ 139 w 161"/>
                  <a:gd name="T43" fmla="*/ 21 h 161"/>
                  <a:gd name="T44" fmla="*/ 107 w 161"/>
                  <a:gd name="T45" fmla="*/ 16 h 161"/>
                  <a:gd name="T46" fmla="*/ 62 w 161"/>
                  <a:gd name="T47" fmla="*/ 7 h 161"/>
                  <a:gd name="T48" fmla="*/ 20 w 161"/>
                  <a:gd name="T49" fmla="*/ 28 h 161"/>
                  <a:gd name="T50" fmla="*/ 2 w 161"/>
                  <a:gd name="T51" fmla="*/ 81 h 161"/>
                  <a:gd name="T52" fmla="*/ 53 w 161"/>
                  <a:gd name="T53" fmla="*/ 96 h 161"/>
                  <a:gd name="T54" fmla="*/ 98 w 161"/>
                  <a:gd name="T55" fmla="*/ 79 h 161"/>
                  <a:gd name="T56" fmla="*/ 106 w 161"/>
                  <a:gd name="T57" fmla="*/ 87 h 161"/>
                  <a:gd name="T58" fmla="*/ 119 w 161"/>
                  <a:gd name="T59" fmla="*/ 69 h 161"/>
                  <a:gd name="T60" fmla="*/ 118 w 161"/>
                  <a:gd name="T61" fmla="*/ 31 h 161"/>
                  <a:gd name="T62" fmla="*/ 79 w 161"/>
                  <a:gd name="T63" fmla="*/ 106 h 161"/>
                  <a:gd name="T64" fmla="*/ 80 w 161"/>
                  <a:gd name="T65" fmla="*/ 114 h 161"/>
                  <a:gd name="T66" fmla="*/ 64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8" name="Freeform 99"/>
              <p:cNvSpPr>
                <a:spLocks/>
              </p:cNvSpPr>
              <p:nvPr/>
            </p:nvSpPr>
            <p:spPr bwMode="auto">
              <a:xfrm>
                <a:off x="1584" y="2880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9" name="Freeform 100"/>
              <p:cNvSpPr>
                <a:spLocks/>
              </p:cNvSpPr>
              <p:nvPr/>
            </p:nvSpPr>
            <p:spPr bwMode="auto">
              <a:xfrm rot="2381899">
                <a:off x="1632" y="3264"/>
                <a:ext cx="161" cy="161"/>
              </a:xfrm>
              <a:custGeom>
                <a:avLst/>
                <a:gdLst>
                  <a:gd name="T0" fmla="*/ 61 w 161"/>
                  <a:gd name="T1" fmla="*/ 34 h 161"/>
                  <a:gd name="T2" fmla="*/ 64 w 161"/>
                  <a:gd name="T3" fmla="*/ 63 h 161"/>
                  <a:gd name="T4" fmla="*/ 32 w 161"/>
                  <a:gd name="T5" fmla="*/ 70 h 161"/>
                  <a:gd name="T6" fmla="*/ 58 w 161"/>
                  <a:gd name="T7" fmla="*/ 105 h 161"/>
                  <a:gd name="T8" fmla="*/ 85 w 161"/>
                  <a:gd name="T9" fmla="*/ 141 h 161"/>
                  <a:gd name="T10" fmla="*/ 107 w 161"/>
                  <a:gd name="T11" fmla="*/ 130 h 161"/>
                  <a:gd name="T12" fmla="*/ 130 w 161"/>
                  <a:gd name="T13" fmla="*/ 121 h 161"/>
                  <a:gd name="T14" fmla="*/ 149 w 161"/>
                  <a:gd name="T15" fmla="*/ 102 h 161"/>
                  <a:gd name="T16" fmla="*/ 137 w 161"/>
                  <a:gd name="T17" fmla="*/ 34 h 161"/>
                  <a:gd name="T18" fmla="*/ 124 w 161"/>
                  <a:gd name="T19" fmla="*/ 93 h 161"/>
                  <a:gd name="T20" fmla="*/ 95 w 161"/>
                  <a:gd name="T21" fmla="*/ 114 h 161"/>
                  <a:gd name="T22" fmla="*/ 62 w 161"/>
                  <a:gd name="T23" fmla="*/ 91 h 161"/>
                  <a:gd name="T24" fmla="*/ 98 w 161"/>
                  <a:gd name="T25" fmla="*/ 64 h 161"/>
                  <a:gd name="T26" fmla="*/ 89 w 161"/>
                  <a:gd name="T27" fmla="*/ 34 h 161"/>
                  <a:gd name="T28" fmla="*/ 73 w 161"/>
                  <a:gd name="T29" fmla="*/ 42 h 161"/>
                  <a:gd name="T30" fmla="*/ 115 w 161"/>
                  <a:gd name="T31" fmla="*/ 82 h 161"/>
                  <a:gd name="T32" fmla="*/ 142 w 161"/>
                  <a:gd name="T33" fmla="*/ 100 h 161"/>
                  <a:gd name="T34" fmla="*/ 160 w 161"/>
                  <a:gd name="T35" fmla="*/ 153 h 161"/>
                  <a:gd name="T36" fmla="*/ 139 w 161"/>
                  <a:gd name="T37" fmla="*/ 147 h 161"/>
                  <a:gd name="T38" fmla="*/ 107 w 161"/>
                  <a:gd name="T39" fmla="*/ 120 h 161"/>
                  <a:gd name="T40" fmla="*/ 118 w 161"/>
                  <a:gd name="T41" fmla="*/ 55 h 161"/>
                  <a:gd name="T42" fmla="*/ 139 w 161"/>
                  <a:gd name="T43" fmla="*/ 21 h 161"/>
                  <a:gd name="T44" fmla="*/ 107 w 161"/>
                  <a:gd name="T45" fmla="*/ 16 h 161"/>
                  <a:gd name="T46" fmla="*/ 62 w 161"/>
                  <a:gd name="T47" fmla="*/ 7 h 161"/>
                  <a:gd name="T48" fmla="*/ 20 w 161"/>
                  <a:gd name="T49" fmla="*/ 28 h 161"/>
                  <a:gd name="T50" fmla="*/ 2 w 161"/>
                  <a:gd name="T51" fmla="*/ 81 h 161"/>
                  <a:gd name="T52" fmla="*/ 53 w 161"/>
                  <a:gd name="T53" fmla="*/ 96 h 161"/>
                  <a:gd name="T54" fmla="*/ 98 w 161"/>
                  <a:gd name="T55" fmla="*/ 79 h 161"/>
                  <a:gd name="T56" fmla="*/ 106 w 161"/>
                  <a:gd name="T57" fmla="*/ 87 h 161"/>
                  <a:gd name="T58" fmla="*/ 119 w 161"/>
                  <a:gd name="T59" fmla="*/ 69 h 161"/>
                  <a:gd name="T60" fmla="*/ 118 w 161"/>
                  <a:gd name="T61" fmla="*/ 31 h 161"/>
                  <a:gd name="T62" fmla="*/ 79 w 161"/>
                  <a:gd name="T63" fmla="*/ 106 h 161"/>
                  <a:gd name="T64" fmla="*/ 80 w 161"/>
                  <a:gd name="T65" fmla="*/ 114 h 161"/>
                  <a:gd name="T66" fmla="*/ 64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0" name="Freeform 101"/>
              <p:cNvSpPr>
                <a:spLocks/>
              </p:cNvSpPr>
              <p:nvPr/>
            </p:nvSpPr>
            <p:spPr bwMode="auto">
              <a:xfrm rot="3121773">
                <a:off x="1617" y="2703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1" name="Freeform 102"/>
              <p:cNvSpPr>
                <a:spLocks/>
              </p:cNvSpPr>
              <p:nvPr/>
            </p:nvSpPr>
            <p:spPr bwMode="auto">
              <a:xfrm rot="3121773">
                <a:off x="1569" y="2559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2" name="Freeform 103"/>
              <p:cNvSpPr>
                <a:spLocks/>
              </p:cNvSpPr>
              <p:nvPr/>
            </p:nvSpPr>
            <p:spPr bwMode="auto">
              <a:xfrm rot="4102507">
                <a:off x="1584" y="2400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3" name="Freeform 104"/>
              <p:cNvSpPr>
                <a:spLocks/>
              </p:cNvSpPr>
              <p:nvPr/>
            </p:nvSpPr>
            <p:spPr bwMode="auto">
              <a:xfrm rot="4102507">
                <a:off x="1617" y="2223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45" name="Text Box 105"/>
            <p:cNvSpPr txBox="1">
              <a:spLocks noChangeArrowheads="1"/>
            </p:cNvSpPr>
            <p:nvPr/>
          </p:nvSpPr>
          <p:spPr bwMode="auto">
            <a:xfrm>
              <a:off x="1872" y="2496"/>
              <a:ext cx="1008" cy="520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 b="1">
                  <a:latin typeface="Times New Roman" pitchFamily="18" charset="0"/>
                </a:rPr>
                <a:t>Polymer </a:t>
              </a:r>
            </a:p>
            <a:p>
              <a:pPr eaLnBrk="0" hangingPunct="0"/>
              <a:r>
                <a:rPr lang="en-US" sz="1600" b="1">
                  <a:latin typeface="Times New Roman" pitchFamily="18" charset="0"/>
                </a:rPr>
                <a:t>Molecules </a:t>
              </a:r>
            </a:p>
            <a:p>
              <a:pPr eaLnBrk="0" hangingPunct="0"/>
              <a:r>
                <a:rPr lang="en-US" sz="1600" b="1">
                  <a:latin typeface="Times New Roman" pitchFamily="18" charset="0"/>
                </a:rPr>
                <a:t>(3-5 nm diam.)</a:t>
              </a:r>
            </a:p>
          </p:txBody>
        </p:sp>
        <p:grpSp>
          <p:nvGrpSpPr>
            <p:cNvPr id="12" name="Group 106"/>
            <p:cNvGrpSpPr>
              <a:grpSpLocks/>
            </p:cNvGrpSpPr>
            <p:nvPr/>
          </p:nvGrpSpPr>
          <p:grpSpPr bwMode="auto">
            <a:xfrm>
              <a:off x="1728" y="2208"/>
              <a:ext cx="209" cy="1217"/>
              <a:chOff x="1584" y="2208"/>
              <a:chExt cx="209" cy="1217"/>
            </a:xfrm>
          </p:grpSpPr>
          <p:sp>
            <p:nvSpPr>
              <p:cNvPr id="13348" name="Freeform 107"/>
              <p:cNvSpPr>
                <a:spLocks/>
              </p:cNvSpPr>
              <p:nvPr/>
            </p:nvSpPr>
            <p:spPr bwMode="auto">
              <a:xfrm>
                <a:off x="1612" y="3143"/>
                <a:ext cx="161" cy="161"/>
              </a:xfrm>
              <a:custGeom>
                <a:avLst/>
                <a:gdLst>
                  <a:gd name="T0" fmla="*/ 61 w 161"/>
                  <a:gd name="T1" fmla="*/ 34 h 161"/>
                  <a:gd name="T2" fmla="*/ 64 w 161"/>
                  <a:gd name="T3" fmla="*/ 63 h 161"/>
                  <a:gd name="T4" fmla="*/ 32 w 161"/>
                  <a:gd name="T5" fmla="*/ 70 h 161"/>
                  <a:gd name="T6" fmla="*/ 58 w 161"/>
                  <a:gd name="T7" fmla="*/ 105 h 161"/>
                  <a:gd name="T8" fmla="*/ 85 w 161"/>
                  <a:gd name="T9" fmla="*/ 141 h 161"/>
                  <a:gd name="T10" fmla="*/ 107 w 161"/>
                  <a:gd name="T11" fmla="*/ 130 h 161"/>
                  <a:gd name="T12" fmla="*/ 130 w 161"/>
                  <a:gd name="T13" fmla="*/ 121 h 161"/>
                  <a:gd name="T14" fmla="*/ 149 w 161"/>
                  <a:gd name="T15" fmla="*/ 102 h 161"/>
                  <a:gd name="T16" fmla="*/ 137 w 161"/>
                  <a:gd name="T17" fmla="*/ 34 h 161"/>
                  <a:gd name="T18" fmla="*/ 124 w 161"/>
                  <a:gd name="T19" fmla="*/ 93 h 161"/>
                  <a:gd name="T20" fmla="*/ 95 w 161"/>
                  <a:gd name="T21" fmla="*/ 114 h 161"/>
                  <a:gd name="T22" fmla="*/ 62 w 161"/>
                  <a:gd name="T23" fmla="*/ 91 h 161"/>
                  <a:gd name="T24" fmla="*/ 98 w 161"/>
                  <a:gd name="T25" fmla="*/ 64 h 161"/>
                  <a:gd name="T26" fmla="*/ 89 w 161"/>
                  <a:gd name="T27" fmla="*/ 34 h 161"/>
                  <a:gd name="T28" fmla="*/ 73 w 161"/>
                  <a:gd name="T29" fmla="*/ 42 h 161"/>
                  <a:gd name="T30" fmla="*/ 115 w 161"/>
                  <a:gd name="T31" fmla="*/ 82 h 161"/>
                  <a:gd name="T32" fmla="*/ 142 w 161"/>
                  <a:gd name="T33" fmla="*/ 100 h 161"/>
                  <a:gd name="T34" fmla="*/ 160 w 161"/>
                  <a:gd name="T35" fmla="*/ 153 h 161"/>
                  <a:gd name="T36" fmla="*/ 139 w 161"/>
                  <a:gd name="T37" fmla="*/ 147 h 161"/>
                  <a:gd name="T38" fmla="*/ 107 w 161"/>
                  <a:gd name="T39" fmla="*/ 120 h 161"/>
                  <a:gd name="T40" fmla="*/ 118 w 161"/>
                  <a:gd name="T41" fmla="*/ 55 h 161"/>
                  <a:gd name="T42" fmla="*/ 139 w 161"/>
                  <a:gd name="T43" fmla="*/ 21 h 161"/>
                  <a:gd name="T44" fmla="*/ 107 w 161"/>
                  <a:gd name="T45" fmla="*/ 16 h 161"/>
                  <a:gd name="T46" fmla="*/ 62 w 161"/>
                  <a:gd name="T47" fmla="*/ 7 h 161"/>
                  <a:gd name="T48" fmla="*/ 20 w 161"/>
                  <a:gd name="T49" fmla="*/ 28 h 161"/>
                  <a:gd name="T50" fmla="*/ 2 w 161"/>
                  <a:gd name="T51" fmla="*/ 81 h 161"/>
                  <a:gd name="T52" fmla="*/ 53 w 161"/>
                  <a:gd name="T53" fmla="*/ 96 h 161"/>
                  <a:gd name="T54" fmla="*/ 98 w 161"/>
                  <a:gd name="T55" fmla="*/ 79 h 161"/>
                  <a:gd name="T56" fmla="*/ 106 w 161"/>
                  <a:gd name="T57" fmla="*/ 87 h 161"/>
                  <a:gd name="T58" fmla="*/ 119 w 161"/>
                  <a:gd name="T59" fmla="*/ 69 h 161"/>
                  <a:gd name="T60" fmla="*/ 118 w 161"/>
                  <a:gd name="T61" fmla="*/ 31 h 161"/>
                  <a:gd name="T62" fmla="*/ 79 w 161"/>
                  <a:gd name="T63" fmla="*/ 106 h 161"/>
                  <a:gd name="T64" fmla="*/ 80 w 161"/>
                  <a:gd name="T65" fmla="*/ 114 h 161"/>
                  <a:gd name="T66" fmla="*/ 64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9" name="Freeform 108"/>
              <p:cNvSpPr>
                <a:spLocks/>
              </p:cNvSpPr>
              <p:nvPr/>
            </p:nvSpPr>
            <p:spPr bwMode="auto">
              <a:xfrm>
                <a:off x="1632" y="3024"/>
                <a:ext cx="161" cy="161"/>
              </a:xfrm>
              <a:custGeom>
                <a:avLst/>
                <a:gdLst>
                  <a:gd name="T0" fmla="*/ 61 w 161"/>
                  <a:gd name="T1" fmla="*/ 34 h 161"/>
                  <a:gd name="T2" fmla="*/ 64 w 161"/>
                  <a:gd name="T3" fmla="*/ 63 h 161"/>
                  <a:gd name="T4" fmla="*/ 32 w 161"/>
                  <a:gd name="T5" fmla="*/ 70 h 161"/>
                  <a:gd name="T6" fmla="*/ 58 w 161"/>
                  <a:gd name="T7" fmla="*/ 105 h 161"/>
                  <a:gd name="T8" fmla="*/ 85 w 161"/>
                  <a:gd name="T9" fmla="*/ 141 h 161"/>
                  <a:gd name="T10" fmla="*/ 107 w 161"/>
                  <a:gd name="T11" fmla="*/ 130 h 161"/>
                  <a:gd name="T12" fmla="*/ 130 w 161"/>
                  <a:gd name="T13" fmla="*/ 121 h 161"/>
                  <a:gd name="T14" fmla="*/ 149 w 161"/>
                  <a:gd name="T15" fmla="*/ 102 h 161"/>
                  <a:gd name="T16" fmla="*/ 137 w 161"/>
                  <a:gd name="T17" fmla="*/ 34 h 161"/>
                  <a:gd name="T18" fmla="*/ 124 w 161"/>
                  <a:gd name="T19" fmla="*/ 93 h 161"/>
                  <a:gd name="T20" fmla="*/ 95 w 161"/>
                  <a:gd name="T21" fmla="*/ 114 h 161"/>
                  <a:gd name="T22" fmla="*/ 62 w 161"/>
                  <a:gd name="T23" fmla="*/ 91 h 161"/>
                  <a:gd name="T24" fmla="*/ 98 w 161"/>
                  <a:gd name="T25" fmla="*/ 64 h 161"/>
                  <a:gd name="T26" fmla="*/ 89 w 161"/>
                  <a:gd name="T27" fmla="*/ 34 h 161"/>
                  <a:gd name="T28" fmla="*/ 73 w 161"/>
                  <a:gd name="T29" fmla="*/ 42 h 161"/>
                  <a:gd name="T30" fmla="*/ 115 w 161"/>
                  <a:gd name="T31" fmla="*/ 82 h 161"/>
                  <a:gd name="T32" fmla="*/ 142 w 161"/>
                  <a:gd name="T33" fmla="*/ 100 h 161"/>
                  <a:gd name="T34" fmla="*/ 160 w 161"/>
                  <a:gd name="T35" fmla="*/ 153 h 161"/>
                  <a:gd name="T36" fmla="*/ 139 w 161"/>
                  <a:gd name="T37" fmla="*/ 147 h 161"/>
                  <a:gd name="T38" fmla="*/ 107 w 161"/>
                  <a:gd name="T39" fmla="*/ 120 h 161"/>
                  <a:gd name="T40" fmla="*/ 118 w 161"/>
                  <a:gd name="T41" fmla="*/ 55 h 161"/>
                  <a:gd name="T42" fmla="*/ 139 w 161"/>
                  <a:gd name="T43" fmla="*/ 21 h 161"/>
                  <a:gd name="T44" fmla="*/ 107 w 161"/>
                  <a:gd name="T45" fmla="*/ 16 h 161"/>
                  <a:gd name="T46" fmla="*/ 62 w 161"/>
                  <a:gd name="T47" fmla="*/ 7 h 161"/>
                  <a:gd name="T48" fmla="*/ 20 w 161"/>
                  <a:gd name="T49" fmla="*/ 28 h 161"/>
                  <a:gd name="T50" fmla="*/ 2 w 161"/>
                  <a:gd name="T51" fmla="*/ 81 h 161"/>
                  <a:gd name="T52" fmla="*/ 53 w 161"/>
                  <a:gd name="T53" fmla="*/ 96 h 161"/>
                  <a:gd name="T54" fmla="*/ 98 w 161"/>
                  <a:gd name="T55" fmla="*/ 79 h 161"/>
                  <a:gd name="T56" fmla="*/ 106 w 161"/>
                  <a:gd name="T57" fmla="*/ 87 h 161"/>
                  <a:gd name="T58" fmla="*/ 119 w 161"/>
                  <a:gd name="T59" fmla="*/ 69 h 161"/>
                  <a:gd name="T60" fmla="*/ 118 w 161"/>
                  <a:gd name="T61" fmla="*/ 31 h 161"/>
                  <a:gd name="T62" fmla="*/ 79 w 161"/>
                  <a:gd name="T63" fmla="*/ 106 h 161"/>
                  <a:gd name="T64" fmla="*/ 80 w 161"/>
                  <a:gd name="T65" fmla="*/ 114 h 161"/>
                  <a:gd name="T66" fmla="*/ 64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0" name="Freeform 109"/>
              <p:cNvSpPr>
                <a:spLocks/>
              </p:cNvSpPr>
              <p:nvPr/>
            </p:nvSpPr>
            <p:spPr bwMode="auto">
              <a:xfrm>
                <a:off x="1584" y="2880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1" name="Freeform 110"/>
              <p:cNvSpPr>
                <a:spLocks/>
              </p:cNvSpPr>
              <p:nvPr/>
            </p:nvSpPr>
            <p:spPr bwMode="auto">
              <a:xfrm rot="19218101" flipV="1">
                <a:off x="1632" y="3264"/>
                <a:ext cx="161" cy="161"/>
              </a:xfrm>
              <a:custGeom>
                <a:avLst/>
                <a:gdLst>
                  <a:gd name="T0" fmla="*/ 61 w 161"/>
                  <a:gd name="T1" fmla="*/ 34 h 161"/>
                  <a:gd name="T2" fmla="*/ 64 w 161"/>
                  <a:gd name="T3" fmla="*/ 63 h 161"/>
                  <a:gd name="T4" fmla="*/ 32 w 161"/>
                  <a:gd name="T5" fmla="*/ 70 h 161"/>
                  <a:gd name="T6" fmla="*/ 58 w 161"/>
                  <a:gd name="T7" fmla="*/ 105 h 161"/>
                  <a:gd name="T8" fmla="*/ 85 w 161"/>
                  <a:gd name="T9" fmla="*/ 141 h 161"/>
                  <a:gd name="T10" fmla="*/ 107 w 161"/>
                  <a:gd name="T11" fmla="*/ 130 h 161"/>
                  <a:gd name="T12" fmla="*/ 130 w 161"/>
                  <a:gd name="T13" fmla="*/ 121 h 161"/>
                  <a:gd name="T14" fmla="*/ 149 w 161"/>
                  <a:gd name="T15" fmla="*/ 102 h 161"/>
                  <a:gd name="T16" fmla="*/ 137 w 161"/>
                  <a:gd name="T17" fmla="*/ 34 h 161"/>
                  <a:gd name="T18" fmla="*/ 124 w 161"/>
                  <a:gd name="T19" fmla="*/ 93 h 161"/>
                  <a:gd name="T20" fmla="*/ 95 w 161"/>
                  <a:gd name="T21" fmla="*/ 114 h 161"/>
                  <a:gd name="T22" fmla="*/ 62 w 161"/>
                  <a:gd name="T23" fmla="*/ 91 h 161"/>
                  <a:gd name="T24" fmla="*/ 98 w 161"/>
                  <a:gd name="T25" fmla="*/ 64 h 161"/>
                  <a:gd name="T26" fmla="*/ 89 w 161"/>
                  <a:gd name="T27" fmla="*/ 34 h 161"/>
                  <a:gd name="T28" fmla="*/ 73 w 161"/>
                  <a:gd name="T29" fmla="*/ 42 h 161"/>
                  <a:gd name="T30" fmla="*/ 115 w 161"/>
                  <a:gd name="T31" fmla="*/ 82 h 161"/>
                  <a:gd name="T32" fmla="*/ 142 w 161"/>
                  <a:gd name="T33" fmla="*/ 100 h 161"/>
                  <a:gd name="T34" fmla="*/ 160 w 161"/>
                  <a:gd name="T35" fmla="*/ 153 h 161"/>
                  <a:gd name="T36" fmla="*/ 139 w 161"/>
                  <a:gd name="T37" fmla="*/ 147 h 161"/>
                  <a:gd name="T38" fmla="*/ 107 w 161"/>
                  <a:gd name="T39" fmla="*/ 120 h 161"/>
                  <a:gd name="T40" fmla="*/ 118 w 161"/>
                  <a:gd name="T41" fmla="*/ 55 h 161"/>
                  <a:gd name="T42" fmla="*/ 139 w 161"/>
                  <a:gd name="T43" fmla="*/ 21 h 161"/>
                  <a:gd name="T44" fmla="*/ 107 w 161"/>
                  <a:gd name="T45" fmla="*/ 16 h 161"/>
                  <a:gd name="T46" fmla="*/ 62 w 161"/>
                  <a:gd name="T47" fmla="*/ 7 h 161"/>
                  <a:gd name="T48" fmla="*/ 20 w 161"/>
                  <a:gd name="T49" fmla="*/ 28 h 161"/>
                  <a:gd name="T50" fmla="*/ 2 w 161"/>
                  <a:gd name="T51" fmla="*/ 81 h 161"/>
                  <a:gd name="T52" fmla="*/ 53 w 161"/>
                  <a:gd name="T53" fmla="*/ 96 h 161"/>
                  <a:gd name="T54" fmla="*/ 98 w 161"/>
                  <a:gd name="T55" fmla="*/ 79 h 161"/>
                  <a:gd name="T56" fmla="*/ 106 w 161"/>
                  <a:gd name="T57" fmla="*/ 87 h 161"/>
                  <a:gd name="T58" fmla="*/ 119 w 161"/>
                  <a:gd name="T59" fmla="*/ 69 h 161"/>
                  <a:gd name="T60" fmla="*/ 118 w 161"/>
                  <a:gd name="T61" fmla="*/ 31 h 161"/>
                  <a:gd name="T62" fmla="*/ 79 w 161"/>
                  <a:gd name="T63" fmla="*/ 106 h 161"/>
                  <a:gd name="T64" fmla="*/ 80 w 161"/>
                  <a:gd name="T65" fmla="*/ 114 h 161"/>
                  <a:gd name="T66" fmla="*/ 64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2" name="Freeform 111"/>
              <p:cNvSpPr>
                <a:spLocks/>
              </p:cNvSpPr>
              <p:nvPr/>
            </p:nvSpPr>
            <p:spPr bwMode="auto">
              <a:xfrm rot="3121773">
                <a:off x="1617" y="2703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3" name="Freeform 112"/>
              <p:cNvSpPr>
                <a:spLocks/>
              </p:cNvSpPr>
              <p:nvPr/>
            </p:nvSpPr>
            <p:spPr bwMode="auto">
              <a:xfrm rot="3121773">
                <a:off x="1569" y="2559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4" name="Freeform 113"/>
              <p:cNvSpPr>
                <a:spLocks/>
              </p:cNvSpPr>
              <p:nvPr/>
            </p:nvSpPr>
            <p:spPr bwMode="auto">
              <a:xfrm rot="4102507">
                <a:off x="1584" y="2400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" name="Freeform 114"/>
              <p:cNvSpPr>
                <a:spLocks/>
              </p:cNvSpPr>
              <p:nvPr/>
            </p:nvSpPr>
            <p:spPr bwMode="auto">
              <a:xfrm rot="4102507">
                <a:off x="1617" y="2223"/>
                <a:ext cx="192" cy="161"/>
              </a:xfrm>
              <a:custGeom>
                <a:avLst/>
                <a:gdLst>
                  <a:gd name="T0" fmla="*/ 148 w 161"/>
                  <a:gd name="T1" fmla="*/ 34 h 161"/>
                  <a:gd name="T2" fmla="*/ 155 w 161"/>
                  <a:gd name="T3" fmla="*/ 63 h 161"/>
                  <a:gd name="T4" fmla="*/ 76 w 161"/>
                  <a:gd name="T5" fmla="*/ 70 h 161"/>
                  <a:gd name="T6" fmla="*/ 140 w 161"/>
                  <a:gd name="T7" fmla="*/ 105 h 161"/>
                  <a:gd name="T8" fmla="*/ 204 w 161"/>
                  <a:gd name="T9" fmla="*/ 141 h 161"/>
                  <a:gd name="T10" fmla="*/ 259 w 161"/>
                  <a:gd name="T11" fmla="*/ 130 h 161"/>
                  <a:gd name="T12" fmla="*/ 315 w 161"/>
                  <a:gd name="T13" fmla="*/ 121 h 161"/>
                  <a:gd name="T14" fmla="*/ 360 w 161"/>
                  <a:gd name="T15" fmla="*/ 102 h 161"/>
                  <a:gd name="T16" fmla="*/ 328 w 161"/>
                  <a:gd name="T17" fmla="*/ 34 h 161"/>
                  <a:gd name="T18" fmla="*/ 298 w 161"/>
                  <a:gd name="T19" fmla="*/ 93 h 161"/>
                  <a:gd name="T20" fmla="*/ 229 w 161"/>
                  <a:gd name="T21" fmla="*/ 114 h 161"/>
                  <a:gd name="T22" fmla="*/ 149 w 161"/>
                  <a:gd name="T23" fmla="*/ 91 h 161"/>
                  <a:gd name="T24" fmla="*/ 237 w 161"/>
                  <a:gd name="T25" fmla="*/ 64 h 161"/>
                  <a:gd name="T26" fmla="*/ 213 w 161"/>
                  <a:gd name="T27" fmla="*/ 34 h 161"/>
                  <a:gd name="T28" fmla="*/ 176 w 161"/>
                  <a:gd name="T29" fmla="*/ 42 h 161"/>
                  <a:gd name="T30" fmla="*/ 275 w 161"/>
                  <a:gd name="T31" fmla="*/ 82 h 161"/>
                  <a:gd name="T32" fmla="*/ 342 w 161"/>
                  <a:gd name="T33" fmla="*/ 100 h 161"/>
                  <a:gd name="T34" fmla="*/ 386 w 161"/>
                  <a:gd name="T35" fmla="*/ 153 h 161"/>
                  <a:gd name="T36" fmla="*/ 335 w 161"/>
                  <a:gd name="T37" fmla="*/ 147 h 161"/>
                  <a:gd name="T38" fmla="*/ 259 w 161"/>
                  <a:gd name="T39" fmla="*/ 120 h 161"/>
                  <a:gd name="T40" fmla="*/ 285 w 161"/>
                  <a:gd name="T41" fmla="*/ 55 h 161"/>
                  <a:gd name="T42" fmla="*/ 335 w 161"/>
                  <a:gd name="T43" fmla="*/ 21 h 161"/>
                  <a:gd name="T44" fmla="*/ 259 w 161"/>
                  <a:gd name="T45" fmla="*/ 16 h 161"/>
                  <a:gd name="T46" fmla="*/ 149 w 161"/>
                  <a:gd name="T47" fmla="*/ 7 h 161"/>
                  <a:gd name="T48" fmla="*/ 50 w 161"/>
                  <a:gd name="T49" fmla="*/ 28 h 161"/>
                  <a:gd name="T50" fmla="*/ 2 w 161"/>
                  <a:gd name="T51" fmla="*/ 81 h 161"/>
                  <a:gd name="T52" fmla="*/ 126 w 161"/>
                  <a:gd name="T53" fmla="*/ 96 h 161"/>
                  <a:gd name="T54" fmla="*/ 237 w 161"/>
                  <a:gd name="T55" fmla="*/ 79 h 161"/>
                  <a:gd name="T56" fmla="*/ 254 w 161"/>
                  <a:gd name="T57" fmla="*/ 87 h 161"/>
                  <a:gd name="T58" fmla="*/ 287 w 161"/>
                  <a:gd name="T59" fmla="*/ 69 h 161"/>
                  <a:gd name="T60" fmla="*/ 285 w 161"/>
                  <a:gd name="T61" fmla="*/ 31 h 161"/>
                  <a:gd name="T62" fmla="*/ 191 w 161"/>
                  <a:gd name="T63" fmla="*/ 106 h 161"/>
                  <a:gd name="T64" fmla="*/ 192 w 161"/>
                  <a:gd name="T65" fmla="*/ 114 h 161"/>
                  <a:gd name="T66" fmla="*/ 155 w 161"/>
                  <a:gd name="T67" fmla="*/ 121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161"/>
                  <a:gd name="T104" fmla="*/ 161 w 16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161">
                    <a:moveTo>
                      <a:pt x="44" y="24"/>
                    </a:moveTo>
                    <a:cubicBezTo>
                      <a:pt x="51" y="25"/>
                      <a:pt x="55" y="30"/>
                      <a:pt x="61" y="34"/>
                    </a:cubicBezTo>
                    <a:cubicBezTo>
                      <a:pt x="64" y="39"/>
                      <a:pt x="68" y="42"/>
                      <a:pt x="70" y="48"/>
                    </a:cubicBezTo>
                    <a:cubicBezTo>
                      <a:pt x="67" y="53"/>
                      <a:pt x="67" y="58"/>
                      <a:pt x="64" y="63"/>
                    </a:cubicBezTo>
                    <a:cubicBezTo>
                      <a:pt x="58" y="61"/>
                      <a:pt x="57" y="58"/>
                      <a:pt x="52" y="54"/>
                    </a:cubicBezTo>
                    <a:cubicBezTo>
                      <a:pt x="40" y="56"/>
                      <a:pt x="43" y="68"/>
                      <a:pt x="32" y="70"/>
                    </a:cubicBezTo>
                    <a:cubicBezTo>
                      <a:pt x="25" y="81"/>
                      <a:pt x="28" y="87"/>
                      <a:pt x="40" y="90"/>
                    </a:cubicBezTo>
                    <a:cubicBezTo>
                      <a:pt x="42" y="101"/>
                      <a:pt x="49" y="101"/>
                      <a:pt x="58" y="105"/>
                    </a:cubicBezTo>
                    <a:cubicBezTo>
                      <a:pt x="54" y="122"/>
                      <a:pt x="52" y="134"/>
                      <a:pt x="71" y="136"/>
                    </a:cubicBezTo>
                    <a:cubicBezTo>
                      <a:pt x="77" y="139"/>
                      <a:pt x="78" y="142"/>
                      <a:pt x="85" y="141"/>
                    </a:cubicBezTo>
                    <a:cubicBezTo>
                      <a:pt x="89" y="135"/>
                      <a:pt x="92" y="134"/>
                      <a:pt x="94" y="127"/>
                    </a:cubicBezTo>
                    <a:cubicBezTo>
                      <a:pt x="98" y="134"/>
                      <a:pt x="101" y="135"/>
                      <a:pt x="107" y="130"/>
                    </a:cubicBezTo>
                    <a:cubicBezTo>
                      <a:pt x="113" y="132"/>
                      <a:pt x="118" y="136"/>
                      <a:pt x="121" y="129"/>
                    </a:cubicBezTo>
                    <a:cubicBezTo>
                      <a:pt x="123" y="115"/>
                      <a:pt x="119" y="131"/>
                      <a:pt x="130" y="121"/>
                    </a:cubicBezTo>
                    <a:cubicBezTo>
                      <a:pt x="133" y="118"/>
                      <a:pt x="131" y="112"/>
                      <a:pt x="133" y="108"/>
                    </a:cubicBezTo>
                    <a:cubicBezTo>
                      <a:pt x="136" y="103"/>
                      <a:pt x="144" y="103"/>
                      <a:pt x="149" y="102"/>
                    </a:cubicBezTo>
                    <a:cubicBezTo>
                      <a:pt x="155" y="88"/>
                      <a:pt x="153" y="70"/>
                      <a:pt x="146" y="57"/>
                    </a:cubicBezTo>
                    <a:cubicBezTo>
                      <a:pt x="145" y="40"/>
                      <a:pt x="144" y="46"/>
                      <a:pt x="137" y="34"/>
                    </a:cubicBezTo>
                    <a:cubicBezTo>
                      <a:pt x="129" y="40"/>
                      <a:pt x="128" y="45"/>
                      <a:pt x="125" y="54"/>
                    </a:cubicBezTo>
                    <a:cubicBezTo>
                      <a:pt x="125" y="67"/>
                      <a:pt x="126" y="80"/>
                      <a:pt x="124" y="93"/>
                    </a:cubicBezTo>
                    <a:cubicBezTo>
                      <a:pt x="123" y="97"/>
                      <a:pt x="116" y="96"/>
                      <a:pt x="112" y="99"/>
                    </a:cubicBezTo>
                    <a:cubicBezTo>
                      <a:pt x="106" y="104"/>
                      <a:pt x="102" y="110"/>
                      <a:pt x="95" y="114"/>
                    </a:cubicBezTo>
                    <a:cubicBezTo>
                      <a:pt x="88" y="123"/>
                      <a:pt x="82" y="118"/>
                      <a:pt x="73" y="114"/>
                    </a:cubicBezTo>
                    <a:cubicBezTo>
                      <a:pt x="69" y="106"/>
                      <a:pt x="62" y="91"/>
                      <a:pt x="62" y="91"/>
                    </a:cubicBezTo>
                    <a:cubicBezTo>
                      <a:pt x="60" y="77"/>
                      <a:pt x="71" y="76"/>
                      <a:pt x="82" y="75"/>
                    </a:cubicBezTo>
                    <a:cubicBezTo>
                      <a:pt x="88" y="72"/>
                      <a:pt x="92" y="67"/>
                      <a:pt x="98" y="64"/>
                    </a:cubicBezTo>
                    <a:cubicBezTo>
                      <a:pt x="102" y="62"/>
                      <a:pt x="110" y="57"/>
                      <a:pt x="110" y="57"/>
                    </a:cubicBezTo>
                    <a:cubicBezTo>
                      <a:pt x="116" y="42"/>
                      <a:pt x="101" y="36"/>
                      <a:pt x="89" y="34"/>
                    </a:cubicBezTo>
                    <a:cubicBezTo>
                      <a:pt x="83" y="29"/>
                      <a:pt x="82" y="23"/>
                      <a:pt x="76" y="18"/>
                    </a:cubicBezTo>
                    <a:cubicBezTo>
                      <a:pt x="67" y="24"/>
                      <a:pt x="65" y="33"/>
                      <a:pt x="73" y="42"/>
                    </a:cubicBezTo>
                    <a:cubicBezTo>
                      <a:pt x="77" y="47"/>
                      <a:pt x="84" y="48"/>
                      <a:pt x="88" y="54"/>
                    </a:cubicBezTo>
                    <a:cubicBezTo>
                      <a:pt x="95" y="64"/>
                      <a:pt x="101" y="79"/>
                      <a:pt x="115" y="82"/>
                    </a:cubicBezTo>
                    <a:cubicBezTo>
                      <a:pt x="120" y="86"/>
                      <a:pt x="125" y="87"/>
                      <a:pt x="130" y="90"/>
                    </a:cubicBezTo>
                    <a:cubicBezTo>
                      <a:pt x="133" y="97"/>
                      <a:pt x="135" y="99"/>
                      <a:pt x="142" y="100"/>
                    </a:cubicBezTo>
                    <a:cubicBezTo>
                      <a:pt x="153" y="108"/>
                      <a:pt x="151" y="126"/>
                      <a:pt x="161" y="136"/>
                    </a:cubicBezTo>
                    <a:cubicBezTo>
                      <a:pt x="157" y="143"/>
                      <a:pt x="156" y="146"/>
                      <a:pt x="160" y="153"/>
                    </a:cubicBezTo>
                    <a:cubicBezTo>
                      <a:pt x="157" y="161"/>
                      <a:pt x="150" y="156"/>
                      <a:pt x="143" y="151"/>
                    </a:cubicBezTo>
                    <a:cubicBezTo>
                      <a:pt x="142" y="150"/>
                      <a:pt x="140" y="148"/>
                      <a:pt x="139" y="147"/>
                    </a:cubicBezTo>
                    <a:cubicBezTo>
                      <a:pt x="138" y="145"/>
                      <a:pt x="137" y="143"/>
                      <a:pt x="136" y="142"/>
                    </a:cubicBezTo>
                    <a:cubicBezTo>
                      <a:pt x="126" y="134"/>
                      <a:pt x="117" y="128"/>
                      <a:pt x="107" y="120"/>
                    </a:cubicBezTo>
                    <a:cubicBezTo>
                      <a:pt x="110" y="111"/>
                      <a:pt x="108" y="101"/>
                      <a:pt x="104" y="93"/>
                    </a:cubicBezTo>
                    <a:cubicBezTo>
                      <a:pt x="100" y="75"/>
                      <a:pt x="102" y="65"/>
                      <a:pt x="118" y="55"/>
                    </a:cubicBezTo>
                    <a:cubicBezTo>
                      <a:pt x="119" y="47"/>
                      <a:pt x="121" y="33"/>
                      <a:pt x="128" y="28"/>
                    </a:cubicBezTo>
                    <a:cubicBezTo>
                      <a:pt x="131" y="25"/>
                      <a:pt x="139" y="21"/>
                      <a:pt x="139" y="21"/>
                    </a:cubicBezTo>
                    <a:cubicBezTo>
                      <a:pt x="141" y="13"/>
                      <a:pt x="160" y="10"/>
                      <a:pt x="160" y="10"/>
                    </a:cubicBezTo>
                    <a:cubicBezTo>
                      <a:pt x="143" y="0"/>
                      <a:pt x="124" y="13"/>
                      <a:pt x="107" y="16"/>
                    </a:cubicBezTo>
                    <a:cubicBezTo>
                      <a:pt x="98" y="15"/>
                      <a:pt x="92" y="13"/>
                      <a:pt x="83" y="12"/>
                    </a:cubicBezTo>
                    <a:cubicBezTo>
                      <a:pt x="76" y="10"/>
                      <a:pt x="69" y="9"/>
                      <a:pt x="62" y="7"/>
                    </a:cubicBezTo>
                    <a:cubicBezTo>
                      <a:pt x="52" y="8"/>
                      <a:pt x="43" y="9"/>
                      <a:pt x="34" y="12"/>
                    </a:cubicBezTo>
                    <a:cubicBezTo>
                      <a:pt x="31" y="21"/>
                      <a:pt x="30" y="26"/>
                      <a:pt x="20" y="28"/>
                    </a:cubicBezTo>
                    <a:cubicBezTo>
                      <a:pt x="16" y="35"/>
                      <a:pt x="11" y="40"/>
                      <a:pt x="8" y="48"/>
                    </a:cubicBezTo>
                    <a:cubicBezTo>
                      <a:pt x="7" y="69"/>
                      <a:pt x="10" y="68"/>
                      <a:pt x="2" y="81"/>
                    </a:cubicBezTo>
                    <a:cubicBezTo>
                      <a:pt x="0" y="91"/>
                      <a:pt x="0" y="100"/>
                      <a:pt x="5" y="108"/>
                    </a:cubicBezTo>
                    <a:cubicBezTo>
                      <a:pt x="22" y="105"/>
                      <a:pt x="36" y="98"/>
                      <a:pt x="53" y="96"/>
                    </a:cubicBezTo>
                    <a:cubicBezTo>
                      <a:pt x="63" y="92"/>
                      <a:pt x="64" y="85"/>
                      <a:pt x="77" y="84"/>
                    </a:cubicBezTo>
                    <a:cubicBezTo>
                      <a:pt x="84" y="82"/>
                      <a:pt x="91" y="81"/>
                      <a:pt x="98" y="79"/>
                    </a:cubicBezTo>
                    <a:cubicBezTo>
                      <a:pt x="100" y="80"/>
                      <a:pt x="103" y="80"/>
                      <a:pt x="104" y="81"/>
                    </a:cubicBezTo>
                    <a:cubicBezTo>
                      <a:pt x="105" y="82"/>
                      <a:pt x="104" y="86"/>
                      <a:pt x="106" y="87"/>
                    </a:cubicBezTo>
                    <a:cubicBezTo>
                      <a:pt x="109" y="88"/>
                      <a:pt x="107" y="80"/>
                      <a:pt x="109" y="78"/>
                    </a:cubicBezTo>
                    <a:cubicBezTo>
                      <a:pt x="113" y="74"/>
                      <a:pt x="115" y="72"/>
                      <a:pt x="119" y="69"/>
                    </a:cubicBezTo>
                    <a:cubicBezTo>
                      <a:pt x="134" y="70"/>
                      <a:pt x="129" y="70"/>
                      <a:pt x="133" y="58"/>
                    </a:cubicBezTo>
                    <a:cubicBezTo>
                      <a:pt x="131" y="39"/>
                      <a:pt x="133" y="38"/>
                      <a:pt x="118" y="31"/>
                    </a:cubicBezTo>
                    <a:cubicBezTo>
                      <a:pt x="91" y="33"/>
                      <a:pt x="87" y="29"/>
                      <a:pt x="77" y="49"/>
                    </a:cubicBezTo>
                    <a:cubicBezTo>
                      <a:pt x="78" y="68"/>
                      <a:pt x="78" y="87"/>
                      <a:pt x="79" y="106"/>
                    </a:cubicBezTo>
                    <a:cubicBezTo>
                      <a:pt x="79" y="110"/>
                      <a:pt x="85" y="111"/>
                      <a:pt x="85" y="115"/>
                    </a:cubicBezTo>
                    <a:cubicBezTo>
                      <a:pt x="85" y="117"/>
                      <a:pt x="82" y="114"/>
                      <a:pt x="80" y="114"/>
                    </a:cubicBezTo>
                    <a:cubicBezTo>
                      <a:pt x="72" y="115"/>
                      <a:pt x="72" y="118"/>
                      <a:pt x="68" y="124"/>
                    </a:cubicBezTo>
                    <a:cubicBezTo>
                      <a:pt x="67" y="123"/>
                      <a:pt x="64" y="121"/>
                      <a:pt x="64" y="121"/>
                    </a:cubicBezTo>
                    <a:lnTo>
                      <a:pt x="116" y="7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47" name="Rectangle 115" descr="Granite"/>
            <p:cNvSpPr>
              <a:spLocks noChangeArrowheads="1"/>
            </p:cNvSpPr>
            <p:nvPr/>
          </p:nvSpPr>
          <p:spPr bwMode="auto">
            <a:xfrm>
              <a:off x="1632" y="2112"/>
              <a:ext cx="1488" cy="192"/>
            </a:xfrm>
            <a:prstGeom prst="rect">
              <a:avLst/>
            </a:prstGeom>
            <a:blipFill dpi="0" rotWithShape="1">
              <a:blip r:embed="rId6" cstate="screen">
                <a:alphaModFix amt="53000"/>
              </a:blip>
              <a:srcRect/>
              <a:tile tx="0" ty="0" sx="100000" sy="100000" flip="none" algn="tl"/>
            </a:blip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VS presentation 06 two colors">
  <a:themeElements>
    <a:clrScheme name="AVS presentation 06 two color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VS presentation 06 two color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AVS presentation 06 two colo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S presentation 06 two color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S presentation 06 two color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S presentation 06 two color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S presentation 06 two color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S presentation 06 two color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S presentation 06 two color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S presentation 06 two color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S presentation 06 two color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S presentation 06 two color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S presentation 06 two color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S presentation 06 two color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11008</TotalTime>
  <Pages>17</Pages>
  <Words>2981</Words>
  <Application>Microsoft Office PowerPoint</Application>
  <PresentationFormat>Letter Paper (8.5x11 in)</PresentationFormat>
  <Paragraphs>525</Paragraphs>
  <Slides>51</Slides>
  <Notes>51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AVS presentation 06 two colors</vt:lpstr>
      <vt:lpstr>Graph</vt:lpstr>
      <vt:lpstr>Low-Temperature Plasma Surface Interactions:  Nanoscale Graphitic Film Formation, Atomic Layer Etching And Atmospheric Pressure Plasma Jet Modification Of Biomolecules*</vt:lpstr>
      <vt:lpstr>Acknowledgements</vt:lpstr>
      <vt:lpstr>PowerPoint Presentation</vt:lpstr>
      <vt:lpstr>PowerPoint Presentation</vt:lpstr>
      <vt:lpstr>Cluster System for  Plasma Processing of Materials</vt:lpstr>
      <vt:lpstr>Cluster System for  Plasma Processing of Materials</vt:lpstr>
      <vt:lpstr>Plasma And Materials Characterization</vt:lpstr>
      <vt:lpstr>Formation of ~ 1nm Thick Carbon Films</vt:lpstr>
      <vt:lpstr>Challenge of  Plasma-Polymer Interactions For Nanoscale Patterning Of Materials</vt:lpstr>
      <vt:lpstr>Mechanism of Synergistic Roughness Formation</vt:lpstr>
      <vt:lpstr>Mechanism of Synergistic Roughness Formation</vt:lpstr>
      <vt:lpstr>Plasma Pretreatment (PPT)</vt:lpstr>
      <vt:lpstr>Improvement of Trench Patterns</vt:lpstr>
      <vt:lpstr>PowerPoint Presentation</vt:lpstr>
      <vt:lpstr>Formation of ~ 1nm Thick Carbon Films</vt:lpstr>
      <vt:lpstr>TEM Analysis</vt:lpstr>
      <vt:lpstr>Electron Energy Loss Spectra</vt:lpstr>
      <vt:lpstr>Energy Filtered TEM Images (EFTEM)</vt:lpstr>
      <vt:lpstr>Mechanistic Considerations</vt:lpstr>
      <vt:lpstr>Atomic Layer Etching</vt:lpstr>
      <vt:lpstr>A Molecular Dynamics Investigation of Fluorocarbon Based Layer-by-Layer Etching of Silicon and SiO2</vt:lpstr>
      <vt:lpstr>A Molecular Dynamics Investigation of Fluorocarbon Based Layer-by-Layer Etching of Silicon and SiO2</vt:lpstr>
      <vt:lpstr>A Molecular Dynamics Investigation of Fluorocarbon Based Layer-by-Layer Etching of Silicon and SiO2</vt:lpstr>
      <vt:lpstr>PowerPoint Presentation</vt:lpstr>
      <vt:lpstr>Process Description</vt:lpstr>
      <vt:lpstr>Controlled FC Deposition</vt:lpstr>
      <vt:lpstr>Time-Dependent Etch Rates</vt:lpstr>
      <vt:lpstr>Time-Dependent Etch Rates</vt:lpstr>
      <vt:lpstr>Time-Dependent Etch Rates</vt:lpstr>
      <vt:lpstr>FC And Ion Energy Impact</vt:lpstr>
      <vt:lpstr>Surface Chemistry</vt:lpstr>
      <vt:lpstr>Plasma Properties During a Single Cycle</vt:lpstr>
      <vt:lpstr>Plasma Properties During a Single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Deactivation By Argon APPJ With Small O2/N2 Admixtures</vt:lpstr>
      <vt:lpstr>APPJ Characterization:  Optical Emission Spectroscopy And UV Absorption</vt:lpstr>
      <vt:lpstr>APPJ Treatment In Controlled Environments: Approach</vt:lpstr>
      <vt:lpstr>APPJ Treatment In Controlled Environment: Surface Analysis</vt:lpstr>
      <vt:lpstr>APPJ Treatment In Controlled Environment: Surface Analysis</vt:lpstr>
      <vt:lpstr>Optical Emission By Argon APPJ Interacting With Air</vt:lpstr>
      <vt:lpstr>APPJ Treatment Of Model Polymers: Surface Analysis</vt:lpstr>
      <vt:lpstr>PowerPoint Presentation</vt:lpstr>
      <vt:lpstr>PowerPoint Presentation</vt:lpstr>
      <vt:lpstr>Enzyme-linked Immunosorbent Assay (ELISA)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sema4-98</dc:title>
  <dc:creator>G.S. Oehrlein</dc:creator>
  <cp:lastModifiedBy>Julia Falkovitch-Khain</cp:lastModifiedBy>
  <cp:revision>2042</cp:revision>
  <cp:lastPrinted>2001-05-22T06:47:21Z</cp:lastPrinted>
  <dcterms:created xsi:type="dcterms:W3CDTF">1998-03-06T20:20:36Z</dcterms:created>
  <dcterms:modified xsi:type="dcterms:W3CDTF">2014-10-10T14:58:53Z</dcterms:modified>
</cp:coreProperties>
</file>